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9" r:id="rId2"/>
    <p:sldId id="257" r:id="rId3"/>
    <p:sldId id="258" r:id="rId4"/>
    <p:sldId id="276" r:id="rId5"/>
    <p:sldId id="278" r:id="rId6"/>
    <p:sldId id="260" r:id="rId7"/>
    <p:sldId id="282" r:id="rId8"/>
    <p:sldId id="283" r:id="rId9"/>
    <p:sldId id="284" r:id="rId10"/>
    <p:sldId id="285" r:id="rId11"/>
    <p:sldId id="261" r:id="rId12"/>
    <p:sldId id="262" r:id="rId13"/>
    <p:sldId id="263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210" autoAdjust="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AFCF55-4A19-420F-B496-8227131BB8D1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A4A90B-4C25-4142-B152-F6F87309A4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57183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Get</a:t>
            </a:r>
            <a:r>
              <a:rPr lang="en-GB" baseline="0" dirty="0"/>
              <a:t> students to sketch axes and tables in their books.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34E427-E3BD-40A8-8ACE-F54AF5B80FBB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57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0389-2D05-474D-A6E8-81892DDA1AE4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FCF33-0A96-4FE1-9801-D9F85F575CC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0389-2D05-474D-A6E8-81892DDA1AE4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FCF33-0A96-4FE1-9801-D9F85F575CC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0389-2D05-474D-A6E8-81892DDA1AE4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FCF33-0A96-4FE1-9801-D9F85F575CC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0389-2D05-474D-A6E8-81892DDA1AE4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FCF33-0A96-4FE1-9801-D9F85F575CC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0389-2D05-474D-A6E8-81892DDA1AE4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FCF33-0A96-4FE1-9801-D9F85F575CC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0389-2D05-474D-A6E8-81892DDA1AE4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FCF33-0A96-4FE1-9801-D9F85F575CC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0389-2D05-474D-A6E8-81892DDA1AE4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FCF33-0A96-4FE1-9801-D9F85F575CC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0389-2D05-474D-A6E8-81892DDA1AE4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FCF33-0A96-4FE1-9801-D9F85F575CC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0389-2D05-474D-A6E8-81892DDA1AE4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FCF33-0A96-4FE1-9801-D9F85F575CC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0389-2D05-474D-A6E8-81892DDA1AE4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FCF33-0A96-4FE1-9801-D9F85F575CC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0389-2D05-474D-A6E8-81892DDA1AE4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FCF33-0A96-4FE1-9801-D9F85F575CCF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30389-2D05-474D-A6E8-81892DDA1AE4}" type="datetimeFigureOut">
              <a:rPr lang="en-GB" smtClean="0"/>
              <a:t>28/04/2020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CFCF33-0A96-4FE1-9801-D9F85F575CCF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2" Type="http://schemas.openxmlformats.org/officeDocument/2006/relationships/image" Target="../media/image5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0.png"/><Relationship Id="rId2" Type="http://schemas.openxmlformats.org/officeDocument/2006/relationships/image" Target="../media/image5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0.png"/><Relationship Id="rId4" Type="http://schemas.openxmlformats.org/officeDocument/2006/relationships/image" Target="../media/image9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11" Type="http://schemas.openxmlformats.org/officeDocument/2006/relationships/image" Target="../media/image19.png"/><Relationship Id="rId5" Type="http://schemas.openxmlformats.org/officeDocument/2006/relationships/image" Target="../media/image57.png"/><Relationship Id="rId10" Type="http://schemas.openxmlformats.org/officeDocument/2006/relationships/image" Target="../media/image16.png"/><Relationship Id="rId4" Type="http://schemas.openxmlformats.org/officeDocument/2006/relationships/image" Target="../media/image56.png"/><Relationship Id="rId9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31.png"/><Relationship Id="rId7" Type="http://schemas.openxmlformats.org/officeDocument/2006/relationships/image" Target="../media/image71.png"/><Relationship Id="rId12" Type="http://schemas.openxmlformats.org/officeDocument/2006/relationships/image" Target="../media/image15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11" Type="http://schemas.openxmlformats.org/officeDocument/2006/relationships/image" Target="../media/image111.png"/><Relationship Id="rId5" Type="http://schemas.openxmlformats.org/officeDocument/2006/relationships/image" Target="../media/image50.png"/><Relationship Id="rId10" Type="http://schemas.openxmlformats.org/officeDocument/2006/relationships/image" Target="../media/image101.png"/><Relationship Id="rId4" Type="http://schemas.openxmlformats.org/officeDocument/2006/relationships/image" Target="../media/image41.png"/><Relationship Id="rId9" Type="http://schemas.openxmlformats.org/officeDocument/2006/relationships/image" Target="../media/image9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5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6.png"/><Relationship Id="rId7" Type="http://schemas.openxmlformats.org/officeDocument/2006/relationships/image" Target="../media/image42.png"/><Relationship Id="rId2" Type="http://schemas.openxmlformats.org/officeDocument/2006/relationships/image" Target="../media/image3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10" Type="http://schemas.openxmlformats.org/officeDocument/2006/relationships/image" Target="../media/image45.png"/><Relationship Id="rId4" Type="http://schemas.openxmlformats.org/officeDocument/2006/relationships/image" Target="../media/image37.png"/><Relationship Id="rId9" Type="http://schemas.openxmlformats.org/officeDocument/2006/relationships/image" Target="../media/image4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92D050"/>
                </a:solidFill>
              </a:rPr>
              <a:t> </a:t>
            </a:r>
            <a:r>
              <a:rPr lang="en-GB" u="sng" dirty="0"/>
              <a:t>Simultaneous Equations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1268760"/>
            <a:ext cx="9144000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37883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9143074" cy="599127"/>
            <a:chOff x="0" y="13335"/>
            <a:chExt cx="9144218" cy="599127"/>
          </a:xfrm>
        </p:grpSpPr>
        <p:sp>
          <p:nvSpPr>
            <p:cNvPr id="3" name="TextBox 32"/>
            <p:cNvSpPr txBox="1"/>
            <p:nvPr/>
          </p:nvSpPr>
          <p:spPr>
            <a:xfrm>
              <a:off x="0" y="13335"/>
              <a:ext cx="9144000" cy="59912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lIns="324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3200" dirty="0"/>
                <a:t>Exercise 2 </a:t>
              </a:r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218" y="601079"/>
              <a:ext cx="9144000" cy="0"/>
            </a:xfrm>
            <a:prstGeom prst="line">
              <a:avLst/>
            </a:prstGeom>
            <a:effectLst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23528" y="693008"/>
                <a:ext cx="2160240" cy="50583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/>
                  <a:t>Solve the following by elimination.</a:t>
                </a:r>
              </a:p>
              <a:p>
                <a:endParaRPr lang="en-GB" sz="5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=4</m:t>
                      </m:r>
                    </m:oMath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−2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=4</m:t>
                      </m:r>
                    </m:oMath>
                    <m:oMath xmlns:m="http://schemas.openxmlformats.org/officeDocument/2006/math"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GB" b="1" dirty="0"/>
              </a:p>
              <a:p>
                <a:endParaRPr lang="en-GB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=7</m:t>
                      </m:r>
                    </m:oMath>
                    <m:oMath xmlns:m="http://schemas.openxmlformats.org/officeDocument/2006/math"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=16</m:t>
                      </m:r>
                    </m:oMath>
                    <m:oMath xmlns:m="http://schemas.openxmlformats.org/officeDocument/2006/math">
                      <m:r>
                        <a:rPr lang="en-GB" b="1" i="1" dirty="0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GB" b="1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en-GB" b="1" i="1" dirty="0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b="1" i="1" dirty="0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n-GB" b="1" i="1" dirty="0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GB" b="1" i="1" dirty="0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GB" b="1" dirty="0"/>
              </a:p>
              <a:p>
                <a:endParaRPr lang="en-GB" b="1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6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  <m:oMath xmlns:m="http://schemas.openxmlformats.org/officeDocument/2006/math"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=3</m:t>
                      </m:r>
                    </m:oMath>
                    <m:oMath xmlns:m="http://schemas.openxmlformats.org/officeDocument/2006/math">
                      <m:r>
                        <a:rPr lang="en-GB" b="1" i="1" dirty="0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GB" b="1" i="1" dirty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1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1" i="1" dirty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GB" b="1" i="1" dirty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en-GB" b="1" i="1" dirty="0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b="1" i="1" dirty="0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n-GB" b="1" i="1" dirty="0" smtClean="0">
                          <a:latin typeface="Cambria Math" panose="02040503050406030204" pitchFamily="18" charset="0"/>
                        </a:rPr>
                        <m:t> =</m:t>
                      </m:r>
                      <m:r>
                        <a:rPr lang="en-GB" b="1" i="1" dirty="0" smtClean="0"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en-GB" b="1" dirty="0"/>
              </a:p>
              <a:p>
                <a:endParaRPr lang="en-GB" b="1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=−7</m:t>
                      </m:r>
                    </m:oMath>
                    <m:oMath xmlns:m="http://schemas.openxmlformats.org/officeDocument/2006/math"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+4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=6</m:t>
                      </m:r>
                    </m:oMath>
                    <m:oMath xmlns:m="http://schemas.openxmlformats.org/officeDocument/2006/math"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693008"/>
                <a:ext cx="2160240" cy="5058308"/>
              </a:xfrm>
              <a:prstGeom prst="rect">
                <a:avLst/>
              </a:prstGeom>
              <a:blipFill rotWithShape="0">
                <a:blip r:embed="rId2"/>
                <a:stretch>
                  <a:fillRect l="-1412" t="-3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652120" y="607696"/>
                <a:ext cx="3490736" cy="64594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[Cayley 2004 Q2] Mars, his wife Venus and grandson Pluto have a combined age of 192. The ages of Mars and Pluto together total 30 years more than Venus’ age. The ages of Venus and Pluto together total 4 years more than Mars’s age. Find their three ages.</a:t>
                </a:r>
              </a:p>
              <a:p>
                <a:r>
                  <a:rPr lang="en-GB" sz="1000" dirty="0"/>
                  <a:t>Hint: You can form 3 equations with 3 unknowns</a:t>
                </a:r>
              </a:p>
              <a:p>
                <a:r>
                  <a:rPr lang="en-GB" sz="1400" b="1" dirty="0"/>
                  <a:t>Mars = 94, Venus = 81, Pluto = 17</a:t>
                </a:r>
              </a:p>
              <a:p>
                <a:endParaRPr lang="en-GB" sz="1400" b="1" dirty="0"/>
              </a:p>
              <a:p>
                <a:r>
                  <a:rPr lang="en-GB" sz="1400" dirty="0"/>
                  <a:t>[Cayley 2012 Q3] Three loaves of bread, five cartons of milk and four jars of jam cost £10.10. Five loaves of bread, nine cartons of milk and seven jars of jam cost £18.20. How much does it cost to buy one loaf of bread, one carton of milk and one jar of jam? </a:t>
                </a:r>
              </a:p>
              <a:p>
                <a:r>
                  <a:rPr lang="en-GB" sz="1400" b="1" dirty="0"/>
                  <a:t>Solution: £2</a:t>
                </a:r>
              </a:p>
              <a:p>
                <a:endParaRPr lang="en-GB" sz="1400" b="1" dirty="0"/>
              </a:p>
              <a:p>
                <a:r>
                  <a:rPr lang="en-GB" sz="1400" dirty="0"/>
                  <a:t>[Maclaurin 2006 Q2] Find all integer values that satisfy the following equations: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b="0" i="1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GB" sz="1400" b="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GB" sz="1400" b="0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b="0" i="1"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en-GB" sz="1400" b="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GB" sz="1400" b="0" i="1">
                          <a:latin typeface="Cambria Math"/>
                        </a:rPr>
                        <m:t>=</m:t>
                      </m:r>
                      <m:r>
                        <a:rPr lang="en-GB" sz="1400" b="0" i="1">
                          <a:latin typeface="Cambria Math"/>
                        </a:rPr>
                        <m:t>𝑥</m:t>
                      </m:r>
                      <m:r>
                        <a:rPr lang="en-GB" sz="1400" b="0" i="1">
                          <a:latin typeface="Cambria Math"/>
                        </a:rPr>
                        <m:t>−2</m:t>
                      </m:r>
                      <m:r>
                        <a:rPr lang="en-GB" sz="1400" b="0" i="1">
                          <a:latin typeface="Cambria Math"/>
                        </a:rPr>
                        <m:t>𝑥𝑦</m:t>
                      </m:r>
                      <m:r>
                        <a:rPr lang="en-GB" sz="1400" b="0" i="1">
                          <a:latin typeface="Cambria Math"/>
                        </a:rPr>
                        <m:t>+</m:t>
                      </m:r>
                      <m:r>
                        <a:rPr lang="en-GB" sz="1400" b="0" i="1">
                          <a:latin typeface="Cambria Math"/>
                        </a:rPr>
                        <m:t>𝑦</m:t>
                      </m:r>
                    </m:oMath>
                    <m:oMath xmlns:m="http://schemas.openxmlformats.org/officeDocument/2006/math">
                      <m:sSup>
                        <m:sSup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b="0" i="1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GB" sz="1400" b="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GB" sz="1400" b="0" i="1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b="0" i="1"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en-GB" sz="1400" b="0" i="1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GB" sz="1400" b="0" i="1">
                          <a:latin typeface="Cambria Math"/>
                        </a:rPr>
                        <m:t>=</m:t>
                      </m:r>
                      <m:r>
                        <a:rPr lang="en-GB" sz="1400" b="0" i="1">
                          <a:latin typeface="Cambria Math"/>
                        </a:rPr>
                        <m:t>𝑥</m:t>
                      </m:r>
                      <m:r>
                        <a:rPr lang="en-GB" sz="1400" b="0" i="1">
                          <a:latin typeface="Cambria Math"/>
                        </a:rPr>
                        <m:t>+2</m:t>
                      </m:r>
                      <m:r>
                        <a:rPr lang="en-GB" sz="1400" b="0" i="1">
                          <a:latin typeface="Cambria Math"/>
                        </a:rPr>
                        <m:t>𝑥𝑦</m:t>
                      </m:r>
                      <m:r>
                        <a:rPr lang="en-GB" sz="1400" b="0" i="1">
                          <a:latin typeface="Cambria Math"/>
                        </a:rPr>
                        <m:t>−</m:t>
                      </m:r>
                      <m:r>
                        <a:rPr lang="en-GB" sz="1400" b="0" i="1">
                          <a:latin typeface="Cambria Math"/>
                        </a:rPr>
                        <m:t>𝑦</m:t>
                      </m:r>
                    </m:oMath>
                  </m:oMathPara>
                </a14:m>
                <a:endParaRPr lang="en-GB" sz="1400" dirty="0"/>
              </a:p>
              <a:p>
                <a:r>
                  <a:rPr lang="en-GB" sz="1400" b="1" dirty="0"/>
                  <a:t>Adding: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1" i="1" smtClean="0">
                          <a:latin typeface="Cambria Math"/>
                        </a:rPr>
                        <m:t>𝟐</m:t>
                      </m:r>
                      <m:sSup>
                        <m:sSupPr>
                          <m:ctrlPr>
                            <a:rPr lang="en-GB" sz="14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b="1" i="1" smtClean="0"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en-GB" sz="14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GB" sz="1400" b="1" i="1" smtClean="0">
                          <a:latin typeface="Cambria Math"/>
                        </a:rPr>
                        <m:t>=</m:t>
                      </m:r>
                      <m:r>
                        <a:rPr lang="en-GB" sz="1400" b="1" i="1" smtClean="0">
                          <a:latin typeface="Cambria Math"/>
                        </a:rPr>
                        <m:t>𝟐</m:t>
                      </m:r>
                      <m:r>
                        <a:rPr lang="en-GB" sz="1400" b="1" i="1" smtClean="0">
                          <a:latin typeface="Cambria Math"/>
                        </a:rPr>
                        <m:t>𝒙</m:t>
                      </m:r>
                    </m:oMath>
                    <m:oMath xmlns:m="http://schemas.openxmlformats.org/officeDocument/2006/math">
                      <m:r>
                        <a:rPr lang="en-GB" sz="1400" b="1" i="1" smtClean="0">
                          <a:latin typeface="Cambria Math"/>
                        </a:rPr>
                        <m:t>𝒙</m:t>
                      </m:r>
                      <m:r>
                        <a:rPr lang="en-GB" sz="1400" b="1" i="1" smtClean="0">
                          <a:latin typeface="Cambria Math"/>
                        </a:rPr>
                        <m:t>=</m:t>
                      </m:r>
                      <m:r>
                        <a:rPr lang="en-GB" sz="1400" b="1" i="1" smtClean="0">
                          <a:latin typeface="Cambria Math"/>
                        </a:rPr>
                        <m:t>𝟎</m:t>
                      </m:r>
                      <m:r>
                        <a:rPr lang="en-GB" sz="1400" b="1" i="1" smtClean="0">
                          <a:latin typeface="Cambria Math"/>
                        </a:rPr>
                        <m:t> </m:t>
                      </m:r>
                      <m:r>
                        <a:rPr lang="en-GB" sz="1400" b="1" i="1" smtClean="0">
                          <a:latin typeface="Cambria Math"/>
                        </a:rPr>
                        <m:t>𝒐𝒓</m:t>
                      </m:r>
                      <m:r>
                        <a:rPr lang="en-GB" sz="1400" b="1" i="1" smtClean="0">
                          <a:latin typeface="Cambria Math"/>
                        </a:rPr>
                        <m:t> </m:t>
                      </m:r>
                      <m:r>
                        <a:rPr lang="en-GB" sz="1400" b="1" i="1" smtClean="0"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en-GB" sz="1400" b="1" dirty="0"/>
              </a:p>
              <a:p>
                <a:r>
                  <a:rPr lang="en-GB" sz="1400" b="1" dirty="0"/>
                  <a:t>When </a:t>
                </a:r>
                <a14:m>
                  <m:oMath xmlns:m="http://schemas.openxmlformats.org/officeDocument/2006/math">
                    <m:r>
                      <a:rPr lang="en-GB" sz="1400" b="1" i="1" smtClean="0">
                        <a:latin typeface="Cambria Math"/>
                      </a:rPr>
                      <m:t>𝒙</m:t>
                    </m:r>
                    <m:r>
                      <a:rPr lang="en-GB" sz="1400" b="1" i="1" smtClean="0">
                        <a:latin typeface="Cambria Math"/>
                      </a:rPr>
                      <m:t>=</m:t>
                    </m:r>
                    <m:r>
                      <a:rPr lang="en-GB" sz="1400" b="1" i="1" smtClean="0">
                        <a:latin typeface="Cambria Math"/>
                      </a:rPr>
                      <m:t>𝟎</m:t>
                    </m:r>
                    <m:r>
                      <a:rPr lang="en-GB" sz="1400" b="1" i="1" smtClean="0">
                        <a:latin typeface="Cambria Math"/>
                      </a:rPr>
                      <m:t>, </m:t>
                    </m:r>
                    <m:sSup>
                      <m:sSupPr>
                        <m:ctrlPr>
                          <a:rPr lang="en-GB" sz="1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400" b="1" i="1" smtClean="0">
                            <a:latin typeface="Cambria Math"/>
                          </a:rPr>
                          <m:t>𝒚</m:t>
                        </m:r>
                      </m:e>
                      <m:sup>
                        <m:r>
                          <a:rPr lang="en-GB" sz="1400" b="1" i="1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en-GB" sz="1400" b="1" i="1" smtClean="0">
                        <a:latin typeface="Cambria Math"/>
                      </a:rPr>
                      <m:t>=</m:t>
                    </m:r>
                    <m:r>
                      <a:rPr lang="en-GB" sz="1400" b="1" i="1" smtClean="0">
                        <a:latin typeface="Cambria Math"/>
                      </a:rPr>
                      <m:t>𝒚</m:t>
                    </m:r>
                    <m:r>
                      <a:rPr lang="en-GB" sz="1400" b="1" i="1" smtClean="0">
                        <a:latin typeface="Cambria Math"/>
                      </a:rPr>
                      <m:t>  →   </m:t>
                    </m:r>
                    <m:r>
                      <a:rPr lang="en-GB" sz="1400" b="1" i="1" smtClean="0">
                        <a:latin typeface="Cambria Math"/>
                      </a:rPr>
                      <m:t>𝒚</m:t>
                    </m:r>
                    <m:r>
                      <a:rPr lang="en-GB" sz="1400" b="1" i="1" smtClean="0">
                        <a:latin typeface="Cambria Math"/>
                      </a:rPr>
                      <m:t>=</m:t>
                    </m:r>
                    <m:r>
                      <a:rPr lang="en-GB" sz="1400" b="1" i="1" smtClean="0">
                        <a:latin typeface="Cambria Math"/>
                      </a:rPr>
                      <m:t>𝟎</m:t>
                    </m:r>
                    <m:r>
                      <a:rPr lang="en-GB" sz="1400" b="1" i="1" smtClean="0">
                        <a:latin typeface="Cambria Math"/>
                      </a:rPr>
                      <m:t> </m:t>
                    </m:r>
                    <m:r>
                      <a:rPr lang="en-GB" sz="1400" b="1" i="1" smtClean="0">
                        <a:latin typeface="Cambria Math"/>
                      </a:rPr>
                      <m:t>𝒐𝒓</m:t>
                    </m:r>
                    <m:r>
                      <a:rPr lang="en-GB" sz="1400" b="1" i="1" smtClean="0">
                        <a:latin typeface="Cambria Math"/>
                      </a:rPr>
                      <m:t> −</m:t>
                    </m:r>
                    <m:r>
                      <a:rPr lang="en-GB" sz="1400" b="1" i="1" smtClean="0">
                        <a:latin typeface="Cambria Math"/>
                      </a:rPr>
                      <m:t>𝟏</m:t>
                    </m:r>
                  </m:oMath>
                </a14:m>
                <a:endParaRPr lang="en-GB" sz="1400" b="1" dirty="0"/>
              </a:p>
              <a:p>
                <a:r>
                  <a:rPr lang="en-GB" sz="1400" b="1" dirty="0"/>
                  <a:t>When </a:t>
                </a:r>
                <a14:m>
                  <m:oMath xmlns:m="http://schemas.openxmlformats.org/officeDocument/2006/math">
                    <m:r>
                      <a:rPr lang="en-GB" sz="1400" b="1" i="1" smtClean="0">
                        <a:latin typeface="Cambria Math"/>
                      </a:rPr>
                      <m:t>𝒙</m:t>
                    </m:r>
                    <m:r>
                      <a:rPr lang="en-GB" sz="1400" b="1" i="1" smtClean="0">
                        <a:latin typeface="Cambria Math"/>
                      </a:rPr>
                      <m:t>=</m:t>
                    </m:r>
                    <m:r>
                      <a:rPr lang="en-GB" sz="1400" b="1" i="1" smtClean="0">
                        <a:latin typeface="Cambria Math"/>
                      </a:rPr>
                      <m:t>𝟏</m:t>
                    </m:r>
                    <m:r>
                      <a:rPr lang="en-GB" sz="1400" b="1" i="1" smtClean="0">
                        <a:latin typeface="Cambria Math"/>
                      </a:rPr>
                      <m:t>, </m:t>
                    </m:r>
                    <m:r>
                      <a:rPr lang="en-GB" sz="1400" b="1" i="1" smtClean="0">
                        <a:latin typeface="Cambria Math"/>
                      </a:rPr>
                      <m:t>𝟏</m:t>
                    </m:r>
                    <m:r>
                      <a:rPr lang="en-GB" sz="1400" b="1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GB" sz="14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400" b="1" i="1" smtClean="0">
                            <a:latin typeface="Cambria Math"/>
                          </a:rPr>
                          <m:t>𝒚</m:t>
                        </m:r>
                      </m:e>
                      <m:sup>
                        <m:r>
                          <a:rPr lang="en-GB" sz="1400" b="1" i="1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en-GB" sz="1400" b="1" i="1" smtClean="0">
                        <a:latin typeface="Cambria Math"/>
                      </a:rPr>
                      <m:t>=</m:t>
                    </m:r>
                    <m:r>
                      <a:rPr lang="en-GB" sz="1400" b="1" i="1" smtClean="0">
                        <a:latin typeface="Cambria Math"/>
                      </a:rPr>
                      <m:t>𝟏</m:t>
                    </m:r>
                    <m:r>
                      <a:rPr lang="en-GB" sz="1400" b="1" i="1" smtClean="0">
                        <a:latin typeface="Cambria Math"/>
                      </a:rPr>
                      <m:t>−</m:t>
                    </m:r>
                    <m:r>
                      <a:rPr lang="en-GB" sz="1400" b="1" i="1" smtClean="0">
                        <a:latin typeface="Cambria Math"/>
                      </a:rPr>
                      <m:t>𝟐</m:t>
                    </m:r>
                    <m:r>
                      <a:rPr lang="en-GB" sz="1400" b="1" i="1" smtClean="0">
                        <a:latin typeface="Cambria Math"/>
                      </a:rPr>
                      <m:t>𝒚</m:t>
                    </m:r>
                    <m:r>
                      <a:rPr lang="en-GB" sz="1400" b="1" i="1" smtClean="0">
                        <a:latin typeface="Cambria Math"/>
                      </a:rPr>
                      <m:t>+</m:t>
                    </m:r>
                    <m:r>
                      <a:rPr lang="en-GB" sz="1400" b="1" i="1" smtClean="0">
                        <a:latin typeface="Cambria Math"/>
                      </a:rPr>
                      <m:t>𝒚</m:t>
                    </m:r>
                  </m:oMath>
                </a14:m>
                <a:endParaRPr lang="en-GB" sz="1400" b="1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14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b="1" i="1" smtClean="0">
                              <a:latin typeface="Cambria Math"/>
                            </a:rPr>
                            <m:t>𝒚</m:t>
                          </m:r>
                        </m:e>
                        <m:sup>
                          <m:r>
                            <a:rPr lang="en-GB" sz="1400" b="1" i="1" smtClean="0"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en-GB" sz="1400" b="1" i="1" smtClean="0">
                          <a:latin typeface="Cambria Math"/>
                        </a:rPr>
                        <m:t>=−</m:t>
                      </m:r>
                      <m:r>
                        <a:rPr lang="en-GB" sz="1400" b="1" i="1" smtClean="0">
                          <a:latin typeface="Cambria Math"/>
                        </a:rPr>
                        <m:t>𝒚</m:t>
                      </m:r>
                    </m:oMath>
                    <m:oMath xmlns:m="http://schemas.openxmlformats.org/officeDocument/2006/math">
                      <m:r>
                        <a:rPr lang="en-GB" sz="1400" b="1" i="1" smtClean="0">
                          <a:latin typeface="Cambria Math"/>
                        </a:rPr>
                        <m:t>𝒚</m:t>
                      </m:r>
                      <m:r>
                        <a:rPr lang="en-GB" sz="1400" b="1" i="1" smtClean="0">
                          <a:latin typeface="Cambria Math"/>
                        </a:rPr>
                        <m:t>=−</m:t>
                      </m:r>
                      <m:r>
                        <a:rPr lang="en-GB" sz="1400" b="1" i="1" smtClean="0">
                          <a:latin typeface="Cambria Math"/>
                        </a:rPr>
                        <m:t>𝟏</m:t>
                      </m:r>
                      <m:r>
                        <a:rPr lang="en-GB" sz="1400" b="1" i="1" smtClean="0">
                          <a:latin typeface="Cambria Math"/>
                        </a:rPr>
                        <m:t> </m:t>
                      </m:r>
                      <m:r>
                        <a:rPr lang="en-GB" sz="1400" b="1" i="1" smtClean="0">
                          <a:latin typeface="Cambria Math"/>
                        </a:rPr>
                        <m:t>𝒐𝒓</m:t>
                      </m:r>
                      <m:r>
                        <a:rPr lang="en-GB" sz="1400" b="1" i="1" smtClean="0">
                          <a:latin typeface="Cambria Math"/>
                        </a:rPr>
                        <m:t> </m:t>
                      </m:r>
                      <m:r>
                        <a:rPr lang="en-GB" sz="1400" b="1" i="1" smtClean="0">
                          <a:latin typeface="Cambria Math"/>
                        </a:rPr>
                        <m:t>𝟎</m:t>
                      </m:r>
                    </m:oMath>
                  </m:oMathPara>
                </a14:m>
                <a:endParaRPr lang="en-GB" sz="1400" b="1" dirty="0"/>
              </a:p>
              <a:p>
                <a:r>
                  <a:rPr lang="en-GB" sz="1400" b="1" dirty="0"/>
                  <a:t>Thus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1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400" b="1" i="1" smtClean="0">
                            <a:latin typeface="Cambria Math"/>
                          </a:rPr>
                          <m:t>𝒙</m:t>
                        </m:r>
                        <m:r>
                          <a:rPr lang="en-GB" sz="1400" b="1" i="1" smtClean="0">
                            <a:latin typeface="Cambria Math"/>
                          </a:rPr>
                          <m:t>,</m:t>
                        </m:r>
                        <m:r>
                          <a:rPr lang="en-GB" sz="1400" b="1" i="1" smtClean="0">
                            <a:latin typeface="Cambria Math"/>
                          </a:rPr>
                          <m:t>𝒚</m:t>
                        </m:r>
                      </m:e>
                    </m:d>
                    <m:r>
                      <a:rPr lang="en-GB" sz="1400" b="1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GB" sz="1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400" b="1" i="1" smtClean="0">
                            <a:latin typeface="Cambria Math"/>
                          </a:rPr>
                          <m:t>𝟎</m:t>
                        </m:r>
                        <m:r>
                          <a:rPr lang="en-GB" sz="1400" b="1" i="1" smtClean="0">
                            <a:latin typeface="Cambria Math"/>
                          </a:rPr>
                          <m:t>,</m:t>
                        </m:r>
                        <m:r>
                          <a:rPr lang="en-GB" sz="1400" b="1" i="1" smtClean="0">
                            <a:latin typeface="Cambria Math"/>
                          </a:rPr>
                          <m:t>𝟎</m:t>
                        </m:r>
                      </m:e>
                    </m:d>
                    <m:r>
                      <a:rPr lang="en-GB" sz="1400" b="1" i="1" smtClean="0">
                        <a:latin typeface="Cambria Math"/>
                      </a:rPr>
                      <m:t>,</m:t>
                    </m:r>
                    <m:d>
                      <m:dPr>
                        <m:ctrlPr>
                          <a:rPr lang="en-GB" sz="1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400" b="1" i="1" smtClean="0">
                            <a:latin typeface="Cambria Math"/>
                          </a:rPr>
                          <m:t>𝟎</m:t>
                        </m:r>
                        <m:r>
                          <a:rPr lang="en-GB" sz="1400" b="1" i="1" smtClean="0">
                            <a:latin typeface="Cambria Math"/>
                          </a:rPr>
                          <m:t>,−</m:t>
                        </m:r>
                        <m:r>
                          <a:rPr lang="en-GB" sz="1400" b="1" i="1" smtClean="0">
                            <a:latin typeface="Cambria Math"/>
                          </a:rPr>
                          <m:t>𝟏</m:t>
                        </m:r>
                      </m:e>
                    </m:d>
                    <m:r>
                      <a:rPr lang="en-GB" sz="1400" b="1" i="1" smtClean="0">
                        <a:latin typeface="Cambria Math"/>
                      </a:rPr>
                      <m:t>,</m:t>
                    </m:r>
                    <m:d>
                      <m:dPr>
                        <m:ctrlPr>
                          <a:rPr lang="en-GB" sz="1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400" b="1" i="1" smtClean="0">
                            <a:latin typeface="Cambria Math"/>
                          </a:rPr>
                          <m:t>𝟏</m:t>
                        </m:r>
                        <m:r>
                          <a:rPr lang="en-GB" sz="1400" b="1" i="1" smtClean="0">
                            <a:latin typeface="Cambria Math"/>
                          </a:rPr>
                          <m:t>,−</m:t>
                        </m:r>
                        <m:r>
                          <a:rPr lang="en-GB" sz="1400" b="1" i="1" smtClean="0">
                            <a:latin typeface="Cambria Math"/>
                          </a:rPr>
                          <m:t>𝟏</m:t>
                        </m:r>
                      </m:e>
                    </m:d>
                    <m:r>
                      <a:rPr lang="en-GB" sz="1400" b="1" i="1" smtClean="0">
                        <a:latin typeface="Cambria Math"/>
                      </a:rPr>
                      <m:t>,</m:t>
                    </m:r>
                    <m:d>
                      <m:dPr>
                        <m:ctrlPr>
                          <a:rPr lang="en-GB" sz="14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400" b="1" i="1" smtClean="0">
                            <a:latin typeface="Cambria Math"/>
                          </a:rPr>
                          <m:t>𝟏</m:t>
                        </m:r>
                        <m:r>
                          <a:rPr lang="en-GB" sz="1400" b="1" i="1" smtClean="0">
                            <a:latin typeface="Cambria Math"/>
                          </a:rPr>
                          <m:t>,</m:t>
                        </m:r>
                        <m:r>
                          <a:rPr lang="en-GB" sz="1400" b="1" i="1" smtClean="0">
                            <a:latin typeface="Cambria Math"/>
                          </a:rPr>
                          <m:t>𝟎</m:t>
                        </m:r>
                      </m:e>
                    </m:d>
                  </m:oMath>
                </a14:m>
                <a:endParaRPr lang="en-GB" sz="105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2120" y="607696"/>
                <a:ext cx="3490736" cy="6459461"/>
              </a:xfrm>
              <a:prstGeom prst="rect">
                <a:avLst/>
              </a:prstGeom>
              <a:blipFill rotWithShape="0">
                <a:blip r:embed="rId3"/>
                <a:stretch>
                  <a:fillRect l="-524" t="-1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970097" y="693008"/>
                <a:ext cx="2244160" cy="64933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/>
                        </a:rPr>
                        <m:t>4</m:t>
                      </m:r>
                      <m:r>
                        <a:rPr lang="en-GB" sz="1600" b="0" i="1" smtClean="0">
                          <a:latin typeface="Cambria Math"/>
                        </a:rPr>
                        <m:t>𝑥</m:t>
                      </m:r>
                      <m:r>
                        <a:rPr lang="en-GB" sz="1600" b="0" i="1" smtClean="0">
                          <a:latin typeface="Cambria Math"/>
                        </a:rPr>
                        <m:t>−3</m:t>
                      </m:r>
                      <m:r>
                        <a:rPr lang="en-GB" sz="1600" b="0" i="1" smtClean="0">
                          <a:latin typeface="Cambria Math"/>
                        </a:rPr>
                        <m:t>𝑦</m:t>
                      </m:r>
                      <m:r>
                        <a:rPr lang="en-GB" sz="1600" b="0" i="1" smtClean="0">
                          <a:latin typeface="Cambria Math"/>
                        </a:rPr>
                        <m:t>=15</m:t>
                      </m:r>
                    </m:oMath>
                  </m:oMathPara>
                </a14:m>
                <a:endParaRPr lang="en-GB" sz="16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/>
                        </a:rPr>
                        <m:t>2</m:t>
                      </m:r>
                      <m:r>
                        <a:rPr lang="en-GB" sz="1600" b="0" i="1" smtClean="0">
                          <a:latin typeface="Cambria Math"/>
                        </a:rPr>
                        <m:t>𝑥</m:t>
                      </m:r>
                      <m:r>
                        <a:rPr lang="en-GB" sz="1600" b="0" i="1" smtClean="0">
                          <a:latin typeface="Cambria Math"/>
                        </a:rPr>
                        <m:t>+2</m:t>
                      </m:r>
                      <m:r>
                        <a:rPr lang="en-GB" sz="1600" b="0" i="1" smtClean="0">
                          <a:latin typeface="Cambria Math"/>
                        </a:rPr>
                        <m:t>𝑦</m:t>
                      </m:r>
                      <m:r>
                        <a:rPr lang="en-GB" sz="1600" b="0" i="1" smtClean="0">
                          <a:latin typeface="Cambria Math"/>
                        </a:rPr>
                        <m:t>=−3</m:t>
                      </m:r>
                    </m:oMath>
                  </m:oMathPara>
                </a14:m>
                <a:endParaRPr lang="en-GB" sz="16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600" b="1" i="1" smtClean="0">
                          <a:latin typeface="Cambria Math"/>
                        </a:rPr>
                        <m:t>𝒙</m:t>
                      </m:r>
                      <m:r>
                        <a:rPr lang="en-GB" sz="16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16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1" i="1" smtClean="0">
                              <a:latin typeface="Cambria Math"/>
                            </a:rPr>
                            <m:t>𝟑</m:t>
                          </m:r>
                        </m:num>
                        <m:den>
                          <m:r>
                            <a:rPr lang="en-GB" sz="1600" b="1" i="1" smtClean="0">
                              <a:latin typeface="Cambria Math"/>
                            </a:rPr>
                            <m:t>𝟐</m:t>
                          </m:r>
                        </m:den>
                      </m:f>
                      <m:r>
                        <a:rPr lang="en-GB" sz="1600" b="1" i="1" smtClean="0">
                          <a:latin typeface="Cambria Math"/>
                        </a:rPr>
                        <m:t>, </m:t>
                      </m:r>
                      <m:r>
                        <a:rPr lang="en-GB" sz="1600" b="1" i="1" smtClean="0">
                          <a:latin typeface="Cambria Math"/>
                        </a:rPr>
                        <m:t>𝒚</m:t>
                      </m:r>
                      <m:r>
                        <a:rPr lang="en-GB" sz="1600" b="1" i="1" smtClean="0">
                          <a:latin typeface="Cambria Math"/>
                        </a:rPr>
                        <m:t>=−</m:t>
                      </m:r>
                      <m:r>
                        <a:rPr lang="en-GB" sz="1600" b="1" i="1" smtClean="0">
                          <a:latin typeface="Cambria Math"/>
                        </a:rPr>
                        <m:t>𝟑</m:t>
                      </m:r>
                    </m:oMath>
                  </m:oMathPara>
                </a14:m>
                <a:endParaRPr lang="en-GB" sz="1600" b="1" dirty="0"/>
              </a:p>
              <a:p>
                <a:endParaRPr lang="en-GB" sz="6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/>
                        </a:rPr>
                        <m:t>𝑥</m:t>
                      </m:r>
                      <m:r>
                        <a:rPr lang="en-GB" sz="1600" b="0" i="1" smtClean="0">
                          <a:latin typeface="Cambria Math"/>
                        </a:rPr>
                        <m:t>+6</m:t>
                      </m:r>
                      <m:r>
                        <a:rPr lang="en-GB" sz="1600" b="0" i="1" smtClean="0">
                          <a:latin typeface="Cambria Math"/>
                        </a:rPr>
                        <m:t>𝑦</m:t>
                      </m:r>
                      <m:r>
                        <a:rPr lang="en-GB" sz="1600" b="0" i="1" smtClean="0">
                          <a:latin typeface="Cambria Math"/>
                        </a:rPr>
                        <m:t>=3</m:t>
                      </m:r>
                    </m:oMath>
                    <m:oMath xmlns:m="http://schemas.openxmlformats.org/officeDocument/2006/math">
                      <m:r>
                        <a:rPr lang="en-GB" sz="1600" b="0" i="1" smtClean="0">
                          <a:latin typeface="Cambria Math"/>
                        </a:rPr>
                        <m:t>3</m:t>
                      </m:r>
                      <m:r>
                        <a:rPr lang="en-GB" sz="1600" b="0" i="1" smtClean="0">
                          <a:latin typeface="Cambria Math"/>
                        </a:rPr>
                        <m:t>𝑥</m:t>
                      </m:r>
                      <m:r>
                        <a:rPr lang="en-GB" sz="1600" b="0" i="1" smtClean="0">
                          <a:latin typeface="Cambria Math"/>
                        </a:rPr>
                        <m:t>−3</m:t>
                      </m:r>
                      <m:r>
                        <a:rPr lang="en-GB" sz="1600" b="0" i="1" smtClean="0">
                          <a:latin typeface="Cambria Math"/>
                        </a:rPr>
                        <m:t>𝑦</m:t>
                      </m:r>
                      <m:r>
                        <a:rPr lang="en-GB" sz="1600" b="0" i="1" smtClean="0">
                          <a:latin typeface="Cambria Math"/>
                        </a:rPr>
                        <m:t>=−5</m:t>
                      </m:r>
                    </m:oMath>
                  </m:oMathPara>
                </a14:m>
                <a:endParaRPr lang="en-GB" sz="16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600" b="1" i="1" smtClean="0">
                          <a:latin typeface="Cambria Math"/>
                        </a:rPr>
                        <m:t>𝒙</m:t>
                      </m:r>
                      <m:r>
                        <a:rPr lang="en-GB" sz="1600" b="1" i="1" smtClean="0">
                          <a:latin typeface="Cambria Math"/>
                        </a:rPr>
                        <m:t>=−</m:t>
                      </m:r>
                      <m:r>
                        <a:rPr lang="en-GB" sz="1600" b="1" i="1" smtClean="0">
                          <a:latin typeface="Cambria Math"/>
                        </a:rPr>
                        <m:t>𝟏</m:t>
                      </m:r>
                      <m:r>
                        <a:rPr lang="en-GB" sz="1600" b="1" i="1" smtClean="0">
                          <a:latin typeface="Cambria Math"/>
                        </a:rPr>
                        <m:t>, </m:t>
                      </m:r>
                      <m:r>
                        <a:rPr lang="en-GB" sz="1600" b="1" i="1" smtClean="0">
                          <a:latin typeface="Cambria Math"/>
                        </a:rPr>
                        <m:t>𝒚</m:t>
                      </m:r>
                      <m:r>
                        <a:rPr lang="en-GB" sz="16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16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1" i="1" smtClean="0"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en-GB" sz="1600" b="1" i="1" smtClean="0"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en-GB" sz="1600" b="1" dirty="0"/>
              </a:p>
              <a:p>
                <a:endParaRPr lang="en-GB" sz="1000" b="1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/>
                        </a:rPr>
                        <m:t>5</m:t>
                      </m:r>
                      <m:r>
                        <a:rPr lang="en-GB" sz="1600" b="0" i="1" smtClean="0">
                          <a:latin typeface="Cambria Math"/>
                        </a:rPr>
                        <m:t>𝑥</m:t>
                      </m:r>
                      <m:r>
                        <a:rPr lang="en-GB" sz="1600" b="0" i="1" smtClean="0">
                          <a:latin typeface="Cambria Math"/>
                        </a:rPr>
                        <m:t>−4</m:t>
                      </m:r>
                      <m:r>
                        <a:rPr lang="en-GB" sz="1600" b="0" i="1" smtClean="0">
                          <a:latin typeface="Cambria Math"/>
                        </a:rPr>
                        <m:t>𝑦</m:t>
                      </m:r>
                      <m:r>
                        <a:rPr lang="en-GB" sz="1600" b="0" i="1" smtClean="0">
                          <a:latin typeface="Cambria Math"/>
                        </a:rPr>
                        <m:t>=23</m:t>
                      </m:r>
                    </m:oMath>
                  </m:oMathPara>
                </a14:m>
                <a:endParaRPr lang="en-GB" sz="16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/>
                        </a:rPr>
                        <m:t>4</m:t>
                      </m:r>
                      <m:r>
                        <a:rPr lang="en-GB" sz="1600" b="0" i="1" smtClean="0">
                          <a:latin typeface="Cambria Math"/>
                        </a:rPr>
                        <m:t>𝑥</m:t>
                      </m:r>
                      <m:r>
                        <a:rPr lang="en-GB" sz="1600" b="0" i="1" smtClean="0">
                          <a:latin typeface="Cambria Math"/>
                        </a:rPr>
                        <m:t>−3</m:t>
                      </m:r>
                      <m:r>
                        <a:rPr lang="en-GB" sz="1600" b="0" i="1" smtClean="0">
                          <a:latin typeface="Cambria Math"/>
                        </a:rPr>
                        <m:t>𝑦</m:t>
                      </m:r>
                      <m:r>
                        <a:rPr lang="en-GB" sz="1600" b="0" i="1" smtClean="0">
                          <a:latin typeface="Cambria Math"/>
                        </a:rPr>
                        <m:t>=18</m:t>
                      </m:r>
                    </m:oMath>
                  </m:oMathPara>
                </a14:m>
                <a:endParaRPr lang="en-GB" sz="16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600" b="1" i="1" smtClean="0">
                          <a:latin typeface="Cambria Math"/>
                        </a:rPr>
                        <m:t>𝒙</m:t>
                      </m:r>
                      <m:r>
                        <a:rPr lang="en-GB" sz="1600" b="1" i="1" smtClean="0">
                          <a:latin typeface="Cambria Math"/>
                        </a:rPr>
                        <m:t>=</m:t>
                      </m:r>
                      <m:r>
                        <a:rPr lang="en-GB" sz="1600" b="1" i="1" smtClean="0">
                          <a:latin typeface="Cambria Math"/>
                        </a:rPr>
                        <m:t>𝟑</m:t>
                      </m:r>
                      <m:r>
                        <a:rPr lang="en-GB" sz="1600" b="1" i="1" smtClean="0">
                          <a:latin typeface="Cambria Math"/>
                        </a:rPr>
                        <m:t>, </m:t>
                      </m:r>
                      <m:r>
                        <a:rPr lang="en-GB" sz="1600" b="1" i="1" smtClean="0">
                          <a:latin typeface="Cambria Math"/>
                        </a:rPr>
                        <m:t>𝒚</m:t>
                      </m:r>
                      <m:r>
                        <a:rPr lang="en-GB" sz="1600" b="1" i="1" smtClean="0">
                          <a:latin typeface="Cambria Math"/>
                        </a:rPr>
                        <m:t>=−</m:t>
                      </m:r>
                      <m:r>
                        <a:rPr lang="en-GB" sz="1600" b="1" i="1" smtClean="0"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en-GB" sz="1600" b="1" dirty="0"/>
              </a:p>
              <a:p>
                <a:endParaRPr lang="en-GB" sz="1600" b="1" dirty="0"/>
              </a:p>
              <a:p>
                <a:r>
                  <a:rPr lang="en-GB" sz="1400" dirty="0"/>
                  <a:t>Two cats and a dog cost £91. Three cats and two dogs cost £159. How much does a cat cost?</a:t>
                </a:r>
              </a:p>
              <a:p>
                <a:r>
                  <a:rPr lang="en-GB" sz="1400" b="1" dirty="0"/>
                  <a:t>£23</a:t>
                </a:r>
              </a:p>
              <a:p>
                <a:endParaRPr lang="en-GB" sz="1400" b="1" dirty="0"/>
              </a:p>
              <a:p>
                <a:r>
                  <a:rPr lang="en-GB" sz="1400" dirty="0"/>
                  <a:t>Solve: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1400" i="1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1400" i="1">
                          <a:latin typeface="Cambria Math" panose="02040503050406030204" pitchFamily="18" charset="0"/>
                        </a:rPr>
                        <m:t>=30</m:t>
                      </m:r>
                    </m:oMath>
                    <m:oMath xmlns:m="http://schemas.openxmlformats.org/officeDocument/2006/math">
                      <m:sSup>
                        <m:sSup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1400" i="1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1400" i="1">
                          <a:latin typeface="Cambria Math" panose="02040503050406030204" pitchFamily="18" charset="0"/>
                        </a:rPr>
                        <m:t>=20</m:t>
                      </m:r>
                    </m:oMath>
                    <m:oMath xmlns:m="http://schemas.openxmlformats.org/officeDocument/2006/math">
                      <m:r>
                        <a:rPr lang="en-GB" sz="1400" b="1" i="1">
                          <a:latin typeface="Cambria Math" panose="02040503050406030204" pitchFamily="18" charset="0"/>
                        </a:rPr>
                        <m:t>𝒂</m:t>
                      </m:r>
                      <m:r>
                        <a:rPr lang="en-GB" sz="1400" b="1" i="1">
                          <a:latin typeface="Cambria Math" panose="02040503050406030204" pitchFamily="18" charset="0"/>
                        </a:rPr>
                        <m:t>=±</m:t>
                      </m:r>
                      <m:r>
                        <a:rPr lang="en-GB" sz="1400" b="1" i="1"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en-GB" sz="1400" b="1" i="1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sz="1400" b="1" i="1">
                          <a:latin typeface="Cambria Math" panose="02040503050406030204" pitchFamily="18" charset="0"/>
                        </a:rPr>
                        <m:t>𝒃</m:t>
                      </m:r>
                      <m:r>
                        <a:rPr lang="en-GB" sz="1400" b="1" i="1">
                          <a:latin typeface="Cambria Math" panose="02040503050406030204" pitchFamily="18" charset="0"/>
                        </a:rPr>
                        <m:t>=±</m:t>
                      </m:r>
                      <m:rad>
                        <m:radPr>
                          <m:degHide m:val="on"/>
                          <m:ctrlPr>
                            <a:rPr lang="en-GB" sz="1400" b="1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GB" sz="1400" b="1" i="1">
                              <a:latin typeface="Cambria Math" panose="02040503050406030204" pitchFamily="18" charset="0"/>
                            </a:rPr>
                            <m:t>𝟓</m:t>
                          </m:r>
                        </m:e>
                      </m:rad>
                    </m:oMath>
                  </m:oMathPara>
                </a14:m>
                <a:endParaRPr lang="en-GB" sz="1400" b="1" dirty="0"/>
              </a:p>
              <a:p>
                <a:endParaRPr lang="en-GB" sz="100" dirty="0"/>
              </a:p>
              <a:p>
                <a:pPr/>
                <a:r>
                  <a:rPr lang="en-GB" sz="1400" dirty="0"/>
                  <a:t>Solve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=1, </m:t>
                    </m:r>
                    <m:sSup>
                      <m:sSupPr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=128,</m:t>
                    </m:r>
                  </m:oMath>
                </a14:m>
                <a:br>
                  <a:rPr lang="en-GB" sz="1400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=32</m:t>
                      </m:r>
                    </m:oMath>
                  </m:oMathPara>
                </a14:m>
                <a:endParaRPr lang="en-GB" sz="1400" b="1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GB" sz="14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𝒛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𝟖</m:t>
                      </m:r>
                    </m:oMath>
                  </m:oMathPara>
                </a14:m>
                <a:br>
                  <a:rPr lang="en-GB" sz="1400" b="1" dirty="0"/>
                </a:br>
                <a:endParaRPr lang="en-GB" sz="1400" b="1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0097" y="693008"/>
                <a:ext cx="2244160" cy="6493381"/>
              </a:xfrm>
              <a:prstGeom prst="rect">
                <a:avLst/>
              </a:prstGeom>
              <a:blipFill rotWithShape="0">
                <a:blip r:embed="rId4"/>
                <a:stretch>
                  <a:fillRect l="-8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41884" y="743144"/>
            <a:ext cx="288032" cy="2880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807" y="1340768"/>
            <a:ext cx="221409" cy="26526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8807" y="2492896"/>
            <a:ext cx="221409" cy="26526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b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8807" y="3570445"/>
            <a:ext cx="221409" cy="26526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8807" y="4869160"/>
            <a:ext cx="221409" cy="26526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494287" y="751669"/>
            <a:ext cx="288032" cy="2880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3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787522" y="744789"/>
            <a:ext cx="221409" cy="26526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782464" y="1859330"/>
            <a:ext cx="221409" cy="26526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b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757063" y="2929812"/>
            <a:ext cx="221409" cy="26526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673698" y="5134759"/>
            <a:ext cx="288032" cy="2880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5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232917" y="693008"/>
            <a:ext cx="419099" cy="2880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Wingdings" panose="05000000000000000000" pitchFamily="2" charset="2"/>
              </a:rPr>
              <a:t>N</a:t>
            </a:r>
            <a:r>
              <a:rPr lang="en-GB" baseline="-25000" dirty="0"/>
              <a:t>1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253500" y="2549831"/>
            <a:ext cx="419099" cy="2880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Wingdings" panose="05000000000000000000" pitchFamily="2" charset="2"/>
              </a:rPr>
              <a:t>N</a:t>
            </a:r>
            <a:r>
              <a:rPr lang="en-GB" baseline="-25000" dirty="0"/>
              <a:t>2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685618" y="3909176"/>
            <a:ext cx="288032" cy="2880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4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62170" y="1847981"/>
            <a:ext cx="1947808" cy="44321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62170" y="2967716"/>
            <a:ext cx="1947808" cy="44321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25" name="Rectangle 24"/>
          <p:cNvSpPr/>
          <p:nvPr/>
        </p:nvSpPr>
        <p:spPr>
          <a:xfrm>
            <a:off x="357030" y="4086976"/>
            <a:ext cx="1947808" cy="52323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26" name="Rectangle 25"/>
          <p:cNvSpPr/>
          <p:nvPr/>
        </p:nvSpPr>
        <p:spPr>
          <a:xfrm>
            <a:off x="383577" y="5387932"/>
            <a:ext cx="1947808" cy="52323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27" name="Rectangle 26"/>
          <p:cNvSpPr/>
          <p:nvPr/>
        </p:nvSpPr>
        <p:spPr>
          <a:xfrm>
            <a:off x="3008511" y="1248321"/>
            <a:ext cx="1947808" cy="52323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28" name="Rectangle 27"/>
          <p:cNvSpPr/>
          <p:nvPr/>
        </p:nvSpPr>
        <p:spPr>
          <a:xfrm>
            <a:off x="3023025" y="2287089"/>
            <a:ext cx="1947808" cy="52323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29" name="Rectangle 28"/>
          <p:cNvSpPr/>
          <p:nvPr/>
        </p:nvSpPr>
        <p:spPr>
          <a:xfrm>
            <a:off x="3063503" y="3391024"/>
            <a:ext cx="1947808" cy="35865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30" name="Rectangle 29"/>
          <p:cNvSpPr/>
          <p:nvPr/>
        </p:nvSpPr>
        <p:spPr>
          <a:xfrm>
            <a:off x="3028701" y="4711290"/>
            <a:ext cx="1947808" cy="35865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266449" y="5743371"/>
            <a:ext cx="1947808" cy="26554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32" name="Rectangle 31"/>
          <p:cNvSpPr/>
          <p:nvPr/>
        </p:nvSpPr>
        <p:spPr>
          <a:xfrm>
            <a:off x="5689054" y="2091479"/>
            <a:ext cx="2991247" cy="34075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33" name="Rectangle 32"/>
          <p:cNvSpPr/>
          <p:nvPr/>
        </p:nvSpPr>
        <p:spPr>
          <a:xfrm>
            <a:off x="5740400" y="3802655"/>
            <a:ext cx="1790700" cy="33754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34" name="Rectangle 33"/>
          <p:cNvSpPr/>
          <p:nvPr/>
        </p:nvSpPr>
        <p:spPr>
          <a:xfrm>
            <a:off x="5248275" y="4200525"/>
            <a:ext cx="419099" cy="2880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Wingdings" panose="05000000000000000000" pitchFamily="2" charset="2"/>
              </a:rPr>
              <a:t>N</a:t>
            </a:r>
            <a:r>
              <a:rPr lang="en-GB" baseline="-25000" dirty="0"/>
              <a:t>3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32084" y="5903858"/>
            <a:ext cx="22702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[IMC 2004 Q5] The sum of two numbers is 2. The difference between them is 4. What is their product? </a:t>
            </a:r>
            <a:r>
              <a:rPr lang="en-GB" sz="1400" b="1" dirty="0"/>
              <a:t>-3</a:t>
            </a:r>
            <a:endParaRPr lang="en-GB" dirty="0"/>
          </a:p>
        </p:txBody>
      </p:sp>
      <p:sp>
        <p:nvSpPr>
          <p:cNvPr id="35" name="Rectangle 34"/>
          <p:cNvSpPr/>
          <p:nvPr/>
        </p:nvSpPr>
        <p:spPr>
          <a:xfrm>
            <a:off x="12925" y="5980008"/>
            <a:ext cx="288032" cy="2880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740400" y="5068786"/>
            <a:ext cx="3365500" cy="175111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37" name="Rectangle 36"/>
          <p:cNvSpPr/>
          <p:nvPr/>
        </p:nvSpPr>
        <p:spPr>
          <a:xfrm>
            <a:off x="2673698" y="6053171"/>
            <a:ext cx="288032" cy="2880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6</a:t>
            </a:r>
          </a:p>
        </p:txBody>
      </p:sp>
      <p:sp>
        <p:nvSpPr>
          <p:cNvPr id="38" name="Rectangle 37"/>
          <p:cNvSpPr/>
          <p:nvPr/>
        </p:nvSpPr>
        <p:spPr>
          <a:xfrm>
            <a:off x="3354729" y="6495394"/>
            <a:ext cx="1947808" cy="37349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39" name="Rectangle 38"/>
          <p:cNvSpPr/>
          <p:nvPr/>
        </p:nvSpPr>
        <p:spPr>
          <a:xfrm>
            <a:off x="2133600" y="6564086"/>
            <a:ext cx="522514" cy="29391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981504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6" grpId="0" animBg="1"/>
      <p:bldP spid="38" grpId="0" animBg="1"/>
      <p:bldP spid="3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__Xj7En3AJDE/S0OLSIZiI5I/AAAAAAAADNQ/xi-03D52MAY/s400/world1ma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3024" y="1097360"/>
            <a:ext cx="9217024" cy="5760640"/>
          </a:xfrm>
          <a:prstGeom prst="rect">
            <a:avLst/>
          </a:prstGeom>
          <a:noFill/>
        </p:spPr>
      </p:pic>
      <p:grpSp>
        <p:nvGrpSpPr>
          <p:cNvPr id="5" name="Group 14"/>
          <p:cNvGrpSpPr/>
          <p:nvPr/>
        </p:nvGrpSpPr>
        <p:grpSpPr>
          <a:xfrm>
            <a:off x="6156176" y="3068960"/>
            <a:ext cx="1296144" cy="1080120"/>
            <a:chOff x="5148064" y="4869160"/>
            <a:chExt cx="1296144" cy="1080120"/>
          </a:xfrm>
        </p:grpSpPr>
        <p:sp>
          <p:nvSpPr>
            <p:cNvPr id="16" name="Rectangle 15"/>
            <p:cNvSpPr/>
            <p:nvPr/>
          </p:nvSpPr>
          <p:spPr>
            <a:xfrm>
              <a:off x="5724128" y="5157192"/>
              <a:ext cx="144016" cy="792088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148064" y="4869160"/>
              <a:ext cx="1296144" cy="28803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>
                  <a:latin typeface="Impact" pitchFamily="34" charset="0"/>
                </a:rPr>
                <a:t>by substitution</a:t>
              </a: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0" y="260648"/>
            <a:ext cx="9144000" cy="107721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3200" dirty="0"/>
              <a:t>   Three methods of solving simultaneous equations</a:t>
            </a:r>
          </a:p>
          <a:p>
            <a:endParaRPr lang="en-GB" sz="3200" dirty="0"/>
          </a:p>
        </p:txBody>
      </p:sp>
      <p:pic>
        <p:nvPicPr>
          <p:cNvPr id="1030" name="Picture 6" descr="C:\Users\jamf\Pictures\hildapixe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509120"/>
            <a:ext cx="720080" cy="1044116"/>
          </a:xfrm>
          <a:prstGeom prst="rect">
            <a:avLst/>
          </a:prstGeom>
          <a:noFill/>
        </p:spPr>
      </p:pic>
      <p:grpSp>
        <p:nvGrpSpPr>
          <p:cNvPr id="2" name="Group 13"/>
          <p:cNvGrpSpPr/>
          <p:nvPr/>
        </p:nvGrpSpPr>
        <p:grpSpPr>
          <a:xfrm>
            <a:off x="611560" y="4509120"/>
            <a:ext cx="1296144" cy="1080120"/>
            <a:chOff x="467544" y="4509120"/>
            <a:chExt cx="1296144" cy="1080120"/>
          </a:xfrm>
        </p:grpSpPr>
        <p:sp>
          <p:nvSpPr>
            <p:cNvPr id="9" name="Rectangle 8"/>
            <p:cNvSpPr/>
            <p:nvPr/>
          </p:nvSpPr>
          <p:spPr>
            <a:xfrm>
              <a:off x="467544" y="4509120"/>
              <a:ext cx="1296144" cy="28803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>
                  <a:latin typeface="Impact" pitchFamily="34" charset="0"/>
                </a:rPr>
                <a:t>graphically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043608" y="4797152"/>
              <a:ext cx="144016" cy="792088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" name="Group 12"/>
          <p:cNvGrpSpPr/>
          <p:nvPr/>
        </p:nvGrpSpPr>
        <p:grpSpPr>
          <a:xfrm>
            <a:off x="5148064" y="4869160"/>
            <a:ext cx="1296144" cy="1080120"/>
            <a:chOff x="5148064" y="4869160"/>
            <a:chExt cx="1296144" cy="1080120"/>
          </a:xfrm>
        </p:grpSpPr>
        <p:sp>
          <p:nvSpPr>
            <p:cNvPr id="11" name="Rectangle 10"/>
            <p:cNvSpPr/>
            <p:nvPr/>
          </p:nvSpPr>
          <p:spPr>
            <a:xfrm>
              <a:off x="5724128" y="5157192"/>
              <a:ext cx="144016" cy="792088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48064" y="4869160"/>
              <a:ext cx="1296144" cy="28803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>
                  <a:latin typeface="Impact" pitchFamily="34" charset="0"/>
                </a:rPr>
                <a:t>by elimination</a:t>
              </a:r>
            </a:p>
          </p:txBody>
        </p:sp>
      </p:grpSp>
      <p:sp>
        <p:nvSpPr>
          <p:cNvPr id="6" name="Rectangle 5"/>
          <p:cNvSpPr/>
          <p:nvPr/>
        </p:nvSpPr>
        <p:spPr>
          <a:xfrm>
            <a:off x="0" y="0"/>
            <a:ext cx="9144000" cy="26064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0.01503 L 2.77778E-7 -0.14481 L 0.03142 -0.14481 L 0.06267 -0.15985 L 0.09479 -0.13556 L 0.27135 -0.14018 " pathEditMode="relative" rAng="0" ptsTypes="AAAAAA">
                                      <p:cBhvr>
                                        <p:cTn id="6" dur="3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600" y="-8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49" presetClass="exit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3646" y="906842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We currently have two equations both involving two variables.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73646" y="2493476"/>
                <a:ext cx="840281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Perhaps we could </a:t>
                </a:r>
                <a:r>
                  <a:rPr lang="en-GB" b="1" dirty="0"/>
                  <a:t>put one equation in terms of 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𝒙</m:t>
                    </m:r>
                  </m:oMath>
                </a14:m>
                <a:r>
                  <a:rPr lang="en-GB" b="1" dirty="0"/>
                  <a:t> or 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𝒚</m:t>
                    </m:r>
                  </m:oMath>
                </a14:m>
                <a:r>
                  <a:rPr lang="en-GB" dirty="0"/>
                  <a:t>, then </a:t>
                </a:r>
                <a:r>
                  <a:rPr lang="en-GB" b="1" dirty="0"/>
                  <a:t>substitute this expression into the other</a:t>
                </a:r>
                <a:r>
                  <a:rPr lang="en-GB" dirty="0"/>
                  <a:t>.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646" y="2493476"/>
                <a:ext cx="8402810" cy="646331"/>
              </a:xfrm>
              <a:prstGeom prst="rect">
                <a:avLst/>
              </a:prstGeom>
              <a:blipFill rotWithShape="0">
                <a:blip r:embed="rId2"/>
                <a:stretch>
                  <a:fillRect l="-653" t="-4717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289870" y="1384042"/>
                <a:ext cx="3744416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en-GB" sz="3200" b="1" i="1" dirty="0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GB" sz="32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3200" b="1" i="1" dirty="0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GB" sz="3200" b="1" i="1" dirty="0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n-GB" sz="3200" b="1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3200" b="1" i="1" dirty="0" smtClean="0"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GB" sz="3200" b="1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b="1" i="1" dirty="0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GB" sz="3200" b="1" i="1" dirty="0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GB" sz="3200" b="1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3200" b="1" i="1" dirty="0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n-GB" sz="3200" b="1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3200" b="1" i="1" dirty="0" smtClean="0">
                          <a:latin typeface="Cambria Math" panose="02040503050406030204" pitchFamily="18" charset="0"/>
                        </a:rPr>
                        <m:t>𝟕</m:t>
                      </m:r>
                    </m:oMath>
                  </m:oMathPara>
                </a14:m>
                <a:endParaRPr lang="en-GB" sz="3200" b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9870" y="1384042"/>
                <a:ext cx="3744416" cy="107721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497782" y="3140968"/>
                <a:ext cx="534412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 = </m:t>
                      </m:r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𝟕</m:t>
                      </m:r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             </m:t>
                      </m:r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 = </m:t>
                      </m:r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𝟕</m:t>
                      </m:r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 – </m:t>
                      </m:r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𝒙</m:t>
                      </m:r>
                    </m:oMath>
                  </m:oMathPara>
                </a14:m>
                <a:endParaRPr lang="en-GB" sz="2800" b="1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7782" y="3140968"/>
                <a:ext cx="5344122" cy="52322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425774" y="3644731"/>
                <a:ext cx="4752528" cy="3108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 – </m:t>
                      </m:r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 = </m:t>
                      </m:r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GB" sz="2800" b="1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 – </m:t>
                      </m:r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𝟕</m:t>
                      </m:r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) = </m:t>
                      </m:r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GB" sz="2800" b="1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 – </m:t>
                      </m:r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𝟏𝟒</m:t>
                      </m:r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 + </m:t>
                      </m:r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 = </m:t>
                      </m:r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GB" sz="2800" b="1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𝟕</m:t>
                      </m:r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 – </m:t>
                      </m:r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𝟏𝟒</m:t>
                      </m:r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 = </m:t>
                      </m:r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GB" sz="2800" b="1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𝟕</m:t>
                      </m:r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 = </m:t>
                      </m:r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𝟏𝟒</m:t>
                      </m:r>
                    </m:oMath>
                  </m:oMathPara>
                </a14:m>
                <a:endParaRPr lang="en-GB" sz="2800" b="1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 = </m:t>
                      </m:r>
                      <m:r>
                        <a:rPr lang="en-GB" sz="2800" b="1" i="1" dirty="0" smtClean="0"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en-GB" sz="2800" b="1" dirty="0"/>
              </a:p>
              <a:p>
                <a:r>
                  <a:rPr lang="en-GB" sz="2800" b="1" dirty="0"/>
                  <a:t>Then </a:t>
                </a:r>
                <a14:m>
                  <m:oMath xmlns:m="http://schemas.openxmlformats.org/officeDocument/2006/math"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𝒚</m:t>
                    </m:r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800" b="1" i="1" dirty="0" smtClean="0"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endParaRPr lang="en-GB" sz="3200" b="1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5774" y="3644731"/>
                <a:ext cx="4752528" cy="3108543"/>
              </a:xfrm>
              <a:prstGeom prst="rect">
                <a:avLst/>
              </a:prstGeom>
              <a:blipFill rotWithShape="0">
                <a:blip r:embed="rId5"/>
                <a:stretch>
                  <a:fillRect l="-2692" b="-47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ight Arrow 13"/>
          <p:cNvSpPr/>
          <p:nvPr/>
        </p:nvSpPr>
        <p:spPr>
          <a:xfrm>
            <a:off x="3879117" y="3313449"/>
            <a:ext cx="576064" cy="216024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1226818" y="3730983"/>
            <a:ext cx="6813004" cy="296423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0" y="0"/>
            <a:ext cx="9143074" cy="599127"/>
            <a:chOff x="0" y="13335"/>
            <a:chExt cx="9144218" cy="599127"/>
          </a:xfrm>
        </p:grpSpPr>
        <p:sp>
          <p:nvSpPr>
            <p:cNvPr id="20" name="TextBox 32"/>
            <p:cNvSpPr txBox="1"/>
            <p:nvPr/>
          </p:nvSpPr>
          <p:spPr>
            <a:xfrm>
              <a:off x="0" y="13335"/>
              <a:ext cx="9144000" cy="59912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lIns="324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3200" b="1" dirty="0"/>
                <a:t>METHOD #3</a:t>
              </a:r>
              <a:r>
                <a:rPr lang="en-GB" sz="3200" dirty="0"/>
                <a:t>: Solving by Substitution</a:t>
              </a:r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218" y="601079"/>
              <a:ext cx="9144000" cy="0"/>
            </a:xfrm>
            <a:prstGeom prst="line">
              <a:avLst/>
            </a:prstGeom>
            <a:effectLst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6544792" y="2811156"/>
            <a:ext cx="27141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Why do you think we chose this equation to rearrange?</a:t>
            </a:r>
          </a:p>
        </p:txBody>
      </p:sp>
      <p:cxnSp>
        <p:nvCxnSpPr>
          <p:cNvPr id="4" name="Straight Arrow Connector 3"/>
          <p:cNvCxnSpPr>
            <a:stCxn id="2" idx="1"/>
          </p:cNvCxnSpPr>
          <p:nvPr/>
        </p:nvCxnSpPr>
        <p:spPr>
          <a:xfrm flipH="1">
            <a:off x="5840242" y="3072766"/>
            <a:ext cx="704550" cy="80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5595192" y="3284927"/>
            <a:ext cx="1676465" cy="41621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7" grpId="0" animBg="1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20440" y="1340768"/>
                <a:ext cx="3779694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b="0" i="1" dirty="0" smtClean="0">
                          <a:latin typeface="Cambria Math"/>
                        </a:rPr>
                        <m:t>2</m:t>
                      </m:r>
                      <m:r>
                        <a:rPr lang="en-GB" sz="4000" b="0" i="1" dirty="0" smtClean="0">
                          <a:latin typeface="Cambria Math"/>
                        </a:rPr>
                        <m:t>𝑥</m:t>
                      </m:r>
                      <m:r>
                        <a:rPr lang="en-GB" sz="4000" b="0" i="1" dirty="0" smtClean="0">
                          <a:latin typeface="Cambria Math"/>
                        </a:rPr>
                        <m:t>+</m:t>
                      </m:r>
                      <m:r>
                        <a:rPr lang="en-GB" sz="4000" b="0" i="1" dirty="0" smtClean="0">
                          <a:latin typeface="Cambria Math"/>
                        </a:rPr>
                        <m:t>𝑦</m:t>
                      </m:r>
                      <m:r>
                        <a:rPr lang="en-GB" sz="4000" b="0" i="1" dirty="0" smtClean="0">
                          <a:latin typeface="Cambria Math"/>
                        </a:rPr>
                        <m:t>=5</m:t>
                      </m:r>
                    </m:oMath>
                  </m:oMathPara>
                </a14:m>
                <a:endParaRPr lang="en-GB" sz="40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b="0" i="1" dirty="0" smtClean="0">
                          <a:latin typeface="Cambria Math"/>
                        </a:rPr>
                        <m:t>𝑥</m:t>
                      </m:r>
                      <m:r>
                        <a:rPr lang="en-GB" sz="4000" b="0" i="1" dirty="0" smtClean="0">
                          <a:latin typeface="Cambria Math"/>
                        </a:rPr>
                        <m:t>+3</m:t>
                      </m:r>
                      <m:r>
                        <a:rPr lang="en-GB" sz="4000" b="0" i="1" dirty="0" smtClean="0">
                          <a:latin typeface="Cambria Math"/>
                        </a:rPr>
                        <m:t>𝑦</m:t>
                      </m:r>
                      <m:r>
                        <a:rPr lang="en-GB" sz="4000" b="0" i="1" dirty="0" smtClean="0">
                          <a:latin typeface="Cambria Math"/>
                        </a:rPr>
                        <m:t>=5</m:t>
                      </m:r>
                    </m:oMath>
                  </m:oMathPara>
                </a14:m>
                <a:endParaRPr lang="en-GB" sz="40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440" y="1340768"/>
                <a:ext cx="3779694" cy="132343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/>
          <p:cNvSpPr txBox="1"/>
          <p:nvPr/>
        </p:nvSpPr>
        <p:spPr>
          <a:xfrm>
            <a:off x="772607" y="3098075"/>
            <a:ext cx="2448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/>
              <a:t>Answer:</a:t>
            </a:r>
          </a:p>
          <a:p>
            <a:r>
              <a:rPr lang="en-GB" sz="3600" b="1" dirty="0"/>
              <a:t>x = 2, y = 1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27584" y="3722340"/>
            <a:ext cx="2232248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0" y="0"/>
            <a:ext cx="9143074" cy="599127"/>
            <a:chOff x="0" y="13335"/>
            <a:chExt cx="9144218" cy="599127"/>
          </a:xfrm>
        </p:grpSpPr>
        <p:sp>
          <p:nvSpPr>
            <p:cNvPr id="8" name="TextBox 32"/>
            <p:cNvSpPr txBox="1"/>
            <p:nvPr/>
          </p:nvSpPr>
          <p:spPr>
            <a:xfrm>
              <a:off x="0" y="13335"/>
              <a:ext cx="9144000" cy="59912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lIns="324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3200" dirty="0"/>
                <a:t>Check Your Understanding</a:t>
              </a: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218" y="601079"/>
              <a:ext cx="9144000" cy="0"/>
            </a:xfrm>
            <a:prstGeom prst="line">
              <a:avLst/>
            </a:prstGeom>
            <a:effectLst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860032" y="1340767"/>
                <a:ext cx="3779694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b="0" i="1" dirty="0" smtClean="0">
                          <a:latin typeface="Cambria Math"/>
                        </a:rPr>
                        <m:t>3</m:t>
                      </m:r>
                      <m:r>
                        <a:rPr lang="en-GB" sz="4000" b="0" i="1" dirty="0" smtClean="0">
                          <a:latin typeface="Cambria Math"/>
                        </a:rPr>
                        <m:t>𝑥</m:t>
                      </m:r>
                      <m:r>
                        <a:rPr lang="en-GB" sz="4000" b="0" i="1" dirty="0" smtClean="0">
                          <a:latin typeface="Cambria Math"/>
                        </a:rPr>
                        <m:t>−2</m:t>
                      </m:r>
                      <m:r>
                        <a:rPr lang="en-GB" sz="4000" b="0" i="1" dirty="0" smtClean="0">
                          <a:latin typeface="Cambria Math"/>
                        </a:rPr>
                        <m:t>𝑦</m:t>
                      </m:r>
                      <m:r>
                        <a:rPr lang="en-GB" sz="4000" b="0" i="1" dirty="0" smtClean="0">
                          <a:latin typeface="Cambria Math"/>
                        </a:rPr>
                        <m:t>=16</m:t>
                      </m:r>
                    </m:oMath>
                  </m:oMathPara>
                </a14:m>
                <a:endParaRPr lang="en-GB" sz="40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b="0" i="1" smtClean="0">
                          <a:latin typeface="Cambria Math"/>
                        </a:rPr>
                        <m:t>𝑥</m:t>
                      </m:r>
                      <m:r>
                        <a:rPr lang="en-GB" sz="4000" b="0" i="1" smtClean="0">
                          <a:latin typeface="Cambria Math"/>
                        </a:rPr>
                        <m:t>+</m:t>
                      </m:r>
                      <m:r>
                        <a:rPr lang="en-GB" sz="4000" b="0" i="1" smtClean="0">
                          <a:latin typeface="Cambria Math"/>
                        </a:rPr>
                        <m:t>𝑦</m:t>
                      </m:r>
                      <m:r>
                        <a:rPr lang="en-GB" sz="4000" b="0" i="1" smtClean="0">
                          <a:latin typeface="Cambria Math"/>
                        </a:rPr>
                        <m:t>=2</m:t>
                      </m:r>
                    </m:oMath>
                  </m:oMathPara>
                </a14:m>
                <a:endParaRPr lang="en-GB" sz="40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32" y="1340767"/>
                <a:ext cx="3779694" cy="132343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5525742" y="3097350"/>
                <a:ext cx="3222721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3600" b="1" dirty="0"/>
                  <a:t>Answer: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600" b="1" i="1" smtClean="0">
                          <a:latin typeface="Cambria Math"/>
                        </a:rPr>
                        <m:t>𝒙</m:t>
                      </m:r>
                      <m:r>
                        <a:rPr lang="en-GB" sz="3600" b="1" i="1" smtClean="0">
                          <a:latin typeface="Cambria Math"/>
                        </a:rPr>
                        <m:t>=</m:t>
                      </m:r>
                      <m:r>
                        <a:rPr lang="en-GB" sz="3600" b="1" i="1" smtClean="0">
                          <a:latin typeface="Cambria Math"/>
                        </a:rPr>
                        <m:t>𝟒</m:t>
                      </m:r>
                      <m:r>
                        <a:rPr lang="en-GB" sz="3600" b="1" i="1" smtClean="0">
                          <a:latin typeface="Cambria Math"/>
                        </a:rPr>
                        <m:t>, </m:t>
                      </m:r>
                      <m:r>
                        <a:rPr lang="en-GB" sz="3600" b="1" i="1" smtClean="0">
                          <a:latin typeface="Cambria Math"/>
                        </a:rPr>
                        <m:t>𝒚</m:t>
                      </m:r>
                      <m:r>
                        <a:rPr lang="en-GB" sz="3600" b="1" i="1" smtClean="0">
                          <a:latin typeface="Cambria Math"/>
                        </a:rPr>
                        <m:t>=−</m:t>
                      </m:r>
                      <m:r>
                        <a:rPr lang="en-GB" sz="3600" b="1" i="1" smtClean="0"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en-GB" sz="3600" b="1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5742" y="3097350"/>
                <a:ext cx="3222721" cy="1200329"/>
              </a:xfrm>
              <a:prstGeom prst="rect">
                <a:avLst/>
              </a:prstGeom>
              <a:blipFill rotWithShape="1">
                <a:blip r:embed="rId4"/>
                <a:stretch>
                  <a:fillRect l="-5671" t="-76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/>
          <p:cNvSpPr/>
          <p:nvPr/>
        </p:nvSpPr>
        <p:spPr>
          <a:xfrm>
            <a:off x="5644219" y="3709268"/>
            <a:ext cx="3104243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4571646" y="1412776"/>
            <a:ext cx="354" cy="432048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04554" y="647110"/>
                <a:ext cx="621166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800" dirty="0"/>
                  <a:t>Solve for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GB" sz="2800" dirty="0"/>
                  <a:t> and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/>
                      </a:rPr>
                      <m:t>𝑦</m:t>
                    </m:r>
                  </m:oMath>
                </a14:m>
                <a:r>
                  <a:rPr lang="en-GB" sz="2800" dirty="0"/>
                  <a:t>, using substitution.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554" y="647110"/>
                <a:ext cx="6211661" cy="523220"/>
              </a:xfrm>
              <a:prstGeom prst="rect">
                <a:avLst/>
              </a:prstGeom>
              <a:blipFill rotWithShape="0">
                <a:blip r:embed="rId5"/>
                <a:stretch>
                  <a:fillRect l="-2061" t="-10465" b="-325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20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9143074" cy="599127"/>
            <a:chOff x="0" y="13335"/>
            <a:chExt cx="9144218" cy="599127"/>
          </a:xfrm>
        </p:grpSpPr>
        <p:sp>
          <p:nvSpPr>
            <p:cNvPr id="3" name="TextBox 32"/>
            <p:cNvSpPr txBox="1"/>
            <p:nvPr/>
          </p:nvSpPr>
          <p:spPr>
            <a:xfrm>
              <a:off x="0" y="13335"/>
              <a:ext cx="9144000" cy="59912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lIns="324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3200" dirty="0"/>
                <a:t>Exercise 3</a:t>
              </a:r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218" y="601079"/>
              <a:ext cx="9144000" cy="0"/>
            </a:xfrm>
            <a:prstGeom prst="line">
              <a:avLst/>
            </a:prstGeom>
            <a:effectLst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7" name="TextBox 6"/>
          <p:cNvSpPr txBox="1"/>
          <p:nvPr/>
        </p:nvSpPr>
        <p:spPr>
          <a:xfrm>
            <a:off x="225557" y="612304"/>
            <a:ext cx="669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Use substitution only to solve the following simultaneous equations.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827584" y="1124744"/>
                <a:ext cx="2016224" cy="52067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=5</m:t>
                      </m:r>
                    </m:oMath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+3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=8</m:t>
                      </m:r>
                    </m:oMath>
                    <m:oMath xmlns:m="http://schemas.openxmlformats.org/officeDocument/2006/math">
                      <m:r>
                        <a:rPr lang="en-GB" sz="16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GB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600" b="1" i="1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GB" sz="1600" b="1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sz="1600" b="1" i="1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n-GB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600" b="1" i="1" smtClean="0"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en-GB" sz="1600" b="1" dirty="0"/>
              </a:p>
              <a:p>
                <a:endParaRPr lang="en-GB" sz="16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−2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=5</m:t>
                      </m:r>
                    </m:oMath>
                    <m:oMath xmlns:m="http://schemas.openxmlformats.org/officeDocument/2006/math"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n-GB" sz="1600" b="0" i="1" smtClean="0">
                          <a:latin typeface="Cambria Math"/>
                        </a:rPr>
                        <m:t>𝑦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=3</m:t>
                      </m:r>
                    </m:oMath>
                    <m:oMath xmlns:m="http://schemas.openxmlformats.org/officeDocument/2006/math">
                      <m:r>
                        <a:rPr lang="en-GB" sz="16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GB" sz="1600" b="1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GB" sz="1600" b="1" i="1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GB" sz="1600" b="1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sz="1600" b="1" i="1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n-GB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600" b="1" i="1" smtClean="0"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en-GB" sz="1600" b="1" i="1" dirty="0">
                  <a:latin typeface="Cambria Math" panose="02040503050406030204" pitchFamily="18" charset="0"/>
                </a:endParaRPr>
              </a:p>
              <a:p>
                <a:endParaRPr lang="en-GB" sz="16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/>
                        </a:rPr>
                        <m:t>2</m:t>
                      </m:r>
                      <m:r>
                        <a:rPr lang="en-GB" sz="1600" b="0" i="1" smtClean="0">
                          <a:latin typeface="Cambria Math"/>
                        </a:rPr>
                        <m:t>𝑥</m:t>
                      </m:r>
                      <m:r>
                        <a:rPr lang="en-GB" sz="1600" b="0" i="1" smtClean="0">
                          <a:latin typeface="Cambria Math"/>
                        </a:rPr>
                        <m:t>+</m:t>
                      </m:r>
                      <m:r>
                        <a:rPr lang="en-GB" sz="1600" b="0" i="1" smtClean="0">
                          <a:latin typeface="Cambria Math"/>
                        </a:rPr>
                        <m:t>𝑦</m:t>
                      </m:r>
                      <m:r>
                        <a:rPr lang="en-GB" sz="1600" b="0" i="1" smtClean="0">
                          <a:latin typeface="Cambria Math"/>
                        </a:rPr>
                        <m:t>=5</m:t>
                      </m:r>
                    </m:oMath>
                    <m:oMath xmlns:m="http://schemas.openxmlformats.org/officeDocument/2006/math">
                      <m:r>
                        <a:rPr lang="en-GB" sz="1600" b="0" i="1" smtClean="0">
                          <a:latin typeface="Cambria Math"/>
                        </a:rPr>
                        <m:t>𝑥</m:t>
                      </m:r>
                      <m:r>
                        <a:rPr lang="en-GB" sz="1600" b="0" i="1" smtClean="0">
                          <a:latin typeface="Cambria Math"/>
                        </a:rPr>
                        <m:t>+3</m:t>
                      </m:r>
                      <m:r>
                        <a:rPr lang="en-GB" sz="1600" b="0" i="1" smtClean="0">
                          <a:latin typeface="Cambria Math"/>
                        </a:rPr>
                        <m:t>𝑦</m:t>
                      </m:r>
                      <m:r>
                        <a:rPr lang="en-GB" sz="1600" b="0" i="1" smtClean="0">
                          <a:latin typeface="Cambria Math"/>
                        </a:rPr>
                        <m:t>=5</m:t>
                      </m:r>
                    </m:oMath>
                    <m:oMath xmlns:m="http://schemas.openxmlformats.org/officeDocument/2006/math">
                      <m:r>
                        <a:rPr lang="en-GB" sz="1600" b="1" i="1" smtClean="0">
                          <a:latin typeface="Cambria Math"/>
                        </a:rPr>
                        <m:t>𝒙</m:t>
                      </m:r>
                      <m:r>
                        <a:rPr lang="en-GB" sz="1600" b="1" i="1" smtClean="0">
                          <a:latin typeface="Cambria Math"/>
                        </a:rPr>
                        <m:t>=</m:t>
                      </m:r>
                      <m:r>
                        <a:rPr lang="en-GB" sz="1600" b="1" i="1" smtClean="0">
                          <a:latin typeface="Cambria Math"/>
                        </a:rPr>
                        <m:t>𝟐</m:t>
                      </m:r>
                      <m:r>
                        <a:rPr lang="en-GB" sz="1600" b="1" i="1" smtClean="0">
                          <a:latin typeface="Cambria Math"/>
                        </a:rPr>
                        <m:t>, </m:t>
                      </m:r>
                      <m:r>
                        <a:rPr lang="en-GB" sz="1600" b="1" i="1" smtClean="0">
                          <a:latin typeface="Cambria Math"/>
                        </a:rPr>
                        <m:t>𝒚</m:t>
                      </m:r>
                      <m:r>
                        <a:rPr lang="en-GB" sz="1600" b="1" i="1" smtClean="0">
                          <a:latin typeface="Cambria Math"/>
                        </a:rPr>
                        <m:t>=</m:t>
                      </m:r>
                      <m:r>
                        <a:rPr lang="en-GB" sz="1600" b="1" i="1" smtClean="0">
                          <a:latin typeface="Cambria Math"/>
                        </a:rPr>
                        <m:t>𝟏</m:t>
                      </m:r>
                    </m:oMath>
                  </m:oMathPara>
                </a14:m>
                <a:endParaRPr lang="en-GB" sz="1600" b="1" dirty="0"/>
              </a:p>
              <a:p>
                <a:endParaRPr lang="en-GB" sz="16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/>
                        </a:rPr>
                        <m:t>𝑎</m:t>
                      </m:r>
                      <m:r>
                        <a:rPr lang="en-GB" sz="1600" b="0" i="1" smtClean="0">
                          <a:latin typeface="Cambria Math"/>
                        </a:rPr>
                        <m:t>+4</m:t>
                      </m:r>
                      <m:r>
                        <a:rPr lang="en-GB" sz="1600" b="0" i="1" smtClean="0">
                          <a:latin typeface="Cambria Math"/>
                        </a:rPr>
                        <m:t>𝑏</m:t>
                      </m:r>
                      <m:r>
                        <a:rPr lang="en-GB" sz="1600" b="0" i="1" smtClean="0">
                          <a:latin typeface="Cambria Math"/>
                        </a:rPr>
                        <m:t>=6</m:t>
                      </m:r>
                    </m:oMath>
                    <m:oMath xmlns:m="http://schemas.openxmlformats.org/officeDocument/2006/math">
                      <m:r>
                        <a:rPr lang="en-GB" sz="1600" b="0" i="1" smtClean="0">
                          <a:latin typeface="Cambria Math"/>
                        </a:rPr>
                        <m:t>8</m:t>
                      </m:r>
                      <m:r>
                        <a:rPr lang="en-GB" sz="1600" b="0" i="1" smtClean="0">
                          <a:latin typeface="Cambria Math"/>
                        </a:rPr>
                        <m:t>𝑏</m:t>
                      </m:r>
                      <m:r>
                        <a:rPr lang="en-GB" sz="1600" b="0" i="1" smtClean="0">
                          <a:latin typeface="Cambria Math"/>
                        </a:rPr>
                        <m:t>−</m:t>
                      </m:r>
                      <m:r>
                        <a:rPr lang="en-GB" sz="1600" b="0" i="1" smtClean="0">
                          <a:latin typeface="Cambria Math"/>
                        </a:rPr>
                        <m:t>𝑎</m:t>
                      </m:r>
                      <m:r>
                        <a:rPr lang="en-GB" sz="1600" b="0" i="1" smtClean="0">
                          <a:latin typeface="Cambria Math"/>
                        </a:rPr>
                        <m:t>=−3</m:t>
                      </m:r>
                    </m:oMath>
                  </m:oMathPara>
                </a14:m>
                <a:endParaRPr lang="en-GB" sz="16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600" b="1" i="1" smtClean="0">
                          <a:latin typeface="Cambria Math"/>
                        </a:rPr>
                        <m:t>𝒂</m:t>
                      </m:r>
                      <m:r>
                        <a:rPr lang="en-GB" sz="1600" b="1" i="1" smtClean="0">
                          <a:latin typeface="Cambria Math"/>
                        </a:rPr>
                        <m:t>=</m:t>
                      </m:r>
                      <m:r>
                        <a:rPr lang="en-GB" sz="1600" b="1" i="1" smtClean="0">
                          <a:latin typeface="Cambria Math"/>
                        </a:rPr>
                        <m:t>𝟓</m:t>
                      </m:r>
                      <m:r>
                        <a:rPr lang="en-GB" sz="1600" b="1" i="1" smtClean="0">
                          <a:latin typeface="Cambria Math"/>
                        </a:rPr>
                        <m:t>, </m:t>
                      </m:r>
                      <m:r>
                        <a:rPr lang="en-GB" sz="1600" b="1" i="1" smtClean="0">
                          <a:latin typeface="Cambria Math"/>
                        </a:rPr>
                        <m:t>𝒃</m:t>
                      </m:r>
                      <m:r>
                        <a:rPr lang="en-GB" sz="16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16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GB" sz="1600" b="1" i="1" smtClean="0">
                              <a:latin typeface="Cambria Math"/>
                            </a:rPr>
                            <m:t>𝟒</m:t>
                          </m:r>
                        </m:den>
                      </m:f>
                    </m:oMath>
                  </m:oMathPara>
                </a14:m>
                <a:endParaRPr lang="en-GB" sz="1600" b="1" dirty="0"/>
              </a:p>
              <a:p>
                <a:endParaRPr lang="en-GB" sz="16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600" b="0" i="1" smtClean="0">
                          <a:latin typeface="Cambria Math"/>
                        </a:rPr>
                        <m:t>5</m:t>
                      </m:r>
                      <m:r>
                        <a:rPr lang="en-GB" sz="1600" b="0" i="1" smtClean="0">
                          <a:latin typeface="Cambria Math"/>
                        </a:rPr>
                        <m:t>𝑐</m:t>
                      </m:r>
                      <m:r>
                        <a:rPr lang="en-GB" sz="1600" b="0" i="1" smtClean="0">
                          <a:latin typeface="Cambria Math"/>
                        </a:rPr>
                        <m:t>−</m:t>
                      </m:r>
                      <m:r>
                        <a:rPr lang="en-GB" sz="1600" b="0" i="1" smtClean="0">
                          <a:latin typeface="Cambria Math"/>
                        </a:rPr>
                        <m:t>𝑑</m:t>
                      </m:r>
                      <m:r>
                        <a:rPr lang="en-GB" sz="1600" b="0" i="1" smtClean="0">
                          <a:latin typeface="Cambria Math"/>
                        </a:rPr>
                        <m:t>−11=0</m:t>
                      </m:r>
                    </m:oMath>
                    <m:oMath xmlns:m="http://schemas.openxmlformats.org/officeDocument/2006/math">
                      <m:r>
                        <a:rPr lang="en-GB" sz="1600" b="0" i="1" smtClean="0">
                          <a:latin typeface="Cambria Math"/>
                        </a:rPr>
                        <m:t>4</m:t>
                      </m:r>
                      <m:r>
                        <a:rPr lang="en-GB" sz="1600" b="0" i="1" smtClean="0">
                          <a:latin typeface="Cambria Math"/>
                        </a:rPr>
                        <m:t>𝑑</m:t>
                      </m:r>
                      <m:r>
                        <a:rPr lang="en-GB" sz="1600" b="0" i="1" smtClean="0">
                          <a:latin typeface="Cambria Math"/>
                        </a:rPr>
                        <m:t>+3</m:t>
                      </m:r>
                      <m:r>
                        <a:rPr lang="en-GB" sz="1600" b="0" i="1" smtClean="0">
                          <a:latin typeface="Cambria Math"/>
                        </a:rPr>
                        <m:t>𝑐</m:t>
                      </m:r>
                      <m:r>
                        <a:rPr lang="en-GB" sz="1600" b="0" i="1" smtClean="0">
                          <a:latin typeface="Cambria Math"/>
                        </a:rPr>
                        <m:t>=−5</m:t>
                      </m:r>
                    </m:oMath>
                  </m:oMathPara>
                </a14:m>
                <a:endParaRPr lang="en-GB" sz="16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600" b="1" i="1" smtClean="0">
                          <a:latin typeface="Cambria Math"/>
                        </a:rPr>
                        <m:t>𝒄</m:t>
                      </m:r>
                      <m:r>
                        <a:rPr lang="en-GB" sz="1600" b="1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16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1" i="1" smtClean="0">
                              <a:latin typeface="Cambria Math"/>
                            </a:rPr>
                            <m:t>𝟑𝟗</m:t>
                          </m:r>
                        </m:num>
                        <m:den>
                          <m:r>
                            <a:rPr lang="en-GB" sz="1600" b="1" i="1" smtClean="0">
                              <a:latin typeface="Cambria Math"/>
                            </a:rPr>
                            <m:t>𝟐𝟑</m:t>
                          </m:r>
                        </m:den>
                      </m:f>
                      <m:r>
                        <a:rPr lang="en-GB" sz="1600" b="1" i="1" smtClean="0">
                          <a:latin typeface="Cambria Math"/>
                        </a:rPr>
                        <m:t>, </m:t>
                      </m:r>
                      <m:r>
                        <a:rPr lang="en-GB" sz="1600" b="1" i="1" smtClean="0">
                          <a:latin typeface="Cambria Math"/>
                        </a:rPr>
                        <m:t>𝒅</m:t>
                      </m:r>
                      <m:r>
                        <a:rPr lang="en-GB" sz="1600" b="1" i="1" smtClean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n-GB" sz="16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1" i="1" smtClean="0">
                              <a:latin typeface="Cambria Math"/>
                            </a:rPr>
                            <m:t>𝟓𝟖</m:t>
                          </m:r>
                        </m:num>
                        <m:den>
                          <m:r>
                            <a:rPr lang="en-GB" sz="1600" b="1" i="1" smtClean="0">
                              <a:latin typeface="Cambria Math"/>
                            </a:rPr>
                            <m:t>𝟐𝟑</m:t>
                          </m:r>
                        </m:den>
                      </m:f>
                    </m:oMath>
                  </m:oMathPara>
                </a14:m>
                <a:endParaRPr lang="en-GB" sz="1600" b="1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1124744"/>
                <a:ext cx="2016224" cy="520674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940152" y="994813"/>
                <a:ext cx="3202704" cy="56753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b="1" dirty="0"/>
                  <a:t>[</a:t>
                </a:r>
                <a:r>
                  <a:rPr lang="en-GB" sz="1400" b="1" dirty="0" err="1"/>
                  <a:t>Cayley</a:t>
                </a:r>
                <a:r>
                  <a:rPr lang="en-GB" sz="1400" b="1" dirty="0"/>
                  <a:t>]</a:t>
                </a:r>
                <a:r>
                  <a:rPr lang="en-GB" sz="1400" dirty="0"/>
                  <a:t> James, Alison and </a:t>
                </a:r>
                <a:r>
                  <a:rPr lang="en-GB" sz="1400" dirty="0" err="1"/>
                  <a:t>Vivek</a:t>
                </a:r>
                <a:r>
                  <a:rPr lang="en-GB" sz="1400" dirty="0"/>
                  <a:t> go into a shop to buy some sweets. James spends £1 on four Fudge Bars, a Sparkle and a </a:t>
                </a:r>
                <a:r>
                  <a:rPr lang="en-GB" sz="1400" dirty="0" err="1"/>
                  <a:t>Chomper</a:t>
                </a:r>
                <a:r>
                  <a:rPr lang="en-GB" sz="1400" dirty="0"/>
                  <a:t>. Alison spends 70p on three </a:t>
                </a:r>
                <a:r>
                  <a:rPr lang="en-GB" sz="1400" dirty="0" err="1"/>
                  <a:t>Chompers</a:t>
                </a:r>
                <a:r>
                  <a:rPr lang="en-GB" sz="1400" dirty="0"/>
                  <a:t>, two Fudge Bars and a Sparkle. </a:t>
                </a:r>
                <a:r>
                  <a:rPr lang="en-GB" sz="1400" dirty="0" err="1"/>
                  <a:t>Vivek</a:t>
                </a:r>
                <a:r>
                  <a:rPr lang="en-GB" sz="1400" dirty="0"/>
                  <a:t> spends 50p on two Sparkles and a Fudge Bar. What is the cost of a Sparkle?</a:t>
                </a:r>
              </a:p>
              <a:p>
                <a:r>
                  <a:rPr lang="en-GB" sz="1400" b="1" dirty="0"/>
                  <a:t>Sparkle = 15p</a:t>
                </a:r>
              </a:p>
              <a:p>
                <a:endParaRPr lang="en-GB" dirty="0"/>
              </a:p>
              <a:p>
                <a:r>
                  <a:rPr lang="en-GB" sz="1400" b="1" dirty="0"/>
                  <a:t>[</a:t>
                </a:r>
                <a:r>
                  <a:rPr lang="en-GB" sz="1400" b="1" dirty="0" err="1"/>
                  <a:t>Maclaurin</a:t>
                </a:r>
                <a:r>
                  <a:rPr lang="en-GB" sz="1400" b="1" dirty="0"/>
                  <a:t>] </a:t>
                </a:r>
                <a:r>
                  <a:rPr lang="en-GB" sz="1400" dirty="0"/>
                  <a:t>Solve the simultaneous equations: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i="1">
                          <a:latin typeface="Cambria Math"/>
                        </a:rPr>
                        <m:t>𝑥</m:t>
                      </m:r>
                      <m:r>
                        <a:rPr lang="en-GB" sz="1400" i="1">
                          <a:latin typeface="Cambria Math"/>
                        </a:rPr>
                        <m:t>+</m:t>
                      </m:r>
                      <m:r>
                        <a:rPr lang="en-GB" sz="1400" i="1">
                          <a:latin typeface="Cambria Math"/>
                        </a:rPr>
                        <m:t>𝑦</m:t>
                      </m:r>
                      <m:r>
                        <a:rPr lang="en-GB" sz="1400" i="1">
                          <a:latin typeface="Cambria Math"/>
                        </a:rPr>
                        <m:t>=3</m:t>
                      </m:r>
                    </m:oMath>
                    <m:oMath xmlns:m="http://schemas.openxmlformats.org/officeDocument/2006/math">
                      <m:sSup>
                        <m:sSup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i="1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GB" sz="1400" i="1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en-GB" sz="1400" i="1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i="1"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en-GB" sz="1400" i="1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en-GB" sz="1400" i="1">
                          <a:latin typeface="Cambria Math"/>
                        </a:rPr>
                        <m:t>=9</m:t>
                      </m:r>
                    </m:oMath>
                  </m:oMathPara>
                </a14:m>
                <a:endParaRPr lang="en-GB" sz="1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𝟐</m:t>
                      </m:r>
                    </m:oMath>
                    <m:oMath xmlns:m="http://schemas.openxmlformats.org/officeDocument/2006/math"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GB" sz="1400" b="1" dirty="0"/>
              </a:p>
              <a:p>
                <a:r>
                  <a:rPr lang="en-GB" sz="1100" dirty="0"/>
                  <a:t>(You must have proved algebraically, using substitution, that these are the only solutions)</a:t>
                </a:r>
              </a:p>
              <a:p>
                <a:endParaRPr lang="en-GB" sz="1400" dirty="0"/>
              </a:p>
              <a:p>
                <a:r>
                  <a:rPr lang="en-GB" sz="1400" b="1" dirty="0"/>
                  <a:t>[</a:t>
                </a:r>
                <a:r>
                  <a:rPr lang="en-GB" sz="1400" b="1" dirty="0" err="1"/>
                  <a:t>Maclaurin</a:t>
                </a:r>
                <a:r>
                  <a:rPr lang="en-GB" sz="1400" b="1" dirty="0"/>
                  <a:t>] </a:t>
                </a:r>
                <a:r>
                  <a:rPr lang="en-GB" sz="1400" dirty="0"/>
                  <a:t>Solve: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i="1">
                              <a:latin typeface="Cambria Math"/>
                            </a:rPr>
                            <m:t>𝑥</m:t>
                          </m:r>
                        </m:e>
                        <m:sup>
                          <m:r>
                            <a:rPr lang="en-GB" sz="1400" i="1">
                              <a:latin typeface="Cambria Math"/>
                            </a:rPr>
                            <m:t>4</m:t>
                          </m:r>
                        </m:sup>
                      </m:sSup>
                      <m:r>
                        <a:rPr lang="en-GB" sz="1400" i="1"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i="1">
                              <a:latin typeface="Cambria Math"/>
                            </a:rPr>
                            <m:t>𝑦</m:t>
                          </m:r>
                        </m:e>
                        <m:sup>
                          <m:r>
                            <a:rPr lang="en-GB" sz="1400" i="1">
                              <a:latin typeface="Cambria Math"/>
                            </a:rPr>
                            <m:t>4</m:t>
                          </m:r>
                        </m:sup>
                      </m:sSup>
                      <m:r>
                        <a:rPr lang="en-GB" sz="1400" i="1">
                          <a:latin typeface="Cambria Math"/>
                        </a:rPr>
                        <m:t>=5</m:t>
                      </m:r>
                    </m:oMath>
                    <m:oMath xmlns:m="http://schemas.openxmlformats.org/officeDocument/2006/math">
                      <m:r>
                        <a:rPr lang="en-GB" sz="1400" i="1">
                          <a:latin typeface="Cambria Math"/>
                        </a:rPr>
                        <m:t>𝑥</m:t>
                      </m:r>
                      <m:r>
                        <a:rPr lang="en-GB" sz="1400" i="1">
                          <a:latin typeface="Cambria Math"/>
                        </a:rPr>
                        <m:t>+</m:t>
                      </m:r>
                      <m:r>
                        <a:rPr lang="en-GB" sz="1400" i="1">
                          <a:latin typeface="Cambria Math"/>
                        </a:rPr>
                        <m:t>𝑦</m:t>
                      </m:r>
                      <m:r>
                        <a:rPr lang="en-GB" sz="1400" i="1">
                          <a:latin typeface="Cambria Math"/>
                        </a:rPr>
                        <m:t>=1</m:t>
                      </m:r>
                    </m:oMath>
                    <m:oMath xmlns:m="http://schemas.openxmlformats.org/officeDocument/2006/math"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</m:num>
                        <m:den>
                          <m:r>
                            <a:rPr lang="en-GB" sz="14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GB" sz="1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GB" sz="14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en-GB" sz="1400" b="1" dirty="0"/>
              </a:p>
              <a:p>
                <a:r>
                  <a:rPr lang="en-GB" sz="1100" dirty="0"/>
                  <a:t>(Hint: If after substitution you end up with a cubic equation, you can sometimes factorise it by factorising the first two terms and the last two terms first separately)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152" y="994813"/>
                <a:ext cx="3202704" cy="5675336"/>
              </a:xfrm>
              <a:prstGeom prst="rect">
                <a:avLst/>
              </a:prstGeom>
              <a:blipFill rotWithShape="0">
                <a:blip r:embed="rId3"/>
                <a:stretch>
                  <a:fillRect l="-570" t="-215" r="-15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/>
          <p:cNvGrpSpPr/>
          <p:nvPr/>
        </p:nvGrpSpPr>
        <p:grpSpPr>
          <a:xfrm>
            <a:off x="3455004" y="853964"/>
            <a:ext cx="2026265" cy="1772578"/>
            <a:chOff x="1547664" y="836712"/>
            <a:chExt cx="6480720" cy="5283785"/>
          </a:xfrm>
        </p:grpSpPr>
        <p:sp>
          <p:nvSpPr>
            <p:cNvPr id="11" name="Freeform 10"/>
            <p:cNvSpPr/>
            <p:nvPr/>
          </p:nvSpPr>
          <p:spPr>
            <a:xfrm>
              <a:off x="2051437" y="1566407"/>
              <a:ext cx="5200153" cy="3593990"/>
            </a:xfrm>
            <a:custGeom>
              <a:avLst/>
              <a:gdLst>
                <a:gd name="connsiteX0" fmla="*/ 652006 w 5200153"/>
                <a:gd name="connsiteY0" fmla="*/ 0 h 3593990"/>
                <a:gd name="connsiteX1" fmla="*/ 0 w 5200153"/>
                <a:gd name="connsiteY1" fmla="*/ 3593990 h 3593990"/>
                <a:gd name="connsiteX2" fmla="*/ 5200153 w 5200153"/>
                <a:gd name="connsiteY2" fmla="*/ 2250219 h 3593990"/>
                <a:gd name="connsiteX3" fmla="*/ 652006 w 5200153"/>
                <a:gd name="connsiteY3" fmla="*/ 0 h 3593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00153" h="3593990">
                  <a:moveTo>
                    <a:pt x="652006" y="0"/>
                  </a:moveTo>
                  <a:lnTo>
                    <a:pt x="0" y="3593990"/>
                  </a:lnTo>
                  <a:lnTo>
                    <a:pt x="5200153" y="2250219"/>
                  </a:lnTo>
                  <a:lnTo>
                    <a:pt x="652006" y="0"/>
                  </a:lnTo>
                  <a:close/>
                </a:path>
              </a:pathLst>
            </a:cu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2843808" y="1988839"/>
                  <a:ext cx="792089" cy="96330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500" i="1" dirty="0" smtClean="0">
                            <a:latin typeface="Cambria Math"/>
                          </a:rPr>
                          <m:t>𝑥</m:t>
                        </m:r>
                      </m:oMath>
                    </m:oMathPara>
                  </a14:m>
                  <a:endParaRPr lang="en-GB" sz="1500" dirty="0"/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43808" y="1988839"/>
                  <a:ext cx="792089" cy="963306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/>
                <p:cNvSpPr txBox="1"/>
                <p:nvPr/>
              </p:nvSpPr>
              <p:spPr>
                <a:xfrm>
                  <a:off x="2341784" y="3877633"/>
                  <a:ext cx="792089" cy="96330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500" i="1" dirty="0" smtClean="0">
                            <a:latin typeface="Cambria Math"/>
                          </a:rPr>
                          <m:t>𝑥</m:t>
                        </m:r>
                      </m:oMath>
                    </m:oMathPara>
                  </a14:m>
                  <a:endParaRPr lang="en-GB" sz="1500" dirty="0"/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41784" y="3877633"/>
                  <a:ext cx="792089" cy="963306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5224896" y="3133282"/>
                  <a:ext cx="792089" cy="96330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500" i="1" dirty="0" smtClean="0">
                            <a:latin typeface="Cambria Math"/>
                          </a:rPr>
                          <m:t>3</m:t>
                        </m:r>
                        <m:r>
                          <a:rPr lang="en-GB" sz="1500" i="1" dirty="0" smtClean="0">
                            <a:latin typeface="Cambria Math"/>
                          </a:rPr>
                          <m:t>𝑦</m:t>
                        </m:r>
                      </m:oMath>
                    </m:oMathPara>
                  </a14:m>
                  <a:endParaRPr lang="en-GB" sz="1500" dirty="0"/>
                </a:p>
              </p:txBody>
            </p:sp>
          </mc:Choice>
          <mc:Fallback xmlns=""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24896" y="3133282"/>
                  <a:ext cx="792089" cy="963306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r="-53659" b="-943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5" name="TextBox 14"/>
            <p:cNvSpPr txBox="1"/>
            <p:nvPr/>
          </p:nvSpPr>
          <p:spPr>
            <a:xfrm>
              <a:off x="2195738" y="836712"/>
              <a:ext cx="792089" cy="9633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500" dirty="0"/>
                <a:t>A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547664" y="5157191"/>
              <a:ext cx="792089" cy="9633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500" dirty="0"/>
                <a:t>B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236295" y="3429000"/>
              <a:ext cx="792089" cy="9633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500" dirty="0"/>
                <a:t>C</a:t>
              </a:r>
            </a:p>
          </p:txBody>
        </p:sp>
        <p:cxnSp>
          <p:nvCxnSpPr>
            <p:cNvPr id="18" name="Straight Connector 17"/>
            <p:cNvCxnSpPr/>
            <p:nvPr/>
          </p:nvCxnSpPr>
          <p:spPr>
            <a:xfrm flipH="1">
              <a:off x="4788024" y="2404338"/>
              <a:ext cx="216024" cy="415499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 flipV="1">
              <a:off x="4444552" y="4259997"/>
              <a:ext cx="108012" cy="552441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Freeform 19"/>
            <p:cNvSpPr/>
            <p:nvPr/>
          </p:nvSpPr>
          <p:spPr>
            <a:xfrm>
              <a:off x="2565400" y="1866900"/>
              <a:ext cx="711200" cy="457200"/>
            </a:xfrm>
            <a:custGeom>
              <a:avLst/>
              <a:gdLst>
                <a:gd name="connsiteX0" fmla="*/ 0 w 711200"/>
                <a:gd name="connsiteY0" fmla="*/ 457200 h 457200"/>
                <a:gd name="connsiteX1" fmla="*/ 317500 w 711200"/>
                <a:gd name="connsiteY1" fmla="*/ 368300 h 457200"/>
                <a:gd name="connsiteX2" fmla="*/ 533400 w 711200"/>
                <a:gd name="connsiteY2" fmla="*/ 215900 h 457200"/>
                <a:gd name="connsiteX3" fmla="*/ 711200 w 711200"/>
                <a:gd name="connsiteY3" fmla="*/ 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11200" h="457200">
                  <a:moveTo>
                    <a:pt x="0" y="457200"/>
                  </a:moveTo>
                  <a:cubicBezTo>
                    <a:pt x="114300" y="432858"/>
                    <a:pt x="228600" y="408517"/>
                    <a:pt x="317500" y="368300"/>
                  </a:cubicBezTo>
                  <a:cubicBezTo>
                    <a:pt x="406400" y="328083"/>
                    <a:pt x="467783" y="277283"/>
                    <a:pt x="533400" y="215900"/>
                  </a:cubicBezTo>
                  <a:cubicBezTo>
                    <a:pt x="599017" y="154517"/>
                    <a:pt x="655108" y="77258"/>
                    <a:pt x="711200" y="0"/>
                  </a:cubicBezTo>
                </a:path>
              </a:pathLst>
            </a:cu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Freeform 20"/>
            <p:cNvSpPr/>
            <p:nvPr/>
          </p:nvSpPr>
          <p:spPr>
            <a:xfrm>
              <a:off x="2171700" y="4572000"/>
              <a:ext cx="431800" cy="444500"/>
            </a:xfrm>
            <a:custGeom>
              <a:avLst/>
              <a:gdLst>
                <a:gd name="connsiteX0" fmla="*/ 0 w 431800"/>
                <a:gd name="connsiteY0" fmla="*/ 0 h 444500"/>
                <a:gd name="connsiteX1" fmla="*/ 152400 w 431800"/>
                <a:gd name="connsiteY1" fmla="*/ 88900 h 444500"/>
                <a:gd name="connsiteX2" fmla="*/ 317500 w 431800"/>
                <a:gd name="connsiteY2" fmla="*/ 228600 h 444500"/>
                <a:gd name="connsiteX3" fmla="*/ 431800 w 431800"/>
                <a:gd name="connsiteY3" fmla="*/ 444500 h 44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1800" h="444500">
                  <a:moveTo>
                    <a:pt x="0" y="0"/>
                  </a:moveTo>
                  <a:cubicBezTo>
                    <a:pt x="49741" y="25400"/>
                    <a:pt x="99483" y="50800"/>
                    <a:pt x="152400" y="88900"/>
                  </a:cubicBezTo>
                  <a:cubicBezTo>
                    <a:pt x="205317" y="127000"/>
                    <a:pt x="270933" y="169333"/>
                    <a:pt x="317500" y="228600"/>
                  </a:cubicBezTo>
                  <a:cubicBezTo>
                    <a:pt x="364067" y="287867"/>
                    <a:pt x="397933" y="366183"/>
                    <a:pt x="431800" y="444500"/>
                  </a:cubicBezTo>
                </a:path>
              </a:pathLst>
            </a:cu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6248400" y="3378200"/>
              <a:ext cx="114300" cy="685800"/>
            </a:xfrm>
            <a:custGeom>
              <a:avLst/>
              <a:gdLst>
                <a:gd name="connsiteX0" fmla="*/ 25400 w 114300"/>
                <a:gd name="connsiteY0" fmla="*/ 685800 h 685800"/>
                <a:gd name="connsiteX1" fmla="*/ 0 w 114300"/>
                <a:gd name="connsiteY1" fmla="*/ 508000 h 685800"/>
                <a:gd name="connsiteX2" fmla="*/ 25400 w 114300"/>
                <a:gd name="connsiteY2" fmla="*/ 228600 h 685800"/>
                <a:gd name="connsiteX3" fmla="*/ 114300 w 114300"/>
                <a:gd name="connsiteY3" fmla="*/ 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300" h="685800">
                  <a:moveTo>
                    <a:pt x="25400" y="685800"/>
                  </a:moveTo>
                  <a:cubicBezTo>
                    <a:pt x="12700" y="635000"/>
                    <a:pt x="0" y="584200"/>
                    <a:pt x="0" y="508000"/>
                  </a:cubicBezTo>
                  <a:cubicBezTo>
                    <a:pt x="0" y="431800"/>
                    <a:pt x="6350" y="313267"/>
                    <a:pt x="25400" y="228600"/>
                  </a:cubicBezTo>
                  <a:cubicBezTo>
                    <a:pt x="44450" y="143933"/>
                    <a:pt x="79375" y="71966"/>
                    <a:pt x="114300" y="0"/>
                  </a:cubicBezTo>
                </a:path>
              </a:pathLst>
            </a:cu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037380" y="2553971"/>
                <a:ext cx="2664296" cy="3024546"/>
              </a:xfrm>
              <a:prstGeom prst="rect">
                <a:avLst/>
              </a:prstGeom>
              <a:solidFill>
                <a:srgbClr val="FFFFFF">
                  <a:alpha val="40000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200" dirty="0"/>
                  <a:t>The angle at </a:t>
                </a:r>
                <a14:m>
                  <m:oMath xmlns:m="http://schemas.openxmlformats.org/officeDocument/2006/math">
                    <m:r>
                      <a:rPr lang="en-GB" sz="1200" i="1" dirty="0" smtClean="0">
                        <a:latin typeface="Cambria Math"/>
                      </a:rPr>
                      <m:t>𝐴</m:t>
                    </m:r>
                  </m:oMath>
                </a14:m>
                <a:r>
                  <a:rPr lang="en-GB" sz="1200" dirty="0"/>
                  <a:t> is 12</a:t>
                </a:r>
                <a:r>
                  <a:rPr lang="en-GB" sz="1200" dirty="0">
                    <a:latin typeface="Cambria Math"/>
                    <a:ea typeface="Cambria Math"/>
                  </a:rPr>
                  <a:t>°</a:t>
                </a:r>
                <a:r>
                  <a:rPr lang="en-GB" sz="1200" dirty="0"/>
                  <a:t> greater than the angle at </a:t>
                </a:r>
                <a14:m>
                  <m:oMath xmlns:m="http://schemas.openxmlformats.org/officeDocument/2006/math">
                    <m:r>
                      <a:rPr lang="en-GB" sz="1200" i="1" dirty="0" smtClean="0">
                        <a:latin typeface="Cambria Math"/>
                      </a:rPr>
                      <m:t>𝐶</m:t>
                    </m:r>
                  </m:oMath>
                </a14:m>
                <a:r>
                  <a:rPr lang="en-GB" sz="1200" dirty="0"/>
                  <a:t>. Find </a:t>
                </a:r>
                <a14:m>
                  <m:oMath xmlns:m="http://schemas.openxmlformats.org/officeDocument/2006/math">
                    <m:r>
                      <a:rPr lang="en-GB" sz="1200" i="1" dirty="0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GB" sz="1200" dirty="0"/>
                  <a:t> and </a:t>
                </a:r>
                <a14:m>
                  <m:oMath xmlns:m="http://schemas.openxmlformats.org/officeDocument/2006/math">
                    <m:r>
                      <a:rPr lang="en-GB" sz="1200" i="1" dirty="0" smtClean="0">
                        <a:latin typeface="Cambria Math"/>
                      </a:rPr>
                      <m:t>𝑦</m:t>
                    </m:r>
                  </m:oMath>
                </a14:m>
                <a:r>
                  <a:rPr lang="en-GB" sz="1200" dirty="0"/>
                  <a:t>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b="1" i="1" smtClean="0">
                          <a:latin typeface="Cambria Math"/>
                        </a:rPr>
                        <m:t>𝒙</m:t>
                      </m:r>
                      <m:r>
                        <a:rPr lang="en-GB" sz="1200" b="1" i="1" smtClean="0">
                          <a:latin typeface="Cambria Math"/>
                        </a:rPr>
                        <m:t>=</m:t>
                      </m:r>
                      <m:r>
                        <a:rPr lang="en-GB" sz="1200" b="1" i="1" smtClean="0">
                          <a:latin typeface="Cambria Math"/>
                        </a:rPr>
                        <m:t>𝟔𝟒</m:t>
                      </m:r>
                      <m:r>
                        <a:rPr lang="en-GB" sz="1200" b="1" i="1" smtClean="0">
                          <a:latin typeface="Cambria Math"/>
                        </a:rPr>
                        <m:t>, </m:t>
                      </m:r>
                      <m:r>
                        <a:rPr lang="en-GB" sz="1200" b="1" i="1" smtClean="0">
                          <a:latin typeface="Cambria Math"/>
                        </a:rPr>
                        <m:t>𝒚</m:t>
                      </m:r>
                      <m:r>
                        <a:rPr lang="en-GB" sz="1200" b="1" i="1" smtClean="0">
                          <a:latin typeface="Cambria Math"/>
                        </a:rPr>
                        <m:t>=</m:t>
                      </m:r>
                      <m:r>
                        <a:rPr lang="en-GB" sz="1200" b="1" i="1" smtClean="0">
                          <a:latin typeface="Cambria Math"/>
                        </a:rPr>
                        <m:t>𝟏𝟕</m:t>
                      </m:r>
                      <m:f>
                        <m:fPr>
                          <m:ctrlPr>
                            <a:rPr lang="en-GB" sz="12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200" b="1" i="1" smtClean="0"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en-GB" sz="1200" b="1" i="1" smtClean="0"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en-GB" sz="1200" b="1" dirty="0"/>
              </a:p>
              <a:p>
                <a:endParaRPr lang="en-GB" sz="1200" dirty="0"/>
              </a:p>
              <a:p>
                <a:r>
                  <a:rPr lang="en-GB" sz="1200" dirty="0"/>
                  <a:t>Gus wants to buy 80 Ferraris, some </a:t>
                </a:r>
                <a:r>
                  <a:rPr lang="en-GB" sz="1200" b="1" dirty="0">
                    <a:solidFill>
                      <a:srgbClr val="FFC000"/>
                    </a:solidFill>
                  </a:rPr>
                  <a:t>yellow</a:t>
                </a:r>
                <a:r>
                  <a:rPr lang="en-GB" sz="1200" dirty="0"/>
                  <a:t> and some </a:t>
                </a:r>
                <a:r>
                  <a:rPr lang="en-GB" sz="1200" b="1" dirty="0">
                    <a:solidFill>
                      <a:srgbClr val="FF0000"/>
                    </a:solidFill>
                  </a:rPr>
                  <a:t>red</a:t>
                </a:r>
                <a:r>
                  <a:rPr lang="en-GB" sz="1200" dirty="0"/>
                  <a:t>. He must spend the whole of the £20m of his weekly pocket money. He buys </a:t>
                </a:r>
                <a14:m>
                  <m:oMath xmlns:m="http://schemas.openxmlformats.org/officeDocument/2006/math">
                    <m:r>
                      <a:rPr lang="en-GB" sz="1200" b="0" i="1" dirty="0" smtClean="0">
                        <a:latin typeface="Cambria Math"/>
                      </a:rPr>
                      <m:t>𝑦</m:t>
                    </m:r>
                  </m:oMath>
                </a14:m>
                <a:r>
                  <a:rPr lang="en-GB" sz="1200" dirty="0"/>
                  <a:t> </a:t>
                </a:r>
                <a:r>
                  <a:rPr lang="en-GB" sz="1200" b="1" dirty="0">
                    <a:solidFill>
                      <a:srgbClr val="FFC000"/>
                    </a:solidFill>
                  </a:rPr>
                  <a:t>yellow</a:t>
                </a:r>
                <a:r>
                  <a:rPr lang="en-GB" sz="1200" dirty="0"/>
                  <a:t> Ferraris at £40k and </a:t>
                </a:r>
                <a14:m>
                  <m:oMath xmlns:m="http://schemas.openxmlformats.org/officeDocument/2006/math">
                    <m:r>
                      <a:rPr lang="en-GB" sz="1200" b="0" i="1" dirty="0" smtClean="0">
                        <a:latin typeface="Cambria Math"/>
                      </a:rPr>
                      <m:t>𝑟</m:t>
                    </m:r>
                  </m:oMath>
                </a14:m>
                <a:r>
                  <a:rPr lang="en-GB" sz="1200" dirty="0"/>
                  <a:t> </a:t>
                </a:r>
                <a:r>
                  <a:rPr lang="en-GB" sz="1200" b="1" dirty="0">
                    <a:solidFill>
                      <a:srgbClr val="FF0000"/>
                    </a:solidFill>
                  </a:rPr>
                  <a:t>red</a:t>
                </a:r>
                <a:r>
                  <a:rPr lang="en-GB" sz="1200" dirty="0"/>
                  <a:t> Ferraris at £320k. How many Ferraris of each type did he buy?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b="1" i="1" smtClean="0">
                          <a:latin typeface="Cambria Math"/>
                        </a:rPr>
                        <m:t>𝒚</m:t>
                      </m:r>
                      <m:r>
                        <a:rPr lang="en-GB" sz="1200" b="1" i="1" smtClean="0">
                          <a:latin typeface="Cambria Math"/>
                        </a:rPr>
                        <m:t>+</m:t>
                      </m:r>
                      <m:r>
                        <a:rPr lang="en-GB" sz="1200" b="1" i="1" smtClean="0">
                          <a:latin typeface="Cambria Math"/>
                        </a:rPr>
                        <m:t>𝒓</m:t>
                      </m:r>
                      <m:r>
                        <a:rPr lang="en-GB" sz="1200" b="1" i="1" smtClean="0">
                          <a:latin typeface="Cambria Math"/>
                        </a:rPr>
                        <m:t>=</m:t>
                      </m:r>
                      <m:r>
                        <a:rPr lang="en-GB" sz="1200" b="1" i="1" smtClean="0">
                          <a:latin typeface="Cambria Math"/>
                        </a:rPr>
                        <m:t>𝟖𝟎</m:t>
                      </m:r>
                    </m:oMath>
                    <m:oMath xmlns:m="http://schemas.openxmlformats.org/officeDocument/2006/math">
                      <m:r>
                        <a:rPr lang="en-GB" sz="1200" b="1" i="1" smtClean="0">
                          <a:latin typeface="Cambria Math"/>
                        </a:rPr>
                        <m:t>𝟒𝟎</m:t>
                      </m:r>
                      <m:r>
                        <a:rPr lang="en-GB" sz="1200" b="1" i="1" smtClean="0">
                          <a:latin typeface="Cambria Math"/>
                        </a:rPr>
                        <m:t>𝒚</m:t>
                      </m:r>
                      <m:r>
                        <a:rPr lang="en-GB" sz="1200" b="1" i="1" smtClean="0">
                          <a:latin typeface="Cambria Math"/>
                        </a:rPr>
                        <m:t>+</m:t>
                      </m:r>
                      <m:r>
                        <a:rPr lang="en-GB" sz="1200" b="1" i="1" smtClean="0">
                          <a:latin typeface="Cambria Math"/>
                        </a:rPr>
                        <m:t>𝟑𝟐𝟎</m:t>
                      </m:r>
                      <m:r>
                        <a:rPr lang="en-GB" sz="1200" b="1" i="1" smtClean="0">
                          <a:latin typeface="Cambria Math"/>
                        </a:rPr>
                        <m:t>𝒓</m:t>
                      </m:r>
                      <m:r>
                        <a:rPr lang="en-GB" sz="1200" b="1" i="1" smtClean="0">
                          <a:latin typeface="Cambria Math"/>
                        </a:rPr>
                        <m:t>=</m:t>
                      </m:r>
                      <m:r>
                        <a:rPr lang="en-GB" sz="1200" b="1" i="1" smtClean="0">
                          <a:latin typeface="Cambria Math"/>
                        </a:rPr>
                        <m:t>𝟐𝟎</m:t>
                      </m:r>
                      <m:r>
                        <a:rPr lang="en-GB" sz="1200" b="1" i="1" smtClean="0">
                          <a:latin typeface="Cambria Math"/>
                        </a:rPr>
                        <m:t> </m:t>
                      </m:r>
                      <m:r>
                        <a:rPr lang="en-GB" sz="1200" b="1" i="1" smtClean="0">
                          <a:latin typeface="Cambria Math"/>
                        </a:rPr>
                        <m:t>𝟎𝟎𝟎</m:t>
                      </m:r>
                    </m:oMath>
                    <m:oMath xmlns:m="http://schemas.openxmlformats.org/officeDocument/2006/math">
                      <m:r>
                        <a:rPr lang="en-GB" sz="1200" b="1" i="1" smtClean="0">
                          <a:latin typeface="Cambria Math"/>
                        </a:rPr>
                        <m:t>𝒓</m:t>
                      </m:r>
                      <m:r>
                        <a:rPr lang="en-GB" sz="1200" b="1" i="1" smtClean="0">
                          <a:latin typeface="Cambria Math"/>
                        </a:rPr>
                        <m:t>=</m:t>
                      </m:r>
                      <m:r>
                        <a:rPr lang="en-GB" sz="1200" b="1" i="1" smtClean="0">
                          <a:latin typeface="Cambria Math"/>
                        </a:rPr>
                        <m:t>𝟔𝟎</m:t>
                      </m:r>
                      <m:r>
                        <a:rPr lang="en-GB" sz="1200" b="1" i="1" smtClean="0">
                          <a:latin typeface="Cambria Math"/>
                        </a:rPr>
                        <m:t>, </m:t>
                      </m:r>
                      <m:r>
                        <a:rPr lang="en-GB" sz="1200" b="1" i="1" smtClean="0">
                          <a:latin typeface="Cambria Math"/>
                        </a:rPr>
                        <m:t>𝒚</m:t>
                      </m:r>
                      <m:r>
                        <a:rPr lang="en-GB" sz="1200" b="1" i="1" smtClean="0">
                          <a:latin typeface="Cambria Math"/>
                        </a:rPr>
                        <m:t>=</m:t>
                      </m:r>
                      <m:r>
                        <a:rPr lang="en-GB" sz="1200" b="1" i="1" smtClean="0">
                          <a:latin typeface="Cambria Math"/>
                        </a:rPr>
                        <m:t>𝟐𝟎</m:t>
                      </m:r>
                    </m:oMath>
                  </m:oMathPara>
                </a14:m>
                <a:endParaRPr lang="en-GB" sz="1200" dirty="0"/>
              </a:p>
              <a:p>
                <a:endParaRPr lang="en-GB" sz="12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7380" y="2553971"/>
                <a:ext cx="2664296" cy="3024546"/>
              </a:xfrm>
              <a:prstGeom prst="rect">
                <a:avLst/>
              </a:prstGeom>
              <a:blipFill rotWithShape="0">
                <a:blip r:embed="rId7"/>
                <a:stretch>
                  <a:fillRect t="-20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/>
          <p:cNvSpPr/>
          <p:nvPr/>
        </p:nvSpPr>
        <p:spPr>
          <a:xfrm>
            <a:off x="225557" y="1184671"/>
            <a:ext cx="288032" cy="2880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</a:t>
            </a:r>
          </a:p>
        </p:txBody>
      </p:sp>
      <p:sp>
        <p:nvSpPr>
          <p:cNvPr id="25" name="Rectangle 24"/>
          <p:cNvSpPr/>
          <p:nvPr/>
        </p:nvSpPr>
        <p:spPr>
          <a:xfrm>
            <a:off x="2694540" y="1184671"/>
            <a:ext cx="288032" cy="2880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6" name="Rectangle 25"/>
          <p:cNvSpPr/>
          <p:nvPr/>
        </p:nvSpPr>
        <p:spPr>
          <a:xfrm>
            <a:off x="2749348" y="3497814"/>
            <a:ext cx="288032" cy="2880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3</a:t>
            </a:r>
          </a:p>
        </p:txBody>
      </p:sp>
      <p:sp>
        <p:nvSpPr>
          <p:cNvPr id="27" name="Rectangle 26"/>
          <p:cNvSpPr/>
          <p:nvPr/>
        </p:nvSpPr>
        <p:spPr>
          <a:xfrm>
            <a:off x="5652120" y="1081609"/>
            <a:ext cx="288032" cy="2880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5</a:t>
            </a:r>
          </a:p>
        </p:txBody>
      </p:sp>
      <p:sp>
        <p:nvSpPr>
          <p:cNvPr id="28" name="Rectangle 27"/>
          <p:cNvSpPr/>
          <p:nvPr/>
        </p:nvSpPr>
        <p:spPr>
          <a:xfrm>
            <a:off x="5649816" y="3068960"/>
            <a:ext cx="339504" cy="2880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dirty="0">
                <a:latin typeface="Wingdings" panose="05000000000000000000" pitchFamily="2" charset="2"/>
              </a:rPr>
              <a:t>N</a:t>
            </a:r>
            <a:r>
              <a:rPr lang="en-GB" baseline="-25000" dirty="0"/>
              <a:t>1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642920" y="4869160"/>
            <a:ext cx="339504" cy="2880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dirty="0">
                <a:latin typeface="Wingdings" panose="05000000000000000000" pitchFamily="2" charset="2"/>
              </a:rPr>
              <a:t>N</a:t>
            </a:r>
            <a:r>
              <a:rPr lang="en-GB" baseline="-25000" dirty="0"/>
              <a:t>2</a:t>
            </a:r>
          </a:p>
        </p:txBody>
      </p:sp>
      <p:sp>
        <p:nvSpPr>
          <p:cNvPr id="30" name="Rectangle 29"/>
          <p:cNvSpPr/>
          <p:nvPr/>
        </p:nvSpPr>
        <p:spPr>
          <a:xfrm>
            <a:off x="882448" y="1646652"/>
            <a:ext cx="1467560" cy="39246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31" name="Rectangle 30"/>
          <p:cNvSpPr/>
          <p:nvPr/>
        </p:nvSpPr>
        <p:spPr>
          <a:xfrm>
            <a:off x="882448" y="2662541"/>
            <a:ext cx="1467560" cy="39246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32" name="Rectangle 31"/>
          <p:cNvSpPr/>
          <p:nvPr/>
        </p:nvSpPr>
        <p:spPr>
          <a:xfrm>
            <a:off x="882448" y="3612604"/>
            <a:ext cx="1467560" cy="39246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33" name="Rectangle 32"/>
          <p:cNvSpPr/>
          <p:nvPr/>
        </p:nvSpPr>
        <p:spPr>
          <a:xfrm>
            <a:off x="882448" y="4618080"/>
            <a:ext cx="1467560" cy="53911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34" name="Rectangle 33"/>
          <p:cNvSpPr/>
          <p:nvPr/>
        </p:nvSpPr>
        <p:spPr>
          <a:xfrm>
            <a:off x="882448" y="5755223"/>
            <a:ext cx="1673328" cy="53911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35" name="Rectangle 34"/>
          <p:cNvSpPr/>
          <p:nvPr/>
        </p:nvSpPr>
        <p:spPr>
          <a:xfrm>
            <a:off x="3597734" y="2976923"/>
            <a:ext cx="1660066" cy="44844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36" name="Rectangle 35"/>
          <p:cNvSpPr/>
          <p:nvPr/>
        </p:nvSpPr>
        <p:spPr>
          <a:xfrm>
            <a:off x="3468918" y="4771697"/>
            <a:ext cx="1727196" cy="55504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37" name="Rectangle 36"/>
          <p:cNvSpPr/>
          <p:nvPr/>
        </p:nvSpPr>
        <p:spPr>
          <a:xfrm>
            <a:off x="6017113" y="2505578"/>
            <a:ext cx="1651232" cy="35319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38" name="Rectangle 37"/>
          <p:cNvSpPr/>
          <p:nvPr/>
        </p:nvSpPr>
        <p:spPr>
          <a:xfrm>
            <a:off x="6842729" y="3882159"/>
            <a:ext cx="1651232" cy="40637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39" name="Rectangle 38"/>
          <p:cNvSpPr/>
          <p:nvPr/>
        </p:nvSpPr>
        <p:spPr>
          <a:xfrm>
            <a:off x="6868969" y="5492041"/>
            <a:ext cx="1651232" cy="40637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pic>
        <p:nvPicPr>
          <p:cNvPr id="23" name="Picture 22" descr="http://images2.fanpop.com/images/photos/7300000/Bella-s-Red-Ferrari-F430-After-Car-the-cullen-cars-7345571-800-556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3226" y="5157192"/>
            <a:ext cx="518043" cy="36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up 40"/>
          <p:cNvGrpSpPr/>
          <p:nvPr/>
        </p:nvGrpSpPr>
        <p:grpSpPr>
          <a:xfrm>
            <a:off x="3293133" y="5379941"/>
            <a:ext cx="1158227" cy="1334651"/>
            <a:chOff x="3211301" y="1124744"/>
            <a:chExt cx="2977541" cy="3520659"/>
          </a:xfrm>
        </p:grpSpPr>
        <p:pic>
          <p:nvPicPr>
            <p:cNvPr id="42" name="Picture 2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221931" y="1700808"/>
              <a:ext cx="990029" cy="1003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" name="Picture 2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4211960" y="2704156"/>
              <a:ext cx="990029" cy="1003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" name="Picture 2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5188671" y="1709519"/>
              <a:ext cx="990029" cy="1003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" name="Picture 2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5198813" y="2709887"/>
              <a:ext cx="990029" cy="1003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" name="Picture 3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4211960" y="1700808"/>
              <a:ext cx="986853" cy="10090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" name="Picture 3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221931" y="2692707"/>
              <a:ext cx="986853" cy="10090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8" name="Picture 3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4219413" y="3636324"/>
              <a:ext cx="986853" cy="10090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9" name="Picture 3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5201989" y="3636324"/>
              <a:ext cx="986853" cy="10090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0" name="Picture 4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3211301" y="3680510"/>
              <a:ext cx="1008112" cy="9534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" name="TextBox 50"/>
            <p:cNvSpPr txBox="1"/>
            <p:nvPr/>
          </p:nvSpPr>
          <p:spPr>
            <a:xfrm>
              <a:off x="3211301" y="1124744"/>
              <a:ext cx="2977541" cy="8118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£13  £19  £17</a:t>
              </a:r>
            </a:p>
          </p:txBody>
        </p:sp>
      </p:grpSp>
      <p:sp>
        <p:nvSpPr>
          <p:cNvPr id="52" name="Rectangle 51"/>
          <p:cNvSpPr/>
          <p:nvPr/>
        </p:nvSpPr>
        <p:spPr>
          <a:xfrm>
            <a:off x="2749348" y="5595189"/>
            <a:ext cx="288032" cy="2880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1646" y="5601624"/>
            <a:ext cx="10712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What is the cost of a cat?</a:t>
            </a:r>
          </a:p>
          <a:p>
            <a:r>
              <a:rPr lang="en-GB" sz="1200" b="1" dirty="0"/>
              <a:t>£1</a:t>
            </a:r>
          </a:p>
        </p:txBody>
      </p:sp>
      <p:sp>
        <p:nvSpPr>
          <p:cNvPr id="53" name="Rectangle 52"/>
          <p:cNvSpPr/>
          <p:nvPr/>
        </p:nvSpPr>
        <p:spPr>
          <a:xfrm>
            <a:off x="513589" y="1184671"/>
            <a:ext cx="288032" cy="2880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</a:t>
            </a:r>
          </a:p>
        </p:txBody>
      </p:sp>
      <p:sp>
        <p:nvSpPr>
          <p:cNvPr id="54" name="Rectangle 53"/>
          <p:cNvSpPr/>
          <p:nvPr/>
        </p:nvSpPr>
        <p:spPr>
          <a:xfrm>
            <a:off x="513589" y="2159361"/>
            <a:ext cx="288032" cy="2880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b</a:t>
            </a:r>
          </a:p>
        </p:txBody>
      </p:sp>
      <p:sp>
        <p:nvSpPr>
          <p:cNvPr id="55" name="Rectangle 54"/>
          <p:cNvSpPr/>
          <p:nvPr/>
        </p:nvSpPr>
        <p:spPr>
          <a:xfrm>
            <a:off x="498094" y="3201146"/>
            <a:ext cx="288032" cy="2880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</a:t>
            </a:r>
          </a:p>
        </p:txBody>
      </p:sp>
      <p:sp>
        <p:nvSpPr>
          <p:cNvPr id="56" name="Rectangle 55"/>
          <p:cNvSpPr/>
          <p:nvPr/>
        </p:nvSpPr>
        <p:spPr>
          <a:xfrm>
            <a:off x="511357" y="4144520"/>
            <a:ext cx="288032" cy="2880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</a:t>
            </a:r>
          </a:p>
        </p:txBody>
      </p:sp>
      <p:sp>
        <p:nvSpPr>
          <p:cNvPr id="57" name="Rectangle 56"/>
          <p:cNvSpPr/>
          <p:nvPr/>
        </p:nvSpPr>
        <p:spPr>
          <a:xfrm>
            <a:off x="498094" y="5373216"/>
            <a:ext cx="288032" cy="2880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</a:t>
            </a:r>
          </a:p>
        </p:txBody>
      </p:sp>
      <p:sp>
        <p:nvSpPr>
          <p:cNvPr id="58" name="Rectangle 57"/>
          <p:cNvSpPr/>
          <p:nvPr/>
        </p:nvSpPr>
        <p:spPr>
          <a:xfrm>
            <a:off x="4573425" y="6053967"/>
            <a:ext cx="1128251" cy="55504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89361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5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467544" y="2986499"/>
                <a:ext cx="2592288" cy="707886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4000" i="1" baseline="30000" dirty="0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GB" sz="4000" i="1" dirty="0" smtClean="0">
                          <a:latin typeface="Cambria Math" panose="02040503050406030204" pitchFamily="18" charset="0"/>
                        </a:rPr>
                        <m:t>=4</m:t>
                      </m:r>
                    </m:oMath>
                  </m:oMathPara>
                </a14:m>
                <a:endParaRPr lang="en-GB" sz="4000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2986499"/>
                <a:ext cx="2592288" cy="707886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467544" y="2050395"/>
                <a:ext cx="2592288" cy="707886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4000" i="1" dirty="0" smtClean="0">
                          <a:latin typeface="Cambria Math" panose="02040503050406030204" pitchFamily="18" charset="0"/>
                        </a:rPr>
                        <m:t>=3</m:t>
                      </m:r>
                    </m:oMath>
                  </m:oMathPara>
                </a14:m>
                <a:endParaRPr lang="en-GB" sz="4000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2050395"/>
                <a:ext cx="2592288" cy="70788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467544" y="3861048"/>
                <a:ext cx="2592288" cy="707886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4000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4000" i="1" dirty="0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sz="4000" i="1" dirty="0" smtClean="0">
                          <a:latin typeface="Cambria Math" panose="02040503050406030204" pitchFamily="18" charset="0"/>
                        </a:rPr>
                        <m:t> = 9</m:t>
                      </m:r>
                    </m:oMath>
                  </m:oMathPara>
                </a14:m>
                <a:endParaRPr lang="en-GB" sz="4000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3861048"/>
                <a:ext cx="2592288" cy="707886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467544" y="4797152"/>
                <a:ext cx="2592288" cy="1323439"/>
              </a:xfrm>
              <a:prstGeom prst="rect">
                <a:avLst/>
              </a:prstGeom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4000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4000" i="1" dirty="0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sz="4000" i="1" dirty="0" smtClean="0">
                          <a:latin typeface="Cambria Math" panose="02040503050406030204" pitchFamily="18" charset="0"/>
                        </a:rPr>
                        <m:t>=9</m:t>
                      </m:r>
                    </m:oMath>
                  </m:oMathPara>
                </a14:m>
                <a:endParaRPr lang="en-GB" sz="4000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4000" b="0" i="1" dirty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4000" i="1" dirty="0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sz="4000" i="1" dirty="0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GB" sz="4000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4797152"/>
                <a:ext cx="2592288" cy="132343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3419872" y="1268760"/>
                <a:ext cx="223224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3200" b="1" dirty="0"/>
                  <a:t>For </a:t>
                </a:r>
                <a14:m>
                  <m:oMath xmlns:m="http://schemas.openxmlformats.org/officeDocument/2006/math">
                    <m:r>
                      <a:rPr lang="en-GB" sz="3200" b="1" i="1" dirty="0" smtClean="0">
                        <a:latin typeface="Cambria Math" panose="02040503050406030204" pitchFamily="18" charset="0"/>
                      </a:rPr>
                      <m:t>𝒙</m:t>
                    </m:r>
                  </m:oMath>
                </a14:m>
                <a:endParaRPr lang="en-GB" sz="3200" b="1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9872" y="1268760"/>
                <a:ext cx="2232248" cy="584775"/>
              </a:xfrm>
              <a:prstGeom prst="rect">
                <a:avLst/>
              </a:prstGeom>
              <a:blipFill rotWithShape="0">
                <a:blip r:embed="rId6"/>
                <a:stretch>
                  <a:fillRect t="-12500" b="-343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6012160" y="1268760"/>
                <a:ext cx="223224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3200" b="1" dirty="0"/>
                  <a:t>For </a:t>
                </a:r>
                <a14:m>
                  <m:oMath xmlns:m="http://schemas.openxmlformats.org/officeDocument/2006/math">
                    <m:r>
                      <a:rPr lang="en-GB" sz="3200" b="1" i="1" dirty="0" smtClean="0">
                        <a:latin typeface="Cambria Math" panose="02040503050406030204" pitchFamily="18" charset="0"/>
                      </a:rPr>
                      <m:t>𝒚</m:t>
                    </m:r>
                  </m:oMath>
                </a14:m>
                <a:endParaRPr lang="en-GB" sz="3200" b="1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2160" y="1268760"/>
                <a:ext cx="2232248" cy="584775"/>
              </a:xfrm>
              <a:prstGeom prst="rect">
                <a:avLst/>
              </a:prstGeom>
              <a:blipFill rotWithShape="0">
                <a:blip r:embed="rId7"/>
                <a:stretch>
                  <a:fillRect t="-12500" b="-343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/>
          <p:cNvSpPr txBox="1"/>
          <p:nvPr/>
        </p:nvSpPr>
        <p:spPr>
          <a:xfrm>
            <a:off x="3995936" y="2060848"/>
            <a:ext cx="12241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/>
              <a:t>1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995936" y="2924944"/>
            <a:ext cx="12241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/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3995936" y="3861048"/>
                <a:ext cx="1224136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400" i="1">
                          <a:latin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GB" sz="4400" dirty="0"/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5936" y="3861048"/>
                <a:ext cx="1224136" cy="769441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6516216" y="3861048"/>
                <a:ext cx="1224136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400" i="1">
                          <a:latin typeface="Cambria Math" panose="02040503050406030204" pitchFamily="18" charset="0"/>
                        </a:rPr>
                        <m:t>∞</m:t>
                      </m:r>
                    </m:oMath>
                  </m:oMathPara>
                </a14:m>
                <a:endParaRPr lang="en-GB" sz="4400" dirty="0"/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6216" y="3861048"/>
                <a:ext cx="1224136" cy="769441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TextBox 39"/>
          <p:cNvSpPr txBox="1"/>
          <p:nvPr/>
        </p:nvSpPr>
        <p:spPr>
          <a:xfrm>
            <a:off x="4067944" y="5157192"/>
            <a:ext cx="12241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/>
              <a:t>1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516216" y="5085184"/>
            <a:ext cx="12241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/>
              <a:t>1</a:t>
            </a:r>
          </a:p>
        </p:txBody>
      </p:sp>
      <p:sp>
        <p:nvSpPr>
          <p:cNvPr id="44" name="Rectangle 43"/>
          <p:cNvSpPr/>
          <p:nvPr/>
        </p:nvSpPr>
        <p:spPr>
          <a:xfrm>
            <a:off x="3921675" y="1983288"/>
            <a:ext cx="1440160" cy="79208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47" name="Rectangle 46"/>
          <p:cNvSpPr/>
          <p:nvPr/>
        </p:nvSpPr>
        <p:spPr>
          <a:xfrm>
            <a:off x="3923928" y="2872390"/>
            <a:ext cx="1440160" cy="79208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49" name="Rectangle 48"/>
          <p:cNvSpPr/>
          <p:nvPr/>
        </p:nvSpPr>
        <p:spPr>
          <a:xfrm>
            <a:off x="3923928" y="3818947"/>
            <a:ext cx="1440160" cy="79208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50" name="Rectangle 49"/>
          <p:cNvSpPr/>
          <p:nvPr/>
        </p:nvSpPr>
        <p:spPr>
          <a:xfrm>
            <a:off x="6444208" y="3880396"/>
            <a:ext cx="1440160" cy="79208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55" name="Rectangle 54"/>
          <p:cNvSpPr/>
          <p:nvPr/>
        </p:nvSpPr>
        <p:spPr>
          <a:xfrm>
            <a:off x="3923928" y="5085184"/>
            <a:ext cx="1440160" cy="79208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58" name="Rectangle 57"/>
          <p:cNvSpPr/>
          <p:nvPr/>
        </p:nvSpPr>
        <p:spPr>
          <a:xfrm>
            <a:off x="6444208" y="5085184"/>
            <a:ext cx="1440160" cy="79208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0" y="0"/>
            <a:ext cx="9143074" cy="599127"/>
            <a:chOff x="0" y="13335"/>
            <a:chExt cx="9144218" cy="599127"/>
          </a:xfrm>
        </p:grpSpPr>
        <p:sp>
          <p:nvSpPr>
            <p:cNvPr id="26" name="TextBox 32"/>
            <p:cNvSpPr txBox="1"/>
            <p:nvPr/>
          </p:nvSpPr>
          <p:spPr>
            <a:xfrm>
              <a:off x="0" y="13335"/>
              <a:ext cx="9144000" cy="59912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lIns="324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3200" u="sng" dirty="0"/>
                <a:t>How many</a:t>
              </a:r>
              <a:r>
                <a:rPr lang="en-GB" sz="3200" dirty="0"/>
                <a:t> solutions for x and y?</a:t>
              </a: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218" y="601079"/>
              <a:ext cx="9144000" cy="0"/>
            </a:xfrm>
            <a:prstGeom prst="line">
              <a:avLst/>
            </a:prstGeom>
            <a:effectLst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23528" y="1059124"/>
                <a:ext cx="273630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/>
                  <a:t>Hint: Think about the line representing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=3</m:t>
                    </m:r>
                  </m:oMath>
                </a14:m>
                <a:endParaRPr lang="en-GB" sz="16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059124"/>
                <a:ext cx="2736304" cy="584775"/>
              </a:xfrm>
              <a:prstGeom prst="rect">
                <a:avLst/>
              </a:prstGeom>
              <a:blipFill rotWithShape="0">
                <a:blip r:embed="rId12"/>
                <a:stretch>
                  <a:fillRect l="-1114" t="-3125" b="-1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Arrow Connector 3"/>
          <p:cNvCxnSpPr/>
          <p:nvPr/>
        </p:nvCxnSpPr>
        <p:spPr>
          <a:xfrm>
            <a:off x="1403648" y="1643899"/>
            <a:ext cx="216024" cy="3393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</p:childTnLst>
        </p:cTn>
      </p:par>
    </p:tnLst>
    <p:bldLst>
      <p:bldP spid="44" grpId="0" animBg="1"/>
      <p:bldP spid="47" grpId="0" animBg="1"/>
      <p:bldP spid="49" grpId="0" animBg="1"/>
      <p:bldP spid="50" grpId="0" animBg="1"/>
      <p:bldP spid="55" grpId="0" animBg="1"/>
      <p:bldP spid="5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grpSp>
          <p:nvGrpSpPr>
            <p:cNvPr id="3" name="Group 25"/>
            <p:cNvGrpSpPr/>
            <p:nvPr/>
          </p:nvGrpSpPr>
          <p:grpSpPr>
            <a:xfrm>
              <a:off x="395536" y="0"/>
              <a:ext cx="8640960" cy="6858000"/>
              <a:chOff x="395536" y="0"/>
              <a:chExt cx="8640960" cy="6858000"/>
            </a:xfrm>
          </p:grpSpPr>
          <p:cxnSp>
            <p:nvCxnSpPr>
              <p:cNvPr id="5" name="Straight Connector 4"/>
              <p:cNvCxnSpPr/>
              <p:nvPr/>
            </p:nvCxnSpPr>
            <p:spPr>
              <a:xfrm>
                <a:off x="395536" y="0"/>
                <a:ext cx="0" cy="685800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/>
              <p:cNvCxnSpPr/>
              <p:nvPr/>
            </p:nvCxnSpPr>
            <p:spPr>
              <a:xfrm>
                <a:off x="827584" y="0"/>
                <a:ext cx="0" cy="685800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>
                <a:off x="1259632" y="0"/>
                <a:ext cx="0" cy="685800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1691680" y="0"/>
                <a:ext cx="0" cy="685800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2123728" y="0"/>
                <a:ext cx="0" cy="685800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2555776" y="0"/>
                <a:ext cx="0" cy="685800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2987824" y="0"/>
                <a:ext cx="0" cy="685800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3419872" y="0"/>
                <a:ext cx="0" cy="685800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3851920" y="0"/>
                <a:ext cx="0" cy="685800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4283968" y="0"/>
                <a:ext cx="0" cy="685800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4716016" y="0"/>
                <a:ext cx="0" cy="685800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5148064" y="0"/>
                <a:ext cx="0" cy="685800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5580112" y="0"/>
                <a:ext cx="0" cy="685800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6012160" y="0"/>
                <a:ext cx="0" cy="685800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6444208" y="0"/>
                <a:ext cx="0" cy="685800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>
                <a:off x="6876256" y="0"/>
                <a:ext cx="0" cy="685800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>
                <a:off x="7308304" y="0"/>
                <a:ext cx="0" cy="685800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7740352" y="0"/>
                <a:ext cx="0" cy="685800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8172400" y="0"/>
                <a:ext cx="0" cy="685800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8604448" y="0"/>
                <a:ext cx="0" cy="685800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9036496" y="0"/>
                <a:ext cx="0" cy="6858000"/>
              </a:xfrm>
              <a:prstGeom prst="line">
                <a:avLst/>
              </a:prstGeom>
              <a:ln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30" name="Straight Connector 29"/>
            <p:cNvCxnSpPr/>
            <p:nvPr/>
          </p:nvCxnSpPr>
          <p:spPr>
            <a:xfrm rot="5400000">
              <a:off x="4572000" y="-4383360"/>
              <a:ext cx="0" cy="914400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4572000" y="-3951312"/>
              <a:ext cx="0" cy="914400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72000" y="-3519264"/>
              <a:ext cx="0" cy="914400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5400000">
              <a:off x="4572000" y="-3087216"/>
              <a:ext cx="0" cy="914400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4572000" y="-2655168"/>
              <a:ext cx="0" cy="914400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5400000">
              <a:off x="4572000" y="-2223120"/>
              <a:ext cx="0" cy="914400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4572000" y="-1791072"/>
              <a:ext cx="0" cy="914400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5400000">
              <a:off x="4572000" y="-1359024"/>
              <a:ext cx="0" cy="914400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5400000">
              <a:off x="4572000" y="-926976"/>
              <a:ext cx="0" cy="914400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5400000">
              <a:off x="4572000" y="-494928"/>
              <a:ext cx="0" cy="914400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5400000">
              <a:off x="4572000" y="-62880"/>
              <a:ext cx="0" cy="914400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4572000" y="369168"/>
              <a:ext cx="0" cy="914400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4572000" y="801216"/>
              <a:ext cx="0" cy="914400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4572000" y="1233264"/>
              <a:ext cx="0" cy="914400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4572000" y="1665312"/>
              <a:ext cx="0" cy="914400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4572000" y="2097360"/>
              <a:ext cx="0" cy="914400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V="1">
              <a:off x="4716016" y="0"/>
              <a:ext cx="0" cy="685800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H="1">
              <a:off x="0" y="3645024"/>
              <a:ext cx="9144000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86914" y="3717032"/>
              <a:ext cx="9057086" cy="369332"/>
            </a:xfrm>
            <a:prstGeom prst="rect">
              <a:avLst/>
            </a:prstGeom>
            <a:noFill/>
          </p:spPr>
          <p:txBody>
            <a:bodyPr wrap="square" rIns="0" rtlCol="0">
              <a:spAutoFit/>
            </a:bodyPr>
            <a:lstStyle/>
            <a:p>
              <a:r>
                <a:rPr lang="en-GB" dirty="0"/>
                <a:t> -10            -8             -6            -4              -2                              2              4               6              8            10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355976" y="56138"/>
              <a:ext cx="504056" cy="68018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8</a:t>
              </a:r>
            </a:p>
            <a:p>
              <a:endParaRPr lang="en-GB" dirty="0"/>
            </a:p>
            <a:p>
              <a:endParaRPr lang="en-GB" dirty="0"/>
            </a:p>
            <a:p>
              <a:r>
                <a:rPr lang="en-GB" dirty="0"/>
                <a:t>6</a:t>
              </a:r>
            </a:p>
            <a:p>
              <a:endParaRPr lang="en-GB" sz="2400" dirty="0"/>
            </a:p>
            <a:p>
              <a:endParaRPr lang="en-GB" dirty="0"/>
            </a:p>
            <a:p>
              <a:r>
                <a:rPr lang="en-GB" dirty="0"/>
                <a:t>4</a:t>
              </a:r>
            </a:p>
            <a:p>
              <a:endParaRPr lang="en-GB" dirty="0"/>
            </a:p>
            <a:p>
              <a:endParaRPr lang="en-GB" dirty="0"/>
            </a:p>
            <a:p>
              <a:r>
                <a:rPr lang="en-GB" dirty="0"/>
                <a:t>2</a:t>
              </a:r>
            </a:p>
            <a:p>
              <a:endParaRPr lang="en-GB" dirty="0"/>
            </a:p>
            <a:p>
              <a:endParaRPr lang="en-GB" dirty="0"/>
            </a:p>
            <a:p>
              <a:endParaRPr lang="en-GB" dirty="0"/>
            </a:p>
            <a:p>
              <a:endParaRPr lang="en-GB" sz="2800" dirty="0"/>
            </a:p>
            <a:p>
              <a:endParaRPr lang="en-GB" dirty="0"/>
            </a:p>
            <a:p>
              <a:r>
                <a:rPr lang="en-GB" dirty="0"/>
                <a:t>-2</a:t>
              </a:r>
            </a:p>
            <a:p>
              <a:endParaRPr lang="en-GB" dirty="0"/>
            </a:p>
            <a:p>
              <a:endParaRPr lang="en-GB" dirty="0"/>
            </a:p>
            <a:p>
              <a:r>
                <a:rPr lang="en-GB" dirty="0"/>
                <a:t>-4</a:t>
              </a:r>
            </a:p>
            <a:p>
              <a:endParaRPr lang="en-GB" sz="2400" dirty="0"/>
            </a:p>
            <a:p>
              <a:endParaRPr lang="en-GB" dirty="0"/>
            </a:p>
            <a:p>
              <a:r>
                <a:rPr lang="en-GB" dirty="0"/>
                <a:t>-6</a:t>
              </a:r>
            </a:p>
            <a:p>
              <a:endParaRPr lang="en-GB" dirty="0"/>
            </a:p>
          </p:txBody>
        </p:sp>
      </p:grpSp>
      <p:cxnSp>
        <p:nvCxnSpPr>
          <p:cNvPr id="67" name="Straight Connector 66"/>
          <p:cNvCxnSpPr/>
          <p:nvPr/>
        </p:nvCxnSpPr>
        <p:spPr>
          <a:xfrm>
            <a:off x="3923928" y="-171400"/>
            <a:ext cx="5616624" cy="561662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/>
              <p:cNvSpPr txBox="1"/>
              <p:nvPr/>
            </p:nvSpPr>
            <p:spPr>
              <a:xfrm>
                <a:off x="323528" y="188640"/>
                <a:ext cx="2808312" cy="147732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By using graphical methods, solve the simultaneous equations: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𝟕</m:t>
                      </m:r>
                    </m:oMath>
                    <m:oMath xmlns:m="http://schemas.openxmlformats.org/officeDocument/2006/math"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GB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70" name="TextBox 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188640"/>
                <a:ext cx="2808312" cy="1477328"/>
              </a:xfrm>
              <a:prstGeom prst="rect">
                <a:avLst/>
              </a:prstGeom>
              <a:blipFill rotWithShape="0">
                <a:blip r:embed="rId3"/>
                <a:stretch>
                  <a:fillRect l="-1735" t="-2479" r="-2603" b="-8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1" name="Straight Connector 70"/>
          <p:cNvCxnSpPr/>
          <p:nvPr/>
        </p:nvCxnSpPr>
        <p:spPr>
          <a:xfrm flipH="1">
            <a:off x="2843808" y="-387424"/>
            <a:ext cx="3672408" cy="734481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 rot="17941376">
            <a:off x="2932379" y="4490172"/>
            <a:ext cx="15510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C00000"/>
                </a:solidFill>
              </a:rPr>
              <a:t>2x – y = -1</a:t>
            </a:r>
          </a:p>
        </p:txBody>
      </p:sp>
      <p:sp>
        <p:nvSpPr>
          <p:cNvPr id="77" name="TextBox 76"/>
          <p:cNvSpPr txBox="1"/>
          <p:nvPr/>
        </p:nvSpPr>
        <p:spPr>
          <a:xfrm rot="2714398">
            <a:off x="6499035" y="2427160"/>
            <a:ext cx="1224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tx2"/>
                </a:solidFill>
              </a:rPr>
              <a:t>x + y = 7</a:t>
            </a:r>
          </a:p>
        </p:txBody>
      </p:sp>
      <p:sp>
        <p:nvSpPr>
          <p:cNvPr id="78" name="Rectangle 77"/>
          <p:cNvSpPr/>
          <p:nvPr/>
        </p:nvSpPr>
        <p:spPr>
          <a:xfrm>
            <a:off x="6876256" y="5661248"/>
            <a:ext cx="1656184" cy="792088"/>
          </a:xfrm>
          <a:prstGeom prst="rect">
            <a:avLst/>
          </a:prstGeom>
          <a:effectLst>
            <a:reflection blurRad="6350" stA="50000" endA="300" endPos="38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Click to sketch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197260" y="1845786"/>
            <a:ext cx="2880320" cy="34163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But why does finding the intersection of the lines give the solution?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The line for each equation represents all the points (</a:t>
            </a:r>
            <a:r>
              <a:rPr lang="en-GB" dirty="0" err="1"/>
              <a:t>x,y</a:t>
            </a:r>
            <a:r>
              <a:rPr lang="en-GB" dirty="0"/>
              <a:t>) for which the equation is satisfied.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Therefore, at the intersection(s), this gives the points for which both equations are satisfied.</a:t>
            </a:r>
          </a:p>
        </p:txBody>
      </p:sp>
      <p:sp>
        <p:nvSpPr>
          <p:cNvPr id="80" name="Rectangle 79"/>
          <p:cNvSpPr/>
          <p:nvPr/>
        </p:nvSpPr>
        <p:spPr>
          <a:xfrm>
            <a:off x="269268" y="2709882"/>
            <a:ext cx="2736304" cy="252028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TextBox 80"/>
              <p:cNvSpPr txBox="1"/>
              <p:nvPr/>
            </p:nvSpPr>
            <p:spPr>
              <a:xfrm>
                <a:off x="5940152" y="908720"/>
                <a:ext cx="1656184" cy="70788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/>
                  <a:t>Solution: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GB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0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GB" sz="2000" b="1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sz="2000" b="1" i="1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n-GB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000" b="1" i="1" smtClean="0"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en-GB" sz="2000" b="1" dirty="0"/>
              </a:p>
            </p:txBody>
          </p:sp>
        </mc:Choice>
        <mc:Fallback xmlns="">
          <p:sp>
            <p:nvSpPr>
              <p:cNvPr id="81" name="TextBox 8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152" y="908720"/>
                <a:ext cx="1656184" cy="707886"/>
              </a:xfrm>
              <a:prstGeom prst="rect">
                <a:avLst/>
              </a:prstGeom>
              <a:blipFill rotWithShape="0">
                <a:blip r:embed="rId4"/>
                <a:stretch>
                  <a:fillRect l="-3676" t="-4310" b="-43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31423" y="5364794"/>
                <a:ext cx="2884393" cy="1384995"/>
              </a:xfrm>
              <a:prstGeom prst="rect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GB" sz="1400" b="1" dirty="0"/>
                  <a:t>Tip: </a:t>
                </a:r>
                <a:r>
                  <a:rPr lang="en-GB" sz="1400" dirty="0"/>
                  <a:t>To sketch a straight line, just pick two values of </a:t>
                </a:r>
                <a14:m>
                  <m:oMath xmlns:m="http://schemas.openxmlformats.org/officeDocument/2006/math"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GB" sz="1400" dirty="0"/>
                  <a:t>. If we’re sketching </a:t>
                </a:r>
                <a14:m>
                  <m:oMath xmlns:m="http://schemas.openxmlformats.org/officeDocument/2006/math"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=−1</m:t>
                    </m:r>
                  </m:oMath>
                </a14:m>
                <a:r>
                  <a:rPr lang="en-GB" sz="1400" dirty="0"/>
                  <a:t>, say we pick </a:t>
                </a:r>
                <a14:m>
                  <m:oMath xmlns:m="http://schemas.openxmlformats.org/officeDocument/2006/math"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en-GB" sz="1400" dirty="0"/>
                  <a:t>, then </a:t>
                </a:r>
                <a14:m>
                  <m:oMath xmlns:m="http://schemas.openxmlformats.org/officeDocument/2006/math"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4−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=−1</m:t>
                    </m:r>
                  </m:oMath>
                </a14:m>
                <a:r>
                  <a:rPr lang="en-GB" sz="1400" dirty="0"/>
                  <a:t> and thus </a:t>
                </a:r>
                <a14:m>
                  <m:oMath xmlns:m="http://schemas.openxmlformats.org/officeDocument/2006/math"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=5</m:t>
                    </m:r>
                  </m:oMath>
                </a14:m>
                <a:r>
                  <a:rPr lang="en-GB" sz="1400" dirty="0"/>
                  <a:t>. Choose another value of </a:t>
                </a:r>
                <a14:m>
                  <m:oMath xmlns:m="http://schemas.openxmlformats.org/officeDocument/2006/math"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GB" sz="1400" dirty="0"/>
                  <a:t> and connect up.</a:t>
                </a: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23" y="5364794"/>
                <a:ext cx="2884393" cy="1384995"/>
              </a:xfrm>
              <a:prstGeom prst="rect">
                <a:avLst/>
              </a:prstGeom>
              <a:blipFill>
                <a:blip r:embed="rId5"/>
                <a:stretch>
                  <a:fillRect l="-210" r="-839" b="-30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Rectangle 56"/>
          <p:cNvSpPr/>
          <p:nvPr/>
        </p:nvSpPr>
        <p:spPr>
          <a:xfrm>
            <a:off x="6040760" y="1243059"/>
            <a:ext cx="1666325" cy="44059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</p:childTnLst>
        </p:cTn>
      </p:par>
    </p:tnLst>
    <p:bldLst>
      <p:bldP spid="76" grpId="0"/>
      <p:bldP spid="77" grpId="0"/>
      <p:bldP spid="79" grpId="0" animBg="1"/>
      <p:bldP spid="80" grpId="0" animBg="1"/>
      <p:bldP spid="80" grpId="1" animBg="1"/>
      <p:bldP spid="81" grpId="0" animBg="1"/>
      <p:bldP spid="57" grpId="0" animBg="1"/>
      <p:bldP spid="57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 66"/>
          <p:cNvSpPr/>
          <p:nvPr/>
        </p:nvSpPr>
        <p:spPr>
          <a:xfrm>
            <a:off x="1547885" y="2806426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0" y="0"/>
            <a:ext cx="9143074" cy="599127"/>
            <a:chOff x="0" y="13335"/>
            <a:chExt cx="9144218" cy="599127"/>
          </a:xfrm>
        </p:grpSpPr>
        <p:sp>
          <p:nvSpPr>
            <p:cNvPr id="3" name="TextBox 32"/>
            <p:cNvSpPr txBox="1"/>
            <p:nvPr/>
          </p:nvSpPr>
          <p:spPr>
            <a:xfrm>
              <a:off x="0" y="13335"/>
              <a:ext cx="9144000" cy="59912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lIns="324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3200" dirty="0"/>
                <a:t>Test Your Understanding</a:t>
              </a:r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218" y="601079"/>
              <a:ext cx="9144000" cy="0"/>
            </a:xfrm>
            <a:prstGeom prst="line">
              <a:avLst/>
            </a:prstGeom>
            <a:effectLst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5" name="TextBox 4"/>
          <p:cNvSpPr txBox="1"/>
          <p:nvPr/>
        </p:nvSpPr>
        <p:spPr>
          <a:xfrm>
            <a:off x="251520" y="764704"/>
            <a:ext cx="8280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Copy the axis provided, and sketch the given lines on them*.</a:t>
            </a:r>
          </a:p>
          <a:p>
            <a:r>
              <a:rPr lang="en-GB" sz="2400" dirty="0"/>
              <a:t>Hence solve the simultaneous equations.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4211960" y="4894658"/>
                <a:ext cx="43204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1960" y="4894658"/>
                <a:ext cx="432049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755575" y="1572998"/>
                <a:ext cx="43204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dirty="0" smtClean="0">
                          <a:latin typeface="Cambria Math"/>
                        </a:rPr>
                        <m:t>𝑦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5" y="1572998"/>
                <a:ext cx="432049" cy="369332"/>
              </a:xfrm>
              <a:prstGeom prst="rect">
                <a:avLst/>
              </a:prstGeom>
              <a:blipFill rotWithShape="1">
                <a:blip r:embed="rId3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1347478" y="1735588"/>
                <a:ext cx="1296144" cy="36933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𝑦</m:t>
                      </m:r>
                      <m:r>
                        <a:rPr lang="en-GB" b="0" i="1" smtClean="0">
                          <a:latin typeface="Cambria Math"/>
                        </a:rPr>
                        <m:t>=2</m:t>
                      </m:r>
                      <m:r>
                        <a:rPr lang="en-GB" b="0" i="1" smtClean="0">
                          <a:latin typeface="Cambria Math"/>
                        </a:rPr>
                        <m:t>𝑥</m:t>
                      </m:r>
                      <m:r>
                        <a:rPr lang="en-GB" b="0" i="1" smtClean="0">
                          <a:latin typeface="Cambria Math"/>
                        </a:rPr>
                        <m:t>−2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7478" y="1735588"/>
                <a:ext cx="1296144" cy="369332"/>
              </a:xfrm>
              <a:prstGeom prst="rect">
                <a:avLst/>
              </a:prstGeom>
              <a:blipFill rotWithShape="1">
                <a:blip r:embed="rId4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2843808" y="1723614"/>
                <a:ext cx="1296144" cy="369332"/>
              </a:xfrm>
              <a:prstGeom prst="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𝑥</m:t>
                      </m:r>
                      <m:r>
                        <a:rPr lang="en-GB" b="0" i="1" smtClean="0">
                          <a:latin typeface="Cambria Math"/>
                        </a:rPr>
                        <m:t>+</m:t>
                      </m:r>
                      <m:r>
                        <a:rPr lang="en-GB" b="0" i="1" smtClean="0">
                          <a:latin typeface="Cambria Math"/>
                        </a:rPr>
                        <m:t>𝑦</m:t>
                      </m:r>
                      <m:r>
                        <a:rPr lang="en-GB" b="0" i="1" smtClean="0">
                          <a:latin typeface="Cambria Math"/>
                        </a:rPr>
                        <m:t>=4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3808" y="1723614"/>
                <a:ext cx="1296144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Rectangle 45"/>
          <p:cNvSpPr/>
          <p:nvPr/>
        </p:nvSpPr>
        <p:spPr>
          <a:xfrm>
            <a:off x="971600" y="4534618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1547664" y="4534618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2123728" y="4534618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2699792" y="4534618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3275856" y="4534618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971600" y="3958554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>
            <a:off x="1547664" y="3958554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>
            <a:off x="2123728" y="3958554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53"/>
          <p:cNvSpPr/>
          <p:nvPr/>
        </p:nvSpPr>
        <p:spPr>
          <a:xfrm>
            <a:off x="2699792" y="3958554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/>
          <p:cNvSpPr/>
          <p:nvPr/>
        </p:nvSpPr>
        <p:spPr>
          <a:xfrm>
            <a:off x="3275856" y="3958554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/>
          <p:cNvSpPr/>
          <p:nvPr/>
        </p:nvSpPr>
        <p:spPr>
          <a:xfrm>
            <a:off x="971600" y="3382490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/>
          <p:cNvSpPr/>
          <p:nvPr/>
        </p:nvSpPr>
        <p:spPr>
          <a:xfrm>
            <a:off x="1547664" y="3382490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/>
          <p:cNvSpPr/>
          <p:nvPr/>
        </p:nvSpPr>
        <p:spPr>
          <a:xfrm>
            <a:off x="2123728" y="3382490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/>
          <p:cNvSpPr/>
          <p:nvPr/>
        </p:nvSpPr>
        <p:spPr>
          <a:xfrm>
            <a:off x="2699792" y="3382490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ectangle 64"/>
          <p:cNvSpPr/>
          <p:nvPr/>
        </p:nvSpPr>
        <p:spPr>
          <a:xfrm>
            <a:off x="3275856" y="3382490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ectangle 65"/>
          <p:cNvSpPr/>
          <p:nvPr/>
        </p:nvSpPr>
        <p:spPr>
          <a:xfrm>
            <a:off x="971821" y="2806426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ectangle 67"/>
          <p:cNvSpPr/>
          <p:nvPr/>
        </p:nvSpPr>
        <p:spPr>
          <a:xfrm>
            <a:off x="2123949" y="2806426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ectangle 68"/>
          <p:cNvSpPr/>
          <p:nvPr/>
        </p:nvSpPr>
        <p:spPr>
          <a:xfrm>
            <a:off x="2700013" y="2806426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ectangle 69"/>
          <p:cNvSpPr/>
          <p:nvPr/>
        </p:nvSpPr>
        <p:spPr>
          <a:xfrm>
            <a:off x="3276077" y="2806426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Rectangle 70"/>
          <p:cNvSpPr/>
          <p:nvPr/>
        </p:nvSpPr>
        <p:spPr>
          <a:xfrm>
            <a:off x="971600" y="2230362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Rectangle 71"/>
          <p:cNvSpPr/>
          <p:nvPr/>
        </p:nvSpPr>
        <p:spPr>
          <a:xfrm>
            <a:off x="1547664" y="2230362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ectangle 72"/>
          <p:cNvSpPr/>
          <p:nvPr/>
        </p:nvSpPr>
        <p:spPr>
          <a:xfrm>
            <a:off x="2123728" y="2230362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Rectangle 73"/>
          <p:cNvSpPr/>
          <p:nvPr/>
        </p:nvSpPr>
        <p:spPr>
          <a:xfrm>
            <a:off x="2699792" y="2230362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Rectangle 74"/>
          <p:cNvSpPr/>
          <p:nvPr/>
        </p:nvSpPr>
        <p:spPr>
          <a:xfrm>
            <a:off x="3275856" y="2230362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Rectangle 75"/>
          <p:cNvSpPr/>
          <p:nvPr/>
        </p:nvSpPr>
        <p:spPr>
          <a:xfrm>
            <a:off x="971821" y="5107724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Rectangle 76"/>
          <p:cNvSpPr/>
          <p:nvPr/>
        </p:nvSpPr>
        <p:spPr>
          <a:xfrm>
            <a:off x="1547885" y="5107724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Rectangle 77"/>
          <p:cNvSpPr/>
          <p:nvPr/>
        </p:nvSpPr>
        <p:spPr>
          <a:xfrm>
            <a:off x="2123949" y="5107724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Rectangle 78"/>
          <p:cNvSpPr/>
          <p:nvPr/>
        </p:nvSpPr>
        <p:spPr>
          <a:xfrm>
            <a:off x="2700013" y="5107724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Rectangle 79"/>
          <p:cNvSpPr/>
          <p:nvPr/>
        </p:nvSpPr>
        <p:spPr>
          <a:xfrm>
            <a:off x="3276077" y="5107724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ectangle 80"/>
          <p:cNvSpPr/>
          <p:nvPr/>
        </p:nvSpPr>
        <p:spPr>
          <a:xfrm>
            <a:off x="971821" y="5683788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Rectangle 81"/>
          <p:cNvSpPr/>
          <p:nvPr/>
        </p:nvSpPr>
        <p:spPr>
          <a:xfrm>
            <a:off x="1547885" y="5683788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Rectangle 82"/>
          <p:cNvSpPr/>
          <p:nvPr/>
        </p:nvSpPr>
        <p:spPr>
          <a:xfrm>
            <a:off x="2123949" y="5683788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Rectangle 83"/>
          <p:cNvSpPr/>
          <p:nvPr/>
        </p:nvSpPr>
        <p:spPr>
          <a:xfrm>
            <a:off x="2700013" y="5683788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5" name="Rectangle 84"/>
          <p:cNvSpPr/>
          <p:nvPr/>
        </p:nvSpPr>
        <p:spPr>
          <a:xfrm>
            <a:off x="3276077" y="5683788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971600" y="5110682"/>
            <a:ext cx="324036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971600" y="1942330"/>
            <a:ext cx="0" cy="43924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endCxn id="74" idx="0"/>
          </p:cNvCxnSpPr>
          <p:nvPr/>
        </p:nvCxnSpPr>
        <p:spPr>
          <a:xfrm flipV="1">
            <a:off x="971821" y="2230362"/>
            <a:ext cx="2016003" cy="402949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971821" y="2806426"/>
            <a:ext cx="2880320" cy="287736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92" name="Group 91"/>
          <p:cNvGrpSpPr/>
          <p:nvPr/>
        </p:nvGrpSpPr>
        <p:grpSpPr>
          <a:xfrm>
            <a:off x="2082224" y="3877254"/>
            <a:ext cx="1962776" cy="369332"/>
            <a:chOff x="1457096" y="3288723"/>
            <a:chExt cx="1962776" cy="369332"/>
          </a:xfrm>
        </p:grpSpPr>
        <p:sp>
          <p:nvSpPr>
            <p:cNvPr id="90" name="Oval 89"/>
            <p:cNvSpPr/>
            <p:nvPr/>
          </p:nvSpPr>
          <p:spPr>
            <a:xfrm>
              <a:off x="1457096" y="3288723"/>
              <a:ext cx="178029" cy="170216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1" name="TextBox 90"/>
                <p:cNvSpPr txBox="1"/>
                <p:nvPr/>
              </p:nvSpPr>
              <p:spPr>
                <a:xfrm>
                  <a:off x="1763688" y="3288723"/>
                  <a:ext cx="1656184" cy="369332"/>
                </a:xfrm>
                <a:prstGeom prst="rect">
                  <a:avLst/>
                </a:prstGeom>
                <a:solidFill>
                  <a:schemeClr val="bg1">
                    <a:alpha val="63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0" i="1" smtClean="0">
                            <a:latin typeface="Cambria Math"/>
                          </a:rPr>
                          <m:t>𝑥</m:t>
                        </m:r>
                        <m:r>
                          <a:rPr lang="en-GB" b="0" i="1" smtClean="0">
                            <a:latin typeface="Cambria Math"/>
                          </a:rPr>
                          <m:t>=2, </m:t>
                        </m:r>
                        <m:r>
                          <a:rPr lang="en-GB" b="0" i="1" smtClean="0">
                            <a:latin typeface="Cambria Math"/>
                          </a:rPr>
                          <m:t>𝑦</m:t>
                        </m:r>
                        <m:r>
                          <a:rPr lang="en-GB" b="0" i="1" smtClean="0">
                            <a:latin typeface="Cambria Math"/>
                          </a:rPr>
                          <m:t>=2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91" name="TextBox 9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63688" y="3288723"/>
                  <a:ext cx="1656184" cy="36933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b="-491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93" name="Rectangle 92"/>
          <p:cNvSpPr/>
          <p:nvPr/>
        </p:nvSpPr>
        <p:spPr>
          <a:xfrm>
            <a:off x="5724349" y="2840476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Box 93"/>
              <p:cNvSpPr txBox="1"/>
              <p:nvPr/>
            </p:nvSpPr>
            <p:spPr>
              <a:xfrm>
                <a:off x="8388424" y="4928708"/>
                <a:ext cx="43204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4" name="TextBox 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8424" y="4928708"/>
                <a:ext cx="432049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TextBox 94"/>
              <p:cNvSpPr txBox="1"/>
              <p:nvPr/>
            </p:nvSpPr>
            <p:spPr>
              <a:xfrm>
                <a:off x="4932039" y="1607048"/>
                <a:ext cx="43204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dirty="0" smtClean="0">
                          <a:latin typeface="Cambria Math"/>
                        </a:rPr>
                        <m:t>𝑦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5" name="TextBox 9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39" y="1607048"/>
                <a:ext cx="432049" cy="369332"/>
              </a:xfrm>
              <a:prstGeom prst="rect">
                <a:avLst/>
              </a:prstGeom>
              <a:blipFill rotWithShape="1">
                <a:blip r:embed="rId8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6" name="TextBox 95"/>
              <p:cNvSpPr txBox="1"/>
              <p:nvPr/>
            </p:nvSpPr>
            <p:spPr>
              <a:xfrm>
                <a:off x="5523942" y="1769638"/>
                <a:ext cx="1296144" cy="36933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𝑦</m:t>
                      </m:r>
                      <m:r>
                        <a:rPr lang="en-GB" b="0" i="1" smtClean="0">
                          <a:latin typeface="Cambria Math"/>
                        </a:rPr>
                        <m:t>−</m:t>
                      </m:r>
                      <m:r>
                        <a:rPr lang="en-GB" b="0" i="1" smtClean="0">
                          <a:latin typeface="Cambria Math"/>
                        </a:rPr>
                        <m:t>𝑥</m:t>
                      </m:r>
                      <m:r>
                        <a:rPr lang="en-GB" b="0" i="1" smtClean="0"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6" name="TextBox 9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3942" y="1769638"/>
                <a:ext cx="1296144" cy="369332"/>
              </a:xfrm>
              <a:prstGeom prst="rect">
                <a:avLst/>
              </a:prstGeom>
              <a:blipFill rotWithShape="1">
                <a:blip r:embed="rId9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7" name="TextBox 96"/>
              <p:cNvSpPr txBox="1"/>
              <p:nvPr/>
            </p:nvSpPr>
            <p:spPr>
              <a:xfrm>
                <a:off x="7020272" y="1757664"/>
                <a:ext cx="1512168" cy="369332"/>
              </a:xfrm>
              <a:prstGeom prst="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𝑦</m:t>
                      </m:r>
                      <m:r>
                        <a:rPr lang="en-GB" b="0" i="1" smtClean="0">
                          <a:latin typeface="Cambria Math"/>
                        </a:rPr>
                        <m:t>=−3</m:t>
                      </m:r>
                      <m:r>
                        <a:rPr lang="en-GB" b="0" i="1" smtClean="0">
                          <a:latin typeface="Cambria Math"/>
                        </a:rPr>
                        <m:t>𝑥</m:t>
                      </m:r>
                      <m:r>
                        <a:rPr lang="en-GB" b="0" i="1" smtClean="0">
                          <a:latin typeface="Cambria Math"/>
                        </a:rPr>
                        <m:t>+5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7" name="TextBox 9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0272" y="1757664"/>
                <a:ext cx="1512168" cy="369332"/>
              </a:xfrm>
              <a:prstGeom prst="rect">
                <a:avLst/>
              </a:prstGeom>
              <a:blipFill rotWithShape="1">
                <a:blip r:embed="rId10"/>
                <a:stretch>
                  <a:fillRect b="-15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8" name="Rectangle 97"/>
          <p:cNvSpPr/>
          <p:nvPr/>
        </p:nvSpPr>
        <p:spPr>
          <a:xfrm>
            <a:off x="5148064" y="4568668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Rectangle 98"/>
          <p:cNvSpPr/>
          <p:nvPr/>
        </p:nvSpPr>
        <p:spPr>
          <a:xfrm>
            <a:off x="5724128" y="4568668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Rectangle 99"/>
          <p:cNvSpPr/>
          <p:nvPr/>
        </p:nvSpPr>
        <p:spPr>
          <a:xfrm>
            <a:off x="6300192" y="4568668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Rectangle 100"/>
          <p:cNvSpPr/>
          <p:nvPr/>
        </p:nvSpPr>
        <p:spPr>
          <a:xfrm>
            <a:off x="6876256" y="4568668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Rectangle 101"/>
          <p:cNvSpPr/>
          <p:nvPr/>
        </p:nvSpPr>
        <p:spPr>
          <a:xfrm>
            <a:off x="7452320" y="4568668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Rectangle 102"/>
          <p:cNvSpPr/>
          <p:nvPr/>
        </p:nvSpPr>
        <p:spPr>
          <a:xfrm>
            <a:off x="5148064" y="3992604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Rectangle 103"/>
          <p:cNvSpPr/>
          <p:nvPr/>
        </p:nvSpPr>
        <p:spPr>
          <a:xfrm>
            <a:off x="5724128" y="3992604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Rectangle 104"/>
          <p:cNvSpPr/>
          <p:nvPr/>
        </p:nvSpPr>
        <p:spPr>
          <a:xfrm>
            <a:off x="6300192" y="3992604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Rectangle 105"/>
          <p:cNvSpPr/>
          <p:nvPr/>
        </p:nvSpPr>
        <p:spPr>
          <a:xfrm>
            <a:off x="6876256" y="3992604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Rectangle 106"/>
          <p:cNvSpPr/>
          <p:nvPr/>
        </p:nvSpPr>
        <p:spPr>
          <a:xfrm>
            <a:off x="7452320" y="3992604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Rectangle 107"/>
          <p:cNvSpPr/>
          <p:nvPr/>
        </p:nvSpPr>
        <p:spPr>
          <a:xfrm>
            <a:off x="5148064" y="3416540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9" name="Rectangle 108"/>
          <p:cNvSpPr/>
          <p:nvPr/>
        </p:nvSpPr>
        <p:spPr>
          <a:xfrm>
            <a:off x="5724128" y="3416540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Rectangle 109"/>
          <p:cNvSpPr/>
          <p:nvPr/>
        </p:nvSpPr>
        <p:spPr>
          <a:xfrm>
            <a:off x="6300192" y="3416540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Rectangle 110"/>
          <p:cNvSpPr/>
          <p:nvPr/>
        </p:nvSpPr>
        <p:spPr>
          <a:xfrm>
            <a:off x="6876256" y="3416540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Rectangle 111"/>
          <p:cNvSpPr/>
          <p:nvPr/>
        </p:nvSpPr>
        <p:spPr>
          <a:xfrm>
            <a:off x="7452320" y="3416540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Rectangle 112"/>
          <p:cNvSpPr/>
          <p:nvPr/>
        </p:nvSpPr>
        <p:spPr>
          <a:xfrm>
            <a:off x="5148285" y="2840476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Rectangle 113"/>
          <p:cNvSpPr/>
          <p:nvPr/>
        </p:nvSpPr>
        <p:spPr>
          <a:xfrm>
            <a:off x="6300413" y="2840476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Rectangle 114"/>
          <p:cNvSpPr/>
          <p:nvPr/>
        </p:nvSpPr>
        <p:spPr>
          <a:xfrm>
            <a:off x="6876477" y="2840476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Rectangle 115"/>
          <p:cNvSpPr/>
          <p:nvPr/>
        </p:nvSpPr>
        <p:spPr>
          <a:xfrm>
            <a:off x="7452541" y="2840476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Rectangle 116"/>
          <p:cNvSpPr/>
          <p:nvPr/>
        </p:nvSpPr>
        <p:spPr>
          <a:xfrm>
            <a:off x="5148064" y="2264412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Rectangle 117"/>
          <p:cNvSpPr/>
          <p:nvPr/>
        </p:nvSpPr>
        <p:spPr>
          <a:xfrm>
            <a:off x="5724128" y="2264412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Rectangle 118"/>
          <p:cNvSpPr/>
          <p:nvPr/>
        </p:nvSpPr>
        <p:spPr>
          <a:xfrm>
            <a:off x="6300192" y="2264412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Rectangle 119"/>
          <p:cNvSpPr/>
          <p:nvPr/>
        </p:nvSpPr>
        <p:spPr>
          <a:xfrm>
            <a:off x="6876256" y="2264412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Rectangle 120"/>
          <p:cNvSpPr/>
          <p:nvPr/>
        </p:nvSpPr>
        <p:spPr>
          <a:xfrm>
            <a:off x="7452320" y="2264412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" name="Rectangle 121"/>
          <p:cNvSpPr/>
          <p:nvPr/>
        </p:nvSpPr>
        <p:spPr>
          <a:xfrm>
            <a:off x="5148285" y="5141774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Rectangle 122"/>
          <p:cNvSpPr/>
          <p:nvPr/>
        </p:nvSpPr>
        <p:spPr>
          <a:xfrm>
            <a:off x="5724349" y="5141774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4" name="Rectangle 123"/>
          <p:cNvSpPr/>
          <p:nvPr/>
        </p:nvSpPr>
        <p:spPr>
          <a:xfrm>
            <a:off x="6300413" y="5141774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Rectangle 124"/>
          <p:cNvSpPr/>
          <p:nvPr/>
        </p:nvSpPr>
        <p:spPr>
          <a:xfrm>
            <a:off x="6876477" y="5141774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Rectangle 125"/>
          <p:cNvSpPr/>
          <p:nvPr/>
        </p:nvSpPr>
        <p:spPr>
          <a:xfrm>
            <a:off x="7452541" y="5141774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Rectangle 126"/>
          <p:cNvSpPr/>
          <p:nvPr/>
        </p:nvSpPr>
        <p:spPr>
          <a:xfrm>
            <a:off x="5148285" y="5717838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8" name="Rectangle 127"/>
          <p:cNvSpPr/>
          <p:nvPr/>
        </p:nvSpPr>
        <p:spPr>
          <a:xfrm>
            <a:off x="5724349" y="5717838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9" name="Rectangle 128"/>
          <p:cNvSpPr/>
          <p:nvPr/>
        </p:nvSpPr>
        <p:spPr>
          <a:xfrm>
            <a:off x="6300413" y="5717838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0" name="Rectangle 129"/>
          <p:cNvSpPr/>
          <p:nvPr/>
        </p:nvSpPr>
        <p:spPr>
          <a:xfrm>
            <a:off x="6876477" y="5717838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1" name="Rectangle 130"/>
          <p:cNvSpPr/>
          <p:nvPr/>
        </p:nvSpPr>
        <p:spPr>
          <a:xfrm>
            <a:off x="7452541" y="5717838"/>
            <a:ext cx="576064" cy="576064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2" name="Straight Arrow Connector 131"/>
          <p:cNvCxnSpPr/>
          <p:nvPr/>
        </p:nvCxnSpPr>
        <p:spPr>
          <a:xfrm>
            <a:off x="5148064" y="5144732"/>
            <a:ext cx="324036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3" name="Straight Arrow Connector 132"/>
          <p:cNvCxnSpPr/>
          <p:nvPr/>
        </p:nvCxnSpPr>
        <p:spPr>
          <a:xfrm flipV="1">
            <a:off x="5148064" y="1976380"/>
            <a:ext cx="0" cy="43924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flipV="1">
            <a:off x="5148285" y="2264412"/>
            <a:ext cx="2304256" cy="230425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5148285" y="2264412"/>
            <a:ext cx="1354115" cy="40474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136" name="Group 135"/>
          <p:cNvGrpSpPr/>
          <p:nvPr/>
        </p:nvGrpSpPr>
        <p:grpSpPr>
          <a:xfrm>
            <a:off x="5633560" y="3893664"/>
            <a:ext cx="1962776" cy="369332"/>
            <a:chOff x="1457096" y="3288723"/>
            <a:chExt cx="1962776" cy="369332"/>
          </a:xfrm>
        </p:grpSpPr>
        <p:sp>
          <p:nvSpPr>
            <p:cNvPr id="137" name="Oval 136"/>
            <p:cNvSpPr/>
            <p:nvPr/>
          </p:nvSpPr>
          <p:spPr>
            <a:xfrm>
              <a:off x="1457096" y="3288723"/>
              <a:ext cx="178029" cy="170216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8" name="TextBox 137"/>
                <p:cNvSpPr txBox="1"/>
                <p:nvPr/>
              </p:nvSpPr>
              <p:spPr>
                <a:xfrm>
                  <a:off x="1763688" y="3288723"/>
                  <a:ext cx="1656184" cy="369332"/>
                </a:xfrm>
                <a:prstGeom prst="rect">
                  <a:avLst/>
                </a:prstGeom>
                <a:solidFill>
                  <a:schemeClr val="bg1">
                    <a:alpha val="63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0" i="1" smtClean="0">
                            <a:latin typeface="Cambria Math"/>
                          </a:rPr>
                          <m:t>𝑥</m:t>
                        </m:r>
                        <m:r>
                          <a:rPr lang="en-GB" b="0" i="1" smtClean="0">
                            <a:latin typeface="Cambria Math"/>
                          </a:rPr>
                          <m:t>=1, </m:t>
                        </m:r>
                        <m:r>
                          <a:rPr lang="en-GB" b="0" i="1" smtClean="0">
                            <a:latin typeface="Cambria Math"/>
                          </a:rPr>
                          <m:t>𝑦</m:t>
                        </m:r>
                        <m:r>
                          <a:rPr lang="en-GB" b="0" i="1" smtClean="0">
                            <a:latin typeface="Cambria Math"/>
                          </a:rPr>
                          <m:t>=2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38" name="TextBox 13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63688" y="3288723"/>
                  <a:ext cx="1656184" cy="369332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 b="-666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46" name="Rectangle 145"/>
          <p:cNvSpPr/>
          <p:nvPr/>
        </p:nvSpPr>
        <p:spPr>
          <a:xfrm>
            <a:off x="179512" y="1769638"/>
            <a:ext cx="576063" cy="49477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Q1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4355977" y="1714726"/>
            <a:ext cx="576063" cy="49477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Q2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755575" y="5113374"/>
            <a:ext cx="3289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           1         2         3         4        5</a:t>
            </a:r>
          </a:p>
        </p:txBody>
      </p:sp>
      <p:sp>
        <p:nvSpPr>
          <p:cNvPr id="149" name="TextBox 148"/>
          <p:cNvSpPr txBox="1"/>
          <p:nvPr/>
        </p:nvSpPr>
        <p:spPr>
          <a:xfrm>
            <a:off x="547264" y="2104920"/>
            <a:ext cx="42455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5</a:t>
            </a:r>
          </a:p>
          <a:p>
            <a:pPr algn="r"/>
            <a:endParaRPr lang="en-GB" dirty="0"/>
          </a:p>
          <a:p>
            <a:pPr algn="r"/>
            <a:r>
              <a:rPr lang="en-GB" dirty="0"/>
              <a:t>4</a:t>
            </a:r>
          </a:p>
          <a:p>
            <a:pPr algn="r"/>
            <a:endParaRPr lang="en-GB" dirty="0"/>
          </a:p>
          <a:p>
            <a:pPr algn="r"/>
            <a:r>
              <a:rPr lang="en-GB" dirty="0"/>
              <a:t>3</a:t>
            </a:r>
          </a:p>
          <a:p>
            <a:pPr algn="r"/>
            <a:endParaRPr lang="en-GB" dirty="0"/>
          </a:p>
          <a:p>
            <a:pPr algn="r"/>
            <a:r>
              <a:rPr lang="en-GB" dirty="0"/>
              <a:t>2</a:t>
            </a:r>
          </a:p>
          <a:p>
            <a:pPr algn="r"/>
            <a:endParaRPr lang="en-GB" dirty="0"/>
          </a:p>
          <a:p>
            <a:pPr algn="r"/>
            <a:r>
              <a:rPr lang="en-GB" dirty="0"/>
              <a:t>1</a:t>
            </a:r>
          </a:p>
        </p:txBody>
      </p:sp>
      <p:sp>
        <p:nvSpPr>
          <p:cNvPr id="150" name="TextBox 149"/>
          <p:cNvSpPr txBox="1"/>
          <p:nvPr/>
        </p:nvSpPr>
        <p:spPr>
          <a:xfrm>
            <a:off x="4719760" y="2138970"/>
            <a:ext cx="42455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/>
              <a:t>5</a:t>
            </a:r>
          </a:p>
          <a:p>
            <a:pPr algn="r"/>
            <a:endParaRPr lang="en-GB" dirty="0"/>
          </a:p>
          <a:p>
            <a:pPr algn="r"/>
            <a:r>
              <a:rPr lang="en-GB" dirty="0"/>
              <a:t>4</a:t>
            </a:r>
          </a:p>
          <a:p>
            <a:pPr algn="r"/>
            <a:endParaRPr lang="en-GB" dirty="0"/>
          </a:p>
          <a:p>
            <a:pPr algn="r"/>
            <a:r>
              <a:rPr lang="en-GB" dirty="0"/>
              <a:t>3</a:t>
            </a:r>
          </a:p>
          <a:p>
            <a:pPr algn="r"/>
            <a:endParaRPr lang="en-GB" dirty="0"/>
          </a:p>
          <a:p>
            <a:pPr algn="r"/>
            <a:r>
              <a:rPr lang="en-GB" dirty="0"/>
              <a:t>2</a:t>
            </a:r>
          </a:p>
          <a:p>
            <a:pPr algn="r"/>
            <a:endParaRPr lang="en-GB" dirty="0"/>
          </a:p>
          <a:p>
            <a:pPr algn="r"/>
            <a:r>
              <a:rPr lang="en-GB" dirty="0"/>
              <a:t>1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4943732" y="5141774"/>
            <a:ext cx="3289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           1         2         3         4        5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26961" y="6368868"/>
                <a:ext cx="783038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* Remember that the easiest way is to pick two points and join up, e.g. when </a:t>
                </a:r>
                <a14:m>
                  <m:oMath xmlns:m="http://schemas.openxmlformats.org/officeDocument/2006/math"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sz="1400" dirty="0"/>
                  <a:t> and when </a:t>
                </a:r>
                <a14:m>
                  <m:oMath xmlns:m="http://schemas.openxmlformats.org/officeDocument/2006/math"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sz="1400" dirty="0"/>
                  <a:t>.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961" y="6368868"/>
                <a:ext cx="7830381" cy="307777"/>
              </a:xfrm>
              <a:prstGeom prst="rect">
                <a:avLst/>
              </a:prstGeom>
              <a:blipFill rotWithShape="0">
                <a:blip r:embed="rId12"/>
                <a:stretch>
                  <a:fillRect l="-233" t="-4000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57714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9143074" cy="599127"/>
            <a:chOff x="0" y="13335"/>
            <a:chExt cx="9144218" cy="599127"/>
          </a:xfrm>
        </p:grpSpPr>
        <p:sp>
          <p:nvSpPr>
            <p:cNvPr id="3" name="TextBox 32"/>
            <p:cNvSpPr txBox="1"/>
            <p:nvPr/>
          </p:nvSpPr>
          <p:spPr>
            <a:xfrm>
              <a:off x="0" y="13335"/>
              <a:ext cx="9144000" cy="59912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lIns="324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3200" dirty="0"/>
                <a:t>Exercise 1</a:t>
              </a:r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218" y="601079"/>
              <a:ext cx="9144000" cy="0"/>
            </a:xfrm>
            <a:prstGeom prst="line">
              <a:avLst/>
            </a:prstGeom>
            <a:effectLst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755576" y="764704"/>
                <a:ext cx="3672408" cy="61247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For each of the following, sketch axis for </a:t>
                </a:r>
                <a14:m>
                  <m:oMath xmlns:m="http://schemas.openxmlformats.org/officeDocument/2006/math">
                    <m:r>
                      <a:rPr lang="en-GB" sz="1400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GB" sz="1400" dirty="0"/>
                  <a:t> from 0 to 6 and </a:t>
                </a:r>
                <a14:m>
                  <m:oMath xmlns:m="http://schemas.openxmlformats.org/officeDocument/2006/math">
                    <m:r>
                      <a:rPr lang="en-GB" sz="1400" i="1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GB" sz="1400" dirty="0"/>
                  <a:t> from 0 to 6. Sketch the two lines on your axis and use them to estimate the solution to the simultaneous equations.</a:t>
                </a:r>
              </a:p>
              <a:p>
                <a:endParaRPr lang="en-GB" sz="14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=5</m:t>
                      </m:r>
                    </m:oMath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=7</m:t>
                      </m:r>
                    </m:oMath>
                  </m:oMathPara>
                </a14:m>
                <a:endParaRPr lang="en-GB" sz="14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      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en-GB" sz="1400" b="1" dirty="0"/>
              </a:p>
              <a:p>
                <a:endParaRPr lang="en-GB" sz="1400" b="1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=3</m:t>
                      </m:r>
                    </m:oMath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=5</m:t>
                      </m:r>
                    </m:oMath>
                    <m:oMath xmlns:m="http://schemas.openxmlformats.org/officeDocument/2006/math">
                      <m:r>
                        <a:rPr lang="en-GB" sz="1400" b="1" i="0" smtClean="0">
                          <a:latin typeface="Cambria Math" panose="02040503050406030204" pitchFamily="18" charset="0"/>
                        </a:rPr>
                        <m:t>       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en-GB" sz="1400" b="1" dirty="0"/>
              </a:p>
              <a:p>
                <a:endParaRPr lang="en-GB" sz="1400" b="1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+3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=11</m:t>
                      </m:r>
                    </m:oMath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=9</m:t>
                      </m:r>
                    </m:oMath>
                  </m:oMathPara>
                </a14:m>
                <a:endParaRPr lang="en-GB" sz="14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      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en-GB" sz="1400" b="1" dirty="0"/>
              </a:p>
              <a:p>
                <a:endParaRPr lang="en-GB" sz="1400" b="1" dirty="0"/>
              </a:p>
              <a:p>
                <a:r>
                  <a:rPr lang="en-GB" sz="1400" dirty="0"/>
                  <a:t>Consider the simultaneous equations: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𝑎𝑥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+3</m:t>
                      </m:r>
                    </m:oMath>
                  </m:oMathPara>
                </a14:m>
                <a:endParaRPr lang="en-GB" sz="14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𝑏𝑥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𝑘</m:t>
                      </m:r>
                    </m:oMath>
                  </m:oMathPara>
                </a14:m>
                <a:endParaRPr lang="en-GB" sz="1400" dirty="0"/>
              </a:p>
              <a:p>
                <a:r>
                  <a:rPr lang="en-GB" sz="1400" dirty="0"/>
                  <a:t>where </a:t>
                </a:r>
                <a14:m>
                  <m:oMath xmlns:m="http://schemas.openxmlformats.org/officeDocument/2006/math"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GB" sz="1400" dirty="0"/>
                  <a:t> and </a:t>
                </a:r>
                <a14:m>
                  <m:oMath xmlns:m="http://schemas.openxmlformats.org/officeDocument/2006/math"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GB" sz="1400" dirty="0"/>
                  <a:t> are constants. By thinking about the lines corresponding to the equations, under what conditions will we have:</a:t>
                </a:r>
              </a:p>
              <a:p>
                <a:pPr marL="342900" indent="-342900">
                  <a:buAutoNum type="alphaLcParenR"/>
                </a:pPr>
                <a:r>
                  <a:rPr lang="en-GB" sz="1400" dirty="0"/>
                  <a:t>Infinitely many solutions for </a:t>
                </a:r>
                <a14:m>
                  <m:oMath xmlns:m="http://schemas.openxmlformats.org/officeDocument/2006/math"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GB" sz="1400" dirty="0"/>
                  <a:t> and </a:t>
                </a:r>
                <a14:m>
                  <m:oMath xmlns:m="http://schemas.openxmlformats.org/officeDocument/2006/math"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GB" sz="1400" dirty="0"/>
                  <a:t>? </a:t>
                </a:r>
                <a:br>
                  <a:rPr lang="en-GB" sz="1400" dirty="0"/>
                </a:br>
                <a14:m>
                  <m:oMath xmlns:m="http://schemas.openxmlformats.org/officeDocument/2006/math">
                    <m:r>
                      <a:rPr lang="en-GB" sz="1400" b="1" i="1">
                        <a:latin typeface="Cambria Math" panose="02040503050406030204" pitchFamily="18" charset="0"/>
                      </a:rPr>
                      <m:t>𝒂</m:t>
                    </m:r>
                    <m:r>
                      <a:rPr lang="en-GB" sz="1400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1400" b="1" i="1">
                        <a:latin typeface="Cambria Math" panose="02040503050406030204" pitchFamily="18" charset="0"/>
                      </a:rPr>
                      <m:t>𝒃</m:t>
                    </m:r>
                    <m:r>
                      <a:rPr lang="en-GB" sz="1400" b="1" i="1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GB" sz="1400" b="1" i="1">
                        <a:latin typeface="Cambria Math" panose="02040503050406030204" pitchFamily="18" charset="0"/>
                      </a:rPr>
                      <m:t>𝒌</m:t>
                    </m:r>
                    <m:r>
                      <a:rPr lang="en-GB" sz="1400" b="1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400" b="1" dirty="0"/>
                  <a:t> </a:t>
                </a:r>
                <a14:m>
                  <m:oMath xmlns:m="http://schemas.openxmlformats.org/officeDocument/2006/math">
                    <m:r>
                      <a:rPr lang="en-GB" sz="1400" b="1" i="1" smtClean="0"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endParaRPr lang="en-GB" sz="1400" b="1" dirty="0"/>
              </a:p>
              <a:p>
                <a:pPr marL="342900" indent="-342900">
                  <a:buAutoNum type="alphaLcParenR"/>
                </a:pPr>
                <a:r>
                  <a:rPr lang="en-GB" sz="1400" dirty="0"/>
                  <a:t>No solutions: </a:t>
                </a:r>
                <a:br>
                  <a:rPr lang="en-GB" sz="1400" dirty="0"/>
                </a:br>
                <a14:m>
                  <m:oMath xmlns:m="http://schemas.openxmlformats.org/officeDocument/2006/math">
                    <m:r>
                      <a:rPr lang="en-GB" sz="1400" b="1" i="1" smtClean="0">
                        <a:latin typeface="Cambria Math" panose="02040503050406030204" pitchFamily="18" charset="0"/>
                      </a:rPr>
                      <m:t>𝒂</m:t>
                    </m:r>
                    <m:r>
                      <a:rPr lang="en-GB" sz="14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1400" b="1" i="1" smtClean="0">
                        <a:latin typeface="Cambria Math" panose="02040503050406030204" pitchFamily="18" charset="0"/>
                      </a:rPr>
                      <m:t>𝒃</m:t>
                    </m:r>
                    <m:r>
                      <a:rPr lang="en-GB" sz="1400" b="1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GB" sz="1400" b="1" i="1" smtClean="0">
                        <a:latin typeface="Cambria Math" panose="02040503050406030204" pitchFamily="18" charset="0"/>
                      </a:rPr>
                      <m:t>𝒌</m:t>
                    </m:r>
                    <m:r>
                      <a:rPr lang="en-GB" sz="1400" b="1" i="1" smtClean="0">
                        <a:latin typeface="Cambria Math" panose="02040503050406030204" pitchFamily="18" charset="0"/>
                      </a:rPr>
                      <m:t>≠</m:t>
                    </m:r>
                    <m:r>
                      <a:rPr lang="en-GB" sz="1400" b="1" i="1" smtClean="0"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en-GB" sz="1400" b="1" dirty="0"/>
                  <a:t> 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764704"/>
                <a:ext cx="3672408" cy="6124754"/>
              </a:xfrm>
              <a:prstGeom prst="rect">
                <a:avLst/>
              </a:prstGeom>
              <a:blipFill rotWithShape="0">
                <a:blip r:embed="rId2"/>
                <a:stretch>
                  <a:fillRect l="-664" t="-100" r="-9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860032" y="769244"/>
                <a:ext cx="3672408" cy="54556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For each of the following, sketch axis for </a:t>
                </a:r>
                <a14:m>
                  <m:oMath xmlns:m="http://schemas.openxmlformats.org/officeDocument/2006/math">
                    <m:r>
                      <a:rPr lang="en-GB" sz="1400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GB" sz="1400" dirty="0"/>
                  <a:t> from -5 to 5 and </a:t>
                </a:r>
                <a14:m>
                  <m:oMath xmlns:m="http://schemas.openxmlformats.org/officeDocument/2006/math">
                    <m:r>
                      <a:rPr lang="en-GB" sz="1400" i="1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GB" sz="1400" dirty="0"/>
                  <a:t> from -5 to 5. Sketch the two lines on your axis and use them to estimate the solution to the simultaneous equations.</a:t>
                </a:r>
              </a:p>
              <a:p>
                <a:endParaRPr lang="en-GB" sz="14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=2</m:t>
                      </m:r>
                    </m:oMath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−3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=−8</m:t>
                      </m:r>
                    </m:oMath>
                  </m:oMathPara>
                </a14:m>
                <a:endParaRPr lang="en-GB" sz="14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      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en-GB" sz="1400" b="1" dirty="0"/>
              </a:p>
              <a:p>
                <a:endParaRPr lang="en-GB" sz="1400" b="1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=5</m:t>
                      </m:r>
                    </m:oMath>
                    <m:oMath xmlns:m="http://schemas.openxmlformats.org/officeDocument/2006/math">
                      <m:r>
                        <a:rPr lang="en-GB" sz="1400" b="0" i="0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=4</m:t>
                      </m:r>
                    </m:oMath>
                    <m:oMath xmlns:m="http://schemas.openxmlformats.org/officeDocument/2006/math">
                      <m:r>
                        <a:rPr lang="en-GB" sz="1400" b="1" i="0" smtClean="0">
                          <a:latin typeface="Cambria Math" panose="02040503050406030204" pitchFamily="18" charset="0"/>
                        </a:rPr>
                        <m:t>       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𝟐</m:t>
                      </m:r>
                    </m:oMath>
                  </m:oMathPara>
                </a14:m>
                <a:endParaRPr lang="en-GB" sz="1400" b="1" dirty="0"/>
              </a:p>
              <a:p>
                <a:endParaRPr lang="en-GB" sz="1400" b="1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−2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=10</m:t>
                      </m:r>
                    </m:oMath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+4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GB" sz="14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      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GB" sz="1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GB" sz="14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en-GB" sz="1400" b="1" dirty="0"/>
              </a:p>
              <a:p>
                <a:endParaRPr lang="en-GB" sz="1400" b="1" dirty="0"/>
              </a:p>
              <a:p>
                <a:r>
                  <a:rPr lang="en-GB" sz="1400" dirty="0"/>
                  <a:t>Given that: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GB" sz="1400" dirty="0"/>
              </a:p>
              <a:p>
                <a:r>
                  <a:rPr lang="en-GB" sz="1400" dirty="0"/>
                  <a:t>Sketch suitable lines to estimate the solutions to these simultaneous equations.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𝟔𝟏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𝟔𝟐</m:t>
                      </m:r>
                    </m:oMath>
                  </m:oMathPara>
                </a14:m>
                <a:endParaRPr lang="en-GB" sz="1400" b="1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𝟔𝟏𝟖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sz="1400" b="1" i="1" smtClean="0">
                          <a:latin typeface="Cambria Math" panose="02040503050406030204" pitchFamily="18" charset="0"/>
                        </a:rPr>
                        <m:t>𝟑𝟖𝟐</m:t>
                      </m:r>
                    </m:oMath>
                  </m:oMathPara>
                </a14:m>
                <a:endParaRPr lang="en-GB" sz="1400" b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32" y="769244"/>
                <a:ext cx="3672408" cy="5455661"/>
              </a:xfrm>
              <a:prstGeom prst="rect">
                <a:avLst/>
              </a:prstGeom>
              <a:blipFill rotWithShape="0">
                <a:blip r:embed="rId3"/>
                <a:stretch>
                  <a:fillRect l="-498" t="-22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395536" y="836712"/>
            <a:ext cx="288032" cy="2880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</a:t>
            </a:r>
          </a:p>
        </p:txBody>
      </p:sp>
      <p:sp>
        <p:nvSpPr>
          <p:cNvPr id="9" name="Rectangle 8"/>
          <p:cNvSpPr/>
          <p:nvPr/>
        </p:nvSpPr>
        <p:spPr>
          <a:xfrm>
            <a:off x="395536" y="4437112"/>
            <a:ext cx="288032" cy="2880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0" name="Rectangle 9"/>
          <p:cNvSpPr/>
          <p:nvPr/>
        </p:nvSpPr>
        <p:spPr>
          <a:xfrm>
            <a:off x="4499992" y="796662"/>
            <a:ext cx="288032" cy="2880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3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39603" y="1916074"/>
            <a:ext cx="221409" cy="26526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39851" y="2722266"/>
            <a:ext cx="221409" cy="26526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b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39603" y="3561815"/>
            <a:ext cx="221409" cy="26526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602495" y="1916074"/>
            <a:ext cx="221409" cy="26526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602495" y="2800914"/>
            <a:ext cx="221409" cy="26526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b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598182" y="3685754"/>
            <a:ext cx="221409" cy="26526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499992" y="4638384"/>
            <a:ext cx="288032" cy="2880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Wingdings" panose="05000000000000000000" pitchFamily="2" charset="2"/>
              </a:rPr>
              <a:t>N</a:t>
            </a:r>
          </a:p>
        </p:txBody>
      </p:sp>
      <p:sp>
        <p:nvSpPr>
          <p:cNvPr id="20" name="Rectangle 19"/>
          <p:cNvSpPr/>
          <p:nvPr/>
        </p:nvSpPr>
        <p:spPr>
          <a:xfrm>
            <a:off x="971599" y="2340970"/>
            <a:ext cx="1881769" cy="29206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21" name="Rectangle 20"/>
          <p:cNvSpPr/>
          <p:nvPr/>
        </p:nvSpPr>
        <p:spPr>
          <a:xfrm>
            <a:off x="971599" y="3205013"/>
            <a:ext cx="1881769" cy="29206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22" name="Rectangle 21"/>
          <p:cNvSpPr/>
          <p:nvPr/>
        </p:nvSpPr>
        <p:spPr>
          <a:xfrm>
            <a:off x="971598" y="4037161"/>
            <a:ext cx="1881769" cy="29206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187624" y="5916058"/>
            <a:ext cx="1930149" cy="24237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187624" y="6369707"/>
            <a:ext cx="1930149" cy="39464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25" name="Rectangle 24"/>
          <p:cNvSpPr/>
          <p:nvPr/>
        </p:nvSpPr>
        <p:spPr>
          <a:xfrm>
            <a:off x="5148064" y="2289675"/>
            <a:ext cx="1930149" cy="39464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26" name="Rectangle 25"/>
          <p:cNvSpPr/>
          <p:nvPr/>
        </p:nvSpPr>
        <p:spPr>
          <a:xfrm>
            <a:off x="5148063" y="3180699"/>
            <a:ext cx="1930149" cy="39464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27" name="Rectangle 26"/>
          <p:cNvSpPr/>
          <p:nvPr/>
        </p:nvSpPr>
        <p:spPr>
          <a:xfrm>
            <a:off x="5148063" y="4061110"/>
            <a:ext cx="1930149" cy="39464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880610" y="5718733"/>
            <a:ext cx="2197602" cy="50617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700748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60648"/>
            <a:ext cx="9144000" cy="107721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3200" dirty="0"/>
              <a:t>   Three methods of solving simultaneous equations</a:t>
            </a:r>
          </a:p>
          <a:p>
            <a:endParaRPr lang="en-GB" sz="3200" dirty="0"/>
          </a:p>
        </p:txBody>
      </p:sp>
      <p:pic>
        <p:nvPicPr>
          <p:cNvPr id="1026" name="Picture 2" descr="http://4.bp.blogspot.com/__Xj7En3AJDE/S0OLSIZiI5I/AAAAAAAADNQ/xi-03D52MAY/s400/world1map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3024" y="1097360"/>
            <a:ext cx="9217024" cy="5760640"/>
          </a:xfrm>
          <a:prstGeom prst="rect">
            <a:avLst/>
          </a:prstGeom>
          <a:noFill/>
        </p:spPr>
      </p:pic>
      <p:pic>
        <p:nvPicPr>
          <p:cNvPr id="1030" name="Picture 6" descr="C:\Users\jamf\Pictures\hildapixe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4293096"/>
            <a:ext cx="720080" cy="1044116"/>
          </a:xfrm>
          <a:prstGeom prst="rect">
            <a:avLst/>
          </a:prstGeom>
          <a:noFill/>
        </p:spPr>
      </p:pic>
      <p:grpSp>
        <p:nvGrpSpPr>
          <p:cNvPr id="14" name="Group 13"/>
          <p:cNvGrpSpPr/>
          <p:nvPr/>
        </p:nvGrpSpPr>
        <p:grpSpPr>
          <a:xfrm>
            <a:off x="611560" y="4509120"/>
            <a:ext cx="1296144" cy="1080120"/>
            <a:chOff x="467544" y="4509120"/>
            <a:chExt cx="1296144" cy="1080120"/>
          </a:xfrm>
        </p:grpSpPr>
        <p:sp>
          <p:nvSpPr>
            <p:cNvPr id="9" name="Rectangle 8"/>
            <p:cNvSpPr/>
            <p:nvPr/>
          </p:nvSpPr>
          <p:spPr>
            <a:xfrm>
              <a:off x="467544" y="4509120"/>
              <a:ext cx="1296144" cy="28803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>
                  <a:latin typeface="Impact" pitchFamily="34" charset="0"/>
                </a:rPr>
                <a:t>graphically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043608" y="4797152"/>
              <a:ext cx="144016" cy="792088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148064" y="4869160"/>
            <a:ext cx="1296144" cy="1080120"/>
            <a:chOff x="5148064" y="4869160"/>
            <a:chExt cx="1296144" cy="1080120"/>
          </a:xfrm>
        </p:grpSpPr>
        <p:sp>
          <p:nvSpPr>
            <p:cNvPr id="11" name="Rectangle 10"/>
            <p:cNvSpPr/>
            <p:nvPr/>
          </p:nvSpPr>
          <p:spPr>
            <a:xfrm>
              <a:off x="5724128" y="5157192"/>
              <a:ext cx="144016" cy="792088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48064" y="4869160"/>
              <a:ext cx="1296144" cy="28803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>
                  <a:latin typeface="Impact" pitchFamily="34" charset="0"/>
                </a:rPr>
                <a:t>by elimination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156176" y="3068960"/>
            <a:ext cx="1296144" cy="1080120"/>
            <a:chOff x="5148064" y="4869160"/>
            <a:chExt cx="1296144" cy="1080120"/>
          </a:xfrm>
        </p:grpSpPr>
        <p:sp>
          <p:nvSpPr>
            <p:cNvPr id="16" name="Rectangle 15"/>
            <p:cNvSpPr/>
            <p:nvPr/>
          </p:nvSpPr>
          <p:spPr>
            <a:xfrm>
              <a:off x="5724128" y="5157192"/>
              <a:ext cx="144016" cy="792088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148064" y="4869160"/>
              <a:ext cx="1296144" cy="28803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00" dirty="0">
                  <a:latin typeface="Impact" pitchFamily="34" charset="0"/>
                </a:rPr>
                <a:t>by substitution</a:t>
              </a:r>
            </a:p>
          </p:txBody>
        </p:sp>
      </p:grpSp>
      <p:sp>
        <p:nvSpPr>
          <p:cNvPr id="18" name="Rectangle 17"/>
          <p:cNvSpPr/>
          <p:nvPr/>
        </p:nvSpPr>
        <p:spPr>
          <a:xfrm>
            <a:off x="0" y="0"/>
            <a:ext cx="9144000" cy="26064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4.17765E-6 L 0.33073 -4.17765E-6 " pathEditMode="relative" ptsTypes="AA">
                                      <p:cBhvr>
                                        <p:cTn id="6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749973"/>
            <a:ext cx="835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By either adding or subtracting the equations, we can ‘eliminate’ one of the variables.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0" y="0"/>
            <a:ext cx="9143074" cy="599127"/>
            <a:chOff x="0" y="13335"/>
            <a:chExt cx="9144218" cy="599127"/>
          </a:xfrm>
        </p:grpSpPr>
        <p:sp>
          <p:nvSpPr>
            <p:cNvPr id="14" name="TextBox 32"/>
            <p:cNvSpPr txBox="1"/>
            <p:nvPr/>
          </p:nvSpPr>
          <p:spPr>
            <a:xfrm>
              <a:off x="0" y="13335"/>
              <a:ext cx="9144000" cy="59912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lIns="324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3200" b="1" dirty="0"/>
                <a:t>METHOD #2</a:t>
              </a:r>
              <a:r>
                <a:rPr lang="en-GB" sz="3200" dirty="0"/>
                <a:t>: Solving by Elimination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218" y="601079"/>
              <a:ext cx="9144000" cy="0"/>
            </a:xfrm>
            <a:prstGeom prst="line">
              <a:avLst/>
            </a:prstGeom>
            <a:effectLst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998911" y="1263345"/>
                <a:ext cx="3024336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=6</m:t>
                      </m:r>
                    </m:oMath>
                    <m:oMath xmlns:m="http://schemas.openxmlformats.org/officeDocument/2006/math"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=9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8911" y="1263345"/>
                <a:ext cx="3024336" cy="107721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Oval 2"/>
          <p:cNvSpPr/>
          <p:nvPr/>
        </p:nvSpPr>
        <p:spPr>
          <a:xfrm>
            <a:off x="4932040" y="1371659"/>
            <a:ext cx="360040" cy="36004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1</a:t>
            </a:r>
          </a:p>
        </p:txBody>
      </p:sp>
      <p:sp>
        <p:nvSpPr>
          <p:cNvPr id="16" name="Oval 15"/>
          <p:cNvSpPr/>
          <p:nvPr/>
        </p:nvSpPr>
        <p:spPr>
          <a:xfrm>
            <a:off x="4932040" y="1840012"/>
            <a:ext cx="360040" cy="36004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436278" y="1250343"/>
            <a:ext cx="2553424" cy="160043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1400" b="1" dirty="0"/>
              <a:t>Tip</a:t>
            </a:r>
            <a:r>
              <a:rPr lang="en-GB" sz="1400" dirty="0"/>
              <a:t>: I strongly urge you to number your equations. This becomes crucial when you have three equations/three unknowns, so that you can indicate which equations you are combining.</a:t>
            </a:r>
          </a:p>
        </p:txBody>
      </p:sp>
      <p:sp>
        <p:nvSpPr>
          <p:cNvPr id="17" name="Oval 16"/>
          <p:cNvSpPr/>
          <p:nvPr/>
        </p:nvSpPr>
        <p:spPr>
          <a:xfrm>
            <a:off x="5504139" y="2414640"/>
            <a:ext cx="360040" cy="36004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8" name="Oval 17"/>
          <p:cNvSpPr/>
          <p:nvPr/>
        </p:nvSpPr>
        <p:spPr>
          <a:xfrm>
            <a:off x="4932040" y="2412897"/>
            <a:ext cx="360040" cy="36004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248013" y="2407485"/>
            <a:ext cx="212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+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2483768" y="2340563"/>
            <a:ext cx="208766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2087724" y="2407485"/>
                <a:ext cx="3024336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        =15</m:t>
                      </m:r>
                    </m:oMath>
                  </m:oMathPara>
                </a14:m>
                <a:endParaRPr lang="en-GB" sz="32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     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=3</m:t>
                      </m:r>
                    </m:oMath>
                    <m:oMath xmlns:m="http://schemas.openxmlformats.org/officeDocument/2006/math"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     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7724" y="2407485"/>
                <a:ext cx="3024336" cy="156966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4309783" y="3203813"/>
                <a:ext cx="208851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/>
                  <a:t>Obtain by substituting your known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GB" sz="1600" dirty="0"/>
                  <a:t> into one of the two equations.</a:t>
                </a: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9783" y="3203813"/>
                <a:ext cx="2088518" cy="830997"/>
              </a:xfrm>
              <a:prstGeom prst="rect">
                <a:avLst/>
              </a:prstGeom>
              <a:blipFill rotWithShape="0">
                <a:blip r:embed="rId4"/>
                <a:stretch>
                  <a:fillRect l="-1749" t="-2206" r="-2041" b="-882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Straight Arrow Connector 24"/>
          <p:cNvCxnSpPr>
            <a:stCxn id="23" idx="1"/>
          </p:cNvCxnSpPr>
          <p:nvPr/>
        </p:nvCxnSpPr>
        <p:spPr>
          <a:xfrm flipH="1">
            <a:off x="3749670" y="3619312"/>
            <a:ext cx="560113" cy="500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2005190" y="4197971"/>
                <a:ext cx="3024336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=6</m:t>
                      </m:r>
                    </m:oMath>
                    <m:oMath xmlns:m="http://schemas.openxmlformats.org/officeDocument/2006/math">
                      <m:r>
                        <a:rPr lang="en-GB" sz="3200" i="1">
                          <a:latin typeface="Cambria Math" panose="02040503050406030204" pitchFamily="18" charset="0"/>
                        </a:rPr>
                        <m:t>6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=4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5190" y="4197971"/>
                <a:ext cx="3024336" cy="107721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Oval 27"/>
          <p:cNvSpPr/>
          <p:nvPr/>
        </p:nvSpPr>
        <p:spPr>
          <a:xfrm>
            <a:off x="4932040" y="4348099"/>
            <a:ext cx="360040" cy="36004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1</a:t>
            </a:r>
          </a:p>
        </p:txBody>
      </p:sp>
      <p:sp>
        <p:nvSpPr>
          <p:cNvPr id="29" name="Oval 28"/>
          <p:cNvSpPr/>
          <p:nvPr/>
        </p:nvSpPr>
        <p:spPr>
          <a:xfrm>
            <a:off x="4932040" y="4816452"/>
            <a:ext cx="360040" cy="36004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30" name="Oval 29"/>
          <p:cNvSpPr/>
          <p:nvPr/>
        </p:nvSpPr>
        <p:spPr>
          <a:xfrm>
            <a:off x="5504139" y="5391080"/>
            <a:ext cx="360040" cy="36004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1</a:t>
            </a:r>
          </a:p>
        </p:txBody>
      </p:sp>
      <p:sp>
        <p:nvSpPr>
          <p:cNvPr id="31" name="Oval 30"/>
          <p:cNvSpPr/>
          <p:nvPr/>
        </p:nvSpPr>
        <p:spPr>
          <a:xfrm>
            <a:off x="4932040" y="5389337"/>
            <a:ext cx="360040" cy="36004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245119" y="5284805"/>
            <a:ext cx="2120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-</a:t>
            </a:r>
            <a:r>
              <a:rPr lang="en-GB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2425496" y="5254457"/>
                <a:ext cx="3024336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        =−2</m:t>
                      </m:r>
                    </m:oMath>
                    <m:oMath xmlns:m="http://schemas.openxmlformats.org/officeDocument/2006/math"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           =−1</m:t>
                      </m:r>
                    </m:oMath>
                    <m:oMath xmlns:m="http://schemas.openxmlformats.org/officeDocument/2006/math"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sz="3200" b="0" i="1" smtClean="0">
                          <a:latin typeface="Cambria Math" panose="02040503050406030204" pitchFamily="18" charset="0"/>
                        </a:rPr>
                        <m:t>           =10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5496" y="5254457"/>
                <a:ext cx="3024336" cy="156966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Straight Connector 34"/>
          <p:cNvCxnSpPr/>
          <p:nvPr/>
        </p:nvCxnSpPr>
        <p:spPr>
          <a:xfrm>
            <a:off x="-11079" y="4175993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2404855" y="2361935"/>
            <a:ext cx="3851403" cy="169991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34" name="Rectangle 33"/>
          <p:cNvSpPr/>
          <p:nvPr/>
        </p:nvSpPr>
        <p:spPr>
          <a:xfrm>
            <a:off x="2404855" y="5280045"/>
            <a:ext cx="3851403" cy="154901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065807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</p:childTnLst>
        </p:cTn>
      </p:par>
    </p:tnLst>
    <p:bldLst>
      <p:bldP spid="26" grpId="0" animBg="1"/>
      <p:bldP spid="3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403648" y="3626807"/>
                <a:ext cx="4752528" cy="3108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800" b="0" i="1" dirty="0" smtClean="0">
                          <a:latin typeface="Cambria Math"/>
                        </a:rPr>
                        <m:t>2</m:t>
                      </m:r>
                      <m:r>
                        <a:rPr lang="en-GB" sz="2800" b="0" i="1" dirty="0" smtClean="0">
                          <a:latin typeface="Cambria Math"/>
                        </a:rPr>
                        <m:t>𝑥</m:t>
                      </m:r>
                      <m:r>
                        <a:rPr lang="en-GB" sz="2800" b="0" i="1" dirty="0" smtClean="0">
                          <a:latin typeface="Cambria Math"/>
                        </a:rPr>
                        <m:t>+3</m:t>
                      </m:r>
                      <m:r>
                        <a:rPr lang="en-GB" sz="2800" b="0" i="1" dirty="0" smtClean="0">
                          <a:latin typeface="Cambria Math"/>
                        </a:rPr>
                        <m:t>𝑦</m:t>
                      </m:r>
                      <m:r>
                        <a:rPr lang="en-GB" sz="2800" b="0" i="1" dirty="0" smtClean="0">
                          <a:latin typeface="Cambria Math"/>
                        </a:rPr>
                        <m:t>=5</m:t>
                      </m:r>
                    </m:oMath>
                  </m:oMathPara>
                </a14:m>
                <a:endParaRPr lang="en-GB" sz="28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800" b="0" i="1" dirty="0" smtClean="0">
                          <a:latin typeface="Cambria Math"/>
                        </a:rPr>
                        <m:t>5</m:t>
                      </m:r>
                      <m:r>
                        <a:rPr lang="en-GB" sz="2800" b="0" i="1" dirty="0" smtClean="0">
                          <a:latin typeface="Cambria Math"/>
                        </a:rPr>
                        <m:t>𝑥</m:t>
                      </m:r>
                      <m:r>
                        <a:rPr lang="en-GB" sz="2800" b="0" i="1" dirty="0" smtClean="0">
                          <a:latin typeface="Cambria Math"/>
                        </a:rPr>
                        <m:t>−2</m:t>
                      </m:r>
                      <m:r>
                        <a:rPr lang="en-GB" sz="2800" b="0" i="1" dirty="0" smtClean="0">
                          <a:latin typeface="Cambria Math"/>
                        </a:rPr>
                        <m:t>𝑦</m:t>
                      </m:r>
                      <m:r>
                        <a:rPr lang="en-GB" sz="2800" b="0" i="1" dirty="0" smtClean="0">
                          <a:latin typeface="Cambria Math"/>
                        </a:rPr>
                        <m:t>=−16</m:t>
                      </m:r>
                    </m:oMath>
                    <m:oMath xmlns:m="http://schemas.openxmlformats.org/officeDocument/2006/math">
                      <m:r>
                        <a:rPr lang="en-GB" sz="2800" b="1" i="1" smtClean="0"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en-GB" sz="28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GB" sz="2800" b="1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800" b="1" i="1" smtClean="0"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en-GB" sz="2800" b="1" i="1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n-GB" sz="28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800" b="1" i="1" smtClean="0">
                          <a:latin typeface="Cambria Math" panose="02040503050406030204" pitchFamily="18" charset="0"/>
                        </a:rPr>
                        <m:t>𝟏𝟎</m:t>
                      </m:r>
                    </m:oMath>
                    <m:oMath xmlns:m="http://schemas.openxmlformats.org/officeDocument/2006/math">
                      <m:r>
                        <a:rPr lang="en-GB" sz="2800" b="1" i="1" smtClean="0">
                          <a:latin typeface="Cambria Math" panose="02040503050406030204" pitchFamily="18" charset="0"/>
                        </a:rPr>
                        <m:t>𝟏𝟓</m:t>
                      </m:r>
                      <m:r>
                        <a:rPr lang="en-GB" sz="28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GB" sz="2800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2800" b="1" i="1" smtClean="0"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en-GB" sz="2800" b="1" i="1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n-GB" sz="2800" b="1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GB" sz="2800" b="1" i="1" smtClean="0">
                          <a:latin typeface="Cambria Math" panose="02040503050406030204" pitchFamily="18" charset="0"/>
                        </a:rPr>
                        <m:t>𝟒𝟖</m:t>
                      </m:r>
                    </m:oMath>
                    <m:oMath xmlns:m="http://schemas.openxmlformats.org/officeDocument/2006/math">
                      <m:r>
                        <a:rPr lang="en-GB" sz="2800" b="1" i="1" smtClean="0">
                          <a:latin typeface="Cambria Math"/>
                        </a:rPr>
                        <m:t>𝟏𝟗</m:t>
                      </m:r>
                      <m:r>
                        <a:rPr lang="en-GB" sz="2800" b="1" i="1" smtClean="0">
                          <a:latin typeface="Cambria Math"/>
                        </a:rPr>
                        <m:t>𝒙</m:t>
                      </m:r>
                      <m:r>
                        <a:rPr lang="en-GB" sz="2800" b="1" i="1" smtClean="0">
                          <a:latin typeface="Cambria Math"/>
                        </a:rPr>
                        <m:t>           =−</m:t>
                      </m:r>
                      <m:r>
                        <a:rPr lang="en-GB" sz="2800" b="1" i="1" smtClean="0">
                          <a:latin typeface="Cambria Math"/>
                        </a:rPr>
                        <m:t>𝟑𝟖</m:t>
                      </m:r>
                    </m:oMath>
                    <m:oMath xmlns:m="http://schemas.openxmlformats.org/officeDocument/2006/math">
                      <m:r>
                        <a:rPr lang="en-GB" sz="2800" b="1" i="1" smtClean="0">
                          <a:latin typeface="Cambria Math"/>
                        </a:rPr>
                        <m:t>𝒙</m:t>
                      </m:r>
                      <m:r>
                        <a:rPr lang="en-GB" sz="2800" b="1" i="1" smtClean="0">
                          <a:latin typeface="Cambria Math"/>
                        </a:rPr>
                        <m:t>                 =−</m:t>
                      </m:r>
                      <m:r>
                        <a:rPr lang="en-GB" sz="2800" b="1" i="1" smtClean="0">
                          <a:latin typeface="Cambria Math"/>
                        </a:rPr>
                        <m:t>𝟐</m:t>
                      </m:r>
                    </m:oMath>
                    <m:oMath xmlns:m="http://schemas.openxmlformats.org/officeDocument/2006/math">
                      <m:r>
                        <a:rPr lang="en-GB" sz="2800" b="1" i="1" smtClean="0">
                          <a:latin typeface="Cambria Math"/>
                        </a:rPr>
                        <m:t>𝒚</m:t>
                      </m:r>
                      <m:r>
                        <a:rPr lang="en-GB" sz="2800" b="1" i="1" smtClean="0">
                          <a:latin typeface="Cambria Math"/>
                        </a:rPr>
                        <m:t>                 =</m:t>
                      </m:r>
                      <m:r>
                        <a:rPr lang="en-GB" sz="2800" b="1" i="1" smtClean="0">
                          <a:latin typeface="Cambria Math"/>
                        </a:rPr>
                        <m:t>𝟑</m:t>
                      </m:r>
                    </m:oMath>
                  </m:oMathPara>
                </a14:m>
                <a:endParaRPr lang="en-GB" sz="2800" b="1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3626807"/>
                <a:ext cx="4752528" cy="310854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619672" y="1000708"/>
                <a:ext cx="4752528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b="0" i="1" dirty="0" smtClean="0">
                          <a:latin typeface="Cambria Math"/>
                        </a:rPr>
                        <m:t>5</m:t>
                      </m:r>
                      <m:r>
                        <a:rPr lang="en-GB" sz="4000" b="0" i="1" dirty="0" smtClean="0">
                          <a:latin typeface="Cambria Math"/>
                        </a:rPr>
                        <m:t>𝑥</m:t>
                      </m:r>
                      <m:r>
                        <a:rPr lang="en-GB" sz="4000" b="0" i="1" dirty="0" smtClean="0">
                          <a:latin typeface="Cambria Math"/>
                        </a:rPr>
                        <m:t>+2</m:t>
                      </m:r>
                      <m:r>
                        <a:rPr lang="en-GB" sz="4000" b="0" i="1" dirty="0" smtClean="0">
                          <a:latin typeface="Cambria Math"/>
                        </a:rPr>
                        <m:t>𝑦</m:t>
                      </m:r>
                      <m:r>
                        <a:rPr lang="en-GB" sz="4000" b="0" i="1" dirty="0" smtClean="0">
                          <a:latin typeface="Cambria Math"/>
                        </a:rPr>
                        <m:t>=13</m:t>
                      </m:r>
                    </m:oMath>
                  </m:oMathPara>
                </a14:m>
                <a:endParaRPr lang="en-GB" sz="40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b="0" i="1" dirty="0" smtClean="0">
                          <a:latin typeface="Cambria Math"/>
                        </a:rPr>
                        <m:t>2</m:t>
                      </m:r>
                      <m:r>
                        <a:rPr lang="en-GB" sz="4000" b="0" i="1" dirty="0" smtClean="0">
                          <a:latin typeface="Cambria Math"/>
                        </a:rPr>
                        <m:t>𝑥</m:t>
                      </m:r>
                      <m:r>
                        <a:rPr lang="en-GB" sz="4000" b="0" i="1" dirty="0" smtClean="0">
                          <a:latin typeface="Cambria Math"/>
                        </a:rPr>
                        <m:t>+2</m:t>
                      </m:r>
                      <m:r>
                        <a:rPr lang="en-GB" sz="4000" b="0" i="1" dirty="0" smtClean="0">
                          <a:latin typeface="Cambria Math"/>
                        </a:rPr>
                        <m:t>𝑦</m:t>
                      </m:r>
                      <m:r>
                        <a:rPr lang="en-GB" sz="4000" b="0" i="1" dirty="0" smtClean="0">
                          <a:latin typeface="Cambria Math"/>
                        </a:rPr>
                        <m:t>=4</m:t>
                      </m:r>
                    </m:oMath>
                  </m:oMathPara>
                </a14:m>
                <a:endParaRPr lang="en-GB" sz="40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672" y="1000708"/>
                <a:ext cx="4752528" cy="132343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6939247" y="3696126"/>
                <a:ext cx="2113930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/>
                  <a:t>You can solve in 2 different ways: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GB" sz="2000" dirty="0"/>
                  <a:t>Eliminating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GB" sz="2000" dirty="0"/>
                  <a:t>.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GB" sz="2000" dirty="0"/>
                  <a:t>Eliminating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GB" sz="2000" dirty="0"/>
                  <a:t>.</a:t>
                </a: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9247" y="3696126"/>
                <a:ext cx="2113930" cy="1323439"/>
              </a:xfrm>
              <a:prstGeom prst="rect">
                <a:avLst/>
              </a:prstGeom>
              <a:blipFill rotWithShape="0">
                <a:blip r:embed="rId4"/>
                <a:stretch>
                  <a:fillRect l="-2882" t="-2304" r="-288" b="-73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Connector 14"/>
          <p:cNvCxnSpPr/>
          <p:nvPr/>
        </p:nvCxnSpPr>
        <p:spPr>
          <a:xfrm>
            <a:off x="0" y="3573016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5806380" y="2708920"/>
                <a:ext cx="252028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/>
                        </a:rPr>
                        <m:t>𝑥</m:t>
                      </m:r>
                      <m:r>
                        <a:rPr lang="en-GB" sz="2800" b="0" i="1" smtClean="0">
                          <a:latin typeface="Cambria Math"/>
                        </a:rPr>
                        <m:t>=3, </m:t>
                      </m:r>
                      <m:r>
                        <a:rPr lang="en-GB" sz="2800" b="0" i="1" smtClean="0">
                          <a:latin typeface="Cambria Math"/>
                        </a:rPr>
                        <m:t>𝑦</m:t>
                      </m:r>
                      <m:r>
                        <a:rPr lang="en-GB" sz="2800" b="0" i="1" smtClean="0">
                          <a:latin typeface="Cambria Math"/>
                        </a:rPr>
                        <m:t>=−1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6380" y="2708920"/>
                <a:ext cx="2520280" cy="52322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5967467" y="2661940"/>
            <a:ext cx="2359193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0" y="0"/>
            <a:ext cx="9143074" cy="599127"/>
            <a:chOff x="0" y="13335"/>
            <a:chExt cx="9144218" cy="599127"/>
          </a:xfrm>
        </p:grpSpPr>
        <p:sp>
          <p:nvSpPr>
            <p:cNvPr id="14" name="TextBox 32"/>
            <p:cNvSpPr txBox="1"/>
            <p:nvPr/>
          </p:nvSpPr>
          <p:spPr>
            <a:xfrm>
              <a:off x="0" y="13335"/>
              <a:ext cx="9144000" cy="59912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lIns="324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3200" dirty="0"/>
                <a:t>Solving by Elimination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218" y="601079"/>
              <a:ext cx="9144000" cy="0"/>
            </a:xfrm>
            <a:prstGeom prst="line">
              <a:avLst/>
            </a:prstGeom>
            <a:effectLst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p:cxnSp>
        <p:nvCxnSpPr>
          <p:cNvPr id="4" name="Straight Connector 3"/>
          <p:cNvCxnSpPr/>
          <p:nvPr/>
        </p:nvCxnSpPr>
        <p:spPr>
          <a:xfrm>
            <a:off x="1403648" y="4581128"/>
            <a:ext cx="39604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467084" y="5373216"/>
            <a:ext cx="39604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499992" y="4653136"/>
                <a:ext cx="504056" cy="7105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orderBox>
                        <m:borderBox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borderBoxPr>
                        <m:e>
                          <m:r>
                            <a:rPr lang="en-GB" b="0" i="1" smtClean="0">
                              <a:latin typeface="Cambria Math"/>
                            </a:rPr>
                            <m:t>1</m:t>
                          </m:r>
                        </m:e>
                      </m:borderBox>
                    </m:oMath>
                  </m:oMathPara>
                </a14:m>
                <a:endParaRPr lang="en-GB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orderBox>
                        <m:borderBox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borderBoxPr>
                        <m:e>
                          <m:r>
                            <a:rPr lang="en-GB" b="0" i="1" smtClean="0">
                              <a:latin typeface="Cambria Math"/>
                            </a:rPr>
                            <m:t>2</m:t>
                          </m:r>
                        </m:e>
                      </m:borderBox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992" y="4653136"/>
                <a:ext cx="504056" cy="71057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4427984" y="5435143"/>
                <a:ext cx="1152128" cy="3895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orderBox>
                        <m:borderBox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borderBoxPr>
                        <m:e>
                          <m:r>
                            <a:rPr lang="en-GB" b="0" i="1" smtClean="0">
                              <a:latin typeface="Cambria Math"/>
                            </a:rPr>
                            <m:t>1</m:t>
                          </m:r>
                        </m:e>
                      </m:borderBox>
                      <m:r>
                        <a:rPr lang="en-GB" b="0" i="1" smtClean="0">
                          <a:latin typeface="Cambria Math"/>
                        </a:rPr>
                        <m:t>+</m:t>
                      </m:r>
                      <m:borderBox>
                        <m:borderBox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borderBoxPr>
                        <m:e>
                          <m:r>
                            <a:rPr lang="en-GB" b="0" i="1" smtClean="0">
                              <a:latin typeface="Cambria Math"/>
                            </a:rPr>
                            <m:t>2</m:t>
                          </m:r>
                        </m:e>
                      </m:borderBox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7984" y="5435143"/>
                <a:ext cx="1152128" cy="38953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1404663" y="4581128"/>
            <a:ext cx="4022861" cy="215422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926900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0"/>
            <a:ext cx="9143074" cy="599127"/>
            <a:chOff x="0" y="13335"/>
            <a:chExt cx="9144218" cy="599127"/>
          </a:xfrm>
        </p:grpSpPr>
        <p:sp>
          <p:nvSpPr>
            <p:cNvPr id="3" name="TextBox 32"/>
            <p:cNvSpPr txBox="1"/>
            <p:nvPr/>
          </p:nvSpPr>
          <p:spPr>
            <a:xfrm>
              <a:off x="0" y="13335"/>
              <a:ext cx="9144000" cy="59912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lIns="324000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3200" dirty="0"/>
                <a:t>Test Your Understanding</a:t>
              </a:r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218" y="601079"/>
              <a:ext cx="9144000" cy="0"/>
            </a:xfrm>
            <a:prstGeom prst="line">
              <a:avLst/>
            </a:prstGeom>
            <a:effectLst/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39552" y="908720"/>
                <a:ext cx="3528392" cy="35394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/>
                        </a:rPr>
                        <m:t>𝑥</m:t>
                      </m:r>
                      <m:r>
                        <a:rPr lang="en-GB" sz="2800" b="0" i="1" smtClean="0">
                          <a:latin typeface="Cambria Math"/>
                        </a:rPr>
                        <m:t>+3</m:t>
                      </m:r>
                      <m:r>
                        <a:rPr lang="en-GB" sz="2800" b="0" i="1" smtClean="0">
                          <a:latin typeface="Cambria Math"/>
                        </a:rPr>
                        <m:t>𝑦</m:t>
                      </m:r>
                      <m:r>
                        <a:rPr lang="en-GB" sz="2800" b="0" i="1" smtClean="0">
                          <a:latin typeface="Cambria Math"/>
                        </a:rPr>
                        <m:t>=10</m:t>
                      </m:r>
                    </m:oMath>
                  </m:oMathPara>
                </a14:m>
                <a:endParaRPr lang="en-GB" sz="28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/>
                        </a:rPr>
                        <m:t>2</m:t>
                      </m:r>
                      <m:r>
                        <a:rPr lang="en-GB" sz="2800" b="0" i="1" smtClean="0">
                          <a:latin typeface="Cambria Math"/>
                        </a:rPr>
                        <m:t>𝑥</m:t>
                      </m:r>
                      <m:r>
                        <a:rPr lang="en-GB" sz="2800" b="0" i="1" smtClean="0">
                          <a:latin typeface="Cambria Math"/>
                        </a:rPr>
                        <m:t>−5</m:t>
                      </m:r>
                      <m:r>
                        <a:rPr lang="en-GB" sz="2800" b="0" i="1" smtClean="0">
                          <a:latin typeface="Cambria Math"/>
                        </a:rPr>
                        <m:t>𝑦</m:t>
                      </m:r>
                      <m:r>
                        <a:rPr lang="en-GB" sz="2800" b="0" i="1" smtClean="0">
                          <a:latin typeface="Cambria Math"/>
                        </a:rPr>
                        <m:t>=−2</m:t>
                      </m:r>
                    </m:oMath>
                  </m:oMathPara>
                </a14:m>
                <a:endParaRPr lang="en-GB" sz="2800" dirty="0"/>
              </a:p>
              <a:p>
                <a:endParaRPr lang="en-GB" sz="28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/>
                        </a:rPr>
                        <m:t>𝑥</m:t>
                      </m:r>
                      <m:r>
                        <a:rPr lang="en-GB" sz="2800" b="0" i="1" smtClean="0">
                          <a:latin typeface="Cambria Math"/>
                        </a:rPr>
                        <m:t>−</m:t>
                      </m:r>
                      <m:r>
                        <a:rPr lang="en-GB" sz="2800" b="0" i="1" smtClean="0">
                          <a:latin typeface="Cambria Math"/>
                        </a:rPr>
                        <m:t>𝑦</m:t>
                      </m:r>
                      <m:r>
                        <a:rPr lang="en-GB" sz="2800" b="0" i="1" smtClean="0">
                          <a:latin typeface="Cambria Math"/>
                        </a:rPr>
                        <m:t>=−6</m:t>
                      </m:r>
                    </m:oMath>
                  </m:oMathPara>
                </a14:m>
                <a:endParaRPr lang="en-GB" sz="28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/>
                        </a:rPr>
                        <m:t>3</m:t>
                      </m:r>
                      <m:r>
                        <a:rPr lang="en-GB" sz="2800" b="0" i="1" smtClean="0">
                          <a:latin typeface="Cambria Math"/>
                        </a:rPr>
                        <m:t>𝑥</m:t>
                      </m:r>
                      <m:r>
                        <a:rPr lang="en-GB" sz="2800" b="0" i="1" smtClean="0">
                          <a:latin typeface="Cambria Math"/>
                        </a:rPr>
                        <m:t>−2</m:t>
                      </m:r>
                      <m:r>
                        <a:rPr lang="en-GB" sz="2800" b="0" i="1" smtClean="0">
                          <a:latin typeface="Cambria Math"/>
                        </a:rPr>
                        <m:t>𝑦</m:t>
                      </m:r>
                      <m:r>
                        <a:rPr lang="en-GB" sz="2800" b="0" i="1" smtClean="0">
                          <a:latin typeface="Cambria Math"/>
                        </a:rPr>
                        <m:t>=−13</m:t>
                      </m:r>
                    </m:oMath>
                  </m:oMathPara>
                </a14:m>
                <a:endParaRPr lang="en-GB" sz="2800" b="0" dirty="0"/>
              </a:p>
              <a:p>
                <a:endParaRPr lang="en-GB" sz="28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/>
                        </a:rPr>
                        <m:t>3</m:t>
                      </m:r>
                      <m:r>
                        <a:rPr lang="en-GB" sz="2800" b="0" i="1" smtClean="0">
                          <a:latin typeface="Cambria Math"/>
                        </a:rPr>
                        <m:t>𝑥</m:t>
                      </m:r>
                      <m:r>
                        <a:rPr lang="en-GB" sz="2800" b="0" i="1" smtClean="0">
                          <a:latin typeface="Cambria Math"/>
                        </a:rPr>
                        <m:t>+2</m:t>
                      </m:r>
                      <m:r>
                        <a:rPr lang="en-GB" sz="2800" b="0" i="1" smtClean="0">
                          <a:latin typeface="Cambria Math"/>
                        </a:rPr>
                        <m:t>𝑦</m:t>
                      </m:r>
                      <m:r>
                        <a:rPr lang="en-GB" sz="2800" b="0" i="1" smtClean="0">
                          <a:latin typeface="Cambria Math"/>
                        </a:rPr>
                        <m:t>=19</m:t>
                      </m:r>
                    </m:oMath>
                  </m:oMathPara>
                </a14:m>
                <a:endParaRPr lang="en-GB" sz="28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/>
                        </a:rPr>
                        <m:t>2</m:t>
                      </m:r>
                      <m:r>
                        <a:rPr lang="en-GB" sz="2800" b="0" i="1" smtClean="0">
                          <a:latin typeface="Cambria Math"/>
                        </a:rPr>
                        <m:t>𝑥</m:t>
                      </m:r>
                      <m:r>
                        <a:rPr lang="en-GB" sz="2800" b="0" i="1" smtClean="0">
                          <a:latin typeface="Cambria Math"/>
                        </a:rPr>
                        <m:t>+3</m:t>
                      </m:r>
                      <m:r>
                        <a:rPr lang="en-GB" sz="2800" b="0" i="1" smtClean="0">
                          <a:latin typeface="Cambria Math"/>
                        </a:rPr>
                        <m:t>𝑦</m:t>
                      </m:r>
                      <m:r>
                        <a:rPr lang="en-GB" sz="2800" b="0" i="1" smtClean="0">
                          <a:latin typeface="Cambria Math"/>
                        </a:rPr>
                        <m:t>=6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908720"/>
                <a:ext cx="3528392" cy="353943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211960" y="1041192"/>
                <a:ext cx="246665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/>
                        </a:rPr>
                        <m:t>𝑥</m:t>
                      </m:r>
                      <m:r>
                        <a:rPr lang="en-GB" sz="2800" b="0" i="1" smtClean="0">
                          <a:latin typeface="Cambria Math"/>
                        </a:rPr>
                        <m:t>=4, </m:t>
                      </m:r>
                      <m:r>
                        <a:rPr lang="en-GB" sz="2800" b="0" i="1" smtClean="0">
                          <a:latin typeface="Cambria Math"/>
                        </a:rPr>
                        <m:t>𝑦</m:t>
                      </m:r>
                      <m:r>
                        <a:rPr lang="en-GB" sz="2800" b="0" i="1" smtClean="0">
                          <a:latin typeface="Cambria Math"/>
                        </a:rPr>
                        <m:t>=2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1960" y="1041192"/>
                <a:ext cx="2466652" cy="52322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089772" y="2420888"/>
                <a:ext cx="246665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/>
                        </a:rPr>
                        <m:t>𝑥</m:t>
                      </m:r>
                      <m:r>
                        <a:rPr lang="en-GB" sz="2800" b="0" i="1" smtClean="0">
                          <a:latin typeface="Cambria Math"/>
                        </a:rPr>
                        <m:t>=−1, </m:t>
                      </m:r>
                      <m:r>
                        <a:rPr lang="en-GB" sz="2800" b="0" i="1" smtClean="0">
                          <a:latin typeface="Cambria Math"/>
                        </a:rPr>
                        <m:t>𝑦</m:t>
                      </m:r>
                      <m:r>
                        <a:rPr lang="en-GB" sz="2800" b="0" i="1" smtClean="0">
                          <a:latin typeface="Cambria Math"/>
                        </a:rPr>
                        <m:t>=5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9772" y="2420888"/>
                <a:ext cx="2466652" cy="52322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089772" y="3645024"/>
                <a:ext cx="246665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/>
                        </a:rPr>
                        <m:t>𝑥</m:t>
                      </m:r>
                      <m:r>
                        <a:rPr lang="en-GB" sz="2800" b="0" i="1" smtClean="0">
                          <a:latin typeface="Cambria Math"/>
                        </a:rPr>
                        <m:t>=9, </m:t>
                      </m:r>
                      <m:r>
                        <a:rPr lang="en-GB" sz="2800" b="0" i="1" smtClean="0">
                          <a:latin typeface="Cambria Math"/>
                        </a:rPr>
                        <m:t>𝑦</m:t>
                      </m:r>
                      <m:r>
                        <a:rPr lang="en-GB" sz="2800" b="0" i="1" smtClean="0">
                          <a:latin typeface="Cambria Math"/>
                        </a:rPr>
                        <m:t>=−4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9772" y="3645024"/>
                <a:ext cx="2466652" cy="52322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4143501" y="1041192"/>
            <a:ext cx="2359193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10" name="Rectangle 9"/>
          <p:cNvSpPr/>
          <p:nvPr/>
        </p:nvSpPr>
        <p:spPr>
          <a:xfrm>
            <a:off x="4143501" y="2411264"/>
            <a:ext cx="2359193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143501" y="3645024"/>
            <a:ext cx="2359193" cy="57606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218" y="1988840"/>
            <a:ext cx="9144000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18" y="3284984"/>
            <a:ext cx="9144000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79512" y="5005629"/>
                <a:ext cx="3528392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If you finish quickly: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=8</m:t>
                      </m:r>
                    </m:oMath>
                    <m:oMath xmlns:m="http://schemas.openxmlformats.org/officeDocument/2006/math"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=10</m:t>
                      </m:r>
                    </m:oMath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=−12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5005629"/>
                <a:ext cx="3528392" cy="1477328"/>
              </a:xfrm>
              <a:prstGeom prst="rect">
                <a:avLst/>
              </a:prstGeom>
              <a:blipFill rotWithShape="0">
                <a:blip r:embed="rId6"/>
                <a:stretch>
                  <a:fillRect l="-1382" t="-2066" b="-28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Connector 14"/>
          <p:cNvCxnSpPr/>
          <p:nvPr/>
        </p:nvCxnSpPr>
        <p:spPr>
          <a:xfrm>
            <a:off x="-1144" y="4797152"/>
            <a:ext cx="9144000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4427984" y="5173705"/>
                <a:ext cx="3978064" cy="12438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400" b="1" i="1" smtClean="0">
                          <a:latin typeface="Cambria Math" panose="02040503050406030204" pitchFamily="18" charset="0"/>
                        </a:rPr>
                        <m:t>𝟐</m:t>
                      </m:r>
                      <m:sSup>
                        <m:sSupPr>
                          <m:ctrlPr>
                            <a:rPr lang="en-GB" sz="24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p>
                          <m:r>
                            <a:rPr lang="en-GB" sz="24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n-GB" sz="24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400" b="1" i="1" smtClean="0">
                          <a:latin typeface="Cambria Math" panose="02040503050406030204" pitchFamily="18" charset="0"/>
                        </a:rPr>
                        <m:t>𝟏𝟖</m:t>
                      </m:r>
                      <m:r>
                        <a:rPr lang="en-GB" sz="2400" b="1" i="1" smtClean="0">
                          <a:latin typeface="Cambria Math" panose="02040503050406030204" pitchFamily="18" charset="0"/>
                        </a:rPr>
                        <m:t>   →  </m:t>
                      </m:r>
                      <m:r>
                        <a:rPr lang="en-GB" sz="2400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GB" sz="2400" b="1" i="1" smtClean="0">
                          <a:latin typeface="Cambria Math" panose="02040503050406030204" pitchFamily="18" charset="0"/>
                        </a:rPr>
                        <m:t>=±</m:t>
                      </m:r>
                      <m:r>
                        <a:rPr lang="en-GB" sz="2400" b="1" i="1" smtClean="0">
                          <a:latin typeface="Cambria Math" panose="02040503050406030204" pitchFamily="18" charset="0"/>
                        </a:rPr>
                        <m:t>𝟑</m:t>
                      </m:r>
                    </m:oMath>
                  </m:oMathPara>
                </a14:m>
                <a:endParaRPr lang="en-GB" sz="2400" b="1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400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2400" b="1" i="1" smtClean="0">
                          <a:latin typeface="Cambria Math" panose="02040503050406030204" pitchFamily="18" charset="0"/>
                        </a:rPr>
                        <m:t>𝟐</m:t>
                      </m:r>
                      <m:sSup>
                        <m:sSupPr>
                          <m:ctrlPr>
                            <a:rPr lang="en-GB" sz="24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  <m:sup>
                          <m:r>
                            <a:rPr lang="en-GB" sz="24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n-GB" sz="2400" b="1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GB" sz="2400" b="1" i="1" smtClean="0"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en-GB" sz="2400" b="1" i="1" smtClean="0">
                          <a:latin typeface="Cambria Math" panose="02040503050406030204" pitchFamily="18" charset="0"/>
                        </a:rPr>
                        <m:t>  →  </m:t>
                      </m:r>
                      <m:r>
                        <a:rPr lang="en-GB" sz="2400" b="1" i="1" smtClean="0"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n-GB" sz="2400" b="1" i="1" smtClean="0">
                          <a:latin typeface="Cambria Math" panose="02040503050406030204" pitchFamily="18" charset="0"/>
                        </a:rPr>
                        <m:t>=±</m:t>
                      </m:r>
                      <m:rad>
                        <m:radPr>
                          <m:degHide m:val="on"/>
                          <m:ctrlPr>
                            <a:rPr lang="en-GB" sz="2400" b="1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GB" sz="24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e>
                      </m:rad>
                    </m:oMath>
                  </m:oMathPara>
                </a14:m>
                <a:endParaRPr lang="en-GB" sz="2400" b="1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4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GB" sz="2400" b="1" i="1" smtClean="0">
                          <a:latin typeface="Cambria Math" panose="02040503050406030204" pitchFamily="18" charset="0"/>
                        </a:rPr>
                        <m:t>𝒛</m:t>
                      </m:r>
                      <m:r>
                        <a:rPr lang="en-GB" sz="2400" b="1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GB" sz="24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GB" sz="2400" b="1" i="1" smtClean="0">
                          <a:latin typeface="Cambria Math" panose="02040503050406030204" pitchFamily="18" charset="0"/>
                        </a:rPr>
                        <m:t>  →  </m:t>
                      </m:r>
                      <m:r>
                        <a:rPr lang="en-GB" sz="2400" b="1" i="1" smtClean="0">
                          <a:latin typeface="Cambria Math" panose="02040503050406030204" pitchFamily="18" charset="0"/>
                        </a:rPr>
                        <m:t>𝒛</m:t>
                      </m:r>
                      <m:r>
                        <a:rPr lang="en-GB" sz="2400" b="1" i="1" smtClean="0"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GB" sz="2400" b="1" i="1" smtClean="0">
                          <a:latin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GB" sz="2400" b="1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7984" y="5173705"/>
                <a:ext cx="3978064" cy="1243867"/>
              </a:xfrm>
              <a:prstGeom prst="rect">
                <a:avLst/>
              </a:prstGeom>
              <a:blipFill rotWithShape="0">
                <a:blip r:embed="rId7"/>
                <a:stretch>
                  <a:fillRect l="-3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7974000" y="5178574"/>
                <a:ext cx="1152128" cy="3895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orderBox>
                        <m:borderBox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borderBox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borderBox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borderBox>
                        <m:borderBox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borderBox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borderBox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74000" y="5178574"/>
                <a:ext cx="1152128" cy="38953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7974000" y="5570880"/>
                <a:ext cx="1152128" cy="3895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orderBox>
                        <m:borderBox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borderBox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borderBox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borderBox>
                        <m:borderBox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borderBox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borderBox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74000" y="5570880"/>
                <a:ext cx="1152128" cy="38953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7974000" y="5981145"/>
                <a:ext cx="1152128" cy="3895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orderBox>
                        <m:borderBox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borderBox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borderBox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borderBox>
                        <m:borderBox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borderBox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borderBox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74000" y="5981145"/>
                <a:ext cx="1152128" cy="38953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/>
          <p:cNvSpPr/>
          <p:nvPr/>
        </p:nvSpPr>
        <p:spPr>
          <a:xfrm>
            <a:off x="4427984" y="5139287"/>
            <a:ext cx="4608512" cy="134367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504229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2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1541</TotalTime>
  <Words>2251</Words>
  <Application>Microsoft Office PowerPoint</Application>
  <PresentationFormat>On-screen Show (4:3)</PresentationFormat>
  <Paragraphs>378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Cambria Math</vt:lpstr>
      <vt:lpstr>Impact</vt:lpstr>
      <vt:lpstr>Wingdings</vt:lpstr>
      <vt:lpstr>Office Theme</vt:lpstr>
      <vt:lpstr> Simultaneous Equations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Oxford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jamf</dc:creator>
  <cp:lastModifiedBy>lynsey Lowe</cp:lastModifiedBy>
  <cp:revision>77</cp:revision>
  <dcterms:created xsi:type="dcterms:W3CDTF">2013-03-16T10:37:13Z</dcterms:created>
  <dcterms:modified xsi:type="dcterms:W3CDTF">2020-04-28T20:40:39Z</dcterms:modified>
</cp:coreProperties>
</file>