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08" r:id="rId5"/>
    <p:sldId id="257" r:id="rId6"/>
    <p:sldId id="304" r:id="rId7"/>
    <p:sldId id="305" r:id="rId8"/>
    <p:sldId id="259" r:id="rId9"/>
    <p:sldId id="264" r:id="rId10"/>
    <p:sldId id="318" r:id="rId11"/>
    <p:sldId id="319" r:id="rId12"/>
    <p:sldId id="312" r:id="rId13"/>
    <p:sldId id="313" r:id="rId14"/>
    <p:sldId id="314" r:id="rId15"/>
    <p:sldId id="323" r:id="rId16"/>
    <p:sldId id="311" r:id="rId17"/>
    <p:sldId id="320" r:id="rId18"/>
    <p:sldId id="322" r:id="rId19"/>
    <p:sldId id="326" r:id="rId20"/>
    <p:sldId id="324" r:id="rId21"/>
    <p:sldId id="32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0278EC-2585-4A53-BB9A-AB3F5B8B4119}" v="4" dt="2020-04-22T16:38:38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30" autoAdjust="0"/>
    <p:restoredTop sz="94272" autoAdjust="0"/>
  </p:normalViewPr>
  <p:slideViewPr>
    <p:cSldViewPr>
      <p:cViewPr varScale="1">
        <p:scale>
          <a:sx n="80" d="100"/>
          <a:sy n="80" d="100"/>
        </p:scale>
        <p:origin x="10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92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B80E-9319-4C26-B685-92B801E54E15}" type="datetimeFigureOut">
              <a:rPr lang="en-GB" smtClean="0"/>
              <a:pPr/>
              <a:t>22/04/2020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0E803-616C-40A0-9E59-C322390F9D2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0.png"/><Relationship Id="rId3" Type="http://schemas.openxmlformats.org/officeDocument/2006/relationships/image" Target="../media/image540.png"/><Relationship Id="rId7" Type="http://schemas.openxmlformats.org/officeDocument/2006/relationships/image" Target="../media/image580.png"/><Relationship Id="rId2" Type="http://schemas.openxmlformats.org/officeDocument/2006/relationships/image" Target="../media/image530.png"/><Relationship Id="rId16" Type="http://schemas.openxmlformats.org/officeDocument/2006/relationships/image" Target="../media/image6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560.png"/><Relationship Id="rId15" Type="http://schemas.openxmlformats.org/officeDocument/2006/relationships/image" Target="../media/image660.png"/><Relationship Id="rId10" Type="http://schemas.openxmlformats.org/officeDocument/2006/relationships/image" Target="../media/image4.png"/><Relationship Id="rId4" Type="http://schemas.openxmlformats.org/officeDocument/2006/relationships/image" Target="../media/image550.png"/><Relationship Id="rId9" Type="http://schemas.openxmlformats.org/officeDocument/2006/relationships/image" Target="../media/image60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3" Type="http://schemas.openxmlformats.org/officeDocument/2006/relationships/image" Target="../media/image740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" Type="http://schemas.openxmlformats.org/officeDocument/2006/relationships/image" Target="../media/image74.png"/><Relationship Id="rId1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90.png"/><Relationship Id="rId16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5" Type="http://schemas.openxmlformats.org/officeDocument/2006/relationships/image" Target="../media/image10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Relationship Id="rId14" Type="http://schemas.openxmlformats.org/officeDocument/2006/relationships/image" Target="../media/image10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1.png"/><Relationship Id="rId3" Type="http://schemas.openxmlformats.org/officeDocument/2006/relationships/image" Target="../media/image170.png"/><Relationship Id="rId7" Type="http://schemas.openxmlformats.org/officeDocument/2006/relationships/image" Target="../media/image58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1.png"/><Relationship Id="rId5" Type="http://schemas.openxmlformats.org/officeDocument/2006/relationships/image" Target="../media/image480.png"/><Relationship Id="rId10" Type="http://schemas.openxmlformats.org/officeDocument/2006/relationships/image" Target="../media/image610.png"/><Relationship Id="rId4" Type="http://schemas.openxmlformats.org/officeDocument/2006/relationships/image" Target="../media/image180.png"/><Relationship Id="rId9" Type="http://schemas.openxmlformats.org/officeDocument/2006/relationships/image" Target="../media/image60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13" Type="http://schemas.openxmlformats.org/officeDocument/2006/relationships/image" Target="../media/image1010.png"/><Relationship Id="rId18" Type="http://schemas.openxmlformats.org/officeDocument/2006/relationships/image" Target="../media/image106.png"/><Relationship Id="rId26" Type="http://schemas.openxmlformats.org/officeDocument/2006/relationships/image" Target="../media/image114.png"/><Relationship Id="rId3" Type="http://schemas.openxmlformats.org/officeDocument/2006/relationships/image" Target="../media/image910.png"/><Relationship Id="rId21" Type="http://schemas.openxmlformats.org/officeDocument/2006/relationships/image" Target="../media/image109.png"/><Relationship Id="rId7" Type="http://schemas.openxmlformats.org/officeDocument/2006/relationships/image" Target="../media/image950.png"/><Relationship Id="rId12" Type="http://schemas.openxmlformats.org/officeDocument/2006/relationships/image" Target="../media/image1000.png"/><Relationship Id="rId17" Type="http://schemas.openxmlformats.org/officeDocument/2006/relationships/image" Target="../media/image105.png"/><Relationship Id="rId25" Type="http://schemas.openxmlformats.org/officeDocument/2006/relationships/image" Target="../media/image113.png"/><Relationship Id="rId2" Type="http://schemas.openxmlformats.org/officeDocument/2006/relationships/image" Target="../media/image900.png"/><Relationship Id="rId16" Type="http://schemas.openxmlformats.org/officeDocument/2006/relationships/image" Target="../media/image1040.png"/><Relationship Id="rId20" Type="http://schemas.openxmlformats.org/officeDocument/2006/relationships/image" Target="../media/image108.png"/><Relationship Id="rId29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0.png"/><Relationship Id="rId11" Type="http://schemas.openxmlformats.org/officeDocument/2006/relationships/image" Target="../media/image990.png"/><Relationship Id="rId24" Type="http://schemas.openxmlformats.org/officeDocument/2006/relationships/image" Target="../media/image112.png"/><Relationship Id="rId5" Type="http://schemas.openxmlformats.org/officeDocument/2006/relationships/image" Target="../media/image930.png"/><Relationship Id="rId15" Type="http://schemas.openxmlformats.org/officeDocument/2006/relationships/image" Target="../media/image1030.png"/><Relationship Id="rId23" Type="http://schemas.openxmlformats.org/officeDocument/2006/relationships/image" Target="../media/image111.png"/><Relationship Id="rId28" Type="http://schemas.openxmlformats.org/officeDocument/2006/relationships/image" Target="../media/image116.png"/><Relationship Id="rId10" Type="http://schemas.openxmlformats.org/officeDocument/2006/relationships/image" Target="../media/image980.png"/><Relationship Id="rId19" Type="http://schemas.openxmlformats.org/officeDocument/2006/relationships/image" Target="../media/image107.png"/><Relationship Id="rId31" Type="http://schemas.openxmlformats.org/officeDocument/2006/relationships/image" Target="../media/image119.png"/><Relationship Id="rId4" Type="http://schemas.openxmlformats.org/officeDocument/2006/relationships/image" Target="../media/image920.png"/><Relationship Id="rId9" Type="http://schemas.openxmlformats.org/officeDocument/2006/relationships/image" Target="../media/image970.png"/><Relationship Id="rId14" Type="http://schemas.openxmlformats.org/officeDocument/2006/relationships/image" Target="../media/image1020.png"/><Relationship Id="rId22" Type="http://schemas.openxmlformats.org/officeDocument/2006/relationships/image" Target="../media/image110.png"/><Relationship Id="rId27" Type="http://schemas.openxmlformats.org/officeDocument/2006/relationships/image" Target="../media/image115.png"/><Relationship Id="rId30" Type="http://schemas.openxmlformats.org/officeDocument/2006/relationships/image" Target="../media/image1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20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3" Type="http://schemas.openxmlformats.org/officeDocument/2006/relationships/image" Target="../media/image24.png"/><Relationship Id="rId7" Type="http://schemas.openxmlformats.org/officeDocument/2006/relationships/image" Target="../media/image270.png"/><Relationship Id="rId12" Type="http://schemas.openxmlformats.org/officeDocument/2006/relationships/image" Target="../media/image32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23.png"/><Relationship Id="rId7" Type="http://schemas.openxmlformats.org/officeDocument/2006/relationships/image" Target="../media/image13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330.png"/><Relationship Id="rId4" Type="http://schemas.openxmlformats.org/officeDocument/2006/relationships/image" Target="../media/image3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0.png"/><Relationship Id="rId4" Type="http://schemas.openxmlformats.org/officeDocument/2006/relationships/image" Target="../media/image5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92D050"/>
                </a:solidFill>
              </a:rPr>
              <a:t>GCSE :: </a:t>
            </a:r>
            <a:r>
              <a:rPr lang="en-GB" dirty="0"/>
              <a:t>Bearings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259632" y="4437112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Objectives: </a:t>
            </a:r>
            <a:r>
              <a:rPr lang="en-GB" dirty="0"/>
              <a:t>(a) Measure bearings using a protractor. (b) Construct bearings, involving map scales (c) Solve bearings problems using given angles.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1DA2269-8C30-442D-A244-FBC5AF61A7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10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Examples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Right Triangle 4"/>
          <p:cNvSpPr/>
          <p:nvPr/>
        </p:nvSpPr>
        <p:spPr>
          <a:xfrm flipH="1" flipV="1">
            <a:off x="781844" y="3906718"/>
            <a:ext cx="1368152" cy="1944216"/>
          </a:xfrm>
          <a:prstGeom prst="rtTriangl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5" idx="4"/>
          </p:cNvCxnSpPr>
          <p:nvPr/>
        </p:nvCxnSpPr>
        <p:spPr>
          <a:xfrm flipV="1">
            <a:off x="781844" y="3507030"/>
            <a:ext cx="3016" cy="399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94028" y="3335610"/>
                <a:ext cx="64807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0" smtClean="0"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28" y="3335610"/>
                <a:ext cx="648072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Freeform 9"/>
          <p:cNvSpPr/>
          <p:nvPr/>
        </p:nvSpPr>
        <p:spPr>
          <a:xfrm>
            <a:off x="1821180" y="5267250"/>
            <a:ext cx="335280" cy="114300"/>
          </a:xfrm>
          <a:custGeom>
            <a:avLst/>
            <a:gdLst>
              <a:gd name="connsiteX0" fmla="*/ 0 w 335280"/>
              <a:gd name="connsiteY0" fmla="*/ 114300 h 114300"/>
              <a:gd name="connsiteX1" fmla="*/ 137160 w 335280"/>
              <a:gd name="connsiteY1" fmla="*/ 38100 h 114300"/>
              <a:gd name="connsiteX2" fmla="*/ 335280 w 335280"/>
              <a:gd name="connsiteY2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280" h="114300">
                <a:moveTo>
                  <a:pt x="0" y="114300"/>
                </a:moveTo>
                <a:cubicBezTo>
                  <a:pt x="40640" y="85725"/>
                  <a:pt x="81280" y="57150"/>
                  <a:pt x="137160" y="38100"/>
                </a:cubicBezTo>
                <a:cubicBezTo>
                  <a:pt x="193040" y="19050"/>
                  <a:pt x="264160" y="9525"/>
                  <a:pt x="33528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04236" y="4983410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35°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236" y="4983410"/>
                <a:ext cx="447620" cy="338554"/>
              </a:xfrm>
              <a:prstGeom prst="rect">
                <a:avLst/>
              </a:prstGeom>
              <a:blipFill>
                <a:blip r:embed="rId3"/>
                <a:stretch>
                  <a:fillRect r="-27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>
            <a:off x="1917988" y="3904337"/>
            <a:ext cx="0" cy="220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917988" y="4125317"/>
            <a:ext cx="2320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969770" y="580651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770" y="5806514"/>
                <a:ext cx="447620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5012" y="3831495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012" y="3831495"/>
                <a:ext cx="447620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661571" y="3723272"/>
                <a:ext cx="2351457" cy="646331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571" y="3723272"/>
                <a:ext cx="2351457" cy="646331"/>
              </a:xfrm>
              <a:prstGeom prst="rect">
                <a:avLst/>
              </a:prstGeom>
              <a:blipFill>
                <a:blip r:embed="rId6"/>
                <a:stretch>
                  <a:fillRect b="-2308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 20"/>
          <p:cNvSpPr/>
          <p:nvPr/>
        </p:nvSpPr>
        <p:spPr>
          <a:xfrm>
            <a:off x="790723" y="3640673"/>
            <a:ext cx="297438" cy="483577"/>
          </a:xfrm>
          <a:custGeom>
            <a:avLst/>
            <a:gdLst>
              <a:gd name="connsiteX0" fmla="*/ 0 w 289073"/>
              <a:gd name="connsiteY0" fmla="*/ 0 h 483577"/>
              <a:gd name="connsiteX1" fmla="*/ 263769 w 289073"/>
              <a:gd name="connsiteY1" fmla="*/ 158262 h 483577"/>
              <a:gd name="connsiteX2" fmla="*/ 272561 w 289073"/>
              <a:gd name="connsiteY2" fmla="*/ 413239 h 483577"/>
              <a:gd name="connsiteX3" fmla="*/ 211015 w 289073"/>
              <a:gd name="connsiteY3" fmla="*/ 483577 h 483577"/>
              <a:gd name="connsiteX0" fmla="*/ 0 w 287008"/>
              <a:gd name="connsiteY0" fmla="*/ 0 h 483577"/>
              <a:gd name="connsiteX1" fmla="*/ 263769 w 287008"/>
              <a:gd name="connsiteY1" fmla="*/ 158262 h 483577"/>
              <a:gd name="connsiteX2" fmla="*/ 267799 w 287008"/>
              <a:gd name="connsiteY2" fmla="*/ 420383 h 483577"/>
              <a:gd name="connsiteX3" fmla="*/ 211015 w 287008"/>
              <a:gd name="connsiteY3" fmla="*/ 483577 h 483577"/>
              <a:gd name="connsiteX0" fmla="*/ 0 w 285114"/>
              <a:gd name="connsiteY0" fmla="*/ 0 h 483577"/>
              <a:gd name="connsiteX1" fmla="*/ 263769 w 285114"/>
              <a:gd name="connsiteY1" fmla="*/ 158262 h 483577"/>
              <a:gd name="connsiteX2" fmla="*/ 267799 w 285114"/>
              <a:gd name="connsiteY2" fmla="*/ 420383 h 483577"/>
              <a:gd name="connsiteX3" fmla="*/ 211015 w 285114"/>
              <a:gd name="connsiteY3" fmla="*/ 483577 h 483577"/>
              <a:gd name="connsiteX0" fmla="*/ 0 w 293905"/>
              <a:gd name="connsiteY0" fmla="*/ 0 h 483577"/>
              <a:gd name="connsiteX1" fmla="*/ 263769 w 293905"/>
              <a:gd name="connsiteY1" fmla="*/ 158262 h 483577"/>
              <a:gd name="connsiteX2" fmla="*/ 267799 w 293905"/>
              <a:gd name="connsiteY2" fmla="*/ 420383 h 483577"/>
              <a:gd name="connsiteX3" fmla="*/ 211015 w 293905"/>
              <a:gd name="connsiteY3" fmla="*/ 483577 h 483577"/>
              <a:gd name="connsiteX0" fmla="*/ 0 w 299278"/>
              <a:gd name="connsiteY0" fmla="*/ 0 h 483577"/>
              <a:gd name="connsiteX1" fmla="*/ 263769 w 299278"/>
              <a:gd name="connsiteY1" fmla="*/ 158262 h 483577"/>
              <a:gd name="connsiteX2" fmla="*/ 267799 w 299278"/>
              <a:gd name="connsiteY2" fmla="*/ 420383 h 483577"/>
              <a:gd name="connsiteX3" fmla="*/ 211015 w 299278"/>
              <a:gd name="connsiteY3" fmla="*/ 483577 h 483577"/>
              <a:gd name="connsiteX0" fmla="*/ 0 w 297438"/>
              <a:gd name="connsiteY0" fmla="*/ 0 h 483577"/>
              <a:gd name="connsiteX1" fmla="*/ 263769 w 297438"/>
              <a:gd name="connsiteY1" fmla="*/ 158262 h 483577"/>
              <a:gd name="connsiteX2" fmla="*/ 267799 w 297438"/>
              <a:gd name="connsiteY2" fmla="*/ 420383 h 483577"/>
              <a:gd name="connsiteX3" fmla="*/ 211015 w 297438"/>
              <a:gd name="connsiteY3" fmla="*/ 483577 h 4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438" h="483577">
                <a:moveTo>
                  <a:pt x="0" y="0"/>
                </a:moveTo>
                <a:cubicBezTo>
                  <a:pt x="109171" y="44694"/>
                  <a:pt x="219136" y="88198"/>
                  <a:pt x="263769" y="158262"/>
                </a:cubicBezTo>
                <a:cubicBezTo>
                  <a:pt x="308402" y="228326"/>
                  <a:pt x="307547" y="413789"/>
                  <a:pt x="267799" y="420383"/>
                </a:cubicBezTo>
                <a:cubicBezTo>
                  <a:pt x="228051" y="426977"/>
                  <a:pt x="237392" y="475517"/>
                  <a:pt x="211015" y="483577"/>
                </a:cubicBezTo>
              </a:path>
            </a:pathLst>
          </a:custGeom>
          <a:ln w="28575">
            <a:solidFill>
              <a:schemeClr val="accent3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110660" y="3994730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55°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660" y="3994730"/>
                <a:ext cx="360040" cy="307777"/>
              </a:xfrm>
              <a:prstGeom prst="rect">
                <a:avLst/>
              </a:prstGeom>
              <a:blipFill>
                <a:blip r:embed="rId7"/>
                <a:stretch>
                  <a:fillRect r="-16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76056" y="4847778"/>
                <a:ext cx="3031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°+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𝟓𝟓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𝟏𝟒𝟓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4847778"/>
                <a:ext cx="3031624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045847" y="3519852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90°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847" y="3519852"/>
                <a:ext cx="360040" cy="307777"/>
              </a:xfrm>
              <a:prstGeom prst="rect">
                <a:avLst/>
              </a:prstGeom>
              <a:blipFill>
                <a:blip r:embed="rId9"/>
                <a:stretch>
                  <a:fillRect r="-152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https://www.drfrostmaths.com/uploads/users/6190/images/img-6190-1491856934-747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785812"/>
            <a:ext cx="3592130" cy="2363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24" name="Rectangle 1023"/>
              <p:cNvSpPr/>
              <p:nvPr/>
            </p:nvSpPr>
            <p:spPr>
              <a:xfrm>
                <a:off x="4553287" y="907534"/>
                <a:ext cx="4267185" cy="646331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i="1" dirty="0">
                    <a:solidFill>
                      <a:srgbClr val="000000"/>
                    </a:solidFill>
                    <a:latin typeface="+mj-lt"/>
                  </a:rPr>
                  <a:t>[Edexcel GCSE June2010-2F Q17] </a:t>
                </a:r>
                <a:r>
                  <a:rPr lang="en-GB" dirty="0">
                    <a:latin typeface="+mj-lt"/>
                  </a:rPr>
                  <a:t>Work out the bearing of 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+mj-lt"/>
                  </a:rPr>
                  <a:t> from 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1024" name="Rectangle 10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287" y="907534"/>
                <a:ext cx="4267185" cy="646331"/>
              </a:xfrm>
              <a:prstGeom prst="rect">
                <a:avLst/>
              </a:prstGeom>
              <a:blipFill>
                <a:blip r:embed="rId15"/>
                <a:stretch>
                  <a:fillRect b="-2308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5171067" y="1676821"/>
            <a:ext cx="3031624" cy="9541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Always start by drawing the bearing in. Recall that we go clockwise from North and we draw the angle at the point </a:t>
            </a:r>
            <a:r>
              <a:rPr lang="en-GB" sz="1400" b="1" dirty="0"/>
              <a:t>after the word ‘from’</a:t>
            </a:r>
            <a:r>
              <a:rPr lang="en-GB" sz="1400" dirty="0"/>
              <a:t>.</a:t>
            </a:r>
          </a:p>
        </p:txBody>
      </p:sp>
      <p:sp>
        <p:nvSpPr>
          <p:cNvPr id="1027" name="Freeform 1026"/>
          <p:cNvSpPr/>
          <p:nvPr/>
        </p:nvSpPr>
        <p:spPr>
          <a:xfrm>
            <a:off x="1859280" y="1798320"/>
            <a:ext cx="542190" cy="643947"/>
          </a:xfrm>
          <a:custGeom>
            <a:avLst/>
            <a:gdLst>
              <a:gd name="connsiteX0" fmla="*/ 137160 w 542190"/>
              <a:gd name="connsiteY0" fmla="*/ 0 h 643947"/>
              <a:gd name="connsiteX1" fmla="*/ 541020 w 542190"/>
              <a:gd name="connsiteY1" fmla="*/ 304800 h 643947"/>
              <a:gd name="connsiteX2" fmla="*/ 251460 w 542190"/>
              <a:gd name="connsiteY2" fmla="*/ 640080 h 643947"/>
              <a:gd name="connsiteX3" fmla="*/ 0 w 542190"/>
              <a:gd name="connsiteY3" fmla="*/ 457200 h 643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190" h="643947">
                <a:moveTo>
                  <a:pt x="137160" y="0"/>
                </a:moveTo>
                <a:cubicBezTo>
                  <a:pt x="329565" y="99060"/>
                  <a:pt x="521970" y="198120"/>
                  <a:pt x="541020" y="304800"/>
                </a:cubicBezTo>
                <a:cubicBezTo>
                  <a:pt x="560070" y="411480"/>
                  <a:pt x="341630" y="614680"/>
                  <a:pt x="251460" y="640080"/>
                </a:cubicBezTo>
                <a:cubicBezTo>
                  <a:pt x="161290" y="665480"/>
                  <a:pt x="80645" y="561340"/>
                  <a:pt x="0" y="457200"/>
                </a:cubicBezTo>
              </a:path>
            </a:pathLst>
          </a:custGeom>
          <a:noFill/>
          <a:ln>
            <a:solidFill>
              <a:schemeClr val="accent3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036780" y="2769561"/>
                <a:ext cx="3031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𝟏𝟖𝟎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°+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𝟒𝟎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𝟐𝟐𝟎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780" y="2769561"/>
                <a:ext cx="3031624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717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4" grpId="0"/>
      <p:bldP spid="25" grpId="0"/>
      <p:bldP spid="34" grpId="0" animBg="1"/>
      <p:bldP spid="1027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Harder Example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49587" y="805934"/>
                <a:ext cx="6814701" cy="923330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  <a:latin typeface="+mj-lt"/>
                  </a:rPr>
                  <a:t>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+mj-lt"/>
                  </a:rPr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>
                    <a:latin typeface="+mj-lt"/>
                  </a:rPr>
                  <a:t>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070°</m:t>
                    </m:r>
                  </m:oMath>
                </a14:m>
                <a:r>
                  <a:rPr lang="en-GB" dirty="0">
                    <a:latin typeface="+mj-lt"/>
                  </a:rPr>
                  <a:t> and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>
                    <a:latin typeface="+mj-lt"/>
                  </a:rPr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+mj-lt"/>
                  </a:rPr>
                  <a:t>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100°</m:t>
                    </m:r>
                  </m:oMath>
                </a14:m>
                <a:r>
                  <a:rPr lang="en-GB" dirty="0">
                    <a:latin typeface="+mj-lt"/>
                  </a:rPr>
                  <a:t>. The distance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>
                    <a:latin typeface="+mj-lt"/>
                  </a:rPr>
                  <a:t>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+mj-lt"/>
                  </a:rPr>
                  <a:t> is the same as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>
                    <a:latin typeface="+mj-lt"/>
                  </a:rPr>
                  <a:t>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>
                    <a:latin typeface="+mj-lt"/>
                  </a:rPr>
                  <a:t>.</a:t>
                </a:r>
              </a:p>
              <a:p>
                <a:r>
                  <a:rPr lang="en-GB" dirty="0">
                    <a:latin typeface="+mj-lt"/>
                  </a:rPr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>
                    <a:latin typeface="+mj-lt"/>
                  </a:rPr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>
                    <a:latin typeface="+mj-lt"/>
                  </a:rPr>
                  <a:t>.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587" y="805934"/>
                <a:ext cx="6814701" cy="923330"/>
              </a:xfrm>
              <a:prstGeom prst="rect">
                <a:avLst/>
              </a:prstGeom>
              <a:blipFill>
                <a:blip r:embed="rId2"/>
                <a:stretch>
                  <a:fillRect b="-1136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67544" y="1955341"/>
            <a:ext cx="29523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Note that when we draw the diagram, we need not draw the angles accurately, because we are using angle laws, and not a protractor, to determine the answer.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699792" y="4005064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788024" y="3284984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372200" y="4725144"/>
            <a:ext cx="0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699792" y="4005064"/>
            <a:ext cx="2088232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788024" y="4005064"/>
            <a:ext cx="1584176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699791" y="4725144"/>
            <a:ext cx="3672408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320968" y="4553858"/>
                <a:ext cx="3563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0968" y="4553858"/>
                <a:ext cx="356366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352014" y="3505433"/>
                <a:ext cx="3563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4" y="3505433"/>
                <a:ext cx="356366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365078" y="4942838"/>
                <a:ext cx="35636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5078" y="4942838"/>
                <a:ext cx="35636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eform 23"/>
          <p:cNvSpPr/>
          <p:nvPr/>
        </p:nvSpPr>
        <p:spPr>
          <a:xfrm>
            <a:off x="2699238" y="4404946"/>
            <a:ext cx="307731" cy="219808"/>
          </a:xfrm>
          <a:custGeom>
            <a:avLst/>
            <a:gdLst>
              <a:gd name="connsiteX0" fmla="*/ 0 w 307731"/>
              <a:gd name="connsiteY0" fmla="*/ 0 h 219808"/>
              <a:gd name="connsiteX1" fmla="*/ 211016 w 307731"/>
              <a:gd name="connsiteY1" fmla="*/ 70339 h 219808"/>
              <a:gd name="connsiteX2" fmla="*/ 307731 w 307731"/>
              <a:gd name="connsiteY2" fmla="*/ 219808 h 219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7731" h="219808">
                <a:moveTo>
                  <a:pt x="0" y="0"/>
                </a:moveTo>
                <a:cubicBezTo>
                  <a:pt x="79864" y="16852"/>
                  <a:pt x="159728" y="33704"/>
                  <a:pt x="211016" y="70339"/>
                </a:cubicBezTo>
                <a:cubicBezTo>
                  <a:pt x="262304" y="106974"/>
                  <a:pt x="285017" y="163391"/>
                  <a:pt x="307731" y="21980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4791808" y="3719146"/>
            <a:ext cx="221682" cy="457200"/>
          </a:xfrm>
          <a:custGeom>
            <a:avLst/>
            <a:gdLst>
              <a:gd name="connsiteX0" fmla="*/ 0 w 221682"/>
              <a:gd name="connsiteY0" fmla="*/ 0 h 457200"/>
              <a:gd name="connsiteX1" fmla="*/ 202223 w 221682"/>
              <a:gd name="connsiteY1" fmla="*/ 193431 h 457200"/>
              <a:gd name="connsiteX2" fmla="*/ 202223 w 221682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682" h="457200">
                <a:moveTo>
                  <a:pt x="0" y="0"/>
                </a:moveTo>
                <a:cubicBezTo>
                  <a:pt x="84259" y="58615"/>
                  <a:pt x="168519" y="117231"/>
                  <a:pt x="202223" y="193431"/>
                </a:cubicBezTo>
                <a:cubicBezTo>
                  <a:pt x="235927" y="269631"/>
                  <a:pt x="219075" y="363415"/>
                  <a:pt x="202223" y="4572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774260" y="4129775"/>
                <a:ext cx="49647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70°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4260" y="4129775"/>
                <a:ext cx="496479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970900" y="3661946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100°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900" y="3661946"/>
                <a:ext cx="64738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834440" y="4839394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80°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4440" y="4839394"/>
                <a:ext cx="64738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230408" y="3747759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110°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408" y="3747759"/>
                <a:ext cx="647385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360806" y="4072735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150°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0806" y="4072735"/>
                <a:ext cx="647385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Connector 31"/>
          <p:cNvCxnSpPr/>
          <p:nvPr/>
        </p:nvCxnSpPr>
        <p:spPr>
          <a:xfrm>
            <a:off x="3789485" y="4220308"/>
            <a:ext cx="70338" cy="2110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451231" y="4580792"/>
            <a:ext cx="123092" cy="114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451231" y="4988913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15°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1231" y="4988913"/>
                <a:ext cx="647385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060543" y="4495373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15°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543" y="4495373"/>
                <a:ext cx="647385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Freeform 36"/>
          <p:cNvSpPr/>
          <p:nvPr/>
        </p:nvSpPr>
        <p:spPr>
          <a:xfrm>
            <a:off x="6128238" y="5205046"/>
            <a:ext cx="517409" cy="483660"/>
          </a:xfrm>
          <a:custGeom>
            <a:avLst/>
            <a:gdLst>
              <a:gd name="connsiteX0" fmla="*/ 254977 w 517409"/>
              <a:gd name="connsiteY0" fmla="*/ 0 h 483660"/>
              <a:gd name="connsiteX1" fmla="*/ 492370 w 517409"/>
              <a:gd name="connsiteY1" fmla="*/ 105508 h 483660"/>
              <a:gd name="connsiteX2" fmla="*/ 483577 w 517409"/>
              <a:gd name="connsiteY2" fmla="*/ 404446 h 483660"/>
              <a:gd name="connsiteX3" fmla="*/ 254977 w 517409"/>
              <a:gd name="connsiteY3" fmla="*/ 483577 h 483660"/>
              <a:gd name="connsiteX4" fmla="*/ 52754 w 517409"/>
              <a:gd name="connsiteY4" fmla="*/ 395654 h 483660"/>
              <a:gd name="connsiteX5" fmla="*/ 0 w 517409"/>
              <a:gd name="connsiteY5" fmla="*/ 211016 h 48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7409" h="483660">
                <a:moveTo>
                  <a:pt x="254977" y="0"/>
                </a:moveTo>
                <a:cubicBezTo>
                  <a:pt x="354623" y="19050"/>
                  <a:pt x="454270" y="38100"/>
                  <a:pt x="492370" y="105508"/>
                </a:cubicBezTo>
                <a:cubicBezTo>
                  <a:pt x="530470" y="172916"/>
                  <a:pt x="523142" y="341435"/>
                  <a:pt x="483577" y="404446"/>
                </a:cubicBezTo>
                <a:cubicBezTo>
                  <a:pt x="444012" y="467457"/>
                  <a:pt x="326781" y="485042"/>
                  <a:pt x="254977" y="483577"/>
                </a:cubicBezTo>
                <a:cubicBezTo>
                  <a:pt x="183173" y="482112"/>
                  <a:pt x="95250" y="441081"/>
                  <a:pt x="52754" y="395654"/>
                </a:cubicBezTo>
                <a:cubicBezTo>
                  <a:pt x="10258" y="350227"/>
                  <a:pt x="5129" y="280621"/>
                  <a:pt x="0" y="211016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514767" y="5616865"/>
                <a:ext cx="6473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𝟏𝟔𝟓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767" y="5616865"/>
                <a:ext cx="647385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710458" y="3435583"/>
            <a:ext cx="1353542" cy="4308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050" dirty="0"/>
              <a:t>Put angles given in question on diagram.</a:t>
            </a:r>
          </a:p>
        </p:txBody>
      </p:sp>
      <p:cxnSp>
        <p:nvCxnSpPr>
          <p:cNvPr id="12" name="Straight Arrow Connector 11"/>
          <p:cNvCxnSpPr>
            <a:stCxn id="7" idx="2"/>
          </p:cNvCxnSpPr>
          <p:nvPr/>
        </p:nvCxnSpPr>
        <p:spPr>
          <a:xfrm flipH="1">
            <a:off x="3203848" y="3866470"/>
            <a:ext cx="183381" cy="206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480898" y="2436555"/>
                <a:ext cx="1137387" cy="41549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Cointerior angles add to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180°</m:t>
                    </m:r>
                  </m:oMath>
                </a14:m>
                <a:endParaRPr lang="en-GB" sz="105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0898" y="2436555"/>
                <a:ext cx="1137387" cy="415498"/>
              </a:xfrm>
              <a:prstGeom prst="rect">
                <a:avLst/>
              </a:prstGeom>
              <a:blipFill>
                <a:blip r:embed="rId14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/>
          <p:cNvCxnSpPr>
            <a:stCxn id="33" idx="2"/>
          </p:cNvCxnSpPr>
          <p:nvPr/>
        </p:nvCxnSpPr>
        <p:spPr>
          <a:xfrm flipH="1">
            <a:off x="4711702" y="2852053"/>
            <a:ext cx="337890" cy="735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369980" y="2864867"/>
            <a:ext cx="687920" cy="18214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220359" y="5212559"/>
                <a:ext cx="1449941" cy="41549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Angles around a point add to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360°</m:t>
                    </m:r>
                  </m:oMath>
                </a14:m>
                <a:r>
                  <a:rPr lang="en-GB" sz="1050" dirty="0"/>
                  <a:t>.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359" y="5212559"/>
                <a:ext cx="1449941" cy="415498"/>
              </a:xfrm>
              <a:prstGeom prst="rect">
                <a:avLst/>
              </a:prstGeom>
              <a:blipFill>
                <a:blip r:embed="rId15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/>
          <p:cNvCxnSpPr/>
          <p:nvPr/>
        </p:nvCxnSpPr>
        <p:spPr>
          <a:xfrm flipV="1">
            <a:off x="3416300" y="4356100"/>
            <a:ext cx="1016000" cy="857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197971" y="3643613"/>
                <a:ext cx="1449941" cy="41549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We’re told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𝐴𝐵</m:t>
                    </m:r>
                  </m:oMath>
                </a14:m>
                <a:r>
                  <a:rPr lang="en-GB" sz="1050" dirty="0"/>
                  <a:t> and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𝐵𝐶</m:t>
                    </m:r>
                  </m:oMath>
                </a14:m>
                <a:r>
                  <a:rPr lang="en-GB" sz="1050" dirty="0"/>
                  <a:t> are the same length.</a:t>
                </a: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971" y="3643613"/>
                <a:ext cx="1449941" cy="415498"/>
              </a:xfrm>
              <a:prstGeom prst="rect">
                <a:avLst/>
              </a:prstGeom>
              <a:blipFill>
                <a:blip r:embed="rId16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>
          <a:xfrm flipH="1">
            <a:off x="5568950" y="4038600"/>
            <a:ext cx="844550" cy="425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4168344" y="5862482"/>
                <a:ext cx="1071871" cy="415498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So triangle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𝐴𝐵𝐶</m:t>
                    </m:r>
                  </m:oMath>
                </a14:m>
                <a:r>
                  <a:rPr lang="en-GB" sz="1050" dirty="0"/>
                  <a:t> is isosceles.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8344" y="5862482"/>
                <a:ext cx="1071871" cy="415498"/>
              </a:xfrm>
              <a:prstGeom prst="rect">
                <a:avLst/>
              </a:prstGeom>
              <a:blipFill>
                <a:blip r:embed="rId17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/>
          <p:cNvCxnSpPr>
            <a:stCxn id="47" idx="0"/>
          </p:cNvCxnSpPr>
          <p:nvPr/>
        </p:nvCxnSpPr>
        <p:spPr>
          <a:xfrm flipV="1">
            <a:off x="4704280" y="5196254"/>
            <a:ext cx="826082" cy="666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179965" y="4677417"/>
                <a:ext cx="1071871" cy="900246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050" dirty="0"/>
                  <a:t>We now have enough angles to work out the bearing of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1050" dirty="0"/>
                  <a:t> from </a:t>
                </a:r>
                <a14:m>
                  <m:oMath xmlns:m="http://schemas.openxmlformats.org/officeDocument/2006/math">
                    <m:r>
                      <a:rPr lang="en-GB" sz="1050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sz="1050" dirty="0"/>
                  <a:t>.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9965" y="4677417"/>
                <a:ext cx="1071871" cy="900246"/>
              </a:xfrm>
              <a:prstGeom prst="rect">
                <a:avLst/>
              </a:prstGeom>
              <a:blipFill>
                <a:blip r:embed="rId18"/>
                <a:stretch>
                  <a:fillRect b="-1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 flipH="1">
            <a:off x="6717323" y="4958862"/>
            <a:ext cx="465992" cy="158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00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5" grpId="0"/>
      <p:bldP spid="36" grpId="0"/>
      <p:bldP spid="37" grpId="0" animBg="1"/>
      <p:bldP spid="38" grpId="0"/>
      <p:bldP spid="7" grpId="0" animBg="1"/>
      <p:bldP spid="33" grpId="0" animBg="1"/>
      <p:bldP spid="41" grpId="0" animBg="1"/>
      <p:bldP spid="43" grpId="0" animBg="1"/>
      <p:bldP spid="47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Test Your Understanding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A6097D-EFB5-4BF8-81F6-CCE7C38015BE}"/>
                  </a:ext>
                </a:extLst>
              </p:cNvPr>
              <p:cNvSpPr txBox="1"/>
              <p:nvPr/>
            </p:nvSpPr>
            <p:spPr>
              <a:xfrm>
                <a:off x="1116379" y="1867204"/>
                <a:ext cx="800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30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8A6097D-EFB5-4BF8-81F6-CCE7C38015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379" y="1867204"/>
                <a:ext cx="80051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830942A-D761-4D3B-B93F-0B7B770D0AB7}"/>
              </a:ext>
            </a:extLst>
          </p:cNvPr>
          <p:cNvCxnSpPr/>
          <p:nvPr/>
        </p:nvCxnSpPr>
        <p:spPr>
          <a:xfrm flipV="1">
            <a:off x="2150214" y="1413794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8E09C5D-BBDF-4D68-8531-F9903A118FEF}"/>
                  </a:ext>
                </a:extLst>
              </p:cNvPr>
              <p:cNvSpPr txBox="1"/>
              <p:nvPr/>
            </p:nvSpPr>
            <p:spPr>
              <a:xfrm>
                <a:off x="1771727" y="1302107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8E09C5D-BBDF-4D68-8531-F9903A118F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1727" y="1302107"/>
                <a:ext cx="447620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E303C3-6751-4B78-ACC5-841CCD73655B}"/>
              </a:ext>
            </a:extLst>
          </p:cNvPr>
          <p:cNvCxnSpPr/>
          <p:nvPr/>
        </p:nvCxnSpPr>
        <p:spPr>
          <a:xfrm>
            <a:off x="1376858" y="2203218"/>
            <a:ext cx="76560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AB7BE2-6E9C-40F0-838D-01CA6A744559}"/>
              </a:ext>
            </a:extLst>
          </p:cNvPr>
          <p:cNvCxnSpPr>
            <a:cxnSpLocks/>
          </p:cNvCxnSpPr>
          <p:nvPr/>
        </p:nvCxnSpPr>
        <p:spPr>
          <a:xfrm>
            <a:off x="1144954" y="1667721"/>
            <a:ext cx="1005260" cy="5371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2BF4CF-59A0-49B3-B343-9A93199EFA4E}"/>
                  </a:ext>
                </a:extLst>
              </p:cNvPr>
              <p:cNvSpPr txBox="1"/>
              <p:nvPr/>
            </p:nvSpPr>
            <p:spPr>
              <a:xfrm>
                <a:off x="2026900" y="210335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2BF4CF-59A0-49B3-B343-9A93199EFA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900" y="2103354"/>
                <a:ext cx="447620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2A63C9-FF90-4874-BC6E-54B43DD7415D}"/>
                  </a:ext>
                </a:extLst>
              </p:cNvPr>
              <p:cNvSpPr txBox="1"/>
              <p:nvPr/>
            </p:nvSpPr>
            <p:spPr>
              <a:xfrm>
                <a:off x="807337" y="1477351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2A63C9-FF90-4874-BC6E-54B43DD741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37" y="1477351"/>
                <a:ext cx="447620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eform 30">
            <a:extLst>
              <a:ext uri="{FF2B5EF4-FFF2-40B4-BE49-F238E27FC236}">
                <a16:creationId xmlns:a16="http://schemas.microsoft.com/office/drawing/2014/main" id="{8A01A9CE-D58E-4E82-B62B-0FFAAD64FE77}"/>
              </a:ext>
            </a:extLst>
          </p:cNvPr>
          <p:cNvSpPr/>
          <p:nvPr/>
        </p:nvSpPr>
        <p:spPr>
          <a:xfrm rot="2624830">
            <a:off x="1691393" y="2032392"/>
            <a:ext cx="127065" cy="153571"/>
          </a:xfrm>
          <a:custGeom>
            <a:avLst/>
            <a:gdLst>
              <a:gd name="connsiteX0" fmla="*/ 0 w 152400"/>
              <a:gd name="connsiteY0" fmla="*/ 0 h 238125"/>
              <a:gd name="connsiteX1" fmla="*/ 66675 w 152400"/>
              <a:gd name="connsiteY1" fmla="*/ 152400 h 238125"/>
              <a:gd name="connsiteX2" fmla="*/ 152400 w 152400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238125">
                <a:moveTo>
                  <a:pt x="0" y="0"/>
                </a:moveTo>
                <a:cubicBezTo>
                  <a:pt x="20637" y="56356"/>
                  <a:pt x="41275" y="112713"/>
                  <a:pt x="66675" y="152400"/>
                </a:cubicBezTo>
                <a:cubicBezTo>
                  <a:pt x="92075" y="192088"/>
                  <a:pt x="122237" y="215106"/>
                  <a:pt x="152400" y="23812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4887F3D-F73C-421C-8CC1-8FB0FF62D331}"/>
                  </a:ext>
                </a:extLst>
              </p:cNvPr>
              <p:cNvSpPr txBox="1"/>
              <p:nvPr/>
            </p:nvSpPr>
            <p:spPr>
              <a:xfrm>
                <a:off x="3285532" y="1494976"/>
                <a:ext cx="2351457" cy="646331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4887F3D-F73C-421C-8CC1-8FB0FF62D3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5532" y="1494976"/>
                <a:ext cx="2351457" cy="646331"/>
              </a:xfrm>
              <a:prstGeom prst="rect">
                <a:avLst/>
              </a:prstGeom>
              <a:blipFill>
                <a:blip r:embed="rId6"/>
                <a:stretch>
                  <a:fillRect b="-2308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E5DF9A-7225-427B-BD0A-8CD4110920C3}"/>
                  </a:ext>
                </a:extLst>
              </p:cNvPr>
              <p:cNvSpPr txBox="1"/>
              <p:nvPr/>
            </p:nvSpPr>
            <p:spPr>
              <a:xfrm>
                <a:off x="3882497" y="2344254"/>
                <a:ext cx="10801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𝟑𝟎𝟎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BE5DF9A-7225-427B-BD0A-8CD411092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497" y="2344254"/>
                <a:ext cx="108012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13D2180-88F3-441A-8BE2-5BAAA7E7864B}"/>
                  </a:ext>
                </a:extLst>
              </p:cNvPr>
              <p:cNvSpPr txBox="1"/>
              <p:nvPr/>
            </p:nvSpPr>
            <p:spPr>
              <a:xfrm>
                <a:off x="3447306" y="3199458"/>
                <a:ext cx="2778905" cy="1200329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the diagram,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𝐴𝐶</m:t>
                    </m:r>
                  </m:oMath>
                </a14:m>
                <a:r>
                  <a:rPr lang="en-GB" dirty="0"/>
                  <a:t>. Determine the bearing of: </a:t>
                </a:r>
              </a:p>
              <a:p>
                <a:pPr marL="342900" indent="-342900">
                  <a:buAutoNum type="alphaLcParenBoth"/>
                </a:pP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342900" indent="-342900">
                  <a:buAutoNum type="alphaLcParenBoth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13D2180-88F3-441A-8BE2-5BAAA7E78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306" y="3199458"/>
                <a:ext cx="2778905" cy="1200329"/>
              </a:xfrm>
              <a:prstGeom prst="rect">
                <a:avLst/>
              </a:prstGeom>
              <a:blipFill>
                <a:blip r:embed="rId8"/>
                <a:stretch>
                  <a:fillRect b="-448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5A4A964B-CB43-433E-A3DD-E2FEE476C927}"/>
              </a:ext>
            </a:extLst>
          </p:cNvPr>
          <p:cNvSpPr/>
          <p:nvPr/>
        </p:nvSpPr>
        <p:spPr>
          <a:xfrm>
            <a:off x="323528" y="1302107"/>
            <a:ext cx="216024" cy="2546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23D9D11-B2AF-4CDA-AB70-8F1C6C19075A}"/>
              </a:ext>
            </a:extLst>
          </p:cNvPr>
          <p:cNvSpPr/>
          <p:nvPr/>
        </p:nvSpPr>
        <p:spPr>
          <a:xfrm>
            <a:off x="323528" y="3048538"/>
            <a:ext cx="216024" cy="2546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FF6770-879F-4C5B-9BC9-31E57B4FE6E4}"/>
              </a:ext>
            </a:extLst>
          </p:cNvPr>
          <p:cNvCxnSpPr/>
          <p:nvPr/>
        </p:nvCxnSpPr>
        <p:spPr>
          <a:xfrm flipV="1">
            <a:off x="1185824" y="3972735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66BC23-D270-495F-8365-DBD383FF763D}"/>
                  </a:ext>
                </a:extLst>
              </p:cNvPr>
              <p:cNvSpPr txBox="1"/>
              <p:nvPr/>
            </p:nvSpPr>
            <p:spPr>
              <a:xfrm>
                <a:off x="807337" y="3861048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66BC23-D270-495F-8365-DBD383FF76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37" y="3861048"/>
                <a:ext cx="44762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0AB4795-0B4C-40C4-9A68-1FA301AEA7C6}"/>
              </a:ext>
            </a:extLst>
          </p:cNvPr>
          <p:cNvCxnSpPr>
            <a:cxnSpLocks/>
          </p:cNvCxnSpPr>
          <p:nvPr/>
        </p:nvCxnSpPr>
        <p:spPr>
          <a:xfrm>
            <a:off x="1185824" y="4764823"/>
            <a:ext cx="1042471" cy="908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1696F7A-C0CA-4E6A-99DA-669F0A2C6F90}"/>
              </a:ext>
            </a:extLst>
          </p:cNvPr>
          <p:cNvCxnSpPr>
            <a:cxnSpLocks/>
          </p:cNvCxnSpPr>
          <p:nvPr/>
        </p:nvCxnSpPr>
        <p:spPr>
          <a:xfrm flipV="1">
            <a:off x="2222500" y="4606910"/>
            <a:ext cx="364846" cy="10636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82CB79-97E4-4176-9180-3F3E138CFDE3}"/>
              </a:ext>
            </a:extLst>
          </p:cNvPr>
          <p:cNvCxnSpPr>
            <a:cxnSpLocks/>
          </p:cNvCxnSpPr>
          <p:nvPr/>
        </p:nvCxnSpPr>
        <p:spPr>
          <a:xfrm flipV="1">
            <a:off x="1181351" y="4609880"/>
            <a:ext cx="1410469" cy="1549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4363032-1186-4A7F-8628-38B0579458A8}"/>
              </a:ext>
            </a:extLst>
          </p:cNvPr>
          <p:cNvCxnSpPr/>
          <p:nvPr/>
        </p:nvCxnSpPr>
        <p:spPr>
          <a:xfrm flipV="1">
            <a:off x="2585993" y="3816660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4032AB2-CFC1-410E-8734-DCA9AA276BE6}"/>
                  </a:ext>
                </a:extLst>
              </p:cNvPr>
              <p:cNvSpPr txBox="1"/>
              <p:nvPr/>
            </p:nvSpPr>
            <p:spPr>
              <a:xfrm>
                <a:off x="2362183" y="352249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4032AB2-CFC1-410E-8734-DCA9AA276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183" y="3522494"/>
                <a:ext cx="447620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A7C90E4-B6B1-42BE-8297-171F548BCE9C}"/>
                  </a:ext>
                </a:extLst>
              </p:cNvPr>
              <p:cNvSpPr txBox="1"/>
              <p:nvPr/>
            </p:nvSpPr>
            <p:spPr>
              <a:xfrm>
                <a:off x="807337" y="4681143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A7C90E4-B6B1-42BE-8297-171F548BCE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37" y="4681143"/>
                <a:ext cx="447620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A087176-D7CB-4277-AB01-77C546857042}"/>
                  </a:ext>
                </a:extLst>
              </p:cNvPr>
              <p:cNvSpPr txBox="1"/>
              <p:nvPr/>
            </p:nvSpPr>
            <p:spPr>
              <a:xfrm>
                <a:off x="2540090" y="4397632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A087176-D7CB-4277-AB01-77C546857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090" y="4397632"/>
                <a:ext cx="44762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572D759-4088-4BF2-AB27-1D05BFE048CD}"/>
                  </a:ext>
                </a:extLst>
              </p:cNvPr>
              <p:cNvSpPr txBox="1"/>
              <p:nvPr/>
            </p:nvSpPr>
            <p:spPr>
              <a:xfrm>
                <a:off x="1932178" y="5687496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572D759-4088-4BF2-AB27-1D05BFE048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2178" y="5687496"/>
                <a:ext cx="447620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E25FC92-5F20-4C44-8838-0611B4B029FE}"/>
              </a:ext>
            </a:extLst>
          </p:cNvPr>
          <p:cNvCxnSpPr>
            <a:cxnSpLocks/>
          </p:cNvCxnSpPr>
          <p:nvPr/>
        </p:nvCxnSpPr>
        <p:spPr>
          <a:xfrm flipH="1" flipV="1">
            <a:off x="1913462" y="4587229"/>
            <a:ext cx="15350" cy="1752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98343D1-F1B1-462B-8FB3-226380B72D8A}"/>
              </a:ext>
            </a:extLst>
          </p:cNvPr>
          <p:cNvCxnSpPr>
            <a:cxnSpLocks/>
          </p:cNvCxnSpPr>
          <p:nvPr/>
        </p:nvCxnSpPr>
        <p:spPr>
          <a:xfrm flipV="1">
            <a:off x="1655762" y="5154516"/>
            <a:ext cx="107411" cy="1366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61EA8C5-174C-45FC-A04A-1D89C527F338}"/>
              </a:ext>
            </a:extLst>
          </p:cNvPr>
          <p:cNvSpPr/>
          <p:nvPr/>
        </p:nvSpPr>
        <p:spPr>
          <a:xfrm>
            <a:off x="1500326" y="4722920"/>
            <a:ext cx="73896" cy="301841"/>
          </a:xfrm>
          <a:custGeom>
            <a:avLst/>
            <a:gdLst>
              <a:gd name="connsiteX0" fmla="*/ 53266 w 73896"/>
              <a:gd name="connsiteY0" fmla="*/ 0 h 301841"/>
              <a:gd name="connsiteX1" fmla="*/ 71022 w 73896"/>
              <a:gd name="connsiteY1" fmla="*/ 168676 h 301841"/>
              <a:gd name="connsiteX2" fmla="*/ 0 w 73896"/>
              <a:gd name="connsiteY2" fmla="*/ 301841 h 301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896" h="301841">
                <a:moveTo>
                  <a:pt x="53266" y="0"/>
                </a:moveTo>
                <a:cubicBezTo>
                  <a:pt x="66583" y="59184"/>
                  <a:pt x="79900" y="118369"/>
                  <a:pt x="71022" y="168676"/>
                </a:cubicBezTo>
                <a:cubicBezTo>
                  <a:pt x="62144" y="218983"/>
                  <a:pt x="31072" y="260412"/>
                  <a:pt x="0" y="301841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421105B-37BF-422E-B1BF-716B836B328E}"/>
                  </a:ext>
                </a:extLst>
              </p:cNvPr>
              <p:cNvSpPr txBox="1"/>
              <p:nvPr/>
            </p:nvSpPr>
            <p:spPr>
              <a:xfrm>
                <a:off x="1392930" y="4752491"/>
                <a:ext cx="800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421105B-37BF-422E-B1BF-716B836B32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2930" y="4752491"/>
                <a:ext cx="800516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CC95B90-4F34-4BA5-9D69-B800207B3E74}"/>
              </a:ext>
            </a:extLst>
          </p:cNvPr>
          <p:cNvSpPr/>
          <p:nvPr/>
        </p:nvSpPr>
        <p:spPr>
          <a:xfrm>
            <a:off x="2237173" y="4323425"/>
            <a:ext cx="337351" cy="328474"/>
          </a:xfrm>
          <a:custGeom>
            <a:avLst/>
            <a:gdLst>
              <a:gd name="connsiteX0" fmla="*/ 0 w 337351"/>
              <a:gd name="connsiteY0" fmla="*/ 328474 h 328474"/>
              <a:gd name="connsiteX1" fmla="*/ 97654 w 337351"/>
              <a:gd name="connsiteY1" fmla="*/ 71022 h 328474"/>
              <a:gd name="connsiteX2" fmla="*/ 337351 w 337351"/>
              <a:gd name="connsiteY2" fmla="*/ 0 h 32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7351" h="328474">
                <a:moveTo>
                  <a:pt x="0" y="328474"/>
                </a:moveTo>
                <a:cubicBezTo>
                  <a:pt x="20714" y="227120"/>
                  <a:pt x="41429" y="125767"/>
                  <a:pt x="97654" y="71022"/>
                </a:cubicBezTo>
                <a:cubicBezTo>
                  <a:pt x="153879" y="16277"/>
                  <a:pt x="245615" y="8138"/>
                  <a:pt x="337351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2EFA955-4D67-454A-B6AF-2DA72F21B5FA}"/>
                  </a:ext>
                </a:extLst>
              </p:cNvPr>
              <p:cNvSpPr txBox="1"/>
              <p:nvPr/>
            </p:nvSpPr>
            <p:spPr>
              <a:xfrm>
                <a:off x="1739737" y="4060027"/>
                <a:ext cx="800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104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A2EFA955-4D67-454A-B6AF-2DA72F21B5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9737" y="4060027"/>
                <a:ext cx="80051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B4ACD3C-CEA8-4F4A-8A8E-7911916AF61C}"/>
                  </a:ext>
                </a:extLst>
              </p:cNvPr>
              <p:cNvSpPr txBox="1"/>
              <p:nvPr/>
            </p:nvSpPr>
            <p:spPr>
              <a:xfrm>
                <a:off x="3810489" y="4651899"/>
                <a:ext cx="23042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lphaLcParenBoth"/>
                </a:pPr>
                <a:r>
                  <a:rPr lang="en-GB" b="1" dirty="0"/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𝟏𝟐𝟔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  <a:p>
                <a:pPr marL="342900" indent="-342900">
                  <a:buAutoNum type="alphaLcParenBoth"/>
                </a:pPr>
                <a:r>
                  <a:rPr lang="en-GB" b="1" dirty="0"/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𝟏𝟗𝟏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B4ACD3C-CEA8-4F4A-8A8E-7911916AF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489" y="4651899"/>
                <a:ext cx="2304256" cy="646331"/>
              </a:xfrm>
              <a:prstGeom prst="rect">
                <a:avLst/>
              </a:prstGeom>
              <a:blipFill>
                <a:blip r:embed="rId16"/>
                <a:stretch>
                  <a:fillRect l="-2116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>
            <a:extLst>
              <a:ext uri="{FF2B5EF4-FFF2-40B4-BE49-F238E27FC236}">
                <a16:creationId xmlns:a16="http://schemas.microsoft.com/office/drawing/2014/main" id="{1F0751CE-C4DE-42E7-B9DC-E219382453D9}"/>
              </a:ext>
            </a:extLst>
          </p:cNvPr>
          <p:cNvSpPr/>
          <p:nvPr/>
        </p:nvSpPr>
        <p:spPr>
          <a:xfrm>
            <a:off x="3707443" y="2236536"/>
            <a:ext cx="1727969" cy="6168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B6968A8-0926-4B49-AF30-141FA6D4D634}"/>
              </a:ext>
            </a:extLst>
          </p:cNvPr>
          <p:cNvSpPr/>
          <p:nvPr/>
        </p:nvSpPr>
        <p:spPr>
          <a:xfrm>
            <a:off x="4259645" y="4574571"/>
            <a:ext cx="1288899" cy="3791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87363CD-B92D-4BB4-9AF3-6E3FD94331E7}"/>
              </a:ext>
            </a:extLst>
          </p:cNvPr>
          <p:cNvSpPr/>
          <p:nvPr/>
        </p:nvSpPr>
        <p:spPr>
          <a:xfrm>
            <a:off x="4259645" y="4954156"/>
            <a:ext cx="1288899" cy="3791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8736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b="1" dirty="0"/>
                <a:t>Exercise 1 </a:t>
              </a:r>
              <a:r>
                <a:rPr lang="en-GB" sz="3200" dirty="0"/>
                <a:t>– Measuring Bearings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16048" y="714086"/>
                <a:ext cx="3386830" cy="41242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i="1" dirty="0"/>
                  <a:t>[Edexcel GCSE Nov2015-1H Q11a]</a:t>
                </a:r>
                <a:r>
                  <a:rPr lang="en-GB" sz="1600" dirty="0"/>
                  <a:t> Manchester airport is on a bearing of 330° from a London airport. Find the bearing of the London airport from Manchester airport.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𝟏𝟓𝟎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1600" dirty="0"/>
              </a:p>
              <a:p>
                <a:r>
                  <a:rPr lang="en-GB" sz="1600" i="1" dirty="0"/>
                  <a:t>[Edexcel GCSE Jun2015-2H Q13] </a:t>
                </a:r>
                <a:r>
                  <a:rPr lang="en-GB" sz="1600" dirty="0"/>
                  <a:t>Martin and Janet are in an orienteering race. Martin runs from checkpoint </a:t>
                </a:r>
                <a:r>
                  <a:rPr lang="en-GB" sz="1600" i="1" dirty="0"/>
                  <a:t>A </a:t>
                </a:r>
                <a:r>
                  <a:rPr lang="en-GB" sz="1600" dirty="0"/>
                  <a:t>to checkpoint </a:t>
                </a:r>
                <a:r>
                  <a:rPr lang="en-GB" sz="1600" i="1" dirty="0"/>
                  <a:t>B</a:t>
                </a:r>
                <a:r>
                  <a:rPr lang="en-GB" sz="1600" dirty="0"/>
                  <a:t>, on a bearing of 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065°</m:t>
                    </m:r>
                  </m:oMath>
                </a14:m>
                <a:r>
                  <a:rPr lang="en-GB" sz="1600" dirty="0"/>
                  <a:t>. Janet is going to run from checkpoint </a:t>
                </a:r>
                <a:r>
                  <a:rPr lang="en-GB" sz="1600" i="1" dirty="0"/>
                  <a:t>B </a:t>
                </a:r>
                <a:r>
                  <a:rPr lang="en-GB" sz="1600" dirty="0"/>
                  <a:t>to checkpoint </a:t>
                </a:r>
                <a:r>
                  <a:rPr lang="en-GB" sz="1600" i="1" dirty="0"/>
                  <a:t>A</a:t>
                </a:r>
                <a:r>
                  <a:rPr lang="en-GB" sz="1600" dirty="0"/>
                  <a:t>.</a:t>
                </a:r>
              </a:p>
              <a:p>
                <a:r>
                  <a:rPr lang="en-GB" sz="1600" dirty="0"/>
                  <a:t>Work out the bearing of </a:t>
                </a:r>
                <a:r>
                  <a:rPr lang="en-GB" sz="1600" i="1" dirty="0"/>
                  <a:t>A </a:t>
                </a:r>
                <a:r>
                  <a:rPr lang="en-GB" sz="1600" dirty="0"/>
                  <a:t>from </a:t>
                </a:r>
                <a:r>
                  <a:rPr lang="en-GB" sz="1600" i="1" dirty="0"/>
                  <a:t>B</a:t>
                </a:r>
                <a:r>
                  <a:rPr lang="en-GB" sz="1600" dirty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𝟐𝟒𝟓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048" y="714086"/>
                <a:ext cx="3386830" cy="4124206"/>
              </a:xfrm>
              <a:prstGeom prst="rect">
                <a:avLst/>
              </a:prstGeom>
              <a:blipFill>
                <a:blip r:embed="rId2"/>
                <a:stretch>
                  <a:fillRect l="-1081" t="-4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199749" y="753463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3D5459-58A5-48CC-808E-AB62106C6544}"/>
              </a:ext>
            </a:extLst>
          </p:cNvPr>
          <p:cNvSpPr/>
          <p:nvPr/>
        </p:nvSpPr>
        <p:spPr>
          <a:xfrm>
            <a:off x="2360385" y="161776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2E384A-6D9E-4482-9B91-19E64ACA714D}"/>
              </a:ext>
            </a:extLst>
          </p:cNvPr>
          <p:cNvSpPr txBox="1"/>
          <p:nvPr/>
        </p:nvSpPr>
        <p:spPr>
          <a:xfrm>
            <a:off x="435006" y="2032716"/>
            <a:ext cx="711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latin typeface="+mj-lt"/>
              </a:rPr>
              <a:t>London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667DA4-32EB-4EE8-AE7F-449DA98FA317}"/>
              </a:ext>
            </a:extLst>
          </p:cNvPr>
          <p:cNvSpPr txBox="1"/>
          <p:nvPr/>
        </p:nvSpPr>
        <p:spPr>
          <a:xfrm>
            <a:off x="1574590" y="1417515"/>
            <a:ext cx="956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Cambridge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043608" y="2204864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07024" y="1022241"/>
                <a:ext cx="235956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Determine the bearing of:</a:t>
                </a:r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Cambridge from London.  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𝟎𝟔𝟔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London from Cambridge.  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𝟐𝟒𝟔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7024" y="1022241"/>
                <a:ext cx="2359568" cy="1323439"/>
              </a:xfrm>
              <a:prstGeom prst="rect">
                <a:avLst/>
              </a:prstGeom>
              <a:blipFill>
                <a:blip r:embed="rId3"/>
                <a:stretch>
                  <a:fillRect l="-1550"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953D5459-58A5-48CC-808E-AB62106C6544}"/>
              </a:ext>
            </a:extLst>
          </p:cNvPr>
          <p:cNvSpPr/>
          <p:nvPr/>
        </p:nvSpPr>
        <p:spPr>
          <a:xfrm>
            <a:off x="2359268" y="374418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2E384A-6D9E-4482-9B91-19E64ACA714D}"/>
              </a:ext>
            </a:extLst>
          </p:cNvPr>
          <p:cNvSpPr txBox="1"/>
          <p:nvPr/>
        </p:nvSpPr>
        <p:spPr>
          <a:xfrm>
            <a:off x="486643" y="2989755"/>
            <a:ext cx="711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latin typeface="+mj-lt"/>
              </a:rPr>
              <a:t>Munich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667DA4-32EB-4EE8-AE7F-449DA98FA317}"/>
              </a:ext>
            </a:extLst>
          </p:cNvPr>
          <p:cNvSpPr txBox="1"/>
          <p:nvPr/>
        </p:nvSpPr>
        <p:spPr>
          <a:xfrm>
            <a:off x="1659199" y="3691569"/>
            <a:ext cx="779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Hamburg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095245" y="316190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40211" y="2707593"/>
                <a:ext cx="240551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Determine the bearing of:</a:t>
                </a:r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Hamburg from Munich.  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𝟏𝟏𝟒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Munich from Hamburg.  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𝟐𝟗𝟒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211" y="2707593"/>
                <a:ext cx="2405512" cy="1323439"/>
              </a:xfrm>
              <a:prstGeom prst="rect">
                <a:avLst/>
              </a:prstGeom>
              <a:blipFill>
                <a:blip r:embed="rId4"/>
                <a:stretch>
                  <a:fillRect l="-1266"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18982" y="2541723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53D5459-58A5-48CC-808E-AB62106C6544}"/>
              </a:ext>
            </a:extLst>
          </p:cNvPr>
          <p:cNvSpPr/>
          <p:nvPr/>
        </p:nvSpPr>
        <p:spPr>
          <a:xfrm>
            <a:off x="1959998" y="442797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2E384A-6D9E-4482-9B91-19E64ACA714D}"/>
              </a:ext>
            </a:extLst>
          </p:cNvPr>
          <p:cNvSpPr txBox="1"/>
          <p:nvPr/>
        </p:nvSpPr>
        <p:spPr>
          <a:xfrm>
            <a:off x="1143000" y="5102061"/>
            <a:ext cx="466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latin typeface="+mj-lt"/>
              </a:rPr>
              <a:t>Lidl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667DA4-32EB-4EE8-AE7F-449DA98FA317}"/>
              </a:ext>
            </a:extLst>
          </p:cNvPr>
          <p:cNvSpPr txBox="1"/>
          <p:nvPr/>
        </p:nvSpPr>
        <p:spPr>
          <a:xfrm>
            <a:off x="1474470" y="4252332"/>
            <a:ext cx="80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Argos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505902" y="5327549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946402" y="4382403"/>
                <a:ext cx="236024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Determine the bearing of:</a:t>
                </a:r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Lidl from Argos.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𝟐𝟎𝟖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Argos from Lidl.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𝟎𝟐𝟖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6402" y="4382403"/>
                <a:ext cx="2360244" cy="830997"/>
              </a:xfrm>
              <a:prstGeom prst="rect">
                <a:avLst/>
              </a:prstGeom>
              <a:blipFill>
                <a:blip r:embed="rId5"/>
                <a:stretch>
                  <a:fillRect l="-1289" t="-220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31426" y="3975820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014778" y="1856501"/>
            <a:ext cx="304436" cy="352184"/>
            <a:chOff x="1350534" y="1132601"/>
            <a:chExt cx="304436" cy="352184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30955" y="1254832"/>
            <a:ext cx="304436" cy="352184"/>
            <a:chOff x="1350534" y="1132601"/>
            <a:chExt cx="304436" cy="352184"/>
          </a:xfrm>
        </p:grpSpPr>
        <p:cxnSp>
          <p:nvCxnSpPr>
            <p:cNvPr id="32" name="Straight Arrow Connector 31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66133" y="2803549"/>
            <a:ext cx="304436" cy="352184"/>
            <a:chOff x="1350534" y="1132601"/>
            <a:chExt cx="304436" cy="352184"/>
          </a:xfrm>
        </p:grpSpPr>
        <p:cxnSp>
          <p:nvCxnSpPr>
            <p:cNvPr id="35" name="Straight Arrow Connector 34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333989" y="3394453"/>
            <a:ext cx="304436" cy="352184"/>
            <a:chOff x="1350534" y="1132601"/>
            <a:chExt cx="304436" cy="352184"/>
          </a:xfrm>
        </p:grpSpPr>
        <p:cxnSp>
          <p:nvCxnSpPr>
            <p:cNvPr id="38" name="Straight Arrow Connector 37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929919" y="4068650"/>
            <a:ext cx="304436" cy="352184"/>
            <a:chOff x="1350534" y="1132601"/>
            <a:chExt cx="304436" cy="352184"/>
          </a:xfrm>
        </p:grpSpPr>
        <p:cxnSp>
          <p:nvCxnSpPr>
            <p:cNvPr id="41" name="Straight Arrow Connector 40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475363" y="4966605"/>
            <a:ext cx="304436" cy="352184"/>
            <a:chOff x="1350534" y="1132601"/>
            <a:chExt cx="304436" cy="352184"/>
          </a:xfrm>
        </p:grpSpPr>
        <p:cxnSp>
          <p:nvCxnSpPr>
            <p:cNvPr id="48" name="Straight Arrow Connector 47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5462042" y="810306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5459508" y="251789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53D5459-58A5-48CC-808E-AB62106C6544}"/>
              </a:ext>
            </a:extLst>
          </p:cNvPr>
          <p:cNvSpPr/>
          <p:nvPr/>
        </p:nvSpPr>
        <p:spPr>
          <a:xfrm>
            <a:off x="1756798" y="666513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C2E384A-6D9E-4482-9B91-19E64ACA714D}"/>
              </a:ext>
            </a:extLst>
          </p:cNvPr>
          <p:cNvSpPr txBox="1"/>
          <p:nvPr/>
        </p:nvSpPr>
        <p:spPr>
          <a:xfrm>
            <a:off x="1096010" y="5711080"/>
            <a:ext cx="466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latin typeface="+mj-lt"/>
              </a:rPr>
              <a:t>A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2667DA4-32EB-4EE8-AE7F-449DA98FA317}"/>
              </a:ext>
            </a:extLst>
          </p:cNvPr>
          <p:cNvSpPr txBox="1"/>
          <p:nvPr/>
        </p:nvSpPr>
        <p:spPr>
          <a:xfrm>
            <a:off x="1528762" y="6489491"/>
            <a:ext cx="54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325562" y="589846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989582" y="5623882"/>
                <a:ext cx="236024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Determine the bearing of:</a:t>
                </a:r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B from A.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A from C.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𝟐𝟗𝟏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  <a:p>
                <a:pPr marL="342900" indent="-342900">
                  <a:buAutoNum type="alphaLcParenBoth"/>
                </a:pPr>
                <a:r>
                  <a:rPr lang="en-GB" sz="1600" dirty="0"/>
                  <a:t>B from C.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𝟐𝟒𝟖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9582" y="5623882"/>
                <a:ext cx="2360244" cy="1077218"/>
              </a:xfrm>
              <a:prstGeom prst="rect">
                <a:avLst/>
              </a:prstGeom>
              <a:blipFill>
                <a:blip r:embed="rId6"/>
                <a:stretch>
                  <a:fillRect l="-1289" t="-1705" b="-6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31426" y="5450979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726719" y="6305809"/>
            <a:ext cx="304436" cy="352184"/>
            <a:chOff x="1350534" y="1132601"/>
            <a:chExt cx="304436" cy="352184"/>
          </a:xfrm>
        </p:grpSpPr>
        <p:cxnSp>
          <p:nvCxnSpPr>
            <p:cNvPr id="59" name="Straight Arrow Connector 58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295023" y="5537524"/>
            <a:ext cx="304436" cy="352184"/>
            <a:chOff x="1350534" y="1132601"/>
            <a:chExt cx="304436" cy="352184"/>
          </a:xfrm>
        </p:grpSpPr>
        <p:cxnSp>
          <p:nvCxnSpPr>
            <p:cNvPr id="62" name="Straight Arrow Connector 61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64" name="Oval 63">
            <a:extLst>
              <a:ext uri="{FF2B5EF4-FFF2-40B4-BE49-F238E27FC236}">
                <a16:creationId xmlns:a16="http://schemas.microsoft.com/office/drawing/2014/main" id="{953D5459-58A5-48CC-808E-AB62106C6544}"/>
              </a:ext>
            </a:extLst>
          </p:cNvPr>
          <p:cNvSpPr/>
          <p:nvPr/>
        </p:nvSpPr>
        <p:spPr>
          <a:xfrm>
            <a:off x="2513252" y="634752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2667DA4-32EB-4EE8-AE7F-449DA98FA317}"/>
              </a:ext>
            </a:extLst>
          </p:cNvPr>
          <p:cNvSpPr txBox="1"/>
          <p:nvPr/>
        </p:nvSpPr>
        <p:spPr>
          <a:xfrm>
            <a:off x="2285216" y="6171882"/>
            <a:ext cx="54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2483173" y="5988200"/>
            <a:ext cx="304436" cy="352184"/>
            <a:chOff x="1350534" y="1132601"/>
            <a:chExt cx="304436" cy="352184"/>
          </a:xfrm>
        </p:grpSpPr>
        <p:cxnSp>
          <p:nvCxnSpPr>
            <p:cNvPr id="67" name="Straight Arrow Connector 66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EC64C025-F591-454D-939C-F84ECE204894}"/>
              </a:ext>
            </a:extLst>
          </p:cNvPr>
          <p:cNvSpPr/>
          <p:nvPr/>
        </p:nvSpPr>
        <p:spPr>
          <a:xfrm>
            <a:off x="4139665" y="1518992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CEC72AE-B10A-438F-8B8C-4A81C2939DEF}"/>
              </a:ext>
            </a:extLst>
          </p:cNvPr>
          <p:cNvSpPr/>
          <p:nvPr/>
        </p:nvSpPr>
        <p:spPr>
          <a:xfrm>
            <a:off x="4342561" y="2010516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28454D2-17E1-4499-93E2-D120988DB97A}"/>
              </a:ext>
            </a:extLst>
          </p:cNvPr>
          <p:cNvSpPr/>
          <p:nvPr/>
        </p:nvSpPr>
        <p:spPr>
          <a:xfrm>
            <a:off x="4169704" y="3218212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4F59ED55-7D28-4D2B-A3DE-20B716C4AD7A}"/>
              </a:ext>
            </a:extLst>
          </p:cNvPr>
          <p:cNvSpPr/>
          <p:nvPr/>
        </p:nvSpPr>
        <p:spPr>
          <a:xfrm>
            <a:off x="4285293" y="3709736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F7B9FE-5480-4DC1-90F1-D2B5EC7BA79A}"/>
              </a:ext>
            </a:extLst>
          </p:cNvPr>
          <p:cNvSpPr/>
          <p:nvPr/>
        </p:nvSpPr>
        <p:spPr>
          <a:xfrm>
            <a:off x="4709970" y="4657747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D9C4F2B9-6970-4846-834E-41DCF0F58795}"/>
              </a:ext>
            </a:extLst>
          </p:cNvPr>
          <p:cNvSpPr/>
          <p:nvPr/>
        </p:nvSpPr>
        <p:spPr>
          <a:xfrm>
            <a:off x="4709970" y="4940255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D2BC1BD-C934-4FDC-89A5-A81F602EC3E2}"/>
              </a:ext>
            </a:extLst>
          </p:cNvPr>
          <p:cNvSpPr/>
          <p:nvPr/>
        </p:nvSpPr>
        <p:spPr>
          <a:xfrm>
            <a:off x="4238367" y="5872842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B173249-E29D-414E-81AF-BE27FA90BB63}"/>
              </a:ext>
            </a:extLst>
          </p:cNvPr>
          <p:cNvSpPr/>
          <p:nvPr/>
        </p:nvSpPr>
        <p:spPr>
          <a:xfrm>
            <a:off x="4238367" y="6146817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1D0A261-252D-46A9-B8EB-B8ABE2AF892B}"/>
              </a:ext>
            </a:extLst>
          </p:cNvPr>
          <p:cNvSpPr/>
          <p:nvPr/>
        </p:nvSpPr>
        <p:spPr>
          <a:xfrm>
            <a:off x="4238367" y="6422485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7AE1BCD-573C-41E3-813B-77904D7531C9}"/>
              </a:ext>
            </a:extLst>
          </p:cNvPr>
          <p:cNvSpPr/>
          <p:nvPr/>
        </p:nvSpPr>
        <p:spPr>
          <a:xfrm>
            <a:off x="7123328" y="1996608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EDF6288-E010-4D01-90FE-7A1726FD6A5B}"/>
              </a:ext>
            </a:extLst>
          </p:cNvPr>
          <p:cNvSpPr/>
          <p:nvPr/>
        </p:nvSpPr>
        <p:spPr>
          <a:xfrm>
            <a:off x="7153433" y="4182454"/>
            <a:ext cx="572269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5833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2 – </a:t>
              </a:r>
              <a:r>
                <a:rPr lang="en-GB" sz="3200" b="1" dirty="0"/>
                <a:t>Constructing Bearings</a:t>
              </a:r>
              <a:endParaRPr lang="en-GB" sz="2800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9552" y="836712"/>
                <a:ext cx="39604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30°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, 5cm away. Mark the position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836712"/>
                <a:ext cx="3960440" cy="646331"/>
              </a:xfrm>
              <a:prstGeom prst="rect">
                <a:avLst/>
              </a:prstGeom>
              <a:blipFill>
                <a:blip r:embed="rId2"/>
                <a:stretch>
                  <a:fillRect l="-1387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4C1757FF-1133-4D79-A40F-142D3696AF11}"/>
              </a:ext>
            </a:extLst>
          </p:cNvPr>
          <p:cNvSpPr txBox="1"/>
          <p:nvPr/>
        </p:nvSpPr>
        <p:spPr>
          <a:xfrm>
            <a:off x="7024723" y="96972"/>
            <a:ext cx="208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(On supplied sheet)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101524" y="2672752"/>
                <a:ext cx="7119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524" y="2672752"/>
                <a:ext cx="711997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576776" y="2851250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547664" y="2492896"/>
            <a:ext cx="304436" cy="352184"/>
            <a:chOff x="1350534" y="1132601"/>
            <a:chExt cx="304436" cy="352184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979712" y="2105052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24934" y="3185885"/>
                <a:ext cx="39604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/>
                  <a:t>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135°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, 6.2cm away. Mark the position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934" y="3185885"/>
                <a:ext cx="3960440" cy="646331"/>
              </a:xfrm>
              <a:prstGeom prst="rect">
                <a:avLst/>
              </a:prstGeom>
              <a:blipFill>
                <a:blip r:embed="rId4"/>
                <a:stretch>
                  <a:fillRect l="-1231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1708013" y="2215662"/>
            <a:ext cx="349387" cy="613175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73914" y="2431350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5cm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526707" y="1898639"/>
                <a:ext cx="7119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6707" y="1898639"/>
                <a:ext cx="711997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437411" y="4784490"/>
                <a:ext cx="3342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411" y="4784490"/>
                <a:ext cx="334240" cy="27699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760262" y="495346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" name="Group 19"/>
          <p:cNvGrpSpPr/>
          <p:nvPr/>
        </p:nvGrpSpPr>
        <p:grpSpPr>
          <a:xfrm>
            <a:off x="1731150" y="4595109"/>
            <a:ext cx="304436" cy="352184"/>
            <a:chOff x="1350534" y="1132601"/>
            <a:chExt cx="304436" cy="352184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2459435" y="566124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757363" y="5100638"/>
            <a:ext cx="614362" cy="595312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47813" y="5371763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6.2cm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2382663" y="5702746"/>
                <a:ext cx="2271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663" y="5702746"/>
                <a:ext cx="227188" cy="276999"/>
              </a:xfrm>
              <a:prstGeom prst="rect">
                <a:avLst/>
              </a:prstGeom>
              <a:blipFill>
                <a:blip r:embed="rId7"/>
                <a:stretch>
                  <a:fillRect r="-108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860032" y="836712"/>
                <a:ext cx="39604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dirty="0"/>
                  <a:t>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250°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, 4.1 cm away. Mark the position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836712"/>
                <a:ext cx="3960440" cy="646331"/>
              </a:xfrm>
              <a:prstGeom prst="rect">
                <a:avLst/>
              </a:prstGeom>
              <a:blipFill>
                <a:blip r:embed="rId8"/>
                <a:stretch>
                  <a:fillRect l="-1231" t="-4717" r="-615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6225540" y="2461599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540" y="2461599"/>
                <a:ext cx="320195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6507110" y="260961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6477998" y="2251263"/>
            <a:ext cx="304436" cy="352184"/>
            <a:chOff x="1350534" y="1132601"/>
            <a:chExt cx="304436" cy="352184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5580112" y="296987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5753100" y="2712720"/>
            <a:ext cx="685800" cy="236220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81288" y="2822177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4.1cm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5343444" y="2810035"/>
                <a:ext cx="2881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444" y="2810035"/>
                <a:ext cx="288178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819799" y="3242478"/>
                <a:ext cx="396044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 ship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70°</m:t>
                    </m:r>
                  </m:oMath>
                </a14:m>
                <a:r>
                  <a:rPr lang="en-GB" dirty="0"/>
                  <a:t> from a ship, 6 km away. Clapp Island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150°</m:t>
                    </m:r>
                  </m:oMath>
                </a14:m>
                <a:r>
                  <a:rPr lang="en-GB" dirty="0"/>
                  <a:t> from the ship, 4 km away. By first plotting the locations of the ship and island (using a scale of 1cm : 1km), estimate how far away the island is from the lighthouse.</a:t>
                </a: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9799" y="3242478"/>
                <a:ext cx="3960440" cy="2031325"/>
              </a:xfrm>
              <a:prstGeom prst="rect">
                <a:avLst/>
              </a:prstGeom>
              <a:blipFill>
                <a:blip r:embed="rId11"/>
                <a:stretch>
                  <a:fillRect l="-1387" t="-1802" r="-2157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6225540" y="5494390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540" y="5494390"/>
                <a:ext cx="320195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6507110" y="5642408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>
            <a:off x="5428633" y="5284054"/>
            <a:ext cx="1353801" cy="725715"/>
            <a:chOff x="301169" y="1132601"/>
            <a:chExt cx="1353801" cy="725715"/>
          </a:xfrm>
        </p:grpSpPr>
        <p:cxnSp>
          <p:nvCxnSpPr>
            <p:cNvPr id="45" name="Straight Arrow Connector 44"/>
            <p:cNvCxnSpPr/>
            <p:nvPr/>
          </p:nvCxnSpPr>
          <p:spPr>
            <a:xfrm flipV="1">
              <a:off x="1403649" y="1246405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1350534" y="113260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301169" y="145571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475507" y="1619936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5580112" y="6002669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5753100" y="5745511"/>
            <a:ext cx="685800" cy="236220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981288" y="5854968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6 km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5343444" y="5842827"/>
                <a:ext cx="2881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444" y="5842827"/>
                <a:ext cx="288178" cy="27699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Oval 52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6865391" y="6274025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6837450" y="6265134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𝐶𝐼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7450" y="6265134"/>
                <a:ext cx="320195" cy="276999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/>
          <p:cNvCxnSpPr/>
          <p:nvPr/>
        </p:nvCxnSpPr>
        <p:spPr>
          <a:xfrm flipH="1" flipV="1">
            <a:off x="6571879" y="5738638"/>
            <a:ext cx="273421" cy="487537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667088" y="5776238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4 km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18588" y="5649469"/>
            <a:ext cx="1573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Distance: 7.8km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44199" y="918563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33335" y="3242478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603775" y="878313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571428" y="3293026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1BBFC3B-67CA-4F18-BBED-4E0B0EEEF036}"/>
              </a:ext>
            </a:extLst>
          </p:cNvPr>
          <p:cNvSpPr/>
          <p:nvPr/>
        </p:nvSpPr>
        <p:spPr>
          <a:xfrm>
            <a:off x="988845" y="1574940"/>
            <a:ext cx="2180483" cy="139907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B64BD41-A36B-4057-9061-07F64C0AAFB9}"/>
              </a:ext>
            </a:extLst>
          </p:cNvPr>
          <p:cNvSpPr/>
          <p:nvPr/>
        </p:nvSpPr>
        <p:spPr>
          <a:xfrm>
            <a:off x="1085736" y="4249683"/>
            <a:ext cx="2323289" cy="17605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1173BEF-020D-43AB-AD7D-82DE8D7ABDD7}"/>
              </a:ext>
            </a:extLst>
          </p:cNvPr>
          <p:cNvSpPr/>
          <p:nvPr/>
        </p:nvSpPr>
        <p:spPr>
          <a:xfrm>
            <a:off x="5223992" y="1748550"/>
            <a:ext cx="2286517" cy="13231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DEE692B-3F7E-4927-9852-898F86365718}"/>
              </a:ext>
            </a:extLst>
          </p:cNvPr>
          <p:cNvSpPr/>
          <p:nvPr/>
        </p:nvSpPr>
        <p:spPr>
          <a:xfrm>
            <a:off x="5351500" y="5239048"/>
            <a:ext cx="3446271" cy="13231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634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4" grpId="0" animBg="1"/>
      <p:bldP spid="6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2 – </a:t>
              </a:r>
              <a:r>
                <a:rPr lang="en-GB" sz="3200" b="1" dirty="0"/>
                <a:t>Constructing Bearings</a:t>
              </a:r>
              <a:endParaRPr lang="en-GB" sz="2800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C1757FF-1133-4D79-A40F-142D3696AF11}"/>
              </a:ext>
            </a:extLst>
          </p:cNvPr>
          <p:cNvSpPr txBox="1"/>
          <p:nvPr/>
        </p:nvSpPr>
        <p:spPr>
          <a:xfrm>
            <a:off x="7024723" y="96972"/>
            <a:ext cx="208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(On supplied sheet)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3629" y="797240"/>
                <a:ext cx="396044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Anne is 3m away from Ishan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100°</m:t>
                    </m:r>
                  </m:oMath>
                </a14:m>
                <a:r>
                  <a:rPr lang="en-GB" dirty="0"/>
                  <a:t>. Katniss is 7m away from Anne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260°</m:t>
                    </m:r>
                  </m:oMath>
                </a14:m>
                <a:r>
                  <a:rPr lang="en-GB" dirty="0"/>
                  <a:t>. By plotting the positions of Anne and Katniss (using a scale of 1cm : 1m), estimate the distance of Katniss from Ishan.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29" y="797240"/>
                <a:ext cx="3960440" cy="1754326"/>
              </a:xfrm>
              <a:prstGeom prst="rect">
                <a:avLst/>
              </a:prstGeom>
              <a:blipFill>
                <a:blip r:embed="rId2"/>
                <a:stretch>
                  <a:fillRect l="-1231" t="-2083" r="-2462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2266347" y="3164108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6347" y="3164108"/>
                <a:ext cx="320195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2279291" y="3262049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454200" y="2735862"/>
            <a:ext cx="304436" cy="402605"/>
            <a:chOff x="301169" y="1455711"/>
            <a:chExt cx="304436" cy="40260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301169" y="145571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475507" y="1619936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605679" y="313136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32280" y="3157221"/>
            <a:ext cx="441960" cy="9905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08735" y="2937946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3 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369011" y="2971525"/>
                <a:ext cx="2881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011" y="2971525"/>
                <a:ext cx="288178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947960" y="3478923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676548" y="3420555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548" y="3420555"/>
                <a:ext cx="320195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V="1">
            <a:off x="1092200" y="3317240"/>
            <a:ext cx="1135380" cy="167641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450595" y="3377376"/>
            <a:ext cx="6370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7 m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8855" y="2915327"/>
            <a:ext cx="1573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Distance: 4.3m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63811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63811" y="4005064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93629" y="3906602"/>
                <a:ext cx="396044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Ron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300°</m:t>
                    </m:r>
                  </m:oMath>
                </a14:m>
                <a:r>
                  <a:rPr lang="en-GB" dirty="0"/>
                  <a:t> from Harry at a distance of 500m. Hermione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70°</m:t>
                    </m:r>
                  </m:oMath>
                </a14:m>
                <a:r>
                  <a:rPr lang="en-GB" dirty="0"/>
                  <a:t> from Ron at a distance of 650m. But using a scale of 1cm : 100m, determine the distance of Hermione from Harry.</a:t>
                </a: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29" y="3906602"/>
                <a:ext cx="3960440" cy="1754326"/>
              </a:xfrm>
              <a:prstGeom prst="rect">
                <a:avLst/>
              </a:prstGeom>
              <a:blipFill>
                <a:blip r:embed="rId6"/>
                <a:stretch>
                  <a:fillRect l="-1231" t="-2083" r="-2615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2396074" y="5715573"/>
                <a:ext cx="32019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𝐻𝑒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074" y="5715573"/>
                <a:ext cx="320195" cy="276999"/>
              </a:xfrm>
              <a:prstGeom prst="rect">
                <a:avLst/>
              </a:prstGeom>
              <a:blipFill>
                <a:blip r:embed="rId7"/>
                <a:stretch>
                  <a:fillRect r="-1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2445801" y="5744816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2088752" y="6023927"/>
            <a:ext cx="304436" cy="402605"/>
            <a:chOff x="301169" y="1455711"/>
            <a:chExt cx="304436" cy="40260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2667DA4-32EB-4EE8-AE7F-449DA98FA317}"/>
                </a:ext>
              </a:extLst>
            </p:cNvPr>
            <p:cNvSpPr txBox="1"/>
            <p:nvPr/>
          </p:nvSpPr>
          <p:spPr>
            <a:xfrm>
              <a:off x="301169" y="1455711"/>
              <a:ext cx="3044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N</a:t>
              </a:r>
              <a:endParaRPr lang="en-GB" sz="12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75507" y="1619936"/>
              <a:ext cx="2300" cy="2383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2240231" y="6419432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 flipV="1">
            <a:off x="1719263" y="5786438"/>
            <a:ext cx="661987" cy="247650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96970" y="6131991"/>
            <a:ext cx="431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5 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922600" y="6269115"/>
                <a:ext cx="2881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𝐻𝑎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600" y="6269115"/>
                <a:ext cx="288178" cy="276999"/>
              </a:xfrm>
              <a:prstGeom prst="rect">
                <a:avLst/>
              </a:prstGeom>
              <a:blipFill>
                <a:blip r:embed="rId8"/>
                <a:stretch>
                  <a:fillRect r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>
            <a:extLst>
              <a:ext uri="{FF2B5EF4-FFF2-40B4-BE49-F238E27FC236}">
                <a16:creationId xmlns:a16="http://schemas.microsoft.com/office/drawing/2014/main" id="{B1BE7C17-09F4-4462-9D09-9D1D999C8731}"/>
              </a:ext>
            </a:extLst>
          </p:cNvPr>
          <p:cNvSpPr/>
          <p:nvPr/>
        </p:nvSpPr>
        <p:spPr>
          <a:xfrm>
            <a:off x="1590623" y="6052401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/>
              <p:nvPr/>
            </p:nvSpPr>
            <p:spPr>
              <a:xfrm>
                <a:off x="1271009" y="5922999"/>
                <a:ext cx="3053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𝑅𝑜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C2E384A-6D9E-4482-9B91-19E64ACA7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009" y="5922999"/>
                <a:ext cx="305380" cy="276999"/>
              </a:xfrm>
              <a:prstGeom prst="rect">
                <a:avLst/>
              </a:prstGeom>
              <a:blipFill>
                <a:blip r:embed="rId9"/>
                <a:stretch>
                  <a:fillRect r="-39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>
            <a:off x="1726938" y="6098120"/>
            <a:ext cx="425712" cy="239180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733876" y="5631056"/>
            <a:ext cx="552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6.5 m</a:t>
            </a:r>
            <a:endParaRPr lang="en-GB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5044503" y="762563"/>
                <a:ext cx="3960440" cy="5909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 map scale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1:2000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342900" indent="-342900">
                  <a:buAutoNum type="alphaLcParenBoth"/>
                </a:pPr>
                <a:r>
                  <a:rPr lang="en-GB" dirty="0"/>
                  <a:t>The distance on a map between two locations is 3.5cm. What real distance does this represent?</a:t>
                </a:r>
                <a:br>
                  <a:rPr lang="en-GB" dirty="0"/>
                </a:br>
                <a:r>
                  <a:rPr lang="en-GB" b="1" dirty="0"/>
                  <a:t>70 metres</a:t>
                </a:r>
              </a:p>
              <a:p>
                <a:pPr marL="342900" indent="-342900">
                  <a:buAutoNum type="alphaLcParenBoth"/>
                </a:pPr>
                <a:r>
                  <a:rPr lang="en-GB" dirty="0"/>
                  <a:t>A real life distance is 50km. What distance would this be on a on a large map? Give your answer in metres.</a:t>
                </a:r>
                <a:br>
                  <a:rPr lang="en-GB" dirty="0"/>
                </a:br>
                <a:r>
                  <a:rPr lang="en-GB" b="1" dirty="0"/>
                  <a:t>25 metres</a:t>
                </a:r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A map scale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1:50 000</m:t>
                    </m:r>
                  </m:oMath>
                </a14:m>
                <a:r>
                  <a:rPr lang="en-GB" dirty="0"/>
                  <a:t>. On a map two locations are 6.4cm apart. How far apart are they in real life? Give your answer in kilometres.       </a:t>
                </a:r>
                <a:r>
                  <a:rPr lang="en-GB" b="1" dirty="0"/>
                  <a:t>3.2 km</a:t>
                </a:r>
              </a:p>
              <a:p>
                <a:endParaRPr lang="en-GB" dirty="0"/>
              </a:p>
              <a:p>
                <a:r>
                  <a:rPr lang="en-GB" dirty="0"/>
                  <a:t>A map distance of 8cm represents 40km in real life. Determine the map scale in the form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1: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.        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𝟓𝟎𝟎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𝟎𝟎𝟎</m:t>
                    </m:r>
                  </m:oMath>
                </a14:m>
                <a:endParaRPr lang="en-GB" b="1" dirty="0"/>
              </a:p>
              <a:p>
                <a:endParaRPr lang="en-GB" b="1" dirty="0"/>
              </a:p>
              <a:p>
                <a:endParaRPr lang="en-GB" b="1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503" y="762563"/>
                <a:ext cx="3960440" cy="5909310"/>
              </a:xfrm>
              <a:prstGeom prst="rect">
                <a:avLst/>
              </a:prstGeom>
              <a:blipFill>
                <a:blip r:embed="rId10"/>
                <a:stretch>
                  <a:fillRect l="-1387" t="-516" r="-1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828479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818954" y="3835241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818954" y="5229200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FBDAF5-01C2-41C2-BBC5-AD166B3411DD}"/>
              </a:ext>
            </a:extLst>
          </p:cNvPr>
          <p:cNvSpPr/>
          <p:nvPr/>
        </p:nvSpPr>
        <p:spPr>
          <a:xfrm>
            <a:off x="5475554" y="1883138"/>
            <a:ext cx="1147188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E608725-5F01-4969-88EE-12D3F727D01F}"/>
              </a:ext>
            </a:extLst>
          </p:cNvPr>
          <p:cNvSpPr/>
          <p:nvPr/>
        </p:nvSpPr>
        <p:spPr>
          <a:xfrm>
            <a:off x="5457805" y="3284020"/>
            <a:ext cx="1147188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2AFAEAC-A765-480A-83A2-295BE2B7E412}"/>
              </a:ext>
            </a:extLst>
          </p:cNvPr>
          <p:cNvSpPr/>
          <p:nvPr/>
        </p:nvSpPr>
        <p:spPr>
          <a:xfrm>
            <a:off x="6451129" y="4643611"/>
            <a:ext cx="1147188" cy="28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C3BB3E8-4AFD-4281-A71B-0EB2D5E01CC3}"/>
              </a:ext>
            </a:extLst>
          </p:cNvPr>
          <p:cNvSpPr/>
          <p:nvPr/>
        </p:nvSpPr>
        <p:spPr>
          <a:xfrm>
            <a:off x="6836530" y="5722895"/>
            <a:ext cx="1242150" cy="3405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A22571E-CA37-4B9F-BBF0-B0D5DE6BB3CF}"/>
              </a:ext>
            </a:extLst>
          </p:cNvPr>
          <p:cNvSpPr/>
          <p:nvPr/>
        </p:nvSpPr>
        <p:spPr>
          <a:xfrm>
            <a:off x="628580" y="2575747"/>
            <a:ext cx="3623824" cy="11795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ED8EAC6-D3F7-456F-90CF-0F11CC74BC38}"/>
              </a:ext>
            </a:extLst>
          </p:cNvPr>
          <p:cNvSpPr/>
          <p:nvPr/>
        </p:nvSpPr>
        <p:spPr>
          <a:xfrm>
            <a:off x="993679" y="5598398"/>
            <a:ext cx="2557389" cy="11795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4407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3 – </a:t>
              </a:r>
              <a:r>
                <a:rPr lang="en-GB" sz="3200" b="1" dirty="0"/>
                <a:t>Bearings using angle laws</a:t>
              </a:r>
              <a:endParaRPr lang="en-GB" sz="2800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C1757FF-1133-4D79-A40F-142D3696AF11}"/>
              </a:ext>
            </a:extLst>
          </p:cNvPr>
          <p:cNvSpPr txBox="1"/>
          <p:nvPr/>
        </p:nvSpPr>
        <p:spPr>
          <a:xfrm>
            <a:off x="7024723" y="96972"/>
            <a:ext cx="208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(On supplied sheet)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3629" y="797240"/>
                <a:ext cx="170893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29" y="797240"/>
                <a:ext cx="1708931" cy="923330"/>
              </a:xfrm>
              <a:prstGeom prst="rect">
                <a:avLst/>
              </a:prstGeom>
              <a:blipFill>
                <a:blip r:embed="rId2"/>
                <a:stretch>
                  <a:fillRect l="-2847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63811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67640" y="2610938"/>
                <a:ext cx="8005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50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40" y="2610938"/>
                <a:ext cx="800516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646562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572900" y="1795578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194413" y="1683891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13" y="1683891"/>
                <a:ext cx="447620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799544" y="2585002"/>
            <a:ext cx="76560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54326" y="2586648"/>
            <a:ext cx="818574" cy="7714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449586" y="2485138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9586" y="2485138"/>
                <a:ext cx="447620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15760" y="3173585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60" y="3173585"/>
                <a:ext cx="44762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021164" y="3181002"/>
                <a:ext cx="1480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Solution: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𝟐𝟐𝟎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164" y="3181002"/>
                <a:ext cx="1480455" cy="338554"/>
              </a:xfrm>
              <a:prstGeom prst="rect">
                <a:avLst/>
              </a:prstGeom>
              <a:blipFill>
                <a:blip r:embed="rId7"/>
                <a:stretch>
                  <a:fillRect l="-2479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19490" y="385349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02322" y="6165568"/>
                <a:ext cx="15556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Solution: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22" y="6165568"/>
                <a:ext cx="1555624" cy="369332"/>
              </a:xfrm>
              <a:prstGeom prst="rect">
                <a:avLst/>
              </a:prstGeom>
              <a:blipFill>
                <a:blip r:embed="rId8"/>
                <a:stretch>
                  <a:fillRect l="-3125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 flipV="1">
            <a:off x="2302560" y="4231631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1924073" y="411994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4073" y="4119944"/>
                <a:ext cx="44762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Connector 38"/>
          <p:cNvCxnSpPr/>
          <p:nvPr/>
        </p:nvCxnSpPr>
        <p:spPr>
          <a:xfrm>
            <a:off x="2302560" y="5022701"/>
            <a:ext cx="7656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483986" y="5022701"/>
            <a:ext cx="818574" cy="7714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969696" y="4781491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696" y="4781491"/>
                <a:ext cx="447620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145420" y="5609638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420" y="5609638"/>
                <a:ext cx="447620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/>
          <p:nvPr/>
        </p:nvCxnSpPr>
        <p:spPr>
          <a:xfrm flipV="1">
            <a:off x="1483985" y="5002015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105498" y="4890328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498" y="4890328"/>
                <a:ext cx="44762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/>
          <p:nvPr/>
        </p:nvCxnSpPr>
        <p:spPr>
          <a:xfrm>
            <a:off x="2302560" y="4857514"/>
            <a:ext cx="1895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492098" y="4857514"/>
            <a:ext cx="0" cy="1651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2134310" y="5021055"/>
            <a:ext cx="396240" cy="209405"/>
          </a:xfrm>
          <a:custGeom>
            <a:avLst/>
            <a:gdLst>
              <a:gd name="connsiteX0" fmla="*/ 396240 w 396240"/>
              <a:gd name="connsiteY0" fmla="*/ 0 h 209405"/>
              <a:gd name="connsiteX1" fmla="*/ 281940 w 396240"/>
              <a:gd name="connsiteY1" fmla="*/ 198120 h 209405"/>
              <a:gd name="connsiteX2" fmla="*/ 0 w 396240"/>
              <a:gd name="connsiteY2" fmla="*/ 167640 h 209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6240" h="209405">
                <a:moveTo>
                  <a:pt x="396240" y="0"/>
                </a:moveTo>
                <a:cubicBezTo>
                  <a:pt x="372110" y="85090"/>
                  <a:pt x="347980" y="170180"/>
                  <a:pt x="281940" y="198120"/>
                </a:cubicBezTo>
                <a:cubicBezTo>
                  <a:pt x="215900" y="226060"/>
                  <a:pt x="107950" y="196850"/>
                  <a:pt x="0" y="16764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2123860" y="5213700"/>
                <a:ext cx="650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130°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860" y="5213700"/>
                <a:ext cx="650530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50571" y="3769893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71" y="3769893"/>
                <a:ext cx="3960440" cy="369332"/>
              </a:xfrm>
              <a:prstGeom prst="rect">
                <a:avLst/>
              </a:prstGeom>
              <a:blipFill>
                <a:blip r:embed="rId14"/>
                <a:stretch>
                  <a:fillRect l="-1385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Freeform 30"/>
          <p:cNvSpPr/>
          <p:nvPr/>
        </p:nvSpPr>
        <p:spPr>
          <a:xfrm>
            <a:off x="1169119" y="2585010"/>
            <a:ext cx="152400" cy="238125"/>
          </a:xfrm>
          <a:custGeom>
            <a:avLst/>
            <a:gdLst>
              <a:gd name="connsiteX0" fmla="*/ 0 w 152400"/>
              <a:gd name="connsiteY0" fmla="*/ 0 h 238125"/>
              <a:gd name="connsiteX1" fmla="*/ 66675 w 152400"/>
              <a:gd name="connsiteY1" fmla="*/ 152400 h 238125"/>
              <a:gd name="connsiteX2" fmla="*/ 152400 w 152400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238125">
                <a:moveTo>
                  <a:pt x="0" y="0"/>
                </a:moveTo>
                <a:cubicBezTo>
                  <a:pt x="20637" y="56356"/>
                  <a:pt x="41275" y="112713"/>
                  <a:pt x="66675" y="152400"/>
                </a:cubicBezTo>
                <a:cubicBezTo>
                  <a:pt x="92075" y="192088"/>
                  <a:pt x="122237" y="215106"/>
                  <a:pt x="152400" y="23812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4862586" y="797240"/>
                <a:ext cx="39604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the diagram,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𝐴𝐵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𝐴𝐶</m:t>
                    </m:r>
                  </m:oMath>
                </a14:m>
                <a:r>
                  <a:rPr lang="en-GB" dirty="0"/>
                  <a:t>. Determine the bearing of: </a:t>
                </a:r>
              </a:p>
              <a:p>
                <a:pPr marL="342900" indent="-342900">
                  <a:buAutoNum type="alphaLcParenBoth"/>
                </a:pP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.   	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𝟕𝟎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  <a:p>
                <a:pPr marL="342900" indent="-342900">
                  <a:buAutoNum type="alphaLcParenBoth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.	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𝟐𝟓𝟎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  <a:p>
                <a:pPr marL="342900" indent="-342900">
                  <a:buAutoNum type="alphaLcParenBoth"/>
                </a:pP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	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𝟏𝟒𝟎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586" y="797240"/>
                <a:ext cx="3960440" cy="1477328"/>
              </a:xfrm>
              <a:prstGeom prst="rect">
                <a:avLst/>
              </a:prstGeom>
              <a:blipFill>
                <a:blip r:embed="rId15"/>
                <a:stretch>
                  <a:fillRect l="-1387" t="-2479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/>
          <p:cNvCxnSpPr/>
          <p:nvPr/>
        </p:nvCxnSpPr>
        <p:spPr>
          <a:xfrm flipV="1">
            <a:off x="7831777" y="1299529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7453290" y="1187842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290" y="1187842"/>
                <a:ext cx="447620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Connector 54"/>
          <p:cNvCxnSpPr/>
          <p:nvPr/>
        </p:nvCxnSpPr>
        <p:spPr>
          <a:xfrm>
            <a:off x="7831777" y="2090599"/>
            <a:ext cx="0" cy="1324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7831777" y="2090599"/>
            <a:ext cx="885972" cy="936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498913" y="1849389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8913" y="1849389"/>
                <a:ext cx="447620" cy="338554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8002381" y="2749390"/>
                <a:ext cx="650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70°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2381" y="2749390"/>
                <a:ext cx="650530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Connector 66"/>
          <p:cNvCxnSpPr/>
          <p:nvPr/>
        </p:nvCxnSpPr>
        <p:spPr>
          <a:xfrm flipH="1">
            <a:off x="7831777" y="3027187"/>
            <a:ext cx="876593" cy="3877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7722723" y="2779603"/>
            <a:ext cx="1781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8180979" y="2470806"/>
            <a:ext cx="149842" cy="1308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8607404" y="2936216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404" y="2936216"/>
                <a:ext cx="447620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520528" y="3323978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0528" y="3323978"/>
                <a:ext cx="447620" cy="338554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Freeform 72"/>
          <p:cNvSpPr/>
          <p:nvPr/>
        </p:nvSpPr>
        <p:spPr>
          <a:xfrm>
            <a:off x="8470197" y="2826406"/>
            <a:ext cx="57474" cy="304800"/>
          </a:xfrm>
          <a:custGeom>
            <a:avLst/>
            <a:gdLst>
              <a:gd name="connsiteX0" fmla="*/ 57474 w 57474"/>
              <a:gd name="connsiteY0" fmla="*/ 0 h 304800"/>
              <a:gd name="connsiteX1" fmla="*/ 324 w 57474"/>
              <a:gd name="connsiteY1" fmla="*/ 142875 h 304800"/>
              <a:gd name="connsiteX2" fmla="*/ 38424 w 57474"/>
              <a:gd name="connsiteY2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74" h="304800">
                <a:moveTo>
                  <a:pt x="57474" y="0"/>
                </a:moveTo>
                <a:cubicBezTo>
                  <a:pt x="30486" y="46037"/>
                  <a:pt x="3499" y="92075"/>
                  <a:pt x="324" y="142875"/>
                </a:cubicBezTo>
                <a:cubicBezTo>
                  <a:pt x="-2851" y="193675"/>
                  <a:pt x="17786" y="249237"/>
                  <a:pt x="38424" y="30480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646562" y="3847001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5292080" y="4023475"/>
            <a:ext cx="0" cy="13481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5292400" y="4138333"/>
            <a:ext cx="1144881" cy="3823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6438900" y="3878580"/>
            <a:ext cx="3746" cy="16609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292080" y="4520682"/>
            <a:ext cx="1150566" cy="9183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724539" y="4877493"/>
            <a:ext cx="130285" cy="1375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6345120" y="4670853"/>
            <a:ext cx="189998" cy="5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4951567" y="426145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567" y="4261454"/>
                <a:ext cx="447620" cy="338554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345120" y="3990371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5120" y="3990371"/>
                <a:ext cx="447620" cy="338554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6335916" y="5313581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916" y="5313581"/>
                <a:ext cx="447620" cy="338554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eform 25"/>
          <p:cNvSpPr/>
          <p:nvPr/>
        </p:nvSpPr>
        <p:spPr>
          <a:xfrm>
            <a:off x="6179820" y="5097780"/>
            <a:ext cx="259080" cy="129540"/>
          </a:xfrm>
          <a:custGeom>
            <a:avLst/>
            <a:gdLst>
              <a:gd name="connsiteX0" fmla="*/ 0 w 259080"/>
              <a:gd name="connsiteY0" fmla="*/ 129540 h 129540"/>
              <a:gd name="connsiteX1" fmla="*/ 114300 w 259080"/>
              <a:gd name="connsiteY1" fmla="*/ 30480 h 129540"/>
              <a:gd name="connsiteX2" fmla="*/ 259080 w 259080"/>
              <a:gd name="connsiteY2" fmla="*/ 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0" y="129540"/>
                </a:moveTo>
                <a:cubicBezTo>
                  <a:pt x="35560" y="90805"/>
                  <a:pt x="71120" y="52070"/>
                  <a:pt x="114300" y="30480"/>
                </a:cubicBezTo>
                <a:cubicBezTo>
                  <a:pt x="157480" y="8890"/>
                  <a:pt x="208280" y="4445"/>
                  <a:pt x="259080" y="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5889307" y="4785282"/>
                <a:ext cx="6505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70°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9307" y="4785282"/>
                <a:ext cx="650530" cy="338554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958313" y="4029020"/>
                <a:ext cx="169331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the diagram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𝐴𝐶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𝐵𝐶</m:t>
                    </m:r>
                  </m:oMath>
                </a14:m>
                <a:r>
                  <a:rPr lang="en-GB" dirty="0"/>
                  <a:t>. Determine the bearing of:</a:t>
                </a:r>
              </a:p>
              <a:p>
                <a:pPr/>
                <a:r>
                  <a:rPr lang="en-GB" dirty="0"/>
                  <a:t>(a)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br>
                  <a:rPr lang="en-GB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𝟓𝟓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  <a:p>
                <a:r>
                  <a:rPr lang="en-GB" dirty="0"/>
                  <a:t>(b)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𝟏𝟏𝟎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8313" y="4029020"/>
                <a:ext cx="1693318" cy="2308324"/>
              </a:xfrm>
              <a:prstGeom prst="rect">
                <a:avLst/>
              </a:prstGeom>
              <a:blipFill>
                <a:blip r:embed="rId25"/>
                <a:stretch>
                  <a:fillRect l="-2878" t="-1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766209" y="783269"/>
                <a:ext cx="170893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Determine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209" y="783269"/>
                <a:ext cx="1708931" cy="923330"/>
              </a:xfrm>
              <a:prstGeom prst="rect">
                <a:avLst/>
              </a:prstGeom>
              <a:blipFill>
                <a:blip r:embed="rId26"/>
                <a:stretch>
                  <a:fillRect l="-3214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Rectangle 78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436391" y="863956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3629220" y="2876367"/>
                <a:ext cx="4982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0" smtClean="0">
                          <a:latin typeface="Cambria Math" panose="02040503050406030204" pitchFamily="18" charset="0"/>
                        </a:rPr>
                        <m:t>25</m:t>
                      </m:r>
                      <m:r>
                        <a:rPr lang="en-GB" sz="1200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9220" y="2876367"/>
                <a:ext cx="498280" cy="276999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3" name="Straight Arrow Connector 82"/>
          <p:cNvCxnSpPr/>
          <p:nvPr/>
        </p:nvCxnSpPr>
        <p:spPr>
          <a:xfrm flipV="1">
            <a:off x="3745480" y="1781607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3366993" y="1669920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6993" y="1669920"/>
                <a:ext cx="447620" cy="338554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5" name="Straight Connector 84"/>
          <p:cNvCxnSpPr/>
          <p:nvPr/>
        </p:nvCxnSpPr>
        <p:spPr>
          <a:xfrm flipV="1">
            <a:off x="3737726" y="2571031"/>
            <a:ext cx="0" cy="78701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 flipV="1">
            <a:off x="3745480" y="2572677"/>
            <a:ext cx="458220" cy="7039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3425980" y="2361592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980" y="2361592"/>
                <a:ext cx="447620" cy="338554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87"/>
              <p:cNvSpPr txBox="1"/>
              <p:nvPr/>
            </p:nvSpPr>
            <p:spPr>
              <a:xfrm>
                <a:off x="4055190" y="3178664"/>
                <a:ext cx="447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190" y="3178664"/>
                <a:ext cx="447620" cy="338554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Freeform 88"/>
          <p:cNvSpPr/>
          <p:nvPr/>
        </p:nvSpPr>
        <p:spPr>
          <a:xfrm rot="16829442">
            <a:off x="3765472" y="2755643"/>
            <a:ext cx="92265" cy="144330"/>
          </a:xfrm>
          <a:custGeom>
            <a:avLst/>
            <a:gdLst>
              <a:gd name="connsiteX0" fmla="*/ 0 w 152400"/>
              <a:gd name="connsiteY0" fmla="*/ 0 h 238125"/>
              <a:gd name="connsiteX1" fmla="*/ 66675 w 152400"/>
              <a:gd name="connsiteY1" fmla="*/ 152400 h 238125"/>
              <a:gd name="connsiteX2" fmla="*/ 152400 w 152400"/>
              <a:gd name="connsiteY2" fmla="*/ 238125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238125">
                <a:moveTo>
                  <a:pt x="0" y="0"/>
                </a:moveTo>
                <a:cubicBezTo>
                  <a:pt x="20637" y="56356"/>
                  <a:pt x="41275" y="112713"/>
                  <a:pt x="66675" y="152400"/>
                </a:cubicBezTo>
                <a:cubicBezTo>
                  <a:pt x="92075" y="192088"/>
                  <a:pt x="122237" y="215106"/>
                  <a:pt x="152400" y="238125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2701133" y="3371437"/>
                <a:ext cx="1480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Solution: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𝟏𝟓𝟓</m:t>
                    </m:r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133" y="3371437"/>
                <a:ext cx="1480455" cy="338554"/>
              </a:xfrm>
              <a:prstGeom prst="rect">
                <a:avLst/>
              </a:prstGeom>
              <a:blipFill>
                <a:blip r:embed="rId31"/>
                <a:stretch>
                  <a:fillRect l="-2058"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>
            <a:off x="4502810" y="584775"/>
            <a:ext cx="0" cy="6273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062403" y="3183653"/>
            <a:ext cx="1298960" cy="3935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701132" y="3396343"/>
            <a:ext cx="1298960" cy="32180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3" name="Rectangle 92"/>
          <p:cNvSpPr/>
          <p:nvPr/>
        </p:nvSpPr>
        <p:spPr>
          <a:xfrm>
            <a:off x="992553" y="6108557"/>
            <a:ext cx="1479342" cy="41282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652828" y="1295055"/>
            <a:ext cx="803049" cy="3528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652827" y="1636389"/>
            <a:ext cx="803049" cy="323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6" name="Rectangle 95"/>
          <p:cNvSpPr/>
          <p:nvPr/>
        </p:nvSpPr>
        <p:spPr>
          <a:xfrm>
            <a:off x="6641337" y="1949501"/>
            <a:ext cx="803049" cy="323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487862" y="5413122"/>
            <a:ext cx="803049" cy="323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98" name="Rectangle 97"/>
          <p:cNvSpPr/>
          <p:nvPr/>
        </p:nvSpPr>
        <p:spPr>
          <a:xfrm>
            <a:off x="7487862" y="5991928"/>
            <a:ext cx="803049" cy="323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47758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3 – </a:t>
              </a:r>
              <a:r>
                <a:rPr lang="en-GB" sz="3200" b="1" dirty="0"/>
                <a:t>Bearings using angle laws</a:t>
              </a:r>
              <a:endParaRPr lang="en-GB" sz="2800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C1757FF-1133-4D79-A40F-142D3696AF11}"/>
              </a:ext>
            </a:extLst>
          </p:cNvPr>
          <p:cNvSpPr txBox="1"/>
          <p:nvPr/>
        </p:nvSpPr>
        <p:spPr>
          <a:xfrm>
            <a:off x="7024723" y="96972"/>
            <a:ext cx="208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(On supplied sheet)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3629" y="797240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i="1" dirty="0"/>
              <a:t>[Edexcel IGCSE Jan2014(R)-4H Q10b] </a:t>
            </a:r>
            <a:br>
              <a:rPr lang="pt-BR" i="1" dirty="0"/>
            </a:br>
            <a:r>
              <a:rPr lang="en-GB" dirty="0"/>
              <a:t>The diagram shows the positions of a yacht </a:t>
            </a:r>
            <a:r>
              <a:rPr lang="en-GB" i="1" dirty="0"/>
              <a:t>Y</a:t>
            </a:r>
            <a:r>
              <a:rPr lang="en-GB" dirty="0"/>
              <a:t>, a ship </a:t>
            </a:r>
            <a:r>
              <a:rPr lang="en-GB" i="1" dirty="0"/>
              <a:t>S </a:t>
            </a:r>
            <a:r>
              <a:rPr lang="en-GB" dirty="0"/>
              <a:t>and a beacon </a:t>
            </a:r>
            <a:r>
              <a:rPr lang="en-GB" i="1" dirty="0"/>
              <a:t>B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/>
              <a:t>The bearing of </a:t>
            </a:r>
            <a:r>
              <a:rPr lang="en-GB" i="1" dirty="0"/>
              <a:t>B </a:t>
            </a:r>
            <a:r>
              <a:rPr lang="en-GB" dirty="0"/>
              <a:t>from </a:t>
            </a:r>
            <a:r>
              <a:rPr lang="en-GB" i="1" dirty="0"/>
              <a:t>Y </a:t>
            </a:r>
            <a:r>
              <a:rPr lang="en-GB" dirty="0"/>
              <a:t>is 228°.</a:t>
            </a:r>
          </a:p>
          <a:p>
            <a:r>
              <a:rPr lang="en-GB" dirty="0"/>
              <a:t>The bearing of </a:t>
            </a:r>
            <a:r>
              <a:rPr lang="en-GB" i="1" dirty="0"/>
              <a:t>S </a:t>
            </a:r>
            <a:r>
              <a:rPr lang="en-GB" dirty="0"/>
              <a:t>from </a:t>
            </a:r>
            <a:r>
              <a:rPr lang="en-GB" i="1" dirty="0"/>
              <a:t>Y </a:t>
            </a:r>
            <a:r>
              <a:rPr lang="en-GB" dirty="0"/>
              <a:t>is 118°.</a:t>
            </a:r>
          </a:p>
          <a:p>
            <a:r>
              <a:rPr lang="en-GB" dirty="0"/>
              <a:t>(a) Find the size of the angle </a:t>
            </a:r>
            <a:r>
              <a:rPr lang="en-GB" i="1" dirty="0"/>
              <a:t>BYS</a:t>
            </a:r>
            <a:r>
              <a:rPr lang="en-GB" dirty="0"/>
              <a:t>.</a:t>
            </a:r>
          </a:p>
          <a:p>
            <a:r>
              <a:rPr lang="en-GB" dirty="0"/>
              <a:t>(b) Given also that </a:t>
            </a:r>
            <a:r>
              <a:rPr lang="en-GB" i="1" dirty="0"/>
              <a:t>BY </a:t>
            </a:r>
            <a:r>
              <a:rPr lang="en-GB" dirty="0"/>
              <a:t>= </a:t>
            </a:r>
            <a:r>
              <a:rPr lang="en-GB" i="1" dirty="0"/>
              <a:t>SY</a:t>
            </a:r>
            <a:r>
              <a:rPr lang="en-GB" dirty="0"/>
              <a:t>, find the bearing of </a:t>
            </a:r>
            <a:r>
              <a:rPr lang="en-GB" i="1" dirty="0"/>
              <a:t>S </a:t>
            </a:r>
            <a:r>
              <a:rPr lang="en-GB" dirty="0"/>
              <a:t>from </a:t>
            </a:r>
            <a:r>
              <a:rPr lang="en-GB" i="1" dirty="0"/>
              <a:t>B</a:t>
            </a:r>
            <a:r>
              <a:rPr lang="en-GB" dirty="0"/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63811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pic>
        <p:nvPicPr>
          <p:cNvPr id="1026" name="Picture 2" descr="https://www.drfrostmaths.com/uploads/users/6190/images/img-6190-1517425616-34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70" y="3292551"/>
            <a:ext cx="2298134" cy="180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78777" y="5308775"/>
                <a:ext cx="13215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lphaLcParenBoth"/>
                </a:pPr>
                <a:r>
                  <a:rPr lang="en-GB" b="1" dirty="0"/>
                  <a:t> 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𝟏𝟏𝟎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i="1" dirty="0">
                  <a:latin typeface="Cambria Math" panose="02040503050406030204" pitchFamily="18" charset="0"/>
                </a:endParaRPr>
              </a:p>
              <a:p>
                <a:pPr marL="342900" indent="-342900">
                  <a:buAutoNum type="alphaLcParenBoth"/>
                </a:pPr>
                <a:r>
                  <a:rPr lang="en-GB" b="1" dirty="0"/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𝟎𝟖𝟑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777" y="5308775"/>
                <a:ext cx="1321523" cy="646331"/>
              </a:xfrm>
              <a:prstGeom prst="rect">
                <a:avLst/>
              </a:prstGeom>
              <a:blipFill>
                <a:blip r:embed="rId3"/>
                <a:stretch>
                  <a:fillRect l="-414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4507" y="2698220"/>
            <a:ext cx="2290206" cy="274168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955079" y="810093"/>
            <a:ext cx="36174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00000"/>
                </a:solidFill>
                <a:latin typeface="+mj-lt"/>
              </a:rPr>
              <a:t>[Edexcel IGCSE Nov2009-4H Q3b] </a:t>
            </a:r>
            <a:r>
              <a:rPr lang="en-GB" dirty="0">
                <a:latin typeface="+mj-lt"/>
              </a:rPr>
              <a:t>The bearing of B from A is 062°. </a:t>
            </a:r>
            <a:br>
              <a:rPr lang="en-GB" dirty="0">
                <a:latin typeface="+mj-lt"/>
              </a:rPr>
            </a:br>
            <a:r>
              <a:rPr lang="en-GB" dirty="0">
                <a:latin typeface="+mj-lt"/>
              </a:rPr>
              <a:t>C is due south of B.    </a:t>
            </a:r>
          </a:p>
          <a:p>
            <a:r>
              <a:rPr lang="en-GB" dirty="0">
                <a:latin typeface="+mj-lt"/>
              </a:rPr>
              <a:t>AB = CB.</a:t>
            </a:r>
          </a:p>
          <a:p>
            <a:r>
              <a:rPr lang="en-GB" dirty="0">
                <a:latin typeface="+mj-lt"/>
              </a:rPr>
              <a:t>Work out the bearing of C from A.</a:t>
            </a:r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013045" y="5733256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𝟏𝟐𝟏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3045" y="5733256"/>
                <a:ext cx="100811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646562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59334" y="5225143"/>
            <a:ext cx="882415" cy="3562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59334" y="5585464"/>
            <a:ext cx="882415" cy="3562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968413" y="5631939"/>
            <a:ext cx="1115675" cy="5578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0765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drfrostmaths.com/uploads/users/84981/images/img-84981-1543144280-47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86531"/>
            <a:ext cx="3076575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76043" y="770863"/>
                <a:ext cx="418938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/>
                  <a:t>[OCR GCSE(9-1) Nov 2017 6H Q9]</a:t>
                </a:r>
                <a:endParaRPr lang="en-GB" dirty="0"/>
              </a:p>
              <a:p>
                <a:r>
                  <a:rPr lang="en-GB" dirty="0"/>
                  <a:t>The diagram shows the positions of two towns, </a:t>
                </a:r>
                <a:r>
                  <a:rPr lang="en-GB" dirty="0" err="1"/>
                  <a:t>Amton</a:t>
                </a:r>
                <a:r>
                  <a:rPr lang="en-GB" dirty="0"/>
                  <a:t> and </a:t>
                </a:r>
                <a:r>
                  <a:rPr lang="en-GB" dirty="0" err="1"/>
                  <a:t>Bisham</a:t>
                </a:r>
                <a:r>
                  <a:rPr lang="en-GB" dirty="0"/>
                  <a:t>.</a:t>
                </a:r>
              </a:p>
              <a:p>
                <a:r>
                  <a:rPr lang="en-GB" dirty="0"/>
                  <a:t>The bearing of </a:t>
                </a:r>
                <a:r>
                  <a:rPr lang="en-GB" dirty="0" err="1"/>
                  <a:t>Bisham</a:t>
                </a:r>
                <a:r>
                  <a:rPr lang="en-GB" dirty="0"/>
                  <a:t> from </a:t>
                </a:r>
                <a:r>
                  <a:rPr lang="en-GB" dirty="0" err="1"/>
                  <a:t>Amton</a:t>
                </a:r>
                <a:r>
                  <a:rPr lang="en-GB" dirty="0"/>
                  <a:t> is 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.</a:t>
                </a:r>
                <a:br>
                  <a:rPr lang="en-GB" dirty="0"/>
                </a:br>
                <a:r>
                  <a:rPr lang="en-GB" dirty="0"/>
                  <a:t>The bearing of </a:t>
                </a:r>
                <a:r>
                  <a:rPr lang="en-GB" dirty="0" err="1"/>
                  <a:t>Amton</a:t>
                </a:r>
                <a:r>
                  <a:rPr lang="en-GB" dirty="0"/>
                  <a:t> from </a:t>
                </a:r>
                <a:r>
                  <a:rPr lang="en-GB" dirty="0" err="1"/>
                  <a:t>Bisham</a:t>
                </a:r>
                <a:r>
                  <a:rPr lang="en-GB" dirty="0"/>
                  <a:t> is 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.</a:t>
                </a:r>
              </a:p>
              <a:p>
                <a:r>
                  <a:rPr lang="en-GB" dirty="0"/>
                  <a:t>Calculate the 3-figure bearing of </a:t>
                </a:r>
                <a:r>
                  <a:rPr lang="en-GB" dirty="0" err="1"/>
                  <a:t>Amton</a:t>
                </a:r>
                <a:r>
                  <a:rPr lang="en-GB" dirty="0"/>
                  <a:t> from </a:t>
                </a:r>
                <a:r>
                  <a:rPr lang="en-GB" dirty="0" err="1"/>
                  <a:t>Bisham</a:t>
                </a:r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43" y="770863"/>
                <a:ext cx="4189387" cy="2031325"/>
              </a:xfrm>
              <a:prstGeom prst="rect">
                <a:avLst/>
              </a:prstGeom>
              <a:blipFill>
                <a:blip r:embed="rId3"/>
                <a:stretch>
                  <a:fillRect l="-1163" t="-1497" b="-3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5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3 – </a:t>
              </a:r>
              <a:r>
                <a:rPr lang="en-GB" sz="3200" b="1" dirty="0"/>
                <a:t>Bearings using angle laws</a:t>
              </a:r>
              <a:endParaRPr lang="en-GB" sz="2800" b="1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C1757FF-1133-4D79-A40F-142D3696AF11}"/>
              </a:ext>
            </a:extLst>
          </p:cNvPr>
          <p:cNvSpPr txBox="1"/>
          <p:nvPr/>
        </p:nvSpPr>
        <p:spPr>
          <a:xfrm>
            <a:off x="7024723" y="96972"/>
            <a:ext cx="2081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(On supplied sheet)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263811" y="877927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20007" y="5847112"/>
                <a:ext cx="15841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Solution: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𝟐𝟏𝟔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0007" y="5847112"/>
                <a:ext cx="1584176" cy="369332"/>
              </a:xfrm>
              <a:prstGeom prst="rect">
                <a:avLst/>
              </a:prstGeom>
              <a:blipFill>
                <a:blip r:embed="rId4"/>
                <a:stretch>
                  <a:fillRect l="-346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4DE54ED0-FF21-4A30-AA44-5985AA67139A}"/>
              </a:ext>
            </a:extLst>
          </p:cNvPr>
          <p:cNvSpPr/>
          <p:nvPr/>
        </p:nvSpPr>
        <p:spPr>
          <a:xfrm>
            <a:off x="4800895" y="853820"/>
            <a:ext cx="216024" cy="21602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02353" y="770863"/>
                <a:ext cx="3502095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The bearing of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 is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9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 and the bearing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10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dirty="0"/>
                  <a:t>. The distance from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is the same as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. Determine the bearing of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  <a:p>
                <a:endParaRPr lang="en-GB" dirty="0"/>
              </a:p>
              <a:p>
                <a:r>
                  <a:rPr lang="en-GB" b="1" dirty="0"/>
                  <a:t>Solution: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endParaRPr lang="en-GB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353" y="770863"/>
                <a:ext cx="3502095" cy="2031325"/>
              </a:xfrm>
              <a:prstGeom prst="rect">
                <a:avLst/>
              </a:prstGeom>
              <a:blipFill>
                <a:blip r:embed="rId5"/>
                <a:stretch>
                  <a:fillRect l="-1394" t="-1497" r="-871" b="-3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420007" y="5772952"/>
            <a:ext cx="1725127" cy="59770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02353" y="2264188"/>
            <a:ext cx="1725127" cy="59770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469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1935540" y="1124744"/>
            <a:ext cx="5272919" cy="504056"/>
          </a:xfrm>
          <a:prstGeom prst="rect">
            <a:avLst/>
          </a:prstGeom>
        </p:spPr>
        <p:txBody>
          <a:bodyPr/>
          <a:lstStyle>
            <a:lvl1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994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720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446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5172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>
              <a:defRPr/>
            </a:pPr>
            <a:r>
              <a:rPr lang="en-US" sz="2800" u="sng">
                <a:latin typeface="Comic Sans MS" pitchFamily="66" charset="0"/>
                <a:sym typeface="Chalkboard" charset="0"/>
              </a:rPr>
              <a:t>3 rules of bearings...</a:t>
            </a:r>
          </a:p>
        </p:txBody>
      </p:sp>
      <p:sp>
        <p:nvSpPr>
          <p:cNvPr id="5" name="Rectangle 2"/>
          <p:cNvSpPr>
            <a:spLocks/>
          </p:cNvSpPr>
          <p:nvPr/>
        </p:nvSpPr>
        <p:spPr bwMode="auto">
          <a:xfrm>
            <a:off x="1615229" y="2128208"/>
            <a:ext cx="56166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2400" dirty="0">
                <a:latin typeface="Comic Sans MS" pitchFamily="66" charset="0"/>
                <a:ea typeface="MS PGothic" pitchFamily="34" charset="-128"/>
              </a:rPr>
              <a:t>They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 must start from NORTH</a:t>
            </a:r>
          </a:p>
        </p:txBody>
      </p:sp>
      <p:sp>
        <p:nvSpPr>
          <p:cNvPr id="6" name="Rectangle 3"/>
          <p:cNvSpPr>
            <a:spLocks/>
          </p:cNvSpPr>
          <p:nvPr/>
        </p:nvSpPr>
        <p:spPr bwMode="auto">
          <a:xfrm>
            <a:off x="1613128" y="2991724"/>
            <a:ext cx="53652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dirty="0">
                <a:latin typeface="Comic Sans MS" pitchFamily="66" charset="0"/>
                <a:ea typeface="MS PGothic" pitchFamily="34" charset="-128"/>
              </a:rPr>
              <a:t>They</a:t>
            </a:r>
            <a:r>
              <a:rPr lang="en-US" sz="24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 must be measured CLOCKWISE</a:t>
            </a: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1615229" y="3897051"/>
            <a:ext cx="46439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rPr>
              <a:t>They must have THREE DIGITS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58493E6F-D9BB-449F-85BA-DCA02C032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0461"/>
            <a:ext cx="2880320" cy="2440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89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  <p:bldP spid="6" grpId="0" build="p" autoUpdateAnimBg="0"/>
      <p:bldP spid="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g2.wikia.nocookie.net/__cb20141207051543/wright-world-of-angles/images/c/c0/Protract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0319" y="3950965"/>
            <a:ext cx="3900661" cy="20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img2.wikia.nocookie.net/__cb20141207051543/wright-world-of-angles/images/c/c0/Protracto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271079" y="2077055"/>
            <a:ext cx="3900661" cy="20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Measuring Bearings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6" name="Oval 5"/>
          <p:cNvSpPr/>
          <p:nvPr/>
        </p:nvSpPr>
        <p:spPr>
          <a:xfrm>
            <a:off x="1183606" y="4921952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063926" y="2994298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249264" y="4080851"/>
            <a:ext cx="0" cy="86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4292" y="376982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41612" y="4979663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612" y="4979663"/>
                <a:ext cx="144016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4167" r="-10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01294" y="2839348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294" y="2839348"/>
                <a:ext cx="14401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696" r="-1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 flipV="1">
            <a:off x="1259632" y="3068960"/>
            <a:ext cx="2882900" cy="19177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139332" y="2127117"/>
            <a:ext cx="0" cy="86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64360" y="181609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076056" y="1057012"/>
                <a:ext cx="3384376" cy="369332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Measure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1057012"/>
                <a:ext cx="3384376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3529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5652120" y="1594366"/>
            <a:ext cx="237626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Click to </a:t>
            </a:r>
            <a:r>
              <a:rPr lang="en-GB" dirty="0" err="1"/>
              <a:t>Fromeasure</a:t>
            </a:r>
            <a:r>
              <a:rPr lang="en-GB" dirty="0"/>
              <a:t> &gt;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300192" y="2088236"/>
                <a:ext cx="10801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 smtClean="0">
                          <a:latin typeface="Cambria Math" panose="02040503050406030204" pitchFamily="18" charset="0"/>
                        </a:rPr>
                        <m:t>056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088236"/>
                <a:ext cx="1080120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76056" y="2648112"/>
                <a:ext cx="3384376" cy="369332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Measure the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dirty="0"/>
                  <a:t> from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648112"/>
                <a:ext cx="3384376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3529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033764" y="3066306"/>
                <a:ext cx="3600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Our protractor only goes up to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180°</m:t>
                    </m:r>
                  </m:oMath>
                </a14:m>
                <a:r>
                  <a:rPr lang="en-GB" sz="1400" dirty="0"/>
                  <a:t> so start measuring from South.</a:t>
                </a: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764" y="3066306"/>
                <a:ext cx="3600400" cy="523220"/>
              </a:xfrm>
              <a:prstGeom prst="rect">
                <a:avLst/>
              </a:prstGeom>
              <a:blipFill rotWithShape="0">
                <a:blip r:embed="rId9"/>
                <a:stretch>
                  <a:fillRect l="-508" t="-2326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436096" y="3996614"/>
                <a:ext cx="26642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dirty="0" smtClean="0">
                          <a:latin typeface="Cambria Math" panose="02040503050406030204" pitchFamily="18" charset="0"/>
                        </a:rPr>
                        <m:t>180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a:rPr lang="en-GB" sz="2400" i="1" dirty="0" smtClean="0">
                          <a:latin typeface="Cambria Math" panose="02040503050406030204" pitchFamily="18" charset="0"/>
                        </a:rPr>
                        <m:t>+56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°</m:t>
                      </m:r>
                      <m:r>
                        <a:rPr lang="en-GB" sz="2400" i="1" dirty="0" smtClean="0">
                          <a:latin typeface="Cambria Math" panose="02040503050406030204" pitchFamily="18" charset="0"/>
                        </a:rPr>
                        <m:t>=236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996614"/>
                <a:ext cx="2664296" cy="461665"/>
              </a:xfrm>
              <a:prstGeom prst="rect">
                <a:avLst/>
              </a:prstGeom>
              <a:blipFill>
                <a:blip r:embed="rId10"/>
                <a:stretch>
                  <a:fillRect l="-11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5652120" y="3634200"/>
            <a:ext cx="237626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Click to </a:t>
            </a:r>
            <a:r>
              <a:rPr lang="en-GB" dirty="0" err="1"/>
              <a:t>Fromeasure</a:t>
            </a:r>
            <a:r>
              <a:rPr lang="en-GB" dirty="0"/>
              <a:t> &gt;</a:t>
            </a:r>
          </a:p>
        </p:txBody>
      </p:sp>
      <p:sp>
        <p:nvSpPr>
          <p:cNvPr id="8" name="Freeform 7"/>
          <p:cNvSpPr/>
          <p:nvPr/>
        </p:nvSpPr>
        <p:spPr>
          <a:xfrm>
            <a:off x="4203700" y="2698750"/>
            <a:ext cx="332032" cy="636652"/>
          </a:xfrm>
          <a:custGeom>
            <a:avLst/>
            <a:gdLst>
              <a:gd name="connsiteX0" fmla="*/ 0 w 332032"/>
              <a:gd name="connsiteY0" fmla="*/ 0 h 636652"/>
              <a:gd name="connsiteX1" fmla="*/ 241300 w 332032"/>
              <a:gd name="connsiteY1" fmla="*/ 101600 h 636652"/>
              <a:gd name="connsiteX2" fmla="*/ 330200 w 332032"/>
              <a:gd name="connsiteY2" fmla="*/ 361950 h 636652"/>
              <a:gd name="connsiteX3" fmla="*/ 171450 w 332032"/>
              <a:gd name="connsiteY3" fmla="*/ 603250 h 636652"/>
              <a:gd name="connsiteX4" fmla="*/ 6350 w 332032"/>
              <a:gd name="connsiteY4" fmla="*/ 628650 h 636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032" h="636652">
                <a:moveTo>
                  <a:pt x="0" y="0"/>
                </a:moveTo>
                <a:cubicBezTo>
                  <a:pt x="93133" y="20637"/>
                  <a:pt x="186267" y="41275"/>
                  <a:pt x="241300" y="101600"/>
                </a:cubicBezTo>
                <a:cubicBezTo>
                  <a:pt x="296333" y="161925"/>
                  <a:pt x="341842" y="278342"/>
                  <a:pt x="330200" y="361950"/>
                </a:cubicBezTo>
                <a:cubicBezTo>
                  <a:pt x="318558" y="445558"/>
                  <a:pt x="225425" y="558800"/>
                  <a:pt x="171450" y="603250"/>
                </a:cubicBezTo>
                <a:cubicBezTo>
                  <a:pt x="117475" y="647700"/>
                  <a:pt x="61912" y="638175"/>
                  <a:pt x="6350" y="628650"/>
                </a:cubicBezTo>
              </a:path>
            </a:pathLst>
          </a:custGeom>
          <a:ln w="19050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15082" y="3048898"/>
                <a:ext cx="6077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180°</m:t>
                      </m:r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082" y="3048898"/>
                <a:ext cx="607768" cy="369332"/>
              </a:xfrm>
              <a:prstGeom prst="rect">
                <a:avLst/>
              </a:prstGeom>
              <a:blipFill>
                <a:blip r:embed="rId11"/>
                <a:stretch>
                  <a:fillRect r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reeform 13"/>
          <p:cNvSpPr/>
          <p:nvPr/>
        </p:nvSpPr>
        <p:spPr>
          <a:xfrm>
            <a:off x="3797300" y="3352800"/>
            <a:ext cx="317500" cy="120819"/>
          </a:xfrm>
          <a:custGeom>
            <a:avLst/>
            <a:gdLst>
              <a:gd name="connsiteX0" fmla="*/ 317500 w 317500"/>
              <a:gd name="connsiteY0" fmla="*/ 120650 h 120819"/>
              <a:gd name="connsiteX1" fmla="*/ 127000 w 317500"/>
              <a:gd name="connsiteY1" fmla="*/ 101600 h 120819"/>
              <a:gd name="connsiteX2" fmla="*/ 0 w 317500"/>
              <a:gd name="connsiteY2" fmla="*/ 0 h 120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00" h="120819">
                <a:moveTo>
                  <a:pt x="317500" y="120650"/>
                </a:moveTo>
                <a:cubicBezTo>
                  <a:pt x="248708" y="121179"/>
                  <a:pt x="179917" y="121708"/>
                  <a:pt x="127000" y="101600"/>
                </a:cubicBezTo>
                <a:cubicBezTo>
                  <a:pt x="74083" y="81492"/>
                  <a:pt x="37041" y="40746"/>
                  <a:pt x="0" y="0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412948" y="3433589"/>
                <a:ext cx="6077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+56°</m:t>
                      </m:r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948" y="3433589"/>
                <a:ext cx="607768" cy="369332"/>
              </a:xfrm>
              <a:prstGeom prst="rect">
                <a:avLst/>
              </a:prstGeom>
              <a:blipFill>
                <a:blip r:embed="rId12"/>
                <a:stretch>
                  <a:fillRect r="-13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10898" y="822467"/>
            <a:ext cx="2592288" cy="7386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b="1" dirty="0"/>
              <a:t> Tip</a:t>
            </a:r>
            <a:r>
              <a:rPr lang="en-GB" sz="1400" dirty="0"/>
              <a:t>: You’re measure the angle at whatever appears just </a:t>
            </a:r>
            <a:r>
              <a:rPr lang="en-GB" sz="1400" b="1" dirty="0"/>
              <a:t>after the word ‘from</a:t>
            </a:r>
            <a:r>
              <a:rPr lang="en-GB" sz="1400" dirty="0"/>
              <a:t>’.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069441" y="5747273"/>
                <a:ext cx="2592288" cy="938719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100" dirty="0"/>
                  <a:t>Position your protractor so the centre is on the point you’re measuring (whatever appears after the word ‘from’).</a:t>
                </a:r>
              </a:p>
              <a:p>
                <a:r>
                  <a:rPr lang="en-GB" sz="1100" dirty="0"/>
                  <a:t>Ensure the </a:t>
                </a:r>
                <a14:m>
                  <m:oMath xmlns:m="http://schemas.openxmlformats.org/officeDocument/2006/math">
                    <m:r>
                      <a:rPr lang="en-GB" sz="11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1100" dirty="0"/>
                  <a:t> on your protractor lines up with the North arrow.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441" y="5747273"/>
                <a:ext cx="2592288" cy="938719"/>
              </a:xfrm>
              <a:prstGeom prst="rect">
                <a:avLst/>
              </a:prstGeom>
              <a:blipFill>
                <a:blip r:embed="rId13"/>
                <a:stretch>
                  <a:fillRect b="-18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386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3" grpId="0"/>
      <p:bldP spid="29" grpId="0"/>
      <p:bldP spid="8" grpId="0" animBg="1"/>
      <p:bldP spid="10" grpId="0"/>
      <p:bldP spid="14" grpId="0" animBg="1"/>
      <p:bldP spid="32" grpId="0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/>
          <p:nvPr/>
        </p:nvCxnSpPr>
        <p:spPr>
          <a:xfrm flipV="1">
            <a:off x="3927475" y="3644901"/>
            <a:ext cx="714375" cy="18795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12694" y="2566930"/>
            <a:ext cx="4296578" cy="4847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409825" y="2562225"/>
            <a:ext cx="1514475" cy="29654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638675" y="3051673"/>
            <a:ext cx="2065624" cy="5932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924300" y="3048000"/>
            <a:ext cx="2787650" cy="24765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2413000" y="2565400"/>
            <a:ext cx="2235200" cy="10795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Test Your Understanding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Oval 4"/>
          <p:cNvSpPr/>
          <p:nvPr/>
        </p:nvSpPr>
        <p:spPr>
          <a:xfrm>
            <a:off x="2339752" y="2492896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12045" y="2217797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045" y="2217797"/>
                <a:ext cx="144016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4167" r="-10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/>
          <p:cNvSpPr/>
          <p:nvPr/>
        </p:nvSpPr>
        <p:spPr>
          <a:xfrm>
            <a:off x="4572000" y="3573016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336478" y="3282286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478" y="3282286"/>
                <a:ext cx="144016" cy="369332"/>
              </a:xfrm>
              <a:prstGeom prst="rect">
                <a:avLst/>
              </a:prstGeom>
              <a:blipFill>
                <a:blip r:embed="rId3"/>
                <a:stretch>
                  <a:fillRect l="-4167" r="-1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6632291" y="2983736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04584" y="2708637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584" y="2708637"/>
                <a:ext cx="14401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696" r="-10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3851920" y="5445224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624213" y="5170125"/>
                <a:ext cx="1440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4213" y="5170125"/>
                <a:ext cx="144016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8696" r="-12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53054"/>
              </p:ext>
            </p:extLst>
          </p:nvPr>
        </p:nvGraphicFramePr>
        <p:xfrm>
          <a:off x="7308304" y="4286250"/>
          <a:ext cx="1644777" cy="22250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061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</a:t>
                      </a:r>
                      <a:r>
                        <a:rPr lang="en-GB" baseline="0" dirty="0"/>
                        <a:t> from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 from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 from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073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 from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 from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 from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8352656" y="4310743"/>
            <a:ext cx="588144" cy="32328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352656" y="4634024"/>
            <a:ext cx="588144" cy="4027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352656" y="5036819"/>
            <a:ext cx="588144" cy="36576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3" name="Rectangle 42"/>
          <p:cNvSpPr/>
          <p:nvPr/>
        </p:nvSpPr>
        <p:spPr>
          <a:xfrm>
            <a:off x="8352656" y="5398770"/>
            <a:ext cx="588144" cy="3848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52656" y="5783579"/>
            <a:ext cx="588144" cy="3581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352656" y="6141720"/>
            <a:ext cx="588144" cy="3581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267863" y="1765704"/>
            <a:ext cx="216024" cy="743076"/>
            <a:chOff x="2844378" y="1586508"/>
            <a:chExt cx="216024" cy="743076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2980681" y="1789584"/>
              <a:ext cx="0" cy="540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/>
                          </a:rPr>
                          <m:t>𝑁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1428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Group 29"/>
          <p:cNvGrpSpPr/>
          <p:nvPr/>
        </p:nvGrpSpPr>
        <p:grpSpPr>
          <a:xfrm>
            <a:off x="4499992" y="2873373"/>
            <a:ext cx="216024" cy="743076"/>
            <a:chOff x="2844378" y="1586508"/>
            <a:chExt cx="216024" cy="743076"/>
          </a:xfrm>
        </p:grpSpPr>
        <p:cxnSp>
          <p:nvCxnSpPr>
            <p:cNvPr id="32" name="Straight Arrow Connector 31"/>
            <p:cNvCxnSpPr/>
            <p:nvPr/>
          </p:nvCxnSpPr>
          <p:spPr>
            <a:xfrm flipV="1">
              <a:off x="2980681" y="1789584"/>
              <a:ext cx="0" cy="540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/>
                          </a:rPr>
                          <m:t>𝑁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r="-111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/>
          <p:cNvGrpSpPr/>
          <p:nvPr/>
        </p:nvGrpSpPr>
        <p:grpSpPr>
          <a:xfrm>
            <a:off x="6569160" y="2240660"/>
            <a:ext cx="216024" cy="743076"/>
            <a:chOff x="2844378" y="1586508"/>
            <a:chExt cx="216024" cy="743076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2980681" y="1789584"/>
              <a:ext cx="0" cy="540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/>
                          </a:rPr>
                          <m:t>𝑁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1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6" name="Group 45"/>
          <p:cNvGrpSpPr/>
          <p:nvPr/>
        </p:nvGrpSpPr>
        <p:grpSpPr>
          <a:xfrm>
            <a:off x="3779912" y="4750995"/>
            <a:ext cx="216024" cy="743076"/>
            <a:chOff x="2844378" y="1586508"/>
            <a:chExt cx="216024" cy="743076"/>
          </a:xfrm>
        </p:grpSpPr>
        <p:cxnSp>
          <p:nvCxnSpPr>
            <p:cNvPr id="47" name="Straight Arrow Connector 46"/>
            <p:cNvCxnSpPr/>
            <p:nvPr/>
          </p:nvCxnSpPr>
          <p:spPr>
            <a:xfrm flipV="1">
              <a:off x="2980681" y="1789584"/>
              <a:ext cx="0" cy="540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050" b="0" i="1" smtClean="0">
                            <a:latin typeface="Cambria Math"/>
                          </a:rPr>
                          <m:t>𝑁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4378" y="1586508"/>
                  <a:ext cx="216024" cy="2616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r="-111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3748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71204" y="361532"/>
            <a:ext cx="3811867" cy="506083"/>
          </a:xfrm>
          <a:prstGeom prst="rect">
            <a:avLst/>
          </a:prstGeom>
        </p:spPr>
        <p:txBody>
          <a:bodyPr/>
          <a:lstStyle>
            <a:lvl1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994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720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446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5172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r>
              <a:rPr lang="en-GB" sz="2800" u="sng" dirty="0">
                <a:latin typeface="Comic Sans MS" pitchFamily="66" charset="0"/>
              </a:rPr>
              <a:t>Measuring bearings</a:t>
            </a:r>
            <a:endParaRPr lang="en-US" sz="2800" u="sng" dirty="0">
              <a:latin typeface="Comic Sans MS" pitchFamily="66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63688" y="1628800"/>
            <a:ext cx="48974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latin typeface="Comic Sans MS" pitchFamily="66" charset="0"/>
              </a:rPr>
              <a:t>Find the bearing of A from B.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434765" y="2204864"/>
            <a:ext cx="3570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Mark the North line on at B (if there isn’t a North line draw one in)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427984" y="3356992"/>
            <a:ext cx="3570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Measure the angle clockwise from the North line to A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427984" y="4509120"/>
            <a:ext cx="35708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Give the answer as a three-figure bearing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96591" y="3134323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mic Sans MS" pitchFamily="66" charset="0"/>
              </a:rPr>
              <a:t>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996773" y="450460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mic Sans MS" pitchFamily="66" charset="0"/>
              </a:rPr>
              <a:t>B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2118982" y="3055150"/>
            <a:ext cx="1628860" cy="1449452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2118982" y="2712695"/>
            <a:ext cx="1128" cy="1796425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1935604" y="2343363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1463092" y="3779876"/>
            <a:ext cx="1311780" cy="1311780"/>
          </a:xfrm>
          <a:prstGeom prst="arc">
            <a:avLst>
              <a:gd name="adj1" fmla="val 16200000"/>
              <a:gd name="adj2" fmla="val 1961943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44850" y="3380465"/>
            <a:ext cx="688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75°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43020" y="4568436"/>
            <a:ext cx="120964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  <a:latin typeface="Comic Sans MS" pitchFamily="66" charset="0"/>
              </a:rPr>
              <a:t>075°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60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8" grpId="0"/>
      <p:bldP spid="19" grpId="0" animBg="1"/>
      <p:bldP spid="23" grpId="0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474934" y="740475"/>
            <a:ext cx="3811867" cy="506083"/>
          </a:xfrm>
          <a:prstGeom prst="rect">
            <a:avLst/>
          </a:prstGeom>
        </p:spPr>
        <p:txBody>
          <a:bodyPr/>
          <a:lstStyle>
            <a:lvl1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 algn="ctr" defTabSz="406400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280994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695720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110446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525172" indent="-207363" algn="ctr" defTabSz="40752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000"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r>
              <a:rPr lang="en-GB" sz="2800" u="sng" dirty="0">
                <a:latin typeface="Comic Sans MS" pitchFamily="66" charset="0"/>
              </a:rPr>
              <a:t>Measuring bearings</a:t>
            </a:r>
            <a:endParaRPr lang="en-US" sz="2800" u="sng" dirty="0">
              <a:latin typeface="Comic Sans MS" pitchFamily="66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37374" y="1932179"/>
            <a:ext cx="48974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000" dirty="0">
                <a:latin typeface="Comic Sans MS" pitchFamily="66" charset="0"/>
              </a:rPr>
              <a:t>Find the bearing of A from B.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08451" y="2508243"/>
            <a:ext cx="3570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Mark the North line on at B (if there isn’t a North line draw one in)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101670" y="3660371"/>
            <a:ext cx="357086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Measure the angle clockwise from the North line to A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101670" y="4812499"/>
            <a:ext cx="35708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2000" dirty="0">
                <a:latin typeface="Comic Sans MS" pitchFamily="66" charset="0"/>
              </a:rPr>
              <a:t> Give the answer as a three-figure bearing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605585" y="2655787"/>
            <a:ext cx="352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mic Sans MS" pitchFamily="66" charset="0"/>
              </a:rPr>
              <a:t>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390117" y="397813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mic Sans MS" pitchFamily="66" charset="0"/>
              </a:rPr>
              <a:t>B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911380" y="3018458"/>
            <a:ext cx="1477609" cy="1238333"/>
          </a:xfrm>
          <a:prstGeom prst="line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3377379" y="2977694"/>
            <a:ext cx="1128" cy="1279097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3204483" y="2649126"/>
            <a:ext cx="369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Arc 18"/>
          <p:cNvSpPr/>
          <p:nvPr/>
        </p:nvSpPr>
        <p:spPr bwMode="auto">
          <a:xfrm>
            <a:off x="2925545" y="3724608"/>
            <a:ext cx="903667" cy="903667"/>
          </a:xfrm>
          <a:prstGeom prst="arc">
            <a:avLst>
              <a:gd name="adj1" fmla="val 16200000"/>
              <a:gd name="adj2" fmla="val 12969779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58567" y="4072125"/>
            <a:ext cx="972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itchFamily="66" charset="0"/>
              </a:rPr>
              <a:t>294°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16706" y="4871815"/>
            <a:ext cx="120964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  <a:latin typeface="Comic Sans MS" pitchFamily="66" charset="0"/>
              </a:rPr>
              <a:t>294°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3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8" grpId="0"/>
      <p:bldP spid="19" grpId="0" animBg="1"/>
      <p:bldP spid="23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Constructing Maps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93936" y="78172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can combine your knowledge of map scales with that of bearings in order to plot locations on a map.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4996" y="1665763"/>
                <a:ext cx="7511380" cy="646331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b="0" i="0" dirty="0">
                    <a:solidFill>
                      <a:srgbClr val="000000"/>
                    </a:solidFill>
                    <a:effectLst/>
                    <a:latin typeface="+mj-lt"/>
                  </a:rPr>
                  <a:t>Bob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070°</m:t>
                    </m:r>
                  </m:oMath>
                </a14:m>
                <a:r>
                  <a:rPr lang="en-GB" b="0" i="0" dirty="0">
                    <a:solidFill>
                      <a:srgbClr val="000000"/>
                    </a:solidFill>
                    <a:effectLst/>
                    <a:latin typeface="+mj-lt"/>
                  </a:rPr>
                  <a:t> from Alice, 6 km away. Using a scal</a:t>
                </a:r>
                <a:r>
                  <a:rPr lang="en-GB" dirty="0">
                    <a:solidFill>
                      <a:srgbClr val="000000"/>
                    </a:solidFill>
                    <a:latin typeface="+mj-lt"/>
                  </a:rPr>
                  <a:t>e of 1cm : 1km, mark where Bob is.</a:t>
                </a:r>
                <a:endParaRPr lang="en-GB" b="0" i="0" dirty="0">
                  <a:solidFill>
                    <a:srgbClr val="000000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96" y="1665763"/>
                <a:ext cx="7511380" cy="646331"/>
              </a:xfrm>
              <a:prstGeom prst="rect">
                <a:avLst/>
              </a:prstGeom>
              <a:blipFill>
                <a:blip r:embed="rId2"/>
                <a:stretch>
                  <a:fillRect b="-2308"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377728" y="4750792"/>
            <a:ext cx="660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Alice</a:t>
            </a:r>
          </a:p>
        </p:txBody>
      </p:sp>
      <p:pic>
        <p:nvPicPr>
          <p:cNvPr id="9" name="Picture 6" descr="http://img2.wikia.nocookie.net/__cb20141207051543/wright-world-of-angles/images/c/c0/Protracto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89885" y="3800657"/>
            <a:ext cx="3900661" cy="20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2955256" y="4779077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20914" y="3937976"/>
            <a:ext cx="0" cy="86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5942" y="3626949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69828" y="4324340"/>
            <a:ext cx="1981592" cy="5232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Use your pencil to mark the correct angle.</a:t>
            </a:r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 flipV="1">
            <a:off x="4892040" y="4251960"/>
            <a:ext cx="677788" cy="333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786313" y="4186238"/>
            <a:ext cx="71437" cy="19050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Image result for rul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26956">
            <a:off x="2626632" y="2942646"/>
            <a:ext cx="4983791" cy="109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>
            <a:endCxn id="1026" idx="2"/>
          </p:cNvCxnSpPr>
          <p:nvPr/>
        </p:nvCxnSpPr>
        <p:spPr>
          <a:xfrm flipV="1">
            <a:off x="3019425" y="3995732"/>
            <a:ext cx="2296348" cy="84931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347320" y="388463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Bob!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47123" y="5311498"/>
            <a:ext cx="2376264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Click to start </a:t>
            </a:r>
            <a:r>
              <a:rPr lang="en-GB" dirty="0" err="1"/>
              <a:t>Fromanimation</a:t>
            </a:r>
            <a:r>
              <a:rPr lang="en-GB" dirty="0"/>
              <a:t> &gt;</a:t>
            </a:r>
          </a:p>
        </p:txBody>
      </p:sp>
    </p:spTree>
    <p:extLst>
      <p:ext uri="{BB962C8B-B14F-4D97-AF65-F5344CB8AC3E}">
        <p14:creationId xmlns:p14="http://schemas.microsoft.com/office/powerpoint/2010/main" val="410229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4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rul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7299">
            <a:off x="3222623" y="5199896"/>
            <a:ext cx="4983791" cy="109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mg2.wikia.nocookie.net/__cb20141207051543/wright-world-of-angles/images/c/c0/Protracto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96596" y="2272919"/>
            <a:ext cx="3900661" cy="20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Further Example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93936" y="78172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You can combine your knowledge of map scales with that of bearings in order to plot locations on a map.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4996" y="1665763"/>
                <a:ext cx="2255969" cy="1477328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b="0" i="0" dirty="0">
                    <a:solidFill>
                      <a:srgbClr val="000000"/>
                    </a:solidFill>
                    <a:effectLst/>
                    <a:latin typeface="+mj-lt"/>
                  </a:rPr>
                  <a:t>Chelsea is at a bearing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200°</m:t>
                    </m:r>
                  </m:oMath>
                </a14:m>
                <a:r>
                  <a:rPr lang="en-GB" b="0" i="0" dirty="0">
                    <a:solidFill>
                      <a:srgbClr val="000000"/>
                    </a:solidFill>
                    <a:effectLst/>
                    <a:latin typeface="+mj-lt"/>
                  </a:rPr>
                  <a:t> from Tarquin, 40 km away. Using a scal</a:t>
                </a:r>
                <a:r>
                  <a:rPr lang="en-GB" dirty="0">
                    <a:solidFill>
                      <a:srgbClr val="000000"/>
                    </a:solidFill>
                    <a:latin typeface="+mj-lt"/>
                  </a:rPr>
                  <a:t>e of 1cm : 5km, mark where Bob is.</a:t>
                </a:r>
                <a:endParaRPr lang="en-GB" b="0" i="0" dirty="0">
                  <a:solidFill>
                    <a:srgbClr val="000000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996" y="1665763"/>
                <a:ext cx="2255969" cy="14773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102469" y="3153523"/>
            <a:ext cx="981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Tarquin</a:t>
            </a:r>
          </a:p>
        </p:txBody>
      </p:sp>
      <p:sp>
        <p:nvSpPr>
          <p:cNvPr id="10" name="Oval 9"/>
          <p:cNvSpPr/>
          <p:nvPr/>
        </p:nvSpPr>
        <p:spPr>
          <a:xfrm>
            <a:off x="6000325" y="3181808"/>
            <a:ext cx="144016" cy="14401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065983" y="2340707"/>
            <a:ext cx="0" cy="8640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91011" y="202968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374481" y="5009114"/>
            <a:ext cx="44694" cy="117718"/>
          </a:xfrm>
          <a:prstGeom prst="line">
            <a:avLst/>
          </a:prstGeom>
          <a:ln w="28575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924425" y="3244850"/>
            <a:ext cx="1152525" cy="30607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90975" y="6125942"/>
            <a:ext cx="1153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Chelsea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63454" y="1744796"/>
            <a:ext cx="2376264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Click to start </a:t>
            </a:r>
            <a:r>
              <a:rPr lang="en-GB" dirty="0" err="1"/>
              <a:t>Fromanimation</a:t>
            </a:r>
            <a:r>
              <a:rPr lang="en-GB" dirty="0"/>
              <a:t> &gt;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721728" y="4562465"/>
                <a:ext cx="1981592" cy="738664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200=180+20</m:t>
                    </m:r>
                  </m:oMath>
                </a14:m>
                <a:r>
                  <a:rPr lang="en-GB" sz="1400" dirty="0"/>
                  <a:t>, so we start measure clockwise from South. 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1728" y="4562465"/>
                <a:ext cx="1981592" cy="738664"/>
              </a:xfrm>
              <a:prstGeom prst="rect">
                <a:avLst/>
              </a:prstGeom>
              <a:blipFill>
                <a:blip r:embed="rId5"/>
                <a:stretch>
                  <a:fillRect l="-303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3703320" y="4931797"/>
            <a:ext cx="1440180" cy="132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119446" y="2901462"/>
            <a:ext cx="344008" cy="603580"/>
          </a:xfrm>
          <a:custGeom>
            <a:avLst/>
            <a:gdLst>
              <a:gd name="connsiteX0" fmla="*/ 0 w 344008"/>
              <a:gd name="connsiteY0" fmla="*/ 0 h 603580"/>
              <a:gd name="connsiteX1" fmla="*/ 263769 w 344008"/>
              <a:gd name="connsiteY1" fmla="*/ 105507 h 603580"/>
              <a:gd name="connsiteX2" fmla="*/ 342900 w 344008"/>
              <a:gd name="connsiteY2" fmla="*/ 351692 h 603580"/>
              <a:gd name="connsiteX3" fmla="*/ 219808 w 344008"/>
              <a:gd name="connsiteY3" fmla="*/ 571500 h 603580"/>
              <a:gd name="connsiteX4" fmla="*/ 79131 w 344008"/>
              <a:gd name="connsiteY4" fmla="*/ 597876 h 603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008" h="603580">
                <a:moveTo>
                  <a:pt x="0" y="0"/>
                </a:moveTo>
                <a:cubicBezTo>
                  <a:pt x="103309" y="23446"/>
                  <a:pt x="206619" y="46892"/>
                  <a:pt x="263769" y="105507"/>
                </a:cubicBezTo>
                <a:cubicBezTo>
                  <a:pt x="320919" y="164122"/>
                  <a:pt x="350227" y="274027"/>
                  <a:pt x="342900" y="351692"/>
                </a:cubicBezTo>
                <a:cubicBezTo>
                  <a:pt x="335573" y="429357"/>
                  <a:pt x="263769" y="530469"/>
                  <a:pt x="219808" y="571500"/>
                </a:cubicBezTo>
                <a:cubicBezTo>
                  <a:pt x="175847" y="612531"/>
                  <a:pt x="127489" y="605203"/>
                  <a:pt x="79131" y="597876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01916" y="2979367"/>
                <a:ext cx="6758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180°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1916" y="2979367"/>
                <a:ext cx="67589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266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15" grpId="0" animBg="1"/>
      <p:bldP spid="15" grpId="1" animBg="1"/>
      <p:bldP spid="16" grpId="0"/>
      <p:bldP spid="1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87744"/>
            <a:chOff x="0" y="13335"/>
            <a:chExt cx="9144218" cy="587744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847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Bearings calculations using known angles</a:t>
              </a:r>
              <a:endParaRPr lang="en-GB" sz="2800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64344" y="769144"/>
            <a:ext cx="73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Often in questions, angles will already be given to you. You need to use your knowledge of angle laws to calculate bearings.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3244" y="1705124"/>
            <a:ext cx="1008112" cy="369332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Recap: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115616" y="2564904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15616" y="3933056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63688" y="2564904"/>
            <a:ext cx="72008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369542" y="2564904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369542" y="2491098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399493" y="3933056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399493" y="3859250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889760" y="3688080"/>
            <a:ext cx="144780" cy="243840"/>
          </a:xfrm>
          <a:custGeom>
            <a:avLst/>
            <a:gdLst>
              <a:gd name="connsiteX0" fmla="*/ 0 w 144780"/>
              <a:gd name="connsiteY0" fmla="*/ 0 h 243840"/>
              <a:gd name="connsiteX1" fmla="*/ 106680 w 144780"/>
              <a:gd name="connsiteY1" fmla="*/ 114300 h 243840"/>
              <a:gd name="connsiteX2" fmla="*/ 144780 w 144780"/>
              <a:gd name="connsiteY2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243840">
                <a:moveTo>
                  <a:pt x="0" y="0"/>
                </a:moveTo>
                <a:cubicBezTo>
                  <a:pt x="41275" y="36830"/>
                  <a:pt x="82550" y="73660"/>
                  <a:pt x="106680" y="114300"/>
                </a:cubicBezTo>
                <a:cubicBezTo>
                  <a:pt x="130810" y="154940"/>
                  <a:pt x="137795" y="199390"/>
                  <a:pt x="144780" y="2438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2211705" y="2563178"/>
            <a:ext cx="160020" cy="205740"/>
          </a:xfrm>
          <a:custGeom>
            <a:avLst/>
            <a:gdLst>
              <a:gd name="connsiteX0" fmla="*/ 0 w 160020"/>
              <a:gd name="connsiteY0" fmla="*/ 0 h 205740"/>
              <a:gd name="connsiteX1" fmla="*/ 53340 w 160020"/>
              <a:gd name="connsiteY1" fmla="*/ 114300 h 205740"/>
              <a:gd name="connsiteX2" fmla="*/ 160020 w 160020"/>
              <a:gd name="connsiteY2" fmla="*/ 20574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" h="205740">
                <a:moveTo>
                  <a:pt x="0" y="0"/>
                </a:moveTo>
                <a:cubicBezTo>
                  <a:pt x="13335" y="40005"/>
                  <a:pt x="26670" y="80010"/>
                  <a:pt x="53340" y="114300"/>
                </a:cubicBezTo>
                <a:cubicBezTo>
                  <a:pt x="80010" y="148590"/>
                  <a:pt x="120015" y="177165"/>
                  <a:pt x="160020" y="2057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238300" y="41448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Alternate</a:t>
            </a:r>
            <a:r>
              <a:rPr lang="en-GB" dirty="0"/>
              <a:t> angles are equal.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579857" y="2563178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79857" y="3931330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227929" y="2085975"/>
            <a:ext cx="934621" cy="184535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833783" y="2563178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833783" y="2489372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863734" y="3931330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63734" y="3857524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4354001" y="3686354"/>
            <a:ext cx="144780" cy="243840"/>
          </a:xfrm>
          <a:custGeom>
            <a:avLst/>
            <a:gdLst>
              <a:gd name="connsiteX0" fmla="*/ 0 w 144780"/>
              <a:gd name="connsiteY0" fmla="*/ 0 h 243840"/>
              <a:gd name="connsiteX1" fmla="*/ 106680 w 144780"/>
              <a:gd name="connsiteY1" fmla="*/ 114300 h 243840"/>
              <a:gd name="connsiteX2" fmla="*/ 144780 w 144780"/>
              <a:gd name="connsiteY2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243840">
                <a:moveTo>
                  <a:pt x="0" y="0"/>
                </a:moveTo>
                <a:cubicBezTo>
                  <a:pt x="41275" y="36830"/>
                  <a:pt x="82550" y="73660"/>
                  <a:pt x="106680" y="114300"/>
                </a:cubicBezTo>
                <a:cubicBezTo>
                  <a:pt x="130810" y="154940"/>
                  <a:pt x="137795" y="199390"/>
                  <a:pt x="144780" y="2438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3702541" y="414316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Corresponding</a:t>
            </a:r>
            <a:r>
              <a:rPr lang="en-GB" dirty="0"/>
              <a:t> angles are equal.</a:t>
            </a:r>
          </a:p>
        </p:txBody>
      </p:sp>
      <p:sp>
        <p:nvSpPr>
          <p:cNvPr id="36" name="Freeform 35"/>
          <p:cNvSpPr/>
          <p:nvPr/>
        </p:nvSpPr>
        <p:spPr>
          <a:xfrm>
            <a:off x="5046519" y="2322374"/>
            <a:ext cx="144780" cy="243840"/>
          </a:xfrm>
          <a:custGeom>
            <a:avLst/>
            <a:gdLst>
              <a:gd name="connsiteX0" fmla="*/ 0 w 144780"/>
              <a:gd name="connsiteY0" fmla="*/ 0 h 243840"/>
              <a:gd name="connsiteX1" fmla="*/ 106680 w 144780"/>
              <a:gd name="connsiteY1" fmla="*/ 114300 h 243840"/>
              <a:gd name="connsiteX2" fmla="*/ 144780 w 144780"/>
              <a:gd name="connsiteY2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243840">
                <a:moveTo>
                  <a:pt x="0" y="0"/>
                </a:moveTo>
                <a:cubicBezTo>
                  <a:pt x="41275" y="36830"/>
                  <a:pt x="82550" y="73660"/>
                  <a:pt x="106680" y="114300"/>
                </a:cubicBezTo>
                <a:cubicBezTo>
                  <a:pt x="130810" y="154940"/>
                  <a:pt x="137795" y="199390"/>
                  <a:pt x="144780" y="2438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/>
          <p:nvPr/>
        </p:nvCxnSpPr>
        <p:spPr>
          <a:xfrm flipH="1" flipV="1">
            <a:off x="3040747" y="4845242"/>
            <a:ext cx="5984" cy="11379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038772" y="5984057"/>
            <a:ext cx="1008112" cy="2160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045357" y="5316538"/>
            <a:ext cx="718606" cy="6666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Freeform 45"/>
          <p:cNvSpPr/>
          <p:nvPr/>
        </p:nvSpPr>
        <p:spPr>
          <a:xfrm>
            <a:off x="3040063" y="5730875"/>
            <a:ext cx="195262" cy="76200"/>
          </a:xfrm>
          <a:custGeom>
            <a:avLst/>
            <a:gdLst>
              <a:gd name="connsiteX0" fmla="*/ 0 w 195262"/>
              <a:gd name="connsiteY0" fmla="*/ 0 h 76200"/>
              <a:gd name="connsiteX1" fmla="*/ 114300 w 195262"/>
              <a:gd name="connsiteY1" fmla="*/ 19050 h 76200"/>
              <a:gd name="connsiteX2" fmla="*/ 195262 w 195262"/>
              <a:gd name="connsiteY2" fmla="*/ 7620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5262" h="76200">
                <a:moveTo>
                  <a:pt x="0" y="0"/>
                </a:moveTo>
                <a:cubicBezTo>
                  <a:pt x="40878" y="3175"/>
                  <a:pt x="81756" y="6350"/>
                  <a:pt x="114300" y="19050"/>
                </a:cubicBezTo>
                <a:cubicBezTo>
                  <a:pt x="146844" y="31750"/>
                  <a:pt x="171053" y="53975"/>
                  <a:pt x="195262" y="762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>
            <a:off x="2830513" y="5830888"/>
            <a:ext cx="455893" cy="377195"/>
          </a:xfrm>
          <a:custGeom>
            <a:avLst/>
            <a:gdLst>
              <a:gd name="connsiteX0" fmla="*/ 371475 w 455893"/>
              <a:gd name="connsiteY0" fmla="*/ 0 h 377195"/>
              <a:gd name="connsiteX1" fmla="*/ 447675 w 455893"/>
              <a:gd name="connsiteY1" fmla="*/ 114300 h 377195"/>
              <a:gd name="connsiteX2" fmla="*/ 433387 w 455893"/>
              <a:gd name="connsiteY2" fmla="*/ 276225 h 377195"/>
              <a:gd name="connsiteX3" fmla="*/ 266700 w 455893"/>
              <a:gd name="connsiteY3" fmla="*/ 376237 h 377195"/>
              <a:gd name="connsiteX4" fmla="*/ 61912 w 455893"/>
              <a:gd name="connsiteY4" fmla="*/ 319087 h 377195"/>
              <a:gd name="connsiteX5" fmla="*/ 0 w 455893"/>
              <a:gd name="connsiteY5" fmla="*/ 195262 h 377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93" h="377195">
                <a:moveTo>
                  <a:pt x="371475" y="0"/>
                </a:moveTo>
                <a:cubicBezTo>
                  <a:pt x="404415" y="34131"/>
                  <a:pt x="437356" y="68263"/>
                  <a:pt x="447675" y="114300"/>
                </a:cubicBezTo>
                <a:cubicBezTo>
                  <a:pt x="457994" y="160338"/>
                  <a:pt x="463549" y="232569"/>
                  <a:pt x="433387" y="276225"/>
                </a:cubicBezTo>
                <a:cubicBezTo>
                  <a:pt x="403225" y="319881"/>
                  <a:pt x="328612" y="369093"/>
                  <a:pt x="266700" y="376237"/>
                </a:cubicBezTo>
                <a:cubicBezTo>
                  <a:pt x="204788" y="383381"/>
                  <a:pt x="106362" y="349249"/>
                  <a:pt x="61912" y="319087"/>
                </a:cubicBezTo>
                <a:cubicBezTo>
                  <a:pt x="17462" y="288925"/>
                  <a:pt x="8731" y="242093"/>
                  <a:pt x="0" y="195262"/>
                </a:cubicBezTo>
              </a:path>
            </a:pathLst>
          </a:cu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2868166" y="5778500"/>
            <a:ext cx="176659" cy="242888"/>
          </a:xfrm>
          <a:custGeom>
            <a:avLst/>
            <a:gdLst>
              <a:gd name="connsiteX0" fmla="*/ 5209 w 176659"/>
              <a:gd name="connsiteY0" fmla="*/ 242888 h 242888"/>
              <a:gd name="connsiteX1" fmla="*/ 9972 w 176659"/>
              <a:gd name="connsiteY1" fmla="*/ 90488 h 242888"/>
              <a:gd name="connsiteX2" fmla="*/ 95697 w 176659"/>
              <a:gd name="connsiteY2" fmla="*/ 19050 h 242888"/>
              <a:gd name="connsiteX3" fmla="*/ 176659 w 176659"/>
              <a:gd name="connsiteY3" fmla="*/ 0 h 24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659" h="242888">
                <a:moveTo>
                  <a:pt x="5209" y="242888"/>
                </a:moveTo>
                <a:cubicBezTo>
                  <a:pt x="50" y="185341"/>
                  <a:pt x="-5109" y="127794"/>
                  <a:pt x="9972" y="90488"/>
                </a:cubicBezTo>
                <a:cubicBezTo>
                  <a:pt x="25053" y="53182"/>
                  <a:pt x="67916" y="34131"/>
                  <a:pt x="95697" y="19050"/>
                </a:cubicBezTo>
                <a:cubicBezTo>
                  <a:pt x="123478" y="3969"/>
                  <a:pt x="150068" y="1984"/>
                  <a:pt x="176659" y="0"/>
                </a:cubicBezTo>
              </a:path>
            </a:pathLst>
          </a:cu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3655834" y="5712268"/>
                <a:ext cx="20162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Angles </a:t>
                </a:r>
                <a:r>
                  <a:rPr lang="en-GB" b="1" dirty="0"/>
                  <a:t>around a point</a:t>
                </a:r>
                <a:r>
                  <a:rPr lang="en-GB" dirty="0"/>
                  <a:t> sum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360°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5834" y="5712268"/>
                <a:ext cx="2016224" cy="646331"/>
              </a:xfrm>
              <a:prstGeom prst="rect">
                <a:avLst/>
              </a:prstGeom>
              <a:blipFill>
                <a:blip r:embed="rId2"/>
                <a:stretch>
                  <a:fillRect l="-2727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/>
          <p:cNvCxnSpPr/>
          <p:nvPr/>
        </p:nvCxnSpPr>
        <p:spPr>
          <a:xfrm>
            <a:off x="6242188" y="2550071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242188" y="3918223"/>
            <a:ext cx="208823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6890260" y="2550071"/>
            <a:ext cx="720080" cy="13681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6496114" y="2550071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496114" y="2476265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6526065" y="3918223"/>
            <a:ext cx="76994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526065" y="3844417"/>
            <a:ext cx="76994" cy="73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Freeform 56"/>
          <p:cNvSpPr/>
          <p:nvPr/>
        </p:nvSpPr>
        <p:spPr>
          <a:xfrm>
            <a:off x="7016332" y="3673247"/>
            <a:ext cx="144780" cy="243840"/>
          </a:xfrm>
          <a:custGeom>
            <a:avLst/>
            <a:gdLst>
              <a:gd name="connsiteX0" fmla="*/ 0 w 144780"/>
              <a:gd name="connsiteY0" fmla="*/ 0 h 243840"/>
              <a:gd name="connsiteX1" fmla="*/ 106680 w 144780"/>
              <a:gd name="connsiteY1" fmla="*/ 114300 h 243840"/>
              <a:gd name="connsiteX2" fmla="*/ 144780 w 144780"/>
              <a:gd name="connsiteY2" fmla="*/ 243840 h 243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780" h="243840">
                <a:moveTo>
                  <a:pt x="0" y="0"/>
                </a:moveTo>
                <a:cubicBezTo>
                  <a:pt x="41275" y="36830"/>
                  <a:pt x="82550" y="73660"/>
                  <a:pt x="106680" y="114300"/>
                </a:cubicBezTo>
                <a:cubicBezTo>
                  <a:pt x="130810" y="154940"/>
                  <a:pt x="137795" y="199390"/>
                  <a:pt x="144780" y="2438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364872" y="4130055"/>
                <a:ext cx="20162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Cointerior angles</a:t>
                </a:r>
                <a:r>
                  <a:rPr lang="en-GB" dirty="0"/>
                  <a:t> add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180°</m:t>
                    </m:r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872" y="4130055"/>
                <a:ext cx="2016224" cy="646331"/>
              </a:xfrm>
              <a:prstGeom prst="rect">
                <a:avLst/>
              </a:prstGeom>
              <a:blipFill>
                <a:blip r:embed="rId3"/>
                <a:stretch>
                  <a:fillRect l="-2417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Freeform 59"/>
          <p:cNvSpPr/>
          <p:nvPr/>
        </p:nvSpPr>
        <p:spPr>
          <a:xfrm>
            <a:off x="7459980" y="2552700"/>
            <a:ext cx="411480" cy="274320"/>
          </a:xfrm>
          <a:custGeom>
            <a:avLst/>
            <a:gdLst>
              <a:gd name="connsiteX0" fmla="*/ 0 w 411480"/>
              <a:gd name="connsiteY0" fmla="*/ 274320 h 274320"/>
              <a:gd name="connsiteX1" fmla="*/ 220980 w 411480"/>
              <a:gd name="connsiteY1" fmla="*/ 243840 h 274320"/>
              <a:gd name="connsiteX2" fmla="*/ 350520 w 411480"/>
              <a:gd name="connsiteY2" fmla="*/ 137160 h 274320"/>
              <a:gd name="connsiteX3" fmla="*/ 411480 w 411480"/>
              <a:gd name="connsiteY3" fmla="*/ 0 h 27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" h="274320">
                <a:moveTo>
                  <a:pt x="0" y="274320"/>
                </a:moveTo>
                <a:cubicBezTo>
                  <a:pt x="81280" y="270510"/>
                  <a:pt x="162560" y="266700"/>
                  <a:pt x="220980" y="243840"/>
                </a:cubicBezTo>
                <a:cubicBezTo>
                  <a:pt x="279400" y="220980"/>
                  <a:pt x="318770" y="177800"/>
                  <a:pt x="350520" y="137160"/>
                </a:cubicBezTo>
                <a:cubicBezTo>
                  <a:pt x="382270" y="96520"/>
                  <a:pt x="396875" y="48260"/>
                  <a:pt x="411480" y="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7524293" y="2745153"/>
                <a:ext cx="2880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293" y="2745153"/>
                <a:ext cx="28806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7009177" y="3499432"/>
                <a:ext cx="111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180−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177" y="3499432"/>
                <a:ext cx="1113743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/>
          <p:cNvSpPr/>
          <p:nvPr/>
        </p:nvSpPr>
        <p:spPr>
          <a:xfrm>
            <a:off x="1193031" y="4158342"/>
            <a:ext cx="1727969" cy="6168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745831" y="4144791"/>
            <a:ext cx="1727969" cy="6168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364872" y="4128918"/>
            <a:ext cx="1727969" cy="61685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699389" y="5701128"/>
            <a:ext cx="2066411" cy="6869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0378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30" ma:contentTypeDescription="Create a new document." ma:contentTypeScope="" ma:versionID="24d6b21ba51fdef703422c5e218ca9ed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37047445051b503eef799040a9d2bcd6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NotebookType" minOccurs="0"/>
                <xsd:element ref="ns4:FolderType" minOccurs="0"/>
                <xsd:element ref="ns4:Owner" minOccurs="0"/>
                <xsd:element ref="ns4:DefaultSectionNames" minOccurs="0"/>
                <xsd:element ref="ns4:AppVersion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3:LastSharedByUser" minOccurs="0"/>
                <xsd:element ref="ns3:LastSharedByTime" minOccurs="0"/>
                <xsd:element ref="ns4:Templates" minOccurs="0"/>
                <xsd:element ref="ns4:CultureName" minOccurs="0"/>
                <xsd:element ref="ns4:Self_Registration_Enabled0" minOccurs="0"/>
                <xsd:element ref="ns4:Has_Teacher_Only_SectionGroup" minOccurs="0"/>
                <xsd:element ref="ns4:Is_Collaboration_Space_Locked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22" nillable="true" ma:displayName="Last Shared By Us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23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NotebookType" ma:index="11" nillable="true" ma:displayName="Notebook Type" ma:internalName="NotebookType">
      <xsd:simpleType>
        <xsd:restriction base="dms:Text"/>
      </xsd:simpleType>
    </xsd:element>
    <xsd:element name="FolderType" ma:index="12" nillable="true" ma:displayName="Folder Type" ma:internalName="FolderType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5" nillable="true" ma:displayName="App Version" ma:internalName="AppVersion">
      <xsd:simpleType>
        <xsd:restriction base="dms:Text"/>
      </xsd:simpleType>
    </xsd:element>
    <xsd:element name="Teachers" ma:index="1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9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0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21" nillable="true" ma:displayName="Self_Registration_Enabled" ma:internalName="Self_Registration_Enabled">
      <xsd:simpleType>
        <xsd:restriction base="dms:Boolean"/>
      </xsd:simpleType>
    </xsd:element>
    <xsd:element name="Templates" ma:index="24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25" nillable="true" ma:displayName="Culture Name" ma:internalName="CultureName">
      <xsd:simpleType>
        <xsd:restriction base="dms:Text"/>
      </xsd:simpleType>
    </xsd:element>
    <xsd:element name="Self_Registration_Enabled0" ma:index="26" nillable="true" ma:displayName="Self Registration Enabled" ma:internalName="Self_Registration_Enabled0">
      <xsd:simpleType>
        <xsd:restriction base="dms:Boolean"/>
      </xsd:simpleType>
    </xsd:element>
    <xsd:element name="Has_Teacher_Only_SectionGroup" ma:index="27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8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d24635c-9b6a-4be4-85eb-13301a09637f">
      <UserInfo>
        <DisplayName/>
        <AccountId xsi:nil="true"/>
        <AccountType/>
      </UserInfo>
    </Owner>
    <Is_Collaboration_Space_Locked xmlns="1d24635c-9b6a-4be4-85eb-13301a09637f" xsi:nil="true"/>
    <FolderType xmlns="1d24635c-9b6a-4be4-85eb-13301a09637f" xsi:nil="true"/>
    <Student_Groups xmlns="1d24635c-9b6a-4be4-85eb-13301a09637f">
      <UserInfo>
        <DisplayName/>
        <AccountId xsi:nil="true"/>
        <AccountType/>
      </UserInfo>
    </Student_Groups>
    <AppVersion xmlns="1d24635c-9b6a-4be4-85eb-13301a09637f" xsi:nil="true"/>
    <Invited_Teachers xmlns="1d24635c-9b6a-4be4-85eb-13301a09637f" xsi:nil="true"/>
    <Invited_Students xmlns="1d24635c-9b6a-4be4-85eb-13301a09637f" xsi:nil="true"/>
    <Students xmlns="1d24635c-9b6a-4be4-85eb-13301a09637f">
      <UserInfo>
        <DisplayName/>
        <AccountId xsi:nil="true"/>
        <AccountType/>
      </UserInfo>
    </Students>
    <Self_Registration_Enabled xmlns="1d24635c-9b6a-4be4-85eb-13301a09637f" xsi:nil="true"/>
    <Templates xmlns="1d24635c-9b6a-4be4-85eb-13301a09637f" xsi:nil="true"/>
    <Has_Teacher_Only_SectionGroup xmlns="1d24635c-9b6a-4be4-85eb-13301a09637f" xsi:nil="true"/>
    <CultureName xmlns="1d24635c-9b6a-4be4-85eb-13301a09637f" xsi:nil="true"/>
    <Self_Registration_Enabled0 xmlns="1d24635c-9b6a-4be4-85eb-13301a09637f" xsi:nil="true"/>
    <NotebookType xmlns="1d24635c-9b6a-4be4-85eb-13301a09637f" xsi:nil="true"/>
    <Teachers xmlns="1d24635c-9b6a-4be4-85eb-13301a09637f">
      <UserInfo>
        <DisplayName/>
        <AccountId xsi:nil="true"/>
        <AccountType/>
      </UserInfo>
    </Teachers>
    <DefaultSectionNames xmlns="1d24635c-9b6a-4be4-85eb-13301a09637f" xsi:nil="true"/>
  </documentManagement>
</p:properties>
</file>

<file path=customXml/itemProps1.xml><?xml version="1.0" encoding="utf-8"?>
<ds:datastoreItem xmlns:ds="http://schemas.openxmlformats.org/officeDocument/2006/customXml" ds:itemID="{F18D4B7C-7B69-42BC-8EA2-7B4D207B3E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102AA7-01B6-440B-8B09-3BAFB9FBEC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826E05-35F0-40E9-813E-18DFE818C1E1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1d24635c-9b6a-4be4-85eb-13301a09637f"/>
    <ds:schemaRef ds:uri="e8eb7d5e-0f43-4d7c-9ede-4a25dc3993c6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7706</TotalTime>
  <Words>1828</Words>
  <Application>Microsoft Office PowerPoint</Application>
  <PresentationFormat>On-screen Show (4:3)</PresentationFormat>
  <Paragraphs>363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Comic Sans MS</vt:lpstr>
      <vt:lpstr>Times New Roman</vt:lpstr>
      <vt:lpstr>Office Theme</vt:lpstr>
      <vt:lpstr>GCSE :: Bearings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9: Loci</dc:title>
  <dc:creator>jamf</dc:creator>
  <cp:lastModifiedBy>Lowe, L (SHS Staff)</cp:lastModifiedBy>
  <cp:revision>145</cp:revision>
  <dcterms:created xsi:type="dcterms:W3CDTF">2013-12-30T20:07:56Z</dcterms:created>
  <dcterms:modified xsi:type="dcterms:W3CDTF">2020-04-22T16:45:15Z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