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61" r:id="rId6"/>
    <p:sldId id="262" r:id="rId7"/>
    <p:sldId id="259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96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360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939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62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31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18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89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0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047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936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1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50000"/>
              </a:srgbClr>
            </a:gs>
            <a:gs pos="39999">
              <a:srgbClr val="85C2FF">
                <a:alpha val="50000"/>
              </a:srgbClr>
            </a:gs>
            <a:gs pos="70000">
              <a:srgbClr val="C4D6EB">
                <a:alpha val="50000"/>
              </a:srgbClr>
            </a:gs>
            <a:gs pos="100000">
              <a:srgbClr val="FFEBFA">
                <a:alpha val="5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64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source=images&amp;cd=&amp;cad=rja&amp;uact=8&amp;ved=0CAcQjRw&amp;url=http://vk.com/id118036470&amp;ei=NVdGVJfRKPG1sQSK0ILIDQ&amp;bvm=bv.77880786,d.ZGU&amp;psig=AFQjCNGzORAI_BLbq_FG4d4quypCUgJEuw&amp;ust=1413982165696334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omic Sans MS" pitchFamily="66" charset="0"/>
              </a:rPr>
              <a:t>Starter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latin typeface="Comic Sans MS" pitchFamily="66" charset="0"/>
              </a:rPr>
              <a:t>1)  What is a Quadrilateral?</a:t>
            </a:r>
          </a:p>
          <a:p>
            <a:pPr marL="0" indent="0">
              <a:buNone/>
            </a:pPr>
            <a:r>
              <a:rPr lang="en-GB" sz="2000" dirty="0">
                <a:latin typeface="Comic Sans MS" pitchFamily="66" charset="0"/>
              </a:rPr>
              <a:t>	</a:t>
            </a:r>
            <a:r>
              <a:rPr lang="en-GB" sz="20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 A shape with 4 straight sides…</a:t>
            </a:r>
            <a:endParaRPr lang="en-GB" sz="2000" dirty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en-GB" sz="2000" dirty="0">
                <a:latin typeface="Comic Sans MS" pitchFamily="66" charset="0"/>
              </a:rPr>
              <a:t>2)  How many can you name?</a:t>
            </a:r>
          </a:p>
          <a:p>
            <a:pPr marL="0" indent="0">
              <a:buNone/>
            </a:pPr>
            <a:endParaRPr lang="en-GB" sz="2000" dirty="0">
              <a:latin typeface="Comic Sans MS" pitchFamily="66" charset="0"/>
            </a:endParaRPr>
          </a:p>
          <a:p>
            <a:pPr marL="0" indent="0">
              <a:buNone/>
            </a:pPr>
            <a:endParaRPr lang="en-GB" sz="2000" dirty="0">
              <a:latin typeface="Comic Sans MS" pitchFamily="66" charset="0"/>
            </a:endParaRPr>
          </a:p>
        </p:txBody>
      </p:sp>
      <p:sp>
        <p:nvSpPr>
          <p:cNvPr id="4" name="Rectangle 3"/>
          <p:cNvSpPr>
            <a:spLocks noChangeAspect="1"/>
          </p:cNvSpPr>
          <p:nvPr/>
        </p:nvSpPr>
        <p:spPr>
          <a:xfrm>
            <a:off x="838200" y="3017168"/>
            <a:ext cx="3810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Rectangle 4"/>
          <p:cNvSpPr>
            <a:spLocks/>
          </p:cNvSpPr>
          <p:nvPr/>
        </p:nvSpPr>
        <p:spPr>
          <a:xfrm>
            <a:off x="2743200" y="3017168"/>
            <a:ext cx="990600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prstClr val="white"/>
              </a:solidFill>
            </a:endParaRPr>
          </a:p>
        </p:txBody>
      </p:sp>
      <p:sp>
        <p:nvSpPr>
          <p:cNvPr id="6" name="Parallelogram 5"/>
          <p:cNvSpPr>
            <a:spLocks noChangeAspect="1"/>
          </p:cNvSpPr>
          <p:nvPr/>
        </p:nvSpPr>
        <p:spPr>
          <a:xfrm>
            <a:off x="533400" y="4702785"/>
            <a:ext cx="685800" cy="515639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Parallelogram 6"/>
          <p:cNvSpPr>
            <a:spLocks noChangeAspect="1"/>
          </p:cNvSpPr>
          <p:nvPr/>
        </p:nvSpPr>
        <p:spPr>
          <a:xfrm>
            <a:off x="2895600" y="4778985"/>
            <a:ext cx="990600" cy="469232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rapezoid 7"/>
          <p:cNvSpPr>
            <a:spLocks noChangeAspect="1"/>
          </p:cNvSpPr>
          <p:nvPr/>
        </p:nvSpPr>
        <p:spPr>
          <a:xfrm>
            <a:off x="4724400" y="2940968"/>
            <a:ext cx="914400" cy="455537"/>
          </a:xfrm>
          <a:prstGeom prst="trapezoid">
            <a:avLst>
              <a:gd name="adj" fmla="val 6095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791200" y="3017168"/>
            <a:ext cx="609600" cy="304800"/>
            <a:chOff x="5334000" y="4495800"/>
            <a:chExt cx="1219200" cy="685800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5334000" y="44958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334000" y="5181600"/>
              <a:ext cx="1219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334000" y="4495800"/>
              <a:ext cx="838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6172200" y="4495800"/>
              <a:ext cx="38100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7696200" y="2636168"/>
            <a:ext cx="685800" cy="914400"/>
            <a:chOff x="7315200" y="3200400"/>
            <a:chExt cx="1066800" cy="1371600"/>
          </a:xfrm>
        </p:grpSpPr>
        <p:cxnSp>
          <p:nvCxnSpPr>
            <p:cNvPr id="23" name="Straight Connector 22"/>
            <p:cNvCxnSpPr/>
            <p:nvPr/>
          </p:nvCxnSpPr>
          <p:spPr>
            <a:xfrm flipH="1">
              <a:off x="7315200" y="3200400"/>
              <a:ext cx="5334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848600" y="3200400"/>
              <a:ext cx="5334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7848600" y="35052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7315200" y="35052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flipV="1">
            <a:off x="5181600" y="4465712"/>
            <a:ext cx="685800" cy="762000"/>
            <a:chOff x="5562600" y="1752600"/>
            <a:chExt cx="1066800" cy="1066800"/>
          </a:xfrm>
        </p:grpSpPr>
        <p:cxnSp>
          <p:nvCxnSpPr>
            <p:cNvPr id="31" name="Straight Connector 30"/>
            <p:cNvCxnSpPr/>
            <p:nvPr/>
          </p:nvCxnSpPr>
          <p:spPr>
            <a:xfrm flipH="1" flipV="1">
              <a:off x="5562600" y="1752600"/>
              <a:ext cx="533400" cy="381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096000" y="1752600"/>
              <a:ext cx="533400" cy="381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6096000" y="17526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 flipV="1">
              <a:off x="5562600" y="17526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152400" y="3474368"/>
            <a:ext cx="1981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Square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Equal sides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2 pairs of Parallel sides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All angles 90˚</a:t>
            </a:r>
            <a:endParaRPr lang="en-GB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33600" y="3474368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Rectangle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2 pairs of Equal sides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2pairs of Parallel sides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All angles 90˚</a:t>
            </a:r>
            <a:endParaRPr lang="en-GB" sz="1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0" y="3474368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Trapezium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1 pair of parallel sides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52400" y="5312385"/>
            <a:ext cx="1981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Rhombus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Equal sides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Opposite sides parallel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Opposite angles equal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133600" y="5312385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Parallelogram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2 pairs of equal sides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Opposite sides parallel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Opposite angles equal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572000" y="5185792"/>
            <a:ext cx="2057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Arrowhead (Delta)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Contains a reflex angle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Adjacent sides are equal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909816" y="3474368"/>
            <a:ext cx="2234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Kite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2 pairs of equal sides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No parallel sides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781800" y="5617185"/>
            <a:ext cx="2057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Irregular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None of the other ones!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239000" y="4778985"/>
            <a:ext cx="1447800" cy="609600"/>
            <a:chOff x="7239000" y="4648200"/>
            <a:chExt cx="1447800" cy="60960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7239000" y="4648200"/>
              <a:ext cx="685800" cy="609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H="1" flipV="1">
              <a:off x="7924800" y="4648200"/>
              <a:ext cx="76200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686800" y="4876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7239000" y="5105400"/>
              <a:ext cx="1447800" cy="152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18698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Lines of Symmetry</a:t>
            </a:r>
          </a:p>
        </p:txBody>
      </p:sp>
      <p:sp>
        <p:nvSpPr>
          <p:cNvPr id="3" name="Rectangle 2"/>
          <p:cNvSpPr>
            <a:spLocks noChangeAspect="1"/>
          </p:cNvSpPr>
          <p:nvPr/>
        </p:nvSpPr>
        <p:spPr>
          <a:xfrm>
            <a:off x="467544" y="2761928"/>
            <a:ext cx="751656" cy="751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/>
          </p:cNvSpPr>
          <p:nvPr/>
        </p:nvSpPr>
        <p:spPr>
          <a:xfrm>
            <a:off x="2133600" y="2853184"/>
            <a:ext cx="1600200" cy="66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prstClr val="white"/>
              </a:solidFill>
            </a:endParaRPr>
          </a:p>
        </p:txBody>
      </p:sp>
      <p:sp>
        <p:nvSpPr>
          <p:cNvPr id="5" name="Parallelogram 4"/>
          <p:cNvSpPr>
            <a:spLocks noChangeAspect="1"/>
          </p:cNvSpPr>
          <p:nvPr/>
        </p:nvSpPr>
        <p:spPr>
          <a:xfrm>
            <a:off x="533400" y="4985356"/>
            <a:ext cx="1014264" cy="762604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Parallelogram 5"/>
          <p:cNvSpPr>
            <a:spLocks noChangeAspect="1"/>
          </p:cNvSpPr>
          <p:nvPr/>
        </p:nvSpPr>
        <p:spPr>
          <a:xfrm>
            <a:off x="2082230" y="4923239"/>
            <a:ext cx="1803970" cy="854513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Trapezoid 6"/>
          <p:cNvSpPr>
            <a:spLocks noChangeAspect="1"/>
          </p:cNvSpPr>
          <p:nvPr/>
        </p:nvSpPr>
        <p:spPr>
          <a:xfrm>
            <a:off x="4316516" y="2853184"/>
            <a:ext cx="1322284" cy="658737"/>
          </a:xfrm>
          <a:prstGeom prst="trapezoid">
            <a:avLst>
              <a:gd name="adj" fmla="val 6095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791200" y="2853184"/>
            <a:ext cx="1118616" cy="584200"/>
            <a:chOff x="5334000" y="4495800"/>
            <a:chExt cx="12192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5334000" y="44958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334000" y="5181600"/>
              <a:ext cx="1219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334000" y="4495800"/>
              <a:ext cx="838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6172200" y="4495800"/>
              <a:ext cx="38100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7308304" y="2363688"/>
            <a:ext cx="1073696" cy="1302296"/>
            <a:chOff x="7315200" y="3200400"/>
            <a:chExt cx="1066800" cy="1371600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7315200" y="3200400"/>
              <a:ext cx="5334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848600" y="3200400"/>
              <a:ext cx="5334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7848600" y="35052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7315200" y="35052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flipV="1">
            <a:off x="4572000" y="4662175"/>
            <a:ext cx="1295400" cy="1287105"/>
            <a:chOff x="5562600" y="1752600"/>
            <a:chExt cx="1066800" cy="1066800"/>
          </a:xfrm>
        </p:grpSpPr>
        <p:cxnSp>
          <p:nvCxnSpPr>
            <p:cNvPr id="19" name="Straight Connector 18"/>
            <p:cNvCxnSpPr/>
            <p:nvPr/>
          </p:nvCxnSpPr>
          <p:spPr>
            <a:xfrm flipH="1" flipV="1">
              <a:off x="5562600" y="1752600"/>
              <a:ext cx="533400" cy="381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096000" y="1752600"/>
              <a:ext cx="533400" cy="381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096000" y="17526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5562600" y="17526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6934200" y="5139263"/>
            <a:ext cx="1752600" cy="778857"/>
            <a:chOff x="7239000" y="4648200"/>
            <a:chExt cx="1447800" cy="609600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7239000" y="4648200"/>
              <a:ext cx="685800" cy="609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7924800" y="4648200"/>
              <a:ext cx="76200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8686800" y="4876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7239000" y="5105400"/>
              <a:ext cx="1447800" cy="152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0" y="134076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Use a mirror to work out how many lines of symmetry each quadrilateral has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251520" y="2564904"/>
            <a:ext cx="1152128" cy="1152128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179512" y="2636912"/>
            <a:ext cx="1152128" cy="1152128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827584" y="2508387"/>
            <a:ext cx="0" cy="1361045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107504" y="3129617"/>
            <a:ext cx="1512168" cy="11351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2933700" y="2761928"/>
            <a:ext cx="0" cy="904056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1979712" y="3183384"/>
            <a:ext cx="1906488" cy="0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4972215" y="2750437"/>
            <a:ext cx="0" cy="904056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7845152" y="2276872"/>
            <a:ext cx="5443" cy="1512168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533400" y="4797152"/>
            <a:ext cx="1014264" cy="1120969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323528" y="4797152"/>
            <a:ext cx="1440160" cy="1120969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H="1" flipV="1">
            <a:off x="5219700" y="4437112"/>
            <a:ext cx="5443" cy="1512168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39552" y="3804929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4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662926" y="3717032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2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672777" y="3639978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1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540470" y="3789040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968044" y="5918120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1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55576" y="5818955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2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714185" y="5805264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0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020189" y="3481763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0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684945" y="5805264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7030A0"/>
                </a:solidFill>
              </a:rPr>
              <a:t>0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13048" y="2257127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Square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310577" y="2483023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Rectangle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007440" y="2430459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Trapezium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29072" y="4612368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Rhombus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452767" y="4587469"/>
            <a:ext cx="25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Parallelogram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201951" y="4433580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Arrowhead (Delta)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198536" y="2055911"/>
            <a:ext cx="2234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Kite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7369640" y="4831467"/>
            <a:ext cx="205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Irregular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385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Rotational Symmetry</a:t>
            </a:r>
          </a:p>
        </p:txBody>
      </p:sp>
      <p:sp>
        <p:nvSpPr>
          <p:cNvPr id="3" name="Rectangle 2"/>
          <p:cNvSpPr>
            <a:spLocks noChangeAspect="1"/>
          </p:cNvSpPr>
          <p:nvPr/>
        </p:nvSpPr>
        <p:spPr>
          <a:xfrm>
            <a:off x="467544" y="2603104"/>
            <a:ext cx="751656" cy="751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>
            <a:spLocks/>
          </p:cNvSpPr>
          <p:nvPr/>
        </p:nvSpPr>
        <p:spPr>
          <a:xfrm>
            <a:off x="2133600" y="2694360"/>
            <a:ext cx="1600200" cy="66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prstClr val="white"/>
              </a:solidFill>
            </a:endParaRPr>
          </a:p>
        </p:txBody>
      </p:sp>
      <p:sp>
        <p:nvSpPr>
          <p:cNvPr id="5" name="Parallelogram 4"/>
          <p:cNvSpPr>
            <a:spLocks noChangeAspect="1"/>
          </p:cNvSpPr>
          <p:nvPr/>
        </p:nvSpPr>
        <p:spPr>
          <a:xfrm>
            <a:off x="533400" y="4826532"/>
            <a:ext cx="1014264" cy="762604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Parallelogram 5"/>
          <p:cNvSpPr>
            <a:spLocks noChangeAspect="1"/>
          </p:cNvSpPr>
          <p:nvPr/>
        </p:nvSpPr>
        <p:spPr>
          <a:xfrm>
            <a:off x="2082230" y="4764415"/>
            <a:ext cx="1803970" cy="854513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Trapezoid 6"/>
          <p:cNvSpPr>
            <a:spLocks noChangeAspect="1"/>
          </p:cNvSpPr>
          <p:nvPr/>
        </p:nvSpPr>
        <p:spPr>
          <a:xfrm>
            <a:off x="4316516" y="2694360"/>
            <a:ext cx="1322284" cy="658737"/>
          </a:xfrm>
          <a:prstGeom prst="trapezoid">
            <a:avLst>
              <a:gd name="adj" fmla="val 6095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791200" y="2694360"/>
            <a:ext cx="1118616" cy="584200"/>
            <a:chOff x="5334000" y="4495800"/>
            <a:chExt cx="12192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5334000" y="44958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334000" y="5181600"/>
              <a:ext cx="1219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334000" y="4495800"/>
              <a:ext cx="838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6172200" y="4495800"/>
              <a:ext cx="38100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7308304" y="2204864"/>
            <a:ext cx="1073696" cy="1302296"/>
            <a:chOff x="7315200" y="3200400"/>
            <a:chExt cx="1066800" cy="1371600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7315200" y="3200400"/>
              <a:ext cx="5334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848600" y="3200400"/>
              <a:ext cx="5334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7848600" y="35052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7315200" y="35052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flipV="1">
            <a:off x="4572000" y="4503351"/>
            <a:ext cx="1295400" cy="1287105"/>
            <a:chOff x="5562600" y="1752600"/>
            <a:chExt cx="1066800" cy="1066800"/>
          </a:xfrm>
        </p:grpSpPr>
        <p:cxnSp>
          <p:nvCxnSpPr>
            <p:cNvPr id="19" name="Straight Connector 18"/>
            <p:cNvCxnSpPr/>
            <p:nvPr/>
          </p:nvCxnSpPr>
          <p:spPr>
            <a:xfrm flipH="1" flipV="1">
              <a:off x="5562600" y="1752600"/>
              <a:ext cx="533400" cy="381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096000" y="1752600"/>
              <a:ext cx="533400" cy="381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096000" y="17526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5562600" y="17526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6934200" y="4980439"/>
            <a:ext cx="1752600" cy="778857"/>
            <a:chOff x="7239000" y="4648200"/>
            <a:chExt cx="1447800" cy="609600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7239000" y="4648200"/>
              <a:ext cx="685800" cy="609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7924800" y="4648200"/>
              <a:ext cx="76200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8686800" y="4876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7239000" y="5105400"/>
              <a:ext cx="1447800" cy="152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39552" y="3646105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FF6600"/>
                </a:solidFill>
              </a:rPr>
              <a:t>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662926" y="3558208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FF6600"/>
                </a:solidFill>
              </a:rPr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139952" y="3481154"/>
            <a:ext cx="1498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6600"/>
                </a:solidFill>
              </a:rPr>
              <a:t>No rotational symmetry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349289" y="3573016"/>
            <a:ext cx="11831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6600"/>
                </a:solidFill>
              </a:rPr>
              <a:t>No rotational symmetry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499992" y="5733256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6600"/>
                </a:solidFill>
              </a:rPr>
              <a:t>No rotational symmetry</a:t>
            </a:r>
          </a:p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5576" y="5660131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FF6600"/>
                </a:solidFill>
              </a:rPr>
              <a:t>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714185" y="5646440"/>
            <a:ext cx="540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FF6600"/>
                </a:solidFill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92280" y="5646440"/>
            <a:ext cx="1132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6600"/>
                </a:solidFill>
              </a:rPr>
              <a:t>No rotational symmetry</a:t>
            </a:r>
          </a:p>
        </p:txBody>
      </p:sp>
      <p:sp>
        <p:nvSpPr>
          <p:cNvPr id="37" name="Rectangle 36"/>
          <p:cNvSpPr>
            <a:spLocks noChangeAspect="1"/>
          </p:cNvSpPr>
          <p:nvPr/>
        </p:nvSpPr>
        <p:spPr>
          <a:xfrm>
            <a:off x="467544" y="2605336"/>
            <a:ext cx="751656" cy="751656"/>
          </a:xfrm>
          <a:prstGeom prst="rect">
            <a:avLst/>
          </a:prstGeom>
          <a:noFill/>
          <a:ln>
            <a:solidFill>
              <a:srgbClr val="FF66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2123728" y="2696592"/>
            <a:ext cx="1600200" cy="660400"/>
          </a:xfrm>
          <a:prstGeom prst="rect">
            <a:avLst/>
          </a:prstGeom>
          <a:noFill/>
          <a:ln>
            <a:solidFill>
              <a:srgbClr val="FF66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prstClr val="white"/>
              </a:solidFill>
            </a:endParaRPr>
          </a:p>
        </p:txBody>
      </p:sp>
      <p:sp>
        <p:nvSpPr>
          <p:cNvPr id="39" name="Trapezoid 38"/>
          <p:cNvSpPr>
            <a:spLocks noChangeAspect="1"/>
          </p:cNvSpPr>
          <p:nvPr/>
        </p:nvSpPr>
        <p:spPr>
          <a:xfrm>
            <a:off x="4329836" y="2698255"/>
            <a:ext cx="1322284" cy="658737"/>
          </a:xfrm>
          <a:prstGeom prst="trapezoid">
            <a:avLst>
              <a:gd name="adj" fmla="val 60952"/>
            </a:avLst>
          </a:prstGeom>
          <a:noFill/>
          <a:ln>
            <a:solidFill>
              <a:srgbClr val="FF66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796136" y="2708920"/>
            <a:ext cx="1118616" cy="584200"/>
            <a:chOff x="5334000" y="4495800"/>
            <a:chExt cx="1219200" cy="685800"/>
          </a:xfrm>
        </p:grpSpPr>
        <p:cxnSp>
          <p:nvCxnSpPr>
            <p:cNvPr id="41" name="Straight Connector 40"/>
            <p:cNvCxnSpPr/>
            <p:nvPr/>
          </p:nvCxnSpPr>
          <p:spPr>
            <a:xfrm flipV="1">
              <a:off x="5334000" y="4495800"/>
              <a:ext cx="0" cy="6858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5334000" y="5181600"/>
              <a:ext cx="1219200" cy="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5334000" y="4495800"/>
              <a:ext cx="838200" cy="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6172200" y="4495800"/>
              <a:ext cx="381000" cy="6858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7308304" y="2204864"/>
            <a:ext cx="1073696" cy="1302296"/>
            <a:chOff x="7315200" y="3200400"/>
            <a:chExt cx="1066800" cy="1371600"/>
          </a:xfrm>
        </p:grpSpPr>
        <p:cxnSp>
          <p:nvCxnSpPr>
            <p:cNvPr id="46" name="Straight Connector 45"/>
            <p:cNvCxnSpPr/>
            <p:nvPr/>
          </p:nvCxnSpPr>
          <p:spPr>
            <a:xfrm flipH="1">
              <a:off x="7315200" y="3200400"/>
              <a:ext cx="533400" cy="3048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848600" y="3200400"/>
              <a:ext cx="533400" cy="3048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7848600" y="3505200"/>
              <a:ext cx="533400" cy="10668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7315200" y="3505200"/>
              <a:ext cx="533400" cy="10668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Parallelogram 49"/>
          <p:cNvSpPr>
            <a:spLocks noChangeAspect="1"/>
          </p:cNvSpPr>
          <p:nvPr/>
        </p:nvSpPr>
        <p:spPr>
          <a:xfrm>
            <a:off x="539552" y="4826636"/>
            <a:ext cx="1014264" cy="762604"/>
          </a:xfrm>
          <a:prstGeom prst="parallelogram">
            <a:avLst/>
          </a:prstGeom>
          <a:noFill/>
          <a:ln>
            <a:solidFill>
              <a:srgbClr val="FF66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1" name="Parallelogram 50"/>
          <p:cNvSpPr>
            <a:spLocks noChangeAspect="1"/>
          </p:cNvSpPr>
          <p:nvPr/>
        </p:nvSpPr>
        <p:spPr>
          <a:xfrm>
            <a:off x="2082230" y="4780681"/>
            <a:ext cx="1803970" cy="854513"/>
          </a:xfrm>
          <a:prstGeom prst="parallelogram">
            <a:avLst/>
          </a:prstGeom>
          <a:noFill/>
          <a:ln>
            <a:solidFill>
              <a:srgbClr val="FF66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 flipV="1">
            <a:off x="4572000" y="4509120"/>
            <a:ext cx="1295400" cy="1287105"/>
            <a:chOff x="5562600" y="1752600"/>
            <a:chExt cx="1066800" cy="1066800"/>
          </a:xfrm>
        </p:grpSpPr>
        <p:cxnSp>
          <p:nvCxnSpPr>
            <p:cNvPr id="53" name="Straight Connector 52"/>
            <p:cNvCxnSpPr/>
            <p:nvPr/>
          </p:nvCxnSpPr>
          <p:spPr>
            <a:xfrm flipH="1" flipV="1">
              <a:off x="5562600" y="1752600"/>
              <a:ext cx="533400" cy="3810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6096000" y="1752600"/>
              <a:ext cx="533400" cy="3810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6096000" y="1752600"/>
              <a:ext cx="533400" cy="10668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5562600" y="1752600"/>
              <a:ext cx="533400" cy="10668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6923856" y="4980439"/>
            <a:ext cx="1752600" cy="778857"/>
            <a:chOff x="7239000" y="4648200"/>
            <a:chExt cx="1447800" cy="609600"/>
          </a:xfrm>
        </p:grpSpPr>
        <p:cxnSp>
          <p:nvCxnSpPr>
            <p:cNvPr id="58" name="Straight Connector 57"/>
            <p:cNvCxnSpPr/>
            <p:nvPr/>
          </p:nvCxnSpPr>
          <p:spPr>
            <a:xfrm flipV="1">
              <a:off x="7239000" y="4648200"/>
              <a:ext cx="685800" cy="6096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 flipV="1">
              <a:off x="7924800" y="4648200"/>
              <a:ext cx="762000" cy="2286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8686800" y="4876800"/>
              <a:ext cx="0" cy="2286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7239000" y="5105400"/>
              <a:ext cx="1447800" cy="152400"/>
            </a:xfrm>
            <a:prstGeom prst="line">
              <a:avLst/>
            </a:prstGeom>
            <a:ln w="25400">
              <a:solidFill>
                <a:srgbClr val="FF66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/>
          <p:cNvSpPr txBox="1"/>
          <p:nvPr/>
        </p:nvSpPr>
        <p:spPr>
          <a:xfrm>
            <a:off x="0" y="148478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How many times does the shape fit exactly on itself? Count as it spins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745155" y="3356992"/>
            <a:ext cx="1210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6600"/>
                </a:solidFill>
              </a:rPr>
              <a:t>No rotational symmetry</a:t>
            </a:r>
          </a:p>
          <a:p>
            <a:pPr algn="ctr"/>
            <a:endParaRPr lang="en-GB" dirty="0">
              <a:solidFill>
                <a:srgbClr val="FF66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389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5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 animBg="1"/>
      <p:bldP spid="38" grpId="0" animBg="1"/>
      <p:bldP spid="39" grpId="0" animBg="1"/>
      <p:bldP spid="50" grpId="0" animBg="1"/>
      <p:bldP spid="51" grpId="0" animBg="1"/>
      <p:bldP spid="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spect="1"/>
          </p:cNvSpPr>
          <p:nvPr/>
        </p:nvSpPr>
        <p:spPr>
          <a:xfrm>
            <a:off x="467544" y="2113856"/>
            <a:ext cx="751656" cy="751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/>
          </p:cNvSpPr>
          <p:nvPr/>
        </p:nvSpPr>
        <p:spPr>
          <a:xfrm>
            <a:off x="2133600" y="2205112"/>
            <a:ext cx="1600200" cy="66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prstClr val="white"/>
              </a:solidFill>
            </a:endParaRPr>
          </a:p>
        </p:txBody>
      </p:sp>
      <p:sp>
        <p:nvSpPr>
          <p:cNvPr id="16" name="Parallelogram 15"/>
          <p:cNvSpPr>
            <a:spLocks noChangeAspect="1"/>
          </p:cNvSpPr>
          <p:nvPr/>
        </p:nvSpPr>
        <p:spPr>
          <a:xfrm>
            <a:off x="533400" y="4337284"/>
            <a:ext cx="1014264" cy="762604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Parallelogram 16"/>
          <p:cNvSpPr>
            <a:spLocks noChangeAspect="1"/>
          </p:cNvSpPr>
          <p:nvPr/>
        </p:nvSpPr>
        <p:spPr>
          <a:xfrm>
            <a:off x="2082230" y="4275167"/>
            <a:ext cx="1803970" cy="854513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Trapezoid 17"/>
          <p:cNvSpPr>
            <a:spLocks noChangeAspect="1"/>
          </p:cNvSpPr>
          <p:nvPr/>
        </p:nvSpPr>
        <p:spPr>
          <a:xfrm>
            <a:off x="4316516" y="2205112"/>
            <a:ext cx="1322284" cy="658737"/>
          </a:xfrm>
          <a:prstGeom prst="trapezoid">
            <a:avLst>
              <a:gd name="adj" fmla="val 6095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791200" y="2205112"/>
            <a:ext cx="1118616" cy="584200"/>
            <a:chOff x="5334000" y="4495800"/>
            <a:chExt cx="1219200" cy="685800"/>
          </a:xfrm>
        </p:grpSpPr>
        <p:cxnSp>
          <p:nvCxnSpPr>
            <p:cNvPr id="20" name="Straight Connector 19"/>
            <p:cNvCxnSpPr/>
            <p:nvPr/>
          </p:nvCxnSpPr>
          <p:spPr>
            <a:xfrm flipV="1">
              <a:off x="5334000" y="4495800"/>
              <a:ext cx="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334000" y="5181600"/>
              <a:ext cx="1219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334000" y="4495800"/>
              <a:ext cx="8382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6172200" y="4495800"/>
              <a:ext cx="381000" cy="685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7308304" y="1715616"/>
            <a:ext cx="1073696" cy="1302296"/>
            <a:chOff x="7315200" y="3200400"/>
            <a:chExt cx="1066800" cy="1371600"/>
          </a:xfrm>
        </p:grpSpPr>
        <p:cxnSp>
          <p:nvCxnSpPr>
            <p:cNvPr id="25" name="Straight Connector 24"/>
            <p:cNvCxnSpPr/>
            <p:nvPr/>
          </p:nvCxnSpPr>
          <p:spPr>
            <a:xfrm flipH="1">
              <a:off x="7315200" y="3200400"/>
              <a:ext cx="5334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848600" y="3200400"/>
              <a:ext cx="533400" cy="304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7848600" y="35052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7315200" y="35052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 flipV="1">
            <a:off x="4572000" y="4014103"/>
            <a:ext cx="1295400" cy="1287105"/>
            <a:chOff x="5562600" y="1752600"/>
            <a:chExt cx="1066800" cy="1066800"/>
          </a:xfrm>
        </p:grpSpPr>
        <p:cxnSp>
          <p:nvCxnSpPr>
            <p:cNvPr id="30" name="Straight Connector 29"/>
            <p:cNvCxnSpPr/>
            <p:nvPr/>
          </p:nvCxnSpPr>
          <p:spPr>
            <a:xfrm flipH="1" flipV="1">
              <a:off x="5562600" y="1752600"/>
              <a:ext cx="533400" cy="381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6096000" y="1752600"/>
              <a:ext cx="533400" cy="381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096000" y="17526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5562600" y="1752600"/>
              <a:ext cx="533400" cy="10668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152400" y="2941712"/>
            <a:ext cx="198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Square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</a:rPr>
              <a:t>Bisect each other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</a:rPr>
              <a:t>Cross at 90°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33600" y="2941712"/>
            <a:ext cx="236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Rectangle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</a:rPr>
              <a:t>Bisect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</a:rPr>
              <a:t>NOT at 90°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572000" y="2941712"/>
            <a:ext cx="236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Trapezium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DO NOT Bisect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NOT at 90°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2400" y="5193848"/>
            <a:ext cx="198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Rhombus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Bisect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Cross at 90°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133600" y="5193848"/>
            <a:ext cx="2514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Parallelogram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Bisect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NOT at 90°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572000" y="5498648"/>
            <a:ext cx="2057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Arrowhead (Delta)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DO NOT Bisect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Cross at 90° OUTSIDE the shape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909816" y="2941712"/>
            <a:ext cx="2234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Kite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DO NOT Bisect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Cross at 90°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781800" y="5498648"/>
            <a:ext cx="2057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prstClr val="black"/>
                </a:solidFill>
                <a:latin typeface="Comic Sans MS" pitchFamily="66" charset="0"/>
              </a:rPr>
              <a:t>Irregular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DO NOT Bisect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NOT at 90°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6934200" y="4491191"/>
            <a:ext cx="1752600" cy="778857"/>
            <a:chOff x="7239000" y="4648200"/>
            <a:chExt cx="1447800" cy="609600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7239000" y="4648200"/>
              <a:ext cx="685800" cy="609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7924800" y="4648200"/>
              <a:ext cx="76200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8686800" y="4876800"/>
              <a:ext cx="0" cy="2286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7239000" y="5105400"/>
              <a:ext cx="1447800" cy="1524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Diagonals in Quadrilaterals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1560" y="1340768"/>
            <a:ext cx="5693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/>
              <a:t>Bisect</a:t>
            </a:r>
            <a:r>
              <a:rPr lang="en-GB" sz="2800" dirty="0"/>
              <a:t>: Divide into two equal parts</a:t>
            </a:r>
          </a:p>
        </p:txBody>
      </p:sp>
      <p:cxnSp>
        <p:nvCxnSpPr>
          <p:cNvPr id="2048" name="Straight Connector 2047"/>
          <p:cNvCxnSpPr/>
          <p:nvPr/>
        </p:nvCxnSpPr>
        <p:spPr>
          <a:xfrm flipH="1" flipV="1">
            <a:off x="251520" y="1916832"/>
            <a:ext cx="1152128" cy="115212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179512" y="1988840"/>
            <a:ext cx="1152128" cy="115212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763688" y="2044080"/>
            <a:ext cx="2448272" cy="95287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1763688" y="2060848"/>
            <a:ext cx="2448272" cy="100811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3995936" y="2005015"/>
            <a:ext cx="1547614" cy="106394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 flipV="1">
            <a:off x="4355976" y="1988840"/>
            <a:ext cx="1547614" cy="106394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5548072" y="2113856"/>
            <a:ext cx="1186961" cy="82785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 flipV="1">
            <a:off x="5548072" y="2113856"/>
            <a:ext cx="1616217" cy="78975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983247" y="1988842"/>
            <a:ext cx="1703553" cy="1617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7845152" y="1484784"/>
            <a:ext cx="14694" cy="165618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360703" y="4221088"/>
            <a:ext cx="1330977" cy="98594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 flipV="1">
            <a:off x="533400" y="4149080"/>
            <a:ext cx="1158280" cy="130637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1811625" y="4149080"/>
            <a:ext cx="2400335" cy="112096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 flipV="1">
            <a:off x="1811626" y="4014104"/>
            <a:ext cx="2184310" cy="132795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5219700" y="3861048"/>
            <a:ext cx="5773" cy="155674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4283968" y="5289035"/>
            <a:ext cx="1818726" cy="1217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6564211" y="4702423"/>
            <a:ext cx="2400335" cy="63963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 flipV="1">
            <a:off x="7164289" y="4149080"/>
            <a:ext cx="1870902" cy="108948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7925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/>
              <a:t>QUAD-RIDDLES: WHAT AM I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I am a quad. All my sides are equal, but all my angles aren’t.</a:t>
            </a:r>
          </a:p>
          <a:p>
            <a:pPr marL="0" indent="0">
              <a:buNone/>
            </a:pPr>
            <a:r>
              <a:rPr lang="en-GB" sz="2400" dirty="0"/>
              <a:t>I am a quad. I have no parallel sides.</a:t>
            </a:r>
          </a:p>
          <a:p>
            <a:pPr marL="0" indent="0">
              <a:buNone/>
            </a:pPr>
            <a:r>
              <a:rPr lang="en-GB" sz="2400" dirty="0"/>
              <a:t>I am a quad. My diagonals bisect each other at right angles.</a:t>
            </a:r>
          </a:p>
          <a:p>
            <a:pPr marL="0" indent="0">
              <a:buNone/>
            </a:pPr>
            <a:r>
              <a:rPr lang="en-GB" sz="2400" dirty="0"/>
              <a:t>I am a quad. My diagonals are not equal, but they cross each other at right angles.</a:t>
            </a:r>
          </a:p>
          <a:p>
            <a:pPr marL="0" indent="0">
              <a:buNone/>
            </a:pPr>
            <a:r>
              <a:rPr lang="en-GB" sz="2400" dirty="0"/>
              <a:t>I am a quad. I have only one line of symmetry.</a:t>
            </a:r>
          </a:p>
          <a:p>
            <a:pPr marL="0" indent="0">
              <a:buNone/>
            </a:pPr>
            <a:r>
              <a:rPr lang="en-GB" sz="2400" dirty="0"/>
              <a:t>I am a quad. Some refer to me as ‘regular quadrilateral’.</a:t>
            </a:r>
          </a:p>
          <a:p>
            <a:pPr marL="0" indent="0">
              <a:buNone/>
            </a:pPr>
            <a:r>
              <a:rPr lang="en-GB" sz="2400" dirty="0"/>
              <a:t>I am a quad with no lines of symmetry.</a:t>
            </a:r>
          </a:p>
          <a:p>
            <a:pPr marL="0" indent="0">
              <a:buNone/>
            </a:pPr>
            <a:r>
              <a:rPr lang="en-GB" sz="2400" dirty="0"/>
              <a:t>I am the only quad with four lines of symmetry.</a:t>
            </a:r>
          </a:p>
        </p:txBody>
      </p:sp>
      <p:pic>
        <p:nvPicPr>
          <p:cNvPr id="1026" name="Picture 2" descr="https://encrypted-tbn3.gstatic.com/images?q=tbn:ANd9GcSSUd022c7_bBCzXWK57TFsy0QfpOiGSsvZOeG-eJEIiTho7FMW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77072"/>
            <a:ext cx="1905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74537" y="1003375"/>
            <a:ext cx="2493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Rhombus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1484784"/>
            <a:ext cx="504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Arrowhead or Kite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51720" y="1939479"/>
            <a:ext cx="504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Square or Rhombus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67744" y="2708920"/>
            <a:ext cx="5112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Kite or Arrowhead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03648" y="3140968"/>
            <a:ext cx="72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Kite or Arrowhead or        Isosceles Trapezium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3595663"/>
            <a:ext cx="27733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Square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67744" y="4005064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Parallelogram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27784" y="4387751"/>
            <a:ext cx="27733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Square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4794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7" grpId="0"/>
      <p:bldP spid="7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5" grpId="0"/>
      <p:bldP spid="15" grpId="1"/>
      <p:bldP spid="16" grpId="0"/>
      <p:bldP spid="16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97DFFFF9F3C24C89C84706794B9A8A" ma:contentTypeVersion="13" ma:contentTypeDescription="Create a new document." ma:contentTypeScope="" ma:versionID="711a875b31aacf8572bfcd8836d507dd">
  <xsd:schema xmlns:xsd="http://www.w3.org/2001/XMLSchema" xmlns:xs="http://www.w3.org/2001/XMLSchema" xmlns:p="http://schemas.microsoft.com/office/2006/metadata/properties" xmlns:ns3="53827ecc-ee47-4a53-9d67-0e1e42128740" xmlns:ns4="25b07869-f69c-4f88-a0d5-5bc8d3bd4b78" targetNamespace="http://schemas.microsoft.com/office/2006/metadata/properties" ma:root="true" ma:fieldsID="34dd8bf2b6d5a8db86f12c52039a5788" ns3:_="" ns4:_="">
    <xsd:import namespace="53827ecc-ee47-4a53-9d67-0e1e42128740"/>
    <xsd:import namespace="25b07869-f69c-4f88-a0d5-5bc8d3bd4b7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827ecc-ee47-4a53-9d67-0e1e421287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b07869-f69c-4f88-a0d5-5bc8d3bd4b7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59711E5-BBB9-45F7-91D0-C7617646FD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827ecc-ee47-4a53-9d67-0e1e42128740"/>
    <ds:schemaRef ds:uri="25b07869-f69c-4f88-a0d5-5bc8d3bd4b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14269E5-2C78-43FB-A923-5353048534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6F5687-858B-4FE4-AE5C-047ACFDB4E64}">
  <ds:schemaRefs>
    <ds:schemaRef ds:uri="53827ecc-ee47-4a53-9d67-0e1e42128740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25b07869-f69c-4f88-a0d5-5bc8d3bd4b7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7495</TotalTime>
  <Words>388</Words>
  <Application>Microsoft Office PowerPoint</Application>
  <PresentationFormat>On-screen Show (4:3)</PresentationFormat>
  <Paragraphs>103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Comic Sans MS</vt:lpstr>
      <vt:lpstr>Wingdings</vt:lpstr>
      <vt:lpstr>1_Office Theme</vt:lpstr>
      <vt:lpstr>Starter</vt:lpstr>
      <vt:lpstr>Lines of Symmetry</vt:lpstr>
      <vt:lpstr>Rotational Symmetry</vt:lpstr>
      <vt:lpstr>Diagonals in Quadrilaterals</vt:lpstr>
      <vt:lpstr>QUAD-RIDDLES: WHAT AM I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</dc:title>
  <dc:creator>Fiona Ryan</dc:creator>
  <cp:lastModifiedBy>Martin, J (SHS Teacher)</cp:lastModifiedBy>
  <cp:revision>33</cp:revision>
  <dcterms:created xsi:type="dcterms:W3CDTF">2014-10-21T12:41:26Z</dcterms:created>
  <dcterms:modified xsi:type="dcterms:W3CDTF">2020-04-24T11:29:54Z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0x0101003D97DFFFF9F3C24C89C84706794B9A8A</vt:lpwstr>
  </property>
</Properties>
</file>