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66984-16EF-4328-8213-B7A701C2E3BE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1B7A5-DF53-4660-84B1-B2B2BEEFE8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303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B1100-8A8E-4575-85D7-E47D7899592A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40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B1100-8A8E-4575-85D7-E47D7899592A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40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99188EA-5EEB-4DE9-8797-9614DCF81E5E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0DFA78-B6DC-4E8E-B395-7A34F74166A5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1E42EA-6E14-4ADE-BF77-3513F570A005}" type="slidenum">
              <a:rPr lang="en-US"/>
              <a:pPr eaLnBrk="1" hangingPunct="1"/>
              <a:t>9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E86340-B927-4502-BB2C-544C5074FB2B}" type="slidenum">
              <a:rPr lang="en-US"/>
              <a:pPr eaLnBrk="1" hangingPunct="1"/>
              <a:t>10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E86340-B927-4502-BB2C-544C5074FB2B}" type="slidenum">
              <a:rPr lang="en-US">
                <a:solidFill>
                  <a:prstClr val="black"/>
                </a:solidFill>
              </a:rPr>
              <a:pPr eaLnBrk="1" hangingPunct="1"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72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3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17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983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919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14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34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43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66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09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862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C3E9E-7ECD-4952-83BA-1E8217DF4BA9}" type="datetimeFigureOut">
              <a:rPr lang="en-GB" smtClean="0"/>
              <a:t>24/04/20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B507A-AEE7-4B74-AB0B-45B640AD1A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40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-243408"/>
            <a:ext cx="7772400" cy="1470025"/>
          </a:xfrm>
        </p:spPr>
        <p:txBody>
          <a:bodyPr/>
          <a:lstStyle/>
          <a:p>
            <a:r>
              <a:rPr lang="en-GB" dirty="0"/>
              <a:t>Interior Angles in Polygons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8928992" cy="1152128"/>
          </a:xfrm>
        </p:spPr>
        <p:txBody>
          <a:bodyPr/>
          <a:lstStyle/>
          <a:p>
            <a:pPr algn="l"/>
            <a:r>
              <a:rPr lang="en-GB" dirty="0"/>
              <a:t>How many triangles can you draw inside each of these shapes?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4" t="37594" r="27414" b="29495"/>
          <a:stretch/>
        </p:blipFill>
        <p:spPr bwMode="auto">
          <a:xfrm>
            <a:off x="179511" y="2060848"/>
            <a:ext cx="862046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arallelogram 3"/>
          <p:cNvSpPr/>
          <p:nvPr/>
        </p:nvSpPr>
        <p:spPr>
          <a:xfrm>
            <a:off x="1429404" y="2204864"/>
            <a:ext cx="6120680" cy="3600400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2339752" y="2204864"/>
            <a:ext cx="4320480" cy="3600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36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Example:</a:t>
            </a:r>
          </a:p>
        </p:txBody>
      </p:sp>
      <p:sp>
        <p:nvSpPr>
          <p:cNvPr id="15366" name="Freeform 6"/>
          <p:cNvSpPr>
            <a:spLocks/>
          </p:cNvSpPr>
          <p:nvPr/>
        </p:nvSpPr>
        <p:spPr bwMode="auto">
          <a:xfrm>
            <a:off x="898525" y="1066800"/>
            <a:ext cx="7454900" cy="1282700"/>
          </a:xfrm>
          <a:custGeom>
            <a:avLst/>
            <a:gdLst/>
            <a:ahLst/>
            <a:cxnLst>
              <a:cxn ang="0">
                <a:pos x="10" y="66"/>
              </a:cxn>
              <a:cxn ang="0">
                <a:pos x="808" y="76"/>
              </a:cxn>
              <a:cxn ang="0">
                <a:pos x="940" y="66"/>
              </a:cxn>
              <a:cxn ang="0">
                <a:pos x="1000" y="45"/>
              </a:cxn>
              <a:cxn ang="0">
                <a:pos x="3506" y="25"/>
              </a:cxn>
              <a:cxn ang="0">
                <a:pos x="4648" y="35"/>
              </a:cxn>
              <a:cxn ang="0">
                <a:pos x="4638" y="409"/>
              </a:cxn>
              <a:cxn ang="0">
                <a:pos x="4598" y="733"/>
              </a:cxn>
              <a:cxn ang="0">
                <a:pos x="4578" y="844"/>
              </a:cxn>
              <a:cxn ang="0">
                <a:pos x="3991" y="824"/>
              </a:cxn>
              <a:cxn ang="0">
                <a:pos x="3446" y="864"/>
              </a:cxn>
              <a:cxn ang="0">
                <a:pos x="242" y="824"/>
              </a:cxn>
              <a:cxn ang="0">
                <a:pos x="10" y="803"/>
              </a:cxn>
              <a:cxn ang="0">
                <a:pos x="0" y="419"/>
              </a:cxn>
              <a:cxn ang="0">
                <a:pos x="10" y="66"/>
              </a:cxn>
            </a:cxnLst>
            <a:rect l="0" t="0" r="r" b="b"/>
            <a:pathLst>
              <a:path w="4696" h="881">
                <a:moveTo>
                  <a:pt x="10" y="66"/>
                </a:moveTo>
                <a:cubicBezTo>
                  <a:pt x="267" y="89"/>
                  <a:pt x="559" y="71"/>
                  <a:pt x="808" y="76"/>
                </a:cubicBezTo>
                <a:cubicBezTo>
                  <a:pt x="852" y="73"/>
                  <a:pt x="896" y="73"/>
                  <a:pt x="940" y="66"/>
                </a:cubicBezTo>
                <a:cubicBezTo>
                  <a:pt x="961" y="63"/>
                  <a:pt x="1000" y="45"/>
                  <a:pt x="1000" y="45"/>
                </a:cubicBezTo>
                <a:cubicBezTo>
                  <a:pt x="1830" y="81"/>
                  <a:pt x="2675" y="33"/>
                  <a:pt x="3506" y="25"/>
                </a:cubicBezTo>
                <a:cubicBezTo>
                  <a:pt x="4111" y="30"/>
                  <a:pt x="4454" y="0"/>
                  <a:pt x="4648" y="35"/>
                </a:cubicBezTo>
                <a:cubicBezTo>
                  <a:pt x="4598" y="167"/>
                  <a:pt x="4643" y="300"/>
                  <a:pt x="4638" y="409"/>
                </a:cubicBezTo>
                <a:cubicBezTo>
                  <a:pt x="4640" y="475"/>
                  <a:pt x="4696" y="635"/>
                  <a:pt x="4598" y="733"/>
                </a:cubicBezTo>
                <a:cubicBezTo>
                  <a:pt x="4563" y="768"/>
                  <a:pt x="4624" y="842"/>
                  <a:pt x="4578" y="844"/>
                </a:cubicBezTo>
                <a:cubicBezTo>
                  <a:pt x="4413" y="850"/>
                  <a:pt x="4156" y="821"/>
                  <a:pt x="3991" y="824"/>
                </a:cubicBezTo>
                <a:cubicBezTo>
                  <a:pt x="3819" y="881"/>
                  <a:pt x="3628" y="855"/>
                  <a:pt x="3446" y="864"/>
                </a:cubicBezTo>
                <a:cubicBezTo>
                  <a:pt x="2376" y="855"/>
                  <a:pt x="1313" y="836"/>
                  <a:pt x="242" y="824"/>
                </a:cubicBezTo>
                <a:cubicBezTo>
                  <a:pt x="171" y="794"/>
                  <a:pt x="85" y="821"/>
                  <a:pt x="10" y="803"/>
                </a:cubicBezTo>
                <a:cubicBezTo>
                  <a:pt x="18" y="614"/>
                  <a:pt x="44" y="554"/>
                  <a:pt x="0" y="419"/>
                </a:cubicBezTo>
                <a:cubicBezTo>
                  <a:pt x="13" y="173"/>
                  <a:pt x="10" y="291"/>
                  <a:pt x="10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4213" y="1268413"/>
            <a:ext cx="79930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GB" sz="2400"/>
              <a:t>Calculate the </a:t>
            </a:r>
            <a:r>
              <a:rPr lang="en-GB" sz="2400" b="1"/>
              <a:t>exterior angle </a:t>
            </a:r>
            <a:r>
              <a:rPr lang="en-GB" sz="2400"/>
              <a:t>and </a:t>
            </a:r>
            <a:r>
              <a:rPr lang="en-GB" sz="2400" b="1"/>
              <a:t>interior angle</a:t>
            </a:r>
            <a:r>
              <a:rPr lang="en-GB" sz="2400"/>
              <a:t> </a:t>
            </a:r>
            <a:br>
              <a:rPr lang="en-GB" sz="2400"/>
            </a:br>
            <a:r>
              <a:rPr lang="en-GB" sz="2400"/>
              <a:t>on a regular octagon.</a:t>
            </a:r>
            <a:endParaRPr lang="en-US" sz="2400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563688" y="2852738"/>
            <a:ext cx="4497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400" b="1"/>
              <a:t>sum of exterior angles = 360</a:t>
            </a:r>
            <a:r>
              <a:rPr lang="en-US" sz="2400" b="1"/>
              <a:t>°</a:t>
            </a:r>
            <a:r>
              <a:rPr lang="en-US" sz="2400"/>
              <a:t> 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828800" y="3589338"/>
            <a:ext cx="39912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/>
              <a:t>exterior angle =                 = 45°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606800" y="4325938"/>
            <a:ext cx="2405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/>
              <a:t> </a:t>
            </a:r>
            <a:r>
              <a:rPr lang="en-US" sz="2400" b="1"/>
              <a:t>int + ext = 180°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776663" y="5062538"/>
            <a:ext cx="221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/>
              <a:t>int + 45 = 180°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4468813" y="5800725"/>
            <a:ext cx="1533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/>
              <a:t>int = 135°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227513" y="3476625"/>
            <a:ext cx="677862" cy="744538"/>
            <a:chOff x="3246" y="3097"/>
            <a:chExt cx="427" cy="469"/>
          </a:xfrm>
        </p:grpSpPr>
        <p:sp>
          <p:nvSpPr>
            <p:cNvPr id="6155" name="Rectangle 9"/>
            <p:cNvSpPr>
              <a:spLocks noChangeArrowheads="1"/>
            </p:cNvSpPr>
            <p:nvPr/>
          </p:nvSpPr>
          <p:spPr bwMode="auto">
            <a:xfrm>
              <a:off x="3246" y="3097"/>
              <a:ext cx="427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/>
                <a:t> </a:t>
              </a:r>
              <a:r>
                <a:rPr lang="en-US" sz="2000" b="1"/>
                <a:t>360</a:t>
              </a:r>
            </a:p>
          </p:txBody>
        </p:sp>
        <p:sp>
          <p:nvSpPr>
            <p:cNvPr id="6156" name="Rectangle 13"/>
            <p:cNvSpPr>
              <a:spLocks noChangeArrowheads="1"/>
            </p:cNvSpPr>
            <p:nvPr/>
          </p:nvSpPr>
          <p:spPr bwMode="auto">
            <a:xfrm>
              <a:off x="3334" y="3316"/>
              <a:ext cx="24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/>
                <a:t> </a:t>
              </a:r>
              <a:r>
                <a:rPr lang="en-US" sz="2000" b="1"/>
                <a:t>8</a:t>
              </a:r>
            </a:p>
          </p:txBody>
        </p:sp>
        <p:sp>
          <p:nvSpPr>
            <p:cNvPr id="6157" name="Line 14"/>
            <p:cNvSpPr>
              <a:spLocks noChangeShapeType="1"/>
            </p:cNvSpPr>
            <p:nvPr/>
          </p:nvSpPr>
          <p:spPr bwMode="auto">
            <a:xfrm>
              <a:off x="3334" y="3319"/>
              <a:ext cx="2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0142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4" grpId="0"/>
      <p:bldP spid="15367" grpId="0"/>
      <p:bldP spid="15368" grpId="0"/>
      <p:bldP spid="15370" grpId="0"/>
      <p:bldP spid="15371" grpId="0"/>
      <p:bldP spid="153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Example:</a:t>
            </a:r>
          </a:p>
        </p:txBody>
      </p:sp>
      <p:sp>
        <p:nvSpPr>
          <p:cNvPr id="15366" name="Freeform 6"/>
          <p:cNvSpPr>
            <a:spLocks/>
          </p:cNvSpPr>
          <p:nvPr/>
        </p:nvSpPr>
        <p:spPr bwMode="auto">
          <a:xfrm>
            <a:off x="898525" y="1066800"/>
            <a:ext cx="7454900" cy="1282700"/>
          </a:xfrm>
          <a:custGeom>
            <a:avLst/>
            <a:gdLst/>
            <a:ahLst/>
            <a:cxnLst>
              <a:cxn ang="0">
                <a:pos x="10" y="66"/>
              </a:cxn>
              <a:cxn ang="0">
                <a:pos x="808" y="76"/>
              </a:cxn>
              <a:cxn ang="0">
                <a:pos x="940" y="66"/>
              </a:cxn>
              <a:cxn ang="0">
                <a:pos x="1000" y="45"/>
              </a:cxn>
              <a:cxn ang="0">
                <a:pos x="3506" y="25"/>
              </a:cxn>
              <a:cxn ang="0">
                <a:pos x="4648" y="35"/>
              </a:cxn>
              <a:cxn ang="0">
                <a:pos x="4638" y="409"/>
              </a:cxn>
              <a:cxn ang="0">
                <a:pos x="4598" y="733"/>
              </a:cxn>
              <a:cxn ang="0">
                <a:pos x="4578" y="844"/>
              </a:cxn>
              <a:cxn ang="0">
                <a:pos x="3991" y="824"/>
              </a:cxn>
              <a:cxn ang="0">
                <a:pos x="3446" y="864"/>
              </a:cxn>
              <a:cxn ang="0">
                <a:pos x="242" y="824"/>
              </a:cxn>
              <a:cxn ang="0">
                <a:pos x="10" y="803"/>
              </a:cxn>
              <a:cxn ang="0">
                <a:pos x="0" y="419"/>
              </a:cxn>
              <a:cxn ang="0">
                <a:pos x="10" y="66"/>
              </a:cxn>
            </a:cxnLst>
            <a:rect l="0" t="0" r="r" b="b"/>
            <a:pathLst>
              <a:path w="4696" h="881">
                <a:moveTo>
                  <a:pt x="10" y="66"/>
                </a:moveTo>
                <a:cubicBezTo>
                  <a:pt x="267" y="89"/>
                  <a:pt x="559" y="71"/>
                  <a:pt x="808" y="76"/>
                </a:cubicBezTo>
                <a:cubicBezTo>
                  <a:pt x="852" y="73"/>
                  <a:pt x="896" y="73"/>
                  <a:pt x="940" y="66"/>
                </a:cubicBezTo>
                <a:cubicBezTo>
                  <a:pt x="961" y="63"/>
                  <a:pt x="1000" y="45"/>
                  <a:pt x="1000" y="45"/>
                </a:cubicBezTo>
                <a:cubicBezTo>
                  <a:pt x="1830" y="81"/>
                  <a:pt x="2675" y="33"/>
                  <a:pt x="3506" y="25"/>
                </a:cubicBezTo>
                <a:cubicBezTo>
                  <a:pt x="4111" y="30"/>
                  <a:pt x="4454" y="0"/>
                  <a:pt x="4648" y="35"/>
                </a:cubicBezTo>
                <a:cubicBezTo>
                  <a:pt x="4598" y="167"/>
                  <a:pt x="4643" y="300"/>
                  <a:pt x="4638" y="409"/>
                </a:cubicBezTo>
                <a:cubicBezTo>
                  <a:pt x="4640" y="475"/>
                  <a:pt x="4696" y="635"/>
                  <a:pt x="4598" y="733"/>
                </a:cubicBezTo>
                <a:cubicBezTo>
                  <a:pt x="4563" y="768"/>
                  <a:pt x="4624" y="842"/>
                  <a:pt x="4578" y="844"/>
                </a:cubicBezTo>
                <a:cubicBezTo>
                  <a:pt x="4413" y="850"/>
                  <a:pt x="4156" y="821"/>
                  <a:pt x="3991" y="824"/>
                </a:cubicBezTo>
                <a:cubicBezTo>
                  <a:pt x="3819" y="881"/>
                  <a:pt x="3628" y="855"/>
                  <a:pt x="3446" y="864"/>
                </a:cubicBezTo>
                <a:cubicBezTo>
                  <a:pt x="2376" y="855"/>
                  <a:pt x="1313" y="836"/>
                  <a:pt x="242" y="824"/>
                </a:cubicBezTo>
                <a:cubicBezTo>
                  <a:pt x="171" y="794"/>
                  <a:pt x="85" y="821"/>
                  <a:pt x="10" y="803"/>
                </a:cubicBezTo>
                <a:cubicBezTo>
                  <a:pt x="18" y="614"/>
                  <a:pt x="44" y="554"/>
                  <a:pt x="0" y="419"/>
                </a:cubicBezTo>
                <a:cubicBezTo>
                  <a:pt x="13" y="173"/>
                  <a:pt x="10" y="291"/>
                  <a:pt x="10" y="6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29531" y="1276661"/>
            <a:ext cx="799288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r>
              <a:rPr lang="en-GB" sz="2400" dirty="0">
                <a:solidFill>
                  <a:prstClr val="black"/>
                </a:solidFill>
              </a:rPr>
              <a:t>Calculate the number of sides a regular polygon has when</a:t>
            </a:r>
          </a:p>
          <a:p>
            <a:pPr algn="ctr">
              <a:spcBef>
                <a:spcPct val="20000"/>
              </a:spcBef>
            </a:pPr>
            <a:r>
              <a:rPr lang="en-GB" sz="2400" dirty="0">
                <a:solidFill>
                  <a:prstClr val="black"/>
                </a:solidFill>
              </a:rPr>
              <a:t> you are given the </a:t>
            </a:r>
            <a:r>
              <a:rPr lang="en-GB" sz="2400" b="1" dirty="0">
                <a:solidFill>
                  <a:prstClr val="black"/>
                </a:solidFill>
              </a:rPr>
              <a:t>interior angle</a:t>
            </a:r>
            <a:r>
              <a:rPr lang="en-GB" sz="2400" dirty="0">
                <a:solidFill>
                  <a:prstClr val="black"/>
                </a:solidFill>
              </a:rPr>
              <a:t> </a:t>
            </a:r>
            <a:br>
              <a:rPr lang="en-GB" sz="2400" dirty="0">
                <a:solidFill>
                  <a:prstClr val="black"/>
                </a:solidFill>
              </a:rPr>
            </a:br>
            <a:r>
              <a:rPr lang="en-GB" sz="2400" dirty="0">
                <a:solidFill>
                  <a:prstClr val="black"/>
                </a:solidFill>
              </a:rPr>
              <a:t>.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563688" y="2852738"/>
            <a:ext cx="2842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Interior angle = 108</a:t>
            </a:r>
            <a:r>
              <a:rPr lang="en-US" sz="2400" b="1" dirty="0">
                <a:solidFill>
                  <a:prstClr val="black"/>
                </a:solidFill>
              </a:rPr>
              <a:t>°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828800" y="3589338"/>
            <a:ext cx="4319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exterior angle =  180 – 108  = 72°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755576" y="4303674"/>
            <a:ext cx="39527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b="1" dirty="0">
                <a:solidFill>
                  <a:prstClr val="black"/>
                </a:solidFill>
              </a:rPr>
              <a:t>sum of exterior angles = 360°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580124" y="4942346"/>
            <a:ext cx="35990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b="1" dirty="0">
                <a:solidFill>
                  <a:prstClr val="black"/>
                </a:solidFill>
              </a:rPr>
              <a:t>number of sides = 360 ÷ 72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646220" y="5448451"/>
            <a:ext cx="5629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= 5</a:t>
            </a:r>
          </a:p>
        </p:txBody>
      </p:sp>
    </p:spTree>
    <p:extLst>
      <p:ext uri="{BB962C8B-B14F-4D97-AF65-F5344CB8AC3E}">
        <p14:creationId xmlns:p14="http://schemas.microsoft.com/office/powerpoint/2010/main" val="31969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4" grpId="0"/>
      <p:bldP spid="15367" grpId="0"/>
      <p:bldP spid="15368" grpId="0"/>
      <p:bldP spid="15370" grpId="0"/>
      <p:bldP spid="15371" grpId="0"/>
      <p:bldP spid="153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0" t="44480" r="26096" b="30195"/>
          <a:stretch/>
        </p:blipFill>
        <p:spPr bwMode="auto">
          <a:xfrm>
            <a:off x="611560" y="764704"/>
            <a:ext cx="759314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501008"/>
            <a:ext cx="79208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Answers</a:t>
            </a:r>
          </a:p>
          <a:p>
            <a:pPr marL="342900" indent="-342900">
              <a:buAutoNum type="alphaLcParenR"/>
            </a:pPr>
            <a:r>
              <a:rPr lang="en-GB" dirty="0"/>
              <a:t>180 – 144 = 36          b) 180 – 175 = 5	        c) 180 – 178 = 2</a:t>
            </a:r>
          </a:p>
          <a:p>
            <a:r>
              <a:rPr lang="en-GB" dirty="0"/>
              <a:t>      360 ÷ 36 = 10                 360 ÷ 5 = 72	            360 ÷ 2 = 180</a:t>
            </a:r>
          </a:p>
          <a:p>
            <a:r>
              <a:rPr lang="en-GB" dirty="0"/>
              <a:t>      10 sides		  72 sides	            180 sides</a:t>
            </a:r>
          </a:p>
          <a:p>
            <a:endParaRPr lang="en-GB" dirty="0"/>
          </a:p>
          <a:p>
            <a:r>
              <a:rPr lang="en-GB" dirty="0"/>
              <a:t>d) 180 – 177 = 3            e) 180 – 168.75 = 11.25   f) 180 – 172.5 = 7.5</a:t>
            </a:r>
          </a:p>
          <a:p>
            <a:r>
              <a:rPr lang="en-GB" dirty="0"/>
              <a:t>     360 ÷ 3 = 120                 360 ÷ 11.25 = 32	            360 ÷ 7.5 = 48</a:t>
            </a:r>
          </a:p>
          <a:p>
            <a:r>
              <a:rPr lang="en-GB" dirty="0"/>
              <a:t>      120 sides		  32 sides	            48 sides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73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3" t="30805" r="35493" b="64008"/>
          <a:stretch/>
        </p:blipFill>
        <p:spPr bwMode="auto">
          <a:xfrm>
            <a:off x="683567" y="908720"/>
            <a:ext cx="7662411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3" t="35353" r="55228" b="52159"/>
          <a:stretch/>
        </p:blipFill>
        <p:spPr bwMode="auto">
          <a:xfrm>
            <a:off x="971600" y="1700808"/>
            <a:ext cx="633577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7" t="35127" r="27145" b="51704"/>
          <a:stretch/>
        </p:blipFill>
        <p:spPr bwMode="auto">
          <a:xfrm>
            <a:off x="971600" y="3880761"/>
            <a:ext cx="640933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2967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3" t="30805" r="35493" b="64008"/>
          <a:stretch/>
        </p:blipFill>
        <p:spPr bwMode="auto">
          <a:xfrm>
            <a:off x="683567" y="908720"/>
            <a:ext cx="7662411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3" t="35353" r="55228" b="52159"/>
          <a:stretch/>
        </p:blipFill>
        <p:spPr bwMode="auto">
          <a:xfrm>
            <a:off x="971600" y="1700808"/>
            <a:ext cx="633577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4077072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Int. Ang. = 180 – Ext. Ang.</a:t>
            </a:r>
          </a:p>
          <a:p>
            <a:r>
              <a:rPr lang="en-GB" dirty="0"/>
              <a:t>Ext. Ang. = 360 ÷ nº of sides</a:t>
            </a:r>
          </a:p>
          <a:p>
            <a:r>
              <a:rPr lang="en-GB" dirty="0"/>
              <a:t>                = 360 ÷ 5</a:t>
            </a:r>
          </a:p>
          <a:p>
            <a:r>
              <a:rPr lang="en-GB" dirty="0"/>
              <a:t>                = 72º</a:t>
            </a:r>
          </a:p>
          <a:p>
            <a:r>
              <a:rPr lang="en-GB" dirty="0"/>
              <a:t>Int. Ang. = 180 – 72 </a:t>
            </a:r>
          </a:p>
          <a:p>
            <a:r>
              <a:rPr lang="en-GB" dirty="0"/>
              <a:t>               = 108º</a:t>
            </a:r>
          </a:p>
          <a:p>
            <a:r>
              <a:rPr lang="en-GB" dirty="0"/>
              <a:t>x = 360 – 108 – 108</a:t>
            </a:r>
          </a:p>
          <a:p>
            <a:r>
              <a:rPr lang="en-GB" dirty="0"/>
              <a:t>   = 144º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79712" y="30689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108º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83768" y="30689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108º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79336" y="4005064"/>
            <a:ext cx="47411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Int. Ang. = 180 – Ext. Ang.</a:t>
            </a:r>
          </a:p>
          <a:p>
            <a:r>
              <a:rPr lang="en-GB" dirty="0"/>
              <a:t>Ext. Ang. = 360 ÷ nº of sides</a:t>
            </a:r>
          </a:p>
          <a:p>
            <a:r>
              <a:rPr lang="en-GB" dirty="0"/>
              <a:t>Pentagon = 360 ÷ 5    Octagon = 360 ÷ 8 </a:t>
            </a:r>
          </a:p>
          <a:p>
            <a:r>
              <a:rPr lang="en-GB" dirty="0"/>
              <a:t>                   = 72º                           = 45º</a:t>
            </a:r>
          </a:p>
          <a:p>
            <a:r>
              <a:rPr lang="en-GB" dirty="0"/>
              <a:t>Int. Ang.    = 180 – 72                   = 180 - 45</a:t>
            </a:r>
          </a:p>
          <a:p>
            <a:r>
              <a:rPr lang="en-GB" dirty="0"/>
              <a:t>                   = 108º                         = 135º</a:t>
            </a:r>
          </a:p>
          <a:p>
            <a:pPr algn="ctr"/>
            <a:r>
              <a:rPr lang="en-GB" dirty="0"/>
              <a:t>x = 360 – 108 – 135</a:t>
            </a:r>
          </a:p>
          <a:p>
            <a:pPr algn="ctr"/>
            <a:r>
              <a:rPr lang="en-GB" dirty="0"/>
              <a:t>   = 117º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4668" y="303290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108º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87081" y="300064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135º</a:t>
            </a:r>
          </a:p>
        </p:txBody>
      </p:sp>
      <p:grpSp>
        <p:nvGrpSpPr>
          <p:cNvPr id="21" name="SMARTInkShape-Group36"/>
          <p:cNvGrpSpPr/>
          <p:nvPr/>
        </p:nvGrpSpPr>
        <p:grpSpPr>
          <a:xfrm>
            <a:off x="2303869" y="3187898"/>
            <a:ext cx="419677" cy="258962"/>
            <a:chOff x="2303869" y="3187898"/>
            <a:chExt cx="419677" cy="258962"/>
          </a:xfrm>
        </p:grpSpPr>
        <p:sp>
          <p:nvSpPr>
            <p:cNvPr id="19" name="SMARTInkShape-231"/>
            <p:cNvSpPr/>
            <p:nvPr/>
          </p:nvSpPr>
          <p:spPr>
            <a:xfrm>
              <a:off x="2303869" y="3187898"/>
              <a:ext cx="276812" cy="258962"/>
            </a:xfrm>
            <a:custGeom>
              <a:avLst/>
              <a:gdLst/>
              <a:ahLst/>
              <a:cxnLst/>
              <a:rect l="0" t="0" r="0" b="0"/>
              <a:pathLst>
                <a:path w="276812" h="258962">
                  <a:moveTo>
                    <a:pt x="276811" y="0"/>
                  </a:moveTo>
                  <a:lnTo>
                    <a:pt x="232172" y="0"/>
                  </a:lnTo>
                  <a:lnTo>
                    <a:pt x="227425" y="4741"/>
                  </a:lnTo>
                  <a:lnTo>
                    <a:pt x="222450" y="7068"/>
                  </a:lnTo>
                  <a:lnTo>
                    <a:pt x="206755" y="8898"/>
                  </a:lnTo>
                  <a:lnTo>
                    <a:pt x="206295" y="9901"/>
                  </a:lnTo>
                  <a:lnTo>
                    <a:pt x="205783" y="13661"/>
                  </a:lnTo>
                  <a:lnTo>
                    <a:pt x="204654" y="15060"/>
                  </a:lnTo>
                  <a:lnTo>
                    <a:pt x="196822" y="17750"/>
                  </a:lnTo>
                  <a:lnTo>
                    <a:pt x="188788" y="17850"/>
                  </a:lnTo>
                  <a:lnTo>
                    <a:pt x="178985" y="26421"/>
                  </a:lnTo>
                  <a:lnTo>
                    <a:pt x="153069" y="26789"/>
                  </a:lnTo>
                  <a:lnTo>
                    <a:pt x="152645" y="27782"/>
                  </a:lnTo>
                  <a:lnTo>
                    <a:pt x="152172" y="31530"/>
                  </a:lnTo>
                  <a:lnTo>
                    <a:pt x="151055" y="32926"/>
                  </a:lnTo>
                  <a:lnTo>
                    <a:pt x="144140" y="35351"/>
                  </a:lnTo>
                  <a:lnTo>
                    <a:pt x="135289" y="35687"/>
                  </a:lnTo>
                  <a:lnTo>
                    <a:pt x="134838" y="36690"/>
                  </a:lnTo>
                  <a:lnTo>
                    <a:pt x="134336" y="40450"/>
                  </a:lnTo>
                  <a:lnTo>
                    <a:pt x="133211" y="41849"/>
                  </a:lnTo>
                  <a:lnTo>
                    <a:pt x="125384" y="44539"/>
                  </a:lnTo>
                  <a:lnTo>
                    <a:pt x="117351" y="52327"/>
                  </a:lnTo>
                  <a:lnTo>
                    <a:pt x="111714" y="53207"/>
                  </a:lnTo>
                  <a:lnTo>
                    <a:pt x="110191" y="54323"/>
                  </a:lnTo>
                  <a:lnTo>
                    <a:pt x="108499" y="58209"/>
                  </a:lnTo>
                  <a:lnTo>
                    <a:pt x="107547" y="61234"/>
                  </a:lnTo>
                  <a:lnTo>
                    <a:pt x="104679" y="61942"/>
                  </a:lnTo>
                  <a:lnTo>
                    <a:pt x="98595" y="62475"/>
                  </a:lnTo>
                  <a:lnTo>
                    <a:pt x="90562" y="70194"/>
                  </a:lnTo>
                  <a:lnTo>
                    <a:pt x="89665" y="75810"/>
                  </a:lnTo>
                  <a:lnTo>
                    <a:pt x="88547" y="77329"/>
                  </a:lnTo>
                  <a:lnTo>
                    <a:pt x="81632" y="79967"/>
                  </a:lnTo>
                  <a:lnTo>
                    <a:pt x="80924" y="82835"/>
                  </a:lnTo>
                  <a:lnTo>
                    <a:pt x="80735" y="84989"/>
                  </a:lnTo>
                  <a:lnTo>
                    <a:pt x="79617" y="86425"/>
                  </a:lnTo>
                  <a:lnTo>
                    <a:pt x="72702" y="88919"/>
                  </a:lnTo>
                  <a:lnTo>
                    <a:pt x="71994" y="91775"/>
                  </a:lnTo>
                  <a:lnTo>
                    <a:pt x="71805" y="93925"/>
                  </a:lnTo>
                  <a:lnTo>
                    <a:pt x="70687" y="95359"/>
                  </a:lnTo>
                  <a:lnTo>
                    <a:pt x="66799" y="96952"/>
                  </a:lnTo>
                  <a:lnTo>
                    <a:pt x="65365" y="98369"/>
                  </a:lnTo>
                  <a:lnTo>
                    <a:pt x="60419" y="107773"/>
                  </a:lnTo>
                  <a:lnTo>
                    <a:pt x="54921" y="114444"/>
                  </a:lnTo>
                  <a:lnTo>
                    <a:pt x="53969" y="120340"/>
                  </a:lnTo>
                  <a:lnTo>
                    <a:pt x="52844" y="121898"/>
                  </a:lnTo>
                  <a:lnTo>
                    <a:pt x="51101" y="122938"/>
                  </a:lnTo>
                  <a:lnTo>
                    <a:pt x="48947" y="123630"/>
                  </a:lnTo>
                  <a:lnTo>
                    <a:pt x="47511" y="125085"/>
                  </a:lnTo>
                  <a:lnTo>
                    <a:pt x="45915" y="129346"/>
                  </a:lnTo>
                  <a:lnTo>
                    <a:pt x="44498" y="130879"/>
                  </a:lnTo>
                  <a:lnTo>
                    <a:pt x="40276" y="132583"/>
                  </a:lnTo>
                  <a:lnTo>
                    <a:pt x="38754" y="134029"/>
                  </a:lnTo>
                  <a:lnTo>
                    <a:pt x="36110" y="141515"/>
                  </a:lnTo>
                  <a:lnTo>
                    <a:pt x="35744" y="150444"/>
                  </a:lnTo>
                  <a:lnTo>
                    <a:pt x="28024" y="159374"/>
                  </a:lnTo>
                  <a:lnTo>
                    <a:pt x="26889" y="168304"/>
                  </a:lnTo>
                  <a:lnTo>
                    <a:pt x="26789" y="181973"/>
                  </a:lnTo>
                  <a:lnTo>
                    <a:pt x="25794" y="183824"/>
                  </a:lnTo>
                  <a:lnTo>
                    <a:pt x="24138" y="185057"/>
                  </a:lnTo>
                  <a:lnTo>
                    <a:pt x="22042" y="185879"/>
                  </a:lnTo>
                  <a:lnTo>
                    <a:pt x="20644" y="187420"/>
                  </a:lnTo>
                  <a:lnTo>
                    <a:pt x="17959" y="196043"/>
                  </a:lnTo>
                  <a:lnTo>
                    <a:pt x="17853" y="212693"/>
                  </a:lnTo>
                  <a:lnTo>
                    <a:pt x="10162" y="221859"/>
                  </a:lnTo>
                  <a:lnTo>
                    <a:pt x="8930" y="232053"/>
                  </a:lnTo>
                  <a:lnTo>
                    <a:pt x="8920" y="241069"/>
                  </a:lnTo>
                  <a:lnTo>
                    <a:pt x="4179" y="241092"/>
                  </a:lnTo>
                  <a:lnTo>
                    <a:pt x="2783" y="242088"/>
                  </a:lnTo>
                  <a:lnTo>
                    <a:pt x="1852" y="243743"/>
                  </a:lnTo>
                  <a:lnTo>
                    <a:pt x="0" y="249999"/>
                  </a:lnTo>
                  <a:lnTo>
                    <a:pt x="8920" y="25896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SMARTInkShape-232"/>
            <p:cNvSpPr/>
            <p:nvPr/>
          </p:nvSpPr>
          <p:spPr>
            <a:xfrm>
              <a:off x="2571753" y="3196828"/>
              <a:ext cx="151793" cy="241102"/>
            </a:xfrm>
            <a:custGeom>
              <a:avLst/>
              <a:gdLst/>
              <a:ahLst/>
              <a:cxnLst/>
              <a:rect l="0" t="0" r="0" b="0"/>
              <a:pathLst>
                <a:path w="151793" h="241102">
                  <a:moveTo>
                    <a:pt x="8927" y="0"/>
                  </a:moveTo>
                  <a:lnTo>
                    <a:pt x="6" y="0"/>
                  </a:lnTo>
                  <a:lnTo>
                    <a:pt x="0" y="4740"/>
                  </a:lnTo>
                  <a:lnTo>
                    <a:pt x="991" y="6137"/>
                  </a:lnTo>
                  <a:lnTo>
                    <a:pt x="2644" y="7068"/>
                  </a:lnTo>
                  <a:lnTo>
                    <a:pt x="4738" y="7688"/>
                  </a:lnTo>
                  <a:lnTo>
                    <a:pt x="6134" y="9094"/>
                  </a:lnTo>
                  <a:lnTo>
                    <a:pt x="7685" y="13302"/>
                  </a:lnTo>
                  <a:lnTo>
                    <a:pt x="9092" y="14821"/>
                  </a:lnTo>
                  <a:lnTo>
                    <a:pt x="13299" y="16509"/>
                  </a:lnTo>
                  <a:lnTo>
                    <a:pt x="31040" y="17824"/>
                  </a:lnTo>
                  <a:lnTo>
                    <a:pt x="32599" y="18828"/>
                  </a:lnTo>
                  <a:lnTo>
                    <a:pt x="33638" y="20490"/>
                  </a:lnTo>
                  <a:lnTo>
                    <a:pt x="35306" y="25545"/>
                  </a:lnTo>
                  <a:lnTo>
                    <a:pt x="38179" y="26236"/>
                  </a:lnTo>
                  <a:lnTo>
                    <a:pt x="49007" y="26757"/>
                  </a:lnTo>
                  <a:lnTo>
                    <a:pt x="50530" y="27760"/>
                  </a:lnTo>
                  <a:lnTo>
                    <a:pt x="51544" y="29421"/>
                  </a:lnTo>
                  <a:lnTo>
                    <a:pt x="53540" y="35609"/>
                  </a:lnTo>
                  <a:lnTo>
                    <a:pt x="71057" y="53201"/>
                  </a:lnTo>
                  <a:lnTo>
                    <a:pt x="79987" y="53568"/>
                  </a:lnTo>
                  <a:lnTo>
                    <a:pt x="88020" y="61266"/>
                  </a:lnTo>
                  <a:lnTo>
                    <a:pt x="88916" y="66880"/>
                  </a:lnTo>
                  <a:lnTo>
                    <a:pt x="90034" y="68399"/>
                  </a:lnTo>
                  <a:lnTo>
                    <a:pt x="97657" y="71260"/>
                  </a:lnTo>
                  <a:lnTo>
                    <a:pt x="98112" y="71402"/>
                  </a:lnTo>
                  <a:lnTo>
                    <a:pt x="106783" y="79998"/>
                  </a:lnTo>
                  <a:lnTo>
                    <a:pt x="114809" y="80335"/>
                  </a:lnTo>
                  <a:lnTo>
                    <a:pt x="115234" y="81338"/>
                  </a:lnTo>
                  <a:lnTo>
                    <a:pt x="115705" y="85098"/>
                  </a:lnTo>
                  <a:lnTo>
                    <a:pt x="116823" y="86498"/>
                  </a:lnTo>
                  <a:lnTo>
                    <a:pt x="120711" y="88053"/>
                  </a:lnTo>
                  <a:lnTo>
                    <a:pt x="122145" y="89459"/>
                  </a:lnTo>
                  <a:lnTo>
                    <a:pt x="124979" y="98108"/>
                  </a:lnTo>
                  <a:lnTo>
                    <a:pt x="125012" y="111787"/>
                  </a:lnTo>
                  <a:lnTo>
                    <a:pt x="126005" y="113220"/>
                  </a:lnTo>
                  <a:lnTo>
                    <a:pt x="127658" y="114175"/>
                  </a:lnTo>
                  <a:lnTo>
                    <a:pt x="129753" y="114812"/>
                  </a:lnTo>
                  <a:lnTo>
                    <a:pt x="131149" y="116229"/>
                  </a:lnTo>
                  <a:lnTo>
                    <a:pt x="133833" y="124614"/>
                  </a:lnTo>
                  <a:lnTo>
                    <a:pt x="133910" y="129637"/>
                  </a:lnTo>
                  <a:lnTo>
                    <a:pt x="134913" y="131073"/>
                  </a:lnTo>
                  <a:lnTo>
                    <a:pt x="136574" y="132031"/>
                  </a:lnTo>
                  <a:lnTo>
                    <a:pt x="141628" y="133567"/>
                  </a:lnTo>
                  <a:lnTo>
                    <a:pt x="142319" y="136423"/>
                  </a:lnTo>
                  <a:lnTo>
                    <a:pt x="142872" y="168020"/>
                  </a:lnTo>
                  <a:lnTo>
                    <a:pt x="143864" y="168568"/>
                  </a:lnTo>
                  <a:lnTo>
                    <a:pt x="147612" y="169177"/>
                  </a:lnTo>
                  <a:lnTo>
                    <a:pt x="149009" y="170331"/>
                  </a:lnTo>
                  <a:lnTo>
                    <a:pt x="151769" y="178481"/>
                  </a:lnTo>
                  <a:lnTo>
                    <a:pt x="151792" y="183301"/>
                  </a:lnTo>
                  <a:lnTo>
                    <a:pt x="150803" y="184708"/>
                  </a:lnTo>
                  <a:lnTo>
                    <a:pt x="149151" y="185647"/>
                  </a:lnTo>
                  <a:lnTo>
                    <a:pt x="144112" y="187152"/>
                  </a:lnTo>
                  <a:lnTo>
                    <a:pt x="143423" y="190004"/>
                  </a:lnTo>
                  <a:lnTo>
                    <a:pt x="142872" y="213069"/>
                  </a:lnTo>
                  <a:lnTo>
                    <a:pt x="147612" y="218684"/>
                  </a:lnTo>
                  <a:lnTo>
                    <a:pt x="148017" y="220203"/>
                  </a:lnTo>
                  <a:lnTo>
                    <a:pt x="147294" y="221216"/>
                  </a:lnTo>
                  <a:lnTo>
                    <a:pt x="143130" y="223123"/>
                  </a:lnTo>
                  <a:lnTo>
                    <a:pt x="142872" y="24110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35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3" t="30805" r="35493" b="64008"/>
          <a:stretch/>
        </p:blipFill>
        <p:spPr bwMode="auto">
          <a:xfrm>
            <a:off x="683566" y="692696"/>
            <a:ext cx="7662411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7" t="35127" r="27145" b="51704"/>
          <a:stretch/>
        </p:blipFill>
        <p:spPr bwMode="auto">
          <a:xfrm>
            <a:off x="971599" y="1484784"/>
            <a:ext cx="640933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2" y="30689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83768" y="30689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135º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9244" y="4024530"/>
            <a:ext cx="47411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Int. Ang. = 180 – Ext. Ang.</a:t>
            </a:r>
          </a:p>
          <a:p>
            <a:r>
              <a:rPr lang="en-GB" sz="1600" dirty="0"/>
              <a:t>Ext. Ang. = 360 ÷ nº of sides</a:t>
            </a:r>
          </a:p>
          <a:p>
            <a:r>
              <a:rPr lang="en-GB" sz="1600" dirty="0"/>
              <a:t>Hexagon = 360 ÷ 6    Octagon = 360 ÷ 8 </a:t>
            </a:r>
          </a:p>
          <a:p>
            <a:r>
              <a:rPr lang="en-GB" sz="1600" dirty="0"/>
              <a:t>                   = 60º                           = 45º</a:t>
            </a:r>
          </a:p>
          <a:p>
            <a:r>
              <a:rPr lang="en-GB" sz="1600" dirty="0"/>
              <a:t>Int. Ang.    = 180 – 60                   = 180 - 45</a:t>
            </a:r>
          </a:p>
          <a:p>
            <a:r>
              <a:rPr lang="en-GB" sz="1600" dirty="0"/>
              <a:t>                   = 120º                         = 135º</a:t>
            </a:r>
          </a:p>
          <a:p>
            <a:pPr algn="ctr"/>
            <a:r>
              <a:rPr lang="en-GB" sz="1600" dirty="0"/>
              <a:t>x = 360 – 120 – 135</a:t>
            </a:r>
          </a:p>
          <a:p>
            <a:pPr algn="ctr"/>
            <a:r>
              <a:rPr lang="en-GB" sz="1600" dirty="0"/>
              <a:t>   = 105º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54923" y="273189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108º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1228" y="256087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120º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0001" y="4117471"/>
            <a:ext cx="47411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Int. Ang. = 180 – Ext. Ang.</a:t>
            </a:r>
          </a:p>
          <a:p>
            <a:r>
              <a:rPr lang="en-GB" sz="1600" dirty="0"/>
              <a:t>Ext. Ang. = 360 ÷ nº of sides</a:t>
            </a:r>
          </a:p>
          <a:p>
            <a:r>
              <a:rPr lang="en-GB" sz="1600" dirty="0"/>
              <a:t>Pentagon = 360 ÷ 5    Hexagon = 360 ÷ 6 </a:t>
            </a:r>
          </a:p>
          <a:p>
            <a:r>
              <a:rPr lang="en-GB" sz="1600" dirty="0"/>
              <a:t>                   = 72º                           = 60º</a:t>
            </a:r>
          </a:p>
          <a:p>
            <a:r>
              <a:rPr lang="en-GB" sz="1600" dirty="0"/>
              <a:t>Int. Ang.    = 180 – 72                   = 180 - 60</a:t>
            </a:r>
          </a:p>
          <a:p>
            <a:r>
              <a:rPr lang="en-GB" sz="1600" dirty="0"/>
              <a:t>                   = 108º                         = 120º</a:t>
            </a:r>
          </a:p>
          <a:p>
            <a:pPr algn="ctr"/>
            <a:r>
              <a:rPr lang="en-GB" sz="1600" dirty="0"/>
              <a:t>x = 360 – 108 – 120</a:t>
            </a:r>
          </a:p>
          <a:p>
            <a:pPr algn="ctr"/>
            <a:r>
              <a:rPr lang="en-GB" sz="1600" dirty="0"/>
              <a:t>   = 132º</a:t>
            </a:r>
          </a:p>
        </p:txBody>
      </p:sp>
    </p:spTree>
    <p:extLst>
      <p:ext uri="{BB962C8B-B14F-4D97-AF65-F5344CB8AC3E}">
        <p14:creationId xmlns:p14="http://schemas.microsoft.com/office/powerpoint/2010/main" val="18027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2" t="22078" r="41802" b="64123"/>
          <a:stretch/>
        </p:blipFill>
        <p:spPr bwMode="auto">
          <a:xfrm>
            <a:off x="755576" y="692696"/>
            <a:ext cx="770908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55576" y="4005064"/>
            <a:ext cx="7560840" cy="2304256"/>
            <a:chOff x="755576" y="4005064"/>
            <a:chExt cx="7560840" cy="2304256"/>
          </a:xfrm>
        </p:grpSpPr>
        <p:sp>
          <p:nvSpPr>
            <p:cNvPr id="2" name="Hexagon 1"/>
            <p:cNvSpPr/>
            <p:nvPr/>
          </p:nvSpPr>
          <p:spPr>
            <a:xfrm>
              <a:off x="6012160" y="4005064"/>
              <a:ext cx="2304256" cy="2304256"/>
            </a:xfrm>
            <a:prstGeom prst="hex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/>
            <p:cNvCxnSpPr>
              <a:stCxn id="2" idx="2"/>
              <a:endCxn id="2" idx="0"/>
            </p:cNvCxnSpPr>
            <p:nvPr/>
          </p:nvCxnSpPr>
          <p:spPr>
            <a:xfrm flipV="1">
              <a:off x="6588224" y="5157192"/>
              <a:ext cx="1728192" cy="11521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6455770" y="589240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x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5576" y="4005064"/>
              <a:ext cx="47525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Explain why angle </a:t>
              </a:r>
              <a:r>
                <a:rPr lang="en-GB" sz="2800" i="1" dirty="0"/>
                <a:t>x</a:t>
              </a:r>
              <a:r>
                <a:rPr lang="en-GB" sz="2800" dirty="0"/>
                <a:t> must be a right angle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6951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2" t="22078" r="41802" b="64123"/>
          <a:stretch/>
        </p:blipFill>
        <p:spPr bwMode="auto">
          <a:xfrm>
            <a:off x="755576" y="692696"/>
            <a:ext cx="770908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39752" y="2911312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Int. Ang. = 180 – Ext. Ang.</a:t>
            </a:r>
          </a:p>
          <a:p>
            <a:r>
              <a:rPr lang="en-GB" dirty="0"/>
              <a:t>Ext. Ang. = 360 ÷ nº of sides</a:t>
            </a:r>
          </a:p>
          <a:p>
            <a:r>
              <a:rPr lang="en-GB" dirty="0"/>
              <a:t>                = 360 ÷ 5</a:t>
            </a:r>
          </a:p>
          <a:p>
            <a:r>
              <a:rPr lang="en-GB" dirty="0"/>
              <a:t>                = 72º</a:t>
            </a:r>
          </a:p>
          <a:p>
            <a:r>
              <a:rPr lang="en-GB" dirty="0"/>
              <a:t>Int. Ang. = 180 – 72 </a:t>
            </a:r>
          </a:p>
          <a:p>
            <a:r>
              <a:rPr lang="en-GB" dirty="0"/>
              <a:t>               = 108º</a:t>
            </a:r>
          </a:p>
          <a:p>
            <a:r>
              <a:rPr lang="en-GB" dirty="0"/>
              <a:t>y = (180 – 108) ÷ 2</a:t>
            </a:r>
          </a:p>
          <a:p>
            <a:r>
              <a:rPr lang="en-GB" dirty="0"/>
              <a:t>   = 36º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3968" y="76470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Interior angle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940152" y="949370"/>
            <a:ext cx="1080120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58154" y="1952836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Isoceles</a:t>
            </a:r>
            <a:r>
              <a:rPr lang="en-GB" dirty="0"/>
              <a:t> Triangle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588224" y="1268760"/>
            <a:ext cx="576064" cy="6840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7187547" y="1340768"/>
            <a:ext cx="279648" cy="629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80212" y="1134036"/>
            <a:ext cx="108012" cy="20673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327371" y="1134036"/>
            <a:ext cx="139824" cy="206732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11279" y="995696"/>
            <a:ext cx="77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108º</a:t>
            </a:r>
          </a:p>
        </p:txBody>
      </p:sp>
    </p:spTree>
    <p:extLst>
      <p:ext uri="{BB962C8B-B14F-4D97-AF65-F5344CB8AC3E}">
        <p14:creationId xmlns:p14="http://schemas.microsoft.com/office/powerpoint/2010/main" val="261859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53308" y="1124744"/>
            <a:ext cx="7560840" cy="2304256"/>
            <a:chOff x="753308" y="1124744"/>
            <a:chExt cx="7560840" cy="2304256"/>
          </a:xfrm>
        </p:grpSpPr>
        <p:sp>
          <p:nvSpPr>
            <p:cNvPr id="2" name="Hexagon 1"/>
            <p:cNvSpPr/>
            <p:nvPr/>
          </p:nvSpPr>
          <p:spPr>
            <a:xfrm>
              <a:off x="6009892" y="1124744"/>
              <a:ext cx="2304256" cy="2304256"/>
            </a:xfrm>
            <a:prstGeom prst="hex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4" name="Straight Connector 3"/>
            <p:cNvCxnSpPr>
              <a:stCxn id="2" idx="2"/>
              <a:endCxn id="2" idx="0"/>
            </p:cNvCxnSpPr>
            <p:nvPr/>
          </p:nvCxnSpPr>
          <p:spPr>
            <a:xfrm flipV="1">
              <a:off x="6585956" y="2276872"/>
              <a:ext cx="1728192" cy="11521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6453502" y="3012081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prstClr val="black"/>
                  </a:solidFill>
                </a:rPr>
                <a:t>x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53308" y="1124744"/>
              <a:ext cx="475252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prstClr val="black"/>
                  </a:solidFill>
                </a:rPr>
                <a:t>Explain why angle </a:t>
              </a:r>
              <a:r>
                <a:rPr lang="en-GB" sz="2800" i="1" dirty="0">
                  <a:solidFill>
                    <a:prstClr val="black"/>
                  </a:solidFill>
                </a:rPr>
                <a:t>x</a:t>
              </a:r>
              <a:r>
                <a:rPr lang="en-GB" sz="2800" dirty="0">
                  <a:solidFill>
                    <a:prstClr val="black"/>
                  </a:solidFill>
                </a:rPr>
                <a:t> must be a right angle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339751" y="2911312"/>
            <a:ext cx="37856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Int. Ang. = 180 – Ext. Ang.</a:t>
            </a:r>
          </a:p>
          <a:p>
            <a:r>
              <a:rPr lang="en-GB" dirty="0"/>
              <a:t>Ext. Ang. = 360 ÷ nº of sides</a:t>
            </a:r>
          </a:p>
          <a:p>
            <a:r>
              <a:rPr lang="en-GB" dirty="0"/>
              <a:t>                = 360 ÷ 6</a:t>
            </a:r>
          </a:p>
          <a:p>
            <a:r>
              <a:rPr lang="en-GB" dirty="0"/>
              <a:t>                = 60º</a:t>
            </a:r>
          </a:p>
          <a:p>
            <a:r>
              <a:rPr lang="en-GB" dirty="0"/>
              <a:t>Int. Ang. = 180 – 60 </a:t>
            </a:r>
          </a:p>
          <a:p>
            <a:r>
              <a:rPr lang="en-GB" dirty="0"/>
              <a:t>               = 120º</a:t>
            </a:r>
          </a:p>
          <a:p>
            <a:r>
              <a:rPr lang="en-GB" dirty="0"/>
              <a:t>y = (180 – 120) ÷ 2</a:t>
            </a:r>
          </a:p>
          <a:p>
            <a:r>
              <a:rPr lang="en-GB" dirty="0"/>
              <a:t>   = 30º</a:t>
            </a:r>
          </a:p>
          <a:p>
            <a:r>
              <a:rPr lang="en-GB" dirty="0"/>
              <a:t>x = interior angle – y</a:t>
            </a:r>
          </a:p>
          <a:p>
            <a:r>
              <a:rPr lang="en-GB" dirty="0"/>
              <a:t>   = 120 – 30</a:t>
            </a:r>
          </a:p>
          <a:p>
            <a:r>
              <a:rPr lang="en-GB" dirty="0"/>
              <a:t>   = 90º which is a right angle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04918" y="37217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Interior angle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517739" y="3301837"/>
            <a:ext cx="159287" cy="525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25429" y="2060410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Isoceles</a:t>
            </a:r>
            <a:r>
              <a:rPr lang="en-GB" dirty="0"/>
              <a:t> Triangle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189388" y="2429742"/>
            <a:ext cx="216024" cy="767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405412" y="2433036"/>
            <a:ext cx="478956" cy="4198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84368" y="2892266"/>
            <a:ext cx="216024" cy="11981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97400" y="3059668"/>
            <a:ext cx="77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120º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189388" y="3330943"/>
            <a:ext cx="0" cy="23341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779776" y="3117171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y</a:t>
            </a:r>
          </a:p>
        </p:txBody>
      </p:sp>
    </p:spTree>
    <p:extLst>
      <p:ext uri="{BB962C8B-B14F-4D97-AF65-F5344CB8AC3E}">
        <p14:creationId xmlns:p14="http://schemas.microsoft.com/office/powerpoint/2010/main" val="175638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1" t="19318" r="25852" b="47844"/>
          <a:stretch/>
        </p:blipFill>
        <p:spPr bwMode="auto">
          <a:xfrm>
            <a:off x="0" y="0"/>
            <a:ext cx="9147063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308" y="3514136"/>
            <a:ext cx="88821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GB" dirty="0"/>
              <a:t>Calculate the value of x</a:t>
            </a:r>
          </a:p>
          <a:p>
            <a:pPr algn="r"/>
            <a:r>
              <a:rPr lang="en-GB" dirty="0"/>
              <a:t>(3 marks)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b) Calculate the value of y</a:t>
            </a:r>
          </a:p>
          <a:p>
            <a:pPr algn="r"/>
            <a:r>
              <a:rPr lang="en-GB" dirty="0"/>
              <a:t>(2 marks)</a:t>
            </a:r>
          </a:p>
        </p:txBody>
      </p:sp>
    </p:spTree>
    <p:extLst>
      <p:ext uri="{BB962C8B-B14F-4D97-AF65-F5344CB8AC3E}">
        <p14:creationId xmlns:p14="http://schemas.microsoft.com/office/powerpoint/2010/main" val="3087059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-243408"/>
            <a:ext cx="7772400" cy="1470025"/>
          </a:xfrm>
        </p:spPr>
        <p:txBody>
          <a:bodyPr/>
          <a:lstStyle/>
          <a:p>
            <a:r>
              <a:rPr lang="en-GB" dirty="0"/>
              <a:t>Interior Angles in Polygons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8928992" cy="1152128"/>
          </a:xfrm>
        </p:spPr>
        <p:txBody>
          <a:bodyPr/>
          <a:lstStyle/>
          <a:p>
            <a:pPr algn="l"/>
            <a:r>
              <a:rPr lang="en-GB" dirty="0"/>
              <a:t>How many triangles can you draw inside each of these shapes?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4" t="37594" r="27414" b="29495"/>
          <a:stretch/>
        </p:blipFill>
        <p:spPr bwMode="auto">
          <a:xfrm>
            <a:off x="179511" y="2060848"/>
            <a:ext cx="862046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gular Pentagon 4"/>
          <p:cNvSpPr/>
          <p:nvPr/>
        </p:nvSpPr>
        <p:spPr>
          <a:xfrm>
            <a:off x="2195736" y="1880828"/>
            <a:ext cx="5040560" cy="4104456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5" idx="1"/>
          </p:cNvCxnSpPr>
          <p:nvPr/>
        </p:nvCxnSpPr>
        <p:spPr>
          <a:xfrm>
            <a:off x="2195741" y="3448587"/>
            <a:ext cx="5040555" cy="164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2"/>
            <a:endCxn id="5" idx="5"/>
          </p:cNvCxnSpPr>
          <p:nvPr/>
        </p:nvCxnSpPr>
        <p:spPr>
          <a:xfrm flipV="1">
            <a:off x="3158401" y="3448587"/>
            <a:ext cx="4077890" cy="25366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62103" y="3327375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333615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6256" y="333615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3 x 180 = 540</a:t>
            </a:r>
          </a:p>
        </p:txBody>
      </p:sp>
    </p:spTree>
    <p:extLst>
      <p:ext uri="{BB962C8B-B14F-4D97-AF65-F5344CB8AC3E}">
        <p14:creationId xmlns:p14="http://schemas.microsoft.com/office/powerpoint/2010/main" val="96657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13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1" t="18750" r="22443" b="7955"/>
          <a:stretch/>
        </p:blipFill>
        <p:spPr bwMode="auto">
          <a:xfrm>
            <a:off x="395536" y="16977"/>
            <a:ext cx="8388424" cy="6877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805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9" t="17992" r="19318" b="33712"/>
          <a:stretch/>
        </p:blipFill>
        <p:spPr bwMode="auto">
          <a:xfrm>
            <a:off x="0" y="-1"/>
            <a:ext cx="9144000" cy="471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56376" y="6381328"/>
            <a:ext cx="106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(2 marks)</a:t>
            </a:r>
          </a:p>
        </p:txBody>
      </p:sp>
    </p:spTree>
    <p:extLst>
      <p:ext uri="{BB962C8B-B14F-4D97-AF65-F5344CB8AC3E}">
        <p14:creationId xmlns:p14="http://schemas.microsoft.com/office/powerpoint/2010/main" val="39986639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4" t="25568" r="27557" b="21970"/>
          <a:stretch/>
        </p:blipFill>
        <p:spPr bwMode="auto">
          <a:xfrm>
            <a:off x="683568" y="0"/>
            <a:ext cx="7596336" cy="483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56376" y="6381328"/>
            <a:ext cx="106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(5 marks)</a:t>
            </a:r>
          </a:p>
        </p:txBody>
      </p:sp>
    </p:spTree>
    <p:extLst>
      <p:ext uri="{BB962C8B-B14F-4D97-AF65-F5344CB8AC3E}">
        <p14:creationId xmlns:p14="http://schemas.microsoft.com/office/powerpoint/2010/main" val="4050623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9" t="26327" r="32955" b="26893"/>
          <a:stretch/>
        </p:blipFill>
        <p:spPr bwMode="auto">
          <a:xfrm>
            <a:off x="874104" y="0"/>
            <a:ext cx="7581104" cy="4693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56376" y="6381328"/>
            <a:ext cx="106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(5 marks)</a:t>
            </a:r>
          </a:p>
        </p:txBody>
      </p:sp>
    </p:spTree>
    <p:extLst>
      <p:ext uri="{BB962C8B-B14F-4D97-AF65-F5344CB8AC3E}">
        <p14:creationId xmlns:p14="http://schemas.microsoft.com/office/powerpoint/2010/main" val="3977990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9" t="19130" r="23721" b="23295"/>
          <a:stretch/>
        </p:blipFill>
        <p:spPr bwMode="auto">
          <a:xfrm>
            <a:off x="611560" y="20782"/>
            <a:ext cx="7668344" cy="5078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56376" y="6381328"/>
            <a:ext cx="106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(4 marks)</a:t>
            </a:r>
          </a:p>
        </p:txBody>
      </p:sp>
    </p:spTree>
    <p:extLst>
      <p:ext uri="{BB962C8B-B14F-4D97-AF65-F5344CB8AC3E}">
        <p14:creationId xmlns:p14="http://schemas.microsoft.com/office/powerpoint/2010/main" val="2088308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-243408"/>
            <a:ext cx="7772400" cy="1470025"/>
          </a:xfrm>
        </p:spPr>
        <p:txBody>
          <a:bodyPr/>
          <a:lstStyle/>
          <a:p>
            <a:r>
              <a:rPr lang="en-GB" dirty="0"/>
              <a:t>Interior Angles in Polygons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8928992" cy="1152128"/>
          </a:xfrm>
        </p:spPr>
        <p:txBody>
          <a:bodyPr/>
          <a:lstStyle/>
          <a:p>
            <a:pPr algn="l"/>
            <a:r>
              <a:rPr lang="en-GB" dirty="0"/>
              <a:t>How many triangles can you draw inside each of these shapes?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4" t="37594" r="27414" b="29495"/>
          <a:stretch/>
        </p:blipFill>
        <p:spPr bwMode="auto">
          <a:xfrm>
            <a:off x="179511" y="2060848"/>
            <a:ext cx="862046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62103" y="3327375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333615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6256" y="333615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3 x 180 = 540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55111" y="371844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36096" y="37152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378" y="3700533"/>
            <a:ext cx="194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4 x 180 = 720</a:t>
            </a:r>
          </a:p>
        </p:txBody>
      </p:sp>
      <p:sp>
        <p:nvSpPr>
          <p:cNvPr id="4" name="Hexagon 3"/>
          <p:cNvSpPr/>
          <p:nvPr/>
        </p:nvSpPr>
        <p:spPr>
          <a:xfrm>
            <a:off x="2555776" y="1709585"/>
            <a:ext cx="4896544" cy="4176464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>
            <a:stCxn id="4" idx="4"/>
            <a:endCxn id="4" idx="0"/>
          </p:cNvCxnSpPr>
          <p:nvPr/>
        </p:nvCxnSpPr>
        <p:spPr>
          <a:xfrm>
            <a:off x="3599892" y="1709586"/>
            <a:ext cx="3852428" cy="2088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555776" y="3779910"/>
            <a:ext cx="4887483" cy="304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4" idx="2"/>
            <a:endCxn id="4" idx="0"/>
          </p:cNvCxnSpPr>
          <p:nvPr/>
        </p:nvCxnSpPr>
        <p:spPr>
          <a:xfrm flipV="1">
            <a:off x="3599892" y="3797817"/>
            <a:ext cx="3852428" cy="2088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25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-243408"/>
            <a:ext cx="7772400" cy="1470025"/>
          </a:xfrm>
        </p:spPr>
        <p:txBody>
          <a:bodyPr/>
          <a:lstStyle/>
          <a:p>
            <a:r>
              <a:rPr lang="en-GB" dirty="0"/>
              <a:t>Interior Angles in Polygons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908720"/>
            <a:ext cx="8928992" cy="1152128"/>
          </a:xfrm>
        </p:spPr>
        <p:txBody>
          <a:bodyPr/>
          <a:lstStyle/>
          <a:p>
            <a:pPr algn="l"/>
            <a:r>
              <a:rPr lang="en-GB" dirty="0"/>
              <a:t>How many triangles can you draw inside each of these shapes?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4" t="37594" r="27414" b="29495"/>
          <a:stretch/>
        </p:blipFill>
        <p:spPr bwMode="auto">
          <a:xfrm>
            <a:off x="179511" y="2060848"/>
            <a:ext cx="862046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62103" y="3327375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333615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76256" y="333615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3 x 180 = 540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55111" y="371844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36096" y="37152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378" y="3700533"/>
            <a:ext cx="194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4 x 180 = 720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62103" y="4065857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43088" y="4062689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65370" y="4047950"/>
            <a:ext cx="194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5 x 180 = 900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42602" y="4444653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23587" y="4441485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45868" y="4426746"/>
            <a:ext cx="2118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6 x 180 = 1080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42602" y="479715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23587" y="479398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45869" y="4779245"/>
            <a:ext cx="211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7 x 180 = 1260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42602" y="515963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423587" y="515646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45869" y="5141723"/>
            <a:ext cx="211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</a:rPr>
              <a:t>8 x 180 = 1440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8023" y="5786671"/>
            <a:ext cx="84834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Can you spot a general rule for calculating the sum of the interior angles of a polygon?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6536" y="5786671"/>
            <a:ext cx="848344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If the number of sides is n then </a:t>
            </a:r>
          </a:p>
          <a:p>
            <a:pPr algn="ctr"/>
            <a:r>
              <a:rPr lang="en-GB" sz="2800" dirty="0"/>
              <a:t>(n-2) x 180</a:t>
            </a:r>
          </a:p>
        </p:txBody>
      </p:sp>
    </p:spTree>
    <p:extLst>
      <p:ext uri="{BB962C8B-B14F-4D97-AF65-F5344CB8AC3E}">
        <p14:creationId xmlns:p14="http://schemas.microsoft.com/office/powerpoint/2010/main" val="310241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5" grpId="0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7" y="3134975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35896" y="3632063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5.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04027" y="3628601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6.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9552" y="1052737"/>
            <a:ext cx="8299470" cy="4148655"/>
            <a:chOff x="539552" y="1052737"/>
            <a:chExt cx="8299470" cy="4148655"/>
          </a:xfrm>
        </p:grpSpPr>
        <p:pic>
          <p:nvPicPr>
            <p:cNvPr id="2" name="Picture 1" descr="Angles in Polygons (Protected View) - Microsoft Word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25" t="27185" r="35994" b="40678"/>
            <a:stretch/>
          </p:blipFill>
          <p:spPr>
            <a:xfrm>
              <a:off x="539552" y="1052737"/>
              <a:ext cx="8299470" cy="414865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8028384" y="1052737"/>
              <a:ext cx="810638" cy="2273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555441" y="116632"/>
            <a:ext cx="7772400" cy="8640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Calculate the missing angles</a:t>
            </a:r>
          </a:p>
        </p:txBody>
      </p:sp>
    </p:spTree>
    <p:extLst>
      <p:ext uri="{BB962C8B-B14F-4D97-AF65-F5344CB8AC3E}">
        <p14:creationId xmlns:p14="http://schemas.microsoft.com/office/powerpoint/2010/main" val="1509895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7" y="3134975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4.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35896" y="3632063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5.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04027" y="3628601"/>
            <a:ext cx="4320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6.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9552" y="1052737"/>
            <a:ext cx="8299470" cy="4148655"/>
            <a:chOff x="539552" y="1052737"/>
            <a:chExt cx="8299470" cy="4148655"/>
          </a:xfrm>
        </p:grpSpPr>
        <p:pic>
          <p:nvPicPr>
            <p:cNvPr id="2" name="Picture 1" descr="Angles in Polygons (Protected View) - Microsoft Word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25" t="27185" r="35994" b="40678"/>
            <a:stretch/>
          </p:blipFill>
          <p:spPr>
            <a:xfrm>
              <a:off x="539552" y="1052737"/>
              <a:ext cx="8299470" cy="414865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8028384" y="1052737"/>
              <a:ext cx="810638" cy="2273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555776" y="2182957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1880" y="1813625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110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91839" y="218969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245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45838" y="4834514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145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35896" y="4348681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85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3584" y="4063084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275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55441" y="116632"/>
            <a:ext cx="7772400" cy="86409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2690707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2" descr="Custom:  Group 1"/>
          <p:cNvGrpSpPr>
            <a:grpSpLocks/>
          </p:cNvGrpSpPr>
          <p:nvPr/>
        </p:nvGrpSpPr>
        <p:grpSpPr bwMode="auto">
          <a:xfrm>
            <a:off x="882650" y="3556000"/>
            <a:ext cx="863600" cy="871538"/>
            <a:chOff x="3969" y="2337"/>
            <a:chExt cx="544" cy="549"/>
          </a:xfrm>
        </p:grpSpPr>
        <p:sp>
          <p:nvSpPr>
            <p:cNvPr id="3107" name="Freeform 33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8" name="Freeform 34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Freeform 35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0" name="Freeform 36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11" name="Freeform 37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8" descr="Custom:  Group 15"/>
          <p:cNvGrpSpPr>
            <a:grpSpLocks/>
          </p:cNvGrpSpPr>
          <p:nvPr/>
        </p:nvGrpSpPr>
        <p:grpSpPr bwMode="auto">
          <a:xfrm>
            <a:off x="2111375" y="2622550"/>
            <a:ext cx="863600" cy="871538"/>
            <a:chOff x="3969" y="2337"/>
            <a:chExt cx="544" cy="549"/>
          </a:xfrm>
        </p:grpSpPr>
        <p:sp>
          <p:nvSpPr>
            <p:cNvPr id="3102" name="Freeform 39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Freeform 40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Freeform 41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05" name="Freeform 42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6" name="Freeform 43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4" descr="Custom:  Group 21"/>
          <p:cNvGrpSpPr>
            <a:grpSpLocks/>
          </p:cNvGrpSpPr>
          <p:nvPr/>
        </p:nvGrpSpPr>
        <p:grpSpPr bwMode="auto">
          <a:xfrm>
            <a:off x="3321050" y="3556000"/>
            <a:ext cx="863600" cy="871538"/>
            <a:chOff x="3969" y="2337"/>
            <a:chExt cx="544" cy="549"/>
          </a:xfrm>
        </p:grpSpPr>
        <p:sp>
          <p:nvSpPr>
            <p:cNvPr id="3097" name="Freeform 45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Freeform 46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9" name="Freeform 47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0" name="Freeform 48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1" name="Freeform 49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50" descr="Custom:  Group 27"/>
          <p:cNvGrpSpPr>
            <a:grpSpLocks/>
          </p:cNvGrpSpPr>
          <p:nvPr/>
        </p:nvGrpSpPr>
        <p:grpSpPr bwMode="auto">
          <a:xfrm>
            <a:off x="2854325" y="5013325"/>
            <a:ext cx="863600" cy="871538"/>
            <a:chOff x="3969" y="2337"/>
            <a:chExt cx="544" cy="549"/>
          </a:xfrm>
        </p:grpSpPr>
        <p:sp>
          <p:nvSpPr>
            <p:cNvPr id="3092" name="Freeform 51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Freeform 52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Freeform 53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54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6" name="Freeform 55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6" descr="Custom:  Group 33"/>
          <p:cNvGrpSpPr>
            <a:grpSpLocks/>
          </p:cNvGrpSpPr>
          <p:nvPr/>
        </p:nvGrpSpPr>
        <p:grpSpPr bwMode="auto">
          <a:xfrm>
            <a:off x="1330325" y="5013325"/>
            <a:ext cx="863600" cy="871538"/>
            <a:chOff x="3969" y="2337"/>
            <a:chExt cx="544" cy="549"/>
          </a:xfrm>
        </p:grpSpPr>
        <p:sp>
          <p:nvSpPr>
            <p:cNvPr id="3087" name="Freeform 57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58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59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60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61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Interior and Exterior Angles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158273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GB"/>
              <a:t>This is a regular pentagon.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30000"/>
              </a:spcBef>
              <a:buFontTx/>
              <a:buNone/>
            </a:pPr>
            <a:r>
              <a:rPr lang="en-GB"/>
              <a:t>By extending each side we can see</a:t>
            </a:r>
            <a:br>
              <a:rPr lang="en-GB"/>
            </a:br>
            <a:r>
              <a:rPr lang="en-GB"/>
              <a:t>the</a:t>
            </a:r>
            <a:r>
              <a:rPr lang="en-GB" b="1"/>
              <a:t> exterior angles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1306513" y="3076575"/>
            <a:ext cx="2447925" cy="2376488"/>
          </a:xfrm>
          <a:prstGeom prst="pentagon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V="1">
            <a:off x="1322388" y="2482850"/>
            <a:ext cx="1992312" cy="1481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2533650" y="3081338"/>
            <a:ext cx="2085975" cy="1525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H="1">
            <a:off x="2992438" y="3983038"/>
            <a:ext cx="765175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flipH="1">
            <a:off x="658813" y="5453063"/>
            <a:ext cx="2636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flipH="1" flipV="1">
            <a:off x="957263" y="2955925"/>
            <a:ext cx="830262" cy="2497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38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build="p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 descr="Custom:  Group 1"/>
          <p:cNvGrpSpPr>
            <a:grpSpLocks/>
          </p:cNvGrpSpPr>
          <p:nvPr/>
        </p:nvGrpSpPr>
        <p:grpSpPr bwMode="auto">
          <a:xfrm>
            <a:off x="882650" y="3556000"/>
            <a:ext cx="863600" cy="871538"/>
            <a:chOff x="3969" y="2337"/>
            <a:chExt cx="544" cy="549"/>
          </a:xfrm>
        </p:grpSpPr>
        <p:sp>
          <p:nvSpPr>
            <p:cNvPr id="4162" name="Freeform 3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3" name="Freeform 4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4" name="Freeform 5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5" name="Freeform 6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6" name="Freeform 7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8" descr="Custom:  Group 15"/>
          <p:cNvGrpSpPr>
            <a:grpSpLocks/>
          </p:cNvGrpSpPr>
          <p:nvPr/>
        </p:nvGrpSpPr>
        <p:grpSpPr bwMode="auto">
          <a:xfrm>
            <a:off x="2111375" y="2622550"/>
            <a:ext cx="863600" cy="871538"/>
            <a:chOff x="3969" y="2337"/>
            <a:chExt cx="544" cy="549"/>
          </a:xfrm>
        </p:grpSpPr>
        <p:sp>
          <p:nvSpPr>
            <p:cNvPr id="4157" name="Freeform 9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8" name="Freeform 10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9" name="Freeform 11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60" name="Freeform 12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1" name="Freeform 13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14" descr="Custom:  Group 21"/>
          <p:cNvGrpSpPr>
            <a:grpSpLocks/>
          </p:cNvGrpSpPr>
          <p:nvPr/>
        </p:nvGrpSpPr>
        <p:grpSpPr bwMode="auto">
          <a:xfrm>
            <a:off x="3321050" y="3556000"/>
            <a:ext cx="863600" cy="871538"/>
            <a:chOff x="3969" y="2337"/>
            <a:chExt cx="544" cy="549"/>
          </a:xfrm>
        </p:grpSpPr>
        <p:sp>
          <p:nvSpPr>
            <p:cNvPr id="4152" name="Freeform 15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3" name="Freeform 16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54" name="Freeform 17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5" name="Freeform 18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6" name="Freeform 19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0" descr="Custom:  Group 27"/>
          <p:cNvGrpSpPr>
            <a:grpSpLocks/>
          </p:cNvGrpSpPr>
          <p:nvPr/>
        </p:nvGrpSpPr>
        <p:grpSpPr bwMode="auto">
          <a:xfrm>
            <a:off x="2854325" y="5013325"/>
            <a:ext cx="863600" cy="871538"/>
            <a:chOff x="3969" y="2337"/>
            <a:chExt cx="544" cy="549"/>
          </a:xfrm>
        </p:grpSpPr>
        <p:sp>
          <p:nvSpPr>
            <p:cNvPr id="4147" name="Freeform 21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8" name="Freeform 22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9" name="Freeform 23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0" name="Freeform 24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1" name="Freeform 25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6" descr="Custom:  Group 33"/>
          <p:cNvGrpSpPr>
            <a:grpSpLocks/>
          </p:cNvGrpSpPr>
          <p:nvPr/>
        </p:nvGrpSpPr>
        <p:grpSpPr bwMode="auto">
          <a:xfrm>
            <a:off x="1330325" y="5013325"/>
            <a:ext cx="863600" cy="871538"/>
            <a:chOff x="3969" y="2337"/>
            <a:chExt cx="544" cy="549"/>
          </a:xfrm>
        </p:grpSpPr>
        <p:sp>
          <p:nvSpPr>
            <p:cNvPr id="4142" name="Freeform 27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3" name="Freeform 28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4" name="Freeform 29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5" name="Freeform 30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6" name="Freeform 31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6300788" y="3708400"/>
            <a:ext cx="863600" cy="871538"/>
            <a:chOff x="3969" y="2337"/>
            <a:chExt cx="544" cy="549"/>
          </a:xfrm>
        </p:grpSpPr>
        <p:sp>
          <p:nvSpPr>
            <p:cNvPr id="4137" name="Freeform 33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8" name="Freeform 34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9" name="Freeform 35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0" name="Freeform 36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41" name="Freeform 37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6300788" y="3708400"/>
            <a:ext cx="863600" cy="871538"/>
            <a:chOff x="3969" y="2337"/>
            <a:chExt cx="544" cy="549"/>
          </a:xfrm>
        </p:grpSpPr>
        <p:sp>
          <p:nvSpPr>
            <p:cNvPr id="4132" name="Freeform 39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3" name="Freeform 40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4" name="Freeform 41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5" name="Freeform 42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6" name="Freeform 43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44"/>
          <p:cNvGrpSpPr>
            <a:grpSpLocks/>
          </p:cNvGrpSpPr>
          <p:nvPr/>
        </p:nvGrpSpPr>
        <p:grpSpPr bwMode="auto">
          <a:xfrm>
            <a:off x="6300788" y="3708400"/>
            <a:ext cx="863600" cy="871538"/>
            <a:chOff x="3969" y="2337"/>
            <a:chExt cx="544" cy="549"/>
          </a:xfrm>
        </p:grpSpPr>
        <p:sp>
          <p:nvSpPr>
            <p:cNvPr id="4127" name="Freeform 45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8" name="Freeform 46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9" name="Freeform 47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0" name="Freeform 48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1" name="Freeform 49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>
            <a:off x="6300788" y="3709988"/>
            <a:ext cx="863600" cy="871537"/>
            <a:chOff x="3969" y="2337"/>
            <a:chExt cx="544" cy="549"/>
          </a:xfrm>
        </p:grpSpPr>
        <p:sp>
          <p:nvSpPr>
            <p:cNvPr id="4122" name="Freeform 51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23" name="Freeform 52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4" name="Freeform 53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5" name="Freeform 54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6" name="Freeform 55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56"/>
          <p:cNvGrpSpPr>
            <a:grpSpLocks/>
          </p:cNvGrpSpPr>
          <p:nvPr/>
        </p:nvGrpSpPr>
        <p:grpSpPr bwMode="auto">
          <a:xfrm>
            <a:off x="6300788" y="3709988"/>
            <a:ext cx="863600" cy="871537"/>
            <a:chOff x="3969" y="2337"/>
            <a:chExt cx="544" cy="549"/>
          </a:xfrm>
        </p:grpSpPr>
        <p:sp>
          <p:nvSpPr>
            <p:cNvPr id="4117" name="Freeform 57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8" name="Freeform 58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9" name="Freeform 59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0" name="Freeform 60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1" name="Freeform 61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8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Interior and Exterior Angles</a:t>
            </a:r>
          </a:p>
        </p:txBody>
      </p:sp>
      <p:sp>
        <p:nvSpPr>
          <p:cNvPr id="44095" name="Rectangle 6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08050"/>
            <a:ext cx="9144000" cy="158273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/>
              <a:t>All the exterior angles can fit </a:t>
            </a:r>
            <a:br>
              <a:rPr lang="en-US"/>
            </a:br>
            <a:r>
              <a:rPr lang="en-US"/>
              <a:t>around a point, as follows:</a:t>
            </a:r>
          </a:p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b="1"/>
          </a:p>
        </p:txBody>
      </p:sp>
      <p:sp>
        <p:nvSpPr>
          <p:cNvPr id="4110" name="AutoShape 64"/>
          <p:cNvSpPr>
            <a:spLocks noChangeArrowheads="1"/>
          </p:cNvSpPr>
          <p:nvPr/>
        </p:nvSpPr>
        <p:spPr bwMode="auto">
          <a:xfrm>
            <a:off x="1306513" y="3076575"/>
            <a:ext cx="2447925" cy="2376488"/>
          </a:xfrm>
          <a:prstGeom prst="pentagon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1" name="Line 65"/>
          <p:cNvSpPr>
            <a:spLocks noChangeShapeType="1"/>
          </p:cNvSpPr>
          <p:nvPr/>
        </p:nvSpPr>
        <p:spPr bwMode="auto">
          <a:xfrm flipV="1">
            <a:off x="1322388" y="2482850"/>
            <a:ext cx="1992312" cy="1481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2" name="Line 66"/>
          <p:cNvSpPr>
            <a:spLocks noChangeShapeType="1"/>
          </p:cNvSpPr>
          <p:nvPr/>
        </p:nvSpPr>
        <p:spPr bwMode="auto">
          <a:xfrm>
            <a:off x="2533650" y="3081338"/>
            <a:ext cx="2085975" cy="1525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3" name="Line 67"/>
          <p:cNvSpPr>
            <a:spLocks noChangeShapeType="1"/>
          </p:cNvSpPr>
          <p:nvPr/>
        </p:nvSpPr>
        <p:spPr bwMode="auto">
          <a:xfrm flipH="1">
            <a:off x="2992438" y="3983038"/>
            <a:ext cx="765175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4" name="Line 68"/>
          <p:cNvSpPr>
            <a:spLocks noChangeShapeType="1"/>
          </p:cNvSpPr>
          <p:nvPr/>
        </p:nvSpPr>
        <p:spPr bwMode="auto">
          <a:xfrm flipH="1">
            <a:off x="658813" y="5453063"/>
            <a:ext cx="2636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15" name="Line 69"/>
          <p:cNvSpPr>
            <a:spLocks noChangeShapeType="1"/>
          </p:cNvSpPr>
          <p:nvPr/>
        </p:nvSpPr>
        <p:spPr bwMode="auto">
          <a:xfrm flipH="1" flipV="1">
            <a:off x="957263" y="2955925"/>
            <a:ext cx="830262" cy="2497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102" name="WordArt 70"/>
          <p:cNvSpPr>
            <a:spLocks noChangeArrowheads="1" noChangeShapeType="1" noTextEdit="1"/>
          </p:cNvSpPr>
          <p:nvPr/>
        </p:nvSpPr>
        <p:spPr bwMode="auto">
          <a:xfrm>
            <a:off x="5148263" y="2565400"/>
            <a:ext cx="3168650" cy="3095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ButtonPour">
              <a:avLst>
                <a:gd name="adj1" fmla="val 10595340"/>
                <a:gd name="adj2" fmla="val 70398"/>
              </a:avLst>
            </a:prstTxWarp>
          </a:bodyPr>
          <a:lstStyle/>
          <a:p>
            <a:pPr algn="ctr"/>
            <a:r>
              <a:rPr lang="en-US" sz="3600" b="1" kern="10">
                <a:solidFill>
                  <a:srgbClr val="000000"/>
                </a:solidFill>
                <a:latin typeface="Arial"/>
                <a:cs typeface="Arial"/>
              </a:rPr>
              <a:t>This means that the exterior angles </a:t>
            </a:r>
          </a:p>
          <a:p>
            <a:pPr algn="ctr"/>
            <a:endParaRPr lang="en-US" sz="3600" b="1" kern="1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r>
              <a:rPr lang="en-US" sz="3600" b="1" kern="10">
                <a:solidFill>
                  <a:srgbClr val="000000"/>
                </a:solidFill>
                <a:latin typeface="Arial"/>
                <a:cs typeface="Arial"/>
              </a:rPr>
              <a:t>on a polygon add up to 360°</a:t>
            </a:r>
            <a:endParaRPr lang="en-GB" sz="3600" b="1" kern="1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91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69 C 0.02761 -0.00741 0.14462 -0.01644 0.16546 -0.04746 C 0.18629 -0.07848 0.16823 -0.1507 0.12518 -0.18542 C 0.08212 -0.22014 0.00452 -0.26019 -0.0927 -0.25556 C -0.18993 -0.25093 -0.38194 -0.17848 -0.45815 -0.15834 " pathEditMode="relative" rAng="0" ptsTypes="aaaaa">
                                      <p:cBhvr>
                                        <p:cTn id="15" dur="2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-1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69 C 0.0066 0.03518 0.06928 0.1824 0.03924 0.20764 C 0.00921 0.23287 -0.11944 0.18958 -0.1802 0.15139 C -0.24097 0.11319 -0.29548 0.01389 -0.32586 -0.02223 " pathEditMode="relative" rAng="0" ptsTypes="aaaa">
                                      <p:cBhvr>
                                        <p:cTn id="23" dur="2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30" y="1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69 C -0.02152 0.01597 -0.08211 0.07245 -0.12934 0.09259 C -0.17656 0.11273 -0.24236 0.10463 -0.28368 0.12083 C -0.325 0.13704 -0.35746 0.17569 -0.3769 0.19004 " pathEditMode="relative" rAng="0" ptsTypes="aaaa">
                                      <p:cBhvr>
                                        <p:cTn id="31" dur="2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54" y="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5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69 C -0.02847 -0.00579 -0.11024 -0.0794 -0.17135 -0.03843 C -0.23246 0.00254 -0.30416 0.20903 -0.36614 0.24699 C -0.42812 0.28495 -0.50659 0.20185 -0.54357 0.19004 " pathEditMode="relative" rAng="0" ptsTypes="aaaa">
                                      <p:cBhvr>
                                        <p:cTn id="39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87" y="1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1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069 C -0.02621 -0.04329 -0.08072 -0.21459 -0.15729 -0.26273 C -0.23385 -0.31088 -0.38645 -0.32848 -0.45902 -0.28843 C -0.53159 -0.24838 -0.56475 -0.07755 -0.59253 -0.02223 " pathEditMode="relative" rAng="0" ptsTypes="aaaa">
                                      <p:cBhvr>
                                        <p:cTn id="47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35" y="-1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52" dur="2000"/>
                                        <p:tgtEl>
                                          <p:spTgt spid="4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95" grpId="0" build="p"/>
      <p:bldP spid="441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09" name="Freeform 81"/>
          <p:cNvSpPr>
            <a:spLocks/>
          </p:cNvSpPr>
          <p:nvPr/>
        </p:nvSpPr>
        <p:spPr bwMode="auto">
          <a:xfrm>
            <a:off x="3851275" y="1508125"/>
            <a:ext cx="4752975" cy="2678113"/>
          </a:xfrm>
          <a:custGeom>
            <a:avLst/>
            <a:gdLst>
              <a:gd name="T0" fmla="*/ 171 w 2994"/>
              <a:gd name="T1" fmla="*/ 869 h 1687"/>
              <a:gd name="T2" fmla="*/ 0 w 2994"/>
              <a:gd name="T3" fmla="*/ 1484 h 1687"/>
              <a:gd name="T4" fmla="*/ 626 w 2994"/>
              <a:gd name="T5" fmla="*/ 1687 h 1687"/>
              <a:gd name="T6" fmla="*/ 535 w 2994"/>
              <a:gd name="T7" fmla="*/ 1556 h 1687"/>
              <a:gd name="T8" fmla="*/ 2994 w 2994"/>
              <a:gd name="T9" fmla="*/ 894 h 1687"/>
              <a:gd name="T10" fmla="*/ 2455 w 2994"/>
              <a:gd name="T11" fmla="*/ 0 h 1687"/>
              <a:gd name="T12" fmla="*/ 242 w 2994"/>
              <a:gd name="T13" fmla="*/ 1021 h 1687"/>
              <a:gd name="T14" fmla="*/ 171 w 2994"/>
              <a:gd name="T15" fmla="*/ 869 h 168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94"/>
              <a:gd name="T25" fmla="*/ 0 h 1687"/>
              <a:gd name="T26" fmla="*/ 2994 w 2994"/>
              <a:gd name="T27" fmla="*/ 1687 h 168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94" h="1687">
                <a:moveTo>
                  <a:pt x="171" y="869"/>
                </a:moveTo>
                <a:lnTo>
                  <a:pt x="0" y="1484"/>
                </a:lnTo>
                <a:lnTo>
                  <a:pt x="626" y="1687"/>
                </a:lnTo>
                <a:lnTo>
                  <a:pt x="535" y="1556"/>
                </a:lnTo>
                <a:lnTo>
                  <a:pt x="2994" y="894"/>
                </a:lnTo>
                <a:lnTo>
                  <a:pt x="2455" y="0"/>
                </a:lnTo>
                <a:lnTo>
                  <a:pt x="242" y="1021"/>
                </a:lnTo>
                <a:lnTo>
                  <a:pt x="171" y="869"/>
                </a:lnTo>
                <a:close/>
              </a:path>
            </a:pathLst>
          </a:custGeom>
          <a:solidFill>
            <a:srgbClr val="C35DA8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123" name="Group 2" descr="Custom:  Group 1"/>
          <p:cNvGrpSpPr>
            <a:grpSpLocks/>
          </p:cNvGrpSpPr>
          <p:nvPr/>
        </p:nvGrpSpPr>
        <p:grpSpPr bwMode="auto">
          <a:xfrm>
            <a:off x="882650" y="3556000"/>
            <a:ext cx="863600" cy="871538"/>
            <a:chOff x="3969" y="2337"/>
            <a:chExt cx="544" cy="549"/>
          </a:xfrm>
        </p:grpSpPr>
        <p:sp>
          <p:nvSpPr>
            <p:cNvPr id="5163" name="Freeform 3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4" name="Freeform 4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5" name="Freeform 5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6" name="Freeform 6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 w="19050">
              <a:solidFill>
                <a:srgbClr val="000000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" name="Freeform 7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4" name="Group 8" descr="Custom:  Group 15"/>
          <p:cNvGrpSpPr>
            <a:grpSpLocks/>
          </p:cNvGrpSpPr>
          <p:nvPr/>
        </p:nvGrpSpPr>
        <p:grpSpPr bwMode="auto">
          <a:xfrm>
            <a:off x="2111375" y="2622550"/>
            <a:ext cx="863600" cy="871538"/>
            <a:chOff x="3969" y="2337"/>
            <a:chExt cx="544" cy="549"/>
          </a:xfrm>
        </p:grpSpPr>
        <p:sp>
          <p:nvSpPr>
            <p:cNvPr id="5158" name="Freeform 9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Freeform 10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Freeform 11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 w="19050">
              <a:solidFill>
                <a:srgbClr val="000000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Freeform 12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Freeform 13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5" name="Group 14" descr="Custom:  Group 21"/>
          <p:cNvGrpSpPr>
            <a:grpSpLocks/>
          </p:cNvGrpSpPr>
          <p:nvPr/>
        </p:nvGrpSpPr>
        <p:grpSpPr bwMode="auto">
          <a:xfrm>
            <a:off x="3321050" y="3556000"/>
            <a:ext cx="863600" cy="871538"/>
            <a:chOff x="3969" y="2337"/>
            <a:chExt cx="544" cy="549"/>
          </a:xfrm>
        </p:grpSpPr>
        <p:sp>
          <p:nvSpPr>
            <p:cNvPr id="5153" name="Freeform 15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Freeform 16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 w="19050">
              <a:solidFill>
                <a:srgbClr val="000000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" name="Freeform 17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6" name="Freeform 18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Freeform 19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6" name="Group 20" descr="Custom:  Group 27"/>
          <p:cNvGrpSpPr>
            <a:grpSpLocks/>
          </p:cNvGrpSpPr>
          <p:nvPr/>
        </p:nvGrpSpPr>
        <p:grpSpPr bwMode="auto">
          <a:xfrm>
            <a:off x="2854325" y="5013325"/>
            <a:ext cx="863600" cy="871538"/>
            <a:chOff x="3969" y="2337"/>
            <a:chExt cx="544" cy="549"/>
          </a:xfrm>
        </p:grpSpPr>
        <p:sp>
          <p:nvSpPr>
            <p:cNvPr id="5148" name="Freeform 21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 w="19050">
              <a:solidFill>
                <a:srgbClr val="000000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Freeform 22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Freeform 23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Freeform 24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2" name="Freeform 25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7" name="Group 26" descr="Custom:  Group 33"/>
          <p:cNvGrpSpPr>
            <a:grpSpLocks/>
          </p:cNvGrpSpPr>
          <p:nvPr/>
        </p:nvGrpSpPr>
        <p:grpSpPr bwMode="auto">
          <a:xfrm>
            <a:off x="1330325" y="5013325"/>
            <a:ext cx="863600" cy="871538"/>
            <a:chOff x="3969" y="2337"/>
            <a:chExt cx="544" cy="549"/>
          </a:xfrm>
        </p:grpSpPr>
        <p:sp>
          <p:nvSpPr>
            <p:cNvPr id="5143" name="Freeform 27"/>
            <p:cNvSpPr>
              <a:spLocks/>
            </p:cNvSpPr>
            <p:nvPr/>
          </p:nvSpPr>
          <p:spPr bwMode="auto">
            <a:xfrm rot="5396504" flipV="1">
              <a:off x="3979" y="2604"/>
              <a:ext cx="259" cy="271"/>
            </a:xfrm>
            <a:custGeom>
              <a:avLst/>
              <a:gdLst>
                <a:gd name="T0" fmla="*/ 165 w 165"/>
                <a:gd name="T1" fmla="*/ 119 h 174"/>
                <a:gd name="T2" fmla="*/ 0 w 165"/>
                <a:gd name="T3" fmla="*/ 0 h 174"/>
                <a:gd name="T4" fmla="*/ 0 w 165"/>
                <a:gd name="T5" fmla="*/ 174 h 174"/>
                <a:gd name="T6" fmla="*/ 165 w 165"/>
                <a:gd name="T7" fmla="*/ 119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5"/>
                <a:gd name="T13" fmla="*/ 0 h 174"/>
                <a:gd name="T14" fmla="*/ 165 w 165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5" h="174">
                  <a:moveTo>
                    <a:pt x="165" y="119"/>
                  </a:moveTo>
                  <a:cubicBezTo>
                    <a:pt x="141" y="48"/>
                    <a:pt x="75" y="0"/>
                    <a:pt x="0" y="0"/>
                  </a:cubicBezTo>
                  <a:lnTo>
                    <a:pt x="0" y="174"/>
                  </a:lnTo>
                  <a:lnTo>
                    <a:pt x="165" y="119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Freeform 28"/>
            <p:cNvSpPr>
              <a:spLocks/>
            </p:cNvSpPr>
            <p:nvPr/>
          </p:nvSpPr>
          <p:spPr bwMode="auto">
            <a:xfrm rot="5396504" flipV="1">
              <a:off x="4174" y="2597"/>
              <a:ext cx="274" cy="304"/>
            </a:xfrm>
            <a:custGeom>
              <a:avLst/>
              <a:gdLst>
                <a:gd name="T0" fmla="*/ 101 w 174"/>
                <a:gd name="T1" fmla="*/ 195 h 195"/>
                <a:gd name="T2" fmla="*/ 174 w 174"/>
                <a:gd name="T3" fmla="*/ 55 h 195"/>
                <a:gd name="T4" fmla="*/ 165 w 174"/>
                <a:gd name="T5" fmla="*/ 0 h 195"/>
                <a:gd name="T6" fmla="*/ 0 w 174"/>
                <a:gd name="T7" fmla="*/ 55 h 195"/>
                <a:gd name="T8" fmla="*/ 101 w 174"/>
                <a:gd name="T9" fmla="*/ 195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4"/>
                <a:gd name="T16" fmla="*/ 0 h 195"/>
                <a:gd name="T17" fmla="*/ 174 w 174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4" h="195">
                  <a:moveTo>
                    <a:pt x="101" y="195"/>
                  </a:moveTo>
                  <a:cubicBezTo>
                    <a:pt x="147" y="163"/>
                    <a:pt x="174" y="110"/>
                    <a:pt x="174" y="55"/>
                  </a:cubicBezTo>
                  <a:cubicBezTo>
                    <a:pt x="174" y="36"/>
                    <a:pt x="171" y="18"/>
                    <a:pt x="165" y="0"/>
                  </a:cubicBezTo>
                  <a:lnTo>
                    <a:pt x="0" y="55"/>
                  </a:lnTo>
                  <a:lnTo>
                    <a:pt x="101" y="195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Freeform 29"/>
            <p:cNvSpPr>
              <a:spLocks/>
            </p:cNvSpPr>
            <p:nvPr/>
          </p:nvSpPr>
          <p:spPr bwMode="auto">
            <a:xfrm rot="5396504" flipV="1">
              <a:off x="4218" y="2478"/>
              <a:ext cx="320" cy="271"/>
            </a:xfrm>
            <a:custGeom>
              <a:avLst/>
              <a:gdLst>
                <a:gd name="T0" fmla="*/ 0 w 203"/>
                <a:gd name="T1" fmla="*/ 140 h 173"/>
                <a:gd name="T2" fmla="*/ 102 w 203"/>
                <a:gd name="T3" fmla="*/ 173 h 173"/>
                <a:gd name="T4" fmla="*/ 203 w 203"/>
                <a:gd name="T5" fmla="*/ 140 h 173"/>
                <a:gd name="T6" fmla="*/ 102 w 203"/>
                <a:gd name="T7" fmla="*/ 0 h 173"/>
                <a:gd name="T8" fmla="*/ 0 w 203"/>
                <a:gd name="T9" fmla="*/ 14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173"/>
                <a:gd name="T17" fmla="*/ 203 w 20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173">
                  <a:moveTo>
                    <a:pt x="0" y="140"/>
                  </a:moveTo>
                  <a:cubicBezTo>
                    <a:pt x="29" y="162"/>
                    <a:pt x="65" y="173"/>
                    <a:pt x="102" y="173"/>
                  </a:cubicBezTo>
                  <a:cubicBezTo>
                    <a:pt x="138" y="173"/>
                    <a:pt x="174" y="162"/>
                    <a:pt x="203" y="140"/>
                  </a:cubicBezTo>
                  <a:lnTo>
                    <a:pt x="102" y="0"/>
                  </a:lnTo>
                  <a:lnTo>
                    <a:pt x="0" y="14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Freeform 30"/>
            <p:cNvSpPr>
              <a:spLocks/>
            </p:cNvSpPr>
            <p:nvPr/>
          </p:nvSpPr>
          <p:spPr bwMode="auto">
            <a:xfrm rot="5396504" flipV="1">
              <a:off x="4171" y="2322"/>
              <a:ext cx="274" cy="304"/>
            </a:xfrm>
            <a:custGeom>
              <a:avLst/>
              <a:gdLst>
                <a:gd name="T0" fmla="*/ 9 w 175"/>
                <a:gd name="T1" fmla="*/ 0 h 195"/>
                <a:gd name="T2" fmla="*/ 1 w 175"/>
                <a:gd name="T3" fmla="*/ 54 h 195"/>
                <a:gd name="T4" fmla="*/ 73 w 175"/>
                <a:gd name="T5" fmla="*/ 195 h 195"/>
                <a:gd name="T6" fmla="*/ 175 w 175"/>
                <a:gd name="T7" fmla="*/ 55 h 195"/>
                <a:gd name="T8" fmla="*/ 9 w 175"/>
                <a:gd name="T9" fmla="*/ 0 h 1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5"/>
                <a:gd name="T16" fmla="*/ 0 h 195"/>
                <a:gd name="T17" fmla="*/ 175 w 175"/>
                <a:gd name="T18" fmla="*/ 195 h 1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5" h="195">
                  <a:moveTo>
                    <a:pt x="9" y="0"/>
                  </a:moveTo>
                  <a:cubicBezTo>
                    <a:pt x="3" y="18"/>
                    <a:pt x="1" y="36"/>
                    <a:pt x="1" y="54"/>
                  </a:cubicBezTo>
                  <a:cubicBezTo>
                    <a:pt x="0" y="110"/>
                    <a:pt x="27" y="163"/>
                    <a:pt x="73" y="195"/>
                  </a:cubicBezTo>
                  <a:lnTo>
                    <a:pt x="175" y="55"/>
                  </a:lnTo>
                  <a:lnTo>
                    <a:pt x="9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Freeform 31"/>
            <p:cNvSpPr>
              <a:spLocks/>
            </p:cNvSpPr>
            <p:nvPr/>
          </p:nvSpPr>
          <p:spPr bwMode="auto">
            <a:xfrm rot="5396504" flipV="1">
              <a:off x="3975" y="2346"/>
              <a:ext cx="260" cy="272"/>
            </a:xfrm>
            <a:custGeom>
              <a:avLst/>
              <a:gdLst>
                <a:gd name="T0" fmla="*/ 165 w 166"/>
                <a:gd name="T1" fmla="*/ 0 h 174"/>
                <a:gd name="T2" fmla="*/ 0 w 166"/>
                <a:gd name="T3" fmla="*/ 119 h 174"/>
                <a:gd name="T4" fmla="*/ 166 w 166"/>
                <a:gd name="T5" fmla="*/ 174 h 174"/>
                <a:gd name="T6" fmla="*/ 165 w 166"/>
                <a:gd name="T7" fmla="*/ 0 h 1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6"/>
                <a:gd name="T13" fmla="*/ 0 h 174"/>
                <a:gd name="T14" fmla="*/ 166 w 166"/>
                <a:gd name="T15" fmla="*/ 174 h 1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6" h="174">
                  <a:moveTo>
                    <a:pt x="165" y="0"/>
                  </a:moveTo>
                  <a:cubicBezTo>
                    <a:pt x="90" y="0"/>
                    <a:pt x="24" y="48"/>
                    <a:pt x="0" y="119"/>
                  </a:cubicBezTo>
                  <a:lnTo>
                    <a:pt x="166" y="174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FFFFFF">
                <a:alpha val="25098"/>
              </a:srgbClr>
            </a:solidFill>
            <a:ln w="19050">
              <a:solidFill>
                <a:srgbClr val="000000">
                  <a:alpha val="25098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8" name="Rectangle 6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/>
              <a:t>Interior and Exterior Angles</a:t>
            </a:r>
          </a:p>
        </p:txBody>
      </p:sp>
      <p:sp>
        <p:nvSpPr>
          <p:cNvPr id="48191" name="Rectangle 6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63405"/>
            <a:ext cx="9144000" cy="1582738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/>
              <a:t>The </a:t>
            </a:r>
            <a:r>
              <a:rPr lang="en-US" b="1" dirty="0"/>
              <a:t>interior</a:t>
            </a:r>
            <a:r>
              <a:rPr lang="en-US" dirty="0"/>
              <a:t> </a:t>
            </a:r>
            <a:r>
              <a:rPr lang="en-US" b="1" dirty="0"/>
              <a:t>angles</a:t>
            </a:r>
            <a:r>
              <a:rPr lang="en-US" dirty="0"/>
              <a:t> on a polygon </a:t>
            </a:r>
            <a:br>
              <a:rPr lang="en-US" dirty="0"/>
            </a:br>
            <a:r>
              <a:rPr lang="en-US" dirty="0"/>
              <a:t>are on the inside!</a:t>
            </a:r>
            <a:endParaRPr lang="en-GB" b="1" dirty="0"/>
          </a:p>
        </p:txBody>
      </p:sp>
      <p:sp>
        <p:nvSpPr>
          <p:cNvPr id="5130" name="AutoShape 64"/>
          <p:cNvSpPr>
            <a:spLocks noChangeArrowheads="1"/>
          </p:cNvSpPr>
          <p:nvPr/>
        </p:nvSpPr>
        <p:spPr bwMode="auto">
          <a:xfrm>
            <a:off x="1306513" y="3076575"/>
            <a:ext cx="2447925" cy="2376488"/>
          </a:xfrm>
          <a:prstGeom prst="pentagon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65"/>
          <p:cNvSpPr>
            <a:spLocks noChangeShapeType="1"/>
          </p:cNvSpPr>
          <p:nvPr/>
        </p:nvSpPr>
        <p:spPr bwMode="auto">
          <a:xfrm flipV="1">
            <a:off x="1322388" y="2482850"/>
            <a:ext cx="1992312" cy="1481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32" name="Line 66"/>
          <p:cNvSpPr>
            <a:spLocks noChangeShapeType="1"/>
          </p:cNvSpPr>
          <p:nvPr/>
        </p:nvSpPr>
        <p:spPr bwMode="auto">
          <a:xfrm>
            <a:off x="2533650" y="3081338"/>
            <a:ext cx="2085975" cy="1525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33" name="Line 67"/>
          <p:cNvSpPr>
            <a:spLocks noChangeShapeType="1"/>
          </p:cNvSpPr>
          <p:nvPr/>
        </p:nvSpPr>
        <p:spPr bwMode="auto">
          <a:xfrm flipH="1">
            <a:off x="2992438" y="3983038"/>
            <a:ext cx="765175" cy="2362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34" name="Line 68"/>
          <p:cNvSpPr>
            <a:spLocks noChangeShapeType="1"/>
          </p:cNvSpPr>
          <p:nvPr/>
        </p:nvSpPr>
        <p:spPr bwMode="auto">
          <a:xfrm flipH="1">
            <a:off x="658813" y="5453063"/>
            <a:ext cx="2636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135" name="Line 69"/>
          <p:cNvSpPr>
            <a:spLocks noChangeShapeType="1"/>
          </p:cNvSpPr>
          <p:nvPr/>
        </p:nvSpPr>
        <p:spPr bwMode="auto">
          <a:xfrm flipH="1" flipV="1">
            <a:off x="957263" y="2955925"/>
            <a:ext cx="830262" cy="24971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8199" name="Arc 71"/>
          <p:cNvSpPr>
            <a:spLocks/>
          </p:cNvSpPr>
          <p:nvPr/>
        </p:nvSpPr>
        <p:spPr bwMode="auto">
          <a:xfrm>
            <a:off x="1682750" y="5160963"/>
            <a:ext cx="381000" cy="295275"/>
          </a:xfrm>
          <a:custGeom>
            <a:avLst/>
            <a:gdLst>
              <a:gd name="T0" fmla="*/ 0 w 28644"/>
              <a:gd name="T1" fmla="*/ 15756 h 22132"/>
              <a:gd name="T2" fmla="*/ 380907 w 28644"/>
              <a:gd name="T3" fmla="*/ 295275 h 22132"/>
              <a:gd name="T4" fmla="*/ 93694 w 28644"/>
              <a:gd name="T5" fmla="*/ 288177 h 22132"/>
              <a:gd name="T6" fmla="*/ 0 60000 65536"/>
              <a:gd name="T7" fmla="*/ 0 60000 65536"/>
              <a:gd name="T8" fmla="*/ 0 60000 65536"/>
              <a:gd name="T9" fmla="*/ 0 w 28644"/>
              <a:gd name="T10" fmla="*/ 0 h 22132"/>
              <a:gd name="T11" fmla="*/ 28644 w 28644"/>
              <a:gd name="T12" fmla="*/ 22132 h 22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644" h="22132" fill="none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</a:path>
              <a:path w="28644" h="22132" stroke="0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  <a:lnTo>
                  <a:pt x="7044" y="21600"/>
                </a:lnTo>
                <a:close/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04" name="Arc 76"/>
          <p:cNvSpPr>
            <a:spLocks/>
          </p:cNvSpPr>
          <p:nvPr/>
        </p:nvSpPr>
        <p:spPr bwMode="auto">
          <a:xfrm rot="4504115">
            <a:off x="1308101" y="3857625"/>
            <a:ext cx="381000" cy="295275"/>
          </a:xfrm>
          <a:custGeom>
            <a:avLst/>
            <a:gdLst>
              <a:gd name="T0" fmla="*/ 0 w 28644"/>
              <a:gd name="T1" fmla="*/ 15756 h 22132"/>
              <a:gd name="T2" fmla="*/ 380907 w 28644"/>
              <a:gd name="T3" fmla="*/ 295275 h 22132"/>
              <a:gd name="T4" fmla="*/ 93694 w 28644"/>
              <a:gd name="T5" fmla="*/ 288177 h 22132"/>
              <a:gd name="T6" fmla="*/ 0 60000 65536"/>
              <a:gd name="T7" fmla="*/ 0 60000 65536"/>
              <a:gd name="T8" fmla="*/ 0 60000 65536"/>
              <a:gd name="T9" fmla="*/ 0 w 28644"/>
              <a:gd name="T10" fmla="*/ 0 h 22132"/>
              <a:gd name="T11" fmla="*/ 28644 w 28644"/>
              <a:gd name="T12" fmla="*/ 22132 h 22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644" h="22132" fill="none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</a:path>
              <a:path w="28644" h="22132" stroke="0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  <a:lnTo>
                  <a:pt x="7044" y="21600"/>
                </a:lnTo>
                <a:close/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05" name="Arc 77"/>
          <p:cNvSpPr>
            <a:spLocks/>
          </p:cNvSpPr>
          <p:nvPr/>
        </p:nvSpPr>
        <p:spPr bwMode="auto">
          <a:xfrm rot="-9085549">
            <a:off x="3373438" y="3867150"/>
            <a:ext cx="381000" cy="295275"/>
          </a:xfrm>
          <a:custGeom>
            <a:avLst/>
            <a:gdLst>
              <a:gd name="T0" fmla="*/ 0 w 28644"/>
              <a:gd name="T1" fmla="*/ 15756 h 22132"/>
              <a:gd name="T2" fmla="*/ 380907 w 28644"/>
              <a:gd name="T3" fmla="*/ 295275 h 22132"/>
              <a:gd name="T4" fmla="*/ 93694 w 28644"/>
              <a:gd name="T5" fmla="*/ 288177 h 22132"/>
              <a:gd name="T6" fmla="*/ 0 60000 65536"/>
              <a:gd name="T7" fmla="*/ 0 60000 65536"/>
              <a:gd name="T8" fmla="*/ 0 60000 65536"/>
              <a:gd name="T9" fmla="*/ 0 w 28644"/>
              <a:gd name="T10" fmla="*/ 0 h 22132"/>
              <a:gd name="T11" fmla="*/ 28644 w 28644"/>
              <a:gd name="T12" fmla="*/ 22132 h 22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644" h="22132" fill="none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</a:path>
              <a:path w="28644" h="22132" stroke="0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  <a:lnTo>
                  <a:pt x="7044" y="21600"/>
                </a:lnTo>
                <a:close/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06" name="Arc 78"/>
          <p:cNvSpPr>
            <a:spLocks/>
          </p:cNvSpPr>
          <p:nvPr/>
        </p:nvSpPr>
        <p:spPr bwMode="auto">
          <a:xfrm rot="8550440">
            <a:off x="2320925" y="3116263"/>
            <a:ext cx="381000" cy="295275"/>
          </a:xfrm>
          <a:custGeom>
            <a:avLst/>
            <a:gdLst>
              <a:gd name="T0" fmla="*/ 0 w 28644"/>
              <a:gd name="T1" fmla="*/ 15756 h 22132"/>
              <a:gd name="T2" fmla="*/ 380907 w 28644"/>
              <a:gd name="T3" fmla="*/ 295275 h 22132"/>
              <a:gd name="T4" fmla="*/ 93694 w 28644"/>
              <a:gd name="T5" fmla="*/ 288177 h 22132"/>
              <a:gd name="T6" fmla="*/ 0 60000 65536"/>
              <a:gd name="T7" fmla="*/ 0 60000 65536"/>
              <a:gd name="T8" fmla="*/ 0 60000 65536"/>
              <a:gd name="T9" fmla="*/ 0 w 28644"/>
              <a:gd name="T10" fmla="*/ 0 h 22132"/>
              <a:gd name="T11" fmla="*/ 28644 w 28644"/>
              <a:gd name="T12" fmla="*/ 22132 h 22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644" h="22132" fill="none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</a:path>
              <a:path w="28644" h="22132" stroke="0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  <a:lnTo>
                  <a:pt x="7044" y="21600"/>
                </a:lnTo>
                <a:close/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07" name="Arc 79"/>
          <p:cNvSpPr>
            <a:spLocks/>
          </p:cNvSpPr>
          <p:nvPr/>
        </p:nvSpPr>
        <p:spPr bwMode="auto">
          <a:xfrm rot="-4247900">
            <a:off x="2957513" y="5159375"/>
            <a:ext cx="381000" cy="295275"/>
          </a:xfrm>
          <a:custGeom>
            <a:avLst/>
            <a:gdLst>
              <a:gd name="T0" fmla="*/ 0 w 28644"/>
              <a:gd name="T1" fmla="*/ 15756 h 22132"/>
              <a:gd name="T2" fmla="*/ 380907 w 28644"/>
              <a:gd name="T3" fmla="*/ 295275 h 22132"/>
              <a:gd name="T4" fmla="*/ 93694 w 28644"/>
              <a:gd name="T5" fmla="*/ 288177 h 22132"/>
              <a:gd name="T6" fmla="*/ 0 60000 65536"/>
              <a:gd name="T7" fmla="*/ 0 60000 65536"/>
              <a:gd name="T8" fmla="*/ 0 60000 65536"/>
              <a:gd name="T9" fmla="*/ 0 w 28644"/>
              <a:gd name="T10" fmla="*/ 0 h 22132"/>
              <a:gd name="T11" fmla="*/ 28644 w 28644"/>
              <a:gd name="T12" fmla="*/ 22132 h 221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644" h="22132" fill="none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</a:path>
              <a:path w="28644" h="22132" stroke="0" extrusionOk="0">
                <a:moveTo>
                  <a:pt x="-1" y="1180"/>
                </a:moveTo>
                <a:cubicBezTo>
                  <a:pt x="2266" y="399"/>
                  <a:pt x="4646" y="-1"/>
                  <a:pt x="7044" y="0"/>
                </a:cubicBezTo>
                <a:cubicBezTo>
                  <a:pt x="18973" y="0"/>
                  <a:pt x="28644" y="9670"/>
                  <a:pt x="28644" y="21600"/>
                </a:cubicBezTo>
                <a:cubicBezTo>
                  <a:pt x="28644" y="21777"/>
                  <a:pt x="28641" y="21954"/>
                  <a:pt x="28637" y="22132"/>
                </a:cubicBezTo>
                <a:lnTo>
                  <a:pt x="7044" y="21600"/>
                </a:lnTo>
                <a:close/>
              </a:path>
            </a:pathLst>
          </a:custGeom>
          <a:noFill/>
          <a:ln w="28575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208" name="WordArt 80"/>
          <p:cNvSpPr>
            <a:spLocks noChangeArrowheads="1" noChangeShapeType="1" noTextEdit="1"/>
          </p:cNvSpPr>
          <p:nvPr/>
        </p:nvSpPr>
        <p:spPr bwMode="auto">
          <a:xfrm rot="-1671877">
            <a:off x="4084638" y="2341563"/>
            <a:ext cx="4065587" cy="1582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Down">
              <a:avLst>
                <a:gd name="adj" fmla="val 44764"/>
              </a:avLst>
            </a:prstTxWarp>
          </a:bodyPr>
          <a:lstStyle/>
          <a:p>
            <a:pPr algn="ctr"/>
            <a:r>
              <a:rPr lang="en-US" sz="3600" b="1" kern="10">
                <a:latin typeface="Arial"/>
                <a:cs typeface="Arial"/>
              </a:rPr>
              <a:t>Notice that the</a:t>
            </a:r>
          </a:p>
          <a:p>
            <a:pPr algn="ctr"/>
            <a:r>
              <a:rPr lang="en-US" sz="3600" b="1" kern="10">
                <a:latin typeface="Arial"/>
                <a:cs typeface="Arial"/>
              </a:rPr>
              <a:t>interior and exterior angles </a:t>
            </a:r>
          </a:p>
          <a:p>
            <a:pPr algn="ctr"/>
            <a:r>
              <a:rPr lang="en-US" sz="3600" b="1" kern="10">
                <a:latin typeface="Arial"/>
                <a:cs typeface="Arial"/>
              </a:rPr>
              <a:t>make a straight line</a:t>
            </a:r>
            <a:endParaRPr lang="en-GB" sz="3600" b="1" kern="10">
              <a:latin typeface="Arial"/>
              <a:cs typeface="Arial"/>
            </a:endParaRPr>
          </a:p>
        </p:txBody>
      </p:sp>
      <p:sp>
        <p:nvSpPr>
          <p:cNvPr id="48210" name="Text Box 82"/>
          <p:cNvSpPr txBox="1">
            <a:spLocks noChangeArrowheads="1"/>
          </p:cNvSpPr>
          <p:nvPr/>
        </p:nvSpPr>
        <p:spPr bwMode="auto">
          <a:xfrm>
            <a:off x="4427538" y="4592638"/>
            <a:ext cx="41751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2800" b="1">
                <a:solidFill>
                  <a:srgbClr val="660066"/>
                </a:solidFill>
              </a:rPr>
              <a:t>That means:</a:t>
            </a:r>
          </a:p>
          <a:p>
            <a:pPr algn="ctr" eaLnBrk="1" hangingPunct="1"/>
            <a:r>
              <a:rPr lang="en-GB" sz="3600" b="1"/>
              <a:t>int + ext = 180</a:t>
            </a:r>
            <a:r>
              <a:rPr lang="en-US" sz="3600" b="1">
                <a:cs typeface="Arial" charset="0"/>
              </a:rPr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389406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2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09" grpId="0" animBg="1"/>
      <p:bldP spid="48191" grpId="0" build="p"/>
      <p:bldP spid="48199" grpId="0" animBg="1"/>
      <p:bldP spid="48204" grpId="0" animBg="1"/>
      <p:bldP spid="48205" grpId="0" animBg="1"/>
      <p:bldP spid="48206" grpId="0" animBg="1"/>
      <p:bldP spid="48207" grpId="0" animBg="1"/>
      <p:bldP spid="4820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918</Words>
  <Application>Microsoft Office PowerPoint</Application>
  <PresentationFormat>On-screen Show (4:3)</PresentationFormat>
  <Paragraphs>180</Paragraphs>
  <Slides>24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Interior Angles in Polygons</vt:lpstr>
      <vt:lpstr>Interior Angles in Polygons</vt:lpstr>
      <vt:lpstr>Interior Angles in Polygons</vt:lpstr>
      <vt:lpstr>Interior Angles in Polygons</vt:lpstr>
      <vt:lpstr>PowerPoint Presentation</vt:lpstr>
      <vt:lpstr>PowerPoint Presentation</vt:lpstr>
      <vt:lpstr>Interior and Exterior Angles</vt:lpstr>
      <vt:lpstr>Interior and Exterior Angles</vt:lpstr>
      <vt:lpstr>Interior and Exterior Angles</vt:lpstr>
      <vt:lpstr>Example:</vt:lpstr>
      <vt:lpstr>Example: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Armthorpe Academy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Interior Angles in Polygons</dc:title>
  <dc:creator>Armthorpe IT Services</dc:creator>
  <cp:lastModifiedBy>Martin, J (SHS Teacher)</cp:lastModifiedBy>
  <cp:revision>9</cp:revision>
  <dcterms:created xsi:type="dcterms:W3CDTF">2019-01-22T10:01:00Z</dcterms:created>
  <dcterms:modified xsi:type="dcterms:W3CDTF">2020-04-24T11:41:34Z</dcterms:modified>
</cp:coreProperties>
</file>