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7" r:id="rId2"/>
    <p:sldId id="272" r:id="rId3"/>
    <p:sldId id="273" r:id="rId4"/>
    <p:sldId id="274" r:id="rId5"/>
    <p:sldId id="283" r:id="rId6"/>
    <p:sldId id="265" r:id="rId7"/>
    <p:sldId id="284" r:id="rId8"/>
    <p:sldId id="275" r:id="rId9"/>
    <p:sldId id="266" r:id="rId10"/>
    <p:sldId id="268" r:id="rId11"/>
    <p:sldId id="285" r:id="rId12"/>
    <p:sldId id="286" r:id="rId13"/>
    <p:sldId id="287" r:id="rId14"/>
    <p:sldId id="269" r:id="rId15"/>
    <p:sldId id="271" r:id="rId1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1" d="100"/>
          <a:sy n="71" d="100"/>
        </p:scale>
        <p:origin x="1356" y="5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573817C2-1F6C-44AC-A472-AA1317D76A63}" type="datetimeFigureOut">
              <a:rPr lang="en-GB" smtClean="0"/>
              <a:pPr/>
              <a:t>11/06/20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1A84559-CB8F-4555-BB19-4D942DAB91F4}" type="slidenum">
              <a:rPr lang="en-GB" smtClean="0"/>
              <a:pPr/>
              <a:t>‹#›</a:t>
            </a:fld>
            <a:endParaRPr lang="en-GB"/>
          </a:p>
        </p:txBody>
      </p:sp>
    </p:spTree>
    <p:extLst>
      <p:ext uri="{BB962C8B-B14F-4D97-AF65-F5344CB8AC3E}">
        <p14:creationId xmlns:p14="http://schemas.microsoft.com/office/powerpoint/2010/main" val="73226061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573817C2-1F6C-44AC-A472-AA1317D76A63}" type="datetimeFigureOut">
              <a:rPr lang="en-GB" smtClean="0"/>
              <a:pPr/>
              <a:t>11/06/20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1A84559-CB8F-4555-BB19-4D942DAB91F4}" type="slidenum">
              <a:rPr lang="en-GB" smtClean="0"/>
              <a:pPr/>
              <a:t>‹#›</a:t>
            </a:fld>
            <a:endParaRPr lang="en-GB"/>
          </a:p>
        </p:txBody>
      </p:sp>
    </p:spTree>
    <p:extLst>
      <p:ext uri="{BB962C8B-B14F-4D97-AF65-F5344CB8AC3E}">
        <p14:creationId xmlns:p14="http://schemas.microsoft.com/office/powerpoint/2010/main" val="329773100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573817C2-1F6C-44AC-A472-AA1317D76A63}" type="datetimeFigureOut">
              <a:rPr lang="en-GB" smtClean="0"/>
              <a:pPr/>
              <a:t>11/06/20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1A84559-CB8F-4555-BB19-4D942DAB91F4}" type="slidenum">
              <a:rPr lang="en-GB" smtClean="0"/>
              <a:pPr/>
              <a:t>‹#›</a:t>
            </a:fld>
            <a:endParaRPr lang="en-GB"/>
          </a:p>
        </p:txBody>
      </p:sp>
    </p:spTree>
    <p:extLst>
      <p:ext uri="{BB962C8B-B14F-4D97-AF65-F5344CB8AC3E}">
        <p14:creationId xmlns:p14="http://schemas.microsoft.com/office/powerpoint/2010/main" val="397655891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573817C2-1F6C-44AC-A472-AA1317D76A63}" type="datetimeFigureOut">
              <a:rPr lang="en-GB" smtClean="0"/>
              <a:pPr/>
              <a:t>11/06/20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1A84559-CB8F-4555-BB19-4D942DAB91F4}" type="slidenum">
              <a:rPr lang="en-GB" smtClean="0"/>
              <a:pPr/>
              <a:t>‹#›</a:t>
            </a:fld>
            <a:endParaRPr lang="en-GB"/>
          </a:p>
        </p:txBody>
      </p:sp>
    </p:spTree>
    <p:extLst>
      <p:ext uri="{BB962C8B-B14F-4D97-AF65-F5344CB8AC3E}">
        <p14:creationId xmlns:p14="http://schemas.microsoft.com/office/powerpoint/2010/main" val="75984853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573817C2-1F6C-44AC-A472-AA1317D76A63}" type="datetimeFigureOut">
              <a:rPr lang="en-GB" smtClean="0"/>
              <a:pPr/>
              <a:t>11/06/20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1A84559-CB8F-4555-BB19-4D942DAB91F4}" type="slidenum">
              <a:rPr lang="en-GB" smtClean="0"/>
              <a:pPr/>
              <a:t>‹#›</a:t>
            </a:fld>
            <a:endParaRPr lang="en-GB"/>
          </a:p>
        </p:txBody>
      </p:sp>
    </p:spTree>
    <p:extLst>
      <p:ext uri="{BB962C8B-B14F-4D97-AF65-F5344CB8AC3E}">
        <p14:creationId xmlns:p14="http://schemas.microsoft.com/office/powerpoint/2010/main" val="21365824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573817C2-1F6C-44AC-A472-AA1317D76A63}" type="datetimeFigureOut">
              <a:rPr lang="en-GB" smtClean="0"/>
              <a:pPr/>
              <a:t>11/06/20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1A84559-CB8F-4555-BB19-4D942DAB91F4}" type="slidenum">
              <a:rPr lang="en-GB" smtClean="0"/>
              <a:pPr/>
              <a:t>‹#›</a:t>
            </a:fld>
            <a:endParaRPr lang="en-GB"/>
          </a:p>
        </p:txBody>
      </p:sp>
    </p:spTree>
    <p:extLst>
      <p:ext uri="{BB962C8B-B14F-4D97-AF65-F5344CB8AC3E}">
        <p14:creationId xmlns:p14="http://schemas.microsoft.com/office/powerpoint/2010/main" val="275951844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573817C2-1F6C-44AC-A472-AA1317D76A63}" type="datetimeFigureOut">
              <a:rPr lang="en-GB" smtClean="0"/>
              <a:pPr/>
              <a:t>11/06/20</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11A84559-CB8F-4555-BB19-4D942DAB91F4}" type="slidenum">
              <a:rPr lang="en-GB" smtClean="0"/>
              <a:pPr/>
              <a:t>‹#›</a:t>
            </a:fld>
            <a:endParaRPr lang="en-GB"/>
          </a:p>
        </p:txBody>
      </p:sp>
    </p:spTree>
    <p:extLst>
      <p:ext uri="{BB962C8B-B14F-4D97-AF65-F5344CB8AC3E}">
        <p14:creationId xmlns:p14="http://schemas.microsoft.com/office/powerpoint/2010/main" val="166924351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573817C2-1F6C-44AC-A472-AA1317D76A63}" type="datetimeFigureOut">
              <a:rPr lang="en-GB" smtClean="0"/>
              <a:pPr/>
              <a:t>11/06/20</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11A84559-CB8F-4555-BB19-4D942DAB91F4}" type="slidenum">
              <a:rPr lang="en-GB" smtClean="0"/>
              <a:pPr/>
              <a:t>‹#›</a:t>
            </a:fld>
            <a:endParaRPr lang="en-GB"/>
          </a:p>
        </p:txBody>
      </p:sp>
    </p:spTree>
    <p:extLst>
      <p:ext uri="{BB962C8B-B14F-4D97-AF65-F5344CB8AC3E}">
        <p14:creationId xmlns:p14="http://schemas.microsoft.com/office/powerpoint/2010/main" val="22727919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73817C2-1F6C-44AC-A472-AA1317D76A63}" type="datetimeFigureOut">
              <a:rPr lang="en-GB" smtClean="0"/>
              <a:pPr/>
              <a:t>11/06/20</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11A84559-CB8F-4555-BB19-4D942DAB91F4}" type="slidenum">
              <a:rPr lang="en-GB" smtClean="0"/>
              <a:pPr/>
              <a:t>‹#›</a:t>
            </a:fld>
            <a:endParaRPr lang="en-GB"/>
          </a:p>
        </p:txBody>
      </p:sp>
    </p:spTree>
    <p:extLst>
      <p:ext uri="{BB962C8B-B14F-4D97-AF65-F5344CB8AC3E}">
        <p14:creationId xmlns:p14="http://schemas.microsoft.com/office/powerpoint/2010/main" val="43828471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573817C2-1F6C-44AC-A472-AA1317D76A63}" type="datetimeFigureOut">
              <a:rPr lang="en-GB" smtClean="0"/>
              <a:pPr/>
              <a:t>11/06/20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1A84559-CB8F-4555-BB19-4D942DAB91F4}" type="slidenum">
              <a:rPr lang="en-GB" smtClean="0"/>
              <a:pPr/>
              <a:t>‹#›</a:t>
            </a:fld>
            <a:endParaRPr lang="en-GB"/>
          </a:p>
        </p:txBody>
      </p:sp>
    </p:spTree>
    <p:extLst>
      <p:ext uri="{BB962C8B-B14F-4D97-AF65-F5344CB8AC3E}">
        <p14:creationId xmlns:p14="http://schemas.microsoft.com/office/powerpoint/2010/main" val="349633213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573817C2-1F6C-44AC-A472-AA1317D76A63}" type="datetimeFigureOut">
              <a:rPr lang="en-GB" smtClean="0"/>
              <a:pPr/>
              <a:t>11/06/20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1A84559-CB8F-4555-BB19-4D942DAB91F4}" type="slidenum">
              <a:rPr lang="en-GB" smtClean="0"/>
              <a:pPr/>
              <a:t>‹#›</a:t>
            </a:fld>
            <a:endParaRPr lang="en-GB"/>
          </a:p>
        </p:txBody>
      </p:sp>
    </p:spTree>
    <p:extLst>
      <p:ext uri="{BB962C8B-B14F-4D97-AF65-F5344CB8AC3E}">
        <p14:creationId xmlns:p14="http://schemas.microsoft.com/office/powerpoint/2010/main" val="353148693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73817C2-1F6C-44AC-A472-AA1317D76A63}" type="datetimeFigureOut">
              <a:rPr lang="en-GB" smtClean="0"/>
              <a:pPr/>
              <a:t>11/06/20</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1A84559-CB8F-4555-BB19-4D942DAB91F4}" type="slidenum">
              <a:rPr lang="en-GB" smtClean="0"/>
              <a:pPr/>
              <a:t>‹#›</a:t>
            </a:fld>
            <a:endParaRPr lang="en-GB"/>
          </a:p>
        </p:txBody>
      </p:sp>
    </p:spTree>
    <p:extLst>
      <p:ext uri="{BB962C8B-B14F-4D97-AF65-F5344CB8AC3E}">
        <p14:creationId xmlns:p14="http://schemas.microsoft.com/office/powerpoint/2010/main" val="309699975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7.xml"/><Relationship Id="rId5" Type="http://schemas.openxmlformats.org/officeDocument/2006/relationships/image" Target="../media/image12.png"/><Relationship Id="rId4" Type="http://schemas.openxmlformats.org/officeDocument/2006/relationships/image" Target="../media/image11.png"/></Relationships>
</file>

<file path=ppt/slides/_rels/slide1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7.xml"/><Relationship Id="rId5" Type="http://schemas.openxmlformats.org/officeDocument/2006/relationships/image" Target="../media/image16.png"/><Relationship Id="rId4" Type="http://schemas.openxmlformats.org/officeDocument/2006/relationships/image" Target="../media/image15.png"/></Relationships>
</file>

<file path=ppt/slides/_rels/slide13.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7.xml"/><Relationship Id="rId5" Type="http://schemas.openxmlformats.org/officeDocument/2006/relationships/image" Target="../media/image5.png"/><Relationship Id="rId4" Type="http://schemas.openxmlformats.org/officeDocument/2006/relationships/image" Target="../media/image4.png"/></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7.xml"/><Relationship Id="rId5" Type="http://schemas.openxmlformats.org/officeDocument/2006/relationships/image" Target="../media/image5.png"/><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7.xml"/><Relationship Id="rId5" Type="http://schemas.openxmlformats.org/officeDocument/2006/relationships/image" Target="../media/image5.png"/><Relationship Id="rId4" Type="http://schemas.openxmlformats.org/officeDocument/2006/relationships/image" Target="../media/image4.png"/></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7.xml"/><Relationship Id="rId5" Type="http://schemas.openxmlformats.org/officeDocument/2006/relationships/image" Target="../media/image5.png"/><Relationship Id="rId4" Type="http://schemas.openxmlformats.org/officeDocument/2006/relationships/image" Target="../media/image4.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7.xml"/><Relationship Id="rId5" Type="http://schemas.openxmlformats.org/officeDocument/2006/relationships/image" Target="../media/image5.png"/><Relationship Id="rId4" Type="http://schemas.openxmlformats.org/officeDocument/2006/relationships/image" Target="../media/image4.png"/></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b="1" dirty="0">
                <a:solidFill>
                  <a:srgbClr val="92D050"/>
                </a:solidFill>
              </a:rPr>
              <a:t>GCSE: </a:t>
            </a:r>
            <a:r>
              <a:rPr lang="en-GB" dirty="0"/>
              <a:t>Data Collection &amp; Sampling</a:t>
            </a:r>
          </a:p>
        </p:txBody>
      </p:sp>
      <p:sp>
        <p:nvSpPr>
          <p:cNvPr id="3" name="Subtitle 2"/>
          <p:cNvSpPr>
            <a:spLocks noGrp="1"/>
          </p:cNvSpPr>
          <p:nvPr>
            <p:ph type="subTitle" idx="1"/>
          </p:nvPr>
        </p:nvSpPr>
        <p:spPr>
          <a:xfrm>
            <a:off x="1079612" y="3645024"/>
            <a:ext cx="6984776" cy="1417712"/>
          </a:xfrm>
        </p:spPr>
        <p:txBody>
          <a:bodyPr>
            <a:normAutofit/>
          </a:bodyPr>
          <a:lstStyle/>
          <a:p>
            <a:r>
              <a:rPr lang="en-GB" sz="2800" dirty="0"/>
              <a:t>Dr J Frost (jfrost@tiffin.kingston.sch.uk)</a:t>
            </a:r>
          </a:p>
          <a:p>
            <a:r>
              <a:rPr lang="en-GB" sz="2800" b="1" dirty="0"/>
              <a:t>www.drfrostmaths.com </a:t>
            </a:r>
          </a:p>
        </p:txBody>
      </p:sp>
      <p:cxnSp>
        <p:nvCxnSpPr>
          <p:cNvPr id="8" name="Straight Connector 7"/>
          <p:cNvCxnSpPr/>
          <p:nvPr/>
        </p:nvCxnSpPr>
        <p:spPr>
          <a:xfrm>
            <a:off x="0" y="1268760"/>
            <a:ext cx="9144000" cy="0"/>
          </a:xfrm>
          <a:prstGeom prst="line">
            <a:avLst/>
          </a:prstGeom>
          <a:ln w="76200">
            <a:solidFill>
              <a:schemeClr val="accent3"/>
            </a:solidFill>
          </a:ln>
        </p:spPr>
        <p:style>
          <a:lnRef idx="1">
            <a:schemeClr val="accent1"/>
          </a:lnRef>
          <a:fillRef idx="0">
            <a:schemeClr val="accent1"/>
          </a:fillRef>
          <a:effectRef idx="0">
            <a:schemeClr val="accent1"/>
          </a:effectRef>
          <a:fontRef idx="minor">
            <a:schemeClr val="tx1"/>
          </a:fontRef>
        </p:style>
      </p:cxnSp>
      <p:pic>
        <p:nvPicPr>
          <p:cNvPr id="10" name="Picture 2" descr="E:\TiffinSchoolLogoSmall.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92212" y="111910"/>
            <a:ext cx="1008112" cy="1013363"/>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107504" y="6461720"/>
            <a:ext cx="4104456" cy="369332"/>
          </a:xfrm>
          <a:prstGeom prst="rect">
            <a:avLst/>
          </a:prstGeom>
          <a:noFill/>
        </p:spPr>
        <p:txBody>
          <a:bodyPr wrap="square" rtlCol="0">
            <a:spAutoFit/>
          </a:bodyPr>
          <a:lstStyle/>
          <a:p>
            <a:r>
              <a:rPr lang="en-GB" dirty="0"/>
              <a:t>Last modified: 31</a:t>
            </a:r>
            <a:r>
              <a:rPr lang="en-GB" baseline="30000" dirty="0"/>
              <a:t>st</a:t>
            </a:r>
            <a:r>
              <a:rPr lang="en-GB" dirty="0"/>
              <a:t> October 2016</a:t>
            </a:r>
          </a:p>
        </p:txBody>
      </p:sp>
    </p:spTree>
    <p:extLst>
      <p:ext uri="{BB962C8B-B14F-4D97-AF65-F5344CB8AC3E}">
        <p14:creationId xmlns:p14="http://schemas.microsoft.com/office/powerpoint/2010/main" val="356495548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cstate="print"/>
          <a:srcRect/>
          <a:stretch>
            <a:fillRect/>
          </a:stretch>
        </p:blipFill>
        <p:spPr bwMode="auto">
          <a:xfrm>
            <a:off x="1043608" y="641468"/>
            <a:ext cx="6120680" cy="6058576"/>
          </a:xfrm>
          <a:prstGeom prst="rect">
            <a:avLst/>
          </a:prstGeom>
          <a:noFill/>
          <a:ln w="9525">
            <a:noFill/>
            <a:miter lim="800000"/>
            <a:headEnd/>
            <a:tailEnd/>
          </a:ln>
        </p:spPr>
      </p:pic>
      <p:grpSp>
        <p:nvGrpSpPr>
          <p:cNvPr id="3" name="Group 57"/>
          <p:cNvGrpSpPr/>
          <p:nvPr/>
        </p:nvGrpSpPr>
        <p:grpSpPr>
          <a:xfrm>
            <a:off x="-1144" y="0"/>
            <a:ext cx="9145144" cy="599127"/>
            <a:chOff x="-1144" y="0"/>
            <a:chExt cx="9145144" cy="599127"/>
          </a:xfrm>
        </p:grpSpPr>
        <p:sp>
          <p:nvSpPr>
            <p:cNvPr id="4" name="TextBox 3"/>
            <p:cNvSpPr txBox="1"/>
            <p:nvPr/>
          </p:nvSpPr>
          <p:spPr>
            <a:xfrm>
              <a:off x="0" y="0"/>
              <a:ext cx="9144000" cy="599127"/>
            </a:xfrm>
            <a:prstGeom prst="rect">
              <a:avLst/>
            </a:prstGeom>
            <a:ln>
              <a:noFill/>
            </a:ln>
          </p:spPr>
          <p:style>
            <a:lnRef idx="2">
              <a:schemeClr val="dk1">
                <a:shade val="50000"/>
              </a:schemeClr>
            </a:lnRef>
            <a:fillRef idx="1">
              <a:schemeClr val="dk1"/>
            </a:fillRef>
            <a:effectRef idx="0">
              <a:schemeClr val="dk1"/>
            </a:effectRef>
            <a:fontRef idx="minor">
              <a:schemeClr val="lt1"/>
            </a:fontRef>
          </p:style>
          <p:txBody>
            <a:bodyPr wrap="square" rtlCol="0">
              <a:spAutoFit/>
            </a:bodyPr>
            <a:lstStyle/>
            <a:p>
              <a:r>
                <a:rPr lang="en-GB" sz="3200" dirty="0"/>
                <a:t>   Test your understanding</a:t>
              </a:r>
            </a:p>
          </p:txBody>
        </p:sp>
        <p:cxnSp>
          <p:nvCxnSpPr>
            <p:cNvPr id="5" name="Straight Connector 4"/>
            <p:cNvCxnSpPr/>
            <p:nvPr/>
          </p:nvCxnSpPr>
          <p:spPr>
            <a:xfrm>
              <a:off x="-1144" y="585216"/>
              <a:ext cx="9144000" cy="0"/>
            </a:xfrm>
            <a:prstGeom prst="line">
              <a:avLst/>
            </a:prstGeom>
            <a:effectLst/>
          </p:spPr>
          <p:style>
            <a:lnRef idx="3">
              <a:schemeClr val="accent3"/>
            </a:lnRef>
            <a:fillRef idx="0">
              <a:schemeClr val="accent3"/>
            </a:fillRef>
            <a:effectRef idx="2">
              <a:schemeClr val="accent3"/>
            </a:effectRef>
            <a:fontRef idx="minor">
              <a:schemeClr val="tx1"/>
            </a:fontRef>
          </p:style>
        </p:cxnSp>
      </p:grpSp>
      <p:sp>
        <p:nvSpPr>
          <p:cNvPr id="6" name="TextBox 5"/>
          <p:cNvSpPr txBox="1"/>
          <p:nvPr/>
        </p:nvSpPr>
        <p:spPr>
          <a:xfrm>
            <a:off x="2123728" y="3573016"/>
            <a:ext cx="3024336" cy="923330"/>
          </a:xfrm>
          <a:prstGeom prst="rect">
            <a:avLst/>
          </a:prstGeom>
          <a:noFill/>
        </p:spPr>
        <p:txBody>
          <a:bodyPr wrap="square" rtlCol="0">
            <a:spAutoFit/>
          </a:bodyPr>
          <a:lstStyle/>
          <a:p>
            <a:r>
              <a:rPr lang="en-GB" b="1" dirty="0"/>
              <a:t>50/258 of students sampled.</a:t>
            </a:r>
          </a:p>
          <a:p>
            <a:r>
              <a:rPr lang="en-GB" b="1" dirty="0"/>
              <a:t>26 x (50/258) = 5.039</a:t>
            </a:r>
          </a:p>
          <a:p>
            <a:r>
              <a:rPr lang="en-GB" b="1" dirty="0"/>
              <a:t>So 5 students.</a:t>
            </a:r>
          </a:p>
        </p:txBody>
      </p:sp>
      <p:sp>
        <p:nvSpPr>
          <p:cNvPr id="8" name="TextBox 7"/>
          <p:cNvSpPr txBox="1"/>
          <p:nvPr/>
        </p:nvSpPr>
        <p:spPr>
          <a:xfrm>
            <a:off x="2123728" y="5157192"/>
            <a:ext cx="3024336" cy="923330"/>
          </a:xfrm>
          <a:prstGeom prst="rect">
            <a:avLst/>
          </a:prstGeom>
          <a:noFill/>
        </p:spPr>
        <p:txBody>
          <a:bodyPr wrap="square" rtlCol="0">
            <a:spAutoFit/>
          </a:bodyPr>
          <a:lstStyle/>
          <a:p>
            <a:r>
              <a:rPr lang="en-GB" b="1" dirty="0"/>
              <a:t>25 + 48 + 62 = 135 females.</a:t>
            </a:r>
          </a:p>
          <a:p>
            <a:r>
              <a:rPr lang="en-GB" b="1" dirty="0"/>
              <a:t>135 x (50/258) = 26.16</a:t>
            </a:r>
          </a:p>
          <a:p>
            <a:r>
              <a:rPr lang="en-GB" b="1" dirty="0"/>
              <a:t>So 26 students.</a:t>
            </a:r>
          </a:p>
        </p:txBody>
      </p:sp>
      <p:sp>
        <p:nvSpPr>
          <p:cNvPr id="9" name="Rectangle 8"/>
          <p:cNvSpPr/>
          <p:nvPr/>
        </p:nvSpPr>
        <p:spPr>
          <a:xfrm>
            <a:off x="2051720" y="3501008"/>
            <a:ext cx="3240360" cy="1152128"/>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fontAlgn="auto">
              <a:spcBef>
                <a:spcPts val="0"/>
              </a:spcBef>
              <a:spcAft>
                <a:spcPts val="0"/>
              </a:spcAft>
              <a:defRPr/>
            </a:pPr>
            <a:r>
              <a:rPr lang="en-GB" sz="2800" dirty="0"/>
              <a:t>?</a:t>
            </a:r>
          </a:p>
        </p:txBody>
      </p:sp>
      <p:sp>
        <p:nvSpPr>
          <p:cNvPr id="10" name="Rectangle 9"/>
          <p:cNvSpPr/>
          <p:nvPr/>
        </p:nvSpPr>
        <p:spPr>
          <a:xfrm>
            <a:off x="2051720" y="5085184"/>
            <a:ext cx="3240360" cy="1152128"/>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fontAlgn="auto">
              <a:spcBef>
                <a:spcPts val="0"/>
              </a:spcBef>
              <a:spcAft>
                <a:spcPts val="0"/>
              </a:spcAft>
              <a:defRPr/>
            </a:pPr>
            <a:r>
              <a:rPr lang="en-GB" sz="2800" dirty="0"/>
              <a:t>?</a:t>
            </a:r>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9"/>
                    </p:tgtEl>
                  </p:cond>
                </p:stCondLst>
                <p:endSync evt="end" delay="0">
                  <p:rtn val="all"/>
                </p:endSync>
                <p:childTnLst>
                  <p:par>
                    <p:cTn id="3" fill="hold">
                      <p:stCondLst>
                        <p:cond delay="0"/>
                      </p:stCondLst>
                      <p:childTnLst>
                        <p:par>
                          <p:cTn id="4" fill="hold">
                            <p:stCondLst>
                              <p:cond delay="0"/>
                            </p:stCondLst>
                            <p:childTnLst>
                              <p:par>
                                <p:cTn id="5" presetID="10" presetClass="exit" presetSubtype="0" fill="hold" grpId="0" nodeType="clickEffect">
                                  <p:stCondLst>
                                    <p:cond delay="0"/>
                                  </p:stCondLst>
                                  <p:childTnLst>
                                    <p:animEffect transition="out" filter="fade">
                                      <p:cBhvr>
                                        <p:cTn id="6" dur="500"/>
                                        <p:tgtEl>
                                          <p:spTgt spid="9"/>
                                        </p:tgtEl>
                                      </p:cBhvr>
                                    </p:animEffect>
                                    <p:set>
                                      <p:cBhvr>
                                        <p:cTn id="7" dur="1" fill="hold">
                                          <p:stCondLst>
                                            <p:cond delay="499"/>
                                          </p:stCondLst>
                                        </p:cTn>
                                        <p:tgtEl>
                                          <p:spTgt spid="9"/>
                                        </p:tgtEl>
                                        <p:attrNameLst>
                                          <p:attrName>style.visibility</p:attrName>
                                        </p:attrNameLst>
                                      </p:cBhvr>
                                      <p:to>
                                        <p:strVal val="hidden"/>
                                      </p:to>
                                    </p:set>
                                  </p:childTnLst>
                                </p:cTn>
                              </p:par>
                            </p:childTnLst>
                          </p:cTn>
                        </p:par>
                      </p:childTnLst>
                    </p:cTn>
                  </p:par>
                </p:childTnLst>
              </p:cTn>
              <p:nextCondLst>
                <p:cond evt="onClick" delay="0">
                  <p:tgtEl>
                    <p:spTgt spid="9"/>
                  </p:tgtEl>
                </p:cond>
              </p:nextCondLst>
            </p:seq>
            <p:seq concurrent="1" nextAc="seek">
              <p:cTn id="8" restart="whenNotActive" fill="hold" evtFilter="cancelBubble" nodeType="interactiveSeq">
                <p:stCondLst>
                  <p:cond evt="onClick" delay="0">
                    <p:tgtEl>
                      <p:spTgt spid="10"/>
                    </p:tgtEl>
                  </p:cond>
                </p:stCondLst>
                <p:endSync evt="end" delay="0">
                  <p:rtn val="all"/>
                </p:endSync>
                <p:childTnLst>
                  <p:par>
                    <p:cTn id="9" fill="hold">
                      <p:stCondLst>
                        <p:cond delay="0"/>
                      </p:stCondLst>
                      <p:childTnLst>
                        <p:par>
                          <p:cTn id="10" fill="hold">
                            <p:stCondLst>
                              <p:cond delay="0"/>
                            </p:stCondLst>
                            <p:childTnLst>
                              <p:par>
                                <p:cTn id="11" presetID="10" presetClass="exit" presetSubtype="0" fill="hold" grpId="0" nodeType="clickEffect">
                                  <p:stCondLst>
                                    <p:cond delay="0"/>
                                  </p:stCondLst>
                                  <p:childTnLst>
                                    <p:animEffect transition="out" filter="fade">
                                      <p:cBhvr>
                                        <p:cTn id="12" dur="500"/>
                                        <p:tgtEl>
                                          <p:spTgt spid="10"/>
                                        </p:tgtEl>
                                      </p:cBhvr>
                                    </p:animEffect>
                                    <p:set>
                                      <p:cBhvr>
                                        <p:cTn id="13" dur="1" fill="hold">
                                          <p:stCondLst>
                                            <p:cond delay="499"/>
                                          </p:stCondLst>
                                        </p:cTn>
                                        <p:tgtEl>
                                          <p:spTgt spid="10"/>
                                        </p:tgtEl>
                                        <p:attrNameLst>
                                          <p:attrName>style.visibility</p:attrName>
                                        </p:attrNameLst>
                                      </p:cBhvr>
                                      <p:to>
                                        <p:strVal val="hidden"/>
                                      </p:to>
                                    </p:set>
                                  </p:childTnLst>
                                </p:cTn>
                              </p:par>
                            </p:childTnLst>
                          </p:cTn>
                        </p:par>
                      </p:childTnLst>
                    </p:cTn>
                  </p:par>
                </p:childTnLst>
              </p:cTn>
              <p:nextCondLst>
                <p:cond evt="onClick" delay="0">
                  <p:tgtEl>
                    <p:spTgt spid="10"/>
                  </p:tgtEl>
                </p:cond>
              </p:nextCondLst>
            </p:seq>
          </p:childTnLst>
        </p:cTn>
      </p:par>
    </p:tnLst>
    <p:bldLst>
      <p:bldP spid="9" grpId="0" animBg="1"/>
      <p:bldP spid="10"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358291" y="1080784"/>
            <a:ext cx="7455866" cy="1718900"/>
          </a:xfrm>
          <a:prstGeom prst="rect">
            <a:avLst/>
          </a:prstGeom>
          <a:effectLst>
            <a:outerShdw blurRad="63500" sx="102000" sy="102000" algn="ctr" rotWithShape="0">
              <a:prstClr val="black">
                <a:alpha val="40000"/>
              </a:prstClr>
            </a:outerShdw>
          </a:effectLst>
        </p:spPr>
      </p:pic>
      <p:grpSp>
        <p:nvGrpSpPr>
          <p:cNvPr id="5" name="Group 57"/>
          <p:cNvGrpSpPr/>
          <p:nvPr/>
        </p:nvGrpSpPr>
        <p:grpSpPr>
          <a:xfrm>
            <a:off x="-1144" y="0"/>
            <a:ext cx="9145144" cy="599127"/>
            <a:chOff x="-1144" y="0"/>
            <a:chExt cx="9145144" cy="599127"/>
          </a:xfrm>
        </p:grpSpPr>
        <p:sp>
          <p:nvSpPr>
            <p:cNvPr id="6" name="TextBox 5"/>
            <p:cNvSpPr txBox="1"/>
            <p:nvPr/>
          </p:nvSpPr>
          <p:spPr>
            <a:xfrm>
              <a:off x="0" y="0"/>
              <a:ext cx="9144000" cy="599127"/>
            </a:xfrm>
            <a:prstGeom prst="rect">
              <a:avLst/>
            </a:prstGeom>
            <a:ln>
              <a:noFill/>
            </a:ln>
          </p:spPr>
          <p:style>
            <a:lnRef idx="2">
              <a:schemeClr val="dk1">
                <a:shade val="50000"/>
              </a:schemeClr>
            </a:lnRef>
            <a:fillRef idx="1">
              <a:schemeClr val="dk1"/>
            </a:fillRef>
            <a:effectRef idx="0">
              <a:schemeClr val="dk1"/>
            </a:effectRef>
            <a:fontRef idx="minor">
              <a:schemeClr val="lt1"/>
            </a:fontRef>
          </p:style>
          <p:txBody>
            <a:bodyPr wrap="square" rtlCol="0">
              <a:spAutoFit/>
            </a:bodyPr>
            <a:lstStyle/>
            <a:p>
              <a:r>
                <a:rPr lang="en-GB" sz="3200" dirty="0"/>
                <a:t>   Exercises (on your sheet)</a:t>
              </a:r>
            </a:p>
          </p:txBody>
        </p:sp>
        <p:cxnSp>
          <p:nvCxnSpPr>
            <p:cNvPr id="7" name="Straight Connector 6"/>
            <p:cNvCxnSpPr/>
            <p:nvPr/>
          </p:nvCxnSpPr>
          <p:spPr>
            <a:xfrm>
              <a:off x="-1144" y="585216"/>
              <a:ext cx="9144000" cy="0"/>
            </a:xfrm>
            <a:prstGeom prst="line">
              <a:avLst/>
            </a:prstGeom>
            <a:effectLst/>
          </p:spPr>
          <p:style>
            <a:lnRef idx="3">
              <a:schemeClr val="accent3"/>
            </a:lnRef>
            <a:fillRef idx="0">
              <a:schemeClr val="accent3"/>
            </a:fillRef>
            <a:effectRef idx="2">
              <a:schemeClr val="accent3"/>
            </a:effectRef>
            <a:fontRef idx="minor">
              <a:schemeClr val="tx1"/>
            </a:fontRef>
          </p:style>
        </p:cxnSp>
      </p:grpSp>
      <p:sp>
        <p:nvSpPr>
          <p:cNvPr id="8" name="TextBox 7"/>
          <p:cNvSpPr txBox="1"/>
          <p:nvPr/>
        </p:nvSpPr>
        <p:spPr>
          <a:xfrm>
            <a:off x="345432" y="711452"/>
            <a:ext cx="1368152" cy="369332"/>
          </a:xfrm>
          <a:prstGeom prst="rect">
            <a:avLst/>
          </a:prstGeom>
        </p:spPr>
        <p:style>
          <a:lnRef idx="2">
            <a:schemeClr val="accent4">
              <a:shade val="50000"/>
            </a:schemeClr>
          </a:lnRef>
          <a:fillRef idx="1">
            <a:schemeClr val="accent4"/>
          </a:fillRef>
          <a:effectRef idx="0">
            <a:schemeClr val="accent4"/>
          </a:effectRef>
          <a:fontRef idx="minor">
            <a:schemeClr val="lt1"/>
          </a:fontRef>
        </p:style>
        <p:txBody>
          <a:bodyPr wrap="square" rtlCol="0">
            <a:spAutoFit/>
          </a:bodyPr>
          <a:lstStyle/>
          <a:p>
            <a:r>
              <a:rPr lang="en-GB" dirty="0"/>
              <a:t>Question 1</a:t>
            </a:r>
          </a:p>
        </p:txBody>
      </p:sp>
      <mc:AlternateContent xmlns:mc="http://schemas.openxmlformats.org/markup-compatibility/2006" xmlns:a14="http://schemas.microsoft.com/office/drawing/2010/main">
        <mc:Choice Requires="a14">
          <p:sp>
            <p:nvSpPr>
              <p:cNvPr id="9" name="Rectangle 8"/>
              <p:cNvSpPr/>
              <p:nvPr/>
            </p:nvSpPr>
            <p:spPr>
              <a:xfrm>
                <a:off x="1913400" y="2830965"/>
                <a:ext cx="5815536" cy="631327"/>
              </a:xfrm>
              <a:prstGeom prst="rect">
                <a:avLst/>
              </a:prstGeom>
            </p:spPr>
            <p:txBody>
              <a:bodyPr wrap="square">
                <a:spAutoFit/>
              </a:bodyPr>
              <a:lstStyle/>
              <a:p>
                <a14:m>
                  <m:oMath xmlns:m="http://schemas.openxmlformats.org/officeDocument/2006/math">
                    <m:f>
                      <m:fPr>
                        <m:ctrlPr>
                          <a:rPr lang="en-GB" sz="2400" b="1" i="1" smtClean="0">
                            <a:latin typeface="Cambria Math" panose="02040503050406030204" pitchFamily="18" charset="0"/>
                          </a:rPr>
                        </m:ctrlPr>
                      </m:fPr>
                      <m:num>
                        <m:r>
                          <a:rPr lang="en-GB" sz="2400" b="1" i="1" smtClean="0">
                            <a:latin typeface="Cambria Math" panose="02040503050406030204" pitchFamily="18" charset="0"/>
                          </a:rPr>
                          <m:t>𝟏𝟓𝟎</m:t>
                        </m:r>
                      </m:num>
                      <m:den>
                        <m:r>
                          <a:rPr lang="en-GB" sz="2400" b="1" i="1" smtClean="0">
                            <a:latin typeface="Cambria Math" panose="02040503050406030204" pitchFamily="18" charset="0"/>
                          </a:rPr>
                          <m:t>𝟓𝟗𝟏</m:t>
                        </m:r>
                      </m:den>
                    </m:f>
                    <m:r>
                      <a:rPr lang="en-GB" sz="2400" b="1" i="1" smtClean="0">
                        <a:latin typeface="Cambria Math" panose="02040503050406030204" pitchFamily="18" charset="0"/>
                      </a:rPr>
                      <m:t>×</m:t>
                    </m:r>
                    <m:r>
                      <a:rPr lang="en-GB" sz="2400" b="1" i="1" smtClean="0">
                        <a:latin typeface="Cambria Math" panose="02040503050406030204" pitchFamily="18" charset="0"/>
                      </a:rPr>
                      <m:t>𝟏𝟐𝟔</m:t>
                    </m:r>
                    <m:r>
                      <a:rPr lang="en-GB" sz="2400" b="1" i="1" smtClean="0">
                        <a:latin typeface="Cambria Math" panose="02040503050406030204" pitchFamily="18" charset="0"/>
                      </a:rPr>
                      <m:t>=</m:t>
                    </m:r>
                    <m:r>
                      <a:rPr lang="en-GB" sz="2400" b="1" i="1" smtClean="0">
                        <a:latin typeface="Cambria Math" panose="02040503050406030204" pitchFamily="18" charset="0"/>
                      </a:rPr>
                      <m:t>𝟑𝟏</m:t>
                    </m:r>
                    <m:r>
                      <a:rPr lang="en-GB" sz="2400" b="1" i="1" smtClean="0">
                        <a:latin typeface="Cambria Math" panose="02040503050406030204" pitchFamily="18" charset="0"/>
                      </a:rPr>
                      <m:t>.</m:t>
                    </m:r>
                    <m:r>
                      <a:rPr lang="en-GB" sz="2400" b="1" i="1" smtClean="0">
                        <a:latin typeface="Cambria Math" panose="02040503050406030204" pitchFamily="18" charset="0"/>
                      </a:rPr>
                      <m:t>𝟗𝟕</m:t>
                    </m:r>
                    <m:r>
                      <a:rPr lang="en-GB" sz="2400" b="1" i="1" smtClean="0">
                        <a:latin typeface="Cambria Math" panose="02040503050406030204" pitchFamily="18" charset="0"/>
                      </a:rPr>
                      <m:t>  →  </m:t>
                    </m:r>
                    <m:r>
                      <a:rPr lang="en-GB" sz="2400" b="1" i="1" smtClean="0">
                        <a:latin typeface="Cambria Math" panose="02040503050406030204" pitchFamily="18" charset="0"/>
                      </a:rPr>
                      <m:t>𝟑𝟐</m:t>
                    </m:r>
                    <m:r>
                      <a:rPr lang="en-GB" sz="2400" b="1" i="1" smtClean="0">
                        <a:latin typeface="Cambria Math" panose="02040503050406030204" pitchFamily="18" charset="0"/>
                      </a:rPr>
                      <m:t> </m:t>
                    </m:r>
                  </m:oMath>
                </a14:m>
                <a:r>
                  <a:rPr lang="en-GB" sz="2400" b="1" dirty="0"/>
                  <a:t>students</a:t>
                </a:r>
              </a:p>
            </p:txBody>
          </p:sp>
        </mc:Choice>
        <mc:Fallback xmlns="">
          <p:sp>
            <p:nvSpPr>
              <p:cNvPr id="9" name="Rectangle 8"/>
              <p:cNvSpPr>
                <a:spLocks noRot="1" noChangeAspect="1" noMove="1" noResize="1" noEditPoints="1" noAdjustHandles="1" noChangeArrowheads="1" noChangeShapeType="1" noTextEdit="1"/>
              </p:cNvSpPr>
              <p:nvPr/>
            </p:nvSpPr>
            <p:spPr>
              <a:xfrm>
                <a:off x="1913400" y="2830965"/>
                <a:ext cx="5815536" cy="631327"/>
              </a:xfrm>
              <a:prstGeom prst="rect">
                <a:avLst/>
              </a:prstGeom>
              <a:blipFill rotWithShape="0">
                <a:blip r:embed="rId3"/>
                <a:stretch>
                  <a:fillRect b="-8654"/>
                </a:stretch>
              </a:blipFill>
            </p:spPr>
            <p:txBody>
              <a:bodyPr/>
              <a:lstStyle/>
              <a:p>
                <a:r>
                  <a:rPr lang="en-GB">
                    <a:noFill/>
                  </a:rPr>
                  <a:t> </a:t>
                </a:r>
              </a:p>
            </p:txBody>
          </p:sp>
        </mc:Fallback>
      </mc:AlternateContent>
      <p:sp>
        <p:nvSpPr>
          <p:cNvPr id="11" name="TextBox 10"/>
          <p:cNvSpPr txBox="1"/>
          <p:nvPr/>
        </p:nvSpPr>
        <p:spPr>
          <a:xfrm>
            <a:off x="332840" y="3521614"/>
            <a:ext cx="1368152" cy="369332"/>
          </a:xfrm>
          <a:prstGeom prst="rect">
            <a:avLst/>
          </a:prstGeom>
        </p:spPr>
        <p:style>
          <a:lnRef idx="2">
            <a:schemeClr val="accent4">
              <a:shade val="50000"/>
            </a:schemeClr>
          </a:lnRef>
          <a:fillRef idx="1">
            <a:schemeClr val="accent4"/>
          </a:fillRef>
          <a:effectRef idx="0">
            <a:schemeClr val="accent4"/>
          </a:effectRef>
          <a:fontRef idx="minor">
            <a:schemeClr val="lt1"/>
          </a:fontRef>
        </p:style>
        <p:txBody>
          <a:bodyPr wrap="square" rtlCol="0">
            <a:spAutoFit/>
          </a:bodyPr>
          <a:lstStyle/>
          <a:p>
            <a:r>
              <a:rPr lang="en-GB" dirty="0"/>
              <a:t>Question 2</a:t>
            </a:r>
          </a:p>
        </p:txBody>
      </p:sp>
      <mc:AlternateContent xmlns:mc="http://schemas.openxmlformats.org/markup-compatibility/2006" xmlns:a14="http://schemas.microsoft.com/office/drawing/2010/main">
        <mc:Choice Requires="a14">
          <p:sp>
            <p:nvSpPr>
              <p:cNvPr id="12" name="Rectangle 11"/>
              <p:cNvSpPr/>
              <p:nvPr/>
            </p:nvSpPr>
            <p:spPr>
              <a:xfrm>
                <a:off x="1907037" y="6110521"/>
                <a:ext cx="5815536" cy="624082"/>
              </a:xfrm>
              <a:prstGeom prst="rect">
                <a:avLst/>
              </a:prstGeom>
            </p:spPr>
            <p:txBody>
              <a:bodyPr wrap="square">
                <a:spAutoFit/>
              </a:bodyPr>
              <a:lstStyle/>
              <a:p>
                <a14:m>
                  <m:oMath xmlns:m="http://schemas.openxmlformats.org/officeDocument/2006/math">
                    <m:f>
                      <m:fPr>
                        <m:ctrlPr>
                          <a:rPr lang="en-GB" sz="2400" b="1" i="1" smtClean="0">
                            <a:latin typeface="Cambria Math" panose="02040503050406030204" pitchFamily="18" charset="0"/>
                          </a:rPr>
                        </m:ctrlPr>
                      </m:fPr>
                      <m:num>
                        <m:r>
                          <a:rPr lang="en-GB" sz="2400" b="1" i="1" smtClean="0">
                            <a:latin typeface="Cambria Math" panose="02040503050406030204" pitchFamily="18" charset="0"/>
                          </a:rPr>
                          <m:t>𝟐𝟎𝟎</m:t>
                        </m:r>
                      </m:num>
                      <m:den>
                        <m:r>
                          <a:rPr lang="en-GB" sz="2400" b="1" i="1" smtClean="0">
                            <a:latin typeface="Cambria Math" panose="02040503050406030204" pitchFamily="18" charset="0"/>
                          </a:rPr>
                          <m:t>𝟏𝟗𝟑𝟓𝟎</m:t>
                        </m:r>
                      </m:den>
                    </m:f>
                    <m:r>
                      <a:rPr lang="en-GB" sz="2400" b="1" i="1" smtClean="0">
                        <a:latin typeface="Cambria Math" panose="02040503050406030204" pitchFamily="18" charset="0"/>
                      </a:rPr>
                      <m:t>×</m:t>
                    </m:r>
                    <m:r>
                      <a:rPr lang="en-GB" sz="2400" b="1" i="1" smtClean="0">
                        <a:latin typeface="Cambria Math" panose="02040503050406030204" pitchFamily="18" charset="0"/>
                      </a:rPr>
                      <m:t>𝟓𝟏𝟎𝟎</m:t>
                    </m:r>
                    <m:r>
                      <a:rPr lang="en-GB" sz="2400" b="1" i="1" smtClean="0">
                        <a:latin typeface="Cambria Math" panose="02040503050406030204" pitchFamily="18" charset="0"/>
                      </a:rPr>
                      <m:t>=</m:t>
                    </m:r>
                    <m:r>
                      <a:rPr lang="en-GB" sz="2400" b="1" i="1" smtClean="0">
                        <a:latin typeface="Cambria Math" panose="02040503050406030204" pitchFamily="18" charset="0"/>
                      </a:rPr>
                      <m:t>𝟓𝟐</m:t>
                    </m:r>
                    <m:r>
                      <a:rPr lang="en-GB" sz="2400" b="1" i="1" smtClean="0">
                        <a:latin typeface="Cambria Math" panose="02040503050406030204" pitchFamily="18" charset="0"/>
                      </a:rPr>
                      <m:t>.</m:t>
                    </m:r>
                    <m:r>
                      <a:rPr lang="en-GB" sz="2400" b="1" i="1" smtClean="0">
                        <a:latin typeface="Cambria Math" panose="02040503050406030204" pitchFamily="18" charset="0"/>
                      </a:rPr>
                      <m:t>𝟕</m:t>
                    </m:r>
                    <m:r>
                      <a:rPr lang="en-GB" sz="2400" b="1" i="1" smtClean="0">
                        <a:latin typeface="Cambria Math" panose="02040503050406030204" pitchFamily="18" charset="0"/>
                      </a:rPr>
                      <m:t>→  </m:t>
                    </m:r>
                    <m:r>
                      <a:rPr lang="en-GB" sz="2400" b="1" i="1" smtClean="0">
                        <a:latin typeface="Cambria Math" panose="02040503050406030204" pitchFamily="18" charset="0"/>
                      </a:rPr>
                      <m:t>𝟓𝟑</m:t>
                    </m:r>
                    <m:r>
                      <a:rPr lang="en-GB" sz="2400" b="1" i="1" smtClean="0">
                        <a:latin typeface="Cambria Math" panose="02040503050406030204" pitchFamily="18" charset="0"/>
                      </a:rPr>
                      <m:t> </m:t>
                    </m:r>
                  </m:oMath>
                </a14:m>
                <a:r>
                  <a:rPr lang="en-GB" sz="2400" b="1" dirty="0"/>
                  <a:t>students</a:t>
                </a:r>
              </a:p>
            </p:txBody>
          </p:sp>
        </mc:Choice>
        <mc:Fallback xmlns="">
          <p:sp>
            <p:nvSpPr>
              <p:cNvPr id="12" name="Rectangle 11"/>
              <p:cNvSpPr>
                <a:spLocks noRot="1" noChangeAspect="1" noMove="1" noResize="1" noEditPoints="1" noAdjustHandles="1" noChangeArrowheads="1" noChangeShapeType="1" noTextEdit="1"/>
              </p:cNvSpPr>
              <p:nvPr/>
            </p:nvSpPr>
            <p:spPr>
              <a:xfrm>
                <a:off x="1907037" y="6110521"/>
                <a:ext cx="5815536" cy="624082"/>
              </a:xfrm>
              <a:prstGeom prst="rect">
                <a:avLst/>
              </a:prstGeom>
              <a:blipFill rotWithShape="0">
                <a:blip r:embed="rId4"/>
                <a:stretch>
                  <a:fillRect b="-8738"/>
                </a:stretch>
              </a:blipFill>
            </p:spPr>
            <p:txBody>
              <a:bodyPr/>
              <a:lstStyle/>
              <a:p>
                <a:r>
                  <a:rPr lang="en-GB">
                    <a:noFill/>
                  </a:rPr>
                  <a:t> </a:t>
                </a:r>
              </a:p>
            </p:txBody>
          </p:sp>
        </mc:Fallback>
      </mc:AlternateContent>
      <p:pic>
        <p:nvPicPr>
          <p:cNvPr id="13" name="Picture 12"/>
          <p:cNvPicPr>
            <a:picLocks noChangeAspect="1"/>
          </p:cNvPicPr>
          <p:nvPr/>
        </p:nvPicPr>
        <p:blipFill>
          <a:blip r:embed="rId5"/>
          <a:stretch>
            <a:fillRect/>
          </a:stretch>
        </p:blipFill>
        <p:spPr>
          <a:xfrm>
            <a:off x="358291" y="3890946"/>
            <a:ext cx="7469110" cy="2012176"/>
          </a:xfrm>
          <a:prstGeom prst="rect">
            <a:avLst/>
          </a:prstGeom>
          <a:effectLst>
            <a:outerShdw blurRad="63500" sx="102000" sy="102000" algn="ctr" rotWithShape="0">
              <a:prstClr val="black">
                <a:alpha val="40000"/>
              </a:prstClr>
            </a:outerShdw>
          </a:effectLst>
        </p:spPr>
      </p:pic>
      <p:sp>
        <p:nvSpPr>
          <p:cNvPr id="14" name="Rectangle 13"/>
          <p:cNvSpPr/>
          <p:nvPr/>
        </p:nvSpPr>
        <p:spPr>
          <a:xfrm>
            <a:off x="1912923" y="2844416"/>
            <a:ext cx="5013970" cy="687924"/>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fontAlgn="auto">
              <a:spcBef>
                <a:spcPts val="0"/>
              </a:spcBef>
              <a:spcAft>
                <a:spcPts val="0"/>
              </a:spcAft>
              <a:defRPr/>
            </a:pPr>
            <a:r>
              <a:rPr lang="en-GB" sz="2800" dirty="0"/>
              <a:t>?</a:t>
            </a:r>
          </a:p>
        </p:txBody>
      </p:sp>
      <p:sp>
        <p:nvSpPr>
          <p:cNvPr id="15" name="Rectangle 14"/>
          <p:cNvSpPr/>
          <p:nvPr/>
        </p:nvSpPr>
        <p:spPr>
          <a:xfrm>
            <a:off x="1912923" y="6078600"/>
            <a:ext cx="5013970" cy="687924"/>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fontAlgn="auto">
              <a:spcBef>
                <a:spcPts val="0"/>
              </a:spcBef>
              <a:spcAft>
                <a:spcPts val="0"/>
              </a:spcAft>
              <a:defRPr/>
            </a:pPr>
            <a:r>
              <a:rPr lang="en-GB" sz="2800" dirty="0"/>
              <a:t>?</a:t>
            </a:r>
          </a:p>
        </p:txBody>
      </p:sp>
    </p:spTree>
    <p:extLst>
      <p:ext uri="{BB962C8B-B14F-4D97-AF65-F5344CB8AC3E}">
        <p14:creationId xmlns:p14="http://schemas.microsoft.com/office/powerpoint/2010/main" val="1371383289"/>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14"/>
                    </p:tgtEl>
                  </p:cond>
                </p:stCondLst>
                <p:endSync evt="end" delay="0">
                  <p:rtn val="all"/>
                </p:endSync>
                <p:childTnLst>
                  <p:par>
                    <p:cTn id="3" fill="hold">
                      <p:stCondLst>
                        <p:cond delay="0"/>
                      </p:stCondLst>
                      <p:childTnLst>
                        <p:par>
                          <p:cTn id="4" fill="hold">
                            <p:stCondLst>
                              <p:cond delay="0"/>
                            </p:stCondLst>
                            <p:childTnLst>
                              <p:par>
                                <p:cTn id="5" presetID="10" presetClass="exit" presetSubtype="0" fill="hold" grpId="0" nodeType="clickEffect">
                                  <p:stCondLst>
                                    <p:cond delay="0"/>
                                  </p:stCondLst>
                                  <p:childTnLst>
                                    <p:animEffect transition="out" filter="fade">
                                      <p:cBhvr>
                                        <p:cTn id="6" dur="500"/>
                                        <p:tgtEl>
                                          <p:spTgt spid="14"/>
                                        </p:tgtEl>
                                      </p:cBhvr>
                                    </p:animEffect>
                                    <p:set>
                                      <p:cBhvr>
                                        <p:cTn id="7" dur="1" fill="hold">
                                          <p:stCondLst>
                                            <p:cond delay="499"/>
                                          </p:stCondLst>
                                        </p:cTn>
                                        <p:tgtEl>
                                          <p:spTgt spid="14"/>
                                        </p:tgtEl>
                                        <p:attrNameLst>
                                          <p:attrName>style.visibility</p:attrName>
                                        </p:attrNameLst>
                                      </p:cBhvr>
                                      <p:to>
                                        <p:strVal val="hidden"/>
                                      </p:to>
                                    </p:set>
                                  </p:childTnLst>
                                </p:cTn>
                              </p:par>
                            </p:childTnLst>
                          </p:cTn>
                        </p:par>
                      </p:childTnLst>
                    </p:cTn>
                  </p:par>
                </p:childTnLst>
              </p:cTn>
              <p:nextCondLst>
                <p:cond evt="onClick" delay="0">
                  <p:tgtEl>
                    <p:spTgt spid="14"/>
                  </p:tgtEl>
                </p:cond>
              </p:nextCondLst>
            </p:seq>
            <p:seq concurrent="1" nextAc="seek">
              <p:cTn id="8" restart="whenNotActive" fill="hold" evtFilter="cancelBubble" nodeType="interactiveSeq">
                <p:stCondLst>
                  <p:cond evt="onClick" delay="0">
                    <p:tgtEl>
                      <p:spTgt spid="15"/>
                    </p:tgtEl>
                  </p:cond>
                </p:stCondLst>
                <p:endSync evt="end" delay="0">
                  <p:rtn val="all"/>
                </p:endSync>
                <p:childTnLst>
                  <p:par>
                    <p:cTn id="9" fill="hold">
                      <p:stCondLst>
                        <p:cond delay="0"/>
                      </p:stCondLst>
                      <p:childTnLst>
                        <p:par>
                          <p:cTn id="10" fill="hold">
                            <p:stCondLst>
                              <p:cond delay="0"/>
                            </p:stCondLst>
                            <p:childTnLst>
                              <p:par>
                                <p:cTn id="11" presetID="10" presetClass="exit" presetSubtype="0" fill="hold" grpId="0" nodeType="clickEffect">
                                  <p:stCondLst>
                                    <p:cond delay="0"/>
                                  </p:stCondLst>
                                  <p:childTnLst>
                                    <p:animEffect transition="out" filter="fade">
                                      <p:cBhvr>
                                        <p:cTn id="12" dur="500"/>
                                        <p:tgtEl>
                                          <p:spTgt spid="15"/>
                                        </p:tgtEl>
                                      </p:cBhvr>
                                    </p:animEffect>
                                    <p:set>
                                      <p:cBhvr>
                                        <p:cTn id="13" dur="1" fill="hold">
                                          <p:stCondLst>
                                            <p:cond delay="499"/>
                                          </p:stCondLst>
                                        </p:cTn>
                                        <p:tgtEl>
                                          <p:spTgt spid="15"/>
                                        </p:tgtEl>
                                        <p:attrNameLst>
                                          <p:attrName>style.visibility</p:attrName>
                                        </p:attrNameLst>
                                      </p:cBhvr>
                                      <p:to>
                                        <p:strVal val="hidden"/>
                                      </p:to>
                                    </p:set>
                                  </p:childTnLst>
                                </p:cTn>
                              </p:par>
                            </p:childTnLst>
                          </p:cTn>
                        </p:par>
                      </p:childTnLst>
                    </p:cTn>
                  </p:par>
                </p:childTnLst>
              </p:cTn>
              <p:nextCondLst>
                <p:cond evt="onClick" delay="0">
                  <p:tgtEl>
                    <p:spTgt spid="15"/>
                  </p:tgtEl>
                </p:cond>
              </p:nextCondLst>
            </p:seq>
          </p:childTnLst>
        </p:cTn>
      </p:par>
    </p:tnLst>
    <p:bldLst>
      <p:bldP spid="14" grpId="0" animBg="1"/>
      <p:bldP spid="15"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57"/>
          <p:cNvGrpSpPr/>
          <p:nvPr/>
        </p:nvGrpSpPr>
        <p:grpSpPr>
          <a:xfrm>
            <a:off x="-1144" y="0"/>
            <a:ext cx="9145144" cy="599127"/>
            <a:chOff x="-1144" y="0"/>
            <a:chExt cx="9145144" cy="599127"/>
          </a:xfrm>
        </p:grpSpPr>
        <p:sp>
          <p:nvSpPr>
            <p:cNvPr id="3" name="TextBox 2"/>
            <p:cNvSpPr txBox="1"/>
            <p:nvPr/>
          </p:nvSpPr>
          <p:spPr>
            <a:xfrm>
              <a:off x="0" y="0"/>
              <a:ext cx="9144000" cy="599127"/>
            </a:xfrm>
            <a:prstGeom prst="rect">
              <a:avLst/>
            </a:prstGeom>
            <a:ln>
              <a:noFill/>
            </a:ln>
          </p:spPr>
          <p:style>
            <a:lnRef idx="2">
              <a:schemeClr val="dk1">
                <a:shade val="50000"/>
              </a:schemeClr>
            </a:lnRef>
            <a:fillRef idx="1">
              <a:schemeClr val="dk1"/>
            </a:fillRef>
            <a:effectRef idx="0">
              <a:schemeClr val="dk1"/>
            </a:effectRef>
            <a:fontRef idx="minor">
              <a:schemeClr val="lt1"/>
            </a:fontRef>
          </p:style>
          <p:txBody>
            <a:bodyPr wrap="square" rtlCol="0">
              <a:spAutoFit/>
            </a:bodyPr>
            <a:lstStyle/>
            <a:p>
              <a:r>
                <a:rPr lang="en-GB" sz="3200" dirty="0"/>
                <a:t>   Exercises (on your sheet)</a:t>
              </a:r>
            </a:p>
          </p:txBody>
        </p:sp>
        <p:cxnSp>
          <p:nvCxnSpPr>
            <p:cNvPr id="4" name="Straight Connector 3"/>
            <p:cNvCxnSpPr/>
            <p:nvPr/>
          </p:nvCxnSpPr>
          <p:spPr>
            <a:xfrm>
              <a:off x="-1144" y="585216"/>
              <a:ext cx="9144000" cy="0"/>
            </a:xfrm>
            <a:prstGeom prst="line">
              <a:avLst/>
            </a:prstGeom>
            <a:effectLst/>
          </p:spPr>
          <p:style>
            <a:lnRef idx="3">
              <a:schemeClr val="accent3"/>
            </a:lnRef>
            <a:fillRef idx="0">
              <a:schemeClr val="accent3"/>
            </a:fillRef>
            <a:effectRef idx="2">
              <a:schemeClr val="accent3"/>
            </a:effectRef>
            <a:fontRef idx="minor">
              <a:schemeClr val="tx1"/>
            </a:fontRef>
          </p:style>
        </p:cxnSp>
      </p:grpSp>
      <p:sp>
        <p:nvSpPr>
          <p:cNvPr id="5" name="TextBox 4"/>
          <p:cNvSpPr txBox="1"/>
          <p:nvPr/>
        </p:nvSpPr>
        <p:spPr>
          <a:xfrm>
            <a:off x="345432" y="711452"/>
            <a:ext cx="1368152" cy="369332"/>
          </a:xfrm>
          <a:prstGeom prst="rect">
            <a:avLst/>
          </a:prstGeom>
        </p:spPr>
        <p:style>
          <a:lnRef idx="2">
            <a:schemeClr val="accent4">
              <a:shade val="50000"/>
            </a:schemeClr>
          </a:lnRef>
          <a:fillRef idx="1">
            <a:schemeClr val="accent4"/>
          </a:fillRef>
          <a:effectRef idx="0">
            <a:schemeClr val="accent4"/>
          </a:effectRef>
          <a:fontRef idx="minor">
            <a:schemeClr val="lt1"/>
          </a:fontRef>
        </p:style>
        <p:txBody>
          <a:bodyPr wrap="square" rtlCol="0">
            <a:spAutoFit/>
          </a:bodyPr>
          <a:lstStyle/>
          <a:p>
            <a:r>
              <a:rPr lang="en-GB" dirty="0"/>
              <a:t>Question 3</a:t>
            </a:r>
          </a:p>
        </p:txBody>
      </p:sp>
      <p:pic>
        <p:nvPicPr>
          <p:cNvPr id="6" name="Picture 5"/>
          <p:cNvPicPr>
            <a:picLocks noChangeAspect="1"/>
          </p:cNvPicPr>
          <p:nvPr/>
        </p:nvPicPr>
        <p:blipFill>
          <a:blip r:embed="rId2"/>
          <a:stretch>
            <a:fillRect/>
          </a:stretch>
        </p:blipFill>
        <p:spPr>
          <a:xfrm>
            <a:off x="345432" y="1077586"/>
            <a:ext cx="6457950" cy="2143125"/>
          </a:xfrm>
          <a:prstGeom prst="rect">
            <a:avLst/>
          </a:prstGeom>
          <a:effectLst>
            <a:outerShdw blurRad="63500" sx="102000" sy="102000" algn="ctr" rotWithShape="0">
              <a:prstClr val="black">
                <a:alpha val="40000"/>
              </a:prstClr>
            </a:outerShdw>
          </a:effectLst>
        </p:spPr>
      </p:pic>
      <mc:AlternateContent xmlns:mc="http://schemas.openxmlformats.org/markup-compatibility/2006" xmlns:a14="http://schemas.microsoft.com/office/drawing/2010/main">
        <mc:Choice Requires="a14">
          <p:sp>
            <p:nvSpPr>
              <p:cNvPr id="7" name="Rectangle 6"/>
              <p:cNvSpPr/>
              <p:nvPr/>
            </p:nvSpPr>
            <p:spPr>
              <a:xfrm>
                <a:off x="1029508" y="3223609"/>
                <a:ext cx="4572000" cy="1039772"/>
              </a:xfrm>
              <a:prstGeom prst="rect">
                <a:avLst/>
              </a:prstGeom>
            </p:spPr>
            <p:txBody>
              <a:bodyPr>
                <a:spAutoFit/>
              </a:bodyPr>
              <a:lstStyle/>
              <a:p>
                <a:pPr marL="342900" indent="-342900"/>
                <a:r>
                  <a:rPr lang="en-GB" b="1" dirty="0"/>
                  <a:t>a) </a:t>
                </a:r>
                <a14:m>
                  <m:oMath xmlns:m="http://schemas.openxmlformats.org/officeDocument/2006/math">
                    <m:f>
                      <m:fPr>
                        <m:ctrlPr>
                          <a:rPr lang="en-GB" b="1" i="1" smtClean="0">
                            <a:latin typeface="Cambria Math" panose="02040503050406030204" pitchFamily="18" charset="0"/>
                          </a:rPr>
                        </m:ctrlPr>
                      </m:fPr>
                      <m:num>
                        <m:r>
                          <a:rPr lang="en-GB" b="1" i="1" smtClean="0">
                            <a:latin typeface="Cambria Math" panose="02040503050406030204" pitchFamily="18" charset="0"/>
                          </a:rPr>
                          <m:t>𝟔𝟎</m:t>
                        </m:r>
                      </m:num>
                      <m:den>
                        <m:r>
                          <a:rPr lang="en-GB" b="1" i="1" smtClean="0">
                            <a:latin typeface="Cambria Math" panose="02040503050406030204" pitchFamily="18" charset="0"/>
                          </a:rPr>
                          <m:t>𝟓𝟔𝟒</m:t>
                        </m:r>
                      </m:den>
                    </m:f>
                    <m:r>
                      <a:rPr lang="en-GB" b="1" i="1" smtClean="0">
                        <a:latin typeface="Cambria Math" panose="02040503050406030204" pitchFamily="18" charset="0"/>
                      </a:rPr>
                      <m:t>×</m:t>
                    </m:r>
                    <m:r>
                      <a:rPr lang="en-GB" b="1" i="1" smtClean="0">
                        <a:latin typeface="Cambria Math" panose="02040503050406030204" pitchFamily="18" charset="0"/>
                      </a:rPr>
                      <m:t>𝟐𝟒</m:t>
                    </m:r>
                    <m:r>
                      <a:rPr lang="en-GB" b="1" i="1" smtClean="0">
                        <a:latin typeface="Cambria Math" panose="02040503050406030204" pitchFamily="18" charset="0"/>
                      </a:rPr>
                      <m:t>   →</m:t>
                    </m:r>
                    <m:r>
                      <a:rPr lang="en-GB" b="1" i="1" smtClean="0">
                        <a:latin typeface="Cambria Math" panose="02040503050406030204" pitchFamily="18" charset="0"/>
                      </a:rPr>
                      <m:t>𝟑</m:t>
                    </m:r>
                  </m:oMath>
                </a14:m>
                <a:r>
                  <a:rPr lang="en-GB" b="1" dirty="0"/>
                  <a:t> </a:t>
                </a:r>
              </a:p>
              <a:p>
                <a:pPr marL="228600" indent="-228600"/>
                <a:r>
                  <a:rPr lang="en-GB" b="1" dirty="0"/>
                  <a:t>b) 9</a:t>
                </a:r>
              </a:p>
              <a:p>
                <a:pPr marL="228600" indent="-228600"/>
                <a:r>
                  <a:rPr lang="en-GB" b="1" dirty="0"/>
                  <a:t>c) 28</a:t>
                </a:r>
                <a:endParaRPr lang="en-GB" sz="1600" b="1" dirty="0"/>
              </a:p>
            </p:txBody>
          </p:sp>
        </mc:Choice>
        <mc:Fallback xmlns="">
          <p:sp>
            <p:nvSpPr>
              <p:cNvPr id="7" name="Rectangle 6"/>
              <p:cNvSpPr>
                <a:spLocks noRot="1" noChangeAspect="1" noMove="1" noResize="1" noEditPoints="1" noAdjustHandles="1" noChangeArrowheads="1" noChangeShapeType="1" noTextEdit="1"/>
              </p:cNvSpPr>
              <p:nvPr/>
            </p:nvSpPr>
            <p:spPr>
              <a:xfrm>
                <a:off x="1029508" y="3223609"/>
                <a:ext cx="4572000" cy="1039772"/>
              </a:xfrm>
              <a:prstGeom prst="rect">
                <a:avLst/>
              </a:prstGeom>
              <a:blipFill rotWithShape="0">
                <a:blip r:embed="rId3"/>
                <a:stretch>
                  <a:fillRect l="-1200" b="-9412"/>
                </a:stretch>
              </a:blipFill>
            </p:spPr>
            <p:txBody>
              <a:bodyPr/>
              <a:lstStyle/>
              <a:p>
                <a:r>
                  <a:rPr lang="en-GB">
                    <a:noFill/>
                  </a:rPr>
                  <a:t> </a:t>
                </a:r>
              </a:p>
            </p:txBody>
          </p:sp>
        </mc:Fallback>
      </mc:AlternateContent>
      <p:pic>
        <p:nvPicPr>
          <p:cNvPr id="8" name="Picture 7"/>
          <p:cNvPicPr>
            <a:picLocks noChangeAspect="1"/>
          </p:cNvPicPr>
          <p:nvPr/>
        </p:nvPicPr>
        <p:blipFill>
          <a:blip r:embed="rId4"/>
          <a:stretch>
            <a:fillRect/>
          </a:stretch>
        </p:blipFill>
        <p:spPr>
          <a:xfrm>
            <a:off x="319319" y="4844108"/>
            <a:ext cx="6305550" cy="790575"/>
          </a:xfrm>
          <a:prstGeom prst="rect">
            <a:avLst/>
          </a:prstGeom>
          <a:effectLst>
            <a:outerShdw blurRad="63500" sx="102000" sy="102000" algn="ctr" rotWithShape="0">
              <a:prstClr val="black">
                <a:alpha val="40000"/>
              </a:prstClr>
            </a:outerShdw>
          </a:effectLst>
        </p:spPr>
      </p:pic>
      <p:sp>
        <p:nvSpPr>
          <p:cNvPr id="9" name="TextBox 8"/>
          <p:cNvSpPr txBox="1"/>
          <p:nvPr/>
        </p:nvSpPr>
        <p:spPr>
          <a:xfrm>
            <a:off x="319319" y="4476899"/>
            <a:ext cx="1368152" cy="369332"/>
          </a:xfrm>
          <a:prstGeom prst="rect">
            <a:avLst/>
          </a:prstGeom>
        </p:spPr>
        <p:style>
          <a:lnRef idx="2">
            <a:schemeClr val="accent4">
              <a:shade val="50000"/>
            </a:schemeClr>
          </a:lnRef>
          <a:fillRef idx="1">
            <a:schemeClr val="accent4"/>
          </a:fillRef>
          <a:effectRef idx="0">
            <a:schemeClr val="accent4"/>
          </a:effectRef>
          <a:fontRef idx="minor">
            <a:schemeClr val="lt1"/>
          </a:fontRef>
        </p:style>
        <p:txBody>
          <a:bodyPr wrap="square" rtlCol="0">
            <a:spAutoFit/>
          </a:bodyPr>
          <a:lstStyle/>
          <a:p>
            <a:r>
              <a:rPr lang="en-GB" dirty="0"/>
              <a:t>Question 4</a:t>
            </a:r>
          </a:p>
        </p:txBody>
      </p:sp>
      <mc:AlternateContent xmlns:mc="http://schemas.openxmlformats.org/markup-compatibility/2006" xmlns:a14="http://schemas.microsoft.com/office/drawing/2010/main">
        <mc:Choice Requires="a14">
          <p:sp>
            <p:nvSpPr>
              <p:cNvPr id="10" name="Rectangle 9"/>
              <p:cNvSpPr/>
              <p:nvPr/>
            </p:nvSpPr>
            <p:spPr>
              <a:xfrm>
                <a:off x="1895178" y="5742646"/>
                <a:ext cx="2664296" cy="612732"/>
              </a:xfrm>
              <a:prstGeom prst="rect">
                <a:avLst/>
              </a:prstGeom>
            </p:spPr>
            <p:txBody>
              <a:bodyPr wrap="square">
                <a:spAutoFit/>
              </a:bodyPr>
              <a:lstStyle/>
              <a:p>
                <a:pPr marL="342900" indent="-342900"/>
                <a14:m>
                  <m:oMathPara xmlns:m="http://schemas.openxmlformats.org/officeDocument/2006/math">
                    <m:oMathParaPr>
                      <m:jc m:val="centerGroup"/>
                    </m:oMathParaPr>
                    <m:oMath xmlns:m="http://schemas.openxmlformats.org/officeDocument/2006/math">
                      <m:f>
                        <m:fPr>
                          <m:ctrlPr>
                            <a:rPr lang="en-GB" b="1" i="1" smtClean="0">
                              <a:latin typeface="Cambria Math" panose="02040503050406030204" pitchFamily="18" charset="0"/>
                            </a:rPr>
                          </m:ctrlPr>
                        </m:fPr>
                        <m:num>
                          <m:r>
                            <a:rPr lang="en-GB" b="1" i="1" smtClean="0">
                              <a:latin typeface="Cambria Math" panose="02040503050406030204" pitchFamily="18" charset="0"/>
                            </a:rPr>
                            <m:t>𝟏𝟎𝟎</m:t>
                          </m:r>
                        </m:num>
                        <m:den>
                          <m:r>
                            <a:rPr lang="en-GB" b="1" i="1" smtClean="0">
                              <a:latin typeface="Cambria Math" panose="02040503050406030204" pitchFamily="18" charset="0"/>
                            </a:rPr>
                            <m:t>𝟑𝟒𝟎</m:t>
                          </m:r>
                        </m:den>
                      </m:f>
                      <m:r>
                        <a:rPr lang="en-GB" b="1" i="1" smtClean="0">
                          <a:latin typeface="Cambria Math" panose="02040503050406030204" pitchFamily="18" charset="0"/>
                        </a:rPr>
                        <m:t>×</m:t>
                      </m:r>
                      <m:r>
                        <a:rPr lang="en-GB" b="1" i="1" smtClean="0">
                          <a:latin typeface="Cambria Math" panose="02040503050406030204" pitchFamily="18" charset="0"/>
                        </a:rPr>
                        <m:t>𝟏𝟖</m:t>
                      </m:r>
                      <m:r>
                        <a:rPr lang="en-GB" b="1" i="1" smtClean="0">
                          <a:latin typeface="Cambria Math" panose="02040503050406030204" pitchFamily="18" charset="0"/>
                        </a:rPr>
                        <m:t>  →  </m:t>
                      </m:r>
                      <m:r>
                        <a:rPr lang="en-GB" b="1" i="1" smtClean="0">
                          <a:latin typeface="Cambria Math" panose="02040503050406030204" pitchFamily="18" charset="0"/>
                        </a:rPr>
                        <m:t>𝟓</m:t>
                      </m:r>
                    </m:oMath>
                  </m:oMathPara>
                </a14:m>
                <a:endParaRPr lang="en-GB" sz="1600" b="1" dirty="0"/>
              </a:p>
            </p:txBody>
          </p:sp>
        </mc:Choice>
        <mc:Fallback xmlns="">
          <p:sp>
            <p:nvSpPr>
              <p:cNvPr id="10" name="Rectangle 9"/>
              <p:cNvSpPr>
                <a:spLocks noRot="1" noChangeAspect="1" noMove="1" noResize="1" noEditPoints="1" noAdjustHandles="1" noChangeArrowheads="1" noChangeShapeType="1" noTextEdit="1"/>
              </p:cNvSpPr>
              <p:nvPr/>
            </p:nvSpPr>
            <p:spPr>
              <a:xfrm>
                <a:off x="1895178" y="5742646"/>
                <a:ext cx="2664296" cy="612732"/>
              </a:xfrm>
              <a:prstGeom prst="rect">
                <a:avLst/>
              </a:prstGeom>
              <a:blipFill rotWithShape="0">
                <a:blip r:embed="rId5"/>
                <a:stretch>
                  <a:fillRect/>
                </a:stretch>
              </a:blipFill>
            </p:spPr>
            <p:txBody>
              <a:bodyPr/>
              <a:lstStyle/>
              <a:p>
                <a:r>
                  <a:rPr lang="en-GB">
                    <a:noFill/>
                  </a:rPr>
                  <a:t> </a:t>
                </a:r>
              </a:p>
            </p:txBody>
          </p:sp>
        </mc:Fallback>
      </mc:AlternateContent>
      <p:sp>
        <p:nvSpPr>
          <p:cNvPr id="11" name="Rectangle 10"/>
          <p:cNvSpPr/>
          <p:nvPr/>
        </p:nvSpPr>
        <p:spPr>
          <a:xfrm>
            <a:off x="1008512" y="3306678"/>
            <a:ext cx="3209078" cy="916476"/>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fontAlgn="auto">
              <a:spcBef>
                <a:spcPts val="0"/>
              </a:spcBef>
              <a:spcAft>
                <a:spcPts val="0"/>
              </a:spcAft>
              <a:defRPr/>
            </a:pPr>
            <a:r>
              <a:rPr lang="en-GB" sz="2800" dirty="0"/>
              <a:t>?</a:t>
            </a:r>
          </a:p>
        </p:txBody>
      </p:sp>
      <p:sp>
        <p:nvSpPr>
          <p:cNvPr id="12" name="Rectangle 11"/>
          <p:cNvSpPr/>
          <p:nvPr/>
        </p:nvSpPr>
        <p:spPr>
          <a:xfrm>
            <a:off x="1361778" y="5700350"/>
            <a:ext cx="3209078" cy="916476"/>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fontAlgn="auto">
              <a:spcBef>
                <a:spcPts val="0"/>
              </a:spcBef>
              <a:spcAft>
                <a:spcPts val="0"/>
              </a:spcAft>
              <a:defRPr/>
            </a:pPr>
            <a:r>
              <a:rPr lang="en-GB" sz="2800" dirty="0"/>
              <a:t>?</a:t>
            </a:r>
          </a:p>
        </p:txBody>
      </p:sp>
    </p:spTree>
    <p:extLst>
      <p:ext uri="{BB962C8B-B14F-4D97-AF65-F5344CB8AC3E}">
        <p14:creationId xmlns:p14="http://schemas.microsoft.com/office/powerpoint/2010/main" val="3476687951"/>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11"/>
                    </p:tgtEl>
                  </p:cond>
                </p:stCondLst>
                <p:endSync evt="end" delay="0">
                  <p:rtn val="all"/>
                </p:endSync>
                <p:childTnLst>
                  <p:par>
                    <p:cTn id="3" fill="hold">
                      <p:stCondLst>
                        <p:cond delay="0"/>
                      </p:stCondLst>
                      <p:childTnLst>
                        <p:par>
                          <p:cTn id="4" fill="hold">
                            <p:stCondLst>
                              <p:cond delay="0"/>
                            </p:stCondLst>
                            <p:childTnLst>
                              <p:par>
                                <p:cTn id="5" presetID="10" presetClass="exit" presetSubtype="0" fill="hold" grpId="0" nodeType="clickEffect">
                                  <p:stCondLst>
                                    <p:cond delay="0"/>
                                  </p:stCondLst>
                                  <p:childTnLst>
                                    <p:animEffect transition="out" filter="fade">
                                      <p:cBhvr>
                                        <p:cTn id="6" dur="500"/>
                                        <p:tgtEl>
                                          <p:spTgt spid="11"/>
                                        </p:tgtEl>
                                      </p:cBhvr>
                                    </p:animEffect>
                                    <p:set>
                                      <p:cBhvr>
                                        <p:cTn id="7" dur="1" fill="hold">
                                          <p:stCondLst>
                                            <p:cond delay="499"/>
                                          </p:stCondLst>
                                        </p:cTn>
                                        <p:tgtEl>
                                          <p:spTgt spid="11"/>
                                        </p:tgtEl>
                                        <p:attrNameLst>
                                          <p:attrName>style.visibility</p:attrName>
                                        </p:attrNameLst>
                                      </p:cBhvr>
                                      <p:to>
                                        <p:strVal val="hidden"/>
                                      </p:to>
                                    </p:set>
                                  </p:childTnLst>
                                </p:cTn>
                              </p:par>
                            </p:childTnLst>
                          </p:cTn>
                        </p:par>
                      </p:childTnLst>
                    </p:cTn>
                  </p:par>
                </p:childTnLst>
              </p:cTn>
              <p:nextCondLst>
                <p:cond evt="onClick" delay="0">
                  <p:tgtEl>
                    <p:spTgt spid="11"/>
                  </p:tgtEl>
                </p:cond>
              </p:nextCondLst>
            </p:seq>
            <p:seq concurrent="1" nextAc="seek">
              <p:cTn id="8" restart="whenNotActive" fill="hold" evtFilter="cancelBubble" nodeType="interactiveSeq">
                <p:stCondLst>
                  <p:cond evt="onClick" delay="0">
                    <p:tgtEl>
                      <p:spTgt spid="12"/>
                    </p:tgtEl>
                  </p:cond>
                </p:stCondLst>
                <p:endSync evt="end" delay="0">
                  <p:rtn val="all"/>
                </p:endSync>
                <p:childTnLst>
                  <p:par>
                    <p:cTn id="9" fill="hold">
                      <p:stCondLst>
                        <p:cond delay="0"/>
                      </p:stCondLst>
                      <p:childTnLst>
                        <p:par>
                          <p:cTn id="10" fill="hold">
                            <p:stCondLst>
                              <p:cond delay="0"/>
                            </p:stCondLst>
                            <p:childTnLst>
                              <p:par>
                                <p:cTn id="11" presetID="10" presetClass="exit" presetSubtype="0" fill="hold" grpId="0" nodeType="clickEffect">
                                  <p:stCondLst>
                                    <p:cond delay="0"/>
                                  </p:stCondLst>
                                  <p:childTnLst>
                                    <p:animEffect transition="out" filter="fade">
                                      <p:cBhvr>
                                        <p:cTn id="12" dur="500"/>
                                        <p:tgtEl>
                                          <p:spTgt spid="12"/>
                                        </p:tgtEl>
                                      </p:cBhvr>
                                    </p:animEffect>
                                    <p:set>
                                      <p:cBhvr>
                                        <p:cTn id="13" dur="1" fill="hold">
                                          <p:stCondLst>
                                            <p:cond delay="499"/>
                                          </p:stCondLst>
                                        </p:cTn>
                                        <p:tgtEl>
                                          <p:spTgt spid="12"/>
                                        </p:tgtEl>
                                        <p:attrNameLst>
                                          <p:attrName>style.visibility</p:attrName>
                                        </p:attrNameLst>
                                      </p:cBhvr>
                                      <p:to>
                                        <p:strVal val="hidden"/>
                                      </p:to>
                                    </p:set>
                                  </p:childTnLst>
                                </p:cTn>
                              </p:par>
                            </p:childTnLst>
                          </p:cTn>
                        </p:par>
                      </p:childTnLst>
                    </p:cTn>
                  </p:par>
                </p:childTnLst>
              </p:cTn>
              <p:nextCondLst>
                <p:cond evt="onClick" delay="0">
                  <p:tgtEl>
                    <p:spTgt spid="12"/>
                  </p:tgtEl>
                </p:cond>
              </p:nextCondLst>
            </p:seq>
          </p:childTnLst>
        </p:cTn>
      </p:par>
    </p:tnLst>
    <p:bldLst>
      <p:bldP spid="11" grpId="0" animBg="1"/>
      <p:bldP spid="12"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57"/>
          <p:cNvGrpSpPr/>
          <p:nvPr/>
        </p:nvGrpSpPr>
        <p:grpSpPr>
          <a:xfrm>
            <a:off x="-1144" y="0"/>
            <a:ext cx="9145144" cy="599127"/>
            <a:chOff x="-1144" y="0"/>
            <a:chExt cx="9145144" cy="599127"/>
          </a:xfrm>
        </p:grpSpPr>
        <p:sp>
          <p:nvSpPr>
            <p:cNvPr id="3" name="TextBox 2"/>
            <p:cNvSpPr txBox="1"/>
            <p:nvPr/>
          </p:nvSpPr>
          <p:spPr>
            <a:xfrm>
              <a:off x="0" y="0"/>
              <a:ext cx="9144000" cy="599127"/>
            </a:xfrm>
            <a:prstGeom prst="rect">
              <a:avLst/>
            </a:prstGeom>
            <a:ln>
              <a:noFill/>
            </a:ln>
          </p:spPr>
          <p:style>
            <a:lnRef idx="2">
              <a:schemeClr val="dk1">
                <a:shade val="50000"/>
              </a:schemeClr>
            </a:lnRef>
            <a:fillRef idx="1">
              <a:schemeClr val="dk1"/>
            </a:fillRef>
            <a:effectRef idx="0">
              <a:schemeClr val="dk1"/>
            </a:effectRef>
            <a:fontRef idx="minor">
              <a:schemeClr val="lt1"/>
            </a:fontRef>
          </p:style>
          <p:txBody>
            <a:bodyPr wrap="square" rtlCol="0">
              <a:spAutoFit/>
            </a:bodyPr>
            <a:lstStyle/>
            <a:p>
              <a:r>
                <a:rPr lang="en-GB" sz="3200" dirty="0"/>
                <a:t>   Exercises (on your sheet)</a:t>
              </a:r>
            </a:p>
          </p:txBody>
        </p:sp>
        <p:cxnSp>
          <p:nvCxnSpPr>
            <p:cNvPr id="4" name="Straight Connector 3"/>
            <p:cNvCxnSpPr/>
            <p:nvPr/>
          </p:nvCxnSpPr>
          <p:spPr>
            <a:xfrm>
              <a:off x="-1144" y="585216"/>
              <a:ext cx="9144000" cy="0"/>
            </a:xfrm>
            <a:prstGeom prst="line">
              <a:avLst/>
            </a:prstGeom>
            <a:effectLst/>
          </p:spPr>
          <p:style>
            <a:lnRef idx="3">
              <a:schemeClr val="accent3"/>
            </a:lnRef>
            <a:fillRef idx="0">
              <a:schemeClr val="accent3"/>
            </a:fillRef>
            <a:effectRef idx="2">
              <a:schemeClr val="accent3"/>
            </a:effectRef>
            <a:fontRef idx="minor">
              <a:schemeClr val="tx1"/>
            </a:fontRef>
          </p:style>
        </p:cxnSp>
      </p:grpSp>
      <p:pic>
        <p:nvPicPr>
          <p:cNvPr id="5" name="Picture 4"/>
          <p:cNvPicPr>
            <a:picLocks noChangeAspect="1"/>
          </p:cNvPicPr>
          <p:nvPr/>
        </p:nvPicPr>
        <p:blipFill>
          <a:blip r:embed="rId2"/>
          <a:stretch>
            <a:fillRect/>
          </a:stretch>
        </p:blipFill>
        <p:spPr>
          <a:xfrm>
            <a:off x="355543" y="1080784"/>
            <a:ext cx="6088665" cy="2506033"/>
          </a:xfrm>
          <a:prstGeom prst="rect">
            <a:avLst/>
          </a:prstGeom>
          <a:effectLst>
            <a:outerShdw blurRad="63500" sx="102000" sy="102000" algn="ctr" rotWithShape="0">
              <a:prstClr val="black">
                <a:alpha val="40000"/>
              </a:prstClr>
            </a:outerShdw>
          </a:effectLst>
        </p:spPr>
      </p:pic>
      <p:sp>
        <p:nvSpPr>
          <p:cNvPr id="6" name="TextBox 5"/>
          <p:cNvSpPr txBox="1"/>
          <p:nvPr/>
        </p:nvSpPr>
        <p:spPr>
          <a:xfrm>
            <a:off x="345432" y="711452"/>
            <a:ext cx="1368152" cy="369332"/>
          </a:xfrm>
          <a:prstGeom prst="rect">
            <a:avLst/>
          </a:prstGeom>
        </p:spPr>
        <p:style>
          <a:lnRef idx="2">
            <a:schemeClr val="accent4">
              <a:shade val="50000"/>
            </a:schemeClr>
          </a:lnRef>
          <a:fillRef idx="1">
            <a:schemeClr val="accent4"/>
          </a:fillRef>
          <a:effectRef idx="0">
            <a:schemeClr val="accent4"/>
          </a:effectRef>
          <a:fontRef idx="minor">
            <a:schemeClr val="lt1"/>
          </a:fontRef>
        </p:style>
        <p:txBody>
          <a:bodyPr wrap="square" rtlCol="0">
            <a:spAutoFit/>
          </a:bodyPr>
          <a:lstStyle/>
          <a:p>
            <a:r>
              <a:rPr lang="en-GB" dirty="0"/>
              <a:t>Question 5</a:t>
            </a:r>
          </a:p>
        </p:txBody>
      </p:sp>
      <mc:AlternateContent xmlns:mc="http://schemas.openxmlformats.org/markup-compatibility/2006" xmlns:a14="http://schemas.microsoft.com/office/drawing/2010/main">
        <mc:Choice Requires="a14">
          <p:graphicFrame>
            <p:nvGraphicFramePr>
              <p:cNvPr id="8" name="Table 7"/>
              <p:cNvGraphicFramePr>
                <a:graphicFrameLocks noGrp="1"/>
              </p:cNvGraphicFramePr>
              <p:nvPr>
                <p:extLst>
                  <p:ext uri="{D42A27DB-BD31-4B8C-83A1-F6EECF244321}">
                    <p14:modId xmlns:p14="http://schemas.microsoft.com/office/powerpoint/2010/main" val="438441731"/>
                  </p:ext>
                </p:extLst>
              </p:nvPr>
            </p:nvGraphicFramePr>
            <p:xfrm>
              <a:off x="1475656" y="3956149"/>
              <a:ext cx="6096000" cy="2427224"/>
            </p:xfrm>
            <a:graphic>
              <a:graphicData uri="http://schemas.openxmlformats.org/drawingml/2006/table">
                <a:tbl>
                  <a:tblPr firstRow="1" bandRow="1">
                    <a:tableStyleId>{5940675A-B579-460E-94D1-54222C63F5DA}</a:tableStyleId>
                  </a:tblPr>
                  <a:tblGrid>
                    <a:gridCol w="3048000">
                      <a:extLst>
                        <a:ext uri="{9D8B030D-6E8A-4147-A177-3AD203B41FA5}">
                          <a16:colId xmlns:a16="http://schemas.microsoft.com/office/drawing/2014/main" val="20000"/>
                        </a:ext>
                      </a:extLst>
                    </a:gridCol>
                    <a:gridCol w="3048000">
                      <a:extLst>
                        <a:ext uri="{9D8B030D-6E8A-4147-A177-3AD203B41FA5}">
                          <a16:colId xmlns:a16="http://schemas.microsoft.com/office/drawing/2014/main" val="20001"/>
                        </a:ext>
                      </a:extLst>
                    </a:gridCol>
                  </a:tblGrid>
                  <a:tr h="370840">
                    <a:tc>
                      <a:txBody>
                        <a:bodyPr/>
                        <a:lstStyle/>
                        <a:p>
                          <a:pPr/>
                          <a14:m>
                            <m:oMathPara xmlns:m="http://schemas.openxmlformats.org/officeDocument/2006/math">
                              <m:oMathParaPr>
                                <m:jc m:val="centerGroup"/>
                              </m:oMathParaPr>
                              <m:oMath xmlns:m="http://schemas.openxmlformats.org/officeDocument/2006/math">
                                <m:f>
                                  <m:fPr>
                                    <m:ctrlPr>
                                      <a:rPr lang="en-GB" b="0" i="1" smtClean="0">
                                        <a:latin typeface="Cambria Math" panose="02040503050406030204" pitchFamily="18" charset="0"/>
                                      </a:rPr>
                                    </m:ctrlPr>
                                  </m:fPr>
                                  <m:num>
                                    <m:r>
                                      <a:rPr lang="en-GB" b="0" i="1" smtClean="0">
                                        <a:latin typeface="Cambria Math" panose="02040503050406030204" pitchFamily="18" charset="0"/>
                                      </a:rPr>
                                      <m:t>40</m:t>
                                    </m:r>
                                  </m:num>
                                  <m:den>
                                    <m:r>
                                      <a:rPr lang="en-GB" b="0" i="1" smtClean="0">
                                        <a:latin typeface="Cambria Math" panose="02040503050406030204" pitchFamily="18" charset="0"/>
                                      </a:rPr>
                                      <m:t>347</m:t>
                                    </m:r>
                                  </m:den>
                                </m:f>
                                <m:r>
                                  <a:rPr lang="en-GB" b="0" i="1" smtClean="0">
                                    <a:latin typeface="Cambria Math" panose="02040503050406030204" pitchFamily="18" charset="0"/>
                                  </a:rPr>
                                  <m:t>×50→6</m:t>
                                </m:r>
                              </m:oMath>
                            </m:oMathPara>
                          </a14:m>
                          <a:endParaRPr lang="en-GB"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f>
                                  <m:fPr>
                                    <m:ctrlPr>
                                      <a:rPr lang="en-GB" b="0" i="1" smtClean="0">
                                        <a:latin typeface="Cambria Math" panose="02040503050406030204" pitchFamily="18" charset="0"/>
                                      </a:rPr>
                                    </m:ctrlPr>
                                  </m:fPr>
                                  <m:num>
                                    <m:r>
                                      <a:rPr lang="en-GB" b="0" i="1" smtClean="0">
                                        <a:latin typeface="Cambria Math" panose="02040503050406030204" pitchFamily="18" charset="0"/>
                                      </a:rPr>
                                      <m:t>40</m:t>
                                    </m:r>
                                  </m:num>
                                  <m:den>
                                    <m:r>
                                      <a:rPr lang="en-GB" b="0" i="1" smtClean="0">
                                        <a:latin typeface="Cambria Math" panose="02040503050406030204" pitchFamily="18" charset="0"/>
                                      </a:rPr>
                                      <m:t>347</m:t>
                                    </m:r>
                                  </m:den>
                                </m:f>
                                <m:r>
                                  <a:rPr lang="en-GB" b="0" i="1" smtClean="0">
                                    <a:latin typeface="Cambria Math" panose="02040503050406030204" pitchFamily="18" charset="0"/>
                                  </a:rPr>
                                  <m:t>×30→3</m:t>
                                </m:r>
                              </m:oMath>
                            </m:oMathPara>
                          </a14:m>
                          <a:endParaRPr lang="en-GB" dirty="0"/>
                        </a:p>
                      </a:txBody>
                      <a:tcPr/>
                    </a:tc>
                    <a:extLst>
                      <a:ext uri="{0D108BD9-81ED-4DB2-BD59-A6C34878D82A}">
                        <a16:rowId xmlns:a16="http://schemas.microsoft.com/office/drawing/2014/main" val="10000"/>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f>
                                  <m:fPr>
                                    <m:ctrlPr>
                                      <a:rPr lang="en-GB" b="0" i="1" smtClean="0">
                                        <a:latin typeface="Cambria Math" panose="02040503050406030204" pitchFamily="18" charset="0"/>
                                      </a:rPr>
                                    </m:ctrlPr>
                                  </m:fPr>
                                  <m:num>
                                    <m:r>
                                      <a:rPr lang="en-GB" b="0" i="1" smtClean="0">
                                        <a:latin typeface="Cambria Math" panose="02040503050406030204" pitchFamily="18" charset="0"/>
                                      </a:rPr>
                                      <m:t>40</m:t>
                                    </m:r>
                                  </m:num>
                                  <m:den>
                                    <m:r>
                                      <a:rPr lang="en-GB" b="0" i="1" smtClean="0">
                                        <a:latin typeface="Cambria Math" panose="02040503050406030204" pitchFamily="18" charset="0"/>
                                      </a:rPr>
                                      <m:t>347</m:t>
                                    </m:r>
                                  </m:den>
                                </m:f>
                                <m:r>
                                  <a:rPr lang="en-GB" b="0" i="1" smtClean="0">
                                    <a:latin typeface="Cambria Math" panose="02040503050406030204" pitchFamily="18" charset="0"/>
                                  </a:rPr>
                                  <m:t>×60→7</m:t>
                                </m:r>
                              </m:oMath>
                            </m:oMathPara>
                          </a14:m>
                          <a:endParaRPr lang="en-GB"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f>
                                  <m:fPr>
                                    <m:ctrlPr>
                                      <a:rPr lang="en-GB" b="0" i="1" smtClean="0">
                                        <a:latin typeface="Cambria Math" panose="02040503050406030204" pitchFamily="18" charset="0"/>
                                      </a:rPr>
                                    </m:ctrlPr>
                                  </m:fPr>
                                  <m:num>
                                    <m:r>
                                      <a:rPr lang="en-GB" b="0" i="1" smtClean="0">
                                        <a:latin typeface="Cambria Math" panose="02040503050406030204" pitchFamily="18" charset="0"/>
                                      </a:rPr>
                                      <m:t>40</m:t>
                                    </m:r>
                                  </m:num>
                                  <m:den>
                                    <m:r>
                                      <a:rPr lang="en-GB" b="0" i="1" smtClean="0">
                                        <a:latin typeface="Cambria Math" panose="02040503050406030204" pitchFamily="18" charset="0"/>
                                      </a:rPr>
                                      <m:t>347</m:t>
                                    </m:r>
                                  </m:den>
                                </m:f>
                                <m:r>
                                  <a:rPr lang="en-GB" b="0" i="1" smtClean="0">
                                    <a:latin typeface="Cambria Math" panose="02040503050406030204" pitchFamily="18" charset="0"/>
                                  </a:rPr>
                                  <m:t>×40→5</m:t>
                                </m:r>
                              </m:oMath>
                            </m:oMathPara>
                          </a14:m>
                          <a:endParaRPr lang="en-GB" dirty="0"/>
                        </a:p>
                      </a:txBody>
                      <a:tcPr/>
                    </a:tc>
                    <a:extLst>
                      <a:ext uri="{0D108BD9-81ED-4DB2-BD59-A6C34878D82A}">
                        <a16:rowId xmlns:a16="http://schemas.microsoft.com/office/drawing/2014/main" val="10001"/>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f>
                                  <m:fPr>
                                    <m:ctrlPr>
                                      <a:rPr lang="en-GB" b="0" i="1" smtClean="0">
                                        <a:latin typeface="Cambria Math" panose="02040503050406030204" pitchFamily="18" charset="0"/>
                                      </a:rPr>
                                    </m:ctrlPr>
                                  </m:fPr>
                                  <m:num>
                                    <m:r>
                                      <a:rPr lang="en-GB" b="0" i="1" smtClean="0">
                                        <a:latin typeface="Cambria Math" panose="02040503050406030204" pitchFamily="18" charset="0"/>
                                      </a:rPr>
                                      <m:t>40</m:t>
                                    </m:r>
                                  </m:num>
                                  <m:den>
                                    <m:r>
                                      <a:rPr lang="en-GB" b="0" i="1" smtClean="0">
                                        <a:latin typeface="Cambria Math" panose="02040503050406030204" pitchFamily="18" charset="0"/>
                                      </a:rPr>
                                      <m:t>347</m:t>
                                    </m:r>
                                  </m:den>
                                </m:f>
                                <m:r>
                                  <a:rPr lang="en-GB" b="0" i="1" smtClean="0">
                                    <a:latin typeface="Cambria Math" panose="02040503050406030204" pitchFamily="18" charset="0"/>
                                  </a:rPr>
                                  <m:t>×76→9</m:t>
                                </m:r>
                              </m:oMath>
                            </m:oMathPara>
                          </a14:m>
                          <a:endParaRPr lang="en-GB"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f>
                                  <m:fPr>
                                    <m:ctrlPr>
                                      <a:rPr lang="en-GB" b="0" i="1" smtClean="0">
                                        <a:latin typeface="Cambria Math" panose="02040503050406030204" pitchFamily="18" charset="0"/>
                                      </a:rPr>
                                    </m:ctrlPr>
                                  </m:fPr>
                                  <m:num>
                                    <m:r>
                                      <a:rPr lang="en-GB" b="0" i="1" smtClean="0">
                                        <a:latin typeface="Cambria Math" panose="02040503050406030204" pitchFamily="18" charset="0"/>
                                      </a:rPr>
                                      <m:t>40</m:t>
                                    </m:r>
                                  </m:num>
                                  <m:den>
                                    <m:r>
                                      <a:rPr lang="en-GB" b="0" i="1" smtClean="0">
                                        <a:latin typeface="Cambria Math" panose="02040503050406030204" pitchFamily="18" charset="0"/>
                                      </a:rPr>
                                      <m:t>347</m:t>
                                    </m:r>
                                  </m:den>
                                </m:f>
                                <m:r>
                                  <a:rPr lang="en-GB" b="0" i="1" smtClean="0">
                                    <a:latin typeface="Cambria Math" panose="02040503050406030204" pitchFamily="18" charset="0"/>
                                  </a:rPr>
                                  <m:t>×54→6</m:t>
                                </m:r>
                              </m:oMath>
                            </m:oMathPara>
                          </a14:m>
                          <a:endParaRPr lang="en-GB" dirty="0"/>
                        </a:p>
                      </a:txBody>
                      <a:tcPr/>
                    </a:tc>
                    <a:extLst>
                      <a:ext uri="{0D108BD9-81ED-4DB2-BD59-A6C34878D82A}">
                        <a16:rowId xmlns:a16="http://schemas.microsoft.com/office/drawing/2014/main" val="10002"/>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f>
                                  <m:fPr>
                                    <m:ctrlPr>
                                      <a:rPr lang="en-GB" b="0" i="1" smtClean="0">
                                        <a:latin typeface="Cambria Math" panose="02040503050406030204" pitchFamily="18" charset="0"/>
                                      </a:rPr>
                                    </m:ctrlPr>
                                  </m:fPr>
                                  <m:num>
                                    <m:r>
                                      <a:rPr lang="en-GB" b="0" i="1" smtClean="0">
                                        <a:latin typeface="Cambria Math" panose="02040503050406030204" pitchFamily="18" charset="0"/>
                                      </a:rPr>
                                      <m:t>40</m:t>
                                    </m:r>
                                  </m:num>
                                  <m:den>
                                    <m:r>
                                      <a:rPr lang="en-GB" b="0" i="1" smtClean="0">
                                        <a:latin typeface="Cambria Math" panose="02040503050406030204" pitchFamily="18" charset="0"/>
                                      </a:rPr>
                                      <m:t>347</m:t>
                                    </m:r>
                                  </m:den>
                                </m:f>
                                <m:r>
                                  <a:rPr lang="en-GB" b="0" i="1" smtClean="0">
                                    <a:latin typeface="Cambria Math" panose="02040503050406030204" pitchFamily="18" charset="0"/>
                                  </a:rPr>
                                  <m:t>×13→1</m:t>
                                </m:r>
                              </m:oMath>
                            </m:oMathPara>
                          </a14:m>
                          <a:endParaRPr lang="en-GB"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f>
                                  <m:fPr>
                                    <m:ctrlPr>
                                      <a:rPr lang="en-GB" b="0" i="1" smtClean="0">
                                        <a:latin typeface="Cambria Math" panose="02040503050406030204" pitchFamily="18" charset="0"/>
                                      </a:rPr>
                                    </m:ctrlPr>
                                  </m:fPr>
                                  <m:num>
                                    <m:r>
                                      <a:rPr lang="en-GB" b="0" i="1" smtClean="0">
                                        <a:latin typeface="Cambria Math" panose="02040503050406030204" pitchFamily="18" charset="0"/>
                                      </a:rPr>
                                      <m:t>40</m:t>
                                    </m:r>
                                  </m:num>
                                  <m:den>
                                    <m:r>
                                      <a:rPr lang="en-GB" b="0" i="1" smtClean="0">
                                        <a:latin typeface="Cambria Math" panose="02040503050406030204" pitchFamily="18" charset="0"/>
                                      </a:rPr>
                                      <m:t>347</m:t>
                                    </m:r>
                                  </m:den>
                                </m:f>
                                <m:r>
                                  <a:rPr lang="en-GB" b="0" i="1" smtClean="0">
                                    <a:latin typeface="Cambria Math" panose="02040503050406030204" pitchFamily="18" charset="0"/>
                                  </a:rPr>
                                  <m:t>×24→3</m:t>
                                </m:r>
                              </m:oMath>
                            </m:oMathPara>
                          </a14:m>
                          <a:endParaRPr lang="en-GB" dirty="0"/>
                        </a:p>
                      </a:txBody>
                      <a:tcPr/>
                    </a:tc>
                    <a:extLst>
                      <a:ext uri="{0D108BD9-81ED-4DB2-BD59-A6C34878D82A}">
                        <a16:rowId xmlns:a16="http://schemas.microsoft.com/office/drawing/2014/main" val="10003"/>
                      </a:ext>
                    </a:extLst>
                  </a:tr>
                </a:tbl>
              </a:graphicData>
            </a:graphic>
          </p:graphicFrame>
        </mc:Choice>
        <mc:Fallback xmlns="">
          <p:graphicFrame>
            <p:nvGraphicFramePr>
              <p:cNvPr id="8" name="Table 7"/>
              <p:cNvGraphicFramePr>
                <a:graphicFrameLocks noGrp="1"/>
              </p:cNvGraphicFramePr>
              <p:nvPr>
                <p:extLst>
                  <p:ext uri="{D42A27DB-BD31-4B8C-83A1-F6EECF244321}">
                    <p14:modId xmlns:p14="http://schemas.microsoft.com/office/powerpoint/2010/main" val="438441731"/>
                  </p:ext>
                </p:extLst>
              </p:nvPr>
            </p:nvGraphicFramePr>
            <p:xfrm>
              <a:off x="1475656" y="3956149"/>
              <a:ext cx="6096000" cy="2427224"/>
            </p:xfrm>
            <a:graphic>
              <a:graphicData uri="http://schemas.openxmlformats.org/drawingml/2006/table">
                <a:tbl>
                  <a:tblPr firstRow="1" bandRow="1">
                    <a:tableStyleId>{5940675A-B579-460E-94D1-54222C63F5DA}</a:tableStyleId>
                  </a:tblPr>
                  <a:tblGrid>
                    <a:gridCol w="3048000"/>
                    <a:gridCol w="3048000"/>
                  </a:tblGrid>
                  <a:tr h="606806">
                    <a:tc>
                      <a:txBody>
                        <a:bodyPr/>
                        <a:lstStyle/>
                        <a:p>
                          <a:endParaRPr lang="en-US"/>
                        </a:p>
                      </a:txBody>
                      <a:tcPr>
                        <a:blipFill rotWithShape="0">
                          <a:blip r:embed="rId3"/>
                          <a:stretch>
                            <a:fillRect l="-200" t="-1000" r="-100200" b="-302000"/>
                          </a:stretch>
                        </a:blipFill>
                      </a:tcPr>
                    </a:tc>
                    <a:tc>
                      <a:txBody>
                        <a:bodyPr/>
                        <a:lstStyle/>
                        <a:p>
                          <a:endParaRPr lang="en-US"/>
                        </a:p>
                      </a:txBody>
                      <a:tcPr>
                        <a:blipFill rotWithShape="0">
                          <a:blip r:embed="rId3"/>
                          <a:stretch>
                            <a:fillRect l="-100400" t="-1000" r="-400" b="-302000"/>
                          </a:stretch>
                        </a:blipFill>
                      </a:tcPr>
                    </a:tc>
                  </a:tr>
                  <a:tr h="606806">
                    <a:tc>
                      <a:txBody>
                        <a:bodyPr/>
                        <a:lstStyle/>
                        <a:p>
                          <a:endParaRPr lang="en-US"/>
                        </a:p>
                      </a:txBody>
                      <a:tcPr>
                        <a:blipFill rotWithShape="0">
                          <a:blip r:embed="rId3"/>
                          <a:stretch>
                            <a:fillRect l="-200" t="-101000" r="-100200" b="-202000"/>
                          </a:stretch>
                        </a:blipFill>
                      </a:tcPr>
                    </a:tc>
                    <a:tc>
                      <a:txBody>
                        <a:bodyPr/>
                        <a:lstStyle/>
                        <a:p>
                          <a:endParaRPr lang="en-US"/>
                        </a:p>
                      </a:txBody>
                      <a:tcPr>
                        <a:blipFill rotWithShape="0">
                          <a:blip r:embed="rId3"/>
                          <a:stretch>
                            <a:fillRect l="-100400" t="-101000" r="-400" b="-202000"/>
                          </a:stretch>
                        </a:blipFill>
                      </a:tcPr>
                    </a:tc>
                  </a:tr>
                  <a:tr h="606806">
                    <a:tc>
                      <a:txBody>
                        <a:bodyPr/>
                        <a:lstStyle/>
                        <a:p>
                          <a:endParaRPr lang="en-US"/>
                        </a:p>
                      </a:txBody>
                      <a:tcPr>
                        <a:blipFill rotWithShape="0">
                          <a:blip r:embed="rId3"/>
                          <a:stretch>
                            <a:fillRect l="-200" t="-201000" r="-100200" b="-102000"/>
                          </a:stretch>
                        </a:blipFill>
                      </a:tcPr>
                    </a:tc>
                    <a:tc>
                      <a:txBody>
                        <a:bodyPr/>
                        <a:lstStyle/>
                        <a:p>
                          <a:endParaRPr lang="en-US"/>
                        </a:p>
                      </a:txBody>
                      <a:tcPr>
                        <a:blipFill rotWithShape="0">
                          <a:blip r:embed="rId3"/>
                          <a:stretch>
                            <a:fillRect l="-100400" t="-201000" r="-400" b="-102000"/>
                          </a:stretch>
                        </a:blipFill>
                      </a:tcPr>
                    </a:tc>
                  </a:tr>
                  <a:tr h="606806">
                    <a:tc>
                      <a:txBody>
                        <a:bodyPr/>
                        <a:lstStyle/>
                        <a:p>
                          <a:endParaRPr lang="en-US"/>
                        </a:p>
                      </a:txBody>
                      <a:tcPr>
                        <a:blipFill rotWithShape="0">
                          <a:blip r:embed="rId3"/>
                          <a:stretch>
                            <a:fillRect l="-200" t="-301000" r="-100200" b="-2000"/>
                          </a:stretch>
                        </a:blipFill>
                      </a:tcPr>
                    </a:tc>
                    <a:tc>
                      <a:txBody>
                        <a:bodyPr/>
                        <a:lstStyle/>
                        <a:p>
                          <a:endParaRPr lang="en-US"/>
                        </a:p>
                      </a:txBody>
                      <a:tcPr>
                        <a:blipFill rotWithShape="0">
                          <a:blip r:embed="rId3"/>
                          <a:stretch>
                            <a:fillRect l="-100400" t="-301000" r="-400" b="-2000"/>
                          </a:stretch>
                        </a:blipFill>
                      </a:tcPr>
                    </a:tc>
                  </a:tr>
                </a:tbl>
              </a:graphicData>
            </a:graphic>
          </p:graphicFrame>
        </mc:Fallback>
      </mc:AlternateContent>
      <p:sp>
        <p:nvSpPr>
          <p:cNvPr id="9" name="Rectangle 8"/>
          <p:cNvSpPr/>
          <p:nvPr/>
        </p:nvSpPr>
        <p:spPr>
          <a:xfrm>
            <a:off x="1475656" y="3956149"/>
            <a:ext cx="3024336" cy="624979"/>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fontAlgn="auto">
              <a:spcBef>
                <a:spcPts val="0"/>
              </a:spcBef>
              <a:spcAft>
                <a:spcPts val="0"/>
              </a:spcAft>
              <a:defRPr/>
            </a:pPr>
            <a:r>
              <a:rPr lang="en-GB" sz="2800" dirty="0"/>
              <a:t>?</a:t>
            </a:r>
          </a:p>
        </p:txBody>
      </p:sp>
      <p:sp>
        <p:nvSpPr>
          <p:cNvPr id="10" name="Rectangle 9"/>
          <p:cNvSpPr/>
          <p:nvPr/>
        </p:nvSpPr>
        <p:spPr>
          <a:xfrm>
            <a:off x="1475656" y="4590324"/>
            <a:ext cx="3024336" cy="557874"/>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fontAlgn="auto">
              <a:spcBef>
                <a:spcPts val="0"/>
              </a:spcBef>
              <a:spcAft>
                <a:spcPts val="0"/>
              </a:spcAft>
              <a:defRPr/>
            </a:pPr>
            <a:r>
              <a:rPr lang="en-GB" sz="2800" dirty="0"/>
              <a:t>?</a:t>
            </a:r>
          </a:p>
        </p:txBody>
      </p:sp>
      <p:sp>
        <p:nvSpPr>
          <p:cNvPr id="11" name="Rectangle 10"/>
          <p:cNvSpPr/>
          <p:nvPr/>
        </p:nvSpPr>
        <p:spPr>
          <a:xfrm>
            <a:off x="1480978" y="5145247"/>
            <a:ext cx="3024336" cy="616726"/>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fontAlgn="auto">
              <a:spcBef>
                <a:spcPts val="0"/>
              </a:spcBef>
              <a:spcAft>
                <a:spcPts val="0"/>
              </a:spcAft>
              <a:defRPr/>
            </a:pPr>
            <a:r>
              <a:rPr lang="en-GB" sz="2800" dirty="0"/>
              <a:t>?</a:t>
            </a:r>
          </a:p>
        </p:txBody>
      </p:sp>
      <p:sp>
        <p:nvSpPr>
          <p:cNvPr id="12" name="Rectangle 11"/>
          <p:cNvSpPr/>
          <p:nvPr/>
        </p:nvSpPr>
        <p:spPr>
          <a:xfrm>
            <a:off x="1479590" y="5761973"/>
            <a:ext cx="3024336" cy="616726"/>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fontAlgn="auto">
              <a:spcBef>
                <a:spcPts val="0"/>
              </a:spcBef>
              <a:spcAft>
                <a:spcPts val="0"/>
              </a:spcAft>
              <a:defRPr/>
            </a:pPr>
            <a:r>
              <a:rPr lang="en-GB" sz="2800" dirty="0"/>
              <a:t>?</a:t>
            </a:r>
          </a:p>
        </p:txBody>
      </p:sp>
      <p:sp>
        <p:nvSpPr>
          <p:cNvPr id="13" name="Rectangle 12"/>
          <p:cNvSpPr/>
          <p:nvPr/>
        </p:nvSpPr>
        <p:spPr>
          <a:xfrm>
            <a:off x="4499991" y="3965345"/>
            <a:ext cx="3065729" cy="624979"/>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fontAlgn="auto">
              <a:spcBef>
                <a:spcPts val="0"/>
              </a:spcBef>
              <a:spcAft>
                <a:spcPts val="0"/>
              </a:spcAft>
              <a:defRPr/>
            </a:pPr>
            <a:r>
              <a:rPr lang="en-GB" sz="2800" dirty="0"/>
              <a:t>?</a:t>
            </a:r>
          </a:p>
        </p:txBody>
      </p:sp>
      <p:sp>
        <p:nvSpPr>
          <p:cNvPr id="14" name="Rectangle 13"/>
          <p:cNvSpPr/>
          <p:nvPr/>
        </p:nvSpPr>
        <p:spPr>
          <a:xfrm>
            <a:off x="4499991" y="4599520"/>
            <a:ext cx="3065729" cy="557874"/>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fontAlgn="auto">
              <a:spcBef>
                <a:spcPts val="0"/>
              </a:spcBef>
              <a:spcAft>
                <a:spcPts val="0"/>
              </a:spcAft>
              <a:defRPr/>
            </a:pPr>
            <a:r>
              <a:rPr lang="en-GB" sz="2800" dirty="0"/>
              <a:t>?</a:t>
            </a:r>
          </a:p>
        </p:txBody>
      </p:sp>
      <p:sp>
        <p:nvSpPr>
          <p:cNvPr id="15" name="Rectangle 14"/>
          <p:cNvSpPr/>
          <p:nvPr/>
        </p:nvSpPr>
        <p:spPr>
          <a:xfrm>
            <a:off x="4505313" y="5154443"/>
            <a:ext cx="3065729" cy="616726"/>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fontAlgn="auto">
              <a:spcBef>
                <a:spcPts val="0"/>
              </a:spcBef>
              <a:spcAft>
                <a:spcPts val="0"/>
              </a:spcAft>
              <a:defRPr/>
            </a:pPr>
            <a:r>
              <a:rPr lang="en-GB" sz="2800" dirty="0"/>
              <a:t>?</a:t>
            </a:r>
          </a:p>
        </p:txBody>
      </p:sp>
      <p:sp>
        <p:nvSpPr>
          <p:cNvPr id="16" name="Rectangle 15"/>
          <p:cNvSpPr/>
          <p:nvPr/>
        </p:nvSpPr>
        <p:spPr>
          <a:xfrm>
            <a:off x="4503925" y="5771169"/>
            <a:ext cx="3065729" cy="616726"/>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fontAlgn="auto">
              <a:spcBef>
                <a:spcPts val="0"/>
              </a:spcBef>
              <a:spcAft>
                <a:spcPts val="0"/>
              </a:spcAft>
              <a:defRPr/>
            </a:pPr>
            <a:r>
              <a:rPr lang="en-GB" sz="2800" dirty="0"/>
              <a:t>?</a:t>
            </a:r>
          </a:p>
        </p:txBody>
      </p:sp>
    </p:spTree>
    <p:extLst>
      <p:ext uri="{BB962C8B-B14F-4D97-AF65-F5344CB8AC3E}">
        <p14:creationId xmlns:p14="http://schemas.microsoft.com/office/powerpoint/2010/main" val="272321139"/>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9"/>
                    </p:tgtEl>
                  </p:cond>
                </p:stCondLst>
                <p:endSync evt="end" delay="0">
                  <p:rtn val="all"/>
                </p:endSync>
                <p:childTnLst>
                  <p:par>
                    <p:cTn id="3" fill="hold">
                      <p:stCondLst>
                        <p:cond delay="0"/>
                      </p:stCondLst>
                      <p:childTnLst>
                        <p:par>
                          <p:cTn id="4" fill="hold">
                            <p:stCondLst>
                              <p:cond delay="0"/>
                            </p:stCondLst>
                            <p:childTnLst>
                              <p:par>
                                <p:cTn id="5" presetID="10" presetClass="exit" presetSubtype="0" fill="hold" grpId="0" nodeType="clickEffect">
                                  <p:stCondLst>
                                    <p:cond delay="0"/>
                                  </p:stCondLst>
                                  <p:childTnLst>
                                    <p:animEffect transition="out" filter="fade">
                                      <p:cBhvr>
                                        <p:cTn id="6" dur="500"/>
                                        <p:tgtEl>
                                          <p:spTgt spid="9"/>
                                        </p:tgtEl>
                                      </p:cBhvr>
                                    </p:animEffect>
                                    <p:set>
                                      <p:cBhvr>
                                        <p:cTn id="7" dur="1" fill="hold">
                                          <p:stCondLst>
                                            <p:cond delay="499"/>
                                          </p:stCondLst>
                                        </p:cTn>
                                        <p:tgtEl>
                                          <p:spTgt spid="9"/>
                                        </p:tgtEl>
                                        <p:attrNameLst>
                                          <p:attrName>style.visibility</p:attrName>
                                        </p:attrNameLst>
                                      </p:cBhvr>
                                      <p:to>
                                        <p:strVal val="hidden"/>
                                      </p:to>
                                    </p:set>
                                  </p:childTnLst>
                                </p:cTn>
                              </p:par>
                            </p:childTnLst>
                          </p:cTn>
                        </p:par>
                      </p:childTnLst>
                    </p:cTn>
                  </p:par>
                </p:childTnLst>
              </p:cTn>
              <p:nextCondLst>
                <p:cond evt="onClick" delay="0">
                  <p:tgtEl>
                    <p:spTgt spid="9"/>
                  </p:tgtEl>
                </p:cond>
              </p:nextCondLst>
            </p:seq>
            <p:seq concurrent="1" nextAc="seek">
              <p:cTn id="8" restart="whenNotActive" fill="hold" evtFilter="cancelBubble" nodeType="interactiveSeq">
                <p:stCondLst>
                  <p:cond evt="onClick" delay="0">
                    <p:tgtEl>
                      <p:spTgt spid="10"/>
                    </p:tgtEl>
                  </p:cond>
                </p:stCondLst>
                <p:endSync evt="end" delay="0">
                  <p:rtn val="all"/>
                </p:endSync>
                <p:childTnLst>
                  <p:par>
                    <p:cTn id="9" fill="hold">
                      <p:stCondLst>
                        <p:cond delay="0"/>
                      </p:stCondLst>
                      <p:childTnLst>
                        <p:par>
                          <p:cTn id="10" fill="hold">
                            <p:stCondLst>
                              <p:cond delay="0"/>
                            </p:stCondLst>
                            <p:childTnLst>
                              <p:par>
                                <p:cTn id="11" presetID="10" presetClass="exit" presetSubtype="0" fill="hold" grpId="0" nodeType="clickEffect">
                                  <p:stCondLst>
                                    <p:cond delay="0"/>
                                  </p:stCondLst>
                                  <p:childTnLst>
                                    <p:animEffect transition="out" filter="fade">
                                      <p:cBhvr>
                                        <p:cTn id="12" dur="500"/>
                                        <p:tgtEl>
                                          <p:spTgt spid="10"/>
                                        </p:tgtEl>
                                      </p:cBhvr>
                                    </p:animEffect>
                                    <p:set>
                                      <p:cBhvr>
                                        <p:cTn id="13" dur="1" fill="hold">
                                          <p:stCondLst>
                                            <p:cond delay="499"/>
                                          </p:stCondLst>
                                        </p:cTn>
                                        <p:tgtEl>
                                          <p:spTgt spid="10"/>
                                        </p:tgtEl>
                                        <p:attrNameLst>
                                          <p:attrName>style.visibility</p:attrName>
                                        </p:attrNameLst>
                                      </p:cBhvr>
                                      <p:to>
                                        <p:strVal val="hidden"/>
                                      </p:to>
                                    </p:set>
                                  </p:childTnLst>
                                </p:cTn>
                              </p:par>
                            </p:childTnLst>
                          </p:cTn>
                        </p:par>
                      </p:childTnLst>
                    </p:cTn>
                  </p:par>
                </p:childTnLst>
              </p:cTn>
              <p:nextCondLst>
                <p:cond evt="onClick" delay="0">
                  <p:tgtEl>
                    <p:spTgt spid="10"/>
                  </p:tgtEl>
                </p:cond>
              </p:nextCondLst>
            </p:seq>
            <p:seq concurrent="1" nextAc="seek">
              <p:cTn id="14" restart="whenNotActive" fill="hold" evtFilter="cancelBubble" nodeType="interactiveSeq">
                <p:stCondLst>
                  <p:cond evt="onClick" delay="0">
                    <p:tgtEl>
                      <p:spTgt spid="11"/>
                    </p:tgtEl>
                  </p:cond>
                </p:stCondLst>
                <p:endSync evt="end" delay="0">
                  <p:rtn val="all"/>
                </p:endSync>
                <p:childTnLst>
                  <p:par>
                    <p:cTn id="15" fill="hold">
                      <p:stCondLst>
                        <p:cond delay="0"/>
                      </p:stCondLst>
                      <p:childTnLst>
                        <p:par>
                          <p:cTn id="16" fill="hold">
                            <p:stCondLst>
                              <p:cond delay="0"/>
                            </p:stCondLst>
                            <p:childTnLst>
                              <p:par>
                                <p:cTn id="17" presetID="10" presetClass="exit" presetSubtype="0" fill="hold" grpId="0" nodeType="clickEffect">
                                  <p:stCondLst>
                                    <p:cond delay="0"/>
                                  </p:stCondLst>
                                  <p:childTnLst>
                                    <p:animEffect transition="out" filter="fade">
                                      <p:cBhvr>
                                        <p:cTn id="18" dur="500"/>
                                        <p:tgtEl>
                                          <p:spTgt spid="11"/>
                                        </p:tgtEl>
                                      </p:cBhvr>
                                    </p:animEffect>
                                    <p:set>
                                      <p:cBhvr>
                                        <p:cTn id="19" dur="1" fill="hold">
                                          <p:stCondLst>
                                            <p:cond delay="499"/>
                                          </p:stCondLst>
                                        </p:cTn>
                                        <p:tgtEl>
                                          <p:spTgt spid="11"/>
                                        </p:tgtEl>
                                        <p:attrNameLst>
                                          <p:attrName>style.visibility</p:attrName>
                                        </p:attrNameLst>
                                      </p:cBhvr>
                                      <p:to>
                                        <p:strVal val="hidden"/>
                                      </p:to>
                                    </p:set>
                                  </p:childTnLst>
                                </p:cTn>
                              </p:par>
                            </p:childTnLst>
                          </p:cTn>
                        </p:par>
                      </p:childTnLst>
                    </p:cTn>
                  </p:par>
                </p:childTnLst>
              </p:cTn>
              <p:nextCondLst>
                <p:cond evt="onClick" delay="0">
                  <p:tgtEl>
                    <p:spTgt spid="11"/>
                  </p:tgtEl>
                </p:cond>
              </p:nextCondLst>
            </p:seq>
            <p:seq concurrent="1" nextAc="seek">
              <p:cTn id="20" restart="whenNotActive" fill="hold" evtFilter="cancelBubble" nodeType="interactiveSeq">
                <p:stCondLst>
                  <p:cond evt="onClick" delay="0">
                    <p:tgtEl>
                      <p:spTgt spid="12"/>
                    </p:tgtEl>
                  </p:cond>
                </p:stCondLst>
                <p:endSync evt="end" delay="0">
                  <p:rtn val="all"/>
                </p:endSync>
                <p:childTnLst>
                  <p:par>
                    <p:cTn id="21" fill="hold">
                      <p:stCondLst>
                        <p:cond delay="0"/>
                      </p:stCondLst>
                      <p:childTnLst>
                        <p:par>
                          <p:cTn id="22" fill="hold">
                            <p:stCondLst>
                              <p:cond delay="0"/>
                            </p:stCondLst>
                            <p:childTnLst>
                              <p:par>
                                <p:cTn id="23" presetID="10" presetClass="exit" presetSubtype="0" fill="hold" grpId="0" nodeType="clickEffect">
                                  <p:stCondLst>
                                    <p:cond delay="0"/>
                                  </p:stCondLst>
                                  <p:childTnLst>
                                    <p:animEffect transition="out" filter="fade">
                                      <p:cBhvr>
                                        <p:cTn id="24" dur="500"/>
                                        <p:tgtEl>
                                          <p:spTgt spid="12"/>
                                        </p:tgtEl>
                                      </p:cBhvr>
                                    </p:animEffect>
                                    <p:set>
                                      <p:cBhvr>
                                        <p:cTn id="25" dur="1" fill="hold">
                                          <p:stCondLst>
                                            <p:cond delay="499"/>
                                          </p:stCondLst>
                                        </p:cTn>
                                        <p:tgtEl>
                                          <p:spTgt spid="12"/>
                                        </p:tgtEl>
                                        <p:attrNameLst>
                                          <p:attrName>style.visibility</p:attrName>
                                        </p:attrNameLst>
                                      </p:cBhvr>
                                      <p:to>
                                        <p:strVal val="hidden"/>
                                      </p:to>
                                    </p:set>
                                  </p:childTnLst>
                                </p:cTn>
                              </p:par>
                            </p:childTnLst>
                          </p:cTn>
                        </p:par>
                      </p:childTnLst>
                    </p:cTn>
                  </p:par>
                </p:childTnLst>
              </p:cTn>
              <p:nextCondLst>
                <p:cond evt="onClick" delay="0">
                  <p:tgtEl>
                    <p:spTgt spid="12"/>
                  </p:tgtEl>
                </p:cond>
              </p:nextCondLst>
            </p:seq>
            <p:seq concurrent="1" nextAc="seek">
              <p:cTn id="26" restart="whenNotActive" fill="hold" evtFilter="cancelBubble" nodeType="interactiveSeq">
                <p:stCondLst>
                  <p:cond evt="onClick" delay="0">
                    <p:tgtEl>
                      <p:spTgt spid="13"/>
                    </p:tgtEl>
                  </p:cond>
                </p:stCondLst>
                <p:endSync evt="end" delay="0">
                  <p:rtn val="all"/>
                </p:endSync>
                <p:childTnLst>
                  <p:par>
                    <p:cTn id="27" fill="hold">
                      <p:stCondLst>
                        <p:cond delay="0"/>
                      </p:stCondLst>
                      <p:childTnLst>
                        <p:par>
                          <p:cTn id="28" fill="hold">
                            <p:stCondLst>
                              <p:cond delay="0"/>
                            </p:stCondLst>
                            <p:childTnLst>
                              <p:par>
                                <p:cTn id="29" presetID="10" presetClass="exit" presetSubtype="0" fill="hold" grpId="0" nodeType="clickEffect">
                                  <p:stCondLst>
                                    <p:cond delay="0"/>
                                  </p:stCondLst>
                                  <p:childTnLst>
                                    <p:animEffect transition="out" filter="fade">
                                      <p:cBhvr>
                                        <p:cTn id="30" dur="500"/>
                                        <p:tgtEl>
                                          <p:spTgt spid="13"/>
                                        </p:tgtEl>
                                      </p:cBhvr>
                                    </p:animEffect>
                                    <p:set>
                                      <p:cBhvr>
                                        <p:cTn id="31" dur="1" fill="hold">
                                          <p:stCondLst>
                                            <p:cond delay="499"/>
                                          </p:stCondLst>
                                        </p:cTn>
                                        <p:tgtEl>
                                          <p:spTgt spid="13"/>
                                        </p:tgtEl>
                                        <p:attrNameLst>
                                          <p:attrName>style.visibility</p:attrName>
                                        </p:attrNameLst>
                                      </p:cBhvr>
                                      <p:to>
                                        <p:strVal val="hidden"/>
                                      </p:to>
                                    </p:set>
                                  </p:childTnLst>
                                </p:cTn>
                              </p:par>
                            </p:childTnLst>
                          </p:cTn>
                        </p:par>
                      </p:childTnLst>
                    </p:cTn>
                  </p:par>
                </p:childTnLst>
              </p:cTn>
              <p:nextCondLst>
                <p:cond evt="onClick" delay="0">
                  <p:tgtEl>
                    <p:spTgt spid="13"/>
                  </p:tgtEl>
                </p:cond>
              </p:nextCondLst>
            </p:seq>
            <p:seq concurrent="1" nextAc="seek">
              <p:cTn id="32" restart="whenNotActive" fill="hold" evtFilter="cancelBubble" nodeType="interactiveSeq">
                <p:stCondLst>
                  <p:cond evt="onClick" delay="0">
                    <p:tgtEl>
                      <p:spTgt spid="14"/>
                    </p:tgtEl>
                  </p:cond>
                </p:stCondLst>
                <p:endSync evt="end" delay="0">
                  <p:rtn val="all"/>
                </p:endSync>
                <p:childTnLst>
                  <p:par>
                    <p:cTn id="33" fill="hold">
                      <p:stCondLst>
                        <p:cond delay="0"/>
                      </p:stCondLst>
                      <p:childTnLst>
                        <p:par>
                          <p:cTn id="34" fill="hold">
                            <p:stCondLst>
                              <p:cond delay="0"/>
                            </p:stCondLst>
                            <p:childTnLst>
                              <p:par>
                                <p:cTn id="35" presetID="10" presetClass="exit" presetSubtype="0" fill="hold" grpId="0" nodeType="clickEffect">
                                  <p:stCondLst>
                                    <p:cond delay="0"/>
                                  </p:stCondLst>
                                  <p:childTnLst>
                                    <p:animEffect transition="out" filter="fade">
                                      <p:cBhvr>
                                        <p:cTn id="36" dur="500"/>
                                        <p:tgtEl>
                                          <p:spTgt spid="14"/>
                                        </p:tgtEl>
                                      </p:cBhvr>
                                    </p:animEffect>
                                    <p:set>
                                      <p:cBhvr>
                                        <p:cTn id="37" dur="1" fill="hold">
                                          <p:stCondLst>
                                            <p:cond delay="499"/>
                                          </p:stCondLst>
                                        </p:cTn>
                                        <p:tgtEl>
                                          <p:spTgt spid="14"/>
                                        </p:tgtEl>
                                        <p:attrNameLst>
                                          <p:attrName>style.visibility</p:attrName>
                                        </p:attrNameLst>
                                      </p:cBhvr>
                                      <p:to>
                                        <p:strVal val="hidden"/>
                                      </p:to>
                                    </p:set>
                                  </p:childTnLst>
                                </p:cTn>
                              </p:par>
                            </p:childTnLst>
                          </p:cTn>
                        </p:par>
                      </p:childTnLst>
                    </p:cTn>
                  </p:par>
                </p:childTnLst>
              </p:cTn>
              <p:nextCondLst>
                <p:cond evt="onClick" delay="0">
                  <p:tgtEl>
                    <p:spTgt spid="14"/>
                  </p:tgtEl>
                </p:cond>
              </p:nextCondLst>
            </p:seq>
            <p:seq concurrent="1" nextAc="seek">
              <p:cTn id="38" restart="whenNotActive" fill="hold" evtFilter="cancelBubble" nodeType="interactiveSeq">
                <p:stCondLst>
                  <p:cond evt="onClick" delay="0">
                    <p:tgtEl>
                      <p:spTgt spid="15"/>
                    </p:tgtEl>
                  </p:cond>
                </p:stCondLst>
                <p:endSync evt="end" delay="0">
                  <p:rtn val="all"/>
                </p:endSync>
                <p:childTnLst>
                  <p:par>
                    <p:cTn id="39" fill="hold">
                      <p:stCondLst>
                        <p:cond delay="0"/>
                      </p:stCondLst>
                      <p:childTnLst>
                        <p:par>
                          <p:cTn id="40" fill="hold">
                            <p:stCondLst>
                              <p:cond delay="0"/>
                            </p:stCondLst>
                            <p:childTnLst>
                              <p:par>
                                <p:cTn id="41" presetID="10" presetClass="exit" presetSubtype="0" fill="hold" grpId="0" nodeType="clickEffect">
                                  <p:stCondLst>
                                    <p:cond delay="0"/>
                                  </p:stCondLst>
                                  <p:childTnLst>
                                    <p:animEffect transition="out" filter="fade">
                                      <p:cBhvr>
                                        <p:cTn id="42" dur="500"/>
                                        <p:tgtEl>
                                          <p:spTgt spid="15"/>
                                        </p:tgtEl>
                                      </p:cBhvr>
                                    </p:animEffect>
                                    <p:set>
                                      <p:cBhvr>
                                        <p:cTn id="43" dur="1" fill="hold">
                                          <p:stCondLst>
                                            <p:cond delay="499"/>
                                          </p:stCondLst>
                                        </p:cTn>
                                        <p:tgtEl>
                                          <p:spTgt spid="15"/>
                                        </p:tgtEl>
                                        <p:attrNameLst>
                                          <p:attrName>style.visibility</p:attrName>
                                        </p:attrNameLst>
                                      </p:cBhvr>
                                      <p:to>
                                        <p:strVal val="hidden"/>
                                      </p:to>
                                    </p:set>
                                  </p:childTnLst>
                                </p:cTn>
                              </p:par>
                            </p:childTnLst>
                          </p:cTn>
                        </p:par>
                      </p:childTnLst>
                    </p:cTn>
                  </p:par>
                </p:childTnLst>
              </p:cTn>
              <p:nextCondLst>
                <p:cond evt="onClick" delay="0">
                  <p:tgtEl>
                    <p:spTgt spid="15"/>
                  </p:tgtEl>
                </p:cond>
              </p:nextCondLst>
            </p:seq>
            <p:seq concurrent="1" nextAc="seek">
              <p:cTn id="44" restart="whenNotActive" fill="hold" evtFilter="cancelBubble" nodeType="interactiveSeq">
                <p:stCondLst>
                  <p:cond evt="onClick" delay="0">
                    <p:tgtEl>
                      <p:spTgt spid="16"/>
                    </p:tgtEl>
                  </p:cond>
                </p:stCondLst>
                <p:endSync evt="end" delay="0">
                  <p:rtn val="all"/>
                </p:endSync>
                <p:childTnLst>
                  <p:par>
                    <p:cTn id="45" fill="hold">
                      <p:stCondLst>
                        <p:cond delay="0"/>
                      </p:stCondLst>
                      <p:childTnLst>
                        <p:par>
                          <p:cTn id="46" fill="hold">
                            <p:stCondLst>
                              <p:cond delay="0"/>
                            </p:stCondLst>
                            <p:childTnLst>
                              <p:par>
                                <p:cTn id="47" presetID="10" presetClass="exit" presetSubtype="0" fill="hold" grpId="0" nodeType="clickEffect">
                                  <p:stCondLst>
                                    <p:cond delay="0"/>
                                  </p:stCondLst>
                                  <p:childTnLst>
                                    <p:animEffect transition="out" filter="fade">
                                      <p:cBhvr>
                                        <p:cTn id="48" dur="500"/>
                                        <p:tgtEl>
                                          <p:spTgt spid="16"/>
                                        </p:tgtEl>
                                      </p:cBhvr>
                                    </p:animEffect>
                                    <p:set>
                                      <p:cBhvr>
                                        <p:cTn id="49" dur="1" fill="hold">
                                          <p:stCondLst>
                                            <p:cond delay="499"/>
                                          </p:stCondLst>
                                        </p:cTn>
                                        <p:tgtEl>
                                          <p:spTgt spid="16"/>
                                        </p:tgtEl>
                                        <p:attrNameLst>
                                          <p:attrName>style.visibility</p:attrName>
                                        </p:attrNameLst>
                                      </p:cBhvr>
                                      <p:to>
                                        <p:strVal val="hidden"/>
                                      </p:to>
                                    </p:set>
                                  </p:childTnLst>
                                </p:cTn>
                              </p:par>
                            </p:childTnLst>
                          </p:cTn>
                        </p:par>
                      </p:childTnLst>
                    </p:cTn>
                  </p:par>
                </p:childTnLst>
              </p:cTn>
              <p:nextCondLst>
                <p:cond evt="onClick" delay="0">
                  <p:tgtEl>
                    <p:spTgt spid="16"/>
                  </p:tgtEl>
                </p:cond>
              </p:nextCondLst>
            </p:seq>
          </p:childTnLst>
        </p:cTn>
      </p:par>
    </p:tnLst>
    <p:bldLst>
      <p:bldP spid="9" grpId="0" animBg="1"/>
      <p:bldP spid="10" grpId="0" animBg="1"/>
      <p:bldP spid="11" grpId="0" animBg="1"/>
      <p:bldP spid="12" grpId="0" animBg="1"/>
      <p:bldP spid="13" grpId="0" animBg="1"/>
      <p:bldP spid="14" grpId="0" animBg="1"/>
      <p:bldP spid="15" grpId="0" animBg="1"/>
      <p:bldP spid="16"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1988840"/>
            <a:ext cx="9144000" cy="4869160"/>
          </a:xfrm>
          <a:prstGeom prst="rect">
            <a:avLst/>
          </a:prstGeom>
        </p:spPr>
        <p:style>
          <a:lnRef idx="1">
            <a:schemeClr val="dk1"/>
          </a:lnRef>
          <a:fillRef idx="3">
            <a:schemeClr val="dk1"/>
          </a:fillRef>
          <a:effectRef idx="2">
            <a:schemeClr val="dk1"/>
          </a:effectRef>
          <a:fontRef idx="minor">
            <a:schemeClr val="lt1"/>
          </a:fontRef>
        </p:style>
        <p:txBody>
          <a:bodyPr rtlCol="0" anchor="ctr"/>
          <a:lstStyle/>
          <a:p>
            <a:pPr algn="ctr"/>
            <a:endParaRPr lang="en-GB"/>
          </a:p>
        </p:txBody>
      </p:sp>
      <p:sp>
        <p:nvSpPr>
          <p:cNvPr id="2" name="TextBox 1"/>
          <p:cNvSpPr txBox="1"/>
          <p:nvPr/>
        </p:nvSpPr>
        <p:spPr>
          <a:xfrm>
            <a:off x="3131840" y="2420888"/>
            <a:ext cx="5328592" cy="3785652"/>
          </a:xfrm>
          <a:prstGeom prst="rect">
            <a:avLst/>
          </a:prstGeom>
          <a:noFill/>
        </p:spPr>
        <p:txBody>
          <a:bodyPr wrap="square" rtlCol="0">
            <a:spAutoFit/>
          </a:bodyPr>
          <a:lstStyle/>
          <a:p>
            <a:r>
              <a:rPr lang="en-GB" sz="2400" b="1" dirty="0">
                <a:solidFill>
                  <a:schemeClr val="bg1"/>
                </a:solidFill>
              </a:rPr>
              <a:t>“These panel homes are drawn from a household sample that is designed by RSMB to </a:t>
            </a:r>
            <a:r>
              <a:rPr lang="en-GB" sz="2400" b="1" u="sng" dirty="0">
                <a:solidFill>
                  <a:schemeClr val="bg1"/>
                </a:solidFill>
              </a:rPr>
              <a:t>remain representative of all television households across the UK</a:t>
            </a:r>
            <a:r>
              <a:rPr lang="en-GB" sz="2400" b="1" dirty="0">
                <a:solidFill>
                  <a:schemeClr val="bg1"/>
                </a:solidFill>
              </a:rPr>
              <a:t>. This means it always </a:t>
            </a:r>
            <a:r>
              <a:rPr lang="en-GB" sz="2400" b="1" u="sng" dirty="0">
                <a:solidFill>
                  <a:schemeClr val="bg1"/>
                </a:solidFill>
              </a:rPr>
              <a:t>encompasses the full range of demographic and TV reception variations</a:t>
            </a:r>
            <a:r>
              <a:rPr lang="en-GB" sz="2400" b="1" dirty="0">
                <a:solidFill>
                  <a:schemeClr val="bg1"/>
                </a:solidFill>
              </a:rPr>
              <a:t>, amongst other variables, that are found across the country and in different ITV and BBC regions.”</a:t>
            </a:r>
          </a:p>
        </p:txBody>
      </p:sp>
      <p:pic>
        <p:nvPicPr>
          <p:cNvPr id="34818" name="Picture 2" descr="BARB"/>
          <p:cNvPicPr>
            <a:picLocks noChangeAspect="1" noChangeArrowheads="1"/>
          </p:cNvPicPr>
          <p:nvPr/>
        </p:nvPicPr>
        <p:blipFill>
          <a:blip r:embed="rId2" cstate="print"/>
          <a:srcRect/>
          <a:stretch>
            <a:fillRect/>
          </a:stretch>
        </p:blipFill>
        <p:spPr bwMode="auto">
          <a:xfrm>
            <a:off x="611560" y="2492896"/>
            <a:ext cx="1943100" cy="590551"/>
          </a:xfrm>
          <a:prstGeom prst="rect">
            <a:avLst/>
          </a:prstGeom>
          <a:noFill/>
        </p:spPr>
      </p:pic>
      <p:sp>
        <p:nvSpPr>
          <p:cNvPr id="5" name="TextBox 4"/>
          <p:cNvSpPr txBox="1"/>
          <p:nvPr/>
        </p:nvSpPr>
        <p:spPr>
          <a:xfrm>
            <a:off x="611560" y="1124744"/>
            <a:ext cx="7560840" cy="400110"/>
          </a:xfrm>
          <a:prstGeom prst="rect">
            <a:avLst/>
          </a:prstGeom>
          <a:noFill/>
        </p:spPr>
        <p:txBody>
          <a:bodyPr wrap="square" rtlCol="0">
            <a:spAutoFit/>
          </a:bodyPr>
          <a:lstStyle/>
          <a:p>
            <a:pPr algn="ctr"/>
            <a:r>
              <a:rPr lang="en-GB" sz="2000" dirty="0"/>
              <a:t>What method of sampling does it sound like the UK uses?</a:t>
            </a:r>
          </a:p>
        </p:txBody>
      </p:sp>
      <p:grpSp>
        <p:nvGrpSpPr>
          <p:cNvPr id="7" name="Group 57"/>
          <p:cNvGrpSpPr/>
          <p:nvPr/>
        </p:nvGrpSpPr>
        <p:grpSpPr>
          <a:xfrm>
            <a:off x="-1144" y="0"/>
            <a:ext cx="9145144" cy="599127"/>
            <a:chOff x="-1144" y="0"/>
            <a:chExt cx="9145144" cy="599127"/>
          </a:xfrm>
        </p:grpSpPr>
        <p:sp>
          <p:nvSpPr>
            <p:cNvPr id="8" name="TextBox 7"/>
            <p:cNvSpPr txBox="1"/>
            <p:nvPr/>
          </p:nvSpPr>
          <p:spPr>
            <a:xfrm>
              <a:off x="0" y="0"/>
              <a:ext cx="9144000" cy="599127"/>
            </a:xfrm>
            <a:prstGeom prst="rect">
              <a:avLst/>
            </a:prstGeom>
            <a:ln>
              <a:noFill/>
            </a:ln>
          </p:spPr>
          <p:style>
            <a:lnRef idx="2">
              <a:schemeClr val="dk1">
                <a:shade val="50000"/>
              </a:schemeClr>
            </a:lnRef>
            <a:fillRef idx="1">
              <a:schemeClr val="dk1"/>
            </a:fillRef>
            <a:effectRef idx="0">
              <a:schemeClr val="dk1"/>
            </a:effectRef>
            <a:fontRef idx="minor">
              <a:schemeClr val="lt1"/>
            </a:fontRef>
          </p:style>
          <p:txBody>
            <a:bodyPr wrap="square" rtlCol="0">
              <a:spAutoFit/>
            </a:bodyPr>
            <a:lstStyle/>
            <a:p>
              <a:r>
                <a:rPr lang="en-GB" sz="3200" dirty="0"/>
                <a:t>   TV Ratings</a:t>
              </a:r>
            </a:p>
          </p:txBody>
        </p:sp>
        <p:cxnSp>
          <p:nvCxnSpPr>
            <p:cNvPr id="9" name="Straight Connector 8"/>
            <p:cNvCxnSpPr/>
            <p:nvPr/>
          </p:nvCxnSpPr>
          <p:spPr>
            <a:xfrm>
              <a:off x="-1144" y="585216"/>
              <a:ext cx="9144000" cy="0"/>
            </a:xfrm>
            <a:prstGeom prst="line">
              <a:avLst/>
            </a:prstGeom>
            <a:effectLst/>
          </p:spPr>
          <p:style>
            <a:lnRef idx="3">
              <a:schemeClr val="accent3"/>
            </a:lnRef>
            <a:fillRef idx="0">
              <a:schemeClr val="accent3"/>
            </a:fillRef>
            <a:effectRef idx="2">
              <a:schemeClr val="accent3"/>
            </a:effectRef>
            <a:fontRef idx="minor">
              <a:schemeClr val="tx1"/>
            </a:fontRef>
          </p:style>
        </p:cxnSp>
      </p:gr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57"/>
          <p:cNvGrpSpPr/>
          <p:nvPr/>
        </p:nvGrpSpPr>
        <p:grpSpPr>
          <a:xfrm>
            <a:off x="-1144" y="0"/>
            <a:ext cx="9145144" cy="599127"/>
            <a:chOff x="-1144" y="0"/>
            <a:chExt cx="9145144" cy="599127"/>
          </a:xfrm>
        </p:grpSpPr>
        <p:sp>
          <p:nvSpPr>
            <p:cNvPr id="3" name="TextBox 2"/>
            <p:cNvSpPr txBox="1"/>
            <p:nvPr/>
          </p:nvSpPr>
          <p:spPr>
            <a:xfrm>
              <a:off x="0" y="0"/>
              <a:ext cx="9144000" cy="599127"/>
            </a:xfrm>
            <a:prstGeom prst="rect">
              <a:avLst/>
            </a:prstGeom>
            <a:ln>
              <a:noFill/>
            </a:ln>
          </p:spPr>
          <p:style>
            <a:lnRef idx="2">
              <a:schemeClr val="dk1">
                <a:shade val="50000"/>
              </a:schemeClr>
            </a:lnRef>
            <a:fillRef idx="1">
              <a:schemeClr val="dk1"/>
            </a:fillRef>
            <a:effectRef idx="0">
              <a:schemeClr val="dk1"/>
            </a:effectRef>
            <a:fontRef idx="minor">
              <a:schemeClr val="lt1"/>
            </a:fontRef>
          </p:style>
          <p:txBody>
            <a:bodyPr wrap="square" rtlCol="0">
              <a:spAutoFit/>
            </a:bodyPr>
            <a:lstStyle/>
            <a:p>
              <a:r>
                <a:rPr lang="en-GB" sz="3200" dirty="0"/>
                <a:t>   </a:t>
              </a:r>
              <a:r>
                <a:rPr lang="en-GB" sz="3200" dirty="0" err="1"/>
                <a:t>Quickfire</a:t>
              </a:r>
              <a:r>
                <a:rPr lang="en-GB" sz="3200" dirty="0"/>
                <a:t> Questions</a:t>
              </a:r>
            </a:p>
          </p:txBody>
        </p:sp>
        <p:cxnSp>
          <p:nvCxnSpPr>
            <p:cNvPr id="4" name="Straight Connector 3"/>
            <p:cNvCxnSpPr/>
            <p:nvPr/>
          </p:nvCxnSpPr>
          <p:spPr>
            <a:xfrm>
              <a:off x="-1144" y="585216"/>
              <a:ext cx="9144000" cy="0"/>
            </a:xfrm>
            <a:prstGeom prst="line">
              <a:avLst/>
            </a:prstGeom>
            <a:effectLst/>
          </p:spPr>
          <p:style>
            <a:lnRef idx="3">
              <a:schemeClr val="accent3"/>
            </a:lnRef>
            <a:fillRef idx="0">
              <a:schemeClr val="accent3"/>
            </a:fillRef>
            <a:effectRef idx="2">
              <a:schemeClr val="accent3"/>
            </a:effectRef>
            <a:fontRef idx="minor">
              <a:schemeClr val="tx1"/>
            </a:fontRef>
          </p:style>
        </p:cxnSp>
      </p:grpSp>
      <p:sp>
        <p:nvSpPr>
          <p:cNvPr id="5" name="TextBox 4"/>
          <p:cNvSpPr txBox="1"/>
          <p:nvPr/>
        </p:nvSpPr>
        <p:spPr>
          <a:xfrm>
            <a:off x="323528" y="692696"/>
            <a:ext cx="5616624" cy="369332"/>
          </a:xfrm>
          <a:prstGeom prst="rect">
            <a:avLst/>
          </a:prstGeom>
          <a:noFill/>
        </p:spPr>
        <p:txBody>
          <a:bodyPr wrap="square" rtlCol="0">
            <a:spAutoFit/>
          </a:bodyPr>
          <a:lstStyle/>
          <a:p>
            <a:r>
              <a:rPr lang="en-GB" dirty="0"/>
              <a:t>Do these in your head...</a:t>
            </a:r>
          </a:p>
        </p:txBody>
      </p:sp>
      <p:sp>
        <p:nvSpPr>
          <p:cNvPr id="6" name="TextBox 5"/>
          <p:cNvSpPr txBox="1"/>
          <p:nvPr/>
        </p:nvSpPr>
        <p:spPr>
          <a:xfrm>
            <a:off x="899592" y="1268760"/>
            <a:ext cx="6264696" cy="646331"/>
          </a:xfrm>
          <a:prstGeom prst="rect">
            <a:avLst/>
          </a:prstGeom>
          <a:solidFill>
            <a:schemeClr val="bg1"/>
          </a:solidFill>
          <a:effectLst>
            <a:outerShdw blurRad="50800" dist="38100" dir="10800000" algn="r" rotWithShape="0">
              <a:prstClr val="black">
                <a:alpha val="40000"/>
              </a:prstClr>
            </a:outerShdw>
          </a:effectLst>
        </p:spPr>
        <p:txBody>
          <a:bodyPr wrap="square" rtlCol="0">
            <a:spAutoFit/>
          </a:bodyPr>
          <a:lstStyle/>
          <a:p>
            <a:r>
              <a:rPr lang="en-GB" dirty="0"/>
              <a:t>Out of a herd of 200 big cats, I want to sample 50 of them. There are 60 lions. How many lions should I sample?</a:t>
            </a:r>
          </a:p>
        </p:txBody>
      </p:sp>
      <p:sp>
        <p:nvSpPr>
          <p:cNvPr id="7" name="Rectangle 6"/>
          <p:cNvSpPr/>
          <p:nvPr/>
        </p:nvSpPr>
        <p:spPr>
          <a:xfrm>
            <a:off x="467544" y="1268760"/>
            <a:ext cx="432048" cy="648072"/>
          </a:xfrm>
          <a:prstGeom prst="rect">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en-GB" dirty="0"/>
              <a:t>Q</a:t>
            </a:r>
          </a:p>
        </p:txBody>
      </p:sp>
      <p:sp>
        <p:nvSpPr>
          <p:cNvPr id="8" name="TextBox 7"/>
          <p:cNvSpPr txBox="1"/>
          <p:nvPr/>
        </p:nvSpPr>
        <p:spPr>
          <a:xfrm>
            <a:off x="1619672" y="1988840"/>
            <a:ext cx="1224136" cy="369332"/>
          </a:xfrm>
          <a:prstGeom prst="rect">
            <a:avLst/>
          </a:prstGeom>
          <a:noFill/>
        </p:spPr>
        <p:txBody>
          <a:bodyPr wrap="square" rtlCol="0">
            <a:spAutoFit/>
          </a:bodyPr>
          <a:lstStyle/>
          <a:p>
            <a:r>
              <a:rPr lang="en-GB" b="1" dirty="0"/>
              <a:t>15 lions.</a:t>
            </a:r>
          </a:p>
        </p:txBody>
      </p:sp>
      <p:sp>
        <p:nvSpPr>
          <p:cNvPr id="9" name="TextBox 8"/>
          <p:cNvSpPr txBox="1"/>
          <p:nvPr/>
        </p:nvSpPr>
        <p:spPr>
          <a:xfrm>
            <a:off x="899592" y="2564904"/>
            <a:ext cx="6264696" cy="646331"/>
          </a:xfrm>
          <a:prstGeom prst="rect">
            <a:avLst/>
          </a:prstGeom>
          <a:solidFill>
            <a:schemeClr val="bg1"/>
          </a:solidFill>
          <a:effectLst>
            <a:outerShdw blurRad="50800" dist="38100" dir="10800000" algn="r" rotWithShape="0">
              <a:prstClr val="black">
                <a:alpha val="40000"/>
              </a:prstClr>
            </a:outerShdw>
          </a:effectLst>
        </p:spPr>
        <p:txBody>
          <a:bodyPr wrap="square" rtlCol="0">
            <a:spAutoFit/>
          </a:bodyPr>
          <a:lstStyle/>
          <a:p>
            <a:r>
              <a:rPr lang="en-GB" dirty="0"/>
              <a:t>Class A has 20 people, Class B 10 and Class C 30. I want to sample 10 people. How many people do I sample from Class C?</a:t>
            </a:r>
          </a:p>
        </p:txBody>
      </p:sp>
      <p:sp>
        <p:nvSpPr>
          <p:cNvPr id="10" name="Rectangle 9"/>
          <p:cNvSpPr/>
          <p:nvPr/>
        </p:nvSpPr>
        <p:spPr>
          <a:xfrm>
            <a:off x="467544" y="2564904"/>
            <a:ext cx="432048" cy="648072"/>
          </a:xfrm>
          <a:prstGeom prst="rect">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en-GB" dirty="0"/>
              <a:t>Q</a:t>
            </a:r>
          </a:p>
        </p:txBody>
      </p:sp>
      <p:sp>
        <p:nvSpPr>
          <p:cNvPr id="11" name="TextBox 10"/>
          <p:cNvSpPr txBox="1"/>
          <p:nvPr/>
        </p:nvSpPr>
        <p:spPr>
          <a:xfrm>
            <a:off x="1619672" y="3284984"/>
            <a:ext cx="1224136" cy="369332"/>
          </a:xfrm>
          <a:prstGeom prst="rect">
            <a:avLst/>
          </a:prstGeom>
          <a:noFill/>
        </p:spPr>
        <p:txBody>
          <a:bodyPr wrap="square" rtlCol="0">
            <a:spAutoFit/>
          </a:bodyPr>
          <a:lstStyle/>
          <a:p>
            <a:r>
              <a:rPr lang="en-GB" b="1" dirty="0"/>
              <a:t>5 people</a:t>
            </a:r>
          </a:p>
        </p:txBody>
      </p:sp>
      <p:sp>
        <p:nvSpPr>
          <p:cNvPr id="12" name="TextBox 11"/>
          <p:cNvSpPr txBox="1"/>
          <p:nvPr/>
        </p:nvSpPr>
        <p:spPr>
          <a:xfrm>
            <a:off x="899592" y="3789040"/>
            <a:ext cx="6264696" cy="923330"/>
          </a:xfrm>
          <a:prstGeom prst="rect">
            <a:avLst/>
          </a:prstGeom>
          <a:solidFill>
            <a:schemeClr val="bg1"/>
          </a:solidFill>
          <a:effectLst>
            <a:outerShdw blurRad="50800" dist="38100" dir="10800000" algn="r" rotWithShape="0">
              <a:prstClr val="black">
                <a:alpha val="40000"/>
              </a:prstClr>
            </a:outerShdw>
          </a:effectLst>
        </p:spPr>
        <p:txBody>
          <a:bodyPr wrap="square" rtlCol="0">
            <a:spAutoFit/>
          </a:bodyPr>
          <a:lstStyle/>
          <a:p>
            <a:r>
              <a:rPr lang="en-GB" dirty="0"/>
              <a:t>In the land of </a:t>
            </a:r>
            <a:r>
              <a:rPr lang="en-GB" dirty="0" err="1"/>
              <a:t>Frostonia</a:t>
            </a:r>
            <a:r>
              <a:rPr lang="en-GB" dirty="0"/>
              <a:t> there are 1 million people. I want to sample 50,000 to determine their TV watching habits. If there are 6,000 Indians in </a:t>
            </a:r>
            <a:r>
              <a:rPr lang="en-GB" dirty="0" err="1"/>
              <a:t>Frostonia</a:t>
            </a:r>
            <a:r>
              <a:rPr lang="en-GB" dirty="0"/>
              <a:t>, how many of them should I sample?</a:t>
            </a:r>
          </a:p>
        </p:txBody>
      </p:sp>
      <p:sp>
        <p:nvSpPr>
          <p:cNvPr id="13" name="Rectangle 12"/>
          <p:cNvSpPr/>
          <p:nvPr/>
        </p:nvSpPr>
        <p:spPr>
          <a:xfrm>
            <a:off x="467544" y="3789040"/>
            <a:ext cx="432048" cy="648072"/>
          </a:xfrm>
          <a:prstGeom prst="rect">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en-GB" dirty="0"/>
              <a:t>Q</a:t>
            </a:r>
          </a:p>
        </p:txBody>
      </p:sp>
      <p:sp>
        <p:nvSpPr>
          <p:cNvPr id="14" name="TextBox 13"/>
          <p:cNvSpPr txBox="1"/>
          <p:nvPr/>
        </p:nvSpPr>
        <p:spPr>
          <a:xfrm>
            <a:off x="1691680" y="4869160"/>
            <a:ext cx="1440160" cy="369332"/>
          </a:xfrm>
          <a:prstGeom prst="rect">
            <a:avLst/>
          </a:prstGeom>
          <a:noFill/>
        </p:spPr>
        <p:txBody>
          <a:bodyPr wrap="square" rtlCol="0">
            <a:spAutoFit/>
          </a:bodyPr>
          <a:lstStyle/>
          <a:p>
            <a:r>
              <a:rPr lang="en-GB" b="1" dirty="0"/>
              <a:t>300 Indians.</a:t>
            </a:r>
          </a:p>
        </p:txBody>
      </p:sp>
      <p:sp>
        <p:nvSpPr>
          <p:cNvPr id="15" name="Rectangle 14"/>
          <p:cNvSpPr/>
          <p:nvPr/>
        </p:nvSpPr>
        <p:spPr>
          <a:xfrm>
            <a:off x="1691680" y="1988840"/>
            <a:ext cx="1296144" cy="360040"/>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fontAlgn="auto">
              <a:spcBef>
                <a:spcPts val="0"/>
              </a:spcBef>
              <a:spcAft>
                <a:spcPts val="0"/>
              </a:spcAft>
              <a:defRPr/>
            </a:pPr>
            <a:r>
              <a:rPr lang="en-GB" sz="2800" dirty="0"/>
              <a:t>?</a:t>
            </a:r>
          </a:p>
        </p:txBody>
      </p:sp>
      <p:sp>
        <p:nvSpPr>
          <p:cNvPr id="16" name="Rectangle 15"/>
          <p:cNvSpPr/>
          <p:nvPr/>
        </p:nvSpPr>
        <p:spPr>
          <a:xfrm>
            <a:off x="1691680" y="3284984"/>
            <a:ext cx="1296144" cy="360040"/>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fontAlgn="auto">
              <a:spcBef>
                <a:spcPts val="0"/>
              </a:spcBef>
              <a:spcAft>
                <a:spcPts val="0"/>
              </a:spcAft>
              <a:defRPr/>
            </a:pPr>
            <a:r>
              <a:rPr lang="en-GB" sz="2800" dirty="0"/>
              <a:t>?</a:t>
            </a:r>
          </a:p>
        </p:txBody>
      </p:sp>
      <p:sp>
        <p:nvSpPr>
          <p:cNvPr id="17" name="Rectangle 16"/>
          <p:cNvSpPr/>
          <p:nvPr/>
        </p:nvSpPr>
        <p:spPr>
          <a:xfrm>
            <a:off x="1691680" y="4869160"/>
            <a:ext cx="1296144" cy="360040"/>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fontAlgn="auto">
              <a:spcBef>
                <a:spcPts val="0"/>
              </a:spcBef>
              <a:spcAft>
                <a:spcPts val="0"/>
              </a:spcAft>
              <a:defRPr/>
            </a:pPr>
            <a:r>
              <a:rPr lang="en-GB" sz="2800" dirty="0"/>
              <a:t>?</a:t>
            </a:r>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15"/>
                    </p:tgtEl>
                  </p:cond>
                </p:stCondLst>
                <p:endSync evt="end" delay="0">
                  <p:rtn val="all"/>
                </p:endSync>
                <p:childTnLst>
                  <p:par>
                    <p:cTn id="3" fill="hold">
                      <p:stCondLst>
                        <p:cond delay="0"/>
                      </p:stCondLst>
                      <p:childTnLst>
                        <p:par>
                          <p:cTn id="4" fill="hold">
                            <p:stCondLst>
                              <p:cond delay="0"/>
                            </p:stCondLst>
                            <p:childTnLst>
                              <p:par>
                                <p:cTn id="5" presetID="10" presetClass="exit" presetSubtype="0" fill="hold" grpId="0" nodeType="clickEffect">
                                  <p:stCondLst>
                                    <p:cond delay="0"/>
                                  </p:stCondLst>
                                  <p:childTnLst>
                                    <p:animEffect transition="out" filter="fade">
                                      <p:cBhvr>
                                        <p:cTn id="6" dur="500"/>
                                        <p:tgtEl>
                                          <p:spTgt spid="15"/>
                                        </p:tgtEl>
                                      </p:cBhvr>
                                    </p:animEffect>
                                    <p:set>
                                      <p:cBhvr>
                                        <p:cTn id="7" dur="1" fill="hold">
                                          <p:stCondLst>
                                            <p:cond delay="499"/>
                                          </p:stCondLst>
                                        </p:cTn>
                                        <p:tgtEl>
                                          <p:spTgt spid="15"/>
                                        </p:tgtEl>
                                        <p:attrNameLst>
                                          <p:attrName>style.visibility</p:attrName>
                                        </p:attrNameLst>
                                      </p:cBhvr>
                                      <p:to>
                                        <p:strVal val="hidden"/>
                                      </p:to>
                                    </p:set>
                                  </p:childTnLst>
                                </p:cTn>
                              </p:par>
                            </p:childTnLst>
                          </p:cTn>
                        </p:par>
                      </p:childTnLst>
                    </p:cTn>
                  </p:par>
                </p:childTnLst>
              </p:cTn>
              <p:nextCondLst>
                <p:cond evt="onClick" delay="0">
                  <p:tgtEl>
                    <p:spTgt spid="15"/>
                  </p:tgtEl>
                </p:cond>
              </p:nextCondLst>
            </p:seq>
            <p:seq concurrent="1" nextAc="seek">
              <p:cTn id="8" restart="whenNotActive" fill="hold" evtFilter="cancelBubble" nodeType="interactiveSeq">
                <p:stCondLst>
                  <p:cond evt="onClick" delay="0">
                    <p:tgtEl>
                      <p:spTgt spid="16"/>
                    </p:tgtEl>
                  </p:cond>
                </p:stCondLst>
                <p:endSync evt="end" delay="0">
                  <p:rtn val="all"/>
                </p:endSync>
                <p:childTnLst>
                  <p:par>
                    <p:cTn id="9" fill="hold">
                      <p:stCondLst>
                        <p:cond delay="0"/>
                      </p:stCondLst>
                      <p:childTnLst>
                        <p:par>
                          <p:cTn id="10" fill="hold">
                            <p:stCondLst>
                              <p:cond delay="0"/>
                            </p:stCondLst>
                            <p:childTnLst>
                              <p:par>
                                <p:cTn id="11" presetID="10" presetClass="exit" presetSubtype="0" fill="hold" grpId="0" nodeType="clickEffect">
                                  <p:stCondLst>
                                    <p:cond delay="0"/>
                                  </p:stCondLst>
                                  <p:childTnLst>
                                    <p:animEffect transition="out" filter="fade">
                                      <p:cBhvr>
                                        <p:cTn id="12" dur="500"/>
                                        <p:tgtEl>
                                          <p:spTgt spid="16"/>
                                        </p:tgtEl>
                                      </p:cBhvr>
                                    </p:animEffect>
                                    <p:set>
                                      <p:cBhvr>
                                        <p:cTn id="13" dur="1" fill="hold">
                                          <p:stCondLst>
                                            <p:cond delay="499"/>
                                          </p:stCondLst>
                                        </p:cTn>
                                        <p:tgtEl>
                                          <p:spTgt spid="16"/>
                                        </p:tgtEl>
                                        <p:attrNameLst>
                                          <p:attrName>style.visibility</p:attrName>
                                        </p:attrNameLst>
                                      </p:cBhvr>
                                      <p:to>
                                        <p:strVal val="hidden"/>
                                      </p:to>
                                    </p:set>
                                  </p:childTnLst>
                                </p:cTn>
                              </p:par>
                            </p:childTnLst>
                          </p:cTn>
                        </p:par>
                      </p:childTnLst>
                    </p:cTn>
                  </p:par>
                </p:childTnLst>
              </p:cTn>
              <p:nextCondLst>
                <p:cond evt="onClick" delay="0">
                  <p:tgtEl>
                    <p:spTgt spid="16"/>
                  </p:tgtEl>
                </p:cond>
              </p:nextCondLst>
            </p:seq>
            <p:seq concurrent="1" nextAc="seek">
              <p:cTn id="14" restart="whenNotActive" fill="hold" evtFilter="cancelBubble" nodeType="interactiveSeq">
                <p:stCondLst>
                  <p:cond evt="onClick" delay="0">
                    <p:tgtEl>
                      <p:spTgt spid="17"/>
                    </p:tgtEl>
                  </p:cond>
                </p:stCondLst>
                <p:endSync evt="end" delay="0">
                  <p:rtn val="all"/>
                </p:endSync>
                <p:childTnLst>
                  <p:par>
                    <p:cTn id="15" fill="hold">
                      <p:stCondLst>
                        <p:cond delay="0"/>
                      </p:stCondLst>
                      <p:childTnLst>
                        <p:par>
                          <p:cTn id="16" fill="hold">
                            <p:stCondLst>
                              <p:cond delay="0"/>
                            </p:stCondLst>
                            <p:childTnLst>
                              <p:par>
                                <p:cTn id="17" presetID="10" presetClass="exit" presetSubtype="0" fill="hold" grpId="0" nodeType="clickEffect">
                                  <p:stCondLst>
                                    <p:cond delay="0"/>
                                  </p:stCondLst>
                                  <p:childTnLst>
                                    <p:animEffect transition="out" filter="fade">
                                      <p:cBhvr>
                                        <p:cTn id="18" dur="500"/>
                                        <p:tgtEl>
                                          <p:spTgt spid="17"/>
                                        </p:tgtEl>
                                      </p:cBhvr>
                                    </p:animEffect>
                                    <p:set>
                                      <p:cBhvr>
                                        <p:cTn id="19" dur="1" fill="hold">
                                          <p:stCondLst>
                                            <p:cond delay="499"/>
                                          </p:stCondLst>
                                        </p:cTn>
                                        <p:tgtEl>
                                          <p:spTgt spid="17"/>
                                        </p:tgtEl>
                                        <p:attrNameLst>
                                          <p:attrName>style.visibility</p:attrName>
                                        </p:attrNameLst>
                                      </p:cBhvr>
                                      <p:to>
                                        <p:strVal val="hidden"/>
                                      </p:to>
                                    </p:set>
                                  </p:childTnLst>
                                </p:cTn>
                              </p:par>
                            </p:childTnLst>
                          </p:cTn>
                        </p:par>
                      </p:childTnLst>
                    </p:cTn>
                  </p:par>
                </p:childTnLst>
              </p:cTn>
              <p:nextCondLst>
                <p:cond evt="onClick" delay="0">
                  <p:tgtEl>
                    <p:spTgt spid="17"/>
                  </p:tgtEl>
                </p:cond>
              </p:nextCondLst>
            </p:seq>
          </p:childTnLst>
        </p:cTn>
      </p:par>
    </p:tnLst>
    <p:bldLst>
      <p:bldP spid="15" grpId="0" animBg="1"/>
      <p:bldP spid="16" grpId="0" animBg="1"/>
      <p:bldP spid="17"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 name="Freeform 48"/>
          <p:cNvSpPr/>
          <p:nvPr/>
        </p:nvSpPr>
        <p:spPr>
          <a:xfrm>
            <a:off x="-146756" y="1580444"/>
            <a:ext cx="9347200" cy="5339645"/>
          </a:xfrm>
          <a:custGeom>
            <a:avLst/>
            <a:gdLst>
              <a:gd name="connsiteX0" fmla="*/ 0 w 9347200"/>
              <a:gd name="connsiteY0" fmla="*/ 316089 h 5339645"/>
              <a:gd name="connsiteX1" fmla="*/ 891823 w 9347200"/>
              <a:gd name="connsiteY1" fmla="*/ 67734 h 5339645"/>
              <a:gd name="connsiteX2" fmla="*/ 1670756 w 9347200"/>
              <a:gd name="connsiteY2" fmla="*/ 67734 h 5339645"/>
              <a:gd name="connsiteX3" fmla="*/ 1998134 w 9347200"/>
              <a:gd name="connsiteY3" fmla="*/ 180623 h 5339645"/>
              <a:gd name="connsiteX4" fmla="*/ 2562578 w 9347200"/>
              <a:gd name="connsiteY4" fmla="*/ 180623 h 5339645"/>
              <a:gd name="connsiteX5" fmla="*/ 3149600 w 9347200"/>
              <a:gd name="connsiteY5" fmla="*/ 45156 h 5339645"/>
              <a:gd name="connsiteX6" fmla="*/ 3962400 w 9347200"/>
              <a:gd name="connsiteY6" fmla="*/ 0 h 5339645"/>
              <a:gd name="connsiteX7" fmla="*/ 4075289 w 9347200"/>
              <a:gd name="connsiteY7" fmla="*/ 33867 h 5339645"/>
              <a:gd name="connsiteX8" fmla="*/ 4831645 w 9347200"/>
              <a:gd name="connsiteY8" fmla="*/ 112889 h 5339645"/>
              <a:gd name="connsiteX9" fmla="*/ 5486400 w 9347200"/>
              <a:gd name="connsiteY9" fmla="*/ 135467 h 5339645"/>
              <a:gd name="connsiteX10" fmla="*/ 5689600 w 9347200"/>
              <a:gd name="connsiteY10" fmla="*/ 124178 h 5339645"/>
              <a:gd name="connsiteX11" fmla="*/ 6276623 w 9347200"/>
              <a:gd name="connsiteY11" fmla="*/ 0 h 5339645"/>
              <a:gd name="connsiteX12" fmla="*/ 6762045 w 9347200"/>
              <a:gd name="connsiteY12" fmla="*/ 22578 h 5339645"/>
              <a:gd name="connsiteX13" fmla="*/ 7010400 w 9347200"/>
              <a:gd name="connsiteY13" fmla="*/ 90312 h 5339645"/>
              <a:gd name="connsiteX14" fmla="*/ 7631289 w 9347200"/>
              <a:gd name="connsiteY14" fmla="*/ 203200 h 5339645"/>
              <a:gd name="connsiteX15" fmla="*/ 7778045 w 9347200"/>
              <a:gd name="connsiteY15" fmla="*/ 203200 h 5339645"/>
              <a:gd name="connsiteX16" fmla="*/ 8195734 w 9347200"/>
              <a:gd name="connsiteY16" fmla="*/ 169334 h 5339645"/>
              <a:gd name="connsiteX17" fmla="*/ 8692445 w 9347200"/>
              <a:gd name="connsiteY17" fmla="*/ 45156 h 5339645"/>
              <a:gd name="connsiteX18" fmla="*/ 9087556 w 9347200"/>
              <a:gd name="connsiteY18" fmla="*/ 11289 h 5339645"/>
              <a:gd name="connsiteX19" fmla="*/ 9335912 w 9347200"/>
              <a:gd name="connsiteY19" fmla="*/ 0 h 5339645"/>
              <a:gd name="connsiteX20" fmla="*/ 9347200 w 9347200"/>
              <a:gd name="connsiteY20" fmla="*/ 5339645 h 5339645"/>
              <a:gd name="connsiteX21" fmla="*/ 112889 w 9347200"/>
              <a:gd name="connsiteY21" fmla="*/ 5339645 h 5339645"/>
              <a:gd name="connsiteX22" fmla="*/ 90312 w 9347200"/>
              <a:gd name="connsiteY22" fmla="*/ 304800 h 5339645"/>
              <a:gd name="connsiteX23" fmla="*/ 0 w 9347200"/>
              <a:gd name="connsiteY23" fmla="*/ 316089 h 53396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9347200" h="5339645">
                <a:moveTo>
                  <a:pt x="0" y="316089"/>
                </a:moveTo>
                <a:lnTo>
                  <a:pt x="891823" y="67734"/>
                </a:lnTo>
                <a:lnTo>
                  <a:pt x="1670756" y="67734"/>
                </a:lnTo>
                <a:lnTo>
                  <a:pt x="1998134" y="180623"/>
                </a:lnTo>
                <a:lnTo>
                  <a:pt x="2562578" y="180623"/>
                </a:lnTo>
                <a:lnTo>
                  <a:pt x="3149600" y="45156"/>
                </a:lnTo>
                <a:lnTo>
                  <a:pt x="3962400" y="0"/>
                </a:lnTo>
                <a:lnTo>
                  <a:pt x="4075289" y="33867"/>
                </a:lnTo>
                <a:lnTo>
                  <a:pt x="4831645" y="112889"/>
                </a:lnTo>
                <a:lnTo>
                  <a:pt x="5486400" y="135467"/>
                </a:lnTo>
                <a:lnTo>
                  <a:pt x="5689600" y="124178"/>
                </a:lnTo>
                <a:lnTo>
                  <a:pt x="6276623" y="0"/>
                </a:lnTo>
                <a:lnTo>
                  <a:pt x="6762045" y="22578"/>
                </a:lnTo>
                <a:lnTo>
                  <a:pt x="7010400" y="90312"/>
                </a:lnTo>
                <a:lnTo>
                  <a:pt x="7631289" y="203200"/>
                </a:lnTo>
                <a:lnTo>
                  <a:pt x="7778045" y="203200"/>
                </a:lnTo>
                <a:lnTo>
                  <a:pt x="8195734" y="169334"/>
                </a:lnTo>
                <a:lnTo>
                  <a:pt x="8692445" y="45156"/>
                </a:lnTo>
                <a:lnTo>
                  <a:pt x="9087556" y="11289"/>
                </a:lnTo>
                <a:lnTo>
                  <a:pt x="9335912" y="0"/>
                </a:lnTo>
                <a:cubicBezTo>
                  <a:pt x="9339675" y="1779882"/>
                  <a:pt x="9343437" y="3559763"/>
                  <a:pt x="9347200" y="5339645"/>
                </a:cubicBezTo>
                <a:lnTo>
                  <a:pt x="112889" y="5339645"/>
                </a:lnTo>
                <a:lnTo>
                  <a:pt x="90312" y="304800"/>
                </a:lnTo>
                <a:lnTo>
                  <a:pt x="0" y="316089"/>
                </a:lnTo>
                <a:close/>
              </a:path>
            </a:pathLst>
          </a:cu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GB"/>
          </a:p>
        </p:txBody>
      </p:sp>
      <p:grpSp>
        <p:nvGrpSpPr>
          <p:cNvPr id="2" name="Group 57"/>
          <p:cNvGrpSpPr/>
          <p:nvPr/>
        </p:nvGrpSpPr>
        <p:grpSpPr>
          <a:xfrm>
            <a:off x="-1144" y="0"/>
            <a:ext cx="9145144" cy="599127"/>
            <a:chOff x="-1144" y="0"/>
            <a:chExt cx="9145144" cy="599127"/>
          </a:xfrm>
        </p:grpSpPr>
        <p:sp>
          <p:nvSpPr>
            <p:cNvPr id="3" name="TextBox 2"/>
            <p:cNvSpPr txBox="1"/>
            <p:nvPr/>
          </p:nvSpPr>
          <p:spPr>
            <a:xfrm>
              <a:off x="0" y="0"/>
              <a:ext cx="9144000" cy="599127"/>
            </a:xfrm>
            <a:prstGeom prst="rect">
              <a:avLst/>
            </a:prstGeom>
            <a:ln>
              <a:noFill/>
            </a:ln>
          </p:spPr>
          <p:style>
            <a:lnRef idx="2">
              <a:schemeClr val="dk1">
                <a:shade val="50000"/>
              </a:schemeClr>
            </a:lnRef>
            <a:fillRef idx="1">
              <a:schemeClr val="dk1"/>
            </a:fillRef>
            <a:effectRef idx="0">
              <a:schemeClr val="dk1"/>
            </a:effectRef>
            <a:fontRef idx="minor">
              <a:schemeClr val="lt1"/>
            </a:fontRef>
          </p:style>
          <p:txBody>
            <a:bodyPr wrap="square" rtlCol="0">
              <a:spAutoFit/>
            </a:bodyPr>
            <a:lstStyle/>
            <a:p>
              <a:r>
                <a:rPr lang="en-GB" sz="3200" dirty="0"/>
                <a:t>   Sampling Motivation</a:t>
              </a:r>
            </a:p>
          </p:txBody>
        </p:sp>
        <p:cxnSp>
          <p:nvCxnSpPr>
            <p:cNvPr id="4" name="Straight Connector 3"/>
            <p:cNvCxnSpPr/>
            <p:nvPr/>
          </p:nvCxnSpPr>
          <p:spPr>
            <a:xfrm>
              <a:off x="-1144" y="585216"/>
              <a:ext cx="9144000" cy="0"/>
            </a:xfrm>
            <a:prstGeom prst="line">
              <a:avLst/>
            </a:prstGeom>
            <a:effectLst/>
          </p:spPr>
          <p:style>
            <a:lnRef idx="3">
              <a:schemeClr val="accent3"/>
            </a:lnRef>
            <a:fillRef idx="0">
              <a:schemeClr val="accent3"/>
            </a:fillRef>
            <a:effectRef idx="2">
              <a:schemeClr val="accent3"/>
            </a:effectRef>
            <a:fontRef idx="minor">
              <a:schemeClr val="tx1"/>
            </a:fontRef>
          </p:style>
        </p:cxnSp>
      </p:grpSp>
      <p:grpSp>
        <p:nvGrpSpPr>
          <p:cNvPr id="47" name="Group 46"/>
          <p:cNvGrpSpPr/>
          <p:nvPr/>
        </p:nvGrpSpPr>
        <p:grpSpPr>
          <a:xfrm>
            <a:off x="1831375" y="1844824"/>
            <a:ext cx="5478961" cy="4627110"/>
            <a:chOff x="323528" y="836712"/>
            <a:chExt cx="6768752" cy="5904656"/>
          </a:xfrm>
        </p:grpSpPr>
        <p:pic>
          <p:nvPicPr>
            <p:cNvPr id="11" name="Picture 6" descr="panda icon"/>
            <p:cNvPicPr>
              <a:picLocks noChangeAspect="1" noChangeArrowheads="1"/>
            </p:cNvPicPr>
            <p:nvPr/>
          </p:nvPicPr>
          <p:blipFill>
            <a:blip r:embed="rId2" cstate="print"/>
            <a:srcRect/>
            <a:stretch>
              <a:fillRect/>
            </a:stretch>
          </p:blipFill>
          <p:spPr bwMode="auto">
            <a:xfrm>
              <a:off x="323528" y="836712"/>
              <a:ext cx="931168" cy="931169"/>
            </a:xfrm>
            <a:prstGeom prst="rect">
              <a:avLst/>
            </a:prstGeom>
            <a:noFill/>
            <a:effectLst/>
          </p:spPr>
        </p:pic>
        <p:pic>
          <p:nvPicPr>
            <p:cNvPr id="12" name="Picture 8" descr="lion icon"/>
            <p:cNvPicPr>
              <a:picLocks noChangeAspect="1" noChangeArrowheads="1"/>
            </p:cNvPicPr>
            <p:nvPr/>
          </p:nvPicPr>
          <p:blipFill>
            <a:blip r:embed="rId3" cstate="print"/>
            <a:srcRect/>
            <a:stretch>
              <a:fillRect/>
            </a:stretch>
          </p:blipFill>
          <p:spPr bwMode="auto">
            <a:xfrm>
              <a:off x="5148064" y="1772816"/>
              <a:ext cx="936104" cy="936104"/>
            </a:xfrm>
            <a:prstGeom prst="rect">
              <a:avLst/>
            </a:prstGeom>
            <a:noFill/>
            <a:effectLst/>
          </p:spPr>
        </p:pic>
        <p:pic>
          <p:nvPicPr>
            <p:cNvPr id="13" name="Picture 10" descr="animal, elephant icon"/>
            <p:cNvPicPr>
              <a:picLocks noChangeAspect="1" noChangeArrowheads="1"/>
            </p:cNvPicPr>
            <p:nvPr/>
          </p:nvPicPr>
          <p:blipFill>
            <a:blip r:embed="rId4" cstate="print"/>
            <a:srcRect/>
            <a:stretch>
              <a:fillRect/>
            </a:stretch>
          </p:blipFill>
          <p:spPr bwMode="auto">
            <a:xfrm>
              <a:off x="5220072" y="2780928"/>
              <a:ext cx="864096" cy="864096"/>
            </a:xfrm>
            <a:prstGeom prst="rect">
              <a:avLst/>
            </a:prstGeom>
            <a:noFill/>
            <a:effectLst/>
          </p:spPr>
        </p:pic>
        <p:pic>
          <p:nvPicPr>
            <p:cNvPr id="14" name="Picture 12" descr="animal, dolphin icon"/>
            <p:cNvPicPr>
              <a:picLocks noChangeAspect="1" noChangeArrowheads="1"/>
            </p:cNvPicPr>
            <p:nvPr/>
          </p:nvPicPr>
          <p:blipFill>
            <a:blip r:embed="rId5" cstate="print"/>
            <a:srcRect/>
            <a:stretch>
              <a:fillRect/>
            </a:stretch>
          </p:blipFill>
          <p:spPr bwMode="auto">
            <a:xfrm>
              <a:off x="395536" y="4653136"/>
              <a:ext cx="998240" cy="998240"/>
            </a:xfrm>
            <a:prstGeom prst="rect">
              <a:avLst/>
            </a:prstGeom>
            <a:noFill/>
            <a:effectLst/>
          </p:spPr>
        </p:pic>
        <p:pic>
          <p:nvPicPr>
            <p:cNvPr id="15" name="Picture 6" descr="panda icon"/>
            <p:cNvPicPr>
              <a:picLocks noChangeAspect="1" noChangeArrowheads="1"/>
            </p:cNvPicPr>
            <p:nvPr/>
          </p:nvPicPr>
          <p:blipFill>
            <a:blip r:embed="rId2" cstate="print"/>
            <a:srcRect/>
            <a:stretch>
              <a:fillRect/>
            </a:stretch>
          </p:blipFill>
          <p:spPr bwMode="auto">
            <a:xfrm>
              <a:off x="1475656" y="836712"/>
              <a:ext cx="931168" cy="931169"/>
            </a:xfrm>
            <a:prstGeom prst="rect">
              <a:avLst/>
            </a:prstGeom>
            <a:noFill/>
            <a:effectLst>
              <a:outerShdw blurRad="50800" dist="38100" dir="2700000" algn="tl" rotWithShape="0">
                <a:prstClr val="black">
                  <a:alpha val="40000"/>
                </a:prstClr>
              </a:outerShdw>
            </a:effectLst>
          </p:spPr>
        </p:pic>
        <p:pic>
          <p:nvPicPr>
            <p:cNvPr id="16" name="Picture 6" descr="panda icon"/>
            <p:cNvPicPr>
              <a:picLocks noChangeAspect="1" noChangeArrowheads="1"/>
            </p:cNvPicPr>
            <p:nvPr/>
          </p:nvPicPr>
          <p:blipFill>
            <a:blip r:embed="rId2" cstate="print"/>
            <a:srcRect/>
            <a:stretch>
              <a:fillRect/>
            </a:stretch>
          </p:blipFill>
          <p:spPr bwMode="auto">
            <a:xfrm>
              <a:off x="2699792" y="836712"/>
              <a:ext cx="931168" cy="931169"/>
            </a:xfrm>
            <a:prstGeom prst="rect">
              <a:avLst/>
            </a:prstGeom>
            <a:noFill/>
            <a:effectLst>
              <a:outerShdw blurRad="50800" dist="38100" dir="2700000" algn="tl" rotWithShape="0">
                <a:prstClr val="black">
                  <a:alpha val="40000"/>
                </a:prstClr>
              </a:outerShdw>
            </a:effectLst>
          </p:spPr>
        </p:pic>
        <p:pic>
          <p:nvPicPr>
            <p:cNvPr id="17" name="Picture 6" descr="panda icon"/>
            <p:cNvPicPr>
              <a:picLocks noChangeAspect="1" noChangeArrowheads="1"/>
            </p:cNvPicPr>
            <p:nvPr/>
          </p:nvPicPr>
          <p:blipFill>
            <a:blip r:embed="rId2" cstate="print"/>
            <a:srcRect/>
            <a:stretch>
              <a:fillRect/>
            </a:stretch>
          </p:blipFill>
          <p:spPr bwMode="auto">
            <a:xfrm>
              <a:off x="323528" y="1772816"/>
              <a:ext cx="931168" cy="931169"/>
            </a:xfrm>
            <a:prstGeom prst="rect">
              <a:avLst/>
            </a:prstGeom>
            <a:noFill/>
            <a:effectLst/>
          </p:spPr>
        </p:pic>
        <p:pic>
          <p:nvPicPr>
            <p:cNvPr id="18" name="Picture 6" descr="panda icon"/>
            <p:cNvPicPr>
              <a:picLocks noChangeAspect="1" noChangeArrowheads="1"/>
            </p:cNvPicPr>
            <p:nvPr/>
          </p:nvPicPr>
          <p:blipFill>
            <a:blip r:embed="rId2" cstate="print"/>
            <a:srcRect/>
            <a:stretch>
              <a:fillRect/>
            </a:stretch>
          </p:blipFill>
          <p:spPr bwMode="auto">
            <a:xfrm>
              <a:off x="1475656" y="1772816"/>
              <a:ext cx="931168" cy="931169"/>
            </a:xfrm>
            <a:prstGeom prst="rect">
              <a:avLst/>
            </a:prstGeom>
            <a:noFill/>
            <a:effectLst/>
          </p:spPr>
        </p:pic>
        <p:pic>
          <p:nvPicPr>
            <p:cNvPr id="19" name="Picture 6" descr="panda icon"/>
            <p:cNvPicPr>
              <a:picLocks noChangeAspect="1" noChangeArrowheads="1"/>
            </p:cNvPicPr>
            <p:nvPr/>
          </p:nvPicPr>
          <p:blipFill>
            <a:blip r:embed="rId2" cstate="print"/>
            <a:srcRect/>
            <a:stretch>
              <a:fillRect/>
            </a:stretch>
          </p:blipFill>
          <p:spPr bwMode="auto">
            <a:xfrm>
              <a:off x="2699792" y="1772816"/>
              <a:ext cx="931168" cy="931169"/>
            </a:xfrm>
            <a:prstGeom prst="rect">
              <a:avLst/>
            </a:prstGeom>
            <a:noFill/>
            <a:effectLst/>
          </p:spPr>
        </p:pic>
        <p:pic>
          <p:nvPicPr>
            <p:cNvPr id="20" name="Picture 6" descr="panda icon"/>
            <p:cNvPicPr>
              <a:picLocks noChangeAspect="1" noChangeArrowheads="1"/>
            </p:cNvPicPr>
            <p:nvPr/>
          </p:nvPicPr>
          <p:blipFill>
            <a:blip r:embed="rId2" cstate="print"/>
            <a:srcRect/>
            <a:stretch>
              <a:fillRect/>
            </a:stretch>
          </p:blipFill>
          <p:spPr bwMode="auto">
            <a:xfrm>
              <a:off x="323528" y="2708920"/>
              <a:ext cx="931168" cy="931169"/>
            </a:xfrm>
            <a:prstGeom prst="rect">
              <a:avLst/>
            </a:prstGeom>
            <a:noFill/>
            <a:effectLst/>
          </p:spPr>
        </p:pic>
        <p:pic>
          <p:nvPicPr>
            <p:cNvPr id="21" name="Picture 6" descr="panda icon"/>
            <p:cNvPicPr>
              <a:picLocks noChangeAspect="1" noChangeArrowheads="1"/>
            </p:cNvPicPr>
            <p:nvPr/>
          </p:nvPicPr>
          <p:blipFill>
            <a:blip r:embed="rId2" cstate="print"/>
            <a:srcRect/>
            <a:stretch>
              <a:fillRect/>
            </a:stretch>
          </p:blipFill>
          <p:spPr bwMode="auto">
            <a:xfrm>
              <a:off x="1475656" y="2708920"/>
              <a:ext cx="931168" cy="931169"/>
            </a:xfrm>
            <a:prstGeom prst="rect">
              <a:avLst/>
            </a:prstGeom>
            <a:noFill/>
            <a:effectLst>
              <a:outerShdw blurRad="50800" dist="38100" dir="2700000" algn="tl" rotWithShape="0">
                <a:prstClr val="black">
                  <a:alpha val="40000"/>
                </a:prstClr>
              </a:outerShdw>
            </a:effectLst>
          </p:spPr>
        </p:pic>
        <p:pic>
          <p:nvPicPr>
            <p:cNvPr id="22" name="Picture 6" descr="panda icon"/>
            <p:cNvPicPr>
              <a:picLocks noChangeAspect="1" noChangeArrowheads="1"/>
            </p:cNvPicPr>
            <p:nvPr/>
          </p:nvPicPr>
          <p:blipFill>
            <a:blip r:embed="rId2" cstate="print"/>
            <a:srcRect/>
            <a:stretch>
              <a:fillRect/>
            </a:stretch>
          </p:blipFill>
          <p:spPr bwMode="auto">
            <a:xfrm>
              <a:off x="2699792" y="2708920"/>
              <a:ext cx="931168" cy="931169"/>
            </a:xfrm>
            <a:prstGeom prst="rect">
              <a:avLst/>
            </a:prstGeom>
            <a:noFill/>
            <a:effectLst>
              <a:outerShdw blurRad="50800" dist="38100" dir="2700000" algn="tl" rotWithShape="0">
                <a:prstClr val="black">
                  <a:alpha val="40000"/>
                </a:prstClr>
              </a:outerShdw>
            </a:effectLst>
          </p:spPr>
        </p:pic>
        <p:pic>
          <p:nvPicPr>
            <p:cNvPr id="23" name="Picture 6" descr="panda icon"/>
            <p:cNvPicPr>
              <a:picLocks noChangeAspect="1" noChangeArrowheads="1"/>
            </p:cNvPicPr>
            <p:nvPr/>
          </p:nvPicPr>
          <p:blipFill>
            <a:blip r:embed="rId2" cstate="print"/>
            <a:srcRect/>
            <a:stretch>
              <a:fillRect/>
            </a:stretch>
          </p:blipFill>
          <p:spPr bwMode="auto">
            <a:xfrm>
              <a:off x="323528" y="3645024"/>
              <a:ext cx="931168" cy="931169"/>
            </a:xfrm>
            <a:prstGeom prst="rect">
              <a:avLst/>
            </a:prstGeom>
            <a:noFill/>
            <a:effectLst>
              <a:outerShdw blurRad="50800" dist="38100" dir="2700000" algn="tl" rotWithShape="0">
                <a:prstClr val="black">
                  <a:alpha val="40000"/>
                </a:prstClr>
              </a:outerShdw>
            </a:effectLst>
          </p:spPr>
        </p:pic>
        <p:pic>
          <p:nvPicPr>
            <p:cNvPr id="24" name="Picture 6" descr="panda icon"/>
            <p:cNvPicPr>
              <a:picLocks noChangeAspect="1" noChangeArrowheads="1"/>
            </p:cNvPicPr>
            <p:nvPr/>
          </p:nvPicPr>
          <p:blipFill>
            <a:blip r:embed="rId2" cstate="print"/>
            <a:srcRect/>
            <a:stretch>
              <a:fillRect/>
            </a:stretch>
          </p:blipFill>
          <p:spPr bwMode="auto">
            <a:xfrm>
              <a:off x="1475656" y="3645024"/>
              <a:ext cx="931168" cy="931169"/>
            </a:xfrm>
            <a:prstGeom prst="rect">
              <a:avLst/>
            </a:prstGeom>
            <a:noFill/>
            <a:effectLst/>
          </p:spPr>
        </p:pic>
        <p:pic>
          <p:nvPicPr>
            <p:cNvPr id="25" name="Picture 6" descr="panda icon"/>
            <p:cNvPicPr>
              <a:picLocks noChangeAspect="1" noChangeArrowheads="1"/>
            </p:cNvPicPr>
            <p:nvPr/>
          </p:nvPicPr>
          <p:blipFill>
            <a:blip r:embed="rId2" cstate="print"/>
            <a:srcRect/>
            <a:stretch>
              <a:fillRect/>
            </a:stretch>
          </p:blipFill>
          <p:spPr bwMode="auto">
            <a:xfrm>
              <a:off x="2699792" y="3645024"/>
              <a:ext cx="931168" cy="931169"/>
            </a:xfrm>
            <a:prstGeom prst="rect">
              <a:avLst/>
            </a:prstGeom>
            <a:noFill/>
            <a:effectLst>
              <a:outerShdw blurRad="50800" dist="38100" dir="2700000" algn="tl" rotWithShape="0">
                <a:prstClr val="black">
                  <a:alpha val="40000"/>
                </a:prstClr>
              </a:outerShdw>
            </a:effectLst>
          </p:spPr>
        </p:pic>
        <p:pic>
          <p:nvPicPr>
            <p:cNvPr id="26" name="Picture 12" descr="animal, dolphin icon"/>
            <p:cNvPicPr>
              <a:picLocks noChangeAspect="1" noChangeArrowheads="1"/>
            </p:cNvPicPr>
            <p:nvPr/>
          </p:nvPicPr>
          <p:blipFill>
            <a:blip r:embed="rId5" cstate="print"/>
            <a:srcRect/>
            <a:stretch>
              <a:fillRect/>
            </a:stretch>
          </p:blipFill>
          <p:spPr bwMode="auto">
            <a:xfrm>
              <a:off x="1475656" y="4653136"/>
              <a:ext cx="998240" cy="998240"/>
            </a:xfrm>
            <a:prstGeom prst="rect">
              <a:avLst/>
            </a:prstGeom>
            <a:noFill/>
            <a:effectLst>
              <a:outerShdw blurRad="50800" dist="38100" dir="2700000" algn="tl" rotWithShape="0">
                <a:prstClr val="black">
                  <a:alpha val="40000"/>
                </a:prstClr>
              </a:outerShdw>
            </a:effectLst>
          </p:spPr>
        </p:pic>
        <p:pic>
          <p:nvPicPr>
            <p:cNvPr id="27" name="Picture 12" descr="animal, dolphin icon"/>
            <p:cNvPicPr>
              <a:picLocks noChangeAspect="1" noChangeArrowheads="1"/>
            </p:cNvPicPr>
            <p:nvPr/>
          </p:nvPicPr>
          <p:blipFill>
            <a:blip r:embed="rId5" cstate="print"/>
            <a:srcRect/>
            <a:stretch>
              <a:fillRect/>
            </a:stretch>
          </p:blipFill>
          <p:spPr bwMode="auto">
            <a:xfrm>
              <a:off x="2627784" y="4653136"/>
              <a:ext cx="998240" cy="998240"/>
            </a:xfrm>
            <a:prstGeom prst="rect">
              <a:avLst/>
            </a:prstGeom>
            <a:noFill/>
            <a:effectLst/>
          </p:spPr>
        </p:pic>
        <p:pic>
          <p:nvPicPr>
            <p:cNvPr id="28" name="Picture 12" descr="animal, dolphin icon"/>
            <p:cNvPicPr>
              <a:picLocks noChangeAspect="1" noChangeArrowheads="1"/>
            </p:cNvPicPr>
            <p:nvPr/>
          </p:nvPicPr>
          <p:blipFill>
            <a:blip r:embed="rId5" cstate="print"/>
            <a:srcRect/>
            <a:stretch>
              <a:fillRect/>
            </a:stretch>
          </p:blipFill>
          <p:spPr bwMode="auto">
            <a:xfrm>
              <a:off x="467544" y="5733256"/>
              <a:ext cx="998240" cy="998240"/>
            </a:xfrm>
            <a:prstGeom prst="rect">
              <a:avLst/>
            </a:prstGeom>
            <a:noFill/>
            <a:effectLst/>
          </p:spPr>
        </p:pic>
        <p:pic>
          <p:nvPicPr>
            <p:cNvPr id="29" name="Picture 12" descr="animal, dolphin icon"/>
            <p:cNvPicPr>
              <a:picLocks noChangeAspect="1" noChangeArrowheads="1"/>
            </p:cNvPicPr>
            <p:nvPr/>
          </p:nvPicPr>
          <p:blipFill>
            <a:blip r:embed="rId5" cstate="print"/>
            <a:srcRect/>
            <a:stretch>
              <a:fillRect/>
            </a:stretch>
          </p:blipFill>
          <p:spPr bwMode="auto">
            <a:xfrm>
              <a:off x="1547664" y="5733256"/>
              <a:ext cx="998240" cy="998240"/>
            </a:xfrm>
            <a:prstGeom prst="rect">
              <a:avLst/>
            </a:prstGeom>
            <a:noFill/>
            <a:effectLst/>
          </p:spPr>
        </p:pic>
        <p:pic>
          <p:nvPicPr>
            <p:cNvPr id="30" name="Picture 12" descr="animal, dolphin icon"/>
            <p:cNvPicPr>
              <a:picLocks noChangeAspect="1" noChangeArrowheads="1"/>
            </p:cNvPicPr>
            <p:nvPr/>
          </p:nvPicPr>
          <p:blipFill>
            <a:blip r:embed="rId5" cstate="print"/>
            <a:srcRect/>
            <a:stretch>
              <a:fillRect/>
            </a:stretch>
          </p:blipFill>
          <p:spPr bwMode="auto">
            <a:xfrm>
              <a:off x="2699792" y="5733256"/>
              <a:ext cx="998240" cy="998240"/>
            </a:xfrm>
            <a:prstGeom prst="rect">
              <a:avLst/>
            </a:prstGeom>
            <a:noFill/>
            <a:effectLst>
              <a:outerShdw blurRad="50800" dist="38100" dir="2700000" algn="tl" rotWithShape="0">
                <a:prstClr val="black">
                  <a:alpha val="40000"/>
                </a:prstClr>
              </a:outerShdw>
            </a:effectLst>
          </p:spPr>
        </p:pic>
        <p:pic>
          <p:nvPicPr>
            <p:cNvPr id="31" name="Picture 6" descr="panda icon"/>
            <p:cNvPicPr>
              <a:picLocks noChangeAspect="1" noChangeArrowheads="1"/>
            </p:cNvPicPr>
            <p:nvPr/>
          </p:nvPicPr>
          <p:blipFill>
            <a:blip r:embed="rId2" cstate="print"/>
            <a:srcRect/>
            <a:stretch>
              <a:fillRect/>
            </a:stretch>
          </p:blipFill>
          <p:spPr bwMode="auto">
            <a:xfrm>
              <a:off x="3851920" y="836712"/>
              <a:ext cx="931168" cy="931169"/>
            </a:xfrm>
            <a:prstGeom prst="rect">
              <a:avLst/>
            </a:prstGeom>
            <a:noFill/>
            <a:effectLst/>
          </p:spPr>
        </p:pic>
        <p:pic>
          <p:nvPicPr>
            <p:cNvPr id="32" name="Picture 6" descr="panda icon"/>
            <p:cNvPicPr>
              <a:picLocks noChangeAspect="1" noChangeArrowheads="1"/>
            </p:cNvPicPr>
            <p:nvPr/>
          </p:nvPicPr>
          <p:blipFill>
            <a:blip r:embed="rId2" cstate="print"/>
            <a:srcRect/>
            <a:stretch>
              <a:fillRect/>
            </a:stretch>
          </p:blipFill>
          <p:spPr bwMode="auto">
            <a:xfrm>
              <a:off x="3851920" y="1772816"/>
              <a:ext cx="931168" cy="931169"/>
            </a:xfrm>
            <a:prstGeom prst="rect">
              <a:avLst/>
            </a:prstGeom>
            <a:noFill/>
            <a:effectLst>
              <a:outerShdw blurRad="50800" dist="38100" dir="2700000" algn="tl" rotWithShape="0">
                <a:prstClr val="black">
                  <a:alpha val="40000"/>
                </a:prstClr>
              </a:outerShdw>
            </a:effectLst>
          </p:spPr>
        </p:pic>
        <p:pic>
          <p:nvPicPr>
            <p:cNvPr id="33" name="Picture 6" descr="panda icon"/>
            <p:cNvPicPr>
              <a:picLocks noChangeAspect="1" noChangeArrowheads="1"/>
            </p:cNvPicPr>
            <p:nvPr/>
          </p:nvPicPr>
          <p:blipFill>
            <a:blip r:embed="rId2" cstate="print"/>
            <a:srcRect/>
            <a:stretch>
              <a:fillRect/>
            </a:stretch>
          </p:blipFill>
          <p:spPr bwMode="auto">
            <a:xfrm>
              <a:off x="3923928" y="2708920"/>
              <a:ext cx="931168" cy="931169"/>
            </a:xfrm>
            <a:prstGeom prst="rect">
              <a:avLst/>
            </a:prstGeom>
            <a:noFill/>
            <a:effectLst/>
          </p:spPr>
        </p:pic>
        <p:pic>
          <p:nvPicPr>
            <p:cNvPr id="34" name="Picture 6" descr="panda icon"/>
            <p:cNvPicPr>
              <a:picLocks noChangeAspect="1" noChangeArrowheads="1"/>
            </p:cNvPicPr>
            <p:nvPr/>
          </p:nvPicPr>
          <p:blipFill>
            <a:blip r:embed="rId2" cstate="print"/>
            <a:srcRect/>
            <a:stretch>
              <a:fillRect/>
            </a:stretch>
          </p:blipFill>
          <p:spPr bwMode="auto">
            <a:xfrm>
              <a:off x="3923928" y="3645024"/>
              <a:ext cx="931168" cy="931169"/>
            </a:xfrm>
            <a:prstGeom prst="rect">
              <a:avLst/>
            </a:prstGeom>
            <a:noFill/>
            <a:effectLst>
              <a:outerShdw blurRad="50800" dist="38100" dir="2700000" algn="tl" rotWithShape="0">
                <a:prstClr val="black">
                  <a:alpha val="40000"/>
                </a:prstClr>
              </a:outerShdw>
            </a:effectLst>
          </p:spPr>
        </p:pic>
        <p:pic>
          <p:nvPicPr>
            <p:cNvPr id="35" name="Picture 12" descr="animal, dolphin icon"/>
            <p:cNvPicPr>
              <a:picLocks noChangeAspect="1" noChangeArrowheads="1"/>
            </p:cNvPicPr>
            <p:nvPr/>
          </p:nvPicPr>
          <p:blipFill>
            <a:blip r:embed="rId5" cstate="print"/>
            <a:srcRect/>
            <a:stretch>
              <a:fillRect/>
            </a:stretch>
          </p:blipFill>
          <p:spPr bwMode="auto">
            <a:xfrm>
              <a:off x="3851920" y="4581128"/>
              <a:ext cx="998240" cy="998240"/>
            </a:xfrm>
            <a:prstGeom prst="rect">
              <a:avLst/>
            </a:prstGeom>
            <a:noFill/>
            <a:effectLst/>
          </p:spPr>
        </p:pic>
        <p:pic>
          <p:nvPicPr>
            <p:cNvPr id="36" name="Picture 12" descr="animal, dolphin icon"/>
            <p:cNvPicPr>
              <a:picLocks noChangeAspect="1" noChangeArrowheads="1"/>
            </p:cNvPicPr>
            <p:nvPr/>
          </p:nvPicPr>
          <p:blipFill>
            <a:blip r:embed="rId5" cstate="print"/>
            <a:srcRect/>
            <a:stretch>
              <a:fillRect/>
            </a:stretch>
          </p:blipFill>
          <p:spPr bwMode="auto">
            <a:xfrm>
              <a:off x="3851920" y="5733256"/>
              <a:ext cx="998240" cy="998240"/>
            </a:xfrm>
            <a:prstGeom prst="rect">
              <a:avLst/>
            </a:prstGeom>
            <a:noFill/>
            <a:effectLst/>
          </p:spPr>
        </p:pic>
        <p:pic>
          <p:nvPicPr>
            <p:cNvPr id="37" name="Picture 8" descr="lion icon"/>
            <p:cNvPicPr>
              <a:picLocks noChangeAspect="1" noChangeArrowheads="1"/>
            </p:cNvPicPr>
            <p:nvPr/>
          </p:nvPicPr>
          <p:blipFill>
            <a:blip r:embed="rId3" cstate="print"/>
            <a:srcRect/>
            <a:stretch>
              <a:fillRect/>
            </a:stretch>
          </p:blipFill>
          <p:spPr bwMode="auto">
            <a:xfrm>
              <a:off x="6156176" y="1772816"/>
              <a:ext cx="936104" cy="936104"/>
            </a:xfrm>
            <a:prstGeom prst="rect">
              <a:avLst/>
            </a:prstGeom>
            <a:noFill/>
            <a:effectLst/>
          </p:spPr>
        </p:pic>
        <p:pic>
          <p:nvPicPr>
            <p:cNvPr id="38" name="Picture 8" descr="lion icon"/>
            <p:cNvPicPr>
              <a:picLocks noChangeAspect="1" noChangeArrowheads="1"/>
            </p:cNvPicPr>
            <p:nvPr/>
          </p:nvPicPr>
          <p:blipFill>
            <a:blip r:embed="rId3" cstate="print"/>
            <a:srcRect/>
            <a:stretch>
              <a:fillRect/>
            </a:stretch>
          </p:blipFill>
          <p:spPr bwMode="auto">
            <a:xfrm>
              <a:off x="5076056" y="836712"/>
              <a:ext cx="936104" cy="936104"/>
            </a:xfrm>
            <a:prstGeom prst="rect">
              <a:avLst/>
            </a:prstGeom>
            <a:noFill/>
            <a:effectLst>
              <a:outerShdw blurRad="50800" dist="38100" dir="2700000" algn="tl" rotWithShape="0">
                <a:prstClr val="black">
                  <a:alpha val="40000"/>
                </a:prstClr>
              </a:outerShdw>
            </a:effectLst>
          </p:spPr>
        </p:pic>
        <p:pic>
          <p:nvPicPr>
            <p:cNvPr id="39" name="Picture 8" descr="lion icon"/>
            <p:cNvPicPr>
              <a:picLocks noChangeAspect="1" noChangeArrowheads="1"/>
            </p:cNvPicPr>
            <p:nvPr/>
          </p:nvPicPr>
          <p:blipFill>
            <a:blip r:embed="rId3" cstate="print"/>
            <a:srcRect/>
            <a:stretch>
              <a:fillRect/>
            </a:stretch>
          </p:blipFill>
          <p:spPr bwMode="auto">
            <a:xfrm>
              <a:off x="6156176" y="836712"/>
              <a:ext cx="936104" cy="936104"/>
            </a:xfrm>
            <a:prstGeom prst="rect">
              <a:avLst/>
            </a:prstGeom>
            <a:noFill/>
            <a:effectLst/>
          </p:spPr>
        </p:pic>
        <p:pic>
          <p:nvPicPr>
            <p:cNvPr id="40" name="Picture 10" descr="animal, elephant icon"/>
            <p:cNvPicPr>
              <a:picLocks noChangeAspect="1" noChangeArrowheads="1"/>
            </p:cNvPicPr>
            <p:nvPr/>
          </p:nvPicPr>
          <p:blipFill>
            <a:blip r:embed="rId4" cstate="print"/>
            <a:srcRect/>
            <a:stretch>
              <a:fillRect/>
            </a:stretch>
          </p:blipFill>
          <p:spPr bwMode="auto">
            <a:xfrm>
              <a:off x="6228184" y="2780928"/>
              <a:ext cx="864096" cy="864096"/>
            </a:xfrm>
            <a:prstGeom prst="rect">
              <a:avLst/>
            </a:prstGeom>
            <a:noFill/>
            <a:effectLst>
              <a:outerShdw blurRad="50800" dist="38100" dir="2700000" algn="tl" rotWithShape="0">
                <a:prstClr val="black">
                  <a:alpha val="40000"/>
                </a:prstClr>
              </a:outerShdw>
            </a:effectLst>
          </p:spPr>
        </p:pic>
        <p:pic>
          <p:nvPicPr>
            <p:cNvPr id="41" name="Picture 10" descr="animal, elephant icon"/>
            <p:cNvPicPr>
              <a:picLocks noChangeAspect="1" noChangeArrowheads="1"/>
            </p:cNvPicPr>
            <p:nvPr/>
          </p:nvPicPr>
          <p:blipFill>
            <a:blip r:embed="rId4" cstate="print"/>
            <a:srcRect/>
            <a:stretch>
              <a:fillRect/>
            </a:stretch>
          </p:blipFill>
          <p:spPr bwMode="auto">
            <a:xfrm>
              <a:off x="6228184" y="3717032"/>
              <a:ext cx="864096" cy="864096"/>
            </a:xfrm>
            <a:prstGeom prst="rect">
              <a:avLst/>
            </a:prstGeom>
            <a:noFill/>
            <a:effectLst>
              <a:outerShdw blurRad="50800" dist="38100" dir="2700000" algn="tl" rotWithShape="0">
                <a:prstClr val="black">
                  <a:alpha val="40000"/>
                </a:prstClr>
              </a:outerShdw>
            </a:effectLst>
          </p:spPr>
        </p:pic>
        <p:pic>
          <p:nvPicPr>
            <p:cNvPr id="42" name="Picture 10" descr="animal, elephant icon"/>
            <p:cNvPicPr>
              <a:picLocks noChangeAspect="1" noChangeArrowheads="1"/>
            </p:cNvPicPr>
            <p:nvPr/>
          </p:nvPicPr>
          <p:blipFill>
            <a:blip r:embed="rId4" cstate="print"/>
            <a:srcRect/>
            <a:stretch>
              <a:fillRect/>
            </a:stretch>
          </p:blipFill>
          <p:spPr bwMode="auto">
            <a:xfrm>
              <a:off x="5220072" y="3717032"/>
              <a:ext cx="864096" cy="864096"/>
            </a:xfrm>
            <a:prstGeom prst="rect">
              <a:avLst/>
            </a:prstGeom>
            <a:noFill/>
            <a:effectLst>
              <a:outerShdw blurRad="50800" dist="38100" dir="2700000" algn="tl" rotWithShape="0">
                <a:prstClr val="black">
                  <a:alpha val="40000"/>
                </a:prstClr>
              </a:outerShdw>
            </a:effectLst>
          </p:spPr>
        </p:pic>
        <p:pic>
          <p:nvPicPr>
            <p:cNvPr id="43" name="Picture 10" descr="animal, elephant icon"/>
            <p:cNvPicPr>
              <a:picLocks noChangeAspect="1" noChangeArrowheads="1"/>
            </p:cNvPicPr>
            <p:nvPr/>
          </p:nvPicPr>
          <p:blipFill>
            <a:blip r:embed="rId4" cstate="print"/>
            <a:srcRect/>
            <a:stretch>
              <a:fillRect/>
            </a:stretch>
          </p:blipFill>
          <p:spPr bwMode="auto">
            <a:xfrm>
              <a:off x="5220072" y="4725144"/>
              <a:ext cx="864096" cy="864096"/>
            </a:xfrm>
            <a:prstGeom prst="rect">
              <a:avLst/>
            </a:prstGeom>
            <a:noFill/>
            <a:effectLst>
              <a:outerShdw blurRad="50800" dist="38100" dir="2700000" algn="tl" rotWithShape="0">
                <a:prstClr val="black">
                  <a:alpha val="40000"/>
                </a:prstClr>
              </a:outerShdw>
            </a:effectLst>
          </p:spPr>
        </p:pic>
        <p:pic>
          <p:nvPicPr>
            <p:cNvPr id="44" name="Picture 10" descr="animal, elephant icon"/>
            <p:cNvPicPr>
              <a:picLocks noChangeAspect="1" noChangeArrowheads="1"/>
            </p:cNvPicPr>
            <p:nvPr/>
          </p:nvPicPr>
          <p:blipFill>
            <a:blip r:embed="rId4" cstate="print"/>
            <a:srcRect/>
            <a:stretch>
              <a:fillRect/>
            </a:stretch>
          </p:blipFill>
          <p:spPr bwMode="auto">
            <a:xfrm>
              <a:off x="6228184" y="4725144"/>
              <a:ext cx="864096" cy="864096"/>
            </a:xfrm>
            <a:prstGeom prst="rect">
              <a:avLst/>
            </a:prstGeom>
            <a:noFill/>
            <a:effectLst/>
          </p:spPr>
        </p:pic>
        <p:pic>
          <p:nvPicPr>
            <p:cNvPr id="45" name="Picture 10" descr="animal, elephant icon"/>
            <p:cNvPicPr>
              <a:picLocks noChangeAspect="1" noChangeArrowheads="1"/>
            </p:cNvPicPr>
            <p:nvPr/>
          </p:nvPicPr>
          <p:blipFill>
            <a:blip r:embed="rId4" cstate="print"/>
            <a:srcRect/>
            <a:stretch>
              <a:fillRect/>
            </a:stretch>
          </p:blipFill>
          <p:spPr bwMode="auto">
            <a:xfrm>
              <a:off x="6228184" y="5877272"/>
              <a:ext cx="864096" cy="864096"/>
            </a:xfrm>
            <a:prstGeom prst="rect">
              <a:avLst/>
            </a:prstGeom>
            <a:noFill/>
            <a:effectLst/>
          </p:spPr>
        </p:pic>
        <p:pic>
          <p:nvPicPr>
            <p:cNvPr id="46" name="Picture 10" descr="animal, elephant icon"/>
            <p:cNvPicPr>
              <a:picLocks noChangeAspect="1" noChangeArrowheads="1"/>
            </p:cNvPicPr>
            <p:nvPr/>
          </p:nvPicPr>
          <p:blipFill>
            <a:blip r:embed="rId4" cstate="print"/>
            <a:srcRect/>
            <a:stretch>
              <a:fillRect/>
            </a:stretch>
          </p:blipFill>
          <p:spPr bwMode="auto">
            <a:xfrm>
              <a:off x="5220072" y="5877272"/>
              <a:ext cx="864096" cy="864096"/>
            </a:xfrm>
            <a:prstGeom prst="rect">
              <a:avLst/>
            </a:prstGeom>
            <a:noFill/>
            <a:effectLst/>
          </p:spPr>
        </p:pic>
      </p:grpSp>
      <p:sp>
        <p:nvSpPr>
          <p:cNvPr id="48" name="TextBox 47"/>
          <p:cNvSpPr txBox="1"/>
          <p:nvPr/>
        </p:nvSpPr>
        <p:spPr>
          <a:xfrm>
            <a:off x="1631811" y="779227"/>
            <a:ext cx="5520263" cy="646331"/>
          </a:xfrm>
          <a:prstGeom prst="rect">
            <a:avLst/>
          </a:prstGeom>
          <a:noFill/>
        </p:spPr>
        <p:txBody>
          <a:bodyPr wrap="square" rtlCol="0">
            <a:spAutoFit/>
          </a:bodyPr>
          <a:lstStyle/>
          <a:p>
            <a:pPr algn="ctr"/>
            <a:r>
              <a:rPr lang="en-GB" dirty="0"/>
              <a:t>I wish to find out the proportion of animals in my zoo that have contracted the deadly disease ‘</a:t>
            </a:r>
            <a:r>
              <a:rPr lang="en-GB" i="1" dirty="0" err="1"/>
              <a:t>Chilcotius</a:t>
            </a:r>
            <a:r>
              <a:rPr lang="en-GB" dirty="0"/>
              <a:t>’.</a:t>
            </a:r>
          </a:p>
        </p:txBody>
      </p:sp>
    </p:spTree>
    <p:extLst>
      <p:ext uri="{BB962C8B-B14F-4D97-AF65-F5344CB8AC3E}">
        <p14:creationId xmlns:p14="http://schemas.microsoft.com/office/powerpoint/2010/main" val="342818480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 name="Freeform 48"/>
          <p:cNvSpPr/>
          <p:nvPr/>
        </p:nvSpPr>
        <p:spPr>
          <a:xfrm>
            <a:off x="-146756" y="1580444"/>
            <a:ext cx="9347200" cy="5339645"/>
          </a:xfrm>
          <a:custGeom>
            <a:avLst/>
            <a:gdLst>
              <a:gd name="connsiteX0" fmla="*/ 0 w 9347200"/>
              <a:gd name="connsiteY0" fmla="*/ 316089 h 5339645"/>
              <a:gd name="connsiteX1" fmla="*/ 891823 w 9347200"/>
              <a:gd name="connsiteY1" fmla="*/ 67734 h 5339645"/>
              <a:gd name="connsiteX2" fmla="*/ 1670756 w 9347200"/>
              <a:gd name="connsiteY2" fmla="*/ 67734 h 5339645"/>
              <a:gd name="connsiteX3" fmla="*/ 1998134 w 9347200"/>
              <a:gd name="connsiteY3" fmla="*/ 180623 h 5339645"/>
              <a:gd name="connsiteX4" fmla="*/ 2562578 w 9347200"/>
              <a:gd name="connsiteY4" fmla="*/ 180623 h 5339645"/>
              <a:gd name="connsiteX5" fmla="*/ 3149600 w 9347200"/>
              <a:gd name="connsiteY5" fmla="*/ 45156 h 5339645"/>
              <a:gd name="connsiteX6" fmla="*/ 3962400 w 9347200"/>
              <a:gd name="connsiteY6" fmla="*/ 0 h 5339645"/>
              <a:gd name="connsiteX7" fmla="*/ 4075289 w 9347200"/>
              <a:gd name="connsiteY7" fmla="*/ 33867 h 5339645"/>
              <a:gd name="connsiteX8" fmla="*/ 4831645 w 9347200"/>
              <a:gd name="connsiteY8" fmla="*/ 112889 h 5339645"/>
              <a:gd name="connsiteX9" fmla="*/ 5486400 w 9347200"/>
              <a:gd name="connsiteY9" fmla="*/ 135467 h 5339645"/>
              <a:gd name="connsiteX10" fmla="*/ 5689600 w 9347200"/>
              <a:gd name="connsiteY10" fmla="*/ 124178 h 5339645"/>
              <a:gd name="connsiteX11" fmla="*/ 6276623 w 9347200"/>
              <a:gd name="connsiteY11" fmla="*/ 0 h 5339645"/>
              <a:gd name="connsiteX12" fmla="*/ 6762045 w 9347200"/>
              <a:gd name="connsiteY12" fmla="*/ 22578 h 5339645"/>
              <a:gd name="connsiteX13" fmla="*/ 7010400 w 9347200"/>
              <a:gd name="connsiteY13" fmla="*/ 90312 h 5339645"/>
              <a:gd name="connsiteX14" fmla="*/ 7631289 w 9347200"/>
              <a:gd name="connsiteY14" fmla="*/ 203200 h 5339645"/>
              <a:gd name="connsiteX15" fmla="*/ 7778045 w 9347200"/>
              <a:gd name="connsiteY15" fmla="*/ 203200 h 5339645"/>
              <a:gd name="connsiteX16" fmla="*/ 8195734 w 9347200"/>
              <a:gd name="connsiteY16" fmla="*/ 169334 h 5339645"/>
              <a:gd name="connsiteX17" fmla="*/ 8692445 w 9347200"/>
              <a:gd name="connsiteY17" fmla="*/ 45156 h 5339645"/>
              <a:gd name="connsiteX18" fmla="*/ 9087556 w 9347200"/>
              <a:gd name="connsiteY18" fmla="*/ 11289 h 5339645"/>
              <a:gd name="connsiteX19" fmla="*/ 9335912 w 9347200"/>
              <a:gd name="connsiteY19" fmla="*/ 0 h 5339645"/>
              <a:gd name="connsiteX20" fmla="*/ 9347200 w 9347200"/>
              <a:gd name="connsiteY20" fmla="*/ 5339645 h 5339645"/>
              <a:gd name="connsiteX21" fmla="*/ 112889 w 9347200"/>
              <a:gd name="connsiteY21" fmla="*/ 5339645 h 5339645"/>
              <a:gd name="connsiteX22" fmla="*/ 90312 w 9347200"/>
              <a:gd name="connsiteY22" fmla="*/ 304800 h 5339645"/>
              <a:gd name="connsiteX23" fmla="*/ 0 w 9347200"/>
              <a:gd name="connsiteY23" fmla="*/ 316089 h 53396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9347200" h="5339645">
                <a:moveTo>
                  <a:pt x="0" y="316089"/>
                </a:moveTo>
                <a:lnTo>
                  <a:pt x="891823" y="67734"/>
                </a:lnTo>
                <a:lnTo>
                  <a:pt x="1670756" y="67734"/>
                </a:lnTo>
                <a:lnTo>
                  <a:pt x="1998134" y="180623"/>
                </a:lnTo>
                <a:lnTo>
                  <a:pt x="2562578" y="180623"/>
                </a:lnTo>
                <a:lnTo>
                  <a:pt x="3149600" y="45156"/>
                </a:lnTo>
                <a:lnTo>
                  <a:pt x="3962400" y="0"/>
                </a:lnTo>
                <a:lnTo>
                  <a:pt x="4075289" y="33867"/>
                </a:lnTo>
                <a:lnTo>
                  <a:pt x="4831645" y="112889"/>
                </a:lnTo>
                <a:lnTo>
                  <a:pt x="5486400" y="135467"/>
                </a:lnTo>
                <a:lnTo>
                  <a:pt x="5689600" y="124178"/>
                </a:lnTo>
                <a:lnTo>
                  <a:pt x="6276623" y="0"/>
                </a:lnTo>
                <a:lnTo>
                  <a:pt x="6762045" y="22578"/>
                </a:lnTo>
                <a:lnTo>
                  <a:pt x="7010400" y="90312"/>
                </a:lnTo>
                <a:lnTo>
                  <a:pt x="7631289" y="203200"/>
                </a:lnTo>
                <a:lnTo>
                  <a:pt x="7778045" y="203200"/>
                </a:lnTo>
                <a:lnTo>
                  <a:pt x="8195734" y="169334"/>
                </a:lnTo>
                <a:lnTo>
                  <a:pt x="8692445" y="45156"/>
                </a:lnTo>
                <a:lnTo>
                  <a:pt x="9087556" y="11289"/>
                </a:lnTo>
                <a:lnTo>
                  <a:pt x="9335912" y="0"/>
                </a:lnTo>
                <a:cubicBezTo>
                  <a:pt x="9339675" y="1779882"/>
                  <a:pt x="9343437" y="3559763"/>
                  <a:pt x="9347200" y="5339645"/>
                </a:cubicBezTo>
                <a:lnTo>
                  <a:pt x="112889" y="5339645"/>
                </a:lnTo>
                <a:lnTo>
                  <a:pt x="90312" y="304800"/>
                </a:lnTo>
                <a:lnTo>
                  <a:pt x="0" y="316089"/>
                </a:lnTo>
                <a:close/>
              </a:path>
            </a:pathLst>
          </a:cu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GB"/>
          </a:p>
        </p:txBody>
      </p:sp>
      <p:grpSp>
        <p:nvGrpSpPr>
          <p:cNvPr id="2" name="Group 57"/>
          <p:cNvGrpSpPr/>
          <p:nvPr/>
        </p:nvGrpSpPr>
        <p:grpSpPr>
          <a:xfrm>
            <a:off x="-1144" y="0"/>
            <a:ext cx="9145144" cy="599127"/>
            <a:chOff x="-1144" y="0"/>
            <a:chExt cx="9145144" cy="599127"/>
          </a:xfrm>
        </p:grpSpPr>
        <p:sp>
          <p:nvSpPr>
            <p:cNvPr id="3" name="TextBox 2"/>
            <p:cNvSpPr txBox="1"/>
            <p:nvPr/>
          </p:nvSpPr>
          <p:spPr>
            <a:xfrm>
              <a:off x="0" y="0"/>
              <a:ext cx="9144000" cy="599127"/>
            </a:xfrm>
            <a:prstGeom prst="rect">
              <a:avLst/>
            </a:prstGeom>
            <a:ln>
              <a:noFill/>
            </a:ln>
          </p:spPr>
          <p:style>
            <a:lnRef idx="2">
              <a:schemeClr val="dk1">
                <a:shade val="50000"/>
              </a:schemeClr>
            </a:lnRef>
            <a:fillRef idx="1">
              <a:schemeClr val="dk1"/>
            </a:fillRef>
            <a:effectRef idx="0">
              <a:schemeClr val="dk1"/>
            </a:effectRef>
            <a:fontRef idx="minor">
              <a:schemeClr val="lt1"/>
            </a:fontRef>
          </p:style>
          <p:txBody>
            <a:bodyPr wrap="square" rtlCol="0">
              <a:spAutoFit/>
            </a:bodyPr>
            <a:lstStyle/>
            <a:p>
              <a:r>
                <a:rPr lang="en-GB" sz="3200" dirty="0"/>
                <a:t>   Sampling Motivation</a:t>
              </a:r>
            </a:p>
          </p:txBody>
        </p:sp>
        <p:cxnSp>
          <p:nvCxnSpPr>
            <p:cNvPr id="4" name="Straight Connector 3"/>
            <p:cNvCxnSpPr/>
            <p:nvPr/>
          </p:nvCxnSpPr>
          <p:spPr>
            <a:xfrm>
              <a:off x="-1144" y="585216"/>
              <a:ext cx="9144000" cy="0"/>
            </a:xfrm>
            <a:prstGeom prst="line">
              <a:avLst/>
            </a:prstGeom>
            <a:effectLst/>
          </p:spPr>
          <p:style>
            <a:lnRef idx="3">
              <a:schemeClr val="accent3"/>
            </a:lnRef>
            <a:fillRef idx="0">
              <a:schemeClr val="accent3"/>
            </a:fillRef>
            <a:effectRef idx="2">
              <a:schemeClr val="accent3"/>
            </a:effectRef>
            <a:fontRef idx="minor">
              <a:schemeClr val="tx1"/>
            </a:fontRef>
          </p:style>
        </p:cxnSp>
      </p:grpSp>
      <p:grpSp>
        <p:nvGrpSpPr>
          <p:cNvPr id="47" name="Group 46"/>
          <p:cNvGrpSpPr/>
          <p:nvPr/>
        </p:nvGrpSpPr>
        <p:grpSpPr>
          <a:xfrm>
            <a:off x="1831375" y="1844824"/>
            <a:ext cx="5478961" cy="4627110"/>
            <a:chOff x="323528" y="836712"/>
            <a:chExt cx="6768752" cy="5904656"/>
          </a:xfrm>
        </p:grpSpPr>
        <p:pic>
          <p:nvPicPr>
            <p:cNvPr id="11" name="Picture 6" descr="panda icon"/>
            <p:cNvPicPr>
              <a:picLocks noChangeAspect="1" noChangeArrowheads="1"/>
            </p:cNvPicPr>
            <p:nvPr/>
          </p:nvPicPr>
          <p:blipFill>
            <a:blip r:embed="rId2" cstate="print"/>
            <a:srcRect/>
            <a:stretch>
              <a:fillRect/>
            </a:stretch>
          </p:blipFill>
          <p:spPr bwMode="auto">
            <a:xfrm>
              <a:off x="323528" y="836712"/>
              <a:ext cx="931168" cy="931169"/>
            </a:xfrm>
            <a:prstGeom prst="rect">
              <a:avLst/>
            </a:prstGeom>
            <a:noFill/>
            <a:effectLst/>
          </p:spPr>
        </p:pic>
        <p:pic>
          <p:nvPicPr>
            <p:cNvPr id="12" name="Picture 8" descr="lion icon"/>
            <p:cNvPicPr>
              <a:picLocks noChangeAspect="1" noChangeArrowheads="1"/>
            </p:cNvPicPr>
            <p:nvPr/>
          </p:nvPicPr>
          <p:blipFill>
            <a:blip r:embed="rId3" cstate="print"/>
            <a:srcRect/>
            <a:stretch>
              <a:fillRect/>
            </a:stretch>
          </p:blipFill>
          <p:spPr bwMode="auto">
            <a:xfrm>
              <a:off x="5148064" y="1772816"/>
              <a:ext cx="936104" cy="936104"/>
            </a:xfrm>
            <a:prstGeom prst="rect">
              <a:avLst/>
            </a:prstGeom>
            <a:noFill/>
            <a:effectLst/>
          </p:spPr>
        </p:pic>
        <p:pic>
          <p:nvPicPr>
            <p:cNvPr id="13" name="Picture 10" descr="animal, elephant icon"/>
            <p:cNvPicPr>
              <a:picLocks noChangeAspect="1" noChangeArrowheads="1"/>
            </p:cNvPicPr>
            <p:nvPr/>
          </p:nvPicPr>
          <p:blipFill>
            <a:blip r:embed="rId4" cstate="print"/>
            <a:srcRect/>
            <a:stretch>
              <a:fillRect/>
            </a:stretch>
          </p:blipFill>
          <p:spPr bwMode="auto">
            <a:xfrm>
              <a:off x="5220072" y="2780928"/>
              <a:ext cx="864096" cy="864096"/>
            </a:xfrm>
            <a:prstGeom prst="rect">
              <a:avLst/>
            </a:prstGeom>
            <a:noFill/>
            <a:effectLst/>
          </p:spPr>
        </p:pic>
        <p:pic>
          <p:nvPicPr>
            <p:cNvPr id="14" name="Picture 12" descr="animal, dolphin icon"/>
            <p:cNvPicPr>
              <a:picLocks noChangeAspect="1" noChangeArrowheads="1"/>
            </p:cNvPicPr>
            <p:nvPr/>
          </p:nvPicPr>
          <p:blipFill>
            <a:blip r:embed="rId5" cstate="print"/>
            <a:srcRect/>
            <a:stretch>
              <a:fillRect/>
            </a:stretch>
          </p:blipFill>
          <p:spPr bwMode="auto">
            <a:xfrm>
              <a:off x="395536" y="4653136"/>
              <a:ext cx="998240" cy="998240"/>
            </a:xfrm>
            <a:prstGeom prst="rect">
              <a:avLst/>
            </a:prstGeom>
            <a:noFill/>
            <a:effectLst/>
          </p:spPr>
        </p:pic>
        <p:pic>
          <p:nvPicPr>
            <p:cNvPr id="15" name="Picture 6" descr="panda icon"/>
            <p:cNvPicPr>
              <a:picLocks noChangeAspect="1" noChangeArrowheads="1"/>
            </p:cNvPicPr>
            <p:nvPr/>
          </p:nvPicPr>
          <p:blipFill>
            <a:blip r:embed="rId2" cstate="print"/>
            <a:srcRect/>
            <a:stretch>
              <a:fillRect/>
            </a:stretch>
          </p:blipFill>
          <p:spPr bwMode="auto">
            <a:xfrm>
              <a:off x="1475656" y="836712"/>
              <a:ext cx="931168" cy="931169"/>
            </a:xfrm>
            <a:prstGeom prst="rect">
              <a:avLst/>
            </a:prstGeom>
            <a:noFill/>
            <a:effectLst>
              <a:outerShdw blurRad="50800" dist="38100" dir="2700000" algn="tl" rotWithShape="0">
                <a:prstClr val="black">
                  <a:alpha val="40000"/>
                </a:prstClr>
              </a:outerShdw>
            </a:effectLst>
          </p:spPr>
        </p:pic>
        <p:pic>
          <p:nvPicPr>
            <p:cNvPr id="16" name="Picture 6" descr="panda icon"/>
            <p:cNvPicPr>
              <a:picLocks noChangeAspect="1" noChangeArrowheads="1"/>
            </p:cNvPicPr>
            <p:nvPr/>
          </p:nvPicPr>
          <p:blipFill>
            <a:blip r:embed="rId2" cstate="print"/>
            <a:srcRect/>
            <a:stretch>
              <a:fillRect/>
            </a:stretch>
          </p:blipFill>
          <p:spPr bwMode="auto">
            <a:xfrm>
              <a:off x="2699792" y="836712"/>
              <a:ext cx="931168" cy="931169"/>
            </a:xfrm>
            <a:prstGeom prst="rect">
              <a:avLst/>
            </a:prstGeom>
            <a:noFill/>
            <a:effectLst>
              <a:outerShdw blurRad="50800" dist="38100" dir="2700000" algn="tl" rotWithShape="0">
                <a:prstClr val="black">
                  <a:alpha val="40000"/>
                </a:prstClr>
              </a:outerShdw>
            </a:effectLst>
          </p:spPr>
        </p:pic>
        <p:pic>
          <p:nvPicPr>
            <p:cNvPr id="17" name="Picture 6" descr="panda icon"/>
            <p:cNvPicPr>
              <a:picLocks noChangeAspect="1" noChangeArrowheads="1"/>
            </p:cNvPicPr>
            <p:nvPr/>
          </p:nvPicPr>
          <p:blipFill>
            <a:blip r:embed="rId2" cstate="print"/>
            <a:srcRect/>
            <a:stretch>
              <a:fillRect/>
            </a:stretch>
          </p:blipFill>
          <p:spPr bwMode="auto">
            <a:xfrm>
              <a:off x="323528" y="1772816"/>
              <a:ext cx="931168" cy="931169"/>
            </a:xfrm>
            <a:prstGeom prst="rect">
              <a:avLst/>
            </a:prstGeom>
            <a:noFill/>
            <a:effectLst/>
          </p:spPr>
        </p:pic>
        <p:pic>
          <p:nvPicPr>
            <p:cNvPr id="18" name="Picture 6" descr="panda icon"/>
            <p:cNvPicPr>
              <a:picLocks noChangeAspect="1" noChangeArrowheads="1"/>
            </p:cNvPicPr>
            <p:nvPr/>
          </p:nvPicPr>
          <p:blipFill>
            <a:blip r:embed="rId2" cstate="print"/>
            <a:srcRect/>
            <a:stretch>
              <a:fillRect/>
            </a:stretch>
          </p:blipFill>
          <p:spPr bwMode="auto">
            <a:xfrm>
              <a:off x="1475656" y="1772816"/>
              <a:ext cx="931168" cy="931169"/>
            </a:xfrm>
            <a:prstGeom prst="rect">
              <a:avLst/>
            </a:prstGeom>
            <a:noFill/>
            <a:effectLst/>
          </p:spPr>
        </p:pic>
        <p:pic>
          <p:nvPicPr>
            <p:cNvPr id="19" name="Picture 6" descr="panda icon"/>
            <p:cNvPicPr>
              <a:picLocks noChangeAspect="1" noChangeArrowheads="1"/>
            </p:cNvPicPr>
            <p:nvPr/>
          </p:nvPicPr>
          <p:blipFill>
            <a:blip r:embed="rId2" cstate="print"/>
            <a:srcRect/>
            <a:stretch>
              <a:fillRect/>
            </a:stretch>
          </p:blipFill>
          <p:spPr bwMode="auto">
            <a:xfrm>
              <a:off x="2699792" y="1772816"/>
              <a:ext cx="931168" cy="931169"/>
            </a:xfrm>
            <a:prstGeom prst="rect">
              <a:avLst/>
            </a:prstGeom>
            <a:noFill/>
            <a:effectLst/>
          </p:spPr>
        </p:pic>
        <p:pic>
          <p:nvPicPr>
            <p:cNvPr id="20" name="Picture 6" descr="panda icon"/>
            <p:cNvPicPr>
              <a:picLocks noChangeAspect="1" noChangeArrowheads="1"/>
            </p:cNvPicPr>
            <p:nvPr/>
          </p:nvPicPr>
          <p:blipFill>
            <a:blip r:embed="rId2" cstate="print"/>
            <a:srcRect/>
            <a:stretch>
              <a:fillRect/>
            </a:stretch>
          </p:blipFill>
          <p:spPr bwMode="auto">
            <a:xfrm>
              <a:off x="323528" y="2708920"/>
              <a:ext cx="931168" cy="931169"/>
            </a:xfrm>
            <a:prstGeom prst="rect">
              <a:avLst/>
            </a:prstGeom>
            <a:noFill/>
            <a:effectLst/>
          </p:spPr>
        </p:pic>
        <p:pic>
          <p:nvPicPr>
            <p:cNvPr id="21" name="Picture 6" descr="panda icon"/>
            <p:cNvPicPr>
              <a:picLocks noChangeAspect="1" noChangeArrowheads="1"/>
            </p:cNvPicPr>
            <p:nvPr/>
          </p:nvPicPr>
          <p:blipFill>
            <a:blip r:embed="rId2" cstate="print"/>
            <a:srcRect/>
            <a:stretch>
              <a:fillRect/>
            </a:stretch>
          </p:blipFill>
          <p:spPr bwMode="auto">
            <a:xfrm>
              <a:off x="1475656" y="2708920"/>
              <a:ext cx="931168" cy="931169"/>
            </a:xfrm>
            <a:prstGeom prst="rect">
              <a:avLst/>
            </a:prstGeom>
            <a:noFill/>
            <a:effectLst>
              <a:outerShdw blurRad="50800" dist="38100" dir="2700000" algn="tl" rotWithShape="0">
                <a:prstClr val="black">
                  <a:alpha val="40000"/>
                </a:prstClr>
              </a:outerShdw>
            </a:effectLst>
          </p:spPr>
        </p:pic>
        <p:pic>
          <p:nvPicPr>
            <p:cNvPr id="22" name="Picture 6" descr="panda icon"/>
            <p:cNvPicPr>
              <a:picLocks noChangeAspect="1" noChangeArrowheads="1"/>
            </p:cNvPicPr>
            <p:nvPr/>
          </p:nvPicPr>
          <p:blipFill>
            <a:blip r:embed="rId2" cstate="print"/>
            <a:srcRect/>
            <a:stretch>
              <a:fillRect/>
            </a:stretch>
          </p:blipFill>
          <p:spPr bwMode="auto">
            <a:xfrm>
              <a:off x="2699792" y="2708920"/>
              <a:ext cx="931168" cy="931169"/>
            </a:xfrm>
            <a:prstGeom prst="rect">
              <a:avLst/>
            </a:prstGeom>
            <a:noFill/>
            <a:effectLst>
              <a:outerShdw blurRad="50800" dist="38100" dir="2700000" algn="tl" rotWithShape="0">
                <a:prstClr val="black">
                  <a:alpha val="40000"/>
                </a:prstClr>
              </a:outerShdw>
            </a:effectLst>
          </p:spPr>
        </p:pic>
        <p:pic>
          <p:nvPicPr>
            <p:cNvPr id="23" name="Picture 6" descr="panda icon"/>
            <p:cNvPicPr>
              <a:picLocks noChangeAspect="1" noChangeArrowheads="1"/>
            </p:cNvPicPr>
            <p:nvPr/>
          </p:nvPicPr>
          <p:blipFill>
            <a:blip r:embed="rId2" cstate="print"/>
            <a:srcRect/>
            <a:stretch>
              <a:fillRect/>
            </a:stretch>
          </p:blipFill>
          <p:spPr bwMode="auto">
            <a:xfrm>
              <a:off x="323528" y="3645024"/>
              <a:ext cx="931168" cy="931169"/>
            </a:xfrm>
            <a:prstGeom prst="rect">
              <a:avLst/>
            </a:prstGeom>
            <a:noFill/>
            <a:effectLst>
              <a:outerShdw blurRad="50800" dist="38100" dir="2700000" algn="tl" rotWithShape="0">
                <a:prstClr val="black">
                  <a:alpha val="40000"/>
                </a:prstClr>
              </a:outerShdw>
            </a:effectLst>
          </p:spPr>
        </p:pic>
        <p:pic>
          <p:nvPicPr>
            <p:cNvPr id="24" name="Picture 6" descr="panda icon"/>
            <p:cNvPicPr>
              <a:picLocks noChangeAspect="1" noChangeArrowheads="1"/>
            </p:cNvPicPr>
            <p:nvPr/>
          </p:nvPicPr>
          <p:blipFill>
            <a:blip r:embed="rId2" cstate="print"/>
            <a:srcRect/>
            <a:stretch>
              <a:fillRect/>
            </a:stretch>
          </p:blipFill>
          <p:spPr bwMode="auto">
            <a:xfrm>
              <a:off x="1475656" y="3645024"/>
              <a:ext cx="931168" cy="931169"/>
            </a:xfrm>
            <a:prstGeom prst="rect">
              <a:avLst/>
            </a:prstGeom>
            <a:noFill/>
            <a:effectLst/>
          </p:spPr>
        </p:pic>
        <p:pic>
          <p:nvPicPr>
            <p:cNvPr id="25" name="Picture 6" descr="panda icon"/>
            <p:cNvPicPr>
              <a:picLocks noChangeAspect="1" noChangeArrowheads="1"/>
            </p:cNvPicPr>
            <p:nvPr/>
          </p:nvPicPr>
          <p:blipFill>
            <a:blip r:embed="rId2" cstate="print"/>
            <a:srcRect/>
            <a:stretch>
              <a:fillRect/>
            </a:stretch>
          </p:blipFill>
          <p:spPr bwMode="auto">
            <a:xfrm>
              <a:off x="2699792" y="3645024"/>
              <a:ext cx="931168" cy="931169"/>
            </a:xfrm>
            <a:prstGeom prst="rect">
              <a:avLst/>
            </a:prstGeom>
            <a:noFill/>
            <a:effectLst>
              <a:outerShdw blurRad="50800" dist="38100" dir="2700000" algn="tl" rotWithShape="0">
                <a:prstClr val="black">
                  <a:alpha val="40000"/>
                </a:prstClr>
              </a:outerShdw>
            </a:effectLst>
          </p:spPr>
        </p:pic>
        <p:pic>
          <p:nvPicPr>
            <p:cNvPr id="26" name="Picture 12" descr="animal, dolphin icon"/>
            <p:cNvPicPr>
              <a:picLocks noChangeAspect="1" noChangeArrowheads="1"/>
            </p:cNvPicPr>
            <p:nvPr/>
          </p:nvPicPr>
          <p:blipFill>
            <a:blip r:embed="rId5" cstate="print"/>
            <a:srcRect/>
            <a:stretch>
              <a:fillRect/>
            </a:stretch>
          </p:blipFill>
          <p:spPr bwMode="auto">
            <a:xfrm>
              <a:off x="1475656" y="4653136"/>
              <a:ext cx="998240" cy="998240"/>
            </a:xfrm>
            <a:prstGeom prst="rect">
              <a:avLst/>
            </a:prstGeom>
            <a:noFill/>
            <a:effectLst>
              <a:outerShdw blurRad="50800" dist="38100" dir="2700000" algn="tl" rotWithShape="0">
                <a:prstClr val="black">
                  <a:alpha val="40000"/>
                </a:prstClr>
              </a:outerShdw>
            </a:effectLst>
          </p:spPr>
        </p:pic>
        <p:pic>
          <p:nvPicPr>
            <p:cNvPr id="27" name="Picture 12" descr="animal, dolphin icon"/>
            <p:cNvPicPr>
              <a:picLocks noChangeAspect="1" noChangeArrowheads="1"/>
            </p:cNvPicPr>
            <p:nvPr/>
          </p:nvPicPr>
          <p:blipFill>
            <a:blip r:embed="rId5" cstate="print"/>
            <a:srcRect/>
            <a:stretch>
              <a:fillRect/>
            </a:stretch>
          </p:blipFill>
          <p:spPr bwMode="auto">
            <a:xfrm>
              <a:off x="2627784" y="4653136"/>
              <a:ext cx="998240" cy="998240"/>
            </a:xfrm>
            <a:prstGeom prst="rect">
              <a:avLst/>
            </a:prstGeom>
            <a:noFill/>
            <a:effectLst/>
          </p:spPr>
        </p:pic>
        <p:pic>
          <p:nvPicPr>
            <p:cNvPr id="28" name="Picture 12" descr="animal, dolphin icon"/>
            <p:cNvPicPr>
              <a:picLocks noChangeAspect="1" noChangeArrowheads="1"/>
            </p:cNvPicPr>
            <p:nvPr/>
          </p:nvPicPr>
          <p:blipFill>
            <a:blip r:embed="rId5" cstate="print"/>
            <a:srcRect/>
            <a:stretch>
              <a:fillRect/>
            </a:stretch>
          </p:blipFill>
          <p:spPr bwMode="auto">
            <a:xfrm>
              <a:off x="467544" y="5733256"/>
              <a:ext cx="998240" cy="998240"/>
            </a:xfrm>
            <a:prstGeom prst="rect">
              <a:avLst/>
            </a:prstGeom>
            <a:noFill/>
            <a:effectLst/>
          </p:spPr>
        </p:pic>
        <p:pic>
          <p:nvPicPr>
            <p:cNvPr id="29" name="Picture 12" descr="animal, dolphin icon"/>
            <p:cNvPicPr>
              <a:picLocks noChangeAspect="1" noChangeArrowheads="1"/>
            </p:cNvPicPr>
            <p:nvPr/>
          </p:nvPicPr>
          <p:blipFill>
            <a:blip r:embed="rId5" cstate="print"/>
            <a:srcRect/>
            <a:stretch>
              <a:fillRect/>
            </a:stretch>
          </p:blipFill>
          <p:spPr bwMode="auto">
            <a:xfrm>
              <a:off x="1547664" y="5733256"/>
              <a:ext cx="998240" cy="998240"/>
            </a:xfrm>
            <a:prstGeom prst="rect">
              <a:avLst/>
            </a:prstGeom>
            <a:noFill/>
            <a:effectLst/>
          </p:spPr>
        </p:pic>
        <p:pic>
          <p:nvPicPr>
            <p:cNvPr id="30" name="Picture 12" descr="animal, dolphin icon"/>
            <p:cNvPicPr>
              <a:picLocks noChangeAspect="1" noChangeArrowheads="1"/>
            </p:cNvPicPr>
            <p:nvPr/>
          </p:nvPicPr>
          <p:blipFill>
            <a:blip r:embed="rId5" cstate="print"/>
            <a:srcRect/>
            <a:stretch>
              <a:fillRect/>
            </a:stretch>
          </p:blipFill>
          <p:spPr bwMode="auto">
            <a:xfrm>
              <a:off x="2699792" y="5733256"/>
              <a:ext cx="998240" cy="998240"/>
            </a:xfrm>
            <a:prstGeom prst="rect">
              <a:avLst/>
            </a:prstGeom>
            <a:noFill/>
            <a:effectLst>
              <a:outerShdw blurRad="50800" dist="38100" dir="2700000" algn="tl" rotWithShape="0">
                <a:prstClr val="black">
                  <a:alpha val="40000"/>
                </a:prstClr>
              </a:outerShdw>
            </a:effectLst>
          </p:spPr>
        </p:pic>
        <p:pic>
          <p:nvPicPr>
            <p:cNvPr id="31" name="Picture 6" descr="panda icon"/>
            <p:cNvPicPr>
              <a:picLocks noChangeAspect="1" noChangeArrowheads="1"/>
            </p:cNvPicPr>
            <p:nvPr/>
          </p:nvPicPr>
          <p:blipFill>
            <a:blip r:embed="rId2" cstate="print"/>
            <a:srcRect/>
            <a:stretch>
              <a:fillRect/>
            </a:stretch>
          </p:blipFill>
          <p:spPr bwMode="auto">
            <a:xfrm>
              <a:off x="3851920" y="836712"/>
              <a:ext cx="931168" cy="931169"/>
            </a:xfrm>
            <a:prstGeom prst="rect">
              <a:avLst/>
            </a:prstGeom>
            <a:noFill/>
            <a:effectLst/>
          </p:spPr>
        </p:pic>
        <p:pic>
          <p:nvPicPr>
            <p:cNvPr id="32" name="Picture 6" descr="panda icon"/>
            <p:cNvPicPr>
              <a:picLocks noChangeAspect="1" noChangeArrowheads="1"/>
            </p:cNvPicPr>
            <p:nvPr/>
          </p:nvPicPr>
          <p:blipFill>
            <a:blip r:embed="rId2" cstate="print"/>
            <a:srcRect/>
            <a:stretch>
              <a:fillRect/>
            </a:stretch>
          </p:blipFill>
          <p:spPr bwMode="auto">
            <a:xfrm>
              <a:off x="3851920" y="1772816"/>
              <a:ext cx="931168" cy="931169"/>
            </a:xfrm>
            <a:prstGeom prst="rect">
              <a:avLst/>
            </a:prstGeom>
            <a:noFill/>
            <a:effectLst>
              <a:outerShdw blurRad="50800" dist="38100" dir="2700000" algn="tl" rotWithShape="0">
                <a:prstClr val="black">
                  <a:alpha val="40000"/>
                </a:prstClr>
              </a:outerShdw>
            </a:effectLst>
          </p:spPr>
        </p:pic>
        <p:pic>
          <p:nvPicPr>
            <p:cNvPr id="33" name="Picture 6" descr="panda icon"/>
            <p:cNvPicPr>
              <a:picLocks noChangeAspect="1" noChangeArrowheads="1"/>
            </p:cNvPicPr>
            <p:nvPr/>
          </p:nvPicPr>
          <p:blipFill>
            <a:blip r:embed="rId2" cstate="print"/>
            <a:srcRect/>
            <a:stretch>
              <a:fillRect/>
            </a:stretch>
          </p:blipFill>
          <p:spPr bwMode="auto">
            <a:xfrm>
              <a:off x="3923928" y="2708920"/>
              <a:ext cx="931168" cy="931169"/>
            </a:xfrm>
            <a:prstGeom prst="rect">
              <a:avLst/>
            </a:prstGeom>
            <a:noFill/>
            <a:effectLst/>
          </p:spPr>
        </p:pic>
        <p:pic>
          <p:nvPicPr>
            <p:cNvPr id="34" name="Picture 6" descr="panda icon"/>
            <p:cNvPicPr>
              <a:picLocks noChangeAspect="1" noChangeArrowheads="1"/>
            </p:cNvPicPr>
            <p:nvPr/>
          </p:nvPicPr>
          <p:blipFill>
            <a:blip r:embed="rId2" cstate="print"/>
            <a:srcRect/>
            <a:stretch>
              <a:fillRect/>
            </a:stretch>
          </p:blipFill>
          <p:spPr bwMode="auto">
            <a:xfrm>
              <a:off x="3923928" y="3645024"/>
              <a:ext cx="931168" cy="931169"/>
            </a:xfrm>
            <a:prstGeom prst="rect">
              <a:avLst/>
            </a:prstGeom>
            <a:noFill/>
            <a:effectLst>
              <a:outerShdw blurRad="50800" dist="38100" dir="2700000" algn="tl" rotWithShape="0">
                <a:prstClr val="black">
                  <a:alpha val="40000"/>
                </a:prstClr>
              </a:outerShdw>
            </a:effectLst>
          </p:spPr>
        </p:pic>
        <p:pic>
          <p:nvPicPr>
            <p:cNvPr id="35" name="Picture 12" descr="animal, dolphin icon"/>
            <p:cNvPicPr>
              <a:picLocks noChangeAspect="1" noChangeArrowheads="1"/>
            </p:cNvPicPr>
            <p:nvPr/>
          </p:nvPicPr>
          <p:blipFill>
            <a:blip r:embed="rId5" cstate="print"/>
            <a:srcRect/>
            <a:stretch>
              <a:fillRect/>
            </a:stretch>
          </p:blipFill>
          <p:spPr bwMode="auto">
            <a:xfrm>
              <a:off x="3851920" y="4581128"/>
              <a:ext cx="998240" cy="998240"/>
            </a:xfrm>
            <a:prstGeom prst="rect">
              <a:avLst/>
            </a:prstGeom>
            <a:noFill/>
            <a:effectLst/>
          </p:spPr>
        </p:pic>
        <p:pic>
          <p:nvPicPr>
            <p:cNvPr id="36" name="Picture 12" descr="animal, dolphin icon"/>
            <p:cNvPicPr>
              <a:picLocks noChangeAspect="1" noChangeArrowheads="1"/>
            </p:cNvPicPr>
            <p:nvPr/>
          </p:nvPicPr>
          <p:blipFill>
            <a:blip r:embed="rId5" cstate="print"/>
            <a:srcRect/>
            <a:stretch>
              <a:fillRect/>
            </a:stretch>
          </p:blipFill>
          <p:spPr bwMode="auto">
            <a:xfrm>
              <a:off x="3851920" y="5733256"/>
              <a:ext cx="998240" cy="998240"/>
            </a:xfrm>
            <a:prstGeom prst="rect">
              <a:avLst/>
            </a:prstGeom>
            <a:noFill/>
            <a:effectLst/>
          </p:spPr>
        </p:pic>
        <p:pic>
          <p:nvPicPr>
            <p:cNvPr id="37" name="Picture 8" descr="lion icon"/>
            <p:cNvPicPr>
              <a:picLocks noChangeAspect="1" noChangeArrowheads="1"/>
            </p:cNvPicPr>
            <p:nvPr/>
          </p:nvPicPr>
          <p:blipFill>
            <a:blip r:embed="rId3" cstate="print"/>
            <a:srcRect/>
            <a:stretch>
              <a:fillRect/>
            </a:stretch>
          </p:blipFill>
          <p:spPr bwMode="auto">
            <a:xfrm>
              <a:off x="6156176" y="1772816"/>
              <a:ext cx="936104" cy="936104"/>
            </a:xfrm>
            <a:prstGeom prst="rect">
              <a:avLst/>
            </a:prstGeom>
            <a:noFill/>
            <a:effectLst/>
          </p:spPr>
        </p:pic>
        <p:pic>
          <p:nvPicPr>
            <p:cNvPr id="38" name="Picture 8" descr="lion icon"/>
            <p:cNvPicPr>
              <a:picLocks noChangeAspect="1" noChangeArrowheads="1"/>
            </p:cNvPicPr>
            <p:nvPr/>
          </p:nvPicPr>
          <p:blipFill>
            <a:blip r:embed="rId3" cstate="print"/>
            <a:srcRect/>
            <a:stretch>
              <a:fillRect/>
            </a:stretch>
          </p:blipFill>
          <p:spPr bwMode="auto">
            <a:xfrm>
              <a:off x="5076056" y="836712"/>
              <a:ext cx="936104" cy="936104"/>
            </a:xfrm>
            <a:prstGeom prst="rect">
              <a:avLst/>
            </a:prstGeom>
            <a:noFill/>
            <a:effectLst>
              <a:outerShdw blurRad="50800" dist="38100" dir="2700000" algn="tl" rotWithShape="0">
                <a:prstClr val="black">
                  <a:alpha val="40000"/>
                </a:prstClr>
              </a:outerShdw>
            </a:effectLst>
          </p:spPr>
        </p:pic>
        <p:pic>
          <p:nvPicPr>
            <p:cNvPr id="39" name="Picture 8" descr="lion icon"/>
            <p:cNvPicPr>
              <a:picLocks noChangeAspect="1" noChangeArrowheads="1"/>
            </p:cNvPicPr>
            <p:nvPr/>
          </p:nvPicPr>
          <p:blipFill>
            <a:blip r:embed="rId3" cstate="print"/>
            <a:srcRect/>
            <a:stretch>
              <a:fillRect/>
            </a:stretch>
          </p:blipFill>
          <p:spPr bwMode="auto">
            <a:xfrm>
              <a:off x="6156176" y="836712"/>
              <a:ext cx="936104" cy="936104"/>
            </a:xfrm>
            <a:prstGeom prst="rect">
              <a:avLst/>
            </a:prstGeom>
            <a:noFill/>
            <a:effectLst/>
          </p:spPr>
        </p:pic>
        <p:pic>
          <p:nvPicPr>
            <p:cNvPr id="40" name="Picture 10" descr="animal, elephant icon"/>
            <p:cNvPicPr>
              <a:picLocks noChangeAspect="1" noChangeArrowheads="1"/>
            </p:cNvPicPr>
            <p:nvPr/>
          </p:nvPicPr>
          <p:blipFill>
            <a:blip r:embed="rId4" cstate="print"/>
            <a:srcRect/>
            <a:stretch>
              <a:fillRect/>
            </a:stretch>
          </p:blipFill>
          <p:spPr bwMode="auto">
            <a:xfrm>
              <a:off x="6228184" y="2780928"/>
              <a:ext cx="864096" cy="864096"/>
            </a:xfrm>
            <a:prstGeom prst="rect">
              <a:avLst/>
            </a:prstGeom>
            <a:noFill/>
            <a:effectLst>
              <a:outerShdw blurRad="50800" dist="38100" dir="2700000" algn="tl" rotWithShape="0">
                <a:prstClr val="black">
                  <a:alpha val="40000"/>
                </a:prstClr>
              </a:outerShdw>
            </a:effectLst>
          </p:spPr>
        </p:pic>
        <p:pic>
          <p:nvPicPr>
            <p:cNvPr id="41" name="Picture 10" descr="animal, elephant icon"/>
            <p:cNvPicPr>
              <a:picLocks noChangeAspect="1" noChangeArrowheads="1"/>
            </p:cNvPicPr>
            <p:nvPr/>
          </p:nvPicPr>
          <p:blipFill>
            <a:blip r:embed="rId4" cstate="print"/>
            <a:srcRect/>
            <a:stretch>
              <a:fillRect/>
            </a:stretch>
          </p:blipFill>
          <p:spPr bwMode="auto">
            <a:xfrm>
              <a:off x="6228184" y="3717032"/>
              <a:ext cx="864096" cy="864096"/>
            </a:xfrm>
            <a:prstGeom prst="rect">
              <a:avLst/>
            </a:prstGeom>
            <a:noFill/>
            <a:effectLst>
              <a:outerShdw blurRad="50800" dist="38100" dir="2700000" algn="tl" rotWithShape="0">
                <a:prstClr val="black">
                  <a:alpha val="40000"/>
                </a:prstClr>
              </a:outerShdw>
            </a:effectLst>
          </p:spPr>
        </p:pic>
        <p:pic>
          <p:nvPicPr>
            <p:cNvPr id="42" name="Picture 10" descr="animal, elephant icon"/>
            <p:cNvPicPr>
              <a:picLocks noChangeAspect="1" noChangeArrowheads="1"/>
            </p:cNvPicPr>
            <p:nvPr/>
          </p:nvPicPr>
          <p:blipFill>
            <a:blip r:embed="rId4" cstate="print"/>
            <a:srcRect/>
            <a:stretch>
              <a:fillRect/>
            </a:stretch>
          </p:blipFill>
          <p:spPr bwMode="auto">
            <a:xfrm>
              <a:off x="5220072" y="3717032"/>
              <a:ext cx="864096" cy="864096"/>
            </a:xfrm>
            <a:prstGeom prst="rect">
              <a:avLst/>
            </a:prstGeom>
            <a:noFill/>
            <a:effectLst>
              <a:outerShdw blurRad="50800" dist="38100" dir="2700000" algn="tl" rotWithShape="0">
                <a:prstClr val="black">
                  <a:alpha val="40000"/>
                </a:prstClr>
              </a:outerShdw>
            </a:effectLst>
          </p:spPr>
        </p:pic>
        <p:pic>
          <p:nvPicPr>
            <p:cNvPr id="43" name="Picture 10" descr="animal, elephant icon"/>
            <p:cNvPicPr>
              <a:picLocks noChangeAspect="1" noChangeArrowheads="1"/>
            </p:cNvPicPr>
            <p:nvPr/>
          </p:nvPicPr>
          <p:blipFill>
            <a:blip r:embed="rId4" cstate="print"/>
            <a:srcRect/>
            <a:stretch>
              <a:fillRect/>
            </a:stretch>
          </p:blipFill>
          <p:spPr bwMode="auto">
            <a:xfrm>
              <a:off x="5220072" y="4725144"/>
              <a:ext cx="864096" cy="864096"/>
            </a:xfrm>
            <a:prstGeom prst="rect">
              <a:avLst/>
            </a:prstGeom>
            <a:noFill/>
            <a:effectLst>
              <a:outerShdw blurRad="50800" dist="38100" dir="2700000" algn="tl" rotWithShape="0">
                <a:prstClr val="black">
                  <a:alpha val="40000"/>
                </a:prstClr>
              </a:outerShdw>
            </a:effectLst>
          </p:spPr>
        </p:pic>
        <p:pic>
          <p:nvPicPr>
            <p:cNvPr id="44" name="Picture 10" descr="animal, elephant icon"/>
            <p:cNvPicPr>
              <a:picLocks noChangeAspect="1" noChangeArrowheads="1"/>
            </p:cNvPicPr>
            <p:nvPr/>
          </p:nvPicPr>
          <p:blipFill>
            <a:blip r:embed="rId4" cstate="print"/>
            <a:srcRect/>
            <a:stretch>
              <a:fillRect/>
            </a:stretch>
          </p:blipFill>
          <p:spPr bwMode="auto">
            <a:xfrm>
              <a:off x="6228184" y="4725144"/>
              <a:ext cx="864096" cy="864096"/>
            </a:xfrm>
            <a:prstGeom prst="rect">
              <a:avLst/>
            </a:prstGeom>
            <a:noFill/>
            <a:effectLst/>
          </p:spPr>
        </p:pic>
        <p:pic>
          <p:nvPicPr>
            <p:cNvPr id="45" name="Picture 10" descr="animal, elephant icon"/>
            <p:cNvPicPr>
              <a:picLocks noChangeAspect="1" noChangeArrowheads="1"/>
            </p:cNvPicPr>
            <p:nvPr/>
          </p:nvPicPr>
          <p:blipFill>
            <a:blip r:embed="rId4" cstate="print"/>
            <a:srcRect/>
            <a:stretch>
              <a:fillRect/>
            </a:stretch>
          </p:blipFill>
          <p:spPr bwMode="auto">
            <a:xfrm>
              <a:off x="6228184" y="5877272"/>
              <a:ext cx="864096" cy="864096"/>
            </a:xfrm>
            <a:prstGeom prst="rect">
              <a:avLst/>
            </a:prstGeom>
            <a:noFill/>
            <a:effectLst/>
          </p:spPr>
        </p:pic>
        <p:pic>
          <p:nvPicPr>
            <p:cNvPr id="46" name="Picture 10" descr="animal, elephant icon"/>
            <p:cNvPicPr>
              <a:picLocks noChangeAspect="1" noChangeArrowheads="1"/>
            </p:cNvPicPr>
            <p:nvPr/>
          </p:nvPicPr>
          <p:blipFill>
            <a:blip r:embed="rId4" cstate="print"/>
            <a:srcRect/>
            <a:stretch>
              <a:fillRect/>
            </a:stretch>
          </p:blipFill>
          <p:spPr bwMode="auto">
            <a:xfrm>
              <a:off x="5220072" y="5877272"/>
              <a:ext cx="864096" cy="864096"/>
            </a:xfrm>
            <a:prstGeom prst="rect">
              <a:avLst/>
            </a:prstGeom>
            <a:noFill/>
            <a:effectLst/>
          </p:spPr>
        </p:pic>
      </p:grpSp>
      <p:sp>
        <p:nvSpPr>
          <p:cNvPr id="48" name="TextBox 47"/>
          <p:cNvSpPr txBox="1"/>
          <p:nvPr/>
        </p:nvSpPr>
        <p:spPr>
          <a:xfrm>
            <a:off x="1676966" y="598604"/>
            <a:ext cx="5520263" cy="1200329"/>
          </a:xfrm>
          <a:prstGeom prst="rect">
            <a:avLst/>
          </a:prstGeom>
          <a:noFill/>
        </p:spPr>
        <p:txBody>
          <a:bodyPr wrap="square" rtlCol="0">
            <a:spAutoFit/>
          </a:bodyPr>
          <a:lstStyle/>
          <a:p>
            <a:pPr algn="ctr"/>
            <a:r>
              <a:rPr lang="en-GB" dirty="0"/>
              <a:t>I could test the entire </a:t>
            </a:r>
            <a:r>
              <a:rPr lang="en-GB" b="1" dirty="0"/>
              <a:t>population</a:t>
            </a:r>
            <a:r>
              <a:rPr lang="en-GB" dirty="0"/>
              <a:t> of animals at the zoo.</a:t>
            </a:r>
          </a:p>
          <a:p>
            <a:pPr algn="ctr"/>
            <a:r>
              <a:rPr lang="en-GB" dirty="0"/>
              <a:t>(Looking at the entire population is known as a </a:t>
            </a:r>
            <a:r>
              <a:rPr lang="en-GB" b="1" dirty="0"/>
              <a:t>census</a:t>
            </a:r>
            <a:r>
              <a:rPr lang="en-GB" dirty="0"/>
              <a:t>)</a:t>
            </a:r>
          </a:p>
          <a:p>
            <a:pPr algn="ctr"/>
            <a:r>
              <a:rPr lang="en-GB" dirty="0"/>
              <a:t>But this would be time consuming. </a:t>
            </a:r>
          </a:p>
          <a:p>
            <a:pPr algn="ctr"/>
            <a:endParaRPr lang="en-GB" dirty="0"/>
          </a:p>
        </p:txBody>
      </p:sp>
      <p:sp>
        <p:nvSpPr>
          <p:cNvPr id="50" name="Rectangle 49"/>
          <p:cNvSpPr/>
          <p:nvPr/>
        </p:nvSpPr>
        <p:spPr>
          <a:xfrm>
            <a:off x="6253265" y="925818"/>
            <a:ext cx="678113" cy="282093"/>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fontAlgn="auto">
              <a:spcBef>
                <a:spcPts val="0"/>
              </a:spcBef>
              <a:spcAft>
                <a:spcPts val="0"/>
              </a:spcAft>
              <a:defRPr/>
            </a:pPr>
            <a:r>
              <a:rPr lang="en-GB" sz="2800" dirty="0"/>
              <a:t>?</a:t>
            </a:r>
          </a:p>
        </p:txBody>
      </p:sp>
      <p:sp>
        <p:nvSpPr>
          <p:cNvPr id="5" name="Rectangle 4"/>
          <p:cNvSpPr/>
          <p:nvPr/>
        </p:nvSpPr>
        <p:spPr>
          <a:xfrm>
            <a:off x="1676966" y="1798933"/>
            <a:ext cx="5847362" cy="4870427"/>
          </a:xfrm>
          <a:prstGeom prst="rect">
            <a:avLst/>
          </a:prstGeom>
          <a:solidFill>
            <a:srgbClr val="FFFF00">
              <a:alpha val="37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TextBox 5"/>
          <p:cNvSpPr txBox="1"/>
          <p:nvPr/>
        </p:nvSpPr>
        <p:spPr>
          <a:xfrm>
            <a:off x="7360356" y="1973938"/>
            <a:ext cx="1737345" cy="4770537"/>
          </a:xfrm>
          <a:prstGeom prst="rect">
            <a:avLst/>
          </a:prstGeom>
        </p:spPr>
        <p:style>
          <a:lnRef idx="2">
            <a:schemeClr val="dk1">
              <a:shade val="50000"/>
            </a:schemeClr>
          </a:lnRef>
          <a:fillRef idx="1">
            <a:schemeClr val="dk1"/>
          </a:fillRef>
          <a:effectRef idx="0">
            <a:schemeClr val="dk1"/>
          </a:effectRef>
          <a:fontRef idx="minor">
            <a:schemeClr val="lt1"/>
          </a:fontRef>
        </p:style>
        <p:txBody>
          <a:bodyPr wrap="square" rtlCol="0">
            <a:spAutoFit/>
          </a:bodyPr>
          <a:lstStyle/>
          <a:p>
            <a:r>
              <a:rPr lang="en-GB" sz="1600" dirty="0"/>
              <a:t>We therefore instead want to just test some of the animals, and hope that the percentage of these animals with the disease accurately reflects the whole population of animals, e.g. if 20% have the disease within our selected group, we assume roughly 20% of all animals have the disease.</a:t>
            </a:r>
          </a:p>
        </p:txBody>
      </p:sp>
    </p:spTree>
    <p:extLst>
      <p:ext uri="{BB962C8B-B14F-4D97-AF65-F5344CB8AC3E}">
        <p14:creationId xmlns:p14="http://schemas.microsoft.com/office/powerpoint/2010/main" val="22462487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seq concurrent="1" nextAc="seek">
              <p:cTn id="13" restart="whenNotActive" fill="hold" evtFilter="cancelBubble" nodeType="interactiveSeq">
                <p:stCondLst>
                  <p:cond evt="onClick" delay="0">
                    <p:tgtEl>
                      <p:spTgt spid="50"/>
                    </p:tgtEl>
                  </p:cond>
                </p:stCondLst>
                <p:endSync evt="end" delay="0">
                  <p:rtn val="all"/>
                </p:endSync>
                <p:childTnLst>
                  <p:par>
                    <p:cTn id="14" fill="hold">
                      <p:stCondLst>
                        <p:cond delay="0"/>
                      </p:stCondLst>
                      <p:childTnLst>
                        <p:par>
                          <p:cTn id="15" fill="hold">
                            <p:stCondLst>
                              <p:cond delay="0"/>
                            </p:stCondLst>
                            <p:childTnLst>
                              <p:par>
                                <p:cTn id="16" presetID="10" presetClass="exit" presetSubtype="0" fill="hold" grpId="0" nodeType="clickEffect">
                                  <p:stCondLst>
                                    <p:cond delay="0"/>
                                  </p:stCondLst>
                                  <p:childTnLst>
                                    <p:animEffect transition="out" filter="fade">
                                      <p:cBhvr>
                                        <p:cTn id="17" dur="500"/>
                                        <p:tgtEl>
                                          <p:spTgt spid="50"/>
                                        </p:tgtEl>
                                      </p:cBhvr>
                                    </p:animEffect>
                                    <p:set>
                                      <p:cBhvr>
                                        <p:cTn id="18" dur="1" fill="hold">
                                          <p:stCondLst>
                                            <p:cond delay="499"/>
                                          </p:stCondLst>
                                        </p:cTn>
                                        <p:tgtEl>
                                          <p:spTgt spid="50"/>
                                        </p:tgtEl>
                                        <p:attrNameLst>
                                          <p:attrName>style.visibility</p:attrName>
                                        </p:attrNameLst>
                                      </p:cBhvr>
                                      <p:to>
                                        <p:strVal val="hidden"/>
                                      </p:to>
                                    </p:set>
                                  </p:childTnLst>
                                </p:cTn>
                              </p:par>
                            </p:childTnLst>
                          </p:cTn>
                        </p:par>
                      </p:childTnLst>
                    </p:cTn>
                  </p:par>
                </p:childTnLst>
              </p:cTn>
              <p:nextCondLst>
                <p:cond evt="onClick" delay="0">
                  <p:tgtEl>
                    <p:spTgt spid="50"/>
                  </p:tgtEl>
                </p:cond>
              </p:nextCondLst>
            </p:seq>
          </p:childTnLst>
        </p:cTn>
      </p:par>
    </p:tnLst>
    <p:bldLst>
      <p:bldP spid="50" grpId="0" animBg="1"/>
      <p:bldP spid="5" grpId="0" animBg="1"/>
      <p:bldP spid="6"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 name="Freeform 48"/>
          <p:cNvSpPr/>
          <p:nvPr/>
        </p:nvSpPr>
        <p:spPr>
          <a:xfrm>
            <a:off x="-146756" y="1580444"/>
            <a:ext cx="9347200" cy="5339645"/>
          </a:xfrm>
          <a:custGeom>
            <a:avLst/>
            <a:gdLst>
              <a:gd name="connsiteX0" fmla="*/ 0 w 9347200"/>
              <a:gd name="connsiteY0" fmla="*/ 316089 h 5339645"/>
              <a:gd name="connsiteX1" fmla="*/ 891823 w 9347200"/>
              <a:gd name="connsiteY1" fmla="*/ 67734 h 5339645"/>
              <a:gd name="connsiteX2" fmla="*/ 1670756 w 9347200"/>
              <a:gd name="connsiteY2" fmla="*/ 67734 h 5339645"/>
              <a:gd name="connsiteX3" fmla="*/ 1998134 w 9347200"/>
              <a:gd name="connsiteY3" fmla="*/ 180623 h 5339645"/>
              <a:gd name="connsiteX4" fmla="*/ 2562578 w 9347200"/>
              <a:gd name="connsiteY4" fmla="*/ 180623 h 5339645"/>
              <a:gd name="connsiteX5" fmla="*/ 3149600 w 9347200"/>
              <a:gd name="connsiteY5" fmla="*/ 45156 h 5339645"/>
              <a:gd name="connsiteX6" fmla="*/ 3962400 w 9347200"/>
              <a:gd name="connsiteY6" fmla="*/ 0 h 5339645"/>
              <a:gd name="connsiteX7" fmla="*/ 4075289 w 9347200"/>
              <a:gd name="connsiteY7" fmla="*/ 33867 h 5339645"/>
              <a:gd name="connsiteX8" fmla="*/ 4831645 w 9347200"/>
              <a:gd name="connsiteY8" fmla="*/ 112889 h 5339645"/>
              <a:gd name="connsiteX9" fmla="*/ 5486400 w 9347200"/>
              <a:gd name="connsiteY9" fmla="*/ 135467 h 5339645"/>
              <a:gd name="connsiteX10" fmla="*/ 5689600 w 9347200"/>
              <a:gd name="connsiteY10" fmla="*/ 124178 h 5339645"/>
              <a:gd name="connsiteX11" fmla="*/ 6276623 w 9347200"/>
              <a:gd name="connsiteY11" fmla="*/ 0 h 5339645"/>
              <a:gd name="connsiteX12" fmla="*/ 6762045 w 9347200"/>
              <a:gd name="connsiteY12" fmla="*/ 22578 h 5339645"/>
              <a:gd name="connsiteX13" fmla="*/ 7010400 w 9347200"/>
              <a:gd name="connsiteY13" fmla="*/ 90312 h 5339645"/>
              <a:gd name="connsiteX14" fmla="*/ 7631289 w 9347200"/>
              <a:gd name="connsiteY14" fmla="*/ 203200 h 5339645"/>
              <a:gd name="connsiteX15" fmla="*/ 7778045 w 9347200"/>
              <a:gd name="connsiteY15" fmla="*/ 203200 h 5339645"/>
              <a:gd name="connsiteX16" fmla="*/ 8195734 w 9347200"/>
              <a:gd name="connsiteY16" fmla="*/ 169334 h 5339645"/>
              <a:gd name="connsiteX17" fmla="*/ 8692445 w 9347200"/>
              <a:gd name="connsiteY17" fmla="*/ 45156 h 5339645"/>
              <a:gd name="connsiteX18" fmla="*/ 9087556 w 9347200"/>
              <a:gd name="connsiteY18" fmla="*/ 11289 h 5339645"/>
              <a:gd name="connsiteX19" fmla="*/ 9335912 w 9347200"/>
              <a:gd name="connsiteY19" fmla="*/ 0 h 5339645"/>
              <a:gd name="connsiteX20" fmla="*/ 9347200 w 9347200"/>
              <a:gd name="connsiteY20" fmla="*/ 5339645 h 5339645"/>
              <a:gd name="connsiteX21" fmla="*/ 112889 w 9347200"/>
              <a:gd name="connsiteY21" fmla="*/ 5339645 h 5339645"/>
              <a:gd name="connsiteX22" fmla="*/ 90312 w 9347200"/>
              <a:gd name="connsiteY22" fmla="*/ 304800 h 5339645"/>
              <a:gd name="connsiteX23" fmla="*/ 0 w 9347200"/>
              <a:gd name="connsiteY23" fmla="*/ 316089 h 53396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9347200" h="5339645">
                <a:moveTo>
                  <a:pt x="0" y="316089"/>
                </a:moveTo>
                <a:lnTo>
                  <a:pt x="891823" y="67734"/>
                </a:lnTo>
                <a:lnTo>
                  <a:pt x="1670756" y="67734"/>
                </a:lnTo>
                <a:lnTo>
                  <a:pt x="1998134" y="180623"/>
                </a:lnTo>
                <a:lnTo>
                  <a:pt x="2562578" y="180623"/>
                </a:lnTo>
                <a:lnTo>
                  <a:pt x="3149600" y="45156"/>
                </a:lnTo>
                <a:lnTo>
                  <a:pt x="3962400" y="0"/>
                </a:lnTo>
                <a:lnTo>
                  <a:pt x="4075289" y="33867"/>
                </a:lnTo>
                <a:lnTo>
                  <a:pt x="4831645" y="112889"/>
                </a:lnTo>
                <a:lnTo>
                  <a:pt x="5486400" y="135467"/>
                </a:lnTo>
                <a:lnTo>
                  <a:pt x="5689600" y="124178"/>
                </a:lnTo>
                <a:lnTo>
                  <a:pt x="6276623" y="0"/>
                </a:lnTo>
                <a:lnTo>
                  <a:pt x="6762045" y="22578"/>
                </a:lnTo>
                <a:lnTo>
                  <a:pt x="7010400" y="90312"/>
                </a:lnTo>
                <a:lnTo>
                  <a:pt x="7631289" y="203200"/>
                </a:lnTo>
                <a:lnTo>
                  <a:pt x="7778045" y="203200"/>
                </a:lnTo>
                <a:lnTo>
                  <a:pt x="8195734" y="169334"/>
                </a:lnTo>
                <a:lnTo>
                  <a:pt x="8692445" y="45156"/>
                </a:lnTo>
                <a:lnTo>
                  <a:pt x="9087556" y="11289"/>
                </a:lnTo>
                <a:lnTo>
                  <a:pt x="9335912" y="0"/>
                </a:lnTo>
                <a:cubicBezTo>
                  <a:pt x="9339675" y="1779882"/>
                  <a:pt x="9343437" y="3559763"/>
                  <a:pt x="9347200" y="5339645"/>
                </a:cubicBezTo>
                <a:lnTo>
                  <a:pt x="112889" y="5339645"/>
                </a:lnTo>
                <a:lnTo>
                  <a:pt x="90312" y="304800"/>
                </a:lnTo>
                <a:lnTo>
                  <a:pt x="0" y="316089"/>
                </a:lnTo>
                <a:close/>
              </a:path>
            </a:pathLst>
          </a:cu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GB"/>
          </a:p>
        </p:txBody>
      </p:sp>
      <p:grpSp>
        <p:nvGrpSpPr>
          <p:cNvPr id="2" name="Group 57"/>
          <p:cNvGrpSpPr/>
          <p:nvPr/>
        </p:nvGrpSpPr>
        <p:grpSpPr>
          <a:xfrm>
            <a:off x="-1144" y="0"/>
            <a:ext cx="9145144" cy="599127"/>
            <a:chOff x="-1144" y="0"/>
            <a:chExt cx="9145144" cy="599127"/>
          </a:xfrm>
        </p:grpSpPr>
        <p:sp>
          <p:nvSpPr>
            <p:cNvPr id="3" name="TextBox 2"/>
            <p:cNvSpPr txBox="1"/>
            <p:nvPr/>
          </p:nvSpPr>
          <p:spPr>
            <a:xfrm>
              <a:off x="0" y="0"/>
              <a:ext cx="9144000" cy="599127"/>
            </a:xfrm>
            <a:prstGeom prst="rect">
              <a:avLst/>
            </a:prstGeom>
            <a:ln>
              <a:noFill/>
            </a:ln>
          </p:spPr>
          <p:style>
            <a:lnRef idx="2">
              <a:schemeClr val="dk1">
                <a:shade val="50000"/>
              </a:schemeClr>
            </a:lnRef>
            <a:fillRef idx="1">
              <a:schemeClr val="dk1"/>
            </a:fillRef>
            <a:effectRef idx="0">
              <a:schemeClr val="dk1"/>
            </a:effectRef>
            <a:fontRef idx="minor">
              <a:schemeClr val="lt1"/>
            </a:fontRef>
          </p:style>
          <p:txBody>
            <a:bodyPr wrap="square" rtlCol="0">
              <a:spAutoFit/>
            </a:bodyPr>
            <a:lstStyle/>
            <a:p>
              <a:r>
                <a:rPr lang="en-GB" sz="3200" dirty="0"/>
                <a:t>   Sampling Motivation</a:t>
              </a:r>
            </a:p>
          </p:txBody>
        </p:sp>
        <p:cxnSp>
          <p:nvCxnSpPr>
            <p:cNvPr id="4" name="Straight Connector 3"/>
            <p:cNvCxnSpPr/>
            <p:nvPr/>
          </p:nvCxnSpPr>
          <p:spPr>
            <a:xfrm>
              <a:off x="-1144" y="585216"/>
              <a:ext cx="9144000" cy="0"/>
            </a:xfrm>
            <a:prstGeom prst="line">
              <a:avLst/>
            </a:prstGeom>
            <a:effectLst/>
          </p:spPr>
          <p:style>
            <a:lnRef idx="3">
              <a:schemeClr val="accent3"/>
            </a:lnRef>
            <a:fillRef idx="0">
              <a:schemeClr val="accent3"/>
            </a:fillRef>
            <a:effectRef idx="2">
              <a:schemeClr val="accent3"/>
            </a:effectRef>
            <a:fontRef idx="minor">
              <a:schemeClr val="tx1"/>
            </a:fontRef>
          </p:style>
        </p:cxnSp>
      </p:grpSp>
      <p:grpSp>
        <p:nvGrpSpPr>
          <p:cNvPr id="47" name="Group 46"/>
          <p:cNvGrpSpPr/>
          <p:nvPr/>
        </p:nvGrpSpPr>
        <p:grpSpPr>
          <a:xfrm>
            <a:off x="1831375" y="1844824"/>
            <a:ext cx="5478961" cy="4627110"/>
            <a:chOff x="323528" y="836712"/>
            <a:chExt cx="6768752" cy="5904656"/>
          </a:xfrm>
        </p:grpSpPr>
        <p:pic>
          <p:nvPicPr>
            <p:cNvPr id="11" name="Picture 6" descr="panda icon"/>
            <p:cNvPicPr>
              <a:picLocks noChangeAspect="1" noChangeArrowheads="1"/>
            </p:cNvPicPr>
            <p:nvPr/>
          </p:nvPicPr>
          <p:blipFill>
            <a:blip r:embed="rId2" cstate="print"/>
            <a:srcRect/>
            <a:stretch>
              <a:fillRect/>
            </a:stretch>
          </p:blipFill>
          <p:spPr bwMode="auto">
            <a:xfrm>
              <a:off x="323528" y="836712"/>
              <a:ext cx="931168" cy="931169"/>
            </a:xfrm>
            <a:prstGeom prst="rect">
              <a:avLst/>
            </a:prstGeom>
            <a:noFill/>
            <a:effectLst/>
          </p:spPr>
        </p:pic>
        <p:pic>
          <p:nvPicPr>
            <p:cNvPr id="12" name="Picture 8" descr="lion icon"/>
            <p:cNvPicPr>
              <a:picLocks noChangeAspect="1" noChangeArrowheads="1"/>
            </p:cNvPicPr>
            <p:nvPr/>
          </p:nvPicPr>
          <p:blipFill>
            <a:blip r:embed="rId3" cstate="print"/>
            <a:srcRect/>
            <a:stretch>
              <a:fillRect/>
            </a:stretch>
          </p:blipFill>
          <p:spPr bwMode="auto">
            <a:xfrm>
              <a:off x="5148064" y="1772816"/>
              <a:ext cx="936104" cy="936104"/>
            </a:xfrm>
            <a:prstGeom prst="rect">
              <a:avLst/>
            </a:prstGeom>
            <a:noFill/>
            <a:effectLst/>
          </p:spPr>
        </p:pic>
        <p:pic>
          <p:nvPicPr>
            <p:cNvPr id="13" name="Picture 10" descr="animal, elephant icon"/>
            <p:cNvPicPr>
              <a:picLocks noChangeAspect="1" noChangeArrowheads="1"/>
            </p:cNvPicPr>
            <p:nvPr/>
          </p:nvPicPr>
          <p:blipFill>
            <a:blip r:embed="rId4" cstate="print"/>
            <a:srcRect/>
            <a:stretch>
              <a:fillRect/>
            </a:stretch>
          </p:blipFill>
          <p:spPr bwMode="auto">
            <a:xfrm>
              <a:off x="5220072" y="2780928"/>
              <a:ext cx="864096" cy="864096"/>
            </a:xfrm>
            <a:prstGeom prst="rect">
              <a:avLst/>
            </a:prstGeom>
            <a:noFill/>
            <a:effectLst/>
          </p:spPr>
        </p:pic>
        <p:pic>
          <p:nvPicPr>
            <p:cNvPr id="14" name="Picture 12" descr="animal, dolphin icon"/>
            <p:cNvPicPr>
              <a:picLocks noChangeAspect="1" noChangeArrowheads="1"/>
            </p:cNvPicPr>
            <p:nvPr/>
          </p:nvPicPr>
          <p:blipFill>
            <a:blip r:embed="rId5" cstate="print"/>
            <a:srcRect/>
            <a:stretch>
              <a:fillRect/>
            </a:stretch>
          </p:blipFill>
          <p:spPr bwMode="auto">
            <a:xfrm>
              <a:off x="395536" y="4653136"/>
              <a:ext cx="998240" cy="998240"/>
            </a:xfrm>
            <a:prstGeom prst="rect">
              <a:avLst/>
            </a:prstGeom>
            <a:noFill/>
            <a:effectLst/>
          </p:spPr>
        </p:pic>
        <p:pic>
          <p:nvPicPr>
            <p:cNvPr id="15" name="Picture 6" descr="panda icon"/>
            <p:cNvPicPr>
              <a:picLocks noChangeAspect="1" noChangeArrowheads="1"/>
            </p:cNvPicPr>
            <p:nvPr/>
          </p:nvPicPr>
          <p:blipFill>
            <a:blip r:embed="rId2" cstate="print"/>
            <a:srcRect/>
            <a:stretch>
              <a:fillRect/>
            </a:stretch>
          </p:blipFill>
          <p:spPr bwMode="auto">
            <a:xfrm>
              <a:off x="1475656" y="836712"/>
              <a:ext cx="931168" cy="931169"/>
            </a:xfrm>
            <a:prstGeom prst="rect">
              <a:avLst/>
            </a:prstGeom>
            <a:noFill/>
            <a:effectLst>
              <a:outerShdw blurRad="50800" dist="38100" dir="2700000" algn="tl" rotWithShape="0">
                <a:prstClr val="black">
                  <a:alpha val="40000"/>
                </a:prstClr>
              </a:outerShdw>
            </a:effectLst>
          </p:spPr>
        </p:pic>
        <p:pic>
          <p:nvPicPr>
            <p:cNvPr id="16" name="Picture 6" descr="panda icon"/>
            <p:cNvPicPr>
              <a:picLocks noChangeAspect="1" noChangeArrowheads="1"/>
            </p:cNvPicPr>
            <p:nvPr/>
          </p:nvPicPr>
          <p:blipFill>
            <a:blip r:embed="rId2" cstate="print"/>
            <a:srcRect/>
            <a:stretch>
              <a:fillRect/>
            </a:stretch>
          </p:blipFill>
          <p:spPr bwMode="auto">
            <a:xfrm>
              <a:off x="2699792" y="836712"/>
              <a:ext cx="931168" cy="931169"/>
            </a:xfrm>
            <a:prstGeom prst="rect">
              <a:avLst/>
            </a:prstGeom>
            <a:noFill/>
            <a:effectLst>
              <a:outerShdw blurRad="50800" dist="38100" dir="2700000" algn="tl" rotWithShape="0">
                <a:prstClr val="black">
                  <a:alpha val="40000"/>
                </a:prstClr>
              </a:outerShdw>
            </a:effectLst>
          </p:spPr>
        </p:pic>
        <p:pic>
          <p:nvPicPr>
            <p:cNvPr id="17" name="Picture 6" descr="panda icon"/>
            <p:cNvPicPr>
              <a:picLocks noChangeAspect="1" noChangeArrowheads="1"/>
            </p:cNvPicPr>
            <p:nvPr/>
          </p:nvPicPr>
          <p:blipFill>
            <a:blip r:embed="rId2" cstate="print"/>
            <a:srcRect/>
            <a:stretch>
              <a:fillRect/>
            </a:stretch>
          </p:blipFill>
          <p:spPr bwMode="auto">
            <a:xfrm>
              <a:off x="323528" y="1772816"/>
              <a:ext cx="931168" cy="931169"/>
            </a:xfrm>
            <a:prstGeom prst="rect">
              <a:avLst/>
            </a:prstGeom>
            <a:noFill/>
            <a:effectLst/>
          </p:spPr>
        </p:pic>
        <p:pic>
          <p:nvPicPr>
            <p:cNvPr id="18" name="Picture 6" descr="panda icon"/>
            <p:cNvPicPr>
              <a:picLocks noChangeAspect="1" noChangeArrowheads="1"/>
            </p:cNvPicPr>
            <p:nvPr/>
          </p:nvPicPr>
          <p:blipFill>
            <a:blip r:embed="rId2" cstate="print"/>
            <a:srcRect/>
            <a:stretch>
              <a:fillRect/>
            </a:stretch>
          </p:blipFill>
          <p:spPr bwMode="auto">
            <a:xfrm>
              <a:off x="1475656" y="1772816"/>
              <a:ext cx="931168" cy="931169"/>
            </a:xfrm>
            <a:prstGeom prst="rect">
              <a:avLst/>
            </a:prstGeom>
            <a:noFill/>
            <a:effectLst/>
          </p:spPr>
        </p:pic>
        <p:pic>
          <p:nvPicPr>
            <p:cNvPr id="19" name="Picture 6" descr="panda icon"/>
            <p:cNvPicPr>
              <a:picLocks noChangeAspect="1" noChangeArrowheads="1"/>
            </p:cNvPicPr>
            <p:nvPr/>
          </p:nvPicPr>
          <p:blipFill>
            <a:blip r:embed="rId2" cstate="print"/>
            <a:srcRect/>
            <a:stretch>
              <a:fillRect/>
            </a:stretch>
          </p:blipFill>
          <p:spPr bwMode="auto">
            <a:xfrm>
              <a:off x="2699792" y="1772816"/>
              <a:ext cx="931168" cy="931169"/>
            </a:xfrm>
            <a:prstGeom prst="rect">
              <a:avLst/>
            </a:prstGeom>
            <a:noFill/>
            <a:effectLst/>
          </p:spPr>
        </p:pic>
        <p:pic>
          <p:nvPicPr>
            <p:cNvPr id="20" name="Picture 6" descr="panda icon"/>
            <p:cNvPicPr>
              <a:picLocks noChangeAspect="1" noChangeArrowheads="1"/>
            </p:cNvPicPr>
            <p:nvPr/>
          </p:nvPicPr>
          <p:blipFill>
            <a:blip r:embed="rId2" cstate="print"/>
            <a:srcRect/>
            <a:stretch>
              <a:fillRect/>
            </a:stretch>
          </p:blipFill>
          <p:spPr bwMode="auto">
            <a:xfrm>
              <a:off x="323528" y="2708920"/>
              <a:ext cx="931168" cy="931169"/>
            </a:xfrm>
            <a:prstGeom prst="rect">
              <a:avLst/>
            </a:prstGeom>
            <a:noFill/>
            <a:effectLst/>
          </p:spPr>
        </p:pic>
        <p:pic>
          <p:nvPicPr>
            <p:cNvPr id="21" name="Picture 6" descr="panda icon"/>
            <p:cNvPicPr>
              <a:picLocks noChangeAspect="1" noChangeArrowheads="1"/>
            </p:cNvPicPr>
            <p:nvPr/>
          </p:nvPicPr>
          <p:blipFill>
            <a:blip r:embed="rId2" cstate="print"/>
            <a:srcRect/>
            <a:stretch>
              <a:fillRect/>
            </a:stretch>
          </p:blipFill>
          <p:spPr bwMode="auto">
            <a:xfrm>
              <a:off x="1475656" y="2708920"/>
              <a:ext cx="931168" cy="931169"/>
            </a:xfrm>
            <a:prstGeom prst="rect">
              <a:avLst/>
            </a:prstGeom>
            <a:noFill/>
            <a:effectLst>
              <a:outerShdw blurRad="50800" dist="38100" dir="2700000" algn="tl" rotWithShape="0">
                <a:prstClr val="black">
                  <a:alpha val="40000"/>
                </a:prstClr>
              </a:outerShdw>
            </a:effectLst>
          </p:spPr>
        </p:pic>
        <p:pic>
          <p:nvPicPr>
            <p:cNvPr id="22" name="Picture 6" descr="panda icon"/>
            <p:cNvPicPr>
              <a:picLocks noChangeAspect="1" noChangeArrowheads="1"/>
            </p:cNvPicPr>
            <p:nvPr/>
          </p:nvPicPr>
          <p:blipFill>
            <a:blip r:embed="rId2" cstate="print"/>
            <a:srcRect/>
            <a:stretch>
              <a:fillRect/>
            </a:stretch>
          </p:blipFill>
          <p:spPr bwMode="auto">
            <a:xfrm>
              <a:off x="2699792" y="2708920"/>
              <a:ext cx="931168" cy="931169"/>
            </a:xfrm>
            <a:prstGeom prst="rect">
              <a:avLst/>
            </a:prstGeom>
            <a:noFill/>
            <a:effectLst>
              <a:outerShdw blurRad="50800" dist="38100" dir="2700000" algn="tl" rotWithShape="0">
                <a:prstClr val="black">
                  <a:alpha val="40000"/>
                </a:prstClr>
              </a:outerShdw>
            </a:effectLst>
          </p:spPr>
        </p:pic>
        <p:pic>
          <p:nvPicPr>
            <p:cNvPr id="23" name="Picture 6" descr="panda icon"/>
            <p:cNvPicPr>
              <a:picLocks noChangeAspect="1" noChangeArrowheads="1"/>
            </p:cNvPicPr>
            <p:nvPr/>
          </p:nvPicPr>
          <p:blipFill>
            <a:blip r:embed="rId2" cstate="print"/>
            <a:srcRect/>
            <a:stretch>
              <a:fillRect/>
            </a:stretch>
          </p:blipFill>
          <p:spPr bwMode="auto">
            <a:xfrm>
              <a:off x="323528" y="3645024"/>
              <a:ext cx="931168" cy="931169"/>
            </a:xfrm>
            <a:prstGeom prst="rect">
              <a:avLst/>
            </a:prstGeom>
            <a:noFill/>
            <a:effectLst>
              <a:outerShdw blurRad="50800" dist="38100" dir="2700000" algn="tl" rotWithShape="0">
                <a:prstClr val="black">
                  <a:alpha val="40000"/>
                </a:prstClr>
              </a:outerShdw>
            </a:effectLst>
          </p:spPr>
        </p:pic>
        <p:pic>
          <p:nvPicPr>
            <p:cNvPr id="24" name="Picture 6" descr="panda icon"/>
            <p:cNvPicPr>
              <a:picLocks noChangeAspect="1" noChangeArrowheads="1"/>
            </p:cNvPicPr>
            <p:nvPr/>
          </p:nvPicPr>
          <p:blipFill>
            <a:blip r:embed="rId2" cstate="print"/>
            <a:srcRect/>
            <a:stretch>
              <a:fillRect/>
            </a:stretch>
          </p:blipFill>
          <p:spPr bwMode="auto">
            <a:xfrm>
              <a:off x="1475656" y="3645024"/>
              <a:ext cx="931168" cy="931169"/>
            </a:xfrm>
            <a:prstGeom prst="rect">
              <a:avLst/>
            </a:prstGeom>
            <a:noFill/>
            <a:effectLst/>
          </p:spPr>
        </p:pic>
        <p:pic>
          <p:nvPicPr>
            <p:cNvPr id="25" name="Picture 6" descr="panda icon"/>
            <p:cNvPicPr>
              <a:picLocks noChangeAspect="1" noChangeArrowheads="1"/>
            </p:cNvPicPr>
            <p:nvPr/>
          </p:nvPicPr>
          <p:blipFill>
            <a:blip r:embed="rId2" cstate="print"/>
            <a:srcRect/>
            <a:stretch>
              <a:fillRect/>
            </a:stretch>
          </p:blipFill>
          <p:spPr bwMode="auto">
            <a:xfrm>
              <a:off x="2699792" y="3645024"/>
              <a:ext cx="931168" cy="931169"/>
            </a:xfrm>
            <a:prstGeom prst="rect">
              <a:avLst/>
            </a:prstGeom>
            <a:noFill/>
            <a:effectLst>
              <a:outerShdw blurRad="50800" dist="38100" dir="2700000" algn="tl" rotWithShape="0">
                <a:prstClr val="black">
                  <a:alpha val="40000"/>
                </a:prstClr>
              </a:outerShdw>
            </a:effectLst>
          </p:spPr>
        </p:pic>
        <p:pic>
          <p:nvPicPr>
            <p:cNvPr id="26" name="Picture 12" descr="animal, dolphin icon"/>
            <p:cNvPicPr>
              <a:picLocks noChangeAspect="1" noChangeArrowheads="1"/>
            </p:cNvPicPr>
            <p:nvPr/>
          </p:nvPicPr>
          <p:blipFill>
            <a:blip r:embed="rId5" cstate="print"/>
            <a:srcRect/>
            <a:stretch>
              <a:fillRect/>
            </a:stretch>
          </p:blipFill>
          <p:spPr bwMode="auto">
            <a:xfrm>
              <a:off x="1475656" y="4653136"/>
              <a:ext cx="998240" cy="998240"/>
            </a:xfrm>
            <a:prstGeom prst="rect">
              <a:avLst/>
            </a:prstGeom>
            <a:noFill/>
            <a:effectLst>
              <a:outerShdw blurRad="50800" dist="38100" dir="2700000" algn="tl" rotWithShape="0">
                <a:prstClr val="black">
                  <a:alpha val="40000"/>
                </a:prstClr>
              </a:outerShdw>
            </a:effectLst>
          </p:spPr>
        </p:pic>
        <p:pic>
          <p:nvPicPr>
            <p:cNvPr id="27" name="Picture 12" descr="animal, dolphin icon"/>
            <p:cNvPicPr>
              <a:picLocks noChangeAspect="1" noChangeArrowheads="1"/>
            </p:cNvPicPr>
            <p:nvPr/>
          </p:nvPicPr>
          <p:blipFill>
            <a:blip r:embed="rId5" cstate="print"/>
            <a:srcRect/>
            <a:stretch>
              <a:fillRect/>
            </a:stretch>
          </p:blipFill>
          <p:spPr bwMode="auto">
            <a:xfrm>
              <a:off x="2627784" y="4653136"/>
              <a:ext cx="998240" cy="998240"/>
            </a:xfrm>
            <a:prstGeom prst="rect">
              <a:avLst/>
            </a:prstGeom>
            <a:noFill/>
            <a:effectLst/>
          </p:spPr>
        </p:pic>
        <p:pic>
          <p:nvPicPr>
            <p:cNvPr id="28" name="Picture 12" descr="animal, dolphin icon"/>
            <p:cNvPicPr>
              <a:picLocks noChangeAspect="1" noChangeArrowheads="1"/>
            </p:cNvPicPr>
            <p:nvPr/>
          </p:nvPicPr>
          <p:blipFill>
            <a:blip r:embed="rId5" cstate="print"/>
            <a:srcRect/>
            <a:stretch>
              <a:fillRect/>
            </a:stretch>
          </p:blipFill>
          <p:spPr bwMode="auto">
            <a:xfrm>
              <a:off x="467544" y="5733256"/>
              <a:ext cx="998240" cy="998240"/>
            </a:xfrm>
            <a:prstGeom prst="rect">
              <a:avLst/>
            </a:prstGeom>
            <a:noFill/>
            <a:effectLst/>
          </p:spPr>
        </p:pic>
        <p:pic>
          <p:nvPicPr>
            <p:cNvPr id="29" name="Picture 12" descr="animal, dolphin icon"/>
            <p:cNvPicPr>
              <a:picLocks noChangeAspect="1" noChangeArrowheads="1"/>
            </p:cNvPicPr>
            <p:nvPr/>
          </p:nvPicPr>
          <p:blipFill>
            <a:blip r:embed="rId5" cstate="print"/>
            <a:srcRect/>
            <a:stretch>
              <a:fillRect/>
            </a:stretch>
          </p:blipFill>
          <p:spPr bwMode="auto">
            <a:xfrm>
              <a:off x="1547664" y="5733256"/>
              <a:ext cx="998240" cy="998240"/>
            </a:xfrm>
            <a:prstGeom prst="rect">
              <a:avLst/>
            </a:prstGeom>
            <a:noFill/>
            <a:effectLst/>
          </p:spPr>
        </p:pic>
        <p:pic>
          <p:nvPicPr>
            <p:cNvPr id="30" name="Picture 12" descr="animal, dolphin icon"/>
            <p:cNvPicPr>
              <a:picLocks noChangeAspect="1" noChangeArrowheads="1"/>
            </p:cNvPicPr>
            <p:nvPr/>
          </p:nvPicPr>
          <p:blipFill>
            <a:blip r:embed="rId5" cstate="print"/>
            <a:srcRect/>
            <a:stretch>
              <a:fillRect/>
            </a:stretch>
          </p:blipFill>
          <p:spPr bwMode="auto">
            <a:xfrm>
              <a:off x="2699792" y="5733256"/>
              <a:ext cx="998240" cy="998240"/>
            </a:xfrm>
            <a:prstGeom prst="rect">
              <a:avLst/>
            </a:prstGeom>
            <a:noFill/>
            <a:effectLst>
              <a:outerShdw blurRad="50800" dist="38100" dir="2700000" algn="tl" rotWithShape="0">
                <a:prstClr val="black">
                  <a:alpha val="40000"/>
                </a:prstClr>
              </a:outerShdw>
            </a:effectLst>
          </p:spPr>
        </p:pic>
        <p:pic>
          <p:nvPicPr>
            <p:cNvPr id="31" name="Picture 6" descr="panda icon"/>
            <p:cNvPicPr>
              <a:picLocks noChangeAspect="1" noChangeArrowheads="1"/>
            </p:cNvPicPr>
            <p:nvPr/>
          </p:nvPicPr>
          <p:blipFill>
            <a:blip r:embed="rId2" cstate="print"/>
            <a:srcRect/>
            <a:stretch>
              <a:fillRect/>
            </a:stretch>
          </p:blipFill>
          <p:spPr bwMode="auto">
            <a:xfrm>
              <a:off x="3851920" y="836712"/>
              <a:ext cx="931168" cy="931169"/>
            </a:xfrm>
            <a:prstGeom prst="rect">
              <a:avLst/>
            </a:prstGeom>
            <a:noFill/>
            <a:effectLst/>
          </p:spPr>
        </p:pic>
        <p:pic>
          <p:nvPicPr>
            <p:cNvPr id="32" name="Picture 6" descr="panda icon"/>
            <p:cNvPicPr>
              <a:picLocks noChangeAspect="1" noChangeArrowheads="1"/>
            </p:cNvPicPr>
            <p:nvPr/>
          </p:nvPicPr>
          <p:blipFill>
            <a:blip r:embed="rId2" cstate="print"/>
            <a:srcRect/>
            <a:stretch>
              <a:fillRect/>
            </a:stretch>
          </p:blipFill>
          <p:spPr bwMode="auto">
            <a:xfrm>
              <a:off x="3851920" y="1772816"/>
              <a:ext cx="931168" cy="931169"/>
            </a:xfrm>
            <a:prstGeom prst="rect">
              <a:avLst/>
            </a:prstGeom>
            <a:noFill/>
            <a:effectLst>
              <a:outerShdw blurRad="50800" dist="38100" dir="2700000" algn="tl" rotWithShape="0">
                <a:prstClr val="black">
                  <a:alpha val="40000"/>
                </a:prstClr>
              </a:outerShdw>
            </a:effectLst>
          </p:spPr>
        </p:pic>
        <p:pic>
          <p:nvPicPr>
            <p:cNvPr id="33" name="Picture 6" descr="panda icon"/>
            <p:cNvPicPr>
              <a:picLocks noChangeAspect="1" noChangeArrowheads="1"/>
            </p:cNvPicPr>
            <p:nvPr/>
          </p:nvPicPr>
          <p:blipFill>
            <a:blip r:embed="rId2" cstate="print"/>
            <a:srcRect/>
            <a:stretch>
              <a:fillRect/>
            </a:stretch>
          </p:blipFill>
          <p:spPr bwMode="auto">
            <a:xfrm>
              <a:off x="3923928" y="2708920"/>
              <a:ext cx="931168" cy="931169"/>
            </a:xfrm>
            <a:prstGeom prst="rect">
              <a:avLst/>
            </a:prstGeom>
            <a:noFill/>
            <a:effectLst/>
          </p:spPr>
        </p:pic>
        <p:pic>
          <p:nvPicPr>
            <p:cNvPr id="34" name="Picture 6" descr="panda icon"/>
            <p:cNvPicPr>
              <a:picLocks noChangeAspect="1" noChangeArrowheads="1"/>
            </p:cNvPicPr>
            <p:nvPr/>
          </p:nvPicPr>
          <p:blipFill>
            <a:blip r:embed="rId2" cstate="print"/>
            <a:srcRect/>
            <a:stretch>
              <a:fillRect/>
            </a:stretch>
          </p:blipFill>
          <p:spPr bwMode="auto">
            <a:xfrm>
              <a:off x="3923928" y="3645024"/>
              <a:ext cx="931168" cy="931169"/>
            </a:xfrm>
            <a:prstGeom prst="rect">
              <a:avLst/>
            </a:prstGeom>
            <a:noFill/>
            <a:effectLst>
              <a:outerShdw blurRad="50800" dist="38100" dir="2700000" algn="tl" rotWithShape="0">
                <a:prstClr val="black">
                  <a:alpha val="40000"/>
                </a:prstClr>
              </a:outerShdw>
            </a:effectLst>
          </p:spPr>
        </p:pic>
        <p:pic>
          <p:nvPicPr>
            <p:cNvPr id="35" name="Picture 12" descr="animal, dolphin icon"/>
            <p:cNvPicPr>
              <a:picLocks noChangeAspect="1" noChangeArrowheads="1"/>
            </p:cNvPicPr>
            <p:nvPr/>
          </p:nvPicPr>
          <p:blipFill>
            <a:blip r:embed="rId5" cstate="print"/>
            <a:srcRect/>
            <a:stretch>
              <a:fillRect/>
            </a:stretch>
          </p:blipFill>
          <p:spPr bwMode="auto">
            <a:xfrm>
              <a:off x="3851920" y="4581128"/>
              <a:ext cx="998240" cy="998240"/>
            </a:xfrm>
            <a:prstGeom prst="rect">
              <a:avLst/>
            </a:prstGeom>
            <a:noFill/>
            <a:effectLst/>
          </p:spPr>
        </p:pic>
        <p:pic>
          <p:nvPicPr>
            <p:cNvPr id="36" name="Picture 12" descr="animal, dolphin icon"/>
            <p:cNvPicPr>
              <a:picLocks noChangeAspect="1" noChangeArrowheads="1"/>
            </p:cNvPicPr>
            <p:nvPr/>
          </p:nvPicPr>
          <p:blipFill>
            <a:blip r:embed="rId5" cstate="print"/>
            <a:srcRect/>
            <a:stretch>
              <a:fillRect/>
            </a:stretch>
          </p:blipFill>
          <p:spPr bwMode="auto">
            <a:xfrm>
              <a:off x="3851920" y="5733256"/>
              <a:ext cx="998240" cy="998240"/>
            </a:xfrm>
            <a:prstGeom prst="rect">
              <a:avLst/>
            </a:prstGeom>
            <a:noFill/>
            <a:effectLst/>
          </p:spPr>
        </p:pic>
        <p:pic>
          <p:nvPicPr>
            <p:cNvPr id="37" name="Picture 8" descr="lion icon"/>
            <p:cNvPicPr>
              <a:picLocks noChangeAspect="1" noChangeArrowheads="1"/>
            </p:cNvPicPr>
            <p:nvPr/>
          </p:nvPicPr>
          <p:blipFill>
            <a:blip r:embed="rId3" cstate="print"/>
            <a:srcRect/>
            <a:stretch>
              <a:fillRect/>
            </a:stretch>
          </p:blipFill>
          <p:spPr bwMode="auto">
            <a:xfrm>
              <a:off x="6156176" y="1772816"/>
              <a:ext cx="936104" cy="936104"/>
            </a:xfrm>
            <a:prstGeom prst="rect">
              <a:avLst/>
            </a:prstGeom>
            <a:noFill/>
            <a:effectLst/>
          </p:spPr>
        </p:pic>
        <p:pic>
          <p:nvPicPr>
            <p:cNvPr id="38" name="Picture 8" descr="lion icon"/>
            <p:cNvPicPr>
              <a:picLocks noChangeAspect="1" noChangeArrowheads="1"/>
            </p:cNvPicPr>
            <p:nvPr/>
          </p:nvPicPr>
          <p:blipFill>
            <a:blip r:embed="rId3" cstate="print"/>
            <a:srcRect/>
            <a:stretch>
              <a:fillRect/>
            </a:stretch>
          </p:blipFill>
          <p:spPr bwMode="auto">
            <a:xfrm>
              <a:off x="5076056" y="836712"/>
              <a:ext cx="936104" cy="936104"/>
            </a:xfrm>
            <a:prstGeom prst="rect">
              <a:avLst/>
            </a:prstGeom>
            <a:noFill/>
            <a:effectLst>
              <a:outerShdw blurRad="50800" dist="38100" dir="2700000" algn="tl" rotWithShape="0">
                <a:prstClr val="black">
                  <a:alpha val="40000"/>
                </a:prstClr>
              </a:outerShdw>
            </a:effectLst>
          </p:spPr>
        </p:pic>
        <p:pic>
          <p:nvPicPr>
            <p:cNvPr id="39" name="Picture 8" descr="lion icon"/>
            <p:cNvPicPr>
              <a:picLocks noChangeAspect="1" noChangeArrowheads="1"/>
            </p:cNvPicPr>
            <p:nvPr/>
          </p:nvPicPr>
          <p:blipFill>
            <a:blip r:embed="rId3" cstate="print"/>
            <a:srcRect/>
            <a:stretch>
              <a:fillRect/>
            </a:stretch>
          </p:blipFill>
          <p:spPr bwMode="auto">
            <a:xfrm>
              <a:off x="6156176" y="836712"/>
              <a:ext cx="936104" cy="936104"/>
            </a:xfrm>
            <a:prstGeom prst="rect">
              <a:avLst/>
            </a:prstGeom>
            <a:noFill/>
            <a:effectLst/>
          </p:spPr>
        </p:pic>
        <p:pic>
          <p:nvPicPr>
            <p:cNvPr id="40" name="Picture 10" descr="animal, elephant icon"/>
            <p:cNvPicPr>
              <a:picLocks noChangeAspect="1" noChangeArrowheads="1"/>
            </p:cNvPicPr>
            <p:nvPr/>
          </p:nvPicPr>
          <p:blipFill>
            <a:blip r:embed="rId4" cstate="print"/>
            <a:srcRect/>
            <a:stretch>
              <a:fillRect/>
            </a:stretch>
          </p:blipFill>
          <p:spPr bwMode="auto">
            <a:xfrm>
              <a:off x="6228184" y="2780928"/>
              <a:ext cx="864096" cy="864096"/>
            </a:xfrm>
            <a:prstGeom prst="rect">
              <a:avLst/>
            </a:prstGeom>
            <a:noFill/>
            <a:effectLst>
              <a:outerShdw blurRad="50800" dist="38100" dir="2700000" algn="tl" rotWithShape="0">
                <a:prstClr val="black">
                  <a:alpha val="40000"/>
                </a:prstClr>
              </a:outerShdw>
            </a:effectLst>
          </p:spPr>
        </p:pic>
        <p:pic>
          <p:nvPicPr>
            <p:cNvPr id="41" name="Picture 10" descr="animal, elephant icon"/>
            <p:cNvPicPr>
              <a:picLocks noChangeAspect="1" noChangeArrowheads="1"/>
            </p:cNvPicPr>
            <p:nvPr/>
          </p:nvPicPr>
          <p:blipFill>
            <a:blip r:embed="rId4" cstate="print"/>
            <a:srcRect/>
            <a:stretch>
              <a:fillRect/>
            </a:stretch>
          </p:blipFill>
          <p:spPr bwMode="auto">
            <a:xfrm>
              <a:off x="6228184" y="3717032"/>
              <a:ext cx="864096" cy="864096"/>
            </a:xfrm>
            <a:prstGeom prst="rect">
              <a:avLst/>
            </a:prstGeom>
            <a:noFill/>
            <a:effectLst>
              <a:outerShdw blurRad="50800" dist="38100" dir="2700000" algn="tl" rotWithShape="0">
                <a:prstClr val="black">
                  <a:alpha val="40000"/>
                </a:prstClr>
              </a:outerShdw>
            </a:effectLst>
          </p:spPr>
        </p:pic>
        <p:pic>
          <p:nvPicPr>
            <p:cNvPr id="42" name="Picture 10" descr="animal, elephant icon"/>
            <p:cNvPicPr>
              <a:picLocks noChangeAspect="1" noChangeArrowheads="1"/>
            </p:cNvPicPr>
            <p:nvPr/>
          </p:nvPicPr>
          <p:blipFill>
            <a:blip r:embed="rId4" cstate="print"/>
            <a:srcRect/>
            <a:stretch>
              <a:fillRect/>
            </a:stretch>
          </p:blipFill>
          <p:spPr bwMode="auto">
            <a:xfrm>
              <a:off x="5220072" y="3717032"/>
              <a:ext cx="864096" cy="864096"/>
            </a:xfrm>
            <a:prstGeom prst="rect">
              <a:avLst/>
            </a:prstGeom>
            <a:noFill/>
            <a:effectLst>
              <a:outerShdw blurRad="50800" dist="38100" dir="2700000" algn="tl" rotWithShape="0">
                <a:prstClr val="black">
                  <a:alpha val="40000"/>
                </a:prstClr>
              </a:outerShdw>
            </a:effectLst>
          </p:spPr>
        </p:pic>
        <p:pic>
          <p:nvPicPr>
            <p:cNvPr id="43" name="Picture 10" descr="animal, elephant icon"/>
            <p:cNvPicPr>
              <a:picLocks noChangeAspect="1" noChangeArrowheads="1"/>
            </p:cNvPicPr>
            <p:nvPr/>
          </p:nvPicPr>
          <p:blipFill>
            <a:blip r:embed="rId4" cstate="print"/>
            <a:srcRect/>
            <a:stretch>
              <a:fillRect/>
            </a:stretch>
          </p:blipFill>
          <p:spPr bwMode="auto">
            <a:xfrm>
              <a:off x="5220072" y="4725144"/>
              <a:ext cx="864096" cy="864096"/>
            </a:xfrm>
            <a:prstGeom prst="rect">
              <a:avLst/>
            </a:prstGeom>
            <a:noFill/>
            <a:effectLst>
              <a:outerShdw blurRad="50800" dist="38100" dir="2700000" algn="tl" rotWithShape="0">
                <a:prstClr val="black">
                  <a:alpha val="40000"/>
                </a:prstClr>
              </a:outerShdw>
            </a:effectLst>
          </p:spPr>
        </p:pic>
        <p:pic>
          <p:nvPicPr>
            <p:cNvPr id="44" name="Picture 10" descr="animal, elephant icon"/>
            <p:cNvPicPr>
              <a:picLocks noChangeAspect="1" noChangeArrowheads="1"/>
            </p:cNvPicPr>
            <p:nvPr/>
          </p:nvPicPr>
          <p:blipFill>
            <a:blip r:embed="rId4" cstate="print"/>
            <a:srcRect/>
            <a:stretch>
              <a:fillRect/>
            </a:stretch>
          </p:blipFill>
          <p:spPr bwMode="auto">
            <a:xfrm>
              <a:off x="6228184" y="4725144"/>
              <a:ext cx="864096" cy="864096"/>
            </a:xfrm>
            <a:prstGeom prst="rect">
              <a:avLst/>
            </a:prstGeom>
            <a:noFill/>
            <a:effectLst/>
          </p:spPr>
        </p:pic>
        <p:pic>
          <p:nvPicPr>
            <p:cNvPr id="45" name="Picture 10" descr="animal, elephant icon"/>
            <p:cNvPicPr>
              <a:picLocks noChangeAspect="1" noChangeArrowheads="1"/>
            </p:cNvPicPr>
            <p:nvPr/>
          </p:nvPicPr>
          <p:blipFill>
            <a:blip r:embed="rId4" cstate="print"/>
            <a:srcRect/>
            <a:stretch>
              <a:fillRect/>
            </a:stretch>
          </p:blipFill>
          <p:spPr bwMode="auto">
            <a:xfrm>
              <a:off x="6228184" y="5877272"/>
              <a:ext cx="864096" cy="864096"/>
            </a:xfrm>
            <a:prstGeom prst="rect">
              <a:avLst/>
            </a:prstGeom>
            <a:noFill/>
            <a:effectLst/>
          </p:spPr>
        </p:pic>
        <p:pic>
          <p:nvPicPr>
            <p:cNvPr id="46" name="Picture 10" descr="animal, elephant icon"/>
            <p:cNvPicPr>
              <a:picLocks noChangeAspect="1" noChangeArrowheads="1"/>
            </p:cNvPicPr>
            <p:nvPr/>
          </p:nvPicPr>
          <p:blipFill>
            <a:blip r:embed="rId4" cstate="print"/>
            <a:srcRect/>
            <a:stretch>
              <a:fillRect/>
            </a:stretch>
          </p:blipFill>
          <p:spPr bwMode="auto">
            <a:xfrm>
              <a:off x="5220072" y="5877272"/>
              <a:ext cx="864096" cy="864096"/>
            </a:xfrm>
            <a:prstGeom prst="rect">
              <a:avLst/>
            </a:prstGeom>
            <a:noFill/>
            <a:effectLst/>
          </p:spPr>
        </p:pic>
      </p:grpSp>
      <p:sp>
        <p:nvSpPr>
          <p:cNvPr id="48" name="TextBox 47"/>
          <p:cNvSpPr txBox="1"/>
          <p:nvPr/>
        </p:nvSpPr>
        <p:spPr>
          <a:xfrm>
            <a:off x="261258" y="623972"/>
            <a:ext cx="7764168" cy="338554"/>
          </a:xfrm>
          <a:prstGeom prst="rect">
            <a:avLst/>
          </a:prstGeom>
          <a:noFill/>
        </p:spPr>
        <p:txBody>
          <a:bodyPr wrap="square" rtlCol="0">
            <a:spAutoFit/>
          </a:bodyPr>
          <a:lstStyle/>
          <a:p>
            <a:pPr algn="ctr"/>
            <a:r>
              <a:rPr lang="en-GB" sz="1600" dirty="0"/>
              <a:t>I could select just some of the animals to test. This selection is known as a </a:t>
            </a:r>
            <a:r>
              <a:rPr lang="en-GB" sz="1600" b="1" dirty="0"/>
              <a:t>sample</a:t>
            </a:r>
            <a:r>
              <a:rPr lang="en-GB" sz="1600" dirty="0"/>
              <a:t>.</a:t>
            </a:r>
          </a:p>
        </p:txBody>
      </p:sp>
      <p:sp>
        <p:nvSpPr>
          <p:cNvPr id="50" name="Rectangle 49"/>
          <p:cNvSpPr/>
          <p:nvPr/>
        </p:nvSpPr>
        <p:spPr>
          <a:xfrm>
            <a:off x="6888084" y="654373"/>
            <a:ext cx="978659" cy="390656"/>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fontAlgn="auto">
              <a:spcBef>
                <a:spcPts val="0"/>
              </a:spcBef>
              <a:spcAft>
                <a:spcPts val="0"/>
              </a:spcAft>
              <a:defRPr/>
            </a:pPr>
            <a:r>
              <a:rPr lang="en-GB" sz="2800" dirty="0"/>
              <a:t>?</a:t>
            </a:r>
          </a:p>
        </p:txBody>
      </p:sp>
      <p:sp>
        <p:nvSpPr>
          <p:cNvPr id="5" name="Rectangle 4"/>
          <p:cNvSpPr/>
          <p:nvPr/>
        </p:nvSpPr>
        <p:spPr>
          <a:xfrm>
            <a:off x="1676966" y="1798933"/>
            <a:ext cx="970425" cy="775589"/>
          </a:xfrm>
          <a:prstGeom prst="rect">
            <a:avLst/>
          </a:prstGeom>
          <a:solidFill>
            <a:srgbClr val="FFFF00">
              <a:alpha val="37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1" name="Rectangle 50"/>
          <p:cNvSpPr/>
          <p:nvPr/>
        </p:nvSpPr>
        <p:spPr>
          <a:xfrm>
            <a:off x="5673355" y="5672497"/>
            <a:ext cx="970425" cy="775589"/>
          </a:xfrm>
          <a:prstGeom prst="rect">
            <a:avLst/>
          </a:prstGeom>
          <a:solidFill>
            <a:srgbClr val="FFFF00">
              <a:alpha val="37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2" name="Rectangle 51"/>
          <p:cNvSpPr/>
          <p:nvPr/>
        </p:nvSpPr>
        <p:spPr>
          <a:xfrm>
            <a:off x="4606228" y="2543803"/>
            <a:ext cx="970425" cy="775589"/>
          </a:xfrm>
          <a:prstGeom prst="rect">
            <a:avLst/>
          </a:prstGeom>
          <a:solidFill>
            <a:srgbClr val="FFFF00">
              <a:alpha val="37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3" name="Rectangle 52"/>
          <p:cNvSpPr/>
          <p:nvPr/>
        </p:nvSpPr>
        <p:spPr>
          <a:xfrm>
            <a:off x="5671393" y="4815850"/>
            <a:ext cx="970425" cy="775589"/>
          </a:xfrm>
          <a:prstGeom prst="rect">
            <a:avLst/>
          </a:prstGeom>
          <a:solidFill>
            <a:srgbClr val="FFFF00">
              <a:alpha val="37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4" name="Rectangle 53"/>
          <p:cNvSpPr/>
          <p:nvPr/>
        </p:nvSpPr>
        <p:spPr>
          <a:xfrm>
            <a:off x="5609938" y="2504549"/>
            <a:ext cx="970425" cy="775589"/>
          </a:xfrm>
          <a:prstGeom prst="rect">
            <a:avLst/>
          </a:prstGeom>
          <a:solidFill>
            <a:srgbClr val="FFFF00">
              <a:alpha val="37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5" name="Rectangle 54"/>
          <p:cNvSpPr/>
          <p:nvPr/>
        </p:nvSpPr>
        <p:spPr>
          <a:xfrm>
            <a:off x="6538185" y="3250326"/>
            <a:ext cx="970425" cy="775589"/>
          </a:xfrm>
          <a:prstGeom prst="rect">
            <a:avLst/>
          </a:prstGeom>
          <a:solidFill>
            <a:srgbClr val="FFFF00">
              <a:alpha val="37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6" name="Rectangle 55"/>
          <p:cNvSpPr/>
          <p:nvPr/>
        </p:nvSpPr>
        <p:spPr>
          <a:xfrm>
            <a:off x="3615624" y="3292284"/>
            <a:ext cx="970425" cy="775589"/>
          </a:xfrm>
          <a:prstGeom prst="rect">
            <a:avLst/>
          </a:prstGeom>
          <a:solidFill>
            <a:srgbClr val="FFFF00">
              <a:alpha val="37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7" name="Rectangle 56"/>
          <p:cNvSpPr/>
          <p:nvPr/>
        </p:nvSpPr>
        <p:spPr>
          <a:xfrm>
            <a:off x="1706110" y="4804643"/>
            <a:ext cx="970425" cy="775589"/>
          </a:xfrm>
          <a:prstGeom prst="rect">
            <a:avLst/>
          </a:prstGeom>
          <a:solidFill>
            <a:srgbClr val="FFFF00">
              <a:alpha val="37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8" name="Rectangle 57"/>
          <p:cNvSpPr/>
          <p:nvPr/>
        </p:nvSpPr>
        <p:spPr>
          <a:xfrm>
            <a:off x="6547737" y="1759240"/>
            <a:ext cx="970425" cy="775589"/>
          </a:xfrm>
          <a:prstGeom prst="rect">
            <a:avLst/>
          </a:prstGeom>
          <a:solidFill>
            <a:srgbClr val="FFFF00">
              <a:alpha val="37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9" name="TextBox 58"/>
          <p:cNvSpPr txBox="1"/>
          <p:nvPr/>
        </p:nvSpPr>
        <p:spPr>
          <a:xfrm>
            <a:off x="7302299" y="2104567"/>
            <a:ext cx="1827187" cy="4524315"/>
          </a:xfrm>
          <a:prstGeom prst="rect">
            <a:avLst/>
          </a:prstGeom>
        </p:spPr>
        <p:style>
          <a:lnRef idx="2">
            <a:schemeClr val="dk1">
              <a:shade val="50000"/>
            </a:schemeClr>
          </a:lnRef>
          <a:fillRef idx="1">
            <a:schemeClr val="dk1"/>
          </a:fillRef>
          <a:effectRef idx="0">
            <a:schemeClr val="dk1"/>
          </a:effectRef>
          <a:fontRef idx="minor">
            <a:schemeClr val="lt1"/>
          </a:fontRef>
        </p:style>
        <p:txBody>
          <a:bodyPr wrap="square" rtlCol="0">
            <a:spAutoFit/>
          </a:bodyPr>
          <a:lstStyle/>
          <a:p>
            <a:r>
              <a:rPr lang="en-GB" sz="1600" dirty="0"/>
              <a:t>We therefore instead want to just test some of the animals, and hope that the percentage of these animals with the disease within the sample accurately reflects the whole population of animals, e.g. if 20% have the disease within our selected group, we assume roughly 20% of all animals have the disease.</a:t>
            </a:r>
          </a:p>
        </p:txBody>
      </p:sp>
      <p:sp>
        <p:nvSpPr>
          <p:cNvPr id="6" name="Rectangle 5"/>
          <p:cNvSpPr/>
          <p:nvPr/>
        </p:nvSpPr>
        <p:spPr>
          <a:xfrm>
            <a:off x="1095829" y="949850"/>
            <a:ext cx="6770914" cy="584775"/>
          </a:xfrm>
          <a:prstGeom prst="rect">
            <a:avLst/>
          </a:prstGeom>
        </p:spPr>
        <p:txBody>
          <a:bodyPr wrap="square">
            <a:spAutoFit/>
          </a:bodyPr>
          <a:lstStyle/>
          <a:p>
            <a:pPr algn="ctr"/>
            <a:r>
              <a:rPr lang="en-GB" sz="1600" dirty="0"/>
              <a:t>We hope that the proportion of animals with the disease in the sample accurately reflects the whole population.</a:t>
            </a:r>
          </a:p>
        </p:txBody>
      </p:sp>
    </p:spTree>
    <p:extLst>
      <p:ext uri="{BB962C8B-B14F-4D97-AF65-F5344CB8AC3E}">
        <p14:creationId xmlns:p14="http://schemas.microsoft.com/office/powerpoint/2010/main" val="39777937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51"/>
                                        </p:tgtEl>
                                        <p:attrNameLst>
                                          <p:attrName>style.visibility</p:attrName>
                                        </p:attrNameLst>
                                      </p:cBhvr>
                                      <p:to>
                                        <p:strVal val="visible"/>
                                      </p:to>
                                    </p:set>
                                    <p:animEffect transition="in" filter="fade">
                                      <p:cBhvr>
                                        <p:cTn id="11" dur="500"/>
                                        <p:tgtEl>
                                          <p:spTgt spid="51"/>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52"/>
                                        </p:tgtEl>
                                        <p:attrNameLst>
                                          <p:attrName>style.visibility</p:attrName>
                                        </p:attrNameLst>
                                      </p:cBhvr>
                                      <p:to>
                                        <p:strVal val="visible"/>
                                      </p:to>
                                    </p:set>
                                    <p:animEffect transition="in" filter="fade">
                                      <p:cBhvr>
                                        <p:cTn id="15" dur="500"/>
                                        <p:tgtEl>
                                          <p:spTgt spid="52"/>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53"/>
                                        </p:tgtEl>
                                        <p:attrNameLst>
                                          <p:attrName>style.visibility</p:attrName>
                                        </p:attrNameLst>
                                      </p:cBhvr>
                                      <p:to>
                                        <p:strVal val="visible"/>
                                      </p:to>
                                    </p:set>
                                    <p:animEffect transition="in" filter="fade">
                                      <p:cBhvr>
                                        <p:cTn id="19" dur="500"/>
                                        <p:tgtEl>
                                          <p:spTgt spid="53"/>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54"/>
                                        </p:tgtEl>
                                        <p:attrNameLst>
                                          <p:attrName>style.visibility</p:attrName>
                                        </p:attrNameLst>
                                      </p:cBhvr>
                                      <p:to>
                                        <p:strVal val="visible"/>
                                      </p:to>
                                    </p:set>
                                    <p:animEffect transition="in" filter="fade">
                                      <p:cBhvr>
                                        <p:cTn id="23" dur="500"/>
                                        <p:tgtEl>
                                          <p:spTgt spid="54"/>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55"/>
                                        </p:tgtEl>
                                        <p:attrNameLst>
                                          <p:attrName>style.visibility</p:attrName>
                                        </p:attrNameLst>
                                      </p:cBhvr>
                                      <p:to>
                                        <p:strVal val="visible"/>
                                      </p:to>
                                    </p:set>
                                    <p:animEffect transition="in" filter="fade">
                                      <p:cBhvr>
                                        <p:cTn id="27" dur="500"/>
                                        <p:tgtEl>
                                          <p:spTgt spid="55"/>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56"/>
                                        </p:tgtEl>
                                        <p:attrNameLst>
                                          <p:attrName>style.visibility</p:attrName>
                                        </p:attrNameLst>
                                      </p:cBhvr>
                                      <p:to>
                                        <p:strVal val="visible"/>
                                      </p:to>
                                    </p:set>
                                    <p:animEffect transition="in" filter="fade">
                                      <p:cBhvr>
                                        <p:cTn id="31" dur="500"/>
                                        <p:tgtEl>
                                          <p:spTgt spid="56"/>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57"/>
                                        </p:tgtEl>
                                        <p:attrNameLst>
                                          <p:attrName>style.visibility</p:attrName>
                                        </p:attrNameLst>
                                      </p:cBhvr>
                                      <p:to>
                                        <p:strVal val="visible"/>
                                      </p:to>
                                    </p:set>
                                    <p:animEffect transition="in" filter="fade">
                                      <p:cBhvr>
                                        <p:cTn id="35" dur="500"/>
                                        <p:tgtEl>
                                          <p:spTgt spid="57"/>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58"/>
                                        </p:tgtEl>
                                        <p:attrNameLst>
                                          <p:attrName>style.visibility</p:attrName>
                                        </p:attrNameLst>
                                      </p:cBhvr>
                                      <p:to>
                                        <p:strVal val="visible"/>
                                      </p:to>
                                    </p:set>
                                    <p:animEffect transition="in" filter="fade">
                                      <p:cBhvr>
                                        <p:cTn id="39" dur="500"/>
                                        <p:tgtEl>
                                          <p:spTgt spid="58"/>
                                        </p:tgtEl>
                                      </p:cBhvr>
                                    </p:animEffect>
                                  </p:childTnLst>
                                </p:cTn>
                              </p:par>
                            </p:childTnLst>
                          </p:cTn>
                        </p:par>
                      </p:childTnLst>
                    </p:cTn>
                  </p:par>
                  <p:par>
                    <p:cTn id="40" fill="hold">
                      <p:stCondLst>
                        <p:cond delay="indefinite"/>
                      </p:stCondLst>
                      <p:childTnLst>
                        <p:par>
                          <p:cTn id="41" fill="hold">
                            <p:stCondLst>
                              <p:cond delay="0"/>
                            </p:stCondLst>
                            <p:childTnLst>
                              <p:par>
                                <p:cTn id="42" presetID="10" presetClass="entr" presetSubtype="0" fill="hold" grpId="0" nodeType="clickEffect">
                                  <p:stCondLst>
                                    <p:cond delay="0"/>
                                  </p:stCondLst>
                                  <p:childTnLst>
                                    <p:set>
                                      <p:cBhvr>
                                        <p:cTn id="43" dur="1" fill="hold">
                                          <p:stCondLst>
                                            <p:cond delay="0"/>
                                          </p:stCondLst>
                                        </p:cTn>
                                        <p:tgtEl>
                                          <p:spTgt spid="59"/>
                                        </p:tgtEl>
                                        <p:attrNameLst>
                                          <p:attrName>style.visibility</p:attrName>
                                        </p:attrNameLst>
                                      </p:cBhvr>
                                      <p:to>
                                        <p:strVal val="visible"/>
                                      </p:to>
                                    </p:set>
                                    <p:animEffect transition="in" filter="fade">
                                      <p:cBhvr>
                                        <p:cTn id="44" dur="500"/>
                                        <p:tgtEl>
                                          <p:spTgt spid="59"/>
                                        </p:tgtEl>
                                      </p:cBhvr>
                                    </p:animEffect>
                                  </p:childTnLst>
                                </p:cTn>
                              </p:par>
                            </p:childTnLst>
                          </p:cTn>
                        </p:par>
                      </p:childTnLst>
                    </p:cTn>
                  </p:par>
                </p:childTnLst>
              </p:cTn>
              <p:prevCondLst>
                <p:cond evt="onPrev" delay="0">
                  <p:tgtEl>
                    <p:sldTgt/>
                  </p:tgtEl>
                </p:cond>
              </p:prevCondLst>
              <p:nextCondLst>
                <p:cond evt="onNext" delay="0">
                  <p:tgtEl>
                    <p:sldTgt/>
                  </p:tgtEl>
                </p:cond>
              </p:nextCondLst>
            </p:seq>
            <p:seq concurrent="1" nextAc="seek">
              <p:cTn id="45" restart="whenNotActive" fill="hold" evtFilter="cancelBubble" nodeType="interactiveSeq">
                <p:stCondLst>
                  <p:cond evt="onClick" delay="0">
                    <p:tgtEl>
                      <p:spTgt spid="50"/>
                    </p:tgtEl>
                  </p:cond>
                </p:stCondLst>
                <p:endSync evt="end" delay="0">
                  <p:rtn val="all"/>
                </p:endSync>
                <p:childTnLst>
                  <p:par>
                    <p:cTn id="46" fill="hold">
                      <p:stCondLst>
                        <p:cond delay="0"/>
                      </p:stCondLst>
                      <p:childTnLst>
                        <p:par>
                          <p:cTn id="47" fill="hold">
                            <p:stCondLst>
                              <p:cond delay="0"/>
                            </p:stCondLst>
                            <p:childTnLst>
                              <p:par>
                                <p:cTn id="48" presetID="10" presetClass="exit" presetSubtype="0" fill="hold" grpId="0" nodeType="clickEffect">
                                  <p:stCondLst>
                                    <p:cond delay="0"/>
                                  </p:stCondLst>
                                  <p:childTnLst>
                                    <p:animEffect transition="out" filter="fade">
                                      <p:cBhvr>
                                        <p:cTn id="49" dur="500"/>
                                        <p:tgtEl>
                                          <p:spTgt spid="50"/>
                                        </p:tgtEl>
                                      </p:cBhvr>
                                    </p:animEffect>
                                    <p:set>
                                      <p:cBhvr>
                                        <p:cTn id="50" dur="1" fill="hold">
                                          <p:stCondLst>
                                            <p:cond delay="499"/>
                                          </p:stCondLst>
                                        </p:cTn>
                                        <p:tgtEl>
                                          <p:spTgt spid="50"/>
                                        </p:tgtEl>
                                        <p:attrNameLst>
                                          <p:attrName>style.visibility</p:attrName>
                                        </p:attrNameLst>
                                      </p:cBhvr>
                                      <p:to>
                                        <p:strVal val="hidden"/>
                                      </p:to>
                                    </p:set>
                                  </p:childTnLst>
                                </p:cTn>
                              </p:par>
                            </p:childTnLst>
                          </p:cTn>
                        </p:par>
                      </p:childTnLst>
                    </p:cTn>
                  </p:par>
                </p:childTnLst>
              </p:cTn>
              <p:nextCondLst>
                <p:cond evt="onClick" delay="0">
                  <p:tgtEl>
                    <p:spTgt spid="50"/>
                  </p:tgtEl>
                </p:cond>
              </p:nextCondLst>
            </p:seq>
          </p:childTnLst>
        </p:cTn>
      </p:par>
    </p:tnLst>
    <p:bldLst>
      <p:bldP spid="50" grpId="0" animBg="1"/>
      <p:bldP spid="5" grpId="0" animBg="1"/>
      <p:bldP spid="51" grpId="0" animBg="1"/>
      <p:bldP spid="52" grpId="0" animBg="1"/>
      <p:bldP spid="53" grpId="0" animBg="1"/>
      <p:bldP spid="54" grpId="0" animBg="1"/>
      <p:bldP spid="55" grpId="0" animBg="1"/>
      <p:bldP spid="56" grpId="0" animBg="1"/>
      <p:bldP spid="57" grpId="0" animBg="1"/>
      <p:bldP spid="58" grpId="0" animBg="1"/>
      <p:bldP spid="59"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 name="Freeform 48"/>
          <p:cNvSpPr/>
          <p:nvPr/>
        </p:nvSpPr>
        <p:spPr>
          <a:xfrm>
            <a:off x="-146756" y="1580444"/>
            <a:ext cx="9347200" cy="5339645"/>
          </a:xfrm>
          <a:custGeom>
            <a:avLst/>
            <a:gdLst>
              <a:gd name="connsiteX0" fmla="*/ 0 w 9347200"/>
              <a:gd name="connsiteY0" fmla="*/ 316089 h 5339645"/>
              <a:gd name="connsiteX1" fmla="*/ 891823 w 9347200"/>
              <a:gd name="connsiteY1" fmla="*/ 67734 h 5339645"/>
              <a:gd name="connsiteX2" fmla="*/ 1670756 w 9347200"/>
              <a:gd name="connsiteY2" fmla="*/ 67734 h 5339645"/>
              <a:gd name="connsiteX3" fmla="*/ 1998134 w 9347200"/>
              <a:gd name="connsiteY3" fmla="*/ 180623 h 5339645"/>
              <a:gd name="connsiteX4" fmla="*/ 2562578 w 9347200"/>
              <a:gd name="connsiteY4" fmla="*/ 180623 h 5339645"/>
              <a:gd name="connsiteX5" fmla="*/ 3149600 w 9347200"/>
              <a:gd name="connsiteY5" fmla="*/ 45156 h 5339645"/>
              <a:gd name="connsiteX6" fmla="*/ 3962400 w 9347200"/>
              <a:gd name="connsiteY6" fmla="*/ 0 h 5339645"/>
              <a:gd name="connsiteX7" fmla="*/ 4075289 w 9347200"/>
              <a:gd name="connsiteY7" fmla="*/ 33867 h 5339645"/>
              <a:gd name="connsiteX8" fmla="*/ 4831645 w 9347200"/>
              <a:gd name="connsiteY8" fmla="*/ 112889 h 5339645"/>
              <a:gd name="connsiteX9" fmla="*/ 5486400 w 9347200"/>
              <a:gd name="connsiteY9" fmla="*/ 135467 h 5339645"/>
              <a:gd name="connsiteX10" fmla="*/ 5689600 w 9347200"/>
              <a:gd name="connsiteY10" fmla="*/ 124178 h 5339645"/>
              <a:gd name="connsiteX11" fmla="*/ 6276623 w 9347200"/>
              <a:gd name="connsiteY11" fmla="*/ 0 h 5339645"/>
              <a:gd name="connsiteX12" fmla="*/ 6762045 w 9347200"/>
              <a:gd name="connsiteY12" fmla="*/ 22578 h 5339645"/>
              <a:gd name="connsiteX13" fmla="*/ 7010400 w 9347200"/>
              <a:gd name="connsiteY13" fmla="*/ 90312 h 5339645"/>
              <a:gd name="connsiteX14" fmla="*/ 7631289 w 9347200"/>
              <a:gd name="connsiteY14" fmla="*/ 203200 h 5339645"/>
              <a:gd name="connsiteX15" fmla="*/ 7778045 w 9347200"/>
              <a:gd name="connsiteY15" fmla="*/ 203200 h 5339645"/>
              <a:gd name="connsiteX16" fmla="*/ 8195734 w 9347200"/>
              <a:gd name="connsiteY16" fmla="*/ 169334 h 5339645"/>
              <a:gd name="connsiteX17" fmla="*/ 8692445 w 9347200"/>
              <a:gd name="connsiteY17" fmla="*/ 45156 h 5339645"/>
              <a:gd name="connsiteX18" fmla="*/ 9087556 w 9347200"/>
              <a:gd name="connsiteY18" fmla="*/ 11289 h 5339645"/>
              <a:gd name="connsiteX19" fmla="*/ 9335912 w 9347200"/>
              <a:gd name="connsiteY19" fmla="*/ 0 h 5339645"/>
              <a:gd name="connsiteX20" fmla="*/ 9347200 w 9347200"/>
              <a:gd name="connsiteY20" fmla="*/ 5339645 h 5339645"/>
              <a:gd name="connsiteX21" fmla="*/ 112889 w 9347200"/>
              <a:gd name="connsiteY21" fmla="*/ 5339645 h 5339645"/>
              <a:gd name="connsiteX22" fmla="*/ 90312 w 9347200"/>
              <a:gd name="connsiteY22" fmla="*/ 304800 h 5339645"/>
              <a:gd name="connsiteX23" fmla="*/ 0 w 9347200"/>
              <a:gd name="connsiteY23" fmla="*/ 316089 h 53396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9347200" h="5339645">
                <a:moveTo>
                  <a:pt x="0" y="316089"/>
                </a:moveTo>
                <a:lnTo>
                  <a:pt x="891823" y="67734"/>
                </a:lnTo>
                <a:lnTo>
                  <a:pt x="1670756" y="67734"/>
                </a:lnTo>
                <a:lnTo>
                  <a:pt x="1998134" y="180623"/>
                </a:lnTo>
                <a:lnTo>
                  <a:pt x="2562578" y="180623"/>
                </a:lnTo>
                <a:lnTo>
                  <a:pt x="3149600" y="45156"/>
                </a:lnTo>
                <a:lnTo>
                  <a:pt x="3962400" y="0"/>
                </a:lnTo>
                <a:lnTo>
                  <a:pt x="4075289" y="33867"/>
                </a:lnTo>
                <a:lnTo>
                  <a:pt x="4831645" y="112889"/>
                </a:lnTo>
                <a:lnTo>
                  <a:pt x="5486400" y="135467"/>
                </a:lnTo>
                <a:lnTo>
                  <a:pt x="5689600" y="124178"/>
                </a:lnTo>
                <a:lnTo>
                  <a:pt x="6276623" y="0"/>
                </a:lnTo>
                <a:lnTo>
                  <a:pt x="6762045" y="22578"/>
                </a:lnTo>
                <a:lnTo>
                  <a:pt x="7010400" y="90312"/>
                </a:lnTo>
                <a:lnTo>
                  <a:pt x="7631289" y="203200"/>
                </a:lnTo>
                <a:lnTo>
                  <a:pt x="7778045" y="203200"/>
                </a:lnTo>
                <a:lnTo>
                  <a:pt x="8195734" y="169334"/>
                </a:lnTo>
                <a:lnTo>
                  <a:pt x="8692445" y="45156"/>
                </a:lnTo>
                <a:lnTo>
                  <a:pt x="9087556" y="11289"/>
                </a:lnTo>
                <a:lnTo>
                  <a:pt x="9335912" y="0"/>
                </a:lnTo>
                <a:cubicBezTo>
                  <a:pt x="9339675" y="1779882"/>
                  <a:pt x="9343437" y="3559763"/>
                  <a:pt x="9347200" y="5339645"/>
                </a:cubicBezTo>
                <a:lnTo>
                  <a:pt x="112889" y="5339645"/>
                </a:lnTo>
                <a:lnTo>
                  <a:pt x="90312" y="304800"/>
                </a:lnTo>
                <a:lnTo>
                  <a:pt x="0" y="316089"/>
                </a:lnTo>
                <a:close/>
              </a:path>
            </a:pathLst>
          </a:cu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GB"/>
          </a:p>
        </p:txBody>
      </p:sp>
      <p:grpSp>
        <p:nvGrpSpPr>
          <p:cNvPr id="2" name="Group 57"/>
          <p:cNvGrpSpPr/>
          <p:nvPr/>
        </p:nvGrpSpPr>
        <p:grpSpPr>
          <a:xfrm>
            <a:off x="-1144" y="0"/>
            <a:ext cx="9145144" cy="599127"/>
            <a:chOff x="-1144" y="0"/>
            <a:chExt cx="9145144" cy="599127"/>
          </a:xfrm>
        </p:grpSpPr>
        <p:sp>
          <p:nvSpPr>
            <p:cNvPr id="3" name="TextBox 2"/>
            <p:cNvSpPr txBox="1"/>
            <p:nvPr/>
          </p:nvSpPr>
          <p:spPr>
            <a:xfrm>
              <a:off x="0" y="0"/>
              <a:ext cx="9144000" cy="599127"/>
            </a:xfrm>
            <a:prstGeom prst="rect">
              <a:avLst/>
            </a:prstGeom>
            <a:ln>
              <a:noFill/>
            </a:ln>
          </p:spPr>
          <p:style>
            <a:lnRef idx="2">
              <a:schemeClr val="dk1">
                <a:shade val="50000"/>
              </a:schemeClr>
            </a:lnRef>
            <a:fillRef idx="1">
              <a:schemeClr val="dk1"/>
            </a:fillRef>
            <a:effectRef idx="0">
              <a:schemeClr val="dk1"/>
            </a:effectRef>
            <a:fontRef idx="minor">
              <a:schemeClr val="lt1"/>
            </a:fontRef>
          </p:style>
          <p:txBody>
            <a:bodyPr wrap="square" rtlCol="0">
              <a:spAutoFit/>
            </a:bodyPr>
            <a:lstStyle/>
            <a:p>
              <a:r>
                <a:rPr lang="en-GB" sz="3200" dirty="0"/>
                <a:t>   Random Sample</a:t>
              </a:r>
            </a:p>
          </p:txBody>
        </p:sp>
        <p:cxnSp>
          <p:nvCxnSpPr>
            <p:cNvPr id="4" name="Straight Connector 3"/>
            <p:cNvCxnSpPr/>
            <p:nvPr/>
          </p:nvCxnSpPr>
          <p:spPr>
            <a:xfrm>
              <a:off x="-1144" y="585216"/>
              <a:ext cx="9144000" cy="0"/>
            </a:xfrm>
            <a:prstGeom prst="line">
              <a:avLst/>
            </a:prstGeom>
            <a:effectLst/>
          </p:spPr>
          <p:style>
            <a:lnRef idx="3">
              <a:schemeClr val="accent3"/>
            </a:lnRef>
            <a:fillRef idx="0">
              <a:schemeClr val="accent3"/>
            </a:fillRef>
            <a:effectRef idx="2">
              <a:schemeClr val="accent3"/>
            </a:effectRef>
            <a:fontRef idx="minor">
              <a:schemeClr val="tx1"/>
            </a:fontRef>
          </p:style>
        </p:cxnSp>
      </p:grpSp>
      <p:grpSp>
        <p:nvGrpSpPr>
          <p:cNvPr id="47" name="Group 46"/>
          <p:cNvGrpSpPr/>
          <p:nvPr/>
        </p:nvGrpSpPr>
        <p:grpSpPr>
          <a:xfrm>
            <a:off x="1831375" y="1844824"/>
            <a:ext cx="5478961" cy="4627110"/>
            <a:chOff x="323528" y="836712"/>
            <a:chExt cx="6768752" cy="5904656"/>
          </a:xfrm>
        </p:grpSpPr>
        <p:pic>
          <p:nvPicPr>
            <p:cNvPr id="11" name="Picture 6" descr="panda icon"/>
            <p:cNvPicPr>
              <a:picLocks noChangeAspect="1" noChangeArrowheads="1"/>
            </p:cNvPicPr>
            <p:nvPr/>
          </p:nvPicPr>
          <p:blipFill>
            <a:blip r:embed="rId2" cstate="print"/>
            <a:srcRect/>
            <a:stretch>
              <a:fillRect/>
            </a:stretch>
          </p:blipFill>
          <p:spPr bwMode="auto">
            <a:xfrm>
              <a:off x="323528" y="836712"/>
              <a:ext cx="931168" cy="931169"/>
            </a:xfrm>
            <a:prstGeom prst="rect">
              <a:avLst/>
            </a:prstGeom>
            <a:noFill/>
            <a:effectLst/>
          </p:spPr>
        </p:pic>
        <p:pic>
          <p:nvPicPr>
            <p:cNvPr id="12" name="Picture 8" descr="lion icon"/>
            <p:cNvPicPr>
              <a:picLocks noChangeAspect="1" noChangeArrowheads="1"/>
            </p:cNvPicPr>
            <p:nvPr/>
          </p:nvPicPr>
          <p:blipFill>
            <a:blip r:embed="rId3" cstate="print"/>
            <a:srcRect/>
            <a:stretch>
              <a:fillRect/>
            </a:stretch>
          </p:blipFill>
          <p:spPr bwMode="auto">
            <a:xfrm>
              <a:off x="5148064" y="1772816"/>
              <a:ext cx="936104" cy="936104"/>
            </a:xfrm>
            <a:prstGeom prst="rect">
              <a:avLst/>
            </a:prstGeom>
            <a:noFill/>
            <a:effectLst/>
          </p:spPr>
        </p:pic>
        <p:pic>
          <p:nvPicPr>
            <p:cNvPr id="13" name="Picture 10" descr="animal, elephant icon"/>
            <p:cNvPicPr>
              <a:picLocks noChangeAspect="1" noChangeArrowheads="1"/>
            </p:cNvPicPr>
            <p:nvPr/>
          </p:nvPicPr>
          <p:blipFill>
            <a:blip r:embed="rId4" cstate="print"/>
            <a:srcRect/>
            <a:stretch>
              <a:fillRect/>
            </a:stretch>
          </p:blipFill>
          <p:spPr bwMode="auto">
            <a:xfrm>
              <a:off x="5220072" y="2780928"/>
              <a:ext cx="864096" cy="864096"/>
            </a:xfrm>
            <a:prstGeom prst="rect">
              <a:avLst/>
            </a:prstGeom>
            <a:noFill/>
            <a:effectLst/>
          </p:spPr>
        </p:pic>
        <p:pic>
          <p:nvPicPr>
            <p:cNvPr id="14" name="Picture 12" descr="animal, dolphin icon"/>
            <p:cNvPicPr>
              <a:picLocks noChangeAspect="1" noChangeArrowheads="1"/>
            </p:cNvPicPr>
            <p:nvPr/>
          </p:nvPicPr>
          <p:blipFill>
            <a:blip r:embed="rId5" cstate="print"/>
            <a:srcRect/>
            <a:stretch>
              <a:fillRect/>
            </a:stretch>
          </p:blipFill>
          <p:spPr bwMode="auto">
            <a:xfrm>
              <a:off x="395536" y="4653136"/>
              <a:ext cx="998240" cy="998240"/>
            </a:xfrm>
            <a:prstGeom prst="rect">
              <a:avLst/>
            </a:prstGeom>
            <a:noFill/>
            <a:effectLst/>
          </p:spPr>
        </p:pic>
        <p:pic>
          <p:nvPicPr>
            <p:cNvPr id="15" name="Picture 6" descr="panda icon"/>
            <p:cNvPicPr>
              <a:picLocks noChangeAspect="1" noChangeArrowheads="1"/>
            </p:cNvPicPr>
            <p:nvPr/>
          </p:nvPicPr>
          <p:blipFill>
            <a:blip r:embed="rId2" cstate="print"/>
            <a:srcRect/>
            <a:stretch>
              <a:fillRect/>
            </a:stretch>
          </p:blipFill>
          <p:spPr bwMode="auto">
            <a:xfrm>
              <a:off x="1475656" y="836712"/>
              <a:ext cx="931168" cy="931169"/>
            </a:xfrm>
            <a:prstGeom prst="rect">
              <a:avLst/>
            </a:prstGeom>
            <a:noFill/>
            <a:effectLst>
              <a:outerShdw blurRad="50800" dist="38100" dir="2700000" algn="tl" rotWithShape="0">
                <a:prstClr val="black">
                  <a:alpha val="40000"/>
                </a:prstClr>
              </a:outerShdw>
            </a:effectLst>
          </p:spPr>
        </p:pic>
        <p:pic>
          <p:nvPicPr>
            <p:cNvPr id="16" name="Picture 6" descr="panda icon"/>
            <p:cNvPicPr>
              <a:picLocks noChangeAspect="1" noChangeArrowheads="1"/>
            </p:cNvPicPr>
            <p:nvPr/>
          </p:nvPicPr>
          <p:blipFill>
            <a:blip r:embed="rId2" cstate="print"/>
            <a:srcRect/>
            <a:stretch>
              <a:fillRect/>
            </a:stretch>
          </p:blipFill>
          <p:spPr bwMode="auto">
            <a:xfrm>
              <a:off x="2699792" y="836712"/>
              <a:ext cx="931168" cy="931169"/>
            </a:xfrm>
            <a:prstGeom prst="rect">
              <a:avLst/>
            </a:prstGeom>
            <a:noFill/>
            <a:effectLst>
              <a:outerShdw blurRad="50800" dist="38100" dir="2700000" algn="tl" rotWithShape="0">
                <a:prstClr val="black">
                  <a:alpha val="40000"/>
                </a:prstClr>
              </a:outerShdw>
            </a:effectLst>
          </p:spPr>
        </p:pic>
        <p:pic>
          <p:nvPicPr>
            <p:cNvPr id="17" name="Picture 6" descr="panda icon"/>
            <p:cNvPicPr>
              <a:picLocks noChangeAspect="1" noChangeArrowheads="1"/>
            </p:cNvPicPr>
            <p:nvPr/>
          </p:nvPicPr>
          <p:blipFill>
            <a:blip r:embed="rId2" cstate="print"/>
            <a:srcRect/>
            <a:stretch>
              <a:fillRect/>
            </a:stretch>
          </p:blipFill>
          <p:spPr bwMode="auto">
            <a:xfrm>
              <a:off x="323528" y="1772816"/>
              <a:ext cx="931168" cy="931169"/>
            </a:xfrm>
            <a:prstGeom prst="rect">
              <a:avLst/>
            </a:prstGeom>
            <a:noFill/>
            <a:effectLst/>
          </p:spPr>
        </p:pic>
        <p:pic>
          <p:nvPicPr>
            <p:cNvPr id="18" name="Picture 6" descr="panda icon"/>
            <p:cNvPicPr>
              <a:picLocks noChangeAspect="1" noChangeArrowheads="1"/>
            </p:cNvPicPr>
            <p:nvPr/>
          </p:nvPicPr>
          <p:blipFill>
            <a:blip r:embed="rId2" cstate="print"/>
            <a:srcRect/>
            <a:stretch>
              <a:fillRect/>
            </a:stretch>
          </p:blipFill>
          <p:spPr bwMode="auto">
            <a:xfrm>
              <a:off x="1475656" y="1772816"/>
              <a:ext cx="931168" cy="931169"/>
            </a:xfrm>
            <a:prstGeom prst="rect">
              <a:avLst/>
            </a:prstGeom>
            <a:noFill/>
            <a:effectLst/>
          </p:spPr>
        </p:pic>
        <p:pic>
          <p:nvPicPr>
            <p:cNvPr id="19" name="Picture 6" descr="panda icon"/>
            <p:cNvPicPr>
              <a:picLocks noChangeAspect="1" noChangeArrowheads="1"/>
            </p:cNvPicPr>
            <p:nvPr/>
          </p:nvPicPr>
          <p:blipFill>
            <a:blip r:embed="rId2" cstate="print"/>
            <a:srcRect/>
            <a:stretch>
              <a:fillRect/>
            </a:stretch>
          </p:blipFill>
          <p:spPr bwMode="auto">
            <a:xfrm>
              <a:off x="2699792" y="1772816"/>
              <a:ext cx="931168" cy="931169"/>
            </a:xfrm>
            <a:prstGeom prst="rect">
              <a:avLst/>
            </a:prstGeom>
            <a:noFill/>
            <a:effectLst/>
          </p:spPr>
        </p:pic>
        <p:pic>
          <p:nvPicPr>
            <p:cNvPr id="20" name="Picture 6" descr="panda icon"/>
            <p:cNvPicPr>
              <a:picLocks noChangeAspect="1" noChangeArrowheads="1"/>
            </p:cNvPicPr>
            <p:nvPr/>
          </p:nvPicPr>
          <p:blipFill>
            <a:blip r:embed="rId2" cstate="print"/>
            <a:srcRect/>
            <a:stretch>
              <a:fillRect/>
            </a:stretch>
          </p:blipFill>
          <p:spPr bwMode="auto">
            <a:xfrm>
              <a:off x="323528" y="2708920"/>
              <a:ext cx="931168" cy="931169"/>
            </a:xfrm>
            <a:prstGeom prst="rect">
              <a:avLst/>
            </a:prstGeom>
            <a:noFill/>
            <a:effectLst/>
          </p:spPr>
        </p:pic>
        <p:pic>
          <p:nvPicPr>
            <p:cNvPr id="21" name="Picture 6" descr="panda icon"/>
            <p:cNvPicPr>
              <a:picLocks noChangeAspect="1" noChangeArrowheads="1"/>
            </p:cNvPicPr>
            <p:nvPr/>
          </p:nvPicPr>
          <p:blipFill>
            <a:blip r:embed="rId2" cstate="print"/>
            <a:srcRect/>
            <a:stretch>
              <a:fillRect/>
            </a:stretch>
          </p:blipFill>
          <p:spPr bwMode="auto">
            <a:xfrm>
              <a:off x="1475656" y="2708920"/>
              <a:ext cx="931168" cy="931169"/>
            </a:xfrm>
            <a:prstGeom prst="rect">
              <a:avLst/>
            </a:prstGeom>
            <a:noFill/>
            <a:effectLst>
              <a:outerShdw blurRad="50800" dist="38100" dir="2700000" algn="tl" rotWithShape="0">
                <a:prstClr val="black">
                  <a:alpha val="40000"/>
                </a:prstClr>
              </a:outerShdw>
            </a:effectLst>
          </p:spPr>
        </p:pic>
        <p:pic>
          <p:nvPicPr>
            <p:cNvPr id="22" name="Picture 6" descr="panda icon"/>
            <p:cNvPicPr>
              <a:picLocks noChangeAspect="1" noChangeArrowheads="1"/>
            </p:cNvPicPr>
            <p:nvPr/>
          </p:nvPicPr>
          <p:blipFill>
            <a:blip r:embed="rId2" cstate="print"/>
            <a:srcRect/>
            <a:stretch>
              <a:fillRect/>
            </a:stretch>
          </p:blipFill>
          <p:spPr bwMode="auto">
            <a:xfrm>
              <a:off x="2699792" y="2708920"/>
              <a:ext cx="931168" cy="931169"/>
            </a:xfrm>
            <a:prstGeom prst="rect">
              <a:avLst/>
            </a:prstGeom>
            <a:noFill/>
            <a:effectLst>
              <a:outerShdw blurRad="50800" dist="38100" dir="2700000" algn="tl" rotWithShape="0">
                <a:prstClr val="black">
                  <a:alpha val="40000"/>
                </a:prstClr>
              </a:outerShdw>
            </a:effectLst>
          </p:spPr>
        </p:pic>
        <p:pic>
          <p:nvPicPr>
            <p:cNvPr id="23" name="Picture 6" descr="panda icon"/>
            <p:cNvPicPr>
              <a:picLocks noChangeAspect="1" noChangeArrowheads="1"/>
            </p:cNvPicPr>
            <p:nvPr/>
          </p:nvPicPr>
          <p:blipFill>
            <a:blip r:embed="rId2" cstate="print"/>
            <a:srcRect/>
            <a:stretch>
              <a:fillRect/>
            </a:stretch>
          </p:blipFill>
          <p:spPr bwMode="auto">
            <a:xfrm>
              <a:off x="323528" y="3645024"/>
              <a:ext cx="931168" cy="931169"/>
            </a:xfrm>
            <a:prstGeom prst="rect">
              <a:avLst/>
            </a:prstGeom>
            <a:noFill/>
            <a:effectLst>
              <a:outerShdw blurRad="50800" dist="38100" dir="2700000" algn="tl" rotWithShape="0">
                <a:prstClr val="black">
                  <a:alpha val="40000"/>
                </a:prstClr>
              </a:outerShdw>
            </a:effectLst>
          </p:spPr>
        </p:pic>
        <p:pic>
          <p:nvPicPr>
            <p:cNvPr id="24" name="Picture 6" descr="panda icon"/>
            <p:cNvPicPr>
              <a:picLocks noChangeAspect="1" noChangeArrowheads="1"/>
            </p:cNvPicPr>
            <p:nvPr/>
          </p:nvPicPr>
          <p:blipFill>
            <a:blip r:embed="rId2" cstate="print"/>
            <a:srcRect/>
            <a:stretch>
              <a:fillRect/>
            </a:stretch>
          </p:blipFill>
          <p:spPr bwMode="auto">
            <a:xfrm>
              <a:off x="1475656" y="3645024"/>
              <a:ext cx="931168" cy="931169"/>
            </a:xfrm>
            <a:prstGeom prst="rect">
              <a:avLst/>
            </a:prstGeom>
            <a:noFill/>
            <a:effectLst/>
          </p:spPr>
        </p:pic>
        <p:pic>
          <p:nvPicPr>
            <p:cNvPr id="25" name="Picture 6" descr="panda icon"/>
            <p:cNvPicPr>
              <a:picLocks noChangeAspect="1" noChangeArrowheads="1"/>
            </p:cNvPicPr>
            <p:nvPr/>
          </p:nvPicPr>
          <p:blipFill>
            <a:blip r:embed="rId2" cstate="print"/>
            <a:srcRect/>
            <a:stretch>
              <a:fillRect/>
            </a:stretch>
          </p:blipFill>
          <p:spPr bwMode="auto">
            <a:xfrm>
              <a:off x="2699792" y="3645024"/>
              <a:ext cx="931168" cy="931169"/>
            </a:xfrm>
            <a:prstGeom prst="rect">
              <a:avLst/>
            </a:prstGeom>
            <a:noFill/>
            <a:effectLst>
              <a:outerShdw blurRad="50800" dist="38100" dir="2700000" algn="tl" rotWithShape="0">
                <a:prstClr val="black">
                  <a:alpha val="40000"/>
                </a:prstClr>
              </a:outerShdw>
            </a:effectLst>
          </p:spPr>
        </p:pic>
        <p:pic>
          <p:nvPicPr>
            <p:cNvPr id="26" name="Picture 12" descr="animal, dolphin icon"/>
            <p:cNvPicPr>
              <a:picLocks noChangeAspect="1" noChangeArrowheads="1"/>
            </p:cNvPicPr>
            <p:nvPr/>
          </p:nvPicPr>
          <p:blipFill>
            <a:blip r:embed="rId5" cstate="print"/>
            <a:srcRect/>
            <a:stretch>
              <a:fillRect/>
            </a:stretch>
          </p:blipFill>
          <p:spPr bwMode="auto">
            <a:xfrm>
              <a:off x="1475656" y="4653136"/>
              <a:ext cx="998240" cy="998240"/>
            </a:xfrm>
            <a:prstGeom prst="rect">
              <a:avLst/>
            </a:prstGeom>
            <a:noFill/>
            <a:effectLst>
              <a:outerShdw blurRad="50800" dist="38100" dir="2700000" algn="tl" rotWithShape="0">
                <a:prstClr val="black">
                  <a:alpha val="40000"/>
                </a:prstClr>
              </a:outerShdw>
            </a:effectLst>
          </p:spPr>
        </p:pic>
        <p:pic>
          <p:nvPicPr>
            <p:cNvPr id="27" name="Picture 12" descr="animal, dolphin icon"/>
            <p:cNvPicPr>
              <a:picLocks noChangeAspect="1" noChangeArrowheads="1"/>
            </p:cNvPicPr>
            <p:nvPr/>
          </p:nvPicPr>
          <p:blipFill>
            <a:blip r:embed="rId5" cstate="print"/>
            <a:srcRect/>
            <a:stretch>
              <a:fillRect/>
            </a:stretch>
          </p:blipFill>
          <p:spPr bwMode="auto">
            <a:xfrm>
              <a:off x="2627784" y="4653136"/>
              <a:ext cx="998240" cy="998240"/>
            </a:xfrm>
            <a:prstGeom prst="rect">
              <a:avLst/>
            </a:prstGeom>
            <a:noFill/>
            <a:effectLst/>
          </p:spPr>
        </p:pic>
        <p:pic>
          <p:nvPicPr>
            <p:cNvPr id="28" name="Picture 12" descr="animal, dolphin icon"/>
            <p:cNvPicPr>
              <a:picLocks noChangeAspect="1" noChangeArrowheads="1"/>
            </p:cNvPicPr>
            <p:nvPr/>
          </p:nvPicPr>
          <p:blipFill>
            <a:blip r:embed="rId5" cstate="print"/>
            <a:srcRect/>
            <a:stretch>
              <a:fillRect/>
            </a:stretch>
          </p:blipFill>
          <p:spPr bwMode="auto">
            <a:xfrm>
              <a:off x="467544" y="5733256"/>
              <a:ext cx="998240" cy="998240"/>
            </a:xfrm>
            <a:prstGeom prst="rect">
              <a:avLst/>
            </a:prstGeom>
            <a:noFill/>
            <a:effectLst/>
          </p:spPr>
        </p:pic>
        <p:pic>
          <p:nvPicPr>
            <p:cNvPr id="29" name="Picture 12" descr="animal, dolphin icon"/>
            <p:cNvPicPr>
              <a:picLocks noChangeAspect="1" noChangeArrowheads="1"/>
            </p:cNvPicPr>
            <p:nvPr/>
          </p:nvPicPr>
          <p:blipFill>
            <a:blip r:embed="rId5" cstate="print"/>
            <a:srcRect/>
            <a:stretch>
              <a:fillRect/>
            </a:stretch>
          </p:blipFill>
          <p:spPr bwMode="auto">
            <a:xfrm>
              <a:off x="1547664" y="5733256"/>
              <a:ext cx="998240" cy="998240"/>
            </a:xfrm>
            <a:prstGeom prst="rect">
              <a:avLst/>
            </a:prstGeom>
            <a:noFill/>
            <a:effectLst/>
          </p:spPr>
        </p:pic>
        <p:pic>
          <p:nvPicPr>
            <p:cNvPr id="30" name="Picture 12" descr="animal, dolphin icon"/>
            <p:cNvPicPr>
              <a:picLocks noChangeAspect="1" noChangeArrowheads="1"/>
            </p:cNvPicPr>
            <p:nvPr/>
          </p:nvPicPr>
          <p:blipFill>
            <a:blip r:embed="rId5" cstate="print"/>
            <a:srcRect/>
            <a:stretch>
              <a:fillRect/>
            </a:stretch>
          </p:blipFill>
          <p:spPr bwMode="auto">
            <a:xfrm>
              <a:off x="2699792" y="5733256"/>
              <a:ext cx="998240" cy="998240"/>
            </a:xfrm>
            <a:prstGeom prst="rect">
              <a:avLst/>
            </a:prstGeom>
            <a:noFill/>
            <a:effectLst>
              <a:outerShdw blurRad="50800" dist="38100" dir="2700000" algn="tl" rotWithShape="0">
                <a:prstClr val="black">
                  <a:alpha val="40000"/>
                </a:prstClr>
              </a:outerShdw>
            </a:effectLst>
          </p:spPr>
        </p:pic>
        <p:pic>
          <p:nvPicPr>
            <p:cNvPr id="31" name="Picture 6" descr="panda icon"/>
            <p:cNvPicPr>
              <a:picLocks noChangeAspect="1" noChangeArrowheads="1"/>
            </p:cNvPicPr>
            <p:nvPr/>
          </p:nvPicPr>
          <p:blipFill>
            <a:blip r:embed="rId2" cstate="print"/>
            <a:srcRect/>
            <a:stretch>
              <a:fillRect/>
            </a:stretch>
          </p:blipFill>
          <p:spPr bwMode="auto">
            <a:xfrm>
              <a:off x="3851920" y="836712"/>
              <a:ext cx="931168" cy="931169"/>
            </a:xfrm>
            <a:prstGeom prst="rect">
              <a:avLst/>
            </a:prstGeom>
            <a:noFill/>
            <a:effectLst/>
          </p:spPr>
        </p:pic>
        <p:pic>
          <p:nvPicPr>
            <p:cNvPr id="32" name="Picture 6" descr="panda icon"/>
            <p:cNvPicPr>
              <a:picLocks noChangeAspect="1" noChangeArrowheads="1"/>
            </p:cNvPicPr>
            <p:nvPr/>
          </p:nvPicPr>
          <p:blipFill>
            <a:blip r:embed="rId2" cstate="print"/>
            <a:srcRect/>
            <a:stretch>
              <a:fillRect/>
            </a:stretch>
          </p:blipFill>
          <p:spPr bwMode="auto">
            <a:xfrm>
              <a:off x="3851920" y="1772816"/>
              <a:ext cx="931168" cy="931169"/>
            </a:xfrm>
            <a:prstGeom prst="rect">
              <a:avLst/>
            </a:prstGeom>
            <a:noFill/>
            <a:effectLst>
              <a:outerShdw blurRad="50800" dist="38100" dir="2700000" algn="tl" rotWithShape="0">
                <a:prstClr val="black">
                  <a:alpha val="40000"/>
                </a:prstClr>
              </a:outerShdw>
            </a:effectLst>
          </p:spPr>
        </p:pic>
        <p:pic>
          <p:nvPicPr>
            <p:cNvPr id="33" name="Picture 6" descr="panda icon"/>
            <p:cNvPicPr>
              <a:picLocks noChangeAspect="1" noChangeArrowheads="1"/>
            </p:cNvPicPr>
            <p:nvPr/>
          </p:nvPicPr>
          <p:blipFill>
            <a:blip r:embed="rId2" cstate="print"/>
            <a:srcRect/>
            <a:stretch>
              <a:fillRect/>
            </a:stretch>
          </p:blipFill>
          <p:spPr bwMode="auto">
            <a:xfrm>
              <a:off x="3923928" y="2708920"/>
              <a:ext cx="931168" cy="931169"/>
            </a:xfrm>
            <a:prstGeom prst="rect">
              <a:avLst/>
            </a:prstGeom>
            <a:noFill/>
            <a:effectLst/>
          </p:spPr>
        </p:pic>
        <p:pic>
          <p:nvPicPr>
            <p:cNvPr id="34" name="Picture 6" descr="panda icon"/>
            <p:cNvPicPr>
              <a:picLocks noChangeAspect="1" noChangeArrowheads="1"/>
            </p:cNvPicPr>
            <p:nvPr/>
          </p:nvPicPr>
          <p:blipFill>
            <a:blip r:embed="rId2" cstate="print"/>
            <a:srcRect/>
            <a:stretch>
              <a:fillRect/>
            </a:stretch>
          </p:blipFill>
          <p:spPr bwMode="auto">
            <a:xfrm>
              <a:off x="3923928" y="3645024"/>
              <a:ext cx="931168" cy="931169"/>
            </a:xfrm>
            <a:prstGeom prst="rect">
              <a:avLst/>
            </a:prstGeom>
            <a:noFill/>
            <a:effectLst>
              <a:outerShdw blurRad="50800" dist="38100" dir="2700000" algn="tl" rotWithShape="0">
                <a:prstClr val="black">
                  <a:alpha val="40000"/>
                </a:prstClr>
              </a:outerShdw>
            </a:effectLst>
          </p:spPr>
        </p:pic>
        <p:pic>
          <p:nvPicPr>
            <p:cNvPr id="35" name="Picture 12" descr="animal, dolphin icon"/>
            <p:cNvPicPr>
              <a:picLocks noChangeAspect="1" noChangeArrowheads="1"/>
            </p:cNvPicPr>
            <p:nvPr/>
          </p:nvPicPr>
          <p:blipFill>
            <a:blip r:embed="rId5" cstate="print"/>
            <a:srcRect/>
            <a:stretch>
              <a:fillRect/>
            </a:stretch>
          </p:blipFill>
          <p:spPr bwMode="auto">
            <a:xfrm>
              <a:off x="3851920" y="4581128"/>
              <a:ext cx="998240" cy="998240"/>
            </a:xfrm>
            <a:prstGeom prst="rect">
              <a:avLst/>
            </a:prstGeom>
            <a:noFill/>
            <a:effectLst/>
          </p:spPr>
        </p:pic>
        <p:pic>
          <p:nvPicPr>
            <p:cNvPr id="36" name="Picture 12" descr="animal, dolphin icon"/>
            <p:cNvPicPr>
              <a:picLocks noChangeAspect="1" noChangeArrowheads="1"/>
            </p:cNvPicPr>
            <p:nvPr/>
          </p:nvPicPr>
          <p:blipFill>
            <a:blip r:embed="rId5" cstate="print"/>
            <a:srcRect/>
            <a:stretch>
              <a:fillRect/>
            </a:stretch>
          </p:blipFill>
          <p:spPr bwMode="auto">
            <a:xfrm>
              <a:off x="3851920" y="5733256"/>
              <a:ext cx="998240" cy="998240"/>
            </a:xfrm>
            <a:prstGeom prst="rect">
              <a:avLst/>
            </a:prstGeom>
            <a:noFill/>
            <a:effectLst/>
          </p:spPr>
        </p:pic>
        <p:pic>
          <p:nvPicPr>
            <p:cNvPr id="37" name="Picture 8" descr="lion icon"/>
            <p:cNvPicPr>
              <a:picLocks noChangeAspect="1" noChangeArrowheads="1"/>
            </p:cNvPicPr>
            <p:nvPr/>
          </p:nvPicPr>
          <p:blipFill>
            <a:blip r:embed="rId3" cstate="print"/>
            <a:srcRect/>
            <a:stretch>
              <a:fillRect/>
            </a:stretch>
          </p:blipFill>
          <p:spPr bwMode="auto">
            <a:xfrm>
              <a:off x="6156176" y="1772816"/>
              <a:ext cx="936104" cy="936104"/>
            </a:xfrm>
            <a:prstGeom prst="rect">
              <a:avLst/>
            </a:prstGeom>
            <a:noFill/>
            <a:effectLst/>
          </p:spPr>
        </p:pic>
        <p:pic>
          <p:nvPicPr>
            <p:cNvPr id="38" name="Picture 8" descr="lion icon"/>
            <p:cNvPicPr>
              <a:picLocks noChangeAspect="1" noChangeArrowheads="1"/>
            </p:cNvPicPr>
            <p:nvPr/>
          </p:nvPicPr>
          <p:blipFill>
            <a:blip r:embed="rId3" cstate="print"/>
            <a:srcRect/>
            <a:stretch>
              <a:fillRect/>
            </a:stretch>
          </p:blipFill>
          <p:spPr bwMode="auto">
            <a:xfrm>
              <a:off x="5076056" y="836712"/>
              <a:ext cx="936104" cy="936104"/>
            </a:xfrm>
            <a:prstGeom prst="rect">
              <a:avLst/>
            </a:prstGeom>
            <a:noFill/>
            <a:effectLst>
              <a:outerShdw blurRad="50800" dist="38100" dir="2700000" algn="tl" rotWithShape="0">
                <a:prstClr val="black">
                  <a:alpha val="40000"/>
                </a:prstClr>
              </a:outerShdw>
            </a:effectLst>
          </p:spPr>
        </p:pic>
        <p:pic>
          <p:nvPicPr>
            <p:cNvPr id="39" name="Picture 8" descr="lion icon"/>
            <p:cNvPicPr>
              <a:picLocks noChangeAspect="1" noChangeArrowheads="1"/>
            </p:cNvPicPr>
            <p:nvPr/>
          </p:nvPicPr>
          <p:blipFill>
            <a:blip r:embed="rId3" cstate="print"/>
            <a:srcRect/>
            <a:stretch>
              <a:fillRect/>
            </a:stretch>
          </p:blipFill>
          <p:spPr bwMode="auto">
            <a:xfrm>
              <a:off x="6156176" y="836712"/>
              <a:ext cx="936104" cy="936104"/>
            </a:xfrm>
            <a:prstGeom prst="rect">
              <a:avLst/>
            </a:prstGeom>
            <a:noFill/>
            <a:effectLst/>
          </p:spPr>
        </p:pic>
        <p:pic>
          <p:nvPicPr>
            <p:cNvPr id="40" name="Picture 10" descr="animal, elephant icon"/>
            <p:cNvPicPr>
              <a:picLocks noChangeAspect="1" noChangeArrowheads="1"/>
            </p:cNvPicPr>
            <p:nvPr/>
          </p:nvPicPr>
          <p:blipFill>
            <a:blip r:embed="rId4" cstate="print"/>
            <a:srcRect/>
            <a:stretch>
              <a:fillRect/>
            </a:stretch>
          </p:blipFill>
          <p:spPr bwMode="auto">
            <a:xfrm>
              <a:off x="6228184" y="2780928"/>
              <a:ext cx="864096" cy="864096"/>
            </a:xfrm>
            <a:prstGeom prst="rect">
              <a:avLst/>
            </a:prstGeom>
            <a:noFill/>
            <a:effectLst>
              <a:outerShdw blurRad="50800" dist="38100" dir="2700000" algn="tl" rotWithShape="0">
                <a:prstClr val="black">
                  <a:alpha val="40000"/>
                </a:prstClr>
              </a:outerShdw>
            </a:effectLst>
          </p:spPr>
        </p:pic>
        <p:pic>
          <p:nvPicPr>
            <p:cNvPr id="41" name="Picture 10" descr="animal, elephant icon"/>
            <p:cNvPicPr>
              <a:picLocks noChangeAspect="1" noChangeArrowheads="1"/>
            </p:cNvPicPr>
            <p:nvPr/>
          </p:nvPicPr>
          <p:blipFill>
            <a:blip r:embed="rId4" cstate="print"/>
            <a:srcRect/>
            <a:stretch>
              <a:fillRect/>
            </a:stretch>
          </p:blipFill>
          <p:spPr bwMode="auto">
            <a:xfrm>
              <a:off x="6228184" y="3717032"/>
              <a:ext cx="864096" cy="864096"/>
            </a:xfrm>
            <a:prstGeom prst="rect">
              <a:avLst/>
            </a:prstGeom>
            <a:noFill/>
            <a:effectLst>
              <a:outerShdw blurRad="50800" dist="38100" dir="2700000" algn="tl" rotWithShape="0">
                <a:prstClr val="black">
                  <a:alpha val="40000"/>
                </a:prstClr>
              </a:outerShdw>
            </a:effectLst>
          </p:spPr>
        </p:pic>
        <p:pic>
          <p:nvPicPr>
            <p:cNvPr id="42" name="Picture 10" descr="animal, elephant icon"/>
            <p:cNvPicPr>
              <a:picLocks noChangeAspect="1" noChangeArrowheads="1"/>
            </p:cNvPicPr>
            <p:nvPr/>
          </p:nvPicPr>
          <p:blipFill>
            <a:blip r:embed="rId4" cstate="print"/>
            <a:srcRect/>
            <a:stretch>
              <a:fillRect/>
            </a:stretch>
          </p:blipFill>
          <p:spPr bwMode="auto">
            <a:xfrm>
              <a:off x="5220072" y="3717032"/>
              <a:ext cx="864096" cy="864096"/>
            </a:xfrm>
            <a:prstGeom prst="rect">
              <a:avLst/>
            </a:prstGeom>
            <a:noFill/>
            <a:effectLst>
              <a:outerShdw blurRad="50800" dist="38100" dir="2700000" algn="tl" rotWithShape="0">
                <a:prstClr val="black">
                  <a:alpha val="40000"/>
                </a:prstClr>
              </a:outerShdw>
            </a:effectLst>
          </p:spPr>
        </p:pic>
        <p:pic>
          <p:nvPicPr>
            <p:cNvPr id="43" name="Picture 10" descr="animal, elephant icon"/>
            <p:cNvPicPr>
              <a:picLocks noChangeAspect="1" noChangeArrowheads="1"/>
            </p:cNvPicPr>
            <p:nvPr/>
          </p:nvPicPr>
          <p:blipFill>
            <a:blip r:embed="rId4" cstate="print"/>
            <a:srcRect/>
            <a:stretch>
              <a:fillRect/>
            </a:stretch>
          </p:blipFill>
          <p:spPr bwMode="auto">
            <a:xfrm>
              <a:off x="5220072" y="4725144"/>
              <a:ext cx="864096" cy="864096"/>
            </a:xfrm>
            <a:prstGeom prst="rect">
              <a:avLst/>
            </a:prstGeom>
            <a:noFill/>
            <a:effectLst>
              <a:outerShdw blurRad="50800" dist="38100" dir="2700000" algn="tl" rotWithShape="0">
                <a:prstClr val="black">
                  <a:alpha val="40000"/>
                </a:prstClr>
              </a:outerShdw>
            </a:effectLst>
          </p:spPr>
        </p:pic>
        <p:pic>
          <p:nvPicPr>
            <p:cNvPr id="44" name="Picture 10" descr="animal, elephant icon"/>
            <p:cNvPicPr>
              <a:picLocks noChangeAspect="1" noChangeArrowheads="1"/>
            </p:cNvPicPr>
            <p:nvPr/>
          </p:nvPicPr>
          <p:blipFill>
            <a:blip r:embed="rId4" cstate="print"/>
            <a:srcRect/>
            <a:stretch>
              <a:fillRect/>
            </a:stretch>
          </p:blipFill>
          <p:spPr bwMode="auto">
            <a:xfrm>
              <a:off x="6228184" y="4725144"/>
              <a:ext cx="864096" cy="864096"/>
            </a:xfrm>
            <a:prstGeom prst="rect">
              <a:avLst/>
            </a:prstGeom>
            <a:noFill/>
            <a:effectLst/>
          </p:spPr>
        </p:pic>
        <p:pic>
          <p:nvPicPr>
            <p:cNvPr id="45" name="Picture 10" descr="animal, elephant icon"/>
            <p:cNvPicPr>
              <a:picLocks noChangeAspect="1" noChangeArrowheads="1"/>
            </p:cNvPicPr>
            <p:nvPr/>
          </p:nvPicPr>
          <p:blipFill>
            <a:blip r:embed="rId4" cstate="print"/>
            <a:srcRect/>
            <a:stretch>
              <a:fillRect/>
            </a:stretch>
          </p:blipFill>
          <p:spPr bwMode="auto">
            <a:xfrm>
              <a:off x="6228184" y="5877272"/>
              <a:ext cx="864096" cy="864096"/>
            </a:xfrm>
            <a:prstGeom prst="rect">
              <a:avLst/>
            </a:prstGeom>
            <a:noFill/>
            <a:effectLst/>
          </p:spPr>
        </p:pic>
        <p:pic>
          <p:nvPicPr>
            <p:cNvPr id="46" name="Picture 10" descr="animal, elephant icon"/>
            <p:cNvPicPr>
              <a:picLocks noChangeAspect="1" noChangeArrowheads="1"/>
            </p:cNvPicPr>
            <p:nvPr/>
          </p:nvPicPr>
          <p:blipFill>
            <a:blip r:embed="rId4" cstate="print"/>
            <a:srcRect/>
            <a:stretch>
              <a:fillRect/>
            </a:stretch>
          </p:blipFill>
          <p:spPr bwMode="auto">
            <a:xfrm>
              <a:off x="5220072" y="5877272"/>
              <a:ext cx="864096" cy="864096"/>
            </a:xfrm>
            <a:prstGeom prst="rect">
              <a:avLst/>
            </a:prstGeom>
            <a:noFill/>
            <a:effectLst/>
          </p:spPr>
        </p:pic>
      </p:grpSp>
      <p:sp>
        <p:nvSpPr>
          <p:cNvPr id="48" name="TextBox 47"/>
          <p:cNvSpPr txBox="1"/>
          <p:nvPr/>
        </p:nvSpPr>
        <p:spPr>
          <a:xfrm>
            <a:off x="261258" y="623972"/>
            <a:ext cx="7764168" cy="584775"/>
          </a:xfrm>
          <a:prstGeom prst="rect">
            <a:avLst/>
          </a:prstGeom>
          <a:noFill/>
        </p:spPr>
        <p:txBody>
          <a:bodyPr wrap="square" rtlCol="0">
            <a:spAutoFit/>
          </a:bodyPr>
          <a:lstStyle/>
          <a:p>
            <a:pPr algn="ctr"/>
            <a:r>
              <a:rPr lang="en-GB" sz="1600" dirty="0"/>
              <a:t>But how do we get our sample? </a:t>
            </a:r>
          </a:p>
          <a:p>
            <a:pPr algn="ctr"/>
            <a:r>
              <a:rPr lang="en-GB" sz="1600" dirty="0"/>
              <a:t>We could just animals randomly. </a:t>
            </a:r>
          </a:p>
        </p:txBody>
      </p:sp>
      <p:sp>
        <p:nvSpPr>
          <p:cNvPr id="5" name="Rectangle 4"/>
          <p:cNvSpPr/>
          <p:nvPr/>
        </p:nvSpPr>
        <p:spPr>
          <a:xfrm>
            <a:off x="1676966" y="1798933"/>
            <a:ext cx="970425" cy="775589"/>
          </a:xfrm>
          <a:prstGeom prst="rect">
            <a:avLst/>
          </a:prstGeom>
          <a:solidFill>
            <a:srgbClr val="FFFF00">
              <a:alpha val="37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1" name="Rectangle 50"/>
          <p:cNvSpPr/>
          <p:nvPr/>
        </p:nvSpPr>
        <p:spPr>
          <a:xfrm>
            <a:off x="5673355" y="5672497"/>
            <a:ext cx="970425" cy="775589"/>
          </a:xfrm>
          <a:prstGeom prst="rect">
            <a:avLst/>
          </a:prstGeom>
          <a:solidFill>
            <a:srgbClr val="FFFF00">
              <a:alpha val="37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2" name="Rectangle 51"/>
          <p:cNvSpPr/>
          <p:nvPr/>
        </p:nvSpPr>
        <p:spPr>
          <a:xfrm>
            <a:off x="4606228" y="2543803"/>
            <a:ext cx="970425" cy="775589"/>
          </a:xfrm>
          <a:prstGeom prst="rect">
            <a:avLst/>
          </a:prstGeom>
          <a:solidFill>
            <a:srgbClr val="FFFF00">
              <a:alpha val="37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3" name="Rectangle 52"/>
          <p:cNvSpPr/>
          <p:nvPr/>
        </p:nvSpPr>
        <p:spPr>
          <a:xfrm>
            <a:off x="5671393" y="4815850"/>
            <a:ext cx="970425" cy="775589"/>
          </a:xfrm>
          <a:prstGeom prst="rect">
            <a:avLst/>
          </a:prstGeom>
          <a:solidFill>
            <a:srgbClr val="FFFF00">
              <a:alpha val="37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4" name="Rectangle 53"/>
          <p:cNvSpPr/>
          <p:nvPr/>
        </p:nvSpPr>
        <p:spPr>
          <a:xfrm>
            <a:off x="5609938" y="2504549"/>
            <a:ext cx="970425" cy="775589"/>
          </a:xfrm>
          <a:prstGeom prst="rect">
            <a:avLst/>
          </a:prstGeom>
          <a:solidFill>
            <a:srgbClr val="FFFF00">
              <a:alpha val="37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5" name="Rectangle 54"/>
          <p:cNvSpPr/>
          <p:nvPr/>
        </p:nvSpPr>
        <p:spPr>
          <a:xfrm>
            <a:off x="6538185" y="3250326"/>
            <a:ext cx="970425" cy="775589"/>
          </a:xfrm>
          <a:prstGeom prst="rect">
            <a:avLst/>
          </a:prstGeom>
          <a:solidFill>
            <a:srgbClr val="FFFF00">
              <a:alpha val="37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6" name="Rectangle 55"/>
          <p:cNvSpPr/>
          <p:nvPr/>
        </p:nvSpPr>
        <p:spPr>
          <a:xfrm>
            <a:off x="3615624" y="3292284"/>
            <a:ext cx="970425" cy="775589"/>
          </a:xfrm>
          <a:prstGeom prst="rect">
            <a:avLst/>
          </a:prstGeom>
          <a:solidFill>
            <a:srgbClr val="FFFF00">
              <a:alpha val="37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7" name="Rectangle 56"/>
          <p:cNvSpPr/>
          <p:nvPr/>
        </p:nvSpPr>
        <p:spPr>
          <a:xfrm>
            <a:off x="1749653" y="4049901"/>
            <a:ext cx="970425" cy="775589"/>
          </a:xfrm>
          <a:prstGeom prst="rect">
            <a:avLst/>
          </a:prstGeom>
          <a:solidFill>
            <a:srgbClr val="FFFF00">
              <a:alpha val="37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8" name="Rectangle 57"/>
          <p:cNvSpPr/>
          <p:nvPr/>
        </p:nvSpPr>
        <p:spPr>
          <a:xfrm>
            <a:off x="6547737" y="1759240"/>
            <a:ext cx="970425" cy="775589"/>
          </a:xfrm>
          <a:prstGeom prst="rect">
            <a:avLst/>
          </a:prstGeom>
          <a:solidFill>
            <a:srgbClr val="FFFF00">
              <a:alpha val="37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9" name="TextBox 58"/>
          <p:cNvSpPr txBox="1"/>
          <p:nvPr/>
        </p:nvSpPr>
        <p:spPr>
          <a:xfrm>
            <a:off x="7287785" y="4383310"/>
            <a:ext cx="1827187" cy="2308324"/>
          </a:xfrm>
          <a:prstGeom prst="rect">
            <a:avLst/>
          </a:prstGeom>
        </p:spPr>
        <p:style>
          <a:lnRef idx="2">
            <a:schemeClr val="dk1">
              <a:shade val="50000"/>
            </a:schemeClr>
          </a:lnRef>
          <a:fillRef idx="1">
            <a:schemeClr val="dk1"/>
          </a:fillRef>
          <a:effectRef idx="0">
            <a:schemeClr val="dk1"/>
          </a:effectRef>
          <a:fontRef idx="minor">
            <a:schemeClr val="lt1"/>
          </a:fontRef>
        </p:style>
        <p:txBody>
          <a:bodyPr wrap="square" rtlCol="0">
            <a:spAutoFit/>
          </a:bodyPr>
          <a:lstStyle/>
          <a:p>
            <a:r>
              <a:rPr lang="en-GB" sz="1600" b="1" dirty="0"/>
              <a:t>Disadvantage of random sampling:</a:t>
            </a:r>
          </a:p>
          <a:p>
            <a:r>
              <a:rPr lang="en-GB" sz="1600" dirty="0"/>
              <a:t>It’s possible not all the different types of animals are represented. In the sample on the left, no dolphins were included.</a:t>
            </a:r>
          </a:p>
        </p:txBody>
      </p:sp>
      <p:sp>
        <p:nvSpPr>
          <p:cNvPr id="60" name="Rectangle 59"/>
          <p:cNvSpPr/>
          <p:nvPr/>
        </p:nvSpPr>
        <p:spPr>
          <a:xfrm>
            <a:off x="7341837" y="4931761"/>
            <a:ext cx="1715077" cy="1686753"/>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fontAlgn="auto">
              <a:spcBef>
                <a:spcPts val="0"/>
              </a:spcBef>
              <a:spcAft>
                <a:spcPts val="0"/>
              </a:spcAft>
              <a:defRPr/>
            </a:pPr>
            <a:r>
              <a:rPr lang="en-GB" sz="2800" dirty="0"/>
              <a:t>?</a:t>
            </a:r>
          </a:p>
        </p:txBody>
      </p:sp>
    </p:spTree>
    <p:extLst>
      <p:ext uri="{BB962C8B-B14F-4D97-AF65-F5344CB8AC3E}">
        <p14:creationId xmlns:p14="http://schemas.microsoft.com/office/powerpoint/2010/main" val="31478379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51"/>
                                        </p:tgtEl>
                                        <p:attrNameLst>
                                          <p:attrName>style.visibility</p:attrName>
                                        </p:attrNameLst>
                                      </p:cBhvr>
                                      <p:to>
                                        <p:strVal val="visible"/>
                                      </p:to>
                                    </p:set>
                                    <p:animEffect transition="in" filter="fade">
                                      <p:cBhvr>
                                        <p:cTn id="11" dur="500"/>
                                        <p:tgtEl>
                                          <p:spTgt spid="51"/>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52"/>
                                        </p:tgtEl>
                                        <p:attrNameLst>
                                          <p:attrName>style.visibility</p:attrName>
                                        </p:attrNameLst>
                                      </p:cBhvr>
                                      <p:to>
                                        <p:strVal val="visible"/>
                                      </p:to>
                                    </p:set>
                                    <p:animEffect transition="in" filter="fade">
                                      <p:cBhvr>
                                        <p:cTn id="15" dur="500"/>
                                        <p:tgtEl>
                                          <p:spTgt spid="52"/>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53"/>
                                        </p:tgtEl>
                                        <p:attrNameLst>
                                          <p:attrName>style.visibility</p:attrName>
                                        </p:attrNameLst>
                                      </p:cBhvr>
                                      <p:to>
                                        <p:strVal val="visible"/>
                                      </p:to>
                                    </p:set>
                                    <p:animEffect transition="in" filter="fade">
                                      <p:cBhvr>
                                        <p:cTn id="19" dur="500"/>
                                        <p:tgtEl>
                                          <p:spTgt spid="53"/>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54"/>
                                        </p:tgtEl>
                                        <p:attrNameLst>
                                          <p:attrName>style.visibility</p:attrName>
                                        </p:attrNameLst>
                                      </p:cBhvr>
                                      <p:to>
                                        <p:strVal val="visible"/>
                                      </p:to>
                                    </p:set>
                                    <p:animEffect transition="in" filter="fade">
                                      <p:cBhvr>
                                        <p:cTn id="23" dur="500"/>
                                        <p:tgtEl>
                                          <p:spTgt spid="54"/>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55"/>
                                        </p:tgtEl>
                                        <p:attrNameLst>
                                          <p:attrName>style.visibility</p:attrName>
                                        </p:attrNameLst>
                                      </p:cBhvr>
                                      <p:to>
                                        <p:strVal val="visible"/>
                                      </p:to>
                                    </p:set>
                                    <p:animEffect transition="in" filter="fade">
                                      <p:cBhvr>
                                        <p:cTn id="27" dur="500"/>
                                        <p:tgtEl>
                                          <p:spTgt spid="55"/>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56"/>
                                        </p:tgtEl>
                                        <p:attrNameLst>
                                          <p:attrName>style.visibility</p:attrName>
                                        </p:attrNameLst>
                                      </p:cBhvr>
                                      <p:to>
                                        <p:strVal val="visible"/>
                                      </p:to>
                                    </p:set>
                                    <p:animEffect transition="in" filter="fade">
                                      <p:cBhvr>
                                        <p:cTn id="31" dur="500"/>
                                        <p:tgtEl>
                                          <p:spTgt spid="56"/>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57"/>
                                        </p:tgtEl>
                                        <p:attrNameLst>
                                          <p:attrName>style.visibility</p:attrName>
                                        </p:attrNameLst>
                                      </p:cBhvr>
                                      <p:to>
                                        <p:strVal val="visible"/>
                                      </p:to>
                                    </p:set>
                                    <p:animEffect transition="in" filter="fade">
                                      <p:cBhvr>
                                        <p:cTn id="35" dur="500"/>
                                        <p:tgtEl>
                                          <p:spTgt spid="57"/>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58"/>
                                        </p:tgtEl>
                                        <p:attrNameLst>
                                          <p:attrName>style.visibility</p:attrName>
                                        </p:attrNameLst>
                                      </p:cBhvr>
                                      <p:to>
                                        <p:strVal val="visible"/>
                                      </p:to>
                                    </p:set>
                                    <p:animEffect transition="in" filter="fade">
                                      <p:cBhvr>
                                        <p:cTn id="39" dur="500"/>
                                        <p:tgtEl>
                                          <p:spTgt spid="58"/>
                                        </p:tgtEl>
                                      </p:cBhvr>
                                    </p:animEffect>
                                  </p:childTnLst>
                                </p:cTn>
                              </p:par>
                            </p:childTnLst>
                          </p:cTn>
                        </p:par>
                      </p:childTnLst>
                    </p:cTn>
                  </p:par>
                  <p:par>
                    <p:cTn id="40" fill="hold">
                      <p:stCondLst>
                        <p:cond delay="indefinite"/>
                      </p:stCondLst>
                      <p:childTnLst>
                        <p:par>
                          <p:cTn id="41" fill="hold">
                            <p:stCondLst>
                              <p:cond delay="0"/>
                            </p:stCondLst>
                            <p:childTnLst>
                              <p:par>
                                <p:cTn id="42" presetID="10" presetClass="entr" presetSubtype="0" fill="hold" grpId="0" nodeType="clickEffect">
                                  <p:stCondLst>
                                    <p:cond delay="0"/>
                                  </p:stCondLst>
                                  <p:childTnLst>
                                    <p:set>
                                      <p:cBhvr>
                                        <p:cTn id="43" dur="1" fill="hold">
                                          <p:stCondLst>
                                            <p:cond delay="0"/>
                                          </p:stCondLst>
                                        </p:cTn>
                                        <p:tgtEl>
                                          <p:spTgt spid="59"/>
                                        </p:tgtEl>
                                        <p:attrNameLst>
                                          <p:attrName>style.visibility</p:attrName>
                                        </p:attrNameLst>
                                      </p:cBhvr>
                                      <p:to>
                                        <p:strVal val="visible"/>
                                      </p:to>
                                    </p:set>
                                    <p:animEffect transition="in" filter="fade">
                                      <p:cBhvr>
                                        <p:cTn id="44" dur="500"/>
                                        <p:tgtEl>
                                          <p:spTgt spid="59"/>
                                        </p:tgtEl>
                                      </p:cBhvr>
                                    </p:animEffect>
                                  </p:childTnLst>
                                </p:cTn>
                              </p:par>
                              <p:par>
                                <p:cTn id="45" presetID="1" presetClass="entr" presetSubtype="0" fill="hold" grpId="1" nodeType="withEffect">
                                  <p:stCondLst>
                                    <p:cond delay="0"/>
                                  </p:stCondLst>
                                  <p:childTnLst>
                                    <p:set>
                                      <p:cBhvr>
                                        <p:cTn id="46" dur="1" fill="hold">
                                          <p:stCondLst>
                                            <p:cond delay="0"/>
                                          </p:stCondLst>
                                        </p:cTn>
                                        <p:tgtEl>
                                          <p:spTgt spid="6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seq concurrent="1" nextAc="seek">
              <p:cTn id="47" restart="whenNotActive" fill="hold" evtFilter="cancelBubble" nodeType="interactiveSeq">
                <p:stCondLst>
                  <p:cond evt="onClick" delay="0">
                    <p:tgtEl>
                      <p:spTgt spid="60"/>
                    </p:tgtEl>
                  </p:cond>
                </p:stCondLst>
                <p:endSync evt="end" delay="0">
                  <p:rtn val="all"/>
                </p:endSync>
                <p:childTnLst>
                  <p:par>
                    <p:cTn id="48" fill="hold">
                      <p:stCondLst>
                        <p:cond delay="0"/>
                      </p:stCondLst>
                      <p:childTnLst>
                        <p:par>
                          <p:cTn id="49" fill="hold">
                            <p:stCondLst>
                              <p:cond delay="0"/>
                            </p:stCondLst>
                            <p:childTnLst>
                              <p:par>
                                <p:cTn id="50" presetID="10" presetClass="exit" presetSubtype="0" fill="hold" grpId="0" nodeType="withEffect">
                                  <p:stCondLst>
                                    <p:cond delay="0"/>
                                  </p:stCondLst>
                                  <p:childTnLst>
                                    <p:animEffect transition="out" filter="fade">
                                      <p:cBhvr>
                                        <p:cTn id="51" dur="500"/>
                                        <p:tgtEl>
                                          <p:spTgt spid="60"/>
                                        </p:tgtEl>
                                      </p:cBhvr>
                                    </p:animEffect>
                                    <p:set>
                                      <p:cBhvr>
                                        <p:cTn id="52" dur="1" fill="hold">
                                          <p:stCondLst>
                                            <p:cond delay="499"/>
                                          </p:stCondLst>
                                        </p:cTn>
                                        <p:tgtEl>
                                          <p:spTgt spid="60"/>
                                        </p:tgtEl>
                                        <p:attrNameLst>
                                          <p:attrName>style.visibility</p:attrName>
                                        </p:attrNameLst>
                                      </p:cBhvr>
                                      <p:to>
                                        <p:strVal val="hidden"/>
                                      </p:to>
                                    </p:set>
                                  </p:childTnLst>
                                </p:cTn>
                              </p:par>
                            </p:childTnLst>
                          </p:cTn>
                        </p:par>
                      </p:childTnLst>
                    </p:cTn>
                  </p:par>
                </p:childTnLst>
              </p:cTn>
              <p:nextCondLst>
                <p:cond evt="onClick" delay="0">
                  <p:tgtEl>
                    <p:spTgt spid="60"/>
                  </p:tgtEl>
                </p:cond>
              </p:nextCondLst>
            </p:seq>
          </p:childTnLst>
        </p:cTn>
      </p:par>
    </p:tnLst>
    <p:bldLst>
      <p:bldP spid="5" grpId="0" animBg="1"/>
      <p:bldP spid="51" grpId="0" animBg="1"/>
      <p:bldP spid="52" grpId="0" animBg="1"/>
      <p:bldP spid="53" grpId="0" animBg="1"/>
      <p:bldP spid="54" grpId="0" animBg="1"/>
      <p:bldP spid="55" grpId="0" animBg="1"/>
      <p:bldP spid="56" grpId="0" animBg="1"/>
      <p:bldP spid="57" grpId="0" animBg="1"/>
      <p:bldP spid="58" grpId="0" animBg="1"/>
      <p:bldP spid="59" grpId="0" animBg="1"/>
      <p:bldP spid="60" grpId="0" animBg="1"/>
      <p:bldP spid="60" grpId="1"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57"/>
          <p:cNvGrpSpPr/>
          <p:nvPr/>
        </p:nvGrpSpPr>
        <p:grpSpPr>
          <a:xfrm>
            <a:off x="-1144" y="0"/>
            <a:ext cx="9145144" cy="599127"/>
            <a:chOff x="-1144" y="0"/>
            <a:chExt cx="9145144" cy="599127"/>
          </a:xfrm>
        </p:grpSpPr>
        <p:sp>
          <p:nvSpPr>
            <p:cNvPr id="3" name="TextBox 2"/>
            <p:cNvSpPr txBox="1"/>
            <p:nvPr/>
          </p:nvSpPr>
          <p:spPr>
            <a:xfrm>
              <a:off x="0" y="0"/>
              <a:ext cx="9144000" cy="599127"/>
            </a:xfrm>
            <a:prstGeom prst="rect">
              <a:avLst/>
            </a:prstGeom>
            <a:ln>
              <a:noFill/>
            </a:ln>
          </p:spPr>
          <p:style>
            <a:lnRef idx="2">
              <a:schemeClr val="dk1">
                <a:shade val="50000"/>
              </a:schemeClr>
            </a:lnRef>
            <a:fillRef idx="1">
              <a:schemeClr val="dk1"/>
            </a:fillRef>
            <a:effectRef idx="0">
              <a:schemeClr val="dk1"/>
            </a:effectRef>
            <a:fontRef idx="minor">
              <a:schemeClr val="lt1"/>
            </a:fontRef>
          </p:style>
          <p:txBody>
            <a:bodyPr wrap="square" rtlCol="0">
              <a:spAutoFit/>
            </a:bodyPr>
            <a:lstStyle/>
            <a:p>
              <a:r>
                <a:rPr lang="en-GB" sz="3200" dirty="0"/>
                <a:t>   Exam Questions on Random Sampling</a:t>
              </a:r>
            </a:p>
          </p:txBody>
        </p:sp>
        <p:cxnSp>
          <p:nvCxnSpPr>
            <p:cNvPr id="4" name="Straight Connector 3"/>
            <p:cNvCxnSpPr/>
            <p:nvPr/>
          </p:nvCxnSpPr>
          <p:spPr>
            <a:xfrm>
              <a:off x="-1144" y="585216"/>
              <a:ext cx="9144000" cy="0"/>
            </a:xfrm>
            <a:prstGeom prst="line">
              <a:avLst/>
            </a:prstGeom>
            <a:effectLst/>
          </p:spPr>
          <p:style>
            <a:lnRef idx="3">
              <a:schemeClr val="accent3"/>
            </a:lnRef>
            <a:fillRef idx="0">
              <a:schemeClr val="accent3"/>
            </a:fillRef>
            <a:effectRef idx="2">
              <a:schemeClr val="accent3"/>
            </a:effectRef>
            <a:fontRef idx="minor">
              <a:schemeClr val="tx1"/>
            </a:fontRef>
          </p:style>
        </p:cxnSp>
      </p:grpSp>
      <p:sp>
        <p:nvSpPr>
          <p:cNvPr id="5" name="TextBox 4"/>
          <p:cNvSpPr txBox="1"/>
          <p:nvPr/>
        </p:nvSpPr>
        <p:spPr>
          <a:xfrm>
            <a:off x="395536" y="836712"/>
            <a:ext cx="7848872" cy="646331"/>
          </a:xfrm>
          <a:prstGeom prst="rect">
            <a:avLst/>
          </a:prstGeom>
          <a:solidFill>
            <a:schemeClr val="bg1"/>
          </a:solidFill>
          <a:effectLst>
            <a:outerShdw blurRad="50800" dist="38100" dir="10800000" algn="r" rotWithShape="0">
              <a:prstClr val="black">
                <a:alpha val="40000"/>
              </a:prstClr>
            </a:outerShdw>
          </a:effectLst>
        </p:spPr>
        <p:txBody>
          <a:bodyPr wrap="square" rtlCol="0">
            <a:spAutoFit/>
          </a:bodyPr>
          <a:lstStyle/>
          <a:p>
            <a:pPr>
              <a:buFont typeface="Wingdings"/>
              <a:buChar char="!"/>
            </a:pPr>
            <a:r>
              <a:rPr lang="en-GB" dirty="0"/>
              <a:t>“Describe a random sample”</a:t>
            </a:r>
          </a:p>
          <a:p>
            <a:r>
              <a:rPr lang="en-GB" dirty="0"/>
              <a:t>     a sample where </a:t>
            </a:r>
            <a:r>
              <a:rPr lang="en-GB" b="1" dirty="0"/>
              <a:t>each thing </a:t>
            </a:r>
            <a:r>
              <a:rPr lang="en-GB" dirty="0"/>
              <a:t>in the population is </a:t>
            </a:r>
            <a:r>
              <a:rPr lang="en-GB" b="1" dirty="0"/>
              <a:t>equally likely</a:t>
            </a:r>
            <a:r>
              <a:rPr lang="en-GB" dirty="0"/>
              <a:t> </a:t>
            </a:r>
            <a:r>
              <a:rPr lang="en-GB" b="1" dirty="0"/>
              <a:t>to be chosen</a:t>
            </a:r>
            <a:r>
              <a:rPr lang="en-GB" dirty="0"/>
              <a:t>.</a:t>
            </a:r>
          </a:p>
        </p:txBody>
      </p:sp>
      <p:sp>
        <p:nvSpPr>
          <p:cNvPr id="6" name="TextBox 5"/>
          <p:cNvSpPr txBox="1"/>
          <p:nvPr/>
        </p:nvSpPr>
        <p:spPr>
          <a:xfrm>
            <a:off x="5076056" y="1556792"/>
            <a:ext cx="3816424" cy="830997"/>
          </a:xfrm>
          <a:prstGeom prst="rect">
            <a:avLst/>
          </a:prstGeom>
        </p:spPr>
        <p:style>
          <a:lnRef idx="2">
            <a:schemeClr val="dk1">
              <a:shade val="50000"/>
            </a:schemeClr>
          </a:lnRef>
          <a:fillRef idx="1">
            <a:schemeClr val="dk1"/>
          </a:fillRef>
          <a:effectRef idx="0">
            <a:schemeClr val="dk1"/>
          </a:effectRef>
          <a:fontRef idx="minor">
            <a:schemeClr val="lt1"/>
          </a:fontRef>
        </p:style>
        <p:txBody>
          <a:bodyPr wrap="square" rtlCol="0">
            <a:spAutoFit/>
          </a:bodyPr>
          <a:lstStyle/>
          <a:p>
            <a:r>
              <a:rPr lang="en-GB" sz="1600" b="1" dirty="0"/>
              <a:t>Bro Tip: </a:t>
            </a:r>
            <a:r>
              <a:rPr lang="en-GB" sz="1600" dirty="0"/>
              <a:t>If you are asked in an exam what a random sample is, the key phrase they’re looking for is “equal chance”.</a:t>
            </a:r>
          </a:p>
        </p:txBody>
      </p:sp>
      <p:sp>
        <p:nvSpPr>
          <p:cNvPr id="7" name="TextBox 6"/>
          <p:cNvSpPr txBox="1"/>
          <p:nvPr/>
        </p:nvSpPr>
        <p:spPr>
          <a:xfrm>
            <a:off x="490239" y="2466061"/>
            <a:ext cx="7220071" cy="646331"/>
          </a:xfrm>
          <a:prstGeom prst="rect">
            <a:avLst/>
          </a:prstGeom>
          <a:solidFill>
            <a:schemeClr val="bg1"/>
          </a:solidFill>
          <a:effectLst>
            <a:outerShdw blurRad="63500" sx="102000" sy="102000" algn="ctr" rotWithShape="0">
              <a:prstClr val="black">
                <a:alpha val="40000"/>
              </a:prstClr>
            </a:outerShdw>
          </a:effectLst>
        </p:spPr>
        <p:txBody>
          <a:bodyPr wrap="square" rtlCol="0">
            <a:spAutoFit/>
          </a:bodyPr>
          <a:lstStyle/>
          <a:p>
            <a:r>
              <a:rPr lang="en-GB" dirty="0"/>
              <a:t>“You want to take a random sample a student’s favourite TV programmes at school. Describe how you could achieve a random sample.”</a:t>
            </a:r>
          </a:p>
        </p:txBody>
      </p:sp>
      <p:sp>
        <p:nvSpPr>
          <p:cNvPr id="8" name="TextBox 7"/>
          <p:cNvSpPr txBox="1"/>
          <p:nvPr/>
        </p:nvSpPr>
        <p:spPr>
          <a:xfrm>
            <a:off x="584826" y="3252670"/>
            <a:ext cx="7200800" cy="1754326"/>
          </a:xfrm>
          <a:prstGeom prst="rect">
            <a:avLst/>
          </a:prstGeom>
          <a:noFill/>
        </p:spPr>
        <p:txBody>
          <a:bodyPr wrap="square" rtlCol="0">
            <a:spAutoFit/>
          </a:bodyPr>
          <a:lstStyle/>
          <a:p>
            <a:r>
              <a:rPr lang="en-GB" b="1" dirty="0"/>
              <a:t>Since it is a random sample, you need to ensure </a:t>
            </a:r>
            <a:r>
              <a:rPr lang="en-GB" b="1" u="sng" dirty="0"/>
              <a:t>each thing is equally likely to be chosen</a:t>
            </a:r>
            <a:r>
              <a:rPr lang="en-GB" b="1" dirty="0"/>
              <a:t>. Mark schemes would expect an approach such as:</a:t>
            </a:r>
          </a:p>
          <a:p>
            <a:pPr marL="342900" indent="-342900">
              <a:buFont typeface="+mj-lt"/>
              <a:buAutoNum type="arabicPeriod"/>
            </a:pPr>
            <a:r>
              <a:rPr lang="en-GB" b="1" dirty="0"/>
              <a:t>Put all student names into a hat and pick them out to decide who to sample.</a:t>
            </a:r>
          </a:p>
          <a:p>
            <a:pPr marL="342900" indent="-342900">
              <a:buFont typeface="+mj-lt"/>
              <a:buAutoNum type="arabicPeriod"/>
            </a:pPr>
            <a:r>
              <a:rPr lang="en-GB" b="1" dirty="0"/>
              <a:t>Use a random number generator where each number represents a student.</a:t>
            </a:r>
          </a:p>
        </p:txBody>
      </p:sp>
      <p:sp>
        <p:nvSpPr>
          <p:cNvPr id="9" name="Rectangle 8"/>
          <p:cNvSpPr/>
          <p:nvPr/>
        </p:nvSpPr>
        <p:spPr>
          <a:xfrm>
            <a:off x="440810" y="3180662"/>
            <a:ext cx="7776864" cy="1872208"/>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fontAlgn="auto">
              <a:spcBef>
                <a:spcPts val="0"/>
              </a:spcBef>
              <a:spcAft>
                <a:spcPts val="0"/>
              </a:spcAft>
              <a:defRPr/>
            </a:pPr>
            <a:r>
              <a:rPr lang="en-GB" sz="2800" dirty="0"/>
              <a:t>?</a:t>
            </a:r>
          </a:p>
        </p:txBody>
      </p:sp>
      <p:sp>
        <p:nvSpPr>
          <p:cNvPr id="10" name="Rectangle 9"/>
          <p:cNvSpPr/>
          <p:nvPr/>
        </p:nvSpPr>
        <p:spPr>
          <a:xfrm>
            <a:off x="755458" y="1136282"/>
            <a:ext cx="7056784" cy="288032"/>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fontAlgn="auto">
              <a:spcBef>
                <a:spcPts val="0"/>
              </a:spcBef>
              <a:spcAft>
                <a:spcPts val="0"/>
              </a:spcAft>
              <a:defRPr/>
            </a:pPr>
            <a:r>
              <a:rPr lang="en-GB" sz="2800" dirty="0"/>
              <a:t>?</a:t>
            </a:r>
          </a:p>
        </p:txBody>
      </p:sp>
      <p:sp>
        <p:nvSpPr>
          <p:cNvPr id="11" name="TextBox 10"/>
          <p:cNvSpPr txBox="1"/>
          <p:nvPr/>
        </p:nvSpPr>
        <p:spPr>
          <a:xfrm>
            <a:off x="500442" y="5165546"/>
            <a:ext cx="8425905" cy="830997"/>
          </a:xfrm>
          <a:prstGeom prst="rect">
            <a:avLst/>
          </a:prstGeom>
          <a:solidFill>
            <a:schemeClr val="bg1"/>
          </a:solidFill>
          <a:effectLst>
            <a:outerShdw blurRad="63500" sx="102000" sy="102000" algn="ctr" rotWithShape="0">
              <a:prstClr val="black">
                <a:alpha val="40000"/>
              </a:prstClr>
            </a:outerShdw>
          </a:effectLst>
        </p:spPr>
        <p:txBody>
          <a:bodyPr wrap="square" rtlCol="0">
            <a:spAutoFit/>
          </a:bodyPr>
          <a:lstStyle/>
          <a:p>
            <a:r>
              <a:rPr lang="en-GB" sz="1600" dirty="0"/>
              <a:t>“Dave wants to determine the spending habits of the UK population.</a:t>
            </a:r>
          </a:p>
          <a:p>
            <a:r>
              <a:rPr lang="en-GB" sz="1600" dirty="0"/>
              <a:t>He stands outside HSBC bank’s headquarters and asks the first 10 people he sees. Suggest two reasons why his sample will likely be poor.”</a:t>
            </a:r>
          </a:p>
        </p:txBody>
      </p:sp>
      <p:sp>
        <p:nvSpPr>
          <p:cNvPr id="12" name="TextBox 11"/>
          <p:cNvSpPr txBox="1"/>
          <p:nvPr/>
        </p:nvSpPr>
        <p:spPr>
          <a:xfrm>
            <a:off x="689378" y="6070719"/>
            <a:ext cx="7560840" cy="646331"/>
          </a:xfrm>
          <a:prstGeom prst="rect">
            <a:avLst/>
          </a:prstGeom>
          <a:noFill/>
        </p:spPr>
        <p:txBody>
          <a:bodyPr wrap="square" rtlCol="0">
            <a:spAutoFit/>
          </a:bodyPr>
          <a:lstStyle/>
          <a:p>
            <a:pPr marL="285750" indent="-285750">
              <a:buFont typeface="Arial" panose="020B0604020202020204" pitchFamily="34" charset="0"/>
              <a:buChar char="•"/>
            </a:pPr>
            <a:r>
              <a:rPr lang="en-GB" b="1" dirty="0"/>
              <a:t>Sample not random: People working for a bank likely to earn more money.</a:t>
            </a:r>
          </a:p>
          <a:p>
            <a:pPr marL="285750" indent="-285750">
              <a:buFont typeface="Arial" panose="020B0604020202020204" pitchFamily="34" charset="0"/>
              <a:buChar char="•"/>
            </a:pPr>
            <a:r>
              <a:rPr lang="en-GB" b="1" dirty="0"/>
              <a:t>Sample size too small.</a:t>
            </a:r>
          </a:p>
        </p:txBody>
      </p:sp>
      <p:sp>
        <p:nvSpPr>
          <p:cNvPr id="13" name="Rectangle 12"/>
          <p:cNvSpPr/>
          <p:nvPr/>
        </p:nvSpPr>
        <p:spPr>
          <a:xfrm>
            <a:off x="584826" y="6050843"/>
            <a:ext cx="8006018" cy="699645"/>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fontAlgn="auto">
              <a:spcBef>
                <a:spcPts val="0"/>
              </a:spcBef>
              <a:spcAft>
                <a:spcPts val="0"/>
              </a:spcAft>
              <a:defRPr/>
            </a:pPr>
            <a:r>
              <a:rPr lang="en-GB" sz="2800" dirty="0"/>
              <a:t>?</a:t>
            </a:r>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9"/>
                    </p:tgtEl>
                  </p:cond>
                </p:stCondLst>
                <p:endSync evt="end" delay="0">
                  <p:rtn val="all"/>
                </p:endSync>
                <p:childTnLst>
                  <p:par>
                    <p:cTn id="3" fill="hold">
                      <p:stCondLst>
                        <p:cond delay="0"/>
                      </p:stCondLst>
                      <p:childTnLst>
                        <p:par>
                          <p:cTn id="4" fill="hold">
                            <p:stCondLst>
                              <p:cond delay="0"/>
                            </p:stCondLst>
                            <p:childTnLst>
                              <p:par>
                                <p:cTn id="5" presetID="10" presetClass="exit" presetSubtype="0" fill="hold" grpId="0" nodeType="clickEffect">
                                  <p:stCondLst>
                                    <p:cond delay="0"/>
                                  </p:stCondLst>
                                  <p:childTnLst>
                                    <p:animEffect transition="out" filter="fade">
                                      <p:cBhvr>
                                        <p:cTn id="6" dur="500"/>
                                        <p:tgtEl>
                                          <p:spTgt spid="9"/>
                                        </p:tgtEl>
                                      </p:cBhvr>
                                    </p:animEffect>
                                    <p:set>
                                      <p:cBhvr>
                                        <p:cTn id="7" dur="1" fill="hold">
                                          <p:stCondLst>
                                            <p:cond delay="499"/>
                                          </p:stCondLst>
                                        </p:cTn>
                                        <p:tgtEl>
                                          <p:spTgt spid="9"/>
                                        </p:tgtEl>
                                        <p:attrNameLst>
                                          <p:attrName>style.visibility</p:attrName>
                                        </p:attrNameLst>
                                      </p:cBhvr>
                                      <p:to>
                                        <p:strVal val="hidden"/>
                                      </p:to>
                                    </p:set>
                                  </p:childTnLst>
                                </p:cTn>
                              </p:par>
                            </p:childTnLst>
                          </p:cTn>
                        </p:par>
                      </p:childTnLst>
                    </p:cTn>
                  </p:par>
                </p:childTnLst>
              </p:cTn>
              <p:nextCondLst>
                <p:cond evt="onClick" delay="0">
                  <p:tgtEl>
                    <p:spTgt spid="9"/>
                  </p:tgtEl>
                </p:cond>
              </p:nextCondLst>
            </p:seq>
            <p:seq concurrent="1" nextAc="seek">
              <p:cTn id="8" restart="whenNotActive" fill="hold" evtFilter="cancelBubble" nodeType="interactiveSeq">
                <p:stCondLst>
                  <p:cond evt="onClick" delay="0">
                    <p:tgtEl>
                      <p:spTgt spid="10"/>
                    </p:tgtEl>
                  </p:cond>
                </p:stCondLst>
                <p:endSync evt="end" delay="0">
                  <p:rtn val="all"/>
                </p:endSync>
                <p:childTnLst>
                  <p:par>
                    <p:cTn id="9" fill="hold">
                      <p:stCondLst>
                        <p:cond delay="0"/>
                      </p:stCondLst>
                      <p:childTnLst>
                        <p:par>
                          <p:cTn id="10" fill="hold">
                            <p:stCondLst>
                              <p:cond delay="0"/>
                            </p:stCondLst>
                            <p:childTnLst>
                              <p:par>
                                <p:cTn id="11" presetID="10" presetClass="exit" presetSubtype="0" fill="hold" grpId="0" nodeType="clickEffect">
                                  <p:stCondLst>
                                    <p:cond delay="0"/>
                                  </p:stCondLst>
                                  <p:childTnLst>
                                    <p:animEffect transition="out" filter="fade">
                                      <p:cBhvr>
                                        <p:cTn id="12" dur="500"/>
                                        <p:tgtEl>
                                          <p:spTgt spid="10"/>
                                        </p:tgtEl>
                                      </p:cBhvr>
                                    </p:animEffect>
                                    <p:set>
                                      <p:cBhvr>
                                        <p:cTn id="13" dur="1" fill="hold">
                                          <p:stCondLst>
                                            <p:cond delay="499"/>
                                          </p:stCondLst>
                                        </p:cTn>
                                        <p:tgtEl>
                                          <p:spTgt spid="10"/>
                                        </p:tgtEl>
                                        <p:attrNameLst>
                                          <p:attrName>style.visibility</p:attrName>
                                        </p:attrNameLst>
                                      </p:cBhvr>
                                      <p:to>
                                        <p:strVal val="hidden"/>
                                      </p:to>
                                    </p:set>
                                  </p:childTnLst>
                                </p:cTn>
                              </p:par>
                              <p:par>
                                <p:cTn id="14" presetID="22" presetClass="entr" presetSubtype="8" fill="hold" grpId="0" nodeType="with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wipe(left)">
                                      <p:cBhvr>
                                        <p:cTn id="16" dur="500"/>
                                        <p:tgtEl>
                                          <p:spTgt spid="6"/>
                                        </p:tgtEl>
                                      </p:cBhvr>
                                    </p:animEffect>
                                  </p:childTnLst>
                                </p:cTn>
                              </p:par>
                            </p:childTnLst>
                          </p:cTn>
                        </p:par>
                      </p:childTnLst>
                    </p:cTn>
                  </p:par>
                </p:childTnLst>
              </p:cTn>
              <p:nextCondLst>
                <p:cond evt="onClick" delay="0">
                  <p:tgtEl>
                    <p:spTgt spid="10"/>
                  </p:tgtEl>
                </p:cond>
              </p:nextCondLst>
            </p:seq>
            <p:seq concurrent="1" nextAc="seek">
              <p:cTn id="17" restart="whenNotActive" fill="hold" evtFilter="cancelBubble" nodeType="interactiveSeq">
                <p:stCondLst>
                  <p:cond evt="onClick" delay="0">
                    <p:tgtEl>
                      <p:spTgt spid="13"/>
                    </p:tgtEl>
                  </p:cond>
                </p:stCondLst>
                <p:endSync evt="end" delay="0">
                  <p:rtn val="all"/>
                </p:endSync>
                <p:childTnLst>
                  <p:par>
                    <p:cTn id="18" fill="hold">
                      <p:stCondLst>
                        <p:cond delay="0"/>
                      </p:stCondLst>
                      <p:childTnLst>
                        <p:par>
                          <p:cTn id="19" fill="hold">
                            <p:stCondLst>
                              <p:cond delay="0"/>
                            </p:stCondLst>
                            <p:childTnLst>
                              <p:par>
                                <p:cTn id="20" presetID="10" presetClass="exit" presetSubtype="0" fill="hold" grpId="0" nodeType="clickEffect">
                                  <p:stCondLst>
                                    <p:cond delay="0"/>
                                  </p:stCondLst>
                                  <p:childTnLst>
                                    <p:animEffect transition="out" filter="fade">
                                      <p:cBhvr>
                                        <p:cTn id="21" dur="500"/>
                                        <p:tgtEl>
                                          <p:spTgt spid="13"/>
                                        </p:tgtEl>
                                      </p:cBhvr>
                                    </p:animEffect>
                                    <p:set>
                                      <p:cBhvr>
                                        <p:cTn id="22" dur="1" fill="hold">
                                          <p:stCondLst>
                                            <p:cond delay="499"/>
                                          </p:stCondLst>
                                        </p:cTn>
                                        <p:tgtEl>
                                          <p:spTgt spid="13"/>
                                        </p:tgtEl>
                                        <p:attrNameLst>
                                          <p:attrName>style.visibility</p:attrName>
                                        </p:attrNameLst>
                                      </p:cBhvr>
                                      <p:to>
                                        <p:strVal val="hidden"/>
                                      </p:to>
                                    </p:set>
                                  </p:childTnLst>
                                </p:cTn>
                              </p:par>
                            </p:childTnLst>
                          </p:cTn>
                        </p:par>
                      </p:childTnLst>
                    </p:cTn>
                  </p:par>
                </p:childTnLst>
              </p:cTn>
              <p:nextCondLst>
                <p:cond evt="onClick" delay="0">
                  <p:tgtEl>
                    <p:spTgt spid="13"/>
                  </p:tgtEl>
                </p:cond>
              </p:nextCondLst>
            </p:seq>
          </p:childTnLst>
        </p:cTn>
      </p:par>
    </p:tnLst>
    <p:bldLst>
      <p:bldP spid="6" grpId="0" animBg="1"/>
      <p:bldP spid="9" grpId="0" animBg="1"/>
      <p:bldP spid="10" grpId="0" animBg="1"/>
      <p:bldP spid="13"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57"/>
          <p:cNvGrpSpPr/>
          <p:nvPr/>
        </p:nvGrpSpPr>
        <p:grpSpPr>
          <a:xfrm>
            <a:off x="-1144" y="0"/>
            <a:ext cx="9145144" cy="599127"/>
            <a:chOff x="-1144" y="0"/>
            <a:chExt cx="9145144" cy="599127"/>
          </a:xfrm>
        </p:grpSpPr>
        <p:sp>
          <p:nvSpPr>
            <p:cNvPr id="3" name="TextBox 2"/>
            <p:cNvSpPr txBox="1"/>
            <p:nvPr/>
          </p:nvSpPr>
          <p:spPr>
            <a:xfrm>
              <a:off x="0" y="0"/>
              <a:ext cx="9144000" cy="599127"/>
            </a:xfrm>
            <a:prstGeom prst="rect">
              <a:avLst/>
            </a:prstGeom>
            <a:ln>
              <a:noFill/>
            </a:ln>
          </p:spPr>
          <p:style>
            <a:lnRef idx="2">
              <a:schemeClr val="dk1">
                <a:shade val="50000"/>
              </a:schemeClr>
            </a:lnRef>
            <a:fillRef idx="1">
              <a:schemeClr val="dk1"/>
            </a:fillRef>
            <a:effectRef idx="0">
              <a:schemeClr val="dk1"/>
            </a:effectRef>
            <a:fontRef idx="minor">
              <a:schemeClr val="lt1"/>
            </a:fontRef>
          </p:style>
          <p:txBody>
            <a:bodyPr wrap="square" rtlCol="0">
              <a:spAutoFit/>
            </a:bodyPr>
            <a:lstStyle/>
            <a:p>
              <a:r>
                <a:rPr lang="en-GB" sz="3200" dirty="0"/>
                <a:t>   Sample Bias Question on your Sheet</a:t>
              </a:r>
            </a:p>
          </p:txBody>
        </p:sp>
        <p:cxnSp>
          <p:nvCxnSpPr>
            <p:cNvPr id="4" name="Straight Connector 3"/>
            <p:cNvCxnSpPr/>
            <p:nvPr/>
          </p:nvCxnSpPr>
          <p:spPr>
            <a:xfrm>
              <a:off x="-1144" y="585216"/>
              <a:ext cx="9144000" cy="0"/>
            </a:xfrm>
            <a:prstGeom prst="line">
              <a:avLst/>
            </a:prstGeom>
            <a:effectLst/>
          </p:spPr>
          <p:style>
            <a:lnRef idx="3">
              <a:schemeClr val="accent3"/>
            </a:lnRef>
            <a:fillRef idx="0">
              <a:schemeClr val="accent3"/>
            </a:fillRef>
            <a:effectRef idx="2">
              <a:schemeClr val="accent3"/>
            </a:effectRef>
            <a:fontRef idx="minor">
              <a:schemeClr val="tx1"/>
            </a:fontRef>
          </p:style>
        </p:cxnSp>
      </p:grpSp>
      <p:sp>
        <p:nvSpPr>
          <p:cNvPr id="9" name="TextBox 8"/>
          <p:cNvSpPr txBox="1"/>
          <p:nvPr/>
        </p:nvSpPr>
        <p:spPr>
          <a:xfrm>
            <a:off x="467544" y="980728"/>
            <a:ext cx="7776864" cy="1200329"/>
          </a:xfrm>
          <a:prstGeom prst="rect">
            <a:avLst/>
          </a:prstGeom>
          <a:solidFill>
            <a:schemeClr val="bg1"/>
          </a:solidFill>
          <a:effectLst>
            <a:outerShdw blurRad="63500" sx="102000" sy="102000" algn="ctr" rotWithShape="0">
              <a:prstClr val="black">
                <a:alpha val="40000"/>
              </a:prstClr>
            </a:outerShdw>
          </a:effectLst>
        </p:spPr>
        <p:txBody>
          <a:bodyPr wrap="square" rtlCol="0">
            <a:spAutoFit/>
          </a:bodyPr>
          <a:lstStyle/>
          <a:p>
            <a:r>
              <a:rPr lang="en-GB" dirty="0"/>
              <a:t>Melanie wants to find out how often people go to the cinema.</a:t>
            </a:r>
          </a:p>
          <a:p>
            <a:r>
              <a:rPr lang="en-GB" dirty="0"/>
              <a:t>She gives a questionnaire to all the women leaving a cinema.</a:t>
            </a:r>
          </a:p>
          <a:p>
            <a:r>
              <a:rPr lang="en-GB" dirty="0"/>
              <a:t>Her sample is biased.</a:t>
            </a:r>
            <a:br>
              <a:rPr lang="en-GB" dirty="0"/>
            </a:br>
            <a:r>
              <a:rPr lang="en-GB" dirty="0"/>
              <a:t>Give </a:t>
            </a:r>
            <a:r>
              <a:rPr lang="en-GB" b="1" dirty="0"/>
              <a:t>two </a:t>
            </a:r>
            <a:r>
              <a:rPr lang="en-GB" dirty="0"/>
              <a:t>possible reasons why.</a:t>
            </a:r>
          </a:p>
        </p:txBody>
      </p:sp>
      <p:sp>
        <p:nvSpPr>
          <p:cNvPr id="10" name="TextBox 9"/>
          <p:cNvSpPr txBox="1"/>
          <p:nvPr/>
        </p:nvSpPr>
        <p:spPr>
          <a:xfrm>
            <a:off x="539552" y="2492896"/>
            <a:ext cx="6048672" cy="923330"/>
          </a:xfrm>
          <a:prstGeom prst="rect">
            <a:avLst/>
          </a:prstGeom>
          <a:noFill/>
        </p:spPr>
        <p:txBody>
          <a:bodyPr wrap="square" rtlCol="0">
            <a:spAutoFit/>
          </a:bodyPr>
          <a:lstStyle/>
          <a:p>
            <a:pPr marL="342900" indent="-342900">
              <a:buAutoNum type="arabicPeriod"/>
            </a:pPr>
            <a:r>
              <a:rPr lang="en-GB" b="1" dirty="0"/>
              <a:t>Only women were asked/you need to ask men.</a:t>
            </a:r>
          </a:p>
          <a:p>
            <a:pPr marL="342900" indent="-342900">
              <a:buAutoNum type="arabicPeriod"/>
            </a:pPr>
            <a:r>
              <a:rPr lang="en-GB" b="1" dirty="0"/>
              <a:t>Only people leaving the cinema were asked/you need to ask people in different places.</a:t>
            </a:r>
          </a:p>
        </p:txBody>
      </p:sp>
      <p:sp>
        <p:nvSpPr>
          <p:cNvPr id="11" name="Rectangle 10"/>
          <p:cNvSpPr/>
          <p:nvPr/>
        </p:nvSpPr>
        <p:spPr>
          <a:xfrm>
            <a:off x="467544" y="2348880"/>
            <a:ext cx="7776864" cy="1296144"/>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fontAlgn="auto">
              <a:spcBef>
                <a:spcPts val="0"/>
              </a:spcBef>
              <a:spcAft>
                <a:spcPts val="0"/>
              </a:spcAft>
              <a:defRPr/>
            </a:pPr>
            <a:r>
              <a:rPr lang="en-GB" sz="2800" dirty="0"/>
              <a:t>?</a:t>
            </a:r>
          </a:p>
        </p:txBody>
      </p:sp>
    </p:spTree>
    <p:extLst>
      <p:ext uri="{BB962C8B-B14F-4D97-AF65-F5344CB8AC3E}">
        <p14:creationId xmlns:p14="http://schemas.microsoft.com/office/powerpoint/2010/main" val="16850757"/>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11"/>
                    </p:tgtEl>
                  </p:cond>
                </p:stCondLst>
                <p:endSync evt="end" delay="0">
                  <p:rtn val="all"/>
                </p:endSync>
                <p:childTnLst>
                  <p:par>
                    <p:cTn id="3" fill="hold">
                      <p:stCondLst>
                        <p:cond delay="0"/>
                      </p:stCondLst>
                      <p:childTnLst>
                        <p:par>
                          <p:cTn id="4" fill="hold">
                            <p:stCondLst>
                              <p:cond delay="0"/>
                            </p:stCondLst>
                            <p:childTnLst>
                              <p:par>
                                <p:cTn id="5" presetID="10" presetClass="exit" presetSubtype="0" fill="hold" grpId="0" nodeType="clickEffect">
                                  <p:stCondLst>
                                    <p:cond delay="0"/>
                                  </p:stCondLst>
                                  <p:childTnLst>
                                    <p:animEffect transition="out" filter="fade">
                                      <p:cBhvr>
                                        <p:cTn id="6" dur="500"/>
                                        <p:tgtEl>
                                          <p:spTgt spid="11"/>
                                        </p:tgtEl>
                                      </p:cBhvr>
                                    </p:animEffect>
                                    <p:set>
                                      <p:cBhvr>
                                        <p:cTn id="7" dur="1" fill="hold">
                                          <p:stCondLst>
                                            <p:cond delay="499"/>
                                          </p:stCondLst>
                                        </p:cTn>
                                        <p:tgtEl>
                                          <p:spTgt spid="11"/>
                                        </p:tgtEl>
                                        <p:attrNameLst>
                                          <p:attrName>style.visibility</p:attrName>
                                        </p:attrNameLst>
                                      </p:cBhvr>
                                      <p:to>
                                        <p:strVal val="hidden"/>
                                      </p:to>
                                    </p:set>
                                  </p:childTnLst>
                                </p:cTn>
                              </p:par>
                            </p:childTnLst>
                          </p:cTn>
                        </p:par>
                      </p:childTnLst>
                    </p:cTn>
                  </p:par>
                </p:childTnLst>
              </p:cTn>
              <p:nextCondLst>
                <p:cond evt="onClick" delay="0">
                  <p:tgtEl>
                    <p:spTgt spid="11"/>
                  </p:tgtEl>
                </p:cond>
              </p:nextCondLst>
            </p:seq>
          </p:childTnLst>
        </p:cTn>
      </p:par>
    </p:tnLst>
    <p:bldLst>
      <p:bldP spid="11"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 name="Freeform 48"/>
          <p:cNvSpPr/>
          <p:nvPr/>
        </p:nvSpPr>
        <p:spPr>
          <a:xfrm>
            <a:off x="-146756" y="1580444"/>
            <a:ext cx="9347200" cy="5339645"/>
          </a:xfrm>
          <a:custGeom>
            <a:avLst/>
            <a:gdLst>
              <a:gd name="connsiteX0" fmla="*/ 0 w 9347200"/>
              <a:gd name="connsiteY0" fmla="*/ 316089 h 5339645"/>
              <a:gd name="connsiteX1" fmla="*/ 891823 w 9347200"/>
              <a:gd name="connsiteY1" fmla="*/ 67734 h 5339645"/>
              <a:gd name="connsiteX2" fmla="*/ 1670756 w 9347200"/>
              <a:gd name="connsiteY2" fmla="*/ 67734 h 5339645"/>
              <a:gd name="connsiteX3" fmla="*/ 1998134 w 9347200"/>
              <a:gd name="connsiteY3" fmla="*/ 180623 h 5339645"/>
              <a:gd name="connsiteX4" fmla="*/ 2562578 w 9347200"/>
              <a:gd name="connsiteY4" fmla="*/ 180623 h 5339645"/>
              <a:gd name="connsiteX5" fmla="*/ 3149600 w 9347200"/>
              <a:gd name="connsiteY5" fmla="*/ 45156 h 5339645"/>
              <a:gd name="connsiteX6" fmla="*/ 3962400 w 9347200"/>
              <a:gd name="connsiteY6" fmla="*/ 0 h 5339645"/>
              <a:gd name="connsiteX7" fmla="*/ 4075289 w 9347200"/>
              <a:gd name="connsiteY7" fmla="*/ 33867 h 5339645"/>
              <a:gd name="connsiteX8" fmla="*/ 4831645 w 9347200"/>
              <a:gd name="connsiteY8" fmla="*/ 112889 h 5339645"/>
              <a:gd name="connsiteX9" fmla="*/ 5486400 w 9347200"/>
              <a:gd name="connsiteY9" fmla="*/ 135467 h 5339645"/>
              <a:gd name="connsiteX10" fmla="*/ 5689600 w 9347200"/>
              <a:gd name="connsiteY10" fmla="*/ 124178 h 5339645"/>
              <a:gd name="connsiteX11" fmla="*/ 6276623 w 9347200"/>
              <a:gd name="connsiteY11" fmla="*/ 0 h 5339645"/>
              <a:gd name="connsiteX12" fmla="*/ 6762045 w 9347200"/>
              <a:gd name="connsiteY12" fmla="*/ 22578 h 5339645"/>
              <a:gd name="connsiteX13" fmla="*/ 7010400 w 9347200"/>
              <a:gd name="connsiteY13" fmla="*/ 90312 h 5339645"/>
              <a:gd name="connsiteX14" fmla="*/ 7631289 w 9347200"/>
              <a:gd name="connsiteY14" fmla="*/ 203200 h 5339645"/>
              <a:gd name="connsiteX15" fmla="*/ 7778045 w 9347200"/>
              <a:gd name="connsiteY15" fmla="*/ 203200 h 5339645"/>
              <a:gd name="connsiteX16" fmla="*/ 8195734 w 9347200"/>
              <a:gd name="connsiteY16" fmla="*/ 169334 h 5339645"/>
              <a:gd name="connsiteX17" fmla="*/ 8692445 w 9347200"/>
              <a:gd name="connsiteY17" fmla="*/ 45156 h 5339645"/>
              <a:gd name="connsiteX18" fmla="*/ 9087556 w 9347200"/>
              <a:gd name="connsiteY18" fmla="*/ 11289 h 5339645"/>
              <a:gd name="connsiteX19" fmla="*/ 9335912 w 9347200"/>
              <a:gd name="connsiteY19" fmla="*/ 0 h 5339645"/>
              <a:gd name="connsiteX20" fmla="*/ 9347200 w 9347200"/>
              <a:gd name="connsiteY20" fmla="*/ 5339645 h 5339645"/>
              <a:gd name="connsiteX21" fmla="*/ 112889 w 9347200"/>
              <a:gd name="connsiteY21" fmla="*/ 5339645 h 5339645"/>
              <a:gd name="connsiteX22" fmla="*/ 90312 w 9347200"/>
              <a:gd name="connsiteY22" fmla="*/ 304800 h 5339645"/>
              <a:gd name="connsiteX23" fmla="*/ 0 w 9347200"/>
              <a:gd name="connsiteY23" fmla="*/ 316089 h 53396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9347200" h="5339645">
                <a:moveTo>
                  <a:pt x="0" y="316089"/>
                </a:moveTo>
                <a:lnTo>
                  <a:pt x="891823" y="67734"/>
                </a:lnTo>
                <a:lnTo>
                  <a:pt x="1670756" y="67734"/>
                </a:lnTo>
                <a:lnTo>
                  <a:pt x="1998134" y="180623"/>
                </a:lnTo>
                <a:lnTo>
                  <a:pt x="2562578" y="180623"/>
                </a:lnTo>
                <a:lnTo>
                  <a:pt x="3149600" y="45156"/>
                </a:lnTo>
                <a:lnTo>
                  <a:pt x="3962400" y="0"/>
                </a:lnTo>
                <a:lnTo>
                  <a:pt x="4075289" y="33867"/>
                </a:lnTo>
                <a:lnTo>
                  <a:pt x="4831645" y="112889"/>
                </a:lnTo>
                <a:lnTo>
                  <a:pt x="5486400" y="135467"/>
                </a:lnTo>
                <a:lnTo>
                  <a:pt x="5689600" y="124178"/>
                </a:lnTo>
                <a:lnTo>
                  <a:pt x="6276623" y="0"/>
                </a:lnTo>
                <a:lnTo>
                  <a:pt x="6762045" y="22578"/>
                </a:lnTo>
                <a:lnTo>
                  <a:pt x="7010400" y="90312"/>
                </a:lnTo>
                <a:lnTo>
                  <a:pt x="7631289" y="203200"/>
                </a:lnTo>
                <a:lnTo>
                  <a:pt x="7778045" y="203200"/>
                </a:lnTo>
                <a:lnTo>
                  <a:pt x="8195734" y="169334"/>
                </a:lnTo>
                <a:lnTo>
                  <a:pt x="8692445" y="45156"/>
                </a:lnTo>
                <a:lnTo>
                  <a:pt x="9087556" y="11289"/>
                </a:lnTo>
                <a:lnTo>
                  <a:pt x="9335912" y="0"/>
                </a:lnTo>
                <a:cubicBezTo>
                  <a:pt x="9339675" y="1779882"/>
                  <a:pt x="9343437" y="3559763"/>
                  <a:pt x="9347200" y="5339645"/>
                </a:cubicBezTo>
                <a:lnTo>
                  <a:pt x="112889" y="5339645"/>
                </a:lnTo>
                <a:lnTo>
                  <a:pt x="90312" y="304800"/>
                </a:lnTo>
                <a:lnTo>
                  <a:pt x="0" y="316089"/>
                </a:lnTo>
                <a:close/>
              </a:path>
            </a:pathLst>
          </a:cu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GB"/>
          </a:p>
        </p:txBody>
      </p:sp>
      <p:grpSp>
        <p:nvGrpSpPr>
          <p:cNvPr id="2" name="Group 57"/>
          <p:cNvGrpSpPr/>
          <p:nvPr/>
        </p:nvGrpSpPr>
        <p:grpSpPr>
          <a:xfrm>
            <a:off x="-1144" y="0"/>
            <a:ext cx="9145144" cy="599127"/>
            <a:chOff x="-1144" y="0"/>
            <a:chExt cx="9145144" cy="599127"/>
          </a:xfrm>
        </p:grpSpPr>
        <p:sp>
          <p:nvSpPr>
            <p:cNvPr id="3" name="TextBox 2"/>
            <p:cNvSpPr txBox="1"/>
            <p:nvPr/>
          </p:nvSpPr>
          <p:spPr>
            <a:xfrm>
              <a:off x="0" y="0"/>
              <a:ext cx="9144000" cy="599127"/>
            </a:xfrm>
            <a:prstGeom prst="rect">
              <a:avLst/>
            </a:prstGeom>
            <a:ln>
              <a:noFill/>
            </a:ln>
          </p:spPr>
          <p:style>
            <a:lnRef idx="2">
              <a:schemeClr val="dk1">
                <a:shade val="50000"/>
              </a:schemeClr>
            </a:lnRef>
            <a:fillRef idx="1">
              <a:schemeClr val="dk1"/>
            </a:fillRef>
            <a:effectRef idx="0">
              <a:schemeClr val="dk1"/>
            </a:effectRef>
            <a:fontRef idx="minor">
              <a:schemeClr val="lt1"/>
            </a:fontRef>
          </p:style>
          <p:txBody>
            <a:bodyPr wrap="square" rtlCol="0">
              <a:spAutoFit/>
            </a:bodyPr>
            <a:lstStyle/>
            <a:p>
              <a:r>
                <a:rPr lang="en-GB" sz="3200" dirty="0"/>
                <a:t>   Stratified Sampling</a:t>
              </a:r>
            </a:p>
          </p:txBody>
        </p:sp>
        <p:cxnSp>
          <p:nvCxnSpPr>
            <p:cNvPr id="4" name="Straight Connector 3"/>
            <p:cNvCxnSpPr/>
            <p:nvPr/>
          </p:nvCxnSpPr>
          <p:spPr>
            <a:xfrm>
              <a:off x="-1144" y="585216"/>
              <a:ext cx="9144000" cy="0"/>
            </a:xfrm>
            <a:prstGeom prst="line">
              <a:avLst/>
            </a:prstGeom>
            <a:effectLst/>
          </p:spPr>
          <p:style>
            <a:lnRef idx="3">
              <a:schemeClr val="accent3"/>
            </a:lnRef>
            <a:fillRef idx="0">
              <a:schemeClr val="accent3"/>
            </a:fillRef>
            <a:effectRef idx="2">
              <a:schemeClr val="accent3"/>
            </a:effectRef>
            <a:fontRef idx="minor">
              <a:schemeClr val="tx1"/>
            </a:fontRef>
          </p:style>
        </p:cxnSp>
      </p:grpSp>
      <p:grpSp>
        <p:nvGrpSpPr>
          <p:cNvPr id="47" name="Group 46"/>
          <p:cNvGrpSpPr/>
          <p:nvPr/>
        </p:nvGrpSpPr>
        <p:grpSpPr>
          <a:xfrm>
            <a:off x="1831375" y="1844824"/>
            <a:ext cx="5478961" cy="4627110"/>
            <a:chOff x="323528" y="836712"/>
            <a:chExt cx="6768752" cy="5904656"/>
          </a:xfrm>
        </p:grpSpPr>
        <p:pic>
          <p:nvPicPr>
            <p:cNvPr id="11" name="Picture 6" descr="panda icon"/>
            <p:cNvPicPr>
              <a:picLocks noChangeAspect="1" noChangeArrowheads="1"/>
            </p:cNvPicPr>
            <p:nvPr/>
          </p:nvPicPr>
          <p:blipFill>
            <a:blip r:embed="rId2" cstate="print"/>
            <a:srcRect/>
            <a:stretch>
              <a:fillRect/>
            </a:stretch>
          </p:blipFill>
          <p:spPr bwMode="auto">
            <a:xfrm>
              <a:off x="323528" y="836712"/>
              <a:ext cx="931168" cy="931169"/>
            </a:xfrm>
            <a:prstGeom prst="rect">
              <a:avLst/>
            </a:prstGeom>
            <a:noFill/>
            <a:effectLst/>
          </p:spPr>
        </p:pic>
        <p:pic>
          <p:nvPicPr>
            <p:cNvPr id="12" name="Picture 8" descr="lion icon"/>
            <p:cNvPicPr>
              <a:picLocks noChangeAspect="1" noChangeArrowheads="1"/>
            </p:cNvPicPr>
            <p:nvPr/>
          </p:nvPicPr>
          <p:blipFill>
            <a:blip r:embed="rId3" cstate="print"/>
            <a:srcRect/>
            <a:stretch>
              <a:fillRect/>
            </a:stretch>
          </p:blipFill>
          <p:spPr bwMode="auto">
            <a:xfrm>
              <a:off x="5148064" y="1772816"/>
              <a:ext cx="936104" cy="936104"/>
            </a:xfrm>
            <a:prstGeom prst="rect">
              <a:avLst/>
            </a:prstGeom>
            <a:noFill/>
            <a:effectLst/>
          </p:spPr>
        </p:pic>
        <p:pic>
          <p:nvPicPr>
            <p:cNvPr id="13" name="Picture 10" descr="animal, elephant icon"/>
            <p:cNvPicPr>
              <a:picLocks noChangeAspect="1" noChangeArrowheads="1"/>
            </p:cNvPicPr>
            <p:nvPr/>
          </p:nvPicPr>
          <p:blipFill>
            <a:blip r:embed="rId4" cstate="print"/>
            <a:srcRect/>
            <a:stretch>
              <a:fillRect/>
            </a:stretch>
          </p:blipFill>
          <p:spPr bwMode="auto">
            <a:xfrm>
              <a:off x="5220072" y="2780928"/>
              <a:ext cx="864096" cy="864096"/>
            </a:xfrm>
            <a:prstGeom prst="rect">
              <a:avLst/>
            </a:prstGeom>
            <a:noFill/>
            <a:effectLst/>
          </p:spPr>
        </p:pic>
        <p:pic>
          <p:nvPicPr>
            <p:cNvPr id="14" name="Picture 12" descr="animal, dolphin icon"/>
            <p:cNvPicPr>
              <a:picLocks noChangeAspect="1" noChangeArrowheads="1"/>
            </p:cNvPicPr>
            <p:nvPr/>
          </p:nvPicPr>
          <p:blipFill>
            <a:blip r:embed="rId5" cstate="print"/>
            <a:srcRect/>
            <a:stretch>
              <a:fillRect/>
            </a:stretch>
          </p:blipFill>
          <p:spPr bwMode="auto">
            <a:xfrm>
              <a:off x="395536" y="4653136"/>
              <a:ext cx="998240" cy="998240"/>
            </a:xfrm>
            <a:prstGeom prst="rect">
              <a:avLst/>
            </a:prstGeom>
            <a:noFill/>
            <a:effectLst/>
          </p:spPr>
        </p:pic>
        <p:pic>
          <p:nvPicPr>
            <p:cNvPr id="15" name="Picture 6" descr="panda icon"/>
            <p:cNvPicPr>
              <a:picLocks noChangeAspect="1" noChangeArrowheads="1"/>
            </p:cNvPicPr>
            <p:nvPr/>
          </p:nvPicPr>
          <p:blipFill>
            <a:blip r:embed="rId2" cstate="print"/>
            <a:srcRect/>
            <a:stretch>
              <a:fillRect/>
            </a:stretch>
          </p:blipFill>
          <p:spPr bwMode="auto">
            <a:xfrm>
              <a:off x="1475656" y="836712"/>
              <a:ext cx="931168" cy="931169"/>
            </a:xfrm>
            <a:prstGeom prst="rect">
              <a:avLst/>
            </a:prstGeom>
            <a:noFill/>
            <a:effectLst>
              <a:outerShdw blurRad="50800" dist="38100" dir="2700000" algn="tl" rotWithShape="0">
                <a:prstClr val="black">
                  <a:alpha val="40000"/>
                </a:prstClr>
              </a:outerShdw>
            </a:effectLst>
          </p:spPr>
        </p:pic>
        <p:pic>
          <p:nvPicPr>
            <p:cNvPr id="16" name="Picture 6" descr="panda icon"/>
            <p:cNvPicPr>
              <a:picLocks noChangeAspect="1" noChangeArrowheads="1"/>
            </p:cNvPicPr>
            <p:nvPr/>
          </p:nvPicPr>
          <p:blipFill>
            <a:blip r:embed="rId2" cstate="print"/>
            <a:srcRect/>
            <a:stretch>
              <a:fillRect/>
            </a:stretch>
          </p:blipFill>
          <p:spPr bwMode="auto">
            <a:xfrm>
              <a:off x="2699792" y="836712"/>
              <a:ext cx="931168" cy="931169"/>
            </a:xfrm>
            <a:prstGeom prst="rect">
              <a:avLst/>
            </a:prstGeom>
            <a:noFill/>
            <a:effectLst>
              <a:outerShdw blurRad="50800" dist="38100" dir="2700000" algn="tl" rotWithShape="0">
                <a:prstClr val="black">
                  <a:alpha val="40000"/>
                </a:prstClr>
              </a:outerShdw>
            </a:effectLst>
          </p:spPr>
        </p:pic>
        <p:pic>
          <p:nvPicPr>
            <p:cNvPr id="17" name="Picture 6" descr="panda icon"/>
            <p:cNvPicPr>
              <a:picLocks noChangeAspect="1" noChangeArrowheads="1"/>
            </p:cNvPicPr>
            <p:nvPr/>
          </p:nvPicPr>
          <p:blipFill>
            <a:blip r:embed="rId2" cstate="print"/>
            <a:srcRect/>
            <a:stretch>
              <a:fillRect/>
            </a:stretch>
          </p:blipFill>
          <p:spPr bwMode="auto">
            <a:xfrm>
              <a:off x="323528" y="1772816"/>
              <a:ext cx="931168" cy="931169"/>
            </a:xfrm>
            <a:prstGeom prst="rect">
              <a:avLst/>
            </a:prstGeom>
            <a:noFill/>
            <a:effectLst/>
          </p:spPr>
        </p:pic>
        <p:pic>
          <p:nvPicPr>
            <p:cNvPr id="18" name="Picture 6" descr="panda icon"/>
            <p:cNvPicPr>
              <a:picLocks noChangeAspect="1" noChangeArrowheads="1"/>
            </p:cNvPicPr>
            <p:nvPr/>
          </p:nvPicPr>
          <p:blipFill>
            <a:blip r:embed="rId2" cstate="print"/>
            <a:srcRect/>
            <a:stretch>
              <a:fillRect/>
            </a:stretch>
          </p:blipFill>
          <p:spPr bwMode="auto">
            <a:xfrm>
              <a:off x="1475656" y="1772816"/>
              <a:ext cx="931168" cy="931169"/>
            </a:xfrm>
            <a:prstGeom prst="rect">
              <a:avLst/>
            </a:prstGeom>
            <a:noFill/>
            <a:effectLst/>
          </p:spPr>
        </p:pic>
        <p:pic>
          <p:nvPicPr>
            <p:cNvPr id="19" name="Picture 6" descr="panda icon"/>
            <p:cNvPicPr>
              <a:picLocks noChangeAspect="1" noChangeArrowheads="1"/>
            </p:cNvPicPr>
            <p:nvPr/>
          </p:nvPicPr>
          <p:blipFill>
            <a:blip r:embed="rId2" cstate="print"/>
            <a:srcRect/>
            <a:stretch>
              <a:fillRect/>
            </a:stretch>
          </p:blipFill>
          <p:spPr bwMode="auto">
            <a:xfrm>
              <a:off x="2699792" y="1772816"/>
              <a:ext cx="931168" cy="931169"/>
            </a:xfrm>
            <a:prstGeom prst="rect">
              <a:avLst/>
            </a:prstGeom>
            <a:noFill/>
            <a:effectLst/>
          </p:spPr>
        </p:pic>
        <p:pic>
          <p:nvPicPr>
            <p:cNvPr id="20" name="Picture 6" descr="panda icon"/>
            <p:cNvPicPr>
              <a:picLocks noChangeAspect="1" noChangeArrowheads="1"/>
            </p:cNvPicPr>
            <p:nvPr/>
          </p:nvPicPr>
          <p:blipFill>
            <a:blip r:embed="rId2" cstate="print"/>
            <a:srcRect/>
            <a:stretch>
              <a:fillRect/>
            </a:stretch>
          </p:blipFill>
          <p:spPr bwMode="auto">
            <a:xfrm>
              <a:off x="323528" y="2708920"/>
              <a:ext cx="931168" cy="931169"/>
            </a:xfrm>
            <a:prstGeom prst="rect">
              <a:avLst/>
            </a:prstGeom>
            <a:noFill/>
            <a:effectLst/>
          </p:spPr>
        </p:pic>
        <p:pic>
          <p:nvPicPr>
            <p:cNvPr id="21" name="Picture 6" descr="panda icon"/>
            <p:cNvPicPr>
              <a:picLocks noChangeAspect="1" noChangeArrowheads="1"/>
            </p:cNvPicPr>
            <p:nvPr/>
          </p:nvPicPr>
          <p:blipFill>
            <a:blip r:embed="rId2" cstate="print"/>
            <a:srcRect/>
            <a:stretch>
              <a:fillRect/>
            </a:stretch>
          </p:blipFill>
          <p:spPr bwMode="auto">
            <a:xfrm>
              <a:off x="1475656" y="2708920"/>
              <a:ext cx="931168" cy="931169"/>
            </a:xfrm>
            <a:prstGeom prst="rect">
              <a:avLst/>
            </a:prstGeom>
            <a:noFill/>
            <a:effectLst>
              <a:outerShdw blurRad="50800" dist="38100" dir="2700000" algn="tl" rotWithShape="0">
                <a:prstClr val="black">
                  <a:alpha val="40000"/>
                </a:prstClr>
              </a:outerShdw>
            </a:effectLst>
          </p:spPr>
        </p:pic>
        <p:pic>
          <p:nvPicPr>
            <p:cNvPr id="22" name="Picture 6" descr="panda icon"/>
            <p:cNvPicPr>
              <a:picLocks noChangeAspect="1" noChangeArrowheads="1"/>
            </p:cNvPicPr>
            <p:nvPr/>
          </p:nvPicPr>
          <p:blipFill>
            <a:blip r:embed="rId2" cstate="print"/>
            <a:srcRect/>
            <a:stretch>
              <a:fillRect/>
            </a:stretch>
          </p:blipFill>
          <p:spPr bwMode="auto">
            <a:xfrm>
              <a:off x="2699792" y="2708920"/>
              <a:ext cx="931168" cy="931169"/>
            </a:xfrm>
            <a:prstGeom prst="rect">
              <a:avLst/>
            </a:prstGeom>
            <a:noFill/>
            <a:effectLst>
              <a:outerShdw blurRad="50800" dist="38100" dir="2700000" algn="tl" rotWithShape="0">
                <a:prstClr val="black">
                  <a:alpha val="40000"/>
                </a:prstClr>
              </a:outerShdw>
            </a:effectLst>
          </p:spPr>
        </p:pic>
        <p:pic>
          <p:nvPicPr>
            <p:cNvPr id="23" name="Picture 6" descr="panda icon"/>
            <p:cNvPicPr>
              <a:picLocks noChangeAspect="1" noChangeArrowheads="1"/>
            </p:cNvPicPr>
            <p:nvPr/>
          </p:nvPicPr>
          <p:blipFill>
            <a:blip r:embed="rId2" cstate="print"/>
            <a:srcRect/>
            <a:stretch>
              <a:fillRect/>
            </a:stretch>
          </p:blipFill>
          <p:spPr bwMode="auto">
            <a:xfrm>
              <a:off x="323528" y="3645024"/>
              <a:ext cx="931168" cy="931169"/>
            </a:xfrm>
            <a:prstGeom prst="rect">
              <a:avLst/>
            </a:prstGeom>
            <a:noFill/>
            <a:effectLst>
              <a:outerShdw blurRad="50800" dist="38100" dir="2700000" algn="tl" rotWithShape="0">
                <a:prstClr val="black">
                  <a:alpha val="40000"/>
                </a:prstClr>
              </a:outerShdw>
            </a:effectLst>
          </p:spPr>
        </p:pic>
        <p:pic>
          <p:nvPicPr>
            <p:cNvPr id="24" name="Picture 6" descr="panda icon"/>
            <p:cNvPicPr>
              <a:picLocks noChangeAspect="1" noChangeArrowheads="1"/>
            </p:cNvPicPr>
            <p:nvPr/>
          </p:nvPicPr>
          <p:blipFill>
            <a:blip r:embed="rId2" cstate="print"/>
            <a:srcRect/>
            <a:stretch>
              <a:fillRect/>
            </a:stretch>
          </p:blipFill>
          <p:spPr bwMode="auto">
            <a:xfrm>
              <a:off x="1475656" y="3645024"/>
              <a:ext cx="931168" cy="931169"/>
            </a:xfrm>
            <a:prstGeom prst="rect">
              <a:avLst/>
            </a:prstGeom>
            <a:noFill/>
            <a:effectLst/>
          </p:spPr>
        </p:pic>
        <p:pic>
          <p:nvPicPr>
            <p:cNvPr id="25" name="Picture 6" descr="panda icon"/>
            <p:cNvPicPr>
              <a:picLocks noChangeAspect="1" noChangeArrowheads="1"/>
            </p:cNvPicPr>
            <p:nvPr/>
          </p:nvPicPr>
          <p:blipFill>
            <a:blip r:embed="rId2" cstate="print"/>
            <a:srcRect/>
            <a:stretch>
              <a:fillRect/>
            </a:stretch>
          </p:blipFill>
          <p:spPr bwMode="auto">
            <a:xfrm>
              <a:off x="2699792" y="3645024"/>
              <a:ext cx="931168" cy="931169"/>
            </a:xfrm>
            <a:prstGeom prst="rect">
              <a:avLst/>
            </a:prstGeom>
            <a:noFill/>
            <a:effectLst>
              <a:outerShdw blurRad="50800" dist="38100" dir="2700000" algn="tl" rotWithShape="0">
                <a:prstClr val="black">
                  <a:alpha val="40000"/>
                </a:prstClr>
              </a:outerShdw>
            </a:effectLst>
          </p:spPr>
        </p:pic>
        <p:pic>
          <p:nvPicPr>
            <p:cNvPr id="26" name="Picture 12" descr="animal, dolphin icon"/>
            <p:cNvPicPr>
              <a:picLocks noChangeAspect="1" noChangeArrowheads="1"/>
            </p:cNvPicPr>
            <p:nvPr/>
          </p:nvPicPr>
          <p:blipFill>
            <a:blip r:embed="rId5" cstate="print"/>
            <a:srcRect/>
            <a:stretch>
              <a:fillRect/>
            </a:stretch>
          </p:blipFill>
          <p:spPr bwMode="auto">
            <a:xfrm>
              <a:off x="1475656" y="4653136"/>
              <a:ext cx="998240" cy="998240"/>
            </a:xfrm>
            <a:prstGeom prst="rect">
              <a:avLst/>
            </a:prstGeom>
            <a:noFill/>
            <a:effectLst>
              <a:outerShdw blurRad="50800" dist="38100" dir="2700000" algn="tl" rotWithShape="0">
                <a:prstClr val="black">
                  <a:alpha val="40000"/>
                </a:prstClr>
              </a:outerShdw>
            </a:effectLst>
          </p:spPr>
        </p:pic>
        <p:pic>
          <p:nvPicPr>
            <p:cNvPr id="27" name="Picture 12" descr="animal, dolphin icon"/>
            <p:cNvPicPr>
              <a:picLocks noChangeAspect="1" noChangeArrowheads="1"/>
            </p:cNvPicPr>
            <p:nvPr/>
          </p:nvPicPr>
          <p:blipFill>
            <a:blip r:embed="rId5" cstate="print"/>
            <a:srcRect/>
            <a:stretch>
              <a:fillRect/>
            </a:stretch>
          </p:blipFill>
          <p:spPr bwMode="auto">
            <a:xfrm>
              <a:off x="2627784" y="4653136"/>
              <a:ext cx="998240" cy="998240"/>
            </a:xfrm>
            <a:prstGeom prst="rect">
              <a:avLst/>
            </a:prstGeom>
            <a:noFill/>
            <a:effectLst/>
          </p:spPr>
        </p:pic>
        <p:pic>
          <p:nvPicPr>
            <p:cNvPr id="28" name="Picture 12" descr="animal, dolphin icon"/>
            <p:cNvPicPr>
              <a:picLocks noChangeAspect="1" noChangeArrowheads="1"/>
            </p:cNvPicPr>
            <p:nvPr/>
          </p:nvPicPr>
          <p:blipFill>
            <a:blip r:embed="rId5" cstate="print"/>
            <a:srcRect/>
            <a:stretch>
              <a:fillRect/>
            </a:stretch>
          </p:blipFill>
          <p:spPr bwMode="auto">
            <a:xfrm>
              <a:off x="467544" y="5733256"/>
              <a:ext cx="998240" cy="998240"/>
            </a:xfrm>
            <a:prstGeom prst="rect">
              <a:avLst/>
            </a:prstGeom>
            <a:noFill/>
            <a:effectLst/>
          </p:spPr>
        </p:pic>
        <p:pic>
          <p:nvPicPr>
            <p:cNvPr id="29" name="Picture 12" descr="animal, dolphin icon"/>
            <p:cNvPicPr>
              <a:picLocks noChangeAspect="1" noChangeArrowheads="1"/>
            </p:cNvPicPr>
            <p:nvPr/>
          </p:nvPicPr>
          <p:blipFill>
            <a:blip r:embed="rId5" cstate="print"/>
            <a:srcRect/>
            <a:stretch>
              <a:fillRect/>
            </a:stretch>
          </p:blipFill>
          <p:spPr bwMode="auto">
            <a:xfrm>
              <a:off x="1547664" y="5733256"/>
              <a:ext cx="998240" cy="998240"/>
            </a:xfrm>
            <a:prstGeom prst="rect">
              <a:avLst/>
            </a:prstGeom>
            <a:noFill/>
            <a:effectLst/>
          </p:spPr>
        </p:pic>
        <p:pic>
          <p:nvPicPr>
            <p:cNvPr id="30" name="Picture 12" descr="animal, dolphin icon"/>
            <p:cNvPicPr>
              <a:picLocks noChangeAspect="1" noChangeArrowheads="1"/>
            </p:cNvPicPr>
            <p:nvPr/>
          </p:nvPicPr>
          <p:blipFill>
            <a:blip r:embed="rId5" cstate="print"/>
            <a:srcRect/>
            <a:stretch>
              <a:fillRect/>
            </a:stretch>
          </p:blipFill>
          <p:spPr bwMode="auto">
            <a:xfrm>
              <a:off x="2699792" y="5733256"/>
              <a:ext cx="998240" cy="998240"/>
            </a:xfrm>
            <a:prstGeom prst="rect">
              <a:avLst/>
            </a:prstGeom>
            <a:noFill/>
            <a:effectLst>
              <a:outerShdw blurRad="50800" dist="38100" dir="2700000" algn="tl" rotWithShape="0">
                <a:prstClr val="black">
                  <a:alpha val="40000"/>
                </a:prstClr>
              </a:outerShdw>
            </a:effectLst>
          </p:spPr>
        </p:pic>
        <p:pic>
          <p:nvPicPr>
            <p:cNvPr id="31" name="Picture 6" descr="panda icon"/>
            <p:cNvPicPr>
              <a:picLocks noChangeAspect="1" noChangeArrowheads="1"/>
            </p:cNvPicPr>
            <p:nvPr/>
          </p:nvPicPr>
          <p:blipFill>
            <a:blip r:embed="rId2" cstate="print"/>
            <a:srcRect/>
            <a:stretch>
              <a:fillRect/>
            </a:stretch>
          </p:blipFill>
          <p:spPr bwMode="auto">
            <a:xfrm>
              <a:off x="3851920" y="836712"/>
              <a:ext cx="931168" cy="931169"/>
            </a:xfrm>
            <a:prstGeom prst="rect">
              <a:avLst/>
            </a:prstGeom>
            <a:noFill/>
            <a:effectLst/>
          </p:spPr>
        </p:pic>
        <p:pic>
          <p:nvPicPr>
            <p:cNvPr id="32" name="Picture 6" descr="panda icon"/>
            <p:cNvPicPr>
              <a:picLocks noChangeAspect="1" noChangeArrowheads="1"/>
            </p:cNvPicPr>
            <p:nvPr/>
          </p:nvPicPr>
          <p:blipFill>
            <a:blip r:embed="rId2" cstate="print"/>
            <a:srcRect/>
            <a:stretch>
              <a:fillRect/>
            </a:stretch>
          </p:blipFill>
          <p:spPr bwMode="auto">
            <a:xfrm>
              <a:off x="3851920" y="1772816"/>
              <a:ext cx="931168" cy="931169"/>
            </a:xfrm>
            <a:prstGeom prst="rect">
              <a:avLst/>
            </a:prstGeom>
            <a:noFill/>
            <a:effectLst>
              <a:outerShdw blurRad="50800" dist="38100" dir="2700000" algn="tl" rotWithShape="0">
                <a:prstClr val="black">
                  <a:alpha val="40000"/>
                </a:prstClr>
              </a:outerShdw>
            </a:effectLst>
          </p:spPr>
        </p:pic>
        <p:pic>
          <p:nvPicPr>
            <p:cNvPr id="33" name="Picture 6" descr="panda icon"/>
            <p:cNvPicPr>
              <a:picLocks noChangeAspect="1" noChangeArrowheads="1"/>
            </p:cNvPicPr>
            <p:nvPr/>
          </p:nvPicPr>
          <p:blipFill>
            <a:blip r:embed="rId2" cstate="print"/>
            <a:srcRect/>
            <a:stretch>
              <a:fillRect/>
            </a:stretch>
          </p:blipFill>
          <p:spPr bwMode="auto">
            <a:xfrm>
              <a:off x="3923928" y="2708920"/>
              <a:ext cx="931168" cy="931169"/>
            </a:xfrm>
            <a:prstGeom prst="rect">
              <a:avLst/>
            </a:prstGeom>
            <a:noFill/>
            <a:effectLst/>
          </p:spPr>
        </p:pic>
        <p:pic>
          <p:nvPicPr>
            <p:cNvPr id="34" name="Picture 6" descr="panda icon"/>
            <p:cNvPicPr>
              <a:picLocks noChangeAspect="1" noChangeArrowheads="1"/>
            </p:cNvPicPr>
            <p:nvPr/>
          </p:nvPicPr>
          <p:blipFill>
            <a:blip r:embed="rId2" cstate="print"/>
            <a:srcRect/>
            <a:stretch>
              <a:fillRect/>
            </a:stretch>
          </p:blipFill>
          <p:spPr bwMode="auto">
            <a:xfrm>
              <a:off x="3923928" y="3645024"/>
              <a:ext cx="931168" cy="931169"/>
            </a:xfrm>
            <a:prstGeom prst="rect">
              <a:avLst/>
            </a:prstGeom>
            <a:noFill/>
            <a:effectLst>
              <a:outerShdw blurRad="50800" dist="38100" dir="2700000" algn="tl" rotWithShape="0">
                <a:prstClr val="black">
                  <a:alpha val="40000"/>
                </a:prstClr>
              </a:outerShdw>
            </a:effectLst>
          </p:spPr>
        </p:pic>
        <p:pic>
          <p:nvPicPr>
            <p:cNvPr id="35" name="Picture 12" descr="animal, dolphin icon"/>
            <p:cNvPicPr>
              <a:picLocks noChangeAspect="1" noChangeArrowheads="1"/>
            </p:cNvPicPr>
            <p:nvPr/>
          </p:nvPicPr>
          <p:blipFill>
            <a:blip r:embed="rId5" cstate="print"/>
            <a:srcRect/>
            <a:stretch>
              <a:fillRect/>
            </a:stretch>
          </p:blipFill>
          <p:spPr bwMode="auto">
            <a:xfrm>
              <a:off x="3851920" y="4581128"/>
              <a:ext cx="998240" cy="998240"/>
            </a:xfrm>
            <a:prstGeom prst="rect">
              <a:avLst/>
            </a:prstGeom>
            <a:noFill/>
            <a:effectLst/>
          </p:spPr>
        </p:pic>
        <p:pic>
          <p:nvPicPr>
            <p:cNvPr id="36" name="Picture 12" descr="animal, dolphin icon"/>
            <p:cNvPicPr>
              <a:picLocks noChangeAspect="1" noChangeArrowheads="1"/>
            </p:cNvPicPr>
            <p:nvPr/>
          </p:nvPicPr>
          <p:blipFill>
            <a:blip r:embed="rId5" cstate="print"/>
            <a:srcRect/>
            <a:stretch>
              <a:fillRect/>
            </a:stretch>
          </p:blipFill>
          <p:spPr bwMode="auto">
            <a:xfrm>
              <a:off x="3851920" y="5733256"/>
              <a:ext cx="998240" cy="998240"/>
            </a:xfrm>
            <a:prstGeom prst="rect">
              <a:avLst/>
            </a:prstGeom>
            <a:noFill/>
            <a:effectLst/>
          </p:spPr>
        </p:pic>
        <p:pic>
          <p:nvPicPr>
            <p:cNvPr id="37" name="Picture 8" descr="lion icon"/>
            <p:cNvPicPr>
              <a:picLocks noChangeAspect="1" noChangeArrowheads="1"/>
            </p:cNvPicPr>
            <p:nvPr/>
          </p:nvPicPr>
          <p:blipFill>
            <a:blip r:embed="rId3" cstate="print"/>
            <a:srcRect/>
            <a:stretch>
              <a:fillRect/>
            </a:stretch>
          </p:blipFill>
          <p:spPr bwMode="auto">
            <a:xfrm>
              <a:off x="6156176" y="1772816"/>
              <a:ext cx="936104" cy="936104"/>
            </a:xfrm>
            <a:prstGeom prst="rect">
              <a:avLst/>
            </a:prstGeom>
            <a:noFill/>
            <a:effectLst/>
          </p:spPr>
        </p:pic>
        <p:pic>
          <p:nvPicPr>
            <p:cNvPr id="38" name="Picture 8" descr="lion icon"/>
            <p:cNvPicPr>
              <a:picLocks noChangeAspect="1" noChangeArrowheads="1"/>
            </p:cNvPicPr>
            <p:nvPr/>
          </p:nvPicPr>
          <p:blipFill>
            <a:blip r:embed="rId3" cstate="print"/>
            <a:srcRect/>
            <a:stretch>
              <a:fillRect/>
            </a:stretch>
          </p:blipFill>
          <p:spPr bwMode="auto">
            <a:xfrm>
              <a:off x="5076056" y="836712"/>
              <a:ext cx="936104" cy="936104"/>
            </a:xfrm>
            <a:prstGeom prst="rect">
              <a:avLst/>
            </a:prstGeom>
            <a:noFill/>
            <a:effectLst>
              <a:outerShdw blurRad="50800" dist="38100" dir="2700000" algn="tl" rotWithShape="0">
                <a:prstClr val="black">
                  <a:alpha val="40000"/>
                </a:prstClr>
              </a:outerShdw>
            </a:effectLst>
          </p:spPr>
        </p:pic>
        <p:pic>
          <p:nvPicPr>
            <p:cNvPr id="39" name="Picture 8" descr="lion icon"/>
            <p:cNvPicPr>
              <a:picLocks noChangeAspect="1" noChangeArrowheads="1"/>
            </p:cNvPicPr>
            <p:nvPr/>
          </p:nvPicPr>
          <p:blipFill>
            <a:blip r:embed="rId3" cstate="print"/>
            <a:srcRect/>
            <a:stretch>
              <a:fillRect/>
            </a:stretch>
          </p:blipFill>
          <p:spPr bwMode="auto">
            <a:xfrm>
              <a:off x="6156176" y="836712"/>
              <a:ext cx="936104" cy="936104"/>
            </a:xfrm>
            <a:prstGeom prst="rect">
              <a:avLst/>
            </a:prstGeom>
            <a:noFill/>
            <a:effectLst/>
          </p:spPr>
        </p:pic>
        <p:pic>
          <p:nvPicPr>
            <p:cNvPr id="40" name="Picture 10" descr="animal, elephant icon"/>
            <p:cNvPicPr>
              <a:picLocks noChangeAspect="1" noChangeArrowheads="1"/>
            </p:cNvPicPr>
            <p:nvPr/>
          </p:nvPicPr>
          <p:blipFill>
            <a:blip r:embed="rId4" cstate="print"/>
            <a:srcRect/>
            <a:stretch>
              <a:fillRect/>
            </a:stretch>
          </p:blipFill>
          <p:spPr bwMode="auto">
            <a:xfrm>
              <a:off x="6228184" y="2780928"/>
              <a:ext cx="864096" cy="864096"/>
            </a:xfrm>
            <a:prstGeom prst="rect">
              <a:avLst/>
            </a:prstGeom>
            <a:noFill/>
            <a:effectLst>
              <a:outerShdw blurRad="50800" dist="38100" dir="2700000" algn="tl" rotWithShape="0">
                <a:prstClr val="black">
                  <a:alpha val="40000"/>
                </a:prstClr>
              </a:outerShdw>
            </a:effectLst>
          </p:spPr>
        </p:pic>
        <p:pic>
          <p:nvPicPr>
            <p:cNvPr id="41" name="Picture 10" descr="animal, elephant icon"/>
            <p:cNvPicPr>
              <a:picLocks noChangeAspect="1" noChangeArrowheads="1"/>
            </p:cNvPicPr>
            <p:nvPr/>
          </p:nvPicPr>
          <p:blipFill>
            <a:blip r:embed="rId4" cstate="print"/>
            <a:srcRect/>
            <a:stretch>
              <a:fillRect/>
            </a:stretch>
          </p:blipFill>
          <p:spPr bwMode="auto">
            <a:xfrm>
              <a:off x="6228184" y="3717032"/>
              <a:ext cx="864096" cy="864096"/>
            </a:xfrm>
            <a:prstGeom prst="rect">
              <a:avLst/>
            </a:prstGeom>
            <a:noFill/>
            <a:effectLst>
              <a:outerShdw blurRad="50800" dist="38100" dir="2700000" algn="tl" rotWithShape="0">
                <a:prstClr val="black">
                  <a:alpha val="40000"/>
                </a:prstClr>
              </a:outerShdw>
            </a:effectLst>
          </p:spPr>
        </p:pic>
        <p:pic>
          <p:nvPicPr>
            <p:cNvPr id="42" name="Picture 10" descr="animal, elephant icon"/>
            <p:cNvPicPr>
              <a:picLocks noChangeAspect="1" noChangeArrowheads="1"/>
            </p:cNvPicPr>
            <p:nvPr/>
          </p:nvPicPr>
          <p:blipFill>
            <a:blip r:embed="rId4" cstate="print"/>
            <a:srcRect/>
            <a:stretch>
              <a:fillRect/>
            </a:stretch>
          </p:blipFill>
          <p:spPr bwMode="auto">
            <a:xfrm>
              <a:off x="5220072" y="3717032"/>
              <a:ext cx="864096" cy="864096"/>
            </a:xfrm>
            <a:prstGeom prst="rect">
              <a:avLst/>
            </a:prstGeom>
            <a:noFill/>
            <a:effectLst>
              <a:outerShdw blurRad="50800" dist="38100" dir="2700000" algn="tl" rotWithShape="0">
                <a:prstClr val="black">
                  <a:alpha val="40000"/>
                </a:prstClr>
              </a:outerShdw>
            </a:effectLst>
          </p:spPr>
        </p:pic>
        <p:pic>
          <p:nvPicPr>
            <p:cNvPr id="43" name="Picture 10" descr="animal, elephant icon"/>
            <p:cNvPicPr>
              <a:picLocks noChangeAspect="1" noChangeArrowheads="1"/>
            </p:cNvPicPr>
            <p:nvPr/>
          </p:nvPicPr>
          <p:blipFill>
            <a:blip r:embed="rId4" cstate="print"/>
            <a:srcRect/>
            <a:stretch>
              <a:fillRect/>
            </a:stretch>
          </p:blipFill>
          <p:spPr bwMode="auto">
            <a:xfrm>
              <a:off x="5220072" y="4725144"/>
              <a:ext cx="864096" cy="864096"/>
            </a:xfrm>
            <a:prstGeom prst="rect">
              <a:avLst/>
            </a:prstGeom>
            <a:noFill/>
            <a:effectLst>
              <a:outerShdw blurRad="50800" dist="38100" dir="2700000" algn="tl" rotWithShape="0">
                <a:prstClr val="black">
                  <a:alpha val="40000"/>
                </a:prstClr>
              </a:outerShdw>
            </a:effectLst>
          </p:spPr>
        </p:pic>
        <p:pic>
          <p:nvPicPr>
            <p:cNvPr id="44" name="Picture 10" descr="animal, elephant icon"/>
            <p:cNvPicPr>
              <a:picLocks noChangeAspect="1" noChangeArrowheads="1"/>
            </p:cNvPicPr>
            <p:nvPr/>
          </p:nvPicPr>
          <p:blipFill>
            <a:blip r:embed="rId4" cstate="print"/>
            <a:srcRect/>
            <a:stretch>
              <a:fillRect/>
            </a:stretch>
          </p:blipFill>
          <p:spPr bwMode="auto">
            <a:xfrm>
              <a:off x="6228184" y="4725144"/>
              <a:ext cx="864096" cy="864096"/>
            </a:xfrm>
            <a:prstGeom prst="rect">
              <a:avLst/>
            </a:prstGeom>
            <a:noFill/>
            <a:effectLst/>
          </p:spPr>
        </p:pic>
        <p:pic>
          <p:nvPicPr>
            <p:cNvPr id="45" name="Picture 10" descr="animal, elephant icon"/>
            <p:cNvPicPr>
              <a:picLocks noChangeAspect="1" noChangeArrowheads="1"/>
            </p:cNvPicPr>
            <p:nvPr/>
          </p:nvPicPr>
          <p:blipFill>
            <a:blip r:embed="rId4" cstate="print"/>
            <a:srcRect/>
            <a:stretch>
              <a:fillRect/>
            </a:stretch>
          </p:blipFill>
          <p:spPr bwMode="auto">
            <a:xfrm>
              <a:off x="6228184" y="5877272"/>
              <a:ext cx="864096" cy="864096"/>
            </a:xfrm>
            <a:prstGeom prst="rect">
              <a:avLst/>
            </a:prstGeom>
            <a:noFill/>
            <a:effectLst/>
          </p:spPr>
        </p:pic>
        <p:pic>
          <p:nvPicPr>
            <p:cNvPr id="46" name="Picture 10" descr="animal, elephant icon"/>
            <p:cNvPicPr>
              <a:picLocks noChangeAspect="1" noChangeArrowheads="1"/>
            </p:cNvPicPr>
            <p:nvPr/>
          </p:nvPicPr>
          <p:blipFill>
            <a:blip r:embed="rId4" cstate="print"/>
            <a:srcRect/>
            <a:stretch>
              <a:fillRect/>
            </a:stretch>
          </p:blipFill>
          <p:spPr bwMode="auto">
            <a:xfrm>
              <a:off x="5220072" y="5877272"/>
              <a:ext cx="864096" cy="864096"/>
            </a:xfrm>
            <a:prstGeom prst="rect">
              <a:avLst/>
            </a:prstGeom>
            <a:noFill/>
            <a:effectLst/>
          </p:spPr>
        </p:pic>
      </p:grpSp>
      <p:sp>
        <p:nvSpPr>
          <p:cNvPr id="48" name="TextBox 47"/>
          <p:cNvSpPr txBox="1"/>
          <p:nvPr/>
        </p:nvSpPr>
        <p:spPr>
          <a:xfrm>
            <a:off x="242385" y="634845"/>
            <a:ext cx="8640959" cy="1107996"/>
          </a:xfrm>
          <a:prstGeom prst="rect">
            <a:avLst/>
          </a:prstGeom>
          <a:noFill/>
        </p:spPr>
        <p:txBody>
          <a:bodyPr wrap="square" rtlCol="0">
            <a:spAutoFit/>
          </a:bodyPr>
          <a:lstStyle/>
          <a:p>
            <a:pPr algn="ctr"/>
            <a:r>
              <a:rPr lang="en-GB" sz="1600" dirty="0"/>
              <a:t>Instead of sampling animals completely randomly, we might want to ensure that we sample the same proportion/percentage from each group, so that each type of animal is fairly represented. (With random sampling, it’s possible to avoid having any lions!) This is known as a </a:t>
            </a:r>
            <a:r>
              <a:rPr lang="en-GB" sz="1600" b="1" dirty="0"/>
              <a:t>stratified</a:t>
            </a:r>
            <a:r>
              <a:rPr lang="en-GB" sz="1600" dirty="0"/>
              <a:t> sample.</a:t>
            </a:r>
          </a:p>
          <a:p>
            <a:pPr algn="ctr"/>
            <a:endParaRPr lang="en-GB" dirty="0"/>
          </a:p>
        </p:txBody>
      </p:sp>
      <p:sp>
        <p:nvSpPr>
          <p:cNvPr id="5" name="Rectangle 4"/>
          <p:cNvSpPr/>
          <p:nvPr/>
        </p:nvSpPr>
        <p:spPr>
          <a:xfrm>
            <a:off x="1676966" y="1798933"/>
            <a:ext cx="970425" cy="775589"/>
          </a:xfrm>
          <a:prstGeom prst="rect">
            <a:avLst/>
          </a:prstGeom>
          <a:solidFill>
            <a:srgbClr val="FFFF00">
              <a:alpha val="37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1" name="Rectangle 50"/>
          <p:cNvSpPr/>
          <p:nvPr/>
        </p:nvSpPr>
        <p:spPr>
          <a:xfrm>
            <a:off x="2647162" y="3312191"/>
            <a:ext cx="970425" cy="775589"/>
          </a:xfrm>
          <a:prstGeom prst="rect">
            <a:avLst/>
          </a:prstGeom>
          <a:solidFill>
            <a:srgbClr val="FFFF00">
              <a:alpha val="37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2" name="Rectangle 51"/>
          <p:cNvSpPr/>
          <p:nvPr/>
        </p:nvSpPr>
        <p:spPr>
          <a:xfrm>
            <a:off x="4606228" y="2543803"/>
            <a:ext cx="970425" cy="775589"/>
          </a:xfrm>
          <a:prstGeom prst="rect">
            <a:avLst/>
          </a:prstGeom>
          <a:solidFill>
            <a:srgbClr val="FFFF00">
              <a:alpha val="37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3" name="Rectangle 52"/>
          <p:cNvSpPr/>
          <p:nvPr/>
        </p:nvSpPr>
        <p:spPr>
          <a:xfrm>
            <a:off x="4587660" y="3337006"/>
            <a:ext cx="970425" cy="775589"/>
          </a:xfrm>
          <a:prstGeom prst="rect">
            <a:avLst/>
          </a:prstGeom>
          <a:solidFill>
            <a:srgbClr val="FFFF00">
              <a:alpha val="37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4" name="Rectangle 53"/>
          <p:cNvSpPr/>
          <p:nvPr/>
        </p:nvSpPr>
        <p:spPr>
          <a:xfrm>
            <a:off x="5598650" y="1815927"/>
            <a:ext cx="970425" cy="775589"/>
          </a:xfrm>
          <a:prstGeom prst="rect">
            <a:avLst/>
          </a:prstGeom>
          <a:solidFill>
            <a:srgbClr val="FFFF00">
              <a:alpha val="37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5" name="Rectangle 54"/>
          <p:cNvSpPr/>
          <p:nvPr/>
        </p:nvSpPr>
        <p:spPr>
          <a:xfrm>
            <a:off x="6538185" y="3250326"/>
            <a:ext cx="970425" cy="775589"/>
          </a:xfrm>
          <a:prstGeom prst="rect">
            <a:avLst/>
          </a:prstGeom>
          <a:solidFill>
            <a:srgbClr val="FFFF00">
              <a:alpha val="37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6" name="Rectangle 55"/>
          <p:cNvSpPr/>
          <p:nvPr/>
        </p:nvSpPr>
        <p:spPr>
          <a:xfrm>
            <a:off x="6528158" y="4059928"/>
            <a:ext cx="970425" cy="775589"/>
          </a:xfrm>
          <a:prstGeom prst="rect">
            <a:avLst/>
          </a:prstGeom>
          <a:solidFill>
            <a:srgbClr val="FFFF00">
              <a:alpha val="37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7" name="Rectangle 56"/>
          <p:cNvSpPr/>
          <p:nvPr/>
        </p:nvSpPr>
        <p:spPr>
          <a:xfrm>
            <a:off x="1706110" y="4804643"/>
            <a:ext cx="970425" cy="775589"/>
          </a:xfrm>
          <a:prstGeom prst="rect">
            <a:avLst/>
          </a:prstGeom>
          <a:solidFill>
            <a:srgbClr val="FFFF00">
              <a:alpha val="37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8" name="Rectangle 57"/>
          <p:cNvSpPr/>
          <p:nvPr/>
        </p:nvSpPr>
        <p:spPr>
          <a:xfrm>
            <a:off x="3646493" y="5653907"/>
            <a:ext cx="970425" cy="775589"/>
          </a:xfrm>
          <a:prstGeom prst="rect">
            <a:avLst/>
          </a:prstGeom>
          <a:solidFill>
            <a:srgbClr val="FFFF00">
              <a:alpha val="37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9" name="TextBox 58"/>
          <p:cNvSpPr txBox="1"/>
          <p:nvPr/>
        </p:nvSpPr>
        <p:spPr>
          <a:xfrm>
            <a:off x="7360356" y="1973938"/>
            <a:ext cx="1737345" cy="4770537"/>
          </a:xfrm>
          <a:prstGeom prst="rect">
            <a:avLst/>
          </a:prstGeom>
        </p:spPr>
        <p:style>
          <a:lnRef idx="2">
            <a:schemeClr val="dk1">
              <a:shade val="50000"/>
            </a:schemeClr>
          </a:lnRef>
          <a:fillRef idx="1">
            <a:schemeClr val="dk1"/>
          </a:fillRef>
          <a:effectRef idx="0">
            <a:schemeClr val="dk1"/>
          </a:effectRef>
          <a:fontRef idx="minor">
            <a:schemeClr val="lt1"/>
          </a:fontRef>
        </p:style>
        <p:txBody>
          <a:bodyPr wrap="square" rtlCol="0">
            <a:spAutoFit/>
          </a:bodyPr>
          <a:lstStyle/>
          <a:p>
            <a:r>
              <a:rPr lang="en-GB" sz="1600" dirty="0"/>
              <a:t>If we want to do a </a:t>
            </a:r>
            <a:r>
              <a:rPr lang="en-GB" sz="1600" b="1" dirty="0"/>
              <a:t>stratified sample </a:t>
            </a:r>
            <a:r>
              <a:rPr lang="en-GB" sz="1600" dirty="0"/>
              <a:t>where we sample 25% of all animals, how many do we sample from each group?</a:t>
            </a:r>
          </a:p>
          <a:p>
            <a:endParaRPr lang="en-GB" sz="1600" dirty="0"/>
          </a:p>
          <a:p>
            <a:r>
              <a:rPr lang="en-GB" sz="1600" dirty="0"/>
              <a:t>Pandas</a:t>
            </a:r>
          </a:p>
          <a:p>
            <a:pPr algn="ctr"/>
            <a:r>
              <a:rPr lang="en-GB" sz="2800" dirty="0"/>
              <a:t>4</a:t>
            </a:r>
          </a:p>
          <a:p>
            <a:r>
              <a:rPr lang="en-GB" sz="1600" dirty="0"/>
              <a:t>Lions</a:t>
            </a:r>
          </a:p>
          <a:p>
            <a:pPr algn="ctr"/>
            <a:r>
              <a:rPr lang="en-GB" sz="2800" dirty="0"/>
              <a:t>1</a:t>
            </a:r>
          </a:p>
          <a:p>
            <a:r>
              <a:rPr lang="en-GB" sz="1600" dirty="0"/>
              <a:t>Dolphins</a:t>
            </a:r>
          </a:p>
          <a:p>
            <a:pPr algn="ctr"/>
            <a:r>
              <a:rPr lang="en-GB" sz="2800" dirty="0"/>
              <a:t>2</a:t>
            </a:r>
          </a:p>
          <a:p>
            <a:r>
              <a:rPr lang="en-GB" sz="1600" dirty="0"/>
              <a:t>Elephants</a:t>
            </a:r>
          </a:p>
          <a:p>
            <a:pPr algn="ctr"/>
            <a:r>
              <a:rPr lang="en-GB" sz="2800" dirty="0"/>
              <a:t>1</a:t>
            </a:r>
          </a:p>
        </p:txBody>
      </p:sp>
      <p:sp>
        <p:nvSpPr>
          <p:cNvPr id="50" name="Rectangle 49"/>
          <p:cNvSpPr/>
          <p:nvPr/>
        </p:nvSpPr>
        <p:spPr>
          <a:xfrm>
            <a:off x="7776631" y="4248936"/>
            <a:ext cx="929682" cy="383167"/>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fontAlgn="auto">
              <a:spcBef>
                <a:spcPts val="0"/>
              </a:spcBef>
              <a:spcAft>
                <a:spcPts val="0"/>
              </a:spcAft>
              <a:defRPr/>
            </a:pPr>
            <a:r>
              <a:rPr lang="en-GB" sz="2800" dirty="0"/>
              <a:t>?</a:t>
            </a:r>
          </a:p>
        </p:txBody>
      </p:sp>
      <p:sp>
        <p:nvSpPr>
          <p:cNvPr id="60" name="Rectangle 59"/>
          <p:cNvSpPr/>
          <p:nvPr/>
        </p:nvSpPr>
        <p:spPr>
          <a:xfrm>
            <a:off x="7784622" y="4891945"/>
            <a:ext cx="929682" cy="383167"/>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fontAlgn="auto">
              <a:spcBef>
                <a:spcPts val="0"/>
              </a:spcBef>
              <a:spcAft>
                <a:spcPts val="0"/>
              </a:spcAft>
              <a:defRPr/>
            </a:pPr>
            <a:r>
              <a:rPr lang="en-GB" sz="2800" dirty="0"/>
              <a:t>?</a:t>
            </a:r>
          </a:p>
        </p:txBody>
      </p:sp>
      <p:sp>
        <p:nvSpPr>
          <p:cNvPr id="61" name="Rectangle 60"/>
          <p:cNvSpPr/>
          <p:nvPr/>
        </p:nvSpPr>
        <p:spPr>
          <a:xfrm>
            <a:off x="7787959" y="5613420"/>
            <a:ext cx="929682" cy="383167"/>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fontAlgn="auto">
              <a:spcBef>
                <a:spcPts val="0"/>
              </a:spcBef>
              <a:spcAft>
                <a:spcPts val="0"/>
              </a:spcAft>
              <a:defRPr/>
            </a:pPr>
            <a:r>
              <a:rPr lang="en-GB" sz="2800" dirty="0"/>
              <a:t>?</a:t>
            </a:r>
          </a:p>
        </p:txBody>
      </p:sp>
      <p:sp>
        <p:nvSpPr>
          <p:cNvPr id="62" name="Rectangle 61"/>
          <p:cNvSpPr/>
          <p:nvPr/>
        </p:nvSpPr>
        <p:spPr>
          <a:xfrm>
            <a:off x="7784622" y="6256429"/>
            <a:ext cx="929682" cy="383167"/>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fontAlgn="auto">
              <a:spcBef>
                <a:spcPts val="0"/>
              </a:spcBef>
              <a:spcAft>
                <a:spcPts val="0"/>
              </a:spcAft>
              <a:defRPr/>
            </a:pPr>
            <a:r>
              <a:rPr lang="en-GB" sz="2800" dirty="0"/>
              <a:t>?</a:t>
            </a:r>
          </a:p>
        </p:txBody>
      </p:sp>
    </p:spTree>
    <p:extLst>
      <p:ext uri="{BB962C8B-B14F-4D97-AF65-F5344CB8AC3E}">
        <p14:creationId xmlns:p14="http://schemas.microsoft.com/office/powerpoint/2010/main" val="2695132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9"/>
                                        </p:tgtEl>
                                        <p:attrNameLst>
                                          <p:attrName>style.visibility</p:attrName>
                                        </p:attrNameLst>
                                      </p:cBhvr>
                                      <p:to>
                                        <p:strVal val="visible"/>
                                      </p:to>
                                    </p:set>
                                    <p:animEffect transition="in" filter="fade">
                                      <p:cBhvr>
                                        <p:cTn id="7" dur="500"/>
                                        <p:tgtEl>
                                          <p:spTgt spid="59"/>
                                        </p:tgtEl>
                                      </p:cBhvr>
                                    </p:animEffect>
                                  </p:childTnLst>
                                </p:cTn>
                              </p:par>
                              <p:par>
                                <p:cTn id="8" presetID="1" presetClass="entr" presetSubtype="0" fill="hold" grpId="1" nodeType="withEffect">
                                  <p:stCondLst>
                                    <p:cond delay="0"/>
                                  </p:stCondLst>
                                  <p:childTnLst>
                                    <p:set>
                                      <p:cBhvr>
                                        <p:cTn id="9" dur="1" fill="hold">
                                          <p:stCondLst>
                                            <p:cond delay="0"/>
                                          </p:stCondLst>
                                        </p:cTn>
                                        <p:tgtEl>
                                          <p:spTgt spid="50"/>
                                        </p:tgtEl>
                                        <p:attrNameLst>
                                          <p:attrName>style.visibility</p:attrName>
                                        </p:attrNameLst>
                                      </p:cBhvr>
                                      <p:to>
                                        <p:strVal val="visible"/>
                                      </p:to>
                                    </p:set>
                                  </p:childTnLst>
                                </p:cTn>
                              </p:par>
                              <p:par>
                                <p:cTn id="10" presetID="1" presetClass="entr" presetSubtype="0" fill="hold" grpId="1" nodeType="withEffect">
                                  <p:stCondLst>
                                    <p:cond delay="0"/>
                                  </p:stCondLst>
                                  <p:childTnLst>
                                    <p:set>
                                      <p:cBhvr>
                                        <p:cTn id="11" dur="1" fill="hold">
                                          <p:stCondLst>
                                            <p:cond delay="0"/>
                                          </p:stCondLst>
                                        </p:cTn>
                                        <p:tgtEl>
                                          <p:spTgt spid="60"/>
                                        </p:tgtEl>
                                        <p:attrNameLst>
                                          <p:attrName>style.visibility</p:attrName>
                                        </p:attrNameLst>
                                      </p:cBhvr>
                                      <p:to>
                                        <p:strVal val="visible"/>
                                      </p:to>
                                    </p:set>
                                  </p:childTnLst>
                                </p:cTn>
                              </p:par>
                              <p:par>
                                <p:cTn id="12" presetID="1" presetClass="entr" presetSubtype="0" fill="hold" grpId="1" nodeType="withEffect">
                                  <p:stCondLst>
                                    <p:cond delay="0"/>
                                  </p:stCondLst>
                                  <p:childTnLst>
                                    <p:set>
                                      <p:cBhvr>
                                        <p:cTn id="13" dur="1" fill="hold">
                                          <p:stCondLst>
                                            <p:cond delay="0"/>
                                          </p:stCondLst>
                                        </p:cTn>
                                        <p:tgtEl>
                                          <p:spTgt spid="61"/>
                                        </p:tgtEl>
                                        <p:attrNameLst>
                                          <p:attrName>style.visibility</p:attrName>
                                        </p:attrNameLst>
                                      </p:cBhvr>
                                      <p:to>
                                        <p:strVal val="visible"/>
                                      </p:to>
                                    </p:set>
                                  </p:childTnLst>
                                </p:cTn>
                              </p:par>
                              <p:par>
                                <p:cTn id="14" presetID="1" presetClass="entr" presetSubtype="0" fill="hold" grpId="1" nodeType="withEffect">
                                  <p:stCondLst>
                                    <p:cond delay="0"/>
                                  </p:stCondLst>
                                  <p:childTnLst>
                                    <p:set>
                                      <p:cBhvr>
                                        <p:cTn id="15" dur="1" fill="hold">
                                          <p:stCondLst>
                                            <p:cond delay="0"/>
                                          </p:stCondLst>
                                        </p:cTn>
                                        <p:tgtEl>
                                          <p:spTgt spid="6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seq concurrent="1" nextAc="seek">
              <p:cTn id="16" restart="whenNotActive" fill="hold" evtFilter="cancelBubble" nodeType="interactiveSeq">
                <p:stCondLst>
                  <p:cond evt="onClick" delay="0">
                    <p:tgtEl>
                      <p:spTgt spid="50"/>
                    </p:tgtEl>
                  </p:cond>
                </p:stCondLst>
                <p:endSync evt="end" delay="0">
                  <p:rtn val="all"/>
                </p:endSync>
                <p:childTnLst>
                  <p:par>
                    <p:cTn id="17" fill="hold">
                      <p:stCondLst>
                        <p:cond delay="0"/>
                      </p:stCondLst>
                      <p:childTnLst>
                        <p:par>
                          <p:cTn id="18" fill="hold">
                            <p:stCondLst>
                              <p:cond delay="0"/>
                            </p:stCondLst>
                            <p:childTnLst>
                              <p:par>
                                <p:cTn id="19" presetID="10" presetClass="exit" presetSubtype="0" fill="hold" grpId="0" nodeType="clickEffect">
                                  <p:stCondLst>
                                    <p:cond delay="0"/>
                                  </p:stCondLst>
                                  <p:childTnLst>
                                    <p:animEffect transition="out" filter="fade">
                                      <p:cBhvr>
                                        <p:cTn id="20" dur="500"/>
                                        <p:tgtEl>
                                          <p:spTgt spid="50"/>
                                        </p:tgtEl>
                                      </p:cBhvr>
                                    </p:animEffect>
                                    <p:set>
                                      <p:cBhvr>
                                        <p:cTn id="21" dur="1" fill="hold">
                                          <p:stCondLst>
                                            <p:cond delay="499"/>
                                          </p:stCondLst>
                                        </p:cTn>
                                        <p:tgtEl>
                                          <p:spTgt spid="50"/>
                                        </p:tgtEl>
                                        <p:attrNameLst>
                                          <p:attrName>style.visibility</p:attrName>
                                        </p:attrNameLst>
                                      </p:cBhvr>
                                      <p:to>
                                        <p:strVal val="hidden"/>
                                      </p:to>
                                    </p:set>
                                  </p:childTnLst>
                                </p:cTn>
                              </p:par>
                            </p:childTnLst>
                          </p:cTn>
                        </p:par>
                        <p:par>
                          <p:cTn id="22" fill="hold">
                            <p:stCondLst>
                              <p:cond delay="500"/>
                            </p:stCondLst>
                            <p:childTnLst>
                              <p:par>
                                <p:cTn id="23" presetID="10" presetClass="entr" presetSubtype="0" fill="hold" grpId="0" nodeType="afterEffect">
                                  <p:stCondLst>
                                    <p:cond delay="0"/>
                                  </p:stCondLst>
                                  <p:childTnLst>
                                    <p:set>
                                      <p:cBhvr>
                                        <p:cTn id="24" dur="1" fill="hold">
                                          <p:stCondLst>
                                            <p:cond delay="0"/>
                                          </p:stCondLst>
                                        </p:cTn>
                                        <p:tgtEl>
                                          <p:spTgt spid="5"/>
                                        </p:tgtEl>
                                        <p:attrNameLst>
                                          <p:attrName>style.visibility</p:attrName>
                                        </p:attrNameLst>
                                      </p:cBhvr>
                                      <p:to>
                                        <p:strVal val="visible"/>
                                      </p:to>
                                    </p:set>
                                    <p:animEffect transition="in" filter="fade">
                                      <p:cBhvr>
                                        <p:cTn id="25" dur="500"/>
                                        <p:tgtEl>
                                          <p:spTgt spid="5"/>
                                        </p:tgtEl>
                                      </p:cBhvr>
                                    </p:animEffect>
                                  </p:childTnLst>
                                </p:cTn>
                              </p:par>
                            </p:childTnLst>
                          </p:cTn>
                        </p:par>
                        <p:par>
                          <p:cTn id="26" fill="hold">
                            <p:stCondLst>
                              <p:cond delay="1000"/>
                            </p:stCondLst>
                            <p:childTnLst>
                              <p:par>
                                <p:cTn id="27" presetID="10" presetClass="entr" presetSubtype="0" fill="hold" grpId="0" nodeType="afterEffect">
                                  <p:stCondLst>
                                    <p:cond delay="0"/>
                                  </p:stCondLst>
                                  <p:childTnLst>
                                    <p:set>
                                      <p:cBhvr>
                                        <p:cTn id="28" dur="1" fill="hold">
                                          <p:stCondLst>
                                            <p:cond delay="0"/>
                                          </p:stCondLst>
                                        </p:cTn>
                                        <p:tgtEl>
                                          <p:spTgt spid="51"/>
                                        </p:tgtEl>
                                        <p:attrNameLst>
                                          <p:attrName>style.visibility</p:attrName>
                                        </p:attrNameLst>
                                      </p:cBhvr>
                                      <p:to>
                                        <p:strVal val="visible"/>
                                      </p:to>
                                    </p:set>
                                    <p:animEffect transition="in" filter="fade">
                                      <p:cBhvr>
                                        <p:cTn id="29" dur="500"/>
                                        <p:tgtEl>
                                          <p:spTgt spid="51"/>
                                        </p:tgtEl>
                                      </p:cBhvr>
                                    </p:animEffect>
                                  </p:childTnLst>
                                </p:cTn>
                              </p:par>
                            </p:childTnLst>
                          </p:cTn>
                        </p:par>
                        <p:par>
                          <p:cTn id="30" fill="hold">
                            <p:stCondLst>
                              <p:cond delay="1500"/>
                            </p:stCondLst>
                            <p:childTnLst>
                              <p:par>
                                <p:cTn id="31" presetID="10" presetClass="entr" presetSubtype="0" fill="hold" grpId="0" nodeType="afterEffect">
                                  <p:stCondLst>
                                    <p:cond delay="0"/>
                                  </p:stCondLst>
                                  <p:childTnLst>
                                    <p:set>
                                      <p:cBhvr>
                                        <p:cTn id="32" dur="1" fill="hold">
                                          <p:stCondLst>
                                            <p:cond delay="0"/>
                                          </p:stCondLst>
                                        </p:cTn>
                                        <p:tgtEl>
                                          <p:spTgt spid="52"/>
                                        </p:tgtEl>
                                        <p:attrNameLst>
                                          <p:attrName>style.visibility</p:attrName>
                                        </p:attrNameLst>
                                      </p:cBhvr>
                                      <p:to>
                                        <p:strVal val="visible"/>
                                      </p:to>
                                    </p:set>
                                    <p:animEffect transition="in" filter="fade">
                                      <p:cBhvr>
                                        <p:cTn id="33" dur="500"/>
                                        <p:tgtEl>
                                          <p:spTgt spid="52"/>
                                        </p:tgtEl>
                                      </p:cBhvr>
                                    </p:animEffect>
                                  </p:childTnLst>
                                </p:cTn>
                              </p:par>
                            </p:childTnLst>
                          </p:cTn>
                        </p:par>
                        <p:par>
                          <p:cTn id="34" fill="hold">
                            <p:stCondLst>
                              <p:cond delay="2000"/>
                            </p:stCondLst>
                            <p:childTnLst>
                              <p:par>
                                <p:cTn id="35" presetID="10" presetClass="entr" presetSubtype="0" fill="hold" grpId="0" nodeType="afterEffect">
                                  <p:stCondLst>
                                    <p:cond delay="0"/>
                                  </p:stCondLst>
                                  <p:childTnLst>
                                    <p:set>
                                      <p:cBhvr>
                                        <p:cTn id="36" dur="1" fill="hold">
                                          <p:stCondLst>
                                            <p:cond delay="0"/>
                                          </p:stCondLst>
                                        </p:cTn>
                                        <p:tgtEl>
                                          <p:spTgt spid="53"/>
                                        </p:tgtEl>
                                        <p:attrNameLst>
                                          <p:attrName>style.visibility</p:attrName>
                                        </p:attrNameLst>
                                      </p:cBhvr>
                                      <p:to>
                                        <p:strVal val="visible"/>
                                      </p:to>
                                    </p:set>
                                    <p:animEffect transition="in" filter="fade">
                                      <p:cBhvr>
                                        <p:cTn id="37" dur="500"/>
                                        <p:tgtEl>
                                          <p:spTgt spid="53"/>
                                        </p:tgtEl>
                                      </p:cBhvr>
                                    </p:animEffect>
                                  </p:childTnLst>
                                </p:cTn>
                              </p:par>
                            </p:childTnLst>
                          </p:cTn>
                        </p:par>
                      </p:childTnLst>
                    </p:cTn>
                  </p:par>
                </p:childTnLst>
              </p:cTn>
              <p:nextCondLst>
                <p:cond evt="onClick" delay="0">
                  <p:tgtEl>
                    <p:spTgt spid="50"/>
                  </p:tgtEl>
                </p:cond>
              </p:nextCondLst>
            </p:seq>
            <p:seq concurrent="1" nextAc="seek">
              <p:cTn id="38" restart="whenNotActive" fill="hold" evtFilter="cancelBubble" nodeType="interactiveSeq">
                <p:stCondLst>
                  <p:cond evt="onClick" delay="0">
                    <p:tgtEl>
                      <p:spTgt spid="60"/>
                    </p:tgtEl>
                  </p:cond>
                </p:stCondLst>
                <p:endSync evt="end" delay="0">
                  <p:rtn val="all"/>
                </p:endSync>
                <p:childTnLst>
                  <p:par>
                    <p:cTn id="39" fill="hold">
                      <p:stCondLst>
                        <p:cond delay="0"/>
                      </p:stCondLst>
                      <p:childTnLst>
                        <p:par>
                          <p:cTn id="40" fill="hold">
                            <p:stCondLst>
                              <p:cond delay="0"/>
                            </p:stCondLst>
                            <p:childTnLst>
                              <p:par>
                                <p:cTn id="41" presetID="10" presetClass="exit" presetSubtype="0" fill="hold" grpId="0" nodeType="clickEffect">
                                  <p:stCondLst>
                                    <p:cond delay="0"/>
                                  </p:stCondLst>
                                  <p:childTnLst>
                                    <p:animEffect transition="out" filter="fade">
                                      <p:cBhvr>
                                        <p:cTn id="42" dur="500"/>
                                        <p:tgtEl>
                                          <p:spTgt spid="60"/>
                                        </p:tgtEl>
                                      </p:cBhvr>
                                    </p:animEffect>
                                    <p:set>
                                      <p:cBhvr>
                                        <p:cTn id="43" dur="1" fill="hold">
                                          <p:stCondLst>
                                            <p:cond delay="499"/>
                                          </p:stCondLst>
                                        </p:cTn>
                                        <p:tgtEl>
                                          <p:spTgt spid="60"/>
                                        </p:tgtEl>
                                        <p:attrNameLst>
                                          <p:attrName>style.visibility</p:attrName>
                                        </p:attrNameLst>
                                      </p:cBhvr>
                                      <p:to>
                                        <p:strVal val="hidden"/>
                                      </p:to>
                                    </p:set>
                                  </p:childTnLst>
                                </p:cTn>
                              </p:par>
                            </p:childTnLst>
                          </p:cTn>
                        </p:par>
                        <p:par>
                          <p:cTn id="44" fill="hold">
                            <p:stCondLst>
                              <p:cond delay="500"/>
                            </p:stCondLst>
                            <p:childTnLst>
                              <p:par>
                                <p:cTn id="45" presetID="10" presetClass="entr" presetSubtype="0" fill="hold" grpId="0" nodeType="afterEffect">
                                  <p:stCondLst>
                                    <p:cond delay="0"/>
                                  </p:stCondLst>
                                  <p:childTnLst>
                                    <p:set>
                                      <p:cBhvr>
                                        <p:cTn id="46" dur="1" fill="hold">
                                          <p:stCondLst>
                                            <p:cond delay="0"/>
                                          </p:stCondLst>
                                        </p:cTn>
                                        <p:tgtEl>
                                          <p:spTgt spid="54"/>
                                        </p:tgtEl>
                                        <p:attrNameLst>
                                          <p:attrName>style.visibility</p:attrName>
                                        </p:attrNameLst>
                                      </p:cBhvr>
                                      <p:to>
                                        <p:strVal val="visible"/>
                                      </p:to>
                                    </p:set>
                                    <p:animEffect transition="in" filter="fade">
                                      <p:cBhvr>
                                        <p:cTn id="47" dur="500"/>
                                        <p:tgtEl>
                                          <p:spTgt spid="54"/>
                                        </p:tgtEl>
                                      </p:cBhvr>
                                    </p:animEffect>
                                  </p:childTnLst>
                                </p:cTn>
                              </p:par>
                            </p:childTnLst>
                          </p:cTn>
                        </p:par>
                      </p:childTnLst>
                    </p:cTn>
                  </p:par>
                </p:childTnLst>
              </p:cTn>
              <p:nextCondLst>
                <p:cond evt="onClick" delay="0">
                  <p:tgtEl>
                    <p:spTgt spid="60"/>
                  </p:tgtEl>
                </p:cond>
              </p:nextCondLst>
            </p:seq>
            <p:seq concurrent="1" nextAc="seek">
              <p:cTn id="48" restart="whenNotActive" fill="hold" evtFilter="cancelBubble" nodeType="interactiveSeq">
                <p:stCondLst>
                  <p:cond evt="onClick" delay="0">
                    <p:tgtEl>
                      <p:spTgt spid="61"/>
                    </p:tgtEl>
                  </p:cond>
                </p:stCondLst>
                <p:endSync evt="end" delay="0">
                  <p:rtn val="all"/>
                </p:endSync>
                <p:childTnLst>
                  <p:par>
                    <p:cTn id="49" fill="hold">
                      <p:stCondLst>
                        <p:cond delay="0"/>
                      </p:stCondLst>
                      <p:childTnLst>
                        <p:par>
                          <p:cTn id="50" fill="hold">
                            <p:stCondLst>
                              <p:cond delay="0"/>
                            </p:stCondLst>
                            <p:childTnLst>
                              <p:par>
                                <p:cTn id="51" presetID="10" presetClass="exit" presetSubtype="0" fill="hold" grpId="0" nodeType="clickEffect">
                                  <p:stCondLst>
                                    <p:cond delay="0"/>
                                  </p:stCondLst>
                                  <p:childTnLst>
                                    <p:animEffect transition="out" filter="fade">
                                      <p:cBhvr>
                                        <p:cTn id="52" dur="500"/>
                                        <p:tgtEl>
                                          <p:spTgt spid="61"/>
                                        </p:tgtEl>
                                      </p:cBhvr>
                                    </p:animEffect>
                                    <p:set>
                                      <p:cBhvr>
                                        <p:cTn id="53" dur="1" fill="hold">
                                          <p:stCondLst>
                                            <p:cond delay="499"/>
                                          </p:stCondLst>
                                        </p:cTn>
                                        <p:tgtEl>
                                          <p:spTgt spid="61"/>
                                        </p:tgtEl>
                                        <p:attrNameLst>
                                          <p:attrName>style.visibility</p:attrName>
                                        </p:attrNameLst>
                                      </p:cBhvr>
                                      <p:to>
                                        <p:strVal val="hidden"/>
                                      </p:to>
                                    </p:set>
                                  </p:childTnLst>
                                </p:cTn>
                              </p:par>
                            </p:childTnLst>
                          </p:cTn>
                        </p:par>
                        <p:par>
                          <p:cTn id="54" fill="hold">
                            <p:stCondLst>
                              <p:cond delay="500"/>
                            </p:stCondLst>
                            <p:childTnLst>
                              <p:par>
                                <p:cTn id="55" presetID="10" presetClass="entr" presetSubtype="0" fill="hold" grpId="0" nodeType="afterEffect">
                                  <p:stCondLst>
                                    <p:cond delay="0"/>
                                  </p:stCondLst>
                                  <p:childTnLst>
                                    <p:set>
                                      <p:cBhvr>
                                        <p:cTn id="56" dur="1" fill="hold">
                                          <p:stCondLst>
                                            <p:cond delay="0"/>
                                          </p:stCondLst>
                                        </p:cTn>
                                        <p:tgtEl>
                                          <p:spTgt spid="57"/>
                                        </p:tgtEl>
                                        <p:attrNameLst>
                                          <p:attrName>style.visibility</p:attrName>
                                        </p:attrNameLst>
                                      </p:cBhvr>
                                      <p:to>
                                        <p:strVal val="visible"/>
                                      </p:to>
                                    </p:set>
                                    <p:animEffect transition="in" filter="fade">
                                      <p:cBhvr>
                                        <p:cTn id="57" dur="500"/>
                                        <p:tgtEl>
                                          <p:spTgt spid="57"/>
                                        </p:tgtEl>
                                      </p:cBhvr>
                                    </p:animEffect>
                                  </p:childTnLst>
                                </p:cTn>
                              </p:par>
                            </p:childTnLst>
                          </p:cTn>
                        </p:par>
                        <p:par>
                          <p:cTn id="58" fill="hold">
                            <p:stCondLst>
                              <p:cond delay="1000"/>
                            </p:stCondLst>
                            <p:childTnLst>
                              <p:par>
                                <p:cTn id="59" presetID="10" presetClass="entr" presetSubtype="0" fill="hold" grpId="0" nodeType="afterEffect">
                                  <p:stCondLst>
                                    <p:cond delay="0"/>
                                  </p:stCondLst>
                                  <p:childTnLst>
                                    <p:set>
                                      <p:cBhvr>
                                        <p:cTn id="60" dur="1" fill="hold">
                                          <p:stCondLst>
                                            <p:cond delay="0"/>
                                          </p:stCondLst>
                                        </p:cTn>
                                        <p:tgtEl>
                                          <p:spTgt spid="58"/>
                                        </p:tgtEl>
                                        <p:attrNameLst>
                                          <p:attrName>style.visibility</p:attrName>
                                        </p:attrNameLst>
                                      </p:cBhvr>
                                      <p:to>
                                        <p:strVal val="visible"/>
                                      </p:to>
                                    </p:set>
                                    <p:animEffect transition="in" filter="fade">
                                      <p:cBhvr>
                                        <p:cTn id="61" dur="500"/>
                                        <p:tgtEl>
                                          <p:spTgt spid="58"/>
                                        </p:tgtEl>
                                      </p:cBhvr>
                                    </p:animEffect>
                                  </p:childTnLst>
                                </p:cTn>
                              </p:par>
                            </p:childTnLst>
                          </p:cTn>
                        </p:par>
                      </p:childTnLst>
                    </p:cTn>
                  </p:par>
                </p:childTnLst>
              </p:cTn>
              <p:nextCondLst>
                <p:cond evt="onClick" delay="0">
                  <p:tgtEl>
                    <p:spTgt spid="61"/>
                  </p:tgtEl>
                </p:cond>
              </p:nextCondLst>
            </p:seq>
            <p:seq concurrent="1" nextAc="seek">
              <p:cTn id="62" restart="whenNotActive" fill="hold" evtFilter="cancelBubble" nodeType="interactiveSeq">
                <p:stCondLst>
                  <p:cond evt="onClick" delay="0">
                    <p:tgtEl>
                      <p:spTgt spid="62"/>
                    </p:tgtEl>
                  </p:cond>
                </p:stCondLst>
                <p:endSync evt="end" delay="0">
                  <p:rtn val="all"/>
                </p:endSync>
                <p:childTnLst>
                  <p:par>
                    <p:cTn id="63" fill="hold">
                      <p:stCondLst>
                        <p:cond delay="0"/>
                      </p:stCondLst>
                      <p:childTnLst>
                        <p:par>
                          <p:cTn id="64" fill="hold">
                            <p:stCondLst>
                              <p:cond delay="0"/>
                            </p:stCondLst>
                            <p:childTnLst>
                              <p:par>
                                <p:cTn id="65" presetID="10" presetClass="exit" presetSubtype="0" fill="hold" grpId="0" nodeType="clickEffect">
                                  <p:stCondLst>
                                    <p:cond delay="0"/>
                                  </p:stCondLst>
                                  <p:childTnLst>
                                    <p:animEffect transition="out" filter="fade">
                                      <p:cBhvr>
                                        <p:cTn id="66" dur="500"/>
                                        <p:tgtEl>
                                          <p:spTgt spid="62"/>
                                        </p:tgtEl>
                                      </p:cBhvr>
                                    </p:animEffect>
                                    <p:set>
                                      <p:cBhvr>
                                        <p:cTn id="67" dur="1" fill="hold">
                                          <p:stCondLst>
                                            <p:cond delay="499"/>
                                          </p:stCondLst>
                                        </p:cTn>
                                        <p:tgtEl>
                                          <p:spTgt spid="62"/>
                                        </p:tgtEl>
                                        <p:attrNameLst>
                                          <p:attrName>style.visibility</p:attrName>
                                        </p:attrNameLst>
                                      </p:cBhvr>
                                      <p:to>
                                        <p:strVal val="hidden"/>
                                      </p:to>
                                    </p:set>
                                  </p:childTnLst>
                                </p:cTn>
                              </p:par>
                            </p:childTnLst>
                          </p:cTn>
                        </p:par>
                        <p:par>
                          <p:cTn id="68" fill="hold">
                            <p:stCondLst>
                              <p:cond delay="500"/>
                            </p:stCondLst>
                            <p:childTnLst>
                              <p:par>
                                <p:cTn id="69" presetID="10" presetClass="entr" presetSubtype="0" fill="hold" grpId="0" nodeType="afterEffect">
                                  <p:stCondLst>
                                    <p:cond delay="0"/>
                                  </p:stCondLst>
                                  <p:childTnLst>
                                    <p:set>
                                      <p:cBhvr>
                                        <p:cTn id="70" dur="1" fill="hold">
                                          <p:stCondLst>
                                            <p:cond delay="0"/>
                                          </p:stCondLst>
                                        </p:cTn>
                                        <p:tgtEl>
                                          <p:spTgt spid="55"/>
                                        </p:tgtEl>
                                        <p:attrNameLst>
                                          <p:attrName>style.visibility</p:attrName>
                                        </p:attrNameLst>
                                      </p:cBhvr>
                                      <p:to>
                                        <p:strVal val="visible"/>
                                      </p:to>
                                    </p:set>
                                    <p:animEffect transition="in" filter="fade">
                                      <p:cBhvr>
                                        <p:cTn id="71" dur="500"/>
                                        <p:tgtEl>
                                          <p:spTgt spid="55"/>
                                        </p:tgtEl>
                                      </p:cBhvr>
                                    </p:animEffect>
                                  </p:childTnLst>
                                </p:cTn>
                              </p:par>
                            </p:childTnLst>
                          </p:cTn>
                        </p:par>
                        <p:par>
                          <p:cTn id="72" fill="hold">
                            <p:stCondLst>
                              <p:cond delay="1000"/>
                            </p:stCondLst>
                            <p:childTnLst>
                              <p:par>
                                <p:cTn id="73" presetID="10" presetClass="entr" presetSubtype="0" fill="hold" grpId="0" nodeType="afterEffect">
                                  <p:stCondLst>
                                    <p:cond delay="0"/>
                                  </p:stCondLst>
                                  <p:childTnLst>
                                    <p:set>
                                      <p:cBhvr>
                                        <p:cTn id="74" dur="1" fill="hold">
                                          <p:stCondLst>
                                            <p:cond delay="0"/>
                                          </p:stCondLst>
                                        </p:cTn>
                                        <p:tgtEl>
                                          <p:spTgt spid="56"/>
                                        </p:tgtEl>
                                        <p:attrNameLst>
                                          <p:attrName>style.visibility</p:attrName>
                                        </p:attrNameLst>
                                      </p:cBhvr>
                                      <p:to>
                                        <p:strVal val="visible"/>
                                      </p:to>
                                    </p:set>
                                    <p:animEffect transition="in" filter="fade">
                                      <p:cBhvr>
                                        <p:cTn id="75" dur="500"/>
                                        <p:tgtEl>
                                          <p:spTgt spid="56"/>
                                        </p:tgtEl>
                                      </p:cBhvr>
                                    </p:animEffect>
                                  </p:childTnLst>
                                </p:cTn>
                              </p:par>
                            </p:childTnLst>
                          </p:cTn>
                        </p:par>
                      </p:childTnLst>
                    </p:cTn>
                  </p:par>
                </p:childTnLst>
              </p:cTn>
              <p:nextCondLst>
                <p:cond evt="onClick" delay="0">
                  <p:tgtEl>
                    <p:spTgt spid="62"/>
                  </p:tgtEl>
                </p:cond>
              </p:nextCondLst>
            </p:seq>
          </p:childTnLst>
        </p:cTn>
      </p:par>
    </p:tnLst>
    <p:bldLst>
      <p:bldP spid="5" grpId="0" animBg="1"/>
      <p:bldP spid="51" grpId="0" animBg="1"/>
      <p:bldP spid="52" grpId="0" animBg="1"/>
      <p:bldP spid="53" grpId="0" animBg="1"/>
      <p:bldP spid="54" grpId="0" animBg="1"/>
      <p:bldP spid="55" grpId="0" animBg="1"/>
      <p:bldP spid="56" grpId="0" animBg="1"/>
      <p:bldP spid="57" grpId="0" animBg="1"/>
      <p:bldP spid="58" grpId="0" animBg="1"/>
      <p:bldP spid="59" grpId="0" animBg="1"/>
      <p:bldP spid="50" grpId="0" animBg="1"/>
      <p:bldP spid="50" grpId="1" animBg="1"/>
      <p:bldP spid="60" grpId="0" animBg="1"/>
      <p:bldP spid="60" grpId="1" animBg="1"/>
      <p:bldP spid="61" grpId="0" animBg="1"/>
      <p:bldP spid="61" grpId="1" animBg="1"/>
      <p:bldP spid="62" grpId="0" animBg="1"/>
      <p:bldP spid="62" grpId="1"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57"/>
          <p:cNvGrpSpPr/>
          <p:nvPr/>
        </p:nvGrpSpPr>
        <p:grpSpPr>
          <a:xfrm>
            <a:off x="-1144" y="0"/>
            <a:ext cx="9145144" cy="599127"/>
            <a:chOff x="-1144" y="0"/>
            <a:chExt cx="9145144" cy="599127"/>
          </a:xfrm>
        </p:grpSpPr>
        <p:sp>
          <p:nvSpPr>
            <p:cNvPr id="3" name="TextBox 2"/>
            <p:cNvSpPr txBox="1"/>
            <p:nvPr/>
          </p:nvSpPr>
          <p:spPr>
            <a:xfrm>
              <a:off x="0" y="0"/>
              <a:ext cx="9144000" cy="599127"/>
            </a:xfrm>
            <a:prstGeom prst="rect">
              <a:avLst/>
            </a:prstGeom>
            <a:ln>
              <a:noFill/>
            </a:ln>
          </p:spPr>
          <p:style>
            <a:lnRef idx="2">
              <a:schemeClr val="dk1">
                <a:shade val="50000"/>
              </a:schemeClr>
            </a:lnRef>
            <a:fillRef idx="1">
              <a:schemeClr val="dk1"/>
            </a:fillRef>
            <a:effectRef idx="0">
              <a:schemeClr val="dk1"/>
            </a:effectRef>
            <a:fontRef idx="minor">
              <a:schemeClr val="lt1"/>
            </a:fontRef>
          </p:style>
          <p:txBody>
            <a:bodyPr wrap="square" rtlCol="0">
              <a:spAutoFit/>
            </a:bodyPr>
            <a:lstStyle/>
            <a:p>
              <a:r>
                <a:rPr lang="en-GB" sz="3200" dirty="0"/>
                <a:t>   Stratified Sampling Example Questions</a:t>
              </a:r>
            </a:p>
          </p:txBody>
        </p:sp>
        <p:cxnSp>
          <p:nvCxnSpPr>
            <p:cNvPr id="4" name="Straight Connector 3"/>
            <p:cNvCxnSpPr/>
            <p:nvPr/>
          </p:nvCxnSpPr>
          <p:spPr>
            <a:xfrm>
              <a:off x="-1144" y="585216"/>
              <a:ext cx="9144000" cy="0"/>
            </a:xfrm>
            <a:prstGeom prst="line">
              <a:avLst/>
            </a:prstGeom>
            <a:effectLst/>
          </p:spPr>
          <p:style>
            <a:lnRef idx="3">
              <a:schemeClr val="accent3"/>
            </a:lnRef>
            <a:fillRef idx="0">
              <a:schemeClr val="accent3"/>
            </a:fillRef>
            <a:effectRef idx="2">
              <a:schemeClr val="accent3"/>
            </a:effectRef>
            <a:fontRef idx="minor">
              <a:schemeClr val="tx1"/>
            </a:fontRef>
          </p:style>
        </p:cxnSp>
      </p:grpSp>
      <p:sp>
        <p:nvSpPr>
          <p:cNvPr id="6" name="TextBox 5"/>
          <p:cNvSpPr txBox="1"/>
          <p:nvPr/>
        </p:nvSpPr>
        <p:spPr>
          <a:xfrm>
            <a:off x="395536" y="836712"/>
            <a:ext cx="8208912" cy="1138773"/>
          </a:xfrm>
          <a:prstGeom prst="rect">
            <a:avLst/>
          </a:prstGeom>
          <a:ln>
            <a:noFill/>
          </a:ln>
          <a:effectLst>
            <a:outerShdw blurRad="63500" sx="102000" sy="102000" algn="ctr" rotWithShape="0">
              <a:prstClr val="black">
                <a:alpha val="40000"/>
              </a:prstClr>
            </a:outerShdw>
          </a:effectLst>
        </p:spPr>
        <p:style>
          <a:lnRef idx="2">
            <a:schemeClr val="dk1"/>
          </a:lnRef>
          <a:fillRef idx="1">
            <a:schemeClr val="lt1"/>
          </a:fillRef>
          <a:effectRef idx="0">
            <a:schemeClr val="dk1"/>
          </a:effectRef>
          <a:fontRef idx="minor">
            <a:schemeClr val="dk1"/>
          </a:fontRef>
        </p:style>
        <p:txBody>
          <a:bodyPr wrap="square" rtlCol="0">
            <a:spAutoFit/>
          </a:bodyPr>
          <a:lstStyle/>
          <a:p>
            <a:r>
              <a:rPr lang="en-GB" dirty="0">
                <a:latin typeface="Wingdings" pitchFamily="2" charset="2"/>
              </a:rPr>
              <a:t>!</a:t>
            </a:r>
            <a:r>
              <a:rPr lang="en-GB" dirty="0"/>
              <a:t> “Describe a stratified sample”</a:t>
            </a:r>
          </a:p>
          <a:p>
            <a:r>
              <a:rPr lang="en-GB" b="1" dirty="0"/>
              <a:t>In stratified sampling, the population is divided into groups, and random samples are taken from each stratum.</a:t>
            </a:r>
          </a:p>
          <a:p>
            <a:r>
              <a:rPr lang="en-GB" sz="1400" b="1" dirty="0"/>
              <a:t>(Stratum means group, and literally means ‘layer’)</a:t>
            </a:r>
          </a:p>
        </p:txBody>
      </p:sp>
      <p:sp>
        <p:nvSpPr>
          <p:cNvPr id="7" name="TextBox 6"/>
          <p:cNvSpPr txBox="1"/>
          <p:nvPr/>
        </p:nvSpPr>
        <p:spPr>
          <a:xfrm>
            <a:off x="384247" y="2209139"/>
            <a:ext cx="2376264" cy="369332"/>
          </a:xfrm>
          <a:prstGeom prst="rect">
            <a:avLst/>
          </a:prstGeom>
          <a:noFill/>
        </p:spPr>
        <p:txBody>
          <a:bodyPr wrap="square" rtlCol="0">
            <a:spAutoFit/>
          </a:bodyPr>
          <a:lstStyle/>
          <a:p>
            <a:r>
              <a:rPr lang="en-GB" dirty="0"/>
              <a:t>Typical Question:</a:t>
            </a:r>
          </a:p>
        </p:txBody>
      </p:sp>
      <p:sp>
        <p:nvSpPr>
          <p:cNvPr id="8" name="TextBox 7"/>
          <p:cNvSpPr txBox="1"/>
          <p:nvPr/>
        </p:nvSpPr>
        <p:spPr>
          <a:xfrm>
            <a:off x="1403648" y="2662167"/>
            <a:ext cx="6048672" cy="3139321"/>
          </a:xfrm>
          <a:prstGeom prst="rect">
            <a:avLst/>
          </a:prstGeom>
          <a:solidFill>
            <a:schemeClr val="bg1"/>
          </a:solidFill>
          <a:effectLst>
            <a:outerShdw blurRad="63500" sx="102000" sy="102000" algn="ctr" rotWithShape="0">
              <a:prstClr val="black">
                <a:alpha val="40000"/>
              </a:prstClr>
            </a:outerShdw>
          </a:effectLst>
        </p:spPr>
        <p:txBody>
          <a:bodyPr wrap="square" rtlCol="0">
            <a:spAutoFit/>
          </a:bodyPr>
          <a:lstStyle/>
          <a:p>
            <a:r>
              <a:rPr lang="en-GB" dirty="0"/>
              <a:t>In a school, I wish to sample 40 people from Year 8 to Year 10 for their favourite chemical compound.</a:t>
            </a:r>
          </a:p>
          <a:p>
            <a:r>
              <a:rPr lang="en-GB" dirty="0"/>
              <a:t>I wish to do a stratified sample by year group.</a:t>
            </a:r>
          </a:p>
          <a:p>
            <a:endParaRPr lang="en-GB" dirty="0"/>
          </a:p>
          <a:p>
            <a:endParaRPr lang="en-GB" dirty="0"/>
          </a:p>
          <a:p>
            <a:endParaRPr lang="en-GB" dirty="0"/>
          </a:p>
          <a:p>
            <a:endParaRPr lang="en-GB" dirty="0"/>
          </a:p>
          <a:p>
            <a:endParaRPr lang="en-GB" dirty="0"/>
          </a:p>
          <a:p>
            <a:endParaRPr lang="en-GB" dirty="0"/>
          </a:p>
          <a:p>
            <a:endParaRPr lang="en-GB" dirty="0"/>
          </a:p>
          <a:p>
            <a:r>
              <a:rPr lang="en-GB" dirty="0"/>
              <a:t>How many students should I sample in Year 10?</a:t>
            </a:r>
          </a:p>
        </p:txBody>
      </p:sp>
      <p:graphicFrame>
        <p:nvGraphicFramePr>
          <p:cNvPr id="9" name="Table 8"/>
          <p:cNvGraphicFramePr>
            <a:graphicFrameLocks noGrp="1"/>
          </p:cNvGraphicFramePr>
          <p:nvPr>
            <p:extLst>
              <p:ext uri="{D42A27DB-BD31-4B8C-83A1-F6EECF244321}">
                <p14:modId xmlns:p14="http://schemas.microsoft.com/office/powerpoint/2010/main" val="186767015"/>
              </p:ext>
            </p:extLst>
          </p:nvPr>
        </p:nvGraphicFramePr>
        <p:xfrm>
          <a:off x="2746058" y="3721307"/>
          <a:ext cx="3409008" cy="1483360"/>
        </p:xfrm>
        <a:graphic>
          <a:graphicData uri="http://schemas.openxmlformats.org/drawingml/2006/table">
            <a:tbl>
              <a:tblPr firstRow="1" bandRow="1">
                <a:tableStyleId>{93296810-A885-4BE3-A3E7-6D5BEEA58F35}</a:tableStyleId>
              </a:tblPr>
              <a:tblGrid>
                <a:gridCol w="1752824">
                  <a:extLst>
                    <a:ext uri="{9D8B030D-6E8A-4147-A177-3AD203B41FA5}">
                      <a16:colId xmlns:a16="http://schemas.microsoft.com/office/drawing/2014/main" val="1626884890"/>
                    </a:ext>
                  </a:extLst>
                </a:gridCol>
                <a:gridCol w="1656184">
                  <a:extLst>
                    <a:ext uri="{9D8B030D-6E8A-4147-A177-3AD203B41FA5}">
                      <a16:colId xmlns:a16="http://schemas.microsoft.com/office/drawing/2014/main" val="1623620071"/>
                    </a:ext>
                  </a:extLst>
                </a:gridCol>
              </a:tblGrid>
              <a:tr h="370840">
                <a:tc>
                  <a:txBody>
                    <a:bodyPr/>
                    <a:lstStyle/>
                    <a:p>
                      <a:r>
                        <a:rPr lang="en-GB" dirty="0"/>
                        <a:t>Year Group</a:t>
                      </a:r>
                    </a:p>
                  </a:txBody>
                  <a:tcPr/>
                </a:tc>
                <a:tc>
                  <a:txBody>
                    <a:bodyPr/>
                    <a:lstStyle/>
                    <a:p>
                      <a:r>
                        <a:rPr lang="en-GB" dirty="0"/>
                        <a:t>Total Students</a:t>
                      </a:r>
                    </a:p>
                  </a:txBody>
                  <a:tcPr/>
                </a:tc>
                <a:extLst>
                  <a:ext uri="{0D108BD9-81ED-4DB2-BD59-A6C34878D82A}">
                    <a16:rowId xmlns:a16="http://schemas.microsoft.com/office/drawing/2014/main" val="674197696"/>
                  </a:ext>
                </a:extLst>
              </a:tr>
              <a:tr h="370840">
                <a:tc>
                  <a:txBody>
                    <a:bodyPr/>
                    <a:lstStyle/>
                    <a:p>
                      <a:r>
                        <a:rPr lang="en-GB" dirty="0"/>
                        <a:t>8</a:t>
                      </a:r>
                    </a:p>
                  </a:txBody>
                  <a:tcPr/>
                </a:tc>
                <a:tc>
                  <a:txBody>
                    <a:bodyPr/>
                    <a:lstStyle/>
                    <a:p>
                      <a:r>
                        <a:rPr lang="en-GB" dirty="0"/>
                        <a:t>184</a:t>
                      </a:r>
                    </a:p>
                  </a:txBody>
                  <a:tcPr/>
                </a:tc>
                <a:extLst>
                  <a:ext uri="{0D108BD9-81ED-4DB2-BD59-A6C34878D82A}">
                    <a16:rowId xmlns:a16="http://schemas.microsoft.com/office/drawing/2014/main" val="3677371112"/>
                  </a:ext>
                </a:extLst>
              </a:tr>
              <a:tr h="370840">
                <a:tc>
                  <a:txBody>
                    <a:bodyPr/>
                    <a:lstStyle/>
                    <a:p>
                      <a:r>
                        <a:rPr lang="en-GB" dirty="0"/>
                        <a:t>9</a:t>
                      </a:r>
                    </a:p>
                  </a:txBody>
                  <a:tcPr/>
                </a:tc>
                <a:tc>
                  <a:txBody>
                    <a:bodyPr/>
                    <a:lstStyle/>
                    <a:p>
                      <a:r>
                        <a:rPr lang="en-GB" dirty="0"/>
                        <a:t>154</a:t>
                      </a:r>
                    </a:p>
                  </a:txBody>
                  <a:tcPr/>
                </a:tc>
                <a:extLst>
                  <a:ext uri="{0D108BD9-81ED-4DB2-BD59-A6C34878D82A}">
                    <a16:rowId xmlns:a16="http://schemas.microsoft.com/office/drawing/2014/main" val="3712090922"/>
                  </a:ext>
                </a:extLst>
              </a:tr>
              <a:tr h="370840">
                <a:tc>
                  <a:txBody>
                    <a:bodyPr/>
                    <a:lstStyle/>
                    <a:p>
                      <a:r>
                        <a:rPr lang="en-GB" dirty="0"/>
                        <a:t>10</a:t>
                      </a:r>
                    </a:p>
                  </a:txBody>
                  <a:tcPr/>
                </a:tc>
                <a:tc>
                  <a:txBody>
                    <a:bodyPr/>
                    <a:lstStyle/>
                    <a:p>
                      <a:r>
                        <a:rPr lang="en-GB" dirty="0"/>
                        <a:t>238</a:t>
                      </a:r>
                    </a:p>
                  </a:txBody>
                  <a:tcPr/>
                </a:tc>
                <a:extLst>
                  <a:ext uri="{0D108BD9-81ED-4DB2-BD59-A6C34878D82A}">
                    <a16:rowId xmlns:a16="http://schemas.microsoft.com/office/drawing/2014/main" val="2359188077"/>
                  </a:ext>
                </a:extLst>
              </a:tr>
            </a:tbl>
          </a:graphicData>
        </a:graphic>
      </p:graphicFrame>
      <mc:AlternateContent xmlns:mc="http://schemas.openxmlformats.org/markup-compatibility/2006" xmlns:a14="http://schemas.microsoft.com/office/drawing/2010/main">
        <mc:Choice Requires="a14">
          <p:sp>
            <p:nvSpPr>
              <p:cNvPr id="11" name="TextBox 10"/>
              <p:cNvSpPr txBox="1"/>
              <p:nvPr/>
            </p:nvSpPr>
            <p:spPr>
              <a:xfrm>
                <a:off x="410108" y="6071699"/>
                <a:ext cx="2880320" cy="492443"/>
              </a:xfrm>
              <a:prstGeom prst="rect">
                <a:avLst/>
              </a:prstGeom>
              <a:noFill/>
            </p:spPr>
            <p:txBody>
              <a:bodyPr wrap="square" rtlCol="0">
                <a:spAutoFit/>
              </a:bodyPr>
              <a:lstStyle/>
              <a:p>
                <a:r>
                  <a:rPr lang="en-GB" dirty="0"/>
                  <a:t>Proportion Sampled: </a:t>
                </a:r>
                <a14:m>
                  <m:oMath xmlns:m="http://schemas.openxmlformats.org/officeDocument/2006/math">
                    <m:f>
                      <m:fPr>
                        <m:ctrlPr>
                          <a:rPr lang="en-GB" b="1" i="1" smtClean="0">
                            <a:latin typeface="Cambria Math" panose="02040503050406030204" pitchFamily="18" charset="0"/>
                          </a:rPr>
                        </m:ctrlPr>
                      </m:fPr>
                      <m:num>
                        <m:r>
                          <a:rPr lang="en-GB" b="1" i="1" smtClean="0">
                            <a:latin typeface="Cambria Math" panose="02040503050406030204" pitchFamily="18" charset="0"/>
                          </a:rPr>
                          <m:t>𝟒𝟎</m:t>
                        </m:r>
                      </m:num>
                      <m:den>
                        <m:r>
                          <a:rPr lang="en-GB" b="1" i="1" smtClean="0">
                            <a:latin typeface="Cambria Math" panose="02040503050406030204" pitchFamily="18" charset="0"/>
                          </a:rPr>
                          <m:t>𝟓𝟕𝟔</m:t>
                        </m:r>
                      </m:den>
                    </m:f>
                  </m:oMath>
                </a14:m>
                <a:endParaRPr lang="en-GB" b="1" dirty="0"/>
              </a:p>
            </p:txBody>
          </p:sp>
        </mc:Choice>
        <mc:Fallback xmlns="">
          <p:sp>
            <p:nvSpPr>
              <p:cNvPr id="11" name="TextBox 10"/>
              <p:cNvSpPr txBox="1">
                <a:spLocks noRot="1" noChangeAspect="1" noMove="1" noResize="1" noEditPoints="1" noAdjustHandles="1" noChangeArrowheads="1" noChangeShapeType="1" noTextEdit="1"/>
              </p:cNvSpPr>
              <p:nvPr/>
            </p:nvSpPr>
            <p:spPr>
              <a:xfrm>
                <a:off x="410108" y="6071699"/>
                <a:ext cx="2880320" cy="492443"/>
              </a:xfrm>
              <a:prstGeom prst="rect">
                <a:avLst/>
              </a:prstGeom>
              <a:blipFill>
                <a:blip r:embed="rId2"/>
                <a:stretch>
                  <a:fillRect l="-1691" b="-7407"/>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2" name="TextBox 11"/>
              <p:cNvSpPr txBox="1"/>
              <p:nvPr/>
            </p:nvSpPr>
            <p:spPr>
              <a:xfrm>
                <a:off x="3454401" y="6058840"/>
                <a:ext cx="5779910" cy="492443"/>
              </a:xfrm>
              <a:prstGeom prst="rect">
                <a:avLst/>
              </a:prstGeom>
              <a:noFill/>
            </p:spPr>
            <p:txBody>
              <a:bodyPr wrap="square" rtlCol="0">
                <a:spAutoFit/>
              </a:bodyPr>
              <a:lstStyle/>
              <a:p>
                <a:r>
                  <a:rPr lang="en-GB" dirty="0"/>
                  <a:t>Num to sample: </a:t>
                </a:r>
                <a14:m>
                  <m:oMath xmlns:m="http://schemas.openxmlformats.org/officeDocument/2006/math">
                    <m:f>
                      <m:fPr>
                        <m:ctrlPr>
                          <a:rPr lang="en-GB" b="1" i="1" smtClean="0">
                            <a:latin typeface="Cambria Math" panose="02040503050406030204" pitchFamily="18" charset="0"/>
                          </a:rPr>
                        </m:ctrlPr>
                      </m:fPr>
                      <m:num>
                        <m:r>
                          <a:rPr lang="en-GB" b="1" i="1" smtClean="0">
                            <a:latin typeface="Cambria Math" panose="02040503050406030204" pitchFamily="18" charset="0"/>
                          </a:rPr>
                          <m:t>𝟒𝟎</m:t>
                        </m:r>
                      </m:num>
                      <m:den>
                        <m:r>
                          <a:rPr lang="en-GB" b="1" i="1" smtClean="0">
                            <a:latin typeface="Cambria Math" panose="02040503050406030204" pitchFamily="18" charset="0"/>
                          </a:rPr>
                          <m:t>𝟓𝟕𝟔</m:t>
                        </m:r>
                      </m:den>
                    </m:f>
                    <m:r>
                      <a:rPr lang="en-GB" b="1" i="1" smtClean="0">
                        <a:latin typeface="Cambria Math" panose="02040503050406030204" pitchFamily="18" charset="0"/>
                      </a:rPr>
                      <m:t>×</m:t>
                    </m:r>
                    <m:r>
                      <a:rPr lang="en-GB" b="1" i="1" smtClean="0">
                        <a:latin typeface="Cambria Math" panose="02040503050406030204" pitchFamily="18" charset="0"/>
                      </a:rPr>
                      <m:t>𝟐𝟑𝟖</m:t>
                    </m:r>
                    <m:r>
                      <a:rPr lang="en-GB" b="1" i="1" smtClean="0">
                        <a:latin typeface="Cambria Math" panose="02040503050406030204" pitchFamily="18" charset="0"/>
                      </a:rPr>
                      <m:t>=</m:t>
                    </m:r>
                    <m:r>
                      <a:rPr lang="en-GB" b="1" i="1" smtClean="0">
                        <a:latin typeface="Cambria Math" panose="02040503050406030204" pitchFamily="18" charset="0"/>
                      </a:rPr>
                      <m:t>𝟏𝟔</m:t>
                    </m:r>
                    <m:r>
                      <a:rPr lang="en-GB" b="1" i="1" smtClean="0">
                        <a:latin typeface="Cambria Math" panose="02040503050406030204" pitchFamily="18" charset="0"/>
                      </a:rPr>
                      <m:t>.</m:t>
                    </m:r>
                    <m:r>
                      <a:rPr lang="en-GB" b="1" i="1" smtClean="0">
                        <a:latin typeface="Cambria Math" panose="02040503050406030204" pitchFamily="18" charset="0"/>
                      </a:rPr>
                      <m:t>𝟓𝟐𝟕</m:t>
                    </m:r>
                    <m:r>
                      <a:rPr lang="en-GB" b="1" i="1" smtClean="0">
                        <a:latin typeface="Cambria Math" panose="02040503050406030204" pitchFamily="18" charset="0"/>
                      </a:rPr>
                      <m:t>  →  </m:t>
                    </m:r>
                    <m:r>
                      <a:rPr lang="en-GB" b="1" i="1" smtClean="0">
                        <a:latin typeface="Cambria Math" panose="02040503050406030204" pitchFamily="18" charset="0"/>
                      </a:rPr>
                      <m:t>𝟏𝟕</m:t>
                    </m:r>
                  </m:oMath>
                </a14:m>
                <a:r>
                  <a:rPr lang="en-GB" b="1" i="0" dirty="0">
                    <a:latin typeface="+mj-lt"/>
                  </a:rPr>
                  <a:t> people</a:t>
                </a:r>
                <a:endParaRPr lang="en-GB" b="1" dirty="0"/>
              </a:p>
            </p:txBody>
          </p:sp>
        </mc:Choice>
        <mc:Fallback xmlns="">
          <p:sp>
            <p:nvSpPr>
              <p:cNvPr id="12" name="TextBox 11"/>
              <p:cNvSpPr txBox="1">
                <a:spLocks noRot="1" noChangeAspect="1" noMove="1" noResize="1" noEditPoints="1" noAdjustHandles="1" noChangeArrowheads="1" noChangeShapeType="1" noTextEdit="1"/>
              </p:cNvSpPr>
              <p:nvPr/>
            </p:nvSpPr>
            <p:spPr>
              <a:xfrm>
                <a:off x="3454401" y="6058840"/>
                <a:ext cx="5779910" cy="492443"/>
              </a:xfrm>
              <a:prstGeom prst="rect">
                <a:avLst/>
              </a:prstGeom>
              <a:blipFill>
                <a:blip r:embed="rId3"/>
                <a:stretch>
                  <a:fillRect l="-949" b="-7407"/>
                </a:stretch>
              </a:blipFill>
            </p:spPr>
            <p:txBody>
              <a:bodyPr/>
              <a:lstStyle/>
              <a:p>
                <a:r>
                  <a:rPr lang="en-GB">
                    <a:noFill/>
                  </a:rPr>
                  <a:t> </a:t>
                </a:r>
              </a:p>
            </p:txBody>
          </p:sp>
        </mc:Fallback>
      </mc:AlternateContent>
      <p:sp>
        <p:nvSpPr>
          <p:cNvPr id="13" name="TextBox 12"/>
          <p:cNvSpPr txBox="1"/>
          <p:nvPr/>
        </p:nvSpPr>
        <p:spPr>
          <a:xfrm>
            <a:off x="6516216" y="3284984"/>
            <a:ext cx="2448272" cy="1077218"/>
          </a:xfrm>
          <a:prstGeom prst="rect">
            <a:avLst/>
          </a:prstGeom>
        </p:spPr>
        <p:style>
          <a:lnRef idx="2">
            <a:schemeClr val="dk1">
              <a:shade val="50000"/>
            </a:schemeClr>
          </a:lnRef>
          <a:fillRef idx="1">
            <a:schemeClr val="dk1"/>
          </a:fillRef>
          <a:effectRef idx="0">
            <a:schemeClr val="dk1"/>
          </a:effectRef>
          <a:fontRef idx="minor">
            <a:schemeClr val="lt1"/>
          </a:fontRef>
        </p:style>
        <p:txBody>
          <a:bodyPr wrap="square" rtlCol="0">
            <a:spAutoFit/>
          </a:bodyPr>
          <a:lstStyle/>
          <a:p>
            <a:r>
              <a:rPr lang="en-GB" sz="1600" b="1" dirty="0"/>
              <a:t>Bro Tip 1: </a:t>
            </a:r>
            <a:r>
              <a:rPr lang="en-GB" sz="1600" dirty="0"/>
              <a:t>You can only sample a whole number of things, so you MUST round your final answer.</a:t>
            </a:r>
          </a:p>
        </p:txBody>
      </p:sp>
      <p:sp>
        <p:nvSpPr>
          <p:cNvPr id="16" name="Rectangle 15"/>
          <p:cNvSpPr/>
          <p:nvPr/>
        </p:nvSpPr>
        <p:spPr>
          <a:xfrm>
            <a:off x="2480699" y="5985053"/>
            <a:ext cx="691480" cy="652814"/>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fontAlgn="auto">
              <a:spcBef>
                <a:spcPts val="0"/>
              </a:spcBef>
              <a:spcAft>
                <a:spcPts val="0"/>
              </a:spcAft>
              <a:defRPr/>
            </a:pPr>
            <a:r>
              <a:rPr lang="en-GB" sz="2800" dirty="0"/>
              <a:t>?</a:t>
            </a:r>
          </a:p>
        </p:txBody>
      </p:sp>
      <p:sp>
        <p:nvSpPr>
          <p:cNvPr id="17" name="Rectangle 16"/>
          <p:cNvSpPr/>
          <p:nvPr/>
        </p:nvSpPr>
        <p:spPr>
          <a:xfrm>
            <a:off x="5076056" y="5978654"/>
            <a:ext cx="3672408" cy="652814"/>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fontAlgn="auto">
              <a:spcBef>
                <a:spcPts val="0"/>
              </a:spcBef>
              <a:spcAft>
                <a:spcPts val="0"/>
              </a:spcAft>
              <a:defRPr/>
            </a:pPr>
            <a:r>
              <a:rPr lang="en-GB" sz="2800" dirty="0"/>
              <a:t>?</a:t>
            </a:r>
          </a:p>
        </p:txBody>
      </p:sp>
      <p:sp>
        <p:nvSpPr>
          <p:cNvPr id="18" name="TextBox 17"/>
          <p:cNvSpPr txBox="1"/>
          <p:nvPr/>
        </p:nvSpPr>
        <p:spPr>
          <a:xfrm>
            <a:off x="6505613" y="4476059"/>
            <a:ext cx="2448272" cy="1323439"/>
          </a:xfrm>
          <a:prstGeom prst="rect">
            <a:avLst/>
          </a:prstGeom>
        </p:spPr>
        <p:style>
          <a:lnRef idx="2">
            <a:schemeClr val="dk1">
              <a:shade val="50000"/>
            </a:schemeClr>
          </a:lnRef>
          <a:fillRef idx="1">
            <a:schemeClr val="dk1"/>
          </a:fillRef>
          <a:effectRef idx="0">
            <a:schemeClr val="dk1"/>
          </a:effectRef>
          <a:fontRef idx="minor">
            <a:schemeClr val="lt1"/>
          </a:fontRef>
        </p:style>
        <p:txBody>
          <a:bodyPr wrap="square" rtlCol="0">
            <a:spAutoFit/>
          </a:bodyPr>
          <a:lstStyle/>
          <a:p>
            <a:r>
              <a:rPr lang="en-GB" sz="1600" b="1" dirty="0"/>
              <a:t>Bro Tip 2: </a:t>
            </a:r>
            <a:r>
              <a:rPr lang="en-GB" sz="1600" dirty="0"/>
              <a:t>Check the your answer looks sensible. Here it does, as slightly under half the students are in Year 10.</a:t>
            </a:r>
          </a:p>
        </p:txBody>
      </p:sp>
      <p:sp>
        <p:nvSpPr>
          <p:cNvPr id="19" name="Rectangle 18"/>
          <p:cNvSpPr/>
          <p:nvPr/>
        </p:nvSpPr>
        <p:spPr>
          <a:xfrm>
            <a:off x="456517" y="1197882"/>
            <a:ext cx="8010150" cy="732517"/>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fontAlgn="auto">
              <a:spcBef>
                <a:spcPts val="0"/>
              </a:spcBef>
              <a:spcAft>
                <a:spcPts val="0"/>
              </a:spcAft>
              <a:defRPr/>
            </a:pPr>
            <a:r>
              <a:rPr lang="en-GB" sz="2800" dirty="0"/>
              <a:t>?</a:t>
            </a:r>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16"/>
                    </p:tgtEl>
                  </p:cond>
                </p:stCondLst>
                <p:endSync evt="end" delay="0">
                  <p:rtn val="all"/>
                </p:endSync>
                <p:childTnLst>
                  <p:par>
                    <p:cTn id="3" fill="hold">
                      <p:stCondLst>
                        <p:cond delay="0"/>
                      </p:stCondLst>
                      <p:childTnLst>
                        <p:par>
                          <p:cTn id="4" fill="hold">
                            <p:stCondLst>
                              <p:cond delay="0"/>
                            </p:stCondLst>
                            <p:childTnLst>
                              <p:par>
                                <p:cTn id="5" presetID="10" presetClass="exit" presetSubtype="0" fill="hold" grpId="0" nodeType="clickEffect">
                                  <p:stCondLst>
                                    <p:cond delay="0"/>
                                  </p:stCondLst>
                                  <p:childTnLst>
                                    <p:animEffect transition="out" filter="fade">
                                      <p:cBhvr>
                                        <p:cTn id="6" dur="500"/>
                                        <p:tgtEl>
                                          <p:spTgt spid="16"/>
                                        </p:tgtEl>
                                      </p:cBhvr>
                                    </p:animEffect>
                                    <p:set>
                                      <p:cBhvr>
                                        <p:cTn id="7" dur="1" fill="hold">
                                          <p:stCondLst>
                                            <p:cond delay="499"/>
                                          </p:stCondLst>
                                        </p:cTn>
                                        <p:tgtEl>
                                          <p:spTgt spid="16"/>
                                        </p:tgtEl>
                                        <p:attrNameLst>
                                          <p:attrName>style.visibility</p:attrName>
                                        </p:attrNameLst>
                                      </p:cBhvr>
                                      <p:to>
                                        <p:strVal val="hidden"/>
                                      </p:to>
                                    </p:set>
                                  </p:childTnLst>
                                </p:cTn>
                              </p:par>
                            </p:childTnLst>
                          </p:cTn>
                        </p:par>
                      </p:childTnLst>
                    </p:cTn>
                  </p:par>
                </p:childTnLst>
              </p:cTn>
              <p:nextCondLst>
                <p:cond evt="onClick" delay="0">
                  <p:tgtEl>
                    <p:spTgt spid="16"/>
                  </p:tgtEl>
                </p:cond>
              </p:nextCondLst>
            </p:seq>
            <p:seq concurrent="1" nextAc="seek">
              <p:cTn id="8" restart="whenNotActive" fill="hold" evtFilter="cancelBubble" nodeType="interactiveSeq">
                <p:stCondLst>
                  <p:cond evt="onClick" delay="0">
                    <p:tgtEl>
                      <p:spTgt spid="17"/>
                    </p:tgtEl>
                  </p:cond>
                </p:stCondLst>
                <p:endSync evt="end" delay="0">
                  <p:rtn val="all"/>
                </p:endSync>
                <p:childTnLst>
                  <p:par>
                    <p:cTn id="9" fill="hold">
                      <p:stCondLst>
                        <p:cond delay="0"/>
                      </p:stCondLst>
                      <p:childTnLst>
                        <p:par>
                          <p:cTn id="10" fill="hold">
                            <p:stCondLst>
                              <p:cond delay="0"/>
                            </p:stCondLst>
                            <p:childTnLst>
                              <p:par>
                                <p:cTn id="11" presetID="10" presetClass="exit" presetSubtype="0" fill="hold" grpId="0" nodeType="clickEffect">
                                  <p:stCondLst>
                                    <p:cond delay="0"/>
                                  </p:stCondLst>
                                  <p:childTnLst>
                                    <p:animEffect transition="out" filter="fade">
                                      <p:cBhvr>
                                        <p:cTn id="12" dur="500"/>
                                        <p:tgtEl>
                                          <p:spTgt spid="17"/>
                                        </p:tgtEl>
                                      </p:cBhvr>
                                    </p:animEffect>
                                    <p:set>
                                      <p:cBhvr>
                                        <p:cTn id="13" dur="1" fill="hold">
                                          <p:stCondLst>
                                            <p:cond delay="499"/>
                                          </p:stCondLst>
                                        </p:cTn>
                                        <p:tgtEl>
                                          <p:spTgt spid="17"/>
                                        </p:tgtEl>
                                        <p:attrNameLst>
                                          <p:attrName>style.visibility</p:attrName>
                                        </p:attrNameLst>
                                      </p:cBhvr>
                                      <p:to>
                                        <p:strVal val="hidden"/>
                                      </p:to>
                                    </p:set>
                                  </p:childTnLst>
                                </p:cTn>
                              </p:par>
                            </p:childTnLst>
                          </p:cTn>
                        </p:par>
                        <p:par>
                          <p:cTn id="14" fill="hold">
                            <p:stCondLst>
                              <p:cond delay="500"/>
                            </p:stCondLst>
                            <p:childTnLst>
                              <p:par>
                                <p:cTn id="15" presetID="10" presetClass="entr" presetSubtype="0" fill="hold" grpId="0" nodeType="afterEffect">
                                  <p:stCondLst>
                                    <p:cond delay="0"/>
                                  </p:stCondLst>
                                  <p:childTnLst>
                                    <p:set>
                                      <p:cBhvr>
                                        <p:cTn id="16" dur="1" fill="hold">
                                          <p:stCondLst>
                                            <p:cond delay="0"/>
                                          </p:stCondLst>
                                        </p:cTn>
                                        <p:tgtEl>
                                          <p:spTgt spid="13"/>
                                        </p:tgtEl>
                                        <p:attrNameLst>
                                          <p:attrName>style.visibility</p:attrName>
                                        </p:attrNameLst>
                                      </p:cBhvr>
                                      <p:to>
                                        <p:strVal val="visible"/>
                                      </p:to>
                                    </p:set>
                                    <p:animEffect transition="in" filter="fade">
                                      <p:cBhvr>
                                        <p:cTn id="17" dur="1000"/>
                                        <p:tgtEl>
                                          <p:spTgt spid="13"/>
                                        </p:tgtEl>
                                      </p:cBhvr>
                                    </p:animEffect>
                                  </p:childTnLst>
                                </p:cTn>
                              </p:par>
                            </p:childTnLst>
                          </p:cTn>
                        </p:par>
                        <p:par>
                          <p:cTn id="18" fill="hold">
                            <p:stCondLst>
                              <p:cond delay="1500"/>
                            </p:stCondLst>
                            <p:childTnLst>
                              <p:par>
                                <p:cTn id="19" presetID="10" presetClass="entr" presetSubtype="0" fill="hold" grpId="0" nodeType="afterEffect">
                                  <p:stCondLst>
                                    <p:cond delay="0"/>
                                  </p:stCondLst>
                                  <p:childTnLst>
                                    <p:set>
                                      <p:cBhvr>
                                        <p:cTn id="20" dur="1" fill="hold">
                                          <p:stCondLst>
                                            <p:cond delay="0"/>
                                          </p:stCondLst>
                                        </p:cTn>
                                        <p:tgtEl>
                                          <p:spTgt spid="18"/>
                                        </p:tgtEl>
                                        <p:attrNameLst>
                                          <p:attrName>style.visibility</p:attrName>
                                        </p:attrNameLst>
                                      </p:cBhvr>
                                      <p:to>
                                        <p:strVal val="visible"/>
                                      </p:to>
                                    </p:set>
                                    <p:animEffect transition="in" filter="fade">
                                      <p:cBhvr>
                                        <p:cTn id="21" dur="1000"/>
                                        <p:tgtEl>
                                          <p:spTgt spid="18"/>
                                        </p:tgtEl>
                                      </p:cBhvr>
                                    </p:animEffect>
                                  </p:childTnLst>
                                </p:cTn>
                              </p:par>
                            </p:childTnLst>
                          </p:cTn>
                        </p:par>
                      </p:childTnLst>
                    </p:cTn>
                  </p:par>
                </p:childTnLst>
              </p:cTn>
              <p:nextCondLst>
                <p:cond evt="onClick" delay="0">
                  <p:tgtEl>
                    <p:spTgt spid="17"/>
                  </p:tgtEl>
                </p:cond>
              </p:nextCondLst>
            </p:seq>
            <p:seq concurrent="1" nextAc="seek">
              <p:cTn id="22" restart="whenNotActive" fill="hold" evtFilter="cancelBubble" nodeType="interactiveSeq">
                <p:stCondLst>
                  <p:cond evt="onClick" delay="0">
                    <p:tgtEl>
                      <p:spTgt spid="19"/>
                    </p:tgtEl>
                  </p:cond>
                </p:stCondLst>
                <p:endSync evt="end" delay="0">
                  <p:rtn val="all"/>
                </p:endSync>
                <p:childTnLst>
                  <p:par>
                    <p:cTn id="23" fill="hold">
                      <p:stCondLst>
                        <p:cond delay="0"/>
                      </p:stCondLst>
                      <p:childTnLst>
                        <p:par>
                          <p:cTn id="24" fill="hold">
                            <p:stCondLst>
                              <p:cond delay="0"/>
                            </p:stCondLst>
                            <p:childTnLst>
                              <p:par>
                                <p:cTn id="25" presetID="10" presetClass="exit" presetSubtype="0" fill="hold" grpId="0" nodeType="clickEffect">
                                  <p:stCondLst>
                                    <p:cond delay="0"/>
                                  </p:stCondLst>
                                  <p:childTnLst>
                                    <p:animEffect transition="out" filter="fade">
                                      <p:cBhvr>
                                        <p:cTn id="26" dur="500"/>
                                        <p:tgtEl>
                                          <p:spTgt spid="19"/>
                                        </p:tgtEl>
                                      </p:cBhvr>
                                    </p:animEffect>
                                    <p:set>
                                      <p:cBhvr>
                                        <p:cTn id="27" dur="1" fill="hold">
                                          <p:stCondLst>
                                            <p:cond delay="499"/>
                                          </p:stCondLst>
                                        </p:cTn>
                                        <p:tgtEl>
                                          <p:spTgt spid="19"/>
                                        </p:tgtEl>
                                        <p:attrNameLst>
                                          <p:attrName>style.visibility</p:attrName>
                                        </p:attrNameLst>
                                      </p:cBhvr>
                                      <p:to>
                                        <p:strVal val="hidden"/>
                                      </p:to>
                                    </p:set>
                                  </p:childTnLst>
                                </p:cTn>
                              </p:par>
                            </p:childTnLst>
                          </p:cTn>
                        </p:par>
                      </p:childTnLst>
                    </p:cTn>
                  </p:par>
                </p:childTnLst>
              </p:cTn>
              <p:nextCondLst>
                <p:cond evt="onClick" delay="0">
                  <p:tgtEl>
                    <p:spTgt spid="19"/>
                  </p:tgtEl>
                </p:cond>
              </p:nextCondLst>
            </p:seq>
          </p:childTnLst>
        </p:cTn>
      </p:par>
    </p:tnLst>
    <p:bldLst>
      <p:bldP spid="13" grpId="0" animBg="1"/>
      <p:bldP spid="16" grpId="0" animBg="1"/>
      <p:bldP spid="17" grpId="0" animBg="1"/>
      <p:bldP spid="18" grpId="0" animBg="1"/>
      <p:bldP spid="19" grpId="0" animBg="1"/>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490</TotalTime>
  <Words>1194</Words>
  <Application>Microsoft Office PowerPoint</Application>
  <PresentationFormat>On-screen Show (4:3)</PresentationFormat>
  <Paragraphs>151</Paragraphs>
  <Slides>15</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15</vt:i4>
      </vt:variant>
    </vt:vector>
  </HeadingPairs>
  <TitlesOfParts>
    <vt:vector size="20" baseType="lpstr">
      <vt:lpstr>Arial</vt:lpstr>
      <vt:lpstr>Calibri</vt:lpstr>
      <vt:lpstr>Cambria Math</vt:lpstr>
      <vt:lpstr>Wingdings</vt:lpstr>
      <vt:lpstr>Office Theme</vt:lpstr>
      <vt:lpstr>GCSE: Data Collection &amp; Sampling</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Tiffin School</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GCSE: Data Collection</dc:title>
  <dc:creator>J FROST</dc:creator>
  <cp:lastModifiedBy>Martin, J (SHS Teacher)</cp:lastModifiedBy>
  <cp:revision>35</cp:revision>
  <dcterms:created xsi:type="dcterms:W3CDTF">2014-01-09T07:32:09Z</dcterms:created>
  <dcterms:modified xsi:type="dcterms:W3CDTF">2020-06-11T13:46:38Z</dcterms:modified>
</cp:coreProperties>
</file>