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1" r:id="rId3"/>
  </p:sldMasterIdLst>
  <p:notesMasterIdLst>
    <p:notesMasterId r:id="rId46"/>
  </p:notesMasterIdLst>
  <p:handoutMasterIdLst>
    <p:handoutMasterId r:id="rId47"/>
  </p:handoutMasterIdLst>
  <p:sldIdLst>
    <p:sldId id="297" r:id="rId4"/>
    <p:sldId id="299" r:id="rId5"/>
    <p:sldId id="259" r:id="rId6"/>
    <p:sldId id="260" r:id="rId7"/>
    <p:sldId id="291" r:id="rId8"/>
    <p:sldId id="292" r:id="rId9"/>
    <p:sldId id="298" r:id="rId10"/>
    <p:sldId id="268" r:id="rId11"/>
    <p:sldId id="266" r:id="rId12"/>
    <p:sldId id="265" r:id="rId13"/>
    <p:sldId id="293" r:id="rId14"/>
    <p:sldId id="290" r:id="rId15"/>
    <p:sldId id="296" r:id="rId16"/>
    <p:sldId id="288" r:id="rId17"/>
    <p:sldId id="300" r:id="rId18"/>
    <p:sldId id="269" r:id="rId19"/>
    <p:sldId id="301" r:id="rId20"/>
    <p:sldId id="302" r:id="rId21"/>
    <p:sldId id="275" r:id="rId22"/>
    <p:sldId id="294" r:id="rId23"/>
    <p:sldId id="303" r:id="rId24"/>
    <p:sldId id="304" r:id="rId25"/>
    <p:sldId id="261" r:id="rId26"/>
    <p:sldId id="282" r:id="rId27"/>
    <p:sldId id="283" r:id="rId28"/>
    <p:sldId id="284" r:id="rId29"/>
    <p:sldId id="285" r:id="rId30"/>
    <p:sldId id="279" r:id="rId31"/>
    <p:sldId id="305" r:id="rId32"/>
    <p:sldId id="307" r:id="rId33"/>
    <p:sldId id="308" r:id="rId34"/>
    <p:sldId id="309" r:id="rId35"/>
    <p:sldId id="306" r:id="rId36"/>
    <p:sldId id="311" r:id="rId37"/>
    <p:sldId id="310" r:id="rId38"/>
    <p:sldId id="312" r:id="rId39"/>
    <p:sldId id="313" r:id="rId40"/>
    <p:sldId id="315" r:id="rId41"/>
    <p:sldId id="314" r:id="rId42"/>
    <p:sldId id="316" r:id="rId43"/>
    <p:sldId id="317" r:id="rId44"/>
    <p:sldId id="318" r:id="rId4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21" autoAdjust="0"/>
    <p:restoredTop sz="94660"/>
  </p:normalViewPr>
  <p:slideViewPr>
    <p:cSldViewPr snapToGrid="0">
      <p:cViewPr varScale="1">
        <p:scale>
          <a:sx n="72" d="100"/>
          <a:sy n="72" d="100"/>
        </p:scale>
        <p:origin x="64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ata3.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10" Type="http://schemas.openxmlformats.org/officeDocument/2006/relationships/image" Target="../media/image29.svg"/><Relationship Id="rId4" Type="http://schemas.openxmlformats.org/officeDocument/2006/relationships/image" Target="../media/image23.svg"/><Relationship Id="rId9" Type="http://schemas.openxmlformats.org/officeDocument/2006/relationships/image" Target="../media/image28.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312C94-842F-4531-8470-0CCE61BEC3A8}"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F5539ED-FA77-4FBD-A04A-3B6AD7F5485B}">
      <dgm:prSet/>
      <dgm:spPr/>
      <dgm:t>
        <a:bodyPr/>
        <a:lstStyle/>
        <a:p>
          <a:pPr>
            <a:lnSpc>
              <a:spcPct val="100000"/>
            </a:lnSpc>
          </a:pPr>
          <a:r>
            <a:rPr lang="en-GB"/>
            <a:t>On your own, write a list of ideas that you can think of when you have been caught. </a:t>
          </a:r>
          <a:endParaRPr lang="en-US"/>
        </a:p>
      </dgm:t>
    </dgm:pt>
    <dgm:pt modelId="{15EE77C9-A886-4603-B985-2C57EA0C1FC4}" type="parTrans" cxnId="{5AB472B1-91A2-4269-B6D4-60B9ABFBDF98}">
      <dgm:prSet/>
      <dgm:spPr/>
      <dgm:t>
        <a:bodyPr/>
        <a:lstStyle/>
        <a:p>
          <a:endParaRPr lang="en-US"/>
        </a:p>
      </dgm:t>
    </dgm:pt>
    <dgm:pt modelId="{C699A16A-6894-4EA1-BF12-D4B14F7267DA}" type="sibTrans" cxnId="{5AB472B1-91A2-4269-B6D4-60B9ABFBDF98}">
      <dgm:prSet/>
      <dgm:spPr/>
      <dgm:t>
        <a:bodyPr/>
        <a:lstStyle/>
        <a:p>
          <a:pPr>
            <a:lnSpc>
              <a:spcPct val="100000"/>
            </a:lnSpc>
          </a:pPr>
          <a:endParaRPr lang="en-US"/>
        </a:p>
      </dgm:t>
    </dgm:pt>
    <dgm:pt modelId="{EF10FA3A-B21D-4D81-ACD5-A1FE7545C36C}">
      <dgm:prSet/>
      <dgm:spPr/>
      <dgm:t>
        <a:bodyPr/>
        <a:lstStyle/>
        <a:p>
          <a:pPr>
            <a:lnSpc>
              <a:spcPct val="100000"/>
            </a:lnSpc>
          </a:pPr>
          <a:r>
            <a:rPr lang="en-GB"/>
            <a:t>3 positive and 3 negative </a:t>
          </a:r>
          <a:endParaRPr lang="en-US"/>
        </a:p>
      </dgm:t>
    </dgm:pt>
    <dgm:pt modelId="{A1EE73DC-8C0A-4788-A745-E032DA12F953}" type="parTrans" cxnId="{6E567D94-43B2-4E01-A3D8-5E8125D4A13D}">
      <dgm:prSet/>
      <dgm:spPr/>
      <dgm:t>
        <a:bodyPr/>
        <a:lstStyle/>
        <a:p>
          <a:endParaRPr lang="en-US"/>
        </a:p>
      </dgm:t>
    </dgm:pt>
    <dgm:pt modelId="{41741A49-30B1-4C26-839F-96E1DB19AE04}" type="sibTrans" cxnId="{6E567D94-43B2-4E01-A3D8-5E8125D4A13D}">
      <dgm:prSet/>
      <dgm:spPr/>
      <dgm:t>
        <a:bodyPr/>
        <a:lstStyle/>
        <a:p>
          <a:pPr>
            <a:lnSpc>
              <a:spcPct val="100000"/>
            </a:lnSpc>
          </a:pPr>
          <a:endParaRPr lang="en-US"/>
        </a:p>
      </dgm:t>
    </dgm:pt>
    <dgm:pt modelId="{3C8A60D7-C8B6-40E4-B698-323FBC2372CC}">
      <dgm:prSet/>
      <dgm:spPr/>
      <dgm:t>
        <a:bodyPr/>
        <a:lstStyle/>
        <a:p>
          <a:pPr>
            <a:lnSpc>
              <a:spcPct val="100000"/>
            </a:lnSpc>
          </a:pPr>
          <a:r>
            <a:rPr lang="en-GB"/>
            <a:t>e.g. Sneaking food from the fridge</a:t>
          </a:r>
          <a:endParaRPr lang="en-US"/>
        </a:p>
      </dgm:t>
    </dgm:pt>
    <dgm:pt modelId="{FEF46E47-22BA-4352-A6B8-8CE670FD280C}" type="parTrans" cxnId="{1426EC18-798E-488A-AB60-D94D7E0B449F}">
      <dgm:prSet/>
      <dgm:spPr/>
      <dgm:t>
        <a:bodyPr/>
        <a:lstStyle/>
        <a:p>
          <a:endParaRPr lang="en-US"/>
        </a:p>
      </dgm:t>
    </dgm:pt>
    <dgm:pt modelId="{A7E39DE8-B6B1-4D02-8571-87F176349EE4}" type="sibTrans" cxnId="{1426EC18-798E-488A-AB60-D94D7E0B449F}">
      <dgm:prSet/>
      <dgm:spPr/>
      <dgm:t>
        <a:bodyPr/>
        <a:lstStyle/>
        <a:p>
          <a:pPr>
            <a:lnSpc>
              <a:spcPct val="100000"/>
            </a:lnSpc>
          </a:pPr>
          <a:endParaRPr lang="en-US"/>
        </a:p>
      </dgm:t>
    </dgm:pt>
    <dgm:pt modelId="{DAA03866-C95C-449D-8383-F7CB432345E7}">
      <dgm:prSet/>
      <dgm:spPr/>
      <dgm:t>
        <a:bodyPr/>
        <a:lstStyle/>
        <a:p>
          <a:pPr>
            <a:lnSpc>
              <a:spcPct val="100000"/>
            </a:lnSpc>
          </a:pPr>
          <a:r>
            <a:rPr lang="en-GB"/>
            <a:t>Planning a surprise party.</a:t>
          </a:r>
          <a:endParaRPr lang="en-US"/>
        </a:p>
      </dgm:t>
    </dgm:pt>
    <dgm:pt modelId="{A76D7C07-6975-4478-B041-D3C6D24F7CFF}" type="parTrans" cxnId="{498408A1-80D8-47F0-8857-25D918E4765E}">
      <dgm:prSet/>
      <dgm:spPr/>
      <dgm:t>
        <a:bodyPr/>
        <a:lstStyle/>
        <a:p>
          <a:endParaRPr lang="en-US"/>
        </a:p>
      </dgm:t>
    </dgm:pt>
    <dgm:pt modelId="{0BD9FDD0-8057-4C32-99A3-E32408F77284}" type="sibTrans" cxnId="{498408A1-80D8-47F0-8857-25D918E4765E}">
      <dgm:prSet/>
      <dgm:spPr/>
      <dgm:t>
        <a:bodyPr/>
        <a:lstStyle/>
        <a:p>
          <a:endParaRPr lang="en-US"/>
        </a:p>
      </dgm:t>
    </dgm:pt>
    <dgm:pt modelId="{F79E8C05-9227-47FF-B4F8-66E345FD6B2C}" type="pres">
      <dgm:prSet presAssocID="{05312C94-842F-4531-8470-0CCE61BEC3A8}" presName="root" presStyleCnt="0">
        <dgm:presLayoutVars>
          <dgm:dir/>
          <dgm:resizeHandles val="exact"/>
        </dgm:presLayoutVars>
      </dgm:prSet>
      <dgm:spPr/>
    </dgm:pt>
    <dgm:pt modelId="{D4A9C709-2250-413F-9743-B9D8A90F0DC3}" type="pres">
      <dgm:prSet presAssocID="{6F5539ED-FA77-4FBD-A04A-3B6AD7F5485B}" presName="compNode" presStyleCnt="0"/>
      <dgm:spPr/>
    </dgm:pt>
    <dgm:pt modelId="{A3E88704-91E0-49C5-95D9-A7CE04DD12FA}" type="pres">
      <dgm:prSet presAssocID="{6F5539ED-FA77-4FBD-A04A-3B6AD7F5485B}" presName="bgRect" presStyleLbl="bgShp" presStyleIdx="0" presStyleCnt="4"/>
      <dgm:spPr/>
    </dgm:pt>
    <dgm:pt modelId="{FC1B67F7-283E-4C37-AB18-6CD56683C57A}" type="pres">
      <dgm:prSet presAssocID="{6F5539ED-FA77-4FBD-A04A-3B6AD7F5485B}"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otes"/>
        </a:ext>
      </dgm:extLst>
    </dgm:pt>
    <dgm:pt modelId="{2BB07FBF-2B11-4D28-ADDD-1AA333DE9505}" type="pres">
      <dgm:prSet presAssocID="{6F5539ED-FA77-4FBD-A04A-3B6AD7F5485B}" presName="spaceRect" presStyleCnt="0"/>
      <dgm:spPr/>
    </dgm:pt>
    <dgm:pt modelId="{D73A6F39-B028-4059-BA54-08AA170A928D}" type="pres">
      <dgm:prSet presAssocID="{6F5539ED-FA77-4FBD-A04A-3B6AD7F5485B}" presName="parTx" presStyleLbl="revTx" presStyleIdx="0" presStyleCnt="4">
        <dgm:presLayoutVars>
          <dgm:chMax val="0"/>
          <dgm:chPref val="0"/>
        </dgm:presLayoutVars>
      </dgm:prSet>
      <dgm:spPr/>
    </dgm:pt>
    <dgm:pt modelId="{AF5E9C0F-E27C-412A-9155-C7567ADC18D4}" type="pres">
      <dgm:prSet presAssocID="{C699A16A-6894-4EA1-BF12-D4B14F7267DA}" presName="sibTrans" presStyleCnt="0"/>
      <dgm:spPr/>
    </dgm:pt>
    <dgm:pt modelId="{6E042C8D-8296-4EA8-B666-FCA266E472B2}" type="pres">
      <dgm:prSet presAssocID="{EF10FA3A-B21D-4D81-ACD5-A1FE7545C36C}" presName="compNode" presStyleCnt="0"/>
      <dgm:spPr/>
    </dgm:pt>
    <dgm:pt modelId="{2301A51C-BC6D-43FE-8981-0921969057FC}" type="pres">
      <dgm:prSet presAssocID="{EF10FA3A-B21D-4D81-ACD5-A1FE7545C36C}" presName="bgRect" presStyleLbl="bgShp" presStyleIdx="1" presStyleCnt="4"/>
      <dgm:spPr/>
    </dgm:pt>
    <dgm:pt modelId="{97F216C1-F4E8-4126-9F3A-41B4078F0A5A}" type="pres">
      <dgm:prSet presAssocID="{EF10FA3A-B21D-4D81-ACD5-A1FE7545C36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dd"/>
        </a:ext>
      </dgm:extLst>
    </dgm:pt>
    <dgm:pt modelId="{6F1797EB-EBA6-4071-9CE7-556F568D2376}" type="pres">
      <dgm:prSet presAssocID="{EF10FA3A-B21D-4D81-ACD5-A1FE7545C36C}" presName="spaceRect" presStyleCnt="0"/>
      <dgm:spPr/>
    </dgm:pt>
    <dgm:pt modelId="{4774FF63-5DC9-4A73-8A42-C0B726B83F74}" type="pres">
      <dgm:prSet presAssocID="{EF10FA3A-B21D-4D81-ACD5-A1FE7545C36C}" presName="parTx" presStyleLbl="revTx" presStyleIdx="1" presStyleCnt="4">
        <dgm:presLayoutVars>
          <dgm:chMax val="0"/>
          <dgm:chPref val="0"/>
        </dgm:presLayoutVars>
      </dgm:prSet>
      <dgm:spPr/>
    </dgm:pt>
    <dgm:pt modelId="{DF75604B-44EF-4702-B358-703D9E2715B1}" type="pres">
      <dgm:prSet presAssocID="{41741A49-30B1-4C26-839F-96E1DB19AE04}" presName="sibTrans" presStyleCnt="0"/>
      <dgm:spPr/>
    </dgm:pt>
    <dgm:pt modelId="{8DDD344D-2B7E-40EF-A99C-C049A2FB1885}" type="pres">
      <dgm:prSet presAssocID="{3C8A60D7-C8B6-40E4-B698-323FBC2372CC}" presName="compNode" presStyleCnt="0"/>
      <dgm:spPr/>
    </dgm:pt>
    <dgm:pt modelId="{AB63A81F-FFB3-4003-A18E-3010F6D6E629}" type="pres">
      <dgm:prSet presAssocID="{3C8A60D7-C8B6-40E4-B698-323FBC2372CC}" presName="bgRect" presStyleLbl="bgShp" presStyleIdx="2" presStyleCnt="4"/>
      <dgm:spPr/>
    </dgm:pt>
    <dgm:pt modelId="{2327B2E7-F489-4F54-9A35-A48A9DF1C89E}" type="pres">
      <dgm:prSet presAssocID="{3C8A60D7-C8B6-40E4-B698-323FBC2372C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ork"/>
        </a:ext>
      </dgm:extLst>
    </dgm:pt>
    <dgm:pt modelId="{CB5B7EB6-72E0-4205-B2ED-D04C558B76A3}" type="pres">
      <dgm:prSet presAssocID="{3C8A60D7-C8B6-40E4-B698-323FBC2372CC}" presName="spaceRect" presStyleCnt="0"/>
      <dgm:spPr/>
    </dgm:pt>
    <dgm:pt modelId="{AA64F305-BB5E-49AF-B24B-D277696A422E}" type="pres">
      <dgm:prSet presAssocID="{3C8A60D7-C8B6-40E4-B698-323FBC2372CC}" presName="parTx" presStyleLbl="revTx" presStyleIdx="2" presStyleCnt="4">
        <dgm:presLayoutVars>
          <dgm:chMax val="0"/>
          <dgm:chPref val="0"/>
        </dgm:presLayoutVars>
      </dgm:prSet>
      <dgm:spPr/>
    </dgm:pt>
    <dgm:pt modelId="{0492979B-2270-4DCC-B8AA-5C5497E39B7A}" type="pres">
      <dgm:prSet presAssocID="{A7E39DE8-B6B1-4D02-8571-87F176349EE4}" presName="sibTrans" presStyleCnt="0"/>
      <dgm:spPr/>
    </dgm:pt>
    <dgm:pt modelId="{4687B851-0956-498F-90E8-2A92F261439A}" type="pres">
      <dgm:prSet presAssocID="{DAA03866-C95C-449D-8383-F7CB432345E7}" presName="compNode" presStyleCnt="0"/>
      <dgm:spPr/>
    </dgm:pt>
    <dgm:pt modelId="{5FB07E4B-6B21-452A-8BA0-735907C2CC07}" type="pres">
      <dgm:prSet presAssocID="{DAA03866-C95C-449D-8383-F7CB432345E7}" presName="bgRect" presStyleLbl="bgShp" presStyleIdx="3" presStyleCnt="4"/>
      <dgm:spPr/>
    </dgm:pt>
    <dgm:pt modelId="{8CA9162E-9FC4-4CF4-A8C9-EF351F7578DB}" type="pres">
      <dgm:prSet presAssocID="{DAA03866-C95C-449D-8383-F7CB432345E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nfetti Ball"/>
        </a:ext>
      </dgm:extLst>
    </dgm:pt>
    <dgm:pt modelId="{98E60BC4-37D9-4B5E-B427-AF2527E39020}" type="pres">
      <dgm:prSet presAssocID="{DAA03866-C95C-449D-8383-F7CB432345E7}" presName="spaceRect" presStyleCnt="0"/>
      <dgm:spPr/>
    </dgm:pt>
    <dgm:pt modelId="{942C0BDD-6F99-40D2-9D13-27F43988968F}" type="pres">
      <dgm:prSet presAssocID="{DAA03866-C95C-449D-8383-F7CB432345E7}" presName="parTx" presStyleLbl="revTx" presStyleIdx="3" presStyleCnt="4">
        <dgm:presLayoutVars>
          <dgm:chMax val="0"/>
          <dgm:chPref val="0"/>
        </dgm:presLayoutVars>
      </dgm:prSet>
      <dgm:spPr/>
    </dgm:pt>
  </dgm:ptLst>
  <dgm:cxnLst>
    <dgm:cxn modelId="{F530F30D-1F68-467F-B143-86ABD40FBB7A}" type="presOf" srcId="{DAA03866-C95C-449D-8383-F7CB432345E7}" destId="{942C0BDD-6F99-40D2-9D13-27F43988968F}" srcOrd="0" destOrd="0" presId="urn:microsoft.com/office/officeart/2018/2/layout/IconVerticalSolidList"/>
    <dgm:cxn modelId="{1426EC18-798E-488A-AB60-D94D7E0B449F}" srcId="{05312C94-842F-4531-8470-0CCE61BEC3A8}" destId="{3C8A60D7-C8B6-40E4-B698-323FBC2372CC}" srcOrd="2" destOrd="0" parTransId="{FEF46E47-22BA-4352-A6B8-8CE670FD280C}" sibTransId="{A7E39DE8-B6B1-4D02-8571-87F176349EE4}"/>
    <dgm:cxn modelId="{21475926-AB1E-4C60-83CB-B6101C06BDC1}" type="presOf" srcId="{05312C94-842F-4531-8470-0CCE61BEC3A8}" destId="{F79E8C05-9227-47FF-B4F8-66E345FD6B2C}" srcOrd="0" destOrd="0" presId="urn:microsoft.com/office/officeart/2018/2/layout/IconVerticalSolidList"/>
    <dgm:cxn modelId="{EDBA007B-694E-4066-B964-3E678D0E9CAC}" type="presOf" srcId="{3C8A60D7-C8B6-40E4-B698-323FBC2372CC}" destId="{AA64F305-BB5E-49AF-B24B-D277696A422E}" srcOrd="0" destOrd="0" presId="urn:microsoft.com/office/officeart/2018/2/layout/IconVerticalSolidList"/>
    <dgm:cxn modelId="{6E567D94-43B2-4E01-A3D8-5E8125D4A13D}" srcId="{05312C94-842F-4531-8470-0CCE61BEC3A8}" destId="{EF10FA3A-B21D-4D81-ACD5-A1FE7545C36C}" srcOrd="1" destOrd="0" parTransId="{A1EE73DC-8C0A-4788-A745-E032DA12F953}" sibTransId="{41741A49-30B1-4C26-839F-96E1DB19AE04}"/>
    <dgm:cxn modelId="{498408A1-80D8-47F0-8857-25D918E4765E}" srcId="{05312C94-842F-4531-8470-0CCE61BEC3A8}" destId="{DAA03866-C95C-449D-8383-F7CB432345E7}" srcOrd="3" destOrd="0" parTransId="{A76D7C07-6975-4478-B041-D3C6D24F7CFF}" sibTransId="{0BD9FDD0-8057-4C32-99A3-E32408F77284}"/>
    <dgm:cxn modelId="{6B6692AE-1057-47D2-B42D-AFEC0D759793}" type="presOf" srcId="{EF10FA3A-B21D-4D81-ACD5-A1FE7545C36C}" destId="{4774FF63-5DC9-4A73-8A42-C0B726B83F74}" srcOrd="0" destOrd="0" presId="urn:microsoft.com/office/officeart/2018/2/layout/IconVerticalSolidList"/>
    <dgm:cxn modelId="{5AB472B1-91A2-4269-B6D4-60B9ABFBDF98}" srcId="{05312C94-842F-4531-8470-0CCE61BEC3A8}" destId="{6F5539ED-FA77-4FBD-A04A-3B6AD7F5485B}" srcOrd="0" destOrd="0" parTransId="{15EE77C9-A886-4603-B985-2C57EA0C1FC4}" sibTransId="{C699A16A-6894-4EA1-BF12-D4B14F7267DA}"/>
    <dgm:cxn modelId="{108324FC-971A-4DE7-805B-C872ACBCED78}" type="presOf" srcId="{6F5539ED-FA77-4FBD-A04A-3B6AD7F5485B}" destId="{D73A6F39-B028-4059-BA54-08AA170A928D}" srcOrd="0" destOrd="0" presId="urn:microsoft.com/office/officeart/2018/2/layout/IconVerticalSolidList"/>
    <dgm:cxn modelId="{399E0ED2-9B34-4CC3-912B-9805A8B55094}" type="presParOf" srcId="{F79E8C05-9227-47FF-B4F8-66E345FD6B2C}" destId="{D4A9C709-2250-413F-9743-B9D8A90F0DC3}" srcOrd="0" destOrd="0" presId="urn:microsoft.com/office/officeart/2018/2/layout/IconVerticalSolidList"/>
    <dgm:cxn modelId="{7205F871-C8D6-437A-AAD6-E28CA41BF6BB}" type="presParOf" srcId="{D4A9C709-2250-413F-9743-B9D8A90F0DC3}" destId="{A3E88704-91E0-49C5-95D9-A7CE04DD12FA}" srcOrd="0" destOrd="0" presId="urn:microsoft.com/office/officeart/2018/2/layout/IconVerticalSolidList"/>
    <dgm:cxn modelId="{DD4CA4F5-2DE1-4648-BE19-94D177277D09}" type="presParOf" srcId="{D4A9C709-2250-413F-9743-B9D8A90F0DC3}" destId="{FC1B67F7-283E-4C37-AB18-6CD56683C57A}" srcOrd="1" destOrd="0" presId="urn:microsoft.com/office/officeart/2018/2/layout/IconVerticalSolidList"/>
    <dgm:cxn modelId="{5269281E-DAC9-48F4-A460-C8EA55594031}" type="presParOf" srcId="{D4A9C709-2250-413F-9743-B9D8A90F0DC3}" destId="{2BB07FBF-2B11-4D28-ADDD-1AA333DE9505}" srcOrd="2" destOrd="0" presId="urn:microsoft.com/office/officeart/2018/2/layout/IconVerticalSolidList"/>
    <dgm:cxn modelId="{7434ED2C-4CD1-432B-9BF4-12758970A8E1}" type="presParOf" srcId="{D4A9C709-2250-413F-9743-B9D8A90F0DC3}" destId="{D73A6F39-B028-4059-BA54-08AA170A928D}" srcOrd="3" destOrd="0" presId="urn:microsoft.com/office/officeart/2018/2/layout/IconVerticalSolidList"/>
    <dgm:cxn modelId="{D289BDB8-7A62-44CD-AFEC-F0B34AA3BE51}" type="presParOf" srcId="{F79E8C05-9227-47FF-B4F8-66E345FD6B2C}" destId="{AF5E9C0F-E27C-412A-9155-C7567ADC18D4}" srcOrd="1" destOrd="0" presId="urn:microsoft.com/office/officeart/2018/2/layout/IconVerticalSolidList"/>
    <dgm:cxn modelId="{DD6C149B-4464-435A-9F00-1EB9ED9AEB70}" type="presParOf" srcId="{F79E8C05-9227-47FF-B4F8-66E345FD6B2C}" destId="{6E042C8D-8296-4EA8-B666-FCA266E472B2}" srcOrd="2" destOrd="0" presId="urn:microsoft.com/office/officeart/2018/2/layout/IconVerticalSolidList"/>
    <dgm:cxn modelId="{5F51D2A5-DF92-4AC0-A3BD-47319C7B3B7B}" type="presParOf" srcId="{6E042C8D-8296-4EA8-B666-FCA266E472B2}" destId="{2301A51C-BC6D-43FE-8981-0921969057FC}" srcOrd="0" destOrd="0" presId="urn:microsoft.com/office/officeart/2018/2/layout/IconVerticalSolidList"/>
    <dgm:cxn modelId="{DC159521-0505-4960-A542-441F73A5DBEB}" type="presParOf" srcId="{6E042C8D-8296-4EA8-B666-FCA266E472B2}" destId="{97F216C1-F4E8-4126-9F3A-41B4078F0A5A}" srcOrd="1" destOrd="0" presId="urn:microsoft.com/office/officeart/2018/2/layout/IconVerticalSolidList"/>
    <dgm:cxn modelId="{BF3E69A0-E509-4044-8AB4-30915F453F84}" type="presParOf" srcId="{6E042C8D-8296-4EA8-B666-FCA266E472B2}" destId="{6F1797EB-EBA6-4071-9CE7-556F568D2376}" srcOrd="2" destOrd="0" presId="urn:microsoft.com/office/officeart/2018/2/layout/IconVerticalSolidList"/>
    <dgm:cxn modelId="{8A745452-801E-45F9-8F1E-36B1FABF2518}" type="presParOf" srcId="{6E042C8D-8296-4EA8-B666-FCA266E472B2}" destId="{4774FF63-5DC9-4A73-8A42-C0B726B83F74}" srcOrd="3" destOrd="0" presId="urn:microsoft.com/office/officeart/2018/2/layout/IconVerticalSolidList"/>
    <dgm:cxn modelId="{9A8FCDA3-DEE7-45E7-8C35-94AACBDD53C9}" type="presParOf" srcId="{F79E8C05-9227-47FF-B4F8-66E345FD6B2C}" destId="{DF75604B-44EF-4702-B358-703D9E2715B1}" srcOrd="3" destOrd="0" presId="urn:microsoft.com/office/officeart/2018/2/layout/IconVerticalSolidList"/>
    <dgm:cxn modelId="{58390617-6AC3-46BC-84E8-75683C9F2E76}" type="presParOf" srcId="{F79E8C05-9227-47FF-B4F8-66E345FD6B2C}" destId="{8DDD344D-2B7E-40EF-A99C-C049A2FB1885}" srcOrd="4" destOrd="0" presId="urn:microsoft.com/office/officeart/2018/2/layout/IconVerticalSolidList"/>
    <dgm:cxn modelId="{3E3B02F6-8DC1-46EC-8E74-CA8C6F92A601}" type="presParOf" srcId="{8DDD344D-2B7E-40EF-A99C-C049A2FB1885}" destId="{AB63A81F-FFB3-4003-A18E-3010F6D6E629}" srcOrd="0" destOrd="0" presId="urn:microsoft.com/office/officeart/2018/2/layout/IconVerticalSolidList"/>
    <dgm:cxn modelId="{87EB5AED-4B16-4B42-9822-63929B0F5E68}" type="presParOf" srcId="{8DDD344D-2B7E-40EF-A99C-C049A2FB1885}" destId="{2327B2E7-F489-4F54-9A35-A48A9DF1C89E}" srcOrd="1" destOrd="0" presId="urn:microsoft.com/office/officeart/2018/2/layout/IconVerticalSolidList"/>
    <dgm:cxn modelId="{0B52E559-FABA-4E0B-A310-116A5E574A5A}" type="presParOf" srcId="{8DDD344D-2B7E-40EF-A99C-C049A2FB1885}" destId="{CB5B7EB6-72E0-4205-B2ED-D04C558B76A3}" srcOrd="2" destOrd="0" presId="urn:microsoft.com/office/officeart/2018/2/layout/IconVerticalSolidList"/>
    <dgm:cxn modelId="{38F01B6B-4A63-4C0A-8F0C-6307325FF4C4}" type="presParOf" srcId="{8DDD344D-2B7E-40EF-A99C-C049A2FB1885}" destId="{AA64F305-BB5E-49AF-B24B-D277696A422E}" srcOrd="3" destOrd="0" presId="urn:microsoft.com/office/officeart/2018/2/layout/IconVerticalSolidList"/>
    <dgm:cxn modelId="{8FC0616A-8AC5-4A02-B50F-7F00D4FBA947}" type="presParOf" srcId="{F79E8C05-9227-47FF-B4F8-66E345FD6B2C}" destId="{0492979B-2270-4DCC-B8AA-5C5497E39B7A}" srcOrd="5" destOrd="0" presId="urn:microsoft.com/office/officeart/2018/2/layout/IconVerticalSolidList"/>
    <dgm:cxn modelId="{E20D9CFB-3B8A-41CF-B491-A9E1993479CB}" type="presParOf" srcId="{F79E8C05-9227-47FF-B4F8-66E345FD6B2C}" destId="{4687B851-0956-498F-90E8-2A92F261439A}" srcOrd="6" destOrd="0" presId="urn:microsoft.com/office/officeart/2018/2/layout/IconVerticalSolidList"/>
    <dgm:cxn modelId="{558931A4-A717-4FC1-8810-1DA7B7F92385}" type="presParOf" srcId="{4687B851-0956-498F-90E8-2A92F261439A}" destId="{5FB07E4B-6B21-452A-8BA0-735907C2CC07}" srcOrd="0" destOrd="0" presId="urn:microsoft.com/office/officeart/2018/2/layout/IconVerticalSolidList"/>
    <dgm:cxn modelId="{9E28D180-F16A-4B78-82FE-C6BE46EC329C}" type="presParOf" srcId="{4687B851-0956-498F-90E8-2A92F261439A}" destId="{8CA9162E-9FC4-4CF4-A8C9-EF351F7578DB}" srcOrd="1" destOrd="0" presId="urn:microsoft.com/office/officeart/2018/2/layout/IconVerticalSolidList"/>
    <dgm:cxn modelId="{2F55A1D9-780A-48A0-872B-E8D1A227A042}" type="presParOf" srcId="{4687B851-0956-498F-90E8-2A92F261439A}" destId="{98E60BC4-37D9-4B5E-B427-AF2527E39020}" srcOrd="2" destOrd="0" presId="urn:microsoft.com/office/officeart/2018/2/layout/IconVerticalSolidList"/>
    <dgm:cxn modelId="{FDB4F968-5FF1-4D42-95B5-3CE6840E0C99}" type="presParOf" srcId="{4687B851-0956-498F-90E8-2A92F261439A}" destId="{942C0BDD-6F99-40D2-9D13-27F43988968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00D62A-C746-4FFE-811F-F4B8BFBC3423}"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CECFB4D0-4BAF-4416-88F6-D69351855611}">
      <dgm:prSet/>
      <dgm:spPr/>
      <dgm:t>
        <a:bodyPr/>
        <a:lstStyle/>
        <a:p>
          <a:pPr>
            <a:defRPr cap="all"/>
          </a:pPr>
          <a:r>
            <a:rPr lang="en-GB" dirty="0"/>
            <a:t>Read the openings. How are these good openers?</a:t>
          </a:r>
          <a:endParaRPr lang="en-US" dirty="0"/>
        </a:p>
      </dgm:t>
    </dgm:pt>
    <dgm:pt modelId="{E5904AF4-AD65-4514-9A65-D968C3E934A9}" type="parTrans" cxnId="{4BA06837-7341-4D2F-8FC1-D8594757310F}">
      <dgm:prSet/>
      <dgm:spPr/>
      <dgm:t>
        <a:bodyPr/>
        <a:lstStyle/>
        <a:p>
          <a:endParaRPr lang="en-US"/>
        </a:p>
      </dgm:t>
    </dgm:pt>
    <dgm:pt modelId="{ABF73538-F263-4D69-94E2-1FB632FD0019}" type="sibTrans" cxnId="{4BA06837-7341-4D2F-8FC1-D8594757310F}">
      <dgm:prSet/>
      <dgm:spPr/>
      <dgm:t>
        <a:bodyPr/>
        <a:lstStyle/>
        <a:p>
          <a:endParaRPr lang="en-US"/>
        </a:p>
      </dgm:t>
    </dgm:pt>
    <dgm:pt modelId="{42FD2FB7-C06A-4D71-8D5D-697BD9656165}">
      <dgm:prSet/>
      <dgm:spPr/>
      <dgm:t>
        <a:bodyPr/>
        <a:lstStyle/>
        <a:p>
          <a:pPr>
            <a:defRPr cap="all"/>
          </a:pPr>
          <a:r>
            <a:rPr lang="en-GB"/>
            <a:t>Which way is the best way to open your narrative?</a:t>
          </a:r>
          <a:endParaRPr lang="en-US"/>
        </a:p>
      </dgm:t>
    </dgm:pt>
    <dgm:pt modelId="{4372F907-2995-41F2-8C1D-59E6F28DF255}" type="parTrans" cxnId="{11ED517C-F634-428D-8318-C1D1403A336C}">
      <dgm:prSet/>
      <dgm:spPr/>
      <dgm:t>
        <a:bodyPr/>
        <a:lstStyle/>
        <a:p>
          <a:endParaRPr lang="en-US"/>
        </a:p>
      </dgm:t>
    </dgm:pt>
    <dgm:pt modelId="{0624CB35-8CB9-4DC0-90E8-E9D7495268E6}" type="sibTrans" cxnId="{11ED517C-F634-428D-8318-C1D1403A336C}">
      <dgm:prSet/>
      <dgm:spPr/>
      <dgm:t>
        <a:bodyPr/>
        <a:lstStyle/>
        <a:p>
          <a:endParaRPr lang="en-US"/>
        </a:p>
      </dgm:t>
    </dgm:pt>
    <dgm:pt modelId="{45E82599-A068-475A-81B9-E3E8A01A8D90}" type="pres">
      <dgm:prSet presAssocID="{1900D62A-C746-4FFE-811F-F4B8BFBC3423}" presName="linear" presStyleCnt="0">
        <dgm:presLayoutVars>
          <dgm:animLvl val="lvl"/>
          <dgm:resizeHandles val="exact"/>
        </dgm:presLayoutVars>
      </dgm:prSet>
      <dgm:spPr/>
    </dgm:pt>
    <dgm:pt modelId="{C53B9F64-4163-436A-8FCE-FFBC3F525825}" type="pres">
      <dgm:prSet presAssocID="{CECFB4D0-4BAF-4416-88F6-D69351855611}" presName="parentText" presStyleLbl="node1" presStyleIdx="0" presStyleCnt="2">
        <dgm:presLayoutVars>
          <dgm:chMax val="0"/>
          <dgm:bulletEnabled val="1"/>
        </dgm:presLayoutVars>
      </dgm:prSet>
      <dgm:spPr/>
    </dgm:pt>
    <dgm:pt modelId="{B43AA7BC-B044-4E1B-B030-210537391295}" type="pres">
      <dgm:prSet presAssocID="{ABF73538-F263-4D69-94E2-1FB632FD0019}" presName="spacer" presStyleCnt="0"/>
      <dgm:spPr/>
    </dgm:pt>
    <dgm:pt modelId="{8ED8C8D6-7C00-4AC1-8E55-DF3BFFBC83D1}" type="pres">
      <dgm:prSet presAssocID="{42FD2FB7-C06A-4D71-8D5D-697BD9656165}" presName="parentText" presStyleLbl="node1" presStyleIdx="1" presStyleCnt="2">
        <dgm:presLayoutVars>
          <dgm:chMax val="0"/>
          <dgm:bulletEnabled val="1"/>
        </dgm:presLayoutVars>
      </dgm:prSet>
      <dgm:spPr/>
    </dgm:pt>
  </dgm:ptLst>
  <dgm:cxnLst>
    <dgm:cxn modelId="{4BA06837-7341-4D2F-8FC1-D8594757310F}" srcId="{1900D62A-C746-4FFE-811F-F4B8BFBC3423}" destId="{CECFB4D0-4BAF-4416-88F6-D69351855611}" srcOrd="0" destOrd="0" parTransId="{E5904AF4-AD65-4514-9A65-D968C3E934A9}" sibTransId="{ABF73538-F263-4D69-94E2-1FB632FD0019}"/>
    <dgm:cxn modelId="{58B15872-2B48-4B88-8EFD-18A1FC4130E8}" type="presOf" srcId="{42FD2FB7-C06A-4D71-8D5D-697BD9656165}" destId="{8ED8C8D6-7C00-4AC1-8E55-DF3BFFBC83D1}" srcOrd="0" destOrd="0" presId="urn:microsoft.com/office/officeart/2005/8/layout/vList2"/>
    <dgm:cxn modelId="{11ED517C-F634-428D-8318-C1D1403A336C}" srcId="{1900D62A-C746-4FFE-811F-F4B8BFBC3423}" destId="{42FD2FB7-C06A-4D71-8D5D-697BD9656165}" srcOrd="1" destOrd="0" parTransId="{4372F907-2995-41F2-8C1D-59E6F28DF255}" sibTransId="{0624CB35-8CB9-4DC0-90E8-E9D7495268E6}"/>
    <dgm:cxn modelId="{A294BF7C-DB17-4715-AB8E-034183324148}" type="presOf" srcId="{1900D62A-C746-4FFE-811F-F4B8BFBC3423}" destId="{45E82599-A068-475A-81B9-E3E8A01A8D90}" srcOrd="0" destOrd="0" presId="urn:microsoft.com/office/officeart/2005/8/layout/vList2"/>
    <dgm:cxn modelId="{916A50FD-B5EA-44DA-B2B4-53B6CB2E84E9}" type="presOf" srcId="{CECFB4D0-4BAF-4416-88F6-D69351855611}" destId="{C53B9F64-4163-436A-8FCE-FFBC3F525825}" srcOrd="0" destOrd="0" presId="urn:microsoft.com/office/officeart/2005/8/layout/vList2"/>
    <dgm:cxn modelId="{55D1217B-EA00-444A-8930-C01A5C703E50}" type="presParOf" srcId="{45E82599-A068-475A-81B9-E3E8A01A8D90}" destId="{C53B9F64-4163-436A-8FCE-FFBC3F525825}" srcOrd="0" destOrd="0" presId="urn:microsoft.com/office/officeart/2005/8/layout/vList2"/>
    <dgm:cxn modelId="{8A213734-B92D-4F05-BE79-442940A07C5C}" type="presParOf" srcId="{45E82599-A068-475A-81B9-E3E8A01A8D90}" destId="{B43AA7BC-B044-4E1B-B030-210537391295}" srcOrd="1" destOrd="0" presId="urn:microsoft.com/office/officeart/2005/8/layout/vList2"/>
    <dgm:cxn modelId="{B9A28A99-8866-4A58-A315-74F5505A03A9}" type="presParOf" srcId="{45E82599-A068-475A-81B9-E3E8A01A8D90}" destId="{8ED8C8D6-7C00-4AC1-8E55-DF3BFFBC83D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E2E6C9-3181-4EF3-B459-8D7F043B1B14}"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5885BF0-AAAE-4B29-8B43-684057323204}">
      <dgm:prSet/>
      <dgm:spPr/>
      <dgm:t>
        <a:bodyPr/>
        <a:lstStyle/>
        <a:p>
          <a:r>
            <a:rPr lang="en-US" b="0" i="0"/>
            <a:t>Check your spellings</a:t>
          </a:r>
          <a:endParaRPr lang="en-US"/>
        </a:p>
      </dgm:t>
    </dgm:pt>
    <dgm:pt modelId="{3712BC65-86AC-4ED3-BEBD-B6BA48043A0A}" type="parTrans" cxnId="{E5849994-2987-4DF8-B537-8B6ED6708A63}">
      <dgm:prSet/>
      <dgm:spPr/>
      <dgm:t>
        <a:bodyPr/>
        <a:lstStyle/>
        <a:p>
          <a:endParaRPr lang="en-US"/>
        </a:p>
      </dgm:t>
    </dgm:pt>
    <dgm:pt modelId="{D4B7DB01-9777-44BC-A165-30E398AC8683}" type="sibTrans" cxnId="{E5849994-2987-4DF8-B537-8B6ED6708A63}">
      <dgm:prSet/>
      <dgm:spPr/>
      <dgm:t>
        <a:bodyPr/>
        <a:lstStyle/>
        <a:p>
          <a:endParaRPr lang="en-US"/>
        </a:p>
      </dgm:t>
    </dgm:pt>
    <dgm:pt modelId="{E30380F3-B010-473D-B772-D0808741812A}">
      <dgm:prSet/>
      <dgm:spPr/>
      <dgm:t>
        <a:bodyPr/>
        <a:lstStyle/>
        <a:p>
          <a:r>
            <a:rPr lang="en-US" b="0" i="0"/>
            <a:t>Check your punctuation- especially apostrophes and commas</a:t>
          </a:r>
          <a:endParaRPr lang="en-US"/>
        </a:p>
      </dgm:t>
    </dgm:pt>
    <dgm:pt modelId="{47C4BE59-3D19-4B42-B956-549BE6CBA2B9}" type="parTrans" cxnId="{9A328AEB-536C-4251-B710-76FFB036FD5A}">
      <dgm:prSet/>
      <dgm:spPr/>
      <dgm:t>
        <a:bodyPr/>
        <a:lstStyle/>
        <a:p>
          <a:endParaRPr lang="en-US"/>
        </a:p>
      </dgm:t>
    </dgm:pt>
    <dgm:pt modelId="{DBC6508F-C4B7-4ECF-92B6-E271B379F787}" type="sibTrans" cxnId="{9A328AEB-536C-4251-B710-76FFB036FD5A}">
      <dgm:prSet/>
      <dgm:spPr/>
      <dgm:t>
        <a:bodyPr/>
        <a:lstStyle/>
        <a:p>
          <a:endParaRPr lang="en-US"/>
        </a:p>
      </dgm:t>
    </dgm:pt>
    <dgm:pt modelId="{C1A5CBFB-D114-4D8A-A39E-4BD9FD18B1B8}">
      <dgm:prSet/>
      <dgm:spPr/>
      <dgm:t>
        <a:bodyPr/>
        <a:lstStyle/>
        <a:p>
          <a:r>
            <a:rPr lang="en-US" b="0" i="0"/>
            <a:t>See if you can now up level any vocabulary </a:t>
          </a:r>
          <a:endParaRPr lang="en-US"/>
        </a:p>
      </dgm:t>
    </dgm:pt>
    <dgm:pt modelId="{0FBAF4C9-2338-4185-86A2-02AD7C6EEFE8}" type="parTrans" cxnId="{858C42CE-65FD-4DDD-A202-17900EA9AD0C}">
      <dgm:prSet/>
      <dgm:spPr/>
      <dgm:t>
        <a:bodyPr/>
        <a:lstStyle/>
        <a:p>
          <a:endParaRPr lang="en-US"/>
        </a:p>
      </dgm:t>
    </dgm:pt>
    <dgm:pt modelId="{2763E3E1-A38B-449B-94F9-B0470F8AE6BC}" type="sibTrans" cxnId="{858C42CE-65FD-4DDD-A202-17900EA9AD0C}">
      <dgm:prSet/>
      <dgm:spPr/>
      <dgm:t>
        <a:bodyPr/>
        <a:lstStyle/>
        <a:p>
          <a:endParaRPr lang="en-US"/>
        </a:p>
      </dgm:t>
    </dgm:pt>
    <dgm:pt modelId="{B9CE3F4E-15A2-41EF-B9DB-0C33CED842FB}">
      <dgm:prSet/>
      <dgm:spPr/>
      <dgm:t>
        <a:bodyPr/>
        <a:lstStyle/>
        <a:p>
          <a:r>
            <a:rPr lang="en-US" b="0" i="0"/>
            <a:t>Review your sentence structures- not all sentences start with ‘I’ or ‘The’. </a:t>
          </a:r>
          <a:endParaRPr lang="en-US"/>
        </a:p>
      </dgm:t>
    </dgm:pt>
    <dgm:pt modelId="{1C52F11B-5DEE-4F6B-9497-67603D5F0B8D}" type="parTrans" cxnId="{D9FB1207-9D55-4174-BC2B-2CF62BBE778E}">
      <dgm:prSet/>
      <dgm:spPr/>
      <dgm:t>
        <a:bodyPr/>
        <a:lstStyle/>
        <a:p>
          <a:endParaRPr lang="en-US"/>
        </a:p>
      </dgm:t>
    </dgm:pt>
    <dgm:pt modelId="{7D1E0380-F77B-4BB4-819B-9D3285E284C2}" type="sibTrans" cxnId="{D9FB1207-9D55-4174-BC2B-2CF62BBE778E}">
      <dgm:prSet/>
      <dgm:spPr/>
      <dgm:t>
        <a:bodyPr/>
        <a:lstStyle/>
        <a:p>
          <a:endParaRPr lang="en-US"/>
        </a:p>
      </dgm:t>
    </dgm:pt>
    <dgm:pt modelId="{667B52BC-D523-4CC2-9F2C-6D18173B65A4}">
      <dgm:prSet/>
      <dgm:spPr/>
      <dgm:t>
        <a:bodyPr/>
        <a:lstStyle/>
        <a:p>
          <a:r>
            <a:rPr lang="en-US" b="0" i="0"/>
            <a:t>Check that not all your sentences are one type. </a:t>
          </a:r>
          <a:endParaRPr lang="en-US"/>
        </a:p>
      </dgm:t>
    </dgm:pt>
    <dgm:pt modelId="{57D1F55E-6861-4743-B437-B728688C0DC0}" type="parTrans" cxnId="{F513968A-D62F-4C7B-A1AE-98A11187F210}">
      <dgm:prSet/>
      <dgm:spPr/>
      <dgm:t>
        <a:bodyPr/>
        <a:lstStyle/>
        <a:p>
          <a:endParaRPr lang="en-US"/>
        </a:p>
      </dgm:t>
    </dgm:pt>
    <dgm:pt modelId="{D7E3A7B2-5E98-4805-803A-CCC7EA2D003B}" type="sibTrans" cxnId="{F513968A-D62F-4C7B-A1AE-98A11187F210}">
      <dgm:prSet/>
      <dgm:spPr/>
      <dgm:t>
        <a:bodyPr/>
        <a:lstStyle/>
        <a:p>
          <a:endParaRPr lang="en-US"/>
        </a:p>
      </dgm:t>
    </dgm:pt>
    <dgm:pt modelId="{2CA108B6-52F9-4BEA-B3E5-5711802E2C2D}" type="pres">
      <dgm:prSet presAssocID="{86E2E6C9-3181-4EF3-B459-8D7F043B1B14}" presName="root" presStyleCnt="0">
        <dgm:presLayoutVars>
          <dgm:dir/>
          <dgm:resizeHandles val="exact"/>
        </dgm:presLayoutVars>
      </dgm:prSet>
      <dgm:spPr/>
    </dgm:pt>
    <dgm:pt modelId="{5B23D3D5-64E8-432F-BCD4-A8B7193A97DF}" type="pres">
      <dgm:prSet presAssocID="{95885BF0-AAAE-4B29-8B43-684057323204}" presName="compNode" presStyleCnt="0"/>
      <dgm:spPr/>
    </dgm:pt>
    <dgm:pt modelId="{90ED8471-802F-46ED-AE0E-88B1C7167738}" type="pres">
      <dgm:prSet presAssocID="{95885BF0-AAAE-4B29-8B43-684057323204}" presName="bgRect" presStyleLbl="bgShp" presStyleIdx="0" presStyleCnt="5"/>
      <dgm:spPr/>
    </dgm:pt>
    <dgm:pt modelId="{B7C3DC70-7C0B-4B05-A304-3B6DCFD871FE}" type="pres">
      <dgm:prSet presAssocID="{95885BF0-AAAE-4B29-8B43-684057323204}"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2D7DDF03-F4D7-4E38-9B20-84FF6F212731}" type="pres">
      <dgm:prSet presAssocID="{95885BF0-AAAE-4B29-8B43-684057323204}" presName="spaceRect" presStyleCnt="0"/>
      <dgm:spPr/>
    </dgm:pt>
    <dgm:pt modelId="{AD354F1D-0FAE-4271-B148-27D533A61D76}" type="pres">
      <dgm:prSet presAssocID="{95885BF0-AAAE-4B29-8B43-684057323204}" presName="parTx" presStyleLbl="revTx" presStyleIdx="0" presStyleCnt="5">
        <dgm:presLayoutVars>
          <dgm:chMax val="0"/>
          <dgm:chPref val="0"/>
        </dgm:presLayoutVars>
      </dgm:prSet>
      <dgm:spPr/>
    </dgm:pt>
    <dgm:pt modelId="{9092EBEE-7FB1-4524-B8AA-4231A6090F39}" type="pres">
      <dgm:prSet presAssocID="{D4B7DB01-9777-44BC-A165-30E398AC8683}" presName="sibTrans" presStyleCnt="0"/>
      <dgm:spPr/>
    </dgm:pt>
    <dgm:pt modelId="{5471FC22-345D-4D46-88E6-CC62FD9D143A}" type="pres">
      <dgm:prSet presAssocID="{E30380F3-B010-473D-B772-D0808741812A}" presName="compNode" presStyleCnt="0"/>
      <dgm:spPr/>
    </dgm:pt>
    <dgm:pt modelId="{90193FCC-13CA-4308-8CB4-6CCA95ABA876}" type="pres">
      <dgm:prSet presAssocID="{E30380F3-B010-473D-B772-D0808741812A}" presName="bgRect" presStyleLbl="bgShp" presStyleIdx="1" presStyleCnt="5"/>
      <dgm:spPr/>
    </dgm:pt>
    <dgm:pt modelId="{7CC1420B-6EEC-4BC0-95A6-C7FDC90C7179}" type="pres">
      <dgm:prSet presAssocID="{E30380F3-B010-473D-B772-D0808741812A}"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pen Quotation Mark"/>
        </a:ext>
      </dgm:extLst>
    </dgm:pt>
    <dgm:pt modelId="{41AD4585-537E-4112-8EA3-09B31B837C1F}" type="pres">
      <dgm:prSet presAssocID="{E30380F3-B010-473D-B772-D0808741812A}" presName="spaceRect" presStyleCnt="0"/>
      <dgm:spPr/>
    </dgm:pt>
    <dgm:pt modelId="{9407DC0F-D461-4AEB-9886-F0B175896100}" type="pres">
      <dgm:prSet presAssocID="{E30380F3-B010-473D-B772-D0808741812A}" presName="parTx" presStyleLbl="revTx" presStyleIdx="1" presStyleCnt="5">
        <dgm:presLayoutVars>
          <dgm:chMax val="0"/>
          <dgm:chPref val="0"/>
        </dgm:presLayoutVars>
      </dgm:prSet>
      <dgm:spPr/>
    </dgm:pt>
    <dgm:pt modelId="{5BF84D73-A7C3-4913-8A1D-08D54194A0CB}" type="pres">
      <dgm:prSet presAssocID="{DBC6508F-C4B7-4ECF-92B6-E271B379F787}" presName="sibTrans" presStyleCnt="0"/>
      <dgm:spPr/>
    </dgm:pt>
    <dgm:pt modelId="{C5FB53C4-246A-491A-9417-089B523EEACE}" type="pres">
      <dgm:prSet presAssocID="{C1A5CBFB-D114-4D8A-A39E-4BD9FD18B1B8}" presName="compNode" presStyleCnt="0"/>
      <dgm:spPr/>
    </dgm:pt>
    <dgm:pt modelId="{46AD9875-8439-453C-BF77-E66433DE0F0B}" type="pres">
      <dgm:prSet presAssocID="{C1A5CBFB-D114-4D8A-A39E-4BD9FD18B1B8}" presName="bgRect" presStyleLbl="bgShp" presStyleIdx="2" presStyleCnt="5"/>
      <dgm:spPr/>
    </dgm:pt>
    <dgm:pt modelId="{4E782B00-6020-4E2D-A351-9B12DB5A0C10}" type="pres">
      <dgm:prSet presAssocID="{C1A5CBFB-D114-4D8A-A39E-4BD9FD18B1B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ight Pointing Backhand Index"/>
        </a:ext>
      </dgm:extLst>
    </dgm:pt>
    <dgm:pt modelId="{7B3EBA38-7C76-4F33-A3FE-621235BEA038}" type="pres">
      <dgm:prSet presAssocID="{C1A5CBFB-D114-4D8A-A39E-4BD9FD18B1B8}" presName="spaceRect" presStyleCnt="0"/>
      <dgm:spPr/>
    </dgm:pt>
    <dgm:pt modelId="{45698F63-F99B-4D66-B7C9-79532E79B730}" type="pres">
      <dgm:prSet presAssocID="{C1A5CBFB-D114-4D8A-A39E-4BD9FD18B1B8}" presName="parTx" presStyleLbl="revTx" presStyleIdx="2" presStyleCnt="5">
        <dgm:presLayoutVars>
          <dgm:chMax val="0"/>
          <dgm:chPref val="0"/>
        </dgm:presLayoutVars>
      </dgm:prSet>
      <dgm:spPr/>
    </dgm:pt>
    <dgm:pt modelId="{2CB68051-E7D3-43DF-A589-676AEE8A0947}" type="pres">
      <dgm:prSet presAssocID="{2763E3E1-A38B-449B-94F9-B0470F8AE6BC}" presName="sibTrans" presStyleCnt="0"/>
      <dgm:spPr/>
    </dgm:pt>
    <dgm:pt modelId="{6C5AA195-D60E-4B9C-9465-A6FB2B16C673}" type="pres">
      <dgm:prSet presAssocID="{B9CE3F4E-15A2-41EF-B9DB-0C33CED842FB}" presName="compNode" presStyleCnt="0"/>
      <dgm:spPr/>
    </dgm:pt>
    <dgm:pt modelId="{FDAEA407-0B3E-458B-9BB5-B8D197A360A2}" type="pres">
      <dgm:prSet presAssocID="{B9CE3F4E-15A2-41EF-B9DB-0C33CED842FB}" presName="bgRect" presStyleLbl="bgShp" presStyleIdx="3" presStyleCnt="5"/>
      <dgm:spPr/>
    </dgm:pt>
    <dgm:pt modelId="{FB962570-D8F6-4609-BEC0-65D5B24C563E}" type="pres">
      <dgm:prSet presAssocID="{B9CE3F4E-15A2-41EF-B9DB-0C33CED842FB}"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osed Quotation Mark"/>
        </a:ext>
      </dgm:extLst>
    </dgm:pt>
    <dgm:pt modelId="{3B8182A0-C15E-4410-B308-0DADE5C26063}" type="pres">
      <dgm:prSet presAssocID="{B9CE3F4E-15A2-41EF-B9DB-0C33CED842FB}" presName="spaceRect" presStyleCnt="0"/>
      <dgm:spPr/>
    </dgm:pt>
    <dgm:pt modelId="{8BF3FF34-3FA3-49E2-B877-6A2F3A5255CE}" type="pres">
      <dgm:prSet presAssocID="{B9CE3F4E-15A2-41EF-B9DB-0C33CED842FB}" presName="parTx" presStyleLbl="revTx" presStyleIdx="3" presStyleCnt="5">
        <dgm:presLayoutVars>
          <dgm:chMax val="0"/>
          <dgm:chPref val="0"/>
        </dgm:presLayoutVars>
      </dgm:prSet>
      <dgm:spPr/>
    </dgm:pt>
    <dgm:pt modelId="{536064B3-0B44-4448-8917-D2A520CA4A06}" type="pres">
      <dgm:prSet presAssocID="{7D1E0380-F77B-4BB4-819B-9D3285E284C2}" presName="sibTrans" presStyleCnt="0"/>
      <dgm:spPr/>
    </dgm:pt>
    <dgm:pt modelId="{CC7D1C31-8749-4640-80AF-F7E6AA1A14F3}" type="pres">
      <dgm:prSet presAssocID="{667B52BC-D523-4CC2-9F2C-6D18173B65A4}" presName="compNode" presStyleCnt="0"/>
      <dgm:spPr/>
    </dgm:pt>
    <dgm:pt modelId="{66940E59-F892-477E-BBC9-32C08055D482}" type="pres">
      <dgm:prSet presAssocID="{667B52BC-D523-4CC2-9F2C-6D18173B65A4}" presName="bgRect" presStyleLbl="bgShp" presStyleIdx="4" presStyleCnt="5"/>
      <dgm:spPr/>
    </dgm:pt>
    <dgm:pt modelId="{9CE6E2A0-02D9-4027-A69D-DBAEDA0D08ED}" type="pres">
      <dgm:prSet presAssocID="{667B52BC-D523-4CC2-9F2C-6D18173B65A4}"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Eraser"/>
        </a:ext>
      </dgm:extLst>
    </dgm:pt>
    <dgm:pt modelId="{82EB2890-3056-4A72-A16F-A28C50063FE1}" type="pres">
      <dgm:prSet presAssocID="{667B52BC-D523-4CC2-9F2C-6D18173B65A4}" presName="spaceRect" presStyleCnt="0"/>
      <dgm:spPr/>
    </dgm:pt>
    <dgm:pt modelId="{F232DBD1-AD68-47E1-964A-9F5A1420595B}" type="pres">
      <dgm:prSet presAssocID="{667B52BC-D523-4CC2-9F2C-6D18173B65A4}" presName="parTx" presStyleLbl="revTx" presStyleIdx="4" presStyleCnt="5">
        <dgm:presLayoutVars>
          <dgm:chMax val="0"/>
          <dgm:chPref val="0"/>
        </dgm:presLayoutVars>
      </dgm:prSet>
      <dgm:spPr/>
    </dgm:pt>
  </dgm:ptLst>
  <dgm:cxnLst>
    <dgm:cxn modelId="{D9FB1207-9D55-4174-BC2B-2CF62BBE778E}" srcId="{86E2E6C9-3181-4EF3-B459-8D7F043B1B14}" destId="{B9CE3F4E-15A2-41EF-B9DB-0C33CED842FB}" srcOrd="3" destOrd="0" parTransId="{1C52F11B-5DEE-4F6B-9497-67603D5F0B8D}" sibTransId="{7D1E0380-F77B-4BB4-819B-9D3285E284C2}"/>
    <dgm:cxn modelId="{8DE0E41D-5EC4-493E-9264-1005D0A8D648}" type="presOf" srcId="{86E2E6C9-3181-4EF3-B459-8D7F043B1B14}" destId="{2CA108B6-52F9-4BEA-B3E5-5711802E2C2D}" srcOrd="0" destOrd="0" presId="urn:microsoft.com/office/officeart/2018/2/layout/IconVerticalSolidList"/>
    <dgm:cxn modelId="{E995855C-A54D-44ED-BE48-675FE57B9F25}" type="presOf" srcId="{C1A5CBFB-D114-4D8A-A39E-4BD9FD18B1B8}" destId="{45698F63-F99B-4D66-B7C9-79532E79B730}" srcOrd="0" destOrd="0" presId="urn:microsoft.com/office/officeart/2018/2/layout/IconVerticalSolidList"/>
    <dgm:cxn modelId="{F513968A-D62F-4C7B-A1AE-98A11187F210}" srcId="{86E2E6C9-3181-4EF3-B459-8D7F043B1B14}" destId="{667B52BC-D523-4CC2-9F2C-6D18173B65A4}" srcOrd="4" destOrd="0" parTransId="{57D1F55E-6861-4743-B437-B728688C0DC0}" sibTransId="{D7E3A7B2-5E98-4805-803A-CCC7EA2D003B}"/>
    <dgm:cxn modelId="{E5849994-2987-4DF8-B537-8B6ED6708A63}" srcId="{86E2E6C9-3181-4EF3-B459-8D7F043B1B14}" destId="{95885BF0-AAAE-4B29-8B43-684057323204}" srcOrd="0" destOrd="0" parTransId="{3712BC65-86AC-4ED3-BEBD-B6BA48043A0A}" sibTransId="{D4B7DB01-9777-44BC-A165-30E398AC8683}"/>
    <dgm:cxn modelId="{D79E999E-89EB-4959-95DC-9DBDE51AE506}" type="presOf" srcId="{667B52BC-D523-4CC2-9F2C-6D18173B65A4}" destId="{F232DBD1-AD68-47E1-964A-9F5A1420595B}" srcOrd="0" destOrd="0" presId="urn:microsoft.com/office/officeart/2018/2/layout/IconVerticalSolidList"/>
    <dgm:cxn modelId="{4419D5C2-5F88-491B-9EBF-590CBBED6B3C}" type="presOf" srcId="{B9CE3F4E-15A2-41EF-B9DB-0C33CED842FB}" destId="{8BF3FF34-3FA3-49E2-B877-6A2F3A5255CE}" srcOrd="0" destOrd="0" presId="urn:microsoft.com/office/officeart/2018/2/layout/IconVerticalSolidList"/>
    <dgm:cxn modelId="{858C42CE-65FD-4DDD-A202-17900EA9AD0C}" srcId="{86E2E6C9-3181-4EF3-B459-8D7F043B1B14}" destId="{C1A5CBFB-D114-4D8A-A39E-4BD9FD18B1B8}" srcOrd="2" destOrd="0" parTransId="{0FBAF4C9-2338-4185-86A2-02AD7C6EEFE8}" sibTransId="{2763E3E1-A38B-449B-94F9-B0470F8AE6BC}"/>
    <dgm:cxn modelId="{4140D5D4-F8D3-4FD5-9845-EFACB1AD627A}" type="presOf" srcId="{95885BF0-AAAE-4B29-8B43-684057323204}" destId="{AD354F1D-0FAE-4271-B148-27D533A61D76}" srcOrd="0" destOrd="0" presId="urn:microsoft.com/office/officeart/2018/2/layout/IconVerticalSolidList"/>
    <dgm:cxn modelId="{3FF205E8-A274-4A1A-9F34-1253431EEB5B}" type="presOf" srcId="{E30380F3-B010-473D-B772-D0808741812A}" destId="{9407DC0F-D461-4AEB-9886-F0B175896100}" srcOrd="0" destOrd="0" presId="urn:microsoft.com/office/officeart/2018/2/layout/IconVerticalSolidList"/>
    <dgm:cxn modelId="{9A328AEB-536C-4251-B710-76FFB036FD5A}" srcId="{86E2E6C9-3181-4EF3-B459-8D7F043B1B14}" destId="{E30380F3-B010-473D-B772-D0808741812A}" srcOrd="1" destOrd="0" parTransId="{47C4BE59-3D19-4B42-B956-549BE6CBA2B9}" sibTransId="{DBC6508F-C4B7-4ECF-92B6-E271B379F787}"/>
    <dgm:cxn modelId="{9362D91F-853C-43B3-964E-FE366BAA5ABA}" type="presParOf" srcId="{2CA108B6-52F9-4BEA-B3E5-5711802E2C2D}" destId="{5B23D3D5-64E8-432F-BCD4-A8B7193A97DF}" srcOrd="0" destOrd="0" presId="urn:microsoft.com/office/officeart/2018/2/layout/IconVerticalSolidList"/>
    <dgm:cxn modelId="{9A440E20-042F-4482-8641-0775F31E9D4C}" type="presParOf" srcId="{5B23D3D5-64E8-432F-BCD4-A8B7193A97DF}" destId="{90ED8471-802F-46ED-AE0E-88B1C7167738}" srcOrd="0" destOrd="0" presId="urn:microsoft.com/office/officeart/2018/2/layout/IconVerticalSolidList"/>
    <dgm:cxn modelId="{F7F0CAF6-6A22-4574-9471-0CDF00003934}" type="presParOf" srcId="{5B23D3D5-64E8-432F-BCD4-A8B7193A97DF}" destId="{B7C3DC70-7C0B-4B05-A304-3B6DCFD871FE}" srcOrd="1" destOrd="0" presId="urn:microsoft.com/office/officeart/2018/2/layout/IconVerticalSolidList"/>
    <dgm:cxn modelId="{3A13634E-663F-4959-91C9-ADBD809472F1}" type="presParOf" srcId="{5B23D3D5-64E8-432F-BCD4-A8B7193A97DF}" destId="{2D7DDF03-F4D7-4E38-9B20-84FF6F212731}" srcOrd="2" destOrd="0" presId="urn:microsoft.com/office/officeart/2018/2/layout/IconVerticalSolidList"/>
    <dgm:cxn modelId="{703CC604-9CEE-4F00-815E-915F15B69AD1}" type="presParOf" srcId="{5B23D3D5-64E8-432F-BCD4-A8B7193A97DF}" destId="{AD354F1D-0FAE-4271-B148-27D533A61D76}" srcOrd="3" destOrd="0" presId="urn:microsoft.com/office/officeart/2018/2/layout/IconVerticalSolidList"/>
    <dgm:cxn modelId="{2797A343-A629-4A67-BA77-60BA267A1099}" type="presParOf" srcId="{2CA108B6-52F9-4BEA-B3E5-5711802E2C2D}" destId="{9092EBEE-7FB1-4524-B8AA-4231A6090F39}" srcOrd="1" destOrd="0" presId="urn:microsoft.com/office/officeart/2018/2/layout/IconVerticalSolidList"/>
    <dgm:cxn modelId="{05E1B1C6-16FA-403D-B119-003E13974FA8}" type="presParOf" srcId="{2CA108B6-52F9-4BEA-B3E5-5711802E2C2D}" destId="{5471FC22-345D-4D46-88E6-CC62FD9D143A}" srcOrd="2" destOrd="0" presId="urn:microsoft.com/office/officeart/2018/2/layout/IconVerticalSolidList"/>
    <dgm:cxn modelId="{9B9B0F57-7EAD-4185-A7B4-4BF79D463B07}" type="presParOf" srcId="{5471FC22-345D-4D46-88E6-CC62FD9D143A}" destId="{90193FCC-13CA-4308-8CB4-6CCA95ABA876}" srcOrd="0" destOrd="0" presId="urn:microsoft.com/office/officeart/2018/2/layout/IconVerticalSolidList"/>
    <dgm:cxn modelId="{74A89D67-99EE-4466-832A-089A9B0F8749}" type="presParOf" srcId="{5471FC22-345D-4D46-88E6-CC62FD9D143A}" destId="{7CC1420B-6EEC-4BC0-95A6-C7FDC90C7179}" srcOrd="1" destOrd="0" presId="urn:microsoft.com/office/officeart/2018/2/layout/IconVerticalSolidList"/>
    <dgm:cxn modelId="{626D790A-20A9-429B-AF7C-1BF233EF1D2E}" type="presParOf" srcId="{5471FC22-345D-4D46-88E6-CC62FD9D143A}" destId="{41AD4585-537E-4112-8EA3-09B31B837C1F}" srcOrd="2" destOrd="0" presId="urn:microsoft.com/office/officeart/2018/2/layout/IconVerticalSolidList"/>
    <dgm:cxn modelId="{1448A7F5-1152-41D6-A4F8-4FDC8D387C64}" type="presParOf" srcId="{5471FC22-345D-4D46-88E6-CC62FD9D143A}" destId="{9407DC0F-D461-4AEB-9886-F0B175896100}" srcOrd="3" destOrd="0" presId="urn:microsoft.com/office/officeart/2018/2/layout/IconVerticalSolidList"/>
    <dgm:cxn modelId="{1FCE788E-386D-4F69-BFBC-51DC1703B4E4}" type="presParOf" srcId="{2CA108B6-52F9-4BEA-B3E5-5711802E2C2D}" destId="{5BF84D73-A7C3-4913-8A1D-08D54194A0CB}" srcOrd="3" destOrd="0" presId="urn:microsoft.com/office/officeart/2018/2/layout/IconVerticalSolidList"/>
    <dgm:cxn modelId="{4EEF3F3F-CCBB-41EA-AB70-48DD00D51FA5}" type="presParOf" srcId="{2CA108B6-52F9-4BEA-B3E5-5711802E2C2D}" destId="{C5FB53C4-246A-491A-9417-089B523EEACE}" srcOrd="4" destOrd="0" presId="urn:microsoft.com/office/officeart/2018/2/layout/IconVerticalSolidList"/>
    <dgm:cxn modelId="{8F9EBB9D-8FE0-495C-A789-08E980CA0B64}" type="presParOf" srcId="{C5FB53C4-246A-491A-9417-089B523EEACE}" destId="{46AD9875-8439-453C-BF77-E66433DE0F0B}" srcOrd="0" destOrd="0" presId="urn:microsoft.com/office/officeart/2018/2/layout/IconVerticalSolidList"/>
    <dgm:cxn modelId="{B879CCB9-4487-49C7-B6EF-330F9867A6DA}" type="presParOf" srcId="{C5FB53C4-246A-491A-9417-089B523EEACE}" destId="{4E782B00-6020-4E2D-A351-9B12DB5A0C10}" srcOrd="1" destOrd="0" presId="urn:microsoft.com/office/officeart/2018/2/layout/IconVerticalSolidList"/>
    <dgm:cxn modelId="{2AA9568F-E243-4C47-9021-C19715F9B499}" type="presParOf" srcId="{C5FB53C4-246A-491A-9417-089B523EEACE}" destId="{7B3EBA38-7C76-4F33-A3FE-621235BEA038}" srcOrd="2" destOrd="0" presId="urn:microsoft.com/office/officeart/2018/2/layout/IconVerticalSolidList"/>
    <dgm:cxn modelId="{F4F77014-34AC-4C96-A8B1-1205EA05A516}" type="presParOf" srcId="{C5FB53C4-246A-491A-9417-089B523EEACE}" destId="{45698F63-F99B-4D66-B7C9-79532E79B730}" srcOrd="3" destOrd="0" presId="urn:microsoft.com/office/officeart/2018/2/layout/IconVerticalSolidList"/>
    <dgm:cxn modelId="{0EFC6EFB-761B-4934-8159-97F5D519D201}" type="presParOf" srcId="{2CA108B6-52F9-4BEA-B3E5-5711802E2C2D}" destId="{2CB68051-E7D3-43DF-A589-676AEE8A0947}" srcOrd="5" destOrd="0" presId="urn:microsoft.com/office/officeart/2018/2/layout/IconVerticalSolidList"/>
    <dgm:cxn modelId="{5FB8349E-8D6D-452A-B978-303A5D42E9ED}" type="presParOf" srcId="{2CA108B6-52F9-4BEA-B3E5-5711802E2C2D}" destId="{6C5AA195-D60E-4B9C-9465-A6FB2B16C673}" srcOrd="6" destOrd="0" presId="urn:microsoft.com/office/officeart/2018/2/layout/IconVerticalSolidList"/>
    <dgm:cxn modelId="{E2444F61-A90C-479B-BA02-C030F075A9EA}" type="presParOf" srcId="{6C5AA195-D60E-4B9C-9465-A6FB2B16C673}" destId="{FDAEA407-0B3E-458B-9BB5-B8D197A360A2}" srcOrd="0" destOrd="0" presId="urn:microsoft.com/office/officeart/2018/2/layout/IconVerticalSolidList"/>
    <dgm:cxn modelId="{6C564728-14EF-435A-B3F0-E3444FA6CAD7}" type="presParOf" srcId="{6C5AA195-D60E-4B9C-9465-A6FB2B16C673}" destId="{FB962570-D8F6-4609-BEC0-65D5B24C563E}" srcOrd="1" destOrd="0" presId="urn:microsoft.com/office/officeart/2018/2/layout/IconVerticalSolidList"/>
    <dgm:cxn modelId="{666920DD-EF74-4B94-8CA4-EEBB8C880C09}" type="presParOf" srcId="{6C5AA195-D60E-4B9C-9465-A6FB2B16C673}" destId="{3B8182A0-C15E-4410-B308-0DADE5C26063}" srcOrd="2" destOrd="0" presId="urn:microsoft.com/office/officeart/2018/2/layout/IconVerticalSolidList"/>
    <dgm:cxn modelId="{1D518C76-BC26-47D8-8C4B-A96406A6BA55}" type="presParOf" srcId="{6C5AA195-D60E-4B9C-9465-A6FB2B16C673}" destId="{8BF3FF34-3FA3-49E2-B877-6A2F3A5255CE}" srcOrd="3" destOrd="0" presId="urn:microsoft.com/office/officeart/2018/2/layout/IconVerticalSolidList"/>
    <dgm:cxn modelId="{8194FB1E-5E79-4CBC-9D6F-E59A038F0A49}" type="presParOf" srcId="{2CA108B6-52F9-4BEA-B3E5-5711802E2C2D}" destId="{536064B3-0B44-4448-8917-D2A520CA4A06}" srcOrd="7" destOrd="0" presId="urn:microsoft.com/office/officeart/2018/2/layout/IconVerticalSolidList"/>
    <dgm:cxn modelId="{CF4DD29F-7D0E-40B5-919D-6CA86E6A6B1D}" type="presParOf" srcId="{2CA108B6-52F9-4BEA-B3E5-5711802E2C2D}" destId="{CC7D1C31-8749-4640-80AF-F7E6AA1A14F3}" srcOrd="8" destOrd="0" presId="urn:microsoft.com/office/officeart/2018/2/layout/IconVerticalSolidList"/>
    <dgm:cxn modelId="{ED5A8262-A724-4E08-9806-7414381F5331}" type="presParOf" srcId="{CC7D1C31-8749-4640-80AF-F7E6AA1A14F3}" destId="{66940E59-F892-477E-BBC9-32C08055D482}" srcOrd="0" destOrd="0" presId="urn:microsoft.com/office/officeart/2018/2/layout/IconVerticalSolidList"/>
    <dgm:cxn modelId="{71DD65CF-B8ED-411D-9B7F-CF30B2A761DF}" type="presParOf" srcId="{CC7D1C31-8749-4640-80AF-F7E6AA1A14F3}" destId="{9CE6E2A0-02D9-4027-A69D-DBAEDA0D08ED}" srcOrd="1" destOrd="0" presId="urn:microsoft.com/office/officeart/2018/2/layout/IconVerticalSolidList"/>
    <dgm:cxn modelId="{B558DF5A-F550-4CD6-8A57-BDFFFF51DDE6}" type="presParOf" srcId="{CC7D1C31-8749-4640-80AF-F7E6AA1A14F3}" destId="{82EB2890-3056-4A72-A16F-A28C50063FE1}" srcOrd="2" destOrd="0" presId="urn:microsoft.com/office/officeart/2018/2/layout/IconVerticalSolidList"/>
    <dgm:cxn modelId="{E310D358-CAB6-4F64-AF48-AECF1A8A91E2}" type="presParOf" srcId="{CC7D1C31-8749-4640-80AF-F7E6AA1A14F3}" destId="{F232DBD1-AD68-47E1-964A-9F5A1420595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453372-E87B-4A6B-A203-0B37030415D0}"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5E7DA4CE-4F68-4A01-AFC3-A36EEAF95759}">
      <dgm:prSet/>
      <dgm:spPr/>
      <dgm:t>
        <a:bodyPr/>
        <a:lstStyle/>
        <a:p>
          <a:r>
            <a:rPr lang="en-US"/>
            <a:t>Now you have a go at writing yours. </a:t>
          </a:r>
        </a:p>
      </dgm:t>
    </dgm:pt>
    <dgm:pt modelId="{E9839264-DB82-43C3-A0C7-F622831A98ED}" type="parTrans" cxnId="{567BF6A9-B80E-42F4-8417-475474BFD1CD}">
      <dgm:prSet/>
      <dgm:spPr/>
      <dgm:t>
        <a:bodyPr/>
        <a:lstStyle/>
        <a:p>
          <a:endParaRPr lang="en-US"/>
        </a:p>
      </dgm:t>
    </dgm:pt>
    <dgm:pt modelId="{AC0BB654-BB51-4497-8F85-29214993767F}" type="sibTrans" cxnId="{567BF6A9-B80E-42F4-8417-475474BFD1CD}">
      <dgm:prSet/>
      <dgm:spPr/>
      <dgm:t>
        <a:bodyPr/>
        <a:lstStyle/>
        <a:p>
          <a:endParaRPr lang="en-US"/>
        </a:p>
      </dgm:t>
    </dgm:pt>
    <dgm:pt modelId="{EBFDE44F-FABA-4BC0-AA93-EBFA0112B1DA}">
      <dgm:prSet/>
      <dgm:spPr/>
      <dgm:t>
        <a:bodyPr/>
        <a:lstStyle/>
        <a:p>
          <a:r>
            <a:rPr lang="en-US" dirty="0"/>
            <a:t>Please do ask if you need some help</a:t>
          </a:r>
        </a:p>
        <a:p>
          <a:r>
            <a:rPr lang="en-US" dirty="0"/>
            <a:t>Use your story mountain plan to help you</a:t>
          </a:r>
        </a:p>
      </dgm:t>
    </dgm:pt>
    <dgm:pt modelId="{DB55A78E-527D-46C9-AE0C-DE34F18910EF}" type="parTrans" cxnId="{06AEEDE4-7486-4F28-8CB4-50C5B9F05D6A}">
      <dgm:prSet/>
      <dgm:spPr/>
      <dgm:t>
        <a:bodyPr/>
        <a:lstStyle/>
        <a:p>
          <a:endParaRPr lang="en-US"/>
        </a:p>
      </dgm:t>
    </dgm:pt>
    <dgm:pt modelId="{590B71AF-0127-431F-A675-ECC2620BA911}" type="sibTrans" cxnId="{06AEEDE4-7486-4F28-8CB4-50C5B9F05D6A}">
      <dgm:prSet/>
      <dgm:spPr/>
      <dgm:t>
        <a:bodyPr/>
        <a:lstStyle/>
        <a:p>
          <a:endParaRPr lang="en-US"/>
        </a:p>
      </dgm:t>
    </dgm:pt>
    <dgm:pt modelId="{B1337510-D788-462F-82CD-CA565856863D}">
      <dgm:prSet/>
      <dgm:spPr/>
      <dgm:t>
        <a:bodyPr/>
        <a:lstStyle/>
        <a:p>
          <a:r>
            <a:rPr lang="en-US" dirty="0"/>
            <a:t>Changing it as you go along is completely normal- also starting again from scratch is completely normal too. You should edit as you go along.  </a:t>
          </a:r>
        </a:p>
      </dgm:t>
    </dgm:pt>
    <dgm:pt modelId="{57DCC661-16D1-4BBC-9C6D-8081A5617469}" type="parTrans" cxnId="{CABC2C92-6CFE-4EA4-84C9-4312F18CB0DC}">
      <dgm:prSet/>
      <dgm:spPr/>
      <dgm:t>
        <a:bodyPr/>
        <a:lstStyle/>
        <a:p>
          <a:endParaRPr lang="en-US"/>
        </a:p>
      </dgm:t>
    </dgm:pt>
    <dgm:pt modelId="{A5BFCB3D-967B-4032-B49D-7A1194EF6DF0}" type="sibTrans" cxnId="{CABC2C92-6CFE-4EA4-84C9-4312F18CB0DC}">
      <dgm:prSet/>
      <dgm:spPr/>
      <dgm:t>
        <a:bodyPr/>
        <a:lstStyle/>
        <a:p>
          <a:endParaRPr lang="en-US"/>
        </a:p>
      </dgm:t>
    </dgm:pt>
    <dgm:pt modelId="{CCD63FB0-6738-4350-B49D-F3465C60720E}" type="pres">
      <dgm:prSet presAssocID="{34453372-E87B-4A6B-A203-0B37030415D0}" presName="linear" presStyleCnt="0">
        <dgm:presLayoutVars>
          <dgm:animLvl val="lvl"/>
          <dgm:resizeHandles val="exact"/>
        </dgm:presLayoutVars>
      </dgm:prSet>
      <dgm:spPr/>
    </dgm:pt>
    <dgm:pt modelId="{8038447C-4FE5-4506-A1FA-2A054DDAC7E0}" type="pres">
      <dgm:prSet presAssocID="{5E7DA4CE-4F68-4A01-AFC3-A36EEAF95759}" presName="parentText" presStyleLbl="node1" presStyleIdx="0" presStyleCnt="3">
        <dgm:presLayoutVars>
          <dgm:chMax val="0"/>
          <dgm:bulletEnabled val="1"/>
        </dgm:presLayoutVars>
      </dgm:prSet>
      <dgm:spPr/>
    </dgm:pt>
    <dgm:pt modelId="{0A5B54F3-0334-4A0C-B9C9-6F64429A6A3F}" type="pres">
      <dgm:prSet presAssocID="{AC0BB654-BB51-4497-8F85-29214993767F}" presName="spacer" presStyleCnt="0"/>
      <dgm:spPr/>
    </dgm:pt>
    <dgm:pt modelId="{3815DC74-36A8-4736-87FE-56DCADAA448D}" type="pres">
      <dgm:prSet presAssocID="{EBFDE44F-FABA-4BC0-AA93-EBFA0112B1DA}" presName="parentText" presStyleLbl="node1" presStyleIdx="1" presStyleCnt="3">
        <dgm:presLayoutVars>
          <dgm:chMax val="0"/>
          <dgm:bulletEnabled val="1"/>
        </dgm:presLayoutVars>
      </dgm:prSet>
      <dgm:spPr/>
    </dgm:pt>
    <dgm:pt modelId="{87F4A759-3420-45C1-B47D-24D7255771C8}" type="pres">
      <dgm:prSet presAssocID="{590B71AF-0127-431F-A675-ECC2620BA911}" presName="spacer" presStyleCnt="0"/>
      <dgm:spPr/>
    </dgm:pt>
    <dgm:pt modelId="{B7450C24-B8F8-48E7-A990-9F1A77725B50}" type="pres">
      <dgm:prSet presAssocID="{B1337510-D788-462F-82CD-CA565856863D}" presName="parentText" presStyleLbl="node1" presStyleIdx="2" presStyleCnt="3">
        <dgm:presLayoutVars>
          <dgm:chMax val="0"/>
          <dgm:bulletEnabled val="1"/>
        </dgm:presLayoutVars>
      </dgm:prSet>
      <dgm:spPr/>
    </dgm:pt>
  </dgm:ptLst>
  <dgm:cxnLst>
    <dgm:cxn modelId="{4C5E1111-A84F-405A-9E21-E3DD23692FF2}" type="presOf" srcId="{34453372-E87B-4A6B-A203-0B37030415D0}" destId="{CCD63FB0-6738-4350-B49D-F3465C60720E}" srcOrd="0" destOrd="0" presId="urn:microsoft.com/office/officeart/2005/8/layout/vList2"/>
    <dgm:cxn modelId="{0B649E6D-2D74-472C-9079-C89C2BEB0AB8}" type="presOf" srcId="{5E7DA4CE-4F68-4A01-AFC3-A36EEAF95759}" destId="{8038447C-4FE5-4506-A1FA-2A054DDAC7E0}" srcOrd="0" destOrd="0" presId="urn:microsoft.com/office/officeart/2005/8/layout/vList2"/>
    <dgm:cxn modelId="{CABC2C92-6CFE-4EA4-84C9-4312F18CB0DC}" srcId="{34453372-E87B-4A6B-A203-0B37030415D0}" destId="{B1337510-D788-462F-82CD-CA565856863D}" srcOrd="2" destOrd="0" parTransId="{57DCC661-16D1-4BBC-9C6D-8081A5617469}" sibTransId="{A5BFCB3D-967B-4032-B49D-7A1194EF6DF0}"/>
    <dgm:cxn modelId="{567BF6A9-B80E-42F4-8417-475474BFD1CD}" srcId="{34453372-E87B-4A6B-A203-0B37030415D0}" destId="{5E7DA4CE-4F68-4A01-AFC3-A36EEAF95759}" srcOrd="0" destOrd="0" parTransId="{E9839264-DB82-43C3-A0C7-F622831A98ED}" sibTransId="{AC0BB654-BB51-4497-8F85-29214993767F}"/>
    <dgm:cxn modelId="{C14F65AA-125A-464A-BE52-698A26D99E14}" type="presOf" srcId="{B1337510-D788-462F-82CD-CA565856863D}" destId="{B7450C24-B8F8-48E7-A990-9F1A77725B50}" srcOrd="0" destOrd="0" presId="urn:microsoft.com/office/officeart/2005/8/layout/vList2"/>
    <dgm:cxn modelId="{B01F78AB-5177-4B9A-AABA-E1457BB93F7D}" type="presOf" srcId="{EBFDE44F-FABA-4BC0-AA93-EBFA0112B1DA}" destId="{3815DC74-36A8-4736-87FE-56DCADAA448D}" srcOrd="0" destOrd="0" presId="urn:microsoft.com/office/officeart/2005/8/layout/vList2"/>
    <dgm:cxn modelId="{06AEEDE4-7486-4F28-8CB4-50C5B9F05D6A}" srcId="{34453372-E87B-4A6B-A203-0B37030415D0}" destId="{EBFDE44F-FABA-4BC0-AA93-EBFA0112B1DA}" srcOrd="1" destOrd="0" parTransId="{DB55A78E-527D-46C9-AE0C-DE34F18910EF}" sibTransId="{590B71AF-0127-431F-A675-ECC2620BA911}"/>
    <dgm:cxn modelId="{D2EE8507-9F1E-4DD5-AA94-3ADCAEEE7F34}" type="presParOf" srcId="{CCD63FB0-6738-4350-B49D-F3465C60720E}" destId="{8038447C-4FE5-4506-A1FA-2A054DDAC7E0}" srcOrd="0" destOrd="0" presId="urn:microsoft.com/office/officeart/2005/8/layout/vList2"/>
    <dgm:cxn modelId="{EEB802B0-7F0D-40AF-A26D-CB70FDC719BC}" type="presParOf" srcId="{CCD63FB0-6738-4350-B49D-F3465C60720E}" destId="{0A5B54F3-0334-4A0C-B9C9-6F64429A6A3F}" srcOrd="1" destOrd="0" presId="urn:microsoft.com/office/officeart/2005/8/layout/vList2"/>
    <dgm:cxn modelId="{D841533A-8B1E-4AD0-AB30-B062DAFAB0B6}" type="presParOf" srcId="{CCD63FB0-6738-4350-B49D-F3465C60720E}" destId="{3815DC74-36A8-4736-87FE-56DCADAA448D}" srcOrd="2" destOrd="0" presId="urn:microsoft.com/office/officeart/2005/8/layout/vList2"/>
    <dgm:cxn modelId="{9E5924BF-A130-4622-85B6-6AB2B5F7F810}" type="presParOf" srcId="{CCD63FB0-6738-4350-B49D-F3465C60720E}" destId="{87F4A759-3420-45C1-B47D-24D7255771C8}" srcOrd="3" destOrd="0" presId="urn:microsoft.com/office/officeart/2005/8/layout/vList2"/>
    <dgm:cxn modelId="{911503E9-998D-4109-A863-11F1D9638B65}" type="presParOf" srcId="{CCD63FB0-6738-4350-B49D-F3465C60720E}" destId="{B7450C24-B8F8-48E7-A990-9F1A77725B5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41C6FEF-10EF-48E6-A93D-71EDF7A0690C}" type="doc">
      <dgm:prSet loTypeId="urn:microsoft.com/office/officeart/2005/8/layout/process4" loCatId="process" qsTypeId="urn:microsoft.com/office/officeart/2005/8/quickstyle/simple1" qsCatId="simple" csTypeId="urn:microsoft.com/office/officeart/2005/8/colors/colorful2" csCatId="colorful"/>
      <dgm:spPr/>
      <dgm:t>
        <a:bodyPr/>
        <a:lstStyle/>
        <a:p>
          <a:endParaRPr lang="en-US"/>
        </a:p>
      </dgm:t>
    </dgm:pt>
    <dgm:pt modelId="{57124EC3-643B-463F-B50D-138DDDD7AC86}">
      <dgm:prSet/>
      <dgm:spPr/>
      <dgm:t>
        <a:bodyPr/>
        <a:lstStyle/>
        <a:p>
          <a:r>
            <a:rPr lang="en-US" b="0" i="0"/>
            <a:t>Check back through your previous paragraphs and check any speech you have included. </a:t>
          </a:r>
          <a:endParaRPr lang="en-US"/>
        </a:p>
      </dgm:t>
    </dgm:pt>
    <dgm:pt modelId="{6D19F2FB-FD29-4055-88F5-739F1A1B90E2}" type="parTrans" cxnId="{F20E22A0-523D-4466-A184-6742A43AB98F}">
      <dgm:prSet/>
      <dgm:spPr/>
      <dgm:t>
        <a:bodyPr/>
        <a:lstStyle/>
        <a:p>
          <a:endParaRPr lang="en-US"/>
        </a:p>
      </dgm:t>
    </dgm:pt>
    <dgm:pt modelId="{29364592-9943-4D2D-8628-1C8476442FC1}" type="sibTrans" cxnId="{F20E22A0-523D-4466-A184-6742A43AB98F}">
      <dgm:prSet/>
      <dgm:spPr/>
      <dgm:t>
        <a:bodyPr/>
        <a:lstStyle/>
        <a:p>
          <a:endParaRPr lang="en-US"/>
        </a:p>
      </dgm:t>
    </dgm:pt>
    <dgm:pt modelId="{EA6B97A9-9D72-4B35-8E4D-FCA2C45C2265}">
      <dgm:prSet/>
      <dgm:spPr/>
      <dgm:t>
        <a:bodyPr/>
        <a:lstStyle/>
        <a:p>
          <a:r>
            <a:rPr lang="en-US" b="0" i="0"/>
            <a:t>You should now have 2 paragraphs</a:t>
          </a:r>
          <a:endParaRPr lang="en-US"/>
        </a:p>
      </dgm:t>
    </dgm:pt>
    <dgm:pt modelId="{3C94D03C-87AA-4023-8E39-1ECBC1EB6CDE}" type="parTrans" cxnId="{BD37FC8B-CED1-4D19-AFC7-19F70D1A114B}">
      <dgm:prSet/>
      <dgm:spPr/>
      <dgm:t>
        <a:bodyPr/>
        <a:lstStyle/>
        <a:p>
          <a:endParaRPr lang="en-US"/>
        </a:p>
      </dgm:t>
    </dgm:pt>
    <dgm:pt modelId="{519371EC-0757-4B0E-A08B-01269BA1029E}" type="sibTrans" cxnId="{BD37FC8B-CED1-4D19-AFC7-19F70D1A114B}">
      <dgm:prSet/>
      <dgm:spPr/>
      <dgm:t>
        <a:bodyPr/>
        <a:lstStyle/>
        <a:p>
          <a:endParaRPr lang="en-US"/>
        </a:p>
      </dgm:t>
    </dgm:pt>
    <dgm:pt modelId="{8ED3F1C6-C0E9-4441-B785-B32105CA7BAF}">
      <dgm:prSet/>
      <dgm:spPr/>
      <dgm:t>
        <a:bodyPr/>
        <a:lstStyle/>
        <a:p>
          <a:r>
            <a:rPr lang="en-US" b="0" i="0"/>
            <a:t>Your introduction- check you don’t have any banned starts</a:t>
          </a:r>
          <a:endParaRPr lang="en-US"/>
        </a:p>
      </dgm:t>
    </dgm:pt>
    <dgm:pt modelId="{86B3E56E-C653-4848-B119-7A87EEE2BA7E}" type="parTrans" cxnId="{475C59F4-8517-4030-9738-47FF64D3B670}">
      <dgm:prSet/>
      <dgm:spPr/>
      <dgm:t>
        <a:bodyPr/>
        <a:lstStyle/>
        <a:p>
          <a:endParaRPr lang="en-US"/>
        </a:p>
      </dgm:t>
    </dgm:pt>
    <dgm:pt modelId="{8E5AC03F-3EAF-497E-94BF-DEDE5F2A5F54}" type="sibTrans" cxnId="{475C59F4-8517-4030-9738-47FF64D3B670}">
      <dgm:prSet/>
      <dgm:spPr/>
      <dgm:t>
        <a:bodyPr/>
        <a:lstStyle/>
        <a:p>
          <a:endParaRPr lang="en-US"/>
        </a:p>
      </dgm:t>
    </dgm:pt>
    <dgm:pt modelId="{0712DC17-153F-4295-9089-8F0A62A0EB6A}">
      <dgm:prSet/>
      <dgm:spPr/>
      <dgm:t>
        <a:bodyPr/>
        <a:lstStyle/>
        <a:p>
          <a:r>
            <a:rPr lang="en-US" b="0" i="0"/>
            <a:t>Your introduction of a problem</a:t>
          </a:r>
          <a:endParaRPr lang="en-US"/>
        </a:p>
      </dgm:t>
    </dgm:pt>
    <dgm:pt modelId="{3C44574D-88AE-49CD-965D-DC20251835CE}" type="parTrans" cxnId="{4FF13229-1DB2-45D9-8F95-1E66FA784B12}">
      <dgm:prSet/>
      <dgm:spPr/>
      <dgm:t>
        <a:bodyPr/>
        <a:lstStyle/>
        <a:p>
          <a:endParaRPr lang="en-US"/>
        </a:p>
      </dgm:t>
    </dgm:pt>
    <dgm:pt modelId="{6F11BF81-CC3A-4373-97A4-A12CA7C529B3}" type="sibTrans" cxnId="{4FF13229-1DB2-45D9-8F95-1E66FA784B12}">
      <dgm:prSet/>
      <dgm:spPr/>
      <dgm:t>
        <a:bodyPr/>
        <a:lstStyle/>
        <a:p>
          <a:endParaRPr lang="en-US"/>
        </a:p>
      </dgm:t>
    </dgm:pt>
    <dgm:pt modelId="{28515E40-60D2-4EB0-BD31-44B9FB324BC7}">
      <dgm:prSet/>
      <dgm:spPr/>
      <dgm:t>
        <a:bodyPr/>
        <a:lstStyle/>
        <a:p>
          <a:r>
            <a:rPr lang="en-US" b="0" i="0"/>
            <a:t>Now we are focusing on the climax of the narrative </a:t>
          </a:r>
          <a:endParaRPr lang="en-US"/>
        </a:p>
      </dgm:t>
    </dgm:pt>
    <dgm:pt modelId="{7C73A355-4F5C-4B78-8811-6902648CBA00}" type="parTrans" cxnId="{BC4B593E-5102-439C-975D-AB06045E5A74}">
      <dgm:prSet/>
      <dgm:spPr/>
      <dgm:t>
        <a:bodyPr/>
        <a:lstStyle/>
        <a:p>
          <a:endParaRPr lang="en-US"/>
        </a:p>
      </dgm:t>
    </dgm:pt>
    <dgm:pt modelId="{92D48B74-6B38-472D-9CC8-42837C804470}" type="sibTrans" cxnId="{BC4B593E-5102-439C-975D-AB06045E5A74}">
      <dgm:prSet/>
      <dgm:spPr/>
      <dgm:t>
        <a:bodyPr/>
        <a:lstStyle/>
        <a:p>
          <a:endParaRPr lang="en-US"/>
        </a:p>
      </dgm:t>
    </dgm:pt>
    <dgm:pt modelId="{F4782E0B-A364-476A-A364-36B8D75F307B}" type="pres">
      <dgm:prSet presAssocID="{141C6FEF-10EF-48E6-A93D-71EDF7A0690C}" presName="Name0" presStyleCnt="0">
        <dgm:presLayoutVars>
          <dgm:dir/>
          <dgm:animLvl val="lvl"/>
          <dgm:resizeHandles val="exact"/>
        </dgm:presLayoutVars>
      </dgm:prSet>
      <dgm:spPr/>
    </dgm:pt>
    <dgm:pt modelId="{CAE36EAC-ADF5-4FD6-AF9C-D6B0ECEAE24F}" type="pres">
      <dgm:prSet presAssocID="{28515E40-60D2-4EB0-BD31-44B9FB324BC7}" presName="boxAndChildren" presStyleCnt="0"/>
      <dgm:spPr/>
    </dgm:pt>
    <dgm:pt modelId="{007B9EEF-C6E6-4326-9297-75632EC92CEE}" type="pres">
      <dgm:prSet presAssocID="{28515E40-60D2-4EB0-BD31-44B9FB324BC7}" presName="parentTextBox" presStyleLbl="node1" presStyleIdx="0" presStyleCnt="3"/>
      <dgm:spPr/>
    </dgm:pt>
    <dgm:pt modelId="{2A830274-15E8-4562-9118-9CF5C256897E}" type="pres">
      <dgm:prSet presAssocID="{519371EC-0757-4B0E-A08B-01269BA1029E}" presName="sp" presStyleCnt="0"/>
      <dgm:spPr/>
    </dgm:pt>
    <dgm:pt modelId="{FFC544AB-6B5B-41F9-8063-46E79BC17A93}" type="pres">
      <dgm:prSet presAssocID="{EA6B97A9-9D72-4B35-8E4D-FCA2C45C2265}" presName="arrowAndChildren" presStyleCnt="0"/>
      <dgm:spPr/>
    </dgm:pt>
    <dgm:pt modelId="{78624813-9D5D-4218-B1E1-4E75F49EF32B}" type="pres">
      <dgm:prSet presAssocID="{EA6B97A9-9D72-4B35-8E4D-FCA2C45C2265}" presName="parentTextArrow" presStyleLbl="node1" presStyleIdx="0" presStyleCnt="3"/>
      <dgm:spPr/>
    </dgm:pt>
    <dgm:pt modelId="{515C72E6-8382-459E-A741-311B476460DA}" type="pres">
      <dgm:prSet presAssocID="{EA6B97A9-9D72-4B35-8E4D-FCA2C45C2265}" presName="arrow" presStyleLbl="node1" presStyleIdx="1" presStyleCnt="3"/>
      <dgm:spPr/>
    </dgm:pt>
    <dgm:pt modelId="{201D2EBE-056B-4241-9F0C-000EAE5B04CA}" type="pres">
      <dgm:prSet presAssocID="{EA6B97A9-9D72-4B35-8E4D-FCA2C45C2265}" presName="descendantArrow" presStyleCnt="0"/>
      <dgm:spPr/>
    </dgm:pt>
    <dgm:pt modelId="{62F2DAE9-6D69-480F-AFA2-3B1EA2087D49}" type="pres">
      <dgm:prSet presAssocID="{8ED3F1C6-C0E9-4441-B785-B32105CA7BAF}" presName="childTextArrow" presStyleLbl="fgAccFollowNode1" presStyleIdx="0" presStyleCnt="2">
        <dgm:presLayoutVars>
          <dgm:bulletEnabled val="1"/>
        </dgm:presLayoutVars>
      </dgm:prSet>
      <dgm:spPr/>
    </dgm:pt>
    <dgm:pt modelId="{9F22DB20-0387-4F28-9B5B-275155AB6D42}" type="pres">
      <dgm:prSet presAssocID="{0712DC17-153F-4295-9089-8F0A62A0EB6A}" presName="childTextArrow" presStyleLbl="fgAccFollowNode1" presStyleIdx="1" presStyleCnt="2">
        <dgm:presLayoutVars>
          <dgm:bulletEnabled val="1"/>
        </dgm:presLayoutVars>
      </dgm:prSet>
      <dgm:spPr/>
    </dgm:pt>
    <dgm:pt modelId="{37BE3347-C0E4-4DA7-A01C-7AB845320B40}" type="pres">
      <dgm:prSet presAssocID="{29364592-9943-4D2D-8628-1C8476442FC1}" presName="sp" presStyleCnt="0"/>
      <dgm:spPr/>
    </dgm:pt>
    <dgm:pt modelId="{BBFE78D8-DFF2-4E05-A527-C9753CAFBFC8}" type="pres">
      <dgm:prSet presAssocID="{57124EC3-643B-463F-B50D-138DDDD7AC86}" presName="arrowAndChildren" presStyleCnt="0"/>
      <dgm:spPr/>
    </dgm:pt>
    <dgm:pt modelId="{388F397B-68BF-45DC-81D9-9313B7D7DEB0}" type="pres">
      <dgm:prSet presAssocID="{57124EC3-643B-463F-B50D-138DDDD7AC86}" presName="parentTextArrow" presStyleLbl="node1" presStyleIdx="2" presStyleCnt="3"/>
      <dgm:spPr/>
    </dgm:pt>
  </dgm:ptLst>
  <dgm:cxnLst>
    <dgm:cxn modelId="{4FF13229-1DB2-45D9-8F95-1E66FA784B12}" srcId="{EA6B97A9-9D72-4B35-8E4D-FCA2C45C2265}" destId="{0712DC17-153F-4295-9089-8F0A62A0EB6A}" srcOrd="1" destOrd="0" parTransId="{3C44574D-88AE-49CD-965D-DC20251835CE}" sibTransId="{6F11BF81-CC3A-4373-97A4-A12CA7C529B3}"/>
    <dgm:cxn modelId="{A7BE0F30-6AF4-4349-8633-6FD24DBEE86D}" type="presOf" srcId="{0712DC17-153F-4295-9089-8F0A62A0EB6A}" destId="{9F22DB20-0387-4F28-9B5B-275155AB6D42}" srcOrd="0" destOrd="0" presId="urn:microsoft.com/office/officeart/2005/8/layout/process4"/>
    <dgm:cxn modelId="{BC4B593E-5102-439C-975D-AB06045E5A74}" srcId="{141C6FEF-10EF-48E6-A93D-71EDF7A0690C}" destId="{28515E40-60D2-4EB0-BD31-44B9FB324BC7}" srcOrd="2" destOrd="0" parTransId="{7C73A355-4F5C-4B78-8811-6902648CBA00}" sibTransId="{92D48B74-6B38-472D-9CC8-42837C804470}"/>
    <dgm:cxn modelId="{22600C61-9BEA-411F-A053-2BCEEBA66B0E}" type="presOf" srcId="{8ED3F1C6-C0E9-4441-B785-B32105CA7BAF}" destId="{62F2DAE9-6D69-480F-AFA2-3B1EA2087D49}" srcOrd="0" destOrd="0" presId="urn:microsoft.com/office/officeart/2005/8/layout/process4"/>
    <dgm:cxn modelId="{47192F61-FD9D-4B65-9B73-8AFA7823D2D6}" type="presOf" srcId="{28515E40-60D2-4EB0-BD31-44B9FB324BC7}" destId="{007B9EEF-C6E6-4326-9297-75632EC92CEE}" srcOrd="0" destOrd="0" presId="urn:microsoft.com/office/officeart/2005/8/layout/process4"/>
    <dgm:cxn modelId="{BD37FC8B-CED1-4D19-AFC7-19F70D1A114B}" srcId="{141C6FEF-10EF-48E6-A93D-71EDF7A0690C}" destId="{EA6B97A9-9D72-4B35-8E4D-FCA2C45C2265}" srcOrd="1" destOrd="0" parTransId="{3C94D03C-87AA-4023-8E39-1ECBC1EB6CDE}" sibTransId="{519371EC-0757-4B0E-A08B-01269BA1029E}"/>
    <dgm:cxn modelId="{F20E22A0-523D-4466-A184-6742A43AB98F}" srcId="{141C6FEF-10EF-48E6-A93D-71EDF7A0690C}" destId="{57124EC3-643B-463F-B50D-138DDDD7AC86}" srcOrd="0" destOrd="0" parTransId="{6D19F2FB-FD29-4055-88F5-739F1A1B90E2}" sibTransId="{29364592-9943-4D2D-8628-1C8476442FC1}"/>
    <dgm:cxn modelId="{400882B1-CD60-4F3C-8DCB-231DBA1B188D}" type="presOf" srcId="{141C6FEF-10EF-48E6-A93D-71EDF7A0690C}" destId="{F4782E0B-A364-476A-A364-36B8D75F307B}" srcOrd="0" destOrd="0" presId="urn:microsoft.com/office/officeart/2005/8/layout/process4"/>
    <dgm:cxn modelId="{019D58BB-C8C7-4A1D-B3E0-39965E6B9185}" type="presOf" srcId="{57124EC3-643B-463F-B50D-138DDDD7AC86}" destId="{388F397B-68BF-45DC-81D9-9313B7D7DEB0}" srcOrd="0" destOrd="0" presId="urn:microsoft.com/office/officeart/2005/8/layout/process4"/>
    <dgm:cxn modelId="{4AE13BCE-313C-4DF8-A928-9CCAB2075CD0}" type="presOf" srcId="{EA6B97A9-9D72-4B35-8E4D-FCA2C45C2265}" destId="{515C72E6-8382-459E-A741-311B476460DA}" srcOrd="1" destOrd="0" presId="urn:microsoft.com/office/officeart/2005/8/layout/process4"/>
    <dgm:cxn modelId="{85EE48EF-1D09-4C0E-B979-76A13AD0B055}" type="presOf" srcId="{EA6B97A9-9D72-4B35-8E4D-FCA2C45C2265}" destId="{78624813-9D5D-4218-B1E1-4E75F49EF32B}" srcOrd="0" destOrd="0" presId="urn:microsoft.com/office/officeart/2005/8/layout/process4"/>
    <dgm:cxn modelId="{475C59F4-8517-4030-9738-47FF64D3B670}" srcId="{EA6B97A9-9D72-4B35-8E4D-FCA2C45C2265}" destId="{8ED3F1C6-C0E9-4441-B785-B32105CA7BAF}" srcOrd="0" destOrd="0" parTransId="{86B3E56E-C653-4848-B119-7A87EEE2BA7E}" sibTransId="{8E5AC03F-3EAF-497E-94BF-DEDE5F2A5F54}"/>
    <dgm:cxn modelId="{FDF23DB4-C718-43FB-A1DC-A2857682F269}" type="presParOf" srcId="{F4782E0B-A364-476A-A364-36B8D75F307B}" destId="{CAE36EAC-ADF5-4FD6-AF9C-D6B0ECEAE24F}" srcOrd="0" destOrd="0" presId="urn:microsoft.com/office/officeart/2005/8/layout/process4"/>
    <dgm:cxn modelId="{441B87ED-8E38-42B2-BB90-5F4062D0951C}" type="presParOf" srcId="{CAE36EAC-ADF5-4FD6-AF9C-D6B0ECEAE24F}" destId="{007B9EEF-C6E6-4326-9297-75632EC92CEE}" srcOrd="0" destOrd="0" presId="urn:microsoft.com/office/officeart/2005/8/layout/process4"/>
    <dgm:cxn modelId="{C24C8642-BAEA-4BB4-B3A0-0440FA9005C6}" type="presParOf" srcId="{F4782E0B-A364-476A-A364-36B8D75F307B}" destId="{2A830274-15E8-4562-9118-9CF5C256897E}" srcOrd="1" destOrd="0" presId="urn:microsoft.com/office/officeart/2005/8/layout/process4"/>
    <dgm:cxn modelId="{2F8EEC72-EB7A-4A83-95CF-6DB33CAAFED7}" type="presParOf" srcId="{F4782E0B-A364-476A-A364-36B8D75F307B}" destId="{FFC544AB-6B5B-41F9-8063-46E79BC17A93}" srcOrd="2" destOrd="0" presId="urn:microsoft.com/office/officeart/2005/8/layout/process4"/>
    <dgm:cxn modelId="{D522FE94-55DA-4D95-B9A3-E2571C3E4A9E}" type="presParOf" srcId="{FFC544AB-6B5B-41F9-8063-46E79BC17A93}" destId="{78624813-9D5D-4218-B1E1-4E75F49EF32B}" srcOrd="0" destOrd="0" presId="urn:microsoft.com/office/officeart/2005/8/layout/process4"/>
    <dgm:cxn modelId="{090771AF-E25B-46E3-91BB-F44A7474C625}" type="presParOf" srcId="{FFC544AB-6B5B-41F9-8063-46E79BC17A93}" destId="{515C72E6-8382-459E-A741-311B476460DA}" srcOrd="1" destOrd="0" presId="urn:microsoft.com/office/officeart/2005/8/layout/process4"/>
    <dgm:cxn modelId="{206034A5-5FC9-4001-9D8B-24440387DCE8}" type="presParOf" srcId="{FFC544AB-6B5B-41F9-8063-46E79BC17A93}" destId="{201D2EBE-056B-4241-9F0C-000EAE5B04CA}" srcOrd="2" destOrd="0" presId="urn:microsoft.com/office/officeart/2005/8/layout/process4"/>
    <dgm:cxn modelId="{52ACAA87-EE0F-4B08-9358-F62745D16B54}" type="presParOf" srcId="{201D2EBE-056B-4241-9F0C-000EAE5B04CA}" destId="{62F2DAE9-6D69-480F-AFA2-3B1EA2087D49}" srcOrd="0" destOrd="0" presId="urn:microsoft.com/office/officeart/2005/8/layout/process4"/>
    <dgm:cxn modelId="{AC3BE515-A9EC-4735-A8E2-0BEF0EFBB944}" type="presParOf" srcId="{201D2EBE-056B-4241-9F0C-000EAE5B04CA}" destId="{9F22DB20-0387-4F28-9B5B-275155AB6D42}" srcOrd="1" destOrd="0" presId="urn:microsoft.com/office/officeart/2005/8/layout/process4"/>
    <dgm:cxn modelId="{1A9D784B-A36F-404C-B9CA-15AD542D6C09}" type="presParOf" srcId="{F4782E0B-A364-476A-A364-36B8D75F307B}" destId="{37BE3347-C0E4-4DA7-A01C-7AB845320B40}" srcOrd="3" destOrd="0" presId="urn:microsoft.com/office/officeart/2005/8/layout/process4"/>
    <dgm:cxn modelId="{B9826F9E-E63D-4E76-BE6A-5211377ADDEA}" type="presParOf" srcId="{F4782E0B-A364-476A-A364-36B8D75F307B}" destId="{BBFE78D8-DFF2-4E05-A527-C9753CAFBFC8}" srcOrd="4" destOrd="0" presId="urn:microsoft.com/office/officeart/2005/8/layout/process4"/>
    <dgm:cxn modelId="{36243787-2F75-4D5C-B61C-2A5AF207C78F}" type="presParOf" srcId="{BBFE78D8-DFF2-4E05-A527-C9753CAFBFC8}" destId="{388F397B-68BF-45DC-81D9-9313B7D7DEB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979B7D4-DDF0-4450-A68E-1295C8860BC6}" type="doc">
      <dgm:prSet loTypeId="urn:microsoft.com/office/officeart/2016/7/layout/VerticalDownArrowProcess" loCatId="process" qsTypeId="urn:microsoft.com/office/officeart/2005/8/quickstyle/simple1" qsCatId="simple" csTypeId="urn:microsoft.com/office/officeart/2005/8/colors/colorful5" csCatId="colorful" phldr="1"/>
      <dgm:spPr/>
      <dgm:t>
        <a:bodyPr/>
        <a:lstStyle/>
        <a:p>
          <a:endParaRPr lang="en-US"/>
        </a:p>
      </dgm:t>
    </dgm:pt>
    <dgm:pt modelId="{E50CB33D-314F-49CE-9C85-315A3D522C4D}">
      <dgm:prSet/>
      <dgm:spPr/>
      <dgm:t>
        <a:bodyPr/>
        <a:lstStyle/>
        <a:p>
          <a:r>
            <a:rPr lang="en-US"/>
            <a:t>Proofread</a:t>
          </a:r>
        </a:p>
      </dgm:t>
    </dgm:pt>
    <dgm:pt modelId="{079E2097-6C45-4F9A-84C1-3F53060CE33E}" type="parTrans" cxnId="{A0F6BF08-98E5-4085-9C17-DF65E5582714}">
      <dgm:prSet/>
      <dgm:spPr/>
      <dgm:t>
        <a:bodyPr/>
        <a:lstStyle/>
        <a:p>
          <a:endParaRPr lang="en-US"/>
        </a:p>
      </dgm:t>
    </dgm:pt>
    <dgm:pt modelId="{83E7E802-983F-4F77-9A42-88A3F85529D4}" type="sibTrans" cxnId="{A0F6BF08-98E5-4085-9C17-DF65E5582714}">
      <dgm:prSet/>
      <dgm:spPr/>
      <dgm:t>
        <a:bodyPr/>
        <a:lstStyle/>
        <a:p>
          <a:endParaRPr lang="en-US"/>
        </a:p>
      </dgm:t>
    </dgm:pt>
    <dgm:pt modelId="{BE4CE7AF-6E13-4A30-A73A-8D8864DF468D}">
      <dgm:prSet/>
      <dgm:spPr/>
      <dgm:t>
        <a:bodyPr/>
        <a:lstStyle/>
        <a:p>
          <a:r>
            <a:rPr lang="en-US" dirty="0"/>
            <a:t>Proofread for basic punctuation- commas, apostrophes and capital letters for names. Also check for spellings and review your vocabulary choices. </a:t>
          </a:r>
        </a:p>
      </dgm:t>
    </dgm:pt>
    <dgm:pt modelId="{9D9B0A4F-896D-4CCF-A216-CF123C8065B6}" type="parTrans" cxnId="{EDC2D250-63DF-4C4B-A072-422DDD24B353}">
      <dgm:prSet/>
      <dgm:spPr/>
      <dgm:t>
        <a:bodyPr/>
        <a:lstStyle/>
        <a:p>
          <a:endParaRPr lang="en-US"/>
        </a:p>
      </dgm:t>
    </dgm:pt>
    <dgm:pt modelId="{ED87993B-9AE0-4523-84C7-855E53176ACD}" type="sibTrans" cxnId="{EDC2D250-63DF-4C4B-A072-422DDD24B353}">
      <dgm:prSet/>
      <dgm:spPr/>
      <dgm:t>
        <a:bodyPr/>
        <a:lstStyle/>
        <a:p>
          <a:endParaRPr lang="en-US"/>
        </a:p>
      </dgm:t>
    </dgm:pt>
    <dgm:pt modelId="{A7F76BAE-6CB0-47FE-9E73-447460517B14}">
      <dgm:prSet/>
      <dgm:spPr/>
      <dgm:t>
        <a:bodyPr/>
        <a:lstStyle/>
        <a:p>
          <a:r>
            <a:rPr lang="en-US"/>
            <a:t>Check</a:t>
          </a:r>
        </a:p>
      </dgm:t>
    </dgm:pt>
    <dgm:pt modelId="{7DCD9508-3EB0-4C31-8F70-B0EE5188ACAD}" type="parTrans" cxnId="{0B2CB0E3-AF2B-4ABE-8697-A4182B49ADD8}">
      <dgm:prSet/>
      <dgm:spPr/>
      <dgm:t>
        <a:bodyPr/>
        <a:lstStyle/>
        <a:p>
          <a:endParaRPr lang="en-US"/>
        </a:p>
      </dgm:t>
    </dgm:pt>
    <dgm:pt modelId="{A5D47C38-FAED-4750-8A6E-82E74FABA9EF}" type="sibTrans" cxnId="{0B2CB0E3-AF2B-4ABE-8697-A4182B49ADD8}">
      <dgm:prSet/>
      <dgm:spPr/>
      <dgm:t>
        <a:bodyPr/>
        <a:lstStyle/>
        <a:p>
          <a:endParaRPr lang="en-US"/>
        </a:p>
      </dgm:t>
    </dgm:pt>
    <dgm:pt modelId="{301E6E65-3393-4C5C-97EC-41A50F3796F3}">
      <dgm:prSet/>
      <dgm:spPr/>
      <dgm:t>
        <a:bodyPr/>
        <a:lstStyle/>
        <a:p>
          <a:r>
            <a:rPr lang="en-US"/>
            <a:t>Check your grammar- was/were and there/their/they’re.</a:t>
          </a:r>
        </a:p>
      </dgm:t>
    </dgm:pt>
    <dgm:pt modelId="{7ED5AF2C-1F6A-43DA-890A-B7316E6EC8EF}" type="parTrans" cxnId="{19A0B8BF-E01F-4C27-9240-EEA66E67BC2A}">
      <dgm:prSet/>
      <dgm:spPr/>
      <dgm:t>
        <a:bodyPr/>
        <a:lstStyle/>
        <a:p>
          <a:endParaRPr lang="en-US"/>
        </a:p>
      </dgm:t>
    </dgm:pt>
    <dgm:pt modelId="{E20181E8-7584-43D8-8630-0D76B4EF8A9C}" type="sibTrans" cxnId="{19A0B8BF-E01F-4C27-9240-EEA66E67BC2A}">
      <dgm:prSet/>
      <dgm:spPr/>
      <dgm:t>
        <a:bodyPr/>
        <a:lstStyle/>
        <a:p>
          <a:endParaRPr lang="en-US"/>
        </a:p>
      </dgm:t>
    </dgm:pt>
    <dgm:pt modelId="{0753BA75-252E-45BB-83C1-5E342E91851E}">
      <dgm:prSet/>
      <dgm:spPr/>
      <dgm:t>
        <a:bodyPr/>
        <a:lstStyle/>
        <a:p>
          <a:r>
            <a:rPr lang="en-US"/>
            <a:t>Make</a:t>
          </a:r>
        </a:p>
      </dgm:t>
    </dgm:pt>
    <dgm:pt modelId="{57E5437D-347C-498F-887E-62DFD8A3C463}" type="parTrans" cxnId="{BAC4CFD8-E6E5-45BD-AEE6-EE847D28CADE}">
      <dgm:prSet/>
      <dgm:spPr/>
      <dgm:t>
        <a:bodyPr/>
        <a:lstStyle/>
        <a:p>
          <a:endParaRPr lang="en-US"/>
        </a:p>
      </dgm:t>
    </dgm:pt>
    <dgm:pt modelId="{64084574-4701-441B-83E8-2B2CFB19689E}" type="sibTrans" cxnId="{BAC4CFD8-E6E5-45BD-AEE6-EE847D28CADE}">
      <dgm:prSet/>
      <dgm:spPr/>
      <dgm:t>
        <a:bodyPr/>
        <a:lstStyle/>
        <a:p>
          <a:endParaRPr lang="en-US"/>
        </a:p>
      </dgm:t>
    </dgm:pt>
    <dgm:pt modelId="{6EA7E24A-CE3F-4892-A6D2-E5C07A73D006}">
      <dgm:prSet/>
      <dgm:spPr/>
      <dgm:t>
        <a:bodyPr/>
        <a:lstStyle/>
        <a:p>
          <a:r>
            <a:rPr lang="en-US"/>
            <a:t>Make sure that your narrative fits your plan and that your paragraphs are not all mixed up together. </a:t>
          </a:r>
        </a:p>
      </dgm:t>
    </dgm:pt>
    <dgm:pt modelId="{E72442CB-3DAE-41E5-931C-889DF0B8C0B5}" type="parTrans" cxnId="{6BECB0B9-6D91-41CC-B0F3-FB3A30EB3FAA}">
      <dgm:prSet/>
      <dgm:spPr/>
      <dgm:t>
        <a:bodyPr/>
        <a:lstStyle/>
        <a:p>
          <a:endParaRPr lang="en-US"/>
        </a:p>
      </dgm:t>
    </dgm:pt>
    <dgm:pt modelId="{27B7AA8C-D4EF-46CA-A3B6-0E8716ADCE50}" type="sibTrans" cxnId="{6BECB0B9-6D91-41CC-B0F3-FB3A30EB3FAA}">
      <dgm:prSet/>
      <dgm:spPr/>
      <dgm:t>
        <a:bodyPr/>
        <a:lstStyle/>
        <a:p>
          <a:endParaRPr lang="en-US"/>
        </a:p>
      </dgm:t>
    </dgm:pt>
    <dgm:pt modelId="{1D65AC92-07E0-446E-AA8F-E07B8A8B92F1}" type="pres">
      <dgm:prSet presAssocID="{4979B7D4-DDF0-4450-A68E-1295C8860BC6}" presName="Name0" presStyleCnt="0">
        <dgm:presLayoutVars>
          <dgm:dir/>
          <dgm:animLvl val="lvl"/>
          <dgm:resizeHandles val="exact"/>
        </dgm:presLayoutVars>
      </dgm:prSet>
      <dgm:spPr/>
    </dgm:pt>
    <dgm:pt modelId="{6F0A3A29-136C-4805-8B29-0C59E2DAEA95}" type="pres">
      <dgm:prSet presAssocID="{0753BA75-252E-45BB-83C1-5E342E91851E}" presName="boxAndChildren" presStyleCnt="0"/>
      <dgm:spPr/>
    </dgm:pt>
    <dgm:pt modelId="{6C1EC60F-5279-4F0E-97A2-4BBBF0DFAA3F}" type="pres">
      <dgm:prSet presAssocID="{0753BA75-252E-45BB-83C1-5E342E91851E}" presName="parentTextBox" presStyleLbl="alignNode1" presStyleIdx="0" presStyleCnt="3"/>
      <dgm:spPr/>
    </dgm:pt>
    <dgm:pt modelId="{2A65651E-1A09-4F2F-857D-EB9E21A2A5B7}" type="pres">
      <dgm:prSet presAssocID="{0753BA75-252E-45BB-83C1-5E342E91851E}" presName="descendantBox" presStyleLbl="bgAccFollowNode1" presStyleIdx="0" presStyleCnt="3"/>
      <dgm:spPr/>
    </dgm:pt>
    <dgm:pt modelId="{BF3592FB-11E6-4CEA-867E-BE73FB1202FB}" type="pres">
      <dgm:prSet presAssocID="{A5D47C38-FAED-4750-8A6E-82E74FABA9EF}" presName="sp" presStyleCnt="0"/>
      <dgm:spPr/>
    </dgm:pt>
    <dgm:pt modelId="{D036A742-CD06-458E-A721-D5ABF7994583}" type="pres">
      <dgm:prSet presAssocID="{A7F76BAE-6CB0-47FE-9E73-447460517B14}" presName="arrowAndChildren" presStyleCnt="0"/>
      <dgm:spPr/>
    </dgm:pt>
    <dgm:pt modelId="{21FBC35D-A205-4A7B-BEDC-E4DDA1F61DAF}" type="pres">
      <dgm:prSet presAssocID="{A7F76BAE-6CB0-47FE-9E73-447460517B14}" presName="parentTextArrow" presStyleLbl="node1" presStyleIdx="0" presStyleCnt="0"/>
      <dgm:spPr/>
    </dgm:pt>
    <dgm:pt modelId="{2BF243F1-CEE1-40E4-8F25-814A9F793C64}" type="pres">
      <dgm:prSet presAssocID="{A7F76BAE-6CB0-47FE-9E73-447460517B14}" presName="arrow" presStyleLbl="alignNode1" presStyleIdx="1" presStyleCnt="3"/>
      <dgm:spPr/>
    </dgm:pt>
    <dgm:pt modelId="{72015A33-F7DC-4223-A277-38BB31D0B963}" type="pres">
      <dgm:prSet presAssocID="{A7F76BAE-6CB0-47FE-9E73-447460517B14}" presName="descendantArrow" presStyleLbl="bgAccFollowNode1" presStyleIdx="1" presStyleCnt="3"/>
      <dgm:spPr/>
    </dgm:pt>
    <dgm:pt modelId="{FD5F1EF2-2E41-416D-B541-1D10B698E5B7}" type="pres">
      <dgm:prSet presAssocID="{83E7E802-983F-4F77-9A42-88A3F85529D4}" presName="sp" presStyleCnt="0"/>
      <dgm:spPr/>
    </dgm:pt>
    <dgm:pt modelId="{782A860C-ABE6-48A7-A15C-838A051564A7}" type="pres">
      <dgm:prSet presAssocID="{E50CB33D-314F-49CE-9C85-315A3D522C4D}" presName="arrowAndChildren" presStyleCnt="0"/>
      <dgm:spPr/>
    </dgm:pt>
    <dgm:pt modelId="{A0D7C9FD-2909-4DE0-987D-B774E21EB7C0}" type="pres">
      <dgm:prSet presAssocID="{E50CB33D-314F-49CE-9C85-315A3D522C4D}" presName="parentTextArrow" presStyleLbl="node1" presStyleIdx="0" presStyleCnt="0"/>
      <dgm:spPr/>
    </dgm:pt>
    <dgm:pt modelId="{EDFF3C19-A48D-4416-9689-F61D3CEF1DD1}" type="pres">
      <dgm:prSet presAssocID="{E50CB33D-314F-49CE-9C85-315A3D522C4D}" presName="arrow" presStyleLbl="alignNode1" presStyleIdx="2" presStyleCnt="3"/>
      <dgm:spPr/>
    </dgm:pt>
    <dgm:pt modelId="{57D334DF-5D0C-419C-9BBE-CEA0EAE511C0}" type="pres">
      <dgm:prSet presAssocID="{E50CB33D-314F-49CE-9C85-315A3D522C4D}" presName="descendantArrow" presStyleLbl="bgAccFollowNode1" presStyleIdx="2" presStyleCnt="3"/>
      <dgm:spPr/>
    </dgm:pt>
  </dgm:ptLst>
  <dgm:cxnLst>
    <dgm:cxn modelId="{A0F6BF08-98E5-4085-9C17-DF65E5582714}" srcId="{4979B7D4-DDF0-4450-A68E-1295C8860BC6}" destId="{E50CB33D-314F-49CE-9C85-315A3D522C4D}" srcOrd="0" destOrd="0" parTransId="{079E2097-6C45-4F9A-84C1-3F53060CE33E}" sibTransId="{83E7E802-983F-4F77-9A42-88A3F85529D4}"/>
    <dgm:cxn modelId="{7AA0A70A-7083-4695-8838-FAFECC5A5EC8}" type="presOf" srcId="{E50CB33D-314F-49CE-9C85-315A3D522C4D}" destId="{A0D7C9FD-2909-4DE0-987D-B774E21EB7C0}" srcOrd="0" destOrd="0" presId="urn:microsoft.com/office/officeart/2016/7/layout/VerticalDownArrowProcess"/>
    <dgm:cxn modelId="{BD403414-E667-4461-9765-82B637FD6CF2}" type="presOf" srcId="{E50CB33D-314F-49CE-9C85-315A3D522C4D}" destId="{EDFF3C19-A48D-4416-9689-F61D3CEF1DD1}" srcOrd="1" destOrd="0" presId="urn:microsoft.com/office/officeart/2016/7/layout/VerticalDownArrowProcess"/>
    <dgm:cxn modelId="{EDC2D250-63DF-4C4B-A072-422DDD24B353}" srcId="{E50CB33D-314F-49CE-9C85-315A3D522C4D}" destId="{BE4CE7AF-6E13-4A30-A73A-8D8864DF468D}" srcOrd="0" destOrd="0" parTransId="{9D9B0A4F-896D-4CCF-A216-CF123C8065B6}" sibTransId="{ED87993B-9AE0-4523-84C7-855E53176ACD}"/>
    <dgm:cxn modelId="{A2C4AC7A-0AE6-4154-9959-93A459DC98BF}" type="presOf" srcId="{A7F76BAE-6CB0-47FE-9E73-447460517B14}" destId="{2BF243F1-CEE1-40E4-8F25-814A9F793C64}" srcOrd="1" destOrd="0" presId="urn:microsoft.com/office/officeart/2016/7/layout/VerticalDownArrowProcess"/>
    <dgm:cxn modelId="{7289447D-77F9-46AE-9BB6-AC052585D6CC}" type="presOf" srcId="{301E6E65-3393-4C5C-97EC-41A50F3796F3}" destId="{72015A33-F7DC-4223-A277-38BB31D0B963}" srcOrd="0" destOrd="0" presId="urn:microsoft.com/office/officeart/2016/7/layout/VerticalDownArrowProcess"/>
    <dgm:cxn modelId="{32EAD795-A753-4752-B363-7FA5B225EE85}" type="presOf" srcId="{A7F76BAE-6CB0-47FE-9E73-447460517B14}" destId="{21FBC35D-A205-4A7B-BEDC-E4DDA1F61DAF}" srcOrd="0" destOrd="0" presId="urn:microsoft.com/office/officeart/2016/7/layout/VerticalDownArrowProcess"/>
    <dgm:cxn modelId="{CE2F9499-F671-4D10-A03F-51130B6961ED}" type="presOf" srcId="{6EA7E24A-CE3F-4892-A6D2-E5C07A73D006}" destId="{2A65651E-1A09-4F2F-857D-EB9E21A2A5B7}" srcOrd="0" destOrd="0" presId="urn:microsoft.com/office/officeart/2016/7/layout/VerticalDownArrowProcess"/>
    <dgm:cxn modelId="{6FD960A4-BF38-45EE-BAB4-4A016D79C2B2}" type="presOf" srcId="{4979B7D4-DDF0-4450-A68E-1295C8860BC6}" destId="{1D65AC92-07E0-446E-AA8F-E07B8A8B92F1}" srcOrd="0" destOrd="0" presId="urn:microsoft.com/office/officeart/2016/7/layout/VerticalDownArrowProcess"/>
    <dgm:cxn modelId="{8194D5A8-F089-4B9B-8C5A-B818C5E1B07C}" type="presOf" srcId="{0753BA75-252E-45BB-83C1-5E342E91851E}" destId="{6C1EC60F-5279-4F0E-97A2-4BBBF0DFAA3F}" srcOrd="0" destOrd="0" presId="urn:microsoft.com/office/officeart/2016/7/layout/VerticalDownArrowProcess"/>
    <dgm:cxn modelId="{090FE0AC-5693-452E-A2E6-F2ABCA998B1F}" type="presOf" srcId="{BE4CE7AF-6E13-4A30-A73A-8D8864DF468D}" destId="{57D334DF-5D0C-419C-9BBE-CEA0EAE511C0}" srcOrd="0" destOrd="0" presId="urn:microsoft.com/office/officeart/2016/7/layout/VerticalDownArrowProcess"/>
    <dgm:cxn modelId="{6BECB0B9-6D91-41CC-B0F3-FB3A30EB3FAA}" srcId="{0753BA75-252E-45BB-83C1-5E342E91851E}" destId="{6EA7E24A-CE3F-4892-A6D2-E5C07A73D006}" srcOrd="0" destOrd="0" parTransId="{E72442CB-3DAE-41E5-931C-889DF0B8C0B5}" sibTransId="{27B7AA8C-D4EF-46CA-A3B6-0E8716ADCE50}"/>
    <dgm:cxn modelId="{19A0B8BF-E01F-4C27-9240-EEA66E67BC2A}" srcId="{A7F76BAE-6CB0-47FE-9E73-447460517B14}" destId="{301E6E65-3393-4C5C-97EC-41A50F3796F3}" srcOrd="0" destOrd="0" parTransId="{7ED5AF2C-1F6A-43DA-890A-B7316E6EC8EF}" sibTransId="{E20181E8-7584-43D8-8630-0D76B4EF8A9C}"/>
    <dgm:cxn modelId="{BAC4CFD8-E6E5-45BD-AEE6-EE847D28CADE}" srcId="{4979B7D4-DDF0-4450-A68E-1295C8860BC6}" destId="{0753BA75-252E-45BB-83C1-5E342E91851E}" srcOrd="2" destOrd="0" parTransId="{57E5437D-347C-498F-887E-62DFD8A3C463}" sibTransId="{64084574-4701-441B-83E8-2B2CFB19689E}"/>
    <dgm:cxn modelId="{0B2CB0E3-AF2B-4ABE-8697-A4182B49ADD8}" srcId="{4979B7D4-DDF0-4450-A68E-1295C8860BC6}" destId="{A7F76BAE-6CB0-47FE-9E73-447460517B14}" srcOrd="1" destOrd="0" parTransId="{7DCD9508-3EB0-4C31-8F70-B0EE5188ACAD}" sibTransId="{A5D47C38-FAED-4750-8A6E-82E74FABA9EF}"/>
    <dgm:cxn modelId="{0512F1CE-553E-4DB5-8449-E740E4FD2A82}" type="presParOf" srcId="{1D65AC92-07E0-446E-AA8F-E07B8A8B92F1}" destId="{6F0A3A29-136C-4805-8B29-0C59E2DAEA95}" srcOrd="0" destOrd="0" presId="urn:microsoft.com/office/officeart/2016/7/layout/VerticalDownArrowProcess"/>
    <dgm:cxn modelId="{AE9632DE-BE57-45F5-AB2C-0D06DC6C5AF5}" type="presParOf" srcId="{6F0A3A29-136C-4805-8B29-0C59E2DAEA95}" destId="{6C1EC60F-5279-4F0E-97A2-4BBBF0DFAA3F}" srcOrd="0" destOrd="0" presId="urn:microsoft.com/office/officeart/2016/7/layout/VerticalDownArrowProcess"/>
    <dgm:cxn modelId="{2D79C83C-B7BB-43D2-8F9A-87F2D18366E2}" type="presParOf" srcId="{6F0A3A29-136C-4805-8B29-0C59E2DAEA95}" destId="{2A65651E-1A09-4F2F-857D-EB9E21A2A5B7}" srcOrd="1" destOrd="0" presId="urn:microsoft.com/office/officeart/2016/7/layout/VerticalDownArrowProcess"/>
    <dgm:cxn modelId="{C15A4DD5-42AD-4C16-8E4A-0684F8D8E376}" type="presParOf" srcId="{1D65AC92-07E0-446E-AA8F-E07B8A8B92F1}" destId="{BF3592FB-11E6-4CEA-867E-BE73FB1202FB}" srcOrd="1" destOrd="0" presId="urn:microsoft.com/office/officeart/2016/7/layout/VerticalDownArrowProcess"/>
    <dgm:cxn modelId="{0E146A66-325F-4B10-BFB5-0E301E7F039D}" type="presParOf" srcId="{1D65AC92-07E0-446E-AA8F-E07B8A8B92F1}" destId="{D036A742-CD06-458E-A721-D5ABF7994583}" srcOrd="2" destOrd="0" presId="urn:microsoft.com/office/officeart/2016/7/layout/VerticalDownArrowProcess"/>
    <dgm:cxn modelId="{426C3640-AD58-4CD4-A203-173F399D9ACF}" type="presParOf" srcId="{D036A742-CD06-458E-A721-D5ABF7994583}" destId="{21FBC35D-A205-4A7B-BEDC-E4DDA1F61DAF}" srcOrd="0" destOrd="0" presId="urn:microsoft.com/office/officeart/2016/7/layout/VerticalDownArrowProcess"/>
    <dgm:cxn modelId="{7C6079F7-CC4C-4C63-B2BA-69CE037DA9A1}" type="presParOf" srcId="{D036A742-CD06-458E-A721-D5ABF7994583}" destId="{2BF243F1-CEE1-40E4-8F25-814A9F793C64}" srcOrd="1" destOrd="0" presId="urn:microsoft.com/office/officeart/2016/7/layout/VerticalDownArrowProcess"/>
    <dgm:cxn modelId="{3F788F16-EFF3-4AF8-A9C1-D0AE823A01C3}" type="presParOf" srcId="{D036A742-CD06-458E-A721-D5ABF7994583}" destId="{72015A33-F7DC-4223-A277-38BB31D0B963}" srcOrd="2" destOrd="0" presId="urn:microsoft.com/office/officeart/2016/7/layout/VerticalDownArrowProcess"/>
    <dgm:cxn modelId="{90C1444A-6EAD-4497-AA54-14C4DE2F6A6D}" type="presParOf" srcId="{1D65AC92-07E0-446E-AA8F-E07B8A8B92F1}" destId="{FD5F1EF2-2E41-416D-B541-1D10B698E5B7}" srcOrd="3" destOrd="0" presId="urn:microsoft.com/office/officeart/2016/7/layout/VerticalDownArrowProcess"/>
    <dgm:cxn modelId="{1EB96376-CC5B-4381-BCDD-4432B0E70CFF}" type="presParOf" srcId="{1D65AC92-07E0-446E-AA8F-E07B8A8B92F1}" destId="{782A860C-ABE6-48A7-A15C-838A051564A7}" srcOrd="4" destOrd="0" presId="urn:microsoft.com/office/officeart/2016/7/layout/VerticalDownArrowProcess"/>
    <dgm:cxn modelId="{CCC49F18-6751-408A-BF21-12BBC3A00614}" type="presParOf" srcId="{782A860C-ABE6-48A7-A15C-838A051564A7}" destId="{A0D7C9FD-2909-4DE0-987D-B774E21EB7C0}" srcOrd="0" destOrd="0" presId="urn:microsoft.com/office/officeart/2016/7/layout/VerticalDownArrowProcess"/>
    <dgm:cxn modelId="{3928EDD4-1981-4AB6-8316-CBB84CC65094}" type="presParOf" srcId="{782A860C-ABE6-48A7-A15C-838A051564A7}" destId="{EDFF3C19-A48D-4416-9689-F61D3CEF1DD1}" srcOrd="1" destOrd="0" presId="urn:microsoft.com/office/officeart/2016/7/layout/VerticalDownArrowProcess"/>
    <dgm:cxn modelId="{BFAF4E81-9A79-4B3B-B7FD-4A86A5588685}" type="presParOf" srcId="{782A860C-ABE6-48A7-A15C-838A051564A7}" destId="{57D334DF-5D0C-419C-9BBE-CEA0EAE511C0}" srcOrd="2" destOrd="0" presId="urn:microsoft.com/office/officeart/2016/7/layout/VerticalDown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E88704-91E0-49C5-95D9-A7CE04DD12FA}">
      <dsp:nvSpPr>
        <dsp:cNvPr id="0" name=""/>
        <dsp:cNvSpPr/>
      </dsp:nvSpPr>
      <dsp:spPr>
        <a:xfrm>
          <a:off x="0" y="2447"/>
          <a:ext cx="6588691" cy="124038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1B67F7-283E-4C37-AB18-6CD56683C57A}">
      <dsp:nvSpPr>
        <dsp:cNvPr id="0" name=""/>
        <dsp:cNvSpPr/>
      </dsp:nvSpPr>
      <dsp:spPr>
        <a:xfrm>
          <a:off x="375217" y="281534"/>
          <a:ext cx="682214" cy="6822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73A6F39-B028-4059-BA54-08AA170A928D}">
      <dsp:nvSpPr>
        <dsp:cNvPr id="0" name=""/>
        <dsp:cNvSpPr/>
      </dsp:nvSpPr>
      <dsp:spPr>
        <a:xfrm>
          <a:off x="1432649" y="2447"/>
          <a:ext cx="5156041" cy="12403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275" tIns="131275" rIns="131275" bIns="131275" numCol="1" spcCol="1270" anchor="ctr" anchorCtr="0">
          <a:noAutofit/>
        </a:bodyPr>
        <a:lstStyle/>
        <a:p>
          <a:pPr marL="0" lvl="0" indent="0" algn="l" defTabSz="977900">
            <a:lnSpc>
              <a:spcPct val="100000"/>
            </a:lnSpc>
            <a:spcBef>
              <a:spcPct val="0"/>
            </a:spcBef>
            <a:spcAft>
              <a:spcPct val="35000"/>
            </a:spcAft>
            <a:buNone/>
          </a:pPr>
          <a:r>
            <a:rPr lang="en-GB" sz="2200" kern="1200"/>
            <a:t>On your own, write a list of ideas that you can think of when you have been caught. </a:t>
          </a:r>
          <a:endParaRPr lang="en-US" sz="2200" kern="1200"/>
        </a:p>
      </dsp:txBody>
      <dsp:txXfrm>
        <a:off x="1432649" y="2447"/>
        <a:ext cx="5156041" cy="1240389"/>
      </dsp:txXfrm>
    </dsp:sp>
    <dsp:sp modelId="{2301A51C-BC6D-43FE-8981-0921969057FC}">
      <dsp:nvSpPr>
        <dsp:cNvPr id="0" name=""/>
        <dsp:cNvSpPr/>
      </dsp:nvSpPr>
      <dsp:spPr>
        <a:xfrm>
          <a:off x="0" y="1552933"/>
          <a:ext cx="6588691" cy="124038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F216C1-F4E8-4126-9F3A-41B4078F0A5A}">
      <dsp:nvSpPr>
        <dsp:cNvPr id="0" name=""/>
        <dsp:cNvSpPr/>
      </dsp:nvSpPr>
      <dsp:spPr>
        <a:xfrm>
          <a:off x="375217" y="1832021"/>
          <a:ext cx="682214" cy="6822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774FF63-5DC9-4A73-8A42-C0B726B83F74}">
      <dsp:nvSpPr>
        <dsp:cNvPr id="0" name=""/>
        <dsp:cNvSpPr/>
      </dsp:nvSpPr>
      <dsp:spPr>
        <a:xfrm>
          <a:off x="1432649" y="1552933"/>
          <a:ext cx="5156041" cy="12403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275" tIns="131275" rIns="131275" bIns="131275" numCol="1" spcCol="1270" anchor="ctr" anchorCtr="0">
          <a:noAutofit/>
        </a:bodyPr>
        <a:lstStyle/>
        <a:p>
          <a:pPr marL="0" lvl="0" indent="0" algn="l" defTabSz="977900">
            <a:lnSpc>
              <a:spcPct val="100000"/>
            </a:lnSpc>
            <a:spcBef>
              <a:spcPct val="0"/>
            </a:spcBef>
            <a:spcAft>
              <a:spcPct val="35000"/>
            </a:spcAft>
            <a:buNone/>
          </a:pPr>
          <a:r>
            <a:rPr lang="en-GB" sz="2200" kern="1200"/>
            <a:t>3 positive and 3 negative </a:t>
          </a:r>
          <a:endParaRPr lang="en-US" sz="2200" kern="1200"/>
        </a:p>
      </dsp:txBody>
      <dsp:txXfrm>
        <a:off x="1432649" y="1552933"/>
        <a:ext cx="5156041" cy="1240389"/>
      </dsp:txXfrm>
    </dsp:sp>
    <dsp:sp modelId="{AB63A81F-FFB3-4003-A18E-3010F6D6E629}">
      <dsp:nvSpPr>
        <dsp:cNvPr id="0" name=""/>
        <dsp:cNvSpPr/>
      </dsp:nvSpPr>
      <dsp:spPr>
        <a:xfrm>
          <a:off x="0" y="3103420"/>
          <a:ext cx="6588691" cy="124038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27B2E7-F489-4F54-9A35-A48A9DF1C89E}">
      <dsp:nvSpPr>
        <dsp:cNvPr id="0" name=""/>
        <dsp:cNvSpPr/>
      </dsp:nvSpPr>
      <dsp:spPr>
        <a:xfrm>
          <a:off x="375217" y="3382507"/>
          <a:ext cx="682214" cy="6822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A64F305-BB5E-49AF-B24B-D277696A422E}">
      <dsp:nvSpPr>
        <dsp:cNvPr id="0" name=""/>
        <dsp:cNvSpPr/>
      </dsp:nvSpPr>
      <dsp:spPr>
        <a:xfrm>
          <a:off x="1432649" y="3103420"/>
          <a:ext cx="5156041" cy="12403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275" tIns="131275" rIns="131275" bIns="131275" numCol="1" spcCol="1270" anchor="ctr" anchorCtr="0">
          <a:noAutofit/>
        </a:bodyPr>
        <a:lstStyle/>
        <a:p>
          <a:pPr marL="0" lvl="0" indent="0" algn="l" defTabSz="977900">
            <a:lnSpc>
              <a:spcPct val="100000"/>
            </a:lnSpc>
            <a:spcBef>
              <a:spcPct val="0"/>
            </a:spcBef>
            <a:spcAft>
              <a:spcPct val="35000"/>
            </a:spcAft>
            <a:buNone/>
          </a:pPr>
          <a:r>
            <a:rPr lang="en-GB" sz="2200" kern="1200"/>
            <a:t>e.g. Sneaking food from the fridge</a:t>
          </a:r>
          <a:endParaRPr lang="en-US" sz="2200" kern="1200"/>
        </a:p>
      </dsp:txBody>
      <dsp:txXfrm>
        <a:off x="1432649" y="3103420"/>
        <a:ext cx="5156041" cy="1240389"/>
      </dsp:txXfrm>
    </dsp:sp>
    <dsp:sp modelId="{5FB07E4B-6B21-452A-8BA0-735907C2CC07}">
      <dsp:nvSpPr>
        <dsp:cNvPr id="0" name=""/>
        <dsp:cNvSpPr/>
      </dsp:nvSpPr>
      <dsp:spPr>
        <a:xfrm>
          <a:off x="0" y="4653906"/>
          <a:ext cx="6588691" cy="124038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A9162E-9FC4-4CF4-A8C9-EF351F7578DB}">
      <dsp:nvSpPr>
        <dsp:cNvPr id="0" name=""/>
        <dsp:cNvSpPr/>
      </dsp:nvSpPr>
      <dsp:spPr>
        <a:xfrm>
          <a:off x="375217" y="4932994"/>
          <a:ext cx="682214" cy="68221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42C0BDD-6F99-40D2-9D13-27F43988968F}">
      <dsp:nvSpPr>
        <dsp:cNvPr id="0" name=""/>
        <dsp:cNvSpPr/>
      </dsp:nvSpPr>
      <dsp:spPr>
        <a:xfrm>
          <a:off x="1432649" y="4653906"/>
          <a:ext cx="5156041" cy="12403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275" tIns="131275" rIns="131275" bIns="131275" numCol="1" spcCol="1270" anchor="ctr" anchorCtr="0">
          <a:noAutofit/>
        </a:bodyPr>
        <a:lstStyle/>
        <a:p>
          <a:pPr marL="0" lvl="0" indent="0" algn="l" defTabSz="977900">
            <a:lnSpc>
              <a:spcPct val="100000"/>
            </a:lnSpc>
            <a:spcBef>
              <a:spcPct val="0"/>
            </a:spcBef>
            <a:spcAft>
              <a:spcPct val="35000"/>
            </a:spcAft>
            <a:buNone/>
          </a:pPr>
          <a:r>
            <a:rPr lang="en-GB" sz="2200" kern="1200"/>
            <a:t>Planning a surprise party.</a:t>
          </a:r>
          <a:endParaRPr lang="en-US" sz="2200" kern="1200"/>
        </a:p>
      </dsp:txBody>
      <dsp:txXfrm>
        <a:off x="1432649" y="4653906"/>
        <a:ext cx="5156041" cy="12403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B9F64-4163-436A-8FCE-FFBC3F525825}">
      <dsp:nvSpPr>
        <dsp:cNvPr id="0" name=""/>
        <dsp:cNvSpPr/>
      </dsp:nvSpPr>
      <dsp:spPr>
        <a:xfrm>
          <a:off x="0" y="14011"/>
          <a:ext cx="6588691" cy="28594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198120" rIns="198120" bIns="198120" numCol="1" spcCol="1270" anchor="ctr" anchorCtr="0">
          <a:noAutofit/>
        </a:bodyPr>
        <a:lstStyle/>
        <a:p>
          <a:pPr marL="0" lvl="0" indent="0" algn="l" defTabSz="2311400">
            <a:lnSpc>
              <a:spcPct val="90000"/>
            </a:lnSpc>
            <a:spcBef>
              <a:spcPct val="0"/>
            </a:spcBef>
            <a:spcAft>
              <a:spcPct val="35000"/>
            </a:spcAft>
            <a:buNone/>
            <a:defRPr cap="all"/>
          </a:pPr>
          <a:r>
            <a:rPr lang="en-GB" sz="5200" kern="1200" dirty="0"/>
            <a:t>Read the openings. How are these good openers?</a:t>
          </a:r>
          <a:endParaRPr lang="en-US" sz="5200" kern="1200" dirty="0"/>
        </a:p>
      </dsp:txBody>
      <dsp:txXfrm>
        <a:off x="139588" y="153599"/>
        <a:ext cx="6309515" cy="2580304"/>
      </dsp:txXfrm>
    </dsp:sp>
    <dsp:sp modelId="{8ED8C8D6-7C00-4AC1-8E55-DF3BFFBC83D1}">
      <dsp:nvSpPr>
        <dsp:cNvPr id="0" name=""/>
        <dsp:cNvSpPr/>
      </dsp:nvSpPr>
      <dsp:spPr>
        <a:xfrm>
          <a:off x="0" y="3023251"/>
          <a:ext cx="6588691" cy="2859480"/>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198120" rIns="198120" bIns="198120" numCol="1" spcCol="1270" anchor="ctr" anchorCtr="0">
          <a:noAutofit/>
        </a:bodyPr>
        <a:lstStyle/>
        <a:p>
          <a:pPr marL="0" lvl="0" indent="0" algn="l" defTabSz="2311400">
            <a:lnSpc>
              <a:spcPct val="90000"/>
            </a:lnSpc>
            <a:spcBef>
              <a:spcPct val="0"/>
            </a:spcBef>
            <a:spcAft>
              <a:spcPct val="35000"/>
            </a:spcAft>
            <a:buNone/>
            <a:defRPr cap="all"/>
          </a:pPr>
          <a:r>
            <a:rPr lang="en-GB" sz="5200" kern="1200"/>
            <a:t>Which way is the best way to open your narrative?</a:t>
          </a:r>
          <a:endParaRPr lang="en-US" sz="5200" kern="1200"/>
        </a:p>
      </dsp:txBody>
      <dsp:txXfrm>
        <a:off x="139588" y="3162839"/>
        <a:ext cx="6309515" cy="25803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ED8471-802F-46ED-AE0E-88B1C7167738}">
      <dsp:nvSpPr>
        <dsp:cNvPr id="0" name=""/>
        <dsp:cNvSpPr/>
      </dsp:nvSpPr>
      <dsp:spPr>
        <a:xfrm>
          <a:off x="0" y="4418"/>
          <a:ext cx="6248400" cy="94123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C3DC70-7C0B-4B05-A304-3B6DCFD871FE}">
      <dsp:nvSpPr>
        <dsp:cNvPr id="0" name=""/>
        <dsp:cNvSpPr/>
      </dsp:nvSpPr>
      <dsp:spPr>
        <a:xfrm>
          <a:off x="284724" y="216197"/>
          <a:ext cx="517680" cy="51768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D354F1D-0FAE-4271-B148-27D533A61D76}">
      <dsp:nvSpPr>
        <dsp:cNvPr id="0" name=""/>
        <dsp:cNvSpPr/>
      </dsp:nvSpPr>
      <dsp:spPr>
        <a:xfrm>
          <a:off x="1087129" y="4418"/>
          <a:ext cx="5161270" cy="9412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614" tIns="99614" rIns="99614" bIns="99614" numCol="1" spcCol="1270" anchor="ctr" anchorCtr="0">
          <a:noAutofit/>
        </a:bodyPr>
        <a:lstStyle/>
        <a:p>
          <a:pPr marL="0" lvl="0" indent="0" algn="l" defTabSz="844550">
            <a:lnSpc>
              <a:spcPct val="90000"/>
            </a:lnSpc>
            <a:spcBef>
              <a:spcPct val="0"/>
            </a:spcBef>
            <a:spcAft>
              <a:spcPct val="35000"/>
            </a:spcAft>
            <a:buNone/>
          </a:pPr>
          <a:r>
            <a:rPr lang="en-US" sz="1900" b="0" i="0" kern="1200"/>
            <a:t>Check your spellings</a:t>
          </a:r>
          <a:endParaRPr lang="en-US" sz="1900" kern="1200"/>
        </a:p>
      </dsp:txBody>
      <dsp:txXfrm>
        <a:off x="1087129" y="4418"/>
        <a:ext cx="5161270" cy="941237"/>
      </dsp:txXfrm>
    </dsp:sp>
    <dsp:sp modelId="{90193FCC-13CA-4308-8CB4-6CCA95ABA876}">
      <dsp:nvSpPr>
        <dsp:cNvPr id="0" name=""/>
        <dsp:cNvSpPr/>
      </dsp:nvSpPr>
      <dsp:spPr>
        <a:xfrm>
          <a:off x="0" y="1180965"/>
          <a:ext cx="6248400" cy="94123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CC1420B-6EEC-4BC0-95A6-C7FDC90C7179}">
      <dsp:nvSpPr>
        <dsp:cNvPr id="0" name=""/>
        <dsp:cNvSpPr/>
      </dsp:nvSpPr>
      <dsp:spPr>
        <a:xfrm>
          <a:off x="284724" y="1392744"/>
          <a:ext cx="517680" cy="51768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407DC0F-D461-4AEB-9886-F0B175896100}">
      <dsp:nvSpPr>
        <dsp:cNvPr id="0" name=""/>
        <dsp:cNvSpPr/>
      </dsp:nvSpPr>
      <dsp:spPr>
        <a:xfrm>
          <a:off x="1087129" y="1180965"/>
          <a:ext cx="5161270" cy="9412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614" tIns="99614" rIns="99614" bIns="99614" numCol="1" spcCol="1270" anchor="ctr" anchorCtr="0">
          <a:noAutofit/>
        </a:bodyPr>
        <a:lstStyle/>
        <a:p>
          <a:pPr marL="0" lvl="0" indent="0" algn="l" defTabSz="844550">
            <a:lnSpc>
              <a:spcPct val="90000"/>
            </a:lnSpc>
            <a:spcBef>
              <a:spcPct val="0"/>
            </a:spcBef>
            <a:spcAft>
              <a:spcPct val="35000"/>
            </a:spcAft>
            <a:buNone/>
          </a:pPr>
          <a:r>
            <a:rPr lang="en-US" sz="1900" b="0" i="0" kern="1200"/>
            <a:t>Check your punctuation- especially apostrophes and commas</a:t>
          </a:r>
          <a:endParaRPr lang="en-US" sz="1900" kern="1200"/>
        </a:p>
      </dsp:txBody>
      <dsp:txXfrm>
        <a:off x="1087129" y="1180965"/>
        <a:ext cx="5161270" cy="941237"/>
      </dsp:txXfrm>
    </dsp:sp>
    <dsp:sp modelId="{46AD9875-8439-453C-BF77-E66433DE0F0B}">
      <dsp:nvSpPr>
        <dsp:cNvPr id="0" name=""/>
        <dsp:cNvSpPr/>
      </dsp:nvSpPr>
      <dsp:spPr>
        <a:xfrm>
          <a:off x="0" y="2357512"/>
          <a:ext cx="6248400" cy="94123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782B00-6020-4E2D-A351-9B12DB5A0C10}">
      <dsp:nvSpPr>
        <dsp:cNvPr id="0" name=""/>
        <dsp:cNvSpPr/>
      </dsp:nvSpPr>
      <dsp:spPr>
        <a:xfrm>
          <a:off x="284724" y="2569291"/>
          <a:ext cx="517680" cy="51768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5698F63-F99B-4D66-B7C9-79532E79B730}">
      <dsp:nvSpPr>
        <dsp:cNvPr id="0" name=""/>
        <dsp:cNvSpPr/>
      </dsp:nvSpPr>
      <dsp:spPr>
        <a:xfrm>
          <a:off x="1087129" y="2357512"/>
          <a:ext cx="5161270" cy="9412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614" tIns="99614" rIns="99614" bIns="99614" numCol="1" spcCol="1270" anchor="ctr" anchorCtr="0">
          <a:noAutofit/>
        </a:bodyPr>
        <a:lstStyle/>
        <a:p>
          <a:pPr marL="0" lvl="0" indent="0" algn="l" defTabSz="844550">
            <a:lnSpc>
              <a:spcPct val="90000"/>
            </a:lnSpc>
            <a:spcBef>
              <a:spcPct val="0"/>
            </a:spcBef>
            <a:spcAft>
              <a:spcPct val="35000"/>
            </a:spcAft>
            <a:buNone/>
          </a:pPr>
          <a:r>
            <a:rPr lang="en-US" sz="1900" b="0" i="0" kern="1200"/>
            <a:t>See if you can now up level any vocabulary </a:t>
          </a:r>
          <a:endParaRPr lang="en-US" sz="1900" kern="1200"/>
        </a:p>
      </dsp:txBody>
      <dsp:txXfrm>
        <a:off x="1087129" y="2357512"/>
        <a:ext cx="5161270" cy="941237"/>
      </dsp:txXfrm>
    </dsp:sp>
    <dsp:sp modelId="{FDAEA407-0B3E-458B-9BB5-B8D197A360A2}">
      <dsp:nvSpPr>
        <dsp:cNvPr id="0" name=""/>
        <dsp:cNvSpPr/>
      </dsp:nvSpPr>
      <dsp:spPr>
        <a:xfrm>
          <a:off x="0" y="3534059"/>
          <a:ext cx="6248400" cy="94123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962570-D8F6-4609-BEC0-65D5B24C563E}">
      <dsp:nvSpPr>
        <dsp:cNvPr id="0" name=""/>
        <dsp:cNvSpPr/>
      </dsp:nvSpPr>
      <dsp:spPr>
        <a:xfrm>
          <a:off x="284724" y="3745838"/>
          <a:ext cx="517680" cy="51768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BF3FF34-3FA3-49E2-B877-6A2F3A5255CE}">
      <dsp:nvSpPr>
        <dsp:cNvPr id="0" name=""/>
        <dsp:cNvSpPr/>
      </dsp:nvSpPr>
      <dsp:spPr>
        <a:xfrm>
          <a:off x="1087129" y="3534059"/>
          <a:ext cx="5161270" cy="9412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614" tIns="99614" rIns="99614" bIns="99614" numCol="1" spcCol="1270" anchor="ctr" anchorCtr="0">
          <a:noAutofit/>
        </a:bodyPr>
        <a:lstStyle/>
        <a:p>
          <a:pPr marL="0" lvl="0" indent="0" algn="l" defTabSz="844550">
            <a:lnSpc>
              <a:spcPct val="90000"/>
            </a:lnSpc>
            <a:spcBef>
              <a:spcPct val="0"/>
            </a:spcBef>
            <a:spcAft>
              <a:spcPct val="35000"/>
            </a:spcAft>
            <a:buNone/>
          </a:pPr>
          <a:r>
            <a:rPr lang="en-US" sz="1900" b="0" i="0" kern="1200"/>
            <a:t>Review your sentence structures- not all sentences start with ‘I’ or ‘The’. </a:t>
          </a:r>
          <a:endParaRPr lang="en-US" sz="1900" kern="1200"/>
        </a:p>
      </dsp:txBody>
      <dsp:txXfrm>
        <a:off x="1087129" y="3534059"/>
        <a:ext cx="5161270" cy="941237"/>
      </dsp:txXfrm>
    </dsp:sp>
    <dsp:sp modelId="{66940E59-F892-477E-BBC9-32C08055D482}">
      <dsp:nvSpPr>
        <dsp:cNvPr id="0" name=""/>
        <dsp:cNvSpPr/>
      </dsp:nvSpPr>
      <dsp:spPr>
        <a:xfrm>
          <a:off x="0" y="4710606"/>
          <a:ext cx="6248400" cy="94123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E6E2A0-02D9-4027-A69D-DBAEDA0D08ED}">
      <dsp:nvSpPr>
        <dsp:cNvPr id="0" name=""/>
        <dsp:cNvSpPr/>
      </dsp:nvSpPr>
      <dsp:spPr>
        <a:xfrm>
          <a:off x="284724" y="4922384"/>
          <a:ext cx="517680" cy="51768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232DBD1-AD68-47E1-964A-9F5A1420595B}">
      <dsp:nvSpPr>
        <dsp:cNvPr id="0" name=""/>
        <dsp:cNvSpPr/>
      </dsp:nvSpPr>
      <dsp:spPr>
        <a:xfrm>
          <a:off x="1087129" y="4710606"/>
          <a:ext cx="5161270" cy="9412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614" tIns="99614" rIns="99614" bIns="99614" numCol="1" spcCol="1270" anchor="ctr" anchorCtr="0">
          <a:noAutofit/>
        </a:bodyPr>
        <a:lstStyle/>
        <a:p>
          <a:pPr marL="0" lvl="0" indent="0" algn="l" defTabSz="844550">
            <a:lnSpc>
              <a:spcPct val="90000"/>
            </a:lnSpc>
            <a:spcBef>
              <a:spcPct val="0"/>
            </a:spcBef>
            <a:spcAft>
              <a:spcPct val="35000"/>
            </a:spcAft>
            <a:buNone/>
          </a:pPr>
          <a:r>
            <a:rPr lang="en-US" sz="1900" b="0" i="0" kern="1200"/>
            <a:t>Check that not all your sentences are one type. </a:t>
          </a:r>
          <a:endParaRPr lang="en-US" sz="1900" kern="1200"/>
        </a:p>
      </dsp:txBody>
      <dsp:txXfrm>
        <a:off x="1087129" y="4710606"/>
        <a:ext cx="5161270" cy="9412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38447C-4FE5-4506-A1FA-2A054DDAC7E0}">
      <dsp:nvSpPr>
        <dsp:cNvPr id="0" name=""/>
        <dsp:cNvSpPr/>
      </dsp:nvSpPr>
      <dsp:spPr>
        <a:xfrm>
          <a:off x="0" y="87343"/>
          <a:ext cx="6588691" cy="1857432"/>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Now you have a go at writing yours. </a:t>
          </a:r>
        </a:p>
      </dsp:txBody>
      <dsp:txXfrm>
        <a:off x="90672" y="178015"/>
        <a:ext cx="6407347" cy="1676088"/>
      </dsp:txXfrm>
    </dsp:sp>
    <dsp:sp modelId="{3815DC74-36A8-4736-87FE-56DCADAA448D}">
      <dsp:nvSpPr>
        <dsp:cNvPr id="0" name=""/>
        <dsp:cNvSpPr/>
      </dsp:nvSpPr>
      <dsp:spPr>
        <a:xfrm>
          <a:off x="0" y="2019655"/>
          <a:ext cx="6588691" cy="1857432"/>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Please do ask if you need some help</a:t>
          </a:r>
        </a:p>
        <a:p>
          <a:pPr marL="0" lvl="0" indent="0" algn="l" defTabSz="1155700">
            <a:lnSpc>
              <a:spcPct val="90000"/>
            </a:lnSpc>
            <a:spcBef>
              <a:spcPct val="0"/>
            </a:spcBef>
            <a:spcAft>
              <a:spcPct val="35000"/>
            </a:spcAft>
            <a:buNone/>
          </a:pPr>
          <a:r>
            <a:rPr lang="en-US" sz="2600" kern="1200" dirty="0"/>
            <a:t>Use your story mountain plan to help you</a:t>
          </a:r>
        </a:p>
      </dsp:txBody>
      <dsp:txXfrm>
        <a:off x="90672" y="2110327"/>
        <a:ext cx="6407347" cy="1676088"/>
      </dsp:txXfrm>
    </dsp:sp>
    <dsp:sp modelId="{B7450C24-B8F8-48E7-A990-9F1A77725B50}">
      <dsp:nvSpPr>
        <dsp:cNvPr id="0" name=""/>
        <dsp:cNvSpPr/>
      </dsp:nvSpPr>
      <dsp:spPr>
        <a:xfrm>
          <a:off x="0" y="3951967"/>
          <a:ext cx="6588691" cy="1857432"/>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t>Changing it as you go along is completely normal- also starting again from scratch is completely normal too. You should edit as you go along.  </a:t>
          </a:r>
        </a:p>
      </dsp:txBody>
      <dsp:txXfrm>
        <a:off x="90672" y="4042639"/>
        <a:ext cx="6407347" cy="16760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7B9EEF-C6E6-4326-9297-75632EC92CEE}">
      <dsp:nvSpPr>
        <dsp:cNvPr id="0" name=""/>
        <dsp:cNvSpPr/>
      </dsp:nvSpPr>
      <dsp:spPr>
        <a:xfrm>
          <a:off x="0" y="3442148"/>
          <a:ext cx="6111297" cy="1129790"/>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US" sz="2200" b="0" i="0" kern="1200"/>
            <a:t>Now we are focusing on the climax of the narrative </a:t>
          </a:r>
          <a:endParaRPr lang="en-US" sz="2200" kern="1200"/>
        </a:p>
      </dsp:txBody>
      <dsp:txXfrm>
        <a:off x="0" y="3442148"/>
        <a:ext cx="6111297" cy="1129790"/>
      </dsp:txXfrm>
    </dsp:sp>
    <dsp:sp modelId="{515C72E6-8382-459E-A741-311B476460DA}">
      <dsp:nvSpPr>
        <dsp:cNvPr id="0" name=""/>
        <dsp:cNvSpPr/>
      </dsp:nvSpPr>
      <dsp:spPr>
        <a:xfrm rot="10800000">
          <a:off x="0" y="1721478"/>
          <a:ext cx="6111297" cy="1737617"/>
        </a:xfrm>
        <a:prstGeom prst="upArrowCallout">
          <a:avLst/>
        </a:prstGeom>
        <a:solidFill>
          <a:schemeClr val="accent2">
            <a:hueOff val="-727682"/>
            <a:satOff val="-41964"/>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US" sz="2200" b="0" i="0" kern="1200"/>
            <a:t>You should now have 2 paragraphs</a:t>
          </a:r>
          <a:endParaRPr lang="en-US" sz="2200" kern="1200"/>
        </a:p>
      </dsp:txBody>
      <dsp:txXfrm rot="-10800000">
        <a:off x="0" y="1721478"/>
        <a:ext cx="6111297" cy="609903"/>
      </dsp:txXfrm>
    </dsp:sp>
    <dsp:sp modelId="{62F2DAE9-6D69-480F-AFA2-3B1EA2087D49}">
      <dsp:nvSpPr>
        <dsp:cNvPr id="0" name=""/>
        <dsp:cNvSpPr/>
      </dsp:nvSpPr>
      <dsp:spPr>
        <a:xfrm>
          <a:off x="0" y="2331382"/>
          <a:ext cx="3055648" cy="519547"/>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b="0" i="0" kern="1200"/>
            <a:t>Your introduction- check you don’t have any banned starts</a:t>
          </a:r>
          <a:endParaRPr lang="en-US" sz="1700" kern="1200"/>
        </a:p>
      </dsp:txBody>
      <dsp:txXfrm>
        <a:off x="0" y="2331382"/>
        <a:ext cx="3055648" cy="519547"/>
      </dsp:txXfrm>
    </dsp:sp>
    <dsp:sp modelId="{9F22DB20-0387-4F28-9B5B-275155AB6D42}">
      <dsp:nvSpPr>
        <dsp:cNvPr id="0" name=""/>
        <dsp:cNvSpPr/>
      </dsp:nvSpPr>
      <dsp:spPr>
        <a:xfrm>
          <a:off x="3055648" y="2331382"/>
          <a:ext cx="3055648" cy="519547"/>
        </a:xfrm>
        <a:prstGeom prst="rect">
          <a:avLst/>
        </a:prstGeom>
        <a:solidFill>
          <a:schemeClr val="accent2">
            <a:tint val="40000"/>
            <a:alpha val="90000"/>
            <a:hueOff val="-849226"/>
            <a:satOff val="-75346"/>
            <a:lumOff val="-769"/>
            <a:alphaOff val="0"/>
          </a:schemeClr>
        </a:solidFill>
        <a:ln w="25400" cap="flat" cmpd="sng" algn="ctr">
          <a:solidFill>
            <a:schemeClr val="accent2">
              <a:tint val="40000"/>
              <a:alpha val="90000"/>
              <a:hueOff val="-849226"/>
              <a:satOff val="-75346"/>
              <a:lumOff val="-7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marL="0" lvl="0" indent="0" algn="ctr" defTabSz="755650">
            <a:lnSpc>
              <a:spcPct val="90000"/>
            </a:lnSpc>
            <a:spcBef>
              <a:spcPct val="0"/>
            </a:spcBef>
            <a:spcAft>
              <a:spcPct val="35000"/>
            </a:spcAft>
            <a:buNone/>
          </a:pPr>
          <a:r>
            <a:rPr lang="en-US" sz="1700" b="0" i="0" kern="1200"/>
            <a:t>Your introduction of a problem</a:t>
          </a:r>
          <a:endParaRPr lang="en-US" sz="1700" kern="1200"/>
        </a:p>
      </dsp:txBody>
      <dsp:txXfrm>
        <a:off x="3055648" y="2331382"/>
        <a:ext cx="3055648" cy="519547"/>
      </dsp:txXfrm>
    </dsp:sp>
    <dsp:sp modelId="{388F397B-68BF-45DC-81D9-9313B7D7DEB0}">
      <dsp:nvSpPr>
        <dsp:cNvPr id="0" name=""/>
        <dsp:cNvSpPr/>
      </dsp:nvSpPr>
      <dsp:spPr>
        <a:xfrm rot="10800000">
          <a:off x="0" y="808"/>
          <a:ext cx="6111297" cy="1737617"/>
        </a:xfrm>
        <a:prstGeom prst="upArrowCallout">
          <a:avLst/>
        </a:prstGeom>
        <a:solidFill>
          <a:schemeClr val="accent2">
            <a:hueOff val="-1455363"/>
            <a:satOff val="-83928"/>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US" sz="2200" b="0" i="0" kern="1200"/>
            <a:t>Check back through your previous paragraphs and check any speech you have included. </a:t>
          </a:r>
          <a:endParaRPr lang="en-US" sz="2200" kern="1200"/>
        </a:p>
      </dsp:txBody>
      <dsp:txXfrm rot="10800000">
        <a:off x="0" y="808"/>
        <a:ext cx="6111297" cy="112905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1EC60F-5279-4F0E-97A2-4BBBF0DFAA3F}">
      <dsp:nvSpPr>
        <dsp:cNvPr id="0" name=""/>
        <dsp:cNvSpPr/>
      </dsp:nvSpPr>
      <dsp:spPr>
        <a:xfrm>
          <a:off x="0" y="3275482"/>
          <a:ext cx="2628900" cy="1075086"/>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6967" tIns="256032" rIns="186967" bIns="256032" numCol="1" spcCol="1270" anchor="ctr" anchorCtr="0">
          <a:noAutofit/>
        </a:bodyPr>
        <a:lstStyle/>
        <a:p>
          <a:pPr marL="0" lvl="0" indent="0" algn="ctr" defTabSz="1600200">
            <a:lnSpc>
              <a:spcPct val="90000"/>
            </a:lnSpc>
            <a:spcBef>
              <a:spcPct val="0"/>
            </a:spcBef>
            <a:spcAft>
              <a:spcPct val="35000"/>
            </a:spcAft>
            <a:buNone/>
          </a:pPr>
          <a:r>
            <a:rPr lang="en-US" sz="3600" kern="1200"/>
            <a:t>Make</a:t>
          </a:r>
        </a:p>
      </dsp:txBody>
      <dsp:txXfrm>
        <a:off x="0" y="3275482"/>
        <a:ext cx="2628900" cy="1075086"/>
      </dsp:txXfrm>
    </dsp:sp>
    <dsp:sp modelId="{2A65651E-1A09-4F2F-857D-EB9E21A2A5B7}">
      <dsp:nvSpPr>
        <dsp:cNvPr id="0" name=""/>
        <dsp:cNvSpPr/>
      </dsp:nvSpPr>
      <dsp:spPr>
        <a:xfrm>
          <a:off x="2628900" y="3275482"/>
          <a:ext cx="7886700" cy="1075086"/>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9980" tIns="241300" rIns="159980" bIns="241300" numCol="1" spcCol="1270" anchor="ctr" anchorCtr="0">
          <a:noAutofit/>
        </a:bodyPr>
        <a:lstStyle/>
        <a:p>
          <a:pPr marL="0" lvl="0" indent="0" algn="l" defTabSz="844550">
            <a:lnSpc>
              <a:spcPct val="90000"/>
            </a:lnSpc>
            <a:spcBef>
              <a:spcPct val="0"/>
            </a:spcBef>
            <a:spcAft>
              <a:spcPct val="35000"/>
            </a:spcAft>
            <a:buNone/>
          </a:pPr>
          <a:r>
            <a:rPr lang="en-US" sz="1900" kern="1200"/>
            <a:t>Make sure that your narrative fits your plan and that your paragraphs are not all mixed up together. </a:t>
          </a:r>
        </a:p>
      </dsp:txBody>
      <dsp:txXfrm>
        <a:off x="2628900" y="3275482"/>
        <a:ext cx="7886700" cy="1075086"/>
      </dsp:txXfrm>
    </dsp:sp>
    <dsp:sp modelId="{2BF243F1-CEE1-40E4-8F25-814A9F793C64}">
      <dsp:nvSpPr>
        <dsp:cNvPr id="0" name=""/>
        <dsp:cNvSpPr/>
      </dsp:nvSpPr>
      <dsp:spPr>
        <a:xfrm rot="10800000">
          <a:off x="0" y="1638125"/>
          <a:ext cx="2628900" cy="1653482"/>
        </a:xfrm>
        <a:prstGeom prst="upArrowCallout">
          <a:avLst>
            <a:gd name="adj1" fmla="val 5000"/>
            <a:gd name="adj2" fmla="val 10000"/>
            <a:gd name="adj3" fmla="val 15000"/>
            <a:gd name="adj4" fmla="val 64977"/>
          </a:avLst>
        </a:prstGeom>
        <a:solidFill>
          <a:schemeClr val="accent5">
            <a:hueOff val="-3676672"/>
            <a:satOff val="-5114"/>
            <a:lumOff val="-1961"/>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6967" tIns="256032" rIns="186967" bIns="256032" numCol="1" spcCol="1270" anchor="ctr" anchorCtr="0">
          <a:noAutofit/>
        </a:bodyPr>
        <a:lstStyle/>
        <a:p>
          <a:pPr marL="0" lvl="0" indent="0" algn="ctr" defTabSz="1600200">
            <a:lnSpc>
              <a:spcPct val="90000"/>
            </a:lnSpc>
            <a:spcBef>
              <a:spcPct val="0"/>
            </a:spcBef>
            <a:spcAft>
              <a:spcPct val="35000"/>
            </a:spcAft>
            <a:buNone/>
          </a:pPr>
          <a:r>
            <a:rPr lang="en-US" sz="3600" kern="1200"/>
            <a:t>Check</a:t>
          </a:r>
        </a:p>
      </dsp:txBody>
      <dsp:txXfrm rot="-10800000">
        <a:off x="0" y="1638125"/>
        <a:ext cx="2628900" cy="1074763"/>
      </dsp:txXfrm>
    </dsp:sp>
    <dsp:sp modelId="{72015A33-F7DC-4223-A277-38BB31D0B963}">
      <dsp:nvSpPr>
        <dsp:cNvPr id="0" name=""/>
        <dsp:cNvSpPr/>
      </dsp:nvSpPr>
      <dsp:spPr>
        <a:xfrm>
          <a:off x="2628900" y="1638125"/>
          <a:ext cx="7886700" cy="1074763"/>
        </a:xfrm>
        <a:prstGeom prst="rect">
          <a:avLst/>
        </a:prstGeom>
        <a:solidFill>
          <a:schemeClr val="accent5">
            <a:tint val="40000"/>
            <a:alpha val="90000"/>
            <a:hueOff val="-3695877"/>
            <a:satOff val="-6408"/>
            <a:lumOff val="-644"/>
            <a:alphaOff val="0"/>
          </a:schemeClr>
        </a:solidFill>
        <a:ln w="12700" cap="flat" cmpd="sng" algn="ctr">
          <a:solidFill>
            <a:schemeClr val="accent5">
              <a:tint val="40000"/>
              <a:alpha val="90000"/>
              <a:hueOff val="-3695877"/>
              <a:satOff val="-6408"/>
              <a:lumOff val="-64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9980" tIns="241300" rIns="159980" bIns="241300" numCol="1" spcCol="1270" anchor="ctr" anchorCtr="0">
          <a:noAutofit/>
        </a:bodyPr>
        <a:lstStyle/>
        <a:p>
          <a:pPr marL="0" lvl="0" indent="0" algn="l" defTabSz="844550">
            <a:lnSpc>
              <a:spcPct val="90000"/>
            </a:lnSpc>
            <a:spcBef>
              <a:spcPct val="0"/>
            </a:spcBef>
            <a:spcAft>
              <a:spcPct val="35000"/>
            </a:spcAft>
            <a:buNone/>
          </a:pPr>
          <a:r>
            <a:rPr lang="en-US" sz="1900" kern="1200"/>
            <a:t>Check your grammar- was/were and there/their/they’re.</a:t>
          </a:r>
        </a:p>
      </dsp:txBody>
      <dsp:txXfrm>
        <a:off x="2628900" y="1638125"/>
        <a:ext cx="7886700" cy="1074763"/>
      </dsp:txXfrm>
    </dsp:sp>
    <dsp:sp modelId="{EDFF3C19-A48D-4416-9689-F61D3CEF1DD1}">
      <dsp:nvSpPr>
        <dsp:cNvPr id="0" name=""/>
        <dsp:cNvSpPr/>
      </dsp:nvSpPr>
      <dsp:spPr>
        <a:xfrm rot="10800000">
          <a:off x="0" y="769"/>
          <a:ext cx="2628900" cy="1653482"/>
        </a:xfrm>
        <a:prstGeom prst="upArrowCallout">
          <a:avLst>
            <a:gd name="adj1" fmla="val 5000"/>
            <a:gd name="adj2" fmla="val 10000"/>
            <a:gd name="adj3" fmla="val 15000"/>
            <a:gd name="adj4" fmla="val 64977"/>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6967" tIns="256032" rIns="186967" bIns="256032" numCol="1" spcCol="1270" anchor="ctr" anchorCtr="0">
          <a:noAutofit/>
        </a:bodyPr>
        <a:lstStyle/>
        <a:p>
          <a:pPr marL="0" lvl="0" indent="0" algn="ctr" defTabSz="1600200">
            <a:lnSpc>
              <a:spcPct val="90000"/>
            </a:lnSpc>
            <a:spcBef>
              <a:spcPct val="0"/>
            </a:spcBef>
            <a:spcAft>
              <a:spcPct val="35000"/>
            </a:spcAft>
            <a:buNone/>
          </a:pPr>
          <a:r>
            <a:rPr lang="en-US" sz="3600" kern="1200"/>
            <a:t>Proofread</a:t>
          </a:r>
        </a:p>
      </dsp:txBody>
      <dsp:txXfrm rot="-10800000">
        <a:off x="0" y="769"/>
        <a:ext cx="2628900" cy="1074763"/>
      </dsp:txXfrm>
    </dsp:sp>
    <dsp:sp modelId="{57D334DF-5D0C-419C-9BBE-CEA0EAE511C0}">
      <dsp:nvSpPr>
        <dsp:cNvPr id="0" name=""/>
        <dsp:cNvSpPr/>
      </dsp:nvSpPr>
      <dsp:spPr>
        <a:xfrm>
          <a:off x="2628900" y="769"/>
          <a:ext cx="7886700" cy="1074763"/>
        </a:xfrm>
        <a:prstGeom prst="rect">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7391755"/>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9980" tIns="241300" rIns="159980" bIns="241300" numCol="1" spcCol="1270" anchor="ctr" anchorCtr="0">
          <a:noAutofit/>
        </a:bodyPr>
        <a:lstStyle/>
        <a:p>
          <a:pPr marL="0" lvl="0" indent="0" algn="l" defTabSz="844550">
            <a:lnSpc>
              <a:spcPct val="90000"/>
            </a:lnSpc>
            <a:spcBef>
              <a:spcPct val="0"/>
            </a:spcBef>
            <a:spcAft>
              <a:spcPct val="35000"/>
            </a:spcAft>
            <a:buNone/>
          </a:pPr>
          <a:r>
            <a:rPr lang="en-US" sz="1900" kern="1200" dirty="0"/>
            <a:t>Proofread for basic punctuation- commas, apostrophes and capital letters for names. Also check for spellings and review your vocabulary choices. </a:t>
          </a:r>
        </a:p>
      </dsp:txBody>
      <dsp:txXfrm>
        <a:off x="2628900" y="769"/>
        <a:ext cx="7886700" cy="107476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37C84667-2B08-415C-95B4-3CCA528E9005}" type="datetimeFigureOut">
              <a:rPr lang="en-GB" smtClean="0"/>
              <a:t>09/07/2020</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50080BFE-142C-4FD7-A81B-E351C2D21A6E}" type="slidenum">
              <a:rPr lang="en-GB" smtClean="0"/>
              <a:t>‹#›</a:t>
            </a:fld>
            <a:endParaRPr lang="en-GB"/>
          </a:p>
        </p:txBody>
      </p:sp>
    </p:spTree>
    <p:extLst>
      <p:ext uri="{BB962C8B-B14F-4D97-AF65-F5344CB8AC3E}">
        <p14:creationId xmlns:p14="http://schemas.microsoft.com/office/powerpoint/2010/main" val="14553138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8C3BCDE-FA1D-4418-B4FB-203AB0B2F95B}" type="datetimeFigureOut">
              <a:rPr lang="en-US" smtClean="0"/>
              <a:t>7/9/2020</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7C90F039-10AD-46BD-BFF3-02A0145CCF53}" type="slidenum">
              <a:rPr lang="en-US" smtClean="0"/>
              <a:t>‹#›</a:t>
            </a:fld>
            <a:endParaRPr lang="en-US"/>
          </a:p>
        </p:txBody>
      </p:sp>
    </p:spTree>
    <p:extLst>
      <p:ext uri="{BB962C8B-B14F-4D97-AF65-F5344CB8AC3E}">
        <p14:creationId xmlns:p14="http://schemas.microsoft.com/office/powerpoint/2010/main" val="2216721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9:notes"/>
          <p:cNvSpPr txBox="1">
            <a:spLocks noGrp="1"/>
          </p:cNvSpPr>
          <p:nvPr>
            <p:ph type="body" idx="1"/>
          </p:nvPr>
        </p:nvSpPr>
        <p:spPr>
          <a:xfrm>
            <a:off x="679750" y="4715125"/>
            <a:ext cx="5438125" cy="446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9: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2:notes"/>
          <p:cNvSpPr txBox="1">
            <a:spLocks noGrp="1"/>
          </p:cNvSpPr>
          <p:nvPr>
            <p:ph type="body" idx="1"/>
          </p:nvPr>
        </p:nvSpPr>
        <p:spPr>
          <a:xfrm>
            <a:off x="679750" y="4715125"/>
            <a:ext cx="5438125" cy="446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6" name="Google Shape;176;p12: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2:notes"/>
          <p:cNvSpPr txBox="1">
            <a:spLocks noGrp="1"/>
          </p:cNvSpPr>
          <p:nvPr>
            <p:ph type="body" idx="1"/>
          </p:nvPr>
        </p:nvSpPr>
        <p:spPr>
          <a:xfrm>
            <a:off x="679750" y="4715125"/>
            <a:ext cx="5438125" cy="446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6" name="Google Shape;176;p12: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63816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8:notes"/>
          <p:cNvSpPr txBox="1">
            <a:spLocks noGrp="1"/>
          </p:cNvSpPr>
          <p:nvPr>
            <p:ph type="body" idx="1"/>
          </p:nvPr>
        </p:nvSpPr>
        <p:spPr>
          <a:xfrm>
            <a:off x="679750" y="4715125"/>
            <a:ext cx="5438125" cy="446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5" name="Google Shape;215;p18: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1:notes"/>
          <p:cNvSpPr txBox="1">
            <a:spLocks noGrp="1"/>
          </p:cNvSpPr>
          <p:nvPr>
            <p:ph type="body" idx="1"/>
          </p:nvPr>
        </p:nvSpPr>
        <p:spPr>
          <a:xfrm>
            <a:off x="679750" y="4715125"/>
            <a:ext cx="5438125" cy="446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0" name="Google Shape;240;p21: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90039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4:notes"/>
          <p:cNvSpPr txBox="1">
            <a:spLocks noGrp="1"/>
          </p:cNvSpPr>
          <p:nvPr>
            <p:ph type="body" idx="1"/>
          </p:nvPr>
        </p:nvSpPr>
        <p:spPr>
          <a:xfrm>
            <a:off x="679750" y="4715125"/>
            <a:ext cx="5438125" cy="446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p4: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4:notes"/>
          <p:cNvSpPr txBox="1">
            <a:spLocks noGrp="1"/>
          </p:cNvSpPr>
          <p:nvPr>
            <p:ph type="body" idx="1"/>
          </p:nvPr>
        </p:nvSpPr>
        <p:spPr>
          <a:xfrm>
            <a:off x="679750" y="4715125"/>
            <a:ext cx="5438125" cy="446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p4: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83684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22:notes"/>
          <p:cNvSpPr txBox="1">
            <a:spLocks noGrp="1"/>
          </p:cNvSpPr>
          <p:nvPr>
            <p:ph type="body" idx="1"/>
          </p:nvPr>
        </p:nvSpPr>
        <p:spPr>
          <a:xfrm>
            <a:off x="679750" y="4715125"/>
            <a:ext cx="5438125" cy="446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7" name="Google Shape;247;p22:notes"/>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CF963FB-16B3-4EF0-8314-D873DF75D978}" type="datetimeFigureOut">
              <a:rPr lang="en-GB" smtClean="0"/>
              <a:t>09/07/2020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3249490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F963FB-16B3-4EF0-8314-D873DF75D978}" type="datetimeFigureOut">
              <a:rPr lang="en-GB" smtClean="0"/>
              <a:t>09/07/2020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1815221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F963FB-16B3-4EF0-8314-D873DF75D978}" type="datetimeFigureOut">
              <a:rPr lang="en-GB" smtClean="0"/>
              <a:t>09/07/2020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149576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1"/>
        <p:cNvGrpSpPr/>
        <p:nvPr/>
      </p:nvGrpSpPr>
      <p:grpSpPr>
        <a:xfrm>
          <a:off x="0" y="0"/>
          <a:ext cx="0" cy="0"/>
          <a:chOff x="0" y="0"/>
          <a:chExt cx="0" cy="0"/>
        </a:xfrm>
      </p:grpSpPr>
      <p:sp>
        <p:nvSpPr>
          <p:cNvPr id="12" name="Google Shape;12;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3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 name="Google Shape;14;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5544525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3"/>
        <p:cNvGrpSpPr/>
        <p:nvPr/>
      </p:nvGrpSpPr>
      <p:grpSpPr>
        <a:xfrm>
          <a:off x="0" y="0"/>
          <a:ext cx="0" cy="0"/>
          <a:chOff x="0" y="0"/>
          <a:chExt cx="0" cy="0"/>
        </a:xfrm>
      </p:grpSpPr>
      <p:sp>
        <p:nvSpPr>
          <p:cNvPr id="24" name="Google Shape;24;p3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3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9904195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29"/>
        <p:cNvGrpSpPr/>
        <p:nvPr/>
      </p:nvGrpSpPr>
      <p:grpSpPr>
        <a:xfrm>
          <a:off x="0" y="0"/>
          <a:ext cx="0" cy="0"/>
          <a:chOff x="0" y="0"/>
          <a:chExt cx="0" cy="0"/>
        </a:xfrm>
      </p:grpSpPr>
      <p:sp>
        <p:nvSpPr>
          <p:cNvPr id="30" name="Google Shape;30;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3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3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6923009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36"/>
        <p:cNvGrpSpPr/>
        <p:nvPr/>
      </p:nvGrpSpPr>
      <p:grpSpPr>
        <a:xfrm>
          <a:off x="0" y="0"/>
          <a:ext cx="0" cy="0"/>
          <a:chOff x="0" y="0"/>
          <a:chExt cx="0" cy="0"/>
        </a:xfrm>
      </p:grpSpPr>
      <p:sp>
        <p:nvSpPr>
          <p:cNvPr id="37" name="Google Shape;37;p3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3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3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3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3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3527183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5"/>
        <p:cNvGrpSpPr/>
        <p:nvPr/>
      </p:nvGrpSpPr>
      <p:grpSpPr>
        <a:xfrm>
          <a:off x="0" y="0"/>
          <a:ext cx="0" cy="0"/>
          <a:chOff x="0" y="0"/>
          <a:chExt cx="0" cy="0"/>
        </a:xfrm>
      </p:grpSpPr>
      <p:sp>
        <p:nvSpPr>
          <p:cNvPr id="46" name="Google Shape;46;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767773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4527601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4"/>
        <p:cNvGrpSpPr/>
        <p:nvPr/>
      </p:nvGrpSpPr>
      <p:grpSpPr>
        <a:xfrm>
          <a:off x="0" y="0"/>
          <a:ext cx="0" cy="0"/>
          <a:chOff x="0" y="0"/>
          <a:chExt cx="0" cy="0"/>
        </a:xfrm>
      </p:grpSpPr>
      <p:sp>
        <p:nvSpPr>
          <p:cNvPr id="55" name="Google Shape;55;p4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4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4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5865827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1"/>
        <p:cNvGrpSpPr/>
        <p:nvPr/>
      </p:nvGrpSpPr>
      <p:grpSpPr>
        <a:xfrm>
          <a:off x="0" y="0"/>
          <a:ext cx="0" cy="0"/>
          <a:chOff x="0" y="0"/>
          <a:chExt cx="0" cy="0"/>
        </a:xfrm>
      </p:grpSpPr>
      <p:sp>
        <p:nvSpPr>
          <p:cNvPr id="62" name="Google Shape;62;p4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41"/>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4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952524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F963FB-16B3-4EF0-8314-D873DF75D978}" type="datetimeFigureOut">
              <a:rPr lang="en-GB" smtClean="0"/>
              <a:t>09/07/2020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2063500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68"/>
        <p:cNvGrpSpPr/>
        <p:nvPr/>
      </p:nvGrpSpPr>
      <p:grpSpPr>
        <a:xfrm>
          <a:off x="0" y="0"/>
          <a:ext cx="0" cy="0"/>
          <a:chOff x="0" y="0"/>
          <a:chExt cx="0" cy="0"/>
        </a:xfrm>
      </p:grpSpPr>
      <p:sp>
        <p:nvSpPr>
          <p:cNvPr id="69" name="Google Shape;69;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4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8531384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4"/>
        <p:cNvGrpSpPr/>
        <p:nvPr/>
      </p:nvGrpSpPr>
      <p:grpSpPr>
        <a:xfrm>
          <a:off x="0" y="0"/>
          <a:ext cx="0" cy="0"/>
          <a:chOff x="0" y="0"/>
          <a:chExt cx="0" cy="0"/>
        </a:xfrm>
      </p:grpSpPr>
      <p:sp>
        <p:nvSpPr>
          <p:cNvPr id="75" name="Google Shape;75;p4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4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7168411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CF963FB-16B3-4EF0-8314-D873DF75D978}" type="datetimeFigureOut">
              <a:rPr lang="en-GB" smtClean="0"/>
              <a:t>09/07/2020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4719979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F963FB-16B3-4EF0-8314-D873DF75D978}" type="datetimeFigureOut">
              <a:rPr lang="en-GB" smtClean="0"/>
              <a:t>09/07/2020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4795729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F963FB-16B3-4EF0-8314-D873DF75D978}" type="datetimeFigureOut">
              <a:rPr lang="en-GB" smtClean="0"/>
              <a:t>09/07/2020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6067042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CF963FB-16B3-4EF0-8314-D873DF75D978}" type="datetimeFigureOut">
              <a:rPr lang="en-GB" smtClean="0"/>
              <a:t>09/07/2020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37739891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CF963FB-16B3-4EF0-8314-D873DF75D978}" type="datetimeFigureOut">
              <a:rPr lang="en-GB" smtClean="0"/>
              <a:t>09/07/2020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34306913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CF963FB-16B3-4EF0-8314-D873DF75D978}" type="datetimeFigureOut">
              <a:rPr lang="en-GB" smtClean="0"/>
              <a:t>09/07/2020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16594321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F963FB-16B3-4EF0-8314-D873DF75D978}" type="datetimeFigureOut">
              <a:rPr lang="en-GB" smtClean="0"/>
              <a:t>09/07/2020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5106464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CF963FB-16B3-4EF0-8314-D873DF75D978}" type="datetimeFigureOut">
              <a:rPr lang="en-GB" smtClean="0"/>
              <a:t>09/07/2020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864238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F963FB-16B3-4EF0-8314-D873DF75D978}" type="datetimeFigureOut">
              <a:rPr lang="en-GB" smtClean="0"/>
              <a:t>09/07/2020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8738853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CF963FB-16B3-4EF0-8314-D873DF75D978}" type="datetimeFigureOut">
              <a:rPr lang="en-GB" smtClean="0"/>
              <a:t>09/07/2020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36987143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F963FB-16B3-4EF0-8314-D873DF75D978}" type="datetimeFigureOut">
              <a:rPr lang="en-GB" smtClean="0"/>
              <a:t>09/07/2020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6095776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F963FB-16B3-4EF0-8314-D873DF75D978}" type="datetimeFigureOut">
              <a:rPr lang="en-GB" smtClean="0"/>
              <a:t>09/07/2020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552124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CF963FB-16B3-4EF0-8314-D873DF75D978}" type="datetimeFigureOut">
              <a:rPr lang="en-GB" smtClean="0"/>
              <a:t>09/07/2020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202609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CF963FB-16B3-4EF0-8314-D873DF75D978}" type="datetimeFigureOut">
              <a:rPr lang="en-GB" smtClean="0"/>
              <a:t>09/07/2020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969448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CF963FB-16B3-4EF0-8314-D873DF75D978}" type="datetimeFigureOut">
              <a:rPr lang="en-GB" smtClean="0"/>
              <a:t>09/07/2020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1266351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F963FB-16B3-4EF0-8314-D873DF75D978}" type="datetimeFigureOut">
              <a:rPr lang="en-GB" smtClean="0"/>
              <a:t>09/07/2020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2694312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CF963FB-16B3-4EF0-8314-D873DF75D978}" type="datetimeFigureOut">
              <a:rPr lang="en-GB" smtClean="0"/>
              <a:t>09/07/2020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37847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CF963FB-16B3-4EF0-8314-D873DF75D978}" type="datetimeFigureOut">
              <a:rPr lang="en-GB" smtClean="0"/>
              <a:t>09/07/2020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B68A8C-946E-4DFC-967E-51C92FA99979}" type="slidenum">
              <a:rPr lang="en-GB" smtClean="0"/>
              <a:t>‹#›</a:t>
            </a:fld>
            <a:endParaRPr lang="en-GB"/>
          </a:p>
        </p:txBody>
      </p:sp>
    </p:spTree>
    <p:extLst>
      <p:ext uri="{BB962C8B-B14F-4D97-AF65-F5344CB8AC3E}">
        <p14:creationId xmlns:p14="http://schemas.microsoft.com/office/powerpoint/2010/main" val="1045455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63FB-16B3-4EF0-8314-D873DF75D978}" type="datetimeFigureOut">
              <a:rPr lang="en-GB" smtClean="0"/>
              <a:t>09/07/2020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B68A8C-946E-4DFC-967E-51C92FA99979}" type="slidenum">
              <a:rPr lang="en-GB" smtClean="0"/>
              <a:t>‹#›</a:t>
            </a:fld>
            <a:endParaRPr lang="en-GB"/>
          </a:p>
        </p:txBody>
      </p:sp>
    </p:spTree>
    <p:extLst>
      <p:ext uri="{BB962C8B-B14F-4D97-AF65-F5344CB8AC3E}">
        <p14:creationId xmlns:p14="http://schemas.microsoft.com/office/powerpoint/2010/main" val="3464264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Shape 5"/>
        <p:cNvGrpSpPr/>
        <p:nvPr/>
      </p:nvGrpSpPr>
      <p:grpSpPr>
        <a:xfrm>
          <a:off x="0" y="0"/>
          <a:ext cx="0" cy="0"/>
          <a:chOff x="0" y="0"/>
          <a:chExt cx="0" cy="0"/>
        </a:xfrm>
      </p:grpSpPr>
      <p:sp>
        <p:nvSpPr>
          <p:cNvPr id="6" name="Google Shape;6;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225012860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63FB-16B3-4EF0-8314-D873DF75D978}" type="datetimeFigureOut">
              <a:rPr lang="en-GB" smtClean="0"/>
              <a:t>09/07/2020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B68A8C-946E-4DFC-967E-51C92FA99979}" type="slidenum">
              <a:rPr lang="en-GB" smtClean="0"/>
              <a:t>‹#›</a:t>
            </a:fld>
            <a:endParaRPr lang="en-GB"/>
          </a:p>
        </p:txBody>
      </p:sp>
    </p:spTree>
    <p:extLst>
      <p:ext uri="{BB962C8B-B14F-4D97-AF65-F5344CB8AC3E}">
        <p14:creationId xmlns:p14="http://schemas.microsoft.com/office/powerpoint/2010/main" val="113648152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91F08-5EAF-4469-81A5-3469944CCC02}"/>
              </a:ext>
            </a:extLst>
          </p:cNvPr>
          <p:cNvSpPr>
            <a:spLocks noGrp="1"/>
          </p:cNvSpPr>
          <p:nvPr>
            <p:ph type="title"/>
          </p:nvPr>
        </p:nvSpPr>
        <p:spPr>
          <a:xfrm>
            <a:off x="2209800" y="914737"/>
            <a:ext cx="7772400" cy="1012806"/>
          </a:xfrm>
          <a:solidFill>
            <a:srgbClr val="FFFFFF">
              <a:alpha val="10000"/>
            </a:srgbClr>
          </a:solidFill>
          <a:ln w="25400" cap="sq">
            <a:solidFill>
              <a:schemeClr val="tx1"/>
            </a:solidFill>
            <a:miter lim="800000"/>
          </a:ln>
        </p:spPr>
        <p:txBody>
          <a:bodyPr vert="horz" lIns="91440" tIns="45720" rIns="91440" bIns="45720" rtlCol="0">
            <a:normAutofit fontScale="90000"/>
          </a:bodyPr>
          <a:lstStyle/>
          <a:p>
            <a:pPr algn="ctr"/>
            <a:r>
              <a:rPr lang="en-US" sz="2800" kern="1200" dirty="0">
                <a:latin typeface="+mj-lt"/>
                <a:ea typeface="+mj-ea"/>
                <a:cs typeface="+mj-cs"/>
              </a:rPr>
              <a:t>Welcome back Year 10!</a:t>
            </a:r>
            <a:br>
              <a:rPr lang="en-US" sz="2800" kern="1200" dirty="0">
                <a:latin typeface="+mj-lt"/>
                <a:ea typeface="+mj-ea"/>
                <a:cs typeface="+mj-cs"/>
              </a:rPr>
            </a:br>
            <a:r>
              <a:rPr lang="en-US" sz="2800" kern="1200" dirty="0">
                <a:latin typeface="+mj-lt"/>
                <a:ea typeface="+mj-ea"/>
                <a:cs typeface="+mj-cs"/>
              </a:rPr>
              <a:t>We are going to prep some creative writing- this would be in your English Language Paper 1.  </a:t>
            </a:r>
          </a:p>
        </p:txBody>
      </p:sp>
      <p:pic>
        <p:nvPicPr>
          <p:cNvPr id="5" name="Picture 4">
            <a:extLst>
              <a:ext uri="{FF2B5EF4-FFF2-40B4-BE49-F238E27FC236}">
                <a16:creationId xmlns:a16="http://schemas.microsoft.com/office/drawing/2014/main" id="{7E5FEE39-AA06-4BED-813F-15051CDA0902}"/>
              </a:ext>
            </a:extLst>
          </p:cNvPr>
          <p:cNvPicPr>
            <a:picLocks noChangeAspect="1"/>
          </p:cNvPicPr>
          <p:nvPr/>
        </p:nvPicPr>
        <p:blipFill rotWithShape="1">
          <a:blip r:embed="rId2"/>
          <a:srcRect t="5146" b="6271"/>
          <a:stretch/>
        </p:blipFill>
        <p:spPr>
          <a:xfrm>
            <a:off x="1382713" y="2524125"/>
            <a:ext cx="4672013" cy="3235325"/>
          </a:xfrm>
          <a:prstGeom prst="rect">
            <a:avLst/>
          </a:prstGeom>
        </p:spPr>
      </p:pic>
      <p:pic>
        <p:nvPicPr>
          <p:cNvPr id="4" name="Content Placeholder 3">
            <a:extLst>
              <a:ext uri="{FF2B5EF4-FFF2-40B4-BE49-F238E27FC236}">
                <a16:creationId xmlns:a16="http://schemas.microsoft.com/office/drawing/2014/main" id="{EF5F4851-2EC4-48D4-9C24-611412B3999A}"/>
              </a:ext>
            </a:extLst>
          </p:cNvPr>
          <p:cNvPicPr>
            <a:picLocks noGrp="1" noChangeAspect="1"/>
          </p:cNvPicPr>
          <p:nvPr>
            <p:ph idx="1"/>
          </p:nvPr>
        </p:nvPicPr>
        <p:blipFill rotWithShape="1">
          <a:blip r:embed="rId3"/>
          <a:srcRect l="3161" r="6901"/>
          <a:stretch/>
        </p:blipFill>
        <p:spPr>
          <a:xfrm>
            <a:off x="6137275" y="2524125"/>
            <a:ext cx="4672013" cy="3235325"/>
          </a:xfrm>
          <a:prstGeom prst="rect">
            <a:avLst/>
          </a:prstGeom>
        </p:spPr>
      </p:pic>
      <p:sp>
        <p:nvSpPr>
          <p:cNvPr id="6" name="TextBox 5">
            <a:extLst>
              <a:ext uri="{FF2B5EF4-FFF2-40B4-BE49-F238E27FC236}">
                <a16:creationId xmlns:a16="http://schemas.microsoft.com/office/drawing/2014/main" id="{A22728CF-EA46-4BF6-864B-836A351EFC51}"/>
              </a:ext>
            </a:extLst>
          </p:cNvPr>
          <p:cNvSpPr txBox="1"/>
          <p:nvPr/>
        </p:nvSpPr>
        <p:spPr>
          <a:xfrm>
            <a:off x="424070" y="357809"/>
            <a:ext cx="1647618" cy="461665"/>
          </a:xfrm>
          <a:prstGeom prst="rect">
            <a:avLst/>
          </a:prstGeom>
          <a:noFill/>
        </p:spPr>
        <p:txBody>
          <a:bodyPr wrap="square" rtlCol="0">
            <a:spAutoFit/>
          </a:bodyPr>
          <a:lstStyle/>
          <a:p>
            <a:r>
              <a:rPr lang="en-US" sz="2400" b="1" dirty="0"/>
              <a:t>Session 1</a:t>
            </a:r>
          </a:p>
        </p:txBody>
      </p:sp>
    </p:spTree>
    <p:extLst>
      <p:ext uri="{BB962C8B-B14F-4D97-AF65-F5344CB8AC3E}">
        <p14:creationId xmlns:p14="http://schemas.microsoft.com/office/powerpoint/2010/main" val="1945259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93683" y="700763"/>
            <a:ext cx="9532759" cy="5802549"/>
          </a:xfrm>
          <a:prstGeom prst="rect">
            <a:avLst/>
          </a:prstGeom>
        </p:spPr>
      </p:pic>
      <p:sp>
        <p:nvSpPr>
          <p:cNvPr id="5" name="Content Placeholder 2"/>
          <p:cNvSpPr txBox="1">
            <a:spLocks/>
          </p:cNvSpPr>
          <p:nvPr/>
        </p:nvSpPr>
        <p:spPr>
          <a:xfrm>
            <a:off x="945932" y="119475"/>
            <a:ext cx="9542556" cy="581288"/>
          </a:xfrm>
          <a:prstGeom prst="rect">
            <a:avLst/>
          </a:prstGeom>
          <a:solidFill>
            <a:schemeClr val="accent4">
              <a:tint val="9000"/>
            </a:schemeClr>
          </a:solidFill>
          <a:ln w="57150">
            <a:solidFill>
              <a:srgbClr val="7030A0"/>
            </a:solidFill>
          </a:ln>
        </p:spPr>
        <p:style>
          <a:lnRef idx="1">
            <a:schemeClr val="accent4"/>
          </a:lnRef>
          <a:fillRef idx="2">
            <a:schemeClr val="accent4"/>
          </a:fillRef>
          <a:effectRef idx="1">
            <a:schemeClr val="accent4"/>
          </a:effectRef>
          <a:fontRef idx="minor">
            <a:schemeClr val="dk1"/>
          </a:fontRef>
        </p:style>
        <p:txBody>
          <a:bodyPr vert="horz">
            <a:normAutofit fontScale="92500" lnSpcReduction="20000"/>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dk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dk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dk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dk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dk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dk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dk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dk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dk1"/>
                </a:solidFill>
                <a:latin typeface="+mn-lt"/>
                <a:ea typeface="+mn-ea"/>
                <a:cs typeface="+mn-cs"/>
              </a:defRPr>
            </a:lvl9pPr>
          </a:lstStyle>
          <a:p>
            <a:pPr marL="0" indent="0" algn="ctr">
              <a:buNone/>
            </a:pPr>
            <a:r>
              <a:rPr lang="en-GB" sz="4000" b="1" dirty="0">
                <a:latin typeface="Comic Sans MS" pitchFamily="66" charset="0"/>
              </a:rPr>
              <a:t>Opening 1: Dialogue</a:t>
            </a:r>
          </a:p>
        </p:txBody>
      </p:sp>
    </p:spTree>
    <p:extLst>
      <p:ext uri="{BB962C8B-B14F-4D97-AF65-F5344CB8AC3E}">
        <p14:creationId xmlns:p14="http://schemas.microsoft.com/office/powerpoint/2010/main" val="4275541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921219" y="119475"/>
            <a:ext cx="9542556" cy="581288"/>
          </a:xfrm>
          <a:prstGeom prst="rect">
            <a:avLst/>
          </a:prstGeom>
          <a:solidFill>
            <a:schemeClr val="accent4">
              <a:tint val="9000"/>
            </a:schemeClr>
          </a:solidFill>
          <a:ln w="57150">
            <a:solidFill>
              <a:srgbClr val="7030A0"/>
            </a:solidFill>
          </a:ln>
        </p:spPr>
        <p:style>
          <a:lnRef idx="1">
            <a:schemeClr val="accent4"/>
          </a:lnRef>
          <a:fillRef idx="2">
            <a:schemeClr val="accent4"/>
          </a:fillRef>
          <a:effectRef idx="1">
            <a:schemeClr val="accent4"/>
          </a:effectRef>
          <a:fontRef idx="minor">
            <a:schemeClr val="dk1"/>
          </a:fontRef>
        </p:style>
        <p:txBody>
          <a:bodyPr vert="horz">
            <a:normAutofit fontScale="92500" lnSpcReduction="20000"/>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dk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dk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dk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dk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dk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dk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dk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dk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dk1"/>
                </a:solidFill>
                <a:latin typeface="+mn-lt"/>
                <a:ea typeface="+mn-ea"/>
                <a:cs typeface="+mn-cs"/>
              </a:defRPr>
            </a:lvl9pPr>
          </a:lstStyle>
          <a:p>
            <a:pPr marL="0" indent="0" algn="ctr">
              <a:buNone/>
            </a:pPr>
            <a:r>
              <a:rPr lang="en-GB" sz="4000" b="1" dirty="0">
                <a:latin typeface="Comic Sans MS" pitchFamily="66" charset="0"/>
              </a:rPr>
              <a:t>Introduction - first draft</a:t>
            </a:r>
          </a:p>
        </p:txBody>
      </p:sp>
      <p:pic>
        <p:nvPicPr>
          <p:cNvPr id="3" name="Picture 2"/>
          <p:cNvPicPr>
            <a:picLocks noChangeAspect="1"/>
          </p:cNvPicPr>
          <p:nvPr/>
        </p:nvPicPr>
        <p:blipFill>
          <a:blip r:embed="rId2"/>
          <a:stretch>
            <a:fillRect/>
          </a:stretch>
        </p:blipFill>
        <p:spPr>
          <a:xfrm>
            <a:off x="2852737" y="2052637"/>
            <a:ext cx="6486525" cy="2752725"/>
          </a:xfrm>
          <a:prstGeom prst="rect">
            <a:avLst/>
          </a:prstGeom>
          <a:ln>
            <a:solidFill>
              <a:srgbClr val="CC66FF"/>
            </a:solidFill>
          </a:ln>
        </p:spPr>
      </p:pic>
      <p:sp>
        <p:nvSpPr>
          <p:cNvPr id="4" name="TextBox 3"/>
          <p:cNvSpPr txBox="1"/>
          <p:nvPr/>
        </p:nvSpPr>
        <p:spPr>
          <a:xfrm>
            <a:off x="307910" y="1530220"/>
            <a:ext cx="1782147" cy="369332"/>
          </a:xfrm>
          <a:prstGeom prst="rect">
            <a:avLst/>
          </a:prstGeom>
          <a:solidFill>
            <a:srgbClr val="CC66FF"/>
          </a:solidFill>
        </p:spPr>
        <p:txBody>
          <a:bodyPr wrap="square" rtlCol="0">
            <a:spAutoFit/>
          </a:bodyPr>
          <a:lstStyle/>
          <a:p>
            <a:pPr algn="ctr"/>
            <a:r>
              <a:rPr lang="en-GB" b="1" dirty="0"/>
              <a:t>Basic idea </a:t>
            </a:r>
          </a:p>
        </p:txBody>
      </p:sp>
      <p:sp>
        <p:nvSpPr>
          <p:cNvPr id="7" name="TextBox 6"/>
          <p:cNvSpPr txBox="1"/>
          <p:nvPr/>
        </p:nvSpPr>
        <p:spPr>
          <a:xfrm>
            <a:off x="5439747" y="1259633"/>
            <a:ext cx="2612571" cy="646331"/>
          </a:xfrm>
          <a:prstGeom prst="rect">
            <a:avLst/>
          </a:prstGeom>
          <a:solidFill>
            <a:srgbClr val="CC66FF"/>
          </a:solidFill>
        </p:spPr>
        <p:txBody>
          <a:bodyPr wrap="square" rtlCol="0">
            <a:spAutoFit/>
          </a:bodyPr>
          <a:lstStyle/>
          <a:p>
            <a:r>
              <a:rPr lang="en-GB" b="1" dirty="0"/>
              <a:t>Some basic spelling errors </a:t>
            </a:r>
          </a:p>
        </p:txBody>
      </p:sp>
      <p:cxnSp>
        <p:nvCxnSpPr>
          <p:cNvPr id="9" name="Straight Arrow Connector 8"/>
          <p:cNvCxnSpPr/>
          <p:nvPr/>
        </p:nvCxnSpPr>
        <p:spPr>
          <a:xfrm flipH="1">
            <a:off x="6372808" y="1707502"/>
            <a:ext cx="429208" cy="11476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647853" y="2593910"/>
            <a:ext cx="1642188" cy="923330"/>
          </a:xfrm>
          <a:prstGeom prst="rect">
            <a:avLst/>
          </a:prstGeom>
          <a:solidFill>
            <a:srgbClr val="CC66FF"/>
          </a:solidFill>
        </p:spPr>
        <p:txBody>
          <a:bodyPr wrap="square" rtlCol="0">
            <a:spAutoFit/>
          </a:bodyPr>
          <a:lstStyle/>
          <a:p>
            <a:pPr algn="ctr"/>
            <a:r>
              <a:rPr lang="en-GB" b="1" dirty="0"/>
              <a:t>Grammar errors- missing ‘I’</a:t>
            </a:r>
          </a:p>
        </p:txBody>
      </p:sp>
      <p:cxnSp>
        <p:nvCxnSpPr>
          <p:cNvPr id="12" name="Straight Arrow Connector 11"/>
          <p:cNvCxnSpPr>
            <a:stCxn id="10" idx="1"/>
          </p:cNvCxnSpPr>
          <p:nvPr/>
        </p:nvCxnSpPr>
        <p:spPr>
          <a:xfrm flipH="1">
            <a:off x="6802016" y="3055575"/>
            <a:ext cx="2845837" cy="2288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394718" y="5001208"/>
            <a:ext cx="2845837" cy="646331"/>
          </a:xfrm>
          <a:prstGeom prst="rect">
            <a:avLst/>
          </a:prstGeom>
          <a:solidFill>
            <a:srgbClr val="CC66FF"/>
          </a:solidFill>
        </p:spPr>
        <p:txBody>
          <a:bodyPr wrap="square" rtlCol="0">
            <a:spAutoFit/>
          </a:bodyPr>
          <a:lstStyle/>
          <a:p>
            <a:pPr algn="ctr"/>
            <a:r>
              <a:rPr lang="en-GB" b="1" dirty="0"/>
              <a:t>Too many connectives in a sentence </a:t>
            </a:r>
          </a:p>
        </p:txBody>
      </p:sp>
      <p:cxnSp>
        <p:nvCxnSpPr>
          <p:cNvPr id="15" name="Straight Arrow Connector 14"/>
          <p:cNvCxnSpPr/>
          <p:nvPr/>
        </p:nvCxnSpPr>
        <p:spPr>
          <a:xfrm flipV="1">
            <a:off x="6372808" y="4180114"/>
            <a:ext cx="494523" cy="8210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521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921219" y="119475"/>
            <a:ext cx="9542556" cy="1034768"/>
          </a:xfrm>
          <a:prstGeom prst="rect">
            <a:avLst/>
          </a:prstGeom>
          <a:solidFill>
            <a:schemeClr val="accent4">
              <a:tint val="9000"/>
            </a:schemeClr>
          </a:solidFill>
          <a:ln w="57150">
            <a:solidFill>
              <a:srgbClr val="7030A0"/>
            </a:solidFill>
          </a:ln>
        </p:spPr>
        <p:style>
          <a:lnRef idx="1">
            <a:schemeClr val="accent4"/>
          </a:lnRef>
          <a:fillRef idx="2">
            <a:schemeClr val="accent4"/>
          </a:fillRef>
          <a:effectRef idx="1">
            <a:schemeClr val="accent4"/>
          </a:effectRef>
          <a:fontRef idx="minor">
            <a:schemeClr val="dk1"/>
          </a:fontRef>
        </p:style>
        <p:txBody>
          <a:bodyPr vert="horz">
            <a:normAutofit fontScale="85000" lnSpcReduction="20000"/>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dk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dk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dk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dk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dk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dk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dk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dk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dk1"/>
                </a:solidFill>
                <a:latin typeface="+mn-lt"/>
                <a:ea typeface="+mn-ea"/>
                <a:cs typeface="+mn-cs"/>
              </a:defRPr>
            </a:lvl9pPr>
          </a:lstStyle>
          <a:p>
            <a:pPr marL="0" indent="0" algn="ctr">
              <a:buNone/>
            </a:pPr>
            <a:r>
              <a:rPr lang="en-GB" sz="4000" b="1" dirty="0">
                <a:latin typeface="Comic Sans MS" pitchFamily="66" charset="0"/>
              </a:rPr>
              <a:t>Introduction of a problem- second draft</a:t>
            </a:r>
          </a:p>
          <a:p>
            <a:pPr marL="0" indent="0" algn="ctr">
              <a:buNone/>
            </a:pPr>
            <a:r>
              <a:rPr lang="en-GB" sz="4000" b="1" dirty="0">
                <a:latin typeface="Comic Sans MS" pitchFamily="66" charset="0"/>
              </a:rPr>
              <a:t>Starter-Why do we proof read?</a:t>
            </a:r>
          </a:p>
        </p:txBody>
      </p:sp>
      <p:sp>
        <p:nvSpPr>
          <p:cNvPr id="2" name="TextBox 1"/>
          <p:cNvSpPr txBox="1"/>
          <p:nvPr/>
        </p:nvSpPr>
        <p:spPr>
          <a:xfrm>
            <a:off x="921219" y="2431755"/>
            <a:ext cx="9542556" cy="3785652"/>
          </a:xfrm>
          <a:prstGeom prst="rect">
            <a:avLst/>
          </a:prstGeom>
          <a:noFill/>
        </p:spPr>
        <p:txBody>
          <a:bodyPr wrap="square" rtlCol="0">
            <a:spAutoFit/>
          </a:bodyPr>
          <a:lstStyle/>
          <a:p>
            <a:r>
              <a:rPr lang="en-GB" sz="2400" dirty="0"/>
              <a:t>I woke up early and was so annoyed that my alarm </a:t>
            </a:r>
            <a:r>
              <a:rPr lang="en-GB" sz="2400" dirty="0" err="1"/>
              <a:t>hadnt</a:t>
            </a:r>
            <a:r>
              <a:rPr lang="en-GB" sz="2400" dirty="0"/>
              <a:t> gone off yet. Why did I always wake up before the alarm? I knew if </a:t>
            </a:r>
            <a:r>
              <a:rPr lang="en-GB" sz="2400" dirty="0" err="1"/>
              <a:t>i</a:t>
            </a:r>
            <a:r>
              <a:rPr lang="en-GB" sz="2400" dirty="0"/>
              <a:t> could be bothered to look at my alarm clock it would say 07.30.  So I got out of  bed and went to get my breakfast. I always had cereal and today was no different. Cookie crunch. I grabbed the box and </a:t>
            </a:r>
            <a:r>
              <a:rPr lang="en-GB" sz="2400" dirty="0" err="1"/>
              <a:t>pured</a:t>
            </a:r>
            <a:r>
              <a:rPr lang="en-GB" sz="2400" dirty="0"/>
              <a:t> a huge bowl and then missed the bowl with the milk. Of course </a:t>
            </a:r>
            <a:r>
              <a:rPr lang="en-GB" sz="2400" dirty="0" err="1"/>
              <a:t>i</a:t>
            </a:r>
            <a:r>
              <a:rPr lang="en-GB" sz="2400" dirty="0"/>
              <a:t> did! Milk went everywhere and all over me. I was </a:t>
            </a:r>
            <a:r>
              <a:rPr lang="en-GB" sz="2400" dirty="0" err="1"/>
              <a:t>sooked</a:t>
            </a:r>
            <a:r>
              <a:rPr lang="en-GB" sz="2400" dirty="0"/>
              <a:t>! I didn’t have time to wash it so washed it in the sink and then dried it with the hand dryer, it then smelt horrible and id be the stinky kid at school all day. great. It was raining and my coat was in the washer so it looked like I would be soaked and also smelly. Why </a:t>
            </a:r>
            <a:r>
              <a:rPr lang="en-GB" sz="2400" dirty="0" err="1"/>
              <a:t>hadnt</a:t>
            </a:r>
            <a:r>
              <a:rPr lang="en-GB" sz="2400" dirty="0"/>
              <a:t> I </a:t>
            </a:r>
            <a:r>
              <a:rPr lang="en-GB" sz="2400" dirty="0" err="1"/>
              <a:t>staied</a:t>
            </a:r>
            <a:r>
              <a:rPr lang="en-GB" sz="2400" dirty="0"/>
              <a:t> in bed?</a:t>
            </a:r>
          </a:p>
        </p:txBody>
      </p:sp>
      <p:sp>
        <p:nvSpPr>
          <p:cNvPr id="4" name="TextBox 3">
            <a:extLst>
              <a:ext uri="{FF2B5EF4-FFF2-40B4-BE49-F238E27FC236}">
                <a16:creationId xmlns:a16="http://schemas.microsoft.com/office/drawing/2014/main" id="{87C335AA-C7D5-4931-9DB7-1E7E9CB4F728}"/>
              </a:ext>
            </a:extLst>
          </p:cNvPr>
          <p:cNvSpPr txBox="1"/>
          <p:nvPr/>
        </p:nvSpPr>
        <p:spPr>
          <a:xfrm>
            <a:off x="921219" y="1439056"/>
            <a:ext cx="9706807" cy="707886"/>
          </a:xfrm>
          <a:prstGeom prst="rect">
            <a:avLst/>
          </a:prstGeom>
          <a:solidFill>
            <a:srgbClr val="FFFF00"/>
          </a:solidFill>
        </p:spPr>
        <p:txBody>
          <a:bodyPr wrap="square" rtlCol="0">
            <a:spAutoFit/>
          </a:bodyPr>
          <a:lstStyle/>
          <a:p>
            <a:pPr algn="ctr"/>
            <a:r>
              <a:rPr lang="en-GB" sz="2000" b="1" u="sng" dirty="0">
                <a:latin typeface="Comic Sans MS" panose="030F0702030302020204" pitchFamily="66" charset="0"/>
              </a:rPr>
              <a:t>Look through this first paragraph and find and correct all the grammar and literacy errors. </a:t>
            </a:r>
          </a:p>
        </p:txBody>
      </p:sp>
    </p:spTree>
    <p:extLst>
      <p:ext uri="{BB962C8B-B14F-4D97-AF65-F5344CB8AC3E}">
        <p14:creationId xmlns:p14="http://schemas.microsoft.com/office/powerpoint/2010/main" val="936587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921219" y="119475"/>
            <a:ext cx="9542556" cy="1034768"/>
          </a:xfrm>
          <a:prstGeom prst="rect">
            <a:avLst/>
          </a:prstGeom>
          <a:solidFill>
            <a:schemeClr val="accent4">
              <a:tint val="9000"/>
            </a:schemeClr>
          </a:solidFill>
          <a:ln w="57150">
            <a:solidFill>
              <a:srgbClr val="7030A0"/>
            </a:solidFill>
          </a:ln>
        </p:spPr>
        <p:style>
          <a:lnRef idx="1">
            <a:schemeClr val="accent4"/>
          </a:lnRef>
          <a:fillRef idx="2">
            <a:schemeClr val="accent4"/>
          </a:fillRef>
          <a:effectRef idx="1">
            <a:schemeClr val="accent4"/>
          </a:effectRef>
          <a:fontRef idx="minor">
            <a:schemeClr val="dk1"/>
          </a:fontRef>
        </p:style>
        <p:txBody>
          <a:bodyPr vert="horz">
            <a:normAutofit fontScale="85000" lnSpcReduction="20000"/>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dk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dk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dk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dk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dk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dk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dk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dk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dk1"/>
                </a:solidFill>
                <a:latin typeface="+mn-lt"/>
                <a:ea typeface="+mn-ea"/>
                <a:cs typeface="+mn-cs"/>
              </a:defRPr>
            </a:lvl9pPr>
          </a:lstStyle>
          <a:p>
            <a:pPr marL="0" indent="0" algn="ctr">
              <a:buNone/>
            </a:pPr>
            <a:r>
              <a:rPr lang="en-GB" sz="4000" b="1" dirty="0">
                <a:latin typeface="Comic Sans MS" pitchFamily="66" charset="0"/>
              </a:rPr>
              <a:t>Introduction of a problem- third draft</a:t>
            </a:r>
          </a:p>
          <a:p>
            <a:pPr marL="0" indent="0" algn="ctr">
              <a:buNone/>
            </a:pPr>
            <a:r>
              <a:rPr lang="en-GB" sz="4000" b="1" dirty="0">
                <a:latin typeface="Comic Sans MS" pitchFamily="66" charset="0"/>
              </a:rPr>
              <a:t>Starter-Why do we proof read?</a:t>
            </a:r>
          </a:p>
        </p:txBody>
      </p:sp>
      <p:sp>
        <p:nvSpPr>
          <p:cNvPr id="2" name="TextBox 1"/>
          <p:cNvSpPr txBox="1"/>
          <p:nvPr/>
        </p:nvSpPr>
        <p:spPr>
          <a:xfrm>
            <a:off x="921219" y="2658526"/>
            <a:ext cx="9542556" cy="3785652"/>
          </a:xfrm>
          <a:prstGeom prst="rect">
            <a:avLst/>
          </a:prstGeom>
          <a:noFill/>
        </p:spPr>
        <p:txBody>
          <a:bodyPr wrap="square" rtlCol="0">
            <a:spAutoFit/>
          </a:bodyPr>
          <a:lstStyle/>
          <a:p>
            <a:r>
              <a:rPr lang="en-GB" sz="2400" dirty="0"/>
              <a:t>I woke up early and was so annoyed that my alarm ha</a:t>
            </a:r>
            <a:r>
              <a:rPr lang="en-GB" sz="2400" dirty="0">
                <a:solidFill>
                  <a:srgbClr val="FF0000"/>
                </a:solidFill>
              </a:rPr>
              <a:t>dn’t</a:t>
            </a:r>
            <a:r>
              <a:rPr lang="en-GB" sz="2400" dirty="0"/>
              <a:t> gone off yet. Why did I always wake up before the alarm? I knew if </a:t>
            </a:r>
            <a:r>
              <a:rPr lang="en-GB" sz="2400" dirty="0" err="1">
                <a:solidFill>
                  <a:srgbClr val="FF0000"/>
                </a:solidFill>
              </a:rPr>
              <a:t>i</a:t>
            </a:r>
            <a:r>
              <a:rPr lang="en-GB" sz="2400" dirty="0">
                <a:solidFill>
                  <a:srgbClr val="FF0000"/>
                </a:solidFill>
              </a:rPr>
              <a:t> </a:t>
            </a:r>
            <a:r>
              <a:rPr lang="en-GB" sz="2400" dirty="0"/>
              <a:t>could be bothered to look at my alarm clock</a:t>
            </a:r>
            <a:r>
              <a:rPr lang="en-GB" sz="2400" dirty="0">
                <a:solidFill>
                  <a:srgbClr val="FF0000"/>
                </a:solidFill>
              </a:rPr>
              <a:t>,</a:t>
            </a:r>
            <a:r>
              <a:rPr lang="en-GB" sz="2400" dirty="0"/>
              <a:t> it would say 07.30.  So I got out of  bed and went to get my breakfast. I always had cereal and today was no different. Cookie </a:t>
            </a:r>
            <a:r>
              <a:rPr lang="en-GB" sz="2400" dirty="0">
                <a:solidFill>
                  <a:srgbClr val="FF0000"/>
                </a:solidFill>
              </a:rPr>
              <a:t>C</a:t>
            </a:r>
            <a:r>
              <a:rPr lang="en-GB" sz="2400" dirty="0"/>
              <a:t>runch. I grabbed the box and </a:t>
            </a:r>
            <a:r>
              <a:rPr lang="en-GB" sz="2400" dirty="0">
                <a:solidFill>
                  <a:srgbClr val="FF0000"/>
                </a:solidFill>
              </a:rPr>
              <a:t>poured</a:t>
            </a:r>
            <a:r>
              <a:rPr lang="en-GB" sz="2400" dirty="0"/>
              <a:t> a huge bowl and then missed the bowl with the milk. Of course </a:t>
            </a:r>
            <a:r>
              <a:rPr lang="en-GB" sz="2400" dirty="0">
                <a:solidFill>
                  <a:srgbClr val="FF0000"/>
                </a:solidFill>
              </a:rPr>
              <a:t>I</a:t>
            </a:r>
            <a:r>
              <a:rPr lang="en-GB" sz="2400" dirty="0"/>
              <a:t> did! Milk went everywhere and all over me. I was </a:t>
            </a:r>
            <a:r>
              <a:rPr lang="en-GB" sz="2400" dirty="0">
                <a:solidFill>
                  <a:srgbClr val="FF0000"/>
                </a:solidFill>
              </a:rPr>
              <a:t>soaked</a:t>
            </a:r>
            <a:r>
              <a:rPr lang="en-GB" sz="2400" dirty="0"/>
              <a:t>! I didn’t have time to wash it so washed it in the sink and then dried it with the hand dryer</a:t>
            </a:r>
            <a:r>
              <a:rPr lang="en-GB" sz="2400" dirty="0">
                <a:solidFill>
                  <a:srgbClr val="FF0000"/>
                </a:solidFill>
              </a:rPr>
              <a:t>.</a:t>
            </a:r>
            <a:r>
              <a:rPr lang="en-GB" sz="2400" dirty="0"/>
              <a:t> </a:t>
            </a:r>
            <a:r>
              <a:rPr lang="en-GB" sz="2400" dirty="0">
                <a:solidFill>
                  <a:srgbClr val="FF0000"/>
                </a:solidFill>
              </a:rPr>
              <a:t>I</a:t>
            </a:r>
            <a:r>
              <a:rPr lang="en-GB" sz="2400" dirty="0"/>
              <a:t>t then smelt horrible and </a:t>
            </a:r>
            <a:r>
              <a:rPr lang="en-GB" sz="2400" dirty="0">
                <a:solidFill>
                  <a:srgbClr val="FF0000"/>
                </a:solidFill>
              </a:rPr>
              <a:t>I’d</a:t>
            </a:r>
            <a:r>
              <a:rPr lang="en-GB" sz="2400" dirty="0"/>
              <a:t> be the stinky kid at school all day</a:t>
            </a:r>
            <a:r>
              <a:rPr lang="en-GB" sz="2400" dirty="0">
                <a:solidFill>
                  <a:srgbClr val="FF0000"/>
                </a:solidFill>
              </a:rPr>
              <a:t>. G</a:t>
            </a:r>
            <a:r>
              <a:rPr lang="en-GB" sz="2400" dirty="0"/>
              <a:t>reat. It was raining and my coat was in the washer so it looked like I would be soaked and also smelly. Why ha</a:t>
            </a:r>
            <a:r>
              <a:rPr lang="en-GB" sz="2400" dirty="0">
                <a:solidFill>
                  <a:srgbClr val="FF0000"/>
                </a:solidFill>
              </a:rPr>
              <a:t>dn’t</a:t>
            </a:r>
            <a:r>
              <a:rPr lang="en-GB" sz="2400" dirty="0"/>
              <a:t> I </a:t>
            </a:r>
            <a:r>
              <a:rPr lang="en-GB" sz="2400" dirty="0">
                <a:solidFill>
                  <a:srgbClr val="FF0000"/>
                </a:solidFill>
              </a:rPr>
              <a:t>stayed</a:t>
            </a:r>
            <a:r>
              <a:rPr lang="en-GB" sz="2400" dirty="0"/>
              <a:t> in bed?</a:t>
            </a:r>
          </a:p>
        </p:txBody>
      </p:sp>
      <p:sp>
        <p:nvSpPr>
          <p:cNvPr id="56" name="TextBox 55"/>
          <p:cNvSpPr txBox="1"/>
          <p:nvPr/>
        </p:nvSpPr>
        <p:spPr>
          <a:xfrm>
            <a:off x="921219" y="1439056"/>
            <a:ext cx="9706807" cy="707886"/>
          </a:xfrm>
          <a:prstGeom prst="rect">
            <a:avLst/>
          </a:prstGeom>
          <a:solidFill>
            <a:srgbClr val="FFFF00"/>
          </a:solidFill>
        </p:spPr>
        <p:txBody>
          <a:bodyPr wrap="square" rtlCol="0">
            <a:spAutoFit/>
          </a:bodyPr>
          <a:lstStyle/>
          <a:p>
            <a:pPr algn="ctr"/>
            <a:r>
              <a:rPr lang="en-GB" sz="2000" b="1" u="sng" dirty="0">
                <a:latin typeface="Comic Sans MS" panose="030F0702030302020204" pitchFamily="66" charset="0"/>
              </a:rPr>
              <a:t>Look at the errors here. These would affect the grade overall as they affect the meaning. </a:t>
            </a:r>
          </a:p>
        </p:txBody>
      </p:sp>
    </p:spTree>
    <p:extLst>
      <p:ext uri="{BB962C8B-B14F-4D97-AF65-F5344CB8AC3E}">
        <p14:creationId xmlns:p14="http://schemas.microsoft.com/office/powerpoint/2010/main" val="2999393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921219" y="119475"/>
            <a:ext cx="9542556" cy="581288"/>
          </a:xfrm>
          <a:prstGeom prst="rect">
            <a:avLst/>
          </a:prstGeom>
          <a:solidFill>
            <a:schemeClr val="accent4">
              <a:tint val="9000"/>
            </a:schemeClr>
          </a:solidFill>
          <a:ln w="57150">
            <a:solidFill>
              <a:srgbClr val="7030A0"/>
            </a:solidFill>
          </a:ln>
        </p:spPr>
        <p:style>
          <a:lnRef idx="1">
            <a:schemeClr val="accent4"/>
          </a:lnRef>
          <a:fillRef idx="2">
            <a:schemeClr val="accent4"/>
          </a:fillRef>
          <a:effectRef idx="1">
            <a:schemeClr val="accent4"/>
          </a:effectRef>
          <a:fontRef idx="minor">
            <a:schemeClr val="dk1"/>
          </a:fontRef>
        </p:style>
        <p:txBody>
          <a:bodyPr vert="horz">
            <a:normAutofit fontScale="92500" lnSpcReduction="20000"/>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dk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dk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dk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dk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dk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dk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dk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dk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dk1"/>
                </a:solidFill>
                <a:latin typeface="+mn-lt"/>
                <a:ea typeface="+mn-ea"/>
                <a:cs typeface="+mn-cs"/>
              </a:defRPr>
            </a:lvl9pPr>
          </a:lstStyle>
          <a:p>
            <a:pPr marL="0" indent="0" algn="ctr">
              <a:buNone/>
            </a:pPr>
            <a:r>
              <a:rPr lang="en-GB" sz="4000" b="1" dirty="0">
                <a:latin typeface="Comic Sans MS" pitchFamily="66" charset="0"/>
              </a:rPr>
              <a:t>Introduction- final draft </a:t>
            </a:r>
          </a:p>
        </p:txBody>
      </p:sp>
      <p:sp>
        <p:nvSpPr>
          <p:cNvPr id="2" name="TextBox 1"/>
          <p:cNvSpPr txBox="1"/>
          <p:nvPr/>
        </p:nvSpPr>
        <p:spPr>
          <a:xfrm>
            <a:off x="921219" y="889686"/>
            <a:ext cx="9542556" cy="5262979"/>
          </a:xfrm>
          <a:prstGeom prst="rect">
            <a:avLst/>
          </a:prstGeom>
          <a:noFill/>
        </p:spPr>
        <p:txBody>
          <a:bodyPr wrap="square" rtlCol="0">
            <a:spAutoFit/>
          </a:bodyPr>
          <a:lstStyle/>
          <a:p>
            <a:r>
              <a:rPr lang="en-GB" sz="2400" dirty="0"/>
              <a:t>Laying in the dark, I contemplated life and procrastinated. Rather than waste the time, I got up and decided to take control of my day. Grabbing the cereal, I groggily poured it into the bowl and then poured the milk on the counter top next to it. It darted towards me and splashed up my only clean shirt. After washing it in the sink and drying it with my hairdryer due to lack of time, the attempt resulted in a vaguely yellow looking shirt with a crunchy texture that rasped under my arms and an odd egg like smell. After drying my trousers, I fought my clothes on and caught my toe nail on the end of the hem creating a small tear. Fizzing in anger and unable to find my coat, I bit back the rage. Stepping into the kitchen, I saw my helpless coat through the window of the water filled washing machine with its fluffy hood squished against the glass.  I marched out the house and into the pouring rain looking homeless, smelling weird and with bare ankles. My previously yellow shirt now pink as the sticky material clung to my raw skin. </a:t>
            </a:r>
          </a:p>
        </p:txBody>
      </p:sp>
      <p:sp>
        <p:nvSpPr>
          <p:cNvPr id="31" name="SMARTInkShape-568"/>
          <p:cNvSpPr/>
          <p:nvPr>
            <p:custDataLst>
              <p:tags r:id="rId1"/>
            </p:custDataLst>
          </p:nvPr>
        </p:nvSpPr>
        <p:spPr>
          <a:xfrm>
            <a:off x="3643313" y="4536281"/>
            <a:ext cx="1" cy="11908"/>
          </a:xfrm>
          <a:custGeom>
            <a:avLst/>
            <a:gdLst/>
            <a:ahLst/>
            <a:cxnLst/>
            <a:rect l="0" t="0" r="0" b="0"/>
            <a:pathLst>
              <a:path w="1" h="11908">
                <a:moveTo>
                  <a:pt x="0" y="11907"/>
                </a:moveTo>
                <a:lnTo>
                  <a:pt x="0" y="11907"/>
                </a:lnTo>
                <a:lnTo>
                  <a:pt x="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01219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endParaRPr/>
          </a:p>
        </p:txBody>
      </p:sp>
      <p:sp>
        <p:nvSpPr>
          <p:cNvPr id="158" name="Google Shape;158;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1"/>
              </a:buClr>
              <a:buSzPts val="2800"/>
              <a:buNone/>
            </a:pPr>
            <a:endParaRPr dirty="0"/>
          </a:p>
        </p:txBody>
      </p:sp>
      <p:sp>
        <p:nvSpPr>
          <p:cNvPr id="159" name="Google Shape;159;p9"/>
          <p:cNvSpPr/>
          <p:nvPr/>
        </p:nvSpPr>
        <p:spPr>
          <a:xfrm>
            <a:off x="838200" y="162698"/>
            <a:ext cx="7419351" cy="825844"/>
          </a:xfrm>
          <a:prstGeom prst="rect">
            <a:avLst/>
          </a:prstGeom>
          <a:gradFill>
            <a:gsLst>
              <a:gs pos="0">
                <a:srgbClr val="C8B2E9"/>
              </a:gs>
              <a:gs pos="35000">
                <a:srgbClr val="D6CAED"/>
              </a:gs>
              <a:gs pos="100000">
                <a:srgbClr val="EFE8FA"/>
              </a:gs>
            </a:gsLst>
            <a:lin ang="16200000" scaled="0"/>
          </a:gradFill>
          <a:ln w="9525" cap="flat" cmpd="sng">
            <a:solidFill>
              <a:srgbClr val="7C5F9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Comic Sans MS"/>
              <a:buNone/>
            </a:pPr>
            <a:r>
              <a:rPr lang="en-GB" sz="4400" dirty="0">
                <a:solidFill>
                  <a:srgbClr val="000000"/>
                </a:solidFill>
                <a:latin typeface="Comic Sans MS"/>
                <a:ea typeface="Comic Sans MS"/>
                <a:cs typeface="Comic Sans MS"/>
                <a:sym typeface="Comic Sans MS"/>
              </a:rPr>
              <a:t>Caught </a:t>
            </a:r>
            <a:endParaRPr sz="4400" b="0" i="0" u="none" strike="noStrike" cap="none" dirty="0">
              <a:solidFill>
                <a:srgbClr val="000000"/>
              </a:solidFill>
              <a:latin typeface="Comic Sans MS"/>
              <a:ea typeface="Comic Sans MS"/>
              <a:cs typeface="Comic Sans MS"/>
              <a:sym typeface="Comic Sans MS"/>
            </a:endParaRPr>
          </a:p>
        </p:txBody>
      </p:sp>
      <p:pic>
        <p:nvPicPr>
          <p:cNvPr id="160" name="Google Shape;160;p9"/>
          <p:cNvPicPr preferRelativeResize="0"/>
          <p:nvPr/>
        </p:nvPicPr>
        <p:blipFill rotWithShape="1">
          <a:blip r:embed="rId3">
            <a:alphaModFix/>
          </a:blip>
          <a:srcRect/>
          <a:stretch/>
        </p:blipFill>
        <p:spPr>
          <a:xfrm>
            <a:off x="628469" y="1357460"/>
            <a:ext cx="7629082" cy="4943935"/>
          </a:xfrm>
          <a:prstGeom prst="rect">
            <a:avLst/>
          </a:prstGeom>
          <a:noFill/>
          <a:ln>
            <a:noFill/>
          </a:ln>
        </p:spPr>
      </p:pic>
      <p:sp>
        <p:nvSpPr>
          <p:cNvPr id="2" name="Arrow: Up 1">
            <a:extLst>
              <a:ext uri="{FF2B5EF4-FFF2-40B4-BE49-F238E27FC236}">
                <a16:creationId xmlns:a16="http://schemas.microsoft.com/office/drawing/2014/main" id="{E887AC89-A9EC-452A-AC2E-0A515DD6D4ED}"/>
              </a:ext>
            </a:extLst>
          </p:cNvPr>
          <p:cNvSpPr/>
          <p:nvPr/>
        </p:nvSpPr>
        <p:spPr>
          <a:xfrm>
            <a:off x="2236762" y="2608592"/>
            <a:ext cx="1495865" cy="278540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4C90DE3-0EED-45EC-87A2-1496F753A35B}"/>
              </a:ext>
            </a:extLst>
          </p:cNvPr>
          <p:cNvSpPr txBox="1"/>
          <p:nvPr/>
        </p:nvSpPr>
        <p:spPr>
          <a:xfrm>
            <a:off x="9032631" y="411132"/>
            <a:ext cx="2321169" cy="5940088"/>
          </a:xfrm>
          <a:prstGeom prst="rect">
            <a:avLst/>
          </a:prstGeom>
          <a:solidFill>
            <a:srgbClr val="FFFF00"/>
          </a:solidFill>
        </p:spPr>
        <p:txBody>
          <a:bodyPr wrap="square" rtlCol="0">
            <a:spAutoFit/>
          </a:bodyPr>
          <a:lstStyle/>
          <a:p>
            <a:r>
              <a:rPr lang="en-US" sz="2000" b="1" dirty="0"/>
              <a:t>Last time, you should have written 5-7 sentences opening your story to the reader. Proofread it to check it before you continue.</a:t>
            </a:r>
          </a:p>
          <a:p>
            <a:endParaRPr lang="en-US" sz="2000" b="1" dirty="0"/>
          </a:p>
          <a:p>
            <a:r>
              <a:rPr lang="en-US" sz="2000" b="1" dirty="0"/>
              <a:t>This time we will introduce the problem- be aware that you do not want to give the climax away in this section!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2"/>
          <p:cNvSpPr txBox="1">
            <a:spLocks noGrp="1"/>
          </p:cNvSpPr>
          <p:nvPr>
            <p:ph type="body" idx="1"/>
          </p:nvPr>
        </p:nvSpPr>
        <p:spPr>
          <a:xfrm>
            <a:off x="302173" y="532852"/>
            <a:ext cx="3781097" cy="4433285"/>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GB">
                <a:latin typeface="Comic Sans MS"/>
                <a:ea typeface="Comic Sans MS"/>
                <a:cs typeface="Comic Sans MS"/>
                <a:sym typeface="Comic Sans MS"/>
              </a:rPr>
              <a:t>Set the scene</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Memory</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Sarcasm</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Thought + feeling</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Describe your persona</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Action</a:t>
            </a:r>
            <a:endParaRPr/>
          </a:p>
          <a:p>
            <a:pPr marL="228600" lvl="0" indent="-50800" algn="l" rtl="0">
              <a:lnSpc>
                <a:spcPct val="90000"/>
              </a:lnSpc>
              <a:spcBef>
                <a:spcPts val="1000"/>
              </a:spcBef>
              <a:spcAft>
                <a:spcPts val="0"/>
              </a:spcAft>
              <a:buClr>
                <a:schemeClr val="dk1"/>
              </a:buClr>
              <a:buSzPts val="2800"/>
              <a:buNone/>
            </a:pPr>
            <a:endParaRPr/>
          </a:p>
        </p:txBody>
      </p:sp>
      <p:sp>
        <p:nvSpPr>
          <p:cNvPr id="179" name="Google Shape;179;p12"/>
          <p:cNvSpPr txBox="1"/>
          <p:nvPr/>
        </p:nvSpPr>
        <p:spPr>
          <a:xfrm>
            <a:off x="4083269" y="233464"/>
            <a:ext cx="7375913" cy="6089515"/>
          </a:xfrm>
          <a:prstGeom prst="rect">
            <a:avLst/>
          </a:prstGeom>
          <a:noFill/>
          <a:ln w="38100"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0" marR="0" lvl="0" indent="0" algn="l" rtl="0">
              <a:lnSpc>
                <a:spcPct val="70000"/>
              </a:lnSpc>
              <a:spcBef>
                <a:spcPts val="0"/>
              </a:spcBef>
              <a:spcAft>
                <a:spcPts val="0"/>
              </a:spcAft>
              <a:buClr>
                <a:schemeClr val="dk1"/>
              </a:buClr>
              <a:buSzPts val="2590"/>
              <a:buFont typeface="Arial"/>
              <a:buNone/>
            </a:pPr>
            <a:r>
              <a:rPr lang="en-GB" sz="2590" b="1" u="sng" dirty="0">
                <a:solidFill>
                  <a:schemeClr val="dk1"/>
                </a:solidFill>
                <a:latin typeface="Calibri"/>
                <a:ea typeface="Calibri"/>
                <a:cs typeface="Calibri"/>
                <a:sym typeface="Calibri"/>
              </a:rPr>
              <a:t>Example of an opening paragraph- The fight</a:t>
            </a:r>
            <a:endParaRPr dirty="0"/>
          </a:p>
          <a:p>
            <a:pPr marL="0" marR="0" lvl="0" indent="0" algn="l" rtl="0">
              <a:lnSpc>
                <a:spcPct val="70000"/>
              </a:lnSpc>
              <a:spcBef>
                <a:spcPts val="1000"/>
              </a:spcBef>
              <a:spcAft>
                <a:spcPts val="0"/>
              </a:spcAft>
              <a:buClr>
                <a:schemeClr val="dk1"/>
              </a:buClr>
              <a:buSzPts val="2590"/>
              <a:buFont typeface="Arial"/>
              <a:buNone/>
            </a:pPr>
            <a:r>
              <a:rPr lang="en-GB" sz="2590" dirty="0">
                <a:solidFill>
                  <a:schemeClr val="dk1"/>
                </a:solidFill>
                <a:latin typeface="Calibri"/>
                <a:ea typeface="Calibri"/>
                <a:cs typeface="Calibri"/>
                <a:sym typeface="Calibri"/>
              </a:rPr>
              <a:t>Childrens birthday partys are meant to be fun, enjoyable and entertaining for everyone, even the adults. But, as the years rolled on I’d began to loathe my little sisters birthday partys. I always had to be the one to wrap the pass the parcels, decorate out living room with copious amounts of balloons, and this year I was even expected to make the birthday cake! Every year is honestly just another enthralling experience that reaffirms how much I am never going to have any children. This year through was the last, my mum had promised me. Its not that I dont like my sister, it’s the madening shrieks and squeals from her little squad of best friends I hate. I would usually consider myself a sociable person, but you cant socialise with a swarm of destructive headache-inducing barbarians. As soon as the first doorbel struck, I traipsed towards my doom, hoping this year the barbarians had matured into sweet little girls that could say more than one syllable. </a:t>
            </a:r>
            <a:endParaRPr dirty="0"/>
          </a:p>
          <a:p>
            <a:pPr marL="0" marR="0" lvl="0" indent="0" algn="l" rtl="0">
              <a:lnSpc>
                <a:spcPct val="70000"/>
              </a:lnSpc>
              <a:spcBef>
                <a:spcPts val="1000"/>
              </a:spcBef>
              <a:spcAft>
                <a:spcPts val="0"/>
              </a:spcAft>
              <a:buClr>
                <a:schemeClr val="dk1"/>
              </a:buClr>
              <a:buSzPts val="2590"/>
              <a:buFont typeface="Arial"/>
              <a:buNone/>
            </a:pPr>
            <a:endParaRPr sz="2590" dirty="0">
              <a:solidFill>
                <a:schemeClr val="dk1"/>
              </a:solidFill>
              <a:latin typeface="Calibri"/>
              <a:ea typeface="Calibri"/>
              <a:cs typeface="Calibri"/>
              <a:sym typeface="Calibri"/>
            </a:endParaRPr>
          </a:p>
        </p:txBody>
      </p:sp>
      <p:sp>
        <p:nvSpPr>
          <p:cNvPr id="180" name="Google Shape;180;p12"/>
          <p:cNvSpPr txBox="1"/>
          <p:nvPr/>
        </p:nvSpPr>
        <p:spPr>
          <a:xfrm>
            <a:off x="479685" y="4137285"/>
            <a:ext cx="2952832" cy="2246729"/>
          </a:xfrm>
          <a:prstGeom prst="rect">
            <a:avLst/>
          </a:prstGeom>
          <a:solidFill>
            <a:srgbClr val="AA69B5"/>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b="1" u="sng" dirty="0">
                <a:solidFill>
                  <a:schemeClr val="dk1"/>
                </a:solidFill>
                <a:latin typeface="Calibri"/>
                <a:ea typeface="Calibri"/>
                <a:cs typeface="Calibri"/>
                <a:sym typeface="Calibri"/>
              </a:rPr>
              <a:t>As I read aloud try to</a:t>
            </a:r>
          </a:p>
          <a:p>
            <a:pPr marL="0" marR="0" lvl="0" indent="0" algn="ctr" rtl="0">
              <a:spcBef>
                <a:spcPts val="0"/>
              </a:spcBef>
              <a:spcAft>
                <a:spcPts val="0"/>
              </a:spcAft>
              <a:buNone/>
            </a:pPr>
            <a:r>
              <a:rPr lang="en-GB" sz="2000" b="1" u="sng" dirty="0">
                <a:solidFill>
                  <a:schemeClr val="dk1"/>
                </a:solidFill>
                <a:latin typeface="Calibri"/>
                <a:ea typeface="Calibri"/>
                <a:cs typeface="Calibri"/>
                <a:sym typeface="Calibri"/>
              </a:rPr>
              <a:t>proofread and in correct the 5 spelling errors and add the 5 missing apostrophes </a:t>
            </a:r>
            <a:endParaRPr dirty="0"/>
          </a:p>
          <a:p>
            <a:pPr marL="0" marR="0" lvl="0" indent="0" algn="ctr" rtl="0">
              <a:spcBef>
                <a:spcPts val="0"/>
              </a:spcBef>
              <a:spcAft>
                <a:spcPts val="0"/>
              </a:spcAft>
              <a:buNone/>
            </a:pPr>
            <a:r>
              <a:rPr lang="en-GB" sz="2000" b="1" u="sng" dirty="0">
                <a:solidFill>
                  <a:srgbClr val="FF0000"/>
                </a:solidFill>
                <a:latin typeface="Calibri"/>
                <a:ea typeface="Calibri"/>
                <a:cs typeface="Calibri"/>
                <a:sym typeface="Calibri"/>
              </a:rPr>
              <a:t>Stretch- find the metaphor</a:t>
            </a:r>
            <a:endParaRPr sz="2000" b="1" u="sng" dirty="0">
              <a:solidFill>
                <a:srgbClr val="FF0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2"/>
          <p:cNvSpPr txBox="1">
            <a:spLocks noGrp="1"/>
          </p:cNvSpPr>
          <p:nvPr>
            <p:ph type="body" idx="1"/>
          </p:nvPr>
        </p:nvSpPr>
        <p:spPr>
          <a:xfrm>
            <a:off x="302173" y="532852"/>
            <a:ext cx="3781097" cy="4433285"/>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GB">
                <a:latin typeface="Comic Sans MS"/>
                <a:ea typeface="Comic Sans MS"/>
                <a:cs typeface="Comic Sans MS"/>
                <a:sym typeface="Comic Sans MS"/>
              </a:rPr>
              <a:t>Set the scene</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Memory</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Sarcasm</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Thought + feeling</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Describe your persona</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Action</a:t>
            </a:r>
            <a:endParaRPr/>
          </a:p>
          <a:p>
            <a:pPr marL="228600" lvl="0" indent="-50800" algn="l" rtl="0">
              <a:lnSpc>
                <a:spcPct val="90000"/>
              </a:lnSpc>
              <a:spcBef>
                <a:spcPts val="1000"/>
              </a:spcBef>
              <a:spcAft>
                <a:spcPts val="0"/>
              </a:spcAft>
              <a:buClr>
                <a:schemeClr val="dk1"/>
              </a:buClr>
              <a:buSzPts val="2800"/>
              <a:buNone/>
            </a:pPr>
            <a:endParaRPr/>
          </a:p>
        </p:txBody>
      </p:sp>
      <p:sp>
        <p:nvSpPr>
          <p:cNvPr id="179" name="Google Shape;179;p12"/>
          <p:cNvSpPr txBox="1"/>
          <p:nvPr/>
        </p:nvSpPr>
        <p:spPr>
          <a:xfrm>
            <a:off x="4083269" y="233464"/>
            <a:ext cx="7375913" cy="6089515"/>
          </a:xfrm>
          <a:prstGeom prst="rect">
            <a:avLst/>
          </a:prstGeom>
          <a:noFill/>
          <a:ln w="38100"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0" marR="0" lvl="0" indent="0" algn="l" rtl="0">
              <a:lnSpc>
                <a:spcPct val="70000"/>
              </a:lnSpc>
              <a:spcBef>
                <a:spcPts val="0"/>
              </a:spcBef>
              <a:spcAft>
                <a:spcPts val="0"/>
              </a:spcAft>
              <a:buClr>
                <a:schemeClr val="dk1"/>
              </a:buClr>
              <a:buSzPts val="2590"/>
              <a:buFont typeface="Arial"/>
              <a:buNone/>
            </a:pPr>
            <a:r>
              <a:rPr lang="en-GB" sz="2590" b="1" u="sng" dirty="0">
                <a:solidFill>
                  <a:schemeClr val="dk1"/>
                </a:solidFill>
                <a:latin typeface="Calibri"/>
                <a:ea typeface="Calibri"/>
                <a:cs typeface="Calibri"/>
                <a:sym typeface="Calibri"/>
              </a:rPr>
              <a:t>Example of an opening paragraph- The fight</a:t>
            </a:r>
            <a:endParaRPr dirty="0"/>
          </a:p>
          <a:p>
            <a:pPr marL="0" marR="0" lvl="0" indent="0" algn="l" rtl="0">
              <a:lnSpc>
                <a:spcPct val="70000"/>
              </a:lnSpc>
              <a:spcBef>
                <a:spcPts val="1000"/>
              </a:spcBef>
              <a:spcAft>
                <a:spcPts val="0"/>
              </a:spcAft>
              <a:buClr>
                <a:schemeClr val="dk1"/>
              </a:buClr>
              <a:buSzPts val="2590"/>
              <a:buFont typeface="Arial"/>
              <a:buNone/>
            </a:pPr>
            <a:r>
              <a:rPr lang="en-GB" sz="2590" dirty="0">
                <a:solidFill>
                  <a:srgbClr val="FF0000"/>
                </a:solidFill>
                <a:latin typeface="Calibri"/>
                <a:ea typeface="Calibri"/>
                <a:cs typeface="Calibri"/>
                <a:sym typeface="Calibri"/>
              </a:rPr>
              <a:t>Children’s</a:t>
            </a:r>
            <a:r>
              <a:rPr lang="en-GB" sz="2590" dirty="0">
                <a:solidFill>
                  <a:schemeClr val="dk1"/>
                </a:solidFill>
                <a:latin typeface="Calibri"/>
                <a:ea typeface="Calibri"/>
                <a:cs typeface="Calibri"/>
                <a:sym typeface="Calibri"/>
              </a:rPr>
              <a:t> birthday </a:t>
            </a:r>
            <a:r>
              <a:rPr lang="en-GB" sz="2590" dirty="0">
                <a:solidFill>
                  <a:srgbClr val="FF0000"/>
                </a:solidFill>
                <a:latin typeface="Calibri"/>
                <a:ea typeface="Calibri"/>
                <a:cs typeface="Calibri"/>
                <a:sym typeface="Calibri"/>
              </a:rPr>
              <a:t>parties</a:t>
            </a:r>
            <a:r>
              <a:rPr lang="en-GB" sz="2590" dirty="0">
                <a:solidFill>
                  <a:schemeClr val="dk1"/>
                </a:solidFill>
                <a:latin typeface="Calibri"/>
                <a:ea typeface="Calibri"/>
                <a:cs typeface="Calibri"/>
                <a:sym typeface="Calibri"/>
              </a:rPr>
              <a:t> are meant to be fun, enjoyable and entertaining for everyone, even the adults. But, as the years rolled on I’d began to loathe my little </a:t>
            </a:r>
            <a:r>
              <a:rPr lang="en-GB" sz="2590" dirty="0">
                <a:solidFill>
                  <a:srgbClr val="FF0000"/>
                </a:solidFill>
                <a:latin typeface="Calibri"/>
                <a:ea typeface="Calibri"/>
                <a:cs typeface="Calibri"/>
                <a:sym typeface="Calibri"/>
              </a:rPr>
              <a:t>sister’s</a:t>
            </a:r>
            <a:r>
              <a:rPr lang="en-GB" sz="2590" dirty="0">
                <a:solidFill>
                  <a:schemeClr val="dk1"/>
                </a:solidFill>
                <a:latin typeface="Calibri"/>
                <a:ea typeface="Calibri"/>
                <a:cs typeface="Calibri"/>
                <a:sym typeface="Calibri"/>
              </a:rPr>
              <a:t> birthday </a:t>
            </a:r>
            <a:r>
              <a:rPr lang="en-GB" sz="2590" dirty="0">
                <a:solidFill>
                  <a:srgbClr val="FF0000"/>
                </a:solidFill>
                <a:latin typeface="Calibri"/>
                <a:ea typeface="Calibri"/>
                <a:cs typeface="Calibri"/>
                <a:sym typeface="Calibri"/>
              </a:rPr>
              <a:t>parties</a:t>
            </a:r>
            <a:r>
              <a:rPr lang="en-GB" sz="2590" dirty="0">
                <a:solidFill>
                  <a:schemeClr val="dk1"/>
                </a:solidFill>
                <a:latin typeface="Calibri"/>
                <a:ea typeface="Calibri"/>
                <a:cs typeface="Calibri"/>
                <a:sym typeface="Calibri"/>
              </a:rPr>
              <a:t>. I always had to be the one to wrap the pass the parcels, decorate </a:t>
            </a:r>
            <a:r>
              <a:rPr lang="en-GB" sz="2590" dirty="0">
                <a:solidFill>
                  <a:srgbClr val="FF0000"/>
                </a:solidFill>
                <a:latin typeface="Calibri"/>
                <a:ea typeface="Calibri"/>
                <a:cs typeface="Calibri"/>
                <a:sym typeface="Calibri"/>
              </a:rPr>
              <a:t>out</a:t>
            </a:r>
            <a:r>
              <a:rPr lang="en-GB" sz="2590" dirty="0">
                <a:solidFill>
                  <a:schemeClr val="dk1"/>
                </a:solidFill>
                <a:latin typeface="Calibri"/>
                <a:ea typeface="Calibri"/>
                <a:cs typeface="Calibri"/>
                <a:sym typeface="Calibri"/>
              </a:rPr>
              <a:t> living room with copious amounts of balloons, and this year, I was even expected to make the birthday cake! Every year is honestly just another enthralling experience that reaffirms how much I am never going to have any children. This year </a:t>
            </a:r>
            <a:r>
              <a:rPr lang="en-GB" sz="2590" dirty="0">
                <a:solidFill>
                  <a:srgbClr val="FF0000"/>
                </a:solidFill>
                <a:latin typeface="Calibri"/>
                <a:ea typeface="Calibri"/>
                <a:cs typeface="Calibri"/>
                <a:sym typeface="Calibri"/>
              </a:rPr>
              <a:t>through</a:t>
            </a:r>
            <a:r>
              <a:rPr lang="en-GB" sz="2590" dirty="0">
                <a:solidFill>
                  <a:schemeClr val="dk1"/>
                </a:solidFill>
                <a:latin typeface="Calibri"/>
                <a:ea typeface="Calibri"/>
                <a:cs typeface="Calibri"/>
                <a:sym typeface="Calibri"/>
              </a:rPr>
              <a:t> was the last, my mum had promised me. </a:t>
            </a:r>
            <a:r>
              <a:rPr lang="en-GB" sz="2590" dirty="0">
                <a:solidFill>
                  <a:srgbClr val="FF0000"/>
                </a:solidFill>
                <a:latin typeface="Calibri"/>
                <a:ea typeface="Calibri"/>
                <a:cs typeface="Calibri"/>
                <a:sym typeface="Calibri"/>
              </a:rPr>
              <a:t>It’s</a:t>
            </a:r>
            <a:r>
              <a:rPr lang="en-GB" sz="2590" dirty="0">
                <a:solidFill>
                  <a:schemeClr val="dk1"/>
                </a:solidFill>
                <a:latin typeface="Calibri"/>
                <a:ea typeface="Calibri"/>
                <a:cs typeface="Calibri"/>
                <a:sym typeface="Calibri"/>
              </a:rPr>
              <a:t> not that I </a:t>
            </a:r>
            <a:r>
              <a:rPr lang="en-GB" sz="2590" dirty="0">
                <a:solidFill>
                  <a:srgbClr val="FF0000"/>
                </a:solidFill>
                <a:latin typeface="Calibri"/>
                <a:ea typeface="Calibri"/>
                <a:cs typeface="Calibri"/>
                <a:sym typeface="Calibri"/>
              </a:rPr>
              <a:t>don’t </a:t>
            </a:r>
            <a:r>
              <a:rPr lang="en-GB" sz="2590" dirty="0">
                <a:solidFill>
                  <a:schemeClr val="dk1"/>
                </a:solidFill>
                <a:latin typeface="Calibri"/>
                <a:ea typeface="Calibri"/>
                <a:cs typeface="Calibri"/>
                <a:sym typeface="Calibri"/>
              </a:rPr>
              <a:t>like my sister, it’s the madening shrieks and squeals from her little squad of best friends I hate. I would usually consider myself a sociable person, but you </a:t>
            </a:r>
            <a:r>
              <a:rPr lang="en-GB" sz="2590" dirty="0">
                <a:solidFill>
                  <a:srgbClr val="FF0000"/>
                </a:solidFill>
                <a:latin typeface="Calibri"/>
                <a:ea typeface="Calibri"/>
                <a:cs typeface="Calibri"/>
                <a:sym typeface="Calibri"/>
              </a:rPr>
              <a:t>can’t</a:t>
            </a:r>
            <a:r>
              <a:rPr lang="en-GB" sz="2590" dirty="0">
                <a:solidFill>
                  <a:schemeClr val="dk1"/>
                </a:solidFill>
                <a:latin typeface="Calibri"/>
                <a:ea typeface="Calibri"/>
                <a:cs typeface="Calibri"/>
                <a:sym typeface="Calibri"/>
              </a:rPr>
              <a:t> socialise with a swarm of destructive headache-inducing barbarians. As soon as the first </a:t>
            </a:r>
            <a:r>
              <a:rPr lang="en-GB" sz="2590" dirty="0">
                <a:solidFill>
                  <a:srgbClr val="FF0000"/>
                </a:solidFill>
                <a:latin typeface="Calibri"/>
                <a:ea typeface="Calibri"/>
                <a:cs typeface="Calibri"/>
                <a:sym typeface="Calibri"/>
              </a:rPr>
              <a:t>doorbel</a:t>
            </a:r>
            <a:r>
              <a:rPr lang="en-GB" sz="2590" dirty="0">
                <a:solidFill>
                  <a:schemeClr val="dk1"/>
                </a:solidFill>
                <a:latin typeface="Calibri"/>
                <a:ea typeface="Calibri"/>
                <a:cs typeface="Calibri"/>
                <a:sym typeface="Calibri"/>
              </a:rPr>
              <a:t> struck, I traipsed towards my doom, hoping this year the barbarians had matured into sweet little girls that could say more than one syllable. </a:t>
            </a:r>
            <a:endParaRPr dirty="0"/>
          </a:p>
          <a:p>
            <a:pPr marL="0" marR="0" lvl="0" indent="0" algn="l" rtl="0">
              <a:lnSpc>
                <a:spcPct val="70000"/>
              </a:lnSpc>
              <a:spcBef>
                <a:spcPts val="1000"/>
              </a:spcBef>
              <a:spcAft>
                <a:spcPts val="0"/>
              </a:spcAft>
              <a:buClr>
                <a:schemeClr val="dk1"/>
              </a:buClr>
              <a:buSzPts val="2590"/>
              <a:buFont typeface="Arial"/>
              <a:buNone/>
            </a:pPr>
            <a:endParaRPr sz="2590" dirty="0">
              <a:solidFill>
                <a:schemeClr val="dk1"/>
              </a:solidFill>
              <a:latin typeface="Calibri"/>
              <a:ea typeface="Calibri"/>
              <a:cs typeface="Calibri"/>
              <a:sym typeface="Calibri"/>
            </a:endParaRPr>
          </a:p>
        </p:txBody>
      </p:sp>
      <p:sp>
        <p:nvSpPr>
          <p:cNvPr id="180" name="Google Shape;180;p12"/>
          <p:cNvSpPr txBox="1"/>
          <p:nvPr/>
        </p:nvSpPr>
        <p:spPr>
          <a:xfrm>
            <a:off x="479685" y="4137285"/>
            <a:ext cx="2952832" cy="2246729"/>
          </a:xfrm>
          <a:prstGeom prst="rect">
            <a:avLst/>
          </a:prstGeom>
          <a:solidFill>
            <a:srgbClr val="AA69B5"/>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b="1" u="sng" dirty="0">
                <a:solidFill>
                  <a:schemeClr val="dk1"/>
                </a:solidFill>
                <a:latin typeface="Calibri"/>
                <a:ea typeface="Calibri"/>
                <a:cs typeface="Calibri"/>
                <a:sym typeface="Calibri"/>
              </a:rPr>
              <a:t>As I read aloud try to</a:t>
            </a:r>
          </a:p>
          <a:p>
            <a:pPr marL="0" marR="0" lvl="0" indent="0" algn="ctr" rtl="0">
              <a:spcBef>
                <a:spcPts val="0"/>
              </a:spcBef>
              <a:spcAft>
                <a:spcPts val="0"/>
              </a:spcAft>
              <a:buNone/>
            </a:pPr>
            <a:r>
              <a:rPr lang="en-GB" sz="2000" b="1" u="sng" dirty="0">
                <a:solidFill>
                  <a:schemeClr val="dk1"/>
                </a:solidFill>
                <a:latin typeface="Calibri"/>
                <a:ea typeface="Calibri"/>
                <a:cs typeface="Calibri"/>
                <a:sym typeface="Calibri"/>
              </a:rPr>
              <a:t>proofread and in correct the 5 spelling errors and add the 5 missing apostrophes </a:t>
            </a:r>
            <a:endParaRPr dirty="0"/>
          </a:p>
          <a:p>
            <a:pPr marL="0" marR="0" lvl="0" indent="0" algn="ctr" rtl="0">
              <a:spcBef>
                <a:spcPts val="0"/>
              </a:spcBef>
              <a:spcAft>
                <a:spcPts val="0"/>
              </a:spcAft>
              <a:buNone/>
            </a:pPr>
            <a:r>
              <a:rPr lang="en-GB" sz="2000" b="1" u="sng" dirty="0">
                <a:solidFill>
                  <a:srgbClr val="FF0000"/>
                </a:solidFill>
                <a:latin typeface="Calibri"/>
                <a:ea typeface="Calibri"/>
                <a:cs typeface="Calibri"/>
                <a:sym typeface="Calibri"/>
              </a:rPr>
              <a:t>Stretch- find the metaphor</a:t>
            </a:r>
            <a:endParaRPr sz="2000" b="1" u="sng" dirty="0">
              <a:solidFill>
                <a:srgbClr val="FF0000"/>
              </a:solidFill>
              <a:latin typeface="Calibri"/>
              <a:ea typeface="Calibri"/>
              <a:cs typeface="Calibri"/>
              <a:sym typeface="Calibri"/>
            </a:endParaRPr>
          </a:p>
        </p:txBody>
      </p:sp>
    </p:spTree>
    <p:extLst>
      <p:ext uri="{BB962C8B-B14F-4D97-AF65-F5344CB8AC3E}">
        <p14:creationId xmlns:p14="http://schemas.microsoft.com/office/powerpoint/2010/main" val="3419626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F89C3-AD58-40B5-BAC9-7558C3584E23}"/>
              </a:ext>
            </a:extLst>
          </p:cNvPr>
          <p:cNvSpPr>
            <a:spLocks noGrp="1"/>
          </p:cNvSpPr>
          <p:nvPr>
            <p:ph type="title"/>
          </p:nvPr>
        </p:nvSpPr>
        <p:spPr>
          <a:xfrm>
            <a:off x="762000" y="559678"/>
            <a:ext cx="3567915" cy="4952492"/>
          </a:xfrm>
        </p:spPr>
        <p:txBody>
          <a:bodyPr>
            <a:normAutofit/>
          </a:bodyPr>
          <a:lstStyle/>
          <a:p>
            <a:r>
              <a:rPr lang="en-US" dirty="0"/>
              <a:t>Proofread your first paragraph for the final time</a:t>
            </a:r>
          </a:p>
        </p:txBody>
      </p:sp>
      <p:graphicFrame>
        <p:nvGraphicFramePr>
          <p:cNvPr id="5" name="Text Placeholder 2">
            <a:extLst>
              <a:ext uri="{FF2B5EF4-FFF2-40B4-BE49-F238E27FC236}">
                <a16:creationId xmlns:a16="http://schemas.microsoft.com/office/drawing/2014/main" id="{57010C6B-DBF2-4FFA-9DD7-66130D549B96}"/>
              </a:ext>
            </a:extLst>
          </p:cNvPr>
          <p:cNvGraphicFramePr/>
          <p:nvPr/>
        </p:nvGraphicFramePr>
        <p:xfrm>
          <a:off x="5181600" y="568325"/>
          <a:ext cx="6248400" cy="5656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93902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18"/>
          <p:cNvSpPr txBox="1">
            <a:spLocks noGrp="1"/>
          </p:cNvSpPr>
          <p:nvPr>
            <p:ph type="body" idx="1"/>
          </p:nvPr>
        </p:nvSpPr>
        <p:spPr>
          <a:xfrm>
            <a:off x="24224" y="190990"/>
            <a:ext cx="3547242" cy="5249916"/>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800"/>
              <a:buNone/>
            </a:pPr>
            <a:r>
              <a:rPr lang="en-GB" b="1">
                <a:latin typeface="Comic Sans MS"/>
                <a:ea typeface="Comic Sans MS"/>
                <a:cs typeface="Comic Sans MS"/>
                <a:sym typeface="Comic Sans MS"/>
              </a:rPr>
              <a:t>Developing a build up. </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Action to start</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Description</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Action to build up</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Zoom in on something happening</a:t>
            </a:r>
            <a:endParaRPr/>
          </a:p>
          <a:p>
            <a:pPr marL="228600" lvl="0" indent="-228600" algn="l" rtl="0">
              <a:lnSpc>
                <a:spcPct val="90000"/>
              </a:lnSpc>
              <a:spcBef>
                <a:spcPts val="1000"/>
              </a:spcBef>
              <a:spcAft>
                <a:spcPts val="0"/>
              </a:spcAft>
              <a:buClr>
                <a:schemeClr val="dk1"/>
              </a:buClr>
              <a:buSzPts val="2800"/>
              <a:buChar char="•"/>
            </a:pPr>
            <a:r>
              <a:rPr lang="en-GB">
                <a:latin typeface="Comic Sans MS"/>
                <a:ea typeface="Comic Sans MS"/>
                <a:cs typeface="Comic Sans MS"/>
                <a:sym typeface="Comic Sans MS"/>
              </a:rPr>
              <a:t>Cliff hanger end to introduce the problem</a:t>
            </a:r>
            <a:endParaRPr/>
          </a:p>
          <a:p>
            <a:pPr marL="0" lvl="0" indent="0" algn="l" rtl="0">
              <a:lnSpc>
                <a:spcPct val="90000"/>
              </a:lnSpc>
              <a:spcBef>
                <a:spcPts val="1000"/>
              </a:spcBef>
              <a:spcAft>
                <a:spcPts val="0"/>
              </a:spcAft>
              <a:buClr>
                <a:schemeClr val="dk1"/>
              </a:buClr>
              <a:buSzPts val="2800"/>
              <a:buNone/>
            </a:pPr>
            <a:endParaRPr/>
          </a:p>
        </p:txBody>
      </p:sp>
      <p:sp>
        <p:nvSpPr>
          <p:cNvPr id="218" name="Google Shape;218;p18"/>
          <p:cNvSpPr/>
          <p:nvPr/>
        </p:nvSpPr>
        <p:spPr>
          <a:xfrm>
            <a:off x="3571466" y="177808"/>
            <a:ext cx="8316924" cy="803385"/>
          </a:xfrm>
          <a:prstGeom prst="rect">
            <a:avLst/>
          </a:prstGeom>
          <a:gradFill>
            <a:gsLst>
              <a:gs pos="0">
                <a:srgbClr val="C8B2E9"/>
              </a:gs>
              <a:gs pos="35000">
                <a:srgbClr val="D6CAED"/>
              </a:gs>
              <a:gs pos="100000">
                <a:srgbClr val="EFE8FA"/>
              </a:gs>
            </a:gsLst>
            <a:lin ang="16200000" scaled="0"/>
          </a:gradFill>
          <a:ln w="9525" cap="flat" cmpd="sng">
            <a:solidFill>
              <a:srgbClr val="7C5F9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4000"/>
              <a:buFont typeface="Calibri"/>
              <a:buNone/>
            </a:pPr>
            <a:endParaRPr sz="4000" b="0" i="0" u="none" strike="noStrike" cap="none">
              <a:solidFill>
                <a:srgbClr val="000000"/>
              </a:solidFill>
              <a:latin typeface="Comic Sans MS"/>
              <a:ea typeface="Comic Sans MS"/>
              <a:cs typeface="Comic Sans MS"/>
              <a:sym typeface="Comic Sans MS"/>
            </a:endParaRPr>
          </a:p>
          <a:p>
            <a:pPr marL="0" marR="0" lvl="0" indent="0" algn="ctr" rtl="0">
              <a:lnSpc>
                <a:spcPct val="100000"/>
              </a:lnSpc>
              <a:spcBef>
                <a:spcPts val="0"/>
              </a:spcBef>
              <a:spcAft>
                <a:spcPts val="0"/>
              </a:spcAft>
              <a:buClr>
                <a:srgbClr val="000000"/>
              </a:buClr>
              <a:buSzPts val="4000"/>
              <a:buFont typeface="Comic Sans MS"/>
              <a:buNone/>
            </a:pPr>
            <a:r>
              <a:rPr lang="en-GB" sz="4000" b="0" i="0" u="none" strike="noStrike" cap="none">
                <a:solidFill>
                  <a:srgbClr val="000000"/>
                </a:solidFill>
                <a:latin typeface="Comic Sans MS"/>
                <a:ea typeface="Comic Sans MS"/>
                <a:cs typeface="Comic Sans MS"/>
                <a:sym typeface="Comic Sans MS"/>
              </a:rPr>
              <a:t>Build up</a:t>
            </a:r>
            <a:endParaRPr/>
          </a:p>
          <a:p>
            <a:pPr marL="0" marR="0" lvl="0" indent="0" algn="ctr" rtl="0">
              <a:lnSpc>
                <a:spcPct val="100000"/>
              </a:lnSpc>
              <a:spcBef>
                <a:spcPts val="0"/>
              </a:spcBef>
              <a:spcAft>
                <a:spcPts val="0"/>
              </a:spcAft>
              <a:buClr>
                <a:schemeClr val="dk1"/>
              </a:buClr>
              <a:buSzPts val="4000"/>
              <a:buFont typeface="Calibri"/>
              <a:buNone/>
            </a:pPr>
            <a:endParaRPr sz="4000" b="0" i="0" u="none" strike="noStrike" cap="none">
              <a:solidFill>
                <a:srgbClr val="000000"/>
              </a:solidFill>
              <a:latin typeface="Comic Sans MS"/>
              <a:ea typeface="Comic Sans MS"/>
              <a:cs typeface="Comic Sans MS"/>
              <a:sym typeface="Comic Sans MS"/>
            </a:endParaRPr>
          </a:p>
        </p:txBody>
      </p:sp>
      <p:sp>
        <p:nvSpPr>
          <p:cNvPr id="219" name="Google Shape;219;p18"/>
          <p:cNvSpPr/>
          <p:nvPr/>
        </p:nvSpPr>
        <p:spPr>
          <a:xfrm>
            <a:off x="4792716" y="1182415"/>
            <a:ext cx="6826469" cy="5130467"/>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None/>
            </a:pPr>
            <a:r>
              <a:rPr lang="en-GB" sz="1800" dirty="0">
                <a:solidFill>
                  <a:schemeClr val="tx1"/>
                </a:solidFill>
                <a:latin typeface="Comic Sans MS"/>
                <a:ea typeface="Comic Sans MS"/>
                <a:cs typeface="Comic Sans MS"/>
                <a:sym typeface="Comic Sans MS"/>
              </a:rPr>
              <a:t>As I swung open the front door, what greeted me was my worst nightmare. A horde of pink tutus and puffs of feathers and glittering parcels were thrust into my face as I stepped aside and let the carnage of sparkles flow into the house. The shrieks and squeals started to fill the house. That answered my question then, the swarm of girls hadn’t moved any further. I glanced into the living room, which now replicated a jungle gym. On one side of the room I saw one girl twirling around in circles, letting another girl push her faster and faster, “Maisie, stop that,” I tried to yell. Too late. The other little girl spun round with a thump on the floor as her face scrunched up and head flipped back to release an almighty roar. I looked towards my mum and frowned, this is not my idea of a party. The doorbell echoed again and I took the opportunity to escape the noise. I expected to see another girl is another sparkling tutu clutching more pink presents but what greeted me was much worse. </a:t>
            </a:r>
            <a:endParaRPr sz="1800" dirty="0">
              <a:solidFill>
                <a:schemeClr val="tx1"/>
              </a:solidFill>
              <a:latin typeface="Comic Sans MS"/>
              <a:ea typeface="Comic Sans MS"/>
              <a:cs typeface="Comic Sans MS"/>
              <a:sym typeface="Comic Sans MS"/>
            </a:endParaRPr>
          </a:p>
        </p:txBody>
      </p:sp>
      <p:sp>
        <p:nvSpPr>
          <p:cNvPr id="220" name="Google Shape;220;p18"/>
          <p:cNvSpPr txBox="1"/>
          <p:nvPr/>
        </p:nvSpPr>
        <p:spPr>
          <a:xfrm>
            <a:off x="524656" y="5591331"/>
            <a:ext cx="3867462" cy="1200288"/>
          </a:xfrm>
          <a:prstGeom prst="rect">
            <a:avLst/>
          </a:prstGeom>
          <a:solidFill>
            <a:srgbClr val="FFFF00"/>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b="1" dirty="0">
                <a:solidFill>
                  <a:srgbClr val="FF0000"/>
                </a:solidFill>
                <a:latin typeface="Comic Sans MS"/>
                <a:ea typeface="Comic Sans MS"/>
                <a:cs typeface="Comic Sans MS"/>
                <a:sym typeface="Comic Sans MS"/>
              </a:rPr>
              <a:t>You can use this structure to plan your second paragraph</a:t>
            </a:r>
            <a:endParaRPr sz="2400" b="1" dirty="0">
              <a:solidFill>
                <a:srgbClr val="FF0000"/>
              </a:solidFill>
              <a:latin typeface="Comic Sans MS"/>
              <a:ea typeface="Comic Sans MS"/>
              <a:cs typeface="Comic Sans MS"/>
              <a:sym typeface="Comic Sans M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B88C1-C19C-4634-A232-4771FCD5B063}"/>
              </a:ext>
            </a:extLst>
          </p:cNvPr>
          <p:cNvSpPr>
            <a:spLocks noGrp="1"/>
          </p:cNvSpPr>
          <p:nvPr>
            <p:ph type="title"/>
          </p:nvPr>
        </p:nvSpPr>
        <p:spPr>
          <a:xfrm>
            <a:off x="0" y="662184"/>
            <a:ext cx="3505495" cy="1622321"/>
          </a:xfrm>
        </p:spPr>
        <p:txBody>
          <a:bodyPr vert="horz" lIns="91440" tIns="45720" rIns="91440" bIns="45720" rtlCol="0" anchor="ctr">
            <a:normAutofit/>
          </a:bodyPr>
          <a:lstStyle/>
          <a:p>
            <a:r>
              <a:rPr lang="en-US" sz="3700" kern="1200" dirty="0">
                <a:solidFill>
                  <a:schemeClr val="tx1"/>
                </a:solidFill>
                <a:latin typeface="+mj-lt"/>
                <a:ea typeface="+mj-ea"/>
                <a:cs typeface="+mj-cs"/>
              </a:rPr>
              <a:t>English Language Paper 1</a:t>
            </a:r>
          </a:p>
        </p:txBody>
      </p:sp>
      <p:sp>
        <p:nvSpPr>
          <p:cNvPr id="6" name="TextBox 5">
            <a:extLst>
              <a:ext uri="{FF2B5EF4-FFF2-40B4-BE49-F238E27FC236}">
                <a16:creationId xmlns:a16="http://schemas.microsoft.com/office/drawing/2014/main" id="{A5058B3D-FAD8-4CC3-9706-CECC41302B33}"/>
              </a:ext>
            </a:extLst>
          </p:cNvPr>
          <p:cNvSpPr txBox="1"/>
          <p:nvPr/>
        </p:nvSpPr>
        <p:spPr>
          <a:xfrm>
            <a:off x="164717" y="2443315"/>
            <a:ext cx="3505494" cy="3785419"/>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b="1"/>
              <a:t>This paper is structured that you read a story and then write a story/description </a:t>
            </a:r>
          </a:p>
          <a:p>
            <a:pPr indent="-228600">
              <a:lnSpc>
                <a:spcPct val="90000"/>
              </a:lnSpc>
              <a:spcAft>
                <a:spcPts val="600"/>
              </a:spcAft>
              <a:buFont typeface="Arial" panose="020B0604020202020204" pitchFamily="34" charset="0"/>
              <a:buChar char="•"/>
            </a:pPr>
            <a:endParaRPr lang="en-US" sz="2000" b="1"/>
          </a:p>
          <a:p>
            <a:pPr indent="-228600">
              <a:lnSpc>
                <a:spcPct val="90000"/>
              </a:lnSpc>
              <a:spcAft>
                <a:spcPts val="600"/>
              </a:spcAft>
              <a:buFont typeface="Arial" panose="020B0604020202020204" pitchFamily="34" charset="0"/>
              <a:buChar char="•"/>
            </a:pPr>
            <a:r>
              <a:rPr lang="en-US" sz="2000" b="1"/>
              <a:t>Section A- </a:t>
            </a:r>
          </a:p>
          <a:p>
            <a:pPr indent="-228600">
              <a:lnSpc>
                <a:spcPct val="90000"/>
              </a:lnSpc>
              <a:spcAft>
                <a:spcPts val="600"/>
              </a:spcAft>
              <a:buFont typeface="Arial" panose="020B0604020202020204" pitchFamily="34" charset="0"/>
              <a:buChar char="•"/>
            </a:pPr>
            <a:r>
              <a:rPr lang="en-US" sz="2000" b="1"/>
              <a:t>You will read one text that is fiction and answer questions</a:t>
            </a:r>
          </a:p>
          <a:p>
            <a:pPr indent="-228600">
              <a:lnSpc>
                <a:spcPct val="90000"/>
              </a:lnSpc>
              <a:spcAft>
                <a:spcPts val="600"/>
              </a:spcAft>
              <a:buFont typeface="Arial" panose="020B0604020202020204" pitchFamily="34" charset="0"/>
              <a:buChar char="•"/>
            </a:pPr>
            <a:endParaRPr lang="en-US" sz="2000" b="1"/>
          </a:p>
          <a:p>
            <a:pPr indent="-228600">
              <a:lnSpc>
                <a:spcPct val="90000"/>
              </a:lnSpc>
              <a:spcAft>
                <a:spcPts val="600"/>
              </a:spcAft>
              <a:buFont typeface="Arial" panose="020B0604020202020204" pitchFamily="34" charset="0"/>
              <a:buChar char="•"/>
            </a:pPr>
            <a:r>
              <a:rPr lang="en-US" sz="2000" b="1"/>
              <a:t>Section B- You write a narrative or description</a:t>
            </a:r>
          </a:p>
        </p:txBody>
      </p:sp>
      <p:sp>
        <p:nvSpPr>
          <p:cNvPr id="20" name="Rectangle 10">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A4CC97F7-2816-49CB-AD2F-133B0B96D1F5}"/>
              </a:ext>
            </a:extLst>
          </p:cNvPr>
          <p:cNvPicPr>
            <a:picLocks noGrp="1" noChangeAspect="1"/>
          </p:cNvPicPr>
          <p:nvPr>
            <p:ph idx="1"/>
          </p:nvPr>
        </p:nvPicPr>
        <p:blipFill>
          <a:blip r:embed="rId2"/>
          <a:stretch>
            <a:fillRect/>
          </a:stretch>
        </p:blipFill>
        <p:spPr>
          <a:xfrm>
            <a:off x="3670212" y="0"/>
            <a:ext cx="8521788" cy="6858000"/>
          </a:xfrm>
          <a:prstGeom prst="rect">
            <a:avLst/>
          </a:prstGeom>
          <a:effectLst/>
        </p:spPr>
      </p:pic>
    </p:spTree>
    <p:extLst>
      <p:ext uri="{BB962C8B-B14F-4D97-AF65-F5344CB8AC3E}">
        <p14:creationId xmlns:p14="http://schemas.microsoft.com/office/powerpoint/2010/main" val="7581800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050651F-02B2-46EA-BC0B-181F98FB2D41}"/>
              </a:ext>
            </a:extLst>
          </p:cNvPr>
          <p:cNvSpPr>
            <a:spLocks noGrp="1"/>
          </p:cNvSpPr>
          <p:nvPr>
            <p:ph type="title"/>
          </p:nvPr>
        </p:nvSpPr>
        <p:spPr/>
        <p:txBody>
          <a:bodyPr/>
          <a:lstStyle/>
          <a:p>
            <a:r>
              <a:rPr lang="en-US" dirty="0"/>
              <a:t>How to vary sentence structures?</a:t>
            </a:r>
          </a:p>
        </p:txBody>
      </p:sp>
      <p:sp>
        <p:nvSpPr>
          <p:cNvPr id="6" name="Text Placeholder 5">
            <a:extLst>
              <a:ext uri="{FF2B5EF4-FFF2-40B4-BE49-F238E27FC236}">
                <a16:creationId xmlns:a16="http://schemas.microsoft.com/office/drawing/2014/main" id="{9486DDC7-908D-4014-96AC-23F94F51FC15}"/>
              </a:ext>
            </a:extLst>
          </p:cNvPr>
          <p:cNvSpPr>
            <a:spLocks noGrp="1"/>
          </p:cNvSpPr>
          <p:nvPr>
            <p:ph type="body" idx="1"/>
          </p:nvPr>
        </p:nvSpPr>
        <p:spPr/>
        <p:txBody>
          <a:bodyPr>
            <a:normAutofit fontScale="92500" lnSpcReduction="10000"/>
          </a:bodyPr>
          <a:lstStyle/>
          <a:p>
            <a:endParaRPr lang="en-US" dirty="0"/>
          </a:p>
          <a:p>
            <a:endParaRPr lang="en-US" dirty="0"/>
          </a:p>
          <a:p>
            <a:r>
              <a:rPr lang="en-US" dirty="0">
                <a:latin typeface="Comic Sans MS" panose="030F0702030302020204" pitchFamily="66" charset="0"/>
              </a:rPr>
              <a:t>Mum came home early. I ran to the cupboard and hid. One balloon was pressed against my leg. It started to squeak. I held my leg against it and held my breath. </a:t>
            </a:r>
          </a:p>
          <a:p>
            <a:endParaRPr lang="en-US" dirty="0">
              <a:latin typeface="Comic Sans MS" panose="030F0702030302020204" pitchFamily="66" charset="0"/>
            </a:endParaRPr>
          </a:p>
          <a:p>
            <a:r>
              <a:rPr lang="en-US" b="1" dirty="0">
                <a:solidFill>
                  <a:srgbClr val="FF0000"/>
                </a:solidFill>
                <a:latin typeface="Comic Sans MS" panose="030F0702030302020204" pitchFamily="66" charset="0"/>
              </a:rPr>
              <a:t>The sentences are all simple and compound with similar openings- this is level 2 standard. This is also telling and not showing- it is difficult for the reader to place themselves in the position of the narrator. </a:t>
            </a:r>
          </a:p>
          <a:p>
            <a:r>
              <a:rPr lang="en-US" dirty="0">
                <a:latin typeface="Comic Sans MS" panose="030F0702030302020204" pitchFamily="66" charset="0"/>
              </a:rPr>
              <a:t>AO6-Uses a full range of appropriate sentence forms for effect</a:t>
            </a:r>
          </a:p>
        </p:txBody>
      </p:sp>
      <p:sp>
        <p:nvSpPr>
          <p:cNvPr id="7" name="Oval 6">
            <a:extLst>
              <a:ext uri="{FF2B5EF4-FFF2-40B4-BE49-F238E27FC236}">
                <a16:creationId xmlns:a16="http://schemas.microsoft.com/office/drawing/2014/main" id="{A6D165C8-9FD1-48EE-ADEE-5FCA114396DB}"/>
              </a:ext>
            </a:extLst>
          </p:cNvPr>
          <p:cNvSpPr/>
          <p:nvPr/>
        </p:nvSpPr>
        <p:spPr>
          <a:xfrm>
            <a:off x="5450109" y="2922818"/>
            <a:ext cx="351693" cy="6189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481FC65B-A7DA-4BC6-8A1E-AE7890CAAF04}"/>
              </a:ext>
            </a:extLst>
          </p:cNvPr>
          <p:cNvSpPr/>
          <p:nvPr/>
        </p:nvSpPr>
        <p:spPr>
          <a:xfrm>
            <a:off x="8788181" y="2922818"/>
            <a:ext cx="351693" cy="6189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1E7F8E7B-6941-42BB-B9A2-E14CD6C840EC}"/>
              </a:ext>
            </a:extLst>
          </p:cNvPr>
          <p:cNvSpPr/>
          <p:nvPr/>
        </p:nvSpPr>
        <p:spPr>
          <a:xfrm>
            <a:off x="4637344" y="2503183"/>
            <a:ext cx="351693" cy="6189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4413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1"/>
          <p:cNvSpPr txBox="1">
            <a:spLocks noGrp="1"/>
          </p:cNvSpPr>
          <p:nvPr>
            <p:ph type="title"/>
          </p:nvPr>
        </p:nvSpPr>
        <p:spPr>
          <a:xfrm>
            <a:off x="1115568" y="548640"/>
            <a:ext cx="10168128" cy="1179576"/>
          </a:xfrm>
          <a:prstGeom prst="rect">
            <a:avLst/>
          </a:prstGeom>
        </p:spPr>
        <p:txBody>
          <a:bodyPr spcFirstLastPara="1" lIns="91425" tIns="45700" rIns="91425" bIns="45700" anchorCtr="0">
            <a:normAutofit/>
          </a:bodyPr>
          <a:lstStyle/>
          <a:p>
            <a:pPr marL="0" lvl="0" indent="0" rtl="0">
              <a:spcBef>
                <a:spcPts val="0"/>
              </a:spcBef>
              <a:spcAft>
                <a:spcPts val="0"/>
              </a:spcAft>
              <a:buClr>
                <a:schemeClr val="dk1"/>
              </a:buClr>
              <a:buSzPts val="4400"/>
              <a:buFont typeface="Calibri"/>
              <a:buNone/>
            </a:pPr>
            <a:r>
              <a:rPr lang="en-US" sz="4000" dirty="0"/>
              <a:t>Varying sentence structures </a:t>
            </a:r>
          </a:p>
        </p:txBody>
      </p:sp>
      <p:sp>
        <p:nvSpPr>
          <p:cNvPr id="243" name="Google Shape;243;p21"/>
          <p:cNvSpPr txBox="1">
            <a:spLocks noGrp="1"/>
          </p:cNvSpPr>
          <p:nvPr>
            <p:ph type="body" idx="1"/>
          </p:nvPr>
        </p:nvSpPr>
        <p:spPr>
          <a:xfrm>
            <a:off x="904553" y="2172454"/>
            <a:ext cx="10168128" cy="3695020"/>
          </a:xfrm>
          <a:prstGeom prst="rect">
            <a:avLst/>
          </a:prstGeom>
        </p:spPr>
        <p:txBody>
          <a:bodyPr spcFirstLastPara="1" lIns="91425" tIns="45700" rIns="91425" bIns="45700" anchorCtr="0">
            <a:normAutofit fontScale="92500" lnSpcReduction="20000"/>
          </a:bodyPr>
          <a:lstStyle/>
          <a:p>
            <a:pPr marL="0" lvl="0" indent="0" rtl="0">
              <a:spcBef>
                <a:spcPts val="1000"/>
              </a:spcBef>
              <a:spcAft>
                <a:spcPts val="0"/>
              </a:spcAft>
              <a:buClr>
                <a:schemeClr val="dk1"/>
              </a:buClr>
              <a:buSzPts val="2800"/>
              <a:buNone/>
            </a:pPr>
            <a:r>
              <a:rPr lang="en-US" sz="2000" dirty="0">
                <a:highlight>
                  <a:srgbClr val="FFFF00"/>
                </a:highlight>
                <a:latin typeface="Comic Sans MS"/>
                <a:ea typeface="Comic Sans MS"/>
                <a:cs typeface="Comic Sans MS"/>
                <a:sym typeface="Comic Sans MS"/>
              </a:rPr>
              <a:t>Struggling</a:t>
            </a:r>
            <a:r>
              <a:rPr lang="en-US" sz="2000" dirty="0">
                <a:latin typeface="Comic Sans MS"/>
                <a:ea typeface="Comic Sans MS"/>
                <a:cs typeface="Comic Sans MS"/>
                <a:sym typeface="Comic Sans MS"/>
              </a:rPr>
              <a:t> to get her keys in the door and clearly rushing, Mum’s silhouette fell onto the hallway floor. </a:t>
            </a:r>
            <a:r>
              <a:rPr lang="en-US" sz="2000" dirty="0">
                <a:highlight>
                  <a:srgbClr val="FFFF00"/>
                </a:highlight>
                <a:latin typeface="Comic Sans MS"/>
                <a:ea typeface="Comic Sans MS"/>
                <a:cs typeface="Comic Sans MS"/>
                <a:sym typeface="Comic Sans MS"/>
              </a:rPr>
              <a:t>Forcing</a:t>
            </a:r>
            <a:r>
              <a:rPr lang="en-US" sz="2000" dirty="0">
                <a:latin typeface="Comic Sans MS"/>
                <a:ea typeface="Comic Sans MS"/>
                <a:cs typeface="Comic Sans MS"/>
                <a:sym typeface="Comic Sans MS"/>
              </a:rPr>
              <a:t> the presents roughly behind the sofa, I grabbed the two rogue balloons that were fighting back and ran to under the stairs. </a:t>
            </a:r>
            <a:r>
              <a:rPr lang="en-US" sz="2000" dirty="0">
                <a:highlight>
                  <a:srgbClr val="00FF00"/>
                </a:highlight>
                <a:latin typeface="Comic Sans MS"/>
                <a:ea typeface="Comic Sans MS"/>
                <a:cs typeface="Comic Sans MS"/>
                <a:sym typeface="Comic Sans MS"/>
              </a:rPr>
              <a:t>Silently</a:t>
            </a:r>
            <a:r>
              <a:rPr lang="en-US" sz="2000" dirty="0">
                <a:latin typeface="Comic Sans MS"/>
                <a:ea typeface="Comic Sans MS"/>
                <a:cs typeface="Comic Sans MS"/>
                <a:sym typeface="Comic Sans MS"/>
              </a:rPr>
              <a:t>, I edged the door shut with the edge of my nail just before Mum burst in. One balloon was on my chest and pushing at the door whilst the other was crushed between my leg and the hoover. Mum grabbed her lunch from the fridge as the balloon first squeaked. </a:t>
            </a:r>
            <a:r>
              <a:rPr lang="en-US" sz="2000" dirty="0">
                <a:highlight>
                  <a:srgbClr val="FFFF00"/>
                </a:highlight>
                <a:latin typeface="Comic Sans MS"/>
                <a:ea typeface="Comic Sans MS"/>
                <a:cs typeface="Comic Sans MS"/>
                <a:sym typeface="Comic Sans MS"/>
              </a:rPr>
              <a:t>Glancing</a:t>
            </a:r>
            <a:r>
              <a:rPr lang="en-US" sz="2000" dirty="0">
                <a:latin typeface="Comic Sans MS"/>
                <a:ea typeface="Comic Sans MS"/>
                <a:cs typeface="Comic Sans MS"/>
                <a:sym typeface="Comic Sans MS"/>
              </a:rPr>
              <a:t> in the room, Mum then shrugged and left again. As she closed the door and the key turned in the lock, the petulant balloon popped loudly. </a:t>
            </a:r>
          </a:p>
          <a:p>
            <a:pPr marL="0" lvl="0" indent="0" rtl="0">
              <a:spcBef>
                <a:spcPts val="1000"/>
              </a:spcBef>
              <a:spcAft>
                <a:spcPts val="0"/>
              </a:spcAft>
              <a:buClr>
                <a:schemeClr val="dk1"/>
              </a:buClr>
              <a:buSzPts val="2800"/>
              <a:buNone/>
            </a:pPr>
            <a:endParaRPr lang="en-US" sz="2000" dirty="0">
              <a:latin typeface="Comic Sans MS"/>
              <a:ea typeface="Comic Sans MS"/>
              <a:cs typeface="Comic Sans MS"/>
              <a:sym typeface="Comic Sans MS"/>
            </a:endParaRPr>
          </a:p>
          <a:p>
            <a:pPr marL="0" lvl="0" indent="0" rtl="0">
              <a:spcBef>
                <a:spcPts val="1000"/>
              </a:spcBef>
              <a:spcAft>
                <a:spcPts val="0"/>
              </a:spcAft>
              <a:buClr>
                <a:schemeClr val="dk1"/>
              </a:buClr>
              <a:buSzPts val="2800"/>
              <a:buNone/>
            </a:pPr>
            <a:r>
              <a:rPr lang="en-US" sz="2000" b="1" dirty="0">
                <a:solidFill>
                  <a:srgbClr val="FF0000"/>
                </a:solidFill>
                <a:latin typeface="Comic Sans MS"/>
                <a:ea typeface="Comic Sans MS"/>
                <a:cs typeface="Comic Sans MS"/>
                <a:sym typeface="Comic Sans MS"/>
              </a:rPr>
              <a:t>Here there is a variety of sentence types and openers. The language used is more descriptive, helping the reader engage more and picture the setting. The vocabulary overall is much better, and the verbs help share the emotion that the narrator is feeling, making it overall a more imaginative piece. This piece is more a Level 3 to 4. </a:t>
            </a:r>
          </a:p>
        </p:txBody>
      </p:sp>
      <p:sp>
        <p:nvSpPr>
          <p:cNvPr id="2" name="Rectangle 1">
            <a:extLst>
              <a:ext uri="{FF2B5EF4-FFF2-40B4-BE49-F238E27FC236}">
                <a16:creationId xmlns:a16="http://schemas.microsoft.com/office/drawing/2014/main" id="{26EF0284-3F10-407E-BB4C-EF69C41D272C}"/>
              </a:ext>
            </a:extLst>
          </p:cNvPr>
          <p:cNvSpPr/>
          <p:nvPr/>
        </p:nvSpPr>
        <p:spPr>
          <a:xfrm>
            <a:off x="7469944" y="281353"/>
            <a:ext cx="1069143" cy="71745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Verbs </a:t>
            </a:r>
          </a:p>
        </p:txBody>
      </p:sp>
      <p:sp>
        <p:nvSpPr>
          <p:cNvPr id="3" name="Rectangle 2">
            <a:extLst>
              <a:ext uri="{FF2B5EF4-FFF2-40B4-BE49-F238E27FC236}">
                <a16:creationId xmlns:a16="http://schemas.microsoft.com/office/drawing/2014/main" id="{09D29C4D-6E4E-4DF6-A001-9F7B9533464A}"/>
              </a:ext>
            </a:extLst>
          </p:cNvPr>
          <p:cNvSpPr/>
          <p:nvPr/>
        </p:nvSpPr>
        <p:spPr>
          <a:xfrm>
            <a:off x="8651631" y="281354"/>
            <a:ext cx="1069144" cy="717452"/>
          </a:xfrm>
          <a:prstGeom prst="rect">
            <a:avLst/>
          </a:prstGeom>
          <a:solidFill>
            <a:srgbClr val="4EE24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Adverb</a:t>
            </a:r>
          </a:p>
        </p:txBody>
      </p:sp>
    </p:spTree>
    <p:extLst>
      <p:ext uri="{BB962C8B-B14F-4D97-AF65-F5344CB8AC3E}">
        <p14:creationId xmlns:p14="http://schemas.microsoft.com/office/powerpoint/2010/main" val="1081054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1944E6-4236-45B0-991F-CA5BC7529348}"/>
              </a:ext>
            </a:extLst>
          </p:cNvPr>
          <p:cNvSpPr>
            <a:spLocks noGrp="1"/>
          </p:cNvSpPr>
          <p:nvPr>
            <p:ph type="title"/>
          </p:nvPr>
        </p:nvSpPr>
        <p:spPr>
          <a:xfrm>
            <a:off x="594360" y="637125"/>
            <a:ext cx="3802276" cy="5256371"/>
          </a:xfrm>
        </p:spPr>
        <p:txBody>
          <a:bodyPr>
            <a:normAutofit/>
          </a:bodyPr>
          <a:lstStyle/>
          <a:p>
            <a:r>
              <a:rPr lang="en-US" sz="4800" dirty="0"/>
              <a:t>Introduction to a problem/build up </a:t>
            </a:r>
          </a:p>
        </p:txBody>
      </p:sp>
      <p:graphicFrame>
        <p:nvGraphicFramePr>
          <p:cNvPr id="16" name="Text Placeholder 4">
            <a:extLst>
              <a:ext uri="{FF2B5EF4-FFF2-40B4-BE49-F238E27FC236}">
                <a16:creationId xmlns:a16="http://schemas.microsoft.com/office/drawing/2014/main" id="{E2DC4E08-E906-4F8E-AF85-A4A7509F57BA}"/>
              </a:ext>
            </a:extLst>
          </p:cNvPr>
          <p:cNvGraphicFramePr/>
          <p:nvPr/>
        </p:nvGraphicFramePr>
        <p:xfrm>
          <a:off x="5166985" y="303591"/>
          <a:ext cx="6588691" cy="5896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28145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useBgFill="1">
        <p:nvSpPr>
          <p:cNvPr id="123" name="Rectangle 122">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25" name="Freeform: Shape 124">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17" name="Google Shape;117;p4"/>
          <p:cNvSpPr txBox="1"/>
          <p:nvPr/>
        </p:nvSpPr>
        <p:spPr>
          <a:xfrm>
            <a:off x="686834" y="1153572"/>
            <a:ext cx="3200400" cy="4461163"/>
          </a:xfrm>
          <a:prstGeom prst="rect">
            <a:avLst/>
          </a:prstGeom>
        </p:spPr>
        <p:txBody>
          <a:bodyPr spcFirstLastPara="1" vert="horz" lIns="91440" tIns="45720" rIns="91440" bIns="45720" rtlCol="0" anchor="ctr" anchorCtr="0">
            <a:normAutofit/>
          </a:bodyPr>
          <a:lstStyle/>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sng" strike="noStrike" kern="1200" cap="none" spc="0" normalizeH="0" baseline="0" noProof="0">
                <a:ln>
                  <a:noFill/>
                </a:ln>
                <a:solidFill>
                  <a:srgbClr val="FFFFFF"/>
                </a:solidFill>
                <a:effectLst/>
                <a:uLnTx/>
                <a:uFillTx/>
                <a:latin typeface="Arial"/>
                <a:ea typeface="+mj-ea"/>
                <a:cs typeface="Arial"/>
                <a:sym typeface="Comic Sans MS"/>
              </a:rPr>
              <a:t>Speech punctuation</a:t>
            </a:r>
            <a:endParaRPr kumimoji="0" lang="en-US" sz="2100" b="0" i="0" u="none" strike="noStrike" kern="1200" cap="none" spc="0" normalizeH="0" baseline="0" noProof="0">
              <a:ln>
                <a:noFill/>
              </a:ln>
              <a:solidFill>
                <a:srgbClr val="FFFFFF"/>
              </a:solidFill>
              <a:effectLst/>
              <a:uLnTx/>
              <a:uFillTx/>
              <a:latin typeface="Arial"/>
              <a:ea typeface="+mj-ea"/>
              <a:cs typeface="Arial"/>
              <a:sym typeface="Arial"/>
            </a:endParaRPr>
          </a:p>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none" strike="noStrike" kern="1200" cap="none" spc="0" normalizeH="0" baseline="0" noProof="0">
                <a:ln>
                  <a:noFill/>
                </a:ln>
                <a:solidFill>
                  <a:srgbClr val="FFFFFF"/>
                </a:solidFill>
                <a:effectLst/>
                <a:uLnTx/>
                <a:uFillTx/>
                <a:latin typeface="Arial"/>
                <a:ea typeface="+mj-ea"/>
                <a:cs typeface="Arial"/>
                <a:sym typeface="Comic Sans MS"/>
              </a:rPr>
              <a:t>1. You need to have a comma before the speech </a:t>
            </a:r>
            <a:endParaRPr kumimoji="0" lang="en-US" sz="2100" b="0" i="0" u="none" strike="noStrike" kern="1200" cap="none" spc="0" normalizeH="0" baseline="0" noProof="0">
              <a:ln>
                <a:noFill/>
              </a:ln>
              <a:solidFill>
                <a:srgbClr val="FFFFFF"/>
              </a:solidFill>
              <a:effectLst/>
              <a:uLnTx/>
              <a:uFillTx/>
              <a:latin typeface="Arial"/>
              <a:ea typeface="+mj-ea"/>
              <a:cs typeface="Arial"/>
              <a:sym typeface="Arial"/>
            </a:endParaRPr>
          </a:p>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none" strike="noStrike" kern="1200" cap="none" spc="0" normalizeH="0" baseline="0" noProof="0">
                <a:ln>
                  <a:noFill/>
                </a:ln>
                <a:solidFill>
                  <a:srgbClr val="FFFFFF"/>
                </a:solidFill>
                <a:effectLst/>
                <a:uLnTx/>
                <a:uFillTx/>
                <a:latin typeface="Arial"/>
                <a:ea typeface="+mj-ea"/>
                <a:cs typeface="Arial"/>
                <a:sym typeface="Comic Sans MS"/>
              </a:rPr>
              <a:t>2. Speech starts with a capital letter!</a:t>
            </a:r>
            <a:endParaRPr kumimoji="0" lang="en-US" sz="2100" b="0" i="0" u="none" strike="noStrike" kern="1200" cap="none" spc="0" normalizeH="0" baseline="0" noProof="0">
              <a:ln>
                <a:noFill/>
              </a:ln>
              <a:solidFill>
                <a:srgbClr val="FFFFFF"/>
              </a:solidFill>
              <a:effectLst/>
              <a:uLnTx/>
              <a:uFillTx/>
              <a:latin typeface="Arial"/>
              <a:ea typeface="+mj-ea"/>
              <a:cs typeface="Arial"/>
              <a:sym typeface="Arial"/>
            </a:endParaRPr>
          </a:p>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none" strike="noStrike" kern="1200" cap="none" spc="0" normalizeH="0" baseline="0" noProof="0">
                <a:ln>
                  <a:noFill/>
                </a:ln>
                <a:solidFill>
                  <a:srgbClr val="FFFFFF"/>
                </a:solidFill>
                <a:effectLst/>
                <a:uLnTx/>
                <a:uFillTx/>
                <a:latin typeface="Arial"/>
                <a:ea typeface="+mj-ea"/>
                <a:cs typeface="Arial"/>
                <a:sym typeface="Comic Sans MS"/>
              </a:rPr>
              <a:t>So for example.....</a:t>
            </a:r>
            <a:endParaRPr kumimoji="0" lang="en-US" sz="2100" b="0" i="0" u="none" strike="noStrike" kern="1200" cap="none" spc="0" normalizeH="0" baseline="0" noProof="0">
              <a:ln>
                <a:noFill/>
              </a:ln>
              <a:solidFill>
                <a:srgbClr val="FFFFFF"/>
              </a:solidFill>
              <a:effectLst/>
              <a:uLnTx/>
              <a:uFillTx/>
              <a:latin typeface="Arial"/>
              <a:ea typeface="+mj-ea"/>
              <a:cs typeface="Arial"/>
              <a:sym typeface="Arial"/>
            </a:endParaRPr>
          </a:p>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none" strike="noStrike" kern="1200" cap="none" spc="0" normalizeH="0" baseline="0" noProof="0">
                <a:ln>
                  <a:noFill/>
                </a:ln>
                <a:solidFill>
                  <a:srgbClr val="FFFFFF"/>
                </a:solidFill>
                <a:effectLst/>
                <a:uLnTx/>
                <a:uFillTx/>
                <a:latin typeface="Arial"/>
                <a:ea typeface="+mj-ea"/>
                <a:cs typeface="Arial"/>
                <a:sym typeface="Comic Sans MS"/>
              </a:rPr>
              <a:t>James yawned, ‘When are we going home?’ </a:t>
            </a:r>
            <a:endParaRPr kumimoji="0" lang="en-US" sz="2100" b="0" i="0" u="none" strike="noStrike" kern="1200" cap="none" spc="0" normalizeH="0" baseline="0" noProof="0">
              <a:ln>
                <a:noFill/>
              </a:ln>
              <a:solidFill>
                <a:srgbClr val="FFFFFF"/>
              </a:solidFill>
              <a:effectLst/>
              <a:uLnTx/>
              <a:uFillTx/>
              <a:latin typeface="Arial"/>
              <a:ea typeface="+mj-ea"/>
              <a:cs typeface="Arial"/>
              <a:sym typeface="Arial"/>
            </a:endParaRPr>
          </a:p>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none" strike="noStrike" kern="1200" cap="none" spc="0" normalizeH="0" baseline="0" noProof="0">
                <a:ln>
                  <a:noFill/>
                </a:ln>
                <a:solidFill>
                  <a:srgbClr val="FFFFFF"/>
                </a:solidFill>
                <a:effectLst/>
                <a:uLnTx/>
                <a:uFillTx/>
                <a:latin typeface="Arial"/>
                <a:ea typeface="+mj-ea"/>
                <a:cs typeface="Arial"/>
                <a:sym typeface="Comic Sans MS"/>
              </a:rPr>
              <a:t> Add all the missing punctuation below</a:t>
            </a:r>
          </a:p>
        </p:txBody>
      </p:sp>
      <p:sp>
        <p:nvSpPr>
          <p:cNvPr id="127" name="Arc 126">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118" name="Google Shape;118;p4"/>
          <p:cNvSpPr txBox="1">
            <a:spLocks noGrp="1"/>
          </p:cNvSpPr>
          <p:nvPr>
            <p:ph type="body" idx="1"/>
          </p:nvPr>
        </p:nvSpPr>
        <p:spPr>
          <a:xfrm>
            <a:off x="4447308" y="591344"/>
            <a:ext cx="6906491" cy="5585619"/>
          </a:xfrm>
          <a:prstGeom prst="rect">
            <a:avLst/>
          </a:prstGeom>
        </p:spPr>
        <p:txBody>
          <a:bodyPr spcFirstLastPara="1" vert="horz" lIns="91440" tIns="45720" rIns="91440" bIns="45720" rtlCol="0" anchor="ctr" anchorCtr="0">
            <a:normAutofit/>
          </a:bodyPr>
          <a:lstStyle/>
          <a:p>
            <a:pPr marL="228600" lvl="0" indent="-228600">
              <a:spcBef>
                <a:spcPts val="0"/>
              </a:spcBef>
              <a:spcAft>
                <a:spcPts val="0"/>
              </a:spcAft>
              <a:buClr>
                <a:schemeClr val="dk1"/>
              </a:buClr>
              <a:buSzPts val="1750"/>
              <a:buFont typeface="Arial" panose="020B0604020202020204" pitchFamily="34" charset="0"/>
              <a:buChar char="•"/>
            </a:pPr>
            <a:r>
              <a:rPr lang="en-US" sz="1800" kern="1200">
                <a:solidFill>
                  <a:schemeClr val="tx1"/>
                </a:solidFill>
                <a:latin typeface="+mn-lt"/>
                <a:ea typeface="+mn-ea"/>
                <a:cs typeface="+mn-cs"/>
              </a:rPr>
              <a:t>1.Baby bear said someone’s been eating my porridge</a:t>
            </a:r>
          </a:p>
          <a:p>
            <a:pPr marL="228600" lvl="0" indent="-228600">
              <a:spcBef>
                <a:spcPts val="1000"/>
              </a:spcBef>
              <a:spcAft>
                <a:spcPts val="0"/>
              </a:spcAft>
              <a:buClr>
                <a:schemeClr val="dk1"/>
              </a:buClr>
              <a:buSzPts val="1750"/>
              <a:buFont typeface="Arial" panose="020B0604020202020204" pitchFamily="34" charset="0"/>
              <a:buChar char="•"/>
            </a:pPr>
            <a:r>
              <a:rPr lang="en-US" sz="1800" kern="1200">
                <a:solidFill>
                  <a:schemeClr val="tx1"/>
                </a:solidFill>
                <a:latin typeface="+mn-lt"/>
                <a:ea typeface="+mn-ea"/>
                <a:cs typeface="+mn-cs"/>
              </a:rPr>
              <a:t>2. The frog bounced home croaking ribbit ribbit all the way.</a:t>
            </a:r>
          </a:p>
          <a:p>
            <a:pPr marL="228600" lvl="0" indent="-228600">
              <a:spcBef>
                <a:spcPts val="1000"/>
              </a:spcBef>
              <a:spcAft>
                <a:spcPts val="0"/>
              </a:spcAft>
              <a:buClr>
                <a:schemeClr val="dk1"/>
              </a:buClr>
              <a:buSzPts val="1750"/>
              <a:buFont typeface="Arial" panose="020B0604020202020204" pitchFamily="34" charset="0"/>
              <a:buChar char="•"/>
            </a:pPr>
            <a:r>
              <a:rPr lang="en-US" sz="1800" kern="1200">
                <a:solidFill>
                  <a:schemeClr val="tx1"/>
                </a:solidFill>
                <a:latin typeface="+mn-lt"/>
                <a:ea typeface="+mn-ea"/>
                <a:cs typeface="+mn-cs"/>
              </a:rPr>
              <a:t>3. Fantastic Mr Fox was shocked to find his tail missing I can’t believe they got me he cried.</a:t>
            </a:r>
          </a:p>
          <a:p>
            <a:pPr marL="228600" lvl="0" indent="-228600">
              <a:spcBef>
                <a:spcPts val="1000"/>
              </a:spcBef>
              <a:spcAft>
                <a:spcPts val="0"/>
              </a:spcAft>
              <a:buClr>
                <a:schemeClr val="dk1"/>
              </a:buClr>
              <a:buSzPts val="1750"/>
              <a:buFont typeface="Arial" panose="020B0604020202020204" pitchFamily="34" charset="0"/>
              <a:buChar char="•"/>
            </a:pPr>
            <a:r>
              <a:rPr lang="en-US" sz="1800" kern="1200">
                <a:solidFill>
                  <a:schemeClr val="tx1"/>
                </a:solidFill>
                <a:latin typeface="+mn-lt"/>
                <a:ea typeface="+mn-ea"/>
                <a:cs typeface="+mn-cs"/>
              </a:rPr>
              <a:t>4. Will you all be quiet mr w shouted at the class.</a:t>
            </a:r>
          </a:p>
          <a:p>
            <a:pPr marL="228600" lvl="0" indent="-228600">
              <a:spcBef>
                <a:spcPts val="1000"/>
              </a:spcBef>
              <a:spcAft>
                <a:spcPts val="0"/>
              </a:spcAft>
              <a:buClr>
                <a:schemeClr val="dk1"/>
              </a:buClr>
              <a:buSzPts val="1750"/>
              <a:buFont typeface="Arial" panose="020B0604020202020204" pitchFamily="34" charset="0"/>
              <a:buChar char="•"/>
            </a:pPr>
            <a:r>
              <a:rPr lang="en-US" sz="1800" kern="1200">
                <a:solidFill>
                  <a:schemeClr val="tx1"/>
                </a:solidFill>
                <a:latin typeface="+mn-lt"/>
                <a:ea typeface="+mn-ea"/>
                <a:cs typeface="+mn-cs"/>
              </a:rPr>
              <a:t>5. Hannah Montana was singing when suddenly she whispered I need a drink</a:t>
            </a:r>
          </a:p>
          <a:p>
            <a:pPr marL="228600" lvl="0" indent="-228600">
              <a:spcBef>
                <a:spcPts val="1000"/>
              </a:spcBef>
              <a:spcAft>
                <a:spcPts val="0"/>
              </a:spcAft>
              <a:buClr>
                <a:schemeClr val="dk1"/>
              </a:buClr>
              <a:buSzPts val="1750"/>
              <a:buFont typeface="Arial" panose="020B0604020202020204" pitchFamily="34" charset="0"/>
              <a:buChar char="•"/>
            </a:pPr>
            <a:r>
              <a:rPr lang="en-US" sz="1800" kern="1200">
                <a:solidFill>
                  <a:schemeClr val="tx1"/>
                </a:solidFill>
                <a:latin typeface="+mn-lt"/>
                <a:ea typeface="+mn-ea"/>
                <a:cs typeface="+mn-cs"/>
              </a:rPr>
              <a:t>6. Help shrieked the monkey whilst running away from the lion</a:t>
            </a:r>
          </a:p>
          <a:p>
            <a:pPr marL="228600" lvl="0" indent="-228600">
              <a:spcBef>
                <a:spcPts val="1000"/>
              </a:spcBef>
              <a:spcAft>
                <a:spcPts val="0"/>
              </a:spcAft>
              <a:buClr>
                <a:schemeClr val="dk1"/>
              </a:buClr>
              <a:buSzPts val="1750"/>
              <a:buFont typeface="Arial" panose="020B0604020202020204" pitchFamily="34" charset="0"/>
              <a:buChar char="•"/>
            </a:pPr>
            <a:r>
              <a:rPr lang="en-US" sz="1800" kern="1200">
                <a:solidFill>
                  <a:schemeClr val="tx1"/>
                </a:solidFill>
                <a:latin typeface="+mn-lt"/>
                <a:ea typeface="+mn-ea"/>
                <a:cs typeface="+mn-cs"/>
              </a:rPr>
              <a:t>7. Molly overheard Miss P say year 4 are such a wonderful year I hope they stay that way to mr h</a:t>
            </a:r>
          </a:p>
          <a:p>
            <a:pPr marL="228600" lvl="0" indent="-228600">
              <a:spcBef>
                <a:spcPts val="1000"/>
              </a:spcBef>
              <a:spcAft>
                <a:spcPts val="0"/>
              </a:spcAft>
              <a:buClr>
                <a:schemeClr val="dk1"/>
              </a:buClr>
              <a:buSzPts val="1750"/>
              <a:buFont typeface="Arial" panose="020B0604020202020204" pitchFamily="34" charset="0"/>
              <a:buChar char="•"/>
            </a:pPr>
            <a:r>
              <a:rPr lang="en-US" sz="1800" kern="1200">
                <a:solidFill>
                  <a:schemeClr val="tx1"/>
                </a:solidFill>
                <a:latin typeface="+mn-lt"/>
                <a:ea typeface="+mn-ea"/>
                <a:cs typeface="+mn-cs"/>
              </a:rPr>
              <a:t>8. It’s a goal yelled mr W as he scored for the seventh time that game</a:t>
            </a:r>
          </a:p>
          <a:p>
            <a:pPr marL="228600" lvl="0" indent="-228600">
              <a:spcBef>
                <a:spcPts val="1000"/>
              </a:spcBef>
              <a:spcAft>
                <a:spcPts val="0"/>
              </a:spcAft>
              <a:buClr>
                <a:schemeClr val="dk1"/>
              </a:buClr>
              <a:buSzPts val="1750"/>
              <a:buFont typeface="Arial" panose="020B0604020202020204" pitchFamily="34" charset="0"/>
              <a:buChar char="•"/>
            </a:pPr>
            <a:r>
              <a:rPr lang="en-US" sz="1800" kern="1200">
                <a:solidFill>
                  <a:schemeClr val="tx1"/>
                </a:solidFill>
                <a:latin typeface="+mn-lt"/>
                <a:ea typeface="+mn-ea"/>
                <a:cs typeface="+mn-cs"/>
              </a:rPr>
              <a:t>9. Isabella was curious about insects so she asked mrs t how many insects are there in the world?</a:t>
            </a:r>
          </a:p>
          <a:p>
            <a:pPr marL="228600" lvl="0" indent="-228600">
              <a:spcBef>
                <a:spcPts val="1000"/>
              </a:spcBef>
              <a:spcAft>
                <a:spcPts val="0"/>
              </a:spcAft>
              <a:buClr>
                <a:schemeClr val="dk1"/>
              </a:buClr>
              <a:buSzPts val="1750"/>
              <a:buFont typeface="Arial" panose="020B0604020202020204" pitchFamily="34" charset="0"/>
              <a:buChar char="•"/>
            </a:pPr>
            <a:r>
              <a:rPr lang="en-US" sz="1800" kern="1200">
                <a:solidFill>
                  <a:schemeClr val="tx1"/>
                </a:solidFill>
                <a:latin typeface="+mn-lt"/>
                <a:ea typeface="+mn-ea"/>
                <a:cs typeface="+mn-cs"/>
              </a:rPr>
              <a:t>10. It was time for bed which was Oliver’s worst time of the day. Why oh why oh why do I have to go now he whined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useBgFill="1">
        <p:nvSpPr>
          <p:cNvPr id="123" name="Rectangle 122">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25" name="Freeform: Shape 124">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17" name="Google Shape;117;p4"/>
          <p:cNvSpPr txBox="1"/>
          <p:nvPr/>
        </p:nvSpPr>
        <p:spPr>
          <a:xfrm>
            <a:off x="686834" y="1153572"/>
            <a:ext cx="3200400" cy="4461163"/>
          </a:xfrm>
          <a:prstGeom prst="rect">
            <a:avLst/>
          </a:prstGeom>
        </p:spPr>
        <p:txBody>
          <a:bodyPr spcFirstLastPara="1" vert="horz" lIns="91440" tIns="45720" rIns="91440" bIns="45720" rtlCol="0" anchor="ctr" anchorCtr="0">
            <a:normAutofit/>
          </a:bodyPr>
          <a:lstStyle/>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sng" strike="noStrike" kern="1200" cap="none" spc="0" normalizeH="0" baseline="0" noProof="0">
                <a:ln>
                  <a:noFill/>
                </a:ln>
                <a:solidFill>
                  <a:srgbClr val="FFFFFF"/>
                </a:solidFill>
                <a:effectLst/>
                <a:uLnTx/>
                <a:uFillTx/>
                <a:latin typeface="Arial"/>
                <a:ea typeface="+mj-ea"/>
                <a:cs typeface="Arial"/>
                <a:sym typeface="Comic Sans MS"/>
              </a:rPr>
              <a:t>Speech punctuation</a:t>
            </a:r>
            <a:endParaRPr kumimoji="0" lang="en-US" sz="2100" b="0" i="0" u="none" strike="noStrike" kern="1200" cap="none" spc="0" normalizeH="0" baseline="0" noProof="0">
              <a:ln>
                <a:noFill/>
              </a:ln>
              <a:solidFill>
                <a:srgbClr val="FFFFFF"/>
              </a:solidFill>
              <a:effectLst/>
              <a:uLnTx/>
              <a:uFillTx/>
              <a:latin typeface="Arial"/>
              <a:ea typeface="+mj-ea"/>
              <a:cs typeface="Arial"/>
              <a:sym typeface="Arial"/>
            </a:endParaRPr>
          </a:p>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none" strike="noStrike" kern="1200" cap="none" spc="0" normalizeH="0" baseline="0" noProof="0">
                <a:ln>
                  <a:noFill/>
                </a:ln>
                <a:solidFill>
                  <a:srgbClr val="FFFFFF"/>
                </a:solidFill>
                <a:effectLst/>
                <a:uLnTx/>
                <a:uFillTx/>
                <a:latin typeface="Arial"/>
                <a:ea typeface="+mj-ea"/>
                <a:cs typeface="Arial"/>
                <a:sym typeface="Comic Sans MS"/>
              </a:rPr>
              <a:t>1. You need to have a comma before the speech </a:t>
            </a:r>
            <a:endParaRPr kumimoji="0" lang="en-US" sz="2100" b="0" i="0" u="none" strike="noStrike" kern="1200" cap="none" spc="0" normalizeH="0" baseline="0" noProof="0">
              <a:ln>
                <a:noFill/>
              </a:ln>
              <a:solidFill>
                <a:srgbClr val="FFFFFF"/>
              </a:solidFill>
              <a:effectLst/>
              <a:uLnTx/>
              <a:uFillTx/>
              <a:latin typeface="Arial"/>
              <a:ea typeface="+mj-ea"/>
              <a:cs typeface="Arial"/>
              <a:sym typeface="Arial"/>
            </a:endParaRPr>
          </a:p>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none" strike="noStrike" kern="1200" cap="none" spc="0" normalizeH="0" baseline="0" noProof="0">
                <a:ln>
                  <a:noFill/>
                </a:ln>
                <a:solidFill>
                  <a:srgbClr val="FFFFFF"/>
                </a:solidFill>
                <a:effectLst/>
                <a:uLnTx/>
                <a:uFillTx/>
                <a:latin typeface="Arial"/>
                <a:ea typeface="+mj-ea"/>
                <a:cs typeface="Arial"/>
                <a:sym typeface="Comic Sans MS"/>
              </a:rPr>
              <a:t>2. Speech starts with a capital letter!</a:t>
            </a:r>
            <a:endParaRPr kumimoji="0" lang="en-US" sz="2100" b="0" i="0" u="none" strike="noStrike" kern="1200" cap="none" spc="0" normalizeH="0" baseline="0" noProof="0">
              <a:ln>
                <a:noFill/>
              </a:ln>
              <a:solidFill>
                <a:srgbClr val="FFFFFF"/>
              </a:solidFill>
              <a:effectLst/>
              <a:uLnTx/>
              <a:uFillTx/>
              <a:latin typeface="Arial"/>
              <a:ea typeface="+mj-ea"/>
              <a:cs typeface="Arial"/>
              <a:sym typeface="Arial"/>
            </a:endParaRPr>
          </a:p>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none" strike="noStrike" kern="1200" cap="none" spc="0" normalizeH="0" baseline="0" noProof="0">
                <a:ln>
                  <a:noFill/>
                </a:ln>
                <a:solidFill>
                  <a:srgbClr val="FFFFFF"/>
                </a:solidFill>
                <a:effectLst/>
                <a:uLnTx/>
                <a:uFillTx/>
                <a:latin typeface="Arial"/>
                <a:ea typeface="+mj-ea"/>
                <a:cs typeface="Arial"/>
                <a:sym typeface="Comic Sans MS"/>
              </a:rPr>
              <a:t>So for example.....</a:t>
            </a:r>
            <a:endParaRPr kumimoji="0" lang="en-US" sz="2100" b="0" i="0" u="none" strike="noStrike" kern="1200" cap="none" spc="0" normalizeH="0" baseline="0" noProof="0">
              <a:ln>
                <a:noFill/>
              </a:ln>
              <a:solidFill>
                <a:srgbClr val="FFFFFF"/>
              </a:solidFill>
              <a:effectLst/>
              <a:uLnTx/>
              <a:uFillTx/>
              <a:latin typeface="Arial"/>
              <a:ea typeface="+mj-ea"/>
              <a:cs typeface="Arial"/>
              <a:sym typeface="Arial"/>
            </a:endParaRPr>
          </a:p>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none" strike="noStrike" kern="1200" cap="none" spc="0" normalizeH="0" baseline="0" noProof="0">
                <a:ln>
                  <a:noFill/>
                </a:ln>
                <a:solidFill>
                  <a:srgbClr val="FFFFFF"/>
                </a:solidFill>
                <a:effectLst/>
                <a:uLnTx/>
                <a:uFillTx/>
                <a:latin typeface="Arial"/>
                <a:ea typeface="+mj-ea"/>
                <a:cs typeface="Arial"/>
                <a:sym typeface="Comic Sans MS"/>
              </a:rPr>
              <a:t>James yawned, ‘When are we going home?’ </a:t>
            </a:r>
            <a:endParaRPr kumimoji="0" lang="en-US" sz="2100" b="0" i="0" u="none" strike="noStrike" kern="1200" cap="none" spc="0" normalizeH="0" baseline="0" noProof="0">
              <a:ln>
                <a:noFill/>
              </a:ln>
              <a:solidFill>
                <a:srgbClr val="FFFFFF"/>
              </a:solidFill>
              <a:effectLst/>
              <a:uLnTx/>
              <a:uFillTx/>
              <a:latin typeface="Arial"/>
              <a:ea typeface="+mj-ea"/>
              <a:cs typeface="Arial"/>
              <a:sym typeface="Arial"/>
            </a:endParaRPr>
          </a:p>
          <a:p>
            <a:pPr marL="0" marR="0" lvl="0" indent="0" algn="l" defTabSz="914400" rtl="0" eaLnBrk="1" fontAlgn="auto" latinLnBrk="0" hangingPunct="1">
              <a:lnSpc>
                <a:spcPct val="90000"/>
              </a:lnSpc>
              <a:spcBef>
                <a:spcPct val="0"/>
              </a:spcBef>
              <a:spcAft>
                <a:spcPts val="600"/>
              </a:spcAft>
              <a:buClr>
                <a:srgbClr val="000000"/>
              </a:buClr>
              <a:buSzPts val="1430"/>
              <a:buFont typeface="Arial"/>
              <a:buNone/>
              <a:tabLst/>
              <a:defRPr/>
            </a:pPr>
            <a:r>
              <a:rPr kumimoji="0" lang="en-US" sz="2100" b="1" i="0" u="none" strike="noStrike" kern="1200" cap="none" spc="0" normalizeH="0" baseline="0" noProof="0">
                <a:ln>
                  <a:noFill/>
                </a:ln>
                <a:solidFill>
                  <a:srgbClr val="FFFFFF"/>
                </a:solidFill>
                <a:effectLst/>
                <a:uLnTx/>
                <a:uFillTx/>
                <a:latin typeface="Arial"/>
                <a:ea typeface="+mj-ea"/>
                <a:cs typeface="Arial"/>
                <a:sym typeface="Comic Sans MS"/>
              </a:rPr>
              <a:t> Add all the missing punctuation below</a:t>
            </a:r>
          </a:p>
        </p:txBody>
      </p:sp>
      <p:sp>
        <p:nvSpPr>
          <p:cNvPr id="127" name="Arc 126">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118" name="Google Shape;118;p4"/>
          <p:cNvSpPr txBox="1">
            <a:spLocks noGrp="1"/>
          </p:cNvSpPr>
          <p:nvPr>
            <p:ph type="body" idx="1"/>
          </p:nvPr>
        </p:nvSpPr>
        <p:spPr>
          <a:xfrm>
            <a:off x="4447308" y="591344"/>
            <a:ext cx="6906491" cy="5585619"/>
          </a:xfrm>
          <a:prstGeom prst="rect">
            <a:avLst/>
          </a:prstGeom>
        </p:spPr>
        <p:txBody>
          <a:bodyPr spcFirstLastPara="1" vert="horz" lIns="91440" tIns="45720" rIns="91440" bIns="45720" rtlCol="0" anchor="ctr" anchorCtr="0">
            <a:normAutofit/>
          </a:bodyPr>
          <a:lstStyle/>
          <a:p>
            <a:pPr marL="228600" lvl="0" indent="-228600">
              <a:spcBef>
                <a:spcPts val="0"/>
              </a:spcBef>
              <a:spcAft>
                <a:spcPts val="0"/>
              </a:spcAft>
              <a:buClr>
                <a:schemeClr val="dk1"/>
              </a:buClr>
              <a:buSzPts val="1750"/>
              <a:buFont typeface="Arial" panose="020B0604020202020204" pitchFamily="34" charset="0"/>
              <a:buChar char="•"/>
            </a:pPr>
            <a:r>
              <a:rPr lang="en-US" sz="1800" kern="1200" dirty="0">
                <a:solidFill>
                  <a:schemeClr val="tx1"/>
                </a:solidFill>
                <a:latin typeface="+mn-lt"/>
                <a:ea typeface="+mn-ea"/>
                <a:cs typeface="+mn-cs"/>
              </a:rPr>
              <a:t>1.Baby bear said, ‘Someone’s been eating my porridge’.</a:t>
            </a:r>
          </a:p>
          <a:p>
            <a:pPr marL="228600" lvl="0" indent="-228600">
              <a:spcBef>
                <a:spcPts val="1000"/>
              </a:spcBef>
              <a:spcAft>
                <a:spcPts val="0"/>
              </a:spcAft>
              <a:buClr>
                <a:schemeClr val="dk1"/>
              </a:buClr>
              <a:buSzPts val="1750"/>
              <a:buFont typeface="Arial" panose="020B0604020202020204" pitchFamily="34" charset="0"/>
              <a:buChar char="•"/>
            </a:pPr>
            <a:r>
              <a:rPr lang="en-US" sz="1800" kern="1200" dirty="0">
                <a:solidFill>
                  <a:schemeClr val="tx1"/>
                </a:solidFill>
                <a:latin typeface="+mn-lt"/>
                <a:ea typeface="+mn-ea"/>
                <a:cs typeface="+mn-cs"/>
              </a:rPr>
              <a:t>2. The frog bounced home croaking, ‘Ribbit, ribbit’ all the way.</a:t>
            </a:r>
          </a:p>
          <a:p>
            <a:pPr marL="228600" lvl="0" indent="-228600">
              <a:spcBef>
                <a:spcPts val="1000"/>
              </a:spcBef>
              <a:spcAft>
                <a:spcPts val="0"/>
              </a:spcAft>
              <a:buClr>
                <a:schemeClr val="dk1"/>
              </a:buClr>
              <a:buSzPts val="1750"/>
              <a:buFont typeface="Arial" panose="020B0604020202020204" pitchFamily="34" charset="0"/>
              <a:buChar char="•"/>
            </a:pPr>
            <a:r>
              <a:rPr lang="en-US" sz="1800" kern="1200" dirty="0">
                <a:solidFill>
                  <a:schemeClr val="tx1"/>
                </a:solidFill>
                <a:latin typeface="+mn-lt"/>
                <a:ea typeface="+mn-ea"/>
                <a:cs typeface="+mn-cs"/>
              </a:rPr>
              <a:t>3. Fantastic </a:t>
            </a:r>
            <a:r>
              <a:rPr lang="en-US" sz="1800" kern="1200" dirty="0" err="1">
                <a:solidFill>
                  <a:schemeClr val="tx1"/>
                </a:solidFill>
                <a:latin typeface="+mn-lt"/>
                <a:ea typeface="+mn-ea"/>
                <a:cs typeface="+mn-cs"/>
              </a:rPr>
              <a:t>Mr</a:t>
            </a:r>
            <a:r>
              <a:rPr lang="en-US" sz="1800" kern="1200" dirty="0">
                <a:solidFill>
                  <a:schemeClr val="tx1"/>
                </a:solidFill>
                <a:latin typeface="+mn-lt"/>
                <a:ea typeface="+mn-ea"/>
                <a:cs typeface="+mn-cs"/>
              </a:rPr>
              <a:t> Fox was shocked to find his tail missing, ‘I can’t believe they got me!’ he cried.</a:t>
            </a:r>
          </a:p>
          <a:p>
            <a:pPr marL="228600" lvl="0" indent="-228600">
              <a:spcBef>
                <a:spcPts val="1000"/>
              </a:spcBef>
              <a:spcAft>
                <a:spcPts val="0"/>
              </a:spcAft>
              <a:buClr>
                <a:schemeClr val="dk1"/>
              </a:buClr>
              <a:buSzPts val="1750"/>
              <a:buFont typeface="Arial" panose="020B0604020202020204" pitchFamily="34" charset="0"/>
              <a:buChar char="•"/>
            </a:pPr>
            <a:r>
              <a:rPr lang="en-US" sz="1800" kern="1200" dirty="0">
                <a:solidFill>
                  <a:schemeClr val="tx1"/>
                </a:solidFill>
                <a:latin typeface="+mn-lt"/>
                <a:ea typeface="+mn-ea"/>
                <a:cs typeface="+mn-cs"/>
              </a:rPr>
              <a:t>4. ‘Will you all be quiet?’ </a:t>
            </a:r>
            <a:r>
              <a:rPr lang="en-US" sz="1800" kern="1200" dirty="0" err="1">
                <a:solidFill>
                  <a:schemeClr val="tx1"/>
                </a:solidFill>
                <a:latin typeface="+mn-lt"/>
                <a:ea typeface="+mn-ea"/>
                <a:cs typeface="+mn-cs"/>
              </a:rPr>
              <a:t>Mr</a:t>
            </a:r>
            <a:r>
              <a:rPr lang="en-US" sz="1800" kern="1200" dirty="0">
                <a:solidFill>
                  <a:schemeClr val="tx1"/>
                </a:solidFill>
                <a:latin typeface="+mn-lt"/>
                <a:ea typeface="+mn-ea"/>
                <a:cs typeface="+mn-cs"/>
              </a:rPr>
              <a:t> W shouted at the class.</a:t>
            </a:r>
          </a:p>
          <a:p>
            <a:pPr marL="228600" lvl="0" indent="-228600">
              <a:spcBef>
                <a:spcPts val="1000"/>
              </a:spcBef>
              <a:spcAft>
                <a:spcPts val="0"/>
              </a:spcAft>
              <a:buClr>
                <a:schemeClr val="dk1"/>
              </a:buClr>
              <a:buSzPts val="1750"/>
              <a:buFont typeface="Arial" panose="020B0604020202020204" pitchFamily="34" charset="0"/>
              <a:buChar char="•"/>
            </a:pPr>
            <a:r>
              <a:rPr lang="en-US" sz="1800" kern="1200" dirty="0">
                <a:solidFill>
                  <a:schemeClr val="tx1"/>
                </a:solidFill>
                <a:latin typeface="+mn-lt"/>
                <a:ea typeface="+mn-ea"/>
                <a:cs typeface="+mn-cs"/>
              </a:rPr>
              <a:t>5. Hannah Montana was singing when suddenly she whispered, ‘I need a drink’.</a:t>
            </a:r>
          </a:p>
          <a:p>
            <a:pPr marL="228600" lvl="0" indent="-228600">
              <a:spcBef>
                <a:spcPts val="1000"/>
              </a:spcBef>
              <a:spcAft>
                <a:spcPts val="0"/>
              </a:spcAft>
              <a:buClr>
                <a:schemeClr val="dk1"/>
              </a:buClr>
              <a:buSzPts val="1750"/>
              <a:buFont typeface="Arial" panose="020B0604020202020204" pitchFamily="34" charset="0"/>
              <a:buChar char="•"/>
            </a:pPr>
            <a:r>
              <a:rPr lang="en-US" sz="1800" kern="1200" dirty="0">
                <a:solidFill>
                  <a:schemeClr val="tx1"/>
                </a:solidFill>
                <a:latin typeface="+mn-lt"/>
                <a:ea typeface="+mn-ea"/>
                <a:cs typeface="+mn-cs"/>
              </a:rPr>
              <a:t>6. ‘Help!’ shrieked the monkey, whilst running away from the lion</a:t>
            </a:r>
          </a:p>
          <a:p>
            <a:pPr marL="228600" lvl="0" indent="-228600">
              <a:spcBef>
                <a:spcPts val="1000"/>
              </a:spcBef>
              <a:spcAft>
                <a:spcPts val="0"/>
              </a:spcAft>
              <a:buClr>
                <a:schemeClr val="dk1"/>
              </a:buClr>
              <a:buSzPts val="1750"/>
              <a:buFont typeface="Arial" panose="020B0604020202020204" pitchFamily="34" charset="0"/>
              <a:buChar char="•"/>
            </a:pPr>
            <a:r>
              <a:rPr lang="en-US" sz="1800" kern="1200" dirty="0">
                <a:solidFill>
                  <a:schemeClr val="tx1"/>
                </a:solidFill>
                <a:latin typeface="+mn-lt"/>
                <a:ea typeface="+mn-ea"/>
                <a:cs typeface="+mn-cs"/>
              </a:rPr>
              <a:t>7. Molly overheard Miss P say, ‘Year 4 are such a wonderful year, I hope they stay that way’ to </a:t>
            </a:r>
            <a:r>
              <a:rPr lang="en-US" sz="1800" kern="1200" dirty="0" err="1">
                <a:solidFill>
                  <a:schemeClr val="tx1"/>
                </a:solidFill>
                <a:latin typeface="+mn-lt"/>
                <a:ea typeface="+mn-ea"/>
                <a:cs typeface="+mn-cs"/>
              </a:rPr>
              <a:t>Mr</a:t>
            </a:r>
            <a:r>
              <a:rPr lang="en-US" sz="1800" kern="1200" dirty="0">
                <a:solidFill>
                  <a:schemeClr val="tx1"/>
                </a:solidFill>
                <a:latin typeface="+mn-lt"/>
                <a:ea typeface="+mn-ea"/>
                <a:cs typeface="+mn-cs"/>
              </a:rPr>
              <a:t> H.</a:t>
            </a:r>
          </a:p>
          <a:p>
            <a:pPr marL="228600" lvl="0" indent="-228600">
              <a:spcBef>
                <a:spcPts val="1000"/>
              </a:spcBef>
              <a:spcAft>
                <a:spcPts val="0"/>
              </a:spcAft>
              <a:buClr>
                <a:schemeClr val="dk1"/>
              </a:buClr>
              <a:buSzPts val="1750"/>
              <a:buFont typeface="Arial" panose="020B0604020202020204" pitchFamily="34" charset="0"/>
              <a:buChar char="•"/>
            </a:pPr>
            <a:r>
              <a:rPr lang="en-US" sz="1800" kern="1200" dirty="0">
                <a:solidFill>
                  <a:schemeClr val="tx1"/>
                </a:solidFill>
                <a:latin typeface="+mn-lt"/>
                <a:ea typeface="+mn-ea"/>
                <a:cs typeface="+mn-cs"/>
              </a:rPr>
              <a:t>8. ‘It’s a goal!’ yelled </a:t>
            </a:r>
            <a:r>
              <a:rPr lang="en-US" sz="1800" kern="1200" dirty="0" err="1">
                <a:solidFill>
                  <a:schemeClr val="tx1"/>
                </a:solidFill>
                <a:latin typeface="+mn-lt"/>
                <a:ea typeface="+mn-ea"/>
                <a:cs typeface="+mn-cs"/>
              </a:rPr>
              <a:t>Mr</a:t>
            </a:r>
            <a:r>
              <a:rPr lang="en-US" sz="1800" kern="1200" dirty="0">
                <a:solidFill>
                  <a:schemeClr val="tx1"/>
                </a:solidFill>
                <a:latin typeface="+mn-lt"/>
                <a:ea typeface="+mn-ea"/>
                <a:cs typeface="+mn-cs"/>
              </a:rPr>
              <a:t> W as he scored for the seventh time that game.</a:t>
            </a:r>
          </a:p>
          <a:p>
            <a:pPr marL="228600" lvl="0" indent="-228600">
              <a:spcBef>
                <a:spcPts val="1000"/>
              </a:spcBef>
              <a:spcAft>
                <a:spcPts val="0"/>
              </a:spcAft>
              <a:buClr>
                <a:schemeClr val="dk1"/>
              </a:buClr>
              <a:buSzPts val="1750"/>
              <a:buFont typeface="Arial" panose="020B0604020202020204" pitchFamily="34" charset="0"/>
              <a:buChar char="•"/>
            </a:pPr>
            <a:r>
              <a:rPr lang="en-US" sz="1800" kern="1200" dirty="0">
                <a:solidFill>
                  <a:schemeClr val="tx1"/>
                </a:solidFill>
                <a:latin typeface="+mn-lt"/>
                <a:ea typeface="+mn-ea"/>
                <a:cs typeface="+mn-cs"/>
              </a:rPr>
              <a:t>9. Isabella was curious about insects so she asked </a:t>
            </a:r>
            <a:r>
              <a:rPr lang="en-US" sz="1800" kern="1200" dirty="0" err="1">
                <a:solidFill>
                  <a:schemeClr val="tx1"/>
                </a:solidFill>
                <a:latin typeface="+mn-lt"/>
                <a:ea typeface="+mn-ea"/>
                <a:cs typeface="+mn-cs"/>
              </a:rPr>
              <a:t>Mrs</a:t>
            </a:r>
            <a:r>
              <a:rPr lang="en-US" sz="1800" kern="1200" dirty="0">
                <a:solidFill>
                  <a:schemeClr val="tx1"/>
                </a:solidFill>
                <a:latin typeface="+mn-lt"/>
                <a:ea typeface="+mn-ea"/>
                <a:cs typeface="+mn-cs"/>
              </a:rPr>
              <a:t> T, ‘How many insects are there in the world?’.</a:t>
            </a:r>
          </a:p>
          <a:p>
            <a:pPr marL="228600" lvl="0" indent="-228600">
              <a:spcBef>
                <a:spcPts val="1000"/>
              </a:spcBef>
              <a:spcAft>
                <a:spcPts val="0"/>
              </a:spcAft>
              <a:buClr>
                <a:schemeClr val="dk1"/>
              </a:buClr>
              <a:buSzPts val="1750"/>
              <a:buFont typeface="Arial" panose="020B0604020202020204" pitchFamily="34" charset="0"/>
              <a:buChar char="•"/>
            </a:pPr>
            <a:r>
              <a:rPr lang="en-US" sz="1800" kern="1200" dirty="0">
                <a:solidFill>
                  <a:schemeClr val="tx1"/>
                </a:solidFill>
                <a:latin typeface="+mn-lt"/>
                <a:ea typeface="+mn-ea"/>
                <a:cs typeface="+mn-cs"/>
              </a:rPr>
              <a:t>10. It was time for bed which was Oliver’s worst time of the day, ‘Why oh why oh why do I have to go now?’ he whined.</a:t>
            </a:r>
          </a:p>
        </p:txBody>
      </p:sp>
    </p:spTree>
    <p:extLst>
      <p:ext uri="{BB962C8B-B14F-4D97-AF65-F5344CB8AC3E}">
        <p14:creationId xmlns:p14="http://schemas.microsoft.com/office/powerpoint/2010/main" val="21719239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Shape 19">
            <a:extLst>
              <a:ext uri="{FF2B5EF4-FFF2-40B4-BE49-F238E27FC236}">
                <a16:creationId xmlns:a16="http://schemas.microsoft.com/office/drawing/2014/main" id="{1D9F7BF7-0470-4643-98A4-6BC35B3D40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157694" cy="4950634"/>
          </a:xfrm>
          <a:custGeom>
            <a:avLst/>
            <a:gdLst>
              <a:gd name="connsiteX0" fmla="*/ 5157694 w 5157694"/>
              <a:gd name="connsiteY0" fmla="*/ 0 h 4950634"/>
              <a:gd name="connsiteX1" fmla="*/ 263400 w 5157694"/>
              <a:gd name="connsiteY1" fmla="*/ 0 h 4950634"/>
              <a:gd name="connsiteX2" fmla="*/ 161950 w 5157694"/>
              <a:gd name="connsiteY2" fmla="*/ 277179 h 4950634"/>
              <a:gd name="connsiteX3" fmla="*/ 0 w 5157694"/>
              <a:gd name="connsiteY3" fmla="*/ 1348379 h 4950634"/>
              <a:gd name="connsiteX4" fmla="*/ 3602256 w 5157694"/>
              <a:gd name="connsiteY4" fmla="*/ 4950634 h 4950634"/>
              <a:gd name="connsiteX5" fmla="*/ 4984183 w 5157694"/>
              <a:gd name="connsiteY5" fmla="*/ 4676036 h 4950634"/>
              <a:gd name="connsiteX6" fmla="*/ 5157694 w 5157694"/>
              <a:gd name="connsiteY6" fmla="*/ 4598233 h 4950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57694" h="4950634">
                <a:moveTo>
                  <a:pt x="5157694" y="0"/>
                </a:moveTo>
                <a:lnTo>
                  <a:pt x="263400" y="0"/>
                </a:lnTo>
                <a:lnTo>
                  <a:pt x="161950" y="277179"/>
                </a:lnTo>
                <a:cubicBezTo>
                  <a:pt x="56700" y="615571"/>
                  <a:pt x="0" y="975354"/>
                  <a:pt x="0" y="1348379"/>
                </a:cubicBezTo>
                <a:cubicBezTo>
                  <a:pt x="0" y="3337849"/>
                  <a:pt x="1612786" y="4950634"/>
                  <a:pt x="3602256" y="4950634"/>
                </a:cubicBezTo>
                <a:cubicBezTo>
                  <a:pt x="4091852" y="4950634"/>
                  <a:pt x="4558635" y="4852960"/>
                  <a:pt x="4984183" y="4676036"/>
                </a:cubicBezTo>
                <a:lnTo>
                  <a:pt x="5157694" y="459823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sym typeface="Arial"/>
            </a:endParaRPr>
          </a:p>
        </p:txBody>
      </p:sp>
      <p:sp>
        <p:nvSpPr>
          <p:cNvPr id="22" name="Freeform: Shape 21">
            <a:extLst>
              <a:ext uri="{FF2B5EF4-FFF2-40B4-BE49-F238E27FC236}">
                <a16:creationId xmlns:a16="http://schemas.microsoft.com/office/drawing/2014/main" id="{644AD5F1-5EFA-450C-8A99-3B23B033F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4931983" cy="4724929"/>
          </a:xfrm>
          <a:custGeom>
            <a:avLst/>
            <a:gdLst>
              <a:gd name="connsiteX0" fmla="*/ 4931983 w 4931983"/>
              <a:gd name="connsiteY0" fmla="*/ 0 h 4724929"/>
              <a:gd name="connsiteX1" fmla="*/ 281761 w 4931983"/>
              <a:gd name="connsiteY1" fmla="*/ 0 h 4724929"/>
              <a:gd name="connsiteX2" fmla="*/ 265347 w 4931983"/>
              <a:gd name="connsiteY2" fmla="*/ 34074 h 4724929"/>
              <a:gd name="connsiteX3" fmla="*/ 0 w 4931983"/>
              <a:gd name="connsiteY3" fmla="*/ 1348380 h 4724929"/>
              <a:gd name="connsiteX4" fmla="*/ 3376549 w 4931983"/>
              <a:gd name="connsiteY4" fmla="*/ 4724929 h 4724929"/>
              <a:gd name="connsiteX5" fmla="*/ 4840423 w 4931983"/>
              <a:gd name="connsiteY5" fmla="*/ 4391965 h 4724929"/>
              <a:gd name="connsiteX6" fmla="*/ 4931983 w 4931983"/>
              <a:gd name="connsiteY6" fmla="*/ 4341519 h 4724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31983" h="4724929">
                <a:moveTo>
                  <a:pt x="4931983" y="0"/>
                </a:moveTo>
                <a:lnTo>
                  <a:pt x="281761" y="0"/>
                </a:lnTo>
                <a:lnTo>
                  <a:pt x="265347" y="34074"/>
                </a:lnTo>
                <a:cubicBezTo>
                  <a:pt x="94485" y="438040"/>
                  <a:pt x="0" y="882177"/>
                  <a:pt x="0" y="1348380"/>
                </a:cubicBezTo>
                <a:cubicBezTo>
                  <a:pt x="0" y="3213197"/>
                  <a:pt x="1511732" y="4724929"/>
                  <a:pt x="3376549" y="4724929"/>
                </a:cubicBezTo>
                <a:cubicBezTo>
                  <a:pt x="3901029" y="4724929"/>
                  <a:pt x="4397579" y="4605349"/>
                  <a:pt x="4840423" y="4391965"/>
                </a:cubicBezTo>
                <a:lnTo>
                  <a:pt x="4931983" y="434151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sym typeface="Arial"/>
            </a:endParaRPr>
          </a:p>
        </p:txBody>
      </p:sp>
      <p:sp>
        <p:nvSpPr>
          <p:cNvPr id="4" name="Title 3">
            <a:extLst>
              <a:ext uri="{FF2B5EF4-FFF2-40B4-BE49-F238E27FC236}">
                <a16:creationId xmlns:a16="http://schemas.microsoft.com/office/drawing/2014/main" id="{07545E43-6469-4647-A1A2-A34CC89F53B0}"/>
              </a:ext>
            </a:extLst>
          </p:cNvPr>
          <p:cNvSpPr>
            <a:spLocks noGrp="1"/>
          </p:cNvSpPr>
          <p:nvPr>
            <p:ph type="title"/>
          </p:nvPr>
        </p:nvSpPr>
        <p:spPr>
          <a:xfrm>
            <a:off x="801098" y="603504"/>
            <a:ext cx="3221067" cy="3036167"/>
          </a:xfrm>
        </p:spPr>
        <p:txBody>
          <a:bodyPr>
            <a:normAutofit/>
          </a:bodyPr>
          <a:lstStyle/>
          <a:p>
            <a:r>
              <a:rPr lang="en-US">
                <a:solidFill>
                  <a:schemeClr val="bg1">
                    <a:lumMod val="85000"/>
                    <a:lumOff val="15000"/>
                  </a:schemeClr>
                </a:solidFill>
              </a:rPr>
              <a:t>Proofread </a:t>
            </a:r>
            <a:endParaRPr lang="en-GB">
              <a:solidFill>
                <a:schemeClr val="bg1">
                  <a:lumMod val="85000"/>
                  <a:lumOff val="15000"/>
                </a:schemeClr>
              </a:solidFill>
            </a:endParaRPr>
          </a:p>
        </p:txBody>
      </p:sp>
      <p:graphicFrame>
        <p:nvGraphicFramePr>
          <p:cNvPr id="24" name="Text Placeholder 4">
            <a:extLst>
              <a:ext uri="{FF2B5EF4-FFF2-40B4-BE49-F238E27FC236}">
                <a16:creationId xmlns:a16="http://schemas.microsoft.com/office/drawing/2014/main" id="{EDDD5973-AFCF-4867-92E4-C19BA8DB7647}"/>
              </a:ext>
            </a:extLst>
          </p:cNvPr>
          <p:cNvGraphicFramePr/>
          <p:nvPr/>
        </p:nvGraphicFramePr>
        <p:xfrm>
          <a:off x="5683624" y="1409700"/>
          <a:ext cx="6111297" cy="45727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8252150"/>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21" name="Freeform: Shape 20">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4" name="Title 3">
            <a:extLst>
              <a:ext uri="{FF2B5EF4-FFF2-40B4-BE49-F238E27FC236}">
                <a16:creationId xmlns:a16="http://schemas.microsoft.com/office/drawing/2014/main" id="{0AF71344-D0FB-44AA-93FE-7782A6C5E1FC}"/>
              </a:ext>
            </a:extLst>
          </p:cNvPr>
          <p:cNvSpPr>
            <a:spLocks noGrp="1"/>
          </p:cNvSpPr>
          <p:nvPr>
            <p:ph type="title"/>
          </p:nvPr>
        </p:nvSpPr>
        <p:spPr>
          <a:xfrm>
            <a:off x="686834" y="1153572"/>
            <a:ext cx="3200400" cy="4461163"/>
          </a:xfrm>
        </p:spPr>
        <p:txBody>
          <a:bodyPr>
            <a:normAutofit/>
          </a:bodyPr>
          <a:lstStyle/>
          <a:p>
            <a:r>
              <a:rPr lang="en-US">
                <a:solidFill>
                  <a:srgbClr val="FFFFFF"/>
                </a:solidFill>
              </a:rPr>
              <a:t>Climax</a:t>
            </a:r>
            <a:endParaRPr lang="en-GB">
              <a:solidFill>
                <a:srgbClr val="FFFFFF"/>
              </a:solidFill>
            </a:endParaRPr>
          </a:p>
        </p:txBody>
      </p:sp>
      <p:sp>
        <p:nvSpPr>
          <p:cNvPr id="23" name="Arc 2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ea typeface="+mn-ea"/>
              <a:cs typeface="+mn-cs"/>
              <a:sym typeface="Arial"/>
            </a:endParaRPr>
          </a:p>
        </p:txBody>
      </p:sp>
      <p:sp>
        <p:nvSpPr>
          <p:cNvPr id="24" name="Text Placeholder 4">
            <a:extLst>
              <a:ext uri="{FF2B5EF4-FFF2-40B4-BE49-F238E27FC236}">
                <a16:creationId xmlns:a16="http://schemas.microsoft.com/office/drawing/2014/main" id="{49902C6A-1C14-48E8-B77F-826DEE6B3698}"/>
              </a:ext>
            </a:extLst>
          </p:cNvPr>
          <p:cNvSpPr>
            <a:spLocks noGrp="1"/>
          </p:cNvSpPr>
          <p:nvPr>
            <p:ph type="body" idx="1"/>
          </p:nvPr>
        </p:nvSpPr>
        <p:spPr>
          <a:xfrm>
            <a:off x="4447308" y="591344"/>
            <a:ext cx="6906491" cy="5585619"/>
          </a:xfrm>
        </p:spPr>
        <p:txBody>
          <a:bodyPr anchor="ctr">
            <a:normAutofit/>
          </a:bodyPr>
          <a:lstStyle/>
          <a:p>
            <a:r>
              <a:rPr lang="en-US" sz="2400"/>
              <a:t>Here you need to hold the moment- like slow motion in a film </a:t>
            </a:r>
          </a:p>
          <a:p>
            <a:r>
              <a:rPr lang="en-GB" sz="2400"/>
              <a:t>You want to ensure that you show and don’t tell</a:t>
            </a:r>
          </a:p>
          <a:p>
            <a:endParaRPr lang="en-GB" sz="2400"/>
          </a:p>
          <a:p>
            <a:r>
              <a:rPr lang="en-GB" sz="2400"/>
              <a:t>E.G- Then I dropped the cake and everyone was shocked. </a:t>
            </a:r>
            <a:r>
              <a:rPr lang="en-US" sz="2400"/>
              <a:t>– this is telling the reader what happened</a:t>
            </a:r>
          </a:p>
          <a:p>
            <a:endParaRPr lang="en-US" sz="2400"/>
          </a:p>
          <a:p>
            <a:r>
              <a:rPr lang="en-US" sz="2400"/>
              <a:t>Reaching the top, I congratulated myself for being careful with my brother’s fancy birthday cake. Stepping forward, my toes hit something hard. I’d not reached the top step! The cake board slid quickly from my fingers and towards the awaiting crowd. </a:t>
            </a:r>
            <a:endParaRPr lang="en-GB" sz="2400"/>
          </a:p>
        </p:txBody>
      </p:sp>
    </p:spTree>
    <p:extLst>
      <p:ext uri="{BB962C8B-B14F-4D97-AF65-F5344CB8AC3E}">
        <p14:creationId xmlns:p14="http://schemas.microsoft.com/office/powerpoint/2010/main" val="42105351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14255E-FBC8-4398-83F3-24674B803757}"/>
              </a:ext>
            </a:extLst>
          </p:cNvPr>
          <p:cNvSpPr>
            <a:spLocks noGrp="1"/>
          </p:cNvSpPr>
          <p:nvPr>
            <p:ph type="title"/>
          </p:nvPr>
        </p:nvSpPr>
        <p:spPr/>
        <p:txBody>
          <a:bodyPr/>
          <a:lstStyle/>
          <a:p>
            <a:r>
              <a:rPr lang="en-US" dirty="0"/>
              <a:t>How to show and not tell </a:t>
            </a:r>
            <a:endParaRPr lang="en-GB" dirty="0"/>
          </a:p>
        </p:txBody>
      </p:sp>
      <p:sp>
        <p:nvSpPr>
          <p:cNvPr id="5" name="Text Placeholder 4">
            <a:extLst>
              <a:ext uri="{FF2B5EF4-FFF2-40B4-BE49-F238E27FC236}">
                <a16:creationId xmlns:a16="http://schemas.microsoft.com/office/drawing/2014/main" id="{A32B81B4-99E2-4509-BF29-0E717FC274A5}"/>
              </a:ext>
            </a:extLst>
          </p:cNvPr>
          <p:cNvSpPr>
            <a:spLocks noGrp="1"/>
          </p:cNvSpPr>
          <p:nvPr>
            <p:ph type="body" idx="1"/>
          </p:nvPr>
        </p:nvSpPr>
        <p:spPr/>
        <p:txBody>
          <a:bodyPr/>
          <a:lstStyle/>
          <a:p>
            <a:r>
              <a:rPr lang="en-US" dirty="0"/>
              <a:t>Showing </a:t>
            </a:r>
            <a:endParaRPr lang="en-GB" dirty="0"/>
          </a:p>
        </p:txBody>
      </p:sp>
      <p:sp>
        <p:nvSpPr>
          <p:cNvPr id="6" name="Text Placeholder 5">
            <a:extLst>
              <a:ext uri="{FF2B5EF4-FFF2-40B4-BE49-F238E27FC236}">
                <a16:creationId xmlns:a16="http://schemas.microsoft.com/office/drawing/2014/main" id="{02CC129A-5ABD-46CE-89D0-282B48D70C1B}"/>
              </a:ext>
            </a:extLst>
          </p:cNvPr>
          <p:cNvSpPr>
            <a:spLocks noGrp="1"/>
          </p:cNvSpPr>
          <p:nvPr>
            <p:ph type="body" idx="2"/>
          </p:nvPr>
        </p:nvSpPr>
        <p:spPr/>
        <p:txBody>
          <a:bodyPr>
            <a:normAutofit/>
          </a:bodyPr>
          <a:lstStyle/>
          <a:p>
            <a:r>
              <a:rPr lang="en-US" dirty="0">
                <a:solidFill>
                  <a:schemeClr val="tx1"/>
                </a:solidFill>
                <a:latin typeface="Calibri" panose="020F0502020204030204" pitchFamily="34" charset="0"/>
                <a:ea typeface="Comic Sans MS"/>
                <a:cs typeface="Calibri" panose="020F0502020204030204" pitchFamily="34" charset="0"/>
                <a:sym typeface="Comic Sans MS"/>
              </a:rPr>
              <a:t>The shelter was not doing its job and the water continued to pour over me. The woman opposite met my eyes and grinned a sympathetic grin at me, I merely glared back. Pity would not help me now, I needed a coffee and an umbrella. </a:t>
            </a:r>
            <a:endParaRPr lang="en-GB" dirty="0">
              <a:solidFill>
                <a:schemeClr val="tx1"/>
              </a:solidFill>
              <a:latin typeface="Calibri" panose="020F0502020204030204" pitchFamily="34" charset="0"/>
              <a:cs typeface="Calibri" panose="020F0502020204030204" pitchFamily="34" charset="0"/>
            </a:endParaRPr>
          </a:p>
        </p:txBody>
      </p:sp>
      <p:sp>
        <p:nvSpPr>
          <p:cNvPr id="7" name="Text Placeholder 6">
            <a:extLst>
              <a:ext uri="{FF2B5EF4-FFF2-40B4-BE49-F238E27FC236}">
                <a16:creationId xmlns:a16="http://schemas.microsoft.com/office/drawing/2014/main" id="{FF91E91C-09FC-403C-AFCE-28A4D3322392}"/>
              </a:ext>
            </a:extLst>
          </p:cNvPr>
          <p:cNvSpPr>
            <a:spLocks noGrp="1"/>
          </p:cNvSpPr>
          <p:nvPr>
            <p:ph type="body" idx="3"/>
          </p:nvPr>
        </p:nvSpPr>
        <p:spPr/>
        <p:txBody>
          <a:bodyPr/>
          <a:lstStyle/>
          <a:p>
            <a:r>
              <a:rPr lang="en-US" dirty="0"/>
              <a:t>Telling</a:t>
            </a:r>
            <a:endParaRPr lang="en-GB" dirty="0"/>
          </a:p>
        </p:txBody>
      </p:sp>
      <p:sp>
        <p:nvSpPr>
          <p:cNvPr id="8" name="Text Placeholder 7">
            <a:extLst>
              <a:ext uri="{FF2B5EF4-FFF2-40B4-BE49-F238E27FC236}">
                <a16:creationId xmlns:a16="http://schemas.microsoft.com/office/drawing/2014/main" id="{F8C6D034-4FEE-4A90-B79B-B2195997EC8F}"/>
              </a:ext>
            </a:extLst>
          </p:cNvPr>
          <p:cNvSpPr>
            <a:spLocks noGrp="1"/>
          </p:cNvSpPr>
          <p:nvPr>
            <p:ph type="body" idx="4"/>
          </p:nvPr>
        </p:nvSpPr>
        <p:spPr/>
        <p:txBody>
          <a:bodyPr/>
          <a:lstStyle/>
          <a:p>
            <a:r>
              <a:rPr lang="en-US" dirty="0"/>
              <a:t>It was raining and the bus shelter was too small to stop it hitting me. There was another annoyed woman in the shelter with me. </a:t>
            </a:r>
            <a:endParaRPr lang="en-GB" dirty="0"/>
          </a:p>
        </p:txBody>
      </p:sp>
    </p:spTree>
    <p:extLst>
      <p:ext uri="{BB962C8B-B14F-4D97-AF65-F5344CB8AC3E}">
        <p14:creationId xmlns:p14="http://schemas.microsoft.com/office/powerpoint/2010/main" val="20661480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endParaRPr/>
          </a:p>
        </p:txBody>
      </p:sp>
      <p:sp>
        <p:nvSpPr>
          <p:cNvPr id="250" name="Google Shape;250;p22"/>
          <p:cNvSpPr txBox="1">
            <a:spLocks noGrp="1"/>
          </p:cNvSpPr>
          <p:nvPr>
            <p:ph type="body" idx="1"/>
          </p:nvPr>
        </p:nvSpPr>
        <p:spPr>
          <a:xfrm>
            <a:off x="2893102" y="1825625"/>
            <a:ext cx="8460698" cy="4351338"/>
          </a:xfrm>
          <a:prstGeom prst="rect">
            <a:avLst/>
          </a:prstGeom>
          <a:noFill/>
          <a:ln>
            <a:noFill/>
          </a:ln>
        </p:spPr>
        <p:txBody>
          <a:bodyPr spcFirstLastPara="1" wrap="square" lIns="91425" tIns="45700" rIns="91425" bIns="45700" anchor="t" anchorCtr="0">
            <a:normAutofit/>
          </a:bodyPr>
          <a:lstStyle/>
          <a:p>
            <a:pPr marL="0" lvl="0" indent="0" algn="l" rtl="0">
              <a:lnSpc>
                <a:spcPct val="70000"/>
              </a:lnSpc>
              <a:spcBef>
                <a:spcPts val="0"/>
              </a:spcBef>
              <a:spcAft>
                <a:spcPts val="0"/>
              </a:spcAft>
              <a:buClr>
                <a:srgbClr val="FF0000"/>
              </a:buClr>
              <a:buSzPts val="1960"/>
              <a:buNone/>
            </a:pPr>
            <a:r>
              <a:rPr lang="en-GB" sz="1960" dirty="0">
                <a:solidFill>
                  <a:srgbClr val="FF0000"/>
                </a:solidFill>
                <a:latin typeface="Comic Sans MS"/>
                <a:ea typeface="Comic Sans MS"/>
                <a:cs typeface="Comic Sans MS"/>
                <a:sym typeface="Comic Sans MS"/>
              </a:rPr>
              <a:t>The shelter was not doing its job and the water continued to pour over me. The woman opposite met my eyes and grinned a sympathetic grin at me, I merely glared back. </a:t>
            </a:r>
            <a:r>
              <a:rPr lang="en-GB" sz="1960" dirty="0">
                <a:solidFill>
                  <a:srgbClr val="00B0F0"/>
                </a:solidFill>
                <a:latin typeface="Comic Sans MS"/>
                <a:ea typeface="Comic Sans MS"/>
                <a:cs typeface="Comic Sans MS"/>
                <a:sym typeface="Comic Sans MS"/>
              </a:rPr>
              <a:t>Pity would not help me now, I needed a coffee and an umbrella. </a:t>
            </a:r>
            <a:r>
              <a:rPr lang="en-GB" sz="1960" dirty="0">
                <a:solidFill>
                  <a:srgbClr val="FF0000"/>
                </a:solidFill>
                <a:latin typeface="Comic Sans MS"/>
                <a:ea typeface="Comic Sans MS"/>
                <a:cs typeface="Comic Sans MS"/>
                <a:sym typeface="Comic Sans MS"/>
              </a:rPr>
              <a:t>Leaves swam down the freshly created rivers at the edge of the path and I passed the time watching them race, before diving into the storm drain. Then the bus headlights came into view and I smiled thankfully. Loud and sluggish, it plodded towards us with steamed up windows and the promise of dry shelter and warmth inside. Joyfully splashing in the puddles and throwing water into the sides of the road, the bus continued to chug steadily towards us</a:t>
            </a:r>
            <a:r>
              <a:rPr lang="en-GB" sz="1960" dirty="0">
                <a:solidFill>
                  <a:srgbClr val="FF6600"/>
                </a:solidFill>
                <a:latin typeface="Comic Sans MS"/>
                <a:ea typeface="Comic Sans MS"/>
                <a:cs typeface="Comic Sans MS"/>
                <a:sym typeface="Comic Sans MS"/>
              </a:rPr>
              <a:t>. I could see the look of fierce concentration on the bus driver’s reddened face as the bus came ever closer. I stepped forward and put out my eager hand but strangely, the bus did not slow. The driver avoided my eye contact and did not engage with my look of bewilderment. </a:t>
            </a:r>
            <a:r>
              <a:rPr lang="en-GB" sz="1960" dirty="0">
                <a:solidFill>
                  <a:srgbClr val="7030A0"/>
                </a:solidFill>
                <a:latin typeface="Comic Sans MS"/>
                <a:ea typeface="Comic Sans MS"/>
                <a:cs typeface="Comic Sans MS"/>
                <a:sym typeface="Comic Sans MS"/>
              </a:rPr>
              <a:t>Stretching my arm out so it would be impossible to miss, I strained my fingers straight with desperation to be seen. The bus chugged past, splashing my already wet trousers with a huge dirty puddle. I felt a pop and twinge in my eye then it started to twitch. </a:t>
            </a:r>
            <a:endParaRPr dirty="0"/>
          </a:p>
          <a:p>
            <a:pPr marL="0" lvl="0" indent="0" algn="l" rtl="0">
              <a:lnSpc>
                <a:spcPct val="70000"/>
              </a:lnSpc>
              <a:spcBef>
                <a:spcPts val="1000"/>
              </a:spcBef>
              <a:spcAft>
                <a:spcPts val="0"/>
              </a:spcAft>
              <a:buClr>
                <a:schemeClr val="dk1"/>
              </a:buClr>
              <a:buSzPts val="1960"/>
              <a:buNone/>
            </a:pPr>
            <a:endParaRPr sz="1960" dirty="0">
              <a:latin typeface="Comic Sans MS"/>
              <a:ea typeface="Comic Sans MS"/>
              <a:cs typeface="Comic Sans MS"/>
              <a:sym typeface="Comic Sans MS"/>
            </a:endParaRPr>
          </a:p>
          <a:p>
            <a:pPr marL="0" lvl="0" indent="0" algn="l" rtl="0">
              <a:lnSpc>
                <a:spcPct val="70000"/>
              </a:lnSpc>
              <a:spcBef>
                <a:spcPts val="1000"/>
              </a:spcBef>
              <a:spcAft>
                <a:spcPts val="0"/>
              </a:spcAft>
              <a:buClr>
                <a:schemeClr val="dk1"/>
              </a:buClr>
              <a:buSzPts val="1960"/>
              <a:buNone/>
            </a:pPr>
            <a:endParaRPr sz="1960" dirty="0">
              <a:latin typeface="Comic Sans MS"/>
              <a:ea typeface="Comic Sans MS"/>
              <a:cs typeface="Comic Sans MS"/>
              <a:sym typeface="Comic Sans MS"/>
            </a:endParaRPr>
          </a:p>
        </p:txBody>
      </p:sp>
      <p:sp>
        <p:nvSpPr>
          <p:cNvPr id="251" name="Google Shape;251;p22"/>
          <p:cNvSpPr txBox="1"/>
          <p:nvPr/>
        </p:nvSpPr>
        <p:spPr>
          <a:xfrm>
            <a:off x="838201" y="502508"/>
            <a:ext cx="9810832" cy="840260"/>
          </a:xfrm>
          <a:prstGeom prst="rect">
            <a:avLst/>
          </a:prstGeom>
          <a:solidFill>
            <a:srgbClr val="FFFAF4"/>
          </a:solidFill>
          <a:ln w="57150" cap="flat" cmpd="sng">
            <a:solidFill>
              <a:srgbClr val="7030A0"/>
            </a:solidFill>
            <a:prstDash val="solid"/>
            <a:miter lim="800000"/>
            <a:headEnd type="none" w="sm" len="sm"/>
            <a:tailEnd type="none" w="sm" len="sm"/>
          </a:ln>
        </p:spPr>
        <p:txBody>
          <a:bodyPr spcFirstLastPara="1" wrap="square" lIns="91425" tIns="45700" rIns="91425" bIns="45700" anchor="t" anchorCtr="0">
            <a:normAutofit/>
          </a:bodyPr>
          <a:lstStyle/>
          <a:p>
            <a:pPr marL="0" marR="0" lvl="0" indent="0" algn="ctr" defTabSz="914400" rtl="0" eaLnBrk="1" fontAlgn="auto" latinLnBrk="0" hangingPunct="1">
              <a:lnSpc>
                <a:spcPct val="100000"/>
              </a:lnSpc>
              <a:spcBef>
                <a:spcPts val="0"/>
              </a:spcBef>
              <a:spcAft>
                <a:spcPts val="0"/>
              </a:spcAft>
              <a:buClr>
                <a:srgbClr val="000000"/>
              </a:buClr>
              <a:buSzPts val="2600"/>
              <a:buFont typeface="Noto Sans Symbols"/>
              <a:buNone/>
              <a:tabLst/>
              <a:defRPr/>
            </a:pPr>
            <a:r>
              <a:rPr kumimoji="0" lang="en-GB" sz="4000" b="1" i="0" u="none" strike="noStrike" kern="0" cap="none" spc="0" normalizeH="0" baseline="0" noProof="0" dirty="0">
                <a:ln>
                  <a:noFill/>
                </a:ln>
                <a:solidFill>
                  <a:srgbClr val="000000"/>
                </a:solidFill>
                <a:effectLst/>
                <a:uLnTx/>
                <a:uFillTx/>
                <a:latin typeface="Comic Sans MS"/>
                <a:ea typeface="Comic Sans MS"/>
                <a:cs typeface="Comic Sans MS"/>
                <a:sym typeface="Comic Sans MS"/>
              </a:rPr>
              <a:t>Climax- holding the moment- telling </a:t>
            </a:r>
            <a:endParaRPr kumimoji="0" sz="4000" b="1" i="0" u="none" strike="noStrike" kern="0" cap="none" spc="0" normalizeH="0" baseline="0" noProof="0" dirty="0">
              <a:ln>
                <a:noFill/>
              </a:ln>
              <a:solidFill>
                <a:srgbClr val="000000"/>
              </a:solidFill>
              <a:effectLst/>
              <a:uLnTx/>
              <a:uFillTx/>
              <a:latin typeface="Comic Sans MS"/>
              <a:ea typeface="Comic Sans MS"/>
              <a:cs typeface="Comic Sans MS"/>
              <a:sym typeface="Comic Sans MS"/>
            </a:endParaRPr>
          </a:p>
        </p:txBody>
      </p:sp>
      <p:sp>
        <p:nvSpPr>
          <p:cNvPr id="252" name="Google Shape;252;p22"/>
          <p:cNvSpPr txBox="1"/>
          <p:nvPr/>
        </p:nvSpPr>
        <p:spPr>
          <a:xfrm>
            <a:off x="164892" y="2053652"/>
            <a:ext cx="2728210" cy="2554545"/>
          </a:xfrm>
          <a:prstGeom prst="rect">
            <a:avLst/>
          </a:prstGeom>
          <a:noFill/>
          <a:ln>
            <a:noFill/>
          </a:ln>
        </p:spPr>
        <p:txBody>
          <a:bodyPr spcFirstLastPara="1" wrap="square" lIns="91425" tIns="45700" rIns="91425" bIns="45700" anchor="t" anchorCtr="0">
            <a:spAutoFit/>
          </a:bodyPr>
          <a:lstStyle/>
          <a:p>
            <a:pPr marL="285750" marR="0" lvl="0" indent="-285750" algn="l" defTabSz="914400" rtl="0" eaLnBrk="1" fontAlgn="auto" latinLnBrk="0" hangingPunct="1">
              <a:lnSpc>
                <a:spcPct val="100000"/>
              </a:lnSpc>
              <a:spcBef>
                <a:spcPts val="0"/>
              </a:spcBef>
              <a:spcAft>
                <a:spcPts val="0"/>
              </a:spcAft>
              <a:buClr>
                <a:srgbClr val="FF0000"/>
              </a:buClr>
              <a:buSzPts val="3200"/>
              <a:buFont typeface="Arial"/>
              <a:buChar char="•"/>
              <a:tabLst/>
              <a:defRPr/>
            </a:pPr>
            <a:r>
              <a:rPr kumimoji="0" lang="en-GB" sz="3200" b="0" i="0" u="none" strike="noStrike" kern="0" cap="none" spc="0" normalizeH="0" baseline="0" noProof="0">
                <a:ln>
                  <a:noFill/>
                </a:ln>
                <a:solidFill>
                  <a:srgbClr val="FF0000"/>
                </a:solidFill>
                <a:effectLst/>
                <a:uLnTx/>
                <a:uFillTx/>
                <a:latin typeface="Comic Sans MS"/>
                <a:ea typeface="Comic Sans MS"/>
                <a:cs typeface="Comic Sans MS"/>
                <a:sym typeface="Comic Sans MS"/>
              </a:rPr>
              <a:t>Description</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0"/>
              </a:spcBef>
              <a:spcAft>
                <a:spcPts val="0"/>
              </a:spcAft>
              <a:buClr>
                <a:srgbClr val="00B0F0"/>
              </a:buClr>
              <a:buSzPts val="3200"/>
              <a:buFont typeface="Arial"/>
              <a:buChar char="•"/>
              <a:tabLst/>
              <a:defRPr/>
            </a:pPr>
            <a:r>
              <a:rPr kumimoji="0" lang="en-GB" sz="3200" b="0" i="0" u="none" strike="noStrike" kern="0" cap="none" spc="0" normalizeH="0" baseline="0" noProof="0">
                <a:ln>
                  <a:noFill/>
                </a:ln>
                <a:solidFill>
                  <a:srgbClr val="00B0F0"/>
                </a:solidFill>
                <a:effectLst/>
                <a:uLnTx/>
                <a:uFillTx/>
                <a:latin typeface="Comic Sans MS"/>
                <a:ea typeface="Comic Sans MS"/>
                <a:cs typeface="Comic Sans MS"/>
                <a:sym typeface="Comic Sans MS"/>
              </a:rPr>
              <a:t>Feelings </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0"/>
              </a:spcBef>
              <a:spcAft>
                <a:spcPts val="0"/>
              </a:spcAft>
              <a:buClr>
                <a:srgbClr val="FF6600"/>
              </a:buClr>
              <a:buSzPts val="3200"/>
              <a:buFont typeface="Arial"/>
              <a:buChar char="•"/>
              <a:tabLst/>
              <a:defRPr/>
            </a:pPr>
            <a:r>
              <a:rPr kumimoji="0" lang="en-GB" sz="3200" b="0" i="0" u="none" strike="noStrike" kern="0" cap="none" spc="0" normalizeH="0" baseline="0" noProof="0">
                <a:ln>
                  <a:noFill/>
                </a:ln>
                <a:solidFill>
                  <a:srgbClr val="FF6600"/>
                </a:solidFill>
                <a:effectLst/>
                <a:uLnTx/>
                <a:uFillTx/>
                <a:latin typeface="Comic Sans MS"/>
                <a:ea typeface="Comic Sans MS"/>
                <a:cs typeface="Comic Sans MS"/>
                <a:sym typeface="Comic Sans MS"/>
              </a:rPr>
              <a:t>Close up description</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0"/>
              </a:spcBef>
              <a:spcAft>
                <a:spcPts val="0"/>
              </a:spcAft>
              <a:buClr>
                <a:srgbClr val="7030A0"/>
              </a:buClr>
              <a:buSzPts val="3200"/>
              <a:buFont typeface="Arial"/>
              <a:buChar char="•"/>
              <a:tabLst/>
              <a:defRPr/>
            </a:pPr>
            <a:r>
              <a:rPr kumimoji="0" lang="en-GB" sz="3200" b="0" i="0" u="none" strike="noStrike" kern="0" cap="none" spc="0" normalizeH="0" baseline="0" noProof="0">
                <a:ln>
                  <a:noFill/>
                </a:ln>
                <a:solidFill>
                  <a:srgbClr val="7030A0"/>
                </a:solidFill>
                <a:effectLst/>
                <a:uLnTx/>
                <a:uFillTx/>
                <a:latin typeface="Comic Sans MS"/>
                <a:ea typeface="Comic Sans MS"/>
                <a:cs typeface="Comic Sans MS"/>
                <a:sym typeface="Comic Sans MS"/>
              </a:rPr>
              <a:t>Action </a:t>
            </a:r>
            <a:r>
              <a:rPr kumimoji="0" lang="en-GB" sz="3200" b="0" i="0" u="none" strike="noStrike" kern="0" cap="none" spc="0" normalizeH="0" baseline="0" noProof="0">
                <a:ln>
                  <a:noFill/>
                </a:ln>
                <a:solidFill>
                  <a:srgbClr val="FF6600"/>
                </a:solidFill>
                <a:effectLst/>
                <a:uLnTx/>
                <a:uFillTx/>
                <a:latin typeface="Comic Sans MS"/>
                <a:ea typeface="Comic Sans MS"/>
                <a:cs typeface="Comic Sans MS"/>
                <a:sym typeface="Comic Sans MS"/>
              </a:rPr>
              <a:t> </a:t>
            </a:r>
            <a:endParaRPr kumimoji="0" sz="3200" b="0" i="0" u="none" strike="noStrike" kern="0" cap="none" spc="0" normalizeH="0" baseline="0" noProof="0">
              <a:ln>
                <a:noFill/>
              </a:ln>
              <a:solidFill>
                <a:srgbClr val="FF6600"/>
              </a:solidFill>
              <a:effectLst/>
              <a:uLnTx/>
              <a:uFillTx/>
              <a:latin typeface="Comic Sans MS"/>
              <a:ea typeface="Comic Sans MS"/>
              <a:cs typeface="Comic Sans MS"/>
              <a:sym typeface="Comic Sans M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A9F96125-1936-4606-B83F-EDBAF8C8D38D}"/>
              </a:ext>
            </a:extLst>
          </p:cNvPr>
          <p:cNvSpPr>
            <a:spLocks noGrp="1"/>
          </p:cNvSpPr>
          <p:nvPr>
            <p:ph type="title"/>
          </p:nvPr>
        </p:nvSpPr>
        <p:spPr>
          <a:xfrm>
            <a:off x="686834" y="1153572"/>
            <a:ext cx="3200400" cy="4461163"/>
          </a:xfrm>
        </p:spPr>
        <p:txBody>
          <a:bodyPr>
            <a:normAutofit/>
          </a:bodyPr>
          <a:lstStyle/>
          <a:p>
            <a:r>
              <a:rPr lang="en-US">
                <a:solidFill>
                  <a:srgbClr val="FFFFFF"/>
                </a:solidFill>
              </a:rPr>
              <a:t>Use this time to then reflect and review</a:t>
            </a:r>
            <a:endParaRPr lang="en-GB">
              <a:solidFill>
                <a:srgbClr val="FFFFFF"/>
              </a:solidFill>
            </a:endParaRPr>
          </a:p>
        </p:txBody>
      </p:sp>
      <p:sp>
        <p:nvSpPr>
          <p:cNvPr id="16" name="Arc 1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Text Placeholder 6">
            <a:extLst>
              <a:ext uri="{FF2B5EF4-FFF2-40B4-BE49-F238E27FC236}">
                <a16:creationId xmlns:a16="http://schemas.microsoft.com/office/drawing/2014/main" id="{A96F5677-9A83-4E8D-99BC-B03B6ABA517B}"/>
              </a:ext>
            </a:extLst>
          </p:cNvPr>
          <p:cNvSpPr>
            <a:spLocks noGrp="1"/>
          </p:cNvSpPr>
          <p:nvPr>
            <p:ph type="body" idx="1"/>
          </p:nvPr>
        </p:nvSpPr>
        <p:spPr>
          <a:xfrm>
            <a:off x="4447308" y="591344"/>
            <a:ext cx="6906491" cy="5585619"/>
          </a:xfrm>
        </p:spPr>
        <p:txBody>
          <a:bodyPr anchor="ctr">
            <a:normAutofit/>
          </a:bodyPr>
          <a:lstStyle/>
          <a:p>
            <a:r>
              <a:rPr lang="en-US" dirty="0"/>
              <a:t>Check both your paragraphs for basic punctuation.</a:t>
            </a:r>
          </a:p>
          <a:p>
            <a:r>
              <a:rPr lang="en-US" dirty="0"/>
              <a:t>Check you have 5-7 sentences per paragraph.</a:t>
            </a:r>
          </a:p>
          <a:p>
            <a:r>
              <a:rPr lang="en-US" dirty="0"/>
              <a:t>Check you have a variety of sentence starters. </a:t>
            </a:r>
          </a:p>
          <a:p>
            <a:r>
              <a:rPr lang="en-US" dirty="0"/>
              <a:t>Check that your first paragraph is engaging and hooks the reader and that the second introduces the problem but does not give the climax away. </a:t>
            </a:r>
          </a:p>
          <a:p>
            <a:endParaRPr lang="en-GB" dirty="0"/>
          </a:p>
        </p:txBody>
      </p:sp>
    </p:spTree>
    <p:extLst>
      <p:ext uri="{BB962C8B-B14F-4D97-AF65-F5344CB8AC3E}">
        <p14:creationId xmlns:p14="http://schemas.microsoft.com/office/powerpoint/2010/main" val="1150677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4335327"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94360" y="637125"/>
            <a:ext cx="3802276" cy="5256371"/>
          </a:xfrm>
        </p:spPr>
        <p:txBody>
          <a:bodyPr>
            <a:normAutofit/>
          </a:bodyPr>
          <a:lstStyle/>
          <a:p>
            <a:pPr lvl="0">
              <a:defRPr/>
            </a:pPr>
            <a:r>
              <a:rPr lang="en-US" sz="4800" dirty="0">
                <a:solidFill>
                  <a:schemeClr val="bg1"/>
                </a:solidFill>
              </a:rPr>
              <a:t>Write a story with the title ‘Caught’</a:t>
            </a:r>
            <a:r>
              <a:rPr lang="en-GB" sz="4800" kern="0" dirty="0">
                <a:solidFill>
                  <a:schemeClr val="bg1"/>
                </a:solidFill>
                <a:latin typeface="Comic Sans MS" panose="030F0702030302020204" pitchFamily="66" charset="0"/>
              </a:rPr>
              <a:t> </a:t>
            </a:r>
            <a:br>
              <a:rPr lang="en-GB" sz="4800" kern="0" dirty="0">
                <a:solidFill>
                  <a:schemeClr val="bg1"/>
                </a:solidFill>
                <a:latin typeface="Comic Sans MS" panose="030F0702030302020204" pitchFamily="66" charset="0"/>
              </a:rPr>
            </a:br>
            <a:br>
              <a:rPr lang="en-GB" sz="4800" kern="0" dirty="0">
                <a:solidFill>
                  <a:schemeClr val="bg1"/>
                </a:solidFill>
                <a:latin typeface="Comic Sans MS" panose="030F0702030302020204" pitchFamily="66" charset="0"/>
              </a:rPr>
            </a:br>
            <a:r>
              <a:rPr lang="en-GB" sz="4800" kern="0" dirty="0">
                <a:solidFill>
                  <a:schemeClr val="bg1"/>
                </a:solidFill>
                <a:latin typeface="Comic Sans MS" panose="030F0702030302020204" pitchFamily="66" charset="0"/>
              </a:rPr>
              <a:t>Paper 1</a:t>
            </a:r>
            <a:br>
              <a:rPr lang="en-GB" sz="4800" kern="0" dirty="0">
                <a:solidFill>
                  <a:schemeClr val="bg1"/>
                </a:solidFill>
                <a:latin typeface="Comic Sans MS" panose="030F0702030302020204" pitchFamily="66" charset="0"/>
              </a:rPr>
            </a:br>
            <a:r>
              <a:rPr lang="en-GB" sz="4800" kern="0" dirty="0">
                <a:solidFill>
                  <a:schemeClr val="bg1"/>
                </a:solidFill>
                <a:latin typeface="Comic Sans MS" panose="030F0702030302020204" pitchFamily="66" charset="0"/>
              </a:rPr>
              <a:t>Section B </a:t>
            </a:r>
            <a:br>
              <a:rPr lang="en-GB" sz="4800" kern="0" dirty="0">
                <a:solidFill>
                  <a:schemeClr val="bg1"/>
                </a:solidFill>
                <a:latin typeface="Comic Sans MS" panose="030F0702030302020204" pitchFamily="66" charset="0"/>
              </a:rPr>
            </a:br>
            <a:r>
              <a:rPr lang="en-GB" sz="4800" kern="0" dirty="0">
                <a:solidFill>
                  <a:schemeClr val="bg1"/>
                </a:solidFill>
                <a:latin typeface="Comic Sans MS" panose="030F0702030302020204" pitchFamily="66" charset="0"/>
              </a:rPr>
              <a:t>AO5 &amp; AO6</a:t>
            </a:r>
            <a:endParaRPr kumimoji="0" lang="en-GB" sz="4800" b="0" i="0" u="none" strike="noStrike" kern="0" cap="none" spc="0" normalizeH="0" baseline="0" noProof="0" dirty="0">
              <a:ln>
                <a:noFill/>
              </a:ln>
              <a:solidFill>
                <a:schemeClr val="bg1"/>
              </a:solidFill>
              <a:effectLst/>
              <a:uLnTx/>
              <a:uFillTx/>
              <a:latin typeface="Comic Sans MS" panose="030F0702030302020204" pitchFamily="66" charset="0"/>
            </a:endParaRPr>
          </a:p>
        </p:txBody>
      </p:sp>
      <p:graphicFrame>
        <p:nvGraphicFramePr>
          <p:cNvPr id="8" name="Content Placeholder 2">
            <a:extLst>
              <a:ext uri="{FF2B5EF4-FFF2-40B4-BE49-F238E27FC236}">
                <a16:creationId xmlns:a16="http://schemas.microsoft.com/office/drawing/2014/main" id="{CA299BF1-0952-46E0-83DF-6C2D32C2E810}"/>
              </a:ext>
            </a:extLst>
          </p:cNvPr>
          <p:cNvGraphicFramePr>
            <a:graphicFrameLocks noGrp="1"/>
          </p:cNvGraphicFramePr>
          <p:nvPr>
            <p:ph idx="1"/>
            <p:extLst>
              <p:ext uri="{D42A27DB-BD31-4B8C-83A1-F6EECF244321}">
                <p14:modId xmlns:p14="http://schemas.microsoft.com/office/powerpoint/2010/main" val="701738064"/>
              </p:ext>
            </p:extLst>
          </p:nvPr>
        </p:nvGraphicFramePr>
        <p:xfrm>
          <a:off x="5166985" y="303591"/>
          <a:ext cx="6588691" cy="5896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40852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GB" dirty="0">
                <a:solidFill>
                  <a:schemeClr val="bg1"/>
                </a:solidFill>
                <a:latin typeface="Comic Sans MS" panose="030F0702030302020204" pitchFamily="66" charset="0"/>
              </a:rPr>
              <a:t>S or </a:t>
            </a:r>
            <a:r>
              <a:rPr lang="en-GB" dirty="0" err="1">
                <a:solidFill>
                  <a:schemeClr val="bg1"/>
                </a:solidFill>
                <a:latin typeface="Comic Sans MS" panose="030F0702030302020204" pitchFamily="66" charset="0"/>
              </a:rPr>
              <a:t>ies</a:t>
            </a:r>
            <a:r>
              <a:rPr lang="en-GB" dirty="0">
                <a:solidFill>
                  <a:schemeClr val="bg1"/>
                </a:solidFill>
                <a:latin typeface="Comic Sans MS" panose="030F0702030302020204" pitchFamily="66" charset="0"/>
              </a:rPr>
              <a:t>? Plural spellings</a:t>
            </a:r>
          </a:p>
        </p:txBody>
      </p:sp>
      <p:sp>
        <p:nvSpPr>
          <p:cNvPr id="3" name="Content Placeholder 2"/>
          <p:cNvSpPr>
            <a:spLocks noGrp="1"/>
          </p:cNvSpPr>
          <p:nvPr>
            <p:ph idx="1"/>
          </p:nvPr>
        </p:nvSpPr>
        <p:spPr/>
        <p:txBody>
          <a:bodyPr>
            <a:normAutofit/>
          </a:bodyPr>
          <a:lstStyle/>
          <a:p>
            <a:pPr lvl="0"/>
            <a:r>
              <a:rPr lang="en-GB" dirty="0"/>
              <a:t>This Christmas might be difficult because I have two </a:t>
            </a:r>
            <a:r>
              <a:rPr lang="en-GB" b="1" dirty="0"/>
              <a:t>[family]</a:t>
            </a:r>
            <a:r>
              <a:rPr lang="en-GB" dirty="0"/>
              <a:t> _________. My dad lived with two different </a:t>
            </a:r>
            <a:r>
              <a:rPr lang="en-GB" b="1" dirty="0"/>
              <a:t>[lady]</a:t>
            </a:r>
            <a:r>
              <a:rPr lang="en-GB" dirty="0"/>
              <a:t> _______ before settling down with Pat. She has twin </a:t>
            </a:r>
            <a:r>
              <a:rPr lang="en-GB" b="1" dirty="0"/>
              <a:t>[baby]</a:t>
            </a:r>
            <a:r>
              <a:rPr lang="en-GB" dirty="0"/>
              <a:t> _______ ,who were born last Christmas; you should hear how much each one </a:t>
            </a:r>
            <a:r>
              <a:rPr lang="en-GB" b="1" dirty="0"/>
              <a:t>[cry]</a:t>
            </a:r>
            <a:r>
              <a:rPr lang="en-GB" dirty="0"/>
              <a:t>_______! And they have so many </a:t>
            </a:r>
            <a:r>
              <a:rPr lang="en-GB" b="1" dirty="0"/>
              <a:t>[toy]</a:t>
            </a:r>
            <a:r>
              <a:rPr lang="en-GB" dirty="0"/>
              <a:t> _______ messing up the place! It’s not like we’re </a:t>
            </a:r>
            <a:r>
              <a:rPr lang="en-GB" b="1" dirty="0"/>
              <a:t>[enemy]</a:t>
            </a:r>
            <a:r>
              <a:rPr lang="en-GB" dirty="0"/>
              <a:t> ________ though; I think she’s pretty cool and she throws really good </a:t>
            </a:r>
            <a:r>
              <a:rPr lang="en-GB" b="1" dirty="0"/>
              <a:t>[party]</a:t>
            </a:r>
            <a:r>
              <a:rPr lang="en-GB" dirty="0"/>
              <a:t> __________! So I’ll spend Christmas Eve with them and then the rest of the </a:t>
            </a:r>
            <a:r>
              <a:rPr lang="en-GB" b="1" dirty="0"/>
              <a:t>[holiday] ________</a:t>
            </a:r>
            <a:r>
              <a:rPr lang="en-GB" dirty="0"/>
              <a:t> with my mum’s side of the family. That means I’ll be in two different </a:t>
            </a:r>
            <a:r>
              <a:rPr lang="en-GB" b="1" dirty="0"/>
              <a:t>[city] </a:t>
            </a:r>
            <a:r>
              <a:rPr lang="en-GB" dirty="0"/>
              <a:t>___________, so there’ll be lots of travelling.  When it comes to presents though, it really </a:t>
            </a:r>
            <a:r>
              <a:rPr lang="en-GB" b="1" dirty="0"/>
              <a:t>[pay]</a:t>
            </a:r>
            <a:r>
              <a:rPr lang="en-GB" dirty="0"/>
              <a:t> ____ off having two Christmases!   </a:t>
            </a:r>
          </a:p>
          <a:p>
            <a:endParaRPr lang="en-GB" dirty="0"/>
          </a:p>
        </p:txBody>
      </p:sp>
    </p:spTree>
    <p:extLst>
      <p:ext uri="{BB962C8B-B14F-4D97-AF65-F5344CB8AC3E}">
        <p14:creationId xmlns:p14="http://schemas.microsoft.com/office/powerpoint/2010/main" val="3904556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86834" y="591344"/>
            <a:ext cx="3200400" cy="5585619"/>
          </a:xfrm>
        </p:spPr>
        <p:txBody>
          <a:bodyPr>
            <a:normAutofit/>
          </a:bodyPr>
          <a:lstStyle/>
          <a:p>
            <a:r>
              <a:rPr lang="en-GB">
                <a:solidFill>
                  <a:srgbClr val="FFFFFF"/>
                </a:solidFill>
                <a:latin typeface="Comic Sans MS" panose="030F0702030302020204" pitchFamily="66" charset="0"/>
              </a:rPr>
              <a:t>S or ies?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p:cNvSpPr>
            <a:spLocks noGrp="1"/>
          </p:cNvSpPr>
          <p:nvPr>
            <p:ph idx="1"/>
          </p:nvPr>
        </p:nvSpPr>
        <p:spPr>
          <a:xfrm>
            <a:off x="4447308" y="591344"/>
            <a:ext cx="6906491" cy="5585619"/>
          </a:xfrm>
        </p:spPr>
        <p:txBody>
          <a:bodyPr anchor="ctr">
            <a:normAutofit/>
          </a:bodyPr>
          <a:lstStyle/>
          <a:p>
            <a:pPr lvl="0"/>
            <a:r>
              <a:rPr lang="en-GB" sz="2600" dirty="0"/>
              <a:t>This Christmas might be difficult because I have two </a:t>
            </a:r>
            <a:r>
              <a:rPr lang="en-GB" sz="2600" b="1" dirty="0"/>
              <a:t>families</a:t>
            </a:r>
            <a:r>
              <a:rPr lang="en-GB" sz="2600" dirty="0"/>
              <a:t>. My dad lived with two different </a:t>
            </a:r>
            <a:r>
              <a:rPr lang="en-GB" sz="2600" b="1" dirty="0"/>
              <a:t>ladies</a:t>
            </a:r>
            <a:r>
              <a:rPr lang="en-GB" sz="2600" dirty="0"/>
              <a:t> before settling down with Pat. She has twin </a:t>
            </a:r>
            <a:r>
              <a:rPr lang="en-GB" sz="2600" b="1" dirty="0"/>
              <a:t>babies,</a:t>
            </a:r>
            <a:r>
              <a:rPr lang="en-GB" sz="2600" dirty="0"/>
              <a:t> who were born last Christmas; you should hear how much each one </a:t>
            </a:r>
            <a:r>
              <a:rPr lang="en-GB" sz="2600" b="1" dirty="0"/>
              <a:t>cries</a:t>
            </a:r>
            <a:r>
              <a:rPr lang="en-GB" sz="2600" dirty="0"/>
              <a:t>! And they have so many </a:t>
            </a:r>
            <a:r>
              <a:rPr lang="en-GB" sz="2600" b="1" dirty="0"/>
              <a:t>toys</a:t>
            </a:r>
            <a:r>
              <a:rPr lang="en-GB" sz="2600" dirty="0"/>
              <a:t> messing up the place! It’s not like we’re </a:t>
            </a:r>
            <a:r>
              <a:rPr lang="en-GB" sz="2600" b="1" dirty="0"/>
              <a:t>enemies </a:t>
            </a:r>
            <a:r>
              <a:rPr lang="en-GB" sz="2600" dirty="0"/>
              <a:t>though; I think she’s pretty cool and she throws really good </a:t>
            </a:r>
            <a:r>
              <a:rPr lang="en-GB" sz="2600" b="1" dirty="0"/>
              <a:t>parties</a:t>
            </a:r>
            <a:r>
              <a:rPr lang="en-GB" sz="2600" dirty="0"/>
              <a:t>! So I’ll spend Christmas Eve with them and then the rest of the </a:t>
            </a:r>
            <a:r>
              <a:rPr lang="en-GB" sz="2600" b="1" dirty="0"/>
              <a:t>holidays</a:t>
            </a:r>
            <a:r>
              <a:rPr lang="en-GB" sz="2600" dirty="0"/>
              <a:t> with my mum’s side of the family. That means I’ll be in two different </a:t>
            </a:r>
            <a:r>
              <a:rPr lang="en-GB" sz="2600" b="1" dirty="0"/>
              <a:t>cities</a:t>
            </a:r>
            <a:r>
              <a:rPr lang="en-GB" sz="2600" dirty="0"/>
              <a:t>, so there’ll be lots of travelling.  When it comes to presents though, it really </a:t>
            </a:r>
            <a:r>
              <a:rPr lang="en-GB" sz="2600" b="1" dirty="0"/>
              <a:t>pays</a:t>
            </a:r>
            <a:r>
              <a:rPr lang="en-GB" sz="2600" dirty="0"/>
              <a:t> off having two Christmases!   </a:t>
            </a:r>
          </a:p>
          <a:p>
            <a:endParaRPr lang="en-GB" sz="2600" dirty="0"/>
          </a:p>
        </p:txBody>
      </p:sp>
    </p:spTree>
    <p:extLst>
      <p:ext uri="{BB962C8B-B14F-4D97-AF65-F5344CB8AC3E}">
        <p14:creationId xmlns:p14="http://schemas.microsoft.com/office/powerpoint/2010/main" val="15523299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CD43D2-6937-462F-8408-1891F4E26170}"/>
              </a:ext>
            </a:extLst>
          </p:cNvPr>
          <p:cNvSpPr>
            <a:spLocks noGrp="1"/>
          </p:cNvSpPr>
          <p:nvPr>
            <p:ph type="title"/>
          </p:nvPr>
        </p:nvSpPr>
        <p:spPr>
          <a:xfrm>
            <a:off x="686834" y="1153572"/>
            <a:ext cx="3200400" cy="4461163"/>
          </a:xfrm>
        </p:spPr>
        <p:txBody>
          <a:bodyPr>
            <a:normAutofit/>
          </a:bodyPr>
          <a:lstStyle/>
          <a:p>
            <a:r>
              <a:rPr lang="en-US">
                <a:solidFill>
                  <a:srgbClr val="FFFFFF"/>
                </a:solidFill>
              </a:rPr>
              <a:t>Reaction</a:t>
            </a:r>
            <a:endParaRPr lang="en-GB">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17B8CAA-C679-48F9-A488-D7C5ABF9EA8D}"/>
              </a:ext>
            </a:extLst>
          </p:cNvPr>
          <p:cNvSpPr>
            <a:spLocks noGrp="1"/>
          </p:cNvSpPr>
          <p:nvPr>
            <p:ph idx="1"/>
          </p:nvPr>
        </p:nvSpPr>
        <p:spPr>
          <a:xfrm>
            <a:off x="4447308" y="591344"/>
            <a:ext cx="6906491" cy="5585619"/>
          </a:xfrm>
        </p:spPr>
        <p:txBody>
          <a:bodyPr anchor="ctr">
            <a:normAutofit/>
          </a:bodyPr>
          <a:lstStyle/>
          <a:p>
            <a:r>
              <a:rPr lang="en-US" dirty="0"/>
              <a:t>This is how the characters react to the climax</a:t>
            </a:r>
          </a:p>
          <a:p>
            <a:r>
              <a:rPr lang="en-US" dirty="0"/>
              <a:t>This should be realistic- don’t make the characters overreact as this will make the narrative seem unsophisticated. </a:t>
            </a:r>
          </a:p>
          <a:p>
            <a:r>
              <a:rPr lang="en-US" dirty="0"/>
              <a:t> How to do you react? How do others react? </a:t>
            </a:r>
          </a:p>
          <a:p>
            <a:pPr marL="0" indent="0">
              <a:buNone/>
            </a:pPr>
            <a:r>
              <a:rPr lang="en-US" dirty="0"/>
              <a:t> </a:t>
            </a:r>
          </a:p>
          <a:p>
            <a:r>
              <a:rPr lang="en-US" dirty="0"/>
              <a:t>Your body’s physical reaction </a:t>
            </a:r>
          </a:p>
          <a:p>
            <a:pPr marL="0" indent="0">
              <a:buNone/>
            </a:pPr>
            <a:endParaRPr lang="en-US" dirty="0"/>
          </a:p>
          <a:p>
            <a:r>
              <a:rPr lang="en-US" dirty="0"/>
              <a:t>Make the reader feel your joy or pain! </a:t>
            </a:r>
          </a:p>
          <a:p>
            <a:pPr marL="0" indent="0">
              <a:buNone/>
            </a:pPr>
            <a:endParaRPr lang="en-GB" dirty="0"/>
          </a:p>
        </p:txBody>
      </p:sp>
    </p:spTree>
    <p:extLst>
      <p:ext uri="{BB962C8B-B14F-4D97-AF65-F5344CB8AC3E}">
        <p14:creationId xmlns:p14="http://schemas.microsoft.com/office/powerpoint/2010/main" val="14189553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893102" y="1825625"/>
            <a:ext cx="8460698" cy="4351338"/>
          </a:xfrm>
        </p:spPr>
        <p:txBody>
          <a:bodyPr>
            <a:normAutofit fontScale="92500" lnSpcReduction="10000"/>
          </a:bodyPr>
          <a:lstStyle/>
          <a:p>
            <a:pPr marL="0" indent="0">
              <a:buNone/>
            </a:pPr>
            <a:r>
              <a:rPr lang="en-GB" dirty="0">
                <a:solidFill>
                  <a:srgbClr val="FF0000"/>
                </a:solidFill>
                <a:latin typeface="Comic Sans MS" panose="030F0702030302020204" pitchFamily="66" charset="0"/>
              </a:rPr>
              <a:t>I jolted backwards and jumped up on to my feet. I started to run, turning to see if I was being pursued but luckily, they were lazy and had stopped after a few metres. </a:t>
            </a:r>
            <a:r>
              <a:rPr lang="en-GB" dirty="0">
                <a:solidFill>
                  <a:srgbClr val="00B0F0"/>
                </a:solidFill>
                <a:latin typeface="Comic Sans MS" panose="030F0702030302020204" pitchFamily="66" charset="0"/>
              </a:rPr>
              <a:t>My heart was pounding and my face was burning like an inferno</a:t>
            </a:r>
            <a:r>
              <a:rPr lang="en-GB" dirty="0">
                <a:solidFill>
                  <a:srgbClr val="FF0000"/>
                </a:solidFill>
                <a:latin typeface="Comic Sans MS" panose="030F0702030302020204" pitchFamily="66" charset="0"/>
              </a:rPr>
              <a:t>. </a:t>
            </a:r>
            <a:r>
              <a:rPr lang="en-GB" dirty="0">
                <a:solidFill>
                  <a:srgbClr val="00B0F0"/>
                </a:solidFill>
                <a:latin typeface="Comic Sans MS" panose="030F0702030302020204" pitchFamily="66" charset="0"/>
              </a:rPr>
              <a:t>I was so embarrassed </a:t>
            </a:r>
            <a:r>
              <a:rPr lang="en-GB" dirty="0">
                <a:solidFill>
                  <a:srgbClr val="7030A0"/>
                </a:solidFill>
                <a:latin typeface="Comic Sans MS" panose="030F0702030302020204" pitchFamily="66" charset="0"/>
              </a:rPr>
              <a:t>that I had screamed and ran away in front of the other students, that I walked in on my first day with my head bowed in shame. </a:t>
            </a:r>
            <a:r>
              <a:rPr lang="en-GB" dirty="0">
                <a:solidFill>
                  <a:srgbClr val="00B0F0"/>
                </a:solidFill>
                <a:latin typeface="Comic Sans MS" panose="030F0702030302020204" pitchFamily="66" charset="0"/>
              </a:rPr>
              <a:t>When I got to my first class, I was almost in tears. </a:t>
            </a:r>
            <a:r>
              <a:rPr lang="en-GB" dirty="0">
                <a:solidFill>
                  <a:schemeClr val="accent2"/>
                </a:solidFill>
                <a:latin typeface="Comic Sans MS" panose="030F0702030302020204" pitchFamily="66" charset="0"/>
              </a:rPr>
              <a:t>My chair creaked loudly as I sat down, causing the young girl next to me to raise her drawn on eyebrows dramatically and sigh at being placed next to me. </a:t>
            </a:r>
          </a:p>
          <a:p>
            <a:pPr marL="0" indent="0">
              <a:buNone/>
            </a:pPr>
            <a:endParaRPr lang="en-GB" dirty="0">
              <a:latin typeface="Comic Sans MS" panose="030F0702030302020204" pitchFamily="66" charset="0"/>
            </a:endParaRPr>
          </a:p>
        </p:txBody>
      </p:sp>
      <p:sp>
        <p:nvSpPr>
          <p:cNvPr id="4" name="Content Placeholder 2"/>
          <p:cNvSpPr txBox="1">
            <a:spLocks/>
          </p:cNvSpPr>
          <p:nvPr/>
        </p:nvSpPr>
        <p:spPr>
          <a:xfrm>
            <a:off x="838201" y="502508"/>
            <a:ext cx="9810832" cy="840260"/>
          </a:xfrm>
          <a:prstGeom prst="rect">
            <a:avLst/>
          </a:prstGeom>
          <a:solidFill>
            <a:schemeClr val="accent4">
              <a:tint val="9000"/>
            </a:schemeClr>
          </a:solidFill>
          <a:ln w="57150">
            <a:solidFill>
              <a:srgbClr val="7030A0"/>
            </a:solidFill>
          </a:ln>
        </p:spPr>
        <p:style>
          <a:lnRef idx="1">
            <a:schemeClr val="accent4"/>
          </a:lnRef>
          <a:fillRef idx="2">
            <a:schemeClr val="accent4"/>
          </a:fillRef>
          <a:effectRef idx="1">
            <a:schemeClr val="accent4"/>
          </a:effectRef>
          <a:fontRef idx="minor">
            <a:schemeClr val="dk1"/>
          </a:fontRef>
        </p:style>
        <p:txBody>
          <a:bodyPr vert="horz">
            <a:normAutofit fontScale="62500" lnSpcReduction="20000"/>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dk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dk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dk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dk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dk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dk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dk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dk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dk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
                <a:prstClr val="black">
                  <a:shade val="95000"/>
                </a:prstClr>
              </a:buClr>
              <a:buSzPct val="65000"/>
              <a:buFont typeface="Wingdings 2"/>
              <a:buNone/>
              <a:tabLst/>
              <a:defRPr/>
            </a:pPr>
            <a:r>
              <a:rPr kumimoji="0" lang="en-GB" sz="4000" b="1" i="0" u="none" strike="noStrike" kern="1200" cap="none" spc="0" normalizeH="0" baseline="0" noProof="0" dirty="0">
                <a:ln>
                  <a:noFill/>
                </a:ln>
                <a:solidFill>
                  <a:prstClr val="black"/>
                </a:solidFill>
                <a:effectLst/>
                <a:uLnTx/>
                <a:uFillTx/>
                <a:latin typeface="Comic Sans MS" pitchFamily="66" charset="0"/>
                <a:ea typeface="+mn-ea"/>
                <a:cs typeface="+mn-cs"/>
              </a:rPr>
              <a:t>Reaction- holding the moment</a:t>
            </a:r>
          </a:p>
          <a:p>
            <a:pPr marL="0" marR="0" lvl="0" indent="0" algn="ctr" defTabSz="914400" rtl="0" eaLnBrk="1" fontAlgn="auto" latinLnBrk="0" hangingPunct="1">
              <a:lnSpc>
                <a:spcPct val="100000"/>
              </a:lnSpc>
              <a:spcBef>
                <a:spcPct val="20000"/>
              </a:spcBef>
              <a:spcAft>
                <a:spcPts val="0"/>
              </a:spcAft>
              <a:buClr>
                <a:prstClr val="black">
                  <a:shade val="95000"/>
                </a:prstClr>
              </a:buClr>
              <a:buSzPct val="65000"/>
              <a:buFont typeface="Wingdings 2"/>
              <a:buNone/>
              <a:tabLst/>
              <a:defRPr/>
            </a:pPr>
            <a:r>
              <a:rPr lang="en-GB" sz="4000" b="1" dirty="0">
                <a:solidFill>
                  <a:prstClr val="black"/>
                </a:solidFill>
                <a:latin typeface="Comic Sans MS" pitchFamily="66" charset="0"/>
              </a:rPr>
              <a:t>The reaction from others does not need to be dramatic. </a:t>
            </a:r>
            <a:endParaRPr kumimoji="0" lang="en-GB" sz="4000" b="1" i="0" u="none" strike="noStrike" kern="1200" cap="none" spc="0" normalizeH="0" baseline="0" noProof="0" dirty="0">
              <a:ln>
                <a:noFill/>
              </a:ln>
              <a:solidFill>
                <a:prstClr val="black"/>
              </a:solidFill>
              <a:effectLst/>
              <a:uLnTx/>
              <a:uFillTx/>
              <a:latin typeface="Comic Sans MS" pitchFamily="66" charset="0"/>
              <a:ea typeface="+mn-ea"/>
              <a:cs typeface="+mn-cs"/>
            </a:endParaRPr>
          </a:p>
        </p:txBody>
      </p:sp>
      <p:sp>
        <p:nvSpPr>
          <p:cNvPr id="5" name="TextBox 4"/>
          <p:cNvSpPr txBox="1"/>
          <p:nvPr/>
        </p:nvSpPr>
        <p:spPr>
          <a:xfrm>
            <a:off x="164892" y="2053652"/>
            <a:ext cx="2728210" cy="255454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rPr>
              <a:t>Description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srgbClr val="00B0F0"/>
                </a:solidFill>
                <a:effectLst/>
                <a:uLnTx/>
                <a:uFillTx/>
                <a:latin typeface="Comic Sans MS" panose="030F0702030302020204" pitchFamily="66" charset="0"/>
                <a:ea typeface="+mn-ea"/>
                <a:cs typeface="+mn-cs"/>
              </a:rPr>
              <a:t>Feelings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srgbClr val="FF6600"/>
                </a:solidFill>
                <a:effectLst/>
                <a:uLnTx/>
                <a:uFillTx/>
                <a:latin typeface="Comic Sans MS" panose="030F0702030302020204" pitchFamily="66" charset="0"/>
                <a:ea typeface="+mn-ea"/>
                <a:cs typeface="+mn-cs"/>
              </a:rPr>
              <a:t>Close up description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srgbClr val="7030A0"/>
                </a:solidFill>
                <a:effectLst/>
                <a:uLnTx/>
                <a:uFillTx/>
                <a:latin typeface="Comic Sans MS" panose="030F0702030302020204" pitchFamily="66" charset="0"/>
                <a:ea typeface="+mn-ea"/>
                <a:cs typeface="+mn-cs"/>
              </a:rPr>
              <a:t>Action </a:t>
            </a:r>
            <a:r>
              <a:rPr kumimoji="0" lang="en-GB" sz="3200" b="0" i="0" u="none" strike="noStrike" kern="1200" cap="none" spc="0" normalizeH="0" baseline="0" noProof="0" dirty="0">
                <a:ln>
                  <a:noFill/>
                </a:ln>
                <a:solidFill>
                  <a:srgbClr val="FF6600"/>
                </a:solidFill>
                <a:effectLst/>
                <a:uLnTx/>
                <a:uFillTx/>
                <a:latin typeface="Comic Sans MS" panose="030F0702030302020204" pitchFamily="66" charset="0"/>
                <a:ea typeface="+mn-ea"/>
                <a:cs typeface="+mn-cs"/>
              </a:rPr>
              <a:t> </a:t>
            </a:r>
          </a:p>
        </p:txBody>
      </p:sp>
    </p:spTree>
    <p:extLst>
      <p:ext uri="{BB962C8B-B14F-4D97-AF65-F5344CB8AC3E}">
        <p14:creationId xmlns:p14="http://schemas.microsoft.com/office/powerpoint/2010/main" val="35582009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893102" y="1825625"/>
            <a:ext cx="8460698" cy="4351338"/>
          </a:xfrm>
        </p:spPr>
        <p:txBody>
          <a:bodyPr>
            <a:normAutofit fontScale="92500" lnSpcReduction="20000"/>
          </a:bodyPr>
          <a:lstStyle/>
          <a:p>
            <a:pPr marL="0" indent="0">
              <a:buNone/>
            </a:pPr>
            <a:r>
              <a:rPr lang="en-US" dirty="0" err="1">
                <a:solidFill>
                  <a:srgbClr val="7030A0"/>
                </a:solidFill>
                <a:latin typeface="Comic Sans MS" panose="030F0702030302020204" pitchFamily="66" charset="0"/>
              </a:rPr>
              <a:t>Mrs</a:t>
            </a:r>
            <a:r>
              <a:rPr lang="en-US" dirty="0">
                <a:solidFill>
                  <a:srgbClr val="7030A0"/>
                </a:solidFill>
                <a:latin typeface="Comic Sans MS" panose="030F0702030302020204" pitchFamily="66" charset="0"/>
              </a:rPr>
              <a:t> Hodgson let out a yelp, grabbed the shirt and pulled it away from her skin</a:t>
            </a:r>
            <a:r>
              <a:rPr lang="en-US" dirty="0">
                <a:latin typeface="Comic Sans MS" panose="030F0702030302020204" pitchFamily="66" charset="0"/>
              </a:rPr>
              <a:t>. </a:t>
            </a:r>
            <a:r>
              <a:rPr lang="en-US" dirty="0">
                <a:solidFill>
                  <a:schemeClr val="accent2"/>
                </a:solidFill>
                <a:latin typeface="Comic Sans MS" panose="030F0702030302020204" pitchFamily="66" charset="0"/>
              </a:rPr>
              <a:t>Steam still rose from the burning coffee. </a:t>
            </a:r>
            <a:r>
              <a:rPr lang="en-US" dirty="0">
                <a:solidFill>
                  <a:srgbClr val="FF0000"/>
                </a:solidFill>
                <a:latin typeface="Comic Sans MS" panose="030F0702030302020204" pitchFamily="66" charset="0"/>
              </a:rPr>
              <a:t>All the students in the dining hall stopped what they were doing and stared at me. There was silence.</a:t>
            </a:r>
            <a:r>
              <a:rPr lang="en-US" dirty="0">
                <a:latin typeface="Comic Sans MS" panose="030F0702030302020204" pitchFamily="66" charset="0"/>
              </a:rPr>
              <a:t> </a:t>
            </a:r>
            <a:r>
              <a:rPr lang="en-US" dirty="0">
                <a:solidFill>
                  <a:srgbClr val="FF0000"/>
                </a:solidFill>
                <a:latin typeface="Comic Sans MS" panose="030F0702030302020204" pitchFamily="66" charset="0"/>
              </a:rPr>
              <a:t>Growing bright red</a:t>
            </a:r>
            <a:r>
              <a:rPr lang="en-US" dirty="0">
                <a:latin typeface="Comic Sans MS" panose="030F0702030302020204" pitchFamily="66" charset="0"/>
              </a:rPr>
              <a:t>, </a:t>
            </a:r>
            <a:r>
              <a:rPr lang="en-US" dirty="0">
                <a:solidFill>
                  <a:srgbClr val="00B0F0"/>
                </a:solidFill>
                <a:latin typeface="Comic Sans MS" panose="030F0702030302020204" pitchFamily="66" charset="0"/>
              </a:rPr>
              <a:t>I wished the ground would open up and hide me forever. How would I ever be able to face coming to school ever again? I would be known forever as the student who scarred </a:t>
            </a:r>
            <a:r>
              <a:rPr lang="en-US" dirty="0" err="1">
                <a:solidFill>
                  <a:srgbClr val="00B0F0"/>
                </a:solidFill>
                <a:latin typeface="Comic Sans MS" panose="030F0702030302020204" pitchFamily="66" charset="0"/>
              </a:rPr>
              <a:t>Mrs</a:t>
            </a:r>
            <a:r>
              <a:rPr lang="en-US" dirty="0">
                <a:solidFill>
                  <a:srgbClr val="00B0F0"/>
                </a:solidFill>
                <a:latin typeface="Comic Sans MS" panose="030F0702030302020204" pitchFamily="66" charset="0"/>
              </a:rPr>
              <a:t> Hodgson for life. A sickening feeling grew in the pit of my stomach. </a:t>
            </a:r>
            <a:r>
              <a:rPr lang="en-US" dirty="0" err="1">
                <a:solidFill>
                  <a:srgbClr val="7030A0"/>
                </a:solidFill>
                <a:latin typeface="Comic Sans MS" panose="030F0702030302020204" pitchFamily="66" charset="0"/>
              </a:rPr>
              <a:t>Mrs</a:t>
            </a:r>
            <a:r>
              <a:rPr lang="en-US" dirty="0">
                <a:solidFill>
                  <a:srgbClr val="7030A0"/>
                </a:solidFill>
                <a:latin typeface="Comic Sans MS" panose="030F0702030302020204" pitchFamily="66" charset="0"/>
              </a:rPr>
              <a:t> Hodgson scowled at me for a moment.  “Never mind. It was an accident.’ she said, but I wasn’t sure that she meant it.  </a:t>
            </a:r>
            <a:r>
              <a:rPr lang="en-US" dirty="0">
                <a:solidFill>
                  <a:schemeClr val="accent2"/>
                </a:solidFill>
                <a:latin typeface="Comic Sans MS" panose="030F0702030302020204" pitchFamily="66" charset="0"/>
              </a:rPr>
              <a:t>I </a:t>
            </a:r>
            <a:r>
              <a:rPr lang="en-US" dirty="0" err="1">
                <a:solidFill>
                  <a:schemeClr val="accent2"/>
                </a:solidFill>
                <a:latin typeface="Comic Sans MS" panose="030F0702030302020204" pitchFamily="66" charset="0"/>
              </a:rPr>
              <a:t>apologised</a:t>
            </a:r>
            <a:r>
              <a:rPr lang="en-US" dirty="0">
                <a:solidFill>
                  <a:schemeClr val="accent2"/>
                </a:solidFill>
                <a:latin typeface="Comic Sans MS" panose="030F0702030302020204" pitchFamily="66" charset="0"/>
              </a:rPr>
              <a:t> over and over again with my head down, mumbling “I’m sorry, I’m sorry” into the collar of my own shirt. </a:t>
            </a:r>
            <a:endParaRPr lang="en-GB" dirty="0">
              <a:solidFill>
                <a:schemeClr val="accent2"/>
              </a:solidFill>
              <a:latin typeface="Comic Sans MS" panose="030F0702030302020204" pitchFamily="66" charset="0"/>
            </a:endParaRPr>
          </a:p>
        </p:txBody>
      </p:sp>
      <p:sp>
        <p:nvSpPr>
          <p:cNvPr id="4" name="Content Placeholder 2"/>
          <p:cNvSpPr txBox="1">
            <a:spLocks/>
          </p:cNvSpPr>
          <p:nvPr/>
        </p:nvSpPr>
        <p:spPr>
          <a:xfrm>
            <a:off x="838201" y="502508"/>
            <a:ext cx="9810832" cy="840260"/>
          </a:xfrm>
          <a:prstGeom prst="rect">
            <a:avLst/>
          </a:prstGeom>
          <a:solidFill>
            <a:schemeClr val="accent4">
              <a:tint val="9000"/>
            </a:schemeClr>
          </a:solidFill>
          <a:ln w="57150">
            <a:solidFill>
              <a:srgbClr val="7030A0"/>
            </a:solidFill>
          </a:ln>
        </p:spPr>
        <p:style>
          <a:lnRef idx="1">
            <a:schemeClr val="accent4"/>
          </a:lnRef>
          <a:fillRef idx="2">
            <a:schemeClr val="accent4"/>
          </a:fillRef>
          <a:effectRef idx="1">
            <a:schemeClr val="accent4"/>
          </a:effectRef>
          <a:fontRef idx="minor">
            <a:schemeClr val="dk1"/>
          </a:fontRef>
        </p:style>
        <p:txBody>
          <a:bodyPr vert="horz">
            <a:normAutofit fontScale="62500" lnSpcReduction="20000"/>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dk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dk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dk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dk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dk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dk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dk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dk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dk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
                <a:prstClr val="black">
                  <a:shade val="95000"/>
                </a:prstClr>
              </a:buClr>
              <a:buSzPct val="65000"/>
              <a:buFont typeface="Wingdings 2"/>
              <a:buNone/>
              <a:tabLst/>
              <a:defRPr/>
            </a:pPr>
            <a:r>
              <a:rPr kumimoji="0" lang="en-GB" sz="4000" b="1" i="0" u="none" strike="noStrike" kern="1200" cap="none" spc="0" normalizeH="0" baseline="0" noProof="0" dirty="0">
                <a:ln>
                  <a:noFill/>
                </a:ln>
                <a:solidFill>
                  <a:prstClr val="black"/>
                </a:solidFill>
                <a:effectLst/>
                <a:uLnTx/>
                <a:uFillTx/>
                <a:latin typeface="Comic Sans MS" pitchFamily="66" charset="0"/>
                <a:ea typeface="+mn-ea"/>
                <a:cs typeface="+mn-cs"/>
              </a:rPr>
              <a:t>Reaction- holding the moment</a:t>
            </a:r>
          </a:p>
          <a:p>
            <a:pPr marL="0" marR="0" lvl="0" indent="0" algn="ctr" defTabSz="914400" rtl="0" eaLnBrk="1" fontAlgn="auto" latinLnBrk="0" hangingPunct="1">
              <a:lnSpc>
                <a:spcPct val="100000"/>
              </a:lnSpc>
              <a:spcBef>
                <a:spcPct val="20000"/>
              </a:spcBef>
              <a:spcAft>
                <a:spcPts val="0"/>
              </a:spcAft>
              <a:buClr>
                <a:prstClr val="black">
                  <a:shade val="95000"/>
                </a:prstClr>
              </a:buClr>
              <a:buSzPct val="65000"/>
              <a:buFont typeface="Wingdings 2"/>
              <a:buNone/>
              <a:tabLst/>
              <a:defRPr/>
            </a:pPr>
            <a:r>
              <a:rPr kumimoji="0" lang="en-GB" sz="4000" b="1" i="0" u="none" strike="noStrike" kern="1200" cap="none" spc="0" normalizeH="0" baseline="0" noProof="0" dirty="0">
                <a:ln>
                  <a:noFill/>
                </a:ln>
                <a:solidFill>
                  <a:prstClr val="black"/>
                </a:solidFill>
                <a:effectLst/>
                <a:uLnTx/>
                <a:uFillTx/>
                <a:latin typeface="Comic Sans MS" pitchFamily="66" charset="0"/>
                <a:ea typeface="+mn-ea"/>
                <a:cs typeface="+mn-cs"/>
              </a:rPr>
              <a:t>Make sure you include some close-up description. </a:t>
            </a:r>
          </a:p>
        </p:txBody>
      </p:sp>
      <p:sp>
        <p:nvSpPr>
          <p:cNvPr id="5" name="TextBox 4"/>
          <p:cNvSpPr txBox="1"/>
          <p:nvPr/>
        </p:nvSpPr>
        <p:spPr>
          <a:xfrm>
            <a:off x="164892" y="2053652"/>
            <a:ext cx="2728210" cy="255454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rPr>
              <a:t>Description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srgbClr val="00B0F0"/>
                </a:solidFill>
                <a:effectLst/>
                <a:uLnTx/>
                <a:uFillTx/>
                <a:latin typeface="Comic Sans MS" panose="030F0702030302020204" pitchFamily="66" charset="0"/>
                <a:ea typeface="+mn-ea"/>
                <a:cs typeface="+mn-cs"/>
              </a:rPr>
              <a:t>Feelings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srgbClr val="FF6600"/>
                </a:solidFill>
                <a:effectLst/>
                <a:uLnTx/>
                <a:uFillTx/>
                <a:latin typeface="Comic Sans MS" panose="030F0702030302020204" pitchFamily="66" charset="0"/>
                <a:ea typeface="+mn-ea"/>
                <a:cs typeface="+mn-cs"/>
              </a:rPr>
              <a:t>Close up description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srgbClr val="7030A0"/>
                </a:solidFill>
                <a:effectLst/>
                <a:uLnTx/>
                <a:uFillTx/>
                <a:latin typeface="Comic Sans MS" panose="030F0702030302020204" pitchFamily="66" charset="0"/>
                <a:ea typeface="+mn-ea"/>
                <a:cs typeface="+mn-cs"/>
              </a:rPr>
              <a:t>Action </a:t>
            </a:r>
            <a:r>
              <a:rPr kumimoji="0" lang="en-GB" sz="3200" b="0" i="0" u="none" strike="noStrike" kern="1200" cap="none" spc="0" normalizeH="0" baseline="0" noProof="0" dirty="0">
                <a:ln>
                  <a:noFill/>
                </a:ln>
                <a:solidFill>
                  <a:srgbClr val="FF6600"/>
                </a:solidFill>
                <a:effectLst/>
                <a:uLnTx/>
                <a:uFillTx/>
                <a:latin typeface="Comic Sans MS" panose="030F0702030302020204" pitchFamily="66" charset="0"/>
                <a:ea typeface="+mn-ea"/>
                <a:cs typeface="+mn-cs"/>
              </a:rPr>
              <a:t> </a:t>
            </a:r>
          </a:p>
        </p:txBody>
      </p:sp>
    </p:spTree>
    <p:extLst>
      <p:ext uri="{BB962C8B-B14F-4D97-AF65-F5344CB8AC3E}">
        <p14:creationId xmlns:p14="http://schemas.microsoft.com/office/powerpoint/2010/main" val="14765822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E2B703B-46F9-481A-A605-82E2A828C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28D172-BB8E-4724-AEF1-2AC7F29B8BB2}"/>
              </a:ext>
            </a:extLst>
          </p:cNvPr>
          <p:cNvSpPr>
            <a:spLocks noGrp="1"/>
          </p:cNvSpPr>
          <p:nvPr>
            <p:ph type="title"/>
          </p:nvPr>
        </p:nvSpPr>
        <p:spPr>
          <a:xfrm>
            <a:off x="838200" y="459863"/>
            <a:ext cx="10515600" cy="1004594"/>
          </a:xfrm>
        </p:spPr>
        <p:txBody>
          <a:bodyPr>
            <a:normAutofit/>
          </a:bodyPr>
          <a:lstStyle/>
          <a:p>
            <a:pPr algn="ctr"/>
            <a:r>
              <a:rPr lang="en-US">
                <a:solidFill>
                  <a:srgbClr val="FFFFFF"/>
                </a:solidFill>
              </a:rPr>
              <a:t>Skills </a:t>
            </a:r>
            <a:endParaRPr lang="en-GB">
              <a:solidFill>
                <a:srgbClr val="FFFFFF"/>
              </a:solidFill>
            </a:endParaRPr>
          </a:p>
        </p:txBody>
      </p:sp>
      <p:sp>
        <p:nvSpPr>
          <p:cNvPr id="11" name="Rectangle: Rounded Corners 10">
            <a:extLst>
              <a:ext uri="{FF2B5EF4-FFF2-40B4-BE49-F238E27FC236}">
                <a16:creationId xmlns:a16="http://schemas.microsoft.com/office/drawing/2014/main" id="{F13BE4D7-0C3D-4906-B230-A1C5B466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FBBFC9EC-5738-43C6-B7B6-5669C53C2021}"/>
              </a:ext>
            </a:extLst>
          </p:cNvPr>
          <p:cNvGraphicFramePr>
            <a:graphicFrameLocks noGrp="1"/>
          </p:cNvGraphicFramePr>
          <p:nvPr>
            <p:ph idx="1"/>
            <p:extLst>
              <p:ext uri="{D42A27DB-BD31-4B8C-83A1-F6EECF244321}">
                <p14:modId xmlns:p14="http://schemas.microsoft.com/office/powerpoint/2010/main" val="362993393"/>
              </p:ext>
            </p:extLst>
          </p:nvPr>
        </p:nvGraphicFramePr>
        <p:xfrm>
          <a:off x="838200" y="18009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73325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B26B3A-84BF-4D52-850A-D599B3A11100}"/>
              </a:ext>
            </a:extLst>
          </p:cNvPr>
          <p:cNvSpPr>
            <a:spLocks noGrp="1"/>
          </p:cNvSpPr>
          <p:nvPr>
            <p:ph type="title"/>
          </p:nvPr>
        </p:nvSpPr>
        <p:spPr>
          <a:solidFill>
            <a:schemeClr val="accent2"/>
          </a:solidFill>
        </p:spPr>
        <p:txBody>
          <a:bodyPr/>
          <a:lstStyle/>
          <a:p>
            <a:r>
              <a:rPr lang="en-US" dirty="0"/>
              <a:t>How to up level your vocabulary – focus on verb choices </a:t>
            </a:r>
            <a:endParaRPr lang="en-GB" dirty="0"/>
          </a:p>
        </p:txBody>
      </p:sp>
      <p:sp>
        <p:nvSpPr>
          <p:cNvPr id="5" name="Text Placeholder 4">
            <a:extLst>
              <a:ext uri="{FF2B5EF4-FFF2-40B4-BE49-F238E27FC236}">
                <a16:creationId xmlns:a16="http://schemas.microsoft.com/office/drawing/2014/main" id="{8867E321-EE40-4CD2-8982-6B7F0B623C20}"/>
              </a:ext>
            </a:extLst>
          </p:cNvPr>
          <p:cNvSpPr>
            <a:spLocks noGrp="1"/>
          </p:cNvSpPr>
          <p:nvPr>
            <p:ph type="body" idx="1"/>
          </p:nvPr>
        </p:nvSpPr>
        <p:spPr>
          <a:xfrm>
            <a:off x="800411" y="2104508"/>
            <a:ext cx="5157787" cy="823912"/>
          </a:xfrm>
        </p:spPr>
        <p:txBody>
          <a:bodyPr/>
          <a:lstStyle/>
          <a:p>
            <a:r>
              <a:rPr lang="en-US" dirty="0"/>
              <a:t>Synonyms for good Synonyms for bad </a:t>
            </a:r>
          </a:p>
          <a:p>
            <a:endParaRPr lang="en-GB" dirty="0"/>
          </a:p>
        </p:txBody>
      </p:sp>
      <p:sp>
        <p:nvSpPr>
          <p:cNvPr id="6" name="Content Placeholder 5">
            <a:extLst>
              <a:ext uri="{FF2B5EF4-FFF2-40B4-BE49-F238E27FC236}">
                <a16:creationId xmlns:a16="http://schemas.microsoft.com/office/drawing/2014/main" id="{CCA397D2-A246-45E3-8F6C-86CBF44E18E6}"/>
              </a:ext>
            </a:extLst>
          </p:cNvPr>
          <p:cNvSpPr>
            <a:spLocks noGrp="1"/>
          </p:cNvSpPr>
          <p:nvPr>
            <p:ph sz="half" idx="2"/>
          </p:nvPr>
        </p:nvSpPr>
        <p:spPr>
          <a:xfrm>
            <a:off x="839789" y="2505075"/>
            <a:ext cx="2539516" cy="3684588"/>
          </a:xfrm>
        </p:spPr>
        <p:txBody>
          <a:bodyPr>
            <a:normAutofit fontScale="62500" lnSpcReduction="20000"/>
          </a:bodyPr>
          <a:lstStyle/>
          <a:p>
            <a:r>
              <a:rPr lang="en-GB" dirty="0"/>
              <a:t>Astounding</a:t>
            </a:r>
          </a:p>
          <a:p>
            <a:r>
              <a:rPr lang="en-GB" dirty="0"/>
              <a:t>Bedazzling</a:t>
            </a:r>
          </a:p>
          <a:p>
            <a:r>
              <a:rPr lang="en-GB" dirty="0"/>
              <a:t>Breath-taking</a:t>
            </a:r>
          </a:p>
          <a:p>
            <a:r>
              <a:rPr lang="en-GB" dirty="0"/>
              <a:t>Classy</a:t>
            </a:r>
          </a:p>
          <a:p>
            <a:r>
              <a:rPr lang="en-GB" dirty="0"/>
              <a:t>Compelling</a:t>
            </a:r>
          </a:p>
          <a:p>
            <a:r>
              <a:rPr lang="en-GB" dirty="0"/>
              <a:t>Dazzling</a:t>
            </a:r>
          </a:p>
          <a:p>
            <a:r>
              <a:rPr lang="en-GB" dirty="0"/>
              <a:t>Enriching</a:t>
            </a:r>
          </a:p>
          <a:p>
            <a:r>
              <a:rPr lang="en-GB" dirty="0"/>
              <a:t>Epic</a:t>
            </a:r>
          </a:p>
          <a:p>
            <a:r>
              <a:rPr lang="en-GB" dirty="0"/>
              <a:t>Flawless</a:t>
            </a:r>
          </a:p>
          <a:p>
            <a:r>
              <a:rPr lang="en-GB" dirty="0"/>
              <a:t>Gripping</a:t>
            </a:r>
          </a:p>
          <a:p>
            <a:r>
              <a:rPr lang="en-GB" dirty="0"/>
              <a:t>Ground-breaking</a:t>
            </a:r>
          </a:p>
        </p:txBody>
      </p:sp>
      <p:sp>
        <p:nvSpPr>
          <p:cNvPr id="7" name="Text Placeholder 6">
            <a:extLst>
              <a:ext uri="{FF2B5EF4-FFF2-40B4-BE49-F238E27FC236}">
                <a16:creationId xmlns:a16="http://schemas.microsoft.com/office/drawing/2014/main" id="{47B86585-083B-4C84-978C-2A887EA583CB}"/>
              </a:ext>
            </a:extLst>
          </p:cNvPr>
          <p:cNvSpPr>
            <a:spLocks noGrp="1"/>
          </p:cNvSpPr>
          <p:nvPr>
            <p:ph type="body" sz="quarter" idx="3"/>
          </p:nvPr>
        </p:nvSpPr>
        <p:spPr>
          <a:xfrm>
            <a:off x="5613677" y="1681163"/>
            <a:ext cx="5183188" cy="823912"/>
          </a:xfrm>
        </p:spPr>
        <p:txBody>
          <a:bodyPr/>
          <a:lstStyle/>
          <a:p>
            <a:pPr algn="ctr"/>
            <a:r>
              <a:rPr lang="en-US" dirty="0"/>
              <a:t>Ambitious verb choices </a:t>
            </a:r>
            <a:endParaRPr lang="en-GB" dirty="0"/>
          </a:p>
        </p:txBody>
      </p:sp>
      <p:sp>
        <p:nvSpPr>
          <p:cNvPr id="8" name="Content Placeholder 7">
            <a:extLst>
              <a:ext uri="{FF2B5EF4-FFF2-40B4-BE49-F238E27FC236}">
                <a16:creationId xmlns:a16="http://schemas.microsoft.com/office/drawing/2014/main" id="{993A7641-0AE3-4489-BF5B-F2FD39E9FBF6}"/>
              </a:ext>
            </a:extLst>
          </p:cNvPr>
          <p:cNvSpPr>
            <a:spLocks noGrp="1"/>
          </p:cNvSpPr>
          <p:nvPr>
            <p:ph sz="quarter" idx="4"/>
          </p:nvPr>
        </p:nvSpPr>
        <p:spPr>
          <a:xfrm>
            <a:off x="3553930" y="2505075"/>
            <a:ext cx="1885122" cy="3684588"/>
          </a:xfrm>
        </p:spPr>
        <p:txBody>
          <a:bodyPr>
            <a:normAutofit fontScale="62500" lnSpcReduction="20000"/>
          </a:bodyPr>
          <a:lstStyle/>
          <a:p>
            <a:r>
              <a:rPr lang="en-GB" dirty="0"/>
              <a:t>Appalling</a:t>
            </a:r>
          </a:p>
          <a:p>
            <a:r>
              <a:rPr lang="en-GB" dirty="0"/>
              <a:t>Atrocious</a:t>
            </a:r>
          </a:p>
          <a:p>
            <a:r>
              <a:rPr lang="en-GB" dirty="0"/>
              <a:t>Dire</a:t>
            </a:r>
          </a:p>
          <a:p>
            <a:r>
              <a:rPr lang="en-GB" dirty="0"/>
              <a:t>Dreadful</a:t>
            </a:r>
          </a:p>
          <a:p>
            <a:r>
              <a:rPr lang="en-GB" dirty="0"/>
              <a:t>Frightful</a:t>
            </a:r>
          </a:p>
          <a:p>
            <a:r>
              <a:rPr lang="en-GB" dirty="0"/>
              <a:t>Hideous</a:t>
            </a:r>
          </a:p>
          <a:p>
            <a:r>
              <a:rPr lang="en-GB" dirty="0"/>
              <a:t>Inadequate</a:t>
            </a:r>
          </a:p>
          <a:p>
            <a:r>
              <a:rPr lang="en-GB" dirty="0"/>
              <a:t>Inferior </a:t>
            </a:r>
          </a:p>
          <a:p>
            <a:r>
              <a:rPr lang="en-GB" dirty="0"/>
              <a:t>Shameful</a:t>
            </a:r>
          </a:p>
          <a:p>
            <a:r>
              <a:rPr lang="en-GB" dirty="0"/>
              <a:t>Terrible</a:t>
            </a:r>
          </a:p>
          <a:p>
            <a:r>
              <a:rPr lang="en-GB" dirty="0"/>
              <a:t>unacceptable</a:t>
            </a:r>
          </a:p>
        </p:txBody>
      </p:sp>
      <p:sp>
        <p:nvSpPr>
          <p:cNvPr id="9" name="TextBox 8">
            <a:extLst>
              <a:ext uri="{FF2B5EF4-FFF2-40B4-BE49-F238E27FC236}">
                <a16:creationId xmlns:a16="http://schemas.microsoft.com/office/drawing/2014/main" id="{7621D503-8FCD-4905-B799-40E6B68D3FE3}"/>
              </a:ext>
            </a:extLst>
          </p:cNvPr>
          <p:cNvSpPr txBox="1"/>
          <p:nvPr/>
        </p:nvSpPr>
        <p:spPr>
          <a:xfrm>
            <a:off x="6467061" y="2516464"/>
            <a:ext cx="1285461" cy="4524315"/>
          </a:xfrm>
          <a:prstGeom prst="rect">
            <a:avLst/>
          </a:prstGeom>
          <a:noFill/>
        </p:spPr>
        <p:txBody>
          <a:bodyPr wrap="square" rtlCol="0">
            <a:spAutoFit/>
          </a:bodyPr>
          <a:lstStyle/>
          <a:p>
            <a:r>
              <a:rPr lang="en-US" dirty="0"/>
              <a:t>Absorb</a:t>
            </a:r>
          </a:p>
          <a:p>
            <a:r>
              <a:rPr lang="en-US" dirty="0"/>
              <a:t>Advance</a:t>
            </a:r>
          </a:p>
          <a:p>
            <a:r>
              <a:rPr lang="en-US" dirty="0"/>
              <a:t>Advise</a:t>
            </a:r>
          </a:p>
          <a:p>
            <a:r>
              <a:rPr lang="en-US" dirty="0"/>
              <a:t>Alter</a:t>
            </a:r>
          </a:p>
          <a:p>
            <a:r>
              <a:rPr lang="en-US" dirty="0"/>
              <a:t>Amend</a:t>
            </a:r>
          </a:p>
          <a:p>
            <a:r>
              <a:rPr lang="en-US" dirty="0"/>
              <a:t>Amplify</a:t>
            </a:r>
          </a:p>
          <a:p>
            <a:r>
              <a:rPr lang="en-US" dirty="0"/>
              <a:t>Attack</a:t>
            </a:r>
          </a:p>
          <a:p>
            <a:r>
              <a:rPr lang="en-US" dirty="0"/>
              <a:t>Balloon</a:t>
            </a:r>
          </a:p>
          <a:p>
            <a:r>
              <a:rPr lang="en-US" dirty="0"/>
              <a:t>Broadcast</a:t>
            </a:r>
          </a:p>
          <a:p>
            <a:r>
              <a:rPr lang="en-US" dirty="0"/>
              <a:t>Brood</a:t>
            </a:r>
          </a:p>
          <a:p>
            <a:r>
              <a:rPr lang="en-US" dirty="0"/>
              <a:t>Burst</a:t>
            </a:r>
          </a:p>
          <a:p>
            <a:r>
              <a:rPr lang="en-US" dirty="0"/>
              <a:t>Bus</a:t>
            </a:r>
          </a:p>
          <a:p>
            <a:r>
              <a:rPr lang="en-US" dirty="0"/>
              <a:t>Bust</a:t>
            </a:r>
          </a:p>
          <a:p>
            <a:r>
              <a:rPr lang="en-US" dirty="0"/>
              <a:t>Capture</a:t>
            </a:r>
          </a:p>
          <a:p>
            <a:r>
              <a:rPr lang="en-US" dirty="0"/>
              <a:t>Catch</a:t>
            </a:r>
          </a:p>
          <a:p>
            <a:endParaRPr lang="en-GB" dirty="0"/>
          </a:p>
        </p:txBody>
      </p:sp>
      <p:sp>
        <p:nvSpPr>
          <p:cNvPr id="10" name="TextBox 9">
            <a:extLst>
              <a:ext uri="{FF2B5EF4-FFF2-40B4-BE49-F238E27FC236}">
                <a16:creationId xmlns:a16="http://schemas.microsoft.com/office/drawing/2014/main" id="{BB3055E3-8659-4780-8B4C-358F5CEC05A6}"/>
              </a:ext>
            </a:extLst>
          </p:cNvPr>
          <p:cNvSpPr txBox="1"/>
          <p:nvPr/>
        </p:nvSpPr>
        <p:spPr>
          <a:xfrm>
            <a:off x="7541677" y="2516464"/>
            <a:ext cx="1238853" cy="4247317"/>
          </a:xfrm>
          <a:prstGeom prst="rect">
            <a:avLst/>
          </a:prstGeom>
          <a:noFill/>
        </p:spPr>
        <p:txBody>
          <a:bodyPr wrap="square" rtlCol="0">
            <a:spAutoFit/>
          </a:bodyPr>
          <a:lstStyle/>
          <a:p>
            <a:r>
              <a:rPr lang="en-US" dirty="0"/>
              <a:t>Charge</a:t>
            </a:r>
          </a:p>
          <a:p>
            <a:r>
              <a:rPr lang="en-US" dirty="0"/>
              <a:t>Chap</a:t>
            </a:r>
          </a:p>
          <a:p>
            <a:r>
              <a:rPr lang="en-US" dirty="0"/>
              <a:t>Chip</a:t>
            </a:r>
          </a:p>
          <a:p>
            <a:r>
              <a:rPr lang="en-US" dirty="0"/>
              <a:t>Clasp</a:t>
            </a:r>
          </a:p>
          <a:p>
            <a:r>
              <a:rPr lang="en-US" dirty="0"/>
              <a:t>Detect</a:t>
            </a:r>
          </a:p>
          <a:p>
            <a:r>
              <a:rPr lang="en-US" dirty="0"/>
              <a:t>Deviate</a:t>
            </a:r>
          </a:p>
          <a:p>
            <a:r>
              <a:rPr lang="en-US" dirty="0"/>
              <a:t>Devour</a:t>
            </a:r>
          </a:p>
          <a:p>
            <a:r>
              <a:rPr lang="en-US" dirty="0"/>
              <a:t>Direct</a:t>
            </a:r>
          </a:p>
          <a:p>
            <a:r>
              <a:rPr lang="en-US" dirty="0"/>
              <a:t>Discern</a:t>
            </a:r>
          </a:p>
          <a:p>
            <a:r>
              <a:rPr lang="en-US" dirty="0"/>
              <a:t>Discover</a:t>
            </a:r>
          </a:p>
          <a:p>
            <a:r>
              <a:rPr lang="en-US" dirty="0"/>
              <a:t>Dismantle</a:t>
            </a:r>
          </a:p>
          <a:p>
            <a:r>
              <a:rPr lang="en-US" dirty="0"/>
              <a:t>Download</a:t>
            </a:r>
          </a:p>
          <a:p>
            <a:r>
              <a:rPr lang="en-US" dirty="0"/>
              <a:t>Drag</a:t>
            </a:r>
          </a:p>
          <a:p>
            <a:r>
              <a:rPr lang="en-US" dirty="0"/>
              <a:t>Drain</a:t>
            </a:r>
          </a:p>
          <a:p>
            <a:endParaRPr lang="en-US" dirty="0"/>
          </a:p>
        </p:txBody>
      </p:sp>
      <p:sp>
        <p:nvSpPr>
          <p:cNvPr id="11" name="TextBox 10">
            <a:extLst>
              <a:ext uri="{FF2B5EF4-FFF2-40B4-BE49-F238E27FC236}">
                <a16:creationId xmlns:a16="http://schemas.microsoft.com/office/drawing/2014/main" id="{013FAD9E-2DD7-416C-9A87-A378FEE02F33}"/>
              </a:ext>
            </a:extLst>
          </p:cNvPr>
          <p:cNvSpPr txBox="1"/>
          <p:nvPr/>
        </p:nvSpPr>
        <p:spPr>
          <a:xfrm>
            <a:off x="8780530" y="2623930"/>
            <a:ext cx="1238853" cy="4247317"/>
          </a:xfrm>
          <a:prstGeom prst="rect">
            <a:avLst/>
          </a:prstGeom>
          <a:noFill/>
        </p:spPr>
        <p:txBody>
          <a:bodyPr wrap="square" rtlCol="0">
            <a:spAutoFit/>
          </a:bodyPr>
          <a:lstStyle/>
          <a:p>
            <a:r>
              <a:rPr lang="en-US" dirty="0"/>
              <a:t>Lash</a:t>
            </a:r>
          </a:p>
          <a:p>
            <a:r>
              <a:rPr lang="en-US" dirty="0"/>
              <a:t>Launch</a:t>
            </a:r>
          </a:p>
          <a:p>
            <a:r>
              <a:rPr lang="en-US" dirty="0"/>
              <a:t>Lead</a:t>
            </a:r>
          </a:p>
          <a:p>
            <a:r>
              <a:rPr lang="en-US" dirty="0"/>
              <a:t>Leap</a:t>
            </a:r>
          </a:p>
          <a:p>
            <a:r>
              <a:rPr lang="en-US" dirty="0"/>
              <a:t>Locate</a:t>
            </a:r>
          </a:p>
          <a:p>
            <a:r>
              <a:rPr lang="en-US" dirty="0"/>
              <a:t>Lurch</a:t>
            </a:r>
          </a:p>
          <a:p>
            <a:r>
              <a:rPr lang="en-US" dirty="0"/>
              <a:t>Lurk</a:t>
            </a:r>
          </a:p>
          <a:p>
            <a:r>
              <a:rPr lang="en-US" dirty="0"/>
              <a:t>Magnify</a:t>
            </a:r>
          </a:p>
          <a:p>
            <a:r>
              <a:rPr lang="en-US" dirty="0"/>
              <a:t>Mimic</a:t>
            </a:r>
          </a:p>
          <a:p>
            <a:r>
              <a:rPr lang="en-US" dirty="0"/>
              <a:t>Mint</a:t>
            </a:r>
          </a:p>
          <a:p>
            <a:r>
              <a:rPr lang="en-US" dirty="0"/>
              <a:t>Moan</a:t>
            </a:r>
          </a:p>
          <a:p>
            <a:r>
              <a:rPr lang="en-US" dirty="0"/>
              <a:t>Modify</a:t>
            </a:r>
          </a:p>
          <a:p>
            <a:r>
              <a:rPr lang="en-US" dirty="0"/>
              <a:t>Multiply</a:t>
            </a:r>
          </a:p>
          <a:p>
            <a:r>
              <a:rPr lang="en-US" dirty="0"/>
              <a:t>Muse</a:t>
            </a:r>
          </a:p>
          <a:p>
            <a:endParaRPr lang="en-GB" dirty="0"/>
          </a:p>
        </p:txBody>
      </p:sp>
      <p:sp>
        <p:nvSpPr>
          <p:cNvPr id="12" name="TextBox 11">
            <a:extLst>
              <a:ext uri="{FF2B5EF4-FFF2-40B4-BE49-F238E27FC236}">
                <a16:creationId xmlns:a16="http://schemas.microsoft.com/office/drawing/2014/main" id="{097AF110-6F8D-4B58-B50C-22150C6906C3}"/>
              </a:ext>
            </a:extLst>
          </p:cNvPr>
          <p:cNvSpPr txBox="1"/>
          <p:nvPr/>
        </p:nvSpPr>
        <p:spPr>
          <a:xfrm>
            <a:off x="10019383" y="2505075"/>
            <a:ext cx="1285461" cy="4524315"/>
          </a:xfrm>
          <a:prstGeom prst="rect">
            <a:avLst/>
          </a:prstGeom>
          <a:noFill/>
        </p:spPr>
        <p:txBody>
          <a:bodyPr wrap="square" rtlCol="0">
            <a:spAutoFit/>
          </a:bodyPr>
          <a:lstStyle/>
          <a:p>
            <a:r>
              <a:rPr lang="en-GB" dirty="0"/>
              <a:t>Saunter</a:t>
            </a:r>
          </a:p>
          <a:p>
            <a:r>
              <a:rPr lang="en-GB" dirty="0"/>
              <a:t>Scamper</a:t>
            </a:r>
          </a:p>
          <a:p>
            <a:r>
              <a:rPr lang="en-GB" dirty="0"/>
              <a:t>Scan</a:t>
            </a:r>
          </a:p>
          <a:p>
            <a:r>
              <a:rPr lang="en-GB" dirty="0"/>
              <a:t>Scorch</a:t>
            </a:r>
          </a:p>
          <a:p>
            <a:r>
              <a:rPr lang="en-GB" dirty="0"/>
              <a:t>Scrape</a:t>
            </a:r>
          </a:p>
          <a:p>
            <a:r>
              <a:rPr lang="en-GB" dirty="0"/>
              <a:t>Scratch</a:t>
            </a:r>
          </a:p>
          <a:p>
            <a:r>
              <a:rPr lang="en-GB" dirty="0"/>
              <a:t>Scrawl</a:t>
            </a:r>
          </a:p>
          <a:p>
            <a:r>
              <a:rPr lang="en-GB" dirty="0"/>
              <a:t>Seize</a:t>
            </a:r>
          </a:p>
          <a:p>
            <a:r>
              <a:rPr lang="en-GB" dirty="0"/>
              <a:t>Serve</a:t>
            </a:r>
          </a:p>
          <a:p>
            <a:r>
              <a:rPr lang="en-GB" dirty="0"/>
              <a:t>Shatter</a:t>
            </a:r>
          </a:p>
          <a:p>
            <a:r>
              <a:rPr lang="en-GB" dirty="0"/>
              <a:t>Shepherd</a:t>
            </a:r>
          </a:p>
          <a:p>
            <a:r>
              <a:rPr lang="en-GB" dirty="0"/>
              <a:t>Shimmer</a:t>
            </a:r>
          </a:p>
          <a:p>
            <a:r>
              <a:rPr lang="en-GB" dirty="0"/>
              <a:t>Shine</a:t>
            </a:r>
          </a:p>
          <a:p>
            <a:r>
              <a:rPr lang="en-GB" dirty="0"/>
              <a:t>Shock</a:t>
            </a:r>
          </a:p>
          <a:p>
            <a:r>
              <a:rPr lang="en-GB" dirty="0"/>
              <a:t>Shrivel</a:t>
            </a:r>
          </a:p>
          <a:p>
            <a:endParaRPr lang="en-GB" dirty="0"/>
          </a:p>
        </p:txBody>
      </p:sp>
    </p:spTree>
    <p:extLst>
      <p:ext uri="{BB962C8B-B14F-4D97-AF65-F5344CB8AC3E}">
        <p14:creationId xmlns:p14="http://schemas.microsoft.com/office/powerpoint/2010/main" val="40117322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069BEB1C-31ED-48A2-9D41-C6F2CAFD5EA2}"/>
              </a:ext>
            </a:extLst>
          </p:cNvPr>
          <p:cNvSpPr>
            <a:spLocks noGrp="1"/>
          </p:cNvSpPr>
          <p:nvPr>
            <p:ph type="title"/>
          </p:nvPr>
        </p:nvSpPr>
        <p:spPr>
          <a:xfrm>
            <a:off x="686834" y="1153572"/>
            <a:ext cx="3200400" cy="4461163"/>
          </a:xfrm>
        </p:spPr>
        <p:txBody>
          <a:bodyPr>
            <a:normAutofit/>
          </a:bodyPr>
          <a:lstStyle/>
          <a:p>
            <a:r>
              <a:rPr lang="en-US" dirty="0">
                <a:solidFill>
                  <a:srgbClr val="FFFFFF"/>
                </a:solidFill>
              </a:rPr>
              <a:t>The ending</a:t>
            </a:r>
            <a:endParaRPr lang="en-GB" dirty="0">
              <a:solidFill>
                <a:srgbClr val="FFFFFF"/>
              </a:solidFill>
            </a:endParaRPr>
          </a:p>
        </p:txBody>
      </p:sp>
      <p:sp>
        <p:nvSpPr>
          <p:cNvPr id="17" name="Arc 16">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 name="Content Placeholder 7">
            <a:extLst>
              <a:ext uri="{FF2B5EF4-FFF2-40B4-BE49-F238E27FC236}">
                <a16:creationId xmlns:a16="http://schemas.microsoft.com/office/drawing/2014/main" id="{D9D931EC-A3EB-4F9C-A3EA-E5214550A00E}"/>
              </a:ext>
            </a:extLst>
          </p:cNvPr>
          <p:cNvSpPr>
            <a:spLocks noGrp="1"/>
          </p:cNvSpPr>
          <p:nvPr>
            <p:ph idx="1"/>
          </p:nvPr>
        </p:nvSpPr>
        <p:spPr>
          <a:xfrm>
            <a:off x="4461376" y="319088"/>
            <a:ext cx="6906491" cy="5585619"/>
          </a:xfrm>
        </p:spPr>
        <p:txBody>
          <a:bodyPr anchor="ctr">
            <a:normAutofit/>
          </a:bodyPr>
          <a:lstStyle/>
          <a:p>
            <a:r>
              <a:rPr lang="en-US" dirty="0"/>
              <a:t>The ending of your story cannot include the following- </a:t>
            </a:r>
          </a:p>
          <a:p>
            <a:pPr lvl="1"/>
            <a:r>
              <a:rPr lang="en-US" dirty="0"/>
              <a:t>Waking up from a coma</a:t>
            </a:r>
          </a:p>
          <a:p>
            <a:pPr lvl="1"/>
            <a:r>
              <a:rPr lang="en-US" dirty="0"/>
              <a:t>Saying it was all a dream</a:t>
            </a:r>
          </a:p>
          <a:p>
            <a:pPr lvl="1"/>
            <a:r>
              <a:rPr lang="en-US" dirty="0"/>
              <a:t>Leaving it on a cliffhanger</a:t>
            </a:r>
          </a:p>
          <a:p>
            <a:pPr lvl="1"/>
            <a:endParaRPr lang="en-GB" dirty="0"/>
          </a:p>
          <a:p>
            <a:r>
              <a:rPr lang="en-GB" dirty="0"/>
              <a:t>Instead try to be original </a:t>
            </a:r>
          </a:p>
          <a:p>
            <a:pPr lvl="1"/>
            <a:r>
              <a:rPr lang="en-GB" dirty="0"/>
              <a:t>You could include how the event has changed you </a:t>
            </a:r>
          </a:p>
          <a:p>
            <a:pPr lvl="1"/>
            <a:r>
              <a:rPr lang="en-GB" dirty="0"/>
              <a:t>What you have learned from it</a:t>
            </a:r>
          </a:p>
        </p:txBody>
      </p:sp>
    </p:spTree>
    <p:extLst>
      <p:ext uri="{BB962C8B-B14F-4D97-AF65-F5344CB8AC3E}">
        <p14:creationId xmlns:p14="http://schemas.microsoft.com/office/powerpoint/2010/main" val="12362663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9063" y="321972"/>
            <a:ext cx="11409651" cy="1503653"/>
          </a:xfrm>
          <a:prstGeom prst="rect">
            <a:avLst/>
          </a:prstGeom>
          <a:solidFill>
            <a:srgbClr val="FFC00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pPr algn="ctr"/>
            <a:r>
              <a:rPr lang="en-GB" dirty="0">
                <a:solidFill>
                  <a:schemeClr val="bg1"/>
                </a:solidFill>
                <a:latin typeface="Comic Sans MS" panose="030F0702030302020204" pitchFamily="66" charset="0"/>
              </a:rPr>
              <a:t>Private Peaceful</a:t>
            </a:r>
          </a:p>
        </p:txBody>
      </p:sp>
      <p:sp>
        <p:nvSpPr>
          <p:cNvPr id="5" name="Rectangle 4"/>
          <p:cNvSpPr/>
          <p:nvPr/>
        </p:nvSpPr>
        <p:spPr>
          <a:xfrm>
            <a:off x="4334326" y="2023024"/>
            <a:ext cx="7324274" cy="4683082"/>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schemeClr val="tx1"/>
              </a:solidFill>
              <a:latin typeface="Comic Sans MS" panose="030F0702030302020204" pitchFamily="66" charset="0"/>
            </a:endParaRPr>
          </a:p>
          <a:p>
            <a:pPr algn="ctr"/>
            <a:endParaRPr lang="en-GB" sz="2400" b="1" dirty="0">
              <a:solidFill>
                <a:schemeClr val="tx1"/>
              </a:solidFill>
              <a:latin typeface="Comic Sans MS" panose="030F0702030302020204" pitchFamily="66" charset="0"/>
            </a:endParaRPr>
          </a:p>
          <a:p>
            <a:pPr algn="ctr"/>
            <a:r>
              <a:rPr lang="en-GB" sz="2400" b="1" dirty="0">
                <a:solidFill>
                  <a:schemeClr val="tx1"/>
                </a:solidFill>
                <a:latin typeface="Comic Sans MS" panose="030F0702030302020204" pitchFamily="66" charset="0"/>
              </a:rPr>
              <a:t>Track the text, proof read and correct!</a:t>
            </a:r>
          </a:p>
          <a:p>
            <a:pPr algn="ctr"/>
            <a:endParaRPr lang="en-GB" sz="2400" b="1" dirty="0">
              <a:solidFill>
                <a:schemeClr val="tx1"/>
              </a:solidFill>
              <a:latin typeface="Comic Sans MS" panose="030F0702030302020204" pitchFamily="66" charset="0"/>
            </a:endParaRPr>
          </a:p>
          <a:p>
            <a:endParaRPr lang="en-GB" dirty="0">
              <a:solidFill>
                <a:schemeClr val="tx1"/>
              </a:solidFill>
              <a:latin typeface="Comic Sans MS" panose="030F0702030302020204" pitchFamily="66" charset="0"/>
            </a:endParaRPr>
          </a:p>
          <a:p>
            <a:pPr marL="342900" indent="-342900">
              <a:buFontTx/>
              <a:buAutoNum type="arabicPeriod"/>
            </a:pPr>
            <a:r>
              <a:rPr lang="en-GB" dirty="0">
                <a:solidFill>
                  <a:schemeClr val="tx1"/>
                </a:solidFill>
                <a:latin typeface="Comic Sans MS" panose="030F0702030302020204" pitchFamily="66" charset="0"/>
              </a:rPr>
              <a:t>Find and correct the 10 missing apostrophes errors. </a:t>
            </a:r>
            <a:endParaRPr lang="en-GB" b="1" dirty="0">
              <a:solidFill>
                <a:srgbClr val="FF0000"/>
              </a:solidFill>
              <a:latin typeface="Comic Sans MS" panose="030F0702030302020204" pitchFamily="66" charset="0"/>
            </a:endParaRPr>
          </a:p>
          <a:p>
            <a:pPr marL="342900" indent="-342900">
              <a:buFontTx/>
              <a:buAutoNum type="arabicPeriod"/>
            </a:pPr>
            <a:r>
              <a:rPr lang="en-GB" dirty="0">
                <a:solidFill>
                  <a:schemeClr val="tx1"/>
                </a:solidFill>
                <a:latin typeface="Comic Sans MS" panose="030F0702030302020204" pitchFamily="66" charset="0"/>
              </a:rPr>
              <a:t>Find and correct the 1 was/were error. </a:t>
            </a:r>
            <a:endParaRPr lang="en-GB" b="1" dirty="0">
              <a:solidFill>
                <a:srgbClr val="FF0000"/>
              </a:solidFill>
              <a:latin typeface="Comic Sans MS" panose="030F0702030302020204" pitchFamily="66" charset="0"/>
            </a:endParaRPr>
          </a:p>
          <a:p>
            <a:pPr marL="342900" indent="-342900">
              <a:buFontTx/>
              <a:buAutoNum type="arabicPeriod"/>
            </a:pPr>
            <a:r>
              <a:rPr lang="en-GB" dirty="0">
                <a:solidFill>
                  <a:schemeClr val="tx1"/>
                </a:solidFill>
                <a:latin typeface="Comic Sans MS" panose="030F0702030302020204" pitchFamily="66" charset="0"/>
              </a:rPr>
              <a:t>Find and correct the 1 to/too error. </a:t>
            </a:r>
            <a:endParaRPr lang="en-GB" b="1" dirty="0">
              <a:solidFill>
                <a:srgbClr val="FF0000"/>
              </a:solidFill>
              <a:latin typeface="Comic Sans MS" panose="030F0702030302020204" pitchFamily="66" charset="0"/>
            </a:endParaRPr>
          </a:p>
        </p:txBody>
      </p:sp>
      <p:pic>
        <p:nvPicPr>
          <p:cNvPr id="1030" name="Picture 6" descr="Image result for dyslexia overla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11003" y="2285997"/>
            <a:ext cx="1770920" cy="1328190"/>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2" descr="Image result for the woman in blac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 name="Picture 2"/>
          <p:cNvPicPr>
            <a:picLocks noChangeAspect="1"/>
          </p:cNvPicPr>
          <p:nvPr/>
        </p:nvPicPr>
        <p:blipFill>
          <a:blip r:embed="rId3"/>
          <a:stretch>
            <a:fillRect/>
          </a:stretch>
        </p:blipFill>
        <p:spPr>
          <a:xfrm>
            <a:off x="1371471" y="2467986"/>
            <a:ext cx="2500313" cy="3793158"/>
          </a:xfrm>
          <a:prstGeom prst="rect">
            <a:avLst/>
          </a:prstGeom>
        </p:spPr>
      </p:pic>
    </p:spTree>
    <p:extLst>
      <p:ext uri="{BB962C8B-B14F-4D97-AF65-F5344CB8AC3E}">
        <p14:creationId xmlns:p14="http://schemas.microsoft.com/office/powerpoint/2010/main" val="30167605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0B671-9691-4060-9755-6DC1138B8579}"/>
              </a:ext>
            </a:extLst>
          </p:cNvPr>
          <p:cNvSpPr>
            <a:spLocks noGrp="1"/>
          </p:cNvSpPr>
          <p:nvPr>
            <p:ph type="title"/>
          </p:nvPr>
        </p:nvSpPr>
        <p:spPr>
          <a:solidFill>
            <a:schemeClr val="accent2"/>
          </a:solidFill>
        </p:spPr>
        <p:txBody>
          <a:bodyPr/>
          <a:lstStyle/>
          <a:p>
            <a:r>
              <a:rPr lang="en-US" dirty="0"/>
              <a:t>10 apostrophes, 1 was/were, 1to/too </a:t>
            </a:r>
            <a:endParaRPr lang="en-GB" dirty="0"/>
          </a:p>
        </p:txBody>
      </p:sp>
      <p:sp>
        <p:nvSpPr>
          <p:cNvPr id="3" name="Content Placeholder 2">
            <a:extLst>
              <a:ext uri="{FF2B5EF4-FFF2-40B4-BE49-F238E27FC236}">
                <a16:creationId xmlns:a16="http://schemas.microsoft.com/office/drawing/2014/main" id="{B4659FEA-6847-4157-9E97-52235C32265E}"/>
              </a:ext>
            </a:extLst>
          </p:cNvPr>
          <p:cNvSpPr>
            <a:spLocks noGrp="1"/>
          </p:cNvSpPr>
          <p:nvPr>
            <p:ph idx="1"/>
          </p:nvPr>
        </p:nvSpPr>
        <p:spPr/>
        <p:txBody>
          <a:bodyPr/>
          <a:lstStyle/>
          <a:p>
            <a:r>
              <a:rPr lang="en-GB" dirty="0" err="1"/>
              <a:t>Theyve</a:t>
            </a:r>
            <a:r>
              <a:rPr lang="en-GB" dirty="0"/>
              <a:t> gone now, and </a:t>
            </a:r>
            <a:r>
              <a:rPr lang="en-GB" dirty="0" err="1"/>
              <a:t>Im</a:t>
            </a:r>
            <a:r>
              <a:rPr lang="en-GB" dirty="0"/>
              <a:t> alone at last.  I have the whole night ahead of me, and I wont waste a single moment of it.  I </a:t>
            </a:r>
            <a:r>
              <a:rPr lang="en-GB" dirty="0" err="1"/>
              <a:t>shant</a:t>
            </a:r>
            <a:r>
              <a:rPr lang="en-GB" dirty="0"/>
              <a:t> sleep it away.  I wont dream it away either.  I </a:t>
            </a:r>
            <a:r>
              <a:rPr lang="en-GB" dirty="0" err="1"/>
              <a:t>mustnt</a:t>
            </a:r>
            <a:r>
              <a:rPr lang="en-GB" dirty="0"/>
              <a:t> because every moment of it will be far to precious.</a:t>
            </a:r>
          </a:p>
          <a:p>
            <a:r>
              <a:rPr lang="en-GB" dirty="0"/>
              <a:t>I want to try to remember everything just as it were, just as it happened.  </a:t>
            </a:r>
            <a:r>
              <a:rPr lang="en-GB" dirty="0" err="1"/>
              <a:t>Ive</a:t>
            </a:r>
            <a:r>
              <a:rPr lang="en-GB" dirty="0"/>
              <a:t> had nearly eighteen years of yesterday’s and tomorrows, and tonight I must remember as many of them as I can.  I want tonight to be long, as long as my life, not filled with fleeting dream’s that rush me on </a:t>
            </a:r>
            <a:r>
              <a:rPr lang="en-GB" dirty="0" err="1"/>
              <a:t>toward’s</a:t>
            </a:r>
            <a:r>
              <a:rPr lang="en-GB" dirty="0"/>
              <a:t> dawn.</a:t>
            </a:r>
          </a:p>
          <a:p>
            <a:r>
              <a:rPr lang="en-GB" dirty="0"/>
              <a:t>Tonight, more than any other night of my life, I want to feel alive.</a:t>
            </a:r>
          </a:p>
          <a:p>
            <a:endParaRPr lang="en-GB" dirty="0"/>
          </a:p>
        </p:txBody>
      </p:sp>
    </p:spTree>
    <p:extLst>
      <p:ext uri="{BB962C8B-B14F-4D97-AF65-F5344CB8AC3E}">
        <p14:creationId xmlns:p14="http://schemas.microsoft.com/office/powerpoint/2010/main" val="266126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Rectangle 3"/>
          <p:cNvSpPr/>
          <p:nvPr/>
        </p:nvSpPr>
        <p:spPr>
          <a:xfrm>
            <a:off x="688911" y="240693"/>
            <a:ext cx="7254940" cy="825844"/>
          </a:xfrm>
          <a:prstGeom prst="rect">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4400" kern="0" noProof="0" dirty="0">
                <a:solidFill>
                  <a:prstClr val="black"/>
                </a:solidFill>
                <a:latin typeface="Comic Sans MS" panose="030F0702030302020204" pitchFamily="66" charset="0"/>
              </a:rPr>
              <a:t>Caught</a:t>
            </a:r>
            <a:endParaRPr kumimoji="0" lang="en-GB" sz="4400" b="0" i="0" u="none" strike="noStrike" kern="0" cap="none" spc="0" normalizeH="0" baseline="0" noProof="0" dirty="0">
              <a:ln>
                <a:noFill/>
              </a:ln>
              <a:solidFill>
                <a:prstClr val="black"/>
              </a:solidFill>
              <a:effectLst/>
              <a:uLnTx/>
              <a:uFillTx/>
              <a:latin typeface="Comic Sans MS" panose="030F0702030302020204" pitchFamily="66" charset="0"/>
            </a:endParaRPr>
          </a:p>
        </p:txBody>
      </p:sp>
      <p:pic>
        <p:nvPicPr>
          <p:cNvPr id="5" name="Picture 4"/>
          <p:cNvPicPr>
            <a:picLocks noChangeAspect="1"/>
          </p:cNvPicPr>
          <p:nvPr/>
        </p:nvPicPr>
        <p:blipFill>
          <a:blip r:embed="rId2"/>
          <a:stretch>
            <a:fillRect/>
          </a:stretch>
        </p:blipFill>
        <p:spPr>
          <a:xfrm>
            <a:off x="353435" y="1201474"/>
            <a:ext cx="7796652" cy="5415833"/>
          </a:xfrm>
          <a:prstGeom prst="rect">
            <a:avLst/>
          </a:prstGeom>
        </p:spPr>
      </p:pic>
      <p:sp>
        <p:nvSpPr>
          <p:cNvPr id="8" name="Content Placeholder 7">
            <a:extLst>
              <a:ext uri="{FF2B5EF4-FFF2-40B4-BE49-F238E27FC236}">
                <a16:creationId xmlns:a16="http://schemas.microsoft.com/office/drawing/2014/main" id="{70D3F8E5-1254-4B71-BE2E-29E7A2B2D40D}"/>
              </a:ext>
            </a:extLst>
          </p:cNvPr>
          <p:cNvSpPr>
            <a:spLocks noGrp="1"/>
          </p:cNvSpPr>
          <p:nvPr>
            <p:ph idx="1"/>
          </p:nvPr>
        </p:nvSpPr>
        <p:spPr/>
        <p:txBody>
          <a:bodyPr/>
          <a:lstStyle/>
          <a:p>
            <a:endParaRPr lang="en-US"/>
          </a:p>
        </p:txBody>
      </p:sp>
      <p:sp>
        <p:nvSpPr>
          <p:cNvPr id="9" name="TextBox 8">
            <a:extLst>
              <a:ext uri="{FF2B5EF4-FFF2-40B4-BE49-F238E27FC236}">
                <a16:creationId xmlns:a16="http://schemas.microsoft.com/office/drawing/2014/main" id="{EAFB5228-091B-4D07-A78F-298C5F3B3E73}"/>
              </a:ext>
            </a:extLst>
          </p:cNvPr>
          <p:cNvSpPr txBox="1"/>
          <p:nvPr/>
        </p:nvSpPr>
        <p:spPr>
          <a:xfrm>
            <a:off x="8394631" y="488148"/>
            <a:ext cx="3443934" cy="5647700"/>
          </a:xfrm>
          <a:prstGeom prst="rect">
            <a:avLst/>
          </a:prstGeom>
          <a:solidFill>
            <a:srgbClr val="CC66FF"/>
          </a:solidFill>
        </p:spPr>
        <p:txBody>
          <a:bodyPr wrap="square" rtlCol="0">
            <a:spAutoFit/>
          </a:bodyPr>
          <a:lstStyle/>
          <a:p>
            <a:r>
              <a:rPr lang="en-US" sz="1900" b="1" u="sng" dirty="0"/>
              <a:t>AO5</a:t>
            </a:r>
            <a:r>
              <a:rPr lang="en-US" sz="1900" dirty="0"/>
              <a:t> </a:t>
            </a:r>
          </a:p>
          <a:p>
            <a:r>
              <a:rPr lang="en-US" sz="1900" dirty="0"/>
              <a:t>Communicate clearly, effectively and imaginatively, selecting and adapting tone, style and register for different forms, purposes and audiences. </a:t>
            </a:r>
          </a:p>
          <a:p>
            <a:r>
              <a:rPr lang="en-US" sz="1900" dirty="0" err="1"/>
              <a:t>Organise</a:t>
            </a:r>
            <a:r>
              <a:rPr lang="en-US" sz="1900" dirty="0"/>
              <a:t> information and ideas, using structural and grammatical features to support coherence and cohesion of texts. </a:t>
            </a:r>
          </a:p>
          <a:p>
            <a:r>
              <a:rPr lang="en-US" sz="1900" b="1" u="sng" dirty="0"/>
              <a:t>AO6</a:t>
            </a:r>
            <a:r>
              <a:rPr lang="en-US" sz="1900" dirty="0"/>
              <a:t> </a:t>
            </a:r>
          </a:p>
          <a:p>
            <a:r>
              <a:rPr lang="en-US" sz="1900" dirty="0"/>
              <a:t>Candidates must use a range of vocabulary and sentence structures for clarity, purpose and effect, with accurate spelling and punctuation. (This requirement must constitute 20% of the marks for each specification as a whole).</a:t>
            </a:r>
          </a:p>
        </p:txBody>
      </p:sp>
    </p:spTree>
    <p:extLst>
      <p:ext uri="{BB962C8B-B14F-4D97-AF65-F5344CB8AC3E}">
        <p14:creationId xmlns:p14="http://schemas.microsoft.com/office/powerpoint/2010/main" val="34204992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CBFB7-AAEA-4496-B968-23F0F3E5C3F8}"/>
              </a:ext>
            </a:extLst>
          </p:cNvPr>
          <p:cNvSpPr>
            <a:spLocks noGrp="1"/>
          </p:cNvSpPr>
          <p:nvPr>
            <p:ph type="title"/>
          </p:nvPr>
        </p:nvSpPr>
        <p:spPr>
          <a:solidFill>
            <a:schemeClr val="accent2"/>
          </a:solidFill>
        </p:spPr>
        <p:txBody>
          <a:bodyPr/>
          <a:lstStyle/>
          <a:p>
            <a:r>
              <a:rPr lang="en-US" dirty="0"/>
              <a:t>Answers</a:t>
            </a:r>
            <a:endParaRPr lang="en-GB" dirty="0"/>
          </a:p>
        </p:txBody>
      </p:sp>
      <p:sp>
        <p:nvSpPr>
          <p:cNvPr id="3" name="Content Placeholder 2">
            <a:extLst>
              <a:ext uri="{FF2B5EF4-FFF2-40B4-BE49-F238E27FC236}">
                <a16:creationId xmlns:a16="http://schemas.microsoft.com/office/drawing/2014/main" id="{D70D2B67-1738-420A-8BE4-52977F203D17}"/>
              </a:ext>
            </a:extLst>
          </p:cNvPr>
          <p:cNvSpPr>
            <a:spLocks noGrp="1"/>
          </p:cNvSpPr>
          <p:nvPr>
            <p:ph idx="1"/>
          </p:nvPr>
        </p:nvSpPr>
        <p:spPr/>
        <p:txBody>
          <a:bodyPr/>
          <a:lstStyle/>
          <a:p>
            <a:r>
              <a:rPr lang="en-GB"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They’ve</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 gone now, and</a:t>
            </a:r>
            <a:r>
              <a:rPr lang="en-GB"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 I’m </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alone at last.  I have the whole night ahead of me, and I </a:t>
            </a:r>
            <a:r>
              <a:rPr lang="en-GB"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won’t</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 waste a single moment of it.  I </a:t>
            </a:r>
            <a:r>
              <a:rPr lang="en-GB"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shan’t </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sleep it away.  I </a:t>
            </a:r>
            <a:r>
              <a:rPr lang="en-GB"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won’t</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 dream it away either.  I </a:t>
            </a:r>
            <a:r>
              <a:rPr lang="en-GB"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mustn’t</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 because every moment of it will be far </a:t>
            </a:r>
            <a:r>
              <a:rPr lang="en-GB" b="1" dirty="0">
                <a:solidFill>
                  <a:srgbClr val="00B0F0"/>
                </a:solidFill>
                <a:latin typeface="Calibri" panose="020F0502020204030204" pitchFamily="34" charset="0"/>
                <a:ea typeface="Times New Roman" panose="02020603050405020304" pitchFamily="18" charset="0"/>
                <a:cs typeface="Times New Roman" panose="02020603050405020304" pitchFamily="18" charset="0"/>
              </a:rPr>
              <a:t>too</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 precious.</a:t>
            </a:r>
            <a:endParaRPr lang="en-GB" sz="1800" dirty="0">
              <a:latin typeface="Times New Roman" panose="02020603050405020304" pitchFamily="18" charset="0"/>
              <a:ea typeface="Times New Roman" panose="02020603050405020304" pitchFamily="18" charset="0"/>
            </a:endParaRPr>
          </a:p>
          <a:p>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I want to try to remember everything just as it </a:t>
            </a:r>
            <a:r>
              <a:rPr lang="en-GB" b="1" dirty="0">
                <a:solidFill>
                  <a:srgbClr val="FFC000"/>
                </a:solidFill>
                <a:latin typeface="Calibri" panose="020F0502020204030204" pitchFamily="34" charset="0"/>
                <a:ea typeface="Times New Roman" panose="02020603050405020304" pitchFamily="18" charset="0"/>
                <a:cs typeface="Times New Roman" panose="02020603050405020304" pitchFamily="18" charset="0"/>
              </a:rPr>
              <a:t>was</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 just as it happened.  </a:t>
            </a:r>
            <a:r>
              <a:rPr lang="en-GB"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I’ve</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 had nearly eighteen years of </a:t>
            </a:r>
            <a:r>
              <a:rPr lang="en-GB"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yesterdays</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 and tomorrows, and tonight I must remember as many of them as I can.  I want tonight to be long, as long as my life, not filled with fleeting </a:t>
            </a:r>
            <a:r>
              <a:rPr lang="en-GB"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dreams</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 that rush me on </a:t>
            </a:r>
            <a:r>
              <a:rPr lang="en-GB"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towards</a:t>
            </a:r>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 dawn.</a:t>
            </a:r>
            <a:endParaRPr lang="en-GB" sz="1800" dirty="0">
              <a:latin typeface="Times New Roman" panose="02020603050405020304" pitchFamily="18" charset="0"/>
              <a:ea typeface="Times New Roman" panose="02020603050405020304" pitchFamily="18" charset="0"/>
            </a:endParaRPr>
          </a:p>
          <a:p>
            <a:r>
              <a:rPr lang="en-GB" dirty="0">
                <a:solidFill>
                  <a:srgbClr val="0D0D0D"/>
                </a:solidFill>
                <a:latin typeface="Calibri" panose="020F0502020204030204" pitchFamily="34" charset="0"/>
                <a:ea typeface="Times New Roman" panose="02020603050405020304" pitchFamily="18" charset="0"/>
                <a:cs typeface="Times New Roman" panose="02020603050405020304" pitchFamily="18" charset="0"/>
              </a:rPr>
              <a:t>Tonight, more than any other night of my life, I want to feel alive.</a:t>
            </a:r>
            <a:endParaRPr lang="en-GB" sz="1800" dirty="0">
              <a:latin typeface="Times New Roman" panose="02020603050405020304" pitchFamily="18" charset="0"/>
              <a:ea typeface="Times New Roman" panose="02020603050405020304" pitchFamily="18" charset="0"/>
            </a:endParaRPr>
          </a:p>
          <a:p>
            <a:endParaRPr lang="en-GB" dirty="0"/>
          </a:p>
        </p:txBody>
      </p:sp>
    </p:spTree>
    <p:extLst>
      <p:ext uri="{BB962C8B-B14F-4D97-AF65-F5344CB8AC3E}">
        <p14:creationId xmlns:p14="http://schemas.microsoft.com/office/powerpoint/2010/main" val="26180523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EF00603-E520-43D0-94E6-B511B24AA005}"/>
              </a:ext>
            </a:extLst>
          </p:cNvPr>
          <p:cNvSpPr>
            <a:spLocks noGrp="1"/>
          </p:cNvSpPr>
          <p:nvPr>
            <p:ph type="title"/>
          </p:nvPr>
        </p:nvSpPr>
        <p:spPr>
          <a:solidFill>
            <a:schemeClr val="accent2"/>
          </a:solidFill>
        </p:spPr>
        <p:txBody>
          <a:bodyPr/>
          <a:lstStyle/>
          <a:p>
            <a:r>
              <a:rPr lang="en-US" dirty="0"/>
              <a:t>Model </a:t>
            </a:r>
            <a:endParaRPr lang="en-GB" dirty="0"/>
          </a:p>
        </p:txBody>
      </p:sp>
      <p:sp>
        <p:nvSpPr>
          <p:cNvPr id="5" name="Content Placeholder 4">
            <a:extLst>
              <a:ext uri="{FF2B5EF4-FFF2-40B4-BE49-F238E27FC236}">
                <a16:creationId xmlns:a16="http://schemas.microsoft.com/office/drawing/2014/main" id="{D4000F24-4079-43DA-B499-09D129515685}"/>
              </a:ext>
            </a:extLst>
          </p:cNvPr>
          <p:cNvSpPr>
            <a:spLocks noGrp="1"/>
          </p:cNvSpPr>
          <p:nvPr>
            <p:ph idx="1"/>
          </p:nvPr>
        </p:nvSpPr>
        <p:spPr/>
        <p:txBody>
          <a:bodyPr>
            <a:normAutofit fontScale="92500" lnSpcReduction="10000"/>
          </a:bodyPr>
          <a:lstStyle/>
          <a:p>
            <a:r>
              <a:rPr lang="en-US" dirty="0"/>
              <a:t>Even now, three weeks later, I can’t bear to think about the incident. My friends have been compassionate and haven’t mentioned it, but lots of other students have made unpleasant remarks, such as “</a:t>
            </a:r>
            <a:r>
              <a:rPr lang="en-US" dirty="0" err="1"/>
              <a:t>Oooh</a:t>
            </a:r>
            <a:r>
              <a:rPr lang="en-US" dirty="0"/>
              <a:t>, that coffee looks hot” and “Aren’t you </a:t>
            </a:r>
            <a:r>
              <a:rPr lang="en-US" dirty="0" err="1"/>
              <a:t>Mrs</a:t>
            </a:r>
            <a:r>
              <a:rPr lang="en-US" dirty="0"/>
              <a:t> Hodgson’s friend then?” It’s probably going to be my last year at school and I’ve got life changing exams, so I hope this incident will stop swirling in my head and allow me to concentrate. My form room faces the staff room and after lunch and dinner, the smell of coffee permeates the whole corridor and the painful memory surfaces again. So twice a day I relive the most embarrassing thing that has happened to me. </a:t>
            </a:r>
          </a:p>
          <a:p>
            <a:endParaRPr lang="en-US" dirty="0"/>
          </a:p>
          <a:p>
            <a:r>
              <a:rPr lang="en-US" dirty="0"/>
              <a:t> Also </a:t>
            </a:r>
            <a:r>
              <a:rPr lang="en-US" dirty="0" err="1"/>
              <a:t>Mrs</a:t>
            </a:r>
            <a:r>
              <a:rPr lang="en-US" dirty="0"/>
              <a:t> Hodgson hasn’t spoken to me since. </a:t>
            </a:r>
            <a:endParaRPr lang="en-GB" dirty="0"/>
          </a:p>
        </p:txBody>
      </p:sp>
    </p:spTree>
    <p:extLst>
      <p:ext uri="{BB962C8B-B14F-4D97-AF65-F5344CB8AC3E}">
        <p14:creationId xmlns:p14="http://schemas.microsoft.com/office/powerpoint/2010/main" val="41358056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AEEA6C9-56AB-4938-AFFB-5928E14592D4}"/>
              </a:ext>
            </a:extLst>
          </p:cNvPr>
          <p:cNvGraphicFramePr>
            <a:graphicFrameLocks noGrp="1"/>
          </p:cNvGraphicFramePr>
          <p:nvPr>
            <p:extLst>
              <p:ext uri="{D42A27DB-BD31-4B8C-83A1-F6EECF244321}">
                <p14:modId xmlns:p14="http://schemas.microsoft.com/office/powerpoint/2010/main" val="2459145413"/>
              </p:ext>
            </p:extLst>
          </p:nvPr>
        </p:nvGraphicFramePr>
        <p:xfrm>
          <a:off x="1205948" y="304801"/>
          <a:ext cx="9607827" cy="6553200"/>
        </p:xfrm>
        <a:graphic>
          <a:graphicData uri="http://schemas.openxmlformats.org/drawingml/2006/table">
            <a:tbl>
              <a:tblPr firstRow="1" firstCol="1" bandRow="1"/>
              <a:tblGrid>
                <a:gridCol w="2799541">
                  <a:extLst>
                    <a:ext uri="{9D8B030D-6E8A-4147-A177-3AD203B41FA5}">
                      <a16:colId xmlns:a16="http://schemas.microsoft.com/office/drawing/2014/main" val="2145020777"/>
                    </a:ext>
                  </a:extLst>
                </a:gridCol>
                <a:gridCol w="562101">
                  <a:extLst>
                    <a:ext uri="{9D8B030D-6E8A-4147-A177-3AD203B41FA5}">
                      <a16:colId xmlns:a16="http://schemas.microsoft.com/office/drawing/2014/main" val="3511441870"/>
                    </a:ext>
                  </a:extLst>
                </a:gridCol>
                <a:gridCol w="906675">
                  <a:extLst>
                    <a:ext uri="{9D8B030D-6E8A-4147-A177-3AD203B41FA5}">
                      <a16:colId xmlns:a16="http://schemas.microsoft.com/office/drawing/2014/main" val="2734176737"/>
                    </a:ext>
                  </a:extLst>
                </a:gridCol>
                <a:gridCol w="5339510">
                  <a:extLst>
                    <a:ext uri="{9D8B030D-6E8A-4147-A177-3AD203B41FA5}">
                      <a16:colId xmlns:a16="http://schemas.microsoft.com/office/drawing/2014/main" val="3428749388"/>
                    </a:ext>
                  </a:extLst>
                </a:gridCol>
              </a:tblGrid>
              <a:tr h="353298">
                <a:tc>
                  <a:txBody>
                    <a:bodyPr/>
                    <a:lstStyle/>
                    <a:p>
                      <a:pPr algn="l">
                        <a:lnSpc>
                          <a:spcPct val="107000"/>
                        </a:lnSpc>
                        <a:spcAft>
                          <a:spcPts val="0"/>
                        </a:spcAft>
                      </a:pPr>
                      <a:r>
                        <a:rPr lang="en-GB" sz="1300" b="1" u="sng">
                          <a:effectLst/>
                          <a:latin typeface="Calibri" panose="020F0502020204030204" pitchFamily="34" charset="0"/>
                          <a:ea typeface="Calibri" panose="020F0502020204030204" pitchFamily="34" charset="0"/>
                          <a:cs typeface="Times New Roman" panose="02020603050405020304" pitchFamily="18" charset="0"/>
                        </a:rPr>
                        <a:t>Did they</a:t>
                      </a:r>
                      <a:r>
                        <a:rPr lang="en-GB" sz="1300" b="1" u="sng">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a:lnSpc>
                          <a:spcPct val="107000"/>
                        </a:lnSpc>
                        <a:spcAft>
                          <a:spcPts val="0"/>
                        </a:spcAft>
                      </a:pPr>
                      <a:r>
                        <a:rPr lang="en-GB" sz="1300" b="1" u="sng">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Yes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a:lnSpc>
                          <a:spcPct val="107000"/>
                        </a:lnSpc>
                        <a:spcAft>
                          <a:spcPts val="0"/>
                        </a:spcAft>
                      </a:pPr>
                      <a:r>
                        <a:rPr lang="en-GB" sz="1300" b="1" u="sng">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No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a:lnSpc>
                          <a:spcPct val="107000"/>
                        </a:lnSpc>
                        <a:spcAft>
                          <a:spcPts val="0"/>
                        </a:spcAft>
                      </a:pPr>
                      <a:r>
                        <a:rPr lang="en-GB" sz="1300" b="1" u="sng">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Example or target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347073159"/>
                  </a:ext>
                </a:extLst>
              </a:tr>
              <a:tr h="527173">
                <a:tc>
                  <a:txBody>
                    <a:bodyPr/>
                    <a:lstStyle/>
                    <a:p>
                      <a:pPr algn="l">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Do you have a clear 5 part plot? Label each section.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0660593"/>
                  </a:ext>
                </a:extLst>
              </a:tr>
              <a:tr h="527173">
                <a:tc>
                  <a:txBody>
                    <a:bodyPr/>
                    <a:lstStyle/>
                    <a:p>
                      <a:pPr algn="l">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Checked your spellings? Use a dictionary for spellings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9045039"/>
                  </a:ext>
                </a:extLst>
              </a:tr>
              <a:tr h="1066272">
                <a:tc>
                  <a:txBody>
                    <a:bodyPr/>
                    <a:lstStyle/>
                    <a:p>
                      <a:pPr algn="l">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Punctuated your work appropriately? Focus on commas, apostrophes and speech.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2353331"/>
                  </a:ext>
                </a:extLst>
              </a:tr>
              <a:tr h="527173">
                <a:tc>
                  <a:txBody>
                    <a:bodyPr/>
                    <a:lstStyle/>
                    <a:p>
                      <a:pPr algn="l">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Do all the sentences make sense? Edit them if not.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2699116"/>
                  </a:ext>
                </a:extLst>
              </a:tr>
              <a:tr h="796721">
                <a:tc>
                  <a:txBody>
                    <a:bodyPr/>
                    <a:lstStyle/>
                    <a:p>
                      <a:pPr algn="l">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Have you used verbs for action in the problem? Highlight and label them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1254173"/>
                  </a:ext>
                </a:extLst>
              </a:tr>
              <a:tr h="1335820">
                <a:tc>
                  <a:txBody>
                    <a:bodyPr/>
                    <a:lstStyle/>
                    <a:p>
                      <a:pPr algn="l">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Have you used a variety of sentence structures for effect? Highlight simple and complex sentences and label them.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5323706"/>
                  </a:ext>
                </a:extLst>
              </a:tr>
              <a:tr h="1066272">
                <a:tc>
                  <a:txBody>
                    <a:bodyPr/>
                    <a:lstStyle/>
                    <a:p>
                      <a:pPr algn="l">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Have you used a variety of vocabulary in their work? Highlight and label ambitious vocabulary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2577637"/>
                  </a:ext>
                </a:extLst>
              </a:tr>
              <a:tr h="353298">
                <a:tc>
                  <a:txBody>
                    <a:bodyPr/>
                    <a:lstStyle/>
                    <a:p>
                      <a:pPr algn="l">
                        <a:lnSpc>
                          <a:spcPct val="107000"/>
                        </a:lnSpc>
                        <a:spcAft>
                          <a:spcPts val="0"/>
                        </a:spcAft>
                      </a:pPr>
                      <a:r>
                        <a:rPr lang="en-GB" sz="1100">
                          <a:effectLst/>
                          <a:latin typeface="Calibri" panose="020F0502020204030204" pitchFamily="34" charset="0"/>
                          <a:ea typeface="Calibri" panose="020F0502020204030204" pitchFamily="34" charset="0"/>
                          <a:cs typeface="Times New Roman" panose="02020603050405020304" pitchFamily="18" charset="0"/>
                        </a:rPr>
                        <a:t>Is it an engaging narrative?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 </a:t>
                      </a:r>
                    </a:p>
                  </a:txBody>
                  <a:tcPr marL="62699" marR="6269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8706382"/>
                  </a:ext>
                </a:extLst>
              </a:tr>
            </a:tbl>
          </a:graphicData>
        </a:graphic>
      </p:graphicFrame>
    </p:spTree>
    <p:extLst>
      <p:ext uri="{BB962C8B-B14F-4D97-AF65-F5344CB8AC3E}">
        <p14:creationId xmlns:p14="http://schemas.microsoft.com/office/powerpoint/2010/main" val="32998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Rectangle 3"/>
          <p:cNvSpPr/>
          <p:nvPr/>
        </p:nvSpPr>
        <p:spPr>
          <a:xfrm>
            <a:off x="731108" y="202062"/>
            <a:ext cx="10406449" cy="825844"/>
          </a:xfrm>
          <a:prstGeom prst="rect">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4400" kern="0" dirty="0">
                <a:solidFill>
                  <a:prstClr val="black"/>
                </a:solidFill>
                <a:latin typeface="Comic Sans MS" panose="030F0702030302020204" pitchFamily="66" charset="0"/>
              </a:rPr>
              <a:t>How do I plan?</a:t>
            </a:r>
            <a:endParaRPr kumimoji="0" lang="en-GB" sz="4400" b="0" i="0" u="none" strike="noStrike" kern="0" cap="none" spc="0" normalizeH="0" baseline="0" noProof="0" dirty="0">
              <a:ln>
                <a:noFill/>
              </a:ln>
              <a:solidFill>
                <a:prstClr val="black"/>
              </a:solidFill>
              <a:effectLst/>
              <a:uLnTx/>
              <a:uFillTx/>
              <a:latin typeface="Comic Sans MS" panose="030F0702030302020204" pitchFamily="66" charset="0"/>
            </a:endParaRPr>
          </a:p>
        </p:txBody>
      </p:sp>
      <p:pic>
        <p:nvPicPr>
          <p:cNvPr id="8" name="Content Placeholder 7"/>
          <p:cNvPicPr>
            <a:picLocks noGrp="1" noChangeAspect="1"/>
          </p:cNvPicPr>
          <p:nvPr>
            <p:ph idx="1"/>
          </p:nvPr>
        </p:nvPicPr>
        <p:blipFill>
          <a:blip r:embed="rId2"/>
          <a:stretch>
            <a:fillRect/>
          </a:stretch>
        </p:blipFill>
        <p:spPr>
          <a:xfrm>
            <a:off x="2795587" y="1915319"/>
            <a:ext cx="6600825" cy="4171950"/>
          </a:xfrm>
          <a:prstGeom prst="rect">
            <a:avLst/>
          </a:prstGeom>
        </p:spPr>
      </p:pic>
      <p:sp>
        <p:nvSpPr>
          <p:cNvPr id="9" name="TextBox 8"/>
          <p:cNvSpPr txBox="1"/>
          <p:nvPr/>
        </p:nvSpPr>
        <p:spPr>
          <a:xfrm>
            <a:off x="247135" y="2067697"/>
            <a:ext cx="2281881" cy="646331"/>
          </a:xfrm>
          <a:prstGeom prst="rect">
            <a:avLst/>
          </a:prstGeom>
          <a:solidFill>
            <a:srgbClr val="CC66FF"/>
          </a:solidFill>
        </p:spPr>
        <p:txBody>
          <a:bodyPr wrap="square" rtlCol="0">
            <a:spAutoFit/>
          </a:bodyPr>
          <a:lstStyle/>
          <a:p>
            <a:pPr algn="ctr"/>
            <a:r>
              <a:rPr lang="en-GB" b="1" dirty="0"/>
              <a:t>Clear labels and in the correct order</a:t>
            </a:r>
          </a:p>
        </p:txBody>
      </p:sp>
      <p:cxnSp>
        <p:nvCxnSpPr>
          <p:cNvPr id="11" name="Straight Arrow Connector 10"/>
          <p:cNvCxnSpPr/>
          <p:nvPr/>
        </p:nvCxnSpPr>
        <p:spPr>
          <a:xfrm>
            <a:off x="2407298" y="2714028"/>
            <a:ext cx="1474237" cy="5610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54563" y="4161453"/>
            <a:ext cx="2052735" cy="923330"/>
          </a:xfrm>
          <a:prstGeom prst="rect">
            <a:avLst/>
          </a:prstGeom>
          <a:solidFill>
            <a:srgbClr val="CC66FF"/>
          </a:solidFill>
        </p:spPr>
        <p:txBody>
          <a:bodyPr wrap="square" rtlCol="0">
            <a:spAutoFit/>
          </a:bodyPr>
          <a:lstStyle/>
          <a:p>
            <a:pPr algn="ctr"/>
            <a:r>
              <a:rPr lang="en-GB" b="1" dirty="0"/>
              <a:t>Large enough to write around so that you can read it</a:t>
            </a:r>
          </a:p>
        </p:txBody>
      </p:sp>
      <p:cxnSp>
        <p:nvCxnSpPr>
          <p:cNvPr id="14" name="Straight Arrow Connector 13"/>
          <p:cNvCxnSpPr/>
          <p:nvPr/>
        </p:nvCxnSpPr>
        <p:spPr>
          <a:xfrm>
            <a:off x="2407298" y="4497355"/>
            <a:ext cx="1632857" cy="1257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075852" y="4497355"/>
            <a:ext cx="2230018" cy="523220"/>
          </a:xfrm>
          <a:prstGeom prst="rect">
            <a:avLst/>
          </a:prstGeom>
          <a:solidFill>
            <a:srgbClr val="FFFF00"/>
          </a:solidFill>
        </p:spPr>
        <p:txBody>
          <a:bodyPr wrap="square" rtlCol="0">
            <a:spAutoFit/>
          </a:bodyPr>
          <a:lstStyle/>
          <a:p>
            <a:pPr algn="ctr"/>
            <a:r>
              <a:rPr lang="en-GB" sz="1400" dirty="0"/>
              <a:t>Use this space to add wider vocab words  AO6</a:t>
            </a:r>
          </a:p>
        </p:txBody>
      </p:sp>
      <p:sp>
        <p:nvSpPr>
          <p:cNvPr id="16" name="TextBox 15"/>
          <p:cNvSpPr txBox="1"/>
          <p:nvPr/>
        </p:nvSpPr>
        <p:spPr>
          <a:xfrm>
            <a:off x="9591869" y="2067697"/>
            <a:ext cx="2052735" cy="1200329"/>
          </a:xfrm>
          <a:prstGeom prst="rect">
            <a:avLst/>
          </a:prstGeom>
          <a:solidFill>
            <a:srgbClr val="CC66FF"/>
          </a:solidFill>
        </p:spPr>
        <p:txBody>
          <a:bodyPr wrap="square" rtlCol="0">
            <a:spAutoFit/>
          </a:bodyPr>
          <a:lstStyle/>
          <a:p>
            <a:pPr algn="ctr"/>
            <a:r>
              <a:rPr lang="en-GB" b="1" dirty="0"/>
              <a:t>Clear bullet points that show what you will include in each paragraph</a:t>
            </a:r>
          </a:p>
        </p:txBody>
      </p:sp>
      <p:cxnSp>
        <p:nvCxnSpPr>
          <p:cNvPr id="18" name="Straight Arrow Connector 17"/>
          <p:cNvCxnSpPr/>
          <p:nvPr/>
        </p:nvCxnSpPr>
        <p:spPr>
          <a:xfrm flipH="1">
            <a:off x="8080310" y="2994536"/>
            <a:ext cx="1511559" cy="2805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591869" y="4497355"/>
            <a:ext cx="2052735" cy="2031325"/>
          </a:xfrm>
          <a:prstGeom prst="rect">
            <a:avLst/>
          </a:prstGeom>
          <a:solidFill>
            <a:srgbClr val="CC66FF"/>
          </a:solidFill>
        </p:spPr>
        <p:txBody>
          <a:bodyPr wrap="square" rtlCol="0">
            <a:spAutoFit/>
          </a:bodyPr>
          <a:lstStyle/>
          <a:p>
            <a:pPr algn="ctr"/>
            <a:r>
              <a:rPr lang="en-GB" b="1" dirty="0"/>
              <a:t>Make sure you use your time effectively to have a full plan so you don’t have to think one up while writing </a:t>
            </a:r>
          </a:p>
        </p:txBody>
      </p:sp>
      <p:cxnSp>
        <p:nvCxnSpPr>
          <p:cNvPr id="21" name="Straight Arrow Connector 20"/>
          <p:cNvCxnSpPr/>
          <p:nvPr/>
        </p:nvCxnSpPr>
        <p:spPr>
          <a:xfrm flipH="1" flipV="1">
            <a:off x="9069355" y="4693298"/>
            <a:ext cx="522514" cy="2811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728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Rectangle 3"/>
          <p:cNvSpPr/>
          <p:nvPr/>
        </p:nvSpPr>
        <p:spPr>
          <a:xfrm>
            <a:off x="731108" y="202062"/>
            <a:ext cx="10406449" cy="825844"/>
          </a:xfrm>
          <a:prstGeom prst="rect">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4400" kern="0" dirty="0">
                <a:solidFill>
                  <a:prstClr val="black"/>
                </a:solidFill>
                <a:latin typeface="Comic Sans MS" panose="030F0702030302020204" pitchFamily="66" charset="0"/>
              </a:rPr>
              <a:t>How do I plan?</a:t>
            </a:r>
            <a:endParaRPr kumimoji="0" lang="en-GB" sz="4400" b="0" i="0" u="none" strike="noStrike" kern="0" cap="none" spc="0" normalizeH="0" baseline="0" noProof="0" dirty="0">
              <a:ln>
                <a:noFill/>
              </a:ln>
              <a:solidFill>
                <a:prstClr val="black"/>
              </a:solidFill>
              <a:effectLst/>
              <a:uLnTx/>
              <a:uFillTx/>
              <a:latin typeface="Comic Sans MS" panose="030F0702030302020204" pitchFamily="66" charset="0"/>
            </a:endParaRPr>
          </a:p>
        </p:txBody>
      </p:sp>
      <p:sp>
        <p:nvSpPr>
          <p:cNvPr id="9" name="TextBox 8"/>
          <p:cNvSpPr txBox="1"/>
          <p:nvPr/>
        </p:nvSpPr>
        <p:spPr>
          <a:xfrm>
            <a:off x="247135" y="2067697"/>
            <a:ext cx="2281881" cy="646331"/>
          </a:xfrm>
          <a:prstGeom prst="rect">
            <a:avLst/>
          </a:prstGeom>
          <a:solidFill>
            <a:srgbClr val="CC66FF"/>
          </a:solidFill>
        </p:spPr>
        <p:txBody>
          <a:bodyPr wrap="square" rtlCol="0">
            <a:spAutoFit/>
          </a:bodyPr>
          <a:lstStyle/>
          <a:p>
            <a:pPr algn="ctr"/>
            <a:r>
              <a:rPr lang="en-GB" b="1" dirty="0"/>
              <a:t>Clear labels and in the correct order</a:t>
            </a:r>
          </a:p>
        </p:txBody>
      </p:sp>
      <p:sp>
        <p:nvSpPr>
          <p:cNvPr id="12" name="TextBox 11"/>
          <p:cNvSpPr txBox="1"/>
          <p:nvPr/>
        </p:nvSpPr>
        <p:spPr>
          <a:xfrm>
            <a:off x="354563" y="4161453"/>
            <a:ext cx="2052735" cy="2031325"/>
          </a:xfrm>
          <a:prstGeom prst="rect">
            <a:avLst/>
          </a:prstGeom>
          <a:solidFill>
            <a:srgbClr val="CC66FF"/>
          </a:solidFill>
        </p:spPr>
        <p:txBody>
          <a:bodyPr wrap="square" rtlCol="0">
            <a:spAutoFit/>
          </a:bodyPr>
          <a:lstStyle/>
          <a:p>
            <a:pPr algn="ctr"/>
            <a:r>
              <a:rPr lang="en-GB" b="1" dirty="0"/>
              <a:t>Large enough to write around so that you can read it</a:t>
            </a:r>
          </a:p>
          <a:p>
            <a:pPr algn="ctr"/>
            <a:r>
              <a:rPr lang="en-GB" b="1" dirty="0"/>
              <a:t>For each paragraph, you want around 5-7 sentences</a:t>
            </a:r>
          </a:p>
        </p:txBody>
      </p:sp>
      <p:sp>
        <p:nvSpPr>
          <p:cNvPr id="15" name="TextBox 14"/>
          <p:cNvSpPr txBox="1"/>
          <p:nvPr/>
        </p:nvSpPr>
        <p:spPr>
          <a:xfrm>
            <a:off x="5075852" y="4497355"/>
            <a:ext cx="2230018" cy="954107"/>
          </a:xfrm>
          <a:prstGeom prst="rect">
            <a:avLst/>
          </a:prstGeom>
          <a:solidFill>
            <a:srgbClr val="FFFF00"/>
          </a:solidFill>
        </p:spPr>
        <p:txBody>
          <a:bodyPr wrap="square" rtlCol="0">
            <a:spAutoFit/>
          </a:bodyPr>
          <a:lstStyle/>
          <a:p>
            <a:r>
              <a:rPr lang="en-GB" sz="1400" dirty="0"/>
              <a:t>Use this space to add wider vocab words or use your SRT sheet to write up spellings you need</a:t>
            </a:r>
          </a:p>
        </p:txBody>
      </p:sp>
      <p:sp>
        <p:nvSpPr>
          <p:cNvPr id="16" name="TextBox 15"/>
          <p:cNvSpPr txBox="1"/>
          <p:nvPr/>
        </p:nvSpPr>
        <p:spPr>
          <a:xfrm>
            <a:off x="9591869" y="2067697"/>
            <a:ext cx="2052735" cy="1200329"/>
          </a:xfrm>
          <a:prstGeom prst="rect">
            <a:avLst/>
          </a:prstGeom>
          <a:solidFill>
            <a:srgbClr val="CC66FF"/>
          </a:solidFill>
        </p:spPr>
        <p:txBody>
          <a:bodyPr wrap="square" rtlCol="0">
            <a:spAutoFit/>
          </a:bodyPr>
          <a:lstStyle/>
          <a:p>
            <a:pPr algn="ctr"/>
            <a:r>
              <a:rPr lang="en-GB" b="1" dirty="0"/>
              <a:t>Clear bullet points that show what you will include in each paragraph</a:t>
            </a:r>
          </a:p>
        </p:txBody>
      </p:sp>
      <p:sp>
        <p:nvSpPr>
          <p:cNvPr id="19" name="TextBox 18"/>
          <p:cNvSpPr txBox="1"/>
          <p:nvPr/>
        </p:nvSpPr>
        <p:spPr>
          <a:xfrm>
            <a:off x="9591869" y="4497355"/>
            <a:ext cx="2052735" cy="1200329"/>
          </a:xfrm>
          <a:prstGeom prst="rect">
            <a:avLst/>
          </a:prstGeom>
          <a:solidFill>
            <a:srgbClr val="CC66FF"/>
          </a:solidFill>
        </p:spPr>
        <p:txBody>
          <a:bodyPr wrap="square" rtlCol="0">
            <a:spAutoFit/>
          </a:bodyPr>
          <a:lstStyle/>
          <a:p>
            <a:pPr algn="ctr"/>
            <a:r>
              <a:rPr lang="en-GB" b="1" dirty="0"/>
              <a:t>You don’t need to write in full sentences – just notes</a:t>
            </a:r>
          </a:p>
        </p:txBody>
      </p:sp>
      <p:cxnSp>
        <p:nvCxnSpPr>
          <p:cNvPr id="21" name="Straight Arrow Connector 20"/>
          <p:cNvCxnSpPr/>
          <p:nvPr/>
        </p:nvCxnSpPr>
        <p:spPr>
          <a:xfrm flipH="1" flipV="1">
            <a:off x="9069355" y="4693298"/>
            <a:ext cx="522514" cy="2811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Content Placeholder 4"/>
          <p:cNvPicPr>
            <a:picLocks noGrp="1" noChangeAspect="1"/>
          </p:cNvPicPr>
          <p:nvPr>
            <p:ph idx="1"/>
          </p:nvPr>
        </p:nvPicPr>
        <p:blipFill>
          <a:blip r:embed="rId2"/>
          <a:stretch>
            <a:fillRect/>
          </a:stretch>
        </p:blipFill>
        <p:spPr>
          <a:xfrm>
            <a:off x="3391886" y="1825625"/>
            <a:ext cx="5408227" cy="4351338"/>
          </a:xfrm>
          <a:prstGeom prst="rect">
            <a:avLst/>
          </a:prstGeom>
        </p:spPr>
      </p:pic>
      <p:cxnSp>
        <p:nvCxnSpPr>
          <p:cNvPr id="11" name="Straight Arrow Connector 10"/>
          <p:cNvCxnSpPr/>
          <p:nvPr/>
        </p:nvCxnSpPr>
        <p:spPr>
          <a:xfrm>
            <a:off x="2407298" y="2714028"/>
            <a:ext cx="1474237" cy="5610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407298" y="4497355"/>
            <a:ext cx="1632857" cy="1257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8080310" y="2994536"/>
            <a:ext cx="1511559" cy="2805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2104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384" y="303591"/>
            <a:ext cx="5735590"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97D9AF-5E98-4BE9-98A5-66CAB70F0581}"/>
              </a:ext>
            </a:extLst>
          </p:cNvPr>
          <p:cNvSpPr>
            <a:spLocks noGrp="1"/>
          </p:cNvSpPr>
          <p:nvPr>
            <p:ph type="title"/>
          </p:nvPr>
        </p:nvSpPr>
        <p:spPr>
          <a:xfrm>
            <a:off x="594360" y="640263"/>
            <a:ext cx="5239512" cy="1344975"/>
          </a:xfrm>
        </p:spPr>
        <p:txBody>
          <a:bodyPr vert="horz" lIns="91440" tIns="45720" rIns="91440" bIns="45720" rtlCol="0">
            <a:normAutofit/>
          </a:bodyPr>
          <a:lstStyle/>
          <a:p>
            <a:r>
              <a:rPr lang="en-US" sz="4000" kern="1200">
                <a:solidFill>
                  <a:schemeClr val="bg1"/>
                </a:solidFill>
                <a:latin typeface="+mj-lt"/>
                <a:ea typeface="+mj-ea"/>
                <a:cs typeface="+mj-cs"/>
              </a:rPr>
              <a:t>Planning</a:t>
            </a:r>
          </a:p>
        </p:txBody>
      </p:sp>
      <p:cxnSp>
        <p:nvCxnSpPr>
          <p:cNvPr id="27" name="Straight Connector 26">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7023" y="2050687"/>
            <a:ext cx="456244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5726CAD-B57B-4CA6-9AFC-7BCEBE239360}"/>
              </a:ext>
            </a:extLst>
          </p:cNvPr>
          <p:cNvSpPr>
            <a:spLocks noGrp="1"/>
          </p:cNvSpPr>
          <p:nvPr>
            <p:ph idx="1"/>
          </p:nvPr>
        </p:nvSpPr>
        <p:spPr>
          <a:xfrm>
            <a:off x="593610" y="2121763"/>
            <a:ext cx="5235490" cy="3773010"/>
          </a:xfrm>
        </p:spPr>
        <p:txBody>
          <a:bodyPr vert="horz" lIns="91440" tIns="45720" rIns="91440" bIns="45720" rtlCol="0">
            <a:normAutofit/>
          </a:bodyPr>
          <a:lstStyle/>
          <a:p>
            <a:pPr marL="0" indent="0">
              <a:buNone/>
            </a:pPr>
            <a:r>
              <a:rPr lang="en-US" sz="2000" kern="1200">
                <a:solidFill>
                  <a:schemeClr val="bg1"/>
                </a:solidFill>
                <a:latin typeface="+mn-lt"/>
                <a:ea typeface="+mn-ea"/>
                <a:cs typeface="+mn-cs"/>
              </a:rPr>
              <a:t>Let’s share some of our plans or ideas </a:t>
            </a:r>
          </a:p>
        </p:txBody>
      </p:sp>
      <p:pic>
        <p:nvPicPr>
          <p:cNvPr id="7" name="Graphic 6" descr="Group Brainstorm">
            <a:extLst>
              <a:ext uri="{FF2B5EF4-FFF2-40B4-BE49-F238E27FC236}">
                <a16:creationId xmlns:a16="http://schemas.microsoft.com/office/drawing/2014/main" id="{91D091EB-7C2D-4F21-98EB-463EC29CF92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80632" y="787907"/>
            <a:ext cx="5126736" cy="5126736"/>
          </a:xfrm>
          <a:prstGeom prst="rect">
            <a:avLst/>
          </a:prstGeom>
        </p:spPr>
      </p:pic>
      <p:pic>
        <p:nvPicPr>
          <p:cNvPr id="4" name="Picture 3">
            <a:extLst>
              <a:ext uri="{FF2B5EF4-FFF2-40B4-BE49-F238E27FC236}">
                <a16:creationId xmlns:a16="http://schemas.microsoft.com/office/drawing/2014/main" id="{94325EAA-1F9A-4AA1-BEA8-7A239053F52F}"/>
              </a:ext>
            </a:extLst>
          </p:cNvPr>
          <p:cNvPicPr>
            <a:picLocks noChangeAspect="1"/>
          </p:cNvPicPr>
          <p:nvPr/>
        </p:nvPicPr>
        <p:blipFill>
          <a:blip r:embed="rId4"/>
          <a:stretch>
            <a:fillRect/>
          </a:stretch>
        </p:blipFill>
        <p:spPr>
          <a:xfrm>
            <a:off x="6337758" y="864903"/>
            <a:ext cx="5191850" cy="4972744"/>
          </a:xfrm>
          <a:prstGeom prst="rect">
            <a:avLst/>
          </a:prstGeom>
        </p:spPr>
      </p:pic>
    </p:spTree>
    <p:extLst>
      <p:ext uri="{BB962C8B-B14F-4D97-AF65-F5344CB8AC3E}">
        <p14:creationId xmlns:p14="http://schemas.microsoft.com/office/powerpoint/2010/main" val="66785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4335327"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94360" y="637125"/>
            <a:ext cx="3802276" cy="5256371"/>
          </a:xfrm>
        </p:spPr>
        <p:txBody>
          <a:bodyPr>
            <a:normAutofit/>
          </a:bodyPr>
          <a:lstStyle/>
          <a:p>
            <a:pPr marL="0" marR="0" lvl="0" indent="0" defTabSz="914400" eaLnBrk="1" fontAlgn="auto" latinLnBrk="0" hangingPunct="1">
              <a:spcBef>
                <a:spcPts val="0"/>
              </a:spcBef>
              <a:spcAft>
                <a:spcPts val="0"/>
              </a:spcAft>
              <a:buClrTx/>
              <a:buSzTx/>
              <a:buFontTx/>
              <a:buNone/>
              <a:tabLst/>
              <a:defRPr/>
            </a:pPr>
            <a:r>
              <a:rPr lang="en-GB" sz="4800" kern="0" noProof="0">
                <a:solidFill>
                  <a:schemeClr val="bg1"/>
                </a:solidFill>
                <a:latin typeface="Comic Sans MS" panose="030F0702030302020204" pitchFamily="66" charset="0"/>
              </a:rPr>
              <a:t>Effective openings</a:t>
            </a:r>
            <a:endParaRPr kumimoji="0" lang="en-GB" sz="4800" b="0" i="0" u="none" strike="noStrike" kern="0" cap="none" spc="0" normalizeH="0" baseline="0" noProof="0">
              <a:ln>
                <a:noFill/>
              </a:ln>
              <a:solidFill>
                <a:schemeClr val="bg1"/>
              </a:solidFill>
              <a:effectLst/>
              <a:uLnTx/>
              <a:uFillTx/>
              <a:latin typeface="Comic Sans MS" panose="030F0702030302020204" pitchFamily="66" charset="0"/>
            </a:endParaRPr>
          </a:p>
        </p:txBody>
      </p:sp>
      <p:graphicFrame>
        <p:nvGraphicFramePr>
          <p:cNvPr id="6" name="Content Placeholder 2">
            <a:extLst>
              <a:ext uri="{FF2B5EF4-FFF2-40B4-BE49-F238E27FC236}">
                <a16:creationId xmlns:a16="http://schemas.microsoft.com/office/drawing/2014/main" id="{496B6A96-4B7A-45CB-9F60-050CAB70E845}"/>
              </a:ext>
            </a:extLst>
          </p:cNvPr>
          <p:cNvGraphicFramePr>
            <a:graphicFrameLocks noGrp="1"/>
          </p:cNvGraphicFramePr>
          <p:nvPr>
            <p:ph idx="1"/>
            <p:extLst>
              <p:ext uri="{D42A27DB-BD31-4B8C-83A1-F6EECF244321}">
                <p14:modId xmlns:p14="http://schemas.microsoft.com/office/powerpoint/2010/main" val="595005465"/>
              </p:ext>
            </p:extLst>
          </p:nvPr>
        </p:nvGraphicFramePr>
        <p:xfrm>
          <a:off x="5166985" y="303591"/>
          <a:ext cx="6588691" cy="5896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5603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7902" y="1466193"/>
            <a:ext cx="10817772" cy="5987777"/>
          </a:xfrm>
        </p:spPr>
        <p:txBody>
          <a:bodyPr>
            <a:normAutofit/>
          </a:bodyPr>
          <a:lstStyle/>
          <a:p>
            <a:pPr marL="0" indent="0">
              <a:buNone/>
            </a:pPr>
            <a:r>
              <a:rPr lang="en-GB">
                <a:latin typeface="Comic Sans MS" panose="030F0702030302020204" pitchFamily="66" charset="0"/>
              </a:rPr>
              <a:t>I hopped and skipped along, my hand held high above my head holding onto my Mum’s fingers.  The dry sand on the slipway scuffed my heels and squeezed in between my toes as we ran down onto the beach. The soft dry sand above the line of the tide was difficult to walk on and my little feet sank as I tried to move forward to keep up with everybody. Granny had put up the bright, stripy windbreaks and staked her claim on our section of the beach. Towels were laid down to create a patchwork carpet, deckchairs were erected then moved this way and that while Granny oversaw the whole operation with the skill of a military commander. Seagulls screeched overhead, an eerie, melancholy sound. </a:t>
            </a:r>
          </a:p>
          <a:p>
            <a:pPr marL="0" indent="0">
              <a:buNone/>
            </a:pPr>
            <a:endParaRPr lang="en-GB" dirty="0"/>
          </a:p>
        </p:txBody>
      </p:sp>
      <p:sp>
        <p:nvSpPr>
          <p:cNvPr id="4" name="Content Placeholder 2"/>
          <p:cNvSpPr txBox="1">
            <a:spLocks/>
          </p:cNvSpPr>
          <p:nvPr/>
        </p:nvSpPr>
        <p:spPr>
          <a:xfrm>
            <a:off x="1684545" y="188640"/>
            <a:ext cx="8964487" cy="792088"/>
          </a:xfrm>
          <a:prstGeom prst="rect">
            <a:avLst/>
          </a:prstGeom>
          <a:solidFill>
            <a:schemeClr val="accent4">
              <a:tint val="9000"/>
            </a:schemeClr>
          </a:solidFill>
          <a:ln w="57150">
            <a:solidFill>
              <a:srgbClr val="7030A0"/>
            </a:solidFill>
          </a:ln>
        </p:spPr>
        <p:style>
          <a:lnRef idx="1">
            <a:schemeClr val="accent4"/>
          </a:lnRef>
          <a:fillRef idx="2">
            <a:schemeClr val="accent4"/>
          </a:fillRef>
          <a:effectRef idx="1">
            <a:schemeClr val="accent4"/>
          </a:effectRef>
          <a:fontRef idx="minor">
            <a:schemeClr val="dk1"/>
          </a:fontRef>
        </p:style>
        <p:txBody>
          <a:bodyPr vert="horz">
            <a:normAutofit/>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dk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dk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dk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dk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dk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dk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dk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dk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dk1"/>
                </a:solidFill>
                <a:latin typeface="+mn-lt"/>
                <a:ea typeface="+mn-ea"/>
                <a:cs typeface="+mn-cs"/>
              </a:defRPr>
            </a:lvl9pPr>
          </a:lstStyle>
          <a:p>
            <a:pPr marL="0" indent="0" algn="ctr">
              <a:buNone/>
            </a:pPr>
            <a:r>
              <a:rPr lang="en-GB" sz="4000" b="1">
                <a:latin typeface="Comic Sans MS" pitchFamily="66" charset="0"/>
              </a:rPr>
              <a:t>Opening 1: Setting the scene</a:t>
            </a:r>
            <a:endParaRPr lang="en-GB" sz="4000" b="1" dirty="0">
              <a:latin typeface="Comic Sans MS" pitchFamily="66" charset="0"/>
            </a:endParaRPr>
          </a:p>
        </p:txBody>
      </p:sp>
    </p:spTree>
    <p:extLst>
      <p:ext uri="{BB962C8B-B14F-4D97-AF65-F5344CB8AC3E}">
        <p14:creationId xmlns:p14="http://schemas.microsoft.com/office/powerpoint/2010/main" val="32105129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HIGHLIGHTER"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4815</Words>
  <Application>Microsoft Office PowerPoint</Application>
  <PresentationFormat>Widescreen</PresentationFormat>
  <Paragraphs>359</Paragraphs>
  <Slides>42</Slides>
  <Notes>8</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42</vt:i4>
      </vt:variant>
    </vt:vector>
  </HeadingPairs>
  <TitlesOfParts>
    <vt:vector size="52" baseType="lpstr">
      <vt:lpstr>Arial</vt:lpstr>
      <vt:lpstr>Calibri</vt:lpstr>
      <vt:lpstr>Calibri Light</vt:lpstr>
      <vt:lpstr>Comic Sans MS</vt:lpstr>
      <vt:lpstr>Noto Sans Symbols</vt:lpstr>
      <vt:lpstr>Times New Roman</vt:lpstr>
      <vt:lpstr>Wingdings 2</vt:lpstr>
      <vt:lpstr>Office Theme</vt:lpstr>
      <vt:lpstr>1_Office Theme</vt:lpstr>
      <vt:lpstr>2_Office Theme</vt:lpstr>
      <vt:lpstr>Welcome back Year 10! We are going to prep some creative writing- this would be in your English Language Paper 1.  </vt:lpstr>
      <vt:lpstr>English Language Paper 1</vt:lpstr>
      <vt:lpstr>Write a story with the title ‘Caught’   Paper 1 Section B  AO5 &amp; AO6</vt:lpstr>
      <vt:lpstr>PowerPoint Presentation</vt:lpstr>
      <vt:lpstr>PowerPoint Presentation</vt:lpstr>
      <vt:lpstr>PowerPoint Presentation</vt:lpstr>
      <vt:lpstr>Planning</vt:lpstr>
      <vt:lpstr>Effective openings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Proofread your first paragraph for the final time</vt:lpstr>
      <vt:lpstr>PowerPoint Presentation</vt:lpstr>
      <vt:lpstr>How to vary sentence structures?</vt:lpstr>
      <vt:lpstr>Varying sentence structures </vt:lpstr>
      <vt:lpstr>Introduction to a problem/build up </vt:lpstr>
      <vt:lpstr>PowerPoint Presentation</vt:lpstr>
      <vt:lpstr>PowerPoint Presentation</vt:lpstr>
      <vt:lpstr>Proofread </vt:lpstr>
      <vt:lpstr>Climax</vt:lpstr>
      <vt:lpstr>How to show and not tell </vt:lpstr>
      <vt:lpstr>PowerPoint Presentation</vt:lpstr>
      <vt:lpstr>Use this time to then reflect and review</vt:lpstr>
      <vt:lpstr>S or ies? Plural spellings</vt:lpstr>
      <vt:lpstr>S or ies?</vt:lpstr>
      <vt:lpstr>Reaction</vt:lpstr>
      <vt:lpstr>PowerPoint Presentation</vt:lpstr>
      <vt:lpstr>PowerPoint Presentation</vt:lpstr>
      <vt:lpstr>Skills </vt:lpstr>
      <vt:lpstr>How to up level your vocabulary – focus on verb choices </vt:lpstr>
      <vt:lpstr>The ending</vt:lpstr>
      <vt:lpstr>Private Peaceful</vt:lpstr>
      <vt:lpstr>10 apostrophes, 1 was/were, 1to/too </vt:lpstr>
      <vt:lpstr>Answers</vt:lpstr>
      <vt:lpstr>Model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back Year 10! We are going to prep some creative writing- this would be in your English Language Paper 1.  </dc:title>
  <dc:creator>Slaney, Z (SHS Teacher)</dc:creator>
  <cp:lastModifiedBy>Slaney, Z (SHS Teacher)</cp:lastModifiedBy>
  <cp:revision>6</cp:revision>
  <dcterms:created xsi:type="dcterms:W3CDTF">2020-07-09T08:20:17Z</dcterms:created>
  <dcterms:modified xsi:type="dcterms:W3CDTF">2020-07-09T08:59:18Z</dcterms:modified>
</cp:coreProperties>
</file>