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tableStyles+xml" PartName="/ppt/tableStyles.xml"/>
  <Override ContentType="application/vnd.openxmlformats-officedocument.presentationml.viewProps+xml" PartName="/ppt/viewProps.xml"/>
  <Override ContentType="application/vnd.openxmlformats-officedocument.theme+xml" PartName="/ppt/theme/theme1.xml"/>
  <Override ContentType="application/vnd.openxmlformats-package.core-properties+xml" PartName="/docProps/core.xml"/>
</Types>
</file>

<file path=_rels/.rels><?xml version="1.0" encoding="UTF-8" standalone="yes"?><Relationships xmlns="http://schemas.openxmlformats.org/package/2006/relationships"><Relationship Id="rId4" Target="ppt/presentation.xml" Type="http://schemas.openxmlformats.org/officeDocument/2006/relationships/officeDocument"/><Relationship Id="rId3" Target="docProps/core.xml" Type="http://schemas.openxmlformats.org/package/2006/relationships/metadata/core-properties"/><Relationship Id="rId2" Target="docProps/app.xml" Type="http://schemas.openxmlformats.org/officeDocument/2006/relationships/extended-properties"/><Relationship Id="rId1" Target="docProps/thumbnail.jpeg" Type="http://schemas.openxmlformats.org/package/2006/relationships/metadata/thumbnai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2192000" cy="6858000"/>
  <p:notesSz cx="6858000" cy="9144000"/>
  <p:defaultTextStyle>
    <a:defPPr>
      <a:defRPr lang="en-US"/>
    </a:defPPr>
    <a:lvl1pPr algn="l" defTabSz="914400" eaLnBrk="1" hangingPunct="1" latinLnBrk="0" marL="0" rtl="0">
      <a:defRPr kern="1200" sz="1800">
        <a:solidFill>
          <a:schemeClr val="tx1"/>
        </a:solidFill>
        <a:latin typeface="+mn-lt"/>
        <a:ea typeface="+mn-ea"/>
        <a:cs typeface="+mn-cs"/>
      </a:defRPr>
    </a:lvl1pPr>
    <a:lvl2pPr algn="l" defTabSz="914400" eaLnBrk="1" hangingPunct="1" latinLnBrk="0" marL="457200" rtl="0">
      <a:defRPr kern="1200" sz="1800">
        <a:solidFill>
          <a:schemeClr val="tx1"/>
        </a:solidFill>
        <a:latin typeface="+mn-lt"/>
        <a:ea typeface="+mn-ea"/>
        <a:cs typeface="+mn-cs"/>
      </a:defRPr>
    </a:lvl2pPr>
    <a:lvl3pPr algn="l" defTabSz="914400" eaLnBrk="1" hangingPunct="1" latinLnBrk="0" marL="914400" rtl="0">
      <a:defRPr kern="1200" sz="1800">
        <a:solidFill>
          <a:schemeClr val="tx1"/>
        </a:solidFill>
        <a:latin typeface="+mn-lt"/>
        <a:ea typeface="+mn-ea"/>
        <a:cs typeface="+mn-cs"/>
      </a:defRPr>
    </a:lvl3pPr>
    <a:lvl4pPr algn="l" defTabSz="914400" eaLnBrk="1" hangingPunct="1" latinLnBrk="0" marL="1371600" rtl="0">
      <a:defRPr kern="1200" sz="1800">
        <a:solidFill>
          <a:schemeClr val="tx1"/>
        </a:solidFill>
        <a:latin typeface="+mn-lt"/>
        <a:ea typeface="+mn-ea"/>
        <a:cs typeface="+mn-cs"/>
      </a:defRPr>
    </a:lvl4pPr>
    <a:lvl5pPr algn="l" defTabSz="914400" eaLnBrk="1" hangingPunct="1" latinLnBrk="0" marL="1828800" rtl="0">
      <a:defRPr kern="1200" sz="1800">
        <a:solidFill>
          <a:schemeClr val="tx1"/>
        </a:solidFill>
        <a:latin typeface="+mn-lt"/>
        <a:ea typeface="+mn-ea"/>
        <a:cs typeface="+mn-cs"/>
      </a:defRPr>
    </a:lvl5pPr>
    <a:lvl6pPr algn="l" defTabSz="914400" eaLnBrk="1" hangingPunct="1" latinLnBrk="0" marL="2286000" rtl="0">
      <a:defRPr kern="1200" sz="1800">
        <a:solidFill>
          <a:schemeClr val="tx1"/>
        </a:solidFill>
        <a:latin typeface="+mn-lt"/>
        <a:ea typeface="+mn-ea"/>
        <a:cs typeface="+mn-cs"/>
      </a:defRPr>
    </a:lvl6pPr>
    <a:lvl7pPr algn="l" defTabSz="914400" eaLnBrk="1" hangingPunct="1" latinLnBrk="0" marL="2743200" rtl="0">
      <a:defRPr kern="1200" sz="1800">
        <a:solidFill>
          <a:schemeClr val="tx1"/>
        </a:solidFill>
        <a:latin typeface="+mn-lt"/>
        <a:ea typeface="+mn-ea"/>
        <a:cs typeface="+mn-cs"/>
      </a:defRPr>
    </a:lvl7pPr>
    <a:lvl8pPr algn="l" defTabSz="914400" eaLnBrk="1" hangingPunct="1" latinLnBrk="0" marL="3200400" rtl="0">
      <a:defRPr kern="1200" sz="1800">
        <a:solidFill>
          <a:schemeClr val="tx1"/>
        </a:solidFill>
        <a:latin typeface="+mn-lt"/>
        <a:ea typeface="+mn-ea"/>
        <a:cs typeface="+mn-cs"/>
      </a:defRPr>
    </a:lvl8pPr>
    <a:lvl9pPr algn="l" defTabSz="9144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CCFFCC"/>
    <a:srgbClr val="FFFF66"/>
    <a:srgbClr val="CCEC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cmpd="sng" w="12700">
              <a:solidFill>
                <a:schemeClr val="lt1"/>
              </a:solidFill>
            </a:ln>
          </a:left>
          <a:right>
            <a:ln cmpd="sng" w="12700">
              <a:solidFill>
                <a:schemeClr val="lt1"/>
              </a:solidFill>
            </a:ln>
          </a:right>
          <a:top>
            <a:ln cmpd="sng" w="12700">
              <a:solidFill>
                <a:schemeClr val="lt1"/>
              </a:solidFill>
            </a:ln>
          </a:top>
          <a:bottom>
            <a:ln cmpd="sng" w="12700">
              <a:solidFill>
                <a:schemeClr val="lt1"/>
              </a:solidFill>
            </a:ln>
          </a:bottom>
          <a:insideH>
            <a:ln cmpd="sng" w="12700">
              <a:solidFill>
                <a:schemeClr val="lt1"/>
              </a:solidFill>
            </a:ln>
          </a:insideH>
          <a:insideV>
            <a:ln cmpd="sng"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cmpd="sng" w="38100">
              <a:solidFill>
                <a:schemeClr val="lt1"/>
              </a:solidFill>
            </a:ln>
          </a:top>
        </a:tcBdr>
        <a:fill>
          <a:solidFill>
            <a:schemeClr val="accent1"/>
          </a:solidFill>
        </a:fill>
      </a:tcStyle>
    </a:lastRow>
    <a:firstRow>
      <a:tcTxStyle b="on">
        <a:fontRef idx="minor">
          <a:prstClr val="black"/>
        </a:fontRef>
        <a:schemeClr val="lt1"/>
      </a:tcTxStyle>
      <a:tcStyle>
        <a:tcBdr>
          <a:bottom>
            <a:ln cmpd="sng" w="38100">
              <a:solidFill>
                <a:schemeClr val="lt1"/>
              </a:solidFill>
            </a:ln>
          </a:bottom>
        </a:tcBdr>
        <a:fill>
          <a:solidFill>
            <a:schemeClr val="accent1"/>
          </a:solidFill>
        </a:fill>
      </a:tcStyle>
    </a:firstRow>
  </a:tblStyle>
  <a:tblStyle styleId="{5940675A-B579-460E-94D1-54222C63F5DA}" styleName="No Style, Table Grid">
    <a:wholeTbl>
      <a:tcTxStyle>
        <a:fontRef idx="minor">
          <a:scrgbClr b="0" g="0" r="0"/>
        </a:fontRef>
        <a:schemeClr val="tx1"/>
      </a:tcTxStyle>
      <a:tcStyle>
        <a:tcBdr>
          <a:left>
            <a:ln cmpd="sng" w="12700">
              <a:solidFill>
                <a:schemeClr val="tx1"/>
              </a:solidFill>
            </a:ln>
          </a:left>
          <a:right>
            <a:ln cmpd="sng" w="12700">
              <a:solidFill>
                <a:schemeClr val="tx1"/>
              </a:solidFill>
            </a:ln>
          </a:right>
          <a:top>
            <a:ln cmpd="sng" w="12700">
              <a:solidFill>
                <a:schemeClr val="tx1"/>
              </a:solidFill>
            </a:ln>
          </a:top>
          <a:bottom>
            <a:ln cmpd="sng" w="12700">
              <a:solidFill>
                <a:schemeClr val="tx1"/>
              </a:solidFill>
            </a:ln>
          </a:bottom>
          <a:insideH>
            <a:ln cmpd="sng" w="12700">
              <a:solidFill>
                <a:schemeClr val="tx1"/>
              </a:solidFill>
            </a:ln>
          </a:insideH>
          <a:insideV>
            <a:ln cmpd="sng" w="12700">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autoAdjust="0" sz="14995"/>
    <p:restoredTop sz="94660"/>
  </p:normalViewPr>
  <p:slideViewPr>
    <p:cSldViewPr snapToGrid="0">
      <p:cViewPr varScale="1">
        <p:scale>
          <a:sx d="100" n="83"/>
          <a:sy d="100" n="83"/>
        </p:scale>
        <p:origin x="614" y="62"/>
      </p:cViewPr>
      <p:guideLst/>
    </p:cSldViewPr>
  </p:slideViewPr>
  <p:notesTextViewPr>
    <p:cViewPr>
      <p:scale>
        <a:sx d="1" n="1"/>
        <a:sy d="1" n="1"/>
      </p:scale>
      <p:origin x="0" y="0"/>
    </p:cViewPr>
  </p:notesTextViewPr>
  <p:gridSpacing cx="72008" cy="72008"/>
</p:viewPr>
</file>

<file path=ppt/_rels/presentation.xml.rels><?xml version="1.0" encoding="UTF-8" standalone="yes"?><Relationships xmlns="http://schemas.openxmlformats.org/package/2006/relationships"><Relationship Id="rId27" Target="slides/slide22.xml" Type="http://schemas.openxmlformats.org/officeDocument/2006/relationships/slide"/><Relationship Id="rId26" Target="slides/slide21.xml" Type="http://schemas.openxmlformats.org/officeDocument/2006/relationships/slide"/><Relationship Id="rId25" Target="slides/slide20.xml" Type="http://schemas.openxmlformats.org/officeDocument/2006/relationships/slide"/><Relationship Id="rId24" Target="slides/slide19.xml" Type="http://schemas.openxmlformats.org/officeDocument/2006/relationships/slide"/><Relationship Id="rId23" Target="slides/slide18.xml" Type="http://schemas.openxmlformats.org/officeDocument/2006/relationships/slide"/><Relationship Id="rId22" Target="slides/slide17.xml" Type="http://schemas.openxmlformats.org/officeDocument/2006/relationships/slide"/><Relationship Id="rId21" Target="slides/slide16.xml" Type="http://schemas.openxmlformats.org/officeDocument/2006/relationships/slide"/><Relationship Id="rId20" Target="slides/slide15.xml" Type="http://schemas.openxmlformats.org/officeDocument/2006/relationships/slide"/><Relationship Id="rId19" Target="slides/slide14.xml" Type="http://schemas.openxmlformats.org/officeDocument/2006/relationships/slide"/><Relationship Id="rId18" Target="slides/slide13.xml" Type="http://schemas.openxmlformats.org/officeDocument/2006/relationships/slide"/><Relationship Id="rId17" Target="slides/slide12.xml" Type="http://schemas.openxmlformats.org/officeDocument/2006/relationships/slide"/><Relationship Id="rId16" Target="slides/slide11.xml" Type="http://schemas.openxmlformats.org/officeDocument/2006/relationships/slide"/><Relationship Id="rId15" Target="slides/slide10.xml" Type="http://schemas.openxmlformats.org/officeDocument/2006/relationships/slide"/><Relationship Id="rId14" Target="slides/slide9.xml" Type="http://schemas.openxmlformats.org/officeDocument/2006/relationships/slide"/><Relationship Id="rId13" Target="slides/slide8.xml" Type="http://schemas.openxmlformats.org/officeDocument/2006/relationships/slide"/><Relationship Id="rId12" Target="slides/slide7.xml" Type="http://schemas.openxmlformats.org/officeDocument/2006/relationships/slide"/><Relationship Id="rId11" Target="slides/slide6.xml" Type="http://schemas.openxmlformats.org/officeDocument/2006/relationships/slide"/><Relationship Id="rId10" Target="slides/slide5.xml" Type="http://schemas.openxmlformats.org/officeDocument/2006/relationships/slide"/><Relationship Id="rId9" Target="slides/slide4.xml" Type="http://schemas.openxmlformats.org/officeDocument/2006/relationships/slide"/><Relationship Id="rId8" Target="slides/slide3.xml" Type="http://schemas.openxmlformats.org/officeDocument/2006/relationships/slide"/><Relationship Id="rId7" Target="slides/slide2.xml" Type="http://schemas.openxmlformats.org/officeDocument/2006/relationships/slide"/><Relationship Id="rId6" Target="slides/slide1.xml" Type="http://schemas.openxmlformats.org/officeDocument/2006/relationships/slide"/><Relationship Id="rId5" Target="slideMasters/slideMaster1.xml" Type="http://schemas.openxmlformats.org/officeDocument/2006/relationships/slideMaster"/><Relationship Id="rId4" Target="tableStyles.xml" Type="http://schemas.openxmlformats.org/officeDocument/2006/relationships/tableStyles"/><Relationship Id="rId3" Target="presProps.xml" Type="http://schemas.openxmlformats.org/officeDocument/2006/relationships/presProps"/><Relationship Id="rId2" Target="viewProps.xml" Type="http://schemas.openxmlformats.org/officeDocument/2006/relationships/viewProps"/><Relationship Id="rId1" Target="theme/theme1.xml" Type="http://schemas.openxmlformats.org/officeDocument/2006/relationships/theme"/></Relationships>
</file>

<file path=ppt/slideLayouts/_rels/slideLayout1.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29FA7-2BF1-4A2D-987F-C909BC549CC9}"/>
              </a:ext>
            </a:extLst>
          </p:cNvPr>
          <p:cNvSpPr>
            <a:spLocks noGrp="1"/>
          </p:cNvSpPr>
          <p:nvPr>
            <p:ph type="ctrTitle"/>
          </p:nvPr>
        </p:nvSpPr>
        <p:spPr>
          <a:xfrm>
            <a:off x="1524000" y="1122363"/>
            <a:ext cx="9144000" cy="2387600"/>
          </a:xfrm>
        </p:spPr>
        <p:txBody>
          <a:bodyPr anchor="b" numCol="1"/>
          <a:lstStyle>
            <a:lvl1pPr algn="ctr">
              <a:defRPr sz="6000"/>
            </a:lvl1pPr>
          </a:lstStyle>
          <a:p>
            <a:r>
              <a:rPr lang="en-US"/>
              <a:t>Click to edit Master title style</a:t>
            </a:r>
            <a:endParaRPr altLang="en-GB" lang="en-GB"/>
          </a:p>
        </p:txBody>
      </p:sp>
      <p:sp>
        <p:nvSpPr>
          <p:cNvPr id="3" name="Subtitle 2">
            <a:extLst>
              <a:ext uri="{FF2B5EF4-FFF2-40B4-BE49-F238E27FC236}">
                <a16:creationId xmlns:a16="http://schemas.microsoft.com/office/drawing/2014/main" id="{2063B657-72F4-48CF-82FD-91B3FC485925}"/>
              </a:ext>
            </a:extLst>
          </p:cNvPr>
          <p:cNvSpPr>
            <a:spLocks noGrp="1"/>
          </p:cNvSpPr>
          <p:nvPr>
            <p:ph idx="1" type="subTitle"/>
          </p:nvPr>
        </p:nvSpPr>
        <p:spPr>
          <a:xfrm>
            <a:off x="1524000" y="3602038"/>
            <a:ext cx="9144000" cy="1655762"/>
          </a:xfrm>
        </p:spPr>
        <p:txBody>
          <a:bodyPr numCol="1"/>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lang="en-US"/>
              <a:t>Click to edit Master subtitle style</a:t>
            </a:r>
            <a:endParaRPr altLang="en-GB" lang="en-GB"/>
          </a:p>
        </p:txBody>
      </p:sp>
      <p:sp>
        <p:nvSpPr>
          <p:cNvPr id="4" name="Date Placeholder 3">
            <a:extLst>
              <a:ext uri="{FF2B5EF4-FFF2-40B4-BE49-F238E27FC236}">
                <a16:creationId xmlns:a16="http://schemas.microsoft.com/office/drawing/2014/main" id="{B5E6E2CE-5710-42A8-9A42-B7959A9258AF}"/>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32232096-C6E8-4A13-80CF-74BBE15C480D}"/>
              </a:ext>
            </a:extLst>
          </p:cNvPr>
          <p:cNvSpPr>
            <a:spLocks noGrp="1"/>
          </p:cNvSpPr>
          <p:nvPr>
            <p:ph idx="11" sz="quarter" type="ftr"/>
          </p:nvPr>
        </p:nvSpPr>
        <p:spPr/>
        <p:txBody>
          <a:bodyPr numCol="1"/>
          <a:lstStyle/>
          <a:p>
            <a:endParaRPr altLang="en-GB" lang="en-GB"/>
          </a:p>
        </p:txBody>
      </p:sp>
      <p:sp>
        <p:nvSpPr>
          <p:cNvPr id="6" name="Slide Number Placeholder 5">
            <a:extLst>
              <a:ext uri="{FF2B5EF4-FFF2-40B4-BE49-F238E27FC236}">
                <a16:creationId xmlns:a16="http://schemas.microsoft.com/office/drawing/2014/main" id="{3F1B48E0-6D71-49BF-A79D-7B09F2DD9201}"/>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3420766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B20-9176-47B3-8C20-FBB688D38A54}"/>
              </a:ext>
            </a:extLst>
          </p:cNvPr>
          <p:cNvSpPr>
            <a:spLocks noGrp="1"/>
          </p:cNvSpPr>
          <p:nvPr>
            <p:ph type="title"/>
          </p:nvPr>
        </p:nvSpPr>
        <p:spPr/>
        <p:txBody>
          <a:bodyPr numCol="1"/>
          <a:lstStyle/>
          <a:p>
            <a:r>
              <a:rPr lang="en-US"/>
              <a:t>Click to edit Master title style</a:t>
            </a:r>
            <a:endParaRPr altLang="en-GB" lang="en-GB"/>
          </a:p>
        </p:txBody>
      </p:sp>
      <p:sp>
        <p:nvSpPr>
          <p:cNvPr id="3" name="Vertical Text Placeholder 2">
            <a:extLst>
              <a:ext uri="{FF2B5EF4-FFF2-40B4-BE49-F238E27FC236}">
                <a16:creationId xmlns:a16="http://schemas.microsoft.com/office/drawing/2014/main" id="{898DB7FC-F08F-4EA4-B8DC-BD371288B984}"/>
              </a:ext>
            </a:extLst>
          </p:cNvPr>
          <p:cNvSpPr>
            <a:spLocks noGrp="1"/>
          </p:cNvSpPr>
          <p:nvPr>
            <p:ph idx="1" orient="vert" type="body"/>
          </p:nvPr>
        </p:nvSpPr>
        <p:spPr/>
        <p:txBody>
          <a:bodyPr numCol="1"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Date Placeholder 3">
            <a:extLst>
              <a:ext uri="{FF2B5EF4-FFF2-40B4-BE49-F238E27FC236}">
                <a16:creationId xmlns:a16="http://schemas.microsoft.com/office/drawing/2014/main" id="{6E1717A3-224A-423C-A9F8-CD9B30F69A6A}"/>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CA6DD3AD-3B68-412C-9A6B-A868925018DB}"/>
              </a:ext>
            </a:extLst>
          </p:cNvPr>
          <p:cNvSpPr>
            <a:spLocks noGrp="1"/>
          </p:cNvSpPr>
          <p:nvPr>
            <p:ph idx="11" sz="quarter" type="ftr"/>
          </p:nvPr>
        </p:nvSpPr>
        <p:spPr/>
        <p:txBody>
          <a:bodyPr numCol="1"/>
          <a:lstStyle/>
          <a:p>
            <a:endParaRPr altLang="en-GB" lang="en-GB"/>
          </a:p>
        </p:txBody>
      </p:sp>
      <p:sp>
        <p:nvSpPr>
          <p:cNvPr id="6" name="Slide Number Placeholder 5">
            <a:extLst>
              <a:ext uri="{FF2B5EF4-FFF2-40B4-BE49-F238E27FC236}">
                <a16:creationId xmlns:a16="http://schemas.microsoft.com/office/drawing/2014/main" id="{C30596CD-07D0-48D0-B04D-25B0CC34DFB0}"/>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37315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1A1B81-3070-49BF-BDB7-214291D25688}"/>
              </a:ext>
            </a:extLst>
          </p:cNvPr>
          <p:cNvSpPr>
            <a:spLocks noGrp="1"/>
          </p:cNvSpPr>
          <p:nvPr>
            <p:ph orient="vert" type="title"/>
          </p:nvPr>
        </p:nvSpPr>
        <p:spPr>
          <a:xfrm>
            <a:off x="8724900" y="365125"/>
            <a:ext cx="2628900" cy="5811838"/>
          </a:xfrm>
        </p:spPr>
        <p:txBody>
          <a:bodyPr numCol="1" vert="eaVert"/>
          <a:lstStyle/>
          <a:p>
            <a:r>
              <a:rPr lang="en-US"/>
              <a:t>Click to edit Master title style</a:t>
            </a:r>
            <a:endParaRPr altLang="en-GB" lang="en-GB"/>
          </a:p>
        </p:txBody>
      </p:sp>
      <p:sp>
        <p:nvSpPr>
          <p:cNvPr id="3" name="Vertical Text Placeholder 2">
            <a:extLst>
              <a:ext uri="{FF2B5EF4-FFF2-40B4-BE49-F238E27FC236}">
                <a16:creationId xmlns:a16="http://schemas.microsoft.com/office/drawing/2014/main" id="{173333BD-677A-4382-AEA0-23F5FE1AB6B1}"/>
              </a:ext>
            </a:extLst>
          </p:cNvPr>
          <p:cNvSpPr>
            <a:spLocks noGrp="1"/>
          </p:cNvSpPr>
          <p:nvPr>
            <p:ph idx="1" orient="vert" type="body"/>
          </p:nvPr>
        </p:nvSpPr>
        <p:spPr>
          <a:xfrm>
            <a:off x="838200" y="365125"/>
            <a:ext cx="7734300" cy="5811838"/>
          </a:xfrm>
        </p:spPr>
        <p:txBody>
          <a:bodyPr numCol="1"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Date Placeholder 3">
            <a:extLst>
              <a:ext uri="{FF2B5EF4-FFF2-40B4-BE49-F238E27FC236}">
                <a16:creationId xmlns:a16="http://schemas.microsoft.com/office/drawing/2014/main" id="{7B3DC554-3C96-449E-8B0D-EE4A55C60EF9}"/>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7AD54D22-D84F-41BF-90B9-74E126869187}"/>
              </a:ext>
            </a:extLst>
          </p:cNvPr>
          <p:cNvSpPr>
            <a:spLocks noGrp="1"/>
          </p:cNvSpPr>
          <p:nvPr>
            <p:ph idx="11" sz="quarter" type="ftr"/>
          </p:nvPr>
        </p:nvSpPr>
        <p:spPr/>
        <p:txBody>
          <a:bodyPr numCol="1"/>
          <a:lstStyle/>
          <a:p>
            <a:endParaRPr altLang="en-GB" lang="en-GB"/>
          </a:p>
        </p:txBody>
      </p:sp>
      <p:sp>
        <p:nvSpPr>
          <p:cNvPr id="6" name="Slide Number Placeholder 5">
            <a:extLst>
              <a:ext uri="{FF2B5EF4-FFF2-40B4-BE49-F238E27FC236}">
                <a16:creationId xmlns:a16="http://schemas.microsoft.com/office/drawing/2014/main" id="{0A527C2C-72E3-4106-8130-7EB1D741419B}"/>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173025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2DDEE-E539-4D29-B320-0207B4E952CD}"/>
              </a:ext>
            </a:extLst>
          </p:cNvPr>
          <p:cNvSpPr>
            <a:spLocks noGrp="1"/>
          </p:cNvSpPr>
          <p:nvPr>
            <p:ph type="title"/>
          </p:nvPr>
        </p:nvSpPr>
        <p:spPr/>
        <p:txBody>
          <a:bodyPr numCol="1"/>
          <a:lstStyle/>
          <a:p>
            <a:r>
              <a:rPr lang="en-US"/>
              <a:t>Click to edit Master title style</a:t>
            </a:r>
            <a:endParaRPr altLang="en-GB" lang="en-GB"/>
          </a:p>
        </p:txBody>
      </p:sp>
      <p:sp>
        <p:nvSpPr>
          <p:cNvPr id="3" name="Content Placeholder 2">
            <a:extLst>
              <a:ext uri="{FF2B5EF4-FFF2-40B4-BE49-F238E27FC236}">
                <a16:creationId xmlns:a16="http://schemas.microsoft.com/office/drawing/2014/main" id="{DEA85C08-33F8-47A3-B441-874641EB1A40}"/>
              </a:ext>
            </a:extLst>
          </p:cNvPr>
          <p:cNvSpPr>
            <a:spLocks noGrp="1"/>
          </p:cNvSpPr>
          <p:nvPr>
            <p:ph idx="1"/>
          </p:nvPr>
        </p:nvSpPr>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Date Placeholder 3">
            <a:extLst>
              <a:ext uri="{FF2B5EF4-FFF2-40B4-BE49-F238E27FC236}">
                <a16:creationId xmlns:a16="http://schemas.microsoft.com/office/drawing/2014/main" id="{F9864762-5E4E-4C0F-AAA3-F6B167CE68DA}"/>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AA3818AC-90DC-44EA-9D20-93C208C12D33}"/>
              </a:ext>
            </a:extLst>
          </p:cNvPr>
          <p:cNvSpPr>
            <a:spLocks noGrp="1"/>
          </p:cNvSpPr>
          <p:nvPr>
            <p:ph idx="11" sz="quarter" type="ftr"/>
          </p:nvPr>
        </p:nvSpPr>
        <p:spPr/>
        <p:txBody>
          <a:bodyPr numCol="1"/>
          <a:lstStyle/>
          <a:p>
            <a:endParaRPr altLang="en-GB" lang="en-GB"/>
          </a:p>
        </p:txBody>
      </p:sp>
      <p:sp>
        <p:nvSpPr>
          <p:cNvPr id="6" name="Slide Number Placeholder 5">
            <a:extLst>
              <a:ext uri="{FF2B5EF4-FFF2-40B4-BE49-F238E27FC236}">
                <a16:creationId xmlns:a16="http://schemas.microsoft.com/office/drawing/2014/main" id="{2BEE8408-1C43-411D-9E9B-F57E1C7A59ED}"/>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2661054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A451-4341-4072-A7F5-F4C18B872262}"/>
              </a:ext>
            </a:extLst>
          </p:cNvPr>
          <p:cNvSpPr>
            <a:spLocks noGrp="1"/>
          </p:cNvSpPr>
          <p:nvPr>
            <p:ph type="title"/>
          </p:nvPr>
        </p:nvSpPr>
        <p:spPr>
          <a:xfrm>
            <a:off x="831850" y="1709738"/>
            <a:ext cx="10515600" cy="2852737"/>
          </a:xfrm>
        </p:spPr>
        <p:txBody>
          <a:bodyPr anchor="b" numCol="1"/>
          <a:lstStyle>
            <a:lvl1pPr>
              <a:defRPr sz="6000"/>
            </a:lvl1pPr>
          </a:lstStyle>
          <a:p>
            <a:r>
              <a:rPr lang="en-US"/>
              <a:t>Click to edit Master title style</a:t>
            </a:r>
            <a:endParaRPr altLang="en-GB" lang="en-GB"/>
          </a:p>
        </p:txBody>
      </p:sp>
      <p:sp>
        <p:nvSpPr>
          <p:cNvPr id="3" name="Text Placeholder 2">
            <a:extLst>
              <a:ext uri="{FF2B5EF4-FFF2-40B4-BE49-F238E27FC236}">
                <a16:creationId xmlns:a16="http://schemas.microsoft.com/office/drawing/2014/main" id="{71241584-49D0-4F8F-AB5B-E08A36670F2D}"/>
              </a:ext>
            </a:extLst>
          </p:cNvPr>
          <p:cNvSpPr>
            <a:spLocks noGrp="1"/>
          </p:cNvSpPr>
          <p:nvPr>
            <p:ph idx="1" type="body"/>
          </p:nvPr>
        </p:nvSpPr>
        <p:spPr>
          <a:xfrm>
            <a:off x="831850" y="4589463"/>
            <a:ext cx="10515600" cy="1500187"/>
          </a:xfrm>
        </p:spPr>
        <p:txBody>
          <a:bodyPr numCol="1"/>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AB2FA1-FD41-4FE9-BCAA-73FE03E39FE9}"/>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8901C224-3F2C-4896-A43C-7E8CD54A1427}"/>
              </a:ext>
            </a:extLst>
          </p:cNvPr>
          <p:cNvSpPr>
            <a:spLocks noGrp="1"/>
          </p:cNvSpPr>
          <p:nvPr>
            <p:ph idx="11" sz="quarter" type="ftr"/>
          </p:nvPr>
        </p:nvSpPr>
        <p:spPr/>
        <p:txBody>
          <a:bodyPr numCol="1"/>
          <a:lstStyle/>
          <a:p>
            <a:endParaRPr altLang="en-GB" lang="en-GB"/>
          </a:p>
        </p:txBody>
      </p:sp>
      <p:sp>
        <p:nvSpPr>
          <p:cNvPr id="6" name="Slide Number Placeholder 5">
            <a:extLst>
              <a:ext uri="{FF2B5EF4-FFF2-40B4-BE49-F238E27FC236}">
                <a16:creationId xmlns:a16="http://schemas.microsoft.com/office/drawing/2014/main" id="{554F148C-DC5E-4DA1-8933-895B4726AC40}"/>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447775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7684F-8EB1-4C3E-8BF0-4B08F3A8654E}"/>
              </a:ext>
            </a:extLst>
          </p:cNvPr>
          <p:cNvSpPr>
            <a:spLocks noGrp="1"/>
          </p:cNvSpPr>
          <p:nvPr>
            <p:ph type="title"/>
          </p:nvPr>
        </p:nvSpPr>
        <p:spPr/>
        <p:txBody>
          <a:bodyPr numCol="1"/>
          <a:lstStyle/>
          <a:p>
            <a:r>
              <a:rPr lang="en-US"/>
              <a:t>Click to edit Master title style</a:t>
            </a:r>
            <a:endParaRPr altLang="en-GB" lang="en-GB"/>
          </a:p>
        </p:txBody>
      </p:sp>
      <p:sp>
        <p:nvSpPr>
          <p:cNvPr id="3" name="Content Placeholder 2">
            <a:extLst>
              <a:ext uri="{FF2B5EF4-FFF2-40B4-BE49-F238E27FC236}">
                <a16:creationId xmlns:a16="http://schemas.microsoft.com/office/drawing/2014/main" id="{0D6E31FF-D0F9-45DC-A903-3A7F2737F94B}"/>
              </a:ext>
            </a:extLst>
          </p:cNvPr>
          <p:cNvSpPr>
            <a:spLocks noGrp="1"/>
          </p:cNvSpPr>
          <p:nvPr>
            <p:ph idx="1" sz="half"/>
          </p:nvPr>
        </p:nvSpPr>
        <p:spPr>
          <a:xfrm>
            <a:off x="838200" y="1825625"/>
            <a:ext cx="5181600" cy="4351338"/>
          </a:xfrm>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Content Placeholder 3">
            <a:extLst>
              <a:ext uri="{FF2B5EF4-FFF2-40B4-BE49-F238E27FC236}">
                <a16:creationId xmlns:a16="http://schemas.microsoft.com/office/drawing/2014/main" id="{CD9776EA-3A1A-426D-97CC-134DE2063B4E}"/>
              </a:ext>
            </a:extLst>
          </p:cNvPr>
          <p:cNvSpPr>
            <a:spLocks noGrp="1"/>
          </p:cNvSpPr>
          <p:nvPr>
            <p:ph idx="2" sz="half"/>
          </p:nvPr>
        </p:nvSpPr>
        <p:spPr>
          <a:xfrm>
            <a:off x="6172200" y="1825625"/>
            <a:ext cx="5181600" cy="4351338"/>
          </a:xfrm>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5" name="Date Placeholder 4">
            <a:extLst>
              <a:ext uri="{FF2B5EF4-FFF2-40B4-BE49-F238E27FC236}">
                <a16:creationId xmlns:a16="http://schemas.microsoft.com/office/drawing/2014/main" id="{AFFF4D0E-841E-472F-849B-514C9E356165}"/>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6" name="Footer Placeholder 5">
            <a:extLst>
              <a:ext uri="{FF2B5EF4-FFF2-40B4-BE49-F238E27FC236}">
                <a16:creationId xmlns:a16="http://schemas.microsoft.com/office/drawing/2014/main" id="{835FFB4B-D0B2-469B-B240-523F2FBF3236}"/>
              </a:ext>
            </a:extLst>
          </p:cNvPr>
          <p:cNvSpPr>
            <a:spLocks noGrp="1"/>
          </p:cNvSpPr>
          <p:nvPr>
            <p:ph idx="11" sz="quarter" type="ftr"/>
          </p:nvPr>
        </p:nvSpPr>
        <p:spPr/>
        <p:txBody>
          <a:bodyPr numCol="1"/>
          <a:lstStyle/>
          <a:p>
            <a:endParaRPr altLang="en-GB" lang="en-GB"/>
          </a:p>
        </p:txBody>
      </p:sp>
      <p:sp>
        <p:nvSpPr>
          <p:cNvPr id="7" name="Slide Number Placeholder 6">
            <a:extLst>
              <a:ext uri="{FF2B5EF4-FFF2-40B4-BE49-F238E27FC236}">
                <a16:creationId xmlns:a16="http://schemas.microsoft.com/office/drawing/2014/main" id="{66853686-30E1-4DB1-827C-93236F66DA4E}"/>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1374305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B818-0861-4EE7-95EF-F38510C683DB}"/>
              </a:ext>
            </a:extLst>
          </p:cNvPr>
          <p:cNvSpPr>
            <a:spLocks noGrp="1"/>
          </p:cNvSpPr>
          <p:nvPr>
            <p:ph type="title"/>
          </p:nvPr>
        </p:nvSpPr>
        <p:spPr>
          <a:xfrm>
            <a:off x="839788" y="365125"/>
            <a:ext cx="10515600" cy="1325563"/>
          </a:xfrm>
        </p:spPr>
        <p:txBody>
          <a:bodyPr numCol="1"/>
          <a:lstStyle/>
          <a:p>
            <a:r>
              <a:rPr lang="en-US"/>
              <a:t>Click to edit Master title style</a:t>
            </a:r>
            <a:endParaRPr altLang="en-GB" lang="en-GB"/>
          </a:p>
        </p:txBody>
      </p:sp>
      <p:sp>
        <p:nvSpPr>
          <p:cNvPr id="3" name="Text Placeholder 2">
            <a:extLst>
              <a:ext uri="{FF2B5EF4-FFF2-40B4-BE49-F238E27FC236}">
                <a16:creationId xmlns:a16="http://schemas.microsoft.com/office/drawing/2014/main" id="{864444AA-648F-4D02-9C70-2C02B6C7FE2B}"/>
              </a:ext>
            </a:extLst>
          </p:cNvPr>
          <p:cNvSpPr>
            <a:spLocks noGrp="1"/>
          </p:cNvSpPr>
          <p:nvPr>
            <p:ph idx="1" type="body"/>
          </p:nvPr>
        </p:nvSpPr>
        <p:spPr>
          <a:xfrm>
            <a:off x="839788" y="1681163"/>
            <a:ext cx="5157787" cy="823912"/>
          </a:xfrm>
        </p:spPr>
        <p:txBody>
          <a:bodyPr anchor="b" numCol="1"/>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4" name="Content Placeholder 3">
            <a:extLst>
              <a:ext uri="{FF2B5EF4-FFF2-40B4-BE49-F238E27FC236}">
                <a16:creationId xmlns:a16="http://schemas.microsoft.com/office/drawing/2014/main" id="{9D5EE422-19BB-41F0-B3CD-CB8585C4AED1}"/>
              </a:ext>
            </a:extLst>
          </p:cNvPr>
          <p:cNvSpPr>
            <a:spLocks noGrp="1"/>
          </p:cNvSpPr>
          <p:nvPr>
            <p:ph idx="2" sz="half"/>
          </p:nvPr>
        </p:nvSpPr>
        <p:spPr>
          <a:xfrm>
            <a:off x="839788" y="2505075"/>
            <a:ext cx="5157787" cy="3684588"/>
          </a:xfrm>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5" name="Text Placeholder 4">
            <a:extLst>
              <a:ext uri="{FF2B5EF4-FFF2-40B4-BE49-F238E27FC236}">
                <a16:creationId xmlns:a16="http://schemas.microsoft.com/office/drawing/2014/main" id="{6C0B5C1C-9CC4-49D4-A955-BA6F80E5E7F6}"/>
              </a:ext>
            </a:extLst>
          </p:cNvPr>
          <p:cNvSpPr>
            <a:spLocks noGrp="1"/>
          </p:cNvSpPr>
          <p:nvPr>
            <p:ph idx="3" sz="quarter" type="body"/>
          </p:nvPr>
        </p:nvSpPr>
        <p:spPr>
          <a:xfrm>
            <a:off x="6172200" y="1681163"/>
            <a:ext cx="5183188" cy="823912"/>
          </a:xfrm>
        </p:spPr>
        <p:txBody>
          <a:bodyPr anchor="b" numCol="1"/>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a:t>Click to edit Master text styles</a:t>
            </a:r>
          </a:p>
        </p:txBody>
      </p:sp>
      <p:sp>
        <p:nvSpPr>
          <p:cNvPr id="6" name="Content Placeholder 5">
            <a:extLst>
              <a:ext uri="{FF2B5EF4-FFF2-40B4-BE49-F238E27FC236}">
                <a16:creationId xmlns:a16="http://schemas.microsoft.com/office/drawing/2014/main" id="{1077720B-CFFC-45D6-9AE3-C7E6EE18D40D}"/>
              </a:ext>
            </a:extLst>
          </p:cNvPr>
          <p:cNvSpPr>
            <a:spLocks noGrp="1"/>
          </p:cNvSpPr>
          <p:nvPr>
            <p:ph idx="4" sz="quarter"/>
          </p:nvPr>
        </p:nvSpPr>
        <p:spPr>
          <a:xfrm>
            <a:off x="6172200" y="2505075"/>
            <a:ext cx="5183188" cy="3684588"/>
          </a:xfrm>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7" name="Date Placeholder 6">
            <a:extLst>
              <a:ext uri="{FF2B5EF4-FFF2-40B4-BE49-F238E27FC236}">
                <a16:creationId xmlns:a16="http://schemas.microsoft.com/office/drawing/2014/main" id="{C37EE987-BD05-40DB-B7BA-B23C6AB84BE6}"/>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8" name="Footer Placeholder 7">
            <a:extLst>
              <a:ext uri="{FF2B5EF4-FFF2-40B4-BE49-F238E27FC236}">
                <a16:creationId xmlns:a16="http://schemas.microsoft.com/office/drawing/2014/main" id="{DB5E33D9-1F96-4ED0-BC86-C74449A97B87}"/>
              </a:ext>
            </a:extLst>
          </p:cNvPr>
          <p:cNvSpPr>
            <a:spLocks noGrp="1"/>
          </p:cNvSpPr>
          <p:nvPr>
            <p:ph idx="11" sz="quarter" type="ftr"/>
          </p:nvPr>
        </p:nvSpPr>
        <p:spPr/>
        <p:txBody>
          <a:bodyPr numCol="1"/>
          <a:lstStyle/>
          <a:p>
            <a:endParaRPr altLang="en-GB" lang="en-GB"/>
          </a:p>
        </p:txBody>
      </p:sp>
      <p:sp>
        <p:nvSpPr>
          <p:cNvPr id="9" name="Slide Number Placeholder 8">
            <a:extLst>
              <a:ext uri="{FF2B5EF4-FFF2-40B4-BE49-F238E27FC236}">
                <a16:creationId xmlns:a16="http://schemas.microsoft.com/office/drawing/2014/main" id="{8EB614C8-FDD4-46E9-86AA-8D354C7165D5}"/>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1380748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FD86F-A223-4BCE-8083-57C4A3A0430C}"/>
              </a:ext>
            </a:extLst>
          </p:cNvPr>
          <p:cNvSpPr>
            <a:spLocks noGrp="1"/>
          </p:cNvSpPr>
          <p:nvPr>
            <p:ph type="title"/>
          </p:nvPr>
        </p:nvSpPr>
        <p:spPr/>
        <p:txBody>
          <a:bodyPr numCol="1"/>
          <a:lstStyle/>
          <a:p>
            <a:r>
              <a:rPr lang="en-US"/>
              <a:t>Click to edit Master title style</a:t>
            </a:r>
            <a:endParaRPr altLang="en-GB" lang="en-GB"/>
          </a:p>
        </p:txBody>
      </p:sp>
      <p:sp>
        <p:nvSpPr>
          <p:cNvPr id="3" name="Date Placeholder 2">
            <a:extLst>
              <a:ext uri="{FF2B5EF4-FFF2-40B4-BE49-F238E27FC236}">
                <a16:creationId xmlns:a16="http://schemas.microsoft.com/office/drawing/2014/main" id="{AA21805B-FC40-438F-ACCC-46175E48EFC2}"/>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4" name="Footer Placeholder 3">
            <a:extLst>
              <a:ext uri="{FF2B5EF4-FFF2-40B4-BE49-F238E27FC236}">
                <a16:creationId xmlns:a16="http://schemas.microsoft.com/office/drawing/2014/main" id="{15E22326-5C0D-48A8-B3BE-D84B2AF3E9CF}"/>
              </a:ext>
            </a:extLst>
          </p:cNvPr>
          <p:cNvSpPr>
            <a:spLocks noGrp="1"/>
          </p:cNvSpPr>
          <p:nvPr>
            <p:ph idx="11" sz="quarter" type="ftr"/>
          </p:nvPr>
        </p:nvSpPr>
        <p:spPr/>
        <p:txBody>
          <a:bodyPr numCol="1"/>
          <a:lstStyle/>
          <a:p>
            <a:endParaRPr altLang="en-GB" lang="en-GB"/>
          </a:p>
        </p:txBody>
      </p:sp>
      <p:sp>
        <p:nvSpPr>
          <p:cNvPr id="5" name="Slide Number Placeholder 4">
            <a:extLst>
              <a:ext uri="{FF2B5EF4-FFF2-40B4-BE49-F238E27FC236}">
                <a16:creationId xmlns:a16="http://schemas.microsoft.com/office/drawing/2014/main" id="{CA0148C1-E661-46BD-A874-A17DFBFB3AE8}"/>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3121656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09DED5-6BC5-48E8-8665-C1D1FC9CADD0}"/>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3" name="Footer Placeholder 2">
            <a:extLst>
              <a:ext uri="{FF2B5EF4-FFF2-40B4-BE49-F238E27FC236}">
                <a16:creationId xmlns:a16="http://schemas.microsoft.com/office/drawing/2014/main" id="{E73F155B-F079-4B09-8270-DBE07440AFDE}"/>
              </a:ext>
            </a:extLst>
          </p:cNvPr>
          <p:cNvSpPr>
            <a:spLocks noGrp="1"/>
          </p:cNvSpPr>
          <p:nvPr>
            <p:ph idx="11" sz="quarter" type="ftr"/>
          </p:nvPr>
        </p:nvSpPr>
        <p:spPr/>
        <p:txBody>
          <a:bodyPr numCol="1"/>
          <a:lstStyle/>
          <a:p>
            <a:endParaRPr altLang="en-GB" lang="en-GB"/>
          </a:p>
        </p:txBody>
      </p:sp>
      <p:sp>
        <p:nvSpPr>
          <p:cNvPr id="4" name="Slide Number Placeholder 3">
            <a:extLst>
              <a:ext uri="{FF2B5EF4-FFF2-40B4-BE49-F238E27FC236}">
                <a16:creationId xmlns:a16="http://schemas.microsoft.com/office/drawing/2014/main" id="{01E8141C-E53B-42BD-A5F7-233633BB2DB0}"/>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552660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D0C5F-ED2A-4B2B-82AF-B4C733ABDD07}"/>
              </a:ext>
            </a:extLst>
          </p:cNvPr>
          <p:cNvSpPr>
            <a:spLocks noGrp="1"/>
          </p:cNvSpPr>
          <p:nvPr>
            <p:ph type="title"/>
          </p:nvPr>
        </p:nvSpPr>
        <p:spPr>
          <a:xfrm>
            <a:off x="839788" y="457200"/>
            <a:ext cx="3932237" cy="1600200"/>
          </a:xfrm>
        </p:spPr>
        <p:txBody>
          <a:bodyPr anchor="b" numCol="1"/>
          <a:lstStyle>
            <a:lvl1pPr>
              <a:defRPr sz="3200"/>
            </a:lvl1pPr>
          </a:lstStyle>
          <a:p>
            <a:r>
              <a:rPr lang="en-US"/>
              <a:t>Click to edit Master title style</a:t>
            </a:r>
            <a:endParaRPr altLang="en-GB" lang="en-GB"/>
          </a:p>
        </p:txBody>
      </p:sp>
      <p:sp>
        <p:nvSpPr>
          <p:cNvPr id="3" name="Content Placeholder 2">
            <a:extLst>
              <a:ext uri="{FF2B5EF4-FFF2-40B4-BE49-F238E27FC236}">
                <a16:creationId xmlns:a16="http://schemas.microsoft.com/office/drawing/2014/main" id="{C68FD024-2449-4D1F-9771-093D2D0E5FD0}"/>
              </a:ext>
            </a:extLst>
          </p:cNvPr>
          <p:cNvSpPr>
            <a:spLocks noGrp="1"/>
          </p:cNvSpPr>
          <p:nvPr>
            <p:ph idx="1"/>
          </p:nvPr>
        </p:nvSpPr>
        <p:spPr>
          <a:xfrm>
            <a:off x="5183188" y="987425"/>
            <a:ext cx="6172200" cy="4873625"/>
          </a:xfrm>
        </p:spPr>
        <p:txBody>
          <a:bodyPr numCol="1"/>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Text Placeholder 3">
            <a:extLst>
              <a:ext uri="{FF2B5EF4-FFF2-40B4-BE49-F238E27FC236}">
                <a16:creationId xmlns:a16="http://schemas.microsoft.com/office/drawing/2014/main" id="{5DEF9E18-2A46-49A8-B478-7F6C85B6C3BF}"/>
              </a:ext>
            </a:extLst>
          </p:cNvPr>
          <p:cNvSpPr>
            <a:spLocks noGrp="1"/>
          </p:cNvSpPr>
          <p:nvPr>
            <p:ph idx="2" sz="half" type="body"/>
          </p:nvPr>
        </p:nvSpPr>
        <p:spPr>
          <a:xfrm>
            <a:off x="839788" y="2057400"/>
            <a:ext cx="3932237" cy="3811588"/>
          </a:xfrm>
        </p:spPr>
        <p:txBody>
          <a:bodyPr numCol="1"/>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FB9D74-D51B-42FD-ABD7-95F8FC55B288}"/>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6" name="Footer Placeholder 5">
            <a:extLst>
              <a:ext uri="{FF2B5EF4-FFF2-40B4-BE49-F238E27FC236}">
                <a16:creationId xmlns:a16="http://schemas.microsoft.com/office/drawing/2014/main" id="{3BFEC83B-C5DE-4EB9-B7F9-FE1DEBCA9A4F}"/>
              </a:ext>
            </a:extLst>
          </p:cNvPr>
          <p:cNvSpPr>
            <a:spLocks noGrp="1"/>
          </p:cNvSpPr>
          <p:nvPr>
            <p:ph idx="11" sz="quarter" type="ftr"/>
          </p:nvPr>
        </p:nvSpPr>
        <p:spPr/>
        <p:txBody>
          <a:bodyPr numCol="1"/>
          <a:lstStyle/>
          <a:p>
            <a:endParaRPr altLang="en-GB" lang="en-GB"/>
          </a:p>
        </p:txBody>
      </p:sp>
      <p:sp>
        <p:nvSpPr>
          <p:cNvPr id="7" name="Slide Number Placeholder 6">
            <a:extLst>
              <a:ext uri="{FF2B5EF4-FFF2-40B4-BE49-F238E27FC236}">
                <a16:creationId xmlns:a16="http://schemas.microsoft.com/office/drawing/2014/main" id="{DBA9ABBF-F122-45E3-B1E2-A37E5E8E5765}"/>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2289322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1E2C8-09C6-442F-B279-A8886C32FF08}"/>
              </a:ext>
            </a:extLst>
          </p:cNvPr>
          <p:cNvSpPr>
            <a:spLocks noGrp="1"/>
          </p:cNvSpPr>
          <p:nvPr>
            <p:ph type="title"/>
          </p:nvPr>
        </p:nvSpPr>
        <p:spPr>
          <a:xfrm>
            <a:off x="839788" y="457200"/>
            <a:ext cx="3932237" cy="1600200"/>
          </a:xfrm>
        </p:spPr>
        <p:txBody>
          <a:bodyPr anchor="b" numCol="1"/>
          <a:lstStyle>
            <a:lvl1pPr>
              <a:defRPr sz="3200"/>
            </a:lvl1pPr>
          </a:lstStyle>
          <a:p>
            <a:r>
              <a:rPr lang="en-US"/>
              <a:t>Click to edit Master title style</a:t>
            </a:r>
            <a:endParaRPr altLang="en-GB" lang="en-GB"/>
          </a:p>
        </p:txBody>
      </p:sp>
      <p:sp>
        <p:nvSpPr>
          <p:cNvPr id="3" name="Picture Placeholder 2">
            <a:extLst>
              <a:ext uri="{FF2B5EF4-FFF2-40B4-BE49-F238E27FC236}">
                <a16:creationId xmlns:a16="http://schemas.microsoft.com/office/drawing/2014/main" id="{EAE8D9DF-22E9-4EB0-961B-705ECD5C3778}"/>
              </a:ext>
            </a:extLst>
          </p:cNvPr>
          <p:cNvSpPr>
            <a:spLocks noGrp="1"/>
          </p:cNvSpPr>
          <p:nvPr>
            <p:ph idx="1" type="pic"/>
          </p:nvPr>
        </p:nvSpPr>
        <p:spPr>
          <a:xfrm>
            <a:off x="5183188" y="987425"/>
            <a:ext cx="6172200" cy="4873625"/>
          </a:xfrm>
        </p:spPr>
        <p:txBody>
          <a:bodyPr numCol="1"/>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GB" lang="en-GB"/>
          </a:p>
        </p:txBody>
      </p:sp>
      <p:sp>
        <p:nvSpPr>
          <p:cNvPr id="4" name="Text Placeholder 3">
            <a:extLst>
              <a:ext uri="{FF2B5EF4-FFF2-40B4-BE49-F238E27FC236}">
                <a16:creationId xmlns:a16="http://schemas.microsoft.com/office/drawing/2014/main" id="{4368E7C9-2564-4B1B-93B8-452F175D7760}"/>
              </a:ext>
            </a:extLst>
          </p:cNvPr>
          <p:cNvSpPr>
            <a:spLocks noGrp="1"/>
          </p:cNvSpPr>
          <p:nvPr>
            <p:ph idx="2" sz="half" type="body"/>
          </p:nvPr>
        </p:nvSpPr>
        <p:spPr>
          <a:xfrm>
            <a:off x="839788" y="2057400"/>
            <a:ext cx="3932237" cy="3811588"/>
          </a:xfrm>
        </p:spPr>
        <p:txBody>
          <a:bodyPr numCol="1"/>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E59BFC-9FF4-4B56-B5F8-11BB5441B6BA}"/>
              </a:ext>
            </a:extLst>
          </p:cNvPr>
          <p:cNvSpPr>
            <a:spLocks noGrp="1"/>
          </p:cNvSpPr>
          <p:nvPr>
            <p:ph idx="10" sz="half" type="dt"/>
          </p:nvPr>
        </p:nvSpPr>
        <p:spPr/>
        <p:txBody>
          <a:bodyPr numCol="1"/>
          <a:lstStyle/>
          <a:p>
            <a:fld id="{97CD0385-25E3-48E4-A4B0-7987FA09E9C0}" type="datetimeFigureOut">
              <a:rPr altLang="en-GB" lang="en-GB" smtClean="0"/>
              <a:t>17/04/2020</a:t>
            </a:fld>
            <a:endParaRPr altLang="en-GB" lang="en-GB"/>
          </a:p>
        </p:txBody>
      </p:sp>
      <p:sp>
        <p:nvSpPr>
          <p:cNvPr id="6" name="Footer Placeholder 5">
            <a:extLst>
              <a:ext uri="{FF2B5EF4-FFF2-40B4-BE49-F238E27FC236}">
                <a16:creationId xmlns:a16="http://schemas.microsoft.com/office/drawing/2014/main" id="{1A05790E-82ED-450B-8B10-5EA06EDE32D2}"/>
              </a:ext>
            </a:extLst>
          </p:cNvPr>
          <p:cNvSpPr>
            <a:spLocks noGrp="1"/>
          </p:cNvSpPr>
          <p:nvPr>
            <p:ph idx="11" sz="quarter" type="ftr"/>
          </p:nvPr>
        </p:nvSpPr>
        <p:spPr/>
        <p:txBody>
          <a:bodyPr numCol="1"/>
          <a:lstStyle/>
          <a:p>
            <a:endParaRPr altLang="en-GB" lang="en-GB"/>
          </a:p>
        </p:txBody>
      </p:sp>
      <p:sp>
        <p:nvSpPr>
          <p:cNvPr id="7" name="Slide Number Placeholder 6">
            <a:extLst>
              <a:ext uri="{FF2B5EF4-FFF2-40B4-BE49-F238E27FC236}">
                <a16:creationId xmlns:a16="http://schemas.microsoft.com/office/drawing/2014/main" id="{FB4E5B10-07C9-49C5-8563-66E170471BB4}"/>
              </a:ext>
            </a:extLst>
          </p:cNvPr>
          <p:cNvSpPr>
            <a:spLocks noGrp="1"/>
          </p:cNvSpPr>
          <p:nvPr>
            <p:ph idx="12" sz="quarter" type="sldNum"/>
          </p:nvPr>
        </p:nvSpPr>
        <p:spPr/>
        <p:txBody>
          <a:bodyPr numCol="1"/>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2320365594"/>
      </p:ext>
    </p:extLst>
  </p:cSld>
  <p:clrMapOvr>
    <a:masterClrMapping/>
  </p:clrMapOvr>
</p:sldLayout>
</file>

<file path=ppt/slideMasters/_rels/slideMaster1.xml.rels><?xml version="1.0" encoding="UTF-8" standalone="yes"?><Relationships xmlns="http://schemas.openxmlformats.org/package/2006/relationships"><Relationship Id="rId12" Target="../slideLayouts/slideLayout11.xml" Type="http://schemas.openxmlformats.org/officeDocument/2006/relationships/slideLayout"/><Relationship Id="rId11" Target="../slideLayouts/slideLayout10.xml" Type="http://schemas.openxmlformats.org/officeDocument/2006/relationships/slideLayout"/><Relationship Id="rId9" Target="../slideLayouts/slideLayout8.xml" Type="http://schemas.openxmlformats.org/officeDocument/2006/relationships/slideLayout"/><Relationship Id="rId10" Target="../slideLayouts/slideLayout9.xml" Type="http://schemas.openxmlformats.org/officeDocument/2006/relationships/slideLayout"/><Relationship Id="rId8" Target="../slideLayouts/slideLayout7.xml" Type="http://schemas.openxmlformats.org/officeDocument/2006/relationships/slideLayout"/><Relationship Id="rId7" Target="../slideLayouts/slideLayout6.xml" Type="http://schemas.openxmlformats.org/officeDocument/2006/relationships/slideLayout"/><Relationship Id="rId6" Target="../slideLayouts/slideLayout5.xml" Type="http://schemas.openxmlformats.org/officeDocument/2006/relationships/slideLayout"/><Relationship Id="rId5" Target="../slideLayouts/slideLayout4.xml" Type="http://schemas.openxmlformats.org/officeDocument/2006/relationships/slideLayout"/><Relationship Id="rId4" Target="../slideLayouts/slideLayout3.xml" Type="http://schemas.openxmlformats.org/officeDocument/2006/relationships/slideLayout"/><Relationship Id="rId3" Target="../slideLayouts/slideLayout2.xml" Type="http://schemas.openxmlformats.org/officeDocument/2006/relationships/slideLayout"/><Relationship Id="rId2" Target="../slideLayouts/slideLayout1.xml" Type="http://schemas.openxmlformats.org/officeDocument/2006/relationships/slideLayout"/><Relationship Id="rId1" Target="../theme/theme1.xml" Type="http://schemas.openxmlformats.org/officeDocument/2006/relationships/theme"/></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C53FD7-B2D9-4F3B-AD2F-7A8EB94A311D}"/>
              </a:ext>
            </a:extLst>
          </p:cNvPr>
          <p:cNvSpPr>
            <a:spLocks noGrp="1"/>
          </p:cNvSpPr>
          <p:nvPr>
            <p:ph type="title"/>
          </p:nvPr>
        </p:nvSpPr>
        <p:spPr>
          <a:xfrm>
            <a:off x="838200" y="365125"/>
            <a:ext cx="10515600" cy="1325563"/>
          </a:xfrm>
          <a:prstGeom prst="rect">
            <a:avLst/>
          </a:prstGeom>
        </p:spPr>
        <p:txBody>
          <a:bodyPr anchor="ctr" bIns="45720" lIns="91440" numCol="1" rIns="91440" rtlCol="0" tIns="45720" vert="horz">
            <a:normAutofit/>
          </a:bodyPr>
          <a:lstStyle/>
          <a:p>
            <a:r>
              <a:rPr lang="en-US"/>
              <a:t>Click to edit Master title style</a:t>
            </a:r>
            <a:endParaRPr altLang="en-GB" lang="en-GB"/>
          </a:p>
        </p:txBody>
      </p:sp>
      <p:sp>
        <p:nvSpPr>
          <p:cNvPr id="3" name="Text Placeholder 2">
            <a:extLst>
              <a:ext uri="{FF2B5EF4-FFF2-40B4-BE49-F238E27FC236}">
                <a16:creationId xmlns:a16="http://schemas.microsoft.com/office/drawing/2014/main" id="{D17969A9-CADB-448E-9E7C-53D0D291C5EB}"/>
              </a:ext>
            </a:extLst>
          </p:cNvPr>
          <p:cNvSpPr>
            <a:spLocks noGrp="1"/>
          </p:cNvSpPr>
          <p:nvPr>
            <p:ph idx="1" type="body"/>
          </p:nvPr>
        </p:nvSpPr>
        <p:spPr>
          <a:xfrm>
            <a:off x="838200" y="1825625"/>
            <a:ext cx="10515600" cy="4351338"/>
          </a:xfrm>
          <a:prstGeom prst="rect">
            <a:avLst/>
          </a:prstGeom>
        </p:spPr>
        <p:txBody>
          <a:bodyPr bIns="45720" lIns="91440" numCol="1" rIns="91440" rtlCol="0" tIns="45720"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ltLang="en-GB" lang="en-GB"/>
          </a:p>
        </p:txBody>
      </p:sp>
      <p:sp>
        <p:nvSpPr>
          <p:cNvPr id="4" name="Date Placeholder 3">
            <a:extLst>
              <a:ext uri="{FF2B5EF4-FFF2-40B4-BE49-F238E27FC236}">
                <a16:creationId xmlns:a16="http://schemas.microsoft.com/office/drawing/2014/main" id="{7FB1B3FF-7856-48FD-A0FF-B27D3F5E505F}"/>
              </a:ext>
            </a:extLst>
          </p:cNvPr>
          <p:cNvSpPr>
            <a:spLocks noGrp="1"/>
          </p:cNvSpPr>
          <p:nvPr>
            <p:ph idx="2" sz="half" type="dt"/>
          </p:nvPr>
        </p:nvSpPr>
        <p:spPr>
          <a:xfrm>
            <a:off x="838200" y="6356350"/>
            <a:ext cx="2743200" cy="365125"/>
          </a:xfrm>
          <a:prstGeom prst="rect">
            <a:avLst/>
          </a:prstGeom>
        </p:spPr>
        <p:txBody>
          <a:bodyPr anchor="ctr" bIns="45720" lIns="91440" numCol="1" rIns="91440" rtlCol="0" tIns="45720" vert="horz"/>
          <a:lstStyle>
            <a:lvl1pPr algn="l">
              <a:defRPr sz="1200">
                <a:solidFill>
                  <a:schemeClr val="tx1">
                    <a:tint val="75000"/>
                  </a:schemeClr>
                </a:solidFill>
              </a:defRPr>
            </a:lvl1pPr>
          </a:lstStyle>
          <a:p>
            <a:fld id="{97CD0385-25E3-48E4-A4B0-7987FA09E9C0}" type="datetimeFigureOut">
              <a:rPr altLang="en-GB" lang="en-GB" smtClean="0"/>
              <a:t>17/04/2020</a:t>
            </a:fld>
            <a:endParaRPr altLang="en-GB" lang="en-GB"/>
          </a:p>
        </p:txBody>
      </p:sp>
      <p:sp>
        <p:nvSpPr>
          <p:cNvPr id="5" name="Footer Placeholder 4">
            <a:extLst>
              <a:ext uri="{FF2B5EF4-FFF2-40B4-BE49-F238E27FC236}">
                <a16:creationId xmlns:a16="http://schemas.microsoft.com/office/drawing/2014/main" id="{0B0CEFA7-1C2A-4176-B152-92A423096240}"/>
              </a:ext>
            </a:extLst>
          </p:cNvPr>
          <p:cNvSpPr>
            <a:spLocks noGrp="1"/>
          </p:cNvSpPr>
          <p:nvPr>
            <p:ph idx="3" sz="quarter" type="ftr"/>
          </p:nvPr>
        </p:nvSpPr>
        <p:spPr>
          <a:xfrm>
            <a:off x="4038600" y="6356350"/>
            <a:ext cx="4114800" cy="365125"/>
          </a:xfrm>
          <a:prstGeom prst="rect">
            <a:avLst/>
          </a:prstGeom>
        </p:spPr>
        <p:txBody>
          <a:bodyPr anchor="ctr" bIns="45720" lIns="91440" numCol="1" rIns="91440" rtlCol="0" tIns="45720" vert="horz"/>
          <a:lstStyle>
            <a:lvl1pPr algn="ctr">
              <a:defRPr sz="1200">
                <a:solidFill>
                  <a:schemeClr val="tx1">
                    <a:tint val="75000"/>
                  </a:schemeClr>
                </a:solidFill>
              </a:defRPr>
            </a:lvl1pPr>
          </a:lstStyle>
          <a:p>
            <a:endParaRPr altLang="en-GB" lang="en-GB"/>
          </a:p>
        </p:txBody>
      </p:sp>
      <p:sp>
        <p:nvSpPr>
          <p:cNvPr id="6" name="Slide Number Placeholder 5">
            <a:extLst>
              <a:ext uri="{FF2B5EF4-FFF2-40B4-BE49-F238E27FC236}">
                <a16:creationId xmlns:a16="http://schemas.microsoft.com/office/drawing/2014/main" id="{393CF2EA-557F-4078-B3AF-151D8D3B2335}"/>
              </a:ext>
            </a:extLst>
          </p:cNvPr>
          <p:cNvSpPr>
            <a:spLocks noGrp="1"/>
          </p:cNvSpPr>
          <p:nvPr>
            <p:ph idx="4" sz="quarter" type="sldNum"/>
          </p:nvPr>
        </p:nvSpPr>
        <p:spPr>
          <a:xfrm>
            <a:off x="8610600" y="6356350"/>
            <a:ext cx="2743200" cy="365125"/>
          </a:xfrm>
          <a:prstGeom prst="rect">
            <a:avLst/>
          </a:prstGeom>
        </p:spPr>
        <p:txBody>
          <a:bodyPr anchor="ctr" bIns="45720" lIns="91440" numCol="1" rIns="91440" rtlCol="0" tIns="45720" vert="horz"/>
          <a:lstStyle>
            <a:lvl1pPr algn="r">
              <a:defRPr sz="1200">
                <a:solidFill>
                  <a:schemeClr val="tx1">
                    <a:tint val="75000"/>
                  </a:schemeClr>
                </a:solidFill>
              </a:defRPr>
            </a:lvl1pPr>
          </a:lstStyle>
          <a:p>
            <a:fld id="{966004F4-0916-487A-9CC6-55241B9E3F79}" type="slidenum">
              <a:rPr altLang="en-GB" lang="en-GB" smtClean="0"/>
              <a:t>‹#›</a:t>
            </a:fld>
            <a:endParaRPr altLang="en-GB" lang="en-GB"/>
          </a:p>
        </p:txBody>
      </p:sp>
    </p:spTree>
    <p:extLst>
      <p:ext uri="{BB962C8B-B14F-4D97-AF65-F5344CB8AC3E}">
        <p14:creationId xmlns:p14="http://schemas.microsoft.com/office/powerpoint/2010/main" val="3579881768"/>
      </p:ext>
    </p:extLst>
  </p:cSld>
  <p:clrMap accent1="accent1" accent2="accent2" accent3="accent3" accent4="accent4" accent5="accent5" accent6="accent6" bg1="lt1" bg2="lt2" folHlink="folHlink" hlink="hlink" tx1="dk1" tx2="dk2"/>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txStyles>
    <p:titleStyle>
      <a:lvl1pPr algn="l" defTabSz="914400" eaLnBrk="1" hangingPunct="1" latinLnBrk="0" rtl="0">
        <a:lnSpc>
          <a:spcPct val="90000"/>
        </a:lnSpc>
        <a:spcBef>
          <a:spcPct val="0"/>
        </a:spcBef>
        <a:buNone/>
        <a:defRPr kern="1200" sz="44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p:bodyStyle>
    <p:otherStyle>
      <a:defPPr>
        <a:defRPr lang="en-US"/>
      </a:defPPr>
      <a:lvl1pPr algn="l" defTabSz="914400" eaLnBrk="1" hangingPunct="1" latinLnBrk="0" marL="0" rtl="0">
        <a:defRPr kern="1200" sz="1800">
          <a:solidFill>
            <a:schemeClr val="tx1"/>
          </a:solidFill>
          <a:latin typeface="+mn-lt"/>
          <a:ea typeface="+mn-ea"/>
          <a:cs typeface="+mn-cs"/>
        </a:defRPr>
      </a:lvl1pPr>
      <a:lvl2pPr algn="l" defTabSz="914400" eaLnBrk="1" hangingPunct="1" latinLnBrk="0" marL="457200" rtl="0">
        <a:defRPr kern="1200" sz="1800">
          <a:solidFill>
            <a:schemeClr val="tx1"/>
          </a:solidFill>
          <a:latin typeface="+mn-lt"/>
          <a:ea typeface="+mn-ea"/>
          <a:cs typeface="+mn-cs"/>
        </a:defRPr>
      </a:lvl2pPr>
      <a:lvl3pPr algn="l" defTabSz="914400" eaLnBrk="1" hangingPunct="1" latinLnBrk="0" marL="914400" rtl="0">
        <a:defRPr kern="1200" sz="1800">
          <a:solidFill>
            <a:schemeClr val="tx1"/>
          </a:solidFill>
          <a:latin typeface="+mn-lt"/>
          <a:ea typeface="+mn-ea"/>
          <a:cs typeface="+mn-cs"/>
        </a:defRPr>
      </a:lvl3pPr>
      <a:lvl4pPr algn="l" defTabSz="914400" eaLnBrk="1" hangingPunct="1" latinLnBrk="0" marL="1371600" rtl="0">
        <a:defRPr kern="1200" sz="1800">
          <a:solidFill>
            <a:schemeClr val="tx1"/>
          </a:solidFill>
          <a:latin typeface="+mn-lt"/>
          <a:ea typeface="+mn-ea"/>
          <a:cs typeface="+mn-cs"/>
        </a:defRPr>
      </a:lvl4pPr>
      <a:lvl5pPr algn="l" defTabSz="914400" eaLnBrk="1" hangingPunct="1" latinLnBrk="0" marL="1828800" rtl="0">
        <a:defRPr kern="1200" sz="1800">
          <a:solidFill>
            <a:schemeClr val="tx1"/>
          </a:solidFill>
          <a:latin typeface="+mn-lt"/>
          <a:ea typeface="+mn-ea"/>
          <a:cs typeface="+mn-cs"/>
        </a:defRPr>
      </a:lvl5pPr>
      <a:lvl6pPr algn="l" defTabSz="914400" eaLnBrk="1" hangingPunct="1" latinLnBrk="0" marL="2286000" rtl="0">
        <a:defRPr kern="1200" sz="1800">
          <a:solidFill>
            <a:schemeClr val="tx1"/>
          </a:solidFill>
          <a:latin typeface="+mn-lt"/>
          <a:ea typeface="+mn-ea"/>
          <a:cs typeface="+mn-cs"/>
        </a:defRPr>
      </a:lvl6pPr>
      <a:lvl7pPr algn="l" defTabSz="914400" eaLnBrk="1" hangingPunct="1" latinLnBrk="0" marL="2743200" rtl="0">
        <a:defRPr kern="1200" sz="1800">
          <a:solidFill>
            <a:schemeClr val="tx1"/>
          </a:solidFill>
          <a:latin typeface="+mn-lt"/>
          <a:ea typeface="+mn-ea"/>
          <a:cs typeface="+mn-cs"/>
        </a:defRPr>
      </a:lvl7pPr>
      <a:lvl8pPr algn="l" defTabSz="914400" eaLnBrk="1" hangingPunct="1" latinLnBrk="0" marL="3200400" rtl="0">
        <a:defRPr kern="1200" sz="1800">
          <a:solidFill>
            <a:schemeClr val="tx1"/>
          </a:solidFill>
          <a:latin typeface="+mn-lt"/>
          <a:ea typeface="+mn-ea"/>
          <a:cs typeface="+mn-cs"/>
        </a:defRPr>
      </a:lvl8pPr>
      <a:lvl9pPr algn="l" defTabSz="914400" eaLnBrk="1" hangingPunct="1" latinLnBrk="0" marL="3657600" rtl="0">
        <a:defRPr kern="1200"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5" Target="https://arkansasgopwing.blogspot.com/2017/11/analysis-of-gop-tax-plan.html" TargetMode="External" Type="http://schemas.openxmlformats.org/officeDocument/2006/relationships/hyperlink"/><Relationship Id="rId14" Target="../media/image7.jpg" Type="http://schemas.openxmlformats.org/officeDocument/2006/relationships/image"/><Relationship Id="rId13" Target="https://it.wikipedia.org/wiki/File:Nuvola_apps_package_graphics.svg" TargetMode="External" Type="http://schemas.openxmlformats.org/officeDocument/2006/relationships/hyperlink"/><Relationship Id="rId12" Target="../media/image6.png" Type="http://schemas.openxmlformats.org/officeDocument/2006/relationships/image"/><Relationship Id="rId11" Target="http://commons.wikimedia.org/wiki/File:Rubiks_L.svg" TargetMode="External" Type="http://schemas.openxmlformats.org/officeDocument/2006/relationships/hyperlink"/><Relationship Id="rId10" Target="../media/image5.png" Type="http://schemas.openxmlformats.org/officeDocument/2006/relationships/image"/><Relationship Id="rId9" Target="https://en.wikipedia.org/wiki/File:Gnome-computer.svg" TargetMode="External" Type="http://schemas.openxmlformats.org/officeDocument/2006/relationships/hyperlink"/><Relationship Id="rId8" Target="../media/image4.png" Type="http://schemas.openxmlformats.org/officeDocument/2006/relationships/image"/><Relationship Id="rId7" Target="http://www.dailyclipart.net/clipart/category/math-clip-art/" TargetMode="External" Type="http://schemas.openxmlformats.org/officeDocument/2006/relationships/hyperlink"/><Relationship Id="rId6" Target="../media/image3.jpg" Type="http://schemas.openxmlformats.org/officeDocument/2006/relationships/image"/><Relationship Id="rId5" Target="https://commons.wikimedia.org/wiki/File:Writing.svg" TargetMode="External" Type="http://schemas.openxmlformats.org/officeDocument/2006/relationships/hyperlink"/><Relationship Id="rId4" Target="../media/image2.png" Type="http://schemas.openxmlformats.org/officeDocument/2006/relationships/image"/><Relationship Id="rId3" Target="https://commons.wikimedia.org/wiki/File:Golden_key_icon.svg" TargetMode="External" Type="http://schemas.openxmlformats.org/officeDocument/2006/relationships/hyperlink"/><Relationship Id="rId2" Target="../media/image1.png" Type="http://schemas.openxmlformats.org/officeDocument/2006/relationships/image"/><Relationship Id="rId1" Target="../slideLayouts/slideLayout1.xml" Type="http://schemas.openxmlformats.org/officeDocument/2006/relationships/slideLayout"/></Relationships>
</file>

<file path=ppt/slides/_rels/slide10.xml.rels><?xml version="1.0" encoding="UTF-8" standalone="yes"?><Relationships xmlns="http://schemas.openxmlformats.org/package/2006/relationships"><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11.xml.rels><?xml version="1.0" encoding="UTF-8" standalone="yes"?><Relationships xmlns="http://schemas.openxmlformats.org/package/2006/relationships"><Relationship Id="rId5" Target="https://openclipart.org/detail/272088/super-dad-2" TargetMode="External" Type="http://schemas.openxmlformats.org/officeDocument/2006/relationships/hyperlink"/><Relationship Id="rId4" Target="../media/image20.pn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12.xml.rels><?xml version="1.0" encoding="UTF-8" standalone="yes"?><Relationships xmlns="http://schemas.openxmlformats.org/package/2006/relationships"><Relationship Id="rId5" Target="http://maclic.wordpress.com/category/competition/" TargetMode="External" Type="http://schemas.openxmlformats.org/officeDocument/2006/relationships/hyperlink"/><Relationship Id="rId4" Target="../media/image21.pn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13.xml.rels><?xml version="1.0" encoding="UTF-8" standalone="yes"?><Relationships xmlns="http://schemas.openxmlformats.org/package/2006/relationships"><Relationship Id="rId16" Target="https://pixabay.com/en/house-room-bed-furniture-bedroom-294594/" TargetMode="External" Type="http://schemas.openxmlformats.org/officeDocument/2006/relationships/hyperlink"/><Relationship Id="rId15" Target="../media/image22.png" Type="http://schemas.openxmlformats.org/officeDocument/2006/relationships/image"/><Relationship Id="rId14" Target="https://en.wikipedia.org/wiki/File:Gnome-computer.svg" TargetMode="External" Type="http://schemas.openxmlformats.org/officeDocument/2006/relationships/hyperlink"/><Relationship Id="rId13" Target="https://www.therange.co.uk/" TargetMode="External" Type="http://schemas.openxmlformats.org/officeDocument/2006/relationships/hyperlink"/><Relationship Id="rId12" Target="https://www.next.co.uk/homeware" TargetMode="External" Type="http://schemas.openxmlformats.org/officeDocument/2006/relationships/hyperlink"/><Relationship Id="rId11" Target="https://www.wayfair.co.uk/" TargetMode="External" Type="http://schemas.openxmlformats.org/officeDocument/2006/relationships/hyperlink"/><Relationship Id="rId10" Target="https://www.argos.co.uk/" TargetMode="External" Type="http://schemas.openxmlformats.org/officeDocument/2006/relationships/hyperlink"/><Relationship Id="rId9" Target="http://www.ikea.com/gb/en/" TargetMode="External" Type="http://schemas.openxmlformats.org/officeDocument/2006/relationships/hyperlink"/><Relationship Id="rId8" Target="http://www.maisonsdumonde.com/" TargetMode="External" Type="http://schemas.openxmlformats.org/officeDocument/2006/relationships/hyperlink"/><Relationship Id="rId7" Target="http://www.dailyclipart.net/clipart/category/math-clip-art/" TargetMode="External" Type="http://schemas.openxmlformats.org/officeDocument/2006/relationships/hyperlink"/><Relationship Id="rId6" Target="../media/image3.jpg" Type="http://schemas.openxmlformats.org/officeDocument/2006/relationships/image"/><Relationship Id="rId5" Target="https://arkansasgopwing.blogspot.com/2017/11/analysis-of-gop-tax-plan.html" TargetMode="External" Type="http://schemas.openxmlformats.org/officeDocument/2006/relationships/hyperlink"/><Relationship Id="rId4" Target="../media/image7.jpg" Type="http://schemas.openxmlformats.org/officeDocument/2006/relationships/image"/><Relationship Id="rId3" Target="https://en.wikipedia.org/wiki/File:Gnome-computer.svg" TargetMode="External" Type="http://schemas.openxmlformats.org/officeDocument/2006/relationships/hyperlink"/><Relationship Id="rId2" Target="../media/image4.png" Type="http://schemas.openxmlformats.org/officeDocument/2006/relationships/image"/><Relationship Id="rId1" Target="../slideLayouts/slideLayout7.xml" Type="http://schemas.openxmlformats.org/officeDocument/2006/relationships/slideLayout"/></Relationships>
</file>

<file path=ppt/slides/_rels/slide14.xml.rels><?xml version="1.0" encoding="UTF-8" standalone="yes"?><Relationships xmlns="http://schemas.openxmlformats.org/package/2006/relationships"><Relationship Id="rId25" Target="https://pixabay.com/en/handshake-bugs-wave-smile-friendly-46200/" TargetMode="External" Type="http://schemas.openxmlformats.org/officeDocument/2006/relationships/hyperlink"/><Relationship Id="rId24" Target="../media/image32.png" Type="http://schemas.openxmlformats.org/officeDocument/2006/relationships/image"/><Relationship Id="rId21" Target="https://pixabay.com/en/owl-animal-bird-bowler-chaplin-158410/" TargetMode="External" Type="http://schemas.openxmlformats.org/officeDocument/2006/relationships/hyperlink"/><Relationship Id="rId19" Target="http://aimlessdaze.blogspot.com/2014/03/clowning-around.html" TargetMode="External" Type="http://schemas.openxmlformats.org/officeDocument/2006/relationships/hyperlink"/><Relationship Id="rId20" Target="../media/image30.png" Type="http://schemas.openxmlformats.org/officeDocument/2006/relationships/image"/><Relationship Id="rId18" Target="../media/image29.png" Type="http://schemas.openxmlformats.org/officeDocument/2006/relationships/image"/><Relationship Id="rId17" Target="https://pixabay.com/en/grandmother-woman-grandma-153657/" TargetMode="External" Type="http://schemas.openxmlformats.org/officeDocument/2006/relationships/hyperlink"/><Relationship Id="rId16" Target="../media/image28.png" Type="http://schemas.openxmlformats.org/officeDocument/2006/relationships/image"/><Relationship Id="rId15" Target="https://es.wikipedia.org/wiki/Archivo:Gnome-face-angry.svg" TargetMode="External" Type="http://schemas.openxmlformats.org/officeDocument/2006/relationships/hyperlink"/><Relationship Id="rId14" Target="../media/image27.png" Type="http://schemas.openxmlformats.org/officeDocument/2006/relationships/image"/><Relationship Id="rId13" Target="https://commons.wikimedia.org/wiki/File:Lazy_sleeping_barnstar.svg" TargetMode="External" Type="http://schemas.openxmlformats.org/officeDocument/2006/relationships/hyperlink"/><Relationship Id="rId12" Target="../media/image26.png" Type="http://schemas.openxmlformats.org/officeDocument/2006/relationships/image"/><Relationship Id="rId11" Target="https://pixabay.com/en/sad-face-eyes-eyebrows-mouth-blue-1428080/" TargetMode="External" Type="http://schemas.openxmlformats.org/officeDocument/2006/relationships/hyperlink"/><Relationship Id="rId10" Target="../media/image25.png" Type="http://schemas.openxmlformats.org/officeDocument/2006/relationships/image"/><Relationship Id="rId9" Target="https://www.goodfreephotos.com/public-domain-images/happy-sunshine-vector-clipart.png.php" TargetMode="External" Type="http://schemas.openxmlformats.org/officeDocument/2006/relationships/hyperlink"/><Relationship Id="rId8" Target="../media/image24.png" Type="http://schemas.openxmlformats.org/officeDocument/2006/relationships/image"/><Relationship Id="rId7" Target="http://ipkitten.blogspot.com/2015/03/wednesday-whimsies-1.html" TargetMode="External" Type="http://schemas.openxmlformats.org/officeDocument/2006/relationships/hyperlink"/><Relationship Id="rId6" Target="../media/image23.png" Type="http://schemas.openxmlformats.org/officeDocument/2006/relationships/image"/><Relationship Id="rId5" Target="https://it.wikipedia.org/wiki/File:Nuvola_apps_package_graphics.svg" TargetMode="External" Type="http://schemas.openxmlformats.org/officeDocument/2006/relationships/hyperlink"/><Relationship Id="rId4" Target="../media/image6.png" Type="http://schemas.openxmlformats.org/officeDocument/2006/relationships/image"/><Relationship Id="rId3" Target="https://commons.wikimedia.org/wiki/File:Writing.svg" TargetMode="External" Type="http://schemas.openxmlformats.org/officeDocument/2006/relationships/hyperlink"/><Relationship Id="rId23" Target="http://aniceplaceinthesun.blogspot.com/2007_08_01_archive.html" TargetMode="External" Type="http://schemas.openxmlformats.org/officeDocument/2006/relationships/hyperlink"/><Relationship Id="rId2" Target="../media/image2.png" Type="http://schemas.openxmlformats.org/officeDocument/2006/relationships/image"/><Relationship Id="rId22" Target="../media/image31.jpg" Type="http://schemas.openxmlformats.org/officeDocument/2006/relationships/image"/><Relationship Id="rId1" Target="../slideLayouts/slideLayout7.xml" Type="http://schemas.openxmlformats.org/officeDocument/2006/relationships/slideLayout"/></Relationships>
</file>

<file path=ppt/slides/_rels/slide15.xml.rels><?xml version="1.0" encoding="UTF-8" standalone="yes"?><Relationships xmlns="http://schemas.openxmlformats.org/package/2006/relationships"><Relationship Id="rId6" Target="https://it.wikipedia.org/wiki/File:Nuvola_apps_package_graphics.svg" TargetMode="External" Type="http://schemas.openxmlformats.org/officeDocument/2006/relationships/hyperlink"/><Relationship Id="rId5" Target="../media/image6.png" Type="http://schemas.openxmlformats.org/officeDocument/2006/relationships/image"/><Relationship Id="rId4" Target="http://www.publicdomainpictures.net/view-image.php?image=37304&amp;picture=&amp;jazyk=DE" TargetMode="External" Type="http://schemas.openxmlformats.org/officeDocument/2006/relationships/hyperlink"/><Relationship Id="rId3" Target="../media/image34.jpg" Type="http://schemas.openxmlformats.org/officeDocument/2006/relationships/image"/><Relationship Id="rId2" Target="../media/image33.jpeg" Type="http://schemas.openxmlformats.org/officeDocument/2006/relationships/image"/><Relationship Id="rId1" Target="../slideLayouts/slideLayout7.xml" Type="http://schemas.openxmlformats.org/officeDocument/2006/relationships/slideLayout"/></Relationships>
</file>

<file path=ppt/slides/_rels/slide16.xml.rels><?xml version="1.0" encoding="UTF-8" standalone="yes"?><Relationships xmlns="http://schemas.openxmlformats.org/package/2006/relationships"><Relationship Id="rId11" Target="https://creativecommons.org/licenses/by-sa/3.0/" TargetMode="External" Type="http://schemas.openxmlformats.org/officeDocument/2006/relationships/hyperlink"/><Relationship Id="rId10" Target="https://en.wikipedia.org/wiki/Villain" TargetMode="External" Type="http://schemas.openxmlformats.org/officeDocument/2006/relationships/hyperlink"/><Relationship Id="rId9" Target="https://en.wikipedia.org/wiki/Villain" TargetMode="External" Type="http://schemas.openxmlformats.org/officeDocument/2006/relationships/hyperlink"/><Relationship Id="rId8" Target="../media/image36.png" Type="http://schemas.openxmlformats.org/officeDocument/2006/relationships/image"/><Relationship Id="rId7" Target="https://pixabay.com/en/superman-hero-man-person-cape-149576/" TargetMode="External" Type="http://schemas.openxmlformats.org/officeDocument/2006/relationships/hyperlink"/><Relationship Id="rId6" Target="../media/image35.png" Type="http://schemas.openxmlformats.org/officeDocument/2006/relationships/image"/><Relationship Id="rId5" Target="https://it.wikipedia.org/wiki/File:Nuvola_apps_package_graphics.svg" TargetMode="External" Type="http://schemas.openxmlformats.org/officeDocument/2006/relationships/hyperlink"/><Relationship Id="rId4" Target="../media/image6.pn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17.xml.rels><?xml version="1.0" encoding="UTF-8" standalone="yes"?><Relationships xmlns="http://schemas.openxmlformats.org/package/2006/relationships"><Relationship Id="rId7" Target="https://it.wikipedia.org/wiki/File:Nuvola_apps_package_graphics.svg" TargetMode="External" Type="http://schemas.openxmlformats.org/officeDocument/2006/relationships/hyperlink"/><Relationship Id="rId6" Target="../media/image6.png" Type="http://schemas.openxmlformats.org/officeDocument/2006/relationships/image"/><Relationship Id="rId5" Target="http://www.pngall.com/winner-png" TargetMode="External" Type="http://schemas.openxmlformats.org/officeDocument/2006/relationships/hyperlink"/><Relationship Id="rId4" Target="../media/image37.png" Type="http://schemas.openxmlformats.org/officeDocument/2006/relationships/image"/><Relationship Id="rId3" Target="http://www.dailyclipart.net/clipart/category/math-clip-art/" TargetMode="External" Type="http://schemas.openxmlformats.org/officeDocument/2006/relationships/hyperlink"/><Relationship Id="rId2" Target="../media/image3.jpg" Type="http://schemas.openxmlformats.org/officeDocument/2006/relationships/image"/><Relationship Id="rId1" Target="../slideLayouts/slideLayout7.xml" Type="http://schemas.openxmlformats.org/officeDocument/2006/relationships/slideLayout"/></Relationships>
</file>

<file path=ppt/slides/_rels/slide18.xml.rels><?xml version="1.0" encoding="UTF-8" standalone="yes"?><Relationships xmlns="http://schemas.openxmlformats.org/package/2006/relationships"><Relationship Id="rId5" Target="https://pixabay.com/fr/smiley-vert-simple-heureux-146093/" TargetMode="External" Type="http://schemas.openxmlformats.org/officeDocument/2006/relationships/hyperlink"/><Relationship Id="rId4" Target="../media/image39.png" Type="http://schemas.openxmlformats.org/officeDocument/2006/relationships/image"/><Relationship Id="rId3" Target="https://fr.wikipedia.org/wiki/Fichier:Smiley_icon.svg" TargetMode="External" Type="http://schemas.openxmlformats.org/officeDocument/2006/relationships/hyperlink"/><Relationship Id="rId2" Target="../media/image38.png" Type="http://schemas.openxmlformats.org/officeDocument/2006/relationships/image"/><Relationship Id="rId1" Target="../slideLayouts/slideLayout7.xml" Type="http://schemas.openxmlformats.org/officeDocument/2006/relationships/slideLayout"/></Relationships>
</file>

<file path=ppt/slides/_rels/slide19.xml.rels><?xml version="1.0" encoding="UTF-8" standalone="yes"?><Relationships xmlns="http://schemas.openxmlformats.org/package/2006/relationships"><Relationship Id="rId7" Target="http://bloghaignere30.blogspot.com/2016/03/le-delicieux-gateau-au-yaourt-de-mme.html" TargetMode="External" Type="http://schemas.openxmlformats.org/officeDocument/2006/relationships/hyperlink"/><Relationship Id="rId6" Target="../media/image40.png" Type="http://schemas.openxmlformats.org/officeDocument/2006/relationships/image"/><Relationship Id="rId5" Target="https://arkansasgopwing.blogspot.com/2017/11/analysis-of-gop-tax-plan.html" TargetMode="External" Type="http://schemas.openxmlformats.org/officeDocument/2006/relationships/hyperlink"/><Relationship Id="rId4" Target="../media/image7.jp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2.xml.rels><?xml version="1.0" encoding="UTF-8" standalone="yes"?><Relationships xmlns="http://schemas.openxmlformats.org/package/2006/relationships"><Relationship Id="rId5" Target="http://vcvoices.org/2015/05/smarts/" TargetMode="External" Type="http://schemas.openxmlformats.org/officeDocument/2006/relationships/hyperlink"/><Relationship Id="rId4" Target="../media/image8.jp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20.xml.rels><?xml version="1.0" encoding="UTF-8" standalone="yes"?><Relationships xmlns="http://schemas.openxmlformats.org/package/2006/relationships"><Relationship Id="rId6" Target="https://it.wikipedia.org/wiki/File:Nuvola_apps_package_graphics.svg" TargetMode="External" Type="http://schemas.openxmlformats.org/officeDocument/2006/relationships/hyperlink"/><Relationship Id="rId5" Target="../media/image6.png" Type="http://schemas.openxmlformats.org/officeDocument/2006/relationships/image"/><Relationship Id="rId4" Target="https://commons.wikimedia.org/wiki/File:Writing.svg" TargetMode="External" Type="http://schemas.openxmlformats.org/officeDocument/2006/relationships/hyperlink"/><Relationship Id="rId3" Target="../media/image2.png" Type="http://schemas.openxmlformats.org/officeDocument/2006/relationships/image"/><Relationship Id="rId2" Target="../media/image41.jpeg" Type="http://schemas.openxmlformats.org/officeDocument/2006/relationships/image"/><Relationship Id="rId1" Target="../slideLayouts/slideLayout7.xml" Type="http://schemas.openxmlformats.org/officeDocument/2006/relationships/slideLayout"/></Relationships>
</file>

<file path=ppt/slides/_rels/slide21.xml.rels><?xml version="1.0" encoding="UTF-8" standalone="yes"?><Relationships xmlns="http://schemas.openxmlformats.org/package/2006/relationships"><Relationship Id="rId5" Target="http://commons.wikimedia.org/wiki/File:Additional_time.svg" TargetMode="External" Type="http://schemas.openxmlformats.org/officeDocument/2006/relationships/hyperlink"/><Relationship Id="rId4" Target="../media/image11.png" Type="http://schemas.openxmlformats.org/officeDocument/2006/relationships/image"/><Relationship Id="rId3" Target="http://www.dailyclipart.net/clipart/category/math-clip-art/" TargetMode="External" Type="http://schemas.openxmlformats.org/officeDocument/2006/relationships/hyperlink"/><Relationship Id="rId2" Target="../media/image3.jpg" Type="http://schemas.openxmlformats.org/officeDocument/2006/relationships/image"/><Relationship Id="rId1" Target="../slideLayouts/slideLayout7.xml" Type="http://schemas.openxmlformats.org/officeDocument/2006/relationships/slideLayout"/></Relationships>
</file>

<file path=ppt/slides/_rels/slide22.xml.rels><?xml version="1.0" encoding="UTF-8" standalone="yes"?><Relationships xmlns="http://schemas.openxmlformats.org/package/2006/relationships"><Relationship Id="rId15" Target="https://arkansasgopwing.blogspot.com/2017/11/analysis-of-gop-tax-plan.html" TargetMode="External" Type="http://schemas.openxmlformats.org/officeDocument/2006/relationships/hyperlink"/><Relationship Id="rId14" Target="../media/image7.jpg" Type="http://schemas.openxmlformats.org/officeDocument/2006/relationships/image"/><Relationship Id="rId13" Target="https://it.wikipedia.org/wiki/File:Nuvola_apps_package_graphics.svg" TargetMode="External" Type="http://schemas.openxmlformats.org/officeDocument/2006/relationships/hyperlink"/><Relationship Id="rId12" Target="../media/image6.png" Type="http://schemas.openxmlformats.org/officeDocument/2006/relationships/image"/><Relationship Id="rId11" Target="http://commons.wikimedia.org/wiki/File:Rubiks_L.svg" TargetMode="External" Type="http://schemas.openxmlformats.org/officeDocument/2006/relationships/hyperlink"/><Relationship Id="rId10" Target="../media/image5.png" Type="http://schemas.openxmlformats.org/officeDocument/2006/relationships/image"/><Relationship Id="rId9" Target="https://en.wikipedia.org/wiki/File:Gnome-computer.svg" TargetMode="External" Type="http://schemas.openxmlformats.org/officeDocument/2006/relationships/hyperlink"/><Relationship Id="rId8" Target="../media/image4.png" Type="http://schemas.openxmlformats.org/officeDocument/2006/relationships/image"/><Relationship Id="rId7" Target="http://www.dailyclipart.net/clipart/category/math-clip-art/" TargetMode="External" Type="http://schemas.openxmlformats.org/officeDocument/2006/relationships/hyperlink"/><Relationship Id="rId6" Target="../media/image3.jpg" Type="http://schemas.openxmlformats.org/officeDocument/2006/relationships/image"/><Relationship Id="rId5" Target="https://commons.wikimedia.org/wiki/File:Writing.svg" TargetMode="External" Type="http://schemas.openxmlformats.org/officeDocument/2006/relationships/hyperlink"/><Relationship Id="rId4" Target="../media/image2.png" Type="http://schemas.openxmlformats.org/officeDocument/2006/relationships/image"/><Relationship Id="rId3" Target="https://commons.wikimedia.org/wiki/File:Golden_key_icon.svg" TargetMode="External" Type="http://schemas.openxmlformats.org/officeDocument/2006/relationships/hyperlink"/><Relationship Id="rId2" Target="../media/image1.pn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5" Target="https://pixabay.com/en/detective-searching-man-search-1424831/" TargetMode="External" Type="http://schemas.openxmlformats.org/officeDocument/2006/relationships/hyperlink"/><Relationship Id="rId4" Target="../media/image9.pn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7" Target="https://arkansasgopwing.blogspot.com/2017/11/analysis-of-gop-tax-plan.html" TargetMode="External" Type="http://schemas.openxmlformats.org/officeDocument/2006/relationships/hyperlink"/><Relationship Id="rId6" Target="../media/image7.jpg" Type="http://schemas.openxmlformats.org/officeDocument/2006/relationships/image"/><Relationship Id="rId5" Target="https://commons.wikimedia.org/wiki/File:Writing.svg" TargetMode="External" Type="http://schemas.openxmlformats.org/officeDocument/2006/relationships/hyperlink"/><Relationship Id="rId4" Target="../media/image2.png" Type="http://schemas.openxmlformats.org/officeDocument/2006/relationships/image"/><Relationship Id="rId3" Target="http://azharreflections.blogspot.com/2013/06/my-e-dventures-of-writing.html" TargetMode="External" Type="http://schemas.openxmlformats.org/officeDocument/2006/relationships/hyperlink"/><Relationship Id="rId2" Target="../media/image10.jpg" Type="http://schemas.openxmlformats.org/officeDocument/2006/relationships/image"/><Relationship Id="rId1" Target="../slideLayouts/slideLayout7.xml" Type="http://schemas.openxmlformats.org/officeDocument/2006/relationships/slideLayout"/></Relationships>
</file>

<file path=ppt/slides/_rels/slide5.xml.rels><?xml version="1.0" encoding="UTF-8" standalone="yes"?><Relationships xmlns="http://schemas.openxmlformats.org/package/2006/relationships"><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6.xml.rels><?xml version="1.0" encoding="UTF-8" standalone="yes"?><Relationships xmlns="http://schemas.openxmlformats.org/package/2006/relationships"><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7.xml.rels><?xml version="1.0" encoding="UTF-8" standalone="yes"?><Relationships xmlns="http://schemas.openxmlformats.org/package/2006/relationships"><Relationship Id="rId5" Target="http://commons.wikimedia.org/wiki/File:Additional_time.svg" TargetMode="External" Type="http://schemas.openxmlformats.org/officeDocument/2006/relationships/hyperlink"/><Relationship Id="rId4" Target="../media/image11.png" Type="http://schemas.openxmlformats.org/officeDocument/2006/relationships/image"/><Relationship Id="rId3" Target="http://www.dailyclipart.net/clipart/category/math-clip-art/" TargetMode="External" Type="http://schemas.openxmlformats.org/officeDocument/2006/relationships/hyperlink"/><Relationship Id="rId2" Target="../media/image3.jpg" Type="http://schemas.openxmlformats.org/officeDocument/2006/relationships/image"/><Relationship Id="rId1" Target="../slideLayouts/slideLayout7.xml" Type="http://schemas.openxmlformats.org/officeDocument/2006/relationships/slideLayout"/></Relationships>
</file>

<file path=ppt/slides/_rels/slide8.xml.rels><?xml version="1.0" encoding="UTF-8" standalone="yes"?><Relationships xmlns="http://schemas.openxmlformats.org/package/2006/relationships"><Relationship Id="rId7" Target="http://cherishedhandmadetreasures.blogspot.com/2011/06/commom-substitutions.html" TargetMode="External" Type="http://schemas.openxmlformats.org/officeDocument/2006/relationships/hyperlink"/><Relationship Id="rId6" Target="../media/image13.jpg" Type="http://schemas.openxmlformats.org/officeDocument/2006/relationships/image"/><Relationship Id="rId5" Target="https://lillian888.wordpress.com/2014/12/" TargetMode="External" Type="http://schemas.openxmlformats.org/officeDocument/2006/relationships/hyperlink"/><Relationship Id="rId4" Target="../media/image12.jpg" Type="http://schemas.openxmlformats.org/officeDocument/2006/relationships/image"/><Relationship Id="rId3" Target="http://commons.wikimedia.org/wiki/File:Rubiks_L.svg" TargetMode="External" Type="http://schemas.openxmlformats.org/officeDocument/2006/relationships/hyperlink"/><Relationship Id="rId2" Target="../media/image5.png" Type="http://schemas.openxmlformats.org/officeDocument/2006/relationships/image"/><Relationship Id="rId1" Target="../slideLayouts/slideLayout7.xml" Type="http://schemas.openxmlformats.org/officeDocument/2006/relationships/slideLayout"/></Relationships>
</file>

<file path=ppt/slides/_rels/slide9.xml.rels><?xml version="1.0" encoding="UTF-8" standalone="yes"?><Relationships xmlns="http://schemas.openxmlformats.org/package/2006/relationships"><Relationship Id="rId19" Target="https://en.wikipedia.org/wiki/File:Senior_Guy_At_The_Office_Cartoon.svg" TargetMode="External" Type="http://schemas.openxmlformats.org/officeDocument/2006/relationships/hyperlink"/><Relationship Id="rId18" Target="../media/image19.png" Type="http://schemas.openxmlformats.org/officeDocument/2006/relationships/image"/><Relationship Id="rId17" Target="http://pngimg.com/download/38814" TargetMode="External" Type="http://schemas.openxmlformats.org/officeDocument/2006/relationships/hyperlink"/><Relationship Id="rId16" Target="../media/image18.png" Type="http://schemas.openxmlformats.org/officeDocument/2006/relationships/image"/><Relationship Id="rId15" Target="https://pixabay.com/en/silhouette-cameraman-job-working-3165391/" TargetMode="External" Type="http://schemas.openxmlformats.org/officeDocument/2006/relationships/hyperlink"/><Relationship Id="rId14" Target="../media/image17.png" Type="http://schemas.openxmlformats.org/officeDocument/2006/relationships/image"/><Relationship Id="rId13" Target="http://neurocritic.blogspot.com/2010/12/bob-builder-googles-in-ophthalmology.html" TargetMode="External" Type="http://schemas.openxmlformats.org/officeDocument/2006/relationships/hyperlink"/><Relationship Id="rId12" Target="../media/image16.jpg" Type="http://schemas.openxmlformats.org/officeDocument/2006/relationships/image"/><Relationship Id="rId11" Target="http://hello-son.blogspot.com/2010/10/call-38-mind-boggling.html" TargetMode="External" Type="http://schemas.openxmlformats.org/officeDocument/2006/relationships/hyperlink"/><Relationship Id="rId10" Target="../media/image15.jpg" Type="http://schemas.openxmlformats.org/officeDocument/2006/relationships/image"/><Relationship Id="rId9" Target="https://openclipart.org/detail/296858/cheerful-nurse-2" TargetMode="External" Type="http://schemas.openxmlformats.org/officeDocument/2006/relationships/hyperlink"/><Relationship Id="rId8" Target="../media/image14.png" Type="http://schemas.openxmlformats.org/officeDocument/2006/relationships/image"/><Relationship Id="rId7" Target="https://en.wikipedia.org/wiki/File:Gnome-computer.svg" TargetMode="External" Type="http://schemas.openxmlformats.org/officeDocument/2006/relationships/hyperlink"/><Relationship Id="rId6" Target="../media/image4.png" Type="http://schemas.openxmlformats.org/officeDocument/2006/relationships/image"/><Relationship Id="rId5" Target="https://arkansasgopwing.blogspot.com/2017/11/analysis-of-gop-tax-plan.html" TargetMode="External" Type="http://schemas.openxmlformats.org/officeDocument/2006/relationships/hyperlink"/><Relationship Id="rId4" Target="../media/image7.jpg" Type="http://schemas.openxmlformats.org/officeDocument/2006/relationships/image"/><Relationship Id="rId3" Target="https://commons.wikimedia.org/wiki/File:Writing.svg" TargetMode="External" Type="http://schemas.openxmlformats.org/officeDocument/2006/relationships/hyperlink"/><Relationship Id="rId2" Target="../media/image2.pn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6132F64-6B70-41B4-9468-3A078ABC09D4}"/>
              </a:ext>
            </a:extLst>
          </p:cNvPr>
          <p:cNvSpPr/>
          <p:nvPr/>
        </p:nvSpPr>
        <p:spPr>
          <a:xfrm>
            <a:off x="4630993" y="1612349"/>
            <a:ext cx="7261123" cy="203190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dirty="0" lang="en-GB">
                <a:solidFill>
                  <a:schemeClr val="tx1"/>
                </a:solidFill>
                <a:latin charset="0" panose="020B0502020202020204" pitchFamily="34" typeface="Century Gothic"/>
              </a:rPr>
              <a:t>Below is a key. This will show you what the skills pictures mean.</a:t>
            </a:r>
          </a:p>
          <a:p>
            <a:pPr algn="ctr"/>
            <a:endParaRPr altLang="en-GB" dirty="0" lang="en-GB">
              <a:solidFill>
                <a:schemeClr val="tx1"/>
              </a:solidFill>
              <a:latin charset="0" panose="020B0502020202020204" pitchFamily="34" typeface="Century Gothic"/>
            </a:endParaRPr>
          </a:p>
          <a:p>
            <a:pPr algn="ctr"/>
            <a:r>
              <a:rPr altLang="en-GB" dirty="0" lang="en-GB">
                <a:solidFill>
                  <a:schemeClr val="tx1"/>
                </a:solidFill>
                <a:latin charset="0" panose="020B0502020202020204" pitchFamily="34" typeface="Century Gothic"/>
              </a:rPr>
              <a:t>Each task in the pack will have some of these pictures shown.</a:t>
            </a:r>
          </a:p>
          <a:p>
            <a:pPr algn="ctr"/>
            <a:endParaRPr altLang="en-GB" dirty="0" lang="en-GB">
              <a:solidFill>
                <a:schemeClr val="tx1"/>
              </a:solidFill>
              <a:latin charset="0" panose="020B0502020202020204" pitchFamily="34" typeface="Century Gothic"/>
            </a:endParaRPr>
          </a:p>
          <a:p>
            <a:pPr algn="ctr"/>
            <a:r>
              <a:rPr altLang="en-GB" dirty="0" lang="en-GB">
                <a:solidFill>
                  <a:schemeClr val="tx1"/>
                </a:solidFill>
                <a:latin charset="0" panose="020B0502020202020204" pitchFamily="34" typeface="Century Gothic"/>
              </a:rPr>
              <a:t> That way you know which </a:t>
            </a:r>
            <a:r>
              <a:rPr altLang="en-GB" b="1" dirty="0" lang="en-GB" u="sng">
                <a:solidFill>
                  <a:srgbClr val="FF0000"/>
                </a:solidFill>
                <a:latin charset="0" panose="020B0502020202020204" pitchFamily="34" typeface="Century Gothic"/>
              </a:rPr>
              <a:t>skills</a:t>
            </a:r>
            <a:r>
              <a:rPr altLang="en-GB" dirty="0" lang="en-GB">
                <a:solidFill>
                  <a:schemeClr val="tx1"/>
                </a:solidFill>
                <a:latin charset="0" panose="020B0502020202020204" pitchFamily="34" typeface="Century Gothic"/>
              </a:rPr>
              <a:t> you are working on- </a:t>
            </a:r>
            <a:r>
              <a:rPr altLang="en-GB" b="1" dirty="0" lang="en-GB" u="sng">
                <a:solidFill>
                  <a:schemeClr val="tx1"/>
                </a:solidFill>
                <a:latin charset="0" panose="020B0502020202020204" pitchFamily="34" typeface="Century Gothic"/>
              </a:rPr>
              <a:t>and at the end of each task you will write or talk about how you used the skills to do the task.</a:t>
            </a:r>
          </a:p>
        </p:txBody>
      </p:sp>
      <p:sp>
        <p:nvSpPr>
          <p:cNvPr id="4" name="Rectangle 3">
            <a:extLst>
              <a:ext uri="{FF2B5EF4-FFF2-40B4-BE49-F238E27FC236}">
                <a16:creationId xmlns:a16="http://schemas.microsoft.com/office/drawing/2014/main" id="{520D668C-03D8-472D-BBF9-7372919AF3E9}"/>
              </a:ext>
            </a:extLst>
          </p:cNvPr>
          <p:cNvSpPr/>
          <p:nvPr/>
        </p:nvSpPr>
        <p:spPr>
          <a:xfrm>
            <a:off x="249382" y="166255"/>
            <a:ext cx="11730182" cy="1366981"/>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sz="4000" u="sng">
                <a:solidFill>
                  <a:schemeClr val="tx1"/>
                </a:solidFill>
                <a:latin charset="0" panose="020B0502020202020204" pitchFamily="34" typeface="Century Gothic"/>
              </a:rPr>
              <a:t>A Home Learning Pack- just for you!</a:t>
            </a:r>
          </a:p>
        </p:txBody>
      </p:sp>
      <p:sp>
        <p:nvSpPr>
          <p:cNvPr id="5" name="Rectangle: Rounded Corners 4">
            <a:extLst>
              <a:ext uri="{FF2B5EF4-FFF2-40B4-BE49-F238E27FC236}">
                <a16:creationId xmlns:a16="http://schemas.microsoft.com/office/drawing/2014/main" id="{791AAF2F-1949-40FB-8006-9D327E72DF8A}"/>
              </a:ext>
            </a:extLst>
          </p:cNvPr>
          <p:cNvSpPr/>
          <p:nvPr/>
        </p:nvSpPr>
        <p:spPr>
          <a:xfrm>
            <a:off x="350932" y="1558636"/>
            <a:ext cx="4134150" cy="5132969"/>
          </a:xfrm>
          <a:prstGeom prst="roundRect">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dirty="0" lang="en-GB">
                <a:solidFill>
                  <a:schemeClr val="tx1"/>
                </a:solidFill>
              </a:rPr>
              <a:t>Home learning can be tricky. You don’t have your teacher there to help. So we have created this pack to give you some other tasks you can try. </a:t>
            </a:r>
          </a:p>
          <a:p>
            <a:pPr algn="ctr"/>
            <a:endParaRPr altLang="en-GB" dirty="0" lang="en-GB">
              <a:solidFill>
                <a:schemeClr val="tx1"/>
              </a:solidFill>
            </a:endParaRPr>
          </a:p>
          <a:p>
            <a:pPr algn="ctr"/>
            <a:r>
              <a:rPr altLang="en-GB" dirty="0" lang="en-GB">
                <a:solidFill>
                  <a:schemeClr val="tx1"/>
                </a:solidFill>
              </a:rPr>
              <a:t>These tasks will still help with your literacy, numeracy and creativity whilst you are at home. These are the most important skills to practice!</a:t>
            </a:r>
          </a:p>
          <a:p>
            <a:pPr algn="ctr"/>
            <a:endParaRPr altLang="en-GB" dirty="0" lang="en-GB">
              <a:solidFill>
                <a:schemeClr val="tx1"/>
              </a:solidFill>
            </a:endParaRPr>
          </a:p>
          <a:p>
            <a:pPr algn="ctr"/>
            <a:r>
              <a:rPr altLang="en-GB" dirty="0" lang="en-GB">
                <a:solidFill>
                  <a:schemeClr val="tx1"/>
                </a:solidFill>
              </a:rPr>
              <a:t>Remember you don’t have to do all work set- school is making sure you have lots of choice!  So if your subject home learning is too much - have a go at these instead, to keep you thinking and learning.</a:t>
            </a:r>
          </a:p>
          <a:p>
            <a:pPr algn="ctr"/>
            <a:endParaRPr altLang="en-GB" dirty="0" lang="en-GB">
              <a:solidFill>
                <a:schemeClr val="tx1"/>
              </a:solidFill>
            </a:endParaRPr>
          </a:p>
          <a:p>
            <a:pPr algn="ctr"/>
            <a:r>
              <a:rPr altLang="en-GB" dirty="0" lang="en-GB">
                <a:solidFill>
                  <a:schemeClr val="tx1"/>
                </a:solidFill>
              </a:rPr>
              <a:t>You can do these on paper or a computer.</a:t>
            </a:r>
          </a:p>
        </p:txBody>
      </p:sp>
      <p:sp>
        <p:nvSpPr>
          <p:cNvPr id="6" name="Rectangle 5">
            <a:extLst>
              <a:ext uri="{FF2B5EF4-FFF2-40B4-BE49-F238E27FC236}">
                <a16:creationId xmlns:a16="http://schemas.microsoft.com/office/drawing/2014/main" id="{FC32EA25-61AD-4D06-91F2-CA5BC2E1D36A}"/>
              </a:ext>
            </a:extLst>
          </p:cNvPr>
          <p:cNvSpPr/>
          <p:nvPr/>
        </p:nvSpPr>
        <p:spPr>
          <a:xfrm>
            <a:off x="4630994" y="3648833"/>
            <a:ext cx="7261123" cy="3042912"/>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pic>
        <p:nvPicPr>
          <p:cNvPr id="8" name="Picture 7">
            <a:extLst>
              <a:ext uri="{FF2B5EF4-FFF2-40B4-BE49-F238E27FC236}">
                <a16:creationId xmlns:a16="http://schemas.microsoft.com/office/drawing/2014/main" id="{A735780C-B537-4D3E-94D5-F0EC91B129A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44285" y="3231620"/>
            <a:ext cx="1014138" cy="1014138"/>
          </a:xfrm>
          <a:prstGeom prst="rect">
            <a:avLst/>
          </a:prstGeom>
        </p:spPr>
      </p:pic>
      <p:sp>
        <p:nvSpPr>
          <p:cNvPr id="10" name="TextBox 9">
            <a:extLst>
              <a:ext uri="{FF2B5EF4-FFF2-40B4-BE49-F238E27FC236}">
                <a16:creationId xmlns:a16="http://schemas.microsoft.com/office/drawing/2014/main" id="{2617A725-716E-473A-92D6-E692FEE96EA6}"/>
              </a:ext>
            </a:extLst>
          </p:cNvPr>
          <p:cNvSpPr txBox="1"/>
          <p:nvPr/>
        </p:nvSpPr>
        <p:spPr>
          <a:xfrm>
            <a:off x="5171876" y="3777831"/>
            <a:ext cx="5034116" cy="400110"/>
          </a:xfrm>
          <a:prstGeom prst="rect">
            <a:avLst/>
          </a:prstGeom>
          <a:noFill/>
        </p:spPr>
        <p:txBody>
          <a:bodyPr numCol="1" rtlCol="0" wrap="square">
            <a:spAutoFit/>
          </a:bodyPr>
          <a:lstStyle/>
          <a:p>
            <a:r>
              <a:rPr altLang="en-GB" b="1" dirty="0" lang="en-GB" sz="2000" u="sng">
                <a:latin charset="0" panose="020B0502020202020204" pitchFamily="34" typeface="Century Gothic"/>
              </a:rPr>
              <a:t>Key of the </a:t>
            </a:r>
            <a:r>
              <a:rPr altLang="en-GB" b="1" dirty="0" lang="en-GB" sz="2000" u="sng">
                <a:solidFill>
                  <a:srgbClr val="FF0000"/>
                </a:solidFill>
                <a:latin charset="0" panose="020B0502020202020204" pitchFamily="34" typeface="Century Gothic"/>
              </a:rPr>
              <a:t>skills</a:t>
            </a:r>
            <a:r>
              <a:rPr altLang="en-GB" b="1" dirty="0" lang="en-GB" sz="2000" u="sng">
                <a:latin charset="0" panose="020B0502020202020204" pitchFamily="34" typeface="Century Gothic"/>
              </a:rPr>
              <a:t> you will use:</a:t>
            </a:r>
          </a:p>
        </p:txBody>
      </p:sp>
      <p:sp>
        <p:nvSpPr>
          <p:cNvPr id="11" name="TextBox 10">
            <a:extLst>
              <a:ext uri="{FF2B5EF4-FFF2-40B4-BE49-F238E27FC236}">
                <a16:creationId xmlns:a16="http://schemas.microsoft.com/office/drawing/2014/main" id="{3886A087-595E-4C0B-A4BE-C91671FF931F}"/>
              </a:ext>
            </a:extLst>
          </p:cNvPr>
          <p:cNvSpPr txBox="1"/>
          <p:nvPr/>
        </p:nvSpPr>
        <p:spPr>
          <a:xfrm>
            <a:off x="5587822" y="4236363"/>
            <a:ext cx="2481156" cy="646331"/>
          </a:xfrm>
          <a:prstGeom prst="rect">
            <a:avLst/>
          </a:prstGeom>
          <a:noFill/>
        </p:spPr>
        <p:txBody>
          <a:bodyPr numCol="1" rtlCol="0" wrap="square">
            <a:spAutoFit/>
          </a:bodyPr>
          <a:lstStyle/>
          <a:p>
            <a:r>
              <a:rPr altLang="en-GB" b="1" dirty="0" lang="en-GB" sz="2000">
                <a:latin charset="0" panose="020B0502020202020204" pitchFamily="34" typeface="Century Gothic"/>
              </a:rPr>
              <a:t>Literacy </a:t>
            </a:r>
            <a:r>
              <a:rPr altLang="en-GB" b="1" dirty="0" lang="en-GB" sz="1600">
                <a:latin charset="0" panose="020B0502020202020204" pitchFamily="34" typeface="Century Gothic"/>
              </a:rPr>
              <a:t>(reading and writing)</a:t>
            </a:r>
            <a:endParaRPr altLang="en-GB" b="1" dirty="0" lang="en-GB" sz="2000">
              <a:latin charset="0" panose="020B0502020202020204" pitchFamily="34" typeface="Century Gothic"/>
            </a:endParaRPr>
          </a:p>
        </p:txBody>
      </p:sp>
      <p:sp>
        <p:nvSpPr>
          <p:cNvPr id="12" name="TextBox 11">
            <a:extLst>
              <a:ext uri="{FF2B5EF4-FFF2-40B4-BE49-F238E27FC236}">
                <a16:creationId xmlns:a16="http://schemas.microsoft.com/office/drawing/2014/main" id="{F7120737-5740-4E79-B775-B4D8441A51A8}"/>
              </a:ext>
            </a:extLst>
          </p:cNvPr>
          <p:cNvSpPr txBox="1"/>
          <p:nvPr/>
        </p:nvSpPr>
        <p:spPr>
          <a:xfrm>
            <a:off x="5627077" y="5123645"/>
            <a:ext cx="1618003" cy="400110"/>
          </a:xfrm>
          <a:prstGeom prst="rect">
            <a:avLst/>
          </a:prstGeom>
          <a:noFill/>
        </p:spPr>
        <p:txBody>
          <a:bodyPr numCol="1" rtlCol="0" wrap="square">
            <a:spAutoFit/>
          </a:bodyPr>
          <a:lstStyle/>
          <a:p>
            <a:r>
              <a:rPr altLang="en-GB" b="1" dirty="0" lang="en-GB" sz="2000">
                <a:latin charset="0" panose="020B0502020202020204" pitchFamily="34" typeface="Century Gothic"/>
              </a:rPr>
              <a:t>Numeracy</a:t>
            </a:r>
          </a:p>
        </p:txBody>
      </p:sp>
      <p:sp>
        <p:nvSpPr>
          <p:cNvPr id="13" name="TextBox 12">
            <a:extLst>
              <a:ext uri="{FF2B5EF4-FFF2-40B4-BE49-F238E27FC236}">
                <a16:creationId xmlns:a16="http://schemas.microsoft.com/office/drawing/2014/main" id="{E9967D35-B499-41CA-9126-AC4DE592C383}"/>
              </a:ext>
            </a:extLst>
          </p:cNvPr>
          <p:cNvSpPr txBox="1"/>
          <p:nvPr/>
        </p:nvSpPr>
        <p:spPr>
          <a:xfrm>
            <a:off x="8981958" y="5988185"/>
            <a:ext cx="1922790" cy="646331"/>
          </a:xfrm>
          <a:prstGeom prst="rect">
            <a:avLst/>
          </a:prstGeom>
          <a:noFill/>
        </p:spPr>
        <p:txBody>
          <a:bodyPr numCol="1" rtlCol="0" wrap="square">
            <a:spAutoFit/>
          </a:bodyPr>
          <a:lstStyle/>
          <a:p>
            <a:r>
              <a:rPr altLang="en-GB" b="1" dirty="0" lang="en-GB" sz="2000">
                <a:latin charset="0" panose="020B0502020202020204" pitchFamily="34" typeface="Century Gothic"/>
              </a:rPr>
              <a:t>IT skills </a:t>
            </a:r>
            <a:r>
              <a:rPr altLang="en-GB" b="1" dirty="0" lang="en-GB" sz="1600">
                <a:latin charset="0" panose="020B0502020202020204" pitchFamily="34" typeface="Century Gothic"/>
              </a:rPr>
              <a:t>(computers)</a:t>
            </a:r>
            <a:endParaRPr altLang="en-GB" b="1" dirty="0" lang="en-GB" sz="2000">
              <a:latin charset="0" panose="020B0502020202020204" pitchFamily="34" typeface="Century Gothic"/>
            </a:endParaRPr>
          </a:p>
        </p:txBody>
      </p:sp>
      <p:sp>
        <p:nvSpPr>
          <p:cNvPr id="14" name="TextBox 13">
            <a:extLst>
              <a:ext uri="{FF2B5EF4-FFF2-40B4-BE49-F238E27FC236}">
                <a16:creationId xmlns:a16="http://schemas.microsoft.com/office/drawing/2014/main" id="{8F81B717-8A63-48F9-8BF9-4EFB53A3D4DC}"/>
              </a:ext>
            </a:extLst>
          </p:cNvPr>
          <p:cNvSpPr txBox="1"/>
          <p:nvPr/>
        </p:nvSpPr>
        <p:spPr>
          <a:xfrm>
            <a:off x="8916892" y="4182524"/>
            <a:ext cx="2975225" cy="892552"/>
          </a:xfrm>
          <a:prstGeom prst="rect">
            <a:avLst/>
          </a:prstGeom>
          <a:noFill/>
        </p:spPr>
        <p:txBody>
          <a:bodyPr numCol="1" rtlCol="0" wrap="square">
            <a:spAutoFit/>
          </a:bodyPr>
          <a:lstStyle/>
          <a:p>
            <a:r>
              <a:rPr altLang="en-GB" b="1" dirty="0" lang="en-GB" sz="2000">
                <a:latin charset="0" panose="020B0502020202020204" pitchFamily="34" typeface="Century Gothic"/>
              </a:rPr>
              <a:t>Problem Solving</a:t>
            </a:r>
          </a:p>
          <a:p>
            <a:r>
              <a:rPr altLang="en-GB" b="1" dirty="0" lang="en-GB" sz="1600">
                <a:latin charset="0" panose="020B0502020202020204" pitchFamily="34" typeface="Century Gothic"/>
              </a:rPr>
              <a:t>(thinking of answers to help a puzzle or task)</a:t>
            </a:r>
          </a:p>
        </p:txBody>
      </p:sp>
      <p:sp>
        <p:nvSpPr>
          <p:cNvPr id="15" name="TextBox 14">
            <a:extLst>
              <a:ext uri="{FF2B5EF4-FFF2-40B4-BE49-F238E27FC236}">
                <a16:creationId xmlns:a16="http://schemas.microsoft.com/office/drawing/2014/main" id="{6B80ACDA-1702-49AF-8FBB-73EA3662B1DF}"/>
              </a:ext>
            </a:extLst>
          </p:cNvPr>
          <p:cNvSpPr txBox="1"/>
          <p:nvPr/>
        </p:nvSpPr>
        <p:spPr>
          <a:xfrm>
            <a:off x="8851136" y="5118164"/>
            <a:ext cx="2822854" cy="892552"/>
          </a:xfrm>
          <a:prstGeom prst="rect">
            <a:avLst/>
          </a:prstGeom>
          <a:noFill/>
        </p:spPr>
        <p:txBody>
          <a:bodyPr numCol="1" rtlCol="0" wrap="square">
            <a:spAutoFit/>
          </a:bodyPr>
          <a:lstStyle/>
          <a:p>
            <a:r>
              <a:rPr altLang="en-GB" b="1" dirty="0" lang="en-GB" sz="2000">
                <a:latin charset="0" panose="020B0502020202020204" pitchFamily="34" typeface="Century Gothic"/>
              </a:rPr>
              <a:t>Creative Thinking</a:t>
            </a:r>
          </a:p>
          <a:p>
            <a:r>
              <a:rPr altLang="en-GB" b="1" dirty="0" lang="en-GB" sz="1600">
                <a:latin charset="0" panose="020B0502020202020204" pitchFamily="34" typeface="Century Gothic"/>
              </a:rPr>
              <a:t>(coming up with your own ideas)</a:t>
            </a:r>
          </a:p>
        </p:txBody>
      </p:sp>
      <p:pic>
        <p:nvPicPr>
          <p:cNvPr id="18" name="Picture 17">
            <a:extLst>
              <a:ext uri="{FF2B5EF4-FFF2-40B4-BE49-F238E27FC236}">
                <a16:creationId xmlns:a16="http://schemas.microsoft.com/office/drawing/2014/main" id="{00FA7B25-320F-4BB6-8621-29527376822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880622" y="4295754"/>
            <a:ext cx="560437" cy="560437"/>
          </a:xfrm>
          <a:prstGeom prst="rect">
            <a:avLst/>
          </a:prstGeom>
          <a:solidFill>
            <a:schemeClr val="bg1"/>
          </a:solidFill>
          <a:ln w="12700">
            <a:solidFill>
              <a:schemeClr val="tx1"/>
            </a:solidFill>
          </a:ln>
        </p:spPr>
      </p:pic>
      <p:pic>
        <p:nvPicPr>
          <p:cNvPr id="21" name="Picture 20">
            <a:extLst>
              <a:ext uri="{FF2B5EF4-FFF2-40B4-BE49-F238E27FC236}">
                <a16:creationId xmlns:a16="http://schemas.microsoft.com/office/drawing/2014/main" id="{0ACC9385-B9DB-4895-AE3B-9619962295D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880622" y="5154623"/>
            <a:ext cx="560437" cy="560437"/>
          </a:xfrm>
          <a:prstGeom prst="rect">
            <a:avLst/>
          </a:prstGeom>
          <a:ln w="12700">
            <a:solidFill>
              <a:schemeClr val="tx1"/>
            </a:solidFill>
          </a:ln>
        </p:spPr>
      </p:pic>
      <p:pic>
        <p:nvPicPr>
          <p:cNvPr id="24" name="Picture 23">
            <a:extLst>
              <a:ext uri="{FF2B5EF4-FFF2-40B4-BE49-F238E27FC236}">
                <a16:creationId xmlns:a16="http://schemas.microsoft.com/office/drawing/2014/main" id="{5B4FB8EF-1BD0-4072-B003-BDB4FFCFF5D9}"/>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270528" y="6010716"/>
            <a:ext cx="565575" cy="565575"/>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BEC86B0C-F22F-454B-8A90-8B04B9ED09FF}"/>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180101" y="4286540"/>
            <a:ext cx="577645" cy="577645"/>
          </a:xfrm>
          <a:prstGeom prst="rect">
            <a:avLst/>
          </a:prstGeom>
          <a:solidFill>
            <a:schemeClr val="bg1"/>
          </a:solidFill>
          <a:ln w="12700">
            <a:solidFill>
              <a:schemeClr val="tx1"/>
            </a:solidFill>
          </a:ln>
        </p:spPr>
      </p:pic>
      <p:pic>
        <p:nvPicPr>
          <p:cNvPr id="30" name="Picture 29">
            <a:extLst>
              <a:ext uri="{FF2B5EF4-FFF2-40B4-BE49-F238E27FC236}">
                <a16:creationId xmlns:a16="http://schemas.microsoft.com/office/drawing/2014/main" id="{ED2CCF77-D889-4F77-82F5-C62D58731583}"/>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236006" y="5164905"/>
            <a:ext cx="568844" cy="568844"/>
          </a:xfrm>
          <a:prstGeom prst="rect">
            <a:avLst/>
          </a:prstGeom>
          <a:solidFill>
            <a:schemeClr val="bg1"/>
          </a:solidFill>
          <a:ln w="12700">
            <a:solidFill>
              <a:schemeClr val="tx1"/>
            </a:solidFill>
          </a:ln>
        </p:spPr>
      </p:pic>
      <p:sp>
        <p:nvSpPr>
          <p:cNvPr id="32" name="TextBox 31">
            <a:extLst>
              <a:ext uri="{FF2B5EF4-FFF2-40B4-BE49-F238E27FC236}">
                <a16:creationId xmlns:a16="http://schemas.microsoft.com/office/drawing/2014/main" id="{59803877-57BF-41F3-8636-9F63B7AA03FA}"/>
              </a:ext>
            </a:extLst>
          </p:cNvPr>
          <p:cNvSpPr txBox="1"/>
          <p:nvPr/>
        </p:nvSpPr>
        <p:spPr>
          <a:xfrm>
            <a:off x="5575978" y="5842281"/>
            <a:ext cx="2493000" cy="646331"/>
          </a:xfrm>
          <a:prstGeom prst="rect">
            <a:avLst/>
          </a:prstGeom>
          <a:noFill/>
        </p:spPr>
        <p:txBody>
          <a:bodyPr numCol="1" rtlCol="0" wrap="square">
            <a:spAutoFit/>
          </a:bodyPr>
          <a:lstStyle/>
          <a:p>
            <a:r>
              <a:rPr altLang="en-GB" b="1" dirty="0" lang="en-GB" sz="2000">
                <a:latin charset="0" panose="020B0502020202020204" pitchFamily="34" typeface="Century Gothic"/>
              </a:rPr>
              <a:t>Research</a:t>
            </a:r>
            <a:r>
              <a:rPr altLang="en-GB" b="1" dirty="0" lang="en-GB" sz="1600">
                <a:latin charset="0" panose="020B0502020202020204" pitchFamily="34" typeface="Century Gothic"/>
              </a:rPr>
              <a:t> (finding information)</a:t>
            </a:r>
            <a:endParaRPr altLang="en-GB" b="1" dirty="0" lang="en-GB" sz="2000">
              <a:latin charset="0" panose="020B0502020202020204" pitchFamily="34" typeface="Century Gothic"/>
            </a:endParaRPr>
          </a:p>
        </p:txBody>
      </p:sp>
      <p:pic>
        <p:nvPicPr>
          <p:cNvPr id="37" name="Picture 36">
            <a:extLst>
              <a:ext uri="{FF2B5EF4-FFF2-40B4-BE49-F238E27FC236}">
                <a16:creationId xmlns:a16="http://schemas.microsoft.com/office/drawing/2014/main" id="{66C7E8B1-F95C-47B4-A119-DFAD3E5A3773}"/>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4880622" y="5964641"/>
            <a:ext cx="560437" cy="560437"/>
          </a:xfrm>
          <a:prstGeom prst="rect">
            <a:avLst/>
          </a:prstGeom>
          <a:ln w="12700">
            <a:solidFill>
              <a:schemeClr val="tx1"/>
            </a:solidFill>
          </a:ln>
        </p:spPr>
      </p:pic>
    </p:spTree>
    <p:extLst>
      <p:ext uri="{BB962C8B-B14F-4D97-AF65-F5344CB8AC3E}">
        <p14:creationId xmlns:p14="http://schemas.microsoft.com/office/powerpoint/2010/main" val="2190431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97DF64-7570-466C-A6F3-C352CC1A9F6F}"/>
              </a:ext>
            </a:extLst>
          </p:cNvPr>
          <p:cNvSpPr/>
          <p:nvPr/>
        </p:nvSpPr>
        <p:spPr>
          <a:xfrm>
            <a:off x="332509" y="1520487"/>
            <a:ext cx="11526982" cy="5262979"/>
          </a:xfrm>
          <a:prstGeom prst="rect">
            <a:avLst/>
          </a:prstGeom>
          <a:solidFill>
            <a:schemeClr val="accent1">
              <a:lumMod val="20000"/>
              <a:lumOff val="80000"/>
            </a:schemeClr>
          </a:solidFill>
          <a:ln w="38100">
            <a:solidFill>
              <a:schemeClr val="tx1"/>
            </a:solidFill>
          </a:ln>
        </p:spPr>
        <p:txBody>
          <a:bodyPr numCol="1" wrap="square">
            <a:spAutoFit/>
          </a:bodyPr>
          <a:lstStyle/>
          <a:p>
            <a:r>
              <a:rPr altLang="en-GB" dirty="0" lang="en-GB" sz="1600">
                <a:latin charset="0" panose="020B0502020202020204" pitchFamily="34" typeface="Century Gothic"/>
              </a:rPr>
              <a:t>It was amazing. I couldn’t keep my eyes off it. The way it shone in the light kept drawing my eye back to it. My dad noticed.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“Sophie, you have a scooter already, a really nice one!”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“I know, but look at this one! It’s so shiny and new,” I said.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“It is great, but we have to get going. Come on,” said Dad. </a:t>
            </a:r>
          </a:p>
          <a:p>
            <a:r>
              <a:rPr altLang="en-GB" dirty="0" lang="en-GB" sz="1600">
                <a:latin charset="0" panose="020B0502020202020204" pitchFamily="34" typeface="Century Gothic"/>
              </a:rPr>
              <a:t>We left the store, with me taking one last glance back at the new scooter. I knew my scooter was nice, and it still worked even though I’d gotten it for my birthday 3 years ago. I just couldn’t stop thinking of that new scooter!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A few weeks later, Dad and I were back in the store. The scooter wasn’t on display where it was before, but as we passed the toy section, I kept my eyes open for it. There it was, with a big sale sign on it! I couldn’t help myself, I ran right over to it. Dad looked at the price.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“I know you’ve been thinking about this scooter a lot, Sophie, and you haven’t asked for much from me or mom lately. You’ve been helpful around the house, too. The sale price is pretty good, though it’s still a lot of money. I can’t just buy this for you, but what if I pay for part of it, then lend you the money for the rest of the scooter, and you promise to pay me back?” Dad asked. </a:t>
            </a:r>
          </a:p>
          <a:p>
            <a:endParaRPr altLang="en-GB" dirty="0" lang="en-GB" sz="1600">
              <a:latin charset="0" panose="020B0502020202020204" pitchFamily="34" typeface="Century Gothic"/>
            </a:endParaRPr>
          </a:p>
          <a:p>
            <a:endParaRPr altLang="en-GB" dirty="0" lang="en-GB" sz="1600">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42764" cy="67710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642764" cy="677108"/>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endParaRPr altLang="en-GB" b="1" dirty="0" lang="en-GB" sz="1600" u="sng">
              <a:latin charset="0" panose="020B0502020202020204" pitchFamily="34" typeface="Century Gothic"/>
            </a:endParaRPr>
          </a:p>
          <a:p>
            <a:r>
              <a:rPr altLang="en-GB" dirty="0" lang="en-GB" u="sng">
                <a:latin charset="0" panose="020B0502020202020204" pitchFamily="34" typeface="Century Gothic"/>
              </a:rPr>
              <a:t>Read the short story </a:t>
            </a:r>
            <a:r>
              <a:rPr altLang="en-GB" dirty="0" lang="en-GB">
                <a:latin charset="0" panose="020B0502020202020204" pitchFamily="34" typeface="Century Gothic"/>
              </a:rPr>
              <a:t>then complete the questions on paper or a computer.</a:t>
            </a:r>
            <a:endParaRPr altLang="en-GB" dirty="0" lang="en-GB" sz="2400">
              <a:latin charset="0" panose="020B0502020202020204" pitchFamily="34" typeface="Century Gothic"/>
            </a:endParaRPr>
          </a:p>
        </p:txBody>
      </p:sp>
      <p:sp>
        <p:nvSpPr>
          <p:cNvPr id="3" name="Rectangle 2">
            <a:extLst>
              <a:ext uri="{FF2B5EF4-FFF2-40B4-BE49-F238E27FC236}">
                <a16:creationId xmlns:a16="http://schemas.microsoft.com/office/drawing/2014/main" id="{1473C950-8A4F-4C70-90E7-7F5133E3E1B7}"/>
              </a:ext>
            </a:extLst>
          </p:cNvPr>
          <p:cNvSpPr/>
          <p:nvPr/>
        </p:nvSpPr>
        <p:spPr>
          <a:xfrm>
            <a:off x="332509" y="997267"/>
            <a:ext cx="3190297" cy="523220"/>
          </a:xfrm>
          <a:prstGeom prst="rect">
            <a:avLst/>
          </a:prstGeom>
        </p:spPr>
        <p:txBody>
          <a:bodyPr numCol="1" wrap="none">
            <a:spAutoFit/>
          </a:bodyPr>
          <a:lstStyle/>
          <a:p>
            <a:r>
              <a:rPr altLang="en-GB" b="1" dirty="0" lang="en-GB" sz="2800" u="sng">
                <a:latin charset="0" panose="020B0502020202020204" pitchFamily="34" typeface="Century Gothic"/>
              </a:rPr>
              <a:t>The New Scooter</a:t>
            </a:r>
          </a:p>
        </p:txBody>
      </p:sp>
      <p:sp>
        <p:nvSpPr>
          <p:cNvPr id="15" name="Rectangle 14">
            <a:extLst>
              <a:ext uri="{FF2B5EF4-FFF2-40B4-BE49-F238E27FC236}">
                <a16:creationId xmlns:a16="http://schemas.microsoft.com/office/drawing/2014/main" id="{1F808EDA-54A6-498F-BAF3-06313944DDBA}"/>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 continues on next page…</a:t>
            </a:r>
          </a:p>
        </p:txBody>
      </p:sp>
    </p:spTree>
    <p:extLst>
      <p:ext uri="{BB962C8B-B14F-4D97-AF65-F5344CB8AC3E}">
        <p14:creationId xmlns:p14="http://schemas.microsoft.com/office/powerpoint/2010/main" val="3966806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42764" cy="67710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642764" cy="677108"/>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endParaRPr altLang="en-GB" b="1" dirty="0" lang="en-GB" sz="1600" u="sng">
              <a:latin charset="0" panose="020B0502020202020204" pitchFamily="34" typeface="Century Gothic"/>
            </a:endParaRPr>
          </a:p>
          <a:p>
            <a:r>
              <a:rPr altLang="en-GB" dirty="0" lang="en-GB">
                <a:latin charset="0" panose="020B0502020202020204" pitchFamily="34" typeface="Century Gothic"/>
              </a:rPr>
              <a:t>Read the short story then complete the questions on paper or a computer.</a:t>
            </a:r>
            <a:endParaRPr altLang="en-GB" dirty="0" lang="en-GB" sz="2400">
              <a:latin charset="0" panose="020B0502020202020204" pitchFamily="34" typeface="Century Gothic"/>
            </a:endParaRPr>
          </a:p>
        </p:txBody>
      </p:sp>
      <p:sp>
        <p:nvSpPr>
          <p:cNvPr id="2" name="Rectangle 1">
            <a:extLst>
              <a:ext uri="{FF2B5EF4-FFF2-40B4-BE49-F238E27FC236}">
                <a16:creationId xmlns:a16="http://schemas.microsoft.com/office/drawing/2014/main" id="{4197DF64-7570-466C-A6F3-C352CC1A9F6F}"/>
              </a:ext>
            </a:extLst>
          </p:cNvPr>
          <p:cNvSpPr/>
          <p:nvPr/>
        </p:nvSpPr>
        <p:spPr>
          <a:xfrm>
            <a:off x="332509" y="1742035"/>
            <a:ext cx="8599055" cy="4031873"/>
          </a:xfrm>
          <a:prstGeom prst="rect">
            <a:avLst/>
          </a:prstGeom>
          <a:solidFill>
            <a:schemeClr val="accent1">
              <a:lumMod val="20000"/>
              <a:lumOff val="80000"/>
            </a:schemeClr>
          </a:solidFill>
          <a:ln w="38100">
            <a:solidFill>
              <a:schemeClr val="tx1"/>
            </a:solidFill>
          </a:ln>
        </p:spPr>
        <p:txBody>
          <a:bodyPr numCol="1" wrap="square">
            <a:spAutoFit/>
          </a:bodyPr>
          <a:lstStyle/>
          <a:p>
            <a:r>
              <a:rPr altLang="en-GB" dirty="0" lang="en-GB" sz="1600">
                <a:latin charset="0" panose="020B0502020202020204" pitchFamily="34" typeface="Century Gothic"/>
              </a:rPr>
              <a:t>“Would you really?” I said excitedly. “I promise I will pay you back, I will!”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“Sure, let’s get it,” said Dad as he picked up the box. As we were walking toward the registers, Dad asked me if I knew what it meant to borrow money.</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“Yes, it means that I have to give it back to you,” I answered.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Dad responded, “You’re right, but you can give it back to me a little at a time. Right now you get five pounds a week for your pocket money. Instead of using it for a little treat, you could pay it back to me until you pay off your part of the scooter. It will take a couple of months for you to be done paying me back for it if you do that. Does that work for you?”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“Sure, Dad! Thank you so much, I can’t wait to use my new scooter! I will pay you back with my pocket money until I return all the money I’m borrowing from you today. You’re the best!”</a:t>
            </a:r>
          </a:p>
        </p:txBody>
      </p:sp>
      <p:sp>
        <p:nvSpPr>
          <p:cNvPr id="3" name="Rectangle 2">
            <a:extLst>
              <a:ext uri="{FF2B5EF4-FFF2-40B4-BE49-F238E27FC236}">
                <a16:creationId xmlns:a16="http://schemas.microsoft.com/office/drawing/2014/main" id="{1473C950-8A4F-4C70-90E7-7F5133E3E1B7}"/>
              </a:ext>
            </a:extLst>
          </p:cNvPr>
          <p:cNvSpPr/>
          <p:nvPr/>
        </p:nvSpPr>
        <p:spPr>
          <a:xfrm>
            <a:off x="332509" y="997267"/>
            <a:ext cx="5312673" cy="523220"/>
          </a:xfrm>
          <a:prstGeom prst="rect">
            <a:avLst/>
          </a:prstGeom>
        </p:spPr>
        <p:txBody>
          <a:bodyPr numCol="1" wrap="none">
            <a:spAutoFit/>
          </a:bodyPr>
          <a:lstStyle/>
          <a:p>
            <a:r>
              <a:rPr altLang="en-GB" b="1" dirty="0" lang="en-GB" sz="2800" u="sng">
                <a:latin charset="0" panose="020B0502020202020204" pitchFamily="34" typeface="Century Gothic"/>
              </a:rPr>
              <a:t>The New Scooter continued…</a:t>
            </a:r>
          </a:p>
        </p:txBody>
      </p:sp>
      <p:sp>
        <p:nvSpPr>
          <p:cNvPr id="9" name="Rectangle 8">
            <a:extLst>
              <a:ext uri="{FF2B5EF4-FFF2-40B4-BE49-F238E27FC236}">
                <a16:creationId xmlns:a16="http://schemas.microsoft.com/office/drawing/2014/main" id="{ADEB6413-89EC-4607-B53E-9B04C2249B6F}"/>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 continues on next page…</a:t>
            </a:r>
          </a:p>
        </p:txBody>
      </p:sp>
      <p:pic>
        <p:nvPicPr>
          <p:cNvPr id="5" name="Picture 4">
            <a:extLst>
              <a:ext uri="{FF2B5EF4-FFF2-40B4-BE49-F238E27FC236}">
                <a16:creationId xmlns:a16="http://schemas.microsoft.com/office/drawing/2014/main" id="{DF5AED9B-9BDE-4A81-868C-8FF8A7B243D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15096" y="2481068"/>
            <a:ext cx="3345996" cy="2955390"/>
          </a:xfrm>
          <a:prstGeom prst="rect">
            <a:avLst/>
          </a:prstGeom>
        </p:spPr>
      </p:pic>
    </p:spTree>
    <p:extLst>
      <p:ext uri="{BB962C8B-B14F-4D97-AF65-F5344CB8AC3E}">
        <p14:creationId xmlns:p14="http://schemas.microsoft.com/office/powerpoint/2010/main" val="3707857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42764" cy="67710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642764" cy="677108"/>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endParaRPr altLang="en-GB" b="1" dirty="0" lang="en-GB" sz="1600" u="sng">
              <a:latin charset="0" panose="020B0502020202020204" pitchFamily="34" typeface="Century Gothic"/>
            </a:endParaRPr>
          </a:p>
          <a:p>
            <a:r>
              <a:rPr altLang="en-GB" dirty="0" lang="en-GB">
                <a:latin charset="0" panose="020B0502020202020204" pitchFamily="34" typeface="Century Gothic"/>
              </a:rPr>
              <a:t>Read the short story then complete the questions on paper or a computer.</a:t>
            </a:r>
            <a:endParaRPr altLang="en-GB" dirty="0" lang="en-GB" sz="2400">
              <a:latin charset="0" panose="020B0502020202020204" pitchFamily="34" typeface="Century Gothic"/>
            </a:endParaRPr>
          </a:p>
        </p:txBody>
      </p:sp>
      <p:sp>
        <p:nvSpPr>
          <p:cNvPr id="2" name="Rectangle 1">
            <a:extLst>
              <a:ext uri="{FF2B5EF4-FFF2-40B4-BE49-F238E27FC236}">
                <a16:creationId xmlns:a16="http://schemas.microsoft.com/office/drawing/2014/main" id="{4197DF64-7570-466C-A6F3-C352CC1A9F6F}"/>
              </a:ext>
            </a:extLst>
          </p:cNvPr>
          <p:cNvSpPr/>
          <p:nvPr/>
        </p:nvSpPr>
        <p:spPr>
          <a:xfrm>
            <a:off x="332509" y="1592826"/>
            <a:ext cx="8599055" cy="4093428"/>
          </a:xfrm>
          <a:prstGeom prst="rect">
            <a:avLst/>
          </a:prstGeom>
          <a:solidFill>
            <a:schemeClr val="accent1">
              <a:lumMod val="20000"/>
              <a:lumOff val="80000"/>
            </a:schemeClr>
          </a:solidFill>
          <a:ln w="38100">
            <a:solidFill>
              <a:schemeClr val="tx1"/>
            </a:solidFill>
          </a:ln>
        </p:spPr>
        <p:txBody>
          <a:bodyPr numCol="1" wrap="square">
            <a:spAutoFit/>
          </a:bodyPr>
          <a:lstStyle/>
          <a:p>
            <a:pPr indent="-342900" marL="342900">
              <a:buAutoNum type="arabicPeriod"/>
            </a:pPr>
            <a:r>
              <a:rPr altLang="en-GB" dirty="0" lang="en-GB" sz="2000">
                <a:latin charset="0" panose="020B0502020202020204" pitchFamily="34" typeface="Century Gothic"/>
              </a:rPr>
              <a:t>Recount the story in your own words.</a:t>
            </a:r>
          </a:p>
          <a:p>
            <a:r>
              <a:rPr altLang="en-GB" dirty="0" lang="en-GB" sz="2000">
                <a:solidFill>
                  <a:srgbClr val="FF0000"/>
                </a:solidFill>
                <a:latin charset="0" panose="020B0502020202020204" pitchFamily="34" typeface="Century Gothic"/>
              </a:rPr>
              <a:t>The story is about…</a:t>
            </a:r>
          </a:p>
          <a:p>
            <a:r>
              <a:rPr altLang="en-GB" dirty="0" lang="en-GB" sz="2000">
                <a:latin charset="0" panose="020B0502020202020204" pitchFamily="34" typeface="Century Gothic"/>
              </a:rPr>
              <a:t>2. How do you think Sophie will feel when she gives her dad her pocket money each week? Why?</a:t>
            </a:r>
          </a:p>
          <a:p>
            <a:r>
              <a:rPr altLang="en-GB" dirty="0" lang="en-GB" sz="2000">
                <a:solidFill>
                  <a:srgbClr val="FF0000"/>
                </a:solidFill>
                <a:latin charset="0" panose="020B0502020202020204" pitchFamily="34" typeface="Century Gothic"/>
              </a:rPr>
              <a:t>Sophie will feel…….because…..</a:t>
            </a:r>
          </a:p>
          <a:p>
            <a:r>
              <a:rPr altLang="en-GB" dirty="0" lang="en-GB" sz="2000">
                <a:latin charset="0" panose="020B0502020202020204" pitchFamily="34" typeface="Century Gothic"/>
              </a:rPr>
              <a:t>3. Sophie borrowed money for her new scooter. When are other times people might borrow money? </a:t>
            </a:r>
          </a:p>
          <a:p>
            <a:r>
              <a:rPr altLang="en-GB" dirty="0" lang="en-GB" sz="2000">
                <a:solidFill>
                  <a:srgbClr val="FF0000"/>
                </a:solidFill>
                <a:latin charset="0" panose="020B0502020202020204" pitchFamily="34" typeface="Century Gothic"/>
              </a:rPr>
              <a:t>Other examples of times people would borrow money are…</a:t>
            </a:r>
          </a:p>
          <a:p>
            <a:r>
              <a:rPr altLang="en-GB" dirty="0" lang="en-GB" sz="2000">
                <a:latin charset="0" panose="020B0502020202020204" pitchFamily="34" typeface="Century Gothic"/>
              </a:rPr>
              <a:t>4. What does “glance” mean in the 5th paragraph? How do you know?</a:t>
            </a:r>
          </a:p>
          <a:p>
            <a:r>
              <a:rPr altLang="en-GB" dirty="0" lang="en-GB" sz="2000">
                <a:solidFill>
                  <a:srgbClr val="FF0000"/>
                </a:solidFill>
                <a:latin charset="0" panose="020B0502020202020204" pitchFamily="34" typeface="Century Gothic"/>
              </a:rPr>
              <a:t>Glance means….</a:t>
            </a:r>
          </a:p>
          <a:p>
            <a:r>
              <a:rPr altLang="en-GB" dirty="0" lang="en-GB" sz="2000">
                <a:latin charset="0" panose="020B0502020202020204" pitchFamily="34" typeface="Century Gothic"/>
              </a:rPr>
              <a:t>5. What do you think Sophie will do with her old scooter? Why</a:t>
            </a:r>
          </a:p>
          <a:p>
            <a:r>
              <a:rPr altLang="en-GB" dirty="0" lang="en-GB" sz="2000">
                <a:solidFill>
                  <a:srgbClr val="FF0000"/>
                </a:solidFill>
                <a:latin charset="0" panose="020B0502020202020204" pitchFamily="34" typeface="Century Gothic"/>
              </a:rPr>
              <a:t>Sophie will…</a:t>
            </a:r>
          </a:p>
        </p:txBody>
      </p:sp>
      <p:sp>
        <p:nvSpPr>
          <p:cNvPr id="3" name="Rectangle 2">
            <a:extLst>
              <a:ext uri="{FF2B5EF4-FFF2-40B4-BE49-F238E27FC236}">
                <a16:creationId xmlns:a16="http://schemas.microsoft.com/office/drawing/2014/main" id="{1473C950-8A4F-4C70-90E7-7F5133E3E1B7}"/>
              </a:ext>
            </a:extLst>
          </p:cNvPr>
          <p:cNvSpPr/>
          <p:nvPr/>
        </p:nvSpPr>
        <p:spPr>
          <a:xfrm>
            <a:off x="332509" y="997267"/>
            <a:ext cx="2244525" cy="523220"/>
          </a:xfrm>
          <a:prstGeom prst="rect">
            <a:avLst/>
          </a:prstGeom>
        </p:spPr>
        <p:txBody>
          <a:bodyPr numCol="1" wrap="none">
            <a:spAutoFit/>
          </a:bodyPr>
          <a:lstStyle/>
          <a:p>
            <a:r>
              <a:rPr altLang="en-GB" b="1" dirty="0" lang="en-GB" sz="2800" u="sng">
                <a:latin charset="0" panose="020B0502020202020204" pitchFamily="34" typeface="Century Gothic"/>
              </a:rPr>
              <a:t>Questions…</a:t>
            </a:r>
          </a:p>
        </p:txBody>
      </p:sp>
      <p:sp>
        <p:nvSpPr>
          <p:cNvPr id="16" name="Rectangle 15">
            <a:extLst>
              <a:ext uri="{FF2B5EF4-FFF2-40B4-BE49-F238E27FC236}">
                <a16:creationId xmlns:a16="http://schemas.microsoft.com/office/drawing/2014/main" id="{C6E9C9F3-F2CB-4365-9969-58B64F21993D}"/>
              </a:ext>
            </a:extLst>
          </p:cNvPr>
          <p:cNvSpPr/>
          <p:nvPr/>
        </p:nvSpPr>
        <p:spPr>
          <a:xfrm>
            <a:off x="225902" y="5849594"/>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17" name="TextBox 16">
            <a:extLst>
              <a:ext uri="{FF2B5EF4-FFF2-40B4-BE49-F238E27FC236}">
                <a16:creationId xmlns:a16="http://schemas.microsoft.com/office/drawing/2014/main" id="{F1C41BB5-96CD-42E8-94A0-2D6895D7A89C}"/>
              </a:ext>
            </a:extLst>
          </p:cNvPr>
          <p:cNvSpPr txBox="1"/>
          <p:nvPr/>
        </p:nvSpPr>
        <p:spPr>
          <a:xfrm>
            <a:off x="334297" y="5860866"/>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pic>
        <p:nvPicPr>
          <p:cNvPr id="19" name="Picture 18">
            <a:extLst>
              <a:ext uri="{FF2B5EF4-FFF2-40B4-BE49-F238E27FC236}">
                <a16:creationId xmlns:a16="http://schemas.microsoft.com/office/drawing/2014/main" id="{019BC7A3-0643-44BD-AEFD-BB1D07D899A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142699" y="2955799"/>
            <a:ext cx="2715004" cy="2629267"/>
          </a:xfrm>
          <a:prstGeom prst="rect">
            <a:avLst/>
          </a:prstGeom>
        </p:spPr>
      </p:pic>
      <p:sp>
        <p:nvSpPr>
          <p:cNvPr id="21" name="TextBox 20">
            <a:extLst>
              <a:ext uri="{FF2B5EF4-FFF2-40B4-BE49-F238E27FC236}">
                <a16:creationId xmlns:a16="http://schemas.microsoft.com/office/drawing/2014/main" id="{733FB781-BC14-4AC4-BFF3-A13B71598A96}"/>
              </a:ext>
            </a:extLst>
          </p:cNvPr>
          <p:cNvSpPr txBox="1"/>
          <p:nvPr/>
        </p:nvSpPr>
        <p:spPr>
          <a:xfrm>
            <a:off x="9328727" y="1824400"/>
            <a:ext cx="2528976" cy="1200329"/>
          </a:xfrm>
          <a:prstGeom prst="rect">
            <a:avLst/>
          </a:prstGeom>
          <a:noFill/>
        </p:spPr>
        <p:txBody>
          <a:bodyPr numCol="1" rtlCol="0" wrap="square">
            <a:spAutoFit/>
          </a:bodyPr>
          <a:lstStyle/>
          <a:p>
            <a:pPr algn="ctr"/>
            <a:r>
              <a:rPr altLang="en-GB" dirty="0" lang="en-GB">
                <a:solidFill>
                  <a:srgbClr val="FF0000"/>
                </a:solidFill>
                <a:latin charset="0" panose="030F0702030302020204" pitchFamily="66" typeface="Comic Sans MS"/>
              </a:rPr>
              <a:t>Write in full sentences!</a:t>
            </a:r>
          </a:p>
          <a:p>
            <a:pPr algn="ctr"/>
            <a:r>
              <a:rPr altLang="en-GB" dirty="0" lang="en-GB">
                <a:solidFill>
                  <a:srgbClr val="FF0000"/>
                </a:solidFill>
                <a:latin charset="0" panose="030F0702030302020204" pitchFamily="66" typeface="Comic Sans MS"/>
              </a:rPr>
              <a:t>The red are sentence starters to help you.</a:t>
            </a:r>
          </a:p>
        </p:txBody>
      </p:sp>
    </p:spTree>
    <p:extLst>
      <p:ext uri="{BB962C8B-B14F-4D97-AF65-F5344CB8AC3E}">
        <p14:creationId xmlns:p14="http://schemas.microsoft.com/office/powerpoint/2010/main" val="1259561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027BA4-AD53-4929-B092-4577D2138D2F}"/>
              </a:ext>
            </a:extLst>
          </p:cNvPr>
          <p:cNvSpPr/>
          <p:nvPr/>
        </p:nvSpPr>
        <p:spPr>
          <a:xfrm>
            <a:off x="225902" y="5849594"/>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50B50947-A4F9-4B1D-A872-1FA6E6EA87CB}"/>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40031784-A840-46B0-9AFF-B93A28CB844D}"/>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A74FA148-CE12-4F2C-A41E-50DCC559B1D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293091" y="643791"/>
            <a:ext cx="565575" cy="565575"/>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EA4A35B5-69EE-4F99-99F1-CBE8D00301E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24610" y="648929"/>
            <a:ext cx="560437" cy="560437"/>
          </a:xfrm>
          <a:prstGeom prst="rect">
            <a:avLst/>
          </a:prstGeom>
          <a:ln w="12700">
            <a:solidFill>
              <a:schemeClr val="tx1"/>
            </a:solidFill>
          </a:ln>
        </p:spPr>
      </p:pic>
      <p:pic>
        <p:nvPicPr>
          <p:cNvPr id="11" name="Picture 10">
            <a:extLst>
              <a:ext uri="{FF2B5EF4-FFF2-40B4-BE49-F238E27FC236}">
                <a16:creationId xmlns:a16="http://schemas.microsoft.com/office/drawing/2014/main" id="{A63DDA6A-529D-4166-896C-18447D4DE1AC}"/>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150353" y="648929"/>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7A2CD603-A94A-4B69-9A3B-8D9277FAE37C}"/>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3" name="TextBox 12">
            <a:extLst>
              <a:ext uri="{FF2B5EF4-FFF2-40B4-BE49-F238E27FC236}">
                <a16:creationId xmlns:a16="http://schemas.microsoft.com/office/drawing/2014/main" id="{31AC54A9-3290-483A-BFE9-8F9BF0B85157}"/>
              </a:ext>
            </a:extLst>
          </p:cNvPr>
          <p:cNvSpPr txBox="1"/>
          <p:nvPr/>
        </p:nvSpPr>
        <p:spPr>
          <a:xfrm>
            <a:off x="225902" y="200691"/>
            <a:ext cx="9642764" cy="1015663"/>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p>
          <a:p>
            <a:r>
              <a:rPr altLang="en-GB" dirty="0" lang="en-GB" sz="2000">
                <a:latin charset="0" panose="020B0502020202020204" pitchFamily="34" typeface="Century Gothic"/>
              </a:rPr>
              <a:t>You have a £500 budget to redecorate your bedroom.</a:t>
            </a:r>
          </a:p>
          <a:p>
            <a:r>
              <a:rPr altLang="en-GB" dirty="0" lang="en-GB" sz="2000">
                <a:latin charset="0" panose="020B0502020202020204" pitchFamily="34" typeface="Century Gothic"/>
              </a:rPr>
              <a:t>Choose your items and make sure you don’t overspend!</a:t>
            </a:r>
          </a:p>
        </p:txBody>
      </p:sp>
      <p:sp>
        <p:nvSpPr>
          <p:cNvPr id="14" name="TextBox 13">
            <a:extLst>
              <a:ext uri="{FF2B5EF4-FFF2-40B4-BE49-F238E27FC236}">
                <a16:creationId xmlns:a16="http://schemas.microsoft.com/office/drawing/2014/main" id="{331973EB-0459-4A6E-BB8C-4303FBA59450}"/>
              </a:ext>
            </a:extLst>
          </p:cNvPr>
          <p:cNvSpPr txBox="1"/>
          <p:nvPr/>
        </p:nvSpPr>
        <p:spPr>
          <a:xfrm>
            <a:off x="225902" y="1505724"/>
            <a:ext cx="11631801" cy="3293209"/>
          </a:xfrm>
          <a:prstGeom prst="rect">
            <a:avLst/>
          </a:prstGeom>
          <a:solidFill>
            <a:schemeClr val="accent6">
              <a:lumMod val="40000"/>
              <a:lumOff val="60000"/>
            </a:schemeClr>
          </a:solidFill>
          <a:ln w="31750">
            <a:solidFill>
              <a:schemeClr val="tx1"/>
            </a:solidFill>
          </a:ln>
        </p:spPr>
        <p:txBody>
          <a:bodyPr numCol="1" rtlCol="0" wrap="square">
            <a:spAutoFit/>
          </a:bodyPr>
          <a:lstStyle/>
          <a:p>
            <a:r>
              <a:rPr altLang="en-GB" dirty="0" lang="en-GB" sz="1600">
                <a:latin charset="0" panose="020B0502020202020204" pitchFamily="34" typeface="Century Gothic"/>
              </a:rPr>
              <a:t>You need to:</a:t>
            </a:r>
          </a:p>
          <a:p>
            <a:endParaRPr altLang="en-GB" dirty="0" lang="en-GB" sz="1600">
              <a:latin charset="0" panose="020B0502020202020204" pitchFamily="34" typeface="Century Gothic"/>
            </a:endParaRPr>
          </a:p>
          <a:p>
            <a:pPr indent="-285750" marL="285750">
              <a:buFont charset="0" panose="020B0604020202020204" pitchFamily="34" typeface="Arial"/>
              <a:buChar char="•"/>
            </a:pPr>
            <a:r>
              <a:rPr altLang="en-GB" dirty="0" lang="en-GB" sz="1600">
                <a:latin charset="0" panose="020B0502020202020204" pitchFamily="34" typeface="Century Gothic"/>
              </a:rPr>
              <a:t>Think about what kind of things you will look to buy- make a list (paint/ bedding/ furniture/ games/ decorations)</a:t>
            </a:r>
          </a:p>
          <a:p>
            <a:pPr indent="-285750" marL="285750">
              <a:buFont charset="0" panose="020B0604020202020204" pitchFamily="34" typeface="Arial"/>
              <a:buChar char="•"/>
            </a:pPr>
            <a:endParaRPr altLang="en-GB" dirty="0" lang="en-GB" sz="1600">
              <a:latin charset="0" panose="020B0502020202020204" pitchFamily="34" typeface="Century Gothic"/>
            </a:endParaRPr>
          </a:p>
          <a:p>
            <a:pPr indent="-285750" marL="285750">
              <a:buFont charset="0" panose="020B0604020202020204" pitchFamily="34" typeface="Arial"/>
              <a:buChar char="•"/>
            </a:pPr>
            <a:r>
              <a:rPr altLang="en-GB" dirty="0" lang="en-GB" sz="1600">
                <a:latin charset="0" panose="020B0502020202020204" pitchFamily="34" typeface="Century Gothic"/>
              </a:rPr>
              <a:t>Why have you chosen these items? Write a short paragraph.</a:t>
            </a:r>
          </a:p>
          <a:p>
            <a:pPr indent="-285750" marL="285750">
              <a:buFont charset="0" panose="020B0604020202020204" pitchFamily="34" typeface="Arial"/>
              <a:buChar char="•"/>
            </a:pPr>
            <a:endParaRPr altLang="en-GB" dirty="0" lang="en-GB" sz="1600">
              <a:latin charset="0" panose="020B0502020202020204" pitchFamily="34" typeface="Century Gothic"/>
            </a:endParaRPr>
          </a:p>
          <a:p>
            <a:pPr indent="-285750" marL="285750">
              <a:buFont charset="0" panose="020B0604020202020204" pitchFamily="34" typeface="Arial"/>
              <a:buChar char="•"/>
            </a:pPr>
            <a:r>
              <a:rPr altLang="en-GB" dirty="0" lang="en-GB" sz="1600">
                <a:latin charset="0" panose="020B0502020202020204" pitchFamily="34" typeface="Century Gothic"/>
              </a:rPr>
              <a:t>Research your items (online) and write down your specific choices, where they come from, and the price.</a:t>
            </a:r>
          </a:p>
          <a:p>
            <a:endParaRPr altLang="en-GB" dirty="0" lang="en-GB" sz="1600">
              <a:latin charset="0" panose="020B0502020202020204" pitchFamily="34" typeface="Century Gothic"/>
            </a:endParaRPr>
          </a:p>
          <a:p>
            <a:endParaRPr altLang="en-GB" dirty="0" lang="en-GB" sz="1600">
              <a:latin charset="0" panose="020B0502020202020204" pitchFamily="34" typeface="Century Gothic"/>
            </a:endParaRPr>
          </a:p>
          <a:p>
            <a:pPr indent="-285750" marL="285750">
              <a:buFont charset="0" panose="020B0604020202020204" pitchFamily="34" typeface="Arial"/>
              <a:buChar char="•"/>
            </a:pPr>
            <a:endParaRPr altLang="en-GB" dirty="0" lang="en-GB" sz="1600">
              <a:latin charset="0" panose="020B0502020202020204" pitchFamily="34" typeface="Century Gothic"/>
            </a:endParaRPr>
          </a:p>
          <a:p>
            <a:pPr indent="-285750" marL="285750">
              <a:buFont charset="0" panose="020B0604020202020204" pitchFamily="34" typeface="Arial"/>
              <a:buChar char="•"/>
            </a:pPr>
            <a:endParaRPr altLang="en-GB" dirty="0" lang="en-GB" sz="1600">
              <a:latin charset="0" panose="020B0502020202020204" pitchFamily="34" typeface="Century Gothic"/>
            </a:endParaRPr>
          </a:p>
          <a:p>
            <a:pPr indent="-285750" marL="285750">
              <a:buFont charset="0" panose="020B0604020202020204" pitchFamily="34" typeface="Arial"/>
              <a:buChar char="•"/>
            </a:pPr>
            <a:r>
              <a:rPr altLang="en-GB" dirty="0" lang="en-GB" sz="1600">
                <a:latin charset="0" panose="020B0502020202020204" pitchFamily="34" typeface="Century Gothic"/>
              </a:rPr>
              <a:t>Work out how much you have spent in total and if it is more than £500 pounds you must take some items off your shopping list. What did you remove? Why?  </a:t>
            </a:r>
          </a:p>
        </p:txBody>
      </p:sp>
      <p:graphicFrame>
        <p:nvGraphicFramePr>
          <p:cNvPr id="2" name="Table 2">
            <a:extLst>
              <a:ext uri="{FF2B5EF4-FFF2-40B4-BE49-F238E27FC236}">
                <a16:creationId xmlns:a16="http://schemas.microsoft.com/office/drawing/2014/main" id="{480E7EB5-9415-4CD0-9832-C6E03C4D340B}"/>
              </a:ext>
            </a:extLst>
          </p:cNvPr>
          <p:cNvGraphicFramePr>
            <a:graphicFrameLocks noGrp="1"/>
          </p:cNvGraphicFramePr>
          <p:nvPr>
            <p:extLst>
              <p:ext uri="{D42A27DB-BD31-4B8C-83A1-F6EECF244321}">
                <p14:modId xmlns:p14="http://schemas.microsoft.com/office/powerpoint/2010/main" val="2558047800"/>
              </p:ext>
            </p:extLst>
          </p:nvPr>
        </p:nvGraphicFramePr>
        <p:xfrm>
          <a:off x="1740667" y="3429000"/>
          <a:ext cx="8127999" cy="741680"/>
        </p:xfrm>
        <a:graphic>
          <a:graphicData uri="http://schemas.openxmlformats.org/drawingml/2006/table">
            <a:tbl>
              <a:tblPr bandRow="1" firstRow="1">
                <a:tableStyleId>{5940675A-B579-460E-94D1-54222C63F5DA}</a:tableStyleId>
              </a:tblPr>
              <a:tblGrid>
                <a:gridCol w="2709333">
                  <a:extLst>
                    <a:ext uri="{9D8B030D-6E8A-4147-A177-3AD203B41FA5}">
                      <a16:colId xmlns:a16="http://schemas.microsoft.com/office/drawing/2014/main" val="4093649933"/>
                    </a:ext>
                  </a:extLst>
                </a:gridCol>
                <a:gridCol w="2709333">
                  <a:extLst>
                    <a:ext uri="{9D8B030D-6E8A-4147-A177-3AD203B41FA5}">
                      <a16:colId xmlns:a16="http://schemas.microsoft.com/office/drawing/2014/main" val="743146196"/>
                    </a:ext>
                  </a:extLst>
                </a:gridCol>
                <a:gridCol w="2709333">
                  <a:extLst>
                    <a:ext uri="{9D8B030D-6E8A-4147-A177-3AD203B41FA5}">
                      <a16:colId xmlns:a16="http://schemas.microsoft.com/office/drawing/2014/main" val="943270656"/>
                    </a:ext>
                  </a:extLst>
                </a:gridCol>
              </a:tblGrid>
              <a:tr h="370840">
                <a:tc>
                  <a:txBody>
                    <a:bodyPr numCol="1"/>
                    <a:lstStyle/>
                    <a:p>
                      <a:r>
                        <a:rPr altLang="en-GB" dirty="0" lang="en-GB"/>
                        <a:t>Item:</a:t>
                      </a:r>
                    </a:p>
                  </a:txBody>
                  <a:tcPr>
                    <a:solidFill>
                      <a:srgbClr val="CC99FF"/>
                    </a:solidFill>
                  </a:tcPr>
                </a:tc>
                <a:tc>
                  <a:txBody>
                    <a:bodyPr numCol="1"/>
                    <a:lstStyle/>
                    <a:p>
                      <a:r>
                        <a:rPr altLang="en-GB" dirty="0" lang="en-GB"/>
                        <a:t>Shop:</a:t>
                      </a:r>
                    </a:p>
                  </a:txBody>
                  <a:tcPr>
                    <a:solidFill>
                      <a:srgbClr val="CC99FF"/>
                    </a:solidFill>
                  </a:tcPr>
                </a:tc>
                <a:tc>
                  <a:txBody>
                    <a:bodyPr numCol="1"/>
                    <a:lstStyle/>
                    <a:p>
                      <a:r>
                        <a:rPr altLang="en-GB" dirty="0" lang="en-GB"/>
                        <a:t>Cost:</a:t>
                      </a:r>
                    </a:p>
                  </a:txBody>
                  <a:tcPr>
                    <a:solidFill>
                      <a:srgbClr val="CC99FF"/>
                    </a:solidFill>
                  </a:tcPr>
                </a:tc>
                <a:extLst>
                  <a:ext uri="{0D108BD9-81ED-4DB2-BD59-A6C34878D82A}">
                    <a16:rowId xmlns:a16="http://schemas.microsoft.com/office/drawing/2014/main" val="287808498"/>
                  </a:ext>
                </a:extLst>
              </a:tr>
              <a:tr h="370840">
                <a:tc>
                  <a:txBody>
                    <a:bodyPr numCol="1"/>
                    <a:lstStyle/>
                    <a:p>
                      <a:r>
                        <a:rPr altLang="en-GB" dirty="0" lang="en-GB"/>
                        <a:t>Pink fluffy lamp</a:t>
                      </a:r>
                    </a:p>
                  </a:txBody>
                  <a:tcPr>
                    <a:solidFill>
                      <a:schemeClr val="bg1"/>
                    </a:solidFill>
                  </a:tcPr>
                </a:tc>
                <a:tc>
                  <a:txBody>
                    <a:bodyPr numCol="1"/>
                    <a:lstStyle/>
                    <a:p>
                      <a:r>
                        <a:rPr altLang="en-GB" dirty="0" lang="en-GB"/>
                        <a:t>Argos</a:t>
                      </a:r>
                    </a:p>
                  </a:txBody>
                  <a:tcPr>
                    <a:solidFill>
                      <a:schemeClr val="bg1"/>
                    </a:solidFill>
                  </a:tcPr>
                </a:tc>
                <a:tc>
                  <a:txBody>
                    <a:bodyPr numCol="1"/>
                    <a:lstStyle/>
                    <a:p>
                      <a:r>
                        <a:rPr altLang="en-GB" dirty="0" lang="en-GB"/>
                        <a:t>£14.99</a:t>
                      </a:r>
                    </a:p>
                  </a:txBody>
                  <a:tcPr>
                    <a:solidFill>
                      <a:schemeClr val="bg1"/>
                    </a:solidFill>
                  </a:tcPr>
                </a:tc>
                <a:extLst>
                  <a:ext uri="{0D108BD9-81ED-4DB2-BD59-A6C34878D82A}">
                    <a16:rowId xmlns:a16="http://schemas.microsoft.com/office/drawing/2014/main" val="545678918"/>
                  </a:ext>
                </a:extLst>
              </a:tr>
            </a:tbl>
          </a:graphicData>
        </a:graphic>
      </p:graphicFrame>
      <p:sp>
        <p:nvSpPr>
          <p:cNvPr id="15" name="Rectangle 14">
            <a:extLst>
              <a:ext uri="{FF2B5EF4-FFF2-40B4-BE49-F238E27FC236}">
                <a16:creationId xmlns:a16="http://schemas.microsoft.com/office/drawing/2014/main" id="{3B63A4EF-0A06-4785-9403-874716FCF7F9}"/>
              </a:ext>
            </a:extLst>
          </p:cNvPr>
          <p:cNvSpPr/>
          <p:nvPr/>
        </p:nvSpPr>
        <p:spPr>
          <a:xfrm>
            <a:off x="243537" y="4938505"/>
            <a:ext cx="11614166" cy="81983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6" name="TextBox 15">
            <a:extLst>
              <a:ext uri="{FF2B5EF4-FFF2-40B4-BE49-F238E27FC236}">
                <a16:creationId xmlns:a16="http://schemas.microsoft.com/office/drawing/2014/main" id="{455E28FC-0DA9-4FE6-98F7-2D9B00C03FA1}"/>
              </a:ext>
            </a:extLst>
          </p:cNvPr>
          <p:cNvSpPr txBox="1"/>
          <p:nvPr/>
        </p:nvSpPr>
        <p:spPr>
          <a:xfrm>
            <a:off x="238530" y="4914942"/>
            <a:ext cx="5404888" cy="738664"/>
          </a:xfrm>
          <a:prstGeom prst="rect">
            <a:avLst/>
          </a:prstGeom>
          <a:noFill/>
        </p:spPr>
        <p:txBody>
          <a:bodyPr numCol="1" rtlCol="0" wrap="square">
            <a:spAutoFit/>
          </a:bodyPr>
          <a:lstStyle/>
          <a:p>
            <a:r>
              <a:rPr altLang="en-GB" dirty="0" lang="en-GB" sz="1400">
                <a:latin charset="0" panose="020B0502020202020204" pitchFamily="34" typeface="Century Gothic"/>
                <a:hlinkClick r:id="rId8"/>
              </a:rPr>
              <a:t>www.maisonsdumonde.com</a:t>
            </a:r>
            <a:endParaRPr altLang="en-GB" dirty="0" lang="en-GB" sz="1400">
              <a:latin charset="0" panose="020B0502020202020204" pitchFamily="34" typeface="Century Gothic"/>
            </a:endParaRPr>
          </a:p>
          <a:p>
            <a:r>
              <a:rPr altLang="en-GB" dirty="0" lang="en-GB" sz="1400">
                <a:latin charset="0" panose="020B0502020202020204" pitchFamily="34" typeface="Century Gothic"/>
                <a:hlinkClick r:id="rId9"/>
              </a:rPr>
              <a:t>www.ikea.com/gb/en/</a:t>
            </a:r>
            <a:endParaRPr altLang="en-GB" dirty="0" lang="en-GB" sz="1400">
              <a:latin charset="0" panose="020B0502020202020204" pitchFamily="34" typeface="Century Gothic"/>
            </a:endParaRPr>
          </a:p>
          <a:p>
            <a:r>
              <a:rPr altLang="en-GB" dirty="0" lang="en-GB" sz="1400">
                <a:latin charset="0" panose="020B0502020202020204" pitchFamily="34" typeface="Century Gothic"/>
                <a:hlinkClick r:id="rId10"/>
              </a:rPr>
              <a:t>https://www.argos.co.uk/</a:t>
            </a:r>
            <a:endParaRPr altLang="en-GB" dirty="0" lang="en-GB" sz="1400">
              <a:latin charset="0" panose="020B0502020202020204" pitchFamily="34" typeface="Century Gothic"/>
            </a:endParaRPr>
          </a:p>
        </p:txBody>
      </p:sp>
      <p:sp>
        <p:nvSpPr>
          <p:cNvPr id="17" name="TextBox 16">
            <a:extLst>
              <a:ext uri="{FF2B5EF4-FFF2-40B4-BE49-F238E27FC236}">
                <a16:creationId xmlns:a16="http://schemas.microsoft.com/office/drawing/2014/main" id="{709E4176-8AB2-4E33-ACD6-7C36A2D2CAEE}"/>
              </a:ext>
            </a:extLst>
          </p:cNvPr>
          <p:cNvSpPr txBox="1"/>
          <p:nvPr/>
        </p:nvSpPr>
        <p:spPr>
          <a:xfrm>
            <a:off x="4307148" y="4946288"/>
            <a:ext cx="5404888" cy="738664"/>
          </a:xfrm>
          <a:prstGeom prst="rect">
            <a:avLst/>
          </a:prstGeom>
          <a:noFill/>
        </p:spPr>
        <p:txBody>
          <a:bodyPr numCol="1" rtlCol="0" wrap="square">
            <a:spAutoFit/>
          </a:bodyPr>
          <a:lstStyle/>
          <a:p>
            <a:r>
              <a:rPr altLang="en-GB" dirty="0" lang="en-GB" sz="1400">
                <a:latin charset="0" panose="020B0502020202020204" pitchFamily="34" typeface="Century Gothic"/>
                <a:hlinkClick r:id="rId11"/>
              </a:rPr>
              <a:t>https://www.wayfair.co.uk/</a:t>
            </a:r>
            <a:endParaRPr altLang="en-GB" dirty="0" lang="en-GB" sz="1400">
              <a:latin charset="0" panose="020B0502020202020204" pitchFamily="34" typeface="Century Gothic"/>
            </a:endParaRPr>
          </a:p>
          <a:p>
            <a:r>
              <a:rPr altLang="en-GB" dirty="0" lang="en-GB" sz="1400">
                <a:latin charset="0" panose="020B0502020202020204" pitchFamily="34" typeface="Century Gothic"/>
                <a:hlinkClick r:id="rId12"/>
              </a:rPr>
              <a:t>https://www.next.co.uk/homeware</a:t>
            </a:r>
            <a:endParaRPr altLang="en-GB" dirty="0" lang="en-GB" sz="1400">
              <a:latin charset="0" panose="020B0502020202020204" pitchFamily="34" typeface="Century Gothic"/>
            </a:endParaRPr>
          </a:p>
          <a:p>
            <a:r>
              <a:rPr altLang="en-GB" dirty="0" lang="en-GB" sz="1400">
                <a:latin charset="0" panose="020B0502020202020204" pitchFamily="34" typeface="Century Gothic"/>
                <a:hlinkClick r:id="rId13"/>
              </a:rPr>
              <a:t>https://www.therange.co.uk/</a:t>
            </a:r>
            <a:endParaRPr altLang="en-GB" dirty="0" lang="en-GB" sz="1400">
              <a:latin charset="0" panose="020B0502020202020204" pitchFamily="34" typeface="Century Gothic"/>
            </a:endParaRPr>
          </a:p>
        </p:txBody>
      </p:sp>
      <p:pic>
        <p:nvPicPr>
          <p:cNvPr id="18" name="Picture 17">
            <a:extLst>
              <a:ext uri="{FF2B5EF4-FFF2-40B4-BE49-F238E27FC236}">
                <a16:creationId xmlns:a16="http://schemas.microsoft.com/office/drawing/2014/main" id="{EE2C4430-F126-4700-B614-C7C46DAE702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a:off x="7538509" y="5065636"/>
            <a:ext cx="565575" cy="565575"/>
          </a:xfrm>
          <a:prstGeom prst="rect">
            <a:avLst/>
          </a:prstGeom>
          <a:solidFill>
            <a:schemeClr val="bg1"/>
          </a:solidFill>
          <a:ln w="12700">
            <a:solidFill>
              <a:schemeClr val="tx1"/>
            </a:solidFill>
          </a:ln>
        </p:spPr>
      </p:pic>
      <p:pic>
        <p:nvPicPr>
          <p:cNvPr id="20" name="Picture 19">
            <a:extLst>
              <a:ext uri="{FF2B5EF4-FFF2-40B4-BE49-F238E27FC236}">
                <a16:creationId xmlns:a16="http://schemas.microsoft.com/office/drawing/2014/main" id="{57E8FE7F-20BE-4A8F-BB27-D5CA844EE9B4}"/>
              </a:ext>
            </a:extLst>
          </p:cNvPr>
          <p:cNvPicPr>
            <a:picLocks noChangeAspect="1"/>
          </p:cNvPicPr>
          <p:nvPr/>
        </p:nvPicPr>
        <p:blipFill>
          <a:blip r:embed="rId15">
            <a:extLst>
              <a:ext uri="{28A0092B-C50C-407E-A947-70E740481C1C}">
                <a14:useLocalDpi xmlns:a14="http://schemas.microsoft.com/office/drawing/2010/main" val="0"/>
              </a:ext>
              <a:ext uri="{837473B0-CC2E-450A-ABE3-18F120FF3D39}">
                <a1611:picAttrSrcUrl xmlns:a1611="http://schemas.microsoft.com/office/drawing/2016/11/main" r:id="rId16"/>
              </a:ext>
            </a:extLst>
          </a:blip>
          <a:stretch>
            <a:fillRect/>
          </a:stretch>
        </p:blipFill>
        <p:spPr>
          <a:xfrm>
            <a:off x="9365673" y="4676155"/>
            <a:ext cx="2294210" cy="1615507"/>
          </a:xfrm>
          <a:prstGeom prst="rect">
            <a:avLst/>
          </a:prstGeom>
        </p:spPr>
      </p:pic>
      <p:sp>
        <p:nvSpPr>
          <p:cNvPr id="21" name="TextBox 20">
            <a:extLst>
              <a:ext uri="{FF2B5EF4-FFF2-40B4-BE49-F238E27FC236}">
                <a16:creationId xmlns:a16="http://schemas.microsoft.com/office/drawing/2014/main" id="{712F20E8-909C-4A60-A259-8DAA36174938}"/>
              </a:ext>
            </a:extLst>
          </p:cNvPr>
          <p:cNvSpPr txBox="1"/>
          <p:nvPr/>
        </p:nvSpPr>
        <p:spPr>
          <a:xfrm>
            <a:off x="334297" y="5860866"/>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3900678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E4EFAE-6DB9-4287-8D7A-C2C478D8B91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ED8469C2-E892-4A54-865A-A96139379EF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C500B7D9-41B6-4D70-AFD4-F1490D5B44F8}"/>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0F09427B-7674-4E99-B29D-04F8D2878C2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AEA4F6D7-B278-45D9-AAA1-F70E7F8150A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73169" y="679630"/>
            <a:ext cx="568844" cy="568844"/>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BA241E86-D215-4A00-9F36-3523AE57D08A}"/>
              </a:ext>
            </a:extLst>
          </p:cNvPr>
          <p:cNvSpPr/>
          <p:nvPr/>
        </p:nvSpPr>
        <p:spPr>
          <a:xfrm>
            <a:off x="230909" y="224255"/>
            <a:ext cx="9642764" cy="141584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2" name="TextBox 11">
            <a:extLst>
              <a:ext uri="{FF2B5EF4-FFF2-40B4-BE49-F238E27FC236}">
                <a16:creationId xmlns:a16="http://schemas.microsoft.com/office/drawing/2014/main" id="{CA23B816-676C-4F89-B82A-EF000025661D}"/>
              </a:ext>
            </a:extLst>
          </p:cNvPr>
          <p:cNvSpPr txBox="1"/>
          <p:nvPr/>
        </p:nvSpPr>
        <p:spPr>
          <a:xfrm>
            <a:off x="225902" y="200691"/>
            <a:ext cx="9603588" cy="1384995"/>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endParaRPr altLang="en-GB" b="1" dirty="0" lang="en-GB" sz="1600" u="sng">
              <a:latin charset="0" panose="020B0502020202020204" pitchFamily="34" typeface="Century Gothic"/>
            </a:endParaRPr>
          </a:p>
          <a:p>
            <a:r>
              <a:rPr altLang="en-GB" dirty="0" lang="en-GB" sz="1600">
                <a:latin charset="0" panose="020B0502020202020204" pitchFamily="34" typeface="Century Gothic"/>
              </a:rPr>
              <a:t>Adjectives are describing words. They are very useful in our writing. But we can often just use the same words every time! Look at the adjectives below. Can you think of a better example for each one?</a:t>
            </a:r>
          </a:p>
          <a:p>
            <a:r>
              <a:rPr altLang="en-GB" dirty="0" lang="en-GB" sz="1600">
                <a:latin charset="0" panose="020B0502020202020204" pitchFamily="34" typeface="Century Gothic"/>
              </a:rPr>
              <a:t>You could look in a dictionary (online) to find other choices if you get stuck.</a:t>
            </a:r>
            <a:endParaRPr altLang="en-GB" dirty="0" lang="en-GB" sz="2000">
              <a:latin charset="0" panose="020B0502020202020204" pitchFamily="34" typeface="Century Gothic"/>
            </a:endParaRPr>
          </a:p>
        </p:txBody>
      </p:sp>
      <p:sp>
        <p:nvSpPr>
          <p:cNvPr id="13" name="TextBox 12">
            <a:extLst>
              <a:ext uri="{FF2B5EF4-FFF2-40B4-BE49-F238E27FC236}">
                <a16:creationId xmlns:a16="http://schemas.microsoft.com/office/drawing/2014/main" id="{4D198EBB-2093-4BB9-89EB-1032B67ECEB2}"/>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
        <p:nvSpPr>
          <p:cNvPr id="2" name="TextBox 1">
            <a:extLst>
              <a:ext uri="{FF2B5EF4-FFF2-40B4-BE49-F238E27FC236}">
                <a16:creationId xmlns:a16="http://schemas.microsoft.com/office/drawing/2014/main" id="{4BA705EB-0EC3-4F9E-BE9B-C7CEFE7EB1EE}"/>
              </a:ext>
            </a:extLst>
          </p:cNvPr>
          <p:cNvSpPr txBox="1"/>
          <p:nvPr/>
        </p:nvSpPr>
        <p:spPr>
          <a:xfrm>
            <a:off x="2485476" y="1836058"/>
            <a:ext cx="7221048" cy="3785652"/>
          </a:xfrm>
          <a:prstGeom prst="rect">
            <a:avLst/>
          </a:prstGeom>
          <a:solidFill>
            <a:srgbClr val="CCFFCC"/>
          </a:solidFill>
          <a:ln w="38100">
            <a:solidFill>
              <a:schemeClr val="tx1"/>
            </a:solidFill>
          </a:ln>
        </p:spPr>
        <p:txBody>
          <a:bodyPr numCol="1" rtlCol="0" wrap="square">
            <a:spAutoFit/>
          </a:bodyPr>
          <a:lstStyle/>
          <a:p>
            <a:pPr indent="-342900" marL="342900">
              <a:buFont typeface="+mj-lt"/>
              <a:buAutoNum type="arabicPeriod"/>
            </a:pPr>
            <a:r>
              <a:rPr altLang="en-GB" dirty="0" lang="en-GB" sz="2400">
                <a:latin charset="0" panose="020B0502020202020204" pitchFamily="34" typeface="Century Gothic"/>
              </a:rPr>
              <a:t>Happy &gt;&gt;&gt; __________________________</a:t>
            </a:r>
          </a:p>
          <a:p>
            <a:pPr indent="-342900" marL="342900">
              <a:buFont typeface="+mj-lt"/>
              <a:buAutoNum type="arabicPeriod"/>
            </a:pPr>
            <a:r>
              <a:rPr altLang="en-GB" dirty="0" lang="en-GB" sz="2400">
                <a:latin charset="0" panose="020B0502020202020204" pitchFamily="34" typeface="Century Gothic"/>
              </a:rPr>
              <a:t>Sad &gt;&gt;&gt; __________________________</a:t>
            </a:r>
          </a:p>
          <a:p>
            <a:pPr indent="-342900" marL="342900">
              <a:buFont typeface="+mj-lt"/>
              <a:buAutoNum type="arabicPeriod"/>
            </a:pPr>
            <a:r>
              <a:rPr altLang="en-GB" dirty="0" lang="en-GB" sz="2400">
                <a:latin charset="0" panose="020B0502020202020204" pitchFamily="34" typeface="Century Gothic"/>
              </a:rPr>
              <a:t>Angry &gt;&gt;&gt; __________________________</a:t>
            </a:r>
          </a:p>
          <a:p>
            <a:pPr indent="-342900" marL="342900">
              <a:buFont typeface="+mj-lt"/>
              <a:buAutoNum type="arabicPeriod"/>
            </a:pPr>
            <a:r>
              <a:rPr altLang="en-GB" dirty="0" lang="en-GB" sz="2400">
                <a:latin charset="0" panose="020B0502020202020204" pitchFamily="34" typeface="Century Gothic"/>
              </a:rPr>
              <a:t>Lazy &gt;&gt;&gt; __________________________</a:t>
            </a:r>
          </a:p>
          <a:p>
            <a:pPr indent="-342900" marL="342900">
              <a:buFont typeface="+mj-lt"/>
              <a:buAutoNum type="arabicPeriod"/>
            </a:pPr>
            <a:r>
              <a:rPr altLang="en-GB" dirty="0" lang="en-GB" sz="2400">
                <a:latin charset="0" panose="020B0502020202020204" pitchFamily="34" typeface="Century Gothic"/>
              </a:rPr>
              <a:t>Old &gt;&gt;&gt; __________________________</a:t>
            </a:r>
          </a:p>
          <a:p>
            <a:pPr indent="-342900" marL="342900">
              <a:buFont typeface="+mj-lt"/>
              <a:buAutoNum type="arabicPeriod"/>
            </a:pPr>
            <a:r>
              <a:rPr altLang="en-GB" dirty="0" lang="en-GB" sz="2400">
                <a:latin charset="0" panose="020B0502020202020204" pitchFamily="34" typeface="Century Gothic"/>
              </a:rPr>
              <a:t>Friendly &gt;&gt;&gt; __________________________</a:t>
            </a:r>
          </a:p>
          <a:p>
            <a:pPr indent="-342900" marL="342900">
              <a:buFont typeface="+mj-lt"/>
              <a:buAutoNum type="arabicPeriod"/>
            </a:pPr>
            <a:r>
              <a:rPr altLang="en-GB" dirty="0" lang="en-GB" sz="2400">
                <a:latin charset="0" panose="020B0502020202020204" pitchFamily="34" typeface="Century Gothic"/>
              </a:rPr>
              <a:t>Scared &gt;&gt;&gt; __________________________</a:t>
            </a:r>
          </a:p>
          <a:p>
            <a:pPr indent="-342900" marL="342900">
              <a:buFont typeface="+mj-lt"/>
              <a:buAutoNum type="arabicPeriod"/>
            </a:pPr>
            <a:r>
              <a:rPr altLang="en-GB" dirty="0" lang="en-GB" sz="2400">
                <a:latin charset="0" panose="020B0502020202020204" pitchFamily="34" typeface="Century Gothic"/>
              </a:rPr>
              <a:t>Pretty &gt;&gt;&gt; __________________________</a:t>
            </a:r>
          </a:p>
          <a:p>
            <a:pPr indent="-342900" marL="342900">
              <a:buFont typeface="+mj-lt"/>
              <a:buAutoNum type="arabicPeriod"/>
            </a:pPr>
            <a:r>
              <a:rPr altLang="en-GB" dirty="0" lang="en-GB" sz="2400">
                <a:latin charset="0" panose="020B0502020202020204" pitchFamily="34" typeface="Century Gothic"/>
              </a:rPr>
              <a:t>Funny &gt;&gt;&gt; __________________________</a:t>
            </a:r>
          </a:p>
          <a:p>
            <a:pPr indent="-342900" marL="342900">
              <a:buFont typeface="+mj-lt"/>
              <a:buAutoNum type="arabicPeriod"/>
            </a:pPr>
            <a:r>
              <a:rPr altLang="en-GB" dirty="0" lang="en-GB" sz="2400">
                <a:latin charset="0" panose="020B0502020202020204" pitchFamily="34" typeface="Century Gothic"/>
              </a:rPr>
              <a:t> Wise &gt;&gt;&gt; __________________________</a:t>
            </a:r>
          </a:p>
        </p:txBody>
      </p:sp>
      <p:pic>
        <p:nvPicPr>
          <p:cNvPr id="6" name="Picture 5">
            <a:extLst>
              <a:ext uri="{FF2B5EF4-FFF2-40B4-BE49-F238E27FC236}">
                <a16:creationId xmlns:a16="http://schemas.microsoft.com/office/drawing/2014/main" id="{6718DC3C-620F-41EE-AA6A-738C6BF92B43}"/>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9615819" y="3237078"/>
            <a:ext cx="1361897" cy="1550617"/>
          </a:xfrm>
          <a:prstGeom prst="rect">
            <a:avLst/>
          </a:prstGeom>
        </p:spPr>
      </p:pic>
      <p:pic>
        <p:nvPicPr>
          <p:cNvPr id="16" name="Picture 15">
            <a:extLst>
              <a:ext uri="{FF2B5EF4-FFF2-40B4-BE49-F238E27FC236}">
                <a16:creationId xmlns:a16="http://schemas.microsoft.com/office/drawing/2014/main" id="{0A4E87F7-9ECA-4BF3-B06F-B7E55ECE694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33762" y="1704877"/>
            <a:ext cx="1591837" cy="1387551"/>
          </a:xfrm>
          <a:prstGeom prst="rect">
            <a:avLst/>
          </a:prstGeom>
        </p:spPr>
      </p:pic>
      <p:pic>
        <p:nvPicPr>
          <p:cNvPr id="21" name="Picture 20">
            <a:extLst>
              <a:ext uri="{FF2B5EF4-FFF2-40B4-BE49-F238E27FC236}">
                <a16:creationId xmlns:a16="http://schemas.microsoft.com/office/drawing/2014/main" id="{A2C39A78-172F-4B74-BFCA-13A9953EB169}"/>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409133" y="2400836"/>
            <a:ext cx="914683" cy="931502"/>
          </a:xfrm>
          <a:prstGeom prst="rect">
            <a:avLst/>
          </a:prstGeom>
        </p:spPr>
      </p:pic>
      <p:pic>
        <p:nvPicPr>
          <p:cNvPr id="23" name="Picture 22">
            <a:extLst>
              <a:ext uri="{FF2B5EF4-FFF2-40B4-BE49-F238E27FC236}">
                <a16:creationId xmlns:a16="http://schemas.microsoft.com/office/drawing/2014/main" id="{9D7B8562-3820-4836-8253-8017B31A73A0}"/>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1123579" y="3336846"/>
            <a:ext cx="1512456" cy="1512456"/>
          </a:xfrm>
          <a:prstGeom prst="rect">
            <a:avLst/>
          </a:prstGeom>
        </p:spPr>
      </p:pic>
      <p:pic>
        <p:nvPicPr>
          <p:cNvPr id="18" name="Picture 17">
            <a:extLst>
              <a:ext uri="{FF2B5EF4-FFF2-40B4-BE49-F238E27FC236}">
                <a16:creationId xmlns:a16="http://schemas.microsoft.com/office/drawing/2014/main" id="{7BA95746-0A04-450F-99B7-D7600FD15638}"/>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237182" y="3077348"/>
            <a:ext cx="1212237" cy="1212237"/>
          </a:xfrm>
          <a:prstGeom prst="rect">
            <a:avLst/>
          </a:prstGeom>
        </p:spPr>
      </p:pic>
      <p:pic>
        <p:nvPicPr>
          <p:cNvPr id="26" name="Picture 25">
            <a:extLst>
              <a:ext uri="{FF2B5EF4-FFF2-40B4-BE49-F238E27FC236}">
                <a16:creationId xmlns:a16="http://schemas.microsoft.com/office/drawing/2014/main" id="{B9DBBBA8-76B7-489C-8683-80C1B1D6EE33}"/>
              </a:ext>
            </a:extLst>
          </p:cNvPr>
          <p:cNvPicPr>
            <a:picLocks noChangeAspect="1"/>
          </p:cNvPicPr>
          <p:nvPr/>
        </p:nvPicPr>
        <p:blipFill>
          <a:blip r:embed="rId16">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456870" y="4325135"/>
            <a:ext cx="1007052" cy="1253917"/>
          </a:xfrm>
          <a:prstGeom prst="rect">
            <a:avLst/>
          </a:prstGeom>
        </p:spPr>
      </p:pic>
      <p:pic>
        <p:nvPicPr>
          <p:cNvPr id="28" name="Picture 27">
            <a:extLst>
              <a:ext uri="{FF2B5EF4-FFF2-40B4-BE49-F238E27FC236}">
                <a16:creationId xmlns:a16="http://schemas.microsoft.com/office/drawing/2014/main" id="{0F476311-4764-45FF-85C6-A881B8D60983}"/>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10895336" y="4071212"/>
            <a:ext cx="1033463" cy="1324952"/>
          </a:xfrm>
          <a:prstGeom prst="rect">
            <a:avLst/>
          </a:prstGeom>
        </p:spPr>
      </p:pic>
      <p:pic>
        <p:nvPicPr>
          <p:cNvPr id="31" name="Picture 30">
            <a:extLst>
              <a:ext uri="{FF2B5EF4-FFF2-40B4-BE49-F238E27FC236}">
                <a16:creationId xmlns:a16="http://schemas.microsoft.com/office/drawing/2014/main" id="{66F2CBC3-EC68-4E57-B4AC-560303A26217}"/>
              </a:ext>
            </a:extLst>
          </p:cNvPr>
          <p:cNvPicPr>
            <a:picLocks noChangeAspect="1"/>
          </p:cNvPicPr>
          <p:nvPr/>
        </p:nvPicPr>
        <p:blipFill>
          <a:blip r:embed="rId20">
            <a:extLst>
              <a:ext uri="{28A0092B-C50C-407E-A947-70E740481C1C}">
                <a14:useLocalDpi xmlns:a14="http://schemas.microsoft.com/office/drawing/2010/main" val="0"/>
              </a:ext>
              <a:ext uri="{837473B0-CC2E-450A-ABE3-18F120FF3D39}">
                <a1611:picAttrSrcUrl xmlns:a1611="http://schemas.microsoft.com/office/drawing/2016/11/main" r:id="rId21"/>
              </a:ext>
            </a:extLst>
          </a:blip>
          <a:stretch>
            <a:fillRect/>
          </a:stretch>
        </p:blipFill>
        <p:spPr>
          <a:xfrm>
            <a:off x="9940068" y="4698184"/>
            <a:ext cx="1037648" cy="1243623"/>
          </a:xfrm>
          <a:prstGeom prst="rect">
            <a:avLst/>
          </a:prstGeom>
        </p:spPr>
      </p:pic>
      <p:pic>
        <p:nvPicPr>
          <p:cNvPr id="33" name="Picture 32">
            <a:extLst>
              <a:ext uri="{FF2B5EF4-FFF2-40B4-BE49-F238E27FC236}">
                <a16:creationId xmlns:a16="http://schemas.microsoft.com/office/drawing/2014/main" id="{E5B7EDCC-DA38-4962-AE50-EB17B6A48996}"/>
              </a:ext>
            </a:extLst>
          </p:cNvPr>
          <p:cNvPicPr>
            <a:picLocks noChangeAspect="1"/>
          </p:cNvPicPr>
          <p:nvPr/>
        </p:nvPicPr>
        <p:blipFill>
          <a:blip r:embed="rId22">
            <a:extLst>
              <a:ext uri="{28A0092B-C50C-407E-A947-70E740481C1C}">
                <a14:useLocalDpi xmlns:a14="http://schemas.microsoft.com/office/drawing/2010/main" val="0"/>
              </a:ext>
              <a:ext uri="{837473B0-CC2E-450A-ABE3-18F120FF3D39}">
                <a1611:picAttrSrcUrl xmlns:a1611="http://schemas.microsoft.com/office/drawing/2016/11/main" r:id="rId23"/>
              </a:ext>
            </a:extLst>
          </a:blip>
          <a:stretch>
            <a:fillRect/>
          </a:stretch>
        </p:blipFill>
        <p:spPr>
          <a:xfrm>
            <a:off x="11004829" y="2806473"/>
            <a:ext cx="1016129" cy="1143145"/>
          </a:xfrm>
          <a:prstGeom prst="rect">
            <a:avLst/>
          </a:prstGeom>
        </p:spPr>
      </p:pic>
      <p:pic>
        <p:nvPicPr>
          <p:cNvPr id="36" name="Picture 35">
            <a:extLst>
              <a:ext uri="{FF2B5EF4-FFF2-40B4-BE49-F238E27FC236}">
                <a16:creationId xmlns:a16="http://schemas.microsoft.com/office/drawing/2014/main" id="{CE297FE1-7637-4A21-9A8B-499E6E0DB276}"/>
              </a:ext>
            </a:extLst>
          </p:cNvPr>
          <p:cNvPicPr>
            <a:picLocks noChangeAspect="1"/>
          </p:cNvPicPr>
          <p:nvPr/>
        </p:nvPicPr>
        <p:blipFill>
          <a:blip r:embed="rId24">
            <a:extLst>
              <a:ext uri="{28A0092B-C50C-407E-A947-70E740481C1C}">
                <a14:useLocalDpi xmlns:a14="http://schemas.microsoft.com/office/drawing/2010/main" val="0"/>
              </a:ext>
              <a:ext uri="{837473B0-CC2E-450A-ABE3-18F120FF3D39}">
                <a1611:picAttrSrcUrl xmlns:a1611="http://schemas.microsoft.com/office/drawing/2016/11/main" r:id="rId25"/>
              </a:ext>
            </a:extLst>
          </a:blip>
          <a:stretch>
            <a:fillRect/>
          </a:stretch>
        </p:blipFill>
        <p:spPr>
          <a:xfrm>
            <a:off x="9878981" y="1682425"/>
            <a:ext cx="1727199" cy="1214437"/>
          </a:xfrm>
          <a:prstGeom prst="rect">
            <a:avLst/>
          </a:prstGeom>
        </p:spPr>
      </p:pic>
    </p:spTree>
    <p:extLst>
      <p:ext uri="{BB962C8B-B14F-4D97-AF65-F5344CB8AC3E}">
        <p14:creationId xmlns:p14="http://schemas.microsoft.com/office/powerpoint/2010/main" val="3134850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F16536E6-019B-4A9E-A0E5-0DEE84A6A4FE}"/>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a:xfrm>
            <a:off x="2715491" y="27772"/>
            <a:ext cx="7889643" cy="57658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0A709733-8899-4F5F-B666-AC4F8C20A6D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048568" y="4132181"/>
            <a:ext cx="1913816" cy="1503143"/>
          </a:xfrm>
          <a:prstGeom prst="rect">
            <a:avLst/>
          </a:prstGeom>
        </p:spPr>
      </p:pic>
      <p:sp>
        <p:nvSpPr>
          <p:cNvPr id="5" name="Rectangle 4">
            <a:extLst>
              <a:ext uri="{FF2B5EF4-FFF2-40B4-BE49-F238E27FC236}">
                <a16:creationId xmlns:a16="http://schemas.microsoft.com/office/drawing/2014/main" id="{1DADCB7C-A48A-406A-A29F-6C4171835B34}"/>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D8ECC7E8-CB81-4031-AD78-B0B3C5B0911A}"/>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084EACBC-DB3A-49DC-81F6-F7681B078095}"/>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sp>
        <p:nvSpPr>
          <p:cNvPr id="10" name="Rectangle 9">
            <a:extLst>
              <a:ext uri="{FF2B5EF4-FFF2-40B4-BE49-F238E27FC236}">
                <a16:creationId xmlns:a16="http://schemas.microsoft.com/office/drawing/2014/main" id="{3875AD03-BF54-4A36-87EF-2F2262A1D241}"/>
              </a:ext>
            </a:extLst>
          </p:cNvPr>
          <p:cNvSpPr/>
          <p:nvPr/>
        </p:nvSpPr>
        <p:spPr>
          <a:xfrm>
            <a:off x="230909" y="343235"/>
            <a:ext cx="2681187" cy="493996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a:solidFill>
                <a:schemeClr val="tx1"/>
              </a:solidFill>
              <a:latin charset="0" panose="020B0502020202020204" pitchFamily="34" typeface="Century Gothic"/>
            </a:endParaRPr>
          </a:p>
        </p:txBody>
      </p:sp>
      <p:sp>
        <p:nvSpPr>
          <p:cNvPr id="11" name="Rectangle 10">
            <a:extLst>
              <a:ext uri="{FF2B5EF4-FFF2-40B4-BE49-F238E27FC236}">
                <a16:creationId xmlns:a16="http://schemas.microsoft.com/office/drawing/2014/main" id="{CDF9F358-7573-42F6-88EA-F9B93871EEBA}"/>
              </a:ext>
            </a:extLst>
          </p:cNvPr>
          <p:cNvSpPr/>
          <p:nvPr/>
        </p:nvSpPr>
        <p:spPr>
          <a:xfrm>
            <a:off x="290758" y="399686"/>
            <a:ext cx="2650558" cy="4801314"/>
          </a:xfrm>
          <a:prstGeom prst="rect">
            <a:avLst/>
          </a:prstGeom>
        </p:spPr>
        <p:txBody>
          <a:bodyPr numCol="1" wrap="square">
            <a:spAutoFit/>
          </a:bodyPr>
          <a:lstStyle/>
          <a:p>
            <a:r>
              <a:rPr altLang="en-GB" b="1" dirty="0" lang="en-GB" u="sng">
                <a:solidFill>
                  <a:schemeClr val="tx1"/>
                </a:solidFill>
                <a:latin charset="0" panose="020B0502020202020204" pitchFamily="34" typeface="Century Gothic"/>
              </a:rPr>
              <a:t>Task:</a:t>
            </a:r>
            <a:endParaRPr altLang="en-GB" b="1" dirty="0" lang="en-GB" u="sng">
              <a:latin charset="0" panose="020B0502020202020204" pitchFamily="34" typeface="Century Gothic"/>
            </a:endParaRPr>
          </a:p>
          <a:p>
            <a:r>
              <a:rPr altLang="en-GB" dirty="0" lang="en-GB">
                <a:solidFill>
                  <a:schemeClr val="tx1"/>
                </a:solidFill>
                <a:latin charset="0" panose="020B0502020202020204" pitchFamily="34" typeface="Century Gothic"/>
              </a:rPr>
              <a:t>When we use our hands we are using our </a:t>
            </a:r>
            <a:r>
              <a:rPr altLang="en-GB" dirty="0" lang="en-GB">
                <a:latin charset="0" panose="020B0502020202020204" pitchFamily="34" typeface="Century Gothic"/>
              </a:rPr>
              <a:t>fine motor skills.</a:t>
            </a:r>
            <a:br>
              <a:rPr altLang="en-GB" dirty="0" lang="en-GB">
                <a:latin charset="0" panose="020B0502020202020204" pitchFamily="34" typeface="Century Gothic"/>
              </a:rPr>
            </a:br>
            <a:r>
              <a:rPr altLang="en-GB" dirty="0" lang="en-GB">
                <a:latin charset="0" panose="020B0502020202020204" pitchFamily="34" typeface="Century Gothic"/>
              </a:rPr>
              <a:t> </a:t>
            </a:r>
          </a:p>
          <a:p>
            <a:r>
              <a:rPr altLang="en-GB" dirty="0" lang="en-GB">
                <a:solidFill>
                  <a:schemeClr val="tx1"/>
                </a:solidFill>
                <a:latin charset="0" panose="020B0502020202020204" pitchFamily="34" typeface="Century Gothic"/>
              </a:rPr>
              <a:t>Practice can hel</a:t>
            </a:r>
            <a:r>
              <a:rPr altLang="en-GB" dirty="0" lang="en-GB">
                <a:latin charset="0" panose="020B0502020202020204" pitchFamily="34" typeface="Century Gothic"/>
              </a:rPr>
              <a:t>p us to improve these skills.</a:t>
            </a:r>
          </a:p>
          <a:p>
            <a:br>
              <a:rPr altLang="en-GB" dirty="0" lang="en-GB">
                <a:solidFill>
                  <a:schemeClr val="tx1"/>
                </a:solidFill>
                <a:latin charset="0" panose="020B0502020202020204" pitchFamily="34" typeface="Century Gothic"/>
              </a:rPr>
            </a:br>
            <a:r>
              <a:rPr altLang="en-GB" dirty="0" lang="en-GB">
                <a:solidFill>
                  <a:schemeClr val="tx1"/>
                </a:solidFill>
                <a:latin charset="0" panose="020B0502020202020204" pitchFamily="34" typeface="Century Gothic"/>
              </a:rPr>
              <a:t>Colouring is one way to do this- </a:t>
            </a:r>
            <a:r>
              <a:rPr altLang="en-GB" dirty="0" lang="en-GB">
                <a:latin charset="0" panose="020B0502020202020204" pitchFamily="34" typeface="Century Gothic"/>
              </a:rPr>
              <a:t>trying hard to work within the lines.</a:t>
            </a:r>
          </a:p>
          <a:p>
            <a:br>
              <a:rPr altLang="en-GB" dirty="0" lang="en-GB">
                <a:solidFill>
                  <a:schemeClr val="tx1"/>
                </a:solidFill>
                <a:latin charset="0" panose="020B0502020202020204" pitchFamily="34" typeface="Century Gothic"/>
              </a:rPr>
            </a:br>
            <a:r>
              <a:rPr altLang="en-GB" dirty="0" lang="en-GB">
                <a:solidFill>
                  <a:schemeClr val="tx1"/>
                </a:solidFill>
                <a:latin charset="0" panose="020B0502020202020204" pitchFamily="34" typeface="Century Gothic"/>
              </a:rPr>
              <a:t>Im</a:t>
            </a:r>
            <a:r>
              <a:rPr altLang="en-GB" dirty="0" lang="en-GB">
                <a:latin charset="0" panose="020B0502020202020204" pitchFamily="34" typeface="Century Gothic"/>
              </a:rPr>
              <a:t>proving our fine motor skills can also improve our handwriting.</a:t>
            </a:r>
            <a:endParaRPr altLang="en-GB" dirty="0" lang="en-GB">
              <a:solidFill>
                <a:schemeClr val="tx1"/>
              </a:solidFill>
              <a:latin charset="0" panose="020B0502020202020204" pitchFamily="34" typeface="Century Gothic"/>
            </a:endParaRPr>
          </a:p>
        </p:txBody>
      </p:sp>
      <p:pic>
        <p:nvPicPr>
          <p:cNvPr id="12" name="Picture 11">
            <a:extLst>
              <a:ext uri="{FF2B5EF4-FFF2-40B4-BE49-F238E27FC236}">
                <a16:creationId xmlns:a16="http://schemas.microsoft.com/office/drawing/2014/main" id="{FEE9FC56-A990-497F-92FB-4030CEFDDA4A}"/>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662574" y="695522"/>
            <a:ext cx="568844" cy="568844"/>
          </a:xfrm>
          <a:prstGeom prst="rect">
            <a:avLst/>
          </a:prstGeom>
          <a:solidFill>
            <a:schemeClr val="bg1"/>
          </a:solidFill>
          <a:ln w="12700">
            <a:solidFill>
              <a:schemeClr val="tx1"/>
            </a:solidFill>
          </a:ln>
        </p:spPr>
      </p:pic>
      <p:sp>
        <p:nvSpPr>
          <p:cNvPr id="14" name="TextBox 13">
            <a:extLst>
              <a:ext uri="{FF2B5EF4-FFF2-40B4-BE49-F238E27FC236}">
                <a16:creationId xmlns:a16="http://schemas.microsoft.com/office/drawing/2014/main" id="{FDAFD14C-47D9-452D-A800-1055AF19A8AC}"/>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3052003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FFC404D-7C4F-434B-BA66-F7A55C5B8C5E}"/>
              </a:ext>
            </a:extLst>
          </p:cNvPr>
          <p:cNvSpPr/>
          <p:nvPr/>
        </p:nvSpPr>
        <p:spPr>
          <a:xfrm>
            <a:off x="4405356" y="1592826"/>
            <a:ext cx="7555735" cy="1898720"/>
          </a:xfrm>
          <a:prstGeom prst="rect">
            <a:avLst/>
          </a:prstGeom>
          <a:solidFill>
            <a:schemeClr val="accent3">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EA6A42D2-8459-464F-ADB6-C98CE0F16356}"/>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5" name="Rectangle 4">
            <a:extLst>
              <a:ext uri="{FF2B5EF4-FFF2-40B4-BE49-F238E27FC236}">
                <a16:creationId xmlns:a16="http://schemas.microsoft.com/office/drawing/2014/main" id="{B2580F12-2185-4C89-B221-353E089CA0DF}"/>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8" name="TextBox 7">
            <a:extLst>
              <a:ext uri="{FF2B5EF4-FFF2-40B4-BE49-F238E27FC236}">
                <a16:creationId xmlns:a16="http://schemas.microsoft.com/office/drawing/2014/main" id="{45E91188-3F56-4E6F-9C35-D97CEDB120E2}"/>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sp>
        <p:nvSpPr>
          <p:cNvPr id="9" name="Rectangle 8">
            <a:extLst>
              <a:ext uri="{FF2B5EF4-FFF2-40B4-BE49-F238E27FC236}">
                <a16:creationId xmlns:a16="http://schemas.microsoft.com/office/drawing/2014/main" id="{18B14D20-9CA2-4FC9-A8CF-22BA37DE5285}"/>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0" name="TextBox 9">
            <a:extLst>
              <a:ext uri="{FF2B5EF4-FFF2-40B4-BE49-F238E27FC236}">
                <a16:creationId xmlns:a16="http://schemas.microsoft.com/office/drawing/2014/main" id="{E8957F76-8A57-469B-B5DF-A5005D9ED4EB}"/>
              </a:ext>
            </a:extLst>
          </p:cNvPr>
          <p:cNvSpPr txBox="1"/>
          <p:nvPr/>
        </p:nvSpPr>
        <p:spPr>
          <a:xfrm>
            <a:off x="225902" y="200691"/>
            <a:ext cx="9642764" cy="1138773"/>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p>
          <a:p>
            <a:r>
              <a:rPr altLang="en-GB" dirty="0" lang="en-GB" sz="1600">
                <a:latin charset="0" panose="020B0502020202020204" pitchFamily="34" typeface="Century Gothic"/>
              </a:rPr>
              <a:t>This is a mini project about superheroes. These are heroes from </a:t>
            </a:r>
            <a:r>
              <a:rPr altLang="en-GB" b="1" dirty="0" lang="en-GB" sz="1600" u="sng">
                <a:latin charset="0" panose="020B0502020202020204" pitchFamily="34" typeface="Century Gothic"/>
              </a:rPr>
              <a:t>fiction</a:t>
            </a:r>
            <a:r>
              <a:rPr altLang="en-GB" dirty="0" lang="en-GB" sz="1600">
                <a:latin charset="0" panose="020B0502020202020204" pitchFamily="34" typeface="Century Gothic"/>
              </a:rPr>
              <a:t> (stories that did not really happen). Superheroes have super powers and help people. You are going to design your own.</a:t>
            </a:r>
          </a:p>
          <a:p>
            <a:r>
              <a:rPr altLang="en-GB" dirty="0" lang="en-GB" sz="1600">
                <a:latin charset="0" panose="020B0502020202020204" pitchFamily="34" typeface="Century Gothic"/>
              </a:rPr>
              <a:t>You can do this on the computer/ separate paper do you can add more detail.</a:t>
            </a:r>
          </a:p>
        </p:txBody>
      </p:sp>
      <p:pic>
        <p:nvPicPr>
          <p:cNvPr id="11" name="Picture 10">
            <a:extLst>
              <a:ext uri="{FF2B5EF4-FFF2-40B4-BE49-F238E27FC236}">
                <a16:creationId xmlns:a16="http://schemas.microsoft.com/office/drawing/2014/main" id="{78896A00-F647-42D4-9D80-825E919A4141}"/>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pic>
        <p:nvPicPr>
          <p:cNvPr id="12" name="Picture 11">
            <a:extLst>
              <a:ext uri="{FF2B5EF4-FFF2-40B4-BE49-F238E27FC236}">
                <a16:creationId xmlns:a16="http://schemas.microsoft.com/office/drawing/2014/main" id="{39DA4F9B-244B-4DB6-8D30-735D9263D82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BCDA119-926F-4877-B757-768F125B798F}"/>
              </a:ext>
            </a:extLst>
          </p:cNvPr>
          <p:cNvSpPr/>
          <p:nvPr/>
        </p:nvSpPr>
        <p:spPr>
          <a:xfrm>
            <a:off x="225902" y="1592826"/>
            <a:ext cx="4078243" cy="4063354"/>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083A98AC-88A0-4DEA-96C0-3EF551C657B3}"/>
              </a:ext>
            </a:extLst>
          </p:cNvPr>
          <p:cNvSpPr txBox="1"/>
          <p:nvPr/>
        </p:nvSpPr>
        <p:spPr>
          <a:xfrm>
            <a:off x="225902" y="1592826"/>
            <a:ext cx="4078242" cy="4031873"/>
          </a:xfrm>
          <a:prstGeom prst="rect">
            <a:avLst/>
          </a:prstGeom>
          <a:solidFill>
            <a:srgbClr val="CC99FF"/>
          </a:solidFill>
        </p:spPr>
        <p:txBody>
          <a:bodyPr numCol="1" rtlCol="0" wrap="square">
            <a:spAutoFit/>
          </a:bodyPr>
          <a:lstStyle/>
          <a:p>
            <a:pPr indent="-342900" marL="342900">
              <a:buAutoNum type="arabicPeriod"/>
            </a:pPr>
            <a:r>
              <a:rPr altLang="en-GB" b="1" dirty="0" lang="en-GB" sz="1600">
                <a:latin charset="0" panose="020B0502020202020204" pitchFamily="34" typeface="Century Gothic"/>
              </a:rPr>
              <a:t>Draw a picture of your super hero.</a:t>
            </a:r>
          </a:p>
          <a:p>
            <a:pPr indent="-342900" marL="342900">
              <a:buAutoNum type="arabicPeriod"/>
            </a:pPr>
            <a:endParaRPr altLang="en-GB" dirty="0" lang="en-GB" sz="1600">
              <a:latin charset="0" panose="020B0502020202020204" pitchFamily="34" typeface="Century Gothic"/>
            </a:endParaRPr>
          </a:p>
          <a:p>
            <a:r>
              <a:rPr altLang="en-GB" dirty="0" lang="en-GB" sz="1600">
                <a:latin charset="0" panose="020B0502020202020204" pitchFamily="34" typeface="Century Gothic"/>
              </a:rPr>
              <a:t>You will need to think about what they wear.</a:t>
            </a:r>
          </a:p>
          <a:p>
            <a:endParaRPr altLang="en-GB" dirty="0" lang="en-GB" sz="1600">
              <a:latin charset="0" panose="020B0502020202020204" pitchFamily="34" typeface="Century Gothic"/>
            </a:endParaRPr>
          </a:p>
          <a:p>
            <a:pPr indent="-285750" marL="285750">
              <a:buFontTx/>
              <a:buChar char="-"/>
            </a:pPr>
            <a:r>
              <a:rPr altLang="en-GB" dirty="0" lang="en-GB" sz="1600">
                <a:latin charset="0" panose="020B0502020202020204" pitchFamily="34" typeface="Century Gothic"/>
              </a:rPr>
              <a:t>What colour will it be?</a:t>
            </a:r>
          </a:p>
          <a:p>
            <a:pPr indent="-285750" marL="285750">
              <a:buFontTx/>
              <a:buChar char="-"/>
            </a:pPr>
            <a:endParaRPr altLang="en-GB" dirty="0" lang="en-GB" sz="1600">
              <a:latin charset="0" panose="020B0502020202020204" pitchFamily="34" typeface="Century Gothic"/>
            </a:endParaRPr>
          </a:p>
          <a:p>
            <a:pPr indent="-285750" marL="285750">
              <a:buFontTx/>
              <a:buChar char="-"/>
            </a:pPr>
            <a:r>
              <a:rPr altLang="en-GB" dirty="0" lang="en-GB" sz="1600">
                <a:latin charset="0" panose="020B0502020202020204" pitchFamily="34" typeface="Century Gothic"/>
              </a:rPr>
              <a:t>Are there any parts of the clothes that help them to do their jobs?</a:t>
            </a:r>
          </a:p>
          <a:p>
            <a:pPr indent="-285750" marL="285750">
              <a:buFontTx/>
              <a:buChar char="-"/>
            </a:pPr>
            <a:endParaRPr altLang="en-GB" dirty="0" lang="en-GB" sz="1600">
              <a:latin charset="0" panose="020B0502020202020204" pitchFamily="34" typeface="Century Gothic"/>
            </a:endParaRPr>
          </a:p>
          <a:p>
            <a:pPr indent="-285750" marL="285750">
              <a:buFontTx/>
              <a:buChar char="-"/>
            </a:pPr>
            <a:r>
              <a:rPr altLang="en-GB" dirty="0" lang="en-GB" sz="1600">
                <a:latin charset="0" panose="020B0502020202020204" pitchFamily="34" typeface="Century Gothic"/>
              </a:rPr>
              <a:t>How do they hide who they really are? Do they have a mask or something else?</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 What is their clothing made out of? Why?</a:t>
            </a:r>
          </a:p>
        </p:txBody>
      </p:sp>
      <p:sp>
        <p:nvSpPr>
          <p:cNvPr id="16" name="Rectangle 15">
            <a:extLst>
              <a:ext uri="{FF2B5EF4-FFF2-40B4-BE49-F238E27FC236}">
                <a16:creationId xmlns:a16="http://schemas.microsoft.com/office/drawing/2014/main" id="{089AD133-4C7B-48DB-9457-DC606D155132}"/>
              </a:ext>
            </a:extLst>
          </p:cNvPr>
          <p:cNvSpPr/>
          <p:nvPr/>
        </p:nvSpPr>
        <p:spPr>
          <a:xfrm>
            <a:off x="4405356" y="3628938"/>
            <a:ext cx="7555735" cy="2027242"/>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7" name="TextBox 16">
            <a:extLst>
              <a:ext uri="{FF2B5EF4-FFF2-40B4-BE49-F238E27FC236}">
                <a16:creationId xmlns:a16="http://schemas.microsoft.com/office/drawing/2014/main" id="{C1B259B2-DA10-4073-A074-D68CF2B552D3}"/>
              </a:ext>
            </a:extLst>
          </p:cNvPr>
          <p:cNvSpPr txBox="1"/>
          <p:nvPr/>
        </p:nvSpPr>
        <p:spPr>
          <a:xfrm>
            <a:off x="4463975" y="1614776"/>
            <a:ext cx="7438495" cy="1569660"/>
          </a:xfrm>
          <a:prstGeom prst="rect">
            <a:avLst/>
          </a:prstGeom>
          <a:noFill/>
        </p:spPr>
        <p:txBody>
          <a:bodyPr numCol="1" rtlCol="0" wrap="square">
            <a:spAutoFit/>
          </a:bodyPr>
          <a:lstStyle/>
          <a:p>
            <a:r>
              <a:rPr altLang="en-GB" b="1" dirty="0" lang="en-GB" sz="1600">
                <a:latin charset="0" panose="020B0502020202020204" pitchFamily="34" typeface="Century Gothic"/>
              </a:rPr>
              <a:t>2. Describe your superhero.</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 What is their name? Where do they live?</a:t>
            </a:r>
          </a:p>
          <a:p>
            <a:r>
              <a:rPr altLang="en-GB" dirty="0" lang="en-GB" sz="1600">
                <a:latin charset="0" panose="020B0502020202020204" pitchFamily="34" typeface="Century Gothic"/>
              </a:rPr>
              <a:t>- What powers do they have?</a:t>
            </a:r>
          </a:p>
          <a:p>
            <a:r>
              <a:rPr altLang="en-GB" dirty="0" lang="en-GB" sz="1600">
                <a:latin charset="0" panose="020B0502020202020204" pitchFamily="34" typeface="Century Gothic"/>
              </a:rPr>
              <a:t>- How do they use their  powers to help people?</a:t>
            </a:r>
          </a:p>
          <a:p>
            <a:r>
              <a:rPr altLang="en-GB" dirty="0" lang="en-GB" sz="1600">
                <a:latin charset="0" panose="020B0502020202020204" pitchFamily="34" typeface="Century Gothic"/>
              </a:rPr>
              <a:t>- Do they have a secret hideout? What is it like?</a:t>
            </a:r>
          </a:p>
        </p:txBody>
      </p:sp>
      <p:sp>
        <p:nvSpPr>
          <p:cNvPr id="18" name="TextBox 17">
            <a:extLst>
              <a:ext uri="{FF2B5EF4-FFF2-40B4-BE49-F238E27FC236}">
                <a16:creationId xmlns:a16="http://schemas.microsoft.com/office/drawing/2014/main" id="{98D39EE3-937A-45CA-A679-202496D126F9}"/>
              </a:ext>
            </a:extLst>
          </p:cNvPr>
          <p:cNvSpPr txBox="1"/>
          <p:nvPr/>
        </p:nvSpPr>
        <p:spPr>
          <a:xfrm>
            <a:off x="4472820" y="3731469"/>
            <a:ext cx="7438495" cy="1815882"/>
          </a:xfrm>
          <a:prstGeom prst="rect">
            <a:avLst/>
          </a:prstGeom>
          <a:noFill/>
        </p:spPr>
        <p:txBody>
          <a:bodyPr numCol="1" rtlCol="0" wrap="square">
            <a:spAutoFit/>
          </a:bodyPr>
          <a:lstStyle/>
          <a:p>
            <a:r>
              <a:rPr altLang="en-GB" b="1" dirty="0" lang="en-GB" sz="1600">
                <a:latin charset="0" panose="020B0502020202020204" pitchFamily="34" typeface="Century Gothic"/>
              </a:rPr>
              <a:t>3. All superheroes have a main nemesis- an enemy. This person is usually called a super villain. Can you describe your superhero’s nemesis?</a:t>
            </a:r>
          </a:p>
          <a:p>
            <a:endParaRPr altLang="en-GB" dirty="0" lang="en-GB" sz="1600">
              <a:latin charset="0" panose="020B0502020202020204" pitchFamily="34" typeface="Century Gothic"/>
            </a:endParaRPr>
          </a:p>
          <a:p>
            <a:pPr indent="-285750" marL="285750">
              <a:buFontTx/>
              <a:buChar char="-"/>
            </a:pPr>
            <a:r>
              <a:rPr altLang="en-GB" dirty="0" lang="en-GB" sz="1600">
                <a:latin charset="0" panose="020B0502020202020204" pitchFamily="34" typeface="Century Gothic"/>
              </a:rPr>
              <a:t>What is their name?</a:t>
            </a:r>
          </a:p>
          <a:p>
            <a:pPr indent="-285750" marL="285750">
              <a:buFontTx/>
              <a:buChar char="-"/>
            </a:pPr>
            <a:r>
              <a:rPr altLang="en-GB" dirty="0" lang="en-GB" sz="1600">
                <a:latin charset="0" panose="020B0502020202020204" pitchFamily="34" typeface="Century Gothic"/>
              </a:rPr>
              <a:t>What powers do they have?</a:t>
            </a:r>
          </a:p>
          <a:p>
            <a:pPr indent="-285750" marL="285750">
              <a:buFontTx/>
              <a:buChar char="-"/>
            </a:pPr>
            <a:r>
              <a:rPr altLang="en-GB" dirty="0" lang="en-GB" sz="1600">
                <a:latin charset="0" panose="020B0502020202020204" pitchFamily="34" typeface="Century Gothic"/>
              </a:rPr>
              <a:t>What is their evil goal?</a:t>
            </a:r>
          </a:p>
          <a:p>
            <a:endParaRPr altLang="en-GB" dirty="0" lang="en-GB" sz="1600">
              <a:latin charset="0" panose="020B0502020202020204" pitchFamily="34" typeface="Century Gothic"/>
            </a:endParaRPr>
          </a:p>
        </p:txBody>
      </p:sp>
      <p:pic>
        <p:nvPicPr>
          <p:cNvPr id="20" name="Picture 19">
            <a:extLst>
              <a:ext uri="{FF2B5EF4-FFF2-40B4-BE49-F238E27FC236}">
                <a16:creationId xmlns:a16="http://schemas.microsoft.com/office/drawing/2014/main" id="{AB7375A6-C50D-4111-83AB-E27F6E687B50}"/>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9463232" y="1631992"/>
            <a:ext cx="2556478" cy="1701656"/>
          </a:xfrm>
          <a:prstGeom prst="rect">
            <a:avLst/>
          </a:prstGeom>
        </p:spPr>
      </p:pic>
      <p:pic>
        <p:nvPicPr>
          <p:cNvPr id="22" name="Picture 21">
            <a:extLst>
              <a:ext uri="{FF2B5EF4-FFF2-40B4-BE49-F238E27FC236}">
                <a16:creationId xmlns:a16="http://schemas.microsoft.com/office/drawing/2014/main" id="{C66AE3D0-4C4C-48D1-9FB4-597E69935558}"/>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10761900" y="4289918"/>
            <a:ext cx="1063785" cy="1454726"/>
          </a:xfrm>
          <a:prstGeom prst="rect">
            <a:avLst/>
          </a:prstGeom>
        </p:spPr>
      </p:pic>
      <p:sp>
        <p:nvSpPr>
          <p:cNvPr id="23" name="TextBox 22">
            <a:extLst>
              <a:ext uri="{FF2B5EF4-FFF2-40B4-BE49-F238E27FC236}">
                <a16:creationId xmlns:a16="http://schemas.microsoft.com/office/drawing/2014/main" id="{E1EFA3BE-236E-4DE1-BD9F-EB23B1BB3703}"/>
              </a:ext>
            </a:extLst>
          </p:cNvPr>
          <p:cNvSpPr txBox="1"/>
          <p:nvPr/>
        </p:nvSpPr>
        <p:spPr>
          <a:xfrm>
            <a:off x="3588504" y="7024922"/>
            <a:ext cx="503205" cy="1754326"/>
          </a:xfrm>
          <a:prstGeom prst="rect">
            <a:avLst/>
          </a:prstGeom>
          <a:noFill/>
        </p:spPr>
        <p:txBody>
          <a:bodyPr numCol="1" rtlCol="0" wrap="square">
            <a:spAutoFit/>
          </a:bodyPr>
          <a:lstStyle/>
          <a:p>
            <a:r>
              <a:rPr altLang="en-GB" lang="en-GB" sz="900">
                <a:hlinkClick r:id="rId10" tooltip="https://en.wikipedia.org/wiki/Villain"/>
              </a:rPr>
              <a:t>This Photo</a:t>
            </a:r>
            <a:r>
              <a:rPr altLang="en-GB" lang="en-GB" sz="900"/>
              <a:t> by Unknown Author is licensed under </a:t>
            </a:r>
            <a:r>
              <a:rPr altLang="en-GB" lang="en-GB" sz="900">
                <a:hlinkClick r:id="rId11" tooltip="https://creativecommons.org/licenses/by-sa/3.0/"/>
              </a:rPr>
              <a:t>CC BY-SA</a:t>
            </a:r>
            <a:endParaRPr altLang="en-GB" lang="en-GB" sz="900"/>
          </a:p>
        </p:txBody>
      </p:sp>
      <p:sp>
        <p:nvSpPr>
          <p:cNvPr id="19" name="TextBox 18">
            <a:extLst>
              <a:ext uri="{FF2B5EF4-FFF2-40B4-BE49-F238E27FC236}">
                <a16:creationId xmlns:a16="http://schemas.microsoft.com/office/drawing/2014/main" id="{97596EA7-FA61-4B56-8D9B-AC21E68ADE2F}"/>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4216708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609ED0-CF10-4F56-904E-926687726011}"/>
              </a:ext>
            </a:extLst>
          </p:cNvPr>
          <p:cNvSpPr/>
          <p:nvPr/>
        </p:nvSpPr>
        <p:spPr>
          <a:xfrm>
            <a:off x="230909" y="5933209"/>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27D32BBA-4371-4233-8598-B13CBEF93106}"/>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1D08AFB4-E2FE-45C3-8C63-FF75F4249BAD}"/>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F2997C0A-9919-406E-8E65-C94B2B31204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738042"/>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226E2A05-78DF-462C-A786-9E87EE29BA35}"/>
              </a:ext>
            </a:extLst>
          </p:cNvPr>
          <p:cNvSpPr/>
          <p:nvPr/>
        </p:nvSpPr>
        <p:spPr>
          <a:xfrm>
            <a:off x="230909" y="224256"/>
            <a:ext cx="9642764" cy="141584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3" name="TextBox 12">
            <a:extLst>
              <a:ext uri="{FF2B5EF4-FFF2-40B4-BE49-F238E27FC236}">
                <a16:creationId xmlns:a16="http://schemas.microsoft.com/office/drawing/2014/main" id="{49922BBC-A50B-439B-98B7-D8AFB5D5963D}"/>
              </a:ext>
            </a:extLst>
          </p:cNvPr>
          <p:cNvSpPr txBox="1"/>
          <p:nvPr/>
        </p:nvSpPr>
        <p:spPr>
          <a:xfrm>
            <a:off x="225902" y="200691"/>
            <a:ext cx="9536934" cy="1477328"/>
          </a:xfrm>
          <a:prstGeom prst="rect">
            <a:avLst/>
          </a:prstGeom>
          <a:noFill/>
        </p:spPr>
        <p:txBody>
          <a:bodyPr numCol="1" rtlCol="0" wrap="square">
            <a:spAutoFit/>
          </a:bodyPr>
          <a:lstStyle/>
          <a:p>
            <a:r>
              <a:rPr altLang="en-GB" b="1" dirty="0" lang="en-GB" sz="2000" u="sng">
                <a:latin charset="0" panose="020B0502020202020204" pitchFamily="34" typeface="Century Gothic"/>
              </a:rPr>
              <a:t>Task: </a:t>
            </a:r>
            <a:r>
              <a:rPr altLang="en-GB" b="1" dirty="0" lang="en-GB" sz="2000" u="sng"/>
              <a:t>Multiplication game </a:t>
            </a:r>
          </a:p>
          <a:p>
            <a:pPr indent="-285750" marL="285750">
              <a:buFont charset="0" panose="020B0604020202020204" pitchFamily="34" typeface="Arial"/>
              <a:buChar char="•"/>
            </a:pPr>
            <a:r>
              <a:rPr altLang="en-GB" dirty="0" lang="en-GB" sz="1400">
                <a:latin charset="0" panose="020B0502020202020204" pitchFamily="34" typeface="Century Gothic"/>
              </a:rPr>
              <a:t>Cut out the number cards (next page) and place them face down in </a:t>
            </a:r>
            <a:r>
              <a:rPr altLang="en-GB" b="1" dirty="0" lang="en-GB" sz="1400" u="sng">
                <a:latin charset="0" panose="020B0502020202020204" pitchFamily="34" typeface="Century Gothic"/>
              </a:rPr>
              <a:t>two</a:t>
            </a:r>
            <a:r>
              <a:rPr altLang="en-GB" dirty="0" lang="en-GB" sz="1400">
                <a:latin charset="0" panose="020B0502020202020204" pitchFamily="34" typeface="Century Gothic"/>
              </a:rPr>
              <a:t> equal piles. </a:t>
            </a:r>
          </a:p>
          <a:p>
            <a:pPr indent="-285750" marL="285750">
              <a:buFont charset="0" panose="020B0604020202020204" pitchFamily="34" typeface="Arial"/>
              <a:buChar char="•"/>
            </a:pPr>
            <a:r>
              <a:rPr altLang="en-GB" dirty="0" lang="en-GB" sz="1400">
                <a:latin charset="0" panose="020B0502020202020204" pitchFamily="34" typeface="Century Gothic"/>
              </a:rPr>
              <a:t>Each player </a:t>
            </a:r>
            <a:r>
              <a:rPr altLang="en-GB" b="1" dirty="0" lang="en-GB" sz="1400" u="sng">
                <a:latin charset="0" panose="020B0502020202020204" pitchFamily="34" typeface="Century Gothic"/>
              </a:rPr>
              <a:t>takes it in turns </a:t>
            </a:r>
            <a:r>
              <a:rPr altLang="en-GB" dirty="0" lang="en-GB" sz="1400">
                <a:latin charset="0" panose="020B0502020202020204" pitchFamily="34" typeface="Century Gothic"/>
              </a:rPr>
              <a:t>to take </a:t>
            </a:r>
            <a:r>
              <a:rPr altLang="en-GB" b="1" dirty="0" lang="en-GB" sz="1400" u="sng">
                <a:latin charset="0" panose="020B0502020202020204" pitchFamily="34" typeface="Century Gothic"/>
              </a:rPr>
              <a:t>one</a:t>
            </a:r>
            <a:r>
              <a:rPr altLang="en-GB" dirty="0" lang="en-GB" sz="1400">
                <a:latin charset="0" panose="020B0502020202020204" pitchFamily="34" typeface="Century Gothic"/>
              </a:rPr>
              <a:t> card from </a:t>
            </a:r>
            <a:r>
              <a:rPr altLang="en-GB" b="1" dirty="0" lang="en-GB" sz="1400" u="sng">
                <a:latin charset="0" panose="020B0502020202020204" pitchFamily="34" typeface="Century Gothic"/>
              </a:rPr>
              <a:t>each pile </a:t>
            </a:r>
            <a:r>
              <a:rPr altLang="en-GB" dirty="0" lang="en-GB" sz="1400">
                <a:latin charset="0" panose="020B0502020202020204" pitchFamily="34" typeface="Century Gothic"/>
              </a:rPr>
              <a:t>and </a:t>
            </a:r>
            <a:r>
              <a:rPr altLang="en-GB" b="1" dirty="0" lang="en-GB" sz="1400" u="sng">
                <a:solidFill>
                  <a:srgbClr val="FF0000"/>
                </a:solidFill>
                <a:latin charset="0" panose="020B0502020202020204" pitchFamily="34" typeface="Century Gothic"/>
              </a:rPr>
              <a:t>multiply</a:t>
            </a:r>
            <a:r>
              <a:rPr altLang="en-GB" dirty="0" lang="en-GB" sz="1400">
                <a:solidFill>
                  <a:srgbClr val="FF0000"/>
                </a:solidFill>
                <a:latin charset="0" panose="020B0502020202020204" pitchFamily="34" typeface="Century Gothic"/>
              </a:rPr>
              <a:t> the two numbers together. </a:t>
            </a:r>
            <a:br>
              <a:rPr altLang="en-GB" dirty="0" lang="en-GB" sz="1400">
                <a:latin charset="0" panose="020B0502020202020204" pitchFamily="34" typeface="Century Gothic"/>
              </a:rPr>
            </a:br>
            <a:r>
              <a:rPr altLang="en-GB" dirty="0" lang="en-GB" sz="1400">
                <a:latin charset="0" panose="020B0502020202020204" pitchFamily="34" typeface="Century Gothic"/>
              </a:rPr>
              <a:t>If their answer is </a:t>
            </a:r>
            <a:r>
              <a:rPr altLang="en-GB" dirty="0" lang="en-GB" sz="1400" u="sng">
                <a:latin charset="0" panose="020B0502020202020204" pitchFamily="34" typeface="Century Gothic"/>
              </a:rPr>
              <a:t>correct, they move forward one space</a:t>
            </a:r>
            <a:r>
              <a:rPr altLang="en-GB" dirty="0" lang="en-GB" sz="1400">
                <a:latin charset="0" panose="020B0502020202020204" pitchFamily="34" typeface="Century Gothic"/>
              </a:rPr>
              <a:t>. If </a:t>
            </a:r>
            <a:r>
              <a:rPr altLang="en-GB" dirty="0" lang="en-GB" sz="1400" u="sng">
                <a:latin charset="0" panose="020B0502020202020204" pitchFamily="34" typeface="Century Gothic"/>
              </a:rPr>
              <a:t>incorrect, move back one space</a:t>
            </a:r>
            <a:r>
              <a:rPr altLang="en-GB" dirty="0" lang="en-GB" sz="1400">
                <a:latin charset="0" panose="020B0502020202020204" pitchFamily="34" typeface="Century Gothic"/>
              </a:rPr>
              <a:t>. </a:t>
            </a:r>
          </a:p>
          <a:p>
            <a:pPr indent="-285750" marL="285750">
              <a:buFont charset="0" panose="020B0604020202020204" pitchFamily="34" typeface="Arial"/>
              <a:buChar char="•"/>
            </a:pPr>
            <a:r>
              <a:rPr altLang="en-GB" dirty="0" lang="en-GB" sz="1400">
                <a:latin charset="0" panose="020B0502020202020204" pitchFamily="34" typeface="Century Gothic"/>
              </a:rPr>
              <a:t>Players must answer a calculation correctly to begin. The first to reach the end wins.</a:t>
            </a:r>
          </a:p>
          <a:p>
            <a:pPr indent="-285750" marL="285750">
              <a:buFont charset="0" panose="020B0604020202020204" pitchFamily="34" typeface="Arial"/>
              <a:buChar char="•"/>
            </a:pPr>
            <a:r>
              <a:rPr altLang="en-GB" dirty="0" lang="en-GB" sz="1400">
                <a:latin charset="0" panose="020B0502020202020204" pitchFamily="34" typeface="Century Gothic"/>
              </a:rPr>
              <a:t>You could create your own game board! </a:t>
            </a:r>
          </a:p>
        </p:txBody>
      </p:sp>
      <p:graphicFrame>
        <p:nvGraphicFramePr>
          <p:cNvPr id="10" name="Table 10">
            <a:extLst>
              <a:ext uri="{FF2B5EF4-FFF2-40B4-BE49-F238E27FC236}">
                <a16:creationId xmlns:a16="http://schemas.microsoft.com/office/drawing/2014/main" id="{652808CC-AA07-4781-9557-D5E01806977B}"/>
              </a:ext>
            </a:extLst>
          </p:cNvPr>
          <p:cNvGraphicFramePr>
            <a:graphicFrameLocks noGrp="1"/>
          </p:cNvGraphicFramePr>
          <p:nvPr>
            <p:extLst>
              <p:ext uri="{D42A27DB-BD31-4B8C-83A1-F6EECF244321}">
                <p14:modId xmlns:p14="http://schemas.microsoft.com/office/powerpoint/2010/main" val="1963882704"/>
              </p:ext>
            </p:extLst>
          </p:nvPr>
        </p:nvGraphicFramePr>
        <p:xfrm>
          <a:off x="720436" y="1945639"/>
          <a:ext cx="10704945" cy="3762432"/>
        </p:xfrm>
        <a:graphic>
          <a:graphicData uri="http://schemas.openxmlformats.org/drawingml/2006/table">
            <a:tbl>
              <a:tblPr bandRow="1" firstRow="1">
                <a:tableStyleId>{5940675A-B579-460E-94D1-54222C63F5DA}</a:tableStyleId>
              </a:tblPr>
              <a:tblGrid>
                <a:gridCol w="2140989">
                  <a:extLst>
                    <a:ext uri="{9D8B030D-6E8A-4147-A177-3AD203B41FA5}">
                      <a16:colId xmlns:a16="http://schemas.microsoft.com/office/drawing/2014/main" val="1087460238"/>
                    </a:ext>
                  </a:extLst>
                </a:gridCol>
                <a:gridCol w="2140989">
                  <a:extLst>
                    <a:ext uri="{9D8B030D-6E8A-4147-A177-3AD203B41FA5}">
                      <a16:colId xmlns:a16="http://schemas.microsoft.com/office/drawing/2014/main" val="1120516044"/>
                    </a:ext>
                  </a:extLst>
                </a:gridCol>
                <a:gridCol w="2140989">
                  <a:extLst>
                    <a:ext uri="{9D8B030D-6E8A-4147-A177-3AD203B41FA5}">
                      <a16:colId xmlns:a16="http://schemas.microsoft.com/office/drawing/2014/main" val="3017327111"/>
                    </a:ext>
                  </a:extLst>
                </a:gridCol>
                <a:gridCol w="2140989">
                  <a:extLst>
                    <a:ext uri="{9D8B030D-6E8A-4147-A177-3AD203B41FA5}">
                      <a16:colId xmlns:a16="http://schemas.microsoft.com/office/drawing/2014/main" val="318358564"/>
                    </a:ext>
                  </a:extLst>
                </a:gridCol>
                <a:gridCol w="2140989">
                  <a:extLst>
                    <a:ext uri="{9D8B030D-6E8A-4147-A177-3AD203B41FA5}">
                      <a16:colId xmlns:a16="http://schemas.microsoft.com/office/drawing/2014/main" val="2538722259"/>
                    </a:ext>
                  </a:extLst>
                </a:gridCol>
              </a:tblGrid>
              <a:tr h="940608">
                <a:tc>
                  <a:txBody>
                    <a:bodyPr numCol="1"/>
                    <a:lstStyle/>
                    <a:p>
                      <a:pPr algn="ctr"/>
                      <a:endParaRPr altLang="en-GB" dirty="0" lang="en-GB">
                        <a:latin charset="0" panose="020B0502020202020204" pitchFamily="34" typeface="Century Gothic"/>
                      </a:endParaRPr>
                    </a:p>
                    <a:p>
                      <a:pPr algn="ctr"/>
                      <a:r>
                        <a:rPr altLang="en-GB" b="0" dirty="0" lang="en-GB" sz="2400">
                          <a:latin charset="0" panose="020B0502020202020204" pitchFamily="34" typeface="Century Gothic"/>
                        </a:rPr>
                        <a:t>Start</a:t>
                      </a:r>
                    </a:p>
                  </a:txBody>
                  <a:tcPr>
                    <a:solidFill>
                      <a:srgbClr val="CCECFF"/>
                    </a:solidFill>
                  </a:tcPr>
                </a:tc>
                <a:tc>
                  <a:txBody>
                    <a:bodyPr numCol="1"/>
                    <a:lstStyle/>
                    <a:p>
                      <a:pPr algn="ctr"/>
                      <a:endParaRPr altLang="en-GB" dirty="0"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txBody>
                  <a:tcPr>
                    <a:solidFill>
                      <a:srgbClr val="CCECFF"/>
                    </a:solidFill>
                  </a:tcPr>
                </a:tc>
                <a:tc>
                  <a:txBody>
                    <a:bodyPr numCol="1"/>
                    <a:lstStyle/>
                    <a:p>
                      <a:pPr algn="ctr"/>
                      <a:endParaRPr altLang="en-GB" dirty="0" lang="en-GB">
                        <a:latin charset="0" panose="020B0502020202020204" pitchFamily="34" typeface="Century Gothic"/>
                      </a:endParaRPr>
                    </a:p>
                    <a:p>
                      <a:pPr algn="ctr"/>
                      <a:r>
                        <a:rPr altLang="en-GB" dirty="0" lang="en-GB">
                          <a:latin charset="0" panose="020B0502020202020204" pitchFamily="34" typeface="Century Gothic"/>
                        </a:rPr>
                        <a:t>Take another turn</a:t>
                      </a:r>
                    </a:p>
                  </a:txBody>
                  <a:tcPr/>
                </a:tc>
                <a:tc>
                  <a:txBody>
                    <a:bodyPr numCol="1"/>
                    <a:lstStyle/>
                    <a:p>
                      <a:pPr algn="ctr"/>
                      <a:endParaRPr altLang="en-GB" dirty="0" lang="en-GB">
                        <a:latin charset="0" panose="020B0502020202020204" pitchFamily="34" typeface="Century Gothic"/>
                      </a:endParaRPr>
                    </a:p>
                  </a:txBody>
                  <a:tcPr>
                    <a:solidFill>
                      <a:srgbClr val="CCECFF"/>
                    </a:solidFill>
                  </a:tcPr>
                </a:tc>
                <a:extLst>
                  <a:ext uri="{0D108BD9-81ED-4DB2-BD59-A6C34878D82A}">
                    <a16:rowId xmlns:a16="http://schemas.microsoft.com/office/drawing/2014/main" val="3258461825"/>
                  </a:ext>
                </a:extLst>
              </a:tr>
              <a:tr h="940608">
                <a:tc>
                  <a:txBody>
                    <a:bodyPr numCol="1"/>
                    <a:lstStyle/>
                    <a:p>
                      <a:pPr algn="ctr"/>
                      <a:endParaRPr altLang="en-GB"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txBody>
                  <a:tcPr>
                    <a:solidFill>
                      <a:srgbClr val="CCECFF"/>
                    </a:solidFill>
                  </a:tcPr>
                </a:tc>
                <a:tc>
                  <a:txBody>
                    <a:bodyPr numCol="1"/>
                    <a:lstStyle/>
                    <a:p>
                      <a:pPr algn="ctr"/>
                      <a:br>
                        <a:rPr altLang="en-GB" dirty="0" lang="en-GB">
                          <a:latin charset="0" panose="020B0502020202020204" pitchFamily="34" typeface="Century Gothic"/>
                        </a:rPr>
                      </a:br>
                      <a:r>
                        <a:rPr altLang="en-GB" dirty="0" lang="en-GB">
                          <a:latin charset="0" panose="020B0502020202020204" pitchFamily="34" typeface="Century Gothic"/>
                        </a:rPr>
                        <a:t>Move forward one space</a:t>
                      </a:r>
                    </a:p>
                  </a:txBody>
                  <a:tcPr/>
                </a:tc>
                <a:tc>
                  <a:txBody>
                    <a:bodyPr numCol="1"/>
                    <a:lstStyle/>
                    <a:p>
                      <a:pPr algn="ctr"/>
                      <a:endParaRPr altLang="en-GB" dirty="0" lang="en-GB">
                        <a:latin charset="0" panose="020B0502020202020204" pitchFamily="34" typeface="Century Gothic"/>
                      </a:endParaRPr>
                    </a:p>
                  </a:txBody>
                  <a:tcPr>
                    <a:solidFill>
                      <a:srgbClr val="CCECFF"/>
                    </a:solidFill>
                  </a:tcPr>
                </a:tc>
                <a:tc>
                  <a:txBody>
                    <a:bodyPr numCol="1"/>
                    <a:lstStyle/>
                    <a:p>
                      <a:pPr algn="ctr"/>
                      <a:endParaRPr altLang="en-GB" lang="en-GB">
                        <a:latin charset="0" panose="020B0502020202020204" pitchFamily="34" typeface="Century Gothic"/>
                      </a:endParaRPr>
                    </a:p>
                  </a:txBody>
                  <a:tcPr/>
                </a:tc>
                <a:extLst>
                  <a:ext uri="{0D108BD9-81ED-4DB2-BD59-A6C34878D82A}">
                    <a16:rowId xmlns:a16="http://schemas.microsoft.com/office/drawing/2014/main" val="1431678102"/>
                  </a:ext>
                </a:extLst>
              </a:tr>
              <a:tr h="940608">
                <a:tc>
                  <a:txBody>
                    <a:bodyPr numCol="1"/>
                    <a:lstStyle/>
                    <a:p>
                      <a:pPr algn="ctr"/>
                      <a:endParaRPr altLang="en-GB" dirty="0" lang="en-GB">
                        <a:latin charset="0" panose="020B0502020202020204" pitchFamily="34" typeface="Century Gothic"/>
                      </a:endParaRPr>
                    </a:p>
                    <a:p>
                      <a:pPr algn="ctr"/>
                      <a:r>
                        <a:rPr altLang="en-GB" dirty="0" lang="en-GB">
                          <a:latin charset="0" panose="020B0502020202020204" pitchFamily="34" typeface="Century Gothic"/>
                        </a:rPr>
                        <a:t>Take another </a:t>
                      </a:r>
                      <a:br>
                        <a:rPr altLang="en-GB" dirty="0" lang="en-GB">
                          <a:latin charset="0" panose="020B0502020202020204" pitchFamily="34" typeface="Century Gothic"/>
                        </a:rPr>
                      </a:br>
                      <a:r>
                        <a:rPr altLang="en-GB" dirty="0" lang="en-GB">
                          <a:latin charset="0" panose="020B0502020202020204" pitchFamily="34" typeface="Century Gothic"/>
                        </a:rPr>
                        <a:t>turn</a:t>
                      </a:r>
                    </a:p>
                  </a:txBody>
                  <a:tcPr>
                    <a:solidFill>
                      <a:srgbClr val="CCECFF"/>
                    </a:solidFill>
                  </a:tcPr>
                </a:tc>
                <a:tc>
                  <a:txBody>
                    <a:bodyPr numCol="1"/>
                    <a:lstStyle/>
                    <a:p>
                      <a:pPr algn="ctr"/>
                      <a:endParaRPr altLang="en-GB"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txBody>
                  <a:tcPr>
                    <a:solidFill>
                      <a:srgbClr val="CCECFF"/>
                    </a:solidFill>
                  </a:tcPr>
                </a:tc>
                <a:tc>
                  <a:txBody>
                    <a:bodyPr numCol="1"/>
                    <a:lstStyle/>
                    <a:p>
                      <a:pPr algn="ctr"/>
                      <a:endParaRPr altLang="en-GB"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p>
                      <a:pPr algn="ctr"/>
                      <a:r>
                        <a:rPr altLang="en-GB" dirty="0" lang="en-GB">
                          <a:latin charset="0" panose="020B0502020202020204" pitchFamily="34" typeface="Century Gothic"/>
                        </a:rPr>
                        <a:t>Miss a turn</a:t>
                      </a:r>
                    </a:p>
                  </a:txBody>
                  <a:tcPr>
                    <a:solidFill>
                      <a:srgbClr val="CCECFF"/>
                    </a:solidFill>
                  </a:tcPr>
                </a:tc>
                <a:extLst>
                  <a:ext uri="{0D108BD9-81ED-4DB2-BD59-A6C34878D82A}">
                    <a16:rowId xmlns:a16="http://schemas.microsoft.com/office/drawing/2014/main" val="594528718"/>
                  </a:ext>
                </a:extLst>
              </a:tr>
              <a:tr h="940608">
                <a:tc>
                  <a:txBody>
                    <a:bodyPr numCol="1"/>
                    <a:lstStyle/>
                    <a:p>
                      <a:pPr algn="ctr"/>
                      <a:endParaRPr altLang="en-GB"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txBody>
                  <a:tcPr>
                    <a:solidFill>
                      <a:srgbClr val="CCECFF"/>
                    </a:solidFill>
                  </a:tcPr>
                </a:tc>
                <a:tc>
                  <a:txBody>
                    <a:bodyPr numCol="1"/>
                    <a:lstStyle/>
                    <a:p>
                      <a:pPr algn="ctr"/>
                      <a:endParaRPr altLang="en-GB" dirty="0" lang="en-GB">
                        <a:latin charset="0" panose="020B0502020202020204" pitchFamily="34" typeface="Century Gothic"/>
                      </a:endParaRPr>
                    </a:p>
                  </a:txBody>
                  <a:tcPr/>
                </a:tc>
                <a:tc>
                  <a:txBody>
                    <a:bodyPr numCol="1"/>
                    <a:lstStyle/>
                    <a:p>
                      <a:pPr algn="ctr"/>
                      <a:endParaRPr altLang="en-GB" dirty="0" lang="en-GB">
                        <a:latin charset="0" panose="020B0502020202020204" pitchFamily="34" typeface="Century Gothic"/>
                      </a:endParaRPr>
                    </a:p>
                    <a:p>
                      <a:pPr algn="ctr"/>
                      <a:r>
                        <a:rPr altLang="en-GB" dirty="0" lang="en-GB">
                          <a:latin charset="0" panose="020B0502020202020204" pitchFamily="34" typeface="Century Gothic"/>
                        </a:rPr>
                        <a:t>Move forward two spaces</a:t>
                      </a:r>
                    </a:p>
                  </a:txBody>
                  <a:tcPr>
                    <a:solidFill>
                      <a:srgbClr val="CCECFF"/>
                    </a:solidFill>
                  </a:tcPr>
                </a:tc>
                <a:tc>
                  <a:txBody>
                    <a:bodyPr numCol="1"/>
                    <a:lstStyle/>
                    <a:p>
                      <a:pPr algn="ctr"/>
                      <a:endParaRPr altLang="en-GB" dirty="0" lang="en-GB">
                        <a:latin charset="0" panose="020B0502020202020204" pitchFamily="34" typeface="Century Gothic"/>
                      </a:endParaRPr>
                    </a:p>
                  </a:txBody>
                  <a:tcPr/>
                </a:tc>
                <a:extLst>
                  <a:ext uri="{0D108BD9-81ED-4DB2-BD59-A6C34878D82A}">
                    <a16:rowId xmlns:a16="http://schemas.microsoft.com/office/drawing/2014/main" val="3272937318"/>
                  </a:ext>
                </a:extLst>
              </a:tr>
            </a:tbl>
          </a:graphicData>
        </a:graphic>
      </p:graphicFrame>
      <p:cxnSp>
        <p:nvCxnSpPr>
          <p:cNvPr id="15" name="Straight Arrow Connector 14">
            <a:extLst>
              <a:ext uri="{FF2B5EF4-FFF2-40B4-BE49-F238E27FC236}">
                <a16:creationId xmlns:a16="http://schemas.microsoft.com/office/drawing/2014/main" id="{EE36C111-CD30-470E-82C0-9FCB225CC55B}"/>
              </a:ext>
            </a:extLst>
          </p:cNvPr>
          <p:cNvCxnSpPr/>
          <p:nvPr/>
        </p:nvCxnSpPr>
        <p:spPr>
          <a:xfrm>
            <a:off x="2604655" y="2438400"/>
            <a:ext cx="508000" cy="0"/>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249D49E-4B33-4B4B-9FF0-E526C1CE1326}"/>
              </a:ext>
            </a:extLst>
          </p:cNvPr>
          <p:cNvCxnSpPr>
            <a:cxnSpLocks/>
          </p:cNvCxnSpPr>
          <p:nvPr/>
        </p:nvCxnSpPr>
        <p:spPr>
          <a:xfrm>
            <a:off x="10392697" y="2706254"/>
            <a:ext cx="0" cy="452582"/>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B503A31-9E41-42E7-A401-08879E5B0195}"/>
              </a:ext>
            </a:extLst>
          </p:cNvPr>
          <p:cNvCxnSpPr>
            <a:cxnSpLocks/>
          </p:cNvCxnSpPr>
          <p:nvPr/>
        </p:nvCxnSpPr>
        <p:spPr>
          <a:xfrm flipH="1">
            <a:off x="9021097" y="3429000"/>
            <a:ext cx="436939" cy="0"/>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73CA73D-F95B-4D15-B992-CFF17BB56FEB}"/>
              </a:ext>
            </a:extLst>
          </p:cNvPr>
          <p:cNvCxnSpPr>
            <a:cxnSpLocks/>
          </p:cNvCxnSpPr>
          <p:nvPr/>
        </p:nvCxnSpPr>
        <p:spPr>
          <a:xfrm>
            <a:off x="1789025" y="3652981"/>
            <a:ext cx="0" cy="452582"/>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27182DF-56E4-417A-A120-C183616BAF6F}"/>
              </a:ext>
            </a:extLst>
          </p:cNvPr>
          <p:cNvCxnSpPr/>
          <p:nvPr/>
        </p:nvCxnSpPr>
        <p:spPr>
          <a:xfrm>
            <a:off x="2604655" y="4299527"/>
            <a:ext cx="508000" cy="0"/>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D226720-BBB7-484E-9389-D980661080CD}"/>
              </a:ext>
            </a:extLst>
          </p:cNvPr>
          <p:cNvCxnSpPr>
            <a:cxnSpLocks/>
          </p:cNvCxnSpPr>
          <p:nvPr/>
        </p:nvCxnSpPr>
        <p:spPr>
          <a:xfrm>
            <a:off x="10392697" y="4576617"/>
            <a:ext cx="0" cy="452582"/>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3D8398A-61CA-41FB-8542-CB0B5BAA579B}"/>
              </a:ext>
            </a:extLst>
          </p:cNvPr>
          <p:cNvCxnSpPr>
            <a:cxnSpLocks/>
          </p:cNvCxnSpPr>
          <p:nvPr/>
        </p:nvCxnSpPr>
        <p:spPr>
          <a:xfrm flipH="1">
            <a:off x="9021097" y="5299363"/>
            <a:ext cx="436939" cy="0"/>
          </a:xfrm>
          <a:prstGeom prst="straightConnector1">
            <a:avLst/>
          </a:prstGeom>
          <a:ln w="57150">
            <a:solidFill>
              <a:srgbClr val="FF0066"/>
            </a:solidFill>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61F0A3E9-9ED7-42CB-AED6-EF5D87952C1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94394" y="4715519"/>
            <a:ext cx="1809816" cy="1018021"/>
          </a:xfrm>
          <a:prstGeom prst="rect">
            <a:avLst/>
          </a:prstGeom>
        </p:spPr>
      </p:pic>
      <p:pic>
        <p:nvPicPr>
          <p:cNvPr id="31" name="Picture 30">
            <a:extLst>
              <a:ext uri="{FF2B5EF4-FFF2-40B4-BE49-F238E27FC236}">
                <a16:creationId xmlns:a16="http://schemas.microsoft.com/office/drawing/2014/main" id="{6BD29D3A-E03F-49FC-B363-585CC9BC8B16}"/>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223220" y="1436079"/>
            <a:ext cx="256416" cy="256416"/>
          </a:xfrm>
          <a:prstGeom prst="rect">
            <a:avLst/>
          </a:prstGeom>
          <a:solidFill>
            <a:schemeClr val="bg1"/>
          </a:solidFill>
          <a:ln w="12700">
            <a:solidFill>
              <a:schemeClr val="tx1"/>
            </a:solidFill>
          </a:ln>
        </p:spPr>
      </p:pic>
      <p:sp>
        <p:nvSpPr>
          <p:cNvPr id="32" name="TextBox 31">
            <a:extLst>
              <a:ext uri="{FF2B5EF4-FFF2-40B4-BE49-F238E27FC236}">
                <a16:creationId xmlns:a16="http://schemas.microsoft.com/office/drawing/2014/main" id="{34FBF2EF-AA92-4E33-8E0B-347F66BD063D}"/>
              </a:ext>
            </a:extLst>
          </p:cNvPr>
          <p:cNvSpPr txBox="1"/>
          <p:nvPr/>
        </p:nvSpPr>
        <p:spPr>
          <a:xfrm>
            <a:off x="334297" y="5947787"/>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819662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06BA4B5C-2437-4C32-9830-80AD107544F5}"/>
              </a:ext>
            </a:extLst>
          </p:cNvPr>
          <p:cNvGraphicFramePr>
            <a:graphicFrameLocks noGrp="1"/>
          </p:cNvGraphicFramePr>
          <p:nvPr>
            <p:extLst>
              <p:ext uri="{D42A27DB-BD31-4B8C-83A1-F6EECF244321}">
                <p14:modId xmlns:p14="http://schemas.microsoft.com/office/powerpoint/2010/main" val="2640846086"/>
              </p:ext>
            </p:extLst>
          </p:nvPr>
        </p:nvGraphicFramePr>
        <p:xfrm>
          <a:off x="369454" y="114531"/>
          <a:ext cx="7998692" cy="6628938"/>
        </p:xfrm>
        <a:graphic>
          <a:graphicData uri="http://schemas.openxmlformats.org/drawingml/2006/table">
            <a:tbl>
              <a:tblPr bandRow="1" firstRow="1">
                <a:tableStyleId>{5940675A-B579-460E-94D1-54222C63F5DA}</a:tableStyleId>
              </a:tblPr>
              <a:tblGrid>
                <a:gridCol w="1999673">
                  <a:extLst>
                    <a:ext uri="{9D8B030D-6E8A-4147-A177-3AD203B41FA5}">
                      <a16:colId xmlns:a16="http://schemas.microsoft.com/office/drawing/2014/main" val="2615830896"/>
                    </a:ext>
                  </a:extLst>
                </a:gridCol>
                <a:gridCol w="1999673">
                  <a:extLst>
                    <a:ext uri="{9D8B030D-6E8A-4147-A177-3AD203B41FA5}">
                      <a16:colId xmlns:a16="http://schemas.microsoft.com/office/drawing/2014/main" val="378055214"/>
                    </a:ext>
                  </a:extLst>
                </a:gridCol>
                <a:gridCol w="1999673">
                  <a:extLst>
                    <a:ext uri="{9D8B030D-6E8A-4147-A177-3AD203B41FA5}">
                      <a16:colId xmlns:a16="http://schemas.microsoft.com/office/drawing/2014/main" val="2681211027"/>
                    </a:ext>
                  </a:extLst>
                </a:gridCol>
                <a:gridCol w="1999673">
                  <a:extLst>
                    <a:ext uri="{9D8B030D-6E8A-4147-A177-3AD203B41FA5}">
                      <a16:colId xmlns:a16="http://schemas.microsoft.com/office/drawing/2014/main" val="2267677312"/>
                    </a:ext>
                  </a:extLst>
                </a:gridCol>
              </a:tblGrid>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7</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7</a:t>
                      </a:r>
                    </a:p>
                  </a:txBody>
                  <a:tcPr>
                    <a:solidFill>
                      <a:srgbClr val="CCECFF"/>
                    </a:solidFill>
                  </a:tcPr>
                </a:tc>
                <a:extLst>
                  <a:ext uri="{0D108BD9-81ED-4DB2-BD59-A6C34878D82A}">
                    <a16:rowId xmlns:a16="http://schemas.microsoft.com/office/drawing/2014/main" val="4064129681"/>
                  </a:ext>
                </a:extLst>
              </a:tr>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2</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8</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2</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8</a:t>
                      </a:r>
                    </a:p>
                  </a:txBody>
                  <a:tcPr>
                    <a:solidFill>
                      <a:srgbClr val="FFFF66"/>
                    </a:solidFill>
                  </a:tcPr>
                </a:tc>
                <a:extLst>
                  <a:ext uri="{0D108BD9-81ED-4DB2-BD59-A6C34878D82A}">
                    <a16:rowId xmlns:a16="http://schemas.microsoft.com/office/drawing/2014/main" val="3423596962"/>
                  </a:ext>
                </a:extLst>
              </a:tr>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3</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9</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3</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9</a:t>
                      </a:r>
                    </a:p>
                  </a:txBody>
                  <a:tcPr>
                    <a:solidFill>
                      <a:srgbClr val="CCECFF"/>
                    </a:solidFill>
                  </a:tcPr>
                </a:tc>
                <a:extLst>
                  <a:ext uri="{0D108BD9-81ED-4DB2-BD59-A6C34878D82A}">
                    <a16:rowId xmlns:a16="http://schemas.microsoft.com/office/drawing/2014/main" val="888687571"/>
                  </a:ext>
                </a:extLst>
              </a:tr>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4</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10</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4</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10</a:t>
                      </a:r>
                    </a:p>
                  </a:txBody>
                  <a:tcPr>
                    <a:solidFill>
                      <a:srgbClr val="FFFF66"/>
                    </a:solidFill>
                  </a:tcPr>
                </a:tc>
                <a:extLst>
                  <a:ext uri="{0D108BD9-81ED-4DB2-BD59-A6C34878D82A}">
                    <a16:rowId xmlns:a16="http://schemas.microsoft.com/office/drawing/2014/main" val="2524084414"/>
                  </a:ext>
                </a:extLst>
              </a:tr>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5</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11</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5</a:t>
                      </a:r>
                    </a:p>
                  </a:txBody>
                  <a:tcPr>
                    <a:solidFill>
                      <a:srgbClr val="CCECFF"/>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11</a:t>
                      </a:r>
                    </a:p>
                  </a:txBody>
                  <a:tcPr>
                    <a:solidFill>
                      <a:srgbClr val="CCECFF"/>
                    </a:solidFill>
                  </a:tcPr>
                </a:tc>
                <a:extLst>
                  <a:ext uri="{0D108BD9-81ED-4DB2-BD59-A6C34878D82A}">
                    <a16:rowId xmlns:a16="http://schemas.microsoft.com/office/drawing/2014/main" val="780538609"/>
                  </a:ext>
                </a:extLst>
              </a:tr>
              <a:tr h="1104823">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6</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12</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6</a:t>
                      </a:r>
                    </a:p>
                  </a:txBody>
                  <a:tcPr>
                    <a:solidFill>
                      <a:srgbClr val="FFFF66"/>
                    </a:solidFill>
                  </a:tcPr>
                </a:tc>
                <a:tc>
                  <a:txBody>
                    <a:bodyPr numCol="1"/>
                    <a:lstStyle/>
                    <a:p>
                      <a:pPr algn="ctr"/>
                      <a:endParaRPr altLang="en-GB" b="1" dirty="0" lang="en-GB" sz="2800">
                        <a:latin charset="0" panose="030F0702030302020204" pitchFamily="66" typeface="Comic Sans MS"/>
                      </a:endParaRPr>
                    </a:p>
                    <a:p>
                      <a:pPr algn="ctr"/>
                      <a:r>
                        <a:rPr altLang="en-GB" b="1" dirty="0" lang="en-GB" sz="2800">
                          <a:latin charset="0" panose="030F0702030302020204" pitchFamily="66" typeface="Comic Sans MS"/>
                        </a:rPr>
                        <a:t>12</a:t>
                      </a:r>
                    </a:p>
                  </a:txBody>
                  <a:tcPr>
                    <a:solidFill>
                      <a:srgbClr val="FFFF66"/>
                    </a:solidFill>
                  </a:tcPr>
                </a:tc>
                <a:extLst>
                  <a:ext uri="{0D108BD9-81ED-4DB2-BD59-A6C34878D82A}">
                    <a16:rowId xmlns:a16="http://schemas.microsoft.com/office/drawing/2014/main" val="1465402281"/>
                  </a:ext>
                </a:extLst>
              </a:tr>
            </a:tbl>
          </a:graphicData>
        </a:graphic>
      </p:graphicFrame>
      <p:sp>
        <p:nvSpPr>
          <p:cNvPr id="4" name="Rectangle 3">
            <a:extLst>
              <a:ext uri="{FF2B5EF4-FFF2-40B4-BE49-F238E27FC236}">
                <a16:creationId xmlns:a16="http://schemas.microsoft.com/office/drawing/2014/main" id="{718462CE-64F2-4B30-873D-E48BDDAA836D}"/>
              </a:ext>
            </a:extLst>
          </p:cNvPr>
          <p:cNvSpPr/>
          <p:nvPr/>
        </p:nvSpPr>
        <p:spPr>
          <a:xfrm>
            <a:off x="8636252" y="298146"/>
            <a:ext cx="3343311" cy="440120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5" name="TextBox 4">
            <a:extLst>
              <a:ext uri="{FF2B5EF4-FFF2-40B4-BE49-F238E27FC236}">
                <a16:creationId xmlns:a16="http://schemas.microsoft.com/office/drawing/2014/main" id="{82A66F55-2D41-421D-9AFB-011AFACA15FA}"/>
              </a:ext>
            </a:extLst>
          </p:cNvPr>
          <p:cNvSpPr txBox="1"/>
          <p:nvPr/>
        </p:nvSpPr>
        <p:spPr>
          <a:xfrm>
            <a:off x="8737599" y="274582"/>
            <a:ext cx="3131127" cy="4401205"/>
          </a:xfrm>
          <a:prstGeom prst="rect">
            <a:avLst/>
          </a:prstGeom>
          <a:noFill/>
        </p:spPr>
        <p:txBody>
          <a:bodyPr numCol="1" rtlCol="0" wrap="square">
            <a:spAutoFit/>
          </a:bodyPr>
          <a:lstStyle/>
          <a:p>
            <a:r>
              <a:rPr altLang="en-GB" dirty="0" lang="en-GB" sz="2000">
                <a:latin charset="0" panose="020B0502020202020204" pitchFamily="34" typeface="Century Gothic"/>
              </a:rPr>
              <a:t>Cut out each of the number cards- you will have 24.</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Create two piles. Each pile would have numbers 1-12 in it.</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Make sure they are upside down and shuffled.</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Cut out your game pieces too.</a:t>
            </a:r>
            <a:endParaRPr altLang="en-GB" dirty="0" lang="en-GB" sz="1400">
              <a:latin charset="0" panose="020B0502020202020204" pitchFamily="34" typeface="Century Gothic"/>
            </a:endParaRPr>
          </a:p>
        </p:txBody>
      </p:sp>
      <p:pic>
        <p:nvPicPr>
          <p:cNvPr id="9" name="Picture 8">
            <a:extLst>
              <a:ext uri="{FF2B5EF4-FFF2-40B4-BE49-F238E27FC236}">
                <a16:creationId xmlns:a16="http://schemas.microsoft.com/office/drawing/2014/main" id="{58F0A40E-45AD-4FAA-8D19-A57CE354D8F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flipH="1">
            <a:off x="8996263" y="5189350"/>
            <a:ext cx="1057473" cy="1057473"/>
          </a:xfrm>
          <a:prstGeom prst="rect">
            <a:avLst/>
          </a:prstGeom>
        </p:spPr>
      </p:pic>
      <p:pic>
        <p:nvPicPr>
          <p:cNvPr id="12" name="Picture 11">
            <a:extLst>
              <a:ext uri="{FF2B5EF4-FFF2-40B4-BE49-F238E27FC236}">
                <a16:creationId xmlns:a16="http://schemas.microsoft.com/office/drawing/2014/main" id="{74801652-D023-483E-806A-B708AA294BC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10665692" y="5189351"/>
            <a:ext cx="1057473" cy="1057473"/>
          </a:xfrm>
          <a:prstGeom prst="rect">
            <a:avLst/>
          </a:prstGeom>
        </p:spPr>
      </p:pic>
    </p:spTree>
    <p:extLst>
      <p:ext uri="{BB962C8B-B14F-4D97-AF65-F5344CB8AC3E}">
        <p14:creationId xmlns:p14="http://schemas.microsoft.com/office/powerpoint/2010/main" val="2102168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32254A96-59FF-4817-99FF-E54A6F3ED28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94002" y="738042"/>
            <a:ext cx="560437" cy="560437"/>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5CC8DA9C-F288-4144-A533-795FCFA0D8B0}"/>
              </a:ext>
            </a:extLst>
          </p:cNvPr>
          <p:cNvSpPr/>
          <p:nvPr/>
        </p:nvSpPr>
        <p:spPr>
          <a:xfrm>
            <a:off x="274449" y="176981"/>
            <a:ext cx="9671837" cy="126286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a:solidFill>
                <a:schemeClr val="tx1"/>
              </a:solidFill>
              <a:latin charset="0" panose="020B0502020202020204" pitchFamily="34" typeface="Century Gothic"/>
            </a:endParaRPr>
          </a:p>
        </p:txBody>
      </p:sp>
      <p:sp>
        <p:nvSpPr>
          <p:cNvPr id="2" name="Rectangle 1">
            <a:extLst>
              <a:ext uri="{FF2B5EF4-FFF2-40B4-BE49-F238E27FC236}">
                <a16:creationId xmlns:a16="http://schemas.microsoft.com/office/drawing/2014/main" id="{922661C2-CD2A-4635-97A4-22C5D3EECD47}"/>
              </a:ext>
            </a:extLst>
          </p:cNvPr>
          <p:cNvSpPr/>
          <p:nvPr/>
        </p:nvSpPr>
        <p:spPr>
          <a:xfrm>
            <a:off x="334297" y="233431"/>
            <a:ext cx="9561349" cy="1200329"/>
          </a:xfrm>
          <a:prstGeom prst="rect">
            <a:avLst/>
          </a:prstGeom>
        </p:spPr>
        <p:txBody>
          <a:bodyPr numCol="1" wrap="square">
            <a:spAutoFit/>
          </a:bodyPr>
          <a:lstStyle/>
          <a:p>
            <a:r>
              <a:rPr altLang="en-GB" b="1" dirty="0" lang="en-GB" u="sng">
                <a:solidFill>
                  <a:schemeClr val="tx1"/>
                </a:solidFill>
                <a:latin charset="0" panose="020B0502020202020204" pitchFamily="34" typeface="Century Gothic"/>
              </a:rPr>
              <a:t>Task- Alphabet Hunt:</a:t>
            </a:r>
            <a:endParaRPr altLang="en-GB" b="1" dirty="0" lang="en-GB" u="sng">
              <a:latin charset="0" panose="020B0502020202020204" pitchFamily="34" typeface="Century Gothic"/>
            </a:endParaRPr>
          </a:p>
          <a:p>
            <a:r>
              <a:rPr altLang="en-GB" dirty="0" lang="en-GB">
                <a:solidFill>
                  <a:schemeClr val="tx1"/>
                </a:solidFill>
                <a:latin charset="0" panose="020B0502020202020204" pitchFamily="34" typeface="Century Gothic"/>
              </a:rPr>
              <a:t>Look around your house/ garden. What can you see? Write one thing down that begins with each letter of the alphabet. You could also add a picture.</a:t>
            </a:r>
          </a:p>
          <a:p>
            <a:r>
              <a:rPr altLang="en-GB" dirty="0" lang="en-GB">
                <a:latin charset="0" panose="020B0502020202020204" pitchFamily="34" typeface="Century Gothic"/>
              </a:rPr>
              <a:t>How many can you find? There are 26 letters in the alphabet.</a:t>
            </a:r>
            <a:r>
              <a:rPr altLang="en-GB" dirty="0" lang="en-GB">
                <a:solidFill>
                  <a:schemeClr val="tx1"/>
                </a:solidFill>
                <a:latin charset="0" panose="020B0502020202020204" pitchFamily="34" typeface="Century Gothic"/>
              </a:rPr>
              <a:t> </a:t>
            </a:r>
          </a:p>
        </p:txBody>
      </p:sp>
      <p:pic>
        <p:nvPicPr>
          <p:cNvPr id="13" name="Picture 12">
            <a:extLst>
              <a:ext uri="{FF2B5EF4-FFF2-40B4-BE49-F238E27FC236}">
                <a16:creationId xmlns:a16="http://schemas.microsoft.com/office/drawing/2014/main" id="{A1EC19AA-3CAF-489A-B3C8-270BBD334A5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27546" y="738041"/>
            <a:ext cx="560437" cy="560437"/>
          </a:xfrm>
          <a:prstGeom prst="rect">
            <a:avLst/>
          </a:prstGeom>
          <a:ln w="12700">
            <a:solidFill>
              <a:schemeClr val="tx1"/>
            </a:solidFill>
          </a:ln>
        </p:spPr>
      </p:pic>
      <p:sp>
        <p:nvSpPr>
          <p:cNvPr id="14" name="Rectangle 13">
            <a:extLst>
              <a:ext uri="{FF2B5EF4-FFF2-40B4-BE49-F238E27FC236}">
                <a16:creationId xmlns:a16="http://schemas.microsoft.com/office/drawing/2014/main" id="{A64E3320-4A26-4405-A037-8BFE3A2C51F9}"/>
              </a:ext>
            </a:extLst>
          </p:cNvPr>
          <p:cNvSpPr/>
          <p:nvPr/>
        </p:nvSpPr>
        <p:spPr>
          <a:xfrm>
            <a:off x="274448" y="1701250"/>
            <a:ext cx="11583255" cy="3859874"/>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a:solidFill>
                <a:schemeClr val="tx1"/>
              </a:solidFill>
              <a:latin charset="0" panose="020B0502020202020204" pitchFamily="34" typeface="Century Gothic"/>
            </a:endParaRPr>
          </a:p>
        </p:txBody>
      </p:sp>
      <p:sp>
        <p:nvSpPr>
          <p:cNvPr id="3" name="TextBox 2">
            <a:extLst>
              <a:ext uri="{FF2B5EF4-FFF2-40B4-BE49-F238E27FC236}">
                <a16:creationId xmlns:a16="http://schemas.microsoft.com/office/drawing/2014/main" id="{8F38D9B9-F511-47AE-AE01-AD400AF711C9}"/>
              </a:ext>
            </a:extLst>
          </p:cNvPr>
          <p:cNvSpPr txBox="1"/>
          <p:nvPr/>
        </p:nvSpPr>
        <p:spPr>
          <a:xfrm>
            <a:off x="334297" y="1709653"/>
            <a:ext cx="1919376" cy="3816429"/>
          </a:xfrm>
          <a:prstGeom prst="rect">
            <a:avLst/>
          </a:prstGeom>
          <a:noFill/>
        </p:spPr>
        <p:txBody>
          <a:bodyPr numCol="1" rtlCol="0" wrap="square">
            <a:spAutoFit/>
          </a:bodyPr>
          <a:lstStyle/>
          <a:p>
            <a:r>
              <a:rPr altLang="en-GB" b="1" dirty="0" lang="en-GB" sz="2200">
                <a:latin charset="0" panose="020B0502020202020204" pitchFamily="34" typeface="Century Gothic"/>
              </a:rPr>
              <a:t>A- </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B-</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C-</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D-</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E-</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F-</a:t>
            </a:r>
          </a:p>
        </p:txBody>
      </p:sp>
      <p:sp>
        <p:nvSpPr>
          <p:cNvPr id="15" name="TextBox 14">
            <a:extLst>
              <a:ext uri="{FF2B5EF4-FFF2-40B4-BE49-F238E27FC236}">
                <a16:creationId xmlns:a16="http://schemas.microsoft.com/office/drawing/2014/main" id="{295D936F-84E7-491C-A220-33374BD596A7}"/>
              </a:ext>
            </a:extLst>
          </p:cNvPr>
          <p:cNvSpPr txBox="1"/>
          <p:nvPr/>
        </p:nvSpPr>
        <p:spPr>
          <a:xfrm>
            <a:off x="2509461" y="1738034"/>
            <a:ext cx="1919376" cy="3816429"/>
          </a:xfrm>
          <a:prstGeom prst="rect">
            <a:avLst/>
          </a:prstGeom>
          <a:noFill/>
        </p:spPr>
        <p:txBody>
          <a:bodyPr numCol="1" rtlCol="0" wrap="square">
            <a:spAutoFit/>
          </a:bodyPr>
          <a:lstStyle/>
          <a:p>
            <a:r>
              <a:rPr altLang="en-GB" b="1" dirty="0" lang="en-GB" sz="2200">
                <a:latin charset="0" panose="020B0502020202020204" pitchFamily="34" typeface="Century Gothic"/>
              </a:rPr>
              <a:t>G-</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H-</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I-</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J-</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K-</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L-</a:t>
            </a:r>
          </a:p>
        </p:txBody>
      </p:sp>
      <p:sp>
        <p:nvSpPr>
          <p:cNvPr id="16" name="TextBox 15">
            <a:extLst>
              <a:ext uri="{FF2B5EF4-FFF2-40B4-BE49-F238E27FC236}">
                <a16:creationId xmlns:a16="http://schemas.microsoft.com/office/drawing/2014/main" id="{35882BFF-B645-4546-9D09-D78947D2AC49}"/>
              </a:ext>
            </a:extLst>
          </p:cNvPr>
          <p:cNvSpPr txBox="1"/>
          <p:nvPr/>
        </p:nvSpPr>
        <p:spPr>
          <a:xfrm>
            <a:off x="4915534" y="1738034"/>
            <a:ext cx="1919376" cy="3816429"/>
          </a:xfrm>
          <a:prstGeom prst="rect">
            <a:avLst/>
          </a:prstGeom>
          <a:noFill/>
        </p:spPr>
        <p:txBody>
          <a:bodyPr numCol="1" rtlCol="0" wrap="square">
            <a:spAutoFit/>
          </a:bodyPr>
          <a:lstStyle/>
          <a:p>
            <a:r>
              <a:rPr altLang="en-GB" b="1" dirty="0" lang="en-GB" sz="2200">
                <a:latin charset="0" panose="020B0502020202020204" pitchFamily="34" typeface="Century Gothic"/>
              </a:rPr>
              <a:t>M-</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N-</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O-</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P-</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Q-</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R-</a:t>
            </a:r>
          </a:p>
        </p:txBody>
      </p:sp>
      <p:sp>
        <p:nvSpPr>
          <p:cNvPr id="17" name="TextBox 16">
            <a:extLst>
              <a:ext uri="{FF2B5EF4-FFF2-40B4-BE49-F238E27FC236}">
                <a16:creationId xmlns:a16="http://schemas.microsoft.com/office/drawing/2014/main" id="{6EF3958D-04FE-42F7-81D2-7A5D9E60EB6D}"/>
              </a:ext>
            </a:extLst>
          </p:cNvPr>
          <p:cNvSpPr txBox="1"/>
          <p:nvPr/>
        </p:nvSpPr>
        <p:spPr>
          <a:xfrm>
            <a:off x="7321607" y="1753097"/>
            <a:ext cx="1919376" cy="3816429"/>
          </a:xfrm>
          <a:prstGeom prst="rect">
            <a:avLst/>
          </a:prstGeom>
          <a:noFill/>
        </p:spPr>
        <p:txBody>
          <a:bodyPr numCol="1" rtlCol="0" wrap="square">
            <a:spAutoFit/>
          </a:bodyPr>
          <a:lstStyle/>
          <a:p>
            <a:r>
              <a:rPr altLang="en-GB" b="1" dirty="0" lang="en-GB" sz="2200">
                <a:latin charset="0" panose="020B0502020202020204" pitchFamily="34" typeface="Century Gothic"/>
              </a:rPr>
              <a:t>S-</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T-</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U-</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V-</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W-</a:t>
            </a: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X-</a:t>
            </a:r>
          </a:p>
        </p:txBody>
      </p:sp>
      <p:sp>
        <p:nvSpPr>
          <p:cNvPr id="18" name="TextBox 17">
            <a:extLst>
              <a:ext uri="{FF2B5EF4-FFF2-40B4-BE49-F238E27FC236}">
                <a16:creationId xmlns:a16="http://schemas.microsoft.com/office/drawing/2014/main" id="{2741B108-92B7-42A5-B596-C9B3FD3508C8}"/>
              </a:ext>
            </a:extLst>
          </p:cNvPr>
          <p:cNvSpPr txBox="1"/>
          <p:nvPr/>
        </p:nvSpPr>
        <p:spPr>
          <a:xfrm>
            <a:off x="9757954" y="1784554"/>
            <a:ext cx="1919376" cy="1107996"/>
          </a:xfrm>
          <a:prstGeom prst="rect">
            <a:avLst/>
          </a:prstGeom>
          <a:noFill/>
        </p:spPr>
        <p:txBody>
          <a:bodyPr numCol="1" rtlCol="0" wrap="square">
            <a:spAutoFit/>
          </a:bodyPr>
          <a:lstStyle/>
          <a:p>
            <a:r>
              <a:rPr altLang="en-GB" b="1" dirty="0" lang="en-GB" sz="2200">
                <a:latin charset="0" panose="020B0502020202020204" pitchFamily="34" typeface="Century Gothic"/>
              </a:rPr>
              <a:t>Y-</a:t>
            </a:r>
            <a:r>
              <a:rPr altLang="en-GB" b="1" dirty="0" lang="en-GB" sz="2200">
                <a:solidFill>
                  <a:srgbClr val="FF0000"/>
                </a:solidFill>
                <a:latin charset="0" panose="020B0502020202020204" pitchFamily="34" typeface="Century Gothic"/>
              </a:rPr>
              <a:t>Yoghurt</a:t>
            </a:r>
            <a:endParaRPr altLang="en-GB" b="1" dirty="0" lang="en-GB" sz="2200">
              <a:latin charset="0" panose="020B0502020202020204" pitchFamily="34" typeface="Century Gothic"/>
            </a:endParaRPr>
          </a:p>
          <a:p>
            <a:endParaRPr altLang="en-GB" b="1" dirty="0" lang="en-GB" sz="2200">
              <a:latin charset="0" panose="020B0502020202020204" pitchFamily="34" typeface="Century Gothic"/>
            </a:endParaRPr>
          </a:p>
          <a:p>
            <a:r>
              <a:rPr altLang="en-GB" b="1" dirty="0" lang="en-GB" sz="2200">
                <a:latin charset="0" panose="020B0502020202020204" pitchFamily="34" typeface="Century Gothic"/>
              </a:rPr>
              <a:t>Z-</a:t>
            </a:r>
          </a:p>
        </p:txBody>
      </p:sp>
      <p:pic>
        <p:nvPicPr>
          <p:cNvPr id="20" name="Picture 19">
            <a:extLst>
              <a:ext uri="{FF2B5EF4-FFF2-40B4-BE49-F238E27FC236}">
                <a16:creationId xmlns:a16="http://schemas.microsoft.com/office/drawing/2014/main" id="{4772D4F6-9B26-4895-AFB6-C739434663B0}"/>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86685" y="1701250"/>
            <a:ext cx="752099" cy="594414"/>
          </a:xfrm>
          <a:prstGeom prst="rect">
            <a:avLst/>
          </a:prstGeom>
        </p:spPr>
      </p:pic>
      <p:sp>
        <p:nvSpPr>
          <p:cNvPr id="19" name="TextBox 18">
            <a:extLst>
              <a:ext uri="{FF2B5EF4-FFF2-40B4-BE49-F238E27FC236}">
                <a16:creationId xmlns:a16="http://schemas.microsoft.com/office/drawing/2014/main" id="{5167A7A9-3938-49A9-A238-341BC902BCE3}"/>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6342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D87C742-30F4-42D8-9CFC-8BD367F2D84D}"/>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6" name="TextBox 5">
            <a:extLst>
              <a:ext uri="{FF2B5EF4-FFF2-40B4-BE49-F238E27FC236}">
                <a16:creationId xmlns:a16="http://schemas.microsoft.com/office/drawing/2014/main" id="{CD3F8D3D-992A-4EF5-935D-9D56C940A6E2}"/>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
        <p:nvSpPr>
          <p:cNvPr id="7"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23A3BFE7-5576-4552-8083-667B74FB9078}"/>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9FDB5CFC-41B8-4A16-BA8C-D0F38686742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738042"/>
            <a:ext cx="560437" cy="560437"/>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6C174113-D958-4301-8DA8-B86C4BA7A54B}"/>
              </a:ext>
            </a:extLst>
          </p:cNvPr>
          <p:cNvSpPr/>
          <p:nvPr/>
        </p:nvSpPr>
        <p:spPr>
          <a:xfrm>
            <a:off x="230909" y="224255"/>
            <a:ext cx="9642764" cy="163121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1" name="TextBox 10">
            <a:extLst>
              <a:ext uri="{FF2B5EF4-FFF2-40B4-BE49-F238E27FC236}">
                <a16:creationId xmlns:a16="http://schemas.microsoft.com/office/drawing/2014/main" id="{12154C7C-5DEF-4AB2-A208-76D7B7E96A8E}"/>
              </a:ext>
            </a:extLst>
          </p:cNvPr>
          <p:cNvSpPr txBox="1"/>
          <p:nvPr/>
        </p:nvSpPr>
        <p:spPr>
          <a:xfrm>
            <a:off x="225902" y="200691"/>
            <a:ext cx="9463638" cy="1631216"/>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p>
          <a:p>
            <a:r>
              <a:rPr altLang="en-GB" dirty="0" lang="en-GB" sz="1600">
                <a:latin charset="0" panose="020B0502020202020204" pitchFamily="34" typeface="Century Gothic"/>
              </a:rPr>
              <a:t>Games can be a good way to wake up your brain! This is a good one to do alone</a:t>
            </a:r>
            <a:br>
              <a:rPr altLang="en-GB" dirty="0" lang="en-GB" sz="1600">
                <a:latin charset="0" panose="020B0502020202020204" pitchFamily="34" typeface="Century Gothic"/>
              </a:rPr>
            </a:br>
            <a:r>
              <a:rPr altLang="en-GB" dirty="0" lang="en-GB" sz="1600">
                <a:latin charset="0" panose="020B0502020202020204" pitchFamily="34" typeface="Century Gothic"/>
              </a:rPr>
              <a:t>ow with someone else.</a:t>
            </a:r>
          </a:p>
          <a:p>
            <a:r>
              <a:rPr altLang="en-GB" dirty="0" lang="en-GB" sz="1600">
                <a:latin charset="0" panose="020B0502020202020204" pitchFamily="34" typeface="Century Gothic"/>
              </a:rPr>
              <a:t>Below are words that are colours.</a:t>
            </a:r>
          </a:p>
          <a:p>
            <a:pPr indent="-342900" marL="342900">
              <a:buAutoNum type="arabicPeriod"/>
            </a:pPr>
            <a:r>
              <a:rPr altLang="en-GB" dirty="0" lang="en-GB" sz="1600">
                <a:latin charset="0" panose="020B0502020202020204" pitchFamily="34" typeface="Century Gothic"/>
              </a:rPr>
              <a:t>Read through the words- out loud. For example….</a:t>
            </a:r>
            <a:r>
              <a:rPr altLang="en-GB" dirty="0" lang="en-GB" sz="1600">
                <a:solidFill>
                  <a:srgbClr val="FF0000"/>
                </a:solidFill>
                <a:latin charset="0" panose="020B0502020202020204" pitchFamily="34" typeface="Century Gothic"/>
              </a:rPr>
              <a:t>BLACK- </a:t>
            </a:r>
            <a:r>
              <a:rPr altLang="en-GB" dirty="0" lang="en-GB" sz="1600">
                <a:latin charset="0" panose="020B0502020202020204" pitchFamily="34" typeface="Century Gothic"/>
              </a:rPr>
              <a:t>“This word is black”</a:t>
            </a:r>
          </a:p>
          <a:p>
            <a:pPr indent="-342900" marL="342900">
              <a:buAutoNum type="arabicPeriod"/>
            </a:pPr>
            <a:r>
              <a:rPr altLang="en-GB" dirty="0" lang="en-GB" sz="1600">
                <a:latin charset="0" panose="020B0502020202020204" pitchFamily="34" typeface="Century Gothic"/>
              </a:rPr>
              <a:t>Now say what colour each word is. For example….</a:t>
            </a:r>
            <a:r>
              <a:rPr altLang="en-GB" dirty="0" lang="en-GB" sz="1600">
                <a:solidFill>
                  <a:srgbClr val="FF0000"/>
                </a:solidFill>
                <a:latin charset="0" panose="020B0502020202020204" pitchFamily="34" typeface="Century Gothic"/>
              </a:rPr>
              <a:t>BLACK- </a:t>
            </a:r>
            <a:r>
              <a:rPr altLang="en-GB" dirty="0" lang="en-GB" sz="1600">
                <a:latin charset="0" panose="020B0502020202020204" pitchFamily="34" typeface="Century Gothic"/>
              </a:rPr>
              <a:t>“This word is the colour red”</a:t>
            </a:r>
          </a:p>
        </p:txBody>
      </p:sp>
      <p:pic>
        <p:nvPicPr>
          <p:cNvPr id="3" name="Picture 2">
            <a:extLst>
              <a:ext uri="{FF2B5EF4-FFF2-40B4-BE49-F238E27FC236}">
                <a16:creationId xmlns:a16="http://schemas.microsoft.com/office/drawing/2014/main" id="{E16B148D-D944-457C-8667-FA6753DD061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376099" y="149753"/>
            <a:ext cx="1585021" cy="1352551"/>
          </a:xfrm>
          <a:prstGeom prst="rect">
            <a:avLst/>
          </a:prstGeom>
        </p:spPr>
      </p:pic>
      <p:sp>
        <p:nvSpPr>
          <p:cNvPr id="13" name="TextBox 12">
            <a:extLst>
              <a:ext uri="{FF2B5EF4-FFF2-40B4-BE49-F238E27FC236}">
                <a16:creationId xmlns:a16="http://schemas.microsoft.com/office/drawing/2014/main" id="{CD63448E-9AA2-4D4C-AF5C-C1545A5A77DD}"/>
              </a:ext>
            </a:extLst>
          </p:cNvPr>
          <p:cNvSpPr txBox="1"/>
          <p:nvPr/>
        </p:nvSpPr>
        <p:spPr>
          <a:xfrm>
            <a:off x="225902" y="2392652"/>
            <a:ext cx="11523406" cy="2862322"/>
          </a:xfrm>
          <a:prstGeom prst="rect">
            <a:avLst/>
          </a:prstGeom>
          <a:noFill/>
          <a:ln w="38100">
            <a:solidFill>
              <a:schemeClr val="tx1"/>
            </a:solidFill>
          </a:ln>
        </p:spPr>
        <p:txBody>
          <a:bodyPr numCol="1" rtlCol="0" wrap="square">
            <a:spAutoFit/>
          </a:bodyPr>
          <a:lstStyle/>
          <a:p>
            <a:pPr algn="ctr"/>
            <a:r>
              <a:rPr altLang="en-GB" b="1" dirty="0" lang="en-GB" sz="3600">
                <a:solidFill>
                  <a:srgbClr val="0070C0"/>
                </a:solidFill>
                <a:latin charset="0" panose="030F0702030302020204" pitchFamily="66" typeface="Comic Sans MS"/>
              </a:rPr>
              <a:t>Blue</a:t>
            </a:r>
            <a:r>
              <a:rPr altLang="en-GB" b="1" dirty="0" lang="en-GB" sz="3600">
                <a:latin charset="0" panose="030F0702030302020204" pitchFamily="66" typeface="Comic Sans MS"/>
              </a:rPr>
              <a:t>			</a:t>
            </a:r>
            <a:r>
              <a:rPr altLang="en-GB" b="1" dirty="0" lang="en-GB" sz="3600">
                <a:solidFill>
                  <a:srgbClr val="00B050"/>
                </a:solidFill>
                <a:latin charset="0" panose="030F0702030302020204" pitchFamily="66" typeface="Comic Sans MS"/>
              </a:rPr>
              <a:t>Red</a:t>
            </a:r>
            <a:r>
              <a:rPr altLang="en-GB" b="1" dirty="0" lang="en-GB" sz="3600">
                <a:latin charset="0" panose="030F0702030302020204" pitchFamily="66" typeface="Comic Sans MS"/>
              </a:rPr>
              <a:t>			</a:t>
            </a:r>
            <a:r>
              <a:rPr altLang="en-GB" b="1" dirty="0" lang="en-GB" sz="3600">
                <a:solidFill>
                  <a:schemeClr val="accent2">
                    <a:lumMod val="75000"/>
                  </a:schemeClr>
                </a:solidFill>
                <a:latin charset="0" panose="030F0702030302020204" pitchFamily="66" typeface="Comic Sans MS"/>
              </a:rPr>
              <a:t>Green</a:t>
            </a:r>
            <a:r>
              <a:rPr altLang="en-GB" b="1" dirty="0" lang="en-GB" sz="3600">
                <a:latin charset="0" panose="030F0702030302020204" pitchFamily="66" typeface="Comic Sans MS"/>
              </a:rPr>
              <a:t>		</a:t>
            </a:r>
            <a:r>
              <a:rPr altLang="en-GB" b="1" dirty="0" lang="en-GB" sz="3600">
                <a:solidFill>
                  <a:srgbClr val="FF0000"/>
                </a:solidFill>
                <a:latin charset="0" panose="030F0702030302020204" pitchFamily="66" typeface="Comic Sans MS"/>
              </a:rPr>
              <a:t>Orange</a:t>
            </a:r>
          </a:p>
          <a:p>
            <a:pPr algn="ctr"/>
            <a:r>
              <a:rPr altLang="en-GB" b="1" dirty="0" lang="en-GB" sz="3600">
                <a:solidFill>
                  <a:schemeClr val="accent2">
                    <a:lumMod val="75000"/>
                  </a:schemeClr>
                </a:solidFill>
                <a:latin charset="0" panose="030F0702030302020204" pitchFamily="66" typeface="Comic Sans MS"/>
              </a:rPr>
              <a:t>Red</a:t>
            </a:r>
            <a:r>
              <a:rPr altLang="en-GB" b="1" dirty="0" lang="en-GB" sz="3600">
                <a:latin charset="0" panose="030F0702030302020204" pitchFamily="66" typeface="Comic Sans MS"/>
              </a:rPr>
              <a:t>			</a:t>
            </a:r>
            <a:r>
              <a:rPr altLang="en-GB" b="1" dirty="0" lang="en-GB" sz="3600">
                <a:solidFill>
                  <a:srgbClr val="00B050"/>
                </a:solidFill>
                <a:latin charset="0" panose="030F0702030302020204" pitchFamily="66" typeface="Comic Sans MS"/>
              </a:rPr>
              <a:t>Blue</a:t>
            </a:r>
            <a:r>
              <a:rPr altLang="en-GB" b="1" dirty="0" lang="en-GB" sz="3600">
                <a:latin charset="0" panose="030F0702030302020204" pitchFamily="66" typeface="Comic Sans MS"/>
              </a:rPr>
              <a:t>			</a:t>
            </a:r>
            <a:r>
              <a:rPr altLang="en-GB" b="1" dirty="0" lang="en-GB" sz="3600">
                <a:solidFill>
                  <a:srgbClr val="0070C0"/>
                </a:solidFill>
                <a:latin charset="0" panose="030F0702030302020204" pitchFamily="66" typeface="Comic Sans MS"/>
              </a:rPr>
              <a:t>Orange</a:t>
            </a:r>
            <a:r>
              <a:rPr altLang="en-GB" b="1" dirty="0" lang="en-GB" sz="3600">
                <a:latin charset="0" panose="030F0702030302020204" pitchFamily="66" typeface="Comic Sans MS"/>
              </a:rPr>
              <a:t>		</a:t>
            </a:r>
            <a:r>
              <a:rPr altLang="en-GB" b="1" dirty="0" lang="en-GB" sz="3600">
                <a:solidFill>
                  <a:srgbClr val="FF0000"/>
                </a:solidFill>
                <a:latin charset="0" panose="030F0702030302020204" pitchFamily="66" typeface="Comic Sans MS"/>
              </a:rPr>
              <a:t>Green</a:t>
            </a:r>
          </a:p>
          <a:p>
            <a:pPr algn="ctr"/>
            <a:r>
              <a:rPr altLang="en-GB" b="1" dirty="0" lang="en-GB" sz="3600">
                <a:solidFill>
                  <a:srgbClr val="FF0000"/>
                </a:solidFill>
                <a:latin charset="0" panose="030F0702030302020204" pitchFamily="66" typeface="Comic Sans MS"/>
              </a:rPr>
              <a:t>Green</a:t>
            </a:r>
            <a:r>
              <a:rPr altLang="en-GB" b="1" dirty="0" lang="en-GB" sz="3600">
                <a:latin charset="0" panose="030F0702030302020204" pitchFamily="66" typeface="Comic Sans MS"/>
              </a:rPr>
              <a:t> 		</a:t>
            </a:r>
            <a:r>
              <a:rPr altLang="en-GB" b="1" dirty="0" lang="en-GB" sz="3600">
                <a:solidFill>
                  <a:srgbClr val="0070C0"/>
                </a:solidFill>
                <a:latin charset="0" panose="030F0702030302020204" pitchFamily="66" typeface="Comic Sans MS"/>
              </a:rPr>
              <a:t>Red</a:t>
            </a:r>
            <a:r>
              <a:rPr altLang="en-GB" b="1" dirty="0" lang="en-GB" sz="3600">
                <a:latin charset="0" panose="030F0702030302020204" pitchFamily="66" typeface="Comic Sans MS"/>
              </a:rPr>
              <a:t>			</a:t>
            </a:r>
            <a:r>
              <a:rPr altLang="en-GB" b="1" dirty="0" lang="en-GB" sz="3600">
                <a:solidFill>
                  <a:srgbClr val="00B050"/>
                </a:solidFill>
                <a:latin charset="0" panose="030F0702030302020204" pitchFamily="66" typeface="Comic Sans MS"/>
              </a:rPr>
              <a:t>Blue</a:t>
            </a:r>
            <a:r>
              <a:rPr altLang="en-GB" b="1" dirty="0" lang="en-GB" sz="3600">
                <a:latin charset="0" panose="030F0702030302020204" pitchFamily="66" typeface="Comic Sans MS"/>
              </a:rPr>
              <a:t>			</a:t>
            </a:r>
            <a:r>
              <a:rPr altLang="en-GB" b="1" dirty="0" lang="en-GB" sz="3600">
                <a:solidFill>
                  <a:schemeClr val="accent2">
                    <a:lumMod val="75000"/>
                  </a:schemeClr>
                </a:solidFill>
                <a:latin charset="0" panose="030F0702030302020204" pitchFamily="66" typeface="Comic Sans MS"/>
              </a:rPr>
              <a:t>Red</a:t>
            </a:r>
          </a:p>
          <a:p>
            <a:pPr algn="ctr"/>
            <a:r>
              <a:rPr altLang="en-GB" b="1" dirty="0" lang="en-GB" sz="3600">
                <a:solidFill>
                  <a:srgbClr val="0070C0"/>
                </a:solidFill>
                <a:latin charset="0" panose="030F0702030302020204" pitchFamily="66" typeface="Comic Sans MS"/>
              </a:rPr>
              <a:t>Orange</a:t>
            </a:r>
            <a:r>
              <a:rPr altLang="en-GB" b="1" dirty="0" lang="en-GB" sz="3600">
                <a:latin charset="0" panose="030F0702030302020204" pitchFamily="66" typeface="Comic Sans MS"/>
              </a:rPr>
              <a:t>		</a:t>
            </a:r>
            <a:r>
              <a:rPr altLang="en-GB" b="1" dirty="0" lang="en-GB" sz="3600">
                <a:solidFill>
                  <a:srgbClr val="FF0000"/>
                </a:solidFill>
                <a:latin charset="0" panose="030F0702030302020204" pitchFamily="66" typeface="Comic Sans MS"/>
              </a:rPr>
              <a:t>Blue</a:t>
            </a:r>
            <a:r>
              <a:rPr altLang="en-GB" b="1" dirty="0" lang="en-GB" sz="3600">
                <a:latin charset="0" panose="030F0702030302020204" pitchFamily="66" typeface="Comic Sans MS"/>
              </a:rPr>
              <a:t>		</a:t>
            </a:r>
            <a:r>
              <a:rPr altLang="en-GB" b="1" dirty="0" lang="en-GB" sz="3600">
                <a:solidFill>
                  <a:srgbClr val="0070C0"/>
                </a:solidFill>
                <a:latin charset="0" panose="030F0702030302020204" pitchFamily="66" typeface="Comic Sans MS"/>
              </a:rPr>
              <a:t>Green</a:t>
            </a:r>
            <a:r>
              <a:rPr altLang="en-GB" b="1" dirty="0" lang="en-GB" sz="3600">
                <a:latin charset="0" panose="030F0702030302020204" pitchFamily="66" typeface="Comic Sans MS"/>
              </a:rPr>
              <a:t>		</a:t>
            </a:r>
            <a:r>
              <a:rPr altLang="en-GB" b="1" dirty="0" lang="en-GB" sz="3600">
                <a:solidFill>
                  <a:srgbClr val="00B050"/>
                </a:solidFill>
                <a:latin charset="0" panose="030F0702030302020204" pitchFamily="66" typeface="Comic Sans MS"/>
              </a:rPr>
              <a:t>Blue</a:t>
            </a:r>
          </a:p>
          <a:p>
            <a:pPr algn="ctr"/>
            <a:r>
              <a:rPr altLang="en-GB" b="1" dirty="0" lang="en-GB" sz="3600">
                <a:solidFill>
                  <a:schemeClr val="accent2">
                    <a:lumMod val="75000"/>
                  </a:schemeClr>
                </a:solidFill>
                <a:latin charset="0" panose="030F0702030302020204" pitchFamily="66" typeface="Comic Sans MS"/>
              </a:rPr>
              <a:t>Blue</a:t>
            </a:r>
            <a:r>
              <a:rPr altLang="en-GB" b="1" dirty="0" lang="en-GB" sz="3600">
                <a:latin charset="0" panose="030F0702030302020204" pitchFamily="66" typeface="Comic Sans MS"/>
              </a:rPr>
              <a:t>			</a:t>
            </a:r>
            <a:r>
              <a:rPr altLang="en-GB" b="1" dirty="0" lang="en-GB" sz="3600">
                <a:solidFill>
                  <a:srgbClr val="00B050"/>
                </a:solidFill>
                <a:latin charset="0" panose="030F0702030302020204" pitchFamily="66" typeface="Comic Sans MS"/>
              </a:rPr>
              <a:t>Red</a:t>
            </a:r>
            <a:r>
              <a:rPr altLang="en-GB" b="1" dirty="0" lang="en-GB" sz="3600">
                <a:latin charset="0" panose="030F0702030302020204" pitchFamily="66" typeface="Comic Sans MS"/>
              </a:rPr>
              <a:t>			</a:t>
            </a:r>
            <a:r>
              <a:rPr altLang="en-GB" b="1" dirty="0" lang="en-GB" sz="3600">
                <a:solidFill>
                  <a:schemeClr val="accent2">
                    <a:lumMod val="75000"/>
                  </a:schemeClr>
                </a:solidFill>
                <a:latin charset="0" panose="030F0702030302020204" pitchFamily="66" typeface="Comic Sans MS"/>
              </a:rPr>
              <a:t>Orange</a:t>
            </a:r>
            <a:r>
              <a:rPr altLang="en-GB" b="1" dirty="0" lang="en-GB" sz="3600">
                <a:latin charset="0" panose="030F0702030302020204" pitchFamily="66" typeface="Comic Sans MS"/>
              </a:rPr>
              <a:t>		</a:t>
            </a:r>
            <a:r>
              <a:rPr altLang="en-GB" b="1" dirty="0" lang="en-GB" sz="3600">
                <a:solidFill>
                  <a:srgbClr val="FF0000"/>
                </a:solidFill>
                <a:latin charset="0" panose="030F0702030302020204" pitchFamily="66" typeface="Comic Sans MS"/>
              </a:rPr>
              <a:t>Blue</a:t>
            </a:r>
          </a:p>
        </p:txBody>
      </p:sp>
    </p:spTree>
    <p:extLst>
      <p:ext uri="{BB962C8B-B14F-4D97-AF65-F5344CB8AC3E}">
        <p14:creationId xmlns:p14="http://schemas.microsoft.com/office/powerpoint/2010/main" val="341313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8B07E7-180E-4466-8D8A-22F0419AE36E}"/>
              </a:ext>
            </a:extLst>
          </p:cNvPr>
          <p:cNvSpPr/>
          <p:nvPr/>
        </p:nvSpPr>
        <p:spPr>
          <a:xfrm>
            <a:off x="211624" y="233431"/>
            <a:ext cx="2333794" cy="353291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4098" name="Picture 2">
            <a:extLst>
              <a:ext uri="{FF2B5EF4-FFF2-40B4-BE49-F238E27FC236}">
                <a16:creationId xmlns:a16="http://schemas.microsoft.com/office/drawing/2014/main" id="{2210DBC7-8A39-4565-A3D7-BD5788C363E7}"/>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a:xfrm>
            <a:off x="2623585" y="260545"/>
            <a:ext cx="7026627" cy="35329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61E6207-9F31-429C-A2D8-C21489075DA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329830" y="695522"/>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28E076A2-405E-46A0-8478-790AF0CD07C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4" name="TextBox 13">
            <a:extLst>
              <a:ext uri="{FF2B5EF4-FFF2-40B4-BE49-F238E27FC236}">
                <a16:creationId xmlns:a16="http://schemas.microsoft.com/office/drawing/2014/main" id="{FCEB31C5-B985-42CE-8725-D9C30AF1C27E}"/>
              </a:ext>
            </a:extLst>
          </p:cNvPr>
          <p:cNvSpPr txBox="1"/>
          <p:nvPr/>
        </p:nvSpPr>
        <p:spPr>
          <a:xfrm>
            <a:off x="265403" y="361647"/>
            <a:ext cx="2304403" cy="3477875"/>
          </a:xfrm>
          <a:prstGeom prst="rect">
            <a:avLst/>
          </a:prstGeom>
          <a:noFill/>
        </p:spPr>
        <p:txBody>
          <a:bodyPr numCol="1" rtlCol="0" wrap="square">
            <a:spAutoFit/>
          </a:bodyPr>
          <a:lstStyle/>
          <a:p>
            <a:r>
              <a:rPr altLang="en-GB" b="1" dirty="0" lang="en-GB" sz="2000" u="sng">
                <a:latin charset="0" panose="020B0502020202020204" pitchFamily="34" typeface="Century Gothic"/>
              </a:rPr>
              <a:t>Creative Writing</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Look at the image.</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Imagine this is what you can see as you stand in a forest. </a:t>
            </a:r>
          </a:p>
          <a:p>
            <a:endParaRPr altLang="en-GB" dirty="0" lang="en-GB" sz="2000">
              <a:latin charset="0" panose="020B0502020202020204" pitchFamily="34" typeface="Century Gothic"/>
            </a:endParaRPr>
          </a:p>
          <a:p>
            <a:endParaRPr altLang="en-GB" dirty="0" lang="en-GB" sz="2000">
              <a:latin charset="0" panose="020B0502020202020204" pitchFamily="34" typeface="Century Gothic"/>
            </a:endParaRPr>
          </a:p>
        </p:txBody>
      </p:sp>
      <p:sp>
        <p:nvSpPr>
          <p:cNvPr id="12" name="TextBox 11">
            <a:extLst>
              <a:ext uri="{FF2B5EF4-FFF2-40B4-BE49-F238E27FC236}">
                <a16:creationId xmlns:a16="http://schemas.microsoft.com/office/drawing/2014/main" id="{E7DE5FE6-5ED0-456F-838D-252A5F59381F}"/>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
        <p:nvSpPr>
          <p:cNvPr id="2" name="Rectangle 1">
            <a:extLst>
              <a:ext uri="{FF2B5EF4-FFF2-40B4-BE49-F238E27FC236}">
                <a16:creationId xmlns:a16="http://schemas.microsoft.com/office/drawing/2014/main" id="{5677F33B-6366-4B2B-AAE4-81AEEFF7735D}"/>
              </a:ext>
            </a:extLst>
          </p:cNvPr>
          <p:cNvSpPr/>
          <p:nvPr/>
        </p:nvSpPr>
        <p:spPr>
          <a:xfrm>
            <a:off x="230909" y="3907090"/>
            <a:ext cx="11661193" cy="526041"/>
          </a:xfrm>
          <a:prstGeom prst="rect">
            <a:avLst/>
          </a:prstGeom>
          <a:solidFill>
            <a:srgbClr val="CC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b="1" dirty="0" lang="en-GB" u="sng">
                <a:solidFill>
                  <a:schemeClr val="tx1"/>
                </a:solidFill>
                <a:latin charset="0" panose="020B0502020202020204" pitchFamily="34" typeface="Century Gothic"/>
              </a:rPr>
              <a:t>Task 1- </a:t>
            </a:r>
            <a:r>
              <a:rPr altLang="en-GB" dirty="0" lang="en-GB">
                <a:solidFill>
                  <a:schemeClr val="tx1"/>
                </a:solidFill>
                <a:latin charset="0" panose="020B0502020202020204" pitchFamily="34" typeface="Century Gothic"/>
              </a:rPr>
              <a:t>Make a </a:t>
            </a:r>
            <a:r>
              <a:rPr altLang="en-GB" b="1" dirty="0" lang="en-GB" u="sng">
                <a:solidFill>
                  <a:schemeClr val="tx1"/>
                </a:solidFill>
                <a:latin charset="0" panose="020B0502020202020204" pitchFamily="34" typeface="Century Gothic"/>
              </a:rPr>
              <a:t>list</a:t>
            </a:r>
            <a:r>
              <a:rPr altLang="en-GB" dirty="0" lang="en-GB">
                <a:solidFill>
                  <a:schemeClr val="tx1"/>
                </a:solidFill>
                <a:latin charset="0" panose="020B0502020202020204" pitchFamily="34" typeface="Century Gothic"/>
              </a:rPr>
              <a:t> of </a:t>
            </a:r>
            <a:r>
              <a:rPr altLang="en-GB" b="1" dirty="0" lang="en-GB" u="sng">
                <a:solidFill>
                  <a:schemeClr val="tx1"/>
                </a:solidFill>
                <a:latin charset="0" panose="020B0502020202020204" pitchFamily="34" typeface="Century Gothic"/>
              </a:rPr>
              <a:t>adjectives</a:t>
            </a:r>
            <a:r>
              <a:rPr altLang="en-GB" b="1" dirty="0" lang="en-GB">
                <a:solidFill>
                  <a:schemeClr val="tx1"/>
                </a:solidFill>
                <a:latin charset="0" panose="020B0502020202020204" pitchFamily="34" typeface="Century Gothic"/>
              </a:rPr>
              <a:t> </a:t>
            </a:r>
            <a:r>
              <a:rPr altLang="en-GB" dirty="0" lang="en-GB">
                <a:solidFill>
                  <a:schemeClr val="tx1"/>
                </a:solidFill>
                <a:latin charset="0" panose="020B0502020202020204" pitchFamily="34" typeface="Century Gothic"/>
              </a:rPr>
              <a:t>words to describe the image</a:t>
            </a:r>
            <a:r>
              <a:rPr altLang="en-GB" b="1" dirty="0" lang="en-GB">
                <a:solidFill>
                  <a:schemeClr val="tx1"/>
                </a:solidFill>
                <a:latin charset="0" panose="020B0502020202020204" pitchFamily="34" typeface="Century Gothic"/>
              </a:rPr>
              <a:t>.</a:t>
            </a:r>
            <a:endParaRPr altLang="en-GB" dirty="0" lang="en-GB">
              <a:solidFill>
                <a:schemeClr val="tx1"/>
              </a:solidFill>
              <a:latin charset="0" panose="020B0502020202020204" pitchFamily="34" typeface="Century Gothic"/>
            </a:endParaRPr>
          </a:p>
        </p:txBody>
      </p:sp>
      <p:sp>
        <p:nvSpPr>
          <p:cNvPr id="15" name="Rectangle 14">
            <a:extLst>
              <a:ext uri="{FF2B5EF4-FFF2-40B4-BE49-F238E27FC236}">
                <a16:creationId xmlns:a16="http://schemas.microsoft.com/office/drawing/2014/main" id="{1F5F2CA7-9AE9-4F42-9FC8-311ECA8B2761}"/>
              </a:ext>
            </a:extLst>
          </p:cNvPr>
          <p:cNvSpPr/>
          <p:nvPr/>
        </p:nvSpPr>
        <p:spPr>
          <a:xfrm>
            <a:off x="230909" y="4546767"/>
            <a:ext cx="11661193" cy="526041"/>
          </a:xfrm>
          <a:prstGeom prst="rect">
            <a:avLst/>
          </a:prstGeom>
          <a:solidFill>
            <a:schemeClr val="accent2">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b="1" dirty="0" lang="en-GB" u="sng">
                <a:solidFill>
                  <a:schemeClr val="tx1"/>
                </a:solidFill>
                <a:latin charset="0" panose="020B0502020202020204" pitchFamily="34" typeface="Century Gothic"/>
              </a:rPr>
              <a:t>Task 2- </a:t>
            </a:r>
            <a:r>
              <a:rPr altLang="en-GB" dirty="0" lang="en-GB">
                <a:solidFill>
                  <a:schemeClr val="tx1"/>
                </a:solidFill>
                <a:latin charset="0" panose="020B0502020202020204" pitchFamily="34" typeface="Century Gothic"/>
              </a:rPr>
              <a:t>Make a </a:t>
            </a:r>
            <a:r>
              <a:rPr altLang="en-GB" b="1" dirty="0" lang="en-GB" u="sng">
                <a:solidFill>
                  <a:schemeClr val="tx1"/>
                </a:solidFill>
                <a:latin charset="0" panose="020B0502020202020204" pitchFamily="34" typeface="Century Gothic"/>
              </a:rPr>
              <a:t>list</a:t>
            </a:r>
            <a:r>
              <a:rPr altLang="en-GB" dirty="0" lang="en-GB">
                <a:solidFill>
                  <a:schemeClr val="tx1"/>
                </a:solidFill>
                <a:latin charset="0" panose="020B0502020202020204" pitchFamily="34" typeface="Century Gothic"/>
              </a:rPr>
              <a:t> of things you would be able to see, smell, hear, touch</a:t>
            </a:r>
            <a:r>
              <a:rPr altLang="en-GB" b="1" dirty="0" lang="en-GB">
                <a:solidFill>
                  <a:schemeClr val="tx1"/>
                </a:solidFill>
                <a:latin charset="0" panose="020B0502020202020204" pitchFamily="34" typeface="Century Gothic"/>
              </a:rPr>
              <a:t>.</a:t>
            </a:r>
            <a:endParaRPr altLang="en-GB" dirty="0" lang="en-GB">
              <a:solidFill>
                <a:schemeClr val="tx1"/>
              </a:solidFill>
              <a:latin charset="0" panose="020B0502020202020204" pitchFamily="34" typeface="Century Gothic"/>
            </a:endParaRPr>
          </a:p>
        </p:txBody>
      </p:sp>
      <p:sp>
        <p:nvSpPr>
          <p:cNvPr id="16" name="Rectangle 15">
            <a:extLst>
              <a:ext uri="{FF2B5EF4-FFF2-40B4-BE49-F238E27FC236}">
                <a16:creationId xmlns:a16="http://schemas.microsoft.com/office/drawing/2014/main" id="{60574045-DE2B-40A8-B91F-14FA9363B390}"/>
              </a:ext>
            </a:extLst>
          </p:cNvPr>
          <p:cNvSpPr/>
          <p:nvPr/>
        </p:nvSpPr>
        <p:spPr>
          <a:xfrm>
            <a:off x="211624" y="5170169"/>
            <a:ext cx="11661193" cy="526041"/>
          </a:xfrm>
          <a:prstGeom prst="rect">
            <a:avLst/>
          </a:prstGeom>
          <a:solidFill>
            <a:srgbClr val="CC99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b="1" dirty="0" lang="en-GB" u="sng">
                <a:solidFill>
                  <a:schemeClr val="tx1"/>
                </a:solidFill>
                <a:latin charset="0" panose="020B0502020202020204" pitchFamily="34" typeface="Century Gothic"/>
              </a:rPr>
              <a:t>Task 3- </a:t>
            </a:r>
            <a:r>
              <a:rPr altLang="en-GB" dirty="0" lang="en-GB">
                <a:solidFill>
                  <a:schemeClr val="tx1"/>
                </a:solidFill>
                <a:latin charset="0" panose="020B0502020202020204" pitchFamily="34" typeface="Century Gothic"/>
              </a:rPr>
              <a:t>Now use the two lists you have made to help you to write a </a:t>
            </a:r>
            <a:r>
              <a:rPr altLang="en-GB" b="1" dirty="0" lang="en-GB" u="sng">
                <a:solidFill>
                  <a:schemeClr val="tx1"/>
                </a:solidFill>
                <a:latin charset="0" panose="020B0502020202020204" pitchFamily="34" typeface="Century Gothic"/>
              </a:rPr>
              <a:t>description</a:t>
            </a:r>
            <a:r>
              <a:rPr altLang="en-GB" dirty="0" lang="en-GB">
                <a:solidFill>
                  <a:schemeClr val="tx1"/>
                </a:solidFill>
                <a:latin charset="0" panose="020B0502020202020204" pitchFamily="34" typeface="Century Gothic"/>
              </a:rPr>
              <a:t> as if you are stood in the forest looking at the tree. What is it like there? Who loves in the tree?</a:t>
            </a:r>
          </a:p>
        </p:txBody>
      </p:sp>
      <p:sp>
        <p:nvSpPr>
          <p:cNvPr id="17" name="Rectangle 16">
            <a:extLst>
              <a:ext uri="{FF2B5EF4-FFF2-40B4-BE49-F238E27FC236}">
                <a16:creationId xmlns:a16="http://schemas.microsoft.com/office/drawing/2014/main" id="{3835A8E7-3271-42CC-BC4E-F093FC65AAAF}"/>
              </a:ext>
            </a:extLst>
          </p:cNvPr>
          <p:cNvSpPr/>
          <p:nvPr/>
        </p:nvSpPr>
        <p:spPr>
          <a:xfrm>
            <a:off x="9728379" y="1733576"/>
            <a:ext cx="2198218" cy="2032766"/>
          </a:xfrm>
          <a:prstGeom prst="rect">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dirty="0" lang="en-GB">
                <a:solidFill>
                  <a:srgbClr val="FF0000"/>
                </a:solidFill>
                <a:latin charset="0" panose="020B0502020202020204" pitchFamily="34" typeface="Century Gothic"/>
              </a:rPr>
              <a:t>In the forest I can see/hear/smell/ feel…</a:t>
            </a:r>
          </a:p>
          <a:p>
            <a:endParaRPr altLang="en-GB" dirty="0" lang="en-GB">
              <a:solidFill>
                <a:srgbClr val="FF0000"/>
              </a:solidFill>
              <a:latin charset="0" panose="020B0502020202020204" pitchFamily="34" typeface="Century Gothic"/>
            </a:endParaRPr>
          </a:p>
          <a:p>
            <a:r>
              <a:rPr altLang="en-GB" dirty="0" lang="en-GB">
                <a:solidFill>
                  <a:srgbClr val="FF0000"/>
                </a:solidFill>
                <a:latin charset="0" panose="020B0502020202020204" pitchFamily="34" typeface="Century Gothic"/>
              </a:rPr>
              <a:t>The forest is…</a:t>
            </a:r>
          </a:p>
          <a:p>
            <a:endParaRPr altLang="en-GB" dirty="0" lang="en-GB">
              <a:solidFill>
                <a:srgbClr val="FF0000"/>
              </a:solidFill>
              <a:latin charset="0" panose="020B0502020202020204" pitchFamily="34" typeface="Century Gothic"/>
            </a:endParaRPr>
          </a:p>
          <a:p>
            <a:r>
              <a:rPr altLang="en-GB" dirty="0" lang="en-GB">
                <a:solidFill>
                  <a:srgbClr val="FF0000"/>
                </a:solidFill>
                <a:latin charset="0" panose="020B0502020202020204" pitchFamily="34" typeface="Century Gothic"/>
              </a:rPr>
              <a:t>In the tree lives…</a:t>
            </a:r>
          </a:p>
        </p:txBody>
      </p:sp>
    </p:spTree>
    <p:extLst>
      <p:ext uri="{BB962C8B-B14F-4D97-AF65-F5344CB8AC3E}">
        <p14:creationId xmlns:p14="http://schemas.microsoft.com/office/powerpoint/2010/main" val="48793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230909" y="224255"/>
            <a:ext cx="9642764" cy="129987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225902" y="200691"/>
            <a:ext cx="9642764" cy="1015663"/>
          </a:xfrm>
          <a:prstGeom prst="rect">
            <a:avLst/>
          </a:prstGeom>
          <a:noFill/>
        </p:spPr>
        <p:txBody>
          <a:bodyPr numCol="1" rtlCol="0" wrap="square">
            <a:spAutoFit/>
          </a:bodyPr>
          <a:lstStyle/>
          <a:p>
            <a:r>
              <a:rPr altLang="en-GB" b="1" dirty="0" lang="en-GB" sz="2000" u="sng">
                <a:latin charset="0" panose="020B0502020202020204" pitchFamily="34" typeface="Century Gothic"/>
              </a:rPr>
              <a:t>Task: </a:t>
            </a:r>
            <a:r>
              <a:rPr altLang="en-GB" b="1" dirty="0" lang="en-GB" sz="2000" u="sng"/>
              <a:t>Beat the clock.</a:t>
            </a:r>
          </a:p>
          <a:p>
            <a:endParaRPr altLang="en-GB" dirty="0" lang="en-GB" sz="2000"/>
          </a:p>
          <a:p>
            <a:r>
              <a:rPr altLang="en-GB" dirty="0" lang="en-GB" sz="2000"/>
              <a:t>Answers…check your answers and try again in a couple of days!</a:t>
            </a:r>
            <a:endParaRPr altLang="en-GB" b="1" dirty="0" lang="en-GB" sz="2000" u="sng">
              <a:latin charset="0" panose="020B0502020202020204" pitchFamily="34" typeface="Century Gothic"/>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graphicFrame>
        <p:nvGraphicFramePr>
          <p:cNvPr id="2"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2279936389"/>
              </p:ext>
            </p:extLst>
          </p:nvPr>
        </p:nvGraphicFramePr>
        <p:xfrm>
          <a:off x="522747" y="1825048"/>
          <a:ext cx="11146505" cy="3667605"/>
        </p:xfrm>
        <a:graphic>
          <a:graphicData uri="http://schemas.openxmlformats.org/drawingml/2006/table">
            <a:tbl>
              <a:tblPr bandRow="1" first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numCol="1"/>
                    <a:lstStyle/>
                    <a:p>
                      <a:r>
                        <a:rPr altLang="en-GB" dirty="0" lang="en-GB" sz="2000">
                          <a:latin charset="0" panose="030F0702030302020204" pitchFamily="66" typeface="Comic Sans MS"/>
                        </a:rPr>
                        <a:t>3 × 3 = </a:t>
                      </a:r>
                      <a:r>
                        <a:rPr altLang="en-GB" dirty="0" lang="en-GB" sz="2000">
                          <a:solidFill>
                            <a:srgbClr val="FF0000"/>
                          </a:solidFill>
                          <a:latin charset="0" panose="030F0702030302020204" pitchFamily="66" typeface="Comic Sans MS"/>
                        </a:rPr>
                        <a:t>9</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0 × 8 = </a:t>
                      </a:r>
                      <a:r>
                        <a:rPr altLang="en-GB" dirty="0" lang="en-GB" sz="2000">
                          <a:solidFill>
                            <a:srgbClr val="FF0000"/>
                          </a:solidFill>
                          <a:latin charset="0" panose="030F0702030302020204" pitchFamily="66" typeface="Comic Sans MS"/>
                        </a:rPr>
                        <a:t>0</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6 × 4 = </a:t>
                      </a:r>
                      <a:r>
                        <a:rPr altLang="en-GB" dirty="0" lang="en-GB" sz="2000">
                          <a:solidFill>
                            <a:srgbClr val="FF0000"/>
                          </a:solidFill>
                          <a:latin charset="0" panose="030F0702030302020204" pitchFamily="66" typeface="Comic Sans MS"/>
                        </a:rPr>
                        <a:t>24</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6 × 8 = </a:t>
                      </a:r>
                      <a:r>
                        <a:rPr altLang="en-GB" dirty="0" lang="en-GB" sz="2000">
                          <a:solidFill>
                            <a:srgbClr val="FF0000"/>
                          </a:solidFill>
                          <a:latin charset="0" panose="030F0702030302020204" pitchFamily="66" typeface="Comic Sans MS"/>
                        </a:rPr>
                        <a:t>48</a:t>
                      </a:r>
                      <a:endParaRPr altLang="en-GB" dirty="0" lang="en-GB" sz="2000">
                        <a:latin charset="0" panose="030F0702030302020204" pitchFamily="66" typeface="Comic Sans MS"/>
                      </a:endParaRPr>
                    </a:p>
                    <a:p>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11 × 8 = </a:t>
                      </a:r>
                      <a:r>
                        <a:rPr altLang="en-GB" dirty="0" lang="en-GB" sz="2000">
                          <a:solidFill>
                            <a:srgbClr val="FF0000"/>
                          </a:solidFill>
                          <a:latin charset="0" panose="030F0702030302020204" pitchFamily="66" typeface="Comic Sans MS"/>
                        </a:rPr>
                        <a:t>88</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numCol="1"/>
                    <a:lstStyle/>
                    <a:p>
                      <a:r>
                        <a:rPr altLang="en-GB" dirty="0" lang="en-GB" sz="2000">
                          <a:latin charset="0" panose="030F0702030302020204" pitchFamily="66" typeface="Comic Sans MS"/>
                        </a:rPr>
                        <a:t>12 × 3 = </a:t>
                      </a:r>
                      <a:r>
                        <a:rPr altLang="en-GB" dirty="0" lang="en-GB" sz="2000">
                          <a:solidFill>
                            <a:srgbClr val="FF0000"/>
                          </a:solidFill>
                          <a:latin charset="0" panose="030F0702030302020204" pitchFamily="66" typeface="Comic Sans MS"/>
                        </a:rPr>
                        <a:t>36</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8 × 3 = </a:t>
                      </a:r>
                      <a:r>
                        <a:rPr altLang="en-GB" dirty="0" lang="en-GB" sz="2000">
                          <a:solidFill>
                            <a:srgbClr val="FF0000"/>
                          </a:solidFill>
                          <a:latin charset="0" panose="030F0702030302020204" pitchFamily="66" typeface="Comic Sans MS"/>
                        </a:rPr>
                        <a:t>24</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8 × 4 = </a:t>
                      </a:r>
                      <a:r>
                        <a:rPr altLang="en-GB" dirty="0" lang="en-GB" sz="2000">
                          <a:solidFill>
                            <a:srgbClr val="FF0000"/>
                          </a:solidFill>
                          <a:latin charset="0" panose="030F0702030302020204" pitchFamily="66" typeface="Comic Sans MS"/>
                        </a:rPr>
                        <a:t>32</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0 × 4 = </a:t>
                      </a:r>
                      <a:r>
                        <a:rPr altLang="en-GB" dirty="0" lang="en-GB" sz="2000">
                          <a:solidFill>
                            <a:srgbClr val="FF0000"/>
                          </a:solidFill>
                          <a:latin charset="0" panose="030F0702030302020204" pitchFamily="66" typeface="Comic Sans MS"/>
                        </a:rPr>
                        <a:t>0</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9 × 8 = </a:t>
                      </a:r>
                      <a:r>
                        <a:rPr altLang="en-GB" dirty="0" lang="en-GB" sz="2000">
                          <a:solidFill>
                            <a:srgbClr val="FF0000"/>
                          </a:solidFill>
                          <a:latin charset="0" panose="030F0702030302020204" pitchFamily="66" typeface="Comic Sans MS"/>
                        </a:rPr>
                        <a:t>72</a:t>
                      </a:r>
                      <a:endParaRPr altLang="en-GB" dirty="0" lang="en-GB" sz="2000">
                        <a:latin charset="0" panose="030F0702030302020204" pitchFamily="66" typeface="Comic Sans MS"/>
                      </a:endParaRPr>
                    </a:p>
                    <a:p>
                      <a:endParaRPr altLang="en-GB" dirty="0" lang="en-GB" sz="2000">
                        <a:latin charset="0" panose="030F0702030302020204" pitchFamily="66" typeface="Comic Sans MS"/>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numCol="1"/>
                    <a:lstStyle/>
                    <a:p>
                      <a:r>
                        <a:rPr altLang="en-GB" dirty="0" lang="en-GB" sz="2000">
                          <a:latin charset="0" panose="030F0702030302020204" pitchFamily="66" typeface="Comic Sans MS"/>
                        </a:rPr>
                        <a:t>5 × 8 = </a:t>
                      </a:r>
                      <a:r>
                        <a:rPr altLang="en-GB" dirty="0" lang="en-GB" sz="2000">
                          <a:solidFill>
                            <a:srgbClr val="FF0000"/>
                          </a:solidFill>
                          <a:latin charset="0" panose="030F0702030302020204" pitchFamily="66" typeface="Comic Sans MS"/>
                        </a:rPr>
                        <a:t>40</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3 × 4 = </a:t>
                      </a:r>
                      <a:r>
                        <a:rPr altLang="en-GB" dirty="0" lang="en-GB" sz="2000">
                          <a:solidFill>
                            <a:srgbClr val="FF0000"/>
                          </a:solidFill>
                          <a:latin charset="0" panose="030F0702030302020204" pitchFamily="66" typeface="Comic Sans MS"/>
                        </a:rPr>
                        <a:t>12</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10 × 8 = </a:t>
                      </a:r>
                      <a:r>
                        <a:rPr altLang="en-GB" dirty="0" lang="en-GB" sz="2000">
                          <a:solidFill>
                            <a:srgbClr val="FF0000"/>
                          </a:solidFill>
                          <a:latin charset="0" panose="030F0702030302020204" pitchFamily="66" typeface="Comic Sans MS"/>
                        </a:rPr>
                        <a:t>80</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9 × 3 = </a:t>
                      </a:r>
                      <a:r>
                        <a:rPr altLang="en-GB" dirty="0" lang="en-GB" sz="2000">
                          <a:solidFill>
                            <a:srgbClr val="FF0000"/>
                          </a:solidFill>
                          <a:latin charset="0" panose="030F0702030302020204" pitchFamily="66" typeface="Comic Sans MS"/>
                        </a:rPr>
                        <a:t>27</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2 × 3 = </a:t>
                      </a:r>
                      <a:r>
                        <a:rPr altLang="en-GB" dirty="0" lang="en-GB" sz="2000">
                          <a:solidFill>
                            <a:srgbClr val="FF0000"/>
                          </a:solidFill>
                          <a:latin charset="0" panose="030F0702030302020204" pitchFamily="66" typeface="Comic Sans MS"/>
                        </a:rPr>
                        <a:t>6</a:t>
                      </a:r>
                    </a:p>
                  </a:txBody>
                  <a:tcPr>
                    <a:solidFill>
                      <a:schemeClr val="accent6">
                        <a:lumMod val="40000"/>
                        <a:lumOff val="60000"/>
                      </a:schemeClr>
                    </a:solidFill>
                  </a:tcPr>
                </a:tc>
                <a:extLst>
                  <a:ext uri="{0D108BD9-81ED-4DB2-BD59-A6C34878D82A}">
                    <a16:rowId xmlns:a16="http://schemas.microsoft.com/office/drawing/2014/main" val="709035245"/>
                  </a:ext>
                </a:extLst>
              </a:tr>
              <a:tr h="733521">
                <a:tc>
                  <a:txBody>
                    <a:bodyPr numCol="1"/>
                    <a:lstStyle/>
                    <a:p>
                      <a:r>
                        <a:rPr altLang="en-GB" dirty="0" lang="en-GB" sz="2000">
                          <a:latin charset="0" panose="030F0702030302020204" pitchFamily="66" typeface="Comic Sans MS"/>
                        </a:rPr>
                        <a:t>5 × 3 = </a:t>
                      </a:r>
                      <a:r>
                        <a:rPr altLang="en-GB" dirty="0" lang="en-GB" sz="2000">
                          <a:solidFill>
                            <a:srgbClr val="FF0000"/>
                          </a:solidFill>
                          <a:latin charset="0" panose="030F0702030302020204" pitchFamily="66" typeface="Comic Sans MS"/>
                        </a:rPr>
                        <a:t>15</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7 × 4 = </a:t>
                      </a:r>
                      <a:r>
                        <a:rPr altLang="en-GB" dirty="0" lang="en-GB" sz="2000">
                          <a:solidFill>
                            <a:srgbClr val="FF0000"/>
                          </a:solidFill>
                          <a:latin charset="0" panose="030F0702030302020204" pitchFamily="66" typeface="Comic Sans MS"/>
                        </a:rPr>
                        <a:t>28</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4 × 8 = </a:t>
                      </a:r>
                      <a:r>
                        <a:rPr altLang="en-GB" dirty="0" lang="en-GB" sz="2000">
                          <a:solidFill>
                            <a:srgbClr val="FF0000"/>
                          </a:solidFill>
                          <a:latin charset="0" panose="030F0702030302020204" pitchFamily="66" typeface="Comic Sans MS"/>
                        </a:rPr>
                        <a:t>32</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12 × 4 = </a:t>
                      </a:r>
                      <a:r>
                        <a:rPr altLang="en-GB" dirty="0" lang="en-GB" sz="2000">
                          <a:solidFill>
                            <a:srgbClr val="FF0000"/>
                          </a:solidFill>
                          <a:latin charset="0" panose="030F0702030302020204" pitchFamily="66" typeface="Comic Sans MS"/>
                        </a:rPr>
                        <a:t>48</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1 × 3 = </a:t>
                      </a:r>
                      <a:r>
                        <a:rPr altLang="en-GB" dirty="0" lang="en-GB" sz="2000">
                          <a:solidFill>
                            <a:srgbClr val="FF0000"/>
                          </a:solidFill>
                          <a:latin charset="0" panose="030F0702030302020204" pitchFamily="66" typeface="Comic Sans MS"/>
                        </a:rPr>
                        <a:t>3</a:t>
                      </a:r>
                    </a:p>
                    <a:p>
                      <a:endParaRPr altLang="en-GB" dirty="0" lang="en-GB" sz="2000">
                        <a:latin charset="0" panose="030F0702030302020204" pitchFamily="66" typeface="Comic Sans MS"/>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numCol="1"/>
                    <a:lstStyle/>
                    <a:p>
                      <a:r>
                        <a:rPr altLang="en-GB" dirty="0" lang="en-GB" sz="2000">
                          <a:latin charset="0" panose="030F0702030302020204" pitchFamily="66" typeface="Comic Sans MS"/>
                        </a:rPr>
                        <a:t>8 × 8 = </a:t>
                      </a:r>
                      <a:r>
                        <a:rPr altLang="en-GB" dirty="0" lang="en-GB" sz="2000">
                          <a:solidFill>
                            <a:srgbClr val="FF0000"/>
                          </a:solidFill>
                          <a:latin charset="0" panose="030F0702030302020204" pitchFamily="66" typeface="Comic Sans MS"/>
                        </a:rPr>
                        <a:t>64</a:t>
                      </a:r>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7 × 3 = </a:t>
                      </a:r>
                      <a:r>
                        <a:rPr altLang="en-GB" dirty="0" lang="en-GB" sz="2000">
                          <a:solidFill>
                            <a:srgbClr val="FF0000"/>
                          </a:solidFill>
                          <a:latin charset="0" panose="030F0702030302020204" pitchFamily="66" typeface="Comic Sans MS"/>
                        </a:rPr>
                        <a:t>21</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3 × 8 = </a:t>
                      </a:r>
                      <a:r>
                        <a:rPr altLang="en-GB" dirty="0" lang="en-GB" sz="2000">
                          <a:solidFill>
                            <a:srgbClr val="FF0000"/>
                          </a:solidFill>
                          <a:latin charset="0" panose="030F0702030302020204" pitchFamily="66" typeface="Comic Sans MS"/>
                        </a:rPr>
                        <a:t>24</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11 × 4 = </a:t>
                      </a:r>
                      <a:r>
                        <a:rPr altLang="en-GB" dirty="0" lang="en-GB" sz="2000">
                          <a:solidFill>
                            <a:srgbClr val="FF0000"/>
                          </a:solidFill>
                          <a:latin charset="0" panose="030F0702030302020204" pitchFamily="66" typeface="Comic Sans MS"/>
                        </a:rPr>
                        <a:t>44</a:t>
                      </a:r>
                    </a:p>
                    <a:p>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TRY AND BEAT YOUR SCORE!</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32548" y="-12988"/>
            <a:ext cx="1236118" cy="1571336"/>
          </a:xfrm>
          <a:prstGeom prst="rect">
            <a:avLst/>
          </a:prstGeom>
        </p:spPr>
      </p:pic>
      <p:sp>
        <p:nvSpPr>
          <p:cNvPr id="13" name="TextBox 12">
            <a:extLst>
              <a:ext uri="{FF2B5EF4-FFF2-40B4-BE49-F238E27FC236}">
                <a16:creationId xmlns:a16="http://schemas.microsoft.com/office/drawing/2014/main" id="{A4589F92-040A-42C8-9928-71C55C80AF7B}"/>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929366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029660-E848-4C38-8A5C-C26AF19FBFA7}"/>
              </a:ext>
            </a:extLst>
          </p:cNvPr>
          <p:cNvSpPr/>
          <p:nvPr/>
        </p:nvSpPr>
        <p:spPr>
          <a:xfrm>
            <a:off x="230909" y="1528546"/>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13" name="TextBox 12">
            <a:extLst>
              <a:ext uri="{FF2B5EF4-FFF2-40B4-BE49-F238E27FC236}">
                <a16:creationId xmlns:a16="http://schemas.microsoft.com/office/drawing/2014/main" id="{A4589F92-040A-42C8-9928-71C55C80AF7B}"/>
              </a:ext>
            </a:extLst>
          </p:cNvPr>
          <p:cNvSpPr txBox="1"/>
          <p:nvPr/>
        </p:nvSpPr>
        <p:spPr>
          <a:xfrm>
            <a:off x="334297" y="1528546"/>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
        <p:nvSpPr>
          <p:cNvPr id="14" name="Rectangle 13">
            <a:extLst>
              <a:ext uri="{FF2B5EF4-FFF2-40B4-BE49-F238E27FC236}">
                <a16:creationId xmlns:a16="http://schemas.microsoft.com/office/drawing/2014/main" id="{B70736B7-CC9B-4350-BC59-5035020DDE7C}"/>
              </a:ext>
            </a:extLst>
          </p:cNvPr>
          <p:cNvSpPr/>
          <p:nvPr/>
        </p:nvSpPr>
        <p:spPr>
          <a:xfrm>
            <a:off x="230909" y="224255"/>
            <a:ext cx="11730182" cy="115196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b="1" dirty="0" lang="en-GB" sz="1600" u="sng">
                <a:solidFill>
                  <a:schemeClr val="tx1"/>
                </a:solidFill>
                <a:latin charset="0" panose="020B0502020202020204" pitchFamily="34" typeface="Century Gothic"/>
              </a:rPr>
              <a:t>REFLECT:</a:t>
            </a:r>
            <a:r>
              <a:rPr altLang="en-GB" dirty="0" lang="en-GB" sz="1600">
                <a:solidFill>
                  <a:schemeClr val="tx1"/>
                </a:solidFill>
                <a:latin charset="0" panose="020B0502020202020204" pitchFamily="34" typeface="Century Gothic"/>
              </a:rPr>
              <a:t> For each task you should reflect afterwards about what skills you have used or developed. </a:t>
            </a:r>
          </a:p>
          <a:p>
            <a:r>
              <a:rPr altLang="en-GB" dirty="0" lang="en-GB" sz="1600">
                <a:solidFill>
                  <a:schemeClr val="tx1"/>
                </a:solidFill>
                <a:latin charset="0" panose="020B0502020202020204" pitchFamily="34" typeface="Century Gothic"/>
              </a:rPr>
              <a:t>You can do this by talking to you parents or writing a short paragraph….or both!</a:t>
            </a:r>
          </a:p>
          <a:p>
            <a:r>
              <a:rPr altLang="en-GB" dirty="0" lang="en-GB" sz="1600">
                <a:solidFill>
                  <a:schemeClr val="tx1"/>
                </a:solidFill>
                <a:latin charset="0" panose="020B0502020202020204" pitchFamily="34" typeface="Century Gothic"/>
              </a:rPr>
              <a:t>Use the writing frames below to help you</a:t>
            </a:r>
          </a:p>
        </p:txBody>
      </p:sp>
      <p:sp>
        <p:nvSpPr>
          <p:cNvPr id="3" name="TextBox 2">
            <a:extLst>
              <a:ext uri="{FF2B5EF4-FFF2-40B4-BE49-F238E27FC236}">
                <a16:creationId xmlns:a16="http://schemas.microsoft.com/office/drawing/2014/main" id="{B6DD1D54-F5F6-4682-9BE9-A5E9DFD86609}"/>
              </a:ext>
            </a:extLst>
          </p:cNvPr>
          <p:cNvSpPr txBox="1"/>
          <p:nvPr/>
        </p:nvSpPr>
        <p:spPr>
          <a:xfrm>
            <a:off x="614218" y="2558531"/>
            <a:ext cx="10963563" cy="2308324"/>
          </a:xfrm>
          <a:prstGeom prst="rect">
            <a:avLst/>
          </a:prstGeom>
          <a:noFill/>
          <a:ln w="28575">
            <a:solidFill>
              <a:schemeClr val="tx1"/>
            </a:solidFill>
          </a:ln>
        </p:spPr>
        <p:txBody>
          <a:bodyPr numCol="1" rtlCol="0" wrap="square">
            <a:spAutoFit/>
          </a:bodyPr>
          <a:lstStyle/>
          <a:p>
            <a:r>
              <a:rPr altLang="en-GB" dirty="0" lang="en-GB">
                <a:solidFill>
                  <a:srgbClr val="FF0000"/>
                </a:solidFill>
                <a:latin charset="0" panose="030F0702030302020204" pitchFamily="66" typeface="Comic Sans MS"/>
              </a:rPr>
              <a:t>The task that I completed was…………………….</a:t>
            </a:r>
          </a:p>
          <a:p>
            <a:endParaRPr altLang="en-GB" dirty="0" lang="en-GB">
              <a:solidFill>
                <a:srgbClr val="FF0000"/>
              </a:solidFill>
              <a:latin charset="0" panose="030F0702030302020204" pitchFamily="66" typeface="Comic Sans MS"/>
            </a:endParaRPr>
          </a:p>
          <a:p>
            <a:r>
              <a:rPr altLang="en-GB" dirty="0" lang="en-GB">
                <a:solidFill>
                  <a:srgbClr val="FF0000"/>
                </a:solidFill>
                <a:latin charset="0" panose="030F0702030302020204" pitchFamily="66" typeface="Comic Sans MS"/>
              </a:rPr>
              <a:t>To do this task I used my _____________________________skills. </a:t>
            </a:r>
          </a:p>
          <a:p>
            <a:endParaRPr altLang="en-GB" dirty="0" lang="en-GB">
              <a:solidFill>
                <a:srgbClr val="FF0000"/>
              </a:solidFill>
              <a:latin charset="0" panose="030F0702030302020204" pitchFamily="66" typeface="Comic Sans MS"/>
            </a:endParaRPr>
          </a:p>
          <a:p>
            <a:r>
              <a:rPr altLang="en-GB" dirty="0" lang="en-GB">
                <a:solidFill>
                  <a:srgbClr val="FF0000"/>
                </a:solidFill>
                <a:latin charset="0" panose="030F0702030302020204" pitchFamily="66" typeface="Comic Sans MS"/>
              </a:rPr>
              <a:t>For example I……………………….(describe what you did to use your skill e.g. wrote a paragraph using new words to develop literacy).</a:t>
            </a:r>
          </a:p>
          <a:p>
            <a:endParaRPr altLang="en-GB" dirty="0" lang="en-GB">
              <a:solidFill>
                <a:srgbClr val="FF0000"/>
              </a:solidFill>
              <a:latin charset="0" panose="030F0702030302020204" pitchFamily="66" typeface="Comic Sans MS"/>
            </a:endParaRPr>
          </a:p>
          <a:p>
            <a:r>
              <a:rPr altLang="en-GB" dirty="0" lang="en-GB">
                <a:solidFill>
                  <a:srgbClr val="FF0000"/>
                </a:solidFill>
                <a:latin charset="0" panose="030F0702030302020204" pitchFamily="66" typeface="Comic Sans MS"/>
              </a:rPr>
              <a:t>This helped me to develop my ________ skill because…</a:t>
            </a:r>
          </a:p>
        </p:txBody>
      </p:sp>
      <p:sp>
        <p:nvSpPr>
          <p:cNvPr id="15" name="Rectangle 14">
            <a:extLst>
              <a:ext uri="{FF2B5EF4-FFF2-40B4-BE49-F238E27FC236}">
                <a16:creationId xmlns:a16="http://schemas.microsoft.com/office/drawing/2014/main" id="{786B7686-65D7-45A4-8B20-8B3F9F899D7D}"/>
              </a:ext>
            </a:extLst>
          </p:cNvPr>
          <p:cNvSpPr/>
          <p:nvPr/>
        </p:nvSpPr>
        <p:spPr>
          <a:xfrm>
            <a:off x="614218" y="5477163"/>
            <a:ext cx="11277899" cy="1214581"/>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pic>
        <p:nvPicPr>
          <p:cNvPr id="16" name="Picture 15">
            <a:extLst>
              <a:ext uri="{FF2B5EF4-FFF2-40B4-BE49-F238E27FC236}">
                <a16:creationId xmlns:a16="http://schemas.microsoft.com/office/drawing/2014/main" id="{E6E8A481-8A83-4220-93D2-6EAB15271C2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1598" y="4791233"/>
            <a:ext cx="648740" cy="648740"/>
          </a:xfrm>
          <a:prstGeom prst="rect">
            <a:avLst/>
          </a:prstGeom>
        </p:spPr>
      </p:pic>
      <p:sp>
        <p:nvSpPr>
          <p:cNvPr id="17" name="TextBox 16">
            <a:extLst>
              <a:ext uri="{FF2B5EF4-FFF2-40B4-BE49-F238E27FC236}">
                <a16:creationId xmlns:a16="http://schemas.microsoft.com/office/drawing/2014/main" id="{9378F380-7E35-477F-BF42-AE4E4B8C8CFB}"/>
              </a:ext>
            </a:extLst>
          </p:cNvPr>
          <p:cNvSpPr txBox="1"/>
          <p:nvPr/>
        </p:nvSpPr>
        <p:spPr>
          <a:xfrm>
            <a:off x="544154" y="5145398"/>
            <a:ext cx="7818935" cy="400110"/>
          </a:xfrm>
          <a:prstGeom prst="rect">
            <a:avLst/>
          </a:prstGeom>
          <a:noFill/>
        </p:spPr>
        <p:txBody>
          <a:bodyPr numCol="1" rtlCol="0" wrap="square">
            <a:spAutoFit/>
          </a:bodyPr>
          <a:lstStyle/>
          <a:p>
            <a:r>
              <a:rPr altLang="en-GB" b="1" dirty="0" lang="en-GB" sz="2000" u="sng">
                <a:latin charset="0" panose="020B0502020202020204" pitchFamily="34" typeface="Century Gothic"/>
              </a:rPr>
              <a:t>Key of the </a:t>
            </a:r>
            <a:r>
              <a:rPr altLang="en-GB" b="1" dirty="0" lang="en-GB" sz="2000" u="sng">
                <a:solidFill>
                  <a:srgbClr val="FF0000"/>
                </a:solidFill>
                <a:latin charset="0" panose="020B0502020202020204" pitchFamily="34" typeface="Century Gothic"/>
              </a:rPr>
              <a:t>skills</a:t>
            </a:r>
            <a:r>
              <a:rPr altLang="en-GB" b="1" dirty="0" lang="en-GB" sz="2000" u="sng">
                <a:latin charset="0" panose="020B0502020202020204" pitchFamily="34" typeface="Century Gothic"/>
              </a:rPr>
              <a:t> you will use:</a:t>
            </a:r>
          </a:p>
        </p:txBody>
      </p:sp>
      <p:sp>
        <p:nvSpPr>
          <p:cNvPr id="18" name="TextBox 17">
            <a:extLst>
              <a:ext uri="{FF2B5EF4-FFF2-40B4-BE49-F238E27FC236}">
                <a16:creationId xmlns:a16="http://schemas.microsoft.com/office/drawing/2014/main" id="{2CB891AE-CCE5-4EBF-9975-7FBA2DC71346}"/>
              </a:ext>
            </a:extLst>
          </p:cNvPr>
          <p:cNvSpPr txBox="1"/>
          <p:nvPr/>
        </p:nvSpPr>
        <p:spPr>
          <a:xfrm>
            <a:off x="1390579" y="5534919"/>
            <a:ext cx="3853705" cy="584775"/>
          </a:xfrm>
          <a:prstGeom prst="rect">
            <a:avLst/>
          </a:prstGeom>
          <a:noFill/>
        </p:spPr>
        <p:txBody>
          <a:bodyPr numCol="1" rtlCol="0" wrap="square">
            <a:spAutoFit/>
          </a:bodyPr>
          <a:lstStyle/>
          <a:p>
            <a:r>
              <a:rPr altLang="en-GB" b="1" dirty="0" lang="en-GB">
                <a:latin charset="0" panose="020B0502020202020204" pitchFamily="34" typeface="Century Gothic"/>
              </a:rPr>
              <a:t>Literacy </a:t>
            </a:r>
            <a:br>
              <a:rPr altLang="en-GB" b="1" dirty="0" lang="en-GB">
                <a:latin charset="0" panose="020B0502020202020204" pitchFamily="34" typeface="Century Gothic"/>
              </a:rPr>
            </a:br>
            <a:r>
              <a:rPr altLang="en-GB" b="1" dirty="0" lang="en-GB" sz="1400">
                <a:latin charset="0" panose="020B0502020202020204" pitchFamily="34" typeface="Century Gothic"/>
              </a:rPr>
              <a:t>(reading and writing)</a:t>
            </a:r>
            <a:endParaRPr altLang="en-GB" b="1" dirty="0" lang="en-GB">
              <a:latin charset="0" panose="020B0502020202020204" pitchFamily="34" typeface="Century Gothic"/>
            </a:endParaRPr>
          </a:p>
        </p:txBody>
      </p:sp>
      <p:sp>
        <p:nvSpPr>
          <p:cNvPr id="19" name="TextBox 18">
            <a:extLst>
              <a:ext uri="{FF2B5EF4-FFF2-40B4-BE49-F238E27FC236}">
                <a16:creationId xmlns:a16="http://schemas.microsoft.com/office/drawing/2014/main" id="{8BAEF7E7-6BF4-4A45-A068-BE22A9BE2817}"/>
              </a:ext>
            </a:extLst>
          </p:cNvPr>
          <p:cNvSpPr txBox="1"/>
          <p:nvPr/>
        </p:nvSpPr>
        <p:spPr>
          <a:xfrm>
            <a:off x="5083114" y="5519253"/>
            <a:ext cx="2513065" cy="400110"/>
          </a:xfrm>
          <a:prstGeom prst="rect">
            <a:avLst/>
          </a:prstGeom>
          <a:noFill/>
        </p:spPr>
        <p:txBody>
          <a:bodyPr numCol="1" rtlCol="0" wrap="square">
            <a:spAutoFit/>
          </a:bodyPr>
          <a:lstStyle/>
          <a:p>
            <a:r>
              <a:rPr altLang="en-GB" b="1" dirty="0" lang="en-GB" sz="2000">
                <a:latin charset="0" panose="020B0502020202020204" pitchFamily="34" typeface="Century Gothic"/>
              </a:rPr>
              <a:t>Numeracy</a:t>
            </a:r>
          </a:p>
        </p:txBody>
      </p:sp>
      <p:sp>
        <p:nvSpPr>
          <p:cNvPr id="21" name="TextBox 20">
            <a:extLst>
              <a:ext uri="{FF2B5EF4-FFF2-40B4-BE49-F238E27FC236}">
                <a16:creationId xmlns:a16="http://schemas.microsoft.com/office/drawing/2014/main" id="{FCC7BD1C-8458-4296-8F59-C87F081530E8}"/>
              </a:ext>
            </a:extLst>
          </p:cNvPr>
          <p:cNvSpPr txBox="1"/>
          <p:nvPr/>
        </p:nvSpPr>
        <p:spPr>
          <a:xfrm>
            <a:off x="9064318" y="6230628"/>
            <a:ext cx="2986457" cy="400110"/>
          </a:xfrm>
          <a:prstGeom prst="rect">
            <a:avLst/>
          </a:prstGeom>
          <a:noFill/>
        </p:spPr>
        <p:txBody>
          <a:bodyPr numCol="1" rtlCol="0" wrap="square">
            <a:spAutoFit/>
          </a:bodyPr>
          <a:lstStyle/>
          <a:p>
            <a:r>
              <a:rPr altLang="en-GB" b="1" dirty="0" lang="en-GB" sz="2000">
                <a:latin charset="0" panose="020B0502020202020204" pitchFamily="34" typeface="Century Gothic"/>
              </a:rPr>
              <a:t>IT skills </a:t>
            </a:r>
            <a:r>
              <a:rPr altLang="en-GB" b="1" dirty="0" lang="en-GB" sz="1600">
                <a:latin charset="0" panose="020B0502020202020204" pitchFamily="34" typeface="Century Gothic"/>
              </a:rPr>
              <a:t>(computers)</a:t>
            </a:r>
            <a:endParaRPr altLang="en-GB" b="1" dirty="0" lang="en-GB" sz="2000">
              <a:latin charset="0" panose="020B0502020202020204" pitchFamily="34" typeface="Century Gothic"/>
            </a:endParaRPr>
          </a:p>
        </p:txBody>
      </p:sp>
      <p:sp>
        <p:nvSpPr>
          <p:cNvPr id="22" name="TextBox 21">
            <a:extLst>
              <a:ext uri="{FF2B5EF4-FFF2-40B4-BE49-F238E27FC236}">
                <a16:creationId xmlns:a16="http://schemas.microsoft.com/office/drawing/2014/main" id="{34E37BF0-8912-4763-8863-0D3D71DA06A6}"/>
              </a:ext>
            </a:extLst>
          </p:cNvPr>
          <p:cNvSpPr txBox="1"/>
          <p:nvPr/>
        </p:nvSpPr>
        <p:spPr>
          <a:xfrm>
            <a:off x="5109146" y="6005326"/>
            <a:ext cx="2848513" cy="738664"/>
          </a:xfrm>
          <a:prstGeom prst="rect">
            <a:avLst/>
          </a:prstGeom>
          <a:noFill/>
        </p:spPr>
        <p:txBody>
          <a:bodyPr numCol="1" rtlCol="0" wrap="square">
            <a:spAutoFit/>
          </a:bodyPr>
          <a:lstStyle/>
          <a:p>
            <a:r>
              <a:rPr altLang="en-GB" b="1" dirty="0" lang="en-GB" sz="2000">
                <a:latin charset="0" panose="020B0502020202020204" pitchFamily="34" typeface="Century Gothic"/>
              </a:rPr>
              <a:t>Problem Solving</a:t>
            </a:r>
          </a:p>
          <a:p>
            <a:r>
              <a:rPr altLang="en-GB" b="1" dirty="0" lang="en-GB" sz="1100">
                <a:latin charset="0" panose="020B0502020202020204" pitchFamily="34" typeface="Century Gothic"/>
              </a:rPr>
              <a:t>(thinking of answers to complete a puzzle or task)</a:t>
            </a:r>
          </a:p>
        </p:txBody>
      </p:sp>
      <p:sp>
        <p:nvSpPr>
          <p:cNvPr id="23" name="TextBox 22">
            <a:extLst>
              <a:ext uri="{FF2B5EF4-FFF2-40B4-BE49-F238E27FC236}">
                <a16:creationId xmlns:a16="http://schemas.microsoft.com/office/drawing/2014/main" id="{8E9AEF9C-9388-4E4D-B0BB-199FB2D78F61}"/>
              </a:ext>
            </a:extLst>
          </p:cNvPr>
          <p:cNvSpPr txBox="1"/>
          <p:nvPr/>
        </p:nvSpPr>
        <p:spPr>
          <a:xfrm>
            <a:off x="9003380" y="5495309"/>
            <a:ext cx="2950720" cy="830997"/>
          </a:xfrm>
          <a:prstGeom prst="rect">
            <a:avLst/>
          </a:prstGeom>
          <a:noFill/>
        </p:spPr>
        <p:txBody>
          <a:bodyPr numCol="1" rtlCol="0" wrap="square">
            <a:spAutoFit/>
          </a:bodyPr>
          <a:lstStyle/>
          <a:p>
            <a:r>
              <a:rPr altLang="en-GB" b="1" dirty="0" lang="en-GB" sz="2000">
                <a:latin charset="0" panose="020B0502020202020204" pitchFamily="34" typeface="Century Gothic"/>
              </a:rPr>
              <a:t>Creative Thinking</a:t>
            </a:r>
          </a:p>
          <a:p>
            <a:r>
              <a:rPr altLang="en-GB" b="1" dirty="0" lang="en-GB" sz="1400">
                <a:latin charset="0" panose="020B0502020202020204" pitchFamily="34" typeface="Century Gothic"/>
              </a:rPr>
              <a:t>(coming up with your own ideas)</a:t>
            </a:r>
          </a:p>
        </p:txBody>
      </p:sp>
      <p:pic>
        <p:nvPicPr>
          <p:cNvPr id="24" name="Picture 23">
            <a:extLst>
              <a:ext uri="{FF2B5EF4-FFF2-40B4-BE49-F238E27FC236}">
                <a16:creationId xmlns:a16="http://schemas.microsoft.com/office/drawing/2014/main" id="{D1671E99-F67D-4B52-A5F9-C5867DEECBC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25738" y="5545508"/>
            <a:ext cx="520358" cy="520358"/>
          </a:xfrm>
          <a:prstGeom prst="rect">
            <a:avLst/>
          </a:prstGeom>
          <a:solidFill>
            <a:schemeClr val="bg1"/>
          </a:solidFill>
          <a:ln w="12700">
            <a:solidFill>
              <a:schemeClr val="tx1"/>
            </a:solidFill>
          </a:ln>
        </p:spPr>
      </p:pic>
      <p:pic>
        <p:nvPicPr>
          <p:cNvPr id="25" name="Picture 24">
            <a:extLst>
              <a:ext uri="{FF2B5EF4-FFF2-40B4-BE49-F238E27FC236}">
                <a16:creationId xmlns:a16="http://schemas.microsoft.com/office/drawing/2014/main" id="{F11D0E1B-1BD7-4441-9B8D-8BC644223611}"/>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572811" y="5545508"/>
            <a:ext cx="520358" cy="520358"/>
          </a:xfrm>
          <a:prstGeom prst="rect">
            <a:avLst/>
          </a:prstGeom>
          <a:ln w="12700">
            <a:solidFill>
              <a:schemeClr val="tx1"/>
            </a:solidFill>
          </a:ln>
        </p:spPr>
      </p:pic>
      <p:pic>
        <p:nvPicPr>
          <p:cNvPr id="26" name="Picture 25">
            <a:extLst>
              <a:ext uri="{FF2B5EF4-FFF2-40B4-BE49-F238E27FC236}">
                <a16:creationId xmlns:a16="http://schemas.microsoft.com/office/drawing/2014/main" id="{9FFBCC49-0E8D-482F-A6E4-F61044292EC7}"/>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318076" y="6130901"/>
            <a:ext cx="525128" cy="525128"/>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C3CF5491-A1CC-427B-AFC0-E9594367EBA3}"/>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4572811" y="6119694"/>
            <a:ext cx="536335" cy="536335"/>
          </a:xfrm>
          <a:prstGeom prst="rect">
            <a:avLst/>
          </a:prstGeom>
          <a:solidFill>
            <a:schemeClr val="bg1"/>
          </a:solidFill>
          <a:ln w="12700">
            <a:solidFill>
              <a:schemeClr val="tx1"/>
            </a:solidFill>
          </a:ln>
        </p:spPr>
      </p:pic>
      <p:pic>
        <p:nvPicPr>
          <p:cNvPr id="28" name="Picture 27">
            <a:extLst>
              <a:ext uri="{FF2B5EF4-FFF2-40B4-BE49-F238E27FC236}">
                <a16:creationId xmlns:a16="http://schemas.microsoft.com/office/drawing/2014/main" id="{D420110B-C0D7-4E9B-974E-D3BEB3B1D03A}"/>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316559" y="5528189"/>
            <a:ext cx="528163" cy="528163"/>
          </a:xfrm>
          <a:prstGeom prst="rect">
            <a:avLst/>
          </a:prstGeom>
          <a:solidFill>
            <a:schemeClr val="bg1"/>
          </a:solidFill>
          <a:ln w="12700">
            <a:solidFill>
              <a:schemeClr val="tx1"/>
            </a:solidFill>
          </a:ln>
        </p:spPr>
      </p:pic>
      <p:sp>
        <p:nvSpPr>
          <p:cNvPr id="29" name="TextBox 28">
            <a:extLst>
              <a:ext uri="{FF2B5EF4-FFF2-40B4-BE49-F238E27FC236}">
                <a16:creationId xmlns:a16="http://schemas.microsoft.com/office/drawing/2014/main" id="{B5E6DA21-C531-43C4-B8EE-FAB544D7EEC4}"/>
              </a:ext>
            </a:extLst>
          </p:cNvPr>
          <p:cNvSpPr txBox="1"/>
          <p:nvPr/>
        </p:nvSpPr>
        <p:spPr>
          <a:xfrm>
            <a:off x="1416160" y="6053548"/>
            <a:ext cx="3872101" cy="584775"/>
          </a:xfrm>
          <a:prstGeom prst="rect">
            <a:avLst/>
          </a:prstGeom>
          <a:noFill/>
        </p:spPr>
        <p:txBody>
          <a:bodyPr numCol="1" rtlCol="0" wrap="square">
            <a:spAutoFit/>
          </a:bodyPr>
          <a:lstStyle/>
          <a:p>
            <a:r>
              <a:rPr altLang="en-GB" b="1" dirty="0" lang="en-GB">
                <a:latin charset="0" panose="020B0502020202020204" pitchFamily="34" typeface="Century Gothic"/>
              </a:rPr>
              <a:t>Research</a:t>
            </a:r>
            <a:r>
              <a:rPr altLang="en-GB" b="1" dirty="0" lang="en-GB" sz="1400">
                <a:latin charset="0" panose="020B0502020202020204" pitchFamily="34" typeface="Century Gothic"/>
              </a:rPr>
              <a:t> </a:t>
            </a:r>
            <a:br>
              <a:rPr altLang="en-GB" b="1" dirty="0" lang="en-GB" sz="1400">
                <a:latin charset="0" panose="020B0502020202020204" pitchFamily="34" typeface="Century Gothic"/>
              </a:rPr>
            </a:br>
            <a:r>
              <a:rPr altLang="en-GB" b="1" dirty="0" lang="en-GB" sz="1400">
                <a:latin charset="0" panose="020B0502020202020204" pitchFamily="34" typeface="Century Gothic"/>
              </a:rPr>
              <a:t>(finding information)</a:t>
            </a:r>
            <a:endParaRPr altLang="en-GB" b="1" dirty="0" lang="en-GB">
              <a:latin charset="0" panose="020B0502020202020204" pitchFamily="34" typeface="Century Gothic"/>
            </a:endParaRPr>
          </a:p>
        </p:txBody>
      </p:sp>
      <p:pic>
        <p:nvPicPr>
          <p:cNvPr id="30" name="Picture 29">
            <a:extLst>
              <a:ext uri="{FF2B5EF4-FFF2-40B4-BE49-F238E27FC236}">
                <a16:creationId xmlns:a16="http://schemas.microsoft.com/office/drawing/2014/main" id="{1EE6DC20-4C44-40ED-96F6-624CD683B8E0}"/>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840749" y="6110380"/>
            <a:ext cx="520358" cy="520358"/>
          </a:xfrm>
          <a:prstGeom prst="rect">
            <a:avLst/>
          </a:prstGeom>
          <a:ln w="12700">
            <a:solidFill>
              <a:schemeClr val="tx1"/>
            </a:solidFill>
          </a:ln>
        </p:spPr>
      </p:pic>
    </p:spTree>
    <p:extLst>
      <p:ext uri="{BB962C8B-B14F-4D97-AF65-F5344CB8AC3E}">
        <p14:creationId xmlns:p14="http://schemas.microsoft.com/office/powerpoint/2010/main" val="392013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D91C9C-D366-4949-A568-556EEB51EB62}"/>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 continues on next page…</a:t>
            </a:r>
          </a:p>
        </p:txBody>
      </p:sp>
      <p:sp>
        <p:nvSpPr>
          <p:cNvPr id="5" name="Rectangle: Rounded Corners 4">
            <a:extLst>
              <a:ext uri="{FF2B5EF4-FFF2-40B4-BE49-F238E27FC236}">
                <a16:creationId xmlns:a16="http://schemas.microsoft.com/office/drawing/2014/main" id="{11FB72CA-386C-48D0-892B-9164ED8ECF1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6" name="TextBox 5">
            <a:extLst>
              <a:ext uri="{FF2B5EF4-FFF2-40B4-BE49-F238E27FC236}">
                <a16:creationId xmlns:a16="http://schemas.microsoft.com/office/drawing/2014/main" id="{20C05EE9-05CC-458A-BFD9-CE1CC8F578A9}"/>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sp>
        <p:nvSpPr>
          <p:cNvPr id="7" name="TextBox 6">
            <a:extLst>
              <a:ext uri="{FF2B5EF4-FFF2-40B4-BE49-F238E27FC236}">
                <a16:creationId xmlns:a16="http://schemas.microsoft.com/office/drawing/2014/main" id="{F7141D94-CFE9-4D36-9603-12D4C8B293DA}"/>
              </a:ext>
            </a:extLst>
          </p:cNvPr>
          <p:cNvSpPr txBox="1"/>
          <p:nvPr/>
        </p:nvSpPr>
        <p:spPr>
          <a:xfrm>
            <a:off x="9670026" y="1985039"/>
            <a:ext cx="2172928" cy="3416320"/>
          </a:xfrm>
          <a:prstGeom prst="rect">
            <a:avLst/>
          </a:prstGeom>
          <a:solidFill>
            <a:schemeClr val="accent4">
              <a:lumMod val="20000"/>
              <a:lumOff val="80000"/>
            </a:schemeClr>
          </a:solidFill>
          <a:ln w="28575">
            <a:solidFill>
              <a:schemeClr val="tx1"/>
            </a:solidFill>
          </a:ln>
        </p:spPr>
        <p:txBody>
          <a:bodyPr numCol="1" rtlCol="0" wrap="square">
            <a:spAutoFit/>
          </a:bodyPr>
          <a:lstStyle/>
          <a:p>
            <a:r>
              <a:rPr altLang="en-GB" b="1" dirty="0" lang="en-GB" u="sng"/>
              <a:t>Words to find: </a:t>
            </a:r>
          </a:p>
          <a:p>
            <a:r>
              <a:rPr altLang="en-GB" dirty="0" lang="en-GB"/>
              <a:t>complete</a:t>
            </a:r>
          </a:p>
          <a:p>
            <a:r>
              <a:rPr altLang="en-GB" dirty="0" lang="en-GB"/>
              <a:t>example</a:t>
            </a:r>
          </a:p>
          <a:p>
            <a:r>
              <a:rPr altLang="en-GB" dirty="0" lang="en-GB"/>
              <a:t>record</a:t>
            </a:r>
          </a:p>
          <a:p>
            <a:r>
              <a:rPr altLang="en-GB" dirty="0" lang="en-GB"/>
              <a:t>consider</a:t>
            </a:r>
          </a:p>
          <a:p>
            <a:r>
              <a:rPr altLang="en-GB" dirty="0" lang="en-GB"/>
              <a:t>examine</a:t>
            </a:r>
          </a:p>
          <a:p>
            <a:r>
              <a:rPr altLang="en-GB" dirty="0" lang="en-GB"/>
              <a:t>convince</a:t>
            </a:r>
          </a:p>
          <a:p>
            <a:r>
              <a:rPr altLang="en-GB" dirty="0" lang="en-GB"/>
              <a:t>explore</a:t>
            </a:r>
          </a:p>
          <a:p>
            <a:r>
              <a:rPr altLang="en-GB" dirty="0" lang="en-GB"/>
              <a:t>recognise</a:t>
            </a:r>
          </a:p>
          <a:p>
            <a:r>
              <a:rPr altLang="en-GB" dirty="0" lang="en-GB"/>
              <a:t>describe</a:t>
            </a:r>
          </a:p>
          <a:p>
            <a:r>
              <a:rPr altLang="en-GB" dirty="0" lang="en-GB"/>
              <a:t>explain</a:t>
            </a:r>
          </a:p>
          <a:p>
            <a:r>
              <a:rPr altLang="en-GB" dirty="0" lang="en-GB"/>
              <a:t>justify</a:t>
            </a:r>
          </a:p>
        </p:txBody>
      </p:sp>
      <p:graphicFrame>
        <p:nvGraphicFramePr>
          <p:cNvPr id="8" name="Table 7">
            <a:extLst>
              <a:ext uri="{FF2B5EF4-FFF2-40B4-BE49-F238E27FC236}">
                <a16:creationId xmlns:a16="http://schemas.microsoft.com/office/drawing/2014/main" id="{E54480B4-B25D-4C3B-BC28-5CD905F26502}"/>
              </a:ext>
            </a:extLst>
          </p:cNvPr>
          <p:cNvGraphicFramePr>
            <a:graphicFrameLocks noGrp="1"/>
          </p:cNvGraphicFramePr>
          <p:nvPr>
            <p:extLst>
              <p:ext uri="{D42A27DB-BD31-4B8C-83A1-F6EECF244321}">
                <p14:modId xmlns:p14="http://schemas.microsoft.com/office/powerpoint/2010/main" val="688999642"/>
              </p:ext>
            </p:extLst>
          </p:nvPr>
        </p:nvGraphicFramePr>
        <p:xfrm>
          <a:off x="2854036" y="361647"/>
          <a:ext cx="6738084" cy="5713008"/>
        </p:xfrm>
        <a:graphic>
          <a:graphicData uri="http://schemas.openxmlformats.org/drawingml/2006/table">
            <a:tbl>
              <a:tblPr/>
              <a:tblGrid>
                <a:gridCol w="561507">
                  <a:extLst>
                    <a:ext uri="{9D8B030D-6E8A-4147-A177-3AD203B41FA5}">
                      <a16:colId xmlns:a16="http://schemas.microsoft.com/office/drawing/2014/main" val="2218953739"/>
                    </a:ext>
                  </a:extLst>
                </a:gridCol>
                <a:gridCol w="561507">
                  <a:extLst>
                    <a:ext uri="{9D8B030D-6E8A-4147-A177-3AD203B41FA5}">
                      <a16:colId xmlns:a16="http://schemas.microsoft.com/office/drawing/2014/main" val="612455243"/>
                    </a:ext>
                  </a:extLst>
                </a:gridCol>
                <a:gridCol w="561507">
                  <a:extLst>
                    <a:ext uri="{9D8B030D-6E8A-4147-A177-3AD203B41FA5}">
                      <a16:colId xmlns:a16="http://schemas.microsoft.com/office/drawing/2014/main" val="325321839"/>
                    </a:ext>
                  </a:extLst>
                </a:gridCol>
                <a:gridCol w="561507">
                  <a:extLst>
                    <a:ext uri="{9D8B030D-6E8A-4147-A177-3AD203B41FA5}">
                      <a16:colId xmlns:a16="http://schemas.microsoft.com/office/drawing/2014/main" val="3394505017"/>
                    </a:ext>
                  </a:extLst>
                </a:gridCol>
                <a:gridCol w="561507">
                  <a:extLst>
                    <a:ext uri="{9D8B030D-6E8A-4147-A177-3AD203B41FA5}">
                      <a16:colId xmlns:a16="http://schemas.microsoft.com/office/drawing/2014/main" val="3746894037"/>
                    </a:ext>
                  </a:extLst>
                </a:gridCol>
                <a:gridCol w="561507">
                  <a:extLst>
                    <a:ext uri="{9D8B030D-6E8A-4147-A177-3AD203B41FA5}">
                      <a16:colId xmlns:a16="http://schemas.microsoft.com/office/drawing/2014/main" val="4004485316"/>
                    </a:ext>
                  </a:extLst>
                </a:gridCol>
                <a:gridCol w="561507">
                  <a:extLst>
                    <a:ext uri="{9D8B030D-6E8A-4147-A177-3AD203B41FA5}">
                      <a16:colId xmlns:a16="http://schemas.microsoft.com/office/drawing/2014/main" val="1774135480"/>
                    </a:ext>
                  </a:extLst>
                </a:gridCol>
                <a:gridCol w="561507">
                  <a:extLst>
                    <a:ext uri="{9D8B030D-6E8A-4147-A177-3AD203B41FA5}">
                      <a16:colId xmlns:a16="http://schemas.microsoft.com/office/drawing/2014/main" val="1006964220"/>
                    </a:ext>
                  </a:extLst>
                </a:gridCol>
                <a:gridCol w="561507">
                  <a:extLst>
                    <a:ext uri="{9D8B030D-6E8A-4147-A177-3AD203B41FA5}">
                      <a16:colId xmlns:a16="http://schemas.microsoft.com/office/drawing/2014/main" val="1851973048"/>
                    </a:ext>
                  </a:extLst>
                </a:gridCol>
                <a:gridCol w="561507">
                  <a:extLst>
                    <a:ext uri="{9D8B030D-6E8A-4147-A177-3AD203B41FA5}">
                      <a16:colId xmlns:a16="http://schemas.microsoft.com/office/drawing/2014/main" val="124643454"/>
                    </a:ext>
                  </a:extLst>
                </a:gridCol>
                <a:gridCol w="561507">
                  <a:extLst>
                    <a:ext uri="{9D8B030D-6E8A-4147-A177-3AD203B41FA5}">
                      <a16:colId xmlns:a16="http://schemas.microsoft.com/office/drawing/2014/main" val="3981995699"/>
                    </a:ext>
                  </a:extLst>
                </a:gridCol>
                <a:gridCol w="561507">
                  <a:extLst>
                    <a:ext uri="{9D8B030D-6E8A-4147-A177-3AD203B41FA5}">
                      <a16:colId xmlns:a16="http://schemas.microsoft.com/office/drawing/2014/main" val="4217510443"/>
                    </a:ext>
                  </a:extLst>
                </a:gridCol>
              </a:tblGrid>
              <a:tr h="476084">
                <a:tc>
                  <a:txBody>
                    <a:bodyPr numCol="1"/>
                    <a:lstStyle/>
                    <a:p>
                      <a:r>
                        <a:rPr altLang="en-GB" b="1" lang="en-GB" sz="1800"/>
                        <a:t>L</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D</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M</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J</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J</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093448951"/>
                  </a:ext>
                </a:extLst>
              </a:tr>
              <a:tr h="476084">
                <a:tc>
                  <a:txBody>
                    <a:bodyPr numCol="1"/>
                    <a:lstStyle/>
                    <a:p>
                      <a:r>
                        <a:rPr altLang="en-GB" b="1" lang="en-GB" sz="1800"/>
                        <a:t>Q</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X</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Q</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Y</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04990898"/>
                  </a:ext>
                </a:extLst>
              </a:tr>
              <a:tr h="476084">
                <a:tc>
                  <a:txBody>
                    <a:bodyPr numCol="1"/>
                    <a:lstStyle/>
                    <a:p>
                      <a:r>
                        <a:rPr altLang="en-GB" b="1" dirty="0"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J</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T</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T</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M</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K</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357090261"/>
                  </a:ext>
                </a:extLst>
              </a:tr>
              <a:tr h="476084">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Y</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D</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M</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5865534"/>
                  </a:ext>
                </a:extLst>
              </a:tr>
              <a:tr h="476084">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K</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K</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V</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A</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A</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866397243"/>
                  </a:ext>
                </a:extLst>
              </a:tr>
              <a:tr h="476084">
                <a:tc>
                  <a:txBody>
                    <a:bodyPr numCol="1"/>
                    <a:lstStyle/>
                    <a:p>
                      <a:r>
                        <a:rPr altLang="en-GB" b="1" dirty="0" lang="en-GB" sz="1800"/>
                        <a:t>V</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D</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L</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Z</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Z</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X</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D</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V</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dirty="0" lang="en-GB" sz="1800"/>
                        <a:t>X</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822757079"/>
                  </a:ext>
                </a:extLst>
              </a:tr>
              <a:tr h="476084">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Z</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G</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V</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Z</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J</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X</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07860806"/>
                  </a:ext>
                </a:extLst>
              </a:tr>
              <a:tr h="476084">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T</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M</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L</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T</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M</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dirty="0" lang="en-GB" sz="1800"/>
                        <a:t>R</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72774233"/>
                  </a:ext>
                </a:extLst>
              </a:tr>
              <a:tr h="476084">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Y</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A</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H</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Y</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L</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A</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761961607"/>
                  </a:ext>
                </a:extLst>
              </a:tr>
              <a:tr h="476084">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U</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X</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L</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62239704"/>
                  </a:ext>
                </a:extLst>
              </a:tr>
              <a:tr h="476084">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D</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C</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G</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P</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R</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N</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E</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W</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56237826"/>
                  </a:ext>
                </a:extLst>
              </a:tr>
              <a:tr h="476084">
                <a:tc>
                  <a:txBody>
                    <a:bodyPr numCol="1"/>
                    <a:lstStyle/>
                    <a:p>
                      <a:r>
                        <a:rPr altLang="en-GB" b="1" lang="en-GB" sz="1800"/>
                        <a:t>Y</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F</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T</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S</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U</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J</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B</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F</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lang="en-GB" sz="1800"/>
                        <a:t>O</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dirty="0" lang="en-GB" sz="1800"/>
                        <a:t>I</a:t>
                      </a:r>
                    </a:p>
                  </a:txBody>
                  <a:tcPr anchor="ctr" marB="45326" marL="90653" marR="90653" marT="45326">
                    <a:lnL>
                      <a:noFill/>
                    </a:lnL>
                    <a:lnR>
                      <a:noFill/>
                    </a:lnR>
                    <a:lnT>
                      <a:noFill/>
                    </a:lnT>
                    <a:lnB>
                      <a:noFill/>
                    </a:lnB>
                    <a:solidFill>
                      <a:schemeClr val="accent1">
                        <a:lumMod val="20000"/>
                        <a:lumOff val="80000"/>
                      </a:schemeClr>
                    </a:solidFill>
                  </a:tcPr>
                </a:tc>
                <a:tc>
                  <a:txBody>
                    <a:bodyPr numCol="1"/>
                    <a:lstStyle/>
                    <a:p>
                      <a:r>
                        <a:rPr altLang="en-GB" b="1" dirty="0" lang="en-GB" sz="1800"/>
                        <a:t>C</a:t>
                      </a:r>
                    </a:p>
                  </a:txBody>
                  <a:tcPr anchor="ctr" marB="45326" marL="90653" marR="90653" marT="45326">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65034808"/>
                  </a:ext>
                </a:extLst>
              </a:tr>
            </a:tbl>
          </a:graphicData>
        </a:graphic>
      </p:graphicFrame>
      <p:sp>
        <p:nvSpPr>
          <p:cNvPr id="9" name="Rectangle 8">
            <a:extLst>
              <a:ext uri="{FF2B5EF4-FFF2-40B4-BE49-F238E27FC236}">
                <a16:creationId xmlns:a16="http://schemas.microsoft.com/office/drawing/2014/main" id="{3C49262E-5844-4BCB-AC98-02120109A272}"/>
              </a:ext>
            </a:extLst>
          </p:cNvPr>
          <p:cNvSpPr/>
          <p:nvPr/>
        </p:nvSpPr>
        <p:spPr>
          <a:xfrm>
            <a:off x="2854029" y="361647"/>
            <a:ext cx="6738084" cy="5713004"/>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pic>
        <p:nvPicPr>
          <p:cNvPr id="10" name="Picture 9">
            <a:extLst>
              <a:ext uri="{FF2B5EF4-FFF2-40B4-BE49-F238E27FC236}">
                <a16:creationId xmlns:a16="http://schemas.microsoft.com/office/drawing/2014/main" id="{7E40E6D6-2974-4FE3-B4DD-0CB5A1A21BD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5729" y="658307"/>
            <a:ext cx="560437" cy="560437"/>
          </a:xfrm>
          <a:prstGeom prst="rect">
            <a:avLst/>
          </a:prstGeom>
          <a:solidFill>
            <a:schemeClr val="bg1"/>
          </a:solidFill>
          <a:ln w="12700">
            <a:solidFill>
              <a:schemeClr val="tx1"/>
            </a:solidFill>
          </a:ln>
        </p:spPr>
      </p:pic>
      <p:sp>
        <p:nvSpPr>
          <p:cNvPr id="12" name="Rectangle 11">
            <a:extLst>
              <a:ext uri="{FF2B5EF4-FFF2-40B4-BE49-F238E27FC236}">
                <a16:creationId xmlns:a16="http://schemas.microsoft.com/office/drawing/2014/main" id="{0BEB76B2-35F1-40B8-A158-E5E3092ACA5D}"/>
              </a:ext>
            </a:extLst>
          </p:cNvPr>
          <p:cNvSpPr/>
          <p:nvPr/>
        </p:nvSpPr>
        <p:spPr>
          <a:xfrm>
            <a:off x="122606" y="361647"/>
            <a:ext cx="2477277" cy="615922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a:t>
            </a:r>
          </a:p>
          <a:p>
            <a:endParaRPr altLang="en-GB" dirty="0" lang="en-GB">
              <a:solidFill>
                <a:schemeClr val="tx1"/>
              </a:solidFill>
              <a:latin charset="0" panose="020B0502020202020204" pitchFamily="34" typeface="Century Gothic"/>
            </a:endParaRPr>
          </a:p>
          <a:p>
            <a:r>
              <a:rPr altLang="en-GB" dirty="0" lang="en-GB">
                <a:solidFill>
                  <a:schemeClr val="tx1"/>
                </a:solidFill>
                <a:latin charset="0" panose="020B0502020202020204" pitchFamily="34" typeface="Century Gothic"/>
              </a:rPr>
              <a:t>Tier 2 words are often found in the questions we have to answer at school. </a:t>
            </a:r>
          </a:p>
          <a:p>
            <a:endParaRPr altLang="en-GB" dirty="0" lang="en-GB">
              <a:solidFill>
                <a:schemeClr val="tx1"/>
              </a:solidFill>
              <a:latin charset="0" panose="020B0502020202020204" pitchFamily="34" typeface="Century Gothic"/>
            </a:endParaRPr>
          </a:p>
          <a:p>
            <a:r>
              <a:rPr altLang="en-GB" dirty="0" lang="en-GB">
                <a:solidFill>
                  <a:schemeClr val="tx1"/>
                </a:solidFill>
                <a:latin charset="0" panose="020B0502020202020204" pitchFamily="34" typeface="Century Gothic"/>
              </a:rPr>
              <a:t>It is important that we know what these words mean so that we can answer the question and get good marks.</a:t>
            </a:r>
          </a:p>
          <a:p>
            <a:endParaRPr altLang="en-GB" dirty="0" lang="en-GB">
              <a:solidFill>
                <a:schemeClr val="tx1"/>
              </a:solidFill>
              <a:latin charset="0" panose="020B0502020202020204" pitchFamily="34" typeface="Century Gothic"/>
            </a:endParaRPr>
          </a:p>
          <a:p>
            <a:r>
              <a:rPr altLang="en-GB" dirty="0" lang="en-GB">
                <a:solidFill>
                  <a:schemeClr val="tx1"/>
                </a:solidFill>
                <a:latin charset="0" panose="020B0502020202020204" pitchFamily="34" typeface="Century Gothic"/>
              </a:rPr>
              <a:t>In the word search there are 11 words that you might find in school/ exam questions. </a:t>
            </a:r>
          </a:p>
          <a:p>
            <a:endParaRPr altLang="en-GB" dirty="0" lang="en-GB">
              <a:solidFill>
                <a:schemeClr val="tx1"/>
              </a:solidFill>
              <a:latin charset="0" panose="020B0502020202020204" pitchFamily="34" typeface="Century Gothic"/>
            </a:endParaRPr>
          </a:p>
          <a:p>
            <a:r>
              <a:rPr altLang="en-GB" dirty="0" lang="en-GB">
                <a:solidFill>
                  <a:schemeClr val="tx1"/>
                </a:solidFill>
                <a:latin charset="0" panose="020B0502020202020204" pitchFamily="34" typeface="Century Gothic"/>
              </a:rPr>
              <a:t>Can you first find them all?</a:t>
            </a:r>
          </a:p>
        </p:txBody>
      </p:sp>
      <p:pic>
        <p:nvPicPr>
          <p:cNvPr id="14" name="Picture 13">
            <a:extLst>
              <a:ext uri="{FF2B5EF4-FFF2-40B4-BE49-F238E27FC236}">
                <a16:creationId xmlns:a16="http://schemas.microsoft.com/office/drawing/2014/main" id="{413094F3-1FBD-49A8-9684-64759DA6442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483795" y="4396510"/>
            <a:ext cx="1576585" cy="1678140"/>
          </a:xfrm>
          <a:prstGeom prst="rect">
            <a:avLst/>
          </a:prstGeom>
        </p:spPr>
      </p:pic>
    </p:spTree>
    <p:extLst>
      <p:ext uri="{BB962C8B-B14F-4D97-AF65-F5344CB8AC3E}">
        <p14:creationId xmlns:p14="http://schemas.microsoft.com/office/powerpoint/2010/main" val="2828922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C21267A-7FC9-442E-9623-E0A4307E966D}"/>
              </a:ext>
            </a:extLst>
          </p:cNvPr>
          <p:cNvSpPr txBox="1"/>
          <p:nvPr/>
        </p:nvSpPr>
        <p:spPr>
          <a:xfrm>
            <a:off x="190092" y="1687965"/>
            <a:ext cx="11652862" cy="3754874"/>
          </a:xfrm>
          <a:prstGeom prst="rect">
            <a:avLst/>
          </a:prstGeom>
          <a:solidFill>
            <a:schemeClr val="accent2">
              <a:lumMod val="20000"/>
              <a:lumOff val="80000"/>
            </a:schemeClr>
          </a:solidFill>
          <a:ln w="28575">
            <a:solidFill>
              <a:schemeClr val="tx1"/>
            </a:solidFill>
          </a:ln>
        </p:spPr>
        <p:txBody>
          <a:bodyPr numCol="1" rtlCol="0" wrap="square">
            <a:spAutoFit/>
          </a:bodyPr>
          <a:lstStyle/>
          <a:p>
            <a:r>
              <a:rPr altLang="en-GB" b="1" dirty="0" lang="en-GB" u="sng"/>
              <a:t>Words to copy: </a:t>
            </a:r>
          </a:p>
          <a:p>
            <a:pPr indent="-285750" marL="285750">
              <a:buFont charset="0" panose="020B0604020202020204" pitchFamily="34" typeface="Arial"/>
              <a:buChar char="•"/>
            </a:pPr>
            <a:r>
              <a:rPr altLang="en-GB" dirty="0" lang="en-GB" sz="2000"/>
              <a:t>complete x 5: _____________     _____________     _____________     _____________     _____________</a:t>
            </a:r>
          </a:p>
          <a:p>
            <a:pPr indent="-285750" marL="285750">
              <a:buFont charset="0" panose="020B0604020202020204" pitchFamily="34" typeface="Arial"/>
              <a:buChar char="•"/>
            </a:pPr>
            <a:r>
              <a:rPr altLang="en-GB" dirty="0" lang="en-GB" sz="2000"/>
              <a:t>example x 5: _____________     _____________     _____________     _____________     _____________</a:t>
            </a:r>
          </a:p>
          <a:p>
            <a:pPr indent="-285750" marL="285750">
              <a:buFont charset="0" panose="020B0604020202020204" pitchFamily="34" typeface="Arial"/>
              <a:buChar char="•"/>
            </a:pPr>
            <a:r>
              <a:rPr altLang="en-GB" dirty="0" lang="en-GB" sz="2000"/>
              <a:t>record x 5: _____________     _____________     _____________     _____________     _____________</a:t>
            </a:r>
          </a:p>
          <a:p>
            <a:pPr indent="-285750" marL="285750">
              <a:buFont charset="0" panose="020B0604020202020204" pitchFamily="34" typeface="Arial"/>
              <a:buChar char="•"/>
            </a:pPr>
            <a:r>
              <a:rPr altLang="en-GB" dirty="0" lang="en-GB" sz="2000"/>
              <a:t>consider x 5: _____________     _____________     _____________     _____________     _____________</a:t>
            </a:r>
          </a:p>
          <a:p>
            <a:pPr indent="-285750" marL="285750">
              <a:buFont charset="0" panose="020B0604020202020204" pitchFamily="34" typeface="Arial"/>
              <a:buChar char="•"/>
            </a:pPr>
            <a:r>
              <a:rPr altLang="en-GB" dirty="0" lang="en-GB" sz="2000"/>
              <a:t>examine x 5: _____________     _____________     _____________     _____________     _____________</a:t>
            </a:r>
          </a:p>
          <a:p>
            <a:pPr indent="-285750" marL="285750">
              <a:buFont charset="0" panose="020B0604020202020204" pitchFamily="34" typeface="Arial"/>
              <a:buChar char="•"/>
            </a:pPr>
            <a:r>
              <a:rPr altLang="en-GB" dirty="0" lang="en-GB" sz="2000"/>
              <a:t>convince x 5: _____________     _____________     _____________     _____________     _____________</a:t>
            </a:r>
          </a:p>
          <a:p>
            <a:pPr indent="-285750" marL="285750">
              <a:buFont charset="0" panose="020B0604020202020204" pitchFamily="34" typeface="Arial"/>
              <a:buChar char="•"/>
            </a:pPr>
            <a:r>
              <a:rPr altLang="en-GB" dirty="0" lang="en-GB" sz="2000"/>
              <a:t>explore x 5: _____________     _____________     _____________     _____________     _____________</a:t>
            </a:r>
          </a:p>
          <a:p>
            <a:pPr indent="-285750" marL="285750">
              <a:buFont charset="0" panose="020B0604020202020204" pitchFamily="34" typeface="Arial"/>
              <a:buChar char="•"/>
            </a:pPr>
            <a:r>
              <a:rPr altLang="en-GB" dirty="0" lang="en-GB" sz="2000"/>
              <a:t>recognise x 5: _____________     _____________     _____________     _____________     _____________</a:t>
            </a:r>
          </a:p>
          <a:p>
            <a:pPr indent="-285750" marL="285750">
              <a:buFont charset="0" panose="020B0604020202020204" pitchFamily="34" typeface="Arial"/>
              <a:buChar char="•"/>
            </a:pPr>
            <a:r>
              <a:rPr altLang="en-GB" dirty="0" lang="en-GB" sz="2000"/>
              <a:t>describe x 5: _____________     _____________     _____________     _____________     _____________</a:t>
            </a:r>
          </a:p>
          <a:p>
            <a:pPr indent="-285750" marL="285750">
              <a:buFont charset="0" panose="020B0604020202020204" pitchFamily="34" typeface="Arial"/>
              <a:buChar char="•"/>
            </a:pPr>
            <a:r>
              <a:rPr altLang="en-GB" dirty="0" lang="en-GB" sz="2000"/>
              <a:t>explain x 5: _____________     _____________     _____________     _____________     _____________</a:t>
            </a:r>
          </a:p>
          <a:p>
            <a:pPr indent="-285750" marL="285750">
              <a:buFont charset="0" panose="020B0604020202020204" pitchFamily="34" typeface="Arial"/>
              <a:buChar char="•"/>
            </a:pPr>
            <a:r>
              <a:rPr altLang="en-GB" dirty="0" lang="en-GB" sz="2000"/>
              <a:t>justify x 5: ______________     ______________     ______________     ______________     ______________</a:t>
            </a:r>
          </a:p>
        </p:txBody>
      </p:sp>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5"/>
            <a:ext cx="9686412" cy="108361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r>
              <a:rPr altLang="en-GB" b="1" dirty="0" lang="en-GB" sz="2000" u="sng">
                <a:solidFill>
                  <a:schemeClr val="tx1"/>
                </a:solidFill>
                <a:latin charset="0" panose="020B0502020202020204" pitchFamily="34" typeface="Century Gothic"/>
              </a:rPr>
              <a:t>Task: </a:t>
            </a:r>
            <a:r>
              <a:rPr altLang="en-GB" dirty="0" lang="en-GB">
                <a:solidFill>
                  <a:schemeClr val="tx1"/>
                </a:solidFill>
                <a:latin charset="0" panose="020B0502020202020204" pitchFamily="34" typeface="Century Gothic"/>
              </a:rPr>
              <a:t>Now you have found the words in your word search we need to learn what some of them mean. </a:t>
            </a:r>
          </a:p>
          <a:p>
            <a:pPr indent="-342900" marL="342900">
              <a:buAutoNum type="arabicPeriod"/>
            </a:pPr>
            <a:r>
              <a:rPr altLang="en-GB" dirty="0" lang="en-GB">
                <a:solidFill>
                  <a:schemeClr val="tx1"/>
                </a:solidFill>
                <a:latin charset="0" panose="020B0502020202020204" pitchFamily="34" typeface="Century Gothic"/>
              </a:rPr>
              <a:t>Copy each word out 5 times.</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42208" y="5537978"/>
            <a:ext cx="1502410" cy="1182561"/>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8" name="Picture 17">
            <a:extLst>
              <a:ext uri="{FF2B5EF4-FFF2-40B4-BE49-F238E27FC236}">
                <a16:creationId xmlns:a16="http://schemas.microsoft.com/office/drawing/2014/main" id="{13255149-35A7-47B4-A4A1-5F951739EF7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68484" y="679630"/>
            <a:ext cx="560437" cy="560437"/>
          </a:xfrm>
          <a:prstGeom prst="rect">
            <a:avLst/>
          </a:prstGeom>
          <a:ln w="12700">
            <a:solidFill>
              <a:schemeClr val="tx1"/>
            </a:solidFill>
          </a:ln>
        </p:spPr>
      </p:pic>
    </p:spTree>
    <p:extLst>
      <p:ext uri="{BB962C8B-B14F-4D97-AF65-F5344CB8AC3E}">
        <p14:creationId xmlns:p14="http://schemas.microsoft.com/office/powerpoint/2010/main" val="753365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C294A-AD2F-4292-9BA2-6E24CBE5B345}"/>
              </a:ext>
            </a:extLst>
          </p:cNvPr>
          <p:cNvSpPr/>
          <p:nvPr/>
        </p:nvSpPr>
        <p:spPr>
          <a:xfrm>
            <a:off x="308231" y="200262"/>
            <a:ext cx="11652860" cy="99313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a:solidFill>
                <a:schemeClr val="tx1"/>
              </a:solidFill>
              <a:latin charset="0" panose="020B0502020202020204" pitchFamily="34" typeface="Century Gothic"/>
            </a:endParaRPr>
          </a:p>
        </p:txBody>
      </p:sp>
      <p:sp>
        <p:nvSpPr>
          <p:cNvPr id="3" name="Rectangle 2">
            <a:extLst>
              <a:ext uri="{FF2B5EF4-FFF2-40B4-BE49-F238E27FC236}">
                <a16:creationId xmlns:a16="http://schemas.microsoft.com/office/drawing/2014/main" id="{47D372D3-D562-4BBA-B83A-69A041E47D23}"/>
              </a:ext>
            </a:extLst>
          </p:cNvPr>
          <p:cNvSpPr/>
          <p:nvPr/>
        </p:nvSpPr>
        <p:spPr>
          <a:xfrm>
            <a:off x="374818" y="270069"/>
            <a:ext cx="11652861" cy="923330"/>
          </a:xfrm>
          <a:prstGeom prst="rect">
            <a:avLst/>
          </a:prstGeom>
        </p:spPr>
        <p:txBody>
          <a:bodyPr numCol="1" wrap="square">
            <a:spAutoFit/>
          </a:bodyPr>
          <a:lstStyle/>
          <a:p>
            <a:r>
              <a:rPr altLang="en-GB" dirty="0" lang="en-GB">
                <a:solidFill>
                  <a:schemeClr val="tx1"/>
                </a:solidFill>
                <a:latin charset="0" panose="020B0502020202020204" pitchFamily="34" typeface="Century Gothic"/>
              </a:rPr>
              <a:t>2. For each word find out </a:t>
            </a:r>
            <a:r>
              <a:rPr altLang="en-GB" b="1" dirty="0" lang="en-GB" u="sng">
                <a:solidFill>
                  <a:schemeClr val="tx1"/>
                </a:solidFill>
                <a:latin charset="0" panose="020B0502020202020204" pitchFamily="34" typeface="Century Gothic"/>
              </a:rPr>
              <a:t>what it means </a:t>
            </a:r>
            <a:r>
              <a:rPr altLang="en-GB" dirty="0" lang="en-GB">
                <a:solidFill>
                  <a:schemeClr val="tx1"/>
                </a:solidFill>
                <a:latin charset="0" panose="020B0502020202020204" pitchFamily="34" typeface="Century Gothic"/>
              </a:rPr>
              <a:t>and write it down in a sentence. </a:t>
            </a:r>
          </a:p>
          <a:p>
            <a:r>
              <a:rPr altLang="en-GB" dirty="0" lang="en-GB">
                <a:solidFill>
                  <a:schemeClr val="tx1"/>
                </a:solidFill>
                <a:latin charset="0" panose="020B0502020202020204" pitchFamily="34" typeface="Century Gothic"/>
              </a:rPr>
              <a:t>If you don’t understand the meaning you need to ask </a:t>
            </a:r>
            <a:r>
              <a:rPr altLang="en-GB" b="1" dirty="0" lang="en-GB" u="sng">
                <a:solidFill>
                  <a:schemeClr val="tx1"/>
                </a:solidFill>
                <a:latin charset="0" panose="020B0502020202020204" pitchFamily="34" typeface="Century Gothic"/>
              </a:rPr>
              <a:t>your parents/ carer </a:t>
            </a:r>
            <a:r>
              <a:rPr altLang="en-GB" dirty="0" lang="en-GB">
                <a:solidFill>
                  <a:schemeClr val="tx1"/>
                </a:solidFill>
                <a:latin charset="0" panose="020B0502020202020204" pitchFamily="34" typeface="Century Gothic"/>
              </a:rPr>
              <a:t>to check </a:t>
            </a:r>
            <a:br>
              <a:rPr altLang="en-GB" dirty="0" lang="en-GB">
                <a:solidFill>
                  <a:schemeClr val="tx1"/>
                </a:solidFill>
                <a:latin charset="0" panose="020B0502020202020204" pitchFamily="34" typeface="Century Gothic"/>
              </a:rPr>
            </a:br>
            <a:r>
              <a:rPr altLang="en-GB" dirty="0" lang="en-GB">
                <a:solidFill>
                  <a:schemeClr val="tx1"/>
                </a:solidFill>
                <a:latin charset="0" panose="020B0502020202020204" pitchFamily="34" typeface="Century Gothic"/>
              </a:rPr>
              <a:t>this before you do the last part of the task.</a:t>
            </a:r>
          </a:p>
        </p:txBody>
      </p:sp>
      <p:sp>
        <p:nvSpPr>
          <p:cNvPr id="4" name="Rectangle 3">
            <a:extLst>
              <a:ext uri="{FF2B5EF4-FFF2-40B4-BE49-F238E27FC236}">
                <a16:creationId xmlns:a16="http://schemas.microsoft.com/office/drawing/2014/main" id="{2F4DB13A-A551-4C4D-A70B-34EB3A153648}"/>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r>
              <a:rPr altLang="en-GB" b="1" dirty="0" lang="en-GB" u="sng">
                <a:solidFill>
                  <a:schemeClr val="tx1"/>
                </a:solidFill>
                <a:latin charset="0" panose="020B0502020202020204" pitchFamily="34" typeface="Century Gothic"/>
              </a:rPr>
              <a:t>Task continues on next page…</a:t>
            </a:r>
          </a:p>
        </p:txBody>
      </p:sp>
      <p:sp>
        <p:nvSpPr>
          <p:cNvPr id="5" name="TextBox 4">
            <a:extLst>
              <a:ext uri="{FF2B5EF4-FFF2-40B4-BE49-F238E27FC236}">
                <a16:creationId xmlns:a16="http://schemas.microsoft.com/office/drawing/2014/main" id="{C1719E70-34AF-483B-848D-EB04F95FF75D}"/>
              </a:ext>
            </a:extLst>
          </p:cNvPr>
          <p:cNvSpPr txBox="1"/>
          <p:nvPr/>
        </p:nvSpPr>
        <p:spPr>
          <a:xfrm>
            <a:off x="269569" y="1401638"/>
            <a:ext cx="11652862" cy="4647426"/>
          </a:xfrm>
          <a:prstGeom prst="rect">
            <a:avLst/>
          </a:prstGeom>
          <a:solidFill>
            <a:schemeClr val="accent2">
              <a:lumMod val="20000"/>
              <a:lumOff val="80000"/>
            </a:schemeClr>
          </a:solidFill>
          <a:ln w="28575">
            <a:solidFill>
              <a:schemeClr val="tx1"/>
            </a:solidFill>
          </a:ln>
        </p:spPr>
        <p:txBody>
          <a:bodyPr numCol="1" rtlCol="0" wrap="square">
            <a:spAutoFit/>
          </a:bodyPr>
          <a:lstStyle/>
          <a:p>
            <a:r>
              <a:rPr altLang="en-GB" b="1" dirty="0" lang="en-GB" u="sng"/>
              <a:t>Words to find: </a:t>
            </a:r>
          </a:p>
          <a:p>
            <a:endParaRPr altLang="en-GB" b="1" dirty="0" lang="en-GB" u="sng"/>
          </a:p>
          <a:p>
            <a:pPr indent="-285750" marL="285750">
              <a:buFont charset="0" panose="020B0604020202020204" pitchFamily="34" typeface="Arial"/>
              <a:buChar char="•"/>
            </a:pPr>
            <a:r>
              <a:rPr altLang="en-GB" dirty="0" lang="en-GB" sz="2000"/>
              <a:t>complete means: _________________________________________________________________________</a:t>
            </a:r>
          </a:p>
          <a:p>
            <a:pPr indent="-285750" marL="285750">
              <a:buFont charset="0" panose="020B0604020202020204" pitchFamily="34" typeface="Arial"/>
              <a:buChar char="•"/>
            </a:pPr>
            <a:r>
              <a:rPr altLang="en-GB" dirty="0" lang="en-GB" sz="2000"/>
              <a:t>example means: __________________________________________________________________________</a:t>
            </a:r>
          </a:p>
          <a:p>
            <a:pPr indent="-285750" marL="285750">
              <a:buFont charset="0" panose="020B0604020202020204" pitchFamily="34" typeface="Arial"/>
              <a:buChar char="•"/>
            </a:pPr>
            <a:r>
              <a:rPr altLang="en-GB" dirty="0" lang="en-GB" sz="2000"/>
              <a:t>record means: ___________________________________________________________________________</a:t>
            </a:r>
          </a:p>
          <a:p>
            <a:pPr indent="-285750" marL="285750">
              <a:buFont charset="0" panose="020B0604020202020204" pitchFamily="34" typeface="Arial"/>
              <a:buChar char="•"/>
            </a:pPr>
            <a:r>
              <a:rPr altLang="en-GB" dirty="0" lang="en-GB" sz="2000"/>
              <a:t>consider means: __________________________________________________________________________</a:t>
            </a:r>
          </a:p>
          <a:p>
            <a:pPr indent="-285750" marL="285750">
              <a:buFont charset="0" panose="020B0604020202020204" pitchFamily="34" typeface="Arial"/>
              <a:buChar char="•"/>
            </a:pPr>
            <a:r>
              <a:rPr altLang="en-GB" dirty="0" lang="en-GB" sz="2000"/>
              <a:t>examine means: __________________________________________________________________________</a:t>
            </a:r>
          </a:p>
          <a:p>
            <a:pPr indent="-285750" marL="285750">
              <a:buFont charset="0" panose="020B0604020202020204" pitchFamily="34" typeface="Arial"/>
              <a:buChar char="•"/>
            </a:pPr>
            <a:r>
              <a:rPr altLang="en-GB" dirty="0" lang="en-GB" sz="2000"/>
              <a:t>convince means: __________________________________________________________________________</a:t>
            </a:r>
          </a:p>
          <a:p>
            <a:pPr indent="-285750" marL="285750">
              <a:buFont charset="0" panose="020B0604020202020204" pitchFamily="34" typeface="Arial"/>
              <a:buChar char="•"/>
            </a:pPr>
            <a:r>
              <a:rPr altLang="en-GB" dirty="0" lang="en-GB" sz="2000"/>
              <a:t>explore means: ___________________________________________________________________________</a:t>
            </a:r>
          </a:p>
          <a:p>
            <a:pPr indent="-285750" marL="285750">
              <a:buFont charset="0" panose="020B0604020202020204" pitchFamily="34" typeface="Arial"/>
              <a:buChar char="•"/>
            </a:pPr>
            <a:r>
              <a:rPr altLang="en-GB" dirty="0" lang="en-GB" sz="2000"/>
              <a:t>recognise means: _________________________________________________________________________</a:t>
            </a:r>
          </a:p>
          <a:p>
            <a:pPr indent="-285750" marL="285750">
              <a:buFont charset="0" panose="020B0604020202020204" pitchFamily="34" typeface="Arial"/>
              <a:buChar char="•"/>
            </a:pPr>
            <a:r>
              <a:rPr altLang="en-GB" dirty="0" lang="en-GB" sz="2000"/>
              <a:t>describe means: __________________________________________________________________________</a:t>
            </a:r>
          </a:p>
          <a:p>
            <a:pPr indent="-285750" marL="285750">
              <a:buFont charset="0" panose="020B0604020202020204" pitchFamily="34" typeface="Arial"/>
              <a:buChar char="•"/>
            </a:pPr>
            <a:r>
              <a:rPr altLang="en-GB" dirty="0" lang="en-GB" sz="2000"/>
              <a:t>explain means: ___________________________________________________________________________</a:t>
            </a:r>
          </a:p>
          <a:p>
            <a:pPr indent="-285750" marL="285750">
              <a:buFont charset="0" panose="020B0604020202020204" pitchFamily="34" typeface="Arial"/>
              <a:buChar char="•"/>
            </a:pPr>
            <a:r>
              <a:rPr altLang="en-GB" dirty="0" lang="en-GB" sz="2000"/>
              <a:t>justify means: ____________________________________________________________________________</a:t>
            </a:r>
          </a:p>
          <a:p>
            <a:endParaRPr altLang="en-GB" dirty="0" lang="en-GB" sz="2000"/>
          </a:p>
          <a:p>
            <a:endParaRPr altLang="en-GB" dirty="0" lang="en-GB" sz="2000"/>
          </a:p>
        </p:txBody>
      </p:sp>
      <p:sp>
        <p:nvSpPr>
          <p:cNvPr id="6" name="Rectangle: Rounded Corners 5">
            <a:extLst>
              <a:ext uri="{FF2B5EF4-FFF2-40B4-BE49-F238E27FC236}">
                <a16:creationId xmlns:a16="http://schemas.microsoft.com/office/drawing/2014/main" id="{0420954F-E75A-49BB-AE59-AD1C6A25F64C}"/>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7" name="TextBox 6">
            <a:extLst>
              <a:ext uri="{FF2B5EF4-FFF2-40B4-BE49-F238E27FC236}">
                <a16:creationId xmlns:a16="http://schemas.microsoft.com/office/drawing/2014/main" id="{3668E3F3-333A-4A53-8088-371E36393CDE}"/>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8" name="Picture 7">
            <a:extLst>
              <a:ext uri="{FF2B5EF4-FFF2-40B4-BE49-F238E27FC236}">
                <a16:creationId xmlns:a16="http://schemas.microsoft.com/office/drawing/2014/main" id="{01A1BF4A-04C6-4088-9459-40339F6D3FB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5729" y="658307"/>
            <a:ext cx="560437" cy="560437"/>
          </a:xfrm>
          <a:prstGeom prst="rect">
            <a:avLst/>
          </a:prstGeom>
          <a:solidFill>
            <a:schemeClr val="bg1"/>
          </a:solidFill>
          <a:ln w="12700">
            <a:solidFill>
              <a:schemeClr val="tx1"/>
            </a:solidFill>
          </a:ln>
        </p:spPr>
      </p:pic>
    </p:spTree>
    <p:extLst>
      <p:ext uri="{BB962C8B-B14F-4D97-AF65-F5344CB8AC3E}">
        <p14:creationId xmlns:p14="http://schemas.microsoft.com/office/powerpoint/2010/main" val="201658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A4CB90-75D5-408C-AECE-AE3DE1E9E1BC}"/>
              </a:ext>
            </a:extLst>
          </p:cNvPr>
          <p:cNvSpPr txBox="1"/>
          <p:nvPr/>
        </p:nvSpPr>
        <p:spPr>
          <a:xfrm>
            <a:off x="190091" y="1218388"/>
            <a:ext cx="11770999" cy="4401205"/>
          </a:xfrm>
          <a:prstGeom prst="rect">
            <a:avLst/>
          </a:prstGeom>
          <a:solidFill>
            <a:schemeClr val="accent2">
              <a:lumMod val="20000"/>
              <a:lumOff val="80000"/>
            </a:schemeClr>
          </a:solidFill>
          <a:ln w="28575">
            <a:solidFill>
              <a:schemeClr val="tx1"/>
            </a:solidFill>
          </a:ln>
        </p:spPr>
        <p:txBody>
          <a:bodyPr numCol="1" rtlCol="0" wrap="square">
            <a:spAutoFit/>
          </a:bodyPr>
          <a:lstStyle/>
          <a:p>
            <a:r>
              <a:rPr altLang="en-GB" dirty="0" lang="en-GB" sz="2000">
                <a:latin charset="0" panose="020B0502020202020204" pitchFamily="34" typeface="Century Gothic"/>
              </a:rPr>
              <a:t>1. What are the most important things to you? </a:t>
            </a:r>
            <a:r>
              <a:rPr altLang="en-GB" b="1" dirty="0" lang="en-GB" sz="2000" u="sng">
                <a:latin charset="0" panose="020B0502020202020204" pitchFamily="34" typeface="Century Gothic"/>
              </a:rPr>
              <a:t>RECORD</a:t>
            </a:r>
            <a:r>
              <a:rPr altLang="en-GB" dirty="0" lang="en-GB" sz="2000">
                <a:latin charset="0" panose="020B0502020202020204" pitchFamily="34" typeface="Century Gothic"/>
              </a:rPr>
              <a:t> your ideas in a list.</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2. Copy and </a:t>
            </a:r>
            <a:r>
              <a:rPr altLang="en-GB" b="1" dirty="0" lang="en-GB" sz="2000" u="sng">
                <a:latin charset="0" panose="020B0502020202020204" pitchFamily="34" typeface="Century Gothic"/>
              </a:rPr>
              <a:t>COMPLETE</a:t>
            </a:r>
            <a:r>
              <a:rPr altLang="en-GB" dirty="0" lang="en-GB" sz="2000">
                <a:latin charset="0" panose="020B0502020202020204" pitchFamily="34" typeface="Century Gothic"/>
              </a:rPr>
              <a:t> this sentence…</a:t>
            </a:r>
          </a:p>
          <a:p>
            <a:r>
              <a:rPr altLang="en-GB" dirty="0" lang="en-GB" sz="2000">
                <a:latin charset="0" panose="020B0502020202020204" pitchFamily="34" typeface="Century Gothic"/>
              </a:rPr>
              <a:t>I am looking forward to…</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3. </a:t>
            </a:r>
            <a:r>
              <a:rPr altLang="en-GB" b="1" dirty="0" lang="en-GB" sz="2000" u="sng">
                <a:latin charset="0" panose="020B0502020202020204" pitchFamily="34" typeface="Century Gothic"/>
              </a:rPr>
              <a:t>DESCRIBE </a:t>
            </a:r>
            <a:r>
              <a:rPr altLang="en-GB" dirty="0" lang="en-GB" sz="2000">
                <a:latin charset="0" panose="020B0502020202020204" pitchFamily="34" typeface="Century Gothic"/>
              </a:rPr>
              <a:t>yourself- what are your best qualities?</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4. Can you write a short paragraph to </a:t>
            </a:r>
            <a:r>
              <a:rPr altLang="en-GB" b="1" dirty="0" lang="en-GB" sz="2000" u="sng">
                <a:latin charset="0" panose="020B0502020202020204" pitchFamily="34" typeface="Century Gothic"/>
              </a:rPr>
              <a:t>CONVINCE</a:t>
            </a:r>
            <a:r>
              <a:rPr altLang="en-GB" dirty="0" lang="en-GB" sz="2000">
                <a:latin charset="0" panose="020B0502020202020204" pitchFamily="34" typeface="Century Gothic"/>
              </a:rPr>
              <a:t> me why hunting animals is wrong?</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5. Can you give </a:t>
            </a:r>
            <a:r>
              <a:rPr altLang="en-GB" b="1" dirty="0" lang="en-GB" sz="2000" u="sng">
                <a:latin charset="0" panose="020B0502020202020204" pitchFamily="34" typeface="Century Gothic"/>
              </a:rPr>
              <a:t>EXAMPLES </a:t>
            </a:r>
            <a:r>
              <a:rPr altLang="en-GB" dirty="0" lang="en-GB" sz="2000">
                <a:latin charset="0" panose="020B0502020202020204" pitchFamily="34" typeface="Century Gothic"/>
              </a:rPr>
              <a:t> of the things that help you to learn to the best of your ability? (What helps you?)</a:t>
            </a:r>
          </a:p>
          <a:p>
            <a:endParaRPr altLang="en-GB" dirty="0" lang="en-GB" sz="2000">
              <a:latin charset="0" panose="020B0502020202020204" pitchFamily="34" typeface="Century Gothic"/>
            </a:endParaRPr>
          </a:p>
          <a:p>
            <a:r>
              <a:rPr altLang="en-GB" dirty="0" lang="en-GB" sz="2000">
                <a:latin charset="0" panose="020B0502020202020204" pitchFamily="34" typeface="Century Gothic"/>
              </a:rPr>
              <a:t>6. </a:t>
            </a:r>
            <a:r>
              <a:rPr altLang="en-GB" b="1" dirty="0" lang="en-GB" sz="2000" u="sng">
                <a:latin charset="0" panose="020B0502020202020204" pitchFamily="34" typeface="Century Gothic"/>
              </a:rPr>
              <a:t>EXPLORE</a:t>
            </a:r>
            <a:r>
              <a:rPr altLang="en-GB" dirty="0" lang="en-GB" sz="2000">
                <a:latin charset="0" panose="020B0502020202020204" pitchFamily="34" typeface="Century Gothic"/>
              </a:rPr>
              <a:t> your bedroom. What is the most interesting thing you can find? Can you </a:t>
            </a:r>
            <a:r>
              <a:rPr altLang="en-GB" b="1" dirty="0" lang="en-GB" sz="2000" u="sng">
                <a:latin charset="0" panose="020B0502020202020204" pitchFamily="34" typeface="Century Gothic"/>
              </a:rPr>
              <a:t>JUSTIFY</a:t>
            </a:r>
            <a:r>
              <a:rPr altLang="en-GB" dirty="0" lang="en-GB" sz="2000">
                <a:latin charset="0" panose="020B0502020202020204" pitchFamily="34" typeface="Century Gothic"/>
              </a:rPr>
              <a:t> why it is the most interesting thing?</a:t>
            </a:r>
          </a:p>
        </p:txBody>
      </p:sp>
      <p:sp>
        <p:nvSpPr>
          <p:cNvPr id="5" name="Rectangle 4">
            <a:extLst>
              <a:ext uri="{FF2B5EF4-FFF2-40B4-BE49-F238E27FC236}">
                <a16:creationId xmlns:a16="http://schemas.microsoft.com/office/drawing/2014/main" id="{DB0B941B-9373-4A3C-8498-3D4470A14A9D}"/>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B7599235-9F16-4014-AE0A-82FBF8B03C9C}"/>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9FE3ECC1-6DEA-4B9C-B81F-EFD685B950AC}"/>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89BC26E0-2139-421C-8CCE-1E27D3717AC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B0C44FB7-A91F-43B8-A996-FDC4524A484A}"/>
              </a:ext>
            </a:extLst>
          </p:cNvPr>
          <p:cNvSpPr/>
          <p:nvPr/>
        </p:nvSpPr>
        <p:spPr>
          <a:xfrm>
            <a:off x="190092" y="103090"/>
            <a:ext cx="9686412" cy="996037"/>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br>
              <a:rPr altLang="en-GB" b="1" dirty="0" lang="en-GB" sz="2000" u="sng">
                <a:solidFill>
                  <a:schemeClr val="tx1"/>
                </a:solidFill>
                <a:latin charset="0" panose="020B0502020202020204" pitchFamily="34" typeface="Century Gothic"/>
              </a:rPr>
            </a:br>
            <a:r>
              <a:rPr altLang="en-GB" b="1" dirty="0" lang="en-GB" sz="2000" u="sng">
                <a:solidFill>
                  <a:schemeClr val="tx1"/>
                </a:solidFill>
                <a:latin charset="0" panose="020B0502020202020204" pitchFamily="34" typeface="Century Gothic"/>
              </a:rPr>
              <a:t>Task:</a:t>
            </a:r>
          </a:p>
          <a:p>
            <a:r>
              <a:rPr altLang="en-GB" dirty="0" lang="en-GB">
                <a:solidFill>
                  <a:schemeClr val="tx1"/>
                </a:solidFill>
                <a:latin charset="0" panose="020B0502020202020204" pitchFamily="34" typeface="Century Gothic"/>
              </a:rPr>
              <a:t>Below are some </a:t>
            </a:r>
            <a:r>
              <a:rPr altLang="en-GB" b="1" dirty="0" lang="en-GB" u="sng">
                <a:solidFill>
                  <a:schemeClr val="tx1"/>
                </a:solidFill>
                <a:latin charset="0" panose="020B0502020202020204" pitchFamily="34" typeface="Century Gothic"/>
              </a:rPr>
              <a:t>questions</a:t>
            </a:r>
            <a:r>
              <a:rPr altLang="en-GB" dirty="0" lang="en-GB">
                <a:solidFill>
                  <a:schemeClr val="tx1"/>
                </a:solidFill>
                <a:latin charset="0" panose="020B0502020202020204" pitchFamily="34" typeface="Century Gothic"/>
              </a:rPr>
              <a:t> with </a:t>
            </a:r>
            <a:r>
              <a:rPr altLang="en-GB" dirty="0" lang="en-GB" u="sng">
                <a:solidFill>
                  <a:schemeClr val="tx1"/>
                </a:solidFill>
                <a:latin charset="0" panose="020B0502020202020204" pitchFamily="34" typeface="Century Gothic"/>
              </a:rPr>
              <a:t>some</a:t>
            </a:r>
            <a:r>
              <a:rPr altLang="en-GB" dirty="0" lang="en-GB">
                <a:solidFill>
                  <a:schemeClr val="tx1"/>
                </a:solidFill>
                <a:latin charset="0" panose="020B0502020202020204" pitchFamily="34" typeface="Century Gothic"/>
              </a:rPr>
              <a:t> of our  words in. Can you read and </a:t>
            </a:r>
            <a:r>
              <a:rPr altLang="en-GB" b="1" dirty="0" lang="en-GB" u="sng">
                <a:solidFill>
                  <a:srgbClr val="FF0000"/>
                </a:solidFill>
                <a:latin charset="0" panose="020B0502020202020204" pitchFamily="34" typeface="Century Gothic"/>
              </a:rPr>
              <a:t>answer</a:t>
            </a:r>
            <a:r>
              <a:rPr altLang="en-GB" dirty="0" lang="en-GB">
                <a:solidFill>
                  <a:schemeClr val="tx1"/>
                </a:solidFill>
                <a:latin charset="0" panose="020B0502020202020204" pitchFamily="34" typeface="Century Gothic"/>
              </a:rPr>
              <a:t> each question to show you understand the words?</a:t>
            </a:r>
            <a:endParaRPr altLang="en-GB" b="1" dirty="0" lang="en-GB" u="sng">
              <a:solidFill>
                <a:schemeClr val="tx1"/>
              </a:solidFill>
              <a:latin charset="0" panose="020B0502020202020204" pitchFamily="34" typeface="Century Gothic"/>
            </a:endParaRPr>
          </a:p>
          <a:p>
            <a:endParaRPr altLang="en-GB" dirty="0" lang="en-GB">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BD073928-971F-48E8-8B71-530674CAB64C}"/>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3818435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334297" y="200691"/>
            <a:ext cx="9642764" cy="160765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9213662" cy="1631216"/>
          </a:xfrm>
          <a:prstGeom prst="rect">
            <a:avLst/>
          </a:prstGeom>
          <a:noFill/>
        </p:spPr>
        <p:txBody>
          <a:bodyPr numCol="1" rtlCol="0" wrap="square">
            <a:spAutoFit/>
          </a:bodyPr>
          <a:lstStyle/>
          <a:p>
            <a:r>
              <a:rPr altLang="en-GB" b="1" dirty="0" lang="en-GB" sz="2000" u="sng">
                <a:latin charset="0" panose="020B0502020202020204" pitchFamily="34" typeface="Century Gothic"/>
              </a:rPr>
              <a:t>Task: </a:t>
            </a:r>
            <a:r>
              <a:rPr altLang="en-GB" b="1" dirty="0" lang="en-GB" sz="2000" u="sng"/>
              <a:t>Beat the clock.</a:t>
            </a:r>
          </a:p>
          <a:p>
            <a:r>
              <a:rPr altLang="en-GB" dirty="0" lang="en-GB" sz="2000"/>
              <a:t>How many questions can you answer correctly in two minutes?</a:t>
            </a:r>
          </a:p>
          <a:p>
            <a:r>
              <a:rPr altLang="en-GB" dirty="0" lang="en-GB" sz="2000"/>
              <a:t>Re- do this </a:t>
            </a:r>
            <a:r>
              <a:rPr altLang="en-GB" dirty="0" lang="en-GB" sz="2000">
                <a:solidFill>
                  <a:srgbClr val="FF0000"/>
                </a:solidFill>
              </a:rPr>
              <a:t>every other day </a:t>
            </a:r>
            <a:r>
              <a:rPr altLang="en-GB" dirty="0" lang="en-GB" sz="2000"/>
              <a:t>and see if you can </a:t>
            </a:r>
            <a:r>
              <a:rPr altLang="en-GB" dirty="0" lang="en-GB" sz="2000">
                <a:solidFill>
                  <a:srgbClr val="FF0000"/>
                </a:solidFill>
              </a:rPr>
              <a:t>improve</a:t>
            </a:r>
            <a:r>
              <a:rPr altLang="en-GB" dirty="0" lang="en-GB" sz="2000"/>
              <a:t> your score each time.</a:t>
            </a:r>
          </a:p>
          <a:p>
            <a:r>
              <a:rPr altLang="en-GB" dirty="0" lang="en-GB" sz="2000"/>
              <a:t>Write your answers on  different piece of paper so you can re-try the task.</a:t>
            </a:r>
          </a:p>
          <a:p>
            <a:r>
              <a:rPr altLang="en-GB" dirty="0" lang="en-GB" sz="2000"/>
              <a:t>Answers are at the end of this pack </a:t>
            </a:r>
            <a:endParaRPr altLang="en-GB" b="1" dirty="0" lang="en-GB" sz="2000" u="sng">
              <a:latin charset="0" panose="020B0502020202020204" pitchFamily="34" typeface="Century Gothic"/>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graphicFrame>
        <p:nvGraphicFramePr>
          <p:cNvPr id="2"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3310496607"/>
              </p:ext>
            </p:extLst>
          </p:nvPr>
        </p:nvGraphicFramePr>
        <p:xfrm>
          <a:off x="522747" y="1978937"/>
          <a:ext cx="11146505" cy="3667605"/>
        </p:xfrm>
        <a:graphic>
          <a:graphicData uri="http://schemas.openxmlformats.org/drawingml/2006/table">
            <a:tbl>
              <a:tblPr bandRow="1" first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numCol="1"/>
                    <a:lstStyle/>
                    <a:p>
                      <a:r>
                        <a:rPr altLang="en-GB" dirty="0" lang="en-GB" sz="2000">
                          <a:latin charset="0" panose="030F0702030302020204" pitchFamily="66" typeface="Comic Sans MS"/>
                        </a:rPr>
                        <a:t>3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0 × 8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6 × 4 = </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6 × 8 =</a:t>
                      </a:r>
                    </a:p>
                    <a:p>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11 × 8 = </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numCol="1"/>
                    <a:lstStyle/>
                    <a:p>
                      <a:r>
                        <a:rPr altLang="en-GB" dirty="0" lang="en-GB" sz="2000">
                          <a:latin charset="0" panose="030F0702030302020204" pitchFamily="66" typeface="Comic Sans MS"/>
                        </a:rPr>
                        <a:t>12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8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8 × 4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0 × 4 = </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9 × 8 =</a:t>
                      </a:r>
                    </a:p>
                    <a:p>
                      <a:endParaRPr altLang="en-GB" dirty="0" lang="en-GB" sz="2000">
                        <a:latin charset="0" panose="030F0702030302020204" pitchFamily="66" typeface="Comic Sans MS"/>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numCol="1"/>
                    <a:lstStyle/>
                    <a:p>
                      <a:r>
                        <a:rPr altLang="en-GB" dirty="0" lang="en-GB" sz="2000">
                          <a:latin charset="0" panose="030F0702030302020204" pitchFamily="66" typeface="Comic Sans MS"/>
                        </a:rPr>
                        <a:t>5 × 8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3 × 4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10 × 8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9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2 × 3 = </a:t>
                      </a:r>
                    </a:p>
                  </a:txBody>
                  <a:tcPr>
                    <a:solidFill>
                      <a:schemeClr val="accent6">
                        <a:lumMod val="40000"/>
                        <a:lumOff val="60000"/>
                      </a:schemeClr>
                    </a:solidFill>
                  </a:tcPr>
                </a:tc>
                <a:extLst>
                  <a:ext uri="{0D108BD9-81ED-4DB2-BD59-A6C34878D82A}">
                    <a16:rowId xmlns:a16="http://schemas.microsoft.com/office/drawing/2014/main" val="709035245"/>
                  </a:ext>
                </a:extLst>
              </a:tr>
              <a:tr h="733521">
                <a:tc>
                  <a:txBody>
                    <a:bodyPr numCol="1"/>
                    <a:lstStyle/>
                    <a:p>
                      <a:r>
                        <a:rPr altLang="en-GB" dirty="0" lang="en-GB" sz="2000">
                          <a:latin charset="0" panose="030F0702030302020204" pitchFamily="66" typeface="Comic Sans MS"/>
                        </a:rPr>
                        <a:t>5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7 × 4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4 × 8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12 × 4 = </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1 × 3 =</a:t>
                      </a:r>
                    </a:p>
                    <a:p>
                      <a:endParaRPr altLang="en-GB" dirty="0" lang="en-GB" sz="2000">
                        <a:latin charset="0" panose="030F0702030302020204" pitchFamily="66" typeface="Comic Sans MS"/>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numCol="1"/>
                    <a:lstStyle/>
                    <a:p>
                      <a:r>
                        <a:rPr altLang="en-GB" dirty="0" lang="en-GB" sz="2000">
                          <a:latin charset="0" panose="030F0702030302020204" pitchFamily="66" typeface="Comic Sans MS"/>
                        </a:rPr>
                        <a:t>8 × 8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7 × 3 = </a:t>
                      </a: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3 × 8 = </a:t>
                      </a:r>
                    </a:p>
                  </a:txBody>
                  <a:tcPr>
                    <a:solidFill>
                      <a:schemeClr val="accent6">
                        <a:lumMod val="40000"/>
                        <a:lumOff val="60000"/>
                      </a:schemeClr>
                    </a:solidFill>
                  </a:tcPr>
                </a:tc>
                <a:tc>
                  <a:txBody>
                    <a:bodyPr numCol="1"/>
                    <a:lstStyle/>
                    <a:p>
                      <a:pPr algn="l" defTabSz="914400" eaLnBrk="1" hangingPunct="1" indent="0" latinLnBrk="0" lvl="0" marL="0" marR="0" rtl="0">
                        <a:lnSpc>
                          <a:spcPct val="100000"/>
                        </a:lnSpc>
                        <a:spcBef>
                          <a:spcPts val="0"/>
                        </a:spcBef>
                        <a:spcAft>
                          <a:spcPts val="0"/>
                        </a:spcAft>
                        <a:buClrTx/>
                        <a:buSzTx/>
                        <a:buFontTx/>
                        <a:buNone/>
                        <a:tabLst/>
                        <a:defRPr/>
                      </a:pPr>
                      <a:r>
                        <a:rPr altLang="en-GB" dirty="0" lang="en-GB" sz="2000">
                          <a:latin charset="0" panose="030F0702030302020204" pitchFamily="66" typeface="Comic Sans MS"/>
                        </a:rPr>
                        <a:t>11 × 4 =</a:t>
                      </a:r>
                    </a:p>
                    <a:p>
                      <a:endParaRPr altLang="en-GB" dirty="0" lang="en-GB" sz="2000">
                        <a:latin charset="0" panose="030F0702030302020204" pitchFamily="66" typeface="Comic Sans MS"/>
                      </a:endParaRPr>
                    </a:p>
                  </a:txBody>
                  <a:tcPr>
                    <a:solidFill>
                      <a:schemeClr val="accent6">
                        <a:lumMod val="40000"/>
                        <a:lumOff val="60000"/>
                      </a:schemeClr>
                    </a:solidFill>
                  </a:tcPr>
                </a:tc>
                <a:tc>
                  <a:txBody>
                    <a:bodyPr numCol="1"/>
                    <a:lstStyle/>
                    <a:p>
                      <a:r>
                        <a:rPr altLang="en-GB" dirty="0" lang="en-GB" sz="2000">
                          <a:latin charset="0" panose="030F0702030302020204" pitchFamily="66" typeface="Comic Sans MS"/>
                        </a:rPr>
                        <a:t>TOTAL SCORE= </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40386" y="119141"/>
            <a:ext cx="1236118" cy="1571336"/>
          </a:xfrm>
          <a:prstGeom prst="rect">
            <a:avLst/>
          </a:prstGeom>
        </p:spPr>
      </p:pic>
      <p:sp>
        <p:nvSpPr>
          <p:cNvPr id="27" name="TextBox 26">
            <a:extLst>
              <a:ext uri="{FF2B5EF4-FFF2-40B4-BE49-F238E27FC236}">
                <a16:creationId xmlns:a16="http://schemas.microsoft.com/office/drawing/2014/main" id="{74FB5082-6010-47DE-899C-AC74BF5F962C}"/>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405503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275174" y="1956825"/>
            <a:ext cx="5546824" cy="3662541"/>
          </a:xfrm>
          <a:prstGeom prst="rect">
            <a:avLst/>
          </a:prstGeom>
          <a:solidFill>
            <a:schemeClr val="accent2">
              <a:lumMod val="40000"/>
              <a:lumOff val="60000"/>
            </a:schemeClr>
          </a:solidFill>
          <a:ln w="31750">
            <a:solidFill>
              <a:schemeClr val="tx1"/>
            </a:solidFill>
          </a:ln>
        </p:spPr>
        <p:txBody>
          <a:bodyPr numCol="1" rtlCol="0" wrap="square">
            <a:spAutoFit/>
          </a:bodyPr>
          <a:lstStyle/>
          <a:p>
            <a:r>
              <a:rPr altLang="en-GB" dirty="0" lang="en-GB" sz="1600">
                <a:latin charset="0" panose="020B0502020202020204" pitchFamily="34" typeface="Century Gothic"/>
              </a:rPr>
              <a:t>1) Your meal has 3 courses (some small food to start, a main meal, and a dessert.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What are you going to make so that everyone can eat?</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Plan a menu- what will your meals be? What drinks will you serve?</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Starter: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Main: </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Dessert:</a:t>
            </a:r>
          </a:p>
        </p:txBody>
      </p:sp>
      <p:sp>
        <p:nvSpPr>
          <p:cNvPr id="5" name="Rectangle 4">
            <a:extLst>
              <a:ext uri="{FF2B5EF4-FFF2-40B4-BE49-F238E27FC236}">
                <a16:creationId xmlns:a16="http://schemas.microsoft.com/office/drawing/2014/main" id="{8E231319-6CA2-441E-9EEB-7149BA529F0F}"/>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7" name="Rectangle: Rounded Corners 6">
            <a:extLst>
              <a:ext uri="{FF2B5EF4-FFF2-40B4-BE49-F238E27FC236}">
                <a16:creationId xmlns:a16="http://schemas.microsoft.com/office/drawing/2014/main" id="{9D6A7B5B-D60E-486E-A89C-46C36E2887A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8" name="TextBox 7">
            <a:extLst>
              <a:ext uri="{FF2B5EF4-FFF2-40B4-BE49-F238E27FC236}">
                <a16:creationId xmlns:a16="http://schemas.microsoft.com/office/drawing/2014/main" id="{E5E7AABA-6D6E-448D-B262-76A9F4E5D688}"/>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9" name="Picture 8">
            <a:extLst>
              <a:ext uri="{FF2B5EF4-FFF2-40B4-BE49-F238E27FC236}">
                <a16:creationId xmlns:a16="http://schemas.microsoft.com/office/drawing/2014/main" id="{8429ED4C-6C69-474F-892D-5217372D948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8893" y="671448"/>
            <a:ext cx="577645" cy="577645"/>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BF113C89-660A-41A8-B379-61175D54B106}"/>
              </a:ext>
            </a:extLst>
          </p:cNvPr>
          <p:cNvSpPr/>
          <p:nvPr/>
        </p:nvSpPr>
        <p:spPr>
          <a:xfrm>
            <a:off x="275174" y="233431"/>
            <a:ext cx="9642764" cy="1549187"/>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2000">
              <a:solidFill>
                <a:schemeClr val="tx1"/>
              </a:solidFill>
              <a:latin charset="0" panose="020B0502020202020204" pitchFamily="34" typeface="Century Gothic"/>
            </a:endParaRPr>
          </a:p>
          <a:p>
            <a:endParaRPr altLang="en-GB" dirty="0" lang="en-GB" sz="2000">
              <a:solidFill>
                <a:schemeClr val="tx1"/>
              </a:solidFill>
              <a:latin charset="0" panose="020B0502020202020204" pitchFamily="34" typeface="Century Gothic"/>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225902" y="200691"/>
            <a:ext cx="9642764" cy="2092881"/>
          </a:xfrm>
          <a:prstGeom prst="rect">
            <a:avLst/>
          </a:prstGeom>
          <a:noFill/>
        </p:spPr>
        <p:txBody>
          <a:bodyPr numCol="1" rtlCol="0" wrap="square">
            <a:spAutoFit/>
          </a:bodyPr>
          <a:lstStyle/>
          <a:p>
            <a:r>
              <a:rPr altLang="en-GB" b="1" dirty="0" lang="en-GB" sz="2000" u="sng">
                <a:latin charset="0" panose="020B0502020202020204" pitchFamily="34" typeface="Century Gothic"/>
              </a:rPr>
              <a:t>Task: Some friends for Dinner.</a:t>
            </a:r>
          </a:p>
          <a:p>
            <a:endParaRPr altLang="en-GB" dirty="0" lang="en-GB" sz="2000">
              <a:latin charset="0" panose="020B0502020202020204" pitchFamily="34" typeface="Century Gothic"/>
            </a:endParaRPr>
          </a:p>
          <a:p>
            <a:r>
              <a:rPr altLang="en-GB" dirty="0" lang="en-GB">
                <a:latin charset="0" panose="020B0502020202020204" pitchFamily="34" typeface="Century Gothic"/>
              </a:rPr>
              <a:t>Your task is to plan a meal for your friends. </a:t>
            </a:r>
          </a:p>
          <a:p>
            <a:endParaRPr altLang="en-GB" dirty="0" lang="en-GB">
              <a:latin charset="0" panose="020B0502020202020204" pitchFamily="34" typeface="Century Gothic"/>
            </a:endParaRPr>
          </a:p>
          <a:p>
            <a:r>
              <a:rPr altLang="en-GB" dirty="0" lang="en-GB">
                <a:latin charset="0" panose="020B0502020202020204" pitchFamily="34" typeface="Century Gothic"/>
              </a:rPr>
              <a:t>But one of your friends is vegetarian. (They do not eat meat)</a:t>
            </a:r>
          </a:p>
          <a:p>
            <a:endParaRPr altLang="en-GB" b="1" dirty="0" lang="en-GB" sz="2000" u="sng">
              <a:latin charset="0" panose="020B0502020202020204" pitchFamily="34" typeface="Century Gothic"/>
            </a:endParaRPr>
          </a:p>
          <a:p>
            <a:endParaRPr altLang="en-GB" dirty="0" lang="en-GB" sz="1600">
              <a:latin charset="0" panose="020B0502020202020204" pitchFamily="34" typeface="Century Gothic"/>
            </a:endParaRPr>
          </a:p>
        </p:txBody>
      </p:sp>
      <p:pic>
        <p:nvPicPr>
          <p:cNvPr id="3" name="Picture 2">
            <a:extLst>
              <a:ext uri="{FF2B5EF4-FFF2-40B4-BE49-F238E27FC236}">
                <a16:creationId xmlns:a16="http://schemas.microsoft.com/office/drawing/2014/main" id="{84DC11C8-36E5-4850-93B9-5087778704F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529045" y="254138"/>
            <a:ext cx="2388893" cy="1636459"/>
          </a:xfrm>
          <a:prstGeom prst="rect">
            <a:avLst/>
          </a:prstGeom>
        </p:spPr>
      </p:pic>
      <p:sp>
        <p:nvSpPr>
          <p:cNvPr id="13" name="TextBox 12">
            <a:extLst>
              <a:ext uri="{FF2B5EF4-FFF2-40B4-BE49-F238E27FC236}">
                <a16:creationId xmlns:a16="http://schemas.microsoft.com/office/drawing/2014/main" id="{BCA7AF59-803A-43DB-AC77-B47D4349724D}"/>
              </a:ext>
            </a:extLst>
          </p:cNvPr>
          <p:cNvSpPr txBox="1"/>
          <p:nvPr/>
        </p:nvSpPr>
        <p:spPr>
          <a:xfrm>
            <a:off x="6015911" y="1956825"/>
            <a:ext cx="5841792" cy="3539430"/>
          </a:xfrm>
          <a:prstGeom prst="rect">
            <a:avLst/>
          </a:prstGeom>
          <a:solidFill>
            <a:schemeClr val="accent6">
              <a:lumMod val="40000"/>
              <a:lumOff val="60000"/>
            </a:schemeClr>
          </a:solidFill>
          <a:ln w="31750">
            <a:solidFill>
              <a:schemeClr val="tx1"/>
            </a:solidFill>
          </a:ln>
        </p:spPr>
        <p:txBody>
          <a:bodyPr numCol="1" rtlCol="0" wrap="square">
            <a:spAutoFit/>
          </a:bodyPr>
          <a:lstStyle/>
          <a:p>
            <a:r>
              <a:rPr altLang="en-GB" dirty="0" lang="en-GB" sz="1600">
                <a:latin charset="0" panose="020B0502020202020204" pitchFamily="34" typeface="Century Gothic"/>
              </a:rPr>
              <a:t>2) Once you have decided what to make you then need to plan what you will do and in what order.</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Create a ‘to do’ list as if you were going to actually make the meal. Start with what you would do first.</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Set it out like a list.</a:t>
            </a:r>
          </a:p>
          <a:p>
            <a:endParaRPr altLang="en-GB" dirty="0" lang="en-GB" sz="1600">
              <a:latin charset="0" panose="020B0502020202020204" pitchFamily="34" typeface="Century Gothic"/>
            </a:endParaRPr>
          </a:p>
          <a:p>
            <a:r>
              <a:rPr altLang="en-GB" dirty="0" lang="en-GB" sz="1600">
                <a:latin charset="0" panose="020B0502020202020204" pitchFamily="34" typeface="Century Gothic"/>
              </a:rPr>
              <a:t>E.g.</a:t>
            </a:r>
          </a:p>
          <a:p>
            <a:endParaRPr altLang="en-GB" dirty="0" lang="en-GB" sz="1600">
              <a:latin charset="0" panose="020B0502020202020204" pitchFamily="34" typeface="Century Gothic"/>
            </a:endParaRPr>
          </a:p>
          <a:p>
            <a:pPr indent="-342900" marL="342900">
              <a:buAutoNum type="arabicPeriod"/>
            </a:pPr>
            <a:r>
              <a:rPr altLang="en-GB" dirty="0" lang="en-GB" sz="1600">
                <a:latin charset="0" panose="020B0502020202020204" pitchFamily="34" typeface="Century Gothic"/>
              </a:rPr>
              <a:t>Write down a list of food to buy</a:t>
            </a:r>
          </a:p>
          <a:p>
            <a:pPr indent="-342900" marL="342900">
              <a:buAutoNum type="arabicPeriod"/>
            </a:pPr>
            <a:r>
              <a:rPr altLang="en-GB" dirty="0" lang="en-GB" sz="1600">
                <a:latin charset="0" panose="020B0502020202020204" pitchFamily="34" typeface="Century Gothic"/>
              </a:rPr>
              <a:t>Work out how much this would cost</a:t>
            </a:r>
          </a:p>
          <a:p>
            <a:pPr indent="-342900" marL="342900">
              <a:buAutoNum type="arabicPeriod"/>
            </a:pPr>
            <a:r>
              <a:rPr altLang="en-GB" dirty="0" lang="en-GB" sz="1600">
                <a:latin charset="0" panose="020B0502020202020204" pitchFamily="34" typeface="Century Gothic"/>
              </a:rPr>
              <a:t> </a:t>
            </a:r>
          </a:p>
          <a:p>
            <a:pPr indent="-342900" marL="342900">
              <a:buAutoNum type="arabicPeriod"/>
            </a:pPr>
            <a:r>
              <a:rPr altLang="en-GB" dirty="0" lang="en-GB" sz="1600">
                <a:latin charset="0" panose="020B0502020202020204" pitchFamily="34" typeface="Century Gothic"/>
              </a:rPr>
              <a:t> </a:t>
            </a:r>
          </a:p>
        </p:txBody>
      </p:sp>
      <p:pic>
        <p:nvPicPr>
          <p:cNvPr id="18" name="Picture 17">
            <a:extLst>
              <a:ext uri="{FF2B5EF4-FFF2-40B4-BE49-F238E27FC236}">
                <a16:creationId xmlns:a16="http://schemas.microsoft.com/office/drawing/2014/main" id="{76D79A87-32AA-4211-808F-1C9ABBC058F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879561" y="3915105"/>
            <a:ext cx="1809750" cy="1581150"/>
          </a:xfrm>
          <a:prstGeom prst="rect">
            <a:avLst/>
          </a:prstGeom>
        </p:spPr>
      </p:pic>
      <p:sp>
        <p:nvSpPr>
          <p:cNvPr id="20" name="TextBox 19">
            <a:extLst>
              <a:ext uri="{FF2B5EF4-FFF2-40B4-BE49-F238E27FC236}">
                <a16:creationId xmlns:a16="http://schemas.microsoft.com/office/drawing/2014/main" id="{650547FC-79AA-4CD6-A007-FD83173D8941}"/>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2724509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3DF3FF-34DF-4AD3-8B96-067B93F24C5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b="1" dirty="0" lang="en-GB" sz="3600" u="sng">
              <a:solidFill>
                <a:schemeClr val="tx1"/>
              </a:solidFill>
              <a:latin charset="0" panose="020B0502020202020204" pitchFamily="34" typeface="Century Gothic"/>
            </a:endParaRPr>
          </a:p>
        </p:txBody>
      </p:sp>
      <p:sp>
        <p:nvSpPr>
          <p:cNvPr id="8" name="Rectangle: Rounded Corners 7">
            <a:extLst>
              <a:ext uri="{FF2B5EF4-FFF2-40B4-BE49-F238E27FC236}">
                <a16:creationId xmlns:a16="http://schemas.microsoft.com/office/drawing/2014/main" id="{7F9BBADF-CE1A-4EB0-AEDB-0B89A4F84166}"/>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pPr algn="ctr"/>
            <a:endParaRPr altLang="en-GB" lang="en-GB"/>
          </a:p>
        </p:txBody>
      </p:sp>
      <p:sp>
        <p:nvSpPr>
          <p:cNvPr id="9" name="TextBox 8">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numCol="1" rtlCol="0" wrap="square">
            <a:spAutoFit/>
          </a:bodyPr>
          <a:lstStyle/>
          <a:p>
            <a:pPr algn="ctr"/>
            <a:r>
              <a:rPr altLang="en-GB" b="1" dirty="0" lang="en-GB" u="sng"/>
              <a:t>Skills:</a:t>
            </a:r>
          </a:p>
        </p:txBody>
      </p:sp>
      <p:pic>
        <p:nvPicPr>
          <p:cNvPr id="10" name="Picture 9">
            <a:extLst>
              <a:ext uri="{FF2B5EF4-FFF2-40B4-BE49-F238E27FC236}">
                <a16:creationId xmlns:a16="http://schemas.microsoft.com/office/drawing/2014/main" id="{54361A72-DB49-4F3E-83BE-EBAD7B2B829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45CDE0EA-A411-4BF9-9193-32BF4F375FF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sp>
        <p:nvSpPr>
          <p:cNvPr id="13" name="Rectangle 12">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numCol="1" rtlCol="0"/>
          <a:lstStyle/>
          <a:p>
            <a:endParaRPr altLang="en-GB" dirty="0" lang="en-GB" sz="1600">
              <a:solidFill>
                <a:schemeClr val="tx1"/>
              </a:solidFill>
              <a:latin charset="0" panose="020B0502020202020204" pitchFamily="34" typeface="Century Gothic"/>
            </a:endParaRPr>
          </a:p>
        </p:txBody>
      </p:sp>
      <p:sp>
        <p:nvSpPr>
          <p:cNvPr id="14" name="TextBox 13">
            <a:extLst>
              <a:ext uri="{FF2B5EF4-FFF2-40B4-BE49-F238E27FC236}">
                <a16:creationId xmlns:a16="http://schemas.microsoft.com/office/drawing/2014/main" id="{D165D4F4-0FB0-4731-945A-7083E672781F}"/>
              </a:ext>
            </a:extLst>
          </p:cNvPr>
          <p:cNvSpPr txBox="1"/>
          <p:nvPr/>
        </p:nvSpPr>
        <p:spPr>
          <a:xfrm>
            <a:off x="225902" y="200691"/>
            <a:ext cx="9642764" cy="1138773"/>
          </a:xfrm>
          <a:prstGeom prst="rect">
            <a:avLst/>
          </a:prstGeom>
          <a:noFill/>
        </p:spPr>
        <p:txBody>
          <a:bodyPr numCol="1" rtlCol="0" wrap="square">
            <a:spAutoFit/>
          </a:bodyPr>
          <a:lstStyle/>
          <a:p>
            <a:r>
              <a:rPr altLang="en-GB" b="1" dirty="0" lang="en-GB" sz="2000" u="sng">
                <a:latin charset="0" panose="020B0502020202020204" pitchFamily="34" typeface="Century Gothic"/>
              </a:rPr>
              <a:t>Task:</a:t>
            </a:r>
          </a:p>
          <a:p>
            <a:r>
              <a:rPr altLang="en-GB" dirty="0" lang="en-GB" sz="1600">
                <a:latin charset="0" panose="020B0502020202020204" pitchFamily="34" typeface="Century Gothic"/>
              </a:rPr>
              <a:t>What kind of job might you like to do when you leave school? You don’t have to decide now but it is always good to think about as it will help you have more information to make a decision when you’re older!</a:t>
            </a:r>
          </a:p>
        </p:txBody>
      </p:sp>
      <p:sp>
        <p:nvSpPr>
          <p:cNvPr id="15" name="TextBox 14">
            <a:extLst>
              <a:ext uri="{FF2B5EF4-FFF2-40B4-BE49-F238E27FC236}">
                <a16:creationId xmlns:a16="http://schemas.microsoft.com/office/drawing/2014/main" id="{0149E771-285C-48DC-96FD-34F7DF541776}"/>
              </a:ext>
            </a:extLst>
          </p:cNvPr>
          <p:cNvSpPr txBox="1"/>
          <p:nvPr/>
        </p:nvSpPr>
        <p:spPr>
          <a:xfrm>
            <a:off x="334297" y="1508337"/>
            <a:ext cx="6066503" cy="3785652"/>
          </a:xfrm>
          <a:prstGeom prst="rect">
            <a:avLst/>
          </a:prstGeom>
          <a:solidFill>
            <a:schemeClr val="accent6">
              <a:lumMod val="40000"/>
              <a:lumOff val="60000"/>
            </a:schemeClr>
          </a:solidFill>
          <a:ln w="31750">
            <a:solidFill>
              <a:schemeClr val="tx1"/>
            </a:solidFill>
          </a:ln>
        </p:spPr>
        <p:txBody>
          <a:bodyPr numCol="1" rtlCol="0" wrap="square">
            <a:spAutoFit/>
          </a:bodyPr>
          <a:lstStyle/>
          <a:p>
            <a:r>
              <a:rPr altLang="en-GB" dirty="0" lang="en-GB" sz="2000">
                <a:latin charset="0" panose="020B0502020202020204" pitchFamily="34" typeface="Century Gothic"/>
              </a:rPr>
              <a:t>Research 3 jobs that you might be interested in.</a:t>
            </a:r>
          </a:p>
          <a:p>
            <a:r>
              <a:rPr altLang="en-GB" dirty="0" lang="en-GB" sz="2000">
                <a:latin charset="0" panose="020B0502020202020204" pitchFamily="34" typeface="Century Gothic"/>
              </a:rPr>
              <a:t>Create a mini poster/ card for each job that shows:</a:t>
            </a:r>
          </a:p>
          <a:p>
            <a:endParaRPr altLang="en-GB" dirty="0" lang="en-GB" sz="2000">
              <a:latin charset="0" panose="020B0502020202020204" pitchFamily="34" typeface="Century Gothic"/>
            </a:endParaRPr>
          </a:p>
          <a:p>
            <a:pPr indent="-342900" marL="342900">
              <a:buFont charset="0" panose="020B0604020202020204" pitchFamily="34" typeface="Arial"/>
              <a:buChar char="•"/>
            </a:pPr>
            <a:r>
              <a:rPr altLang="en-GB" dirty="0" lang="en-GB" sz="2000">
                <a:latin charset="0" panose="020B0502020202020204" pitchFamily="34" typeface="Century Gothic"/>
              </a:rPr>
              <a:t>The name of the job</a:t>
            </a:r>
          </a:p>
          <a:p>
            <a:pPr indent="-342900" marL="342900">
              <a:buFont charset="0" panose="020B0604020202020204" pitchFamily="34" typeface="Arial"/>
              <a:buChar char="•"/>
            </a:pPr>
            <a:r>
              <a:rPr altLang="en-GB" dirty="0" lang="en-GB" sz="2000">
                <a:latin charset="0" panose="020B0502020202020204" pitchFamily="34" typeface="Century Gothic"/>
              </a:rPr>
              <a:t>What skills you need to do the job</a:t>
            </a:r>
          </a:p>
          <a:p>
            <a:pPr indent="-342900" marL="342900">
              <a:buFont charset="0" panose="020B0604020202020204" pitchFamily="34" typeface="Arial"/>
              <a:buChar char="•"/>
            </a:pPr>
            <a:r>
              <a:rPr altLang="en-GB" dirty="0" lang="en-GB" sz="2000">
                <a:latin charset="0" panose="020B0502020202020204" pitchFamily="34" typeface="Century Gothic"/>
              </a:rPr>
              <a:t>What you have to do in the job</a:t>
            </a:r>
          </a:p>
          <a:p>
            <a:pPr indent="-342900" marL="342900">
              <a:buFont charset="0" panose="020B0604020202020204" pitchFamily="34" typeface="Arial"/>
              <a:buChar char="•"/>
            </a:pPr>
            <a:r>
              <a:rPr altLang="en-GB" dirty="0" lang="en-GB" sz="2000">
                <a:latin charset="0" panose="020B0502020202020204" pitchFamily="34" typeface="Century Gothic"/>
              </a:rPr>
              <a:t>What qualifications you need to get the job</a:t>
            </a:r>
          </a:p>
          <a:p>
            <a:pPr indent="-342900" marL="342900">
              <a:buFont charset="0" panose="020B0604020202020204" pitchFamily="34" typeface="Arial"/>
              <a:buChar char="•"/>
            </a:pPr>
            <a:r>
              <a:rPr altLang="en-GB" dirty="0" lang="en-GB" sz="2000">
                <a:latin charset="0" panose="020B0502020202020204" pitchFamily="34" typeface="Century Gothic"/>
              </a:rPr>
              <a:t>What questions do you have about the job</a:t>
            </a:r>
          </a:p>
          <a:p>
            <a:pPr indent="-342900" marL="342900">
              <a:buFont charset="0" panose="020B0604020202020204" pitchFamily="34" typeface="Arial"/>
              <a:buChar char="•"/>
            </a:pPr>
            <a:r>
              <a:rPr altLang="en-GB" dirty="0" lang="en-GB" sz="2000">
                <a:latin charset="0" panose="020B0502020202020204" pitchFamily="34" typeface="Century Gothic"/>
              </a:rPr>
              <a:t>A score out of 10 to show if you would like to do this job (10 being your dream job, 1 a job you would never do!)</a:t>
            </a:r>
          </a:p>
        </p:txBody>
      </p:sp>
      <p:pic>
        <p:nvPicPr>
          <p:cNvPr id="16" name="Picture 15">
            <a:extLst>
              <a:ext uri="{FF2B5EF4-FFF2-40B4-BE49-F238E27FC236}">
                <a16:creationId xmlns:a16="http://schemas.microsoft.com/office/drawing/2014/main" id="{FF9144FB-BEF6-49AD-BEC2-78196EE8901A}"/>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pic>
        <p:nvPicPr>
          <p:cNvPr id="3" name="Picture 2">
            <a:extLst>
              <a:ext uri="{FF2B5EF4-FFF2-40B4-BE49-F238E27FC236}">
                <a16:creationId xmlns:a16="http://schemas.microsoft.com/office/drawing/2014/main" id="{BE4326DC-E297-4D74-9233-E06D6C0C1126}"/>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6469281" y="1353600"/>
            <a:ext cx="1648641" cy="2124364"/>
          </a:xfrm>
          <a:prstGeom prst="rect">
            <a:avLst/>
          </a:prstGeom>
        </p:spPr>
      </p:pic>
      <p:pic>
        <p:nvPicPr>
          <p:cNvPr id="18" name="Picture 17">
            <a:extLst>
              <a:ext uri="{FF2B5EF4-FFF2-40B4-BE49-F238E27FC236}">
                <a16:creationId xmlns:a16="http://schemas.microsoft.com/office/drawing/2014/main" id="{F5FE0A9A-659E-4D10-A524-F966CDC75A18}"/>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517263" y="1450274"/>
            <a:ext cx="1506773" cy="1537523"/>
          </a:xfrm>
          <a:prstGeom prst="rect">
            <a:avLst/>
          </a:prstGeom>
        </p:spPr>
      </p:pic>
      <p:pic>
        <p:nvPicPr>
          <p:cNvPr id="21" name="Picture 20">
            <a:extLst>
              <a:ext uri="{FF2B5EF4-FFF2-40B4-BE49-F238E27FC236}">
                <a16:creationId xmlns:a16="http://schemas.microsoft.com/office/drawing/2014/main" id="{4E77C294-6264-4795-AAB9-FED6A7253D44}"/>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10423377" y="1733004"/>
            <a:ext cx="1408176" cy="1828800"/>
          </a:xfrm>
          <a:prstGeom prst="rect">
            <a:avLst/>
          </a:prstGeom>
        </p:spPr>
      </p:pic>
      <p:pic>
        <p:nvPicPr>
          <p:cNvPr id="27" name="Picture 26">
            <a:extLst>
              <a:ext uri="{FF2B5EF4-FFF2-40B4-BE49-F238E27FC236}">
                <a16:creationId xmlns:a16="http://schemas.microsoft.com/office/drawing/2014/main" id="{5EB46656-1293-4D22-A135-BCB36DAA5F16}"/>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6605299" y="3601009"/>
            <a:ext cx="1546583" cy="2147100"/>
          </a:xfrm>
          <a:prstGeom prst="rect">
            <a:avLst/>
          </a:prstGeom>
        </p:spPr>
      </p:pic>
      <p:pic>
        <p:nvPicPr>
          <p:cNvPr id="29" name="Picture 28">
            <a:extLst>
              <a:ext uri="{FF2B5EF4-FFF2-40B4-BE49-F238E27FC236}">
                <a16:creationId xmlns:a16="http://schemas.microsoft.com/office/drawing/2014/main" id="{BC87FEB8-8017-4E76-8B45-9457A522FB37}"/>
              </a:ext>
            </a:extLst>
          </p:cNvPr>
          <p:cNvPicPr>
            <a:picLocks noChangeAspect="1"/>
          </p:cNvPicPr>
          <p:nvPr/>
        </p:nvPicPr>
        <p:blipFill>
          <a:blip r:embed="rId16">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10549020" y="3733863"/>
            <a:ext cx="1342924" cy="2059709"/>
          </a:xfrm>
          <a:prstGeom prst="rect">
            <a:avLst/>
          </a:prstGeom>
        </p:spPr>
      </p:pic>
      <p:pic>
        <p:nvPicPr>
          <p:cNvPr id="32" name="Picture 31">
            <a:extLst>
              <a:ext uri="{FF2B5EF4-FFF2-40B4-BE49-F238E27FC236}">
                <a16:creationId xmlns:a16="http://schemas.microsoft.com/office/drawing/2014/main" id="{851767FF-5AE6-4DCF-9324-38A0B621262B}"/>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8394190" y="3274159"/>
            <a:ext cx="1912522" cy="2068028"/>
          </a:xfrm>
          <a:prstGeom prst="rect">
            <a:avLst/>
          </a:prstGeom>
        </p:spPr>
      </p:pic>
      <p:sp>
        <p:nvSpPr>
          <p:cNvPr id="34" name="TextBox 33">
            <a:extLst>
              <a:ext uri="{FF2B5EF4-FFF2-40B4-BE49-F238E27FC236}">
                <a16:creationId xmlns:a16="http://schemas.microsoft.com/office/drawing/2014/main" id="{5C2345BA-7754-4CCD-B7CF-78787630F0EB}"/>
              </a:ext>
            </a:extLst>
          </p:cNvPr>
          <p:cNvSpPr txBox="1"/>
          <p:nvPr/>
        </p:nvSpPr>
        <p:spPr>
          <a:xfrm>
            <a:off x="334297" y="5793572"/>
            <a:ext cx="11523406" cy="830997"/>
          </a:xfrm>
          <a:prstGeom prst="rect">
            <a:avLst/>
          </a:prstGeom>
          <a:noFill/>
        </p:spPr>
        <p:txBody>
          <a:bodyPr numCol="1" rtlCol="0" wrap="square">
            <a:spAutoFit/>
          </a:bodyPr>
          <a:lstStyle/>
          <a:p>
            <a:r>
              <a:rPr altLang="en-GB" b="1" dirty="0" lang="en-GB" sz="1600" u="sng">
                <a:latin charset="0" panose="020B0502020202020204" pitchFamily="34" typeface="Century Gothic"/>
              </a:rPr>
              <a:t>Reflect:</a:t>
            </a:r>
            <a:r>
              <a:rPr altLang="en-GB" b="1" dirty="0" lang="en-GB" sz="1600">
                <a:latin charset="0" panose="020B0502020202020204" pitchFamily="34" typeface="Century Gothic"/>
              </a:rPr>
              <a:t> </a:t>
            </a:r>
            <a:r>
              <a:rPr altLang="en-GB" b="1" dirty="0" lang="en-GB" sz="1600" u="sng">
                <a:latin charset="0" panose="020B0502020202020204" pitchFamily="34" typeface="Century Gothic"/>
              </a:rPr>
              <a:t>Discuss with your parents/carers OR write a paragraph…</a:t>
            </a:r>
          </a:p>
          <a:p>
            <a:pPr indent="-285750" marL="285750">
              <a:buFont charset="0" panose="020B0604020202020204" pitchFamily="34" typeface="Arial"/>
              <a:buChar char="•"/>
            </a:pPr>
            <a:r>
              <a:rPr altLang="en-GB" dirty="0" lang="en-GB" sz="1600">
                <a:latin charset="0" panose="020B0502020202020204" pitchFamily="34" typeface="Century Gothic"/>
              </a:rPr>
              <a:t>What skills did you use to complete this task? How did you use them? Did you improve this skills? How?</a:t>
            </a:r>
          </a:p>
          <a:p>
            <a:pPr indent="-285750" marL="285750">
              <a:buFont charset="0" panose="020B0604020202020204" pitchFamily="34" typeface="Arial"/>
              <a:buChar char="•"/>
            </a:pPr>
            <a:r>
              <a:rPr altLang="en-GB" dirty="0" lang="en-GB" sz="1600">
                <a:latin charset="0" panose="020B0502020202020204" pitchFamily="34" typeface="Century Gothic"/>
              </a:rPr>
              <a:t>Writing frame at the end of the pack</a:t>
            </a:r>
          </a:p>
        </p:txBody>
      </p:sp>
    </p:spTree>
    <p:extLst>
      <p:ext uri="{BB962C8B-B14F-4D97-AF65-F5344CB8AC3E}">
        <p14:creationId xmlns:p14="http://schemas.microsoft.com/office/powerpoint/2010/main" val="2642937647"/>
      </p:ext>
    </p:extLst>
  </p:cSld>
  <p:clrMapOvr>
    <a:masterClrMapping/>
  </p:clrMapOvr>
</p:sld>
</file>

<file path=ppt/theme/theme1.xml><?xml version="1.0" encoding="utf-8"?>
<a:theme xmlns:a="http://schemas.openxmlformats.org/drawingml/2006/main" name="Office Theme">
  <a:themeElements>
    <a:clrScheme name="Office">
      <a:dk1>
        <a:sysClr lastClr="000000" val="windowText"/>
      </a:dk1>
      <a:lt1>
        <a:sysClr lastClr="FFFFFF" val="window"/>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panose="020F0302020204030204"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0F0502020204030204"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6350">
          <a:solidFill>
            <a:schemeClr val="phClr"/>
          </a:solidFill>
          <a:prstDash val="solid"/>
          <a:miter lim="800000"/>
        </a:ln>
        <a:ln algn="ctr" cap="flat" cmpd="sng" w="12700">
          <a:solidFill>
            <a:schemeClr val="phClr"/>
          </a:solidFill>
          <a:prstDash val="solid"/>
          <a:miter lim="800000"/>
        </a:ln>
        <a:ln algn="ctr" cap="flat" cmpd="sng" w="1905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id="{62F939B6-93AF-4DB8-9C6B-D6C7DFDC589F}" name="Office Theme" vid="{4A3C46E8-61CC-4603-A589-7422A47A8E4A}"/>
    </a:ext>
  </a:extLst>
</a:theme>
</file>

<file path=docProps/app.xml><?xml version="1.0" encoding="utf-8"?>
<Properties xmlns="http://schemas.openxmlformats.org/officeDocument/2006/extended-properties" xmlns:vt="http://schemas.openxmlformats.org/officeDocument/2006/docPropsVTypes">
  <Words>4029</Words>
  <Paragraphs>672</Paragraphs>
  <Slides>22</Slides>
  <Notes>0</Notes>
  <TotalTime>454</TotalTime>
  <HiddenSlides>0</HiddenSlides>
  <MMClips>0</MMClips>
  <ScaleCrop>false</ScaleCrop>
  <HeadingPairs>
    <vt:vector baseType="variant" size="6">
      <vt:variant>
        <vt:lpstr>Fonts Used</vt:lpstr>
      </vt:variant>
      <vt:variant>
        <vt:i4>5</vt:i4>
      </vt:variant>
      <vt:variant>
        <vt:lpstr>Theme</vt:lpstr>
      </vt:variant>
      <vt:variant>
        <vt:i4>1</vt:i4>
      </vt:variant>
      <vt:variant>
        <vt:lpstr>Slide Titles</vt:lpstr>
      </vt:variant>
      <vt:variant>
        <vt:i4>22</vt:i4>
      </vt:variant>
    </vt:vector>
  </HeadingPairs>
  <TitlesOfParts>
    <vt:vector baseType="lpstr" size="28">
      <vt:lpstr>Arial</vt:lpstr>
      <vt:lpstr>Calibri</vt:lpstr>
      <vt:lpstr>Calibri Light</vt:lpstr>
      <vt:lpstr>Century Gothic</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lication>Microsoft Office PowerPoint</Application>
  <AppVersion>16.0000</AppVersion>
  <PresentationFormat>Widescreen</PresentationFormat>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2020-04-16T20:02:44Z</dcterms:created>
  <dc:creator>User</dc:creator>
  <cp:lastModifiedBy>User</cp:lastModifiedBy>
  <dcterms:modified xsi:type="dcterms:W3CDTF">2020-04-17T14:47:47Z</dcterms:modified>
  <cp:revision>50</cp:revision>
  <dc:title>PowerPoint Presentation</dc:title>
</cp:coreProperties>
</file>