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91" r:id="rId4"/>
    <p:sldId id="257" r:id="rId5"/>
    <p:sldId id="258" r:id="rId6"/>
    <p:sldId id="285" r:id="rId7"/>
    <p:sldId id="286" r:id="rId8"/>
    <p:sldId id="279" r:id="rId9"/>
    <p:sldId id="289" r:id="rId10"/>
    <p:sldId id="259" r:id="rId11"/>
    <p:sldId id="300" r:id="rId12"/>
    <p:sldId id="301" r:id="rId13"/>
    <p:sldId id="290" r:id="rId14"/>
    <p:sldId id="260" r:id="rId15"/>
    <p:sldId id="299" r:id="rId16"/>
    <p:sldId id="292" r:id="rId17"/>
    <p:sldId id="298" r:id="rId18"/>
    <p:sldId id="296" r:id="rId19"/>
    <p:sldId id="302" r:id="rId20"/>
    <p:sldId id="294" r:id="rId21"/>
    <p:sldId id="261" r:id="rId22"/>
    <p:sldId id="303" r:id="rId23"/>
    <p:sldId id="304" r:id="rId24"/>
    <p:sldId id="305" r:id="rId25"/>
    <p:sldId id="306" r:id="rId26"/>
    <p:sldId id="262" r:id="rId27"/>
    <p:sldId id="307" r:id="rId28"/>
    <p:sldId id="311" r:id="rId29"/>
    <p:sldId id="315" r:id="rId30"/>
    <p:sldId id="278" r:id="rId31"/>
    <p:sldId id="317" r:id="rId32"/>
    <p:sldId id="282" r:id="rId33"/>
    <p:sldId id="267" r:id="rId34"/>
    <p:sldId id="265" r:id="rId35"/>
    <p:sldId id="277" r:id="rId36"/>
    <p:sldId id="316" r:id="rId37"/>
    <p:sldId id="271" r:id="rId38"/>
    <p:sldId id="287" r:id="rId39"/>
    <p:sldId id="288" r:id="rId40"/>
    <p:sldId id="272" r:id="rId41"/>
    <p:sldId id="276" r:id="rId42"/>
    <p:sldId id="284" r:id="rId43"/>
    <p:sldId id="280" r:id="rId44"/>
    <p:sldId id="295" r:id="rId45"/>
    <p:sldId id="310"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CC99FF"/>
    <a:srgbClr val="CCFFCC"/>
    <a:srgbClr val="FFFF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643"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29FA7-2BF1-4A2D-987F-C909BC549CC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063B657-72F4-48CF-82FD-91B3FC4859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5E6E2CE-5710-42A8-9A42-B7959A9258AF}"/>
              </a:ext>
            </a:extLst>
          </p:cNvPr>
          <p:cNvSpPr>
            <a:spLocks noGrp="1"/>
          </p:cNvSpPr>
          <p:nvPr>
            <p:ph type="dt" sz="half" idx="10"/>
          </p:nvPr>
        </p:nvSpPr>
        <p:spPr/>
        <p:txBody>
          <a:bodyPr/>
          <a:lstStyle/>
          <a:p>
            <a:fld id="{97CD0385-25E3-48E4-A4B0-7987FA09E9C0}" type="datetimeFigureOut">
              <a:rPr lang="en-GB" smtClean="0"/>
              <a:pPr/>
              <a:t>14/05/2020</a:t>
            </a:fld>
            <a:endParaRPr lang="en-GB"/>
          </a:p>
        </p:txBody>
      </p:sp>
      <p:sp>
        <p:nvSpPr>
          <p:cNvPr id="5" name="Footer Placeholder 4">
            <a:extLst>
              <a:ext uri="{FF2B5EF4-FFF2-40B4-BE49-F238E27FC236}">
                <a16:creationId xmlns:a16="http://schemas.microsoft.com/office/drawing/2014/main" id="{32232096-C6E8-4A13-80CF-74BBE15C480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F1B48E0-6D71-49BF-A79D-7B09F2DD9201}"/>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3420766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1BB20-9176-47B3-8C20-FBB688D38A5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98DB7FC-F08F-4EA4-B8DC-BD371288B98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E1717A3-224A-423C-A9F8-CD9B30F69A6A}"/>
              </a:ext>
            </a:extLst>
          </p:cNvPr>
          <p:cNvSpPr>
            <a:spLocks noGrp="1"/>
          </p:cNvSpPr>
          <p:nvPr>
            <p:ph type="dt" sz="half" idx="10"/>
          </p:nvPr>
        </p:nvSpPr>
        <p:spPr/>
        <p:txBody>
          <a:bodyPr/>
          <a:lstStyle/>
          <a:p>
            <a:fld id="{97CD0385-25E3-48E4-A4B0-7987FA09E9C0}" type="datetimeFigureOut">
              <a:rPr lang="en-GB" smtClean="0"/>
              <a:pPr/>
              <a:t>14/05/2020</a:t>
            </a:fld>
            <a:endParaRPr lang="en-GB"/>
          </a:p>
        </p:txBody>
      </p:sp>
      <p:sp>
        <p:nvSpPr>
          <p:cNvPr id="5" name="Footer Placeholder 4">
            <a:extLst>
              <a:ext uri="{FF2B5EF4-FFF2-40B4-BE49-F238E27FC236}">
                <a16:creationId xmlns:a16="http://schemas.microsoft.com/office/drawing/2014/main" id="{CA6DD3AD-3B68-412C-9A6B-A868925018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30596CD-07D0-48D0-B04D-25B0CC34DFB0}"/>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3731539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61A1B81-3070-49BF-BDB7-214291D2568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73333BD-677A-4382-AEA0-23F5FE1AB6B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B3DC554-3C96-449E-8B0D-EE4A55C60EF9}"/>
              </a:ext>
            </a:extLst>
          </p:cNvPr>
          <p:cNvSpPr>
            <a:spLocks noGrp="1"/>
          </p:cNvSpPr>
          <p:nvPr>
            <p:ph type="dt" sz="half" idx="10"/>
          </p:nvPr>
        </p:nvSpPr>
        <p:spPr/>
        <p:txBody>
          <a:bodyPr/>
          <a:lstStyle/>
          <a:p>
            <a:fld id="{97CD0385-25E3-48E4-A4B0-7987FA09E9C0}" type="datetimeFigureOut">
              <a:rPr lang="en-GB" smtClean="0"/>
              <a:pPr/>
              <a:t>14/05/2020</a:t>
            </a:fld>
            <a:endParaRPr lang="en-GB"/>
          </a:p>
        </p:txBody>
      </p:sp>
      <p:sp>
        <p:nvSpPr>
          <p:cNvPr id="5" name="Footer Placeholder 4">
            <a:extLst>
              <a:ext uri="{FF2B5EF4-FFF2-40B4-BE49-F238E27FC236}">
                <a16:creationId xmlns:a16="http://schemas.microsoft.com/office/drawing/2014/main" id="{7AD54D22-D84F-41BF-90B9-74E12686918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A527C2C-72E3-4106-8130-7EB1D741419B}"/>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1730250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2DDEE-E539-4D29-B320-0207B4E952C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EA85C08-33F8-47A3-B441-874641EB1A4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9864762-5E4E-4C0F-AAA3-F6B167CE68DA}"/>
              </a:ext>
            </a:extLst>
          </p:cNvPr>
          <p:cNvSpPr>
            <a:spLocks noGrp="1"/>
          </p:cNvSpPr>
          <p:nvPr>
            <p:ph type="dt" sz="half" idx="10"/>
          </p:nvPr>
        </p:nvSpPr>
        <p:spPr/>
        <p:txBody>
          <a:bodyPr/>
          <a:lstStyle/>
          <a:p>
            <a:fld id="{97CD0385-25E3-48E4-A4B0-7987FA09E9C0}" type="datetimeFigureOut">
              <a:rPr lang="en-GB" smtClean="0"/>
              <a:pPr/>
              <a:t>14/05/2020</a:t>
            </a:fld>
            <a:endParaRPr lang="en-GB"/>
          </a:p>
        </p:txBody>
      </p:sp>
      <p:sp>
        <p:nvSpPr>
          <p:cNvPr id="5" name="Footer Placeholder 4">
            <a:extLst>
              <a:ext uri="{FF2B5EF4-FFF2-40B4-BE49-F238E27FC236}">
                <a16:creationId xmlns:a16="http://schemas.microsoft.com/office/drawing/2014/main" id="{AA3818AC-90DC-44EA-9D20-93C208C12D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BEE8408-1C43-411D-9E9B-F57E1C7A59ED}"/>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2661054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5A451-4341-4072-A7F5-F4C18B87226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71241584-49D0-4F8F-AB5B-E08A36670F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FAB2FA1-FD41-4FE9-BCAA-73FE03E39FE9}"/>
              </a:ext>
            </a:extLst>
          </p:cNvPr>
          <p:cNvSpPr>
            <a:spLocks noGrp="1"/>
          </p:cNvSpPr>
          <p:nvPr>
            <p:ph type="dt" sz="half" idx="10"/>
          </p:nvPr>
        </p:nvSpPr>
        <p:spPr/>
        <p:txBody>
          <a:bodyPr/>
          <a:lstStyle/>
          <a:p>
            <a:fld id="{97CD0385-25E3-48E4-A4B0-7987FA09E9C0}" type="datetimeFigureOut">
              <a:rPr lang="en-GB" smtClean="0"/>
              <a:pPr/>
              <a:t>14/05/2020</a:t>
            </a:fld>
            <a:endParaRPr lang="en-GB"/>
          </a:p>
        </p:txBody>
      </p:sp>
      <p:sp>
        <p:nvSpPr>
          <p:cNvPr id="5" name="Footer Placeholder 4">
            <a:extLst>
              <a:ext uri="{FF2B5EF4-FFF2-40B4-BE49-F238E27FC236}">
                <a16:creationId xmlns:a16="http://schemas.microsoft.com/office/drawing/2014/main" id="{8901C224-3F2C-4896-A43C-7E8CD54A142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54F148C-DC5E-4DA1-8933-895B4726AC40}"/>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4477756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7684F-8EB1-4C3E-8BF0-4B08F3A8654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D6E31FF-D0F9-45DC-A903-3A7F2737F94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9776EA-3A1A-426D-97CC-134DE2063B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FFF4D0E-841E-472F-849B-514C9E356165}"/>
              </a:ext>
            </a:extLst>
          </p:cNvPr>
          <p:cNvSpPr>
            <a:spLocks noGrp="1"/>
          </p:cNvSpPr>
          <p:nvPr>
            <p:ph type="dt" sz="half" idx="10"/>
          </p:nvPr>
        </p:nvSpPr>
        <p:spPr/>
        <p:txBody>
          <a:bodyPr/>
          <a:lstStyle/>
          <a:p>
            <a:fld id="{97CD0385-25E3-48E4-A4B0-7987FA09E9C0}" type="datetimeFigureOut">
              <a:rPr lang="en-GB" smtClean="0"/>
              <a:pPr/>
              <a:t>14/05/2020</a:t>
            </a:fld>
            <a:endParaRPr lang="en-GB"/>
          </a:p>
        </p:txBody>
      </p:sp>
      <p:sp>
        <p:nvSpPr>
          <p:cNvPr id="6" name="Footer Placeholder 5">
            <a:extLst>
              <a:ext uri="{FF2B5EF4-FFF2-40B4-BE49-F238E27FC236}">
                <a16:creationId xmlns:a16="http://schemas.microsoft.com/office/drawing/2014/main" id="{835FFB4B-D0B2-469B-B240-523F2FBF323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6853686-30E1-4DB1-827C-93236F66DA4E}"/>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1374305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AB818-0861-4EE7-95EF-F38510C683D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64444AA-648F-4D02-9C70-2C02B6C7FE2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D5EE422-19BB-41F0-B3CD-CB8585C4AE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C0B5C1C-9CC4-49D4-A955-BA6F80E5E7F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077720B-CFFC-45D6-9AE3-C7E6EE18D40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37EE987-BD05-40DB-B7BA-B23C6AB84BE6}"/>
              </a:ext>
            </a:extLst>
          </p:cNvPr>
          <p:cNvSpPr>
            <a:spLocks noGrp="1"/>
          </p:cNvSpPr>
          <p:nvPr>
            <p:ph type="dt" sz="half" idx="10"/>
          </p:nvPr>
        </p:nvSpPr>
        <p:spPr/>
        <p:txBody>
          <a:bodyPr/>
          <a:lstStyle/>
          <a:p>
            <a:fld id="{97CD0385-25E3-48E4-A4B0-7987FA09E9C0}" type="datetimeFigureOut">
              <a:rPr lang="en-GB" smtClean="0"/>
              <a:pPr/>
              <a:t>14/05/2020</a:t>
            </a:fld>
            <a:endParaRPr lang="en-GB"/>
          </a:p>
        </p:txBody>
      </p:sp>
      <p:sp>
        <p:nvSpPr>
          <p:cNvPr id="8" name="Footer Placeholder 7">
            <a:extLst>
              <a:ext uri="{FF2B5EF4-FFF2-40B4-BE49-F238E27FC236}">
                <a16:creationId xmlns:a16="http://schemas.microsoft.com/office/drawing/2014/main" id="{DB5E33D9-1F96-4ED0-BC86-C74449A97B8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EB614C8-FDD4-46E9-86AA-8D354C7165D5}"/>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1380748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FD86F-A223-4BCE-8083-57C4A3A0430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A21805B-FC40-438F-ACCC-46175E48EFC2}"/>
              </a:ext>
            </a:extLst>
          </p:cNvPr>
          <p:cNvSpPr>
            <a:spLocks noGrp="1"/>
          </p:cNvSpPr>
          <p:nvPr>
            <p:ph type="dt" sz="half" idx="10"/>
          </p:nvPr>
        </p:nvSpPr>
        <p:spPr/>
        <p:txBody>
          <a:bodyPr/>
          <a:lstStyle/>
          <a:p>
            <a:fld id="{97CD0385-25E3-48E4-A4B0-7987FA09E9C0}" type="datetimeFigureOut">
              <a:rPr lang="en-GB" smtClean="0"/>
              <a:pPr/>
              <a:t>14/05/2020</a:t>
            </a:fld>
            <a:endParaRPr lang="en-GB"/>
          </a:p>
        </p:txBody>
      </p:sp>
      <p:sp>
        <p:nvSpPr>
          <p:cNvPr id="4" name="Footer Placeholder 3">
            <a:extLst>
              <a:ext uri="{FF2B5EF4-FFF2-40B4-BE49-F238E27FC236}">
                <a16:creationId xmlns:a16="http://schemas.microsoft.com/office/drawing/2014/main" id="{15E22326-5C0D-48A8-B3BE-D84B2AF3E9C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A0148C1-E661-46BD-A874-A17DFBFB3AE8}"/>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3121656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309DED5-6BC5-48E8-8665-C1D1FC9CADD0}"/>
              </a:ext>
            </a:extLst>
          </p:cNvPr>
          <p:cNvSpPr>
            <a:spLocks noGrp="1"/>
          </p:cNvSpPr>
          <p:nvPr>
            <p:ph type="dt" sz="half" idx="10"/>
          </p:nvPr>
        </p:nvSpPr>
        <p:spPr/>
        <p:txBody>
          <a:bodyPr/>
          <a:lstStyle/>
          <a:p>
            <a:fld id="{97CD0385-25E3-48E4-A4B0-7987FA09E9C0}" type="datetimeFigureOut">
              <a:rPr lang="en-GB" smtClean="0"/>
              <a:pPr/>
              <a:t>14/05/2020</a:t>
            </a:fld>
            <a:endParaRPr lang="en-GB"/>
          </a:p>
        </p:txBody>
      </p:sp>
      <p:sp>
        <p:nvSpPr>
          <p:cNvPr id="3" name="Footer Placeholder 2">
            <a:extLst>
              <a:ext uri="{FF2B5EF4-FFF2-40B4-BE49-F238E27FC236}">
                <a16:creationId xmlns:a16="http://schemas.microsoft.com/office/drawing/2014/main" id="{E73F155B-F079-4B09-8270-DBE07440AFD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1E8141C-E53B-42BD-A5F7-233633BB2DB0}"/>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552660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D0C5F-ED2A-4B2B-82AF-B4C733ABDD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68FD024-2449-4D1F-9771-093D2D0E5F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DEF9E18-2A46-49A8-B478-7F6C85B6C3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FB9D74-D51B-42FD-ABD7-95F8FC55B288}"/>
              </a:ext>
            </a:extLst>
          </p:cNvPr>
          <p:cNvSpPr>
            <a:spLocks noGrp="1"/>
          </p:cNvSpPr>
          <p:nvPr>
            <p:ph type="dt" sz="half" idx="10"/>
          </p:nvPr>
        </p:nvSpPr>
        <p:spPr/>
        <p:txBody>
          <a:bodyPr/>
          <a:lstStyle/>
          <a:p>
            <a:fld id="{97CD0385-25E3-48E4-A4B0-7987FA09E9C0}" type="datetimeFigureOut">
              <a:rPr lang="en-GB" smtClean="0"/>
              <a:pPr/>
              <a:t>14/05/2020</a:t>
            </a:fld>
            <a:endParaRPr lang="en-GB"/>
          </a:p>
        </p:txBody>
      </p:sp>
      <p:sp>
        <p:nvSpPr>
          <p:cNvPr id="6" name="Footer Placeholder 5">
            <a:extLst>
              <a:ext uri="{FF2B5EF4-FFF2-40B4-BE49-F238E27FC236}">
                <a16:creationId xmlns:a16="http://schemas.microsoft.com/office/drawing/2014/main" id="{3BFEC83B-C5DE-4EB9-B7F9-FE1DEBCA9A4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BA9ABBF-F122-45E3-B1E2-A37E5E8E5765}"/>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2289322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1E2C8-09C6-442F-B279-A8886C32FF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AE8D9DF-22E9-4EB0-961B-705ECD5C377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368E7C9-2564-4B1B-93B8-452F175D77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6E59BFC-9FF4-4B56-B5F8-11BB5441B6BA}"/>
              </a:ext>
            </a:extLst>
          </p:cNvPr>
          <p:cNvSpPr>
            <a:spLocks noGrp="1"/>
          </p:cNvSpPr>
          <p:nvPr>
            <p:ph type="dt" sz="half" idx="10"/>
          </p:nvPr>
        </p:nvSpPr>
        <p:spPr/>
        <p:txBody>
          <a:bodyPr/>
          <a:lstStyle/>
          <a:p>
            <a:fld id="{97CD0385-25E3-48E4-A4B0-7987FA09E9C0}" type="datetimeFigureOut">
              <a:rPr lang="en-GB" smtClean="0"/>
              <a:pPr/>
              <a:t>14/05/2020</a:t>
            </a:fld>
            <a:endParaRPr lang="en-GB"/>
          </a:p>
        </p:txBody>
      </p:sp>
      <p:sp>
        <p:nvSpPr>
          <p:cNvPr id="6" name="Footer Placeholder 5">
            <a:extLst>
              <a:ext uri="{FF2B5EF4-FFF2-40B4-BE49-F238E27FC236}">
                <a16:creationId xmlns:a16="http://schemas.microsoft.com/office/drawing/2014/main" id="{1A05790E-82ED-450B-8B10-5EA06EDE32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B4E5B10-07C9-49C5-8563-66E170471BB4}"/>
              </a:ext>
            </a:extLst>
          </p:cNvPr>
          <p:cNvSpPr>
            <a:spLocks noGrp="1"/>
          </p:cNvSpPr>
          <p:nvPr>
            <p:ph type="sldNum" sz="quarter" idx="12"/>
          </p:nvPr>
        </p:nvSpPr>
        <p:spPr/>
        <p:txBody>
          <a:bodyPr/>
          <a:lstStyle/>
          <a:p>
            <a:fld id="{966004F4-0916-487A-9CC6-55241B9E3F79}" type="slidenum">
              <a:rPr lang="en-GB" smtClean="0"/>
              <a:pPr/>
              <a:t>‹#›</a:t>
            </a:fld>
            <a:endParaRPr lang="en-GB"/>
          </a:p>
        </p:txBody>
      </p:sp>
    </p:spTree>
    <p:extLst>
      <p:ext uri="{BB962C8B-B14F-4D97-AF65-F5344CB8AC3E}">
        <p14:creationId xmlns:p14="http://schemas.microsoft.com/office/powerpoint/2010/main" val="2320365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C53FD7-B2D9-4F3B-AD2F-7A8EB94A31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17969A9-CADB-448E-9E7C-53D0D291C5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FB1B3FF-7856-48FD-A0FF-B27D3F5E50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CD0385-25E3-48E4-A4B0-7987FA09E9C0}" type="datetimeFigureOut">
              <a:rPr lang="en-GB" smtClean="0"/>
              <a:pPr/>
              <a:t>14/05/2020</a:t>
            </a:fld>
            <a:endParaRPr lang="en-GB"/>
          </a:p>
        </p:txBody>
      </p:sp>
      <p:sp>
        <p:nvSpPr>
          <p:cNvPr id="5" name="Footer Placeholder 4">
            <a:extLst>
              <a:ext uri="{FF2B5EF4-FFF2-40B4-BE49-F238E27FC236}">
                <a16:creationId xmlns:a16="http://schemas.microsoft.com/office/drawing/2014/main" id="{0B0CEFA7-1C2A-4176-B152-92A4230962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93CF2EA-557F-4078-B3AF-151D8D3B23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6004F4-0916-487A-9CC6-55241B9E3F79}" type="slidenum">
              <a:rPr lang="en-GB" smtClean="0"/>
              <a:pPr/>
              <a:t>‹#›</a:t>
            </a:fld>
            <a:endParaRPr lang="en-GB"/>
          </a:p>
        </p:txBody>
      </p:sp>
    </p:spTree>
    <p:extLst>
      <p:ext uri="{BB962C8B-B14F-4D97-AF65-F5344CB8AC3E}">
        <p14:creationId xmlns:p14="http://schemas.microsoft.com/office/powerpoint/2010/main" val="35798817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hyperlink" Target="https://it.wikipedia.org/wiki/File:Nuvola_apps_package_graphics.svg" TargetMode="External"/><Relationship Id="rId3" Type="http://schemas.openxmlformats.org/officeDocument/2006/relationships/hyperlink" Target="https://commons.wikimedia.org/wiki/File:Golden_key_icon.svg" TargetMode="External"/><Relationship Id="rId7" Type="http://schemas.openxmlformats.org/officeDocument/2006/relationships/hyperlink" Target="http://www.dailyclipart.net/clipart/category/math-clip-art/" TargetMode="External"/><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jpeg"/><Relationship Id="rId11" Type="http://schemas.openxmlformats.org/officeDocument/2006/relationships/hyperlink" Target="http://commons.wikimedia.org/wiki/File:Rubiks_L.svg" TargetMode="External"/><Relationship Id="rId5" Type="http://schemas.openxmlformats.org/officeDocument/2006/relationships/hyperlink" Target="https://commons.wikimedia.org/wiki/File:Writing.svg" TargetMode="External"/><Relationship Id="rId15" Type="http://schemas.openxmlformats.org/officeDocument/2006/relationships/hyperlink" Target="https://arkansasgopwing.blogspot.com/2017/11/analysis-of-gop-tax-plan.html" TargetMode="External"/><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hyperlink" Target="https://en.wikipedia.org/wiki/File:Gnome-computer.svg" TargetMode="External"/><Relationship Id="rId1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www.dailyclipart.net/clipart/category/math-clip-art/" TargetMode="External"/><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hyperlink" Target="http://commons.wikimedia.org/wiki/File:Rubiks_L.svg" TargetMode="Externa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hyperlink" Target="http://www.dailyclipart.net/clipart/category/math-clip-art/" TargetMode="External"/><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hyperlink" Target="http://commons.wikimedia.org/wiki/File:Additional_time.svg" TargetMode="Externa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hyperlink" Target="http://commons.wikimedia.org/wiki/File:Rubiks_L.svg" TargetMode="External"/><Relationship Id="rId5" Type="http://schemas.openxmlformats.org/officeDocument/2006/relationships/image" Target="../media/image5.png"/><Relationship Id="rId4" Type="http://schemas.openxmlformats.org/officeDocument/2006/relationships/hyperlink" Target="http://www.dailyclipart.net/clipart/category/math-clip-art/"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hyperlink" Target="http://vcvoices.org/2015/05/smarts/" TargetMode="Externa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hyperlink" Target="http://www.dailyclipart.net/clipart/category/math-clip-art/" TargetMode="External"/><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hyperlink" Target="http://commons.wikimedia.org/wiki/File:Additional_time.svg" TargetMode="External"/><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hyperlink" Target="https://commons.wikimedia.org/wiki/File:Writing.svg" TargetMode="External"/><Relationship Id="rId7" Type="http://schemas.openxmlformats.org/officeDocument/2006/relationships/hyperlink" Target="https://en.wikipedia.org/wiki/File:Gnome-computer.svg"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s://arkansasgopwing.blogspot.com/2017/11/analysis-of-gop-tax-plan.html" TargetMode="External"/><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hyperlink" Target="https://commons.wikimedia.org/wiki/File:Writing.svg" TargetMode="External"/><Relationship Id="rId7" Type="http://schemas.openxmlformats.org/officeDocument/2006/relationships/hyperlink" Target="https://en.wikipedia.org/wiki/File:Gnome-computer.svg"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s://arkansasgopwing.blogspot.com/2017/11/analysis-of-gop-tax-plan.html" TargetMode="External"/><Relationship Id="rId10" Type="http://schemas.openxmlformats.org/officeDocument/2006/relationships/image" Target="../media/image34.jpeg"/><Relationship Id="rId4" Type="http://schemas.openxmlformats.org/officeDocument/2006/relationships/image" Target="../media/image7.jpeg"/><Relationship Id="rId9" Type="http://schemas.openxmlformats.org/officeDocument/2006/relationships/image" Target="../media/image33.jpeg"/></Relationships>
</file>

<file path=ppt/slides/_rels/slide23.xml.rels><?xml version="1.0" encoding="UTF-8" standalone="yes"?>
<Relationships xmlns="http://schemas.openxmlformats.org/package/2006/relationships"><Relationship Id="rId8" Type="http://schemas.openxmlformats.org/officeDocument/2006/relationships/image" Target="../media/image31.jpeg"/><Relationship Id="rId13" Type="http://schemas.openxmlformats.org/officeDocument/2006/relationships/image" Target="../media/image39.png"/><Relationship Id="rId18" Type="http://schemas.openxmlformats.org/officeDocument/2006/relationships/image" Target="../media/image44.png"/><Relationship Id="rId3" Type="http://schemas.openxmlformats.org/officeDocument/2006/relationships/hyperlink" Target="https://commons.wikimedia.org/wiki/File:Writing.svg" TargetMode="External"/><Relationship Id="rId7" Type="http://schemas.openxmlformats.org/officeDocument/2006/relationships/hyperlink" Target="https://en.wikipedia.org/wiki/File:Gnome-computer.svg" TargetMode="External"/><Relationship Id="rId12" Type="http://schemas.openxmlformats.org/officeDocument/2006/relationships/image" Target="../media/image38.jpeg"/><Relationship Id="rId17" Type="http://schemas.openxmlformats.org/officeDocument/2006/relationships/image" Target="../media/image43.png"/><Relationship Id="rId2" Type="http://schemas.openxmlformats.org/officeDocument/2006/relationships/image" Target="../media/image2.png"/><Relationship Id="rId16"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37.jpeg"/><Relationship Id="rId5" Type="http://schemas.openxmlformats.org/officeDocument/2006/relationships/hyperlink" Target="https://arkansasgopwing.blogspot.com/2017/11/analysis-of-gop-tax-plan.html" TargetMode="External"/><Relationship Id="rId15" Type="http://schemas.openxmlformats.org/officeDocument/2006/relationships/image" Target="../media/image41.png"/><Relationship Id="rId10" Type="http://schemas.openxmlformats.org/officeDocument/2006/relationships/image" Target="../media/image36.jpeg"/><Relationship Id="rId4" Type="http://schemas.openxmlformats.org/officeDocument/2006/relationships/image" Target="../media/image7.jpeg"/><Relationship Id="rId9" Type="http://schemas.openxmlformats.org/officeDocument/2006/relationships/image" Target="../media/image35.png"/><Relationship Id="rId14" Type="http://schemas.openxmlformats.org/officeDocument/2006/relationships/image" Target="../media/image40.png"/></Relationships>
</file>

<file path=ppt/slides/_rels/slide2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hyperlink" Target="https://en.wikipedia.org/wiki/File:Gnome-computer.svg" TargetMode="External"/><Relationship Id="rId3" Type="http://schemas.openxmlformats.org/officeDocument/2006/relationships/hyperlink" Target="https://commons.wikimedia.org/wiki/File:Writing.svg" TargetMode="External"/><Relationship Id="rId7"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hyperlink" Target="https://www.rightmove.co.uk/" TargetMode="External"/><Relationship Id="rId11" Type="http://schemas.openxmlformats.org/officeDocument/2006/relationships/image" Target="../media/image49.jpeg"/><Relationship Id="rId5" Type="http://schemas.openxmlformats.org/officeDocument/2006/relationships/hyperlink" Target="https://arkansasgopwing.blogspot.com/2017/11/analysis-of-gop-tax-plan.html" TargetMode="External"/><Relationship Id="rId10" Type="http://schemas.openxmlformats.org/officeDocument/2006/relationships/image" Target="../media/image48.jpeg"/><Relationship Id="rId4" Type="http://schemas.openxmlformats.org/officeDocument/2006/relationships/image" Target="../media/image7.jpeg"/><Relationship Id="rId9" Type="http://schemas.openxmlformats.org/officeDocument/2006/relationships/image" Target="../media/image47.jpeg"/></Relationships>
</file>

<file path=ppt/slides/_rels/slide27.xml.rels><?xml version="1.0" encoding="UTF-8" standalone="yes"?>
<Relationships xmlns="http://schemas.openxmlformats.org/package/2006/relationships"><Relationship Id="rId3" Type="http://schemas.openxmlformats.org/officeDocument/2006/relationships/hyperlink" Target="http://commons.wikimedia.org/wiki/File:Rubiks_L.svg" TargetMode="Externa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3" Type="http://schemas.openxmlformats.org/officeDocument/2006/relationships/hyperlink" Target="http://commons.wikimedia.org/wiki/File:Rubiks_L.svg" TargetMode="Externa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hyperlink" Target="http://commons.wikimedia.org/wiki/File:Rubiks_L.svg" TargetMode="Externa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hyperlink" Target="https://it.wikipedia.org/wiki/File:Nuvola_apps_package_graphics.svg" TargetMode="External"/><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hyperlink" Target="http://commons.wikimedia.org/wiki/File:Rubiks_L.svg" TargetMode="Externa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54.png"/></Relationships>
</file>

<file path=ppt/slides/_rels/slide32.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hyperlink" Target="https://www.finder.com/redirect/uk/deals/newlook-uk-secure.html?provider_redirect=1&amp;redirect_tracking_params=%7B%22placement_type%22%3A%22provider_link%22%2C%22title%22%3A%22New%2BLook%22%2C%22provider_id%22%3A%225599%22%2C%22provider_name%22%3A%22New%2BLook%22%2C%22post_id%22%3A%2276970%22%2C%22post_country%22%3A%22uk%22%7D" TargetMode="External"/><Relationship Id="rId13" Type="http://schemas.openxmlformats.org/officeDocument/2006/relationships/hyperlink" Target="https://www.finder.com/redirect/uk/deals/missguided-uk-secure.html?provider_redirect=1&amp;redirect_tracking_params=%7B%22placement_type%22%3A%22provider_link%22%2C%22title%22%3A%22Missguided%22%2C%22provider_id%22%3A%225223%22%2C%22provider_name%22%3A%22Missguided%22%2C%22post_id%22%3A%2276970%22%2C%22post_country%22%3A%22uk%22%7D" TargetMode="External"/><Relationship Id="rId3" Type="http://schemas.openxmlformats.org/officeDocument/2006/relationships/hyperlink" Target="https://en.wikipedia.org/wiki/File:Gnome-computer.svg" TargetMode="External"/><Relationship Id="rId7" Type="http://schemas.openxmlformats.org/officeDocument/2006/relationships/hyperlink" Target="http://www.dailyclipart.net/clipart/category/math-clip-art/" TargetMode="External"/><Relationship Id="rId12" Type="http://schemas.openxmlformats.org/officeDocument/2006/relationships/hyperlink" Target="https://www.finder.com/redirect/uk/deals/prettylittlething-uk-secure.html?provider_redirect=1&amp;redirect_tracking_params=%7B%22placement_type%22%3A%22provider_link%22%2C%22title%22%3A%22PrettyLittleThing%22%2C%22provider_id%22%3A%225417%22%2C%22provider_name%22%3A%22PrettyLittleThing%22%2C%22post_id%22%3A%2276970%22%2C%22post_country%22%3A%22uk%22%7D" TargetMode="External"/><Relationship Id="rId2" Type="http://schemas.openxmlformats.org/officeDocument/2006/relationships/image" Target="../media/image4.png"/><Relationship Id="rId16" Type="http://schemas.openxmlformats.org/officeDocument/2006/relationships/hyperlink" Target="https://www.finder.com/redirect/uk/deals/missselfridge-uk-secure.html?provider_redirect=1&amp;redirect_tracking_params=%7B%22placement_type%22%3A%22provider_link%22%2C%22title%22%3A%22Miss%2BSelfridge%22%2C%22provider_id%22%3A%225483%22%2C%22provider_name%22%3A%22Miss%2BSelfridge%22%2C%22post_id%22%3A%2276970%22%2C%22post_country%22%3A%22uk%22%7D" TargetMode="External"/><Relationship Id="rId1" Type="http://schemas.openxmlformats.org/officeDocument/2006/relationships/slideLayout" Target="../slideLayouts/slideLayout7.xml"/><Relationship Id="rId6" Type="http://schemas.openxmlformats.org/officeDocument/2006/relationships/image" Target="../media/image3.jpeg"/><Relationship Id="rId11" Type="http://schemas.openxmlformats.org/officeDocument/2006/relationships/hyperlink" Target="https://www.finder.com/redirect/uk/deals/asos-uk-secure.html?provider_redirect=1&amp;redirect_tracking_params=%7B%22placement_type%22%3A%22provider_link%22%2C%22title%22%3A%22ASOS%22%2C%22provider_id%22%3A%225213%22%2C%22provider_name%22%3A%22ASOS%22%2C%22post_id%22%3A%2276970%22%2C%22post_country%22%3A%22uk%22%7D" TargetMode="External"/><Relationship Id="rId5" Type="http://schemas.openxmlformats.org/officeDocument/2006/relationships/hyperlink" Target="https://arkansasgopwing.blogspot.com/2017/11/analysis-of-gop-tax-plan.html" TargetMode="External"/><Relationship Id="rId15" Type="http://schemas.openxmlformats.org/officeDocument/2006/relationships/hyperlink" Target="https://www.finder.com/redirect/uk/deals/nastygal-uk-secure.html?provider_redirect=1&amp;redirect_tracking_params=%7B%22placement_type%22%3A%22provider_link%22%2C%22title%22%3A%22Nasty%2BGal%22%2C%22provider_id%22%3A%228729%22%2C%22provider_name%22%3A%22Nasty%2BGal%22%2C%22post_id%22%3A%2276970%22%2C%22post_country%22%3A%22uk%22%7D" TargetMode="External"/><Relationship Id="rId10" Type="http://schemas.openxmlformats.org/officeDocument/2006/relationships/hyperlink" Target="https://www.finder.com/redirect/uk/deals/superdry-uk-secure.html?provider_redirect=1&amp;redirect_tracking_params=%7B%22placement_type%22%3A%22provider_link%22%2C%22title%22%3A%22Superdry%22%2C%22provider_id%22%3A%227395%22%2C%22provider_name%22%3A%22Superdry%22%2C%22post_id%22%3A%2276970%22%2C%22post_country%22%3A%22uk%22%7D" TargetMode="External"/><Relationship Id="rId4" Type="http://schemas.openxmlformats.org/officeDocument/2006/relationships/image" Target="../media/image7.jpeg"/><Relationship Id="rId9" Type="http://schemas.openxmlformats.org/officeDocument/2006/relationships/hyperlink" Target="https://www.finder.com/redirect/uk/deals/boohoo-uk-secure.html?provider_redirect=1&amp;redirect_tracking_params=%7B%22placement_type%22%3A%22provider_link%22%2C%22title%22%3A%22boohoo%22%2C%22provider_id%22%3A%225211%22%2C%22provider_name%22%3A%22boohoo%22%2C%22post_id%22%3A%2276970%22%2C%22post_country%22%3A%22uk%22%7D" TargetMode="External"/><Relationship Id="rId14" Type="http://schemas.openxmlformats.org/officeDocument/2006/relationships/hyperlink" Target="https://www.finder.com/redirect/uk/deals/urbanoutfitters-uk-secure.html?provider_redirect=1&amp;redirect_tracking_params=%7B%22placement_type%22%3A%22provider_link%22%2C%22title%22%3A%22Urban%2BOutfitters%22%2C%22provider_id%22%3A%225479%22%2C%22provider_name%22%3A%22Urban%2BOutfitters%22%2C%22post_id%22%3A%2276970%22%2C%22post_country%22%3A%22uk%22%7D"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hyperlink" Target="https://commons.wikimedia.org/wiki/File:Writing.svg" TargetMode="External"/><Relationship Id="rId7" Type="http://schemas.openxmlformats.org/officeDocument/2006/relationships/image" Target="../media/image56.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hyperlink" Target="https://it.wikipedia.org/wiki/File:Nuvola_apps_package_graphics.svg" TargetMode="External"/><Relationship Id="rId4" Type="http://schemas.openxmlformats.org/officeDocument/2006/relationships/image" Target="../media/image6.png"/><Relationship Id="rId9" Type="http://schemas.openxmlformats.org/officeDocument/2006/relationships/image" Target="../media/image58.png"/></Relationships>
</file>

<file path=ppt/slides/_rels/slide35.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hyperlink" Target="https://arkansasgopwing.blogspot.com/2017/11/analysis-of-gop-tax-plan.html" TargetMode="External"/><Relationship Id="rId4" Type="http://schemas.openxmlformats.org/officeDocument/2006/relationships/image" Target="../media/image7.jpeg"/></Relationships>
</file>

<file path=ppt/slides/_rels/slide36.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hyperlink" Target="https://commons.wikimedia.org/wiki/File:Writing.svg" TargetMode="External"/><Relationship Id="rId7" Type="http://schemas.openxmlformats.org/officeDocument/2006/relationships/image" Target="../media/image60.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hyperlink" Target="https://arkansasgopwing.blogspot.com/2017/11/analysis-of-gop-tax-plan.html" TargetMode="External"/><Relationship Id="rId4" Type="http://schemas.openxmlformats.org/officeDocument/2006/relationships/image" Target="../media/image7.jpeg"/><Relationship Id="rId9" Type="http://schemas.openxmlformats.org/officeDocument/2006/relationships/image" Target="../media/image62.png"/></Relationships>
</file>

<file path=ppt/slides/_rels/slide37.xml.rels><?xml version="1.0" encoding="UTF-8" standalone="yes"?>
<Relationships xmlns="http://schemas.openxmlformats.org/package/2006/relationships"><Relationship Id="rId3" Type="http://schemas.openxmlformats.org/officeDocument/2006/relationships/hyperlink" Target="http://www.publicdomainpictures.net/view-image.php?image=37304&amp;picture=&amp;jazyk=DE" TargetMode="External"/><Relationship Id="rId2" Type="http://schemas.openxmlformats.org/officeDocument/2006/relationships/image" Target="../media/image63.jpe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hyperlink" Target="https://it.wikipedia.org/wiki/File:Nuvola_apps_package_graphics.svg" TargetMode="External"/><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hyperlink" Target="https://pixabay.com/en/detective-searching-man-search-1424831/" TargetMode="External"/><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8" Type="http://schemas.openxmlformats.org/officeDocument/2006/relationships/hyperlink" Target="https://creativecommons.org/licenses/by-sa/3.0/" TargetMode="External"/><Relationship Id="rId3" Type="http://schemas.openxmlformats.org/officeDocument/2006/relationships/hyperlink" Target="https://commons.wikimedia.org/wiki/File:Writing.svg" TargetMode="External"/><Relationship Id="rId7" Type="http://schemas.openxmlformats.org/officeDocument/2006/relationships/hyperlink" Target="https://en.wikipedia.org/wiki/Villain"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hyperlink" Target="https://it.wikipedia.org/wiki/File:Nuvola_apps_package_graphics.svg" TargetMode="External"/><Relationship Id="rId4" Type="http://schemas.openxmlformats.org/officeDocument/2006/relationships/image" Target="../media/image6.png"/></Relationships>
</file>

<file path=ppt/slides/_rels/slide41.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hyperlink" Target="https://it.wikipedia.org/wiki/File:Nuvola_apps_package_graphics.svg" TargetMode="External"/><Relationship Id="rId4" Type="http://schemas.openxmlformats.org/officeDocument/2006/relationships/image" Target="../media/image6.png"/></Relationships>
</file>

<file path=ppt/slides/_rels/slide42.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hyperlink" Target="https://it.wikipedia.org/wiki/File:Nuvola_apps_package_graphics.svg" TargetMode="External"/><Relationship Id="rId3" Type="http://schemas.openxmlformats.org/officeDocument/2006/relationships/hyperlink" Target="https://commons.wikimedia.org/wiki/File:Golden_key_icon.svg" TargetMode="External"/><Relationship Id="rId7" Type="http://schemas.openxmlformats.org/officeDocument/2006/relationships/hyperlink" Target="http://www.dailyclipart.net/clipart/category/math-clip-art/" TargetMode="External"/><Relationship Id="rId12"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7.xml"/><Relationship Id="rId6" Type="http://schemas.openxmlformats.org/officeDocument/2006/relationships/image" Target="../media/image73.jpeg"/><Relationship Id="rId11" Type="http://schemas.openxmlformats.org/officeDocument/2006/relationships/hyperlink" Target="http://commons.wikimedia.org/wiki/File:Rubiks_L.svg" TargetMode="External"/><Relationship Id="rId5" Type="http://schemas.openxmlformats.org/officeDocument/2006/relationships/hyperlink" Target="https://commons.wikimedia.org/wiki/File:Writing.svg" TargetMode="External"/><Relationship Id="rId15" Type="http://schemas.openxmlformats.org/officeDocument/2006/relationships/hyperlink" Target="https://arkansasgopwing.blogspot.com/2017/11/analysis-of-gop-tax-plan.html" TargetMode="External"/><Relationship Id="rId10" Type="http://schemas.openxmlformats.org/officeDocument/2006/relationships/image" Target="../media/image75.png"/><Relationship Id="rId4" Type="http://schemas.openxmlformats.org/officeDocument/2006/relationships/image" Target="../media/image72.png"/><Relationship Id="rId9" Type="http://schemas.openxmlformats.org/officeDocument/2006/relationships/hyperlink" Target="https://en.wikipedia.org/wiki/File:Gnome-computer.svg" TargetMode="External"/><Relationship Id="rId14" Type="http://schemas.openxmlformats.org/officeDocument/2006/relationships/image" Target="../media/image77.jpeg"/></Relationships>
</file>

<file path=ppt/slides/_rels/slide43.xml.rels><?xml version="1.0" encoding="UTF-8" standalone="yes"?>
<Relationships xmlns="http://schemas.openxmlformats.org/package/2006/relationships"><Relationship Id="rId3" Type="http://schemas.openxmlformats.org/officeDocument/2006/relationships/hyperlink" Target="http://www.dailyclipart.net/clipart/category/math-clip-art/" TargetMode="External"/><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hyperlink" Target="http://commons.wikimedia.org/wiki/File:Additional_time.svg" TargetMode="External"/><Relationship Id="rId4" Type="http://schemas.openxmlformats.org/officeDocument/2006/relationships/image" Target="../media/image23.png"/></Relationships>
</file>

<file path=ppt/slides/_rels/slide44.xml.rels><?xml version="1.0" encoding="UTF-8" standalone="yes"?>
<Relationships xmlns="http://schemas.openxmlformats.org/package/2006/relationships"><Relationship Id="rId3" Type="http://schemas.openxmlformats.org/officeDocument/2006/relationships/hyperlink" Target="http://www.dailyclipart.net/clipart/category/math-clip-art/" TargetMode="External"/><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hyperlink" Target="http://commons.wikimedia.org/wiki/File:Additional_time.svg" TargetMode="External"/><Relationship Id="rId4" Type="http://schemas.openxmlformats.org/officeDocument/2006/relationships/image" Target="../media/image23.png"/></Relationships>
</file>

<file path=ppt/slides/_rels/slide45.xml.rels><?xml version="1.0" encoding="UTF-8" standalone="yes"?>
<Relationships xmlns="http://schemas.openxmlformats.org/package/2006/relationships"><Relationship Id="rId3" Type="http://schemas.openxmlformats.org/officeDocument/2006/relationships/hyperlink" Target="http://commons.wikimedia.org/wiki/File:Rubiks_L.svg" TargetMode="Externa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5.xml.rels><?xml version="1.0" encoding="UTF-8" standalone="yes"?>
<Relationships xmlns="http://schemas.openxmlformats.org/package/2006/relationships"><Relationship Id="rId3" Type="http://schemas.openxmlformats.org/officeDocument/2006/relationships/hyperlink" Target="http://azharreflections.blogspot.com/2013/06/my-e-dventures-of-writing.html" TargetMode="External"/><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hyperlink" Target="https://commons.wikimedia.org/wiki/File:Writing.svg"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hyperlink" Target="http://azharreflections.blogspot.com/2013/06/my-e-dventures-of-writing.html" TargetMode="External"/><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hyperlink" Target="https://commons.wikimedia.org/wiki/File:Writing.svg"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azharreflections.blogspot.com/2013/06/my-e-dventures-of-writing.html" TargetMode="External"/><Relationship Id="rId7" Type="http://schemas.openxmlformats.org/officeDocument/2006/relationships/hyperlink" Target="https://arkansasgopwing.blogspot.com/2017/11/analysis-of-gop-tax-plan.html" TargetMode="External"/><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7.png"/><Relationship Id="rId5" Type="http://schemas.openxmlformats.org/officeDocument/2006/relationships/hyperlink" Target="https://commons.wikimedia.org/wiki/File:Writing.svg" TargetMode="External"/><Relationship Id="rId10" Type="http://schemas.openxmlformats.org/officeDocument/2006/relationships/image" Target="../media/image16.png"/><Relationship Id="rId4" Type="http://schemas.openxmlformats.org/officeDocument/2006/relationships/image" Target="../media/image2.pn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hyperlink" Target="https://commons.wikimedia.org/wiki/File:Writing.svg" TargetMode="External"/><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hyperlink" Target="https://arkansasgopwing.blogspot.com/2017/11/analysis-of-gop-tax-plan.html" TargetMode="Externa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http://azharreflections.blogspot.com/2013/06/my-e-dventures-of-writing.html" TargetMode="External"/><Relationship Id="rId7" Type="http://schemas.openxmlformats.org/officeDocument/2006/relationships/hyperlink" Target="https://arkansasgopwing.blogspot.com/2017/11/analysis-of-gop-tax-plan.html" TargetMode="External"/><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hyperlink" Target="https://commons.wikimedia.org/wiki/File:Writing.svg"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6132F64-6B70-41B4-9468-3A078ABC09D4}"/>
              </a:ext>
            </a:extLst>
          </p:cNvPr>
          <p:cNvSpPr/>
          <p:nvPr/>
        </p:nvSpPr>
        <p:spPr>
          <a:xfrm>
            <a:off x="4630993" y="1612349"/>
            <a:ext cx="7261123" cy="203190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entury Gothic" panose="020B0502020202020204" pitchFamily="34" charset="0"/>
              </a:rPr>
              <a:t>Below is a key. This will show you what the skills pictures mean.</a:t>
            </a:r>
          </a:p>
          <a:p>
            <a:pPr algn="ctr"/>
            <a:endParaRPr lang="en-GB" dirty="0">
              <a:solidFill>
                <a:schemeClr val="tx1"/>
              </a:solidFill>
              <a:latin typeface="Century Gothic" panose="020B0502020202020204" pitchFamily="34" charset="0"/>
            </a:endParaRPr>
          </a:p>
          <a:p>
            <a:pPr algn="ctr"/>
            <a:r>
              <a:rPr lang="en-GB" dirty="0">
                <a:solidFill>
                  <a:schemeClr val="tx1"/>
                </a:solidFill>
                <a:latin typeface="Century Gothic" panose="020B0502020202020204" pitchFamily="34" charset="0"/>
              </a:rPr>
              <a:t>Each task in the pack will have some of these pictures shown.</a:t>
            </a:r>
          </a:p>
          <a:p>
            <a:pPr algn="ctr"/>
            <a:endParaRPr lang="en-GB" dirty="0">
              <a:solidFill>
                <a:schemeClr val="tx1"/>
              </a:solidFill>
              <a:latin typeface="Century Gothic" panose="020B0502020202020204" pitchFamily="34" charset="0"/>
            </a:endParaRPr>
          </a:p>
          <a:p>
            <a:pPr algn="ctr"/>
            <a:r>
              <a:rPr lang="en-GB" dirty="0">
                <a:solidFill>
                  <a:schemeClr val="tx1"/>
                </a:solidFill>
                <a:latin typeface="Century Gothic" panose="020B0502020202020204" pitchFamily="34" charset="0"/>
              </a:rPr>
              <a:t> That way you know which </a:t>
            </a:r>
            <a:r>
              <a:rPr lang="en-GB" b="1" u="sng" dirty="0">
                <a:solidFill>
                  <a:srgbClr val="FF0000"/>
                </a:solidFill>
                <a:latin typeface="Century Gothic" panose="020B0502020202020204" pitchFamily="34" charset="0"/>
              </a:rPr>
              <a:t>skills</a:t>
            </a:r>
            <a:r>
              <a:rPr lang="en-GB" dirty="0">
                <a:solidFill>
                  <a:schemeClr val="tx1"/>
                </a:solidFill>
                <a:latin typeface="Century Gothic" panose="020B0502020202020204" pitchFamily="34" charset="0"/>
              </a:rPr>
              <a:t> you are working on- </a:t>
            </a:r>
            <a:r>
              <a:rPr lang="en-GB" b="1" u="sng" dirty="0">
                <a:solidFill>
                  <a:schemeClr val="tx1"/>
                </a:solidFill>
                <a:latin typeface="Century Gothic" panose="020B0502020202020204" pitchFamily="34" charset="0"/>
              </a:rPr>
              <a:t>and at the end of each task you will write or talk about how you used the skills to do the task.</a:t>
            </a:r>
          </a:p>
        </p:txBody>
      </p:sp>
      <p:sp>
        <p:nvSpPr>
          <p:cNvPr id="4" name="Rectangle 3">
            <a:extLst>
              <a:ext uri="{FF2B5EF4-FFF2-40B4-BE49-F238E27FC236}">
                <a16:creationId xmlns:a16="http://schemas.microsoft.com/office/drawing/2014/main" id="{520D668C-03D8-472D-BBF9-7372919AF3E9}"/>
              </a:ext>
            </a:extLst>
          </p:cNvPr>
          <p:cNvSpPr/>
          <p:nvPr/>
        </p:nvSpPr>
        <p:spPr>
          <a:xfrm>
            <a:off x="249382" y="166255"/>
            <a:ext cx="11730182" cy="1366981"/>
          </a:xfrm>
          <a:prstGeom prst="rec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000" b="1" u="sng" dirty="0">
                <a:solidFill>
                  <a:schemeClr val="tx1"/>
                </a:solidFill>
                <a:latin typeface="Century Gothic" panose="020B0502020202020204" pitchFamily="34" charset="0"/>
              </a:rPr>
              <a:t>A Home Learning Pack- just for you!</a:t>
            </a:r>
          </a:p>
        </p:txBody>
      </p:sp>
      <p:sp>
        <p:nvSpPr>
          <p:cNvPr id="5" name="Rectangle: Rounded Corners 4">
            <a:extLst>
              <a:ext uri="{FF2B5EF4-FFF2-40B4-BE49-F238E27FC236}">
                <a16:creationId xmlns:a16="http://schemas.microsoft.com/office/drawing/2014/main" id="{791AAF2F-1949-40FB-8006-9D327E72DF8A}"/>
              </a:ext>
            </a:extLst>
          </p:cNvPr>
          <p:cNvSpPr/>
          <p:nvPr/>
        </p:nvSpPr>
        <p:spPr>
          <a:xfrm>
            <a:off x="350982" y="1681018"/>
            <a:ext cx="4134157" cy="5010727"/>
          </a:xfrm>
          <a:prstGeom prst="roundRect">
            <a:avLst/>
          </a:prstGeom>
          <a:solidFill>
            <a:schemeClr val="accent6">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Home learning can be tricky. You don’t have your teacher there to help. So we have created this pack to give you some other tasks you can try. </a:t>
            </a:r>
          </a:p>
          <a:p>
            <a:pPr algn="ctr"/>
            <a:endParaRPr lang="en-GB" dirty="0">
              <a:solidFill>
                <a:schemeClr val="tx1"/>
              </a:solidFill>
            </a:endParaRPr>
          </a:p>
          <a:p>
            <a:pPr algn="ctr"/>
            <a:r>
              <a:rPr lang="en-GB" dirty="0">
                <a:solidFill>
                  <a:schemeClr val="tx1"/>
                </a:solidFill>
              </a:rPr>
              <a:t>These tasks will still help with your literacy, numeracy and creativity whilst you are at home. These are the most important skills to practice!</a:t>
            </a:r>
          </a:p>
          <a:p>
            <a:pPr algn="ctr"/>
            <a:endParaRPr lang="en-GB" dirty="0">
              <a:solidFill>
                <a:schemeClr val="tx1"/>
              </a:solidFill>
            </a:endParaRPr>
          </a:p>
          <a:p>
            <a:pPr algn="ctr"/>
            <a:r>
              <a:rPr lang="en-GB" dirty="0">
                <a:solidFill>
                  <a:schemeClr val="tx1"/>
                </a:solidFill>
              </a:rPr>
              <a:t>Remember you don’t have to do all work set- school is making sure you have lots of choice!</a:t>
            </a:r>
          </a:p>
          <a:p>
            <a:pPr algn="ctr"/>
            <a:endParaRPr lang="en-GB" dirty="0">
              <a:solidFill>
                <a:schemeClr val="tx1"/>
              </a:solidFill>
            </a:endParaRPr>
          </a:p>
          <a:p>
            <a:pPr algn="ctr"/>
            <a:r>
              <a:rPr lang="en-GB" dirty="0">
                <a:solidFill>
                  <a:schemeClr val="tx1"/>
                </a:solidFill>
              </a:rPr>
              <a:t>You can do these on paper or a computer.</a:t>
            </a:r>
          </a:p>
        </p:txBody>
      </p:sp>
      <p:sp>
        <p:nvSpPr>
          <p:cNvPr id="6" name="Rectangle 5">
            <a:extLst>
              <a:ext uri="{FF2B5EF4-FFF2-40B4-BE49-F238E27FC236}">
                <a16:creationId xmlns:a16="http://schemas.microsoft.com/office/drawing/2014/main" id="{FC32EA25-61AD-4D06-91F2-CA5BC2E1D36A}"/>
              </a:ext>
            </a:extLst>
          </p:cNvPr>
          <p:cNvSpPr/>
          <p:nvPr/>
        </p:nvSpPr>
        <p:spPr>
          <a:xfrm>
            <a:off x="4630994" y="3648833"/>
            <a:ext cx="7261123" cy="3042912"/>
          </a:xfrm>
          <a:prstGeom prst="rect">
            <a:avLst/>
          </a:prstGeom>
          <a:solidFill>
            <a:srgbClr val="CC99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A735780C-B537-4D3E-94D5-F0EC91B129A5}"/>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644285" y="3231620"/>
            <a:ext cx="1014138" cy="1014138"/>
          </a:xfrm>
          <a:prstGeom prst="rect">
            <a:avLst/>
          </a:prstGeom>
        </p:spPr>
      </p:pic>
      <p:sp>
        <p:nvSpPr>
          <p:cNvPr id="10" name="TextBox 9">
            <a:extLst>
              <a:ext uri="{FF2B5EF4-FFF2-40B4-BE49-F238E27FC236}">
                <a16:creationId xmlns:a16="http://schemas.microsoft.com/office/drawing/2014/main" id="{2617A725-716E-473A-92D6-E692FEE96EA6}"/>
              </a:ext>
            </a:extLst>
          </p:cNvPr>
          <p:cNvSpPr txBox="1"/>
          <p:nvPr/>
        </p:nvSpPr>
        <p:spPr>
          <a:xfrm>
            <a:off x="5171876" y="3777831"/>
            <a:ext cx="5034116" cy="400110"/>
          </a:xfrm>
          <a:prstGeom prst="rect">
            <a:avLst/>
          </a:prstGeom>
          <a:noFill/>
        </p:spPr>
        <p:txBody>
          <a:bodyPr wrap="square" rtlCol="0">
            <a:spAutoFit/>
          </a:bodyPr>
          <a:lstStyle/>
          <a:p>
            <a:r>
              <a:rPr lang="en-GB" sz="2000" b="1" u="sng" dirty="0">
                <a:latin typeface="Century Gothic" panose="020B0502020202020204" pitchFamily="34" charset="0"/>
              </a:rPr>
              <a:t>Key of the </a:t>
            </a:r>
            <a:r>
              <a:rPr lang="en-GB" sz="2000" b="1" u="sng" dirty="0">
                <a:solidFill>
                  <a:srgbClr val="FF0000"/>
                </a:solidFill>
                <a:latin typeface="Century Gothic" panose="020B0502020202020204" pitchFamily="34" charset="0"/>
              </a:rPr>
              <a:t>skills</a:t>
            </a:r>
            <a:r>
              <a:rPr lang="en-GB" sz="2000" b="1" u="sng" dirty="0">
                <a:latin typeface="Century Gothic" panose="020B0502020202020204" pitchFamily="34" charset="0"/>
              </a:rPr>
              <a:t> you will use:</a:t>
            </a:r>
          </a:p>
        </p:txBody>
      </p:sp>
      <p:sp>
        <p:nvSpPr>
          <p:cNvPr id="11" name="TextBox 10">
            <a:extLst>
              <a:ext uri="{FF2B5EF4-FFF2-40B4-BE49-F238E27FC236}">
                <a16:creationId xmlns:a16="http://schemas.microsoft.com/office/drawing/2014/main" id="{3886A087-595E-4C0B-A4BE-C91671FF931F}"/>
              </a:ext>
            </a:extLst>
          </p:cNvPr>
          <p:cNvSpPr txBox="1"/>
          <p:nvPr/>
        </p:nvSpPr>
        <p:spPr>
          <a:xfrm>
            <a:off x="5587822" y="4236363"/>
            <a:ext cx="2481156" cy="646331"/>
          </a:xfrm>
          <a:prstGeom prst="rect">
            <a:avLst/>
          </a:prstGeom>
          <a:noFill/>
        </p:spPr>
        <p:txBody>
          <a:bodyPr wrap="square" rtlCol="0">
            <a:spAutoFit/>
          </a:bodyPr>
          <a:lstStyle/>
          <a:p>
            <a:r>
              <a:rPr lang="en-GB" sz="2000" b="1" dirty="0">
                <a:latin typeface="Century Gothic" panose="020B0502020202020204" pitchFamily="34" charset="0"/>
              </a:rPr>
              <a:t>Literacy </a:t>
            </a:r>
            <a:r>
              <a:rPr lang="en-GB" sz="1600" b="1" dirty="0">
                <a:latin typeface="Century Gothic" panose="020B0502020202020204" pitchFamily="34" charset="0"/>
              </a:rPr>
              <a:t>(reading and writing)</a:t>
            </a:r>
            <a:endParaRPr lang="en-GB" sz="2000" b="1" dirty="0">
              <a:latin typeface="Century Gothic" panose="020B0502020202020204" pitchFamily="34" charset="0"/>
            </a:endParaRPr>
          </a:p>
        </p:txBody>
      </p:sp>
      <p:sp>
        <p:nvSpPr>
          <p:cNvPr id="12" name="TextBox 11">
            <a:extLst>
              <a:ext uri="{FF2B5EF4-FFF2-40B4-BE49-F238E27FC236}">
                <a16:creationId xmlns:a16="http://schemas.microsoft.com/office/drawing/2014/main" id="{F7120737-5740-4E79-B775-B4D8441A51A8}"/>
              </a:ext>
            </a:extLst>
          </p:cNvPr>
          <p:cNvSpPr txBox="1"/>
          <p:nvPr/>
        </p:nvSpPr>
        <p:spPr>
          <a:xfrm>
            <a:off x="5627077" y="5123645"/>
            <a:ext cx="1618003" cy="400110"/>
          </a:xfrm>
          <a:prstGeom prst="rect">
            <a:avLst/>
          </a:prstGeom>
          <a:noFill/>
        </p:spPr>
        <p:txBody>
          <a:bodyPr wrap="square" rtlCol="0">
            <a:spAutoFit/>
          </a:bodyPr>
          <a:lstStyle/>
          <a:p>
            <a:r>
              <a:rPr lang="en-GB" sz="2000" b="1" dirty="0">
                <a:latin typeface="Century Gothic" panose="020B0502020202020204" pitchFamily="34" charset="0"/>
              </a:rPr>
              <a:t>Numeracy</a:t>
            </a:r>
          </a:p>
        </p:txBody>
      </p:sp>
      <p:sp>
        <p:nvSpPr>
          <p:cNvPr id="13" name="TextBox 12">
            <a:extLst>
              <a:ext uri="{FF2B5EF4-FFF2-40B4-BE49-F238E27FC236}">
                <a16:creationId xmlns:a16="http://schemas.microsoft.com/office/drawing/2014/main" id="{E9967D35-B499-41CA-9126-AC4DE592C383}"/>
              </a:ext>
            </a:extLst>
          </p:cNvPr>
          <p:cNvSpPr txBox="1"/>
          <p:nvPr/>
        </p:nvSpPr>
        <p:spPr>
          <a:xfrm>
            <a:off x="8981958" y="5988185"/>
            <a:ext cx="1922790" cy="646331"/>
          </a:xfrm>
          <a:prstGeom prst="rect">
            <a:avLst/>
          </a:prstGeom>
          <a:noFill/>
        </p:spPr>
        <p:txBody>
          <a:bodyPr wrap="square" rtlCol="0">
            <a:spAutoFit/>
          </a:bodyPr>
          <a:lstStyle/>
          <a:p>
            <a:r>
              <a:rPr lang="en-GB" sz="2000" b="1" dirty="0">
                <a:latin typeface="Century Gothic" panose="020B0502020202020204" pitchFamily="34" charset="0"/>
              </a:rPr>
              <a:t>IT skills </a:t>
            </a:r>
            <a:r>
              <a:rPr lang="en-GB" sz="1600" b="1" dirty="0">
                <a:latin typeface="Century Gothic" panose="020B0502020202020204" pitchFamily="34" charset="0"/>
              </a:rPr>
              <a:t>(computers)</a:t>
            </a:r>
            <a:endParaRPr lang="en-GB" sz="2000" b="1" dirty="0">
              <a:latin typeface="Century Gothic" panose="020B0502020202020204" pitchFamily="34" charset="0"/>
            </a:endParaRPr>
          </a:p>
        </p:txBody>
      </p:sp>
      <p:sp>
        <p:nvSpPr>
          <p:cNvPr id="14" name="TextBox 13">
            <a:extLst>
              <a:ext uri="{FF2B5EF4-FFF2-40B4-BE49-F238E27FC236}">
                <a16:creationId xmlns:a16="http://schemas.microsoft.com/office/drawing/2014/main" id="{8F81B717-8A63-48F9-8BF9-4EFB53A3D4DC}"/>
              </a:ext>
            </a:extLst>
          </p:cNvPr>
          <p:cNvSpPr txBox="1"/>
          <p:nvPr/>
        </p:nvSpPr>
        <p:spPr>
          <a:xfrm>
            <a:off x="8916892" y="4182524"/>
            <a:ext cx="2975225" cy="892552"/>
          </a:xfrm>
          <a:prstGeom prst="rect">
            <a:avLst/>
          </a:prstGeom>
          <a:noFill/>
        </p:spPr>
        <p:txBody>
          <a:bodyPr wrap="square" rtlCol="0">
            <a:spAutoFit/>
          </a:bodyPr>
          <a:lstStyle/>
          <a:p>
            <a:r>
              <a:rPr lang="en-GB" sz="2000" b="1" dirty="0">
                <a:latin typeface="Century Gothic" panose="020B0502020202020204" pitchFamily="34" charset="0"/>
              </a:rPr>
              <a:t>Problem Solving</a:t>
            </a:r>
          </a:p>
          <a:p>
            <a:r>
              <a:rPr lang="en-GB" sz="1600" b="1" dirty="0">
                <a:latin typeface="Century Gothic" panose="020B0502020202020204" pitchFamily="34" charset="0"/>
              </a:rPr>
              <a:t>(thinking of answers to help a puzzle or task)</a:t>
            </a:r>
          </a:p>
        </p:txBody>
      </p:sp>
      <p:sp>
        <p:nvSpPr>
          <p:cNvPr id="15" name="TextBox 14">
            <a:extLst>
              <a:ext uri="{FF2B5EF4-FFF2-40B4-BE49-F238E27FC236}">
                <a16:creationId xmlns:a16="http://schemas.microsoft.com/office/drawing/2014/main" id="{6B80ACDA-1702-49AF-8FBB-73EA3662B1DF}"/>
              </a:ext>
            </a:extLst>
          </p:cNvPr>
          <p:cNvSpPr txBox="1"/>
          <p:nvPr/>
        </p:nvSpPr>
        <p:spPr>
          <a:xfrm>
            <a:off x="8851136" y="5118164"/>
            <a:ext cx="2822854" cy="892552"/>
          </a:xfrm>
          <a:prstGeom prst="rect">
            <a:avLst/>
          </a:prstGeom>
          <a:noFill/>
        </p:spPr>
        <p:txBody>
          <a:bodyPr wrap="square" rtlCol="0">
            <a:spAutoFit/>
          </a:bodyPr>
          <a:lstStyle/>
          <a:p>
            <a:r>
              <a:rPr lang="en-GB" sz="2000" b="1" dirty="0">
                <a:latin typeface="Century Gothic" panose="020B0502020202020204" pitchFamily="34" charset="0"/>
              </a:rPr>
              <a:t>Creative Thinking</a:t>
            </a:r>
          </a:p>
          <a:p>
            <a:r>
              <a:rPr lang="en-GB" sz="1600" b="1" dirty="0">
                <a:latin typeface="Century Gothic" panose="020B0502020202020204" pitchFamily="34" charset="0"/>
              </a:rPr>
              <a:t>(coming up with your own ideas)</a:t>
            </a:r>
          </a:p>
        </p:txBody>
      </p:sp>
      <p:pic>
        <p:nvPicPr>
          <p:cNvPr id="18" name="Picture 17">
            <a:extLst>
              <a:ext uri="{FF2B5EF4-FFF2-40B4-BE49-F238E27FC236}">
                <a16:creationId xmlns:a16="http://schemas.microsoft.com/office/drawing/2014/main" id="{00FA7B25-320F-4BB6-8621-29527376822E}"/>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880622" y="4295754"/>
            <a:ext cx="560437" cy="560437"/>
          </a:xfrm>
          <a:prstGeom prst="rect">
            <a:avLst/>
          </a:prstGeom>
          <a:solidFill>
            <a:schemeClr val="bg1"/>
          </a:solidFill>
          <a:ln w="12700">
            <a:solidFill>
              <a:schemeClr val="tx1"/>
            </a:solidFill>
          </a:ln>
        </p:spPr>
      </p:pic>
      <p:pic>
        <p:nvPicPr>
          <p:cNvPr id="21" name="Picture 20">
            <a:extLst>
              <a:ext uri="{FF2B5EF4-FFF2-40B4-BE49-F238E27FC236}">
                <a16:creationId xmlns:a16="http://schemas.microsoft.com/office/drawing/2014/main" id="{0ACC9385-B9DB-4895-AE3B-9619962295DE}"/>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880622" y="5154623"/>
            <a:ext cx="560437" cy="560437"/>
          </a:xfrm>
          <a:prstGeom prst="rect">
            <a:avLst/>
          </a:prstGeom>
          <a:ln w="12700">
            <a:solidFill>
              <a:schemeClr val="tx1"/>
            </a:solidFill>
          </a:ln>
        </p:spPr>
      </p:pic>
      <p:pic>
        <p:nvPicPr>
          <p:cNvPr id="24" name="Picture 23">
            <a:extLst>
              <a:ext uri="{FF2B5EF4-FFF2-40B4-BE49-F238E27FC236}">
                <a16:creationId xmlns:a16="http://schemas.microsoft.com/office/drawing/2014/main" id="{5B4FB8EF-1BD0-4072-B003-BDB4FFCFF5D9}"/>
              </a:ext>
            </a:extLst>
          </p:cNvPr>
          <p:cNvPicPr>
            <a:picLocks noChangeAspect="1"/>
          </p:cNvPicPr>
          <p:nvPr/>
        </p:nvPicPr>
        <p:blipFill>
          <a:blip r:embed="rId8" cstate="print">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8270528" y="6010716"/>
            <a:ext cx="565575" cy="565575"/>
          </a:xfrm>
          <a:prstGeom prst="rect">
            <a:avLst/>
          </a:prstGeom>
          <a:solidFill>
            <a:schemeClr val="bg1"/>
          </a:solidFill>
          <a:ln w="12700">
            <a:solidFill>
              <a:schemeClr val="tx1"/>
            </a:solidFill>
          </a:ln>
        </p:spPr>
      </p:pic>
      <p:pic>
        <p:nvPicPr>
          <p:cNvPr id="27" name="Picture 26">
            <a:extLst>
              <a:ext uri="{FF2B5EF4-FFF2-40B4-BE49-F238E27FC236}">
                <a16:creationId xmlns:a16="http://schemas.microsoft.com/office/drawing/2014/main" id="{BEC86B0C-F22F-454B-8A90-8B04B9ED09FF}"/>
              </a:ext>
            </a:extLst>
          </p:cNvPr>
          <p:cNvPicPr>
            <a:picLocks noChangeAspect="1"/>
          </p:cNvPicPr>
          <p:nvPr/>
        </p:nvPicPr>
        <p:blipFill>
          <a:blip r:embed="rId10" cstate="print">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8180101" y="4286540"/>
            <a:ext cx="577645" cy="577645"/>
          </a:xfrm>
          <a:prstGeom prst="rect">
            <a:avLst/>
          </a:prstGeom>
          <a:solidFill>
            <a:schemeClr val="bg1"/>
          </a:solidFill>
          <a:ln w="12700">
            <a:solidFill>
              <a:schemeClr val="tx1"/>
            </a:solidFill>
          </a:ln>
        </p:spPr>
      </p:pic>
      <p:pic>
        <p:nvPicPr>
          <p:cNvPr id="30" name="Picture 29">
            <a:extLst>
              <a:ext uri="{FF2B5EF4-FFF2-40B4-BE49-F238E27FC236}">
                <a16:creationId xmlns:a16="http://schemas.microsoft.com/office/drawing/2014/main" id="{ED2CCF77-D889-4F77-82F5-C62D58731583}"/>
              </a:ext>
            </a:extLst>
          </p:cNvPr>
          <p:cNvPicPr>
            <a:picLocks noChangeAspect="1"/>
          </p:cNvPicPr>
          <p:nvPr/>
        </p:nvPicPr>
        <p:blipFill>
          <a:blip r:embed="rId12" cstate="print">
            <a:extLst>
              <a:ext uri="{28A0092B-C50C-407E-A947-70E740481C1C}">
                <a14:useLocalDpi xmlns:a14="http://schemas.microsoft.com/office/drawing/2010/main" val="0"/>
              </a:ext>
              <a:ext uri="{837473B0-CC2E-450A-ABE3-18F120FF3D39}">
                <a1611:picAttrSrcUrl xmlns:a1611="http://schemas.microsoft.com/office/drawing/2016/11/main" r:id="rId13"/>
              </a:ext>
            </a:extLst>
          </a:blip>
          <a:stretch>
            <a:fillRect/>
          </a:stretch>
        </p:blipFill>
        <p:spPr>
          <a:xfrm>
            <a:off x="8236006" y="5164905"/>
            <a:ext cx="568844" cy="568844"/>
          </a:xfrm>
          <a:prstGeom prst="rect">
            <a:avLst/>
          </a:prstGeom>
          <a:solidFill>
            <a:schemeClr val="bg1"/>
          </a:solidFill>
          <a:ln w="12700">
            <a:solidFill>
              <a:schemeClr val="tx1"/>
            </a:solidFill>
          </a:ln>
        </p:spPr>
      </p:pic>
      <p:sp>
        <p:nvSpPr>
          <p:cNvPr id="32" name="TextBox 31">
            <a:extLst>
              <a:ext uri="{FF2B5EF4-FFF2-40B4-BE49-F238E27FC236}">
                <a16:creationId xmlns:a16="http://schemas.microsoft.com/office/drawing/2014/main" id="{59803877-57BF-41F3-8636-9F63B7AA03FA}"/>
              </a:ext>
            </a:extLst>
          </p:cNvPr>
          <p:cNvSpPr txBox="1"/>
          <p:nvPr/>
        </p:nvSpPr>
        <p:spPr>
          <a:xfrm>
            <a:off x="5575978" y="5842281"/>
            <a:ext cx="2493000" cy="646331"/>
          </a:xfrm>
          <a:prstGeom prst="rect">
            <a:avLst/>
          </a:prstGeom>
          <a:noFill/>
        </p:spPr>
        <p:txBody>
          <a:bodyPr wrap="square" rtlCol="0">
            <a:spAutoFit/>
          </a:bodyPr>
          <a:lstStyle/>
          <a:p>
            <a:r>
              <a:rPr lang="en-GB" sz="2000" b="1" dirty="0">
                <a:latin typeface="Century Gothic" panose="020B0502020202020204" pitchFamily="34" charset="0"/>
              </a:rPr>
              <a:t>Research</a:t>
            </a:r>
            <a:r>
              <a:rPr lang="en-GB" sz="1600" b="1" dirty="0">
                <a:latin typeface="Century Gothic" panose="020B0502020202020204" pitchFamily="34" charset="0"/>
              </a:rPr>
              <a:t> (finding information)</a:t>
            </a:r>
            <a:endParaRPr lang="en-GB" sz="2000" b="1" dirty="0">
              <a:latin typeface="Century Gothic" panose="020B0502020202020204" pitchFamily="34" charset="0"/>
            </a:endParaRPr>
          </a:p>
        </p:txBody>
      </p:sp>
      <p:pic>
        <p:nvPicPr>
          <p:cNvPr id="37" name="Picture 36">
            <a:extLst>
              <a:ext uri="{FF2B5EF4-FFF2-40B4-BE49-F238E27FC236}">
                <a16:creationId xmlns:a16="http://schemas.microsoft.com/office/drawing/2014/main" id="{66C7E8B1-F95C-47B4-A119-DFAD3E5A3773}"/>
              </a:ext>
            </a:extLst>
          </p:cNvPr>
          <p:cNvPicPr>
            <a:picLocks noChangeAspect="1"/>
          </p:cNvPicPr>
          <p:nvPr/>
        </p:nvPicPr>
        <p:blipFill>
          <a:blip r:embed="rId14" cstate="print">
            <a:extLst>
              <a:ext uri="{28A0092B-C50C-407E-A947-70E740481C1C}">
                <a14:useLocalDpi xmlns:a14="http://schemas.microsoft.com/office/drawing/2010/main" val="0"/>
              </a:ext>
              <a:ext uri="{837473B0-CC2E-450A-ABE3-18F120FF3D39}">
                <a1611:picAttrSrcUrl xmlns:a1611="http://schemas.microsoft.com/office/drawing/2016/11/main" r:id="rId15"/>
              </a:ext>
            </a:extLst>
          </a:blip>
          <a:stretch>
            <a:fillRect/>
          </a:stretch>
        </p:blipFill>
        <p:spPr>
          <a:xfrm>
            <a:off x="4880622" y="5964641"/>
            <a:ext cx="560437" cy="560437"/>
          </a:xfrm>
          <a:prstGeom prst="rect">
            <a:avLst/>
          </a:prstGeom>
          <a:ln w="12700">
            <a:solidFill>
              <a:schemeClr val="tx1"/>
            </a:solidFill>
          </a:ln>
        </p:spPr>
      </p:pic>
    </p:spTree>
    <p:extLst>
      <p:ext uri="{BB962C8B-B14F-4D97-AF65-F5344CB8AC3E}">
        <p14:creationId xmlns:p14="http://schemas.microsoft.com/office/powerpoint/2010/main" val="21904319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8EA4CB90-75D5-408C-AECE-AE3DE1E9E1BC}"/>
              </a:ext>
            </a:extLst>
          </p:cNvPr>
          <p:cNvSpPr txBox="1"/>
          <p:nvPr/>
        </p:nvSpPr>
        <p:spPr>
          <a:xfrm>
            <a:off x="190091" y="1218386"/>
            <a:ext cx="9868309" cy="3785652"/>
          </a:xfrm>
          <a:prstGeom prst="rect">
            <a:avLst/>
          </a:prstGeom>
          <a:solidFill>
            <a:schemeClr val="accent2">
              <a:lumMod val="20000"/>
              <a:lumOff val="80000"/>
            </a:schemeClr>
          </a:solidFill>
          <a:ln w="28575">
            <a:solidFill>
              <a:schemeClr val="tx1"/>
            </a:solidFill>
          </a:ln>
        </p:spPr>
        <p:txBody>
          <a:bodyPr wrap="square" rtlCol="0">
            <a:spAutoFit/>
          </a:bodyPr>
          <a:lstStyle/>
          <a:p>
            <a:r>
              <a:rPr lang="en-GB" sz="2000" dirty="0">
                <a:latin typeface="Century Gothic" panose="020B0502020202020204" pitchFamily="34" charset="0"/>
              </a:rPr>
              <a:t>1. Collect 10 objects from your house? </a:t>
            </a:r>
            <a:r>
              <a:rPr lang="en-GB" sz="2000" b="1" u="sng" dirty="0">
                <a:latin typeface="Century Gothic" panose="020B0502020202020204" pitchFamily="34" charset="0"/>
              </a:rPr>
              <a:t>CLASSIFY</a:t>
            </a:r>
            <a:r>
              <a:rPr lang="en-GB" sz="2000" dirty="0">
                <a:latin typeface="Century Gothic" panose="020B0502020202020204" pitchFamily="34" charset="0"/>
              </a:rPr>
              <a:t> them into 2 different groups.</a:t>
            </a:r>
          </a:p>
          <a:p>
            <a:endParaRPr lang="en-GB" sz="2000" dirty="0">
              <a:latin typeface="Century Gothic" panose="020B0502020202020204" pitchFamily="34" charset="0"/>
            </a:endParaRPr>
          </a:p>
          <a:p>
            <a:r>
              <a:rPr lang="en-GB" sz="2000" dirty="0">
                <a:latin typeface="Century Gothic" panose="020B0502020202020204" pitchFamily="34" charset="0"/>
              </a:rPr>
              <a:t>2. </a:t>
            </a:r>
            <a:r>
              <a:rPr lang="en-GB" sz="2000" b="1" u="sng" dirty="0">
                <a:latin typeface="Century Gothic" panose="020B0502020202020204" pitchFamily="34" charset="0"/>
              </a:rPr>
              <a:t>REPRESENT </a:t>
            </a:r>
            <a:r>
              <a:rPr lang="en-GB" sz="2000" dirty="0">
                <a:latin typeface="Century Gothic" panose="020B0502020202020204" pitchFamily="34" charset="0"/>
              </a:rPr>
              <a:t>your day in 4 pictures …</a:t>
            </a:r>
          </a:p>
          <a:p>
            <a:endParaRPr lang="en-GB" sz="2000" dirty="0">
              <a:latin typeface="Century Gothic" panose="020B0502020202020204" pitchFamily="34" charset="0"/>
            </a:endParaRPr>
          </a:p>
          <a:p>
            <a:r>
              <a:rPr lang="en-GB" sz="2000" dirty="0">
                <a:latin typeface="Century Gothic" panose="020B0502020202020204" pitchFamily="34" charset="0"/>
              </a:rPr>
              <a:t>3. </a:t>
            </a:r>
            <a:r>
              <a:rPr lang="en-GB" sz="2000" b="1" u="sng" dirty="0">
                <a:latin typeface="Century Gothic" panose="020B0502020202020204" pitchFamily="34" charset="0"/>
              </a:rPr>
              <a:t>EVALUATE </a:t>
            </a:r>
            <a:r>
              <a:rPr lang="en-GB" sz="2000" dirty="0">
                <a:latin typeface="Century Gothic" panose="020B0502020202020204" pitchFamily="34" charset="0"/>
              </a:rPr>
              <a:t>your last meal- What did you like? What did you dislike?</a:t>
            </a:r>
          </a:p>
          <a:p>
            <a:endParaRPr lang="en-GB" sz="2000" dirty="0">
              <a:latin typeface="Century Gothic" panose="020B0502020202020204" pitchFamily="34" charset="0"/>
            </a:endParaRPr>
          </a:p>
          <a:p>
            <a:r>
              <a:rPr lang="en-GB" sz="2000" dirty="0">
                <a:latin typeface="Century Gothic" panose="020B0502020202020204" pitchFamily="34" charset="0"/>
              </a:rPr>
              <a:t>4. Show 5 different shading </a:t>
            </a:r>
            <a:r>
              <a:rPr lang="en-GB" sz="2000" b="1" u="sng" dirty="0">
                <a:latin typeface="Century Gothic" panose="020B0502020202020204" pitchFamily="34" charset="0"/>
              </a:rPr>
              <a:t>TECHNIQUES</a:t>
            </a:r>
            <a:r>
              <a:rPr lang="en-GB" sz="2000" dirty="0">
                <a:latin typeface="Century Gothic" panose="020B0502020202020204" pitchFamily="34" charset="0"/>
              </a:rPr>
              <a:t>. </a:t>
            </a:r>
          </a:p>
          <a:p>
            <a:endParaRPr lang="en-GB" sz="2000" dirty="0">
              <a:latin typeface="Century Gothic" panose="020B0502020202020204" pitchFamily="34" charset="0"/>
            </a:endParaRPr>
          </a:p>
          <a:p>
            <a:r>
              <a:rPr lang="en-GB" sz="2000" dirty="0">
                <a:latin typeface="Century Gothic" panose="020B0502020202020204" pitchFamily="34" charset="0"/>
              </a:rPr>
              <a:t>5. Can you give examples of different types of  </a:t>
            </a:r>
            <a:r>
              <a:rPr lang="en-GB" sz="2000" b="1" u="sng" dirty="0">
                <a:latin typeface="Century Gothic" panose="020B0502020202020204" pitchFamily="34" charset="0"/>
              </a:rPr>
              <a:t>RELATIONSHIPS</a:t>
            </a:r>
            <a:r>
              <a:rPr lang="en-GB" sz="2000" dirty="0">
                <a:latin typeface="Century Gothic" panose="020B0502020202020204" pitchFamily="34" charset="0"/>
              </a:rPr>
              <a:t> you might have</a:t>
            </a:r>
          </a:p>
          <a:p>
            <a:endParaRPr lang="en-GB" sz="2000" dirty="0">
              <a:latin typeface="Century Gothic" panose="020B0502020202020204" pitchFamily="34" charset="0"/>
            </a:endParaRPr>
          </a:p>
          <a:p>
            <a:pPr marL="457200" indent="-457200">
              <a:buAutoNum type="arabicPeriod" startAt="6"/>
            </a:pPr>
            <a:r>
              <a:rPr lang="en-GB" sz="2000" b="1" u="sng" dirty="0">
                <a:latin typeface="Century Gothic" panose="020B0502020202020204" pitchFamily="34" charset="0"/>
              </a:rPr>
              <a:t>CLARIFY</a:t>
            </a:r>
            <a:r>
              <a:rPr lang="en-GB" sz="2000" dirty="0">
                <a:latin typeface="Century Gothic" panose="020B0502020202020204" pitchFamily="34" charset="0"/>
              </a:rPr>
              <a:t> your </a:t>
            </a:r>
            <a:r>
              <a:rPr lang="en-GB" sz="2000" b="1" u="sng" dirty="0">
                <a:latin typeface="Century Gothic" panose="020B0502020202020204" pitchFamily="34" charset="0"/>
              </a:rPr>
              <a:t>METHOD</a:t>
            </a:r>
            <a:r>
              <a:rPr lang="en-GB" sz="2000" dirty="0">
                <a:latin typeface="Century Gothic" panose="020B0502020202020204" pitchFamily="34" charset="0"/>
              </a:rPr>
              <a:t> for making a cup of tea. </a:t>
            </a:r>
          </a:p>
          <a:p>
            <a:pPr marL="457200" indent="-457200"/>
            <a:endParaRPr lang="en-GB" sz="2000" dirty="0">
              <a:latin typeface="Century Gothic" panose="020B0502020202020204" pitchFamily="34" charset="0"/>
            </a:endParaRPr>
          </a:p>
        </p:txBody>
      </p:sp>
      <p:sp>
        <p:nvSpPr>
          <p:cNvPr id="5" name="Rectangle 4">
            <a:extLst>
              <a:ext uri="{FF2B5EF4-FFF2-40B4-BE49-F238E27FC236}">
                <a16:creationId xmlns:a16="http://schemas.microsoft.com/office/drawing/2014/main" id="{DB0B941B-9373-4A3C-8498-3D4470A14A9D}"/>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B7599235-9F16-4014-AE0A-82FBF8B03C9C}"/>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9FE3ECC1-6DEA-4B9C-B81F-EFD685B950AC}"/>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89BC26E0-2139-421C-8CCE-1E27D3717AC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22803"/>
            <a:ext cx="560437" cy="560437"/>
          </a:xfrm>
          <a:prstGeom prst="rect">
            <a:avLst/>
          </a:prstGeom>
          <a:solidFill>
            <a:schemeClr val="bg1"/>
          </a:solidFill>
          <a:ln w="12700">
            <a:solidFill>
              <a:schemeClr val="tx1"/>
            </a:solidFill>
          </a:ln>
        </p:spPr>
      </p:pic>
      <p:sp>
        <p:nvSpPr>
          <p:cNvPr id="10" name="Rectangle 9">
            <a:extLst>
              <a:ext uri="{FF2B5EF4-FFF2-40B4-BE49-F238E27FC236}">
                <a16:creationId xmlns:a16="http://schemas.microsoft.com/office/drawing/2014/main" id="{B0C44FB7-A91F-43B8-A996-FDC4524A484A}"/>
              </a:ext>
            </a:extLst>
          </p:cNvPr>
          <p:cNvSpPr/>
          <p:nvPr/>
        </p:nvSpPr>
        <p:spPr>
          <a:xfrm>
            <a:off x="190092" y="103090"/>
            <a:ext cx="9686412" cy="996037"/>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br>
              <a:rPr lang="en-GB" sz="2000" b="1" u="sng" dirty="0">
                <a:solidFill>
                  <a:schemeClr val="tx1"/>
                </a:solidFill>
                <a:latin typeface="Century Gothic" panose="020B0502020202020204" pitchFamily="34" charset="0"/>
              </a:rPr>
            </a:br>
            <a:r>
              <a:rPr lang="en-GB" sz="2000" b="1" u="sng" dirty="0">
                <a:solidFill>
                  <a:schemeClr val="tx1"/>
                </a:solidFill>
                <a:latin typeface="Century Gothic" panose="020B0502020202020204" pitchFamily="34" charset="0"/>
              </a:rPr>
              <a:t>Task: </a:t>
            </a:r>
            <a:r>
              <a:rPr lang="en-GB" sz="2000" b="1" dirty="0">
                <a:solidFill>
                  <a:schemeClr val="tx1"/>
                </a:solidFill>
                <a:latin typeface="Century Gothic" panose="020B0502020202020204" pitchFamily="34" charset="0"/>
              </a:rPr>
              <a:t>Using the words</a:t>
            </a:r>
          </a:p>
          <a:p>
            <a:r>
              <a:rPr lang="en-GB" sz="1600" dirty="0">
                <a:solidFill>
                  <a:schemeClr val="tx1"/>
                </a:solidFill>
                <a:latin typeface="Century Gothic" panose="020B0502020202020204" pitchFamily="34" charset="0"/>
              </a:rPr>
              <a:t>Below are some </a:t>
            </a:r>
            <a:r>
              <a:rPr lang="en-GB" sz="1600" b="1" u="sng" dirty="0">
                <a:solidFill>
                  <a:schemeClr val="tx1"/>
                </a:solidFill>
                <a:latin typeface="Century Gothic" panose="020B0502020202020204" pitchFamily="34" charset="0"/>
              </a:rPr>
              <a:t>questions</a:t>
            </a:r>
            <a:r>
              <a:rPr lang="en-GB" sz="1600" dirty="0">
                <a:solidFill>
                  <a:schemeClr val="tx1"/>
                </a:solidFill>
                <a:latin typeface="Century Gothic" panose="020B0502020202020204" pitchFamily="34" charset="0"/>
              </a:rPr>
              <a:t> with </a:t>
            </a:r>
            <a:r>
              <a:rPr lang="en-GB" sz="1600" u="sng" dirty="0">
                <a:solidFill>
                  <a:schemeClr val="tx1"/>
                </a:solidFill>
                <a:latin typeface="Century Gothic" panose="020B0502020202020204" pitchFamily="34" charset="0"/>
              </a:rPr>
              <a:t>some</a:t>
            </a:r>
            <a:r>
              <a:rPr lang="en-GB" sz="1600" dirty="0">
                <a:solidFill>
                  <a:schemeClr val="tx1"/>
                </a:solidFill>
                <a:latin typeface="Century Gothic" panose="020B0502020202020204" pitchFamily="34" charset="0"/>
              </a:rPr>
              <a:t> of our  words in. Can you read and </a:t>
            </a:r>
            <a:r>
              <a:rPr lang="en-GB" sz="1600" b="1" u="sng" dirty="0">
                <a:solidFill>
                  <a:srgbClr val="FF0000"/>
                </a:solidFill>
                <a:latin typeface="Century Gothic" panose="020B0502020202020204" pitchFamily="34" charset="0"/>
              </a:rPr>
              <a:t>answer</a:t>
            </a:r>
            <a:r>
              <a:rPr lang="en-GB" sz="1600" dirty="0">
                <a:solidFill>
                  <a:schemeClr val="tx1"/>
                </a:solidFill>
                <a:latin typeface="Century Gothic" panose="020B0502020202020204" pitchFamily="34" charset="0"/>
              </a:rPr>
              <a:t> each question to show you understand the words?</a:t>
            </a:r>
            <a:endParaRPr lang="en-GB" sz="1600" b="1" u="sng" dirty="0">
              <a:solidFill>
                <a:schemeClr val="tx1"/>
              </a:solidFill>
              <a:latin typeface="Century Gothic" panose="020B0502020202020204" pitchFamily="34" charset="0"/>
            </a:endParaRPr>
          </a:p>
          <a:p>
            <a:endParaRPr lang="en-GB"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BD073928-971F-48E8-8B71-530674CAB64C}"/>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3818435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609ED0-CF10-4F56-904E-926687726011}"/>
              </a:ext>
            </a:extLst>
          </p:cNvPr>
          <p:cNvSpPr/>
          <p:nvPr/>
        </p:nvSpPr>
        <p:spPr>
          <a:xfrm>
            <a:off x="230909" y="5933209"/>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27D32BBA-4371-4233-8598-B13CBEF93106}"/>
              </a:ext>
            </a:extLst>
          </p:cNvPr>
          <p:cNvSpPr/>
          <p:nvPr/>
        </p:nvSpPr>
        <p:spPr>
          <a:xfrm>
            <a:off x="10296762" y="190044"/>
            <a:ext cx="1708003" cy="1090116"/>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1D08AFB4-E2FE-45C3-8C63-FF75F4249BAD}"/>
              </a:ext>
            </a:extLst>
          </p:cNvPr>
          <p:cNvSpPr txBox="1"/>
          <p:nvPr/>
        </p:nvSpPr>
        <p:spPr>
          <a:xfrm>
            <a:off x="10667017" y="190044"/>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F2997C0A-9919-406E-8E65-C94B2B31204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376765" y="672727"/>
            <a:ext cx="560437" cy="560437"/>
          </a:xfrm>
          <a:prstGeom prst="rect">
            <a:avLst/>
          </a:prstGeom>
          <a:ln w="12700">
            <a:solidFill>
              <a:schemeClr val="tx1"/>
            </a:solidFill>
          </a:ln>
        </p:spPr>
      </p:pic>
      <p:sp>
        <p:nvSpPr>
          <p:cNvPr id="12" name="Rectangle 11">
            <a:extLst>
              <a:ext uri="{FF2B5EF4-FFF2-40B4-BE49-F238E27FC236}">
                <a16:creationId xmlns:a16="http://schemas.microsoft.com/office/drawing/2014/main" id="{226E2A05-78DF-462C-A786-9E87EE29BA35}"/>
              </a:ext>
            </a:extLst>
          </p:cNvPr>
          <p:cNvSpPr/>
          <p:nvPr/>
        </p:nvSpPr>
        <p:spPr>
          <a:xfrm>
            <a:off x="230909" y="224256"/>
            <a:ext cx="9642764" cy="598704"/>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3" name="TextBox 12">
            <a:extLst>
              <a:ext uri="{FF2B5EF4-FFF2-40B4-BE49-F238E27FC236}">
                <a16:creationId xmlns:a16="http://schemas.microsoft.com/office/drawing/2014/main" id="{49922BBC-A50B-439B-98B7-D8AFB5D5963D}"/>
              </a:ext>
            </a:extLst>
          </p:cNvPr>
          <p:cNvSpPr txBox="1"/>
          <p:nvPr/>
        </p:nvSpPr>
        <p:spPr>
          <a:xfrm>
            <a:off x="225902" y="200691"/>
            <a:ext cx="9536934" cy="400110"/>
          </a:xfrm>
          <a:prstGeom prst="rect">
            <a:avLst/>
          </a:prstGeom>
          <a:noFill/>
        </p:spPr>
        <p:txBody>
          <a:bodyPr wrap="square" rtlCol="0">
            <a:spAutoFit/>
          </a:bodyPr>
          <a:lstStyle/>
          <a:p>
            <a:r>
              <a:rPr lang="en-GB" sz="2000" b="1" u="sng" dirty="0">
                <a:latin typeface="Century Gothic" pitchFamily="34" charset="0"/>
              </a:rPr>
              <a:t>Task: Strategy Game</a:t>
            </a:r>
          </a:p>
        </p:txBody>
      </p:sp>
      <p:sp>
        <p:nvSpPr>
          <p:cNvPr id="32" name="TextBox 31">
            <a:extLst>
              <a:ext uri="{FF2B5EF4-FFF2-40B4-BE49-F238E27FC236}">
                <a16:creationId xmlns:a16="http://schemas.microsoft.com/office/drawing/2014/main" id="{34FBF2EF-AA92-4E33-8E0B-347F66BD063D}"/>
              </a:ext>
            </a:extLst>
          </p:cNvPr>
          <p:cNvSpPr txBox="1"/>
          <p:nvPr/>
        </p:nvSpPr>
        <p:spPr>
          <a:xfrm>
            <a:off x="334297" y="5947787"/>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
        <p:nvSpPr>
          <p:cNvPr id="21" name="Rectangle 20">
            <a:extLst>
              <a:ext uri="{FF2B5EF4-FFF2-40B4-BE49-F238E27FC236}">
                <a16:creationId xmlns:a16="http://schemas.microsoft.com/office/drawing/2014/main" id="{089AD133-4C7B-48DB-9457-DC606D155132}"/>
              </a:ext>
            </a:extLst>
          </p:cNvPr>
          <p:cNvSpPr/>
          <p:nvPr/>
        </p:nvSpPr>
        <p:spPr>
          <a:xfrm>
            <a:off x="169817" y="927463"/>
            <a:ext cx="8673737" cy="4950823"/>
          </a:xfrm>
          <a:prstGeom prst="rect">
            <a:avLst/>
          </a:prstGeom>
          <a:solidFill>
            <a:schemeClr val="accent6">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pic>
        <p:nvPicPr>
          <p:cNvPr id="22" name="Picture 21">
            <a:extLst>
              <a:ext uri="{FF2B5EF4-FFF2-40B4-BE49-F238E27FC236}">
                <a16:creationId xmlns:a16="http://schemas.microsoft.com/office/drawing/2014/main" id="{BEC86B0C-F22F-454B-8A90-8B04B9ED09FF}"/>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518353" y="668128"/>
            <a:ext cx="577645" cy="577645"/>
          </a:xfrm>
          <a:prstGeom prst="rect">
            <a:avLst/>
          </a:prstGeom>
          <a:solidFill>
            <a:schemeClr val="bg1"/>
          </a:solidFill>
          <a:ln w="12700">
            <a:solidFill>
              <a:schemeClr val="tx1"/>
            </a:solidFill>
          </a:ln>
        </p:spPr>
      </p:pic>
      <p:pic>
        <p:nvPicPr>
          <p:cNvPr id="6147" name="Picture 3"/>
          <p:cNvPicPr>
            <a:picLocks noChangeAspect="1" noChangeArrowheads="1"/>
          </p:cNvPicPr>
          <p:nvPr/>
        </p:nvPicPr>
        <p:blipFill>
          <a:blip r:embed="rId6" cstate="print"/>
          <a:srcRect/>
          <a:stretch>
            <a:fillRect/>
          </a:stretch>
        </p:blipFill>
        <p:spPr bwMode="auto">
          <a:xfrm>
            <a:off x="1102723" y="1000261"/>
            <a:ext cx="7086600" cy="4752975"/>
          </a:xfrm>
          <a:prstGeom prst="rect">
            <a:avLst/>
          </a:prstGeom>
          <a:noFill/>
          <a:ln w="9525">
            <a:noFill/>
            <a:miter lim="800000"/>
            <a:headEnd/>
            <a:tailEnd/>
          </a:ln>
        </p:spPr>
      </p:pic>
    </p:spTree>
    <p:extLst>
      <p:ext uri="{BB962C8B-B14F-4D97-AF65-F5344CB8AC3E}">
        <p14:creationId xmlns:p14="http://schemas.microsoft.com/office/powerpoint/2010/main" val="8196623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06BA4B5C-2437-4C32-9830-80AD107544F5}"/>
              </a:ext>
            </a:extLst>
          </p:cNvPr>
          <p:cNvGraphicFramePr>
            <a:graphicFrameLocks noGrp="1"/>
          </p:cNvGraphicFramePr>
          <p:nvPr>
            <p:extLst>
              <p:ext uri="{D42A27DB-BD31-4B8C-83A1-F6EECF244321}">
                <p14:modId xmlns:p14="http://schemas.microsoft.com/office/powerpoint/2010/main" val="2640846086"/>
              </p:ext>
            </p:extLst>
          </p:nvPr>
        </p:nvGraphicFramePr>
        <p:xfrm>
          <a:off x="1871683" y="349662"/>
          <a:ext cx="7998692" cy="3314469"/>
        </p:xfrm>
        <a:graphic>
          <a:graphicData uri="http://schemas.openxmlformats.org/drawingml/2006/table">
            <a:tbl>
              <a:tblPr firstRow="1" bandRow="1">
                <a:tableStyleId>{284E427A-3D55-4303-BF80-6455036E1DE7}</a:tableStyleId>
              </a:tblPr>
              <a:tblGrid>
                <a:gridCol w="1999673">
                  <a:extLst>
                    <a:ext uri="{9D8B030D-6E8A-4147-A177-3AD203B41FA5}">
                      <a16:colId xmlns:a16="http://schemas.microsoft.com/office/drawing/2014/main" val="2615830896"/>
                    </a:ext>
                  </a:extLst>
                </a:gridCol>
                <a:gridCol w="1999673">
                  <a:extLst>
                    <a:ext uri="{9D8B030D-6E8A-4147-A177-3AD203B41FA5}">
                      <a16:colId xmlns:a16="http://schemas.microsoft.com/office/drawing/2014/main" val="378055214"/>
                    </a:ext>
                  </a:extLst>
                </a:gridCol>
                <a:gridCol w="1999673">
                  <a:extLst>
                    <a:ext uri="{9D8B030D-6E8A-4147-A177-3AD203B41FA5}">
                      <a16:colId xmlns:a16="http://schemas.microsoft.com/office/drawing/2014/main" val="2681211027"/>
                    </a:ext>
                  </a:extLst>
                </a:gridCol>
                <a:gridCol w="1999673">
                  <a:extLst>
                    <a:ext uri="{9D8B030D-6E8A-4147-A177-3AD203B41FA5}">
                      <a16:colId xmlns:a16="http://schemas.microsoft.com/office/drawing/2014/main" val="2267677312"/>
                    </a:ext>
                  </a:extLst>
                </a:gridCol>
              </a:tblGrid>
              <a:tr h="1104823">
                <a:tc>
                  <a:txBody>
                    <a:bodyPr/>
                    <a:lstStyle/>
                    <a:p>
                      <a:pPr algn="ctr"/>
                      <a:r>
                        <a:rPr lang="en-GB" sz="4800" b="1" dirty="0">
                          <a:solidFill>
                            <a:sysClr val="windowText" lastClr="000000"/>
                          </a:solidFill>
                        </a:rPr>
                        <a:t>1</a:t>
                      </a:r>
                      <a:endParaRPr lang="en-GB" sz="4800" b="1" dirty="0">
                        <a:solidFill>
                          <a:sysClr val="windowText" lastClr="000000"/>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en-GB" sz="4800" b="1" dirty="0">
                          <a:solidFill>
                            <a:sysClr val="windowText" lastClr="000000"/>
                          </a:solidFill>
                        </a:rPr>
                        <a:t>2</a:t>
                      </a:r>
                      <a:endParaRPr lang="en-GB" sz="4800" b="1" dirty="0">
                        <a:solidFill>
                          <a:sysClr val="windowText" lastClr="000000"/>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en-GB" sz="4800" b="1" dirty="0">
                          <a:solidFill>
                            <a:sysClr val="windowText" lastClr="000000"/>
                          </a:solidFill>
                        </a:rPr>
                        <a:t>3</a:t>
                      </a:r>
                      <a:endParaRPr lang="en-GB" sz="4800" b="1" dirty="0">
                        <a:solidFill>
                          <a:sysClr val="windowText" lastClr="000000"/>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en-GB" sz="4800" b="1" dirty="0">
                          <a:solidFill>
                            <a:sysClr val="windowText" lastClr="000000"/>
                          </a:solidFill>
                        </a:rPr>
                        <a:t>4</a:t>
                      </a:r>
                      <a:endParaRPr lang="en-GB" sz="4800" b="1" dirty="0">
                        <a:solidFill>
                          <a:sysClr val="windowText" lastClr="000000"/>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4064129681"/>
                  </a:ext>
                </a:extLst>
              </a:tr>
              <a:tr h="1104823">
                <a:tc>
                  <a:txBody>
                    <a:bodyPr/>
                    <a:lstStyle/>
                    <a:p>
                      <a:pPr algn="ctr"/>
                      <a:r>
                        <a:rPr lang="en-GB" sz="4800" b="1">
                          <a:solidFill>
                            <a:sysClr val="windowText" lastClr="000000"/>
                          </a:solidFill>
                        </a:rPr>
                        <a:t>5</a:t>
                      </a:r>
                      <a:endParaRPr lang="en-GB" sz="4800" b="1" dirty="0">
                        <a:solidFill>
                          <a:sysClr val="windowText" lastClr="000000"/>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en-GB" sz="4800" b="1" dirty="0">
                          <a:solidFill>
                            <a:sysClr val="windowText" lastClr="000000"/>
                          </a:solidFill>
                        </a:rPr>
                        <a:t>6</a:t>
                      </a:r>
                      <a:endParaRPr lang="en-GB" sz="4800" b="1" dirty="0">
                        <a:solidFill>
                          <a:sysClr val="windowText" lastClr="000000"/>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en-GB" sz="4800" b="1" dirty="0">
                          <a:solidFill>
                            <a:sysClr val="windowText" lastClr="000000"/>
                          </a:solidFill>
                        </a:rPr>
                        <a:t>7</a:t>
                      </a:r>
                      <a:endParaRPr lang="en-GB" sz="4800" b="1" dirty="0">
                        <a:solidFill>
                          <a:sysClr val="windowText" lastClr="000000"/>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en-GB" sz="4800" b="1" dirty="0">
                          <a:solidFill>
                            <a:sysClr val="windowText" lastClr="000000"/>
                          </a:solidFill>
                        </a:rPr>
                        <a:t>8</a:t>
                      </a:r>
                      <a:endParaRPr lang="en-GB" sz="4800" b="1" dirty="0">
                        <a:solidFill>
                          <a:sysClr val="windowText" lastClr="000000"/>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3423596962"/>
                  </a:ext>
                </a:extLst>
              </a:tr>
              <a:tr h="1104823">
                <a:tc>
                  <a:txBody>
                    <a:bodyPr/>
                    <a:lstStyle/>
                    <a:p>
                      <a:pPr algn="ctr"/>
                      <a:r>
                        <a:rPr lang="en-GB" sz="4800" b="1" dirty="0">
                          <a:solidFill>
                            <a:sysClr val="windowText" lastClr="000000"/>
                          </a:solidFill>
                        </a:rPr>
                        <a:t>9</a:t>
                      </a:r>
                      <a:endParaRPr lang="en-GB" sz="4800" b="1" dirty="0">
                        <a:solidFill>
                          <a:sysClr val="windowText" lastClr="000000"/>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en-GB" sz="4800" b="1" dirty="0">
                          <a:solidFill>
                            <a:sysClr val="windowText" lastClr="000000"/>
                          </a:solidFill>
                        </a:rPr>
                        <a:t>10</a:t>
                      </a:r>
                      <a:endParaRPr lang="en-GB" sz="4800" b="1" dirty="0">
                        <a:solidFill>
                          <a:sysClr val="windowText" lastClr="000000"/>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en-GB" sz="4800" b="1" dirty="0">
                          <a:solidFill>
                            <a:sysClr val="windowText" lastClr="000000"/>
                          </a:solidFill>
                        </a:rPr>
                        <a:t>11</a:t>
                      </a:r>
                      <a:endParaRPr lang="en-GB" sz="4800" b="1" dirty="0">
                        <a:solidFill>
                          <a:sysClr val="windowText" lastClr="000000"/>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r>
                        <a:rPr lang="en-GB" sz="4800" b="1" dirty="0">
                          <a:solidFill>
                            <a:sysClr val="windowText" lastClr="000000"/>
                          </a:solidFill>
                        </a:rPr>
                        <a:t>12</a:t>
                      </a:r>
                      <a:endParaRPr lang="en-GB" sz="4800" b="1" dirty="0">
                        <a:solidFill>
                          <a:sysClr val="windowText" lastClr="000000"/>
                        </a:solidFill>
                        <a:latin typeface="Comic Sans MS" panose="030F0702030302020204" pitchFamily="66"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888687571"/>
                  </a:ext>
                </a:extLst>
              </a:tr>
            </a:tbl>
          </a:graphicData>
        </a:graphic>
      </p:graphicFrame>
      <p:graphicFrame>
        <p:nvGraphicFramePr>
          <p:cNvPr id="7" name="Table 6"/>
          <p:cNvGraphicFramePr>
            <a:graphicFrameLocks noGrp="1"/>
          </p:cNvGraphicFramePr>
          <p:nvPr/>
        </p:nvGraphicFramePr>
        <p:xfrm>
          <a:off x="1770739" y="4442578"/>
          <a:ext cx="9607008" cy="1631650"/>
        </p:xfrm>
        <a:graphic>
          <a:graphicData uri="http://schemas.openxmlformats.org/drawingml/2006/table">
            <a:tbl>
              <a:tblPr firstRow="1" bandRow="1">
                <a:tableStyleId>{5C22544A-7EE6-4342-B048-85BDC9FD1C3A}</a:tableStyleId>
              </a:tblPr>
              <a:tblGrid>
                <a:gridCol w="1601168">
                  <a:extLst>
                    <a:ext uri="{9D8B030D-6E8A-4147-A177-3AD203B41FA5}">
                      <a16:colId xmlns:a16="http://schemas.microsoft.com/office/drawing/2014/main" val="20000"/>
                    </a:ext>
                  </a:extLst>
                </a:gridCol>
                <a:gridCol w="1601168">
                  <a:extLst>
                    <a:ext uri="{9D8B030D-6E8A-4147-A177-3AD203B41FA5}">
                      <a16:colId xmlns:a16="http://schemas.microsoft.com/office/drawing/2014/main" val="20001"/>
                    </a:ext>
                  </a:extLst>
                </a:gridCol>
                <a:gridCol w="1601168">
                  <a:extLst>
                    <a:ext uri="{9D8B030D-6E8A-4147-A177-3AD203B41FA5}">
                      <a16:colId xmlns:a16="http://schemas.microsoft.com/office/drawing/2014/main" val="20002"/>
                    </a:ext>
                  </a:extLst>
                </a:gridCol>
                <a:gridCol w="1601168">
                  <a:extLst>
                    <a:ext uri="{9D8B030D-6E8A-4147-A177-3AD203B41FA5}">
                      <a16:colId xmlns:a16="http://schemas.microsoft.com/office/drawing/2014/main" val="20003"/>
                    </a:ext>
                  </a:extLst>
                </a:gridCol>
                <a:gridCol w="1601168">
                  <a:extLst>
                    <a:ext uri="{9D8B030D-6E8A-4147-A177-3AD203B41FA5}">
                      <a16:colId xmlns:a16="http://schemas.microsoft.com/office/drawing/2014/main" val="20004"/>
                    </a:ext>
                  </a:extLst>
                </a:gridCol>
                <a:gridCol w="1601168">
                  <a:extLst>
                    <a:ext uri="{9D8B030D-6E8A-4147-A177-3AD203B41FA5}">
                      <a16:colId xmlns:a16="http://schemas.microsoft.com/office/drawing/2014/main" val="20005"/>
                    </a:ext>
                  </a:extLst>
                </a:gridCol>
              </a:tblGrid>
              <a:tr h="815825">
                <a:tc>
                  <a:txBody>
                    <a:bodyPr/>
                    <a:lstStyle/>
                    <a:p>
                      <a:pPr algn="ctr"/>
                      <a:r>
                        <a:rPr lang="en-GB" sz="3200" b="1" dirty="0">
                          <a:solidFill>
                            <a:sysClr val="windowText" lastClr="000000"/>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3200" b="1" dirty="0">
                          <a:solidFill>
                            <a:sysClr val="windowText" lastClr="000000"/>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3200" b="1" dirty="0">
                          <a:solidFill>
                            <a:sysClr val="windowText" lastClr="000000"/>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3200" b="1" dirty="0">
                          <a:solidFill>
                            <a:sysClr val="windowText" lastClr="000000"/>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3200" b="1">
                          <a:solidFill>
                            <a:sysClr val="windowText" lastClr="000000"/>
                          </a:solidFill>
                        </a:rPr>
                        <a:t>5</a:t>
                      </a:r>
                      <a:endParaRPr lang="en-GB" sz="3200" b="1" dirty="0">
                        <a:solidFill>
                          <a:sysClr val="windowText" lastClr="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3200" b="1" dirty="0">
                          <a:solidFill>
                            <a:sysClr val="windowText" lastClr="000000"/>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815825">
                <a:tc>
                  <a:txBody>
                    <a:bodyPr/>
                    <a:lstStyle/>
                    <a:p>
                      <a:pPr algn="ctr"/>
                      <a:r>
                        <a:rPr lang="en-GB" sz="3200" b="1" dirty="0">
                          <a:solidFill>
                            <a:sysClr val="windowText" lastClr="000000"/>
                          </a:solidFill>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3200" b="1" dirty="0">
                          <a:solidFill>
                            <a:sysClr val="windowText" lastClr="000000"/>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3200" b="1" dirty="0">
                          <a:solidFill>
                            <a:sysClr val="windowText" lastClr="000000"/>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3200" b="1" dirty="0">
                          <a:solidFill>
                            <a:sysClr val="windowText" lastClr="000000"/>
                          </a:solidFill>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3200" b="1">
                          <a:solidFill>
                            <a:sysClr val="windowText" lastClr="000000"/>
                          </a:solidFill>
                        </a:rPr>
                        <a:t>5</a:t>
                      </a:r>
                      <a:endParaRPr lang="en-GB" sz="3200" b="1" dirty="0">
                        <a:solidFill>
                          <a:sysClr val="windowText" lastClr="0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3200" b="1" dirty="0">
                          <a:solidFill>
                            <a:sysClr val="windowText" lastClr="000000"/>
                          </a:solidFill>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021685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0" y="879869"/>
            <a:ext cx="4309110" cy="5978131"/>
          </a:xfrm>
          <a:prstGeom prst="rect">
            <a:avLst/>
          </a:prstGeom>
          <a:noFill/>
          <a:ln w="9525">
            <a:noFill/>
            <a:miter lim="800000"/>
            <a:headEnd/>
            <a:tailEnd/>
          </a:ln>
        </p:spPr>
      </p:pic>
      <p:pic>
        <p:nvPicPr>
          <p:cNvPr id="40963" name="Picture 3"/>
          <p:cNvPicPr>
            <a:picLocks noChangeAspect="1" noChangeArrowheads="1"/>
          </p:cNvPicPr>
          <p:nvPr/>
        </p:nvPicPr>
        <p:blipFill>
          <a:blip r:embed="rId3" cstate="print"/>
          <a:srcRect/>
          <a:stretch>
            <a:fillRect/>
          </a:stretch>
        </p:blipFill>
        <p:spPr bwMode="auto">
          <a:xfrm>
            <a:off x="4193177" y="1174350"/>
            <a:ext cx="3971109" cy="5683650"/>
          </a:xfrm>
          <a:prstGeom prst="rect">
            <a:avLst/>
          </a:prstGeom>
          <a:noFill/>
          <a:ln w="9525">
            <a:noFill/>
            <a:miter lim="800000"/>
            <a:headEnd/>
            <a:tailEnd/>
          </a:ln>
        </p:spPr>
      </p:pic>
      <p:pic>
        <p:nvPicPr>
          <p:cNvPr id="40964" name="Picture 4"/>
          <p:cNvPicPr>
            <a:picLocks noChangeAspect="1" noChangeArrowheads="1"/>
          </p:cNvPicPr>
          <p:nvPr/>
        </p:nvPicPr>
        <p:blipFill>
          <a:blip r:embed="rId4" cstate="print"/>
          <a:srcRect/>
          <a:stretch>
            <a:fillRect/>
          </a:stretch>
        </p:blipFill>
        <p:spPr bwMode="auto">
          <a:xfrm>
            <a:off x="8250554" y="791528"/>
            <a:ext cx="3715022" cy="5486137"/>
          </a:xfrm>
          <a:prstGeom prst="rect">
            <a:avLst/>
          </a:prstGeom>
          <a:noFill/>
          <a:ln w="9525">
            <a:noFill/>
            <a:miter lim="800000"/>
            <a:headEnd/>
            <a:tailEnd/>
          </a:ln>
        </p:spPr>
      </p:pic>
      <p:sp>
        <p:nvSpPr>
          <p:cNvPr id="5" name="Rectangle 4">
            <a:extLst>
              <a:ext uri="{FF2B5EF4-FFF2-40B4-BE49-F238E27FC236}">
                <a16:creationId xmlns:a16="http://schemas.microsoft.com/office/drawing/2014/main" id="{C1CB4ABD-FF3F-4694-8595-CC52FB1CD457}"/>
              </a:ext>
            </a:extLst>
          </p:cNvPr>
          <p:cNvSpPr/>
          <p:nvPr/>
        </p:nvSpPr>
        <p:spPr>
          <a:xfrm>
            <a:off x="308171" y="213754"/>
            <a:ext cx="9642764" cy="818212"/>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Century Gothic" pitchFamily="34" charset="0"/>
              </a:rPr>
              <a:t>Task: </a:t>
            </a:r>
            <a:r>
              <a:rPr lang="en-GB" sz="2000" b="1" dirty="0">
                <a:solidFill>
                  <a:schemeClr val="tx1"/>
                </a:solidFill>
                <a:latin typeface="Century Gothic" pitchFamily="34" charset="0"/>
              </a:rPr>
              <a:t>x3 x4 x8 tables check</a:t>
            </a:r>
          </a:p>
          <a:p>
            <a:r>
              <a:rPr lang="en-GB" sz="1600" dirty="0">
                <a:solidFill>
                  <a:schemeClr val="tx1"/>
                </a:solidFill>
                <a:latin typeface="Century Gothic" pitchFamily="34" charset="0"/>
              </a:rPr>
              <a:t>Look at the charts- read and say out loud- Can you say each one in different voices</a:t>
            </a:r>
            <a:r>
              <a:rPr lang="en-GB" sz="1600" dirty="0">
                <a:solidFill>
                  <a:schemeClr val="tx1"/>
                </a:solidFill>
              </a:rPr>
              <a:t>.</a:t>
            </a:r>
          </a:p>
          <a:p>
            <a:endParaRPr lang="en-GB" b="1" u="sng" dirty="0">
              <a:solidFill>
                <a:schemeClr val="tx1"/>
              </a:solidFill>
            </a:endParaRPr>
          </a:p>
        </p:txBody>
      </p:sp>
      <p:sp>
        <p:nvSpPr>
          <p:cNvPr id="6" name="Rectangle 5">
            <a:extLst>
              <a:ext uri="{FF2B5EF4-FFF2-40B4-BE49-F238E27FC236}">
                <a16:creationId xmlns:a16="http://schemas.microsoft.com/office/drawing/2014/main" id="{94302726-1F60-4AD5-91E9-524FEC27EE7B}"/>
              </a:ext>
            </a:extLst>
          </p:cNvPr>
          <p:cNvSpPr/>
          <p:nvPr/>
        </p:nvSpPr>
        <p:spPr>
          <a:xfrm>
            <a:off x="7832436" y="6382186"/>
            <a:ext cx="4359564"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1CB4ABD-FF3F-4694-8595-CC52FB1CD457}"/>
              </a:ext>
            </a:extLst>
          </p:cNvPr>
          <p:cNvSpPr/>
          <p:nvPr/>
        </p:nvSpPr>
        <p:spPr>
          <a:xfrm>
            <a:off x="334297" y="200691"/>
            <a:ext cx="9642764" cy="1607652"/>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2" name="TextBox 11">
            <a:extLst>
              <a:ext uri="{FF2B5EF4-FFF2-40B4-BE49-F238E27FC236}">
                <a16:creationId xmlns:a16="http://schemas.microsoft.com/office/drawing/2014/main" id="{487C6B08-4BEA-4E32-8C8D-95B2A0AD240C}"/>
              </a:ext>
            </a:extLst>
          </p:cNvPr>
          <p:cNvSpPr txBox="1"/>
          <p:nvPr/>
        </p:nvSpPr>
        <p:spPr>
          <a:xfrm>
            <a:off x="431484" y="233431"/>
            <a:ext cx="9213662" cy="1384995"/>
          </a:xfrm>
          <a:prstGeom prst="rect">
            <a:avLst/>
          </a:prstGeom>
          <a:noFill/>
        </p:spPr>
        <p:txBody>
          <a:bodyPr wrap="square" rtlCol="0">
            <a:spAutoFit/>
          </a:bodyPr>
          <a:lstStyle/>
          <a:p>
            <a:r>
              <a:rPr lang="en-GB" sz="2000" b="1" u="sng" dirty="0">
                <a:latin typeface="Century Gothic" pitchFamily="34" charset="0"/>
              </a:rPr>
              <a:t>Task: Beat the clock- x3 x4 8</a:t>
            </a:r>
          </a:p>
          <a:p>
            <a:r>
              <a:rPr lang="en-GB" sz="1600" dirty="0">
                <a:latin typeface="Century Gothic" pitchFamily="34" charset="0"/>
              </a:rPr>
              <a:t>How many questions can you answer correctly in two minutes?</a:t>
            </a:r>
          </a:p>
          <a:p>
            <a:r>
              <a:rPr lang="en-GB" sz="1600" dirty="0">
                <a:latin typeface="Century Gothic" pitchFamily="34" charset="0"/>
              </a:rPr>
              <a:t>Re- do this </a:t>
            </a:r>
            <a:r>
              <a:rPr lang="en-GB" sz="1600" dirty="0">
                <a:solidFill>
                  <a:srgbClr val="FF0000"/>
                </a:solidFill>
                <a:latin typeface="Century Gothic" pitchFamily="34" charset="0"/>
              </a:rPr>
              <a:t>every other day </a:t>
            </a:r>
            <a:r>
              <a:rPr lang="en-GB" sz="1600" dirty="0">
                <a:latin typeface="Century Gothic" pitchFamily="34" charset="0"/>
              </a:rPr>
              <a:t>and see if you can </a:t>
            </a:r>
            <a:r>
              <a:rPr lang="en-GB" sz="1600" dirty="0">
                <a:solidFill>
                  <a:srgbClr val="FF0000"/>
                </a:solidFill>
                <a:latin typeface="Century Gothic" pitchFamily="34" charset="0"/>
              </a:rPr>
              <a:t>improve</a:t>
            </a:r>
            <a:r>
              <a:rPr lang="en-GB" sz="1600" dirty="0">
                <a:latin typeface="Century Gothic" pitchFamily="34" charset="0"/>
              </a:rPr>
              <a:t> your score each time. Write your answers on  different piece of paper so you can re-try the task. </a:t>
            </a:r>
          </a:p>
          <a:p>
            <a:r>
              <a:rPr lang="en-GB" sz="1600" dirty="0">
                <a:latin typeface="Century Gothic" pitchFamily="34" charset="0"/>
              </a:rPr>
              <a:t>(Answers are at the end of this pack) </a:t>
            </a:r>
            <a:endParaRPr lang="en-GB" sz="1600" b="1" u="sng" dirty="0">
              <a:latin typeface="Century Gothic" pitchFamily="34" charset="0"/>
            </a:endParaRPr>
          </a:p>
        </p:txBody>
      </p:sp>
      <p:sp>
        <p:nvSpPr>
          <p:cNvPr id="5" name="Rectangle 4">
            <a:extLst>
              <a:ext uri="{FF2B5EF4-FFF2-40B4-BE49-F238E27FC236}">
                <a16:creationId xmlns:a16="http://schemas.microsoft.com/office/drawing/2014/main" id="{74029660-E848-4C38-8A5C-C26AF19FBFA7}"/>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B6B223F7-7B87-431E-BDA5-973A51456C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41982BEA-E021-42C4-BBFE-52A7AABB6CEA}"/>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B015DB26-59B3-4669-BA48-D90DF90674BB}"/>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48929"/>
            <a:ext cx="560437" cy="560437"/>
          </a:xfrm>
          <a:prstGeom prst="rect">
            <a:avLst/>
          </a:prstGeom>
          <a:ln w="12700">
            <a:solidFill>
              <a:schemeClr val="tx1"/>
            </a:solidFill>
          </a:ln>
        </p:spPr>
      </p:pic>
      <p:graphicFrame>
        <p:nvGraphicFramePr>
          <p:cNvPr id="2" name="Table 2">
            <a:extLst>
              <a:ext uri="{FF2B5EF4-FFF2-40B4-BE49-F238E27FC236}">
                <a16:creationId xmlns:a16="http://schemas.microsoft.com/office/drawing/2014/main" id="{E4DC036C-F871-48A7-BB03-C83CF5267DE1}"/>
              </a:ext>
            </a:extLst>
          </p:cNvPr>
          <p:cNvGraphicFramePr>
            <a:graphicFrameLocks noGrp="1"/>
          </p:cNvGraphicFramePr>
          <p:nvPr>
            <p:extLst>
              <p:ext uri="{D42A27DB-BD31-4B8C-83A1-F6EECF244321}">
                <p14:modId xmlns:p14="http://schemas.microsoft.com/office/powerpoint/2010/main" val="3310496607"/>
              </p:ext>
            </p:extLst>
          </p:nvPr>
        </p:nvGraphicFramePr>
        <p:xfrm>
          <a:off x="522747" y="1978937"/>
          <a:ext cx="11146505" cy="3667605"/>
        </p:xfrm>
        <a:graphic>
          <a:graphicData uri="http://schemas.openxmlformats.org/drawingml/2006/table">
            <a:tbl>
              <a:tblPr firstRow="1" bandRow="1">
                <a:tableStyleId>{5940675A-B579-460E-94D1-54222C63F5DA}</a:tableStyleId>
              </a:tblPr>
              <a:tblGrid>
                <a:gridCol w="2229301">
                  <a:extLst>
                    <a:ext uri="{9D8B030D-6E8A-4147-A177-3AD203B41FA5}">
                      <a16:colId xmlns:a16="http://schemas.microsoft.com/office/drawing/2014/main" val="3209142909"/>
                    </a:ext>
                  </a:extLst>
                </a:gridCol>
                <a:gridCol w="2229301">
                  <a:extLst>
                    <a:ext uri="{9D8B030D-6E8A-4147-A177-3AD203B41FA5}">
                      <a16:colId xmlns:a16="http://schemas.microsoft.com/office/drawing/2014/main" val="3619860520"/>
                    </a:ext>
                  </a:extLst>
                </a:gridCol>
                <a:gridCol w="2229301">
                  <a:extLst>
                    <a:ext uri="{9D8B030D-6E8A-4147-A177-3AD203B41FA5}">
                      <a16:colId xmlns:a16="http://schemas.microsoft.com/office/drawing/2014/main" val="540901438"/>
                    </a:ext>
                  </a:extLst>
                </a:gridCol>
                <a:gridCol w="2229301">
                  <a:extLst>
                    <a:ext uri="{9D8B030D-6E8A-4147-A177-3AD203B41FA5}">
                      <a16:colId xmlns:a16="http://schemas.microsoft.com/office/drawing/2014/main" val="2722824625"/>
                    </a:ext>
                  </a:extLst>
                </a:gridCol>
                <a:gridCol w="2229301">
                  <a:extLst>
                    <a:ext uri="{9D8B030D-6E8A-4147-A177-3AD203B41FA5}">
                      <a16:colId xmlns:a16="http://schemas.microsoft.com/office/drawing/2014/main" val="636347389"/>
                    </a:ext>
                  </a:extLst>
                </a:gridCol>
              </a:tblGrid>
              <a:tr h="733521">
                <a:tc>
                  <a:txBody>
                    <a:bodyPr/>
                    <a:lstStyle/>
                    <a:p>
                      <a:r>
                        <a:rPr lang="en-GB" sz="2000" dirty="0">
                          <a:latin typeface="Comic Sans MS" panose="030F0702030302020204" pitchFamily="66" charset="0"/>
                        </a:rPr>
                        <a:t>3 </a:t>
                      </a:r>
                      <a:r>
                        <a:rPr lang="en-GB" sz="2000">
                          <a:latin typeface="Comic Sans MS" panose="030F0702030302020204" pitchFamily="66" charset="0"/>
                        </a:rPr>
                        <a:t>× 4 </a:t>
                      </a:r>
                      <a:r>
                        <a:rPr lang="en-GB" sz="2000" dirty="0">
                          <a:latin typeface="Comic Sans MS" panose="030F0702030302020204" pitchFamily="66" charset="0"/>
                        </a:rPr>
                        <a:t>= </a:t>
                      </a:r>
                    </a:p>
                  </a:txBody>
                  <a:tcPr>
                    <a:solidFill>
                      <a:schemeClr val="accent6">
                        <a:lumMod val="40000"/>
                        <a:lumOff val="60000"/>
                      </a:schemeClr>
                    </a:solidFill>
                  </a:tcPr>
                </a:tc>
                <a:tc>
                  <a:txBody>
                    <a:bodyPr/>
                    <a:lstStyle/>
                    <a:p>
                      <a:r>
                        <a:rPr lang="en-GB" sz="2000" dirty="0">
                          <a:latin typeface="Comic Sans MS" panose="030F0702030302020204" pitchFamily="66" charset="0"/>
                        </a:rPr>
                        <a:t>0 × 8 = </a:t>
                      </a:r>
                    </a:p>
                  </a:txBody>
                  <a:tcPr>
                    <a:solidFill>
                      <a:schemeClr val="accent6">
                        <a:lumMod val="40000"/>
                        <a:lumOff val="60000"/>
                      </a:schemeClr>
                    </a:solidFill>
                  </a:tcPr>
                </a:tc>
                <a:tc>
                  <a:txBody>
                    <a:bodyPr/>
                    <a:lstStyle/>
                    <a:p>
                      <a:r>
                        <a:rPr lang="en-GB" sz="2000" dirty="0">
                          <a:latin typeface="Comic Sans MS" panose="030F0702030302020204" pitchFamily="66" charset="0"/>
                        </a:rPr>
                        <a:t>6 × 4 = </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6 × 8 =</a:t>
                      </a:r>
                    </a:p>
                    <a:p>
                      <a:endParaRPr lang="en-GB" sz="2000" dirty="0">
                        <a:latin typeface="Comic Sans MS" panose="030F0702030302020204" pitchFamily="66" charset="0"/>
                      </a:endParaRPr>
                    </a:p>
                  </a:txBody>
                  <a:tcPr>
                    <a:solidFill>
                      <a:schemeClr val="accent6">
                        <a:lumMod val="40000"/>
                        <a:lumOff val="60000"/>
                      </a:schemeClr>
                    </a:solidFill>
                  </a:tcPr>
                </a:tc>
                <a:tc>
                  <a:txBody>
                    <a:bodyPr/>
                    <a:lstStyle/>
                    <a:p>
                      <a:r>
                        <a:rPr lang="en-GB" sz="2000" dirty="0">
                          <a:latin typeface="Comic Sans MS" panose="030F0702030302020204" pitchFamily="66" charset="0"/>
                        </a:rPr>
                        <a:t>11 × 4= </a:t>
                      </a:r>
                    </a:p>
                  </a:txBody>
                  <a:tcPr>
                    <a:solidFill>
                      <a:schemeClr val="accent6">
                        <a:lumMod val="40000"/>
                        <a:lumOff val="60000"/>
                      </a:schemeClr>
                    </a:solidFill>
                  </a:tcPr>
                </a:tc>
                <a:extLst>
                  <a:ext uri="{0D108BD9-81ED-4DB2-BD59-A6C34878D82A}">
                    <a16:rowId xmlns:a16="http://schemas.microsoft.com/office/drawing/2014/main" val="4080842380"/>
                  </a:ext>
                </a:extLst>
              </a:tr>
              <a:tr h="733521">
                <a:tc>
                  <a:txBody>
                    <a:bodyPr/>
                    <a:lstStyle/>
                    <a:p>
                      <a:r>
                        <a:rPr lang="en-GB" sz="2000" dirty="0">
                          <a:latin typeface="Comic Sans MS" panose="030F0702030302020204" pitchFamily="66" charset="0"/>
                        </a:rPr>
                        <a:t>12 × 4 = </a:t>
                      </a:r>
                    </a:p>
                  </a:txBody>
                  <a:tcPr>
                    <a:solidFill>
                      <a:schemeClr val="accent6">
                        <a:lumMod val="40000"/>
                        <a:lumOff val="60000"/>
                      </a:schemeClr>
                    </a:solidFill>
                  </a:tcPr>
                </a:tc>
                <a:tc>
                  <a:txBody>
                    <a:bodyPr/>
                    <a:lstStyle/>
                    <a:p>
                      <a:r>
                        <a:rPr lang="en-GB" sz="2000" dirty="0">
                          <a:latin typeface="Comic Sans MS" panose="030F0702030302020204" pitchFamily="66" charset="0"/>
                        </a:rPr>
                        <a:t>8 × 8 = </a:t>
                      </a:r>
                    </a:p>
                  </a:txBody>
                  <a:tcPr>
                    <a:solidFill>
                      <a:schemeClr val="accent6">
                        <a:lumMod val="40000"/>
                        <a:lumOff val="60000"/>
                      </a:schemeClr>
                    </a:solidFill>
                  </a:tcPr>
                </a:tc>
                <a:tc>
                  <a:txBody>
                    <a:bodyPr/>
                    <a:lstStyle/>
                    <a:p>
                      <a:r>
                        <a:rPr lang="en-GB" sz="2000" dirty="0">
                          <a:latin typeface="Comic Sans MS" panose="030F0702030302020204" pitchFamily="66" charset="0"/>
                        </a:rPr>
                        <a:t>8 </a:t>
                      </a:r>
                      <a:r>
                        <a:rPr lang="en-GB" sz="2000">
                          <a:latin typeface="Comic Sans MS" panose="030F0702030302020204" pitchFamily="66" charset="0"/>
                        </a:rPr>
                        <a:t>× 3 </a:t>
                      </a:r>
                      <a:r>
                        <a:rPr lang="en-GB" sz="2000" dirty="0">
                          <a:latin typeface="Comic Sans MS" panose="030F0702030302020204" pitchFamily="66" charset="0"/>
                        </a:rPr>
                        <a:t>= </a:t>
                      </a:r>
                    </a:p>
                  </a:txBody>
                  <a:tcPr>
                    <a:solidFill>
                      <a:schemeClr val="accent6">
                        <a:lumMod val="40000"/>
                        <a:lumOff val="60000"/>
                      </a:schemeClr>
                    </a:solidFill>
                  </a:tcPr>
                </a:tc>
                <a:tc>
                  <a:txBody>
                    <a:bodyPr/>
                    <a:lstStyle/>
                    <a:p>
                      <a:r>
                        <a:rPr lang="en-GB" sz="2000" dirty="0">
                          <a:latin typeface="Comic Sans MS" panose="030F0702030302020204" pitchFamily="66" charset="0"/>
                        </a:rPr>
                        <a:t>0 × 4 = </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9 × 3 =</a:t>
                      </a:r>
                    </a:p>
                    <a:p>
                      <a:endParaRPr lang="en-GB" sz="2000" dirty="0">
                        <a:latin typeface="Comic Sans MS" panose="030F0702030302020204" pitchFamily="66" charset="0"/>
                      </a:endParaRPr>
                    </a:p>
                  </a:txBody>
                  <a:tcPr>
                    <a:solidFill>
                      <a:schemeClr val="accent6">
                        <a:lumMod val="40000"/>
                        <a:lumOff val="60000"/>
                      </a:schemeClr>
                    </a:solidFill>
                  </a:tcPr>
                </a:tc>
                <a:extLst>
                  <a:ext uri="{0D108BD9-81ED-4DB2-BD59-A6C34878D82A}">
                    <a16:rowId xmlns:a16="http://schemas.microsoft.com/office/drawing/2014/main" val="1317503618"/>
                  </a:ext>
                </a:extLst>
              </a:tr>
              <a:tr h="733521">
                <a:tc>
                  <a:txBody>
                    <a:bodyPr/>
                    <a:lstStyle/>
                    <a:p>
                      <a:r>
                        <a:rPr lang="en-GB" sz="2000">
                          <a:latin typeface="Comic Sans MS" panose="030F0702030302020204" pitchFamily="66" charset="0"/>
                        </a:rPr>
                        <a:t>5 </a:t>
                      </a:r>
                      <a:r>
                        <a:rPr lang="en-GB" sz="2000" dirty="0">
                          <a:latin typeface="Comic Sans MS" panose="030F0702030302020204" pitchFamily="66" charset="0"/>
                        </a:rPr>
                        <a:t>× 4 = </a:t>
                      </a:r>
                    </a:p>
                  </a:txBody>
                  <a:tcPr>
                    <a:solidFill>
                      <a:schemeClr val="accent6">
                        <a:lumMod val="40000"/>
                        <a:lumOff val="60000"/>
                      </a:schemeClr>
                    </a:solidFill>
                  </a:tcPr>
                </a:tc>
                <a:tc>
                  <a:txBody>
                    <a:bodyPr/>
                    <a:lstStyle/>
                    <a:p>
                      <a:r>
                        <a:rPr lang="en-GB" sz="2000" dirty="0">
                          <a:latin typeface="Comic Sans MS" panose="030F0702030302020204" pitchFamily="66" charset="0"/>
                        </a:rPr>
                        <a:t>3 × 8 =</a:t>
                      </a:r>
                    </a:p>
                  </a:txBody>
                  <a:tcPr>
                    <a:solidFill>
                      <a:schemeClr val="accent6">
                        <a:lumMod val="40000"/>
                        <a:lumOff val="60000"/>
                      </a:schemeClr>
                    </a:solidFill>
                  </a:tcPr>
                </a:tc>
                <a:tc>
                  <a:txBody>
                    <a:bodyPr/>
                    <a:lstStyle/>
                    <a:p>
                      <a:r>
                        <a:rPr lang="en-GB" sz="2000" dirty="0">
                          <a:latin typeface="Comic Sans MS" panose="030F0702030302020204" pitchFamily="66" charset="0"/>
                        </a:rPr>
                        <a:t>10 × 3 = </a:t>
                      </a:r>
                    </a:p>
                  </a:txBody>
                  <a:tcPr>
                    <a:solidFill>
                      <a:schemeClr val="accent6">
                        <a:lumMod val="40000"/>
                        <a:lumOff val="60000"/>
                      </a:schemeClr>
                    </a:solidFill>
                  </a:tcPr>
                </a:tc>
                <a:tc>
                  <a:txBody>
                    <a:bodyPr/>
                    <a:lstStyle/>
                    <a:p>
                      <a:r>
                        <a:rPr lang="en-GB" sz="2000" dirty="0">
                          <a:latin typeface="Comic Sans MS" panose="030F0702030302020204" pitchFamily="66" charset="0"/>
                        </a:rPr>
                        <a:t>9 × 8 = </a:t>
                      </a:r>
                    </a:p>
                  </a:txBody>
                  <a:tcPr>
                    <a:solidFill>
                      <a:schemeClr val="accent6">
                        <a:lumMod val="40000"/>
                        <a:lumOff val="60000"/>
                      </a:schemeClr>
                    </a:solidFill>
                  </a:tcPr>
                </a:tc>
                <a:tc>
                  <a:txBody>
                    <a:bodyPr/>
                    <a:lstStyle/>
                    <a:p>
                      <a:r>
                        <a:rPr lang="en-GB" sz="2000" dirty="0">
                          <a:latin typeface="Comic Sans MS" panose="030F0702030302020204" pitchFamily="66" charset="0"/>
                        </a:rPr>
                        <a:t>2 × 8 = </a:t>
                      </a:r>
                    </a:p>
                  </a:txBody>
                  <a:tcPr>
                    <a:solidFill>
                      <a:schemeClr val="accent6">
                        <a:lumMod val="40000"/>
                        <a:lumOff val="60000"/>
                      </a:schemeClr>
                    </a:solidFill>
                  </a:tcPr>
                </a:tc>
                <a:extLst>
                  <a:ext uri="{0D108BD9-81ED-4DB2-BD59-A6C34878D82A}">
                    <a16:rowId xmlns:a16="http://schemas.microsoft.com/office/drawing/2014/main" val="709035245"/>
                  </a:ext>
                </a:extLst>
              </a:tr>
              <a:tr h="733521">
                <a:tc>
                  <a:txBody>
                    <a:bodyPr/>
                    <a:lstStyle/>
                    <a:p>
                      <a:r>
                        <a:rPr lang="en-GB" sz="2000">
                          <a:latin typeface="Comic Sans MS" panose="030F0702030302020204" pitchFamily="66" charset="0"/>
                        </a:rPr>
                        <a:t>5 </a:t>
                      </a:r>
                      <a:r>
                        <a:rPr lang="en-GB" sz="2000" dirty="0">
                          <a:latin typeface="Comic Sans MS" panose="030F0702030302020204" pitchFamily="66" charset="0"/>
                        </a:rPr>
                        <a:t>× 4 = </a:t>
                      </a:r>
                    </a:p>
                  </a:txBody>
                  <a:tcPr>
                    <a:solidFill>
                      <a:schemeClr val="accent6">
                        <a:lumMod val="40000"/>
                        <a:lumOff val="60000"/>
                      </a:schemeClr>
                    </a:solidFill>
                  </a:tcPr>
                </a:tc>
                <a:tc>
                  <a:txBody>
                    <a:bodyPr/>
                    <a:lstStyle/>
                    <a:p>
                      <a:r>
                        <a:rPr lang="en-GB" sz="2000" dirty="0">
                          <a:latin typeface="Comic Sans MS" panose="030F0702030302020204" pitchFamily="66" charset="0"/>
                        </a:rPr>
                        <a:t>7 × 3 = </a:t>
                      </a:r>
                    </a:p>
                  </a:txBody>
                  <a:tcPr>
                    <a:solidFill>
                      <a:schemeClr val="accent6">
                        <a:lumMod val="40000"/>
                        <a:lumOff val="60000"/>
                      </a:schemeClr>
                    </a:solidFill>
                  </a:tcPr>
                </a:tc>
                <a:tc>
                  <a:txBody>
                    <a:bodyPr/>
                    <a:lstStyle/>
                    <a:p>
                      <a:r>
                        <a:rPr lang="en-GB" sz="2000" dirty="0">
                          <a:latin typeface="Comic Sans MS" panose="030F0702030302020204" pitchFamily="66" charset="0"/>
                        </a:rPr>
                        <a:t>4 × 6 = </a:t>
                      </a:r>
                    </a:p>
                  </a:txBody>
                  <a:tcPr>
                    <a:solidFill>
                      <a:schemeClr val="accent6">
                        <a:lumMod val="40000"/>
                        <a:lumOff val="60000"/>
                      </a:schemeClr>
                    </a:solidFill>
                  </a:tcPr>
                </a:tc>
                <a:tc>
                  <a:txBody>
                    <a:bodyPr/>
                    <a:lstStyle/>
                    <a:p>
                      <a:r>
                        <a:rPr lang="en-GB" sz="2000" dirty="0">
                          <a:latin typeface="Comic Sans MS" panose="030F0702030302020204" pitchFamily="66" charset="0"/>
                        </a:rPr>
                        <a:t>12 × 3 = </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1 × 8 =</a:t>
                      </a:r>
                    </a:p>
                    <a:p>
                      <a:endParaRPr lang="en-GB" sz="2000" dirty="0">
                        <a:latin typeface="Comic Sans MS" panose="030F0702030302020204" pitchFamily="66" charset="0"/>
                      </a:endParaRPr>
                    </a:p>
                  </a:txBody>
                  <a:tcPr>
                    <a:solidFill>
                      <a:schemeClr val="accent6">
                        <a:lumMod val="40000"/>
                        <a:lumOff val="60000"/>
                      </a:schemeClr>
                    </a:solidFill>
                  </a:tcPr>
                </a:tc>
                <a:extLst>
                  <a:ext uri="{0D108BD9-81ED-4DB2-BD59-A6C34878D82A}">
                    <a16:rowId xmlns:a16="http://schemas.microsoft.com/office/drawing/2014/main" val="2413833370"/>
                  </a:ext>
                </a:extLst>
              </a:tr>
              <a:tr h="733521">
                <a:tc>
                  <a:txBody>
                    <a:bodyPr/>
                    <a:lstStyle/>
                    <a:p>
                      <a:r>
                        <a:rPr lang="en-GB" sz="2000" dirty="0">
                          <a:latin typeface="Comic Sans MS" panose="030F0702030302020204" pitchFamily="66" charset="0"/>
                        </a:rPr>
                        <a:t>6 × 8 = </a:t>
                      </a:r>
                    </a:p>
                  </a:txBody>
                  <a:tcPr>
                    <a:solidFill>
                      <a:schemeClr val="accent6">
                        <a:lumMod val="40000"/>
                        <a:lumOff val="60000"/>
                      </a:schemeClr>
                    </a:solidFill>
                  </a:tcPr>
                </a:tc>
                <a:tc>
                  <a:txBody>
                    <a:bodyPr/>
                    <a:lstStyle/>
                    <a:p>
                      <a:r>
                        <a:rPr lang="en-GB" sz="2000" dirty="0">
                          <a:latin typeface="Comic Sans MS" panose="030F0702030302020204" pitchFamily="66" charset="0"/>
                        </a:rPr>
                        <a:t>7 × 8 = </a:t>
                      </a:r>
                    </a:p>
                  </a:txBody>
                  <a:tcPr>
                    <a:solidFill>
                      <a:schemeClr val="accent6">
                        <a:lumMod val="40000"/>
                        <a:lumOff val="60000"/>
                      </a:schemeClr>
                    </a:solidFill>
                  </a:tcPr>
                </a:tc>
                <a:tc>
                  <a:txBody>
                    <a:bodyPr/>
                    <a:lstStyle/>
                    <a:p>
                      <a:r>
                        <a:rPr lang="en-GB" sz="2000" dirty="0">
                          <a:latin typeface="Comic Sans MS" panose="030F0702030302020204" pitchFamily="66" charset="0"/>
                        </a:rPr>
                        <a:t>3 × 4 = </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11 × 8 =</a:t>
                      </a:r>
                    </a:p>
                    <a:p>
                      <a:endParaRPr lang="en-GB" sz="2000" dirty="0">
                        <a:latin typeface="Comic Sans MS" panose="030F0702030302020204" pitchFamily="66" charset="0"/>
                      </a:endParaRPr>
                    </a:p>
                  </a:txBody>
                  <a:tcPr>
                    <a:solidFill>
                      <a:schemeClr val="accent6">
                        <a:lumMod val="40000"/>
                        <a:lumOff val="60000"/>
                      </a:schemeClr>
                    </a:solidFill>
                  </a:tcPr>
                </a:tc>
                <a:tc>
                  <a:txBody>
                    <a:bodyPr/>
                    <a:lstStyle/>
                    <a:p>
                      <a:r>
                        <a:rPr lang="en-GB" sz="2000" dirty="0">
                          <a:latin typeface="Comic Sans MS" panose="030F0702030302020204" pitchFamily="66" charset="0"/>
                        </a:rPr>
                        <a:t>TOTAL SCORE= </a:t>
                      </a:r>
                    </a:p>
                  </a:txBody>
                  <a:tcPr>
                    <a:solidFill>
                      <a:schemeClr val="accent6">
                        <a:lumMod val="40000"/>
                        <a:lumOff val="60000"/>
                      </a:schemeClr>
                    </a:solidFill>
                  </a:tcPr>
                </a:tc>
                <a:extLst>
                  <a:ext uri="{0D108BD9-81ED-4DB2-BD59-A6C34878D82A}">
                    <a16:rowId xmlns:a16="http://schemas.microsoft.com/office/drawing/2014/main" val="3576556188"/>
                  </a:ext>
                </a:extLst>
              </a:tr>
            </a:tbl>
          </a:graphicData>
        </a:graphic>
      </p:graphicFrame>
      <p:pic>
        <p:nvPicPr>
          <p:cNvPr id="20" name="Picture 19">
            <a:extLst>
              <a:ext uri="{FF2B5EF4-FFF2-40B4-BE49-F238E27FC236}">
                <a16:creationId xmlns:a16="http://schemas.microsoft.com/office/drawing/2014/main" id="{28F5FEB5-B354-4E74-AB70-9B878A479E45}"/>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640386" y="119141"/>
            <a:ext cx="1236118" cy="1571336"/>
          </a:xfrm>
          <a:prstGeom prst="rect">
            <a:avLst/>
          </a:prstGeom>
        </p:spPr>
      </p:pic>
      <p:sp>
        <p:nvSpPr>
          <p:cNvPr id="27" name="TextBox 26">
            <a:extLst>
              <a:ext uri="{FF2B5EF4-FFF2-40B4-BE49-F238E27FC236}">
                <a16:creationId xmlns:a16="http://schemas.microsoft.com/office/drawing/2014/main" id="{74FB5082-6010-47DE-899C-AC74BF5F962C}"/>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405503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cstate="print"/>
          <a:srcRect t="14860"/>
          <a:stretch>
            <a:fillRect/>
          </a:stretch>
        </p:blipFill>
        <p:spPr bwMode="auto">
          <a:xfrm>
            <a:off x="307857" y="1149532"/>
            <a:ext cx="9985674" cy="5354515"/>
          </a:xfrm>
          <a:prstGeom prst="rect">
            <a:avLst/>
          </a:prstGeom>
          <a:solidFill>
            <a:srgbClr val="FFFFFF">
              <a:shade val="85000"/>
            </a:srgbClr>
          </a:solidFill>
          <a:ln w="28575"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a:extLst>
              <a:ext uri="{FF2B5EF4-FFF2-40B4-BE49-F238E27FC236}">
                <a16:creationId xmlns:a16="http://schemas.microsoft.com/office/drawing/2014/main" id="{49922BBC-A50B-439B-98B7-D8AFB5D5963D}"/>
              </a:ext>
            </a:extLst>
          </p:cNvPr>
          <p:cNvSpPr txBox="1"/>
          <p:nvPr/>
        </p:nvSpPr>
        <p:spPr>
          <a:xfrm>
            <a:off x="225902" y="200691"/>
            <a:ext cx="9536934" cy="400110"/>
          </a:xfrm>
          <a:prstGeom prst="rect">
            <a:avLst/>
          </a:prstGeom>
          <a:solidFill>
            <a:schemeClr val="accent5">
              <a:lumMod val="20000"/>
              <a:lumOff val="80000"/>
            </a:schemeClr>
          </a:solidFill>
          <a:ln w="19050">
            <a:solidFill>
              <a:schemeClr val="tx1"/>
            </a:solidFill>
          </a:ln>
        </p:spPr>
        <p:txBody>
          <a:bodyPr wrap="square" rtlCol="0">
            <a:spAutoFit/>
          </a:bodyPr>
          <a:lstStyle/>
          <a:p>
            <a:r>
              <a:rPr lang="en-GB" sz="2000" b="1" u="sng" dirty="0">
                <a:latin typeface="Century Gothic" pitchFamily="34" charset="0"/>
              </a:rPr>
              <a:t>Task: Multiplication Dice Game </a:t>
            </a:r>
          </a:p>
        </p:txBody>
      </p:sp>
      <p:sp>
        <p:nvSpPr>
          <p:cNvPr id="4" name="Rectangle: Rounded Corners 6">
            <a:extLst>
              <a:ext uri="{FF2B5EF4-FFF2-40B4-BE49-F238E27FC236}">
                <a16:creationId xmlns:a16="http://schemas.microsoft.com/office/drawing/2014/main" id="{27D32BBA-4371-4233-8598-B13CBEF93106}"/>
              </a:ext>
            </a:extLst>
          </p:cNvPr>
          <p:cNvSpPr/>
          <p:nvPr/>
        </p:nvSpPr>
        <p:spPr>
          <a:xfrm>
            <a:off x="10296762" y="190044"/>
            <a:ext cx="1708003" cy="1090116"/>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1D08AFB4-E2FE-45C3-8C63-FF75F4249BAD}"/>
              </a:ext>
            </a:extLst>
          </p:cNvPr>
          <p:cNvSpPr txBox="1"/>
          <p:nvPr/>
        </p:nvSpPr>
        <p:spPr>
          <a:xfrm>
            <a:off x="10719269" y="203107"/>
            <a:ext cx="1170038" cy="369332"/>
          </a:xfrm>
          <a:prstGeom prst="rect">
            <a:avLst/>
          </a:prstGeom>
          <a:noFill/>
        </p:spPr>
        <p:txBody>
          <a:bodyPr wrap="square" rtlCol="0">
            <a:spAutoFit/>
          </a:bodyPr>
          <a:lstStyle/>
          <a:p>
            <a:pPr algn="ctr"/>
            <a:r>
              <a:rPr lang="en-GB" b="1" u="sng" dirty="0"/>
              <a:t>Skills:</a:t>
            </a:r>
          </a:p>
        </p:txBody>
      </p:sp>
      <p:pic>
        <p:nvPicPr>
          <p:cNvPr id="6" name="Picture 5">
            <a:extLst>
              <a:ext uri="{FF2B5EF4-FFF2-40B4-BE49-F238E27FC236}">
                <a16:creationId xmlns:a16="http://schemas.microsoft.com/office/drawing/2014/main" id="{F2997C0A-9919-406E-8E65-C94B2B312040}"/>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1376765" y="672727"/>
            <a:ext cx="560437" cy="560437"/>
          </a:xfrm>
          <a:prstGeom prst="rect">
            <a:avLst/>
          </a:prstGeom>
          <a:ln w="12700">
            <a:solidFill>
              <a:schemeClr val="tx1"/>
            </a:solidFill>
          </a:ln>
        </p:spPr>
      </p:pic>
      <p:pic>
        <p:nvPicPr>
          <p:cNvPr id="7" name="Picture 6">
            <a:extLst>
              <a:ext uri="{FF2B5EF4-FFF2-40B4-BE49-F238E27FC236}">
                <a16:creationId xmlns:a16="http://schemas.microsoft.com/office/drawing/2014/main" id="{BEC86B0C-F22F-454B-8A90-8B04B9ED09FF}"/>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0518353" y="668128"/>
            <a:ext cx="577645" cy="577645"/>
          </a:xfrm>
          <a:prstGeom prst="rect">
            <a:avLst/>
          </a:prstGeom>
          <a:solidFill>
            <a:schemeClr val="bg1"/>
          </a:solidFill>
          <a:ln w="12700">
            <a:solidFill>
              <a:schemeClr val="tx1"/>
            </a:solid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1CB4ABD-FF3F-4694-8595-CC52FB1CD457}"/>
              </a:ext>
            </a:extLst>
          </p:cNvPr>
          <p:cNvSpPr/>
          <p:nvPr/>
        </p:nvSpPr>
        <p:spPr>
          <a:xfrm>
            <a:off x="308171" y="195944"/>
            <a:ext cx="9642764" cy="1058090"/>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Century Gothic" pitchFamily="34" charset="0"/>
              </a:rPr>
              <a:t>Task: </a:t>
            </a:r>
            <a:r>
              <a:rPr lang="en-GB" sz="2000" b="1" dirty="0">
                <a:solidFill>
                  <a:schemeClr val="tx1"/>
                </a:solidFill>
                <a:latin typeface="Century Gothic" pitchFamily="34" charset="0"/>
              </a:rPr>
              <a:t>x6 x7 x9 tables check</a:t>
            </a:r>
          </a:p>
          <a:p>
            <a:r>
              <a:rPr lang="en-GB" sz="1600" dirty="0">
                <a:solidFill>
                  <a:schemeClr val="tx1"/>
                </a:solidFill>
                <a:latin typeface="Century Gothic" pitchFamily="34" charset="0"/>
              </a:rPr>
              <a:t>Look at the charts- read and say out loud- Can you say each one in different voices.</a:t>
            </a:r>
          </a:p>
          <a:p>
            <a:r>
              <a:rPr lang="en-GB" sz="1600" dirty="0">
                <a:solidFill>
                  <a:schemeClr val="tx1"/>
                </a:solidFill>
                <a:latin typeface="Century Gothic" pitchFamily="34" charset="0"/>
              </a:rPr>
              <a:t>Use the games on the following slide to rehearse and practise the  tables .</a:t>
            </a:r>
          </a:p>
          <a:p>
            <a:endParaRPr lang="en-GB" b="1" u="sng" dirty="0">
              <a:solidFill>
                <a:schemeClr val="tx1"/>
              </a:solidFill>
            </a:endParaRPr>
          </a:p>
        </p:txBody>
      </p:sp>
      <p:pic>
        <p:nvPicPr>
          <p:cNvPr id="41986" name="Picture 2"/>
          <p:cNvPicPr>
            <a:picLocks noChangeAspect="1" noChangeArrowheads="1"/>
          </p:cNvPicPr>
          <p:nvPr/>
        </p:nvPicPr>
        <p:blipFill>
          <a:blip r:embed="rId2" cstate="print"/>
          <a:srcRect/>
          <a:stretch>
            <a:fillRect/>
          </a:stretch>
        </p:blipFill>
        <p:spPr bwMode="auto">
          <a:xfrm>
            <a:off x="249012" y="1355952"/>
            <a:ext cx="3963058" cy="5084037"/>
          </a:xfrm>
          <a:prstGeom prst="rect">
            <a:avLst/>
          </a:prstGeom>
          <a:noFill/>
          <a:ln w="9525">
            <a:noFill/>
            <a:miter lim="800000"/>
            <a:headEnd/>
            <a:tailEnd/>
          </a:ln>
        </p:spPr>
      </p:pic>
      <p:pic>
        <p:nvPicPr>
          <p:cNvPr id="41987" name="Picture 3"/>
          <p:cNvPicPr>
            <a:picLocks noChangeAspect="1" noChangeArrowheads="1"/>
          </p:cNvPicPr>
          <p:nvPr/>
        </p:nvPicPr>
        <p:blipFill>
          <a:blip r:embed="rId3" cstate="print"/>
          <a:srcRect/>
          <a:stretch>
            <a:fillRect/>
          </a:stretch>
        </p:blipFill>
        <p:spPr bwMode="auto">
          <a:xfrm>
            <a:off x="4168004" y="1301387"/>
            <a:ext cx="3852590" cy="5045870"/>
          </a:xfrm>
          <a:prstGeom prst="rect">
            <a:avLst/>
          </a:prstGeom>
          <a:noFill/>
          <a:ln w="9525">
            <a:noFill/>
            <a:miter lim="800000"/>
            <a:headEnd/>
            <a:tailEnd/>
          </a:ln>
        </p:spPr>
      </p:pic>
      <p:pic>
        <p:nvPicPr>
          <p:cNvPr id="41988" name="Picture 4"/>
          <p:cNvPicPr>
            <a:picLocks noChangeAspect="1" noChangeArrowheads="1"/>
          </p:cNvPicPr>
          <p:nvPr/>
        </p:nvPicPr>
        <p:blipFill>
          <a:blip r:embed="rId4" cstate="print"/>
          <a:srcRect/>
          <a:stretch>
            <a:fillRect/>
          </a:stretch>
        </p:blipFill>
        <p:spPr bwMode="auto">
          <a:xfrm>
            <a:off x="8042773" y="1275259"/>
            <a:ext cx="3928026" cy="4968785"/>
          </a:xfrm>
          <a:prstGeom prst="rect">
            <a:avLst/>
          </a:prstGeom>
          <a:noFill/>
          <a:ln w="9525">
            <a:noFill/>
            <a:miter lim="800000"/>
            <a:headEnd/>
            <a:tailEnd/>
          </a:ln>
        </p:spPr>
      </p:pic>
      <p:sp>
        <p:nvSpPr>
          <p:cNvPr id="9" name="Rectangle 8">
            <a:extLst>
              <a:ext uri="{FF2B5EF4-FFF2-40B4-BE49-F238E27FC236}">
                <a16:creationId xmlns:a16="http://schemas.microsoft.com/office/drawing/2014/main" id="{94302726-1F60-4AD5-91E9-524FEC27EE7B}"/>
              </a:ext>
            </a:extLst>
          </p:cNvPr>
          <p:cNvSpPr/>
          <p:nvPr/>
        </p:nvSpPr>
        <p:spPr>
          <a:xfrm>
            <a:off x="3630550" y="6382186"/>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srcRect/>
          <a:stretch>
            <a:fillRect/>
          </a:stretch>
        </p:blipFill>
        <p:spPr bwMode="auto">
          <a:xfrm rot="16200000">
            <a:off x="2531499" y="-1392733"/>
            <a:ext cx="6552178" cy="933764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2" cstate="print"/>
          <a:srcRect/>
          <a:stretch>
            <a:fillRect/>
          </a:stretch>
        </p:blipFill>
        <p:spPr bwMode="auto">
          <a:xfrm>
            <a:off x="1083945" y="0"/>
            <a:ext cx="9640660" cy="6847179"/>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cstate="print"/>
          <a:srcRect/>
          <a:stretch>
            <a:fillRect/>
          </a:stretch>
        </p:blipFill>
        <p:spPr bwMode="auto">
          <a:xfrm>
            <a:off x="1012339" y="163286"/>
            <a:ext cx="10313158" cy="6520724"/>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D87C742-30F4-42D8-9CFC-8BD367F2D84D}"/>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6" name="TextBox 5">
            <a:extLst>
              <a:ext uri="{FF2B5EF4-FFF2-40B4-BE49-F238E27FC236}">
                <a16:creationId xmlns:a16="http://schemas.microsoft.com/office/drawing/2014/main" id="{CD3F8D3D-992A-4EF5-935D-9D56C940A6E2}"/>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
        <p:nvSpPr>
          <p:cNvPr id="7" name="Rectangle: Rounded Corners 6">
            <a:extLst>
              <a:ext uri="{FF2B5EF4-FFF2-40B4-BE49-F238E27FC236}">
                <a16:creationId xmlns:a16="http://schemas.microsoft.com/office/drawing/2014/main" id="{EBB4EF27-F799-4B65-91BB-6A144521AE98}"/>
              </a:ext>
            </a:extLst>
          </p:cNvPr>
          <p:cNvSpPr/>
          <p:nvPr/>
        </p:nvSpPr>
        <p:spPr>
          <a:xfrm>
            <a:off x="10074694" y="190044"/>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23A3BFE7-5576-4552-8083-667B74FB9078}"/>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9FDB5CFC-41B8-4A16-BA8C-D0F386867425}"/>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738042"/>
            <a:ext cx="560437" cy="560437"/>
          </a:xfrm>
          <a:prstGeom prst="rect">
            <a:avLst/>
          </a:prstGeom>
          <a:solidFill>
            <a:schemeClr val="bg1"/>
          </a:solidFill>
          <a:ln w="12700">
            <a:solidFill>
              <a:schemeClr val="tx1"/>
            </a:solidFill>
          </a:ln>
        </p:spPr>
      </p:pic>
      <p:sp>
        <p:nvSpPr>
          <p:cNvPr id="10" name="Rectangle 9">
            <a:extLst>
              <a:ext uri="{FF2B5EF4-FFF2-40B4-BE49-F238E27FC236}">
                <a16:creationId xmlns:a16="http://schemas.microsoft.com/office/drawing/2014/main" id="{6C174113-D958-4301-8DA8-B86C4BA7A54B}"/>
              </a:ext>
            </a:extLst>
          </p:cNvPr>
          <p:cNvSpPr/>
          <p:nvPr/>
        </p:nvSpPr>
        <p:spPr>
          <a:xfrm>
            <a:off x="230908" y="224254"/>
            <a:ext cx="9670737" cy="190499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1" name="TextBox 10">
            <a:extLst>
              <a:ext uri="{FF2B5EF4-FFF2-40B4-BE49-F238E27FC236}">
                <a16:creationId xmlns:a16="http://schemas.microsoft.com/office/drawing/2014/main" id="{12154C7C-5DEF-4AB2-A208-76D7B7E96A8E}"/>
              </a:ext>
            </a:extLst>
          </p:cNvPr>
          <p:cNvSpPr txBox="1"/>
          <p:nvPr/>
        </p:nvSpPr>
        <p:spPr>
          <a:xfrm>
            <a:off x="225902" y="200691"/>
            <a:ext cx="9463638" cy="1877437"/>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Fun First!  </a:t>
            </a:r>
          </a:p>
          <a:p>
            <a:r>
              <a:rPr lang="en-GB" sz="1600" dirty="0">
                <a:latin typeface="Century Gothic" panose="020B0502020202020204" pitchFamily="34" charset="0"/>
              </a:rPr>
              <a:t>Games can be a good way to wake up your brain! This is a good one to do alone</a:t>
            </a:r>
            <a:br>
              <a:rPr lang="en-GB" sz="1600" dirty="0">
                <a:latin typeface="Century Gothic" panose="020B0502020202020204" pitchFamily="34" charset="0"/>
              </a:rPr>
            </a:br>
            <a:r>
              <a:rPr lang="en-GB" sz="1600" dirty="0">
                <a:latin typeface="Century Gothic" panose="020B0502020202020204" pitchFamily="34" charset="0"/>
              </a:rPr>
              <a:t>or with someone else.</a:t>
            </a:r>
          </a:p>
          <a:p>
            <a:r>
              <a:rPr lang="en-GB" sz="1600" dirty="0">
                <a:latin typeface="Century Gothic" panose="020B0502020202020204" pitchFamily="34" charset="0"/>
              </a:rPr>
              <a:t>Below are words that are colours.</a:t>
            </a:r>
          </a:p>
          <a:p>
            <a:pPr marL="342900" indent="-342900">
              <a:buAutoNum type="arabicPeriod"/>
            </a:pPr>
            <a:r>
              <a:rPr lang="en-GB" sz="1600" dirty="0">
                <a:latin typeface="Century Gothic" panose="020B0502020202020204" pitchFamily="34" charset="0"/>
              </a:rPr>
              <a:t>Read through the words- out loud. For example….</a:t>
            </a:r>
            <a:r>
              <a:rPr lang="en-GB" sz="1600" dirty="0">
                <a:solidFill>
                  <a:srgbClr val="FF0000"/>
                </a:solidFill>
                <a:latin typeface="Century Gothic" panose="020B0502020202020204" pitchFamily="34" charset="0"/>
              </a:rPr>
              <a:t>BLACK- </a:t>
            </a:r>
            <a:r>
              <a:rPr lang="en-GB" sz="1600" dirty="0">
                <a:latin typeface="Century Gothic" panose="020B0502020202020204" pitchFamily="34" charset="0"/>
              </a:rPr>
              <a:t>“This word is black”</a:t>
            </a:r>
          </a:p>
          <a:p>
            <a:pPr marL="342900" indent="-342900">
              <a:buAutoNum type="arabicPeriod"/>
            </a:pPr>
            <a:r>
              <a:rPr lang="en-GB" sz="1600" dirty="0">
                <a:latin typeface="Century Gothic" panose="020B0502020202020204" pitchFamily="34" charset="0"/>
              </a:rPr>
              <a:t>Now say what colour each word is. For example….</a:t>
            </a:r>
            <a:r>
              <a:rPr lang="en-GB" sz="1600" dirty="0">
                <a:solidFill>
                  <a:srgbClr val="FF0000"/>
                </a:solidFill>
                <a:latin typeface="Century Gothic" panose="020B0502020202020204" pitchFamily="34" charset="0"/>
              </a:rPr>
              <a:t>BLACK- </a:t>
            </a:r>
            <a:r>
              <a:rPr lang="en-GB" sz="1600" dirty="0">
                <a:latin typeface="Century Gothic" panose="020B0502020202020204" pitchFamily="34" charset="0"/>
              </a:rPr>
              <a:t>“This word is the colour red”</a:t>
            </a:r>
          </a:p>
          <a:p>
            <a:pPr marL="342900" indent="-342900">
              <a:buAutoNum type="arabicPeriod"/>
            </a:pPr>
            <a:r>
              <a:rPr lang="en-GB" sz="1600" dirty="0">
                <a:latin typeface="Century Gothic" panose="020B0502020202020204" pitchFamily="34" charset="0"/>
              </a:rPr>
              <a:t>Create your own grid for a teacher or parent/carer to solve. Can you use other colours?</a:t>
            </a:r>
          </a:p>
        </p:txBody>
      </p:sp>
      <p:pic>
        <p:nvPicPr>
          <p:cNvPr id="3" name="Picture 2">
            <a:extLst>
              <a:ext uri="{FF2B5EF4-FFF2-40B4-BE49-F238E27FC236}">
                <a16:creationId xmlns:a16="http://schemas.microsoft.com/office/drawing/2014/main" id="{E16B148D-D944-457C-8667-FA6753DD0618}"/>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322465" y="1939365"/>
            <a:ext cx="1585021" cy="1352551"/>
          </a:xfrm>
          <a:prstGeom prst="rect">
            <a:avLst/>
          </a:prstGeom>
        </p:spPr>
      </p:pic>
      <p:pic>
        <p:nvPicPr>
          <p:cNvPr id="21506" name="Picture 2" descr="Taking the Stroop Test | Musings of an Aspie"/>
          <p:cNvPicPr>
            <a:picLocks noChangeAspect="1" noChangeArrowheads="1"/>
          </p:cNvPicPr>
          <p:nvPr/>
        </p:nvPicPr>
        <p:blipFill>
          <a:blip r:embed="rId6" cstate="print"/>
          <a:srcRect/>
          <a:stretch>
            <a:fillRect/>
          </a:stretch>
        </p:blipFill>
        <p:spPr bwMode="auto">
          <a:xfrm>
            <a:off x="456021" y="2257380"/>
            <a:ext cx="9432681" cy="3424963"/>
          </a:xfrm>
          <a:prstGeom prst="rect">
            <a:avLst/>
          </a:prstGeom>
          <a:solidFill>
            <a:srgbClr val="FFFFFF">
              <a:shade val="85000"/>
            </a:srgbClr>
          </a:solidFill>
          <a:ln w="5715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131348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1CB4ABD-FF3F-4694-8595-CC52FB1CD457}"/>
              </a:ext>
            </a:extLst>
          </p:cNvPr>
          <p:cNvSpPr/>
          <p:nvPr/>
        </p:nvSpPr>
        <p:spPr>
          <a:xfrm>
            <a:off x="334297" y="200691"/>
            <a:ext cx="9642764" cy="1607652"/>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2" name="TextBox 11">
            <a:extLst>
              <a:ext uri="{FF2B5EF4-FFF2-40B4-BE49-F238E27FC236}">
                <a16:creationId xmlns:a16="http://schemas.microsoft.com/office/drawing/2014/main" id="{487C6B08-4BEA-4E32-8C8D-95B2A0AD240C}"/>
              </a:ext>
            </a:extLst>
          </p:cNvPr>
          <p:cNvSpPr txBox="1"/>
          <p:nvPr/>
        </p:nvSpPr>
        <p:spPr>
          <a:xfrm>
            <a:off x="431484" y="233431"/>
            <a:ext cx="9213662" cy="1384995"/>
          </a:xfrm>
          <a:prstGeom prst="rect">
            <a:avLst/>
          </a:prstGeom>
          <a:noFill/>
        </p:spPr>
        <p:txBody>
          <a:bodyPr wrap="square" rtlCol="0">
            <a:spAutoFit/>
          </a:bodyPr>
          <a:lstStyle/>
          <a:p>
            <a:r>
              <a:rPr lang="en-GB" sz="2000" b="1" u="sng" dirty="0">
                <a:latin typeface="Century Gothic" pitchFamily="34" charset="0"/>
              </a:rPr>
              <a:t>Task: Beat the clock- x6 x7 x9</a:t>
            </a:r>
          </a:p>
          <a:p>
            <a:r>
              <a:rPr lang="en-GB" sz="1600" dirty="0">
                <a:latin typeface="Century Gothic" pitchFamily="34" charset="0"/>
              </a:rPr>
              <a:t>How many questions can you answer correctly in two minutes?</a:t>
            </a:r>
          </a:p>
          <a:p>
            <a:r>
              <a:rPr lang="en-GB" sz="1600" dirty="0">
                <a:latin typeface="Century Gothic" pitchFamily="34" charset="0"/>
              </a:rPr>
              <a:t>Re- do this </a:t>
            </a:r>
            <a:r>
              <a:rPr lang="en-GB" sz="1600" dirty="0">
                <a:solidFill>
                  <a:srgbClr val="FF0000"/>
                </a:solidFill>
                <a:latin typeface="Century Gothic" pitchFamily="34" charset="0"/>
              </a:rPr>
              <a:t>every other day </a:t>
            </a:r>
            <a:r>
              <a:rPr lang="en-GB" sz="1600" dirty="0">
                <a:latin typeface="Century Gothic" pitchFamily="34" charset="0"/>
              </a:rPr>
              <a:t>and see if you can </a:t>
            </a:r>
            <a:r>
              <a:rPr lang="en-GB" sz="1600" dirty="0">
                <a:solidFill>
                  <a:srgbClr val="FF0000"/>
                </a:solidFill>
                <a:latin typeface="Century Gothic" pitchFamily="34" charset="0"/>
              </a:rPr>
              <a:t>improve</a:t>
            </a:r>
            <a:r>
              <a:rPr lang="en-GB" sz="1600" dirty="0">
                <a:latin typeface="Century Gothic" pitchFamily="34" charset="0"/>
              </a:rPr>
              <a:t> your score each time. Write your answers on  different piece of paper so you can re-try the task. (Answers are at the end of this pack) </a:t>
            </a:r>
            <a:endParaRPr lang="en-GB" sz="1600" b="1" u="sng" dirty="0">
              <a:latin typeface="Century Gothic" pitchFamily="34" charset="0"/>
            </a:endParaRPr>
          </a:p>
        </p:txBody>
      </p:sp>
      <p:sp>
        <p:nvSpPr>
          <p:cNvPr id="5" name="Rectangle 4">
            <a:extLst>
              <a:ext uri="{FF2B5EF4-FFF2-40B4-BE49-F238E27FC236}">
                <a16:creationId xmlns:a16="http://schemas.microsoft.com/office/drawing/2014/main" id="{74029660-E848-4C38-8A5C-C26AF19FBFA7}"/>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B6B223F7-7B87-431E-BDA5-973A51456C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41982BEA-E021-42C4-BBFE-52A7AABB6CEA}"/>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B015DB26-59B3-4669-BA48-D90DF90674BB}"/>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48929"/>
            <a:ext cx="560437" cy="560437"/>
          </a:xfrm>
          <a:prstGeom prst="rect">
            <a:avLst/>
          </a:prstGeom>
          <a:ln w="12700">
            <a:solidFill>
              <a:schemeClr val="tx1"/>
            </a:solidFill>
          </a:ln>
        </p:spPr>
      </p:pic>
      <p:graphicFrame>
        <p:nvGraphicFramePr>
          <p:cNvPr id="2" name="Table 2">
            <a:extLst>
              <a:ext uri="{FF2B5EF4-FFF2-40B4-BE49-F238E27FC236}">
                <a16:creationId xmlns:a16="http://schemas.microsoft.com/office/drawing/2014/main" id="{E4DC036C-F871-48A7-BB03-C83CF5267DE1}"/>
              </a:ext>
            </a:extLst>
          </p:cNvPr>
          <p:cNvGraphicFramePr>
            <a:graphicFrameLocks noGrp="1"/>
          </p:cNvGraphicFramePr>
          <p:nvPr>
            <p:extLst>
              <p:ext uri="{D42A27DB-BD31-4B8C-83A1-F6EECF244321}">
                <p14:modId xmlns:p14="http://schemas.microsoft.com/office/powerpoint/2010/main" val="3310496607"/>
              </p:ext>
            </p:extLst>
          </p:nvPr>
        </p:nvGraphicFramePr>
        <p:xfrm>
          <a:off x="522747" y="1978937"/>
          <a:ext cx="11146505" cy="3667605"/>
        </p:xfrm>
        <a:graphic>
          <a:graphicData uri="http://schemas.openxmlformats.org/drawingml/2006/table">
            <a:tbl>
              <a:tblPr firstRow="1" bandRow="1">
                <a:tableStyleId>{5940675A-B579-460E-94D1-54222C63F5DA}</a:tableStyleId>
              </a:tblPr>
              <a:tblGrid>
                <a:gridCol w="2229301">
                  <a:extLst>
                    <a:ext uri="{9D8B030D-6E8A-4147-A177-3AD203B41FA5}">
                      <a16:colId xmlns:a16="http://schemas.microsoft.com/office/drawing/2014/main" val="3209142909"/>
                    </a:ext>
                  </a:extLst>
                </a:gridCol>
                <a:gridCol w="2229301">
                  <a:extLst>
                    <a:ext uri="{9D8B030D-6E8A-4147-A177-3AD203B41FA5}">
                      <a16:colId xmlns:a16="http://schemas.microsoft.com/office/drawing/2014/main" val="3619860520"/>
                    </a:ext>
                  </a:extLst>
                </a:gridCol>
                <a:gridCol w="2229301">
                  <a:extLst>
                    <a:ext uri="{9D8B030D-6E8A-4147-A177-3AD203B41FA5}">
                      <a16:colId xmlns:a16="http://schemas.microsoft.com/office/drawing/2014/main" val="540901438"/>
                    </a:ext>
                  </a:extLst>
                </a:gridCol>
                <a:gridCol w="2229301">
                  <a:extLst>
                    <a:ext uri="{9D8B030D-6E8A-4147-A177-3AD203B41FA5}">
                      <a16:colId xmlns:a16="http://schemas.microsoft.com/office/drawing/2014/main" val="2722824625"/>
                    </a:ext>
                  </a:extLst>
                </a:gridCol>
                <a:gridCol w="2229301">
                  <a:extLst>
                    <a:ext uri="{9D8B030D-6E8A-4147-A177-3AD203B41FA5}">
                      <a16:colId xmlns:a16="http://schemas.microsoft.com/office/drawing/2014/main" val="636347389"/>
                    </a:ext>
                  </a:extLst>
                </a:gridCol>
              </a:tblGrid>
              <a:tr h="733521">
                <a:tc>
                  <a:txBody>
                    <a:bodyPr/>
                    <a:lstStyle/>
                    <a:p>
                      <a:r>
                        <a:rPr lang="en-GB" sz="2000" dirty="0">
                          <a:latin typeface="Comic Sans MS" panose="030F0702030302020204" pitchFamily="66" charset="0"/>
                        </a:rPr>
                        <a:t>3 × 6 = </a:t>
                      </a:r>
                    </a:p>
                  </a:txBody>
                  <a:tcPr>
                    <a:solidFill>
                      <a:schemeClr val="accent6">
                        <a:lumMod val="40000"/>
                        <a:lumOff val="60000"/>
                      </a:schemeClr>
                    </a:solidFill>
                  </a:tcPr>
                </a:tc>
                <a:tc>
                  <a:txBody>
                    <a:bodyPr/>
                    <a:lstStyle/>
                    <a:p>
                      <a:r>
                        <a:rPr lang="en-GB" sz="2000" dirty="0">
                          <a:latin typeface="Comic Sans MS" panose="030F0702030302020204" pitchFamily="66" charset="0"/>
                        </a:rPr>
                        <a:t>0 × 7 = </a:t>
                      </a:r>
                    </a:p>
                  </a:txBody>
                  <a:tcPr>
                    <a:solidFill>
                      <a:schemeClr val="accent6">
                        <a:lumMod val="40000"/>
                        <a:lumOff val="60000"/>
                      </a:schemeClr>
                    </a:solidFill>
                  </a:tcPr>
                </a:tc>
                <a:tc>
                  <a:txBody>
                    <a:bodyPr/>
                    <a:lstStyle/>
                    <a:p>
                      <a:r>
                        <a:rPr lang="en-GB" sz="2000" dirty="0">
                          <a:latin typeface="Comic Sans MS" panose="030F0702030302020204" pitchFamily="66" charset="0"/>
                        </a:rPr>
                        <a:t>6 × 9 = </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6 × 6 =</a:t>
                      </a:r>
                    </a:p>
                    <a:p>
                      <a:endParaRPr lang="en-GB" sz="2000" dirty="0">
                        <a:latin typeface="Comic Sans MS" panose="030F0702030302020204" pitchFamily="66" charset="0"/>
                      </a:endParaRPr>
                    </a:p>
                  </a:txBody>
                  <a:tcPr>
                    <a:solidFill>
                      <a:schemeClr val="accent6">
                        <a:lumMod val="40000"/>
                        <a:lumOff val="60000"/>
                      </a:schemeClr>
                    </a:solidFill>
                  </a:tcPr>
                </a:tc>
                <a:tc>
                  <a:txBody>
                    <a:bodyPr/>
                    <a:lstStyle/>
                    <a:p>
                      <a:r>
                        <a:rPr lang="en-GB" sz="2000" dirty="0">
                          <a:latin typeface="Comic Sans MS" panose="030F0702030302020204" pitchFamily="66" charset="0"/>
                        </a:rPr>
                        <a:t>11 × 7= </a:t>
                      </a:r>
                    </a:p>
                  </a:txBody>
                  <a:tcPr>
                    <a:solidFill>
                      <a:schemeClr val="accent6">
                        <a:lumMod val="40000"/>
                        <a:lumOff val="60000"/>
                      </a:schemeClr>
                    </a:solidFill>
                  </a:tcPr>
                </a:tc>
                <a:extLst>
                  <a:ext uri="{0D108BD9-81ED-4DB2-BD59-A6C34878D82A}">
                    <a16:rowId xmlns:a16="http://schemas.microsoft.com/office/drawing/2014/main" val="4080842380"/>
                  </a:ext>
                </a:extLst>
              </a:tr>
              <a:tr h="733521">
                <a:tc>
                  <a:txBody>
                    <a:bodyPr/>
                    <a:lstStyle/>
                    <a:p>
                      <a:r>
                        <a:rPr lang="en-GB" sz="2000" dirty="0">
                          <a:latin typeface="Comic Sans MS" panose="030F0702030302020204" pitchFamily="66" charset="0"/>
                        </a:rPr>
                        <a:t>12 × 6 = </a:t>
                      </a:r>
                    </a:p>
                  </a:txBody>
                  <a:tcPr>
                    <a:solidFill>
                      <a:schemeClr val="accent6">
                        <a:lumMod val="40000"/>
                        <a:lumOff val="60000"/>
                      </a:schemeClr>
                    </a:solidFill>
                  </a:tcPr>
                </a:tc>
                <a:tc>
                  <a:txBody>
                    <a:bodyPr/>
                    <a:lstStyle/>
                    <a:p>
                      <a:r>
                        <a:rPr lang="en-GB" sz="2000" dirty="0">
                          <a:latin typeface="Comic Sans MS" panose="030F0702030302020204" pitchFamily="66" charset="0"/>
                        </a:rPr>
                        <a:t>8 × 9 = </a:t>
                      </a:r>
                    </a:p>
                  </a:txBody>
                  <a:tcPr>
                    <a:solidFill>
                      <a:schemeClr val="accent6">
                        <a:lumMod val="40000"/>
                        <a:lumOff val="60000"/>
                      </a:schemeClr>
                    </a:solidFill>
                  </a:tcPr>
                </a:tc>
                <a:tc>
                  <a:txBody>
                    <a:bodyPr/>
                    <a:lstStyle/>
                    <a:p>
                      <a:r>
                        <a:rPr lang="en-GB" sz="2000" dirty="0">
                          <a:latin typeface="Comic Sans MS" panose="030F0702030302020204" pitchFamily="66" charset="0"/>
                        </a:rPr>
                        <a:t>8 × 7 = </a:t>
                      </a:r>
                    </a:p>
                  </a:txBody>
                  <a:tcPr>
                    <a:solidFill>
                      <a:schemeClr val="accent6">
                        <a:lumMod val="40000"/>
                        <a:lumOff val="60000"/>
                      </a:schemeClr>
                    </a:solidFill>
                  </a:tcPr>
                </a:tc>
                <a:tc>
                  <a:txBody>
                    <a:bodyPr/>
                    <a:lstStyle/>
                    <a:p>
                      <a:r>
                        <a:rPr lang="en-GB" sz="2000" dirty="0">
                          <a:latin typeface="Comic Sans MS" panose="030F0702030302020204" pitchFamily="66" charset="0"/>
                        </a:rPr>
                        <a:t>0 × 9 = </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9 × 9 =</a:t>
                      </a:r>
                    </a:p>
                    <a:p>
                      <a:endParaRPr lang="en-GB" sz="2000" dirty="0">
                        <a:latin typeface="Comic Sans MS" panose="030F0702030302020204" pitchFamily="66" charset="0"/>
                      </a:endParaRPr>
                    </a:p>
                  </a:txBody>
                  <a:tcPr>
                    <a:solidFill>
                      <a:schemeClr val="accent6">
                        <a:lumMod val="40000"/>
                        <a:lumOff val="60000"/>
                      </a:schemeClr>
                    </a:solidFill>
                  </a:tcPr>
                </a:tc>
                <a:extLst>
                  <a:ext uri="{0D108BD9-81ED-4DB2-BD59-A6C34878D82A}">
                    <a16:rowId xmlns:a16="http://schemas.microsoft.com/office/drawing/2014/main" val="1317503618"/>
                  </a:ext>
                </a:extLst>
              </a:tr>
              <a:tr h="733521">
                <a:tc>
                  <a:txBody>
                    <a:bodyPr/>
                    <a:lstStyle/>
                    <a:p>
                      <a:r>
                        <a:rPr lang="en-GB" sz="2000">
                          <a:latin typeface="Comic Sans MS" panose="030F0702030302020204" pitchFamily="66" charset="0"/>
                        </a:rPr>
                        <a:t>5 </a:t>
                      </a:r>
                      <a:r>
                        <a:rPr lang="en-GB" sz="2000" dirty="0">
                          <a:latin typeface="Comic Sans MS" panose="030F0702030302020204" pitchFamily="66" charset="0"/>
                        </a:rPr>
                        <a:t>× 6 = </a:t>
                      </a:r>
                    </a:p>
                  </a:txBody>
                  <a:tcPr>
                    <a:solidFill>
                      <a:schemeClr val="accent6">
                        <a:lumMod val="40000"/>
                        <a:lumOff val="60000"/>
                      </a:schemeClr>
                    </a:solidFill>
                  </a:tcPr>
                </a:tc>
                <a:tc>
                  <a:txBody>
                    <a:bodyPr/>
                    <a:lstStyle/>
                    <a:p>
                      <a:r>
                        <a:rPr lang="en-GB" sz="2000" dirty="0">
                          <a:latin typeface="Comic Sans MS" panose="030F0702030302020204" pitchFamily="66" charset="0"/>
                        </a:rPr>
                        <a:t>3 × 7 =</a:t>
                      </a:r>
                    </a:p>
                  </a:txBody>
                  <a:tcPr>
                    <a:solidFill>
                      <a:schemeClr val="accent6">
                        <a:lumMod val="40000"/>
                        <a:lumOff val="60000"/>
                      </a:schemeClr>
                    </a:solidFill>
                  </a:tcPr>
                </a:tc>
                <a:tc>
                  <a:txBody>
                    <a:bodyPr/>
                    <a:lstStyle/>
                    <a:p>
                      <a:r>
                        <a:rPr lang="en-GB" sz="2000" dirty="0">
                          <a:latin typeface="Comic Sans MS" panose="030F0702030302020204" pitchFamily="66" charset="0"/>
                        </a:rPr>
                        <a:t>10 × 9 = </a:t>
                      </a:r>
                    </a:p>
                  </a:txBody>
                  <a:tcPr>
                    <a:solidFill>
                      <a:schemeClr val="accent6">
                        <a:lumMod val="40000"/>
                        <a:lumOff val="60000"/>
                      </a:schemeClr>
                    </a:solidFill>
                  </a:tcPr>
                </a:tc>
                <a:tc>
                  <a:txBody>
                    <a:bodyPr/>
                    <a:lstStyle/>
                    <a:p>
                      <a:r>
                        <a:rPr lang="en-GB" sz="2000" dirty="0">
                          <a:latin typeface="Comic Sans MS" panose="030F0702030302020204" pitchFamily="66" charset="0"/>
                        </a:rPr>
                        <a:t>9 × 7 = </a:t>
                      </a:r>
                    </a:p>
                  </a:txBody>
                  <a:tcPr>
                    <a:solidFill>
                      <a:schemeClr val="accent6">
                        <a:lumMod val="40000"/>
                        <a:lumOff val="60000"/>
                      </a:schemeClr>
                    </a:solidFill>
                  </a:tcPr>
                </a:tc>
                <a:tc>
                  <a:txBody>
                    <a:bodyPr/>
                    <a:lstStyle/>
                    <a:p>
                      <a:r>
                        <a:rPr lang="en-GB" sz="2000" dirty="0">
                          <a:latin typeface="Comic Sans MS" panose="030F0702030302020204" pitchFamily="66" charset="0"/>
                        </a:rPr>
                        <a:t>2 × 6 = </a:t>
                      </a:r>
                    </a:p>
                  </a:txBody>
                  <a:tcPr>
                    <a:solidFill>
                      <a:schemeClr val="accent6">
                        <a:lumMod val="40000"/>
                        <a:lumOff val="60000"/>
                      </a:schemeClr>
                    </a:solidFill>
                  </a:tcPr>
                </a:tc>
                <a:extLst>
                  <a:ext uri="{0D108BD9-81ED-4DB2-BD59-A6C34878D82A}">
                    <a16:rowId xmlns:a16="http://schemas.microsoft.com/office/drawing/2014/main" val="709035245"/>
                  </a:ext>
                </a:extLst>
              </a:tr>
              <a:tr h="733521">
                <a:tc>
                  <a:txBody>
                    <a:bodyPr/>
                    <a:lstStyle/>
                    <a:p>
                      <a:r>
                        <a:rPr lang="en-GB" sz="2000">
                          <a:latin typeface="Comic Sans MS" panose="030F0702030302020204" pitchFamily="66" charset="0"/>
                        </a:rPr>
                        <a:t>5 </a:t>
                      </a:r>
                      <a:r>
                        <a:rPr lang="en-GB" sz="2000" dirty="0">
                          <a:latin typeface="Comic Sans MS" panose="030F0702030302020204" pitchFamily="66" charset="0"/>
                        </a:rPr>
                        <a:t>× 7 = </a:t>
                      </a:r>
                    </a:p>
                  </a:txBody>
                  <a:tcPr>
                    <a:solidFill>
                      <a:schemeClr val="accent6">
                        <a:lumMod val="40000"/>
                        <a:lumOff val="60000"/>
                      </a:schemeClr>
                    </a:solidFill>
                  </a:tcPr>
                </a:tc>
                <a:tc>
                  <a:txBody>
                    <a:bodyPr/>
                    <a:lstStyle/>
                    <a:p>
                      <a:r>
                        <a:rPr lang="en-GB" sz="2000" dirty="0">
                          <a:latin typeface="Comic Sans MS" panose="030F0702030302020204" pitchFamily="66" charset="0"/>
                        </a:rPr>
                        <a:t>7 × 9 = </a:t>
                      </a:r>
                    </a:p>
                  </a:txBody>
                  <a:tcPr>
                    <a:solidFill>
                      <a:schemeClr val="accent6">
                        <a:lumMod val="40000"/>
                        <a:lumOff val="60000"/>
                      </a:schemeClr>
                    </a:solidFill>
                  </a:tcPr>
                </a:tc>
                <a:tc>
                  <a:txBody>
                    <a:bodyPr/>
                    <a:lstStyle/>
                    <a:p>
                      <a:r>
                        <a:rPr lang="en-GB" sz="2000" dirty="0">
                          <a:latin typeface="Comic Sans MS" panose="030F0702030302020204" pitchFamily="66" charset="0"/>
                        </a:rPr>
                        <a:t>4 × 6 = </a:t>
                      </a:r>
                    </a:p>
                  </a:txBody>
                  <a:tcPr>
                    <a:solidFill>
                      <a:schemeClr val="accent6">
                        <a:lumMod val="40000"/>
                        <a:lumOff val="60000"/>
                      </a:schemeClr>
                    </a:solidFill>
                  </a:tcPr>
                </a:tc>
                <a:tc>
                  <a:txBody>
                    <a:bodyPr/>
                    <a:lstStyle/>
                    <a:p>
                      <a:r>
                        <a:rPr lang="en-GB" sz="2000" dirty="0">
                          <a:latin typeface="Comic Sans MS" panose="030F0702030302020204" pitchFamily="66" charset="0"/>
                        </a:rPr>
                        <a:t>12 × 7 = </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1 × 6 =</a:t>
                      </a:r>
                    </a:p>
                    <a:p>
                      <a:endParaRPr lang="en-GB" sz="2000" dirty="0">
                        <a:latin typeface="Comic Sans MS" panose="030F0702030302020204" pitchFamily="66" charset="0"/>
                      </a:endParaRPr>
                    </a:p>
                  </a:txBody>
                  <a:tcPr>
                    <a:solidFill>
                      <a:schemeClr val="accent6">
                        <a:lumMod val="40000"/>
                        <a:lumOff val="60000"/>
                      </a:schemeClr>
                    </a:solidFill>
                  </a:tcPr>
                </a:tc>
                <a:extLst>
                  <a:ext uri="{0D108BD9-81ED-4DB2-BD59-A6C34878D82A}">
                    <a16:rowId xmlns:a16="http://schemas.microsoft.com/office/drawing/2014/main" val="2413833370"/>
                  </a:ext>
                </a:extLst>
              </a:tr>
              <a:tr h="733521">
                <a:tc>
                  <a:txBody>
                    <a:bodyPr/>
                    <a:lstStyle/>
                    <a:p>
                      <a:r>
                        <a:rPr lang="en-GB" sz="2000" dirty="0">
                          <a:latin typeface="Comic Sans MS" panose="030F0702030302020204" pitchFamily="66" charset="0"/>
                        </a:rPr>
                        <a:t>6 × 8 = </a:t>
                      </a:r>
                    </a:p>
                  </a:txBody>
                  <a:tcPr>
                    <a:solidFill>
                      <a:schemeClr val="accent6">
                        <a:lumMod val="40000"/>
                        <a:lumOff val="60000"/>
                      </a:schemeClr>
                    </a:solidFill>
                  </a:tcPr>
                </a:tc>
                <a:tc>
                  <a:txBody>
                    <a:bodyPr/>
                    <a:lstStyle/>
                    <a:p>
                      <a:r>
                        <a:rPr lang="en-GB" sz="2000" dirty="0">
                          <a:latin typeface="Comic Sans MS" panose="030F0702030302020204" pitchFamily="66" charset="0"/>
                        </a:rPr>
                        <a:t>7 × 8 = </a:t>
                      </a:r>
                    </a:p>
                  </a:txBody>
                  <a:tcPr>
                    <a:solidFill>
                      <a:schemeClr val="accent6">
                        <a:lumMod val="40000"/>
                        <a:lumOff val="60000"/>
                      </a:schemeClr>
                    </a:solidFill>
                  </a:tcPr>
                </a:tc>
                <a:tc>
                  <a:txBody>
                    <a:bodyPr/>
                    <a:lstStyle/>
                    <a:p>
                      <a:r>
                        <a:rPr lang="en-GB" sz="2000" dirty="0">
                          <a:latin typeface="Comic Sans MS" panose="030F0702030302020204" pitchFamily="66" charset="0"/>
                        </a:rPr>
                        <a:t>3 × 9 = </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11 × 9 =</a:t>
                      </a:r>
                    </a:p>
                    <a:p>
                      <a:endParaRPr lang="en-GB" sz="2000" dirty="0">
                        <a:latin typeface="Comic Sans MS" panose="030F0702030302020204" pitchFamily="66" charset="0"/>
                      </a:endParaRPr>
                    </a:p>
                  </a:txBody>
                  <a:tcPr>
                    <a:solidFill>
                      <a:schemeClr val="accent6">
                        <a:lumMod val="40000"/>
                        <a:lumOff val="60000"/>
                      </a:schemeClr>
                    </a:solidFill>
                  </a:tcPr>
                </a:tc>
                <a:tc>
                  <a:txBody>
                    <a:bodyPr/>
                    <a:lstStyle/>
                    <a:p>
                      <a:r>
                        <a:rPr lang="en-GB" sz="2000" dirty="0">
                          <a:latin typeface="Comic Sans MS" panose="030F0702030302020204" pitchFamily="66" charset="0"/>
                        </a:rPr>
                        <a:t>TOTAL SCORE= </a:t>
                      </a:r>
                    </a:p>
                  </a:txBody>
                  <a:tcPr>
                    <a:solidFill>
                      <a:schemeClr val="accent6">
                        <a:lumMod val="40000"/>
                        <a:lumOff val="60000"/>
                      </a:schemeClr>
                    </a:solidFill>
                  </a:tcPr>
                </a:tc>
                <a:extLst>
                  <a:ext uri="{0D108BD9-81ED-4DB2-BD59-A6C34878D82A}">
                    <a16:rowId xmlns:a16="http://schemas.microsoft.com/office/drawing/2014/main" val="3576556188"/>
                  </a:ext>
                </a:extLst>
              </a:tr>
            </a:tbl>
          </a:graphicData>
        </a:graphic>
      </p:graphicFrame>
      <p:pic>
        <p:nvPicPr>
          <p:cNvPr id="20" name="Picture 19">
            <a:extLst>
              <a:ext uri="{FF2B5EF4-FFF2-40B4-BE49-F238E27FC236}">
                <a16:creationId xmlns:a16="http://schemas.microsoft.com/office/drawing/2014/main" id="{28F5FEB5-B354-4E74-AB70-9B878A479E45}"/>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640386" y="119141"/>
            <a:ext cx="1236118" cy="1571336"/>
          </a:xfrm>
          <a:prstGeom prst="rect">
            <a:avLst/>
          </a:prstGeom>
        </p:spPr>
      </p:pic>
      <p:sp>
        <p:nvSpPr>
          <p:cNvPr id="27" name="TextBox 26">
            <a:extLst>
              <a:ext uri="{FF2B5EF4-FFF2-40B4-BE49-F238E27FC236}">
                <a16:creationId xmlns:a16="http://schemas.microsoft.com/office/drawing/2014/main" id="{74FB5082-6010-47DE-899C-AC74BF5F962C}"/>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4055030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8DD8DC9-F972-4CF2-8EE7-B00106A4A3C3}"/>
              </a:ext>
            </a:extLst>
          </p:cNvPr>
          <p:cNvSpPr txBox="1"/>
          <p:nvPr/>
        </p:nvSpPr>
        <p:spPr>
          <a:xfrm>
            <a:off x="275174" y="1789611"/>
            <a:ext cx="5546824" cy="4278094"/>
          </a:xfrm>
          <a:prstGeom prst="rect">
            <a:avLst/>
          </a:prstGeom>
          <a:solidFill>
            <a:schemeClr val="accent2">
              <a:lumMod val="40000"/>
              <a:lumOff val="60000"/>
            </a:schemeClr>
          </a:solidFill>
          <a:ln w="31750">
            <a:solidFill>
              <a:schemeClr val="tx1"/>
            </a:solidFill>
          </a:ln>
        </p:spPr>
        <p:txBody>
          <a:bodyPr wrap="square" rtlCol="0">
            <a:spAutoFit/>
          </a:bodyPr>
          <a:lstStyle/>
          <a:p>
            <a:pPr marL="342900" indent="-342900">
              <a:buAutoNum type="arabicParenR"/>
            </a:pPr>
            <a:r>
              <a:rPr lang="en-GB" sz="1600" dirty="0">
                <a:latin typeface="Century Gothic" panose="020B0502020202020204" pitchFamily="34" charset="0"/>
              </a:rPr>
              <a:t>Your party has 3 aspects - an activity, food and cake.  Plan the event  and show the rough costs</a:t>
            </a:r>
          </a:p>
          <a:p>
            <a:endParaRPr lang="en-GB" sz="1600" dirty="0">
              <a:latin typeface="Century Gothic" panose="020B0502020202020204" pitchFamily="34" charset="0"/>
            </a:endParaRPr>
          </a:p>
          <a:p>
            <a:r>
              <a:rPr lang="en-GB" sz="1600" b="1" dirty="0">
                <a:latin typeface="Century Gothic" panose="020B0502020202020204" pitchFamily="34" charset="0"/>
              </a:rPr>
              <a:t>Activity: </a:t>
            </a:r>
          </a:p>
          <a:p>
            <a:endParaRPr lang="en-GB" sz="1600" b="1" dirty="0">
              <a:latin typeface="Century Gothic" panose="020B0502020202020204" pitchFamily="34" charset="0"/>
            </a:endParaRPr>
          </a:p>
          <a:p>
            <a:endParaRPr lang="en-GB" sz="1600" b="1" dirty="0">
              <a:latin typeface="Century Gothic" panose="020B0502020202020204" pitchFamily="34" charset="0"/>
            </a:endParaRPr>
          </a:p>
          <a:p>
            <a:endParaRPr lang="en-GB" sz="1600" b="1" dirty="0">
              <a:latin typeface="Century Gothic" panose="020B0502020202020204" pitchFamily="34" charset="0"/>
            </a:endParaRPr>
          </a:p>
          <a:p>
            <a:endParaRPr lang="en-GB" sz="1600" b="1" dirty="0">
              <a:latin typeface="Century Gothic" panose="020B0502020202020204" pitchFamily="34" charset="0"/>
            </a:endParaRPr>
          </a:p>
          <a:p>
            <a:r>
              <a:rPr lang="en-GB" sz="1600" b="1" dirty="0">
                <a:latin typeface="Century Gothic" panose="020B0502020202020204" pitchFamily="34" charset="0"/>
              </a:rPr>
              <a:t>Food: </a:t>
            </a:r>
          </a:p>
          <a:p>
            <a:endParaRPr lang="en-GB" sz="1600" b="1" dirty="0">
              <a:latin typeface="Century Gothic" panose="020B0502020202020204" pitchFamily="34" charset="0"/>
            </a:endParaRPr>
          </a:p>
          <a:p>
            <a:endParaRPr lang="en-GB" sz="1600" b="1" dirty="0">
              <a:latin typeface="Century Gothic" panose="020B0502020202020204" pitchFamily="34" charset="0"/>
            </a:endParaRPr>
          </a:p>
          <a:p>
            <a:endParaRPr lang="en-GB" sz="1600" b="1" dirty="0">
              <a:latin typeface="Century Gothic" panose="020B0502020202020204" pitchFamily="34" charset="0"/>
            </a:endParaRPr>
          </a:p>
          <a:p>
            <a:endParaRPr lang="en-GB" sz="1600" b="1" dirty="0">
              <a:latin typeface="Century Gothic" panose="020B0502020202020204" pitchFamily="34" charset="0"/>
            </a:endParaRPr>
          </a:p>
          <a:p>
            <a:r>
              <a:rPr lang="en-GB" sz="1600" b="1" dirty="0">
                <a:latin typeface="Century Gothic" panose="020B0502020202020204" pitchFamily="34" charset="0"/>
              </a:rPr>
              <a:t>Cake:</a:t>
            </a:r>
          </a:p>
          <a:p>
            <a:endParaRPr lang="en-GB" sz="1600" b="1"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p:txBody>
      </p:sp>
      <p:sp>
        <p:nvSpPr>
          <p:cNvPr id="10" name="Rectangle 9">
            <a:extLst>
              <a:ext uri="{FF2B5EF4-FFF2-40B4-BE49-F238E27FC236}">
                <a16:creationId xmlns:a16="http://schemas.microsoft.com/office/drawing/2014/main" id="{BF113C89-660A-41A8-B379-61175D54B106}"/>
              </a:ext>
            </a:extLst>
          </p:cNvPr>
          <p:cNvSpPr/>
          <p:nvPr/>
        </p:nvSpPr>
        <p:spPr>
          <a:xfrm>
            <a:off x="275174" y="233431"/>
            <a:ext cx="9642764" cy="1294923"/>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2000" dirty="0">
              <a:solidFill>
                <a:schemeClr val="tx1"/>
              </a:solidFill>
              <a:latin typeface="Century Gothic" panose="020B0502020202020204" pitchFamily="34" charset="0"/>
            </a:endParaRPr>
          </a:p>
          <a:p>
            <a:endParaRPr lang="en-GB" sz="2000" dirty="0">
              <a:solidFill>
                <a:schemeClr val="tx1"/>
              </a:solidFill>
              <a:latin typeface="Century Gothic" panose="020B0502020202020204" pitchFamily="34" charset="0"/>
            </a:endParaRPr>
          </a:p>
        </p:txBody>
      </p:sp>
      <p:sp>
        <p:nvSpPr>
          <p:cNvPr id="11" name="TextBox 10">
            <a:extLst>
              <a:ext uri="{FF2B5EF4-FFF2-40B4-BE49-F238E27FC236}">
                <a16:creationId xmlns:a16="http://schemas.microsoft.com/office/drawing/2014/main" id="{04E57200-97F6-4335-BE91-65D20D2D33C2}"/>
              </a:ext>
            </a:extLst>
          </p:cNvPr>
          <p:cNvSpPr txBox="1"/>
          <p:nvPr/>
        </p:nvSpPr>
        <p:spPr>
          <a:xfrm>
            <a:off x="225902" y="200691"/>
            <a:ext cx="9642764" cy="1692771"/>
          </a:xfrm>
          <a:prstGeom prst="rect">
            <a:avLst/>
          </a:prstGeom>
          <a:noFill/>
        </p:spPr>
        <p:txBody>
          <a:bodyPr wrap="square" rtlCol="0">
            <a:spAutoFit/>
          </a:bodyPr>
          <a:lstStyle/>
          <a:p>
            <a:r>
              <a:rPr lang="en-GB" sz="2000" b="1" u="sng" dirty="0">
                <a:latin typeface="Century Gothic" panose="020B0502020202020204" pitchFamily="34" charset="0"/>
              </a:rPr>
              <a:t>Task: Birthday Party Planning.</a:t>
            </a:r>
          </a:p>
          <a:p>
            <a:r>
              <a:rPr lang="en-GB" sz="1600" dirty="0">
                <a:latin typeface="Century Gothic" panose="020B0502020202020204" pitchFamily="34" charset="0"/>
              </a:rPr>
              <a:t>Your task is to plan a birthday party for a teenager.  What would you like to do for your next birthday? </a:t>
            </a:r>
          </a:p>
          <a:p>
            <a:r>
              <a:rPr lang="en-GB" sz="1600" dirty="0">
                <a:latin typeface="Century Gothic" panose="020B0502020202020204" pitchFamily="34" charset="0"/>
              </a:rPr>
              <a:t>You have about £150 and the party is for 5 people</a:t>
            </a:r>
          </a:p>
          <a:p>
            <a:endParaRPr lang="en-GB" sz="2000" b="1" u="sng" dirty="0">
              <a:latin typeface="Century Gothic" panose="020B0502020202020204" pitchFamily="34" charset="0"/>
            </a:endParaRPr>
          </a:p>
          <a:p>
            <a:endParaRPr lang="en-GB" sz="1600" dirty="0">
              <a:latin typeface="Century Gothic" panose="020B0502020202020204" pitchFamily="34" charset="0"/>
            </a:endParaRPr>
          </a:p>
        </p:txBody>
      </p:sp>
      <p:sp>
        <p:nvSpPr>
          <p:cNvPr id="13" name="TextBox 12">
            <a:extLst>
              <a:ext uri="{FF2B5EF4-FFF2-40B4-BE49-F238E27FC236}">
                <a16:creationId xmlns:a16="http://schemas.microsoft.com/office/drawing/2014/main" id="{BCA7AF59-803A-43DB-AC77-B47D4349724D}"/>
              </a:ext>
            </a:extLst>
          </p:cNvPr>
          <p:cNvSpPr txBox="1"/>
          <p:nvPr/>
        </p:nvSpPr>
        <p:spPr>
          <a:xfrm>
            <a:off x="6015911" y="1956825"/>
            <a:ext cx="5841792" cy="2554545"/>
          </a:xfrm>
          <a:prstGeom prst="rect">
            <a:avLst/>
          </a:prstGeom>
          <a:solidFill>
            <a:schemeClr val="accent6">
              <a:lumMod val="40000"/>
              <a:lumOff val="60000"/>
            </a:schemeClr>
          </a:solidFill>
          <a:ln w="31750">
            <a:solidFill>
              <a:schemeClr val="tx1"/>
            </a:solidFill>
          </a:ln>
        </p:spPr>
        <p:txBody>
          <a:bodyPr wrap="square" rtlCol="0">
            <a:spAutoFit/>
          </a:bodyPr>
          <a:lstStyle/>
          <a:p>
            <a:r>
              <a:rPr lang="en-GB" sz="1600" dirty="0">
                <a:latin typeface="Century Gothic" panose="020B0502020202020204" pitchFamily="34" charset="0"/>
              </a:rPr>
              <a:t>2)Create a ‘to do’ list  for the party. Start with what you would do first.</a:t>
            </a:r>
          </a:p>
          <a:p>
            <a:r>
              <a:rPr lang="en-GB" sz="1600" dirty="0">
                <a:latin typeface="Century Gothic" panose="020B0502020202020204" pitchFamily="34" charset="0"/>
              </a:rPr>
              <a:t>Set it out like a list.</a:t>
            </a:r>
          </a:p>
          <a:p>
            <a:endParaRPr lang="en-GB" sz="1600" dirty="0">
              <a:latin typeface="Century Gothic" panose="020B0502020202020204" pitchFamily="34" charset="0"/>
            </a:endParaRPr>
          </a:p>
          <a:p>
            <a:r>
              <a:rPr lang="en-GB" sz="1600" dirty="0">
                <a:latin typeface="Century Gothic" panose="020B0502020202020204" pitchFamily="34" charset="0"/>
              </a:rPr>
              <a:t>E.g.</a:t>
            </a:r>
          </a:p>
          <a:p>
            <a:endParaRPr lang="en-GB" sz="1600" dirty="0">
              <a:latin typeface="Century Gothic" panose="020B0502020202020204" pitchFamily="34" charset="0"/>
            </a:endParaRPr>
          </a:p>
          <a:p>
            <a:pPr marL="342900" indent="-342900">
              <a:buAutoNum type="arabicPeriod"/>
            </a:pPr>
            <a:r>
              <a:rPr lang="en-GB" sz="1600" dirty="0">
                <a:latin typeface="Century Gothic" panose="020B0502020202020204" pitchFamily="34" charset="0"/>
              </a:rPr>
              <a:t>Book the Activity</a:t>
            </a:r>
          </a:p>
          <a:p>
            <a:pPr marL="342900" indent="-342900">
              <a:buAutoNum type="arabicPeriod"/>
            </a:pPr>
            <a:r>
              <a:rPr lang="en-GB" sz="1600" dirty="0">
                <a:latin typeface="Century Gothic" panose="020B0502020202020204" pitchFamily="34" charset="0"/>
              </a:rPr>
              <a:t>Write the Invites...</a:t>
            </a:r>
          </a:p>
          <a:p>
            <a:pPr marL="342900" indent="-342900">
              <a:buAutoNum type="arabicPeriod"/>
            </a:pPr>
            <a:r>
              <a:rPr lang="en-GB" sz="1600" dirty="0">
                <a:latin typeface="Century Gothic" panose="020B0502020202020204" pitchFamily="34" charset="0"/>
              </a:rPr>
              <a:t> </a:t>
            </a:r>
          </a:p>
          <a:p>
            <a:pPr marL="342900" indent="-342900">
              <a:buAutoNum type="arabicPeriod"/>
            </a:pPr>
            <a:r>
              <a:rPr lang="en-GB" sz="1600" dirty="0">
                <a:latin typeface="Century Gothic" panose="020B0502020202020204" pitchFamily="34" charset="0"/>
              </a:rPr>
              <a:t> </a:t>
            </a:r>
          </a:p>
        </p:txBody>
      </p:sp>
      <p:sp>
        <p:nvSpPr>
          <p:cNvPr id="14" name="Rectangle: Rounded Corners 7">
            <a:extLst>
              <a:ext uri="{FF2B5EF4-FFF2-40B4-BE49-F238E27FC236}">
                <a16:creationId xmlns:a16="http://schemas.microsoft.com/office/drawing/2014/main" id="{7F9BBADF-CE1A-4EB0-AEDB-0B89A4F84166}"/>
              </a:ext>
            </a:extLst>
          </p:cNvPr>
          <p:cNvSpPr/>
          <p:nvPr/>
        </p:nvSpPr>
        <p:spPr>
          <a:xfrm>
            <a:off x="10074694" y="229232"/>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B8667D25-59DD-4957-BEB2-4F5594A1BC19}"/>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6" name="Picture 15">
            <a:extLst>
              <a:ext uri="{FF2B5EF4-FFF2-40B4-BE49-F238E27FC236}">
                <a16:creationId xmlns:a16="http://schemas.microsoft.com/office/drawing/2014/main" id="{54361A72-DB49-4F3E-83BE-EBAD7B2B829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112478" y="679630"/>
            <a:ext cx="560437" cy="560437"/>
          </a:xfrm>
          <a:prstGeom prst="rect">
            <a:avLst/>
          </a:prstGeom>
          <a:solidFill>
            <a:schemeClr val="bg1"/>
          </a:solidFill>
          <a:ln w="12700">
            <a:solidFill>
              <a:schemeClr val="tx1"/>
            </a:solidFill>
          </a:ln>
        </p:spPr>
      </p:pic>
      <p:pic>
        <p:nvPicPr>
          <p:cNvPr id="17" name="Picture 16">
            <a:extLst>
              <a:ext uri="{FF2B5EF4-FFF2-40B4-BE49-F238E27FC236}">
                <a16:creationId xmlns:a16="http://schemas.microsoft.com/office/drawing/2014/main" id="{45CDE0EA-A411-4BF9-9193-32BF4F375FF0}"/>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697497" y="679629"/>
            <a:ext cx="560437" cy="560437"/>
          </a:xfrm>
          <a:prstGeom prst="rect">
            <a:avLst/>
          </a:prstGeom>
          <a:ln w="12700">
            <a:solidFill>
              <a:schemeClr val="tx1"/>
            </a:solidFill>
          </a:ln>
        </p:spPr>
      </p:pic>
      <p:pic>
        <p:nvPicPr>
          <p:cNvPr id="19" name="Picture 18">
            <a:extLst>
              <a:ext uri="{FF2B5EF4-FFF2-40B4-BE49-F238E27FC236}">
                <a16:creationId xmlns:a16="http://schemas.microsoft.com/office/drawing/2014/main" id="{FF9144FB-BEF6-49AD-BEC2-78196EE8901A}"/>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265978" y="674491"/>
            <a:ext cx="565575" cy="565575"/>
          </a:xfrm>
          <a:prstGeom prst="rect">
            <a:avLst/>
          </a:prstGeom>
          <a:solidFill>
            <a:schemeClr val="bg1"/>
          </a:solidFill>
          <a:ln w="12700">
            <a:solidFill>
              <a:schemeClr val="tx1"/>
            </a:solidFill>
          </a:ln>
        </p:spPr>
      </p:pic>
      <p:sp>
        <p:nvSpPr>
          <p:cNvPr id="21" name="Rectangle 20">
            <a:extLst>
              <a:ext uri="{FF2B5EF4-FFF2-40B4-BE49-F238E27FC236}">
                <a16:creationId xmlns:a16="http://schemas.microsoft.com/office/drawing/2014/main" id="{2F4DB13A-A551-4C4D-A70B-34EB3A153648}"/>
              </a:ext>
            </a:extLst>
          </p:cNvPr>
          <p:cNvSpPr/>
          <p:nvPr/>
        </p:nvSpPr>
        <p:spPr>
          <a:xfrm>
            <a:off x="3526047" y="6173181"/>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
        <p:nvSpPr>
          <p:cNvPr id="15362" name="AutoShape 2" descr="Party Cartoons Images, Stock Photos &amp; Vectors | Shutter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15364" name="AutoShape 4" descr="Party Cartoons Images, Stock Photos &amp; Vectors | Shutter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15366" name="Picture 6" descr="Party Cartoons Images, Stock Photos &amp; Vectors | Shutterstock"/>
          <p:cNvPicPr>
            <a:picLocks noChangeAspect="1" noChangeArrowheads="1"/>
          </p:cNvPicPr>
          <p:nvPr/>
        </p:nvPicPr>
        <p:blipFill>
          <a:blip r:embed="rId8" cstate="print"/>
          <a:srcRect t="7813" b="11860"/>
          <a:stretch>
            <a:fillRect/>
          </a:stretch>
        </p:blipFill>
        <p:spPr bwMode="auto">
          <a:xfrm>
            <a:off x="8032478" y="182880"/>
            <a:ext cx="1921419" cy="1742559"/>
          </a:xfrm>
          <a:prstGeom prst="rect">
            <a:avLst/>
          </a:prstGeom>
          <a:noFill/>
        </p:spPr>
      </p:pic>
    </p:spTree>
    <p:extLst>
      <p:ext uri="{BB962C8B-B14F-4D97-AF65-F5344CB8AC3E}">
        <p14:creationId xmlns:p14="http://schemas.microsoft.com/office/powerpoint/2010/main" val="27245090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8DD8DC9-F972-4CF2-8EE7-B00106A4A3C3}"/>
              </a:ext>
            </a:extLst>
          </p:cNvPr>
          <p:cNvSpPr txBox="1"/>
          <p:nvPr/>
        </p:nvSpPr>
        <p:spPr>
          <a:xfrm>
            <a:off x="3932774" y="1395121"/>
            <a:ext cx="3277923" cy="1731243"/>
          </a:xfrm>
          <a:prstGeom prst="rect">
            <a:avLst/>
          </a:prstGeom>
          <a:solidFill>
            <a:schemeClr val="accent2">
              <a:lumMod val="40000"/>
              <a:lumOff val="60000"/>
            </a:schemeClr>
          </a:solidFill>
          <a:ln w="31750">
            <a:solidFill>
              <a:schemeClr val="tx1"/>
            </a:solidFill>
          </a:ln>
        </p:spPr>
        <p:txBody>
          <a:bodyPr wrap="square" rtlCol="0">
            <a:spAutoFit/>
          </a:bodyPr>
          <a:lstStyle/>
          <a:p>
            <a:pPr algn="ctr"/>
            <a:r>
              <a:rPr lang="en-GB" sz="1600" dirty="0">
                <a:latin typeface="Century Gothic" panose="020B0502020202020204" pitchFamily="34" charset="0"/>
              </a:rPr>
              <a:t>Things to include:</a:t>
            </a:r>
          </a:p>
          <a:p>
            <a:pPr algn="ctr"/>
            <a:endParaRPr lang="en-GB" sz="1050" dirty="0">
              <a:latin typeface="Century Gothic" panose="020B0502020202020204" pitchFamily="34" charset="0"/>
            </a:endParaRPr>
          </a:p>
          <a:p>
            <a:pPr algn="ctr"/>
            <a:r>
              <a:rPr lang="en-GB" sz="1600" b="1" i="1" dirty="0">
                <a:latin typeface="Century Gothic" panose="020B0502020202020204" pitchFamily="34" charset="0"/>
              </a:rPr>
              <a:t>Date       Time     </a:t>
            </a:r>
          </a:p>
          <a:p>
            <a:pPr algn="ctr"/>
            <a:r>
              <a:rPr lang="en-GB" sz="1600" b="1" i="1" dirty="0">
                <a:latin typeface="Century Gothic" panose="020B0502020202020204" pitchFamily="34" charset="0"/>
              </a:rPr>
              <a:t>Venue </a:t>
            </a:r>
          </a:p>
          <a:p>
            <a:pPr algn="ctr"/>
            <a:r>
              <a:rPr lang="en-GB" sz="1600" b="1" i="1" dirty="0">
                <a:latin typeface="Century Gothic" panose="020B0502020202020204" pitchFamily="34" charset="0"/>
              </a:rPr>
              <a:t>What to expect</a:t>
            </a:r>
          </a:p>
          <a:p>
            <a:pPr algn="ctr"/>
            <a:r>
              <a:rPr lang="en-GB" sz="1600" b="1" i="1" dirty="0">
                <a:latin typeface="Century Gothic" panose="020B0502020202020204" pitchFamily="34" charset="0"/>
              </a:rPr>
              <a:t>Where to reply </a:t>
            </a:r>
          </a:p>
          <a:p>
            <a:endParaRPr lang="en-GB" sz="1600" dirty="0">
              <a:latin typeface="Century Gothic" panose="020B0502020202020204" pitchFamily="34" charset="0"/>
            </a:endParaRPr>
          </a:p>
        </p:txBody>
      </p:sp>
      <p:sp>
        <p:nvSpPr>
          <p:cNvPr id="10" name="Rectangle 9">
            <a:extLst>
              <a:ext uri="{FF2B5EF4-FFF2-40B4-BE49-F238E27FC236}">
                <a16:creationId xmlns:a16="http://schemas.microsoft.com/office/drawing/2014/main" id="{BF113C89-660A-41A8-B379-61175D54B106}"/>
              </a:ext>
            </a:extLst>
          </p:cNvPr>
          <p:cNvSpPr/>
          <p:nvPr/>
        </p:nvSpPr>
        <p:spPr>
          <a:xfrm>
            <a:off x="275173" y="233431"/>
            <a:ext cx="9678723" cy="1072855"/>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2000" dirty="0">
              <a:solidFill>
                <a:schemeClr val="tx1"/>
              </a:solidFill>
              <a:latin typeface="Century Gothic" panose="020B0502020202020204" pitchFamily="34" charset="0"/>
            </a:endParaRPr>
          </a:p>
          <a:p>
            <a:endParaRPr lang="en-GB" sz="2000" dirty="0">
              <a:solidFill>
                <a:schemeClr val="tx1"/>
              </a:solidFill>
              <a:latin typeface="Century Gothic" panose="020B0502020202020204" pitchFamily="34" charset="0"/>
            </a:endParaRPr>
          </a:p>
        </p:txBody>
      </p:sp>
      <p:sp>
        <p:nvSpPr>
          <p:cNvPr id="11" name="TextBox 10">
            <a:extLst>
              <a:ext uri="{FF2B5EF4-FFF2-40B4-BE49-F238E27FC236}">
                <a16:creationId xmlns:a16="http://schemas.microsoft.com/office/drawing/2014/main" id="{04E57200-97F6-4335-BE91-65D20D2D33C2}"/>
              </a:ext>
            </a:extLst>
          </p:cNvPr>
          <p:cNvSpPr txBox="1"/>
          <p:nvPr/>
        </p:nvSpPr>
        <p:spPr>
          <a:xfrm>
            <a:off x="225902" y="200692"/>
            <a:ext cx="9642764" cy="1877437"/>
          </a:xfrm>
          <a:prstGeom prst="rect">
            <a:avLst/>
          </a:prstGeom>
          <a:noFill/>
        </p:spPr>
        <p:txBody>
          <a:bodyPr wrap="square" rtlCol="0">
            <a:spAutoFit/>
          </a:bodyPr>
          <a:lstStyle/>
          <a:p>
            <a:r>
              <a:rPr lang="en-GB" sz="2000" b="1" u="sng" dirty="0">
                <a:latin typeface="Century Gothic" panose="020B0502020202020204" pitchFamily="34" charset="0"/>
              </a:rPr>
              <a:t>Task: Birthday Party Invites.</a:t>
            </a:r>
          </a:p>
          <a:p>
            <a:endParaRPr lang="en-GB" sz="800" b="1" u="sng" dirty="0">
              <a:latin typeface="Century Gothic" panose="020B0502020202020204" pitchFamily="34" charset="0"/>
            </a:endParaRPr>
          </a:p>
          <a:p>
            <a:r>
              <a:rPr lang="en-GB" sz="1600" dirty="0">
                <a:latin typeface="Century Gothic" panose="020B0502020202020204" pitchFamily="34" charset="0"/>
              </a:rPr>
              <a:t>Using the given plan, make an invite that you could send out for the planned party.- Make sure the invite is based around your theme/activity.  </a:t>
            </a:r>
            <a:endParaRPr lang="en-GB" sz="1600" b="1" u="sng" dirty="0">
              <a:latin typeface="Century Gothic" panose="020B0502020202020204" pitchFamily="34" charset="0"/>
            </a:endParaRPr>
          </a:p>
          <a:p>
            <a:endParaRPr lang="en-GB" sz="2000" dirty="0">
              <a:latin typeface="Century Gothic" panose="020B0502020202020204" pitchFamily="34" charset="0"/>
            </a:endParaRPr>
          </a:p>
          <a:p>
            <a:endParaRPr lang="en-GB" sz="2000" b="1" u="sng" dirty="0">
              <a:latin typeface="Century Gothic" panose="020B0502020202020204" pitchFamily="34" charset="0"/>
            </a:endParaRPr>
          </a:p>
          <a:p>
            <a:endParaRPr lang="en-GB" sz="1600" dirty="0">
              <a:latin typeface="Century Gothic" panose="020B0502020202020204" pitchFamily="34" charset="0"/>
            </a:endParaRPr>
          </a:p>
        </p:txBody>
      </p:sp>
      <p:sp>
        <p:nvSpPr>
          <p:cNvPr id="14" name="Rectangle: Rounded Corners 7">
            <a:extLst>
              <a:ext uri="{FF2B5EF4-FFF2-40B4-BE49-F238E27FC236}">
                <a16:creationId xmlns:a16="http://schemas.microsoft.com/office/drawing/2014/main" id="{7F9BBADF-CE1A-4EB0-AEDB-0B89A4F84166}"/>
              </a:ext>
            </a:extLst>
          </p:cNvPr>
          <p:cNvSpPr/>
          <p:nvPr/>
        </p:nvSpPr>
        <p:spPr>
          <a:xfrm>
            <a:off x="10074694" y="229232"/>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B8667D25-59DD-4957-BEB2-4F5594A1BC19}"/>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6" name="Picture 15">
            <a:extLst>
              <a:ext uri="{FF2B5EF4-FFF2-40B4-BE49-F238E27FC236}">
                <a16:creationId xmlns:a16="http://schemas.microsoft.com/office/drawing/2014/main" id="{54361A72-DB49-4F3E-83BE-EBAD7B2B829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112478" y="679630"/>
            <a:ext cx="560437" cy="560437"/>
          </a:xfrm>
          <a:prstGeom prst="rect">
            <a:avLst/>
          </a:prstGeom>
          <a:solidFill>
            <a:schemeClr val="bg1"/>
          </a:solidFill>
          <a:ln w="12700">
            <a:solidFill>
              <a:schemeClr val="tx1"/>
            </a:solidFill>
          </a:ln>
        </p:spPr>
      </p:pic>
      <p:pic>
        <p:nvPicPr>
          <p:cNvPr id="17" name="Picture 16">
            <a:extLst>
              <a:ext uri="{FF2B5EF4-FFF2-40B4-BE49-F238E27FC236}">
                <a16:creationId xmlns:a16="http://schemas.microsoft.com/office/drawing/2014/main" id="{45CDE0EA-A411-4BF9-9193-32BF4F375FF0}"/>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697497" y="679629"/>
            <a:ext cx="560437" cy="560437"/>
          </a:xfrm>
          <a:prstGeom prst="rect">
            <a:avLst/>
          </a:prstGeom>
          <a:ln w="12700">
            <a:solidFill>
              <a:schemeClr val="tx1"/>
            </a:solidFill>
          </a:ln>
        </p:spPr>
      </p:pic>
      <p:pic>
        <p:nvPicPr>
          <p:cNvPr id="19" name="Picture 18">
            <a:extLst>
              <a:ext uri="{FF2B5EF4-FFF2-40B4-BE49-F238E27FC236}">
                <a16:creationId xmlns:a16="http://schemas.microsoft.com/office/drawing/2014/main" id="{FF9144FB-BEF6-49AD-BEC2-78196EE8901A}"/>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265978" y="674491"/>
            <a:ext cx="565575" cy="565575"/>
          </a:xfrm>
          <a:prstGeom prst="rect">
            <a:avLst/>
          </a:prstGeom>
          <a:solidFill>
            <a:schemeClr val="bg1"/>
          </a:solidFill>
          <a:ln w="12700">
            <a:solidFill>
              <a:schemeClr val="tx1"/>
            </a:solidFill>
          </a:ln>
        </p:spPr>
      </p:pic>
      <p:pic>
        <p:nvPicPr>
          <p:cNvPr id="53250" name="Picture 2" descr="example invite text for paint party (paint and play) | Kids ..."/>
          <p:cNvPicPr>
            <a:picLocks noChangeAspect="1" noChangeArrowheads="1"/>
          </p:cNvPicPr>
          <p:nvPr/>
        </p:nvPicPr>
        <p:blipFill>
          <a:blip r:embed="rId8" cstate="print"/>
          <a:srcRect/>
          <a:stretch>
            <a:fillRect/>
          </a:stretch>
        </p:blipFill>
        <p:spPr bwMode="auto">
          <a:xfrm>
            <a:off x="194764" y="1564142"/>
            <a:ext cx="2332599" cy="3752442"/>
          </a:xfrm>
          <a:prstGeom prst="rect">
            <a:avLst/>
          </a:prstGeom>
          <a:noFill/>
        </p:spPr>
      </p:pic>
      <p:pic>
        <p:nvPicPr>
          <p:cNvPr id="53252" name="Picture 4" descr="Elegant Party Invitations Template Word in 2020 | Party invite ..."/>
          <p:cNvPicPr>
            <a:picLocks noChangeAspect="1" noChangeArrowheads="1"/>
          </p:cNvPicPr>
          <p:nvPr/>
        </p:nvPicPr>
        <p:blipFill>
          <a:blip r:embed="rId9" cstate="print"/>
          <a:srcRect l="2559" t="22777" r="9187" b="5996"/>
          <a:stretch>
            <a:fillRect/>
          </a:stretch>
        </p:blipFill>
        <p:spPr bwMode="auto">
          <a:xfrm>
            <a:off x="3017519" y="3344091"/>
            <a:ext cx="3735977" cy="2642958"/>
          </a:xfrm>
          <a:prstGeom prst="rect">
            <a:avLst/>
          </a:prstGeom>
          <a:noFill/>
        </p:spPr>
      </p:pic>
      <p:pic>
        <p:nvPicPr>
          <p:cNvPr id="53254" name="Picture 6" descr="7th Birthday Party Invitation Wording – Wordings and Messages"/>
          <p:cNvPicPr>
            <a:picLocks noChangeAspect="1" noChangeArrowheads="1"/>
          </p:cNvPicPr>
          <p:nvPr/>
        </p:nvPicPr>
        <p:blipFill>
          <a:blip r:embed="rId10" cstate="print"/>
          <a:srcRect/>
          <a:stretch>
            <a:fillRect/>
          </a:stretch>
        </p:blipFill>
        <p:spPr bwMode="auto">
          <a:xfrm>
            <a:off x="7862660" y="2038441"/>
            <a:ext cx="3787435" cy="3029948"/>
          </a:xfrm>
          <a:prstGeom prst="rect">
            <a:avLst/>
          </a:prstGeom>
          <a:noFill/>
        </p:spPr>
      </p:pic>
      <p:sp>
        <p:nvSpPr>
          <p:cNvPr id="21" name="Rectangle 20">
            <a:extLst>
              <a:ext uri="{FF2B5EF4-FFF2-40B4-BE49-F238E27FC236}">
                <a16:creationId xmlns:a16="http://schemas.microsoft.com/office/drawing/2014/main" id="{2F4DB13A-A551-4C4D-A70B-34EB3A153648}"/>
              </a:ext>
            </a:extLst>
          </p:cNvPr>
          <p:cNvSpPr/>
          <p:nvPr/>
        </p:nvSpPr>
        <p:spPr>
          <a:xfrm>
            <a:off x="5708469" y="6160119"/>
            <a:ext cx="6483531"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Tree>
    <p:extLst>
      <p:ext uri="{BB962C8B-B14F-4D97-AF65-F5344CB8AC3E}">
        <p14:creationId xmlns:p14="http://schemas.microsoft.com/office/powerpoint/2010/main" val="27245090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8DD8DC9-F972-4CF2-8EE7-B00106A4A3C3}"/>
              </a:ext>
            </a:extLst>
          </p:cNvPr>
          <p:cNvSpPr txBox="1"/>
          <p:nvPr/>
        </p:nvSpPr>
        <p:spPr>
          <a:xfrm>
            <a:off x="365759" y="2244208"/>
            <a:ext cx="5495427" cy="3293209"/>
          </a:xfrm>
          <a:prstGeom prst="rect">
            <a:avLst/>
          </a:prstGeom>
          <a:solidFill>
            <a:schemeClr val="accent2">
              <a:lumMod val="40000"/>
              <a:lumOff val="60000"/>
            </a:schemeClr>
          </a:solidFill>
          <a:ln w="31750">
            <a:solidFill>
              <a:schemeClr val="tx1"/>
            </a:solidFill>
          </a:ln>
        </p:spPr>
        <p:txBody>
          <a:bodyPr wrap="square" rtlCol="0">
            <a:spAutoFit/>
          </a:bodyPr>
          <a:lstStyle/>
          <a:p>
            <a:r>
              <a:rPr lang="en-GB" sz="1600" b="1" dirty="0">
                <a:latin typeface="Century Gothic" panose="020B0502020202020204" pitchFamily="34" charset="0"/>
              </a:rPr>
              <a:t>Cake</a:t>
            </a:r>
            <a:r>
              <a:rPr lang="en-GB" sz="1600" dirty="0">
                <a:latin typeface="Century Gothic" panose="020B0502020202020204" pitchFamily="34" charset="0"/>
              </a:rPr>
              <a:t> -</a:t>
            </a:r>
            <a:r>
              <a:rPr lang="en-GB" sz="1600" dirty="0"/>
              <a:t> </a:t>
            </a:r>
            <a:r>
              <a:rPr lang="en-GB" sz="1600" dirty="0">
                <a:latin typeface="Century Gothic" pitchFamily="34" charset="0"/>
              </a:rPr>
              <a:t>Design a birthday cake for  to link to the activity/theme</a:t>
            </a:r>
          </a:p>
          <a:p>
            <a:endParaRPr lang="en-GB" sz="1600" dirty="0">
              <a:latin typeface="Century Gothic" pitchFamily="34" charset="0"/>
            </a:endParaRPr>
          </a:p>
          <a:p>
            <a:endParaRPr lang="en-GB" sz="1600" dirty="0">
              <a:latin typeface="Century Gothic" pitchFamily="34" charset="0"/>
            </a:endParaRPr>
          </a:p>
          <a:p>
            <a:endParaRPr lang="en-GB" sz="1600" dirty="0">
              <a:latin typeface="Century Gothic" pitchFamily="34" charset="0"/>
            </a:endParaRPr>
          </a:p>
          <a:p>
            <a:endParaRPr lang="en-GB" sz="1600" dirty="0">
              <a:latin typeface="Century Gothic" pitchFamily="34" charset="0"/>
            </a:endParaRPr>
          </a:p>
          <a:p>
            <a:endParaRPr lang="en-GB" sz="1600" dirty="0">
              <a:latin typeface="Century Gothic" pitchFamily="34" charset="0"/>
            </a:endParaRPr>
          </a:p>
          <a:p>
            <a:endParaRPr lang="en-GB" sz="1600" dirty="0">
              <a:latin typeface="Century Gothic" pitchFamily="34" charset="0"/>
            </a:endParaRPr>
          </a:p>
          <a:p>
            <a:endParaRPr lang="en-GB" sz="1600" dirty="0">
              <a:latin typeface="Century Gothic" pitchFamily="34" charset="0"/>
            </a:endParaRPr>
          </a:p>
          <a:p>
            <a:endParaRPr lang="en-GB" sz="1600" dirty="0">
              <a:latin typeface="Century Gothic" pitchFamily="34" charset="0"/>
            </a:endParaRPr>
          </a:p>
          <a:p>
            <a:endParaRPr lang="en-GB" sz="1600" dirty="0">
              <a:latin typeface="Century Gothic" pitchFamily="34" charset="0"/>
            </a:endParaRPr>
          </a:p>
          <a:p>
            <a:r>
              <a:rPr lang="en-GB" sz="1600" dirty="0">
                <a:latin typeface="Century Gothic" pitchFamily="34" charset="0"/>
              </a:rPr>
              <a:t>  </a:t>
            </a:r>
          </a:p>
          <a:p>
            <a:endParaRPr lang="en-GB" sz="1600" dirty="0">
              <a:latin typeface="Century Gothic" panose="020B0502020202020204" pitchFamily="34" charset="0"/>
            </a:endParaRPr>
          </a:p>
        </p:txBody>
      </p:sp>
      <p:sp>
        <p:nvSpPr>
          <p:cNvPr id="10" name="Rectangle 9">
            <a:extLst>
              <a:ext uri="{FF2B5EF4-FFF2-40B4-BE49-F238E27FC236}">
                <a16:creationId xmlns:a16="http://schemas.microsoft.com/office/drawing/2014/main" id="{BF113C89-660A-41A8-B379-61175D54B106}"/>
              </a:ext>
            </a:extLst>
          </p:cNvPr>
          <p:cNvSpPr/>
          <p:nvPr/>
        </p:nvSpPr>
        <p:spPr>
          <a:xfrm>
            <a:off x="248194" y="233432"/>
            <a:ext cx="7733212" cy="1634558"/>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2000" dirty="0">
              <a:solidFill>
                <a:schemeClr val="tx1"/>
              </a:solidFill>
              <a:latin typeface="Century Gothic" panose="020B0502020202020204" pitchFamily="34" charset="0"/>
            </a:endParaRPr>
          </a:p>
          <a:p>
            <a:endParaRPr lang="en-GB" sz="2000" dirty="0">
              <a:solidFill>
                <a:schemeClr val="tx1"/>
              </a:solidFill>
              <a:latin typeface="Century Gothic" panose="020B0502020202020204" pitchFamily="34" charset="0"/>
            </a:endParaRPr>
          </a:p>
        </p:txBody>
      </p:sp>
      <p:sp>
        <p:nvSpPr>
          <p:cNvPr id="11" name="TextBox 10">
            <a:extLst>
              <a:ext uri="{FF2B5EF4-FFF2-40B4-BE49-F238E27FC236}">
                <a16:creationId xmlns:a16="http://schemas.microsoft.com/office/drawing/2014/main" id="{04E57200-97F6-4335-BE91-65D20D2D33C2}"/>
              </a:ext>
            </a:extLst>
          </p:cNvPr>
          <p:cNvSpPr txBox="1"/>
          <p:nvPr/>
        </p:nvSpPr>
        <p:spPr>
          <a:xfrm>
            <a:off x="391886" y="200692"/>
            <a:ext cx="7889965" cy="2215991"/>
          </a:xfrm>
          <a:prstGeom prst="rect">
            <a:avLst/>
          </a:prstGeom>
          <a:noFill/>
        </p:spPr>
        <p:txBody>
          <a:bodyPr wrap="square" rtlCol="0">
            <a:spAutoFit/>
          </a:bodyPr>
          <a:lstStyle/>
          <a:p>
            <a:r>
              <a:rPr lang="en-GB" sz="2000" b="1" u="sng" dirty="0">
                <a:latin typeface="Century Gothic" panose="020B0502020202020204" pitchFamily="34" charset="0"/>
              </a:rPr>
              <a:t>Task: Birthday Party- Cake and Cupcakes.</a:t>
            </a:r>
          </a:p>
          <a:p>
            <a:r>
              <a:rPr lang="en-GB" sz="1600" dirty="0">
                <a:latin typeface="Century Gothic" pitchFamily="34" charset="0"/>
              </a:rPr>
              <a:t>Birthdays are very special occasions and cakes come in all shapes, sizes and colours. They often have beautiful decorations too!</a:t>
            </a:r>
          </a:p>
          <a:p>
            <a:r>
              <a:rPr lang="en-GB" sz="1600" dirty="0">
                <a:latin typeface="Century Gothic" panose="020B0502020202020204" pitchFamily="34" charset="0"/>
              </a:rPr>
              <a:t>Design the birthday cake and cupcakes that the guests will eat- can you link them to the Party theme?</a:t>
            </a:r>
          </a:p>
          <a:p>
            <a:r>
              <a:rPr lang="en-GB" sz="1600" dirty="0">
                <a:latin typeface="Century Gothic" panose="020B0502020202020204" pitchFamily="34" charset="0"/>
              </a:rPr>
              <a:t>Design Sheets on the next pages. </a:t>
            </a:r>
          </a:p>
          <a:p>
            <a:endParaRPr lang="en-GB" sz="2000" b="1" u="sng" dirty="0">
              <a:latin typeface="Century Gothic" panose="020B0502020202020204" pitchFamily="34" charset="0"/>
            </a:endParaRPr>
          </a:p>
          <a:p>
            <a:endParaRPr lang="en-GB" sz="1600" dirty="0">
              <a:latin typeface="Century Gothic" panose="020B0502020202020204" pitchFamily="34" charset="0"/>
            </a:endParaRPr>
          </a:p>
        </p:txBody>
      </p:sp>
      <p:sp>
        <p:nvSpPr>
          <p:cNvPr id="13" name="TextBox 12">
            <a:extLst>
              <a:ext uri="{FF2B5EF4-FFF2-40B4-BE49-F238E27FC236}">
                <a16:creationId xmlns:a16="http://schemas.microsoft.com/office/drawing/2014/main" id="{BCA7AF59-803A-43DB-AC77-B47D4349724D}"/>
              </a:ext>
            </a:extLst>
          </p:cNvPr>
          <p:cNvSpPr txBox="1"/>
          <p:nvPr/>
        </p:nvSpPr>
        <p:spPr>
          <a:xfrm>
            <a:off x="6015911" y="2270334"/>
            <a:ext cx="5841792" cy="3293209"/>
          </a:xfrm>
          <a:prstGeom prst="rect">
            <a:avLst/>
          </a:prstGeom>
          <a:solidFill>
            <a:schemeClr val="accent6">
              <a:lumMod val="40000"/>
              <a:lumOff val="60000"/>
            </a:schemeClr>
          </a:solidFill>
          <a:ln w="31750">
            <a:solidFill>
              <a:schemeClr val="tx1"/>
            </a:solidFill>
          </a:ln>
        </p:spPr>
        <p:txBody>
          <a:bodyPr wrap="square" rtlCol="0">
            <a:spAutoFit/>
          </a:bodyPr>
          <a:lstStyle/>
          <a:p>
            <a:r>
              <a:rPr lang="en-GB" sz="1600" b="1" dirty="0">
                <a:latin typeface="Century Gothic" panose="020B0502020202020204" pitchFamily="34" charset="0"/>
              </a:rPr>
              <a:t>Cupcakes</a:t>
            </a:r>
            <a:r>
              <a:rPr lang="en-GB" sz="1600" dirty="0">
                <a:latin typeface="Century Gothic" panose="020B0502020202020204" pitchFamily="34" charset="0"/>
              </a:rPr>
              <a:t>- They are often used an mini-cakes. </a:t>
            </a: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endParaRPr lang="en-GB" sz="1600" dirty="0">
              <a:latin typeface="Century Gothic" panose="020B0502020202020204" pitchFamily="34" charset="0"/>
            </a:endParaRPr>
          </a:p>
          <a:p>
            <a:r>
              <a:rPr lang="en-GB" sz="1600" dirty="0">
                <a:latin typeface="Century Gothic" panose="020B0502020202020204" pitchFamily="34" charset="0"/>
              </a:rPr>
              <a:t> </a:t>
            </a:r>
          </a:p>
        </p:txBody>
      </p:sp>
      <p:sp>
        <p:nvSpPr>
          <p:cNvPr id="14" name="Rectangle: Rounded Corners 7">
            <a:extLst>
              <a:ext uri="{FF2B5EF4-FFF2-40B4-BE49-F238E27FC236}">
                <a16:creationId xmlns:a16="http://schemas.microsoft.com/office/drawing/2014/main" id="{7F9BBADF-CE1A-4EB0-AEDB-0B89A4F84166}"/>
              </a:ext>
            </a:extLst>
          </p:cNvPr>
          <p:cNvSpPr/>
          <p:nvPr/>
        </p:nvSpPr>
        <p:spPr>
          <a:xfrm>
            <a:off x="10074694" y="229232"/>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B8667D25-59DD-4957-BEB2-4F5594A1BC19}"/>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6" name="Picture 15">
            <a:extLst>
              <a:ext uri="{FF2B5EF4-FFF2-40B4-BE49-F238E27FC236}">
                <a16:creationId xmlns:a16="http://schemas.microsoft.com/office/drawing/2014/main" id="{54361A72-DB49-4F3E-83BE-EBAD7B2B829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112478" y="679630"/>
            <a:ext cx="560437" cy="560437"/>
          </a:xfrm>
          <a:prstGeom prst="rect">
            <a:avLst/>
          </a:prstGeom>
          <a:solidFill>
            <a:schemeClr val="bg1"/>
          </a:solidFill>
          <a:ln w="12700">
            <a:solidFill>
              <a:schemeClr val="tx1"/>
            </a:solidFill>
          </a:ln>
        </p:spPr>
      </p:pic>
      <p:pic>
        <p:nvPicPr>
          <p:cNvPr id="17" name="Picture 16">
            <a:extLst>
              <a:ext uri="{FF2B5EF4-FFF2-40B4-BE49-F238E27FC236}">
                <a16:creationId xmlns:a16="http://schemas.microsoft.com/office/drawing/2014/main" id="{45CDE0EA-A411-4BF9-9193-32BF4F375FF0}"/>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697497" y="679629"/>
            <a:ext cx="560437" cy="560437"/>
          </a:xfrm>
          <a:prstGeom prst="rect">
            <a:avLst/>
          </a:prstGeom>
          <a:ln w="12700">
            <a:solidFill>
              <a:schemeClr val="tx1"/>
            </a:solidFill>
          </a:ln>
        </p:spPr>
      </p:pic>
      <p:pic>
        <p:nvPicPr>
          <p:cNvPr id="19" name="Picture 18">
            <a:extLst>
              <a:ext uri="{FF2B5EF4-FFF2-40B4-BE49-F238E27FC236}">
                <a16:creationId xmlns:a16="http://schemas.microsoft.com/office/drawing/2014/main" id="{FF9144FB-BEF6-49AD-BEC2-78196EE8901A}"/>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265978" y="674491"/>
            <a:ext cx="565575" cy="565575"/>
          </a:xfrm>
          <a:prstGeom prst="rect">
            <a:avLst/>
          </a:prstGeom>
          <a:solidFill>
            <a:schemeClr val="bg1"/>
          </a:solidFill>
          <a:ln w="12700">
            <a:solidFill>
              <a:schemeClr val="tx1"/>
            </a:solidFill>
          </a:ln>
        </p:spPr>
      </p:pic>
      <p:sp>
        <p:nvSpPr>
          <p:cNvPr id="15362" name="AutoShape 2" descr="Party Cartoons Images, Stock Photos &amp; Vectors | Shutter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15364" name="AutoShape 4" descr="Party Cartoons Images, Stock Photos &amp; Vectors | Shutterstoc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15366" name="Picture 6" descr="Party Cartoons Images, Stock Photos &amp; Vectors | Shutterstock"/>
          <p:cNvPicPr>
            <a:picLocks noChangeAspect="1" noChangeArrowheads="1"/>
          </p:cNvPicPr>
          <p:nvPr/>
        </p:nvPicPr>
        <p:blipFill>
          <a:blip r:embed="rId8" cstate="print"/>
          <a:srcRect t="7813" b="11860"/>
          <a:stretch>
            <a:fillRect/>
          </a:stretch>
        </p:blipFill>
        <p:spPr bwMode="auto">
          <a:xfrm>
            <a:off x="8110856" y="182879"/>
            <a:ext cx="1921419" cy="1742559"/>
          </a:xfrm>
          <a:prstGeom prst="rect">
            <a:avLst/>
          </a:prstGeom>
          <a:noFill/>
        </p:spPr>
      </p:pic>
      <p:sp>
        <p:nvSpPr>
          <p:cNvPr id="18" name="Rectangle 17">
            <a:extLst>
              <a:ext uri="{FF2B5EF4-FFF2-40B4-BE49-F238E27FC236}">
                <a16:creationId xmlns:a16="http://schemas.microsoft.com/office/drawing/2014/main" id="{8E231319-6CA2-441E-9EEB-7149BA529F0F}"/>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20" name="TextBox 19">
            <a:extLst>
              <a:ext uri="{FF2B5EF4-FFF2-40B4-BE49-F238E27FC236}">
                <a16:creationId xmlns:a16="http://schemas.microsoft.com/office/drawing/2014/main" id="{650547FC-79AA-4CD6-A007-FD83173D8941}"/>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pic>
        <p:nvPicPr>
          <p:cNvPr id="54274" name="Picture 2"/>
          <p:cNvPicPr>
            <a:picLocks noChangeAspect="1" noChangeArrowheads="1"/>
          </p:cNvPicPr>
          <p:nvPr/>
        </p:nvPicPr>
        <p:blipFill>
          <a:blip r:embed="rId9" cstate="print"/>
          <a:srcRect/>
          <a:stretch>
            <a:fillRect/>
          </a:stretch>
        </p:blipFill>
        <p:spPr bwMode="auto">
          <a:xfrm>
            <a:off x="4343643" y="4275700"/>
            <a:ext cx="1332553" cy="1145385"/>
          </a:xfrm>
          <a:prstGeom prst="rect">
            <a:avLst/>
          </a:prstGeom>
          <a:noFill/>
          <a:ln w="9525">
            <a:noFill/>
            <a:miter lim="800000"/>
            <a:headEnd/>
            <a:tailEnd/>
          </a:ln>
        </p:spPr>
      </p:pic>
      <p:sp>
        <p:nvSpPr>
          <p:cNvPr id="54276" name="AutoShape 4" descr="Teenage Birthday Cake.13Th, Makeup &amp; Ipod. By ChappCakes Decor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54278" name="Picture 6" descr="Teenage Birthday Cake.13Th, Makeup &amp; Ipod. By ChappCakes Decor ..."/>
          <p:cNvPicPr>
            <a:picLocks noChangeAspect="1" noChangeArrowheads="1"/>
          </p:cNvPicPr>
          <p:nvPr/>
        </p:nvPicPr>
        <p:blipFill>
          <a:blip r:embed="rId10" cstate="print"/>
          <a:srcRect/>
          <a:stretch>
            <a:fillRect/>
          </a:stretch>
        </p:blipFill>
        <p:spPr bwMode="auto">
          <a:xfrm>
            <a:off x="363071" y="2857954"/>
            <a:ext cx="1736517" cy="1532712"/>
          </a:xfrm>
          <a:prstGeom prst="rect">
            <a:avLst/>
          </a:prstGeom>
          <a:noFill/>
        </p:spPr>
      </p:pic>
      <p:sp>
        <p:nvSpPr>
          <p:cNvPr id="54280" name="AutoShape 8" descr="12 Cool Teenage Boy Birthday Cakes Photo - Teenage Boy Cake Ideas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54282" name="AutoShape 10" descr="12 Cool Teenage Boy Birthday Cakes Photo - Teenage Boy Cake Ideas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54284" name="Picture 12" descr="12 Cool Teenage Boy Birthday Cakes Photo - Teenage Boy Cake Ideas ..."/>
          <p:cNvPicPr>
            <a:picLocks noChangeAspect="1" noChangeArrowheads="1"/>
          </p:cNvPicPr>
          <p:nvPr/>
        </p:nvPicPr>
        <p:blipFill>
          <a:blip r:embed="rId11" cstate="print"/>
          <a:srcRect/>
          <a:stretch>
            <a:fillRect/>
          </a:stretch>
        </p:blipFill>
        <p:spPr bwMode="auto">
          <a:xfrm>
            <a:off x="3760539" y="2711827"/>
            <a:ext cx="1839383" cy="1379537"/>
          </a:xfrm>
          <a:prstGeom prst="rect">
            <a:avLst/>
          </a:prstGeom>
          <a:noFill/>
        </p:spPr>
      </p:pic>
      <p:pic>
        <p:nvPicPr>
          <p:cNvPr id="54286" name="Picture 14" descr="Pictures of birthday cakes for teenage girls | Healthy Food Galerry"/>
          <p:cNvPicPr>
            <a:picLocks noChangeAspect="1" noChangeArrowheads="1"/>
          </p:cNvPicPr>
          <p:nvPr/>
        </p:nvPicPr>
        <p:blipFill>
          <a:blip r:embed="rId12" cstate="print"/>
          <a:srcRect/>
          <a:stretch>
            <a:fillRect/>
          </a:stretch>
        </p:blipFill>
        <p:spPr bwMode="auto">
          <a:xfrm>
            <a:off x="2054301" y="4060817"/>
            <a:ext cx="1619436" cy="1379520"/>
          </a:xfrm>
          <a:prstGeom prst="rect">
            <a:avLst/>
          </a:prstGeom>
          <a:noFill/>
        </p:spPr>
      </p:pic>
      <p:pic>
        <p:nvPicPr>
          <p:cNvPr id="54287" name="Picture 15"/>
          <p:cNvPicPr>
            <a:picLocks noChangeAspect="1" noChangeArrowheads="1"/>
          </p:cNvPicPr>
          <p:nvPr/>
        </p:nvPicPr>
        <p:blipFill>
          <a:blip r:embed="rId13" cstate="print"/>
          <a:srcRect/>
          <a:stretch>
            <a:fillRect/>
          </a:stretch>
        </p:blipFill>
        <p:spPr bwMode="auto">
          <a:xfrm>
            <a:off x="9968593" y="3973470"/>
            <a:ext cx="1814104" cy="1472179"/>
          </a:xfrm>
          <a:prstGeom prst="rect">
            <a:avLst/>
          </a:prstGeom>
          <a:noFill/>
          <a:ln w="9525">
            <a:noFill/>
            <a:miter lim="800000"/>
            <a:headEnd/>
            <a:tailEnd/>
          </a:ln>
        </p:spPr>
      </p:pic>
      <p:pic>
        <p:nvPicPr>
          <p:cNvPr id="54290" name="Picture 18"/>
          <p:cNvPicPr>
            <a:picLocks noChangeAspect="1" noChangeArrowheads="1"/>
          </p:cNvPicPr>
          <p:nvPr/>
        </p:nvPicPr>
        <p:blipFill>
          <a:blip r:embed="rId14" cstate="print"/>
          <a:srcRect/>
          <a:stretch>
            <a:fillRect/>
          </a:stretch>
        </p:blipFill>
        <p:spPr bwMode="auto">
          <a:xfrm>
            <a:off x="6080760" y="3739107"/>
            <a:ext cx="1676400" cy="1704975"/>
          </a:xfrm>
          <a:prstGeom prst="rect">
            <a:avLst/>
          </a:prstGeom>
          <a:noFill/>
          <a:ln w="9525">
            <a:noFill/>
            <a:miter lim="800000"/>
            <a:headEnd/>
            <a:tailEnd/>
          </a:ln>
        </p:spPr>
      </p:pic>
      <p:pic>
        <p:nvPicPr>
          <p:cNvPr id="54291" name="Picture 19"/>
          <p:cNvPicPr>
            <a:picLocks noChangeAspect="1" noChangeArrowheads="1"/>
          </p:cNvPicPr>
          <p:nvPr/>
        </p:nvPicPr>
        <p:blipFill>
          <a:blip r:embed="rId15" cstate="print"/>
          <a:srcRect/>
          <a:stretch>
            <a:fillRect/>
          </a:stretch>
        </p:blipFill>
        <p:spPr bwMode="auto">
          <a:xfrm>
            <a:off x="7365003" y="2593386"/>
            <a:ext cx="1276350" cy="1514475"/>
          </a:xfrm>
          <a:prstGeom prst="rect">
            <a:avLst/>
          </a:prstGeom>
          <a:noFill/>
          <a:ln w="9525">
            <a:noFill/>
            <a:miter lim="800000"/>
            <a:headEnd/>
            <a:tailEnd/>
          </a:ln>
        </p:spPr>
      </p:pic>
      <p:pic>
        <p:nvPicPr>
          <p:cNvPr id="54292" name="Picture 20"/>
          <p:cNvPicPr>
            <a:picLocks noChangeAspect="1" noChangeArrowheads="1"/>
          </p:cNvPicPr>
          <p:nvPr/>
        </p:nvPicPr>
        <p:blipFill>
          <a:blip r:embed="rId16" cstate="print"/>
          <a:srcRect/>
          <a:stretch>
            <a:fillRect/>
          </a:stretch>
        </p:blipFill>
        <p:spPr bwMode="auto">
          <a:xfrm>
            <a:off x="8135982" y="4256315"/>
            <a:ext cx="1066800" cy="1219200"/>
          </a:xfrm>
          <a:prstGeom prst="rect">
            <a:avLst/>
          </a:prstGeom>
          <a:noFill/>
          <a:ln w="9525">
            <a:noFill/>
            <a:miter lim="800000"/>
            <a:headEnd/>
            <a:tailEnd/>
          </a:ln>
        </p:spPr>
      </p:pic>
      <p:pic>
        <p:nvPicPr>
          <p:cNvPr id="54293" name="Picture 21"/>
          <p:cNvPicPr>
            <a:picLocks noChangeAspect="1" noChangeArrowheads="1"/>
          </p:cNvPicPr>
          <p:nvPr/>
        </p:nvPicPr>
        <p:blipFill>
          <a:blip r:embed="rId17" cstate="print"/>
          <a:srcRect/>
          <a:stretch>
            <a:fillRect/>
          </a:stretch>
        </p:blipFill>
        <p:spPr bwMode="auto">
          <a:xfrm>
            <a:off x="10789920" y="2490516"/>
            <a:ext cx="960936" cy="1441404"/>
          </a:xfrm>
          <a:prstGeom prst="rect">
            <a:avLst/>
          </a:prstGeom>
          <a:noFill/>
          <a:ln w="9525">
            <a:noFill/>
            <a:miter lim="800000"/>
            <a:headEnd/>
            <a:tailEnd/>
          </a:ln>
        </p:spPr>
      </p:pic>
      <p:pic>
        <p:nvPicPr>
          <p:cNvPr id="54294" name="Picture 22"/>
          <p:cNvPicPr>
            <a:picLocks noChangeAspect="1" noChangeArrowheads="1"/>
          </p:cNvPicPr>
          <p:nvPr/>
        </p:nvPicPr>
        <p:blipFill>
          <a:blip r:embed="rId18" cstate="print"/>
          <a:srcRect/>
          <a:stretch>
            <a:fillRect/>
          </a:stretch>
        </p:blipFill>
        <p:spPr bwMode="auto">
          <a:xfrm>
            <a:off x="9084537" y="2665911"/>
            <a:ext cx="1285875" cy="1447800"/>
          </a:xfrm>
          <a:prstGeom prst="rect">
            <a:avLst/>
          </a:prstGeom>
          <a:noFill/>
          <a:ln w="9525">
            <a:noFill/>
            <a:miter lim="800000"/>
            <a:headEnd/>
            <a:tailEnd/>
          </a:ln>
        </p:spPr>
      </p:pic>
    </p:spTree>
    <p:extLst>
      <p:ext uri="{BB962C8B-B14F-4D97-AF65-F5344CB8AC3E}">
        <p14:creationId xmlns:p14="http://schemas.microsoft.com/office/powerpoint/2010/main" val="27245090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2" cstate="print"/>
          <a:srcRect/>
          <a:stretch>
            <a:fillRect/>
          </a:stretch>
        </p:blipFill>
        <p:spPr bwMode="auto">
          <a:xfrm>
            <a:off x="2649992" y="251325"/>
            <a:ext cx="6977334" cy="5997312"/>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2" cstate="print"/>
          <a:srcRect/>
          <a:stretch>
            <a:fillRect/>
          </a:stretch>
        </p:blipFill>
        <p:spPr bwMode="auto">
          <a:xfrm>
            <a:off x="2457450" y="476250"/>
            <a:ext cx="7277100" cy="59055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3DF3FF-34DF-4AD3-8B96-067B93F24C57}"/>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8" name="Rectangle: Rounded Corners 7">
            <a:extLst>
              <a:ext uri="{FF2B5EF4-FFF2-40B4-BE49-F238E27FC236}">
                <a16:creationId xmlns:a16="http://schemas.microsoft.com/office/drawing/2014/main" id="{7F9BBADF-CE1A-4EB0-AEDB-0B89A4F84166}"/>
              </a:ext>
            </a:extLst>
          </p:cNvPr>
          <p:cNvSpPr/>
          <p:nvPr/>
        </p:nvSpPr>
        <p:spPr>
          <a:xfrm>
            <a:off x="10074694" y="229232"/>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B8667D25-59DD-4957-BEB2-4F5594A1BC19}"/>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0" name="Picture 9">
            <a:extLst>
              <a:ext uri="{FF2B5EF4-FFF2-40B4-BE49-F238E27FC236}">
                <a16:creationId xmlns:a16="http://schemas.microsoft.com/office/drawing/2014/main" id="{54361A72-DB49-4F3E-83BE-EBAD7B2B829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112478" y="679630"/>
            <a:ext cx="560437" cy="560437"/>
          </a:xfrm>
          <a:prstGeom prst="rect">
            <a:avLst/>
          </a:prstGeom>
          <a:solidFill>
            <a:schemeClr val="bg1"/>
          </a:solidFill>
          <a:ln w="12700">
            <a:solidFill>
              <a:schemeClr val="tx1"/>
            </a:solidFill>
          </a:ln>
        </p:spPr>
      </p:pic>
      <p:pic>
        <p:nvPicPr>
          <p:cNvPr id="11" name="Picture 10">
            <a:extLst>
              <a:ext uri="{FF2B5EF4-FFF2-40B4-BE49-F238E27FC236}">
                <a16:creationId xmlns:a16="http://schemas.microsoft.com/office/drawing/2014/main" id="{45CDE0EA-A411-4BF9-9193-32BF4F375FF0}"/>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697497" y="679629"/>
            <a:ext cx="560437" cy="560437"/>
          </a:xfrm>
          <a:prstGeom prst="rect">
            <a:avLst/>
          </a:prstGeom>
          <a:ln w="12700">
            <a:solidFill>
              <a:schemeClr val="tx1"/>
            </a:solidFill>
          </a:ln>
        </p:spPr>
      </p:pic>
      <p:sp>
        <p:nvSpPr>
          <p:cNvPr id="13" name="Rectangle 12">
            <a:extLst>
              <a:ext uri="{FF2B5EF4-FFF2-40B4-BE49-F238E27FC236}">
                <a16:creationId xmlns:a16="http://schemas.microsoft.com/office/drawing/2014/main" id="{722F029A-5C9D-4AB0-ADB0-45614203581A}"/>
              </a:ext>
            </a:extLst>
          </p:cNvPr>
          <p:cNvSpPr/>
          <p:nvPr/>
        </p:nvSpPr>
        <p:spPr>
          <a:xfrm>
            <a:off x="230909" y="224255"/>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D165D4F4-0FB0-4731-945A-7083E672781F}"/>
              </a:ext>
            </a:extLst>
          </p:cNvPr>
          <p:cNvSpPr txBox="1"/>
          <p:nvPr/>
        </p:nvSpPr>
        <p:spPr>
          <a:xfrm>
            <a:off x="225902" y="200691"/>
            <a:ext cx="9642764" cy="892552"/>
          </a:xfrm>
          <a:prstGeom prst="rect">
            <a:avLst/>
          </a:prstGeom>
          <a:noFill/>
        </p:spPr>
        <p:txBody>
          <a:bodyPr wrap="square" rtlCol="0">
            <a:spAutoFit/>
          </a:bodyPr>
          <a:lstStyle/>
          <a:p>
            <a:r>
              <a:rPr lang="en-GB" sz="2000" b="1" u="sng" dirty="0">
                <a:latin typeface="Century Gothic" panose="020B0502020202020204" pitchFamily="34" charset="0"/>
              </a:rPr>
              <a:t>Task: House Hunting</a:t>
            </a:r>
          </a:p>
          <a:p>
            <a:r>
              <a:rPr lang="en-GB" sz="1600" dirty="0">
                <a:latin typeface="Century Gothic" panose="020B0502020202020204" pitchFamily="34" charset="0"/>
              </a:rPr>
              <a:t>What kind of house  might you like when you are older?  - Big houses are not always the best- bigger the house- the more hovering you have to do!</a:t>
            </a:r>
          </a:p>
        </p:txBody>
      </p:sp>
      <p:sp>
        <p:nvSpPr>
          <p:cNvPr id="15" name="TextBox 14">
            <a:extLst>
              <a:ext uri="{FF2B5EF4-FFF2-40B4-BE49-F238E27FC236}">
                <a16:creationId xmlns:a16="http://schemas.microsoft.com/office/drawing/2014/main" id="{0149E771-285C-48DC-96FD-34F7DF541776}"/>
              </a:ext>
            </a:extLst>
          </p:cNvPr>
          <p:cNvSpPr txBox="1"/>
          <p:nvPr/>
        </p:nvSpPr>
        <p:spPr>
          <a:xfrm>
            <a:off x="334297" y="1508337"/>
            <a:ext cx="6066503" cy="3139321"/>
          </a:xfrm>
          <a:prstGeom prst="rect">
            <a:avLst/>
          </a:prstGeom>
          <a:solidFill>
            <a:schemeClr val="accent6">
              <a:lumMod val="40000"/>
              <a:lumOff val="60000"/>
            </a:schemeClr>
          </a:solidFill>
          <a:ln w="31750">
            <a:solidFill>
              <a:schemeClr val="tx1"/>
            </a:solidFill>
          </a:ln>
        </p:spPr>
        <p:txBody>
          <a:bodyPr wrap="square" rtlCol="0">
            <a:spAutoFit/>
          </a:bodyPr>
          <a:lstStyle/>
          <a:p>
            <a:r>
              <a:rPr lang="en-GB" dirty="0">
                <a:latin typeface="Century Gothic" panose="020B0502020202020204" pitchFamily="34" charset="0"/>
              </a:rPr>
              <a:t>Research 3 houses that you might be interested in- Use </a:t>
            </a:r>
            <a:r>
              <a:rPr lang="en-GB" dirty="0" err="1">
                <a:latin typeface="Century Gothic" panose="020B0502020202020204" pitchFamily="34" charset="0"/>
                <a:hlinkClick r:id="rId6"/>
              </a:rPr>
              <a:t>Rightmove</a:t>
            </a:r>
            <a:r>
              <a:rPr lang="en-GB" dirty="0">
                <a:latin typeface="Century Gothic" panose="020B0502020202020204" pitchFamily="34" charset="0"/>
              </a:rPr>
              <a:t> to research houses around Sheffield</a:t>
            </a:r>
          </a:p>
          <a:p>
            <a:endParaRPr lang="en-GB" dirty="0">
              <a:latin typeface="Century Gothic" panose="020B0502020202020204" pitchFamily="34" charset="0"/>
            </a:endParaRPr>
          </a:p>
          <a:p>
            <a:pPr marL="342900" indent="-342900">
              <a:buFont typeface="Arial" panose="020B0604020202020204" pitchFamily="34" charset="0"/>
              <a:buChar char="•"/>
            </a:pPr>
            <a:r>
              <a:rPr lang="en-GB" dirty="0">
                <a:latin typeface="Century Gothic" panose="020B0502020202020204" pitchFamily="34" charset="0"/>
              </a:rPr>
              <a:t>Create a pro and con list for each house</a:t>
            </a:r>
          </a:p>
          <a:p>
            <a:pPr marL="342900" indent="-342900">
              <a:buFont typeface="Arial" panose="020B0604020202020204" pitchFamily="34" charset="0"/>
              <a:buChar char="•"/>
            </a:pPr>
            <a:r>
              <a:rPr lang="en-GB" dirty="0">
                <a:latin typeface="Century Gothic" panose="020B0502020202020204" pitchFamily="34" charset="0"/>
              </a:rPr>
              <a:t>Give basic details of the house</a:t>
            </a:r>
          </a:p>
          <a:p>
            <a:pPr marL="342900" indent="-342900">
              <a:buFont typeface="Arial" panose="020B0604020202020204" pitchFamily="34" charset="0"/>
              <a:buChar char="•"/>
            </a:pPr>
            <a:r>
              <a:rPr lang="en-GB" dirty="0">
                <a:latin typeface="Century Gothic" panose="020B0502020202020204" pitchFamily="34" charset="0"/>
              </a:rPr>
              <a:t>What improvements would the house need</a:t>
            </a:r>
          </a:p>
          <a:p>
            <a:pPr marL="342900" indent="-342900">
              <a:buFont typeface="Arial" panose="020B0604020202020204" pitchFamily="34" charset="0"/>
              <a:buChar char="•"/>
            </a:pPr>
            <a:r>
              <a:rPr lang="en-GB" dirty="0">
                <a:latin typeface="Century Gothic" panose="020B0502020202020204" pitchFamily="34" charset="0"/>
              </a:rPr>
              <a:t>Use the floor plans to identify and list the main furniture you would need</a:t>
            </a:r>
          </a:p>
          <a:p>
            <a:pPr marL="342900" indent="-342900">
              <a:buFont typeface="Arial" panose="020B0604020202020204" pitchFamily="34" charset="0"/>
              <a:buChar char="•"/>
            </a:pPr>
            <a:r>
              <a:rPr lang="en-GB" dirty="0">
                <a:latin typeface="Century Gothic" panose="020B0502020202020204" pitchFamily="34" charset="0"/>
              </a:rPr>
              <a:t>What facilities are in the local area</a:t>
            </a:r>
          </a:p>
          <a:p>
            <a:pPr marL="342900" indent="-342900">
              <a:buFont typeface="Arial" panose="020B0604020202020204" pitchFamily="34" charset="0"/>
              <a:buChar char="•"/>
            </a:pPr>
            <a:r>
              <a:rPr lang="en-GB" dirty="0">
                <a:latin typeface="Century Gothic" panose="020B0502020202020204" pitchFamily="34" charset="0"/>
              </a:rPr>
              <a:t>Decide on which house you would put an offer in- How much are you willing to pay?</a:t>
            </a:r>
          </a:p>
        </p:txBody>
      </p:sp>
      <p:pic>
        <p:nvPicPr>
          <p:cNvPr id="16" name="Picture 15">
            <a:extLst>
              <a:ext uri="{FF2B5EF4-FFF2-40B4-BE49-F238E27FC236}">
                <a16:creationId xmlns:a16="http://schemas.microsoft.com/office/drawing/2014/main" id="{FF9144FB-BEF6-49AD-BEC2-78196EE8901A}"/>
              </a:ext>
            </a:extLst>
          </p:cNvPr>
          <p:cNvPicPr>
            <a:picLocks noChangeAspect="1"/>
          </p:cNvPicPr>
          <p:nvPr/>
        </p:nvPicPr>
        <p:blipFill>
          <a:blip r:embed="rId7" cstate="print">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11265978" y="674491"/>
            <a:ext cx="565575" cy="565575"/>
          </a:xfrm>
          <a:prstGeom prst="rect">
            <a:avLst/>
          </a:prstGeom>
          <a:solidFill>
            <a:schemeClr val="bg1"/>
          </a:solidFill>
          <a:ln w="12700">
            <a:solidFill>
              <a:schemeClr val="tx1"/>
            </a:solidFill>
          </a:ln>
        </p:spPr>
      </p:pic>
      <p:sp>
        <p:nvSpPr>
          <p:cNvPr id="34" name="TextBox 33">
            <a:extLst>
              <a:ext uri="{FF2B5EF4-FFF2-40B4-BE49-F238E27FC236}">
                <a16:creationId xmlns:a16="http://schemas.microsoft.com/office/drawing/2014/main" id="{5C2345BA-7754-4CCD-B7CF-78787630F0EB}"/>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pic>
        <p:nvPicPr>
          <p:cNvPr id="14338" name="Picture 2" descr="Properties For Sale in Caddington | Rightmove"/>
          <p:cNvPicPr>
            <a:picLocks noChangeAspect="1" noChangeArrowheads="1"/>
          </p:cNvPicPr>
          <p:nvPr/>
        </p:nvPicPr>
        <p:blipFill>
          <a:blip r:embed="rId9" cstate="print"/>
          <a:srcRect/>
          <a:stretch>
            <a:fillRect/>
          </a:stretch>
        </p:blipFill>
        <p:spPr bwMode="auto">
          <a:xfrm>
            <a:off x="6804569" y="1582784"/>
            <a:ext cx="2705191" cy="1801566"/>
          </a:xfrm>
          <a:prstGeom prst="rect">
            <a:avLst/>
          </a:prstGeom>
          <a:noFill/>
        </p:spPr>
      </p:pic>
      <p:pic>
        <p:nvPicPr>
          <p:cNvPr id="14340" name="Picture 4" descr="Behold, the creepy haunted houses for sale all over New York"/>
          <p:cNvPicPr>
            <a:picLocks noChangeAspect="1" noChangeArrowheads="1"/>
          </p:cNvPicPr>
          <p:nvPr/>
        </p:nvPicPr>
        <p:blipFill>
          <a:blip r:embed="rId10" cstate="print"/>
          <a:srcRect/>
          <a:stretch>
            <a:fillRect/>
          </a:stretch>
        </p:blipFill>
        <p:spPr bwMode="auto">
          <a:xfrm>
            <a:off x="9377953" y="2722835"/>
            <a:ext cx="2619375" cy="1743076"/>
          </a:xfrm>
          <a:prstGeom prst="rect">
            <a:avLst/>
          </a:prstGeom>
          <a:noFill/>
        </p:spPr>
      </p:pic>
      <p:sp>
        <p:nvSpPr>
          <p:cNvPr id="14342" name="AutoShape 6" descr="Meet five of London's best penthouses currently on the market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14344" name="AutoShape 8" descr="Meet five of London's best penthouses currently on the market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sp>
        <p:nvSpPr>
          <p:cNvPr id="14346" name="AutoShape 10" descr="Meet five of London's best penthouses currently on the market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14350" name="Picture 14" descr="Ask An Expert: When is a &quot;penthouse&quot; not a penthouse?"/>
          <p:cNvPicPr>
            <a:picLocks noChangeAspect="1" noChangeArrowheads="1"/>
          </p:cNvPicPr>
          <p:nvPr/>
        </p:nvPicPr>
        <p:blipFill>
          <a:blip r:embed="rId11" cstate="print"/>
          <a:srcRect/>
          <a:stretch>
            <a:fillRect/>
          </a:stretch>
        </p:blipFill>
        <p:spPr bwMode="auto">
          <a:xfrm>
            <a:off x="6726192" y="3873138"/>
            <a:ext cx="2705192" cy="1786448"/>
          </a:xfrm>
          <a:prstGeom prst="rect">
            <a:avLst/>
          </a:prstGeom>
          <a:noFill/>
        </p:spPr>
      </p:pic>
    </p:spTree>
    <p:extLst>
      <p:ext uri="{BB962C8B-B14F-4D97-AF65-F5344CB8AC3E}">
        <p14:creationId xmlns:p14="http://schemas.microsoft.com/office/powerpoint/2010/main" val="26429376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2F029A-5C9D-4AB0-ADB0-45614203581A}"/>
              </a:ext>
            </a:extLst>
          </p:cNvPr>
          <p:cNvSpPr/>
          <p:nvPr/>
        </p:nvSpPr>
        <p:spPr>
          <a:xfrm>
            <a:off x="230909" y="224255"/>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3" name="TextBox 2">
            <a:extLst>
              <a:ext uri="{FF2B5EF4-FFF2-40B4-BE49-F238E27FC236}">
                <a16:creationId xmlns:a16="http://schemas.microsoft.com/office/drawing/2014/main" id="{D165D4F4-0FB0-4731-945A-7083E672781F}"/>
              </a:ext>
            </a:extLst>
          </p:cNvPr>
          <p:cNvSpPr txBox="1"/>
          <p:nvPr/>
        </p:nvSpPr>
        <p:spPr>
          <a:xfrm>
            <a:off x="225902" y="200691"/>
            <a:ext cx="9642764" cy="1384995"/>
          </a:xfrm>
          <a:prstGeom prst="rect">
            <a:avLst/>
          </a:prstGeom>
          <a:noFill/>
        </p:spPr>
        <p:txBody>
          <a:bodyPr wrap="square" rtlCol="0">
            <a:spAutoFit/>
          </a:bodyPr>
          <a:lstStyle/>
          <a:p>
            <a:r>
              <a:rPr lang="en-GB" sz="2000" b="1" u="sng" dirty="0">
                <a:latin typeface="Century Gothic" panose="020B0502020202020204" pitchFamily="34" charset="0"/>
              </a:rPr>
              <a:t>Task: Spot the Difference</a:t>
            </a:r>
          </a:p>
          <a:p>
            <a:r>
              <a:rPr lang="en-GB" sz="1600" dirty="0">
                <a:latin typeface="Century Gothic" panose="020B0502020202020204" pitchFamily="34" charset="0"/>
              </a:rPr>
              <a:t>Look carefully at the landmarks- can you find the 6 differences on each pair of pictures. </a:t>
            </a:r>
          </a:p>
          <a:p>
            <a:endParaRPr lang="en-GB" sz="1600" dirty="0">
              <a:latin typeface="Century Gothic" panose="020B0502020202020204" pitchFamily="34" charset="0"/>
            </a:endParaRPr>
          </a:p>
          <a:p>
            <a:r>
              <a:rPr lang="en-GB" sz="1600" dirty="0">
                <a:latin typeface="Century Gothic" panose="020B0502020202020204" pitchFamily="34" charset="0"/>
              </a:rPr>
              <a:t>Answers in the back of the booklet!</a:t>
            </a:r>
          </a:p>
          <a:p>
            <a:endParaRPr lang="en-GB" sz="1600" dirty="0">
              <a:latin typeface="Century Gothic" panose="020B0502020202020204" pitchFamily="34" charset="0"/>
            </a:endParaRPr>
          </a:p>
        </p:txBody>
      </p:sp>
      <p:sp>
        <p:nvSpPr>
          <p:cNvPr id="4" name="Rectangle: Rounded Corners 6">
            <a:extLst>
              <a:ext uri="{FF2B5EF4-FFF2-40B4-BE49-F238E27FC236}">
                <a16:creationId xmlns:a16="http://schemas.microsoft.com/office/drawing/2014/main" id="{EBB4EF27-F799-4B65-91BB-6A144521AE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u="sng" dirty="0"/>
          </a:p>
        </p:txBody>
      </p:sp>
      <p:pic>
        <p:nvPicPr>
          <p:cNvPr id="5" name="Picture 4">
            <a:extLst>
              <a:ext uri="{FF2B5EF4-FFF2-40B4-BE49-F238E27FC236}">
                <a16:creationId xmlns:a16="http://schemas.microsoft.com/office/drawing/2014/main" id="{BEC86B0C-F22F-454B-8A90-8B04B9ED09F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714296" y="785695"/>
            <a:ext cx="577645" cy="577645"/>
          </a:xfrm>
          <a:prstGeom prst="rect">
            <a:avLst/>
          </a:prstGeom>
          <a:solidFill>
            <a:schemeClr val="bg1"/>
          </a:solidFill>
          <a:ln w="12700">
            <a:solidFill>
              <a:schemeClr val="tx1"/>
            </a:solidFill>
          </a:ln>
        </p:spPr>
      </p:pic>
      <p:sp>
        <p:nvSpPr>
          <p:cNvPr id="6" name="Rectangle 5"/>
          <p:cNvSpPr/>
          <p:nvPr/>
        </p:nvSpPr>
        <p:spPr>
          <a:xfrm>
            <a:off x="10656655" y="292128"/>
            <a:ext cx="728084" cy="369332"/>
          </a:xfrm>
          <a:prstGeom prst="rect">
            <a:avLst/>
          </a:prstGeom>
        </p:spPr>
        <p:txBody>
          <a:bodyPr wrap="none">
            <a:spAutoFit/>
          </a:bodyPr>
          <a:lstStyle/>
          <a:p>
            <a:pPr algn="ctr"/>
            <a:r>
              <a:rPr lang="en-GB" b="1" u="sng" dirty="0"/>
              <a:t>Skills:</a:t>
            </a:r>
          </a:p>
        </p:txBody>
      </p:sp>
      <p:pic>
        <p:nvPicPr>
          <p:cNvPr id="57346" name="Picture 2"/>
          <p:cNvPicPr>
            <a:picLocks noChangeAspect="1" noChangeArrowheads="1"/>
          </p:cNvPicPr>
          <p:nvPr/>
        </p:nvPicPr>
        <p:blipFill>
          <a:blip r:embed="rId4" cstate="print"/>
          <a:srcRect/>
          <a:stretch>
            <a:fillRect/>
          </a:stretch>
        </p:blipFill>
        <p:spPr bwMode="auto">
          <a:xfrm>
            <a:off x="479382" y="1438003"/>
            <a:ext cx="8298860" cy="5192383"/>
          </a:xfrm>
          <a:prstGeom prst="rect">
            <a:avLst/>
          </a:prstGeom>
          <a:noFill/>
          <a:ln w="9525">
            <a:noFill/>
            <a:miter lim="800000"/>
            <a:headEnd/>
            <a:tailEnd/>
          </a:ln>
        </p:spPr>
      </p:pic>
      <p:sp>
        <p:nvSpPr>
          <p:cNvPr id="9" name="Rectangle 8">
            <a:extLst>
              <a:ext uri="{FF2B5EF4-FFF2-40B4-BE49-F238E27FC236}">
                <a16:creationId xmlns:a16="http://schemas.microsoft.com/office/drawing/2014/main" id="{ADEB6413-89EC-4607-B53E-9B04C2249B6F}"/>
              </a:ext>
            </a:extLst>
          </p:cNvPr>
          <p:cNvSpPr/>
          <p:nvPr/>
        </p:nvSpPr>
        <p:spPr>
          <a:xfrm>
            <a:off x="9157062" y="5799908"/>
            <a:ext cx="2856280" cy="696175"/>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2F029A-5C9D-4AB0-ADB0-45614203581A}"/>
              </a:ext>
            </a:extLst>
          </p:cNvPr>
          <p:cNvSpPr/>
          <p:nvPr/>
        </p:nvSpPr>
        <p:spPr>
          <a:xfrm>
            <a:off x="230909" y="224255"/>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3" name="TextBox 2">
            <a:extLst>
              <a:ext uri="{FF2B5EF4-FFF2-40B4-BE49-F238E27FC236}">
                <a16:creationId xmlns:a16="http://schemas.microsoft.com/office/drawing/2014/main" id="{D165D4F4-0FB0-4731-945A-7083E672781F}"/>
              </a:ext>
            </a:extLst>
          </p:cNvPr>
          <p:cNvSpPr txBox="1"/>
          <p:nvPr/>
        </p:nvSpPr>
        <p:spPr>
          <a:xfrm>
            <a:off x="225902" y="200691"/>
            <a:ext cx="9642764" cy="1384995"/>
          </a:xfrm>
          <a:prstGeom prst="rect">
            <a:avLst/>
          </a:prstGeom>
          <a:noFill/>
        </p:spPr>
        <p:txBody>
          <a:bodyPr wrap="square" rtlCol="0">
            <a:spAutoFit/>
          </a:bodyPr>
          <a:lstStyle/>
          <a:p>
            <a:r>
              <a:rPr lang="en-GB" sz="2000" b="1" u="sng" dirty="0">
                <a:latin typeface="Century Gothic" panose="020B0502020202020204" pitchFamily="34" charset="0"/>
              </a:rPr>
              <a:t>Task: Spot the Difference</a:t>
            </a:r>
          </a:p>
          <a:p>
            <a:r>
              <a:rPr lang="en-GB" sz="1600" dirty="0">
                <a:latin typeface="Century Gothic" panose="020B0502020202020204" pitchFamily="34" charset="0"/>
              </a:rPr>
              <a:t>Look carefully at the landmarks- can you find the 6 differences on each pair of pictures. </a:t>
            </a:r>
          </a:p>
          <a:p>
            <a:endParaRPr lang="en-GB" sz="1600" dirty="0">
              <a:latin typeface="Century Gothic" panose="020B0502020202020204" pitchFamily="34" charset="0"/>
            </a:endParaRPr>
          </a:p>
          <a:p>
            <a:r>
              <a:rPr lang="en-GB" sz="1600" dirty="0">
                <a:latin typeface="Century Gothic" panose="020B0502020202020204" pitchFamily="34" charset="0"/>
              </a:rPr>
              <a:t>Answers in the back of the booklet!</a:t>
            </a:r>
          </a:p>
          <a:p>
            <a:endParaRPr lang="en-GB" sz="1600" dirty="0">
              <a:latin typeface="Century Gothic" panose="020B0502020202020204" pitchFamily="34" charset="0"/>
            </a:endParaRPr>
          </a:p>
        </p:txBody>
      </p:sp>
      <p:sp>
        <p:nvSpPr>
          <p:cNvPr id="4" name="Rectangle: Rounded Corners 6">
            <a:extLst>
              <a:ext uri="{FF2B5EF4-FFF2-40B4-BE49-F238E27FC236}">
                <a16:creationId xmlns:a16="http://schemas.microsoft.com/office/drawing/2014/main" id="{EBB4EF27-F799-4B65-91BB-6A144521AE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u="sng" dirty="0"/>
          </a:p>
        </p:txBody>
      </p:sp>
      <p:pic>
        <p:nvPicPr>
          <p:cNvPr id="5" name="Picture 4">
            <a:extLst>
              <a:ext uri="{FF2B5EF4-FFF2-40B4-BE49-F238E27FC236}">
                <a16:creationId xmlns:a16="http://schemas.microsoft.com/office/drawing/2014/main" id="{BEC86B0C-F22F-454B-8A90-8B04B9ED09F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48981" y="837947"/>
            <a:ext cx="577645" cy="577645"/>
          </a:xfrm>
          <a:prstGeom prst="rect">
            <a:avLst/>
          </a:prstGeom>
          <a:solidFill>
            <a:schemeClr val="bg1"/>
          </a:solidFill>
          <a:ln w="12700">
            <a:solidFill>
              <a:schemeClr val="tx1"/>
            </a:solidFill>
          </a:ln>
        </p:spPr>
      </p:pic>
      <p:sp>
        <p:nvSpPr>
          <p:cNvPr id="6" name="Rectangle 5"/>
          <p:cNvSpPr/>
          <p:nvPr/>
        </p:nvSpPr>
        <p:spPr>
          <a:xfrm>
            <a:off x="10656655" y="292128"/>
            <a:ext cx="728084" cy="369332"/>
          </a:xfrm>
          <a:prstGeom prst="rect">
            <a:avLst/>
          </a:prstGeom>
        </p:spPr>
        <p:txBody>
          <a:bodyPr wrap="none">
            <a:spAutoFit/>
          </a:bodyPr>
          <a:lstStyle/>
          <a:p>
            <a:pPr algn="ctr"/>
            <a:r>
              <a:rPr lang="en-GB" b="1" u="sng" dirty="0"/>
              <a:t>Skills:</a:t>
            </a:r>
          </a:p>
        </p:txBody>
      </p:sp>
      <p:pic>
        <p:nvPicPr>
          <p:cNvPr id="59394" name="Picture 2"/>
          <p:cNvPicPr>
            <a:picLocks noChangeAspect="1" noChangeArrowheads="1"/>
          </p:cNvPicPr>
          <p:nvPr/>
        </p:nvPicPr>
        <p:blipFill>
          <a:blip r:embed="rId4" cstate="print"/>
          <a:srcRect/>
          <a:stretch>
            <a:fillRect/>
          </a:stretch>
        </p:blipFill>
        <p:spPr bwMode="auto">
          <a:xfrm>
            <a:off x="415289" y="1443990"/>
            <a:ext cx="8362951" cy="5231370"/>
          </a:xfrm>
          <a:prstGeom prst="rect">
            <a:avLst/>
          </a:prstGeom>
          <a:noFill/>
          <a:ln w="9525">
            <a:noFill/>
            <a:miter lim="800000"/>
            <a:headEnd/>
            <a:tailEnd/>
          </a:ln>
        </p:spPr>
      </p:pic>
      <p:sp>
        <p:nvSpPr>
          <p:cNvPr id="9" name="Rectangle 8">
            <a:extLst>
              <a:ext uri="{FF2B5EF4-FFF2-40B4-BE49-F238E27FC236}">
                <a16:creationId xmlns:a16="http://schemas.microsoft.com/office/drawing/2014/main" id="{ADEB6413-89EC-4607-B53E-9B04C2249B6F}"/>
              </a:ext>
            </a:extLst>
          </p:cNvPr>
          <p:cNvSpPr/>
          <p:nvPr/>
        </p:nvSpPr>
        <p:spPr>
          <a:xfrm>
            <a:off x="9104811" y="6087291"/>
            <a:ext cx="2856280" cy="696175"/>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2F029A-5C9D-4AB0-ADB0-45614203581A}"/>
              </a:ext>
            </a:extLst>
          </p:cNvPr>
          <p:cNvSpPr/>
          <p:nvPr/>
        </p:nvSpPr>
        <p:spPr>
          <a:xfrm>
            <a:off x="230909" y="224255"/>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3" name="TextBox 2">
            <a:extLst>
              <a:ext uri="{FF2B5EF4-FFF2-40B4-BE49-F238E27FC236}">
                <a16:creationId xmlns:a16="http://schemas.microsoft.com/office/drawing/2014/main" id="{D165D4F4-0FB0-4731-945A-7083E672781F}"/>
              </a:ext>
            </a:extLst>
          </p:cNvPr>
          <p:cNvSpPr txBox="1"/>
          <p:nvPr/>
        </p:nvSpPr>
        <p:spPr>
          <a:xfrm>
            <a:off x="225902" y="200691"/>
            <a:ext cx="9642764" cy="1384995"/>
          </a:xfrm>
          <a:prstGeom prst="rect">
            <a:avLst/>
          </a:prstGeom>
          <a:noFill/>
        </p:spPr>
        <p:txBody>
          <a:bodyPr wrap="square" rtlCol="0">
            <a:spAutoFit/>
          </a:bodyPr>
          <a:lstStyle/>
          <a:p>
            <a:r>
              <a:rPr lang="en-GB" sz="2000" b="1" u="sng" dirty="0">
                <a:latin typeface="Century Gothic" panose="020B0502020202020204" pitchFamily="34" charset="0"/>
              </a:rPr>
              <a:t>Task: Spot the Difference</a:t>
            </a:r>
          </a:p>
          <a:p>
            <a:r>
              <a:rPr lang="en-GB" sz="1600" dirty="0">
                <a:latin typeface="Century Gothic" panose="020B0502020202020204" pitchFamily="34" charset="0"/>
              </a:rPr>
              <a:t>Look carefully at the landmarks- can you find the 6 differences on each pair of pictures. </a:t>
            </a:r>
          </a:p>
          <a:p>
            <a:endParaRPr lang="en-GB" sz="1600" dirty="0">
              <a:latin typeface="Century Gothic" panose="020B0502020202020204" pitchFamily="34" charset="0"/>
            </a:endParaRPr>
          </a:p>
          <a:p>
            <a:r>
              <a:rPr lang="en-GB" sz="1600" dirty="0">
                <a:latin typeface="Century Gothic" panose="020B0502020202020204" pitchFamily="34" charset="0"/>
              </a:rPr>
              <a:t>Answers in the back of the booklet!</a:t>
            </a:r>
          </a:p>
          <a:p>
            <a:endParaRPr lang="en-GB" sz="1600" dirty="0">
              <a:latin typeface="Century Gothic" panose="020B0502020202020204" pitchFamily="34" charset="0"/>
            </a:endParaRPr>
          </a:p>
        </p:txBody>
      </p:sp>
      <p:sp>
        <p:nvSpPr>
          <p:cNvPr id="4" name="Rectangle: Rounded Corners 6">
            <a:extLst>
              <a:ext uri="{FF2B5EF4-FFF2-40B4-BE49-F238E27FC236}">
                <a16:creationId xmlns:a16="http://schemas.microsoft.com/office/drawing/2014/main" id="{EBB4EF27-F799-4B65-91BB-6A144521AE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u="sng" dirty="0"/>
          </a:p>
        </p:txBody>
      </p:sp>
      <p:pic>
        <p:nvPicPr>
          <p:cNvPr id="5" name="Picture 4">
            <a:extLst>
              <a:ext uri="{FF2B5EF4-FFF2-40B4-BE49-F238E27FC236}">
                <a16:creationId xmlns:a16="http://schemas.microsoft.com/office/drawing/2014/main" id="{BEC86B0C-F22F-454B-8A90-8B04B9ED09F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48981" y="785695"/>
            <a:ext cx="577645" cy="577645"/>
          </a:xfrm>
          <a:prstGeom prst="rect">
            <a:avLst/>
          </a:prstGeom>
          <a:solidFill>
            <a:schemeClr val="bg1"/>
          </a:solidFill>
          <a:ln w="12700">
            <a:solidFill>
              <a:schemeClr val="tx1"/>
            </a:solidFill>
          </a:ln>
        </p:spPr>
      </p:pic>
      <p:sp>
        <p:nvSpPr>
          <p:cNvPr id="6" name="Rectangle 5"/>
          <p:cNvSpPr/>
          <p:nvPr/>
        </p:nvSpPr>
        <p:spPr>
          <a:xfrm>
            <a:off x="10656655" y="292128"/>
            <a:ext cx="728084" cy="369332"/>
          </a:xfrm>
          <a:prstGeom prst="rect">
            <a:avLst/>
          </a:prstGeom>
        </p:spPr>
        <p:txBody>
          <a:bodyPr wrap="none">
            <a:spAutoFit/>
          </a:bodyPr>
          <a:lstStyle/>
          <a:p>
            <a:pPr algn="ctr"/>
            <a:r>
              <a:rPr lang="en-GB" b="1" u="sng" dirty="0"/>
              <a:t>Skills:</a:t>
            </a:r>
          </a:p>
        </p:txBody>
      </p:sp>
      <p:pic>
        <p:nvPicPr>
          <p:cNvPr id="60418" name="Picture 2"/>
          <p:cNvPicPr>
            <a:picLocks noChangeAspect="1" noChangeArrowheads="1"/>
          </p:cNvPicPr>
          <p:nvPr/>
        </p:nvPicPr>
        <p:blipFill>
          <a:blip r:embed="rId4" cstate="print"/>
          <a:srcRect/>
          <a:stretch>
            <a:fillRect/>
          </a:stretch>
        </p:blipFill>
        <p:spPr bwMode="auto">
          <a:xfrm>
            <a:off x="327387" y="1481617"/>
            <a:ext cx="8111218" cy="5097979"/>
          </a:xfrm>
          <a:prstGeom prst="rect">
            <a:avLst/>
          </a:prstGeom>
          <a:noFill/>
          <a:ln w="9525">
            <a:noFill/>
            <a:miter lim="800000"/>
            <a:headEnd/>
            <a:tailEnd/>
          </a:ln>
        </p:spPr>
      </p:pic>
      <p:sp>
        <p:nvSpPr>
          <p:cNvPr id="9" name="Rectangle 8">
            <a:extLst>
              <a:ext uri="{FF2B5EF4-FFF2-40B4-BE49-F238E27FC236}">
                <a16:creationId xmlns:a16="http://schemas.microsoft.com/office/drawing/2014/main" id="{C6E9C9F3-F2CB-4365-9969-58B64F21993D}"/>
              </a:ext>
            </a:extLst>
          </p:cNvPr>
          <p:cNvSpPr/>
          <p:nvPr/>
        </p:nvSpPr>
        <p:spPr>
          <a:xfrm>
            <a:off x="8912802" y="3971109"/>
            <a:ext cx="3078901" cy="2651760"/>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10" name="TextBox 9">
            <a:extLst>
              <a:ext uri="{FF2B5EF4-FFF2-40B4-BE49-F238E27FC236}">
                <a16:creationId xmlns:a16="http://schemas.microsoft.com/office/drawing/2014/main" id="{F1C41BB5-96CD-42E8-94A0-2D6895D7A89C}"/>
              </a:ext>
            </a:extLst>
          </p:cNvPr>
          <p:cNvSpPr txBox="1"/>
          <p:nvPr/>
        </p:nvSpPr>
        <p:spPr>
          <a:xfrm>
            <a:off x="8804366" y="3523541"/>
            <a:ext cx="2998962" cy="2554545"/>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cstate="print"/>
          <a:srcRect r="8534" b="2870"/>
          <a:stretch>
            <a:fillRect/>
          </a:stretch>
        </p:blipFill>
        <p:spPr bwMode="auto">
          <a:xfrm>
            <a:off x="514859" y="914400"/>
            <a:ext cx="3626067" cy="5943600"/>
          </a:xfrm>
          <a:prstGeom prst="rect">
            <a:avLst/>
          </a:prstGeom>
          <a:noFill/>
          <a:ln w="19050">
            <a:solidFill>
              <a:schemeClr val="tx1"/>
            </a:solidFill>
            <a:miter lim="800000"/>
            <a:headEnd/>
            <a:tailEnd/>
          </a:ln>
        </p:spPr>
      </p:pic>
      <p:pic>
        <p:nvPicPr>
          <p:cNvPr id="43011" name="Picture 3"/>
          <p:cNvPicPr>
            <a:picLocks noChangeAspect="1" noChangeArrowheads="1"/>
          </p:cNvPicPr>
          <p:nvPr/>
        </p:nvPicPr>
        <p:blipFill>
          <a:blip r:embed="rId3" cstate="print"/>
          <a:srcRect/>
          <a:stretch>
            <a:fillRect/>
          </a:stretch>
        </p:blipFill>
        <p:spPr bwMode="auto">
          <a:xfrm>
            <a:off x="4701135" y="1005840"/>
            <a:ext cx="4596217" cy="5852160"/>
          </a:xfrm>
          <a:prstGeom prst="rect">
            <a:avLst/>
          </a:prstGeom>
          <a:noFill/>
          <a:ln w="19050">
            <a:solidFill>
              <a:schemeClr val="tx1"/>
            </a:solidFill>
            <a:miter lim="800000"/>
            <a:headEnd/>
            <a:tailEnd/>
          </a:ln>
        </p:spPr>
      </p:pic>
      <p:sp>
        <p:nvSpPr>
          <p:cNvPr id="4" name="TextBox 3">
            <a:extLst>
              <a:ext uri="{FF2B5EF4-FFF2-40B4-BE49-F238E27FC236}">
                <a16:creationId xmlns:a16="http://schemas.microsoft.com/office/drawing/2014/main" id="{12154C7C-5DEF-4AB2-A208-76D7B7E96A8E}"/>
              </a:ext>
            </a:extLst>
          </p:cNvPr>
          <p:cNvSpPr txBox="1"/>
          <p:nvPr/>
        </p:nvSpPr>
        <p:spPr>
          <a:xfrm>
            <a:off x="225902" y="200691"/>
            <a:ext cx="9463638" cy="646331"/>
          </a:xfrm>
          <a:prstGeom prst="rect">
            <a:avLst/>
          </a:prstGeom>
          <a:solidFill>
            <a:schemeClr val="accent1">
              <a:lumMod val="20000"/>
              <a:lumOff val="80000"/>
            </a:schemeClr>
          </a:solidFill>
          <a:ln w="28575">
            <a:solidFill>
              <a:schemeClr val="tx1"/>
            </a:solidFill>
          </a:ln>
        </p:spPr>
        <p:txBody>
          <a:bodyPr wrap="square" rtlCol="0">
            <a:spAutoFit/>
          </a:bodyPr>
          <a:lstStyle/>
          <a:p>
            <a:r>
              <a:rPr lang="en-GB" sz="2000" b="1" u="sng" dirty="0">
                <a:latin typeface="Century Gothic" panose="020B0502020202020204" pitchFamily="34" charset="0"/>
              </a:rPr>
              <a:t>Task: - </a:t>
            </a:r>
            <a:r>
              <a:rPr lang="en-GB" sz="2000" b="1" dirty="0">
                <a:latin typeface="Century Gothic" panose="020B0502020202020204" pitchFamily="34" charset="0"/>
              </a:rPr>
              <a:t>Puzzle time </a:t>
            </a:r>
          </a:p>
          <a:p>
            <a:r>
              <a:rPr lang="en-GB" sz="1600" dirty="0">
                <a:latin typeface="Century Gothic" panose="020B0502020202020204" pitchFamily="34" charset="0"/>
              </a:rPr>
              <a:t>Puzzles  can be a fun way to work up your brain! </a:t>
            </a:r>
          </a:p>
        </p:txBody>
      </p:sp>
      <p:sp>
        <p:nvSpPr>
          <p:cNvPr id="5" name="Rectangle: Rounded Corners 6">
            <a:extLst>
              <a:ext uri="{FF2B5EF4-FFF2-40B4-BE49-F238E27FC236}">
                <a16:creationId xmlns:a16="http://schemas.microsoft.com/office/drawing/2014/main" id="{EBB4EF27-F799-4B65-91BB-6A144521AE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u="sng" dirty="0"/>
          </a:p>
        </p:txBody>
      </p:sp>
      <p:pic>
        <p:nvPicPr>
          <p:cNvPr id="6" name="Picture 5">
            <a:extLst>
              <a:ext uri="{FF2B5EF4-FFF2-40B4-BE49-F238E27FC236}">
                <a16:creationId xmlns:a16="http://schemas.microsoft.com/office/drawing/2014/main" id="{BEC86B0C-F22F-454B-8A90-8B04B9ED09FF}"/>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093118" y="798758"/>
            <a:ext cx="577645" cy="577645"/>
          </a:xfrm>
          <a:prstGeom prst="rect">
            <a:avLst/>
          </a:prstGeom>
          <a:solidFill>
            <a:schemeClr val="bg1"/>
          </a:solidFill>
          <a:ln w="12700">
            <a:solidFill>
              <a:schemeClr val="tx1"/>
            </a:solidFill>
          </a:ln>
        </p:spPr>
      </p:pic>
      <p:sp>
        <p:nvSpPr>
          <p:cNvPr id="7" name="Rectangle 6"/>
          <p:cNvSpPr/>
          <p:nvPr/>
        </p:nvSpPr>
        <p:spPr>
          <a:xfrm>
            <a:off x="10656655" y="292128"/>
            <a:ext cx="728084" cy="369332"/>
          </a:xfrm>
          <a:prstGeom prst="rect">
            <a:avLst/>
          </a:prstGeom>
        </p:spPr>
        <p:txBody>
          <a:bodyPr wrap="none">
            <a:spAutoFit/>
          </a:bodyPr>
          <a:lstStyle/>
          <a:p>
            <a:pPr algn="ctr"/>
            <a:r>
              <a:rPr lang="en-GB" b="1" u="sng" dirty="0"/>
              <a:t>Skills:</a:t>
            </a:r>
          </a:p>
        </p:txBody>
      </p:sp>
      <p:pic>
        <p:nvPicPr>
          <p:cNvPr id="8" name="Picture 7">
            <a:extLst>
              <a:ext uri="{FF2B5EF4-FFF2-40B4-BE49-F238E27FC236}">
                <a16:creationId xmlns:a16="http://schemas.microsoft.com/office/drawing/2014/main" id="{ED2CCF77-D889-4F77-82F5-C62D58731583}"/>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0313001" y="828037"/>
            <a:ext cx="568844" cy="568844"/>
          </a:xfrm>
          <a:prstGeom prst="rect">
            <a:avLst/>
          </a:prstGeom>
          <a:solidFill>
            <a:schemeClr val="bg1"/>
          </a:solidFill>
          <a:ln w="12700">
            <a:solidFill>
              <a:schemeClr val="tx1"/>
            </a:solid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1" name="Picture 10">
            <a:extLst>
              <a:ext uri="{FF2B5EF4-FFF2-40B4-BE49-F238E27FC236}">
                <a16:creationId xmlns:a16="http://schemas.microsoft.com/office/drawing/2014/main" id="{2BD66305-E6DA-4B07-852B-0D4779D2120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98440"/>
            <a:ext cx="560437" cy="560437"/>
          </a:xfrm>
          <a:prstGeom prst="rect">
            <a:avLst/>
          </a:prstGeom>
          <a:solidFill>
            <a:schemeClr val="bg1"/>
          </a:solidFill>
          <a:ln w="12700">
            <a:solidFill>
              <a:schemeClr val="tx1"/>
            </a:solidFill>
          </a:ln>
        </p:spPr>
      </p:pic>
      <p:sp>
        <p:nvSpPr>
          <p:cNvPr id="13" name="Rectangle 12">
            <a:extLst>
              <a:ext uri="{FF2B5EF4-FFF2-40B4-BE49-F238E27FC236}">
                <a16:creationId xmlns:a16="http://schemas.microsoft.com/office/drawing/2014/main" id="{23F1AA39-BEAA-4295-BEB5-386F65DF8873}"/>
              </a:ext>
            </a:extLst>
          </p:cNvPr>
          <p:cNvSpPr/>
          <p:nvPr/>
        </p:nvSpPr>
        <p:spPr>
          <a:xfrm>
            <a:off x="230909" y="224255"/>
            <a:ext cx="9631548" cy="1068968"/>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D96A1841-D42A-4B0B-B91F-E0B8BF0BD868}"/>
              </a:ext>
            </a:extLst>
          </p:cNvPr>
          <p:cNvSpPr txBox="1"/>
          <p:nvPr/>
        </p:nvSpPr>
        <p:spPr>
          <a:xfrm>
            <a:off x="225902" y="200691"/>
            <a:ext cx="9440612" cy="892552"/>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Reading- Inference</a:t>
            </a:r>
            <a:endParaRPr lang="en-GB" sz="1600" b="1" dirty="0">
              <a:latin typeface="Century Gothic" panose="020B0502020202020204" pitchFamily="34" charset="0"/>
            </a:endParaRPr>
          </a:p>
          <a:p>
            <a:r>
              <a:rPr lang="en-GB" sz="1600" dirty="0">
                <a:latin typeface="Century Gothic" panose="020B0502020202020204" pitchFamily="34" charset="0"/>
              </a:rPr>
              <a:t>Look at the picture then complete the questions on paper or a computer. Use the sentence starters in red to help with your answers.</a:t>
            </a:r>
            <a:endParaRPr lang="en-GB" sz="2000" dirty="0">
              <a:latin typeface="Century Gothic" panose="020B0502020202020204" pitchFamily="34" charset="0"/>
            </a:endParaRPr>
          </a:p>
        </p:txBody>
      </p:sp>
      <p:sp>
        <p:nvSpPr>
          <p:cNvPr id="15" name="Rectangle 14">
            <a:extLst>
              <a:ext uri="{FF2B5EF4-FFF2-40B4-BE49-F238E27FC236}">
                <a16:creationId xmlns:a16="http://schemas.microsoft.com/office/drawing/2014/main" id="{1F808EDA-54A6-498F-BAF3-06313944DDBA}"/>
              </a:ext>
            </a:extLst>
          </p:cNvPr>
          <p:cNvSpPr/>
          <p:nvPr/>
        </p:nvSpPr>
        <p:spPr>
          <a:xfrm>
            <a:off x="3565236" y="6307652"/>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13313" name="Picture 1"/>
          <p:cNvPicPr>
            <a:picLocks noChangeAspect="1" noChangeArrowheads="1"/>
          </p:cNvPicPr>
          <p:nvPr/>
        </p:nvPicPr>
        <p:blipFill>
          <a:blip r:embed="rId4" cstate="print"/>
          <a:srcRect l="6667" t="1786" r="6377"/>
          <a:stretch>
            <a:fillRect/>
          </a:stretch>
        </p:blipFill>
        <p:spPr bwMode="auto">
          <a:xfrm>
            <a:off x="875212" y="1463040"/>
            <a:ext cx="6518366" cy="4191000"/>
          </a:xfrm>
          <a:prstGeom prst="rect">
            <a:avLst/>
          </a:prstGeom>
          <a:ln>
            <a:solidFill>
              <a:schemeClr val="tx1"/>
            </a:solidFill>
          </a:ln>
          <a:effectLst>
            <a:outerShdw blurRad="292100" dist="139700" dir="2700000" algn="tl" rotWithShape="0">
              <a:srgbClr val="333333">
                <a:alpha val="65000"/>
              </a:srgbClr>
            </a:outerShdw>
          </a:effectLst>
        </p:spPr>
      </p:pic>
      <p:sp>
        <p:nvSpPr>
          <p:cNvPr id="12" name="Rectangle 11"/>
          <p:cNvSpPr/>
          <p:nvPr/>
        </p:nvSpPr>
        <p:spPr>
          <a:xfrm>
            <a:off x="8072846" y="2547257"/>
            <a:ext cx="3213463" cy="3370217"/>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dirty="0">
                <a:solidFill>
                  <a:srgbClr val="FF0000"/>
                </a:solidFill>
                <a:latin typeface="Century Gothic" pitchFamily="34" charset="0"/>
              </a:rPr>
              <a:t>In the picture I can see....</a:t>
            </a:r>
          </a:p>
          <a:p>
            <a:pPr algn="ctr"/>
            <a:endParaRPr lang="en-GB" dirty="0">
              <a:solidFill>
                <a:srgbClr val="FF0000"/>
              </a:solidFill>
              <a:latin typeface="Century Gothic" pitchFamily="34" charset="0"/>
            </a:endParaRPr>
          </a:p>
          <a:p>
            <a:pPr algn="ctr"/>
            <a:r>
              <a:rPr lang="en-GB" dirty="0">
                <a:solidFill>
                  <a:srgbClr val="FF0000"/>
                </a:solidFill>
                <a:latin typeface="Century Gothic" pitchFamily="34" charset="0"/>
              </a:rPr>
              <a:t>I think it is...... because</a:t>
            </a:r>
          </a:p>
          <a:p>
            <a:pPr algn="ctr"/>
            <a:endParaRPr lang="en-GB" dirty="0">
              <a:solidFill>
                <a:srgbClr val="FF0000"/>
              </a:solidFill>
              <a:latin typeface="Century Gothic" pitchFamily="34" charset="0"/>
            </a:endParaRPr>
          </a:p>
          <a:p>
            <a:pPr algn="ctr"/>
            <a:r>
              <a:rPr lang="en-GB" dirty="0">
                <a:solidFill>
                  <a:srgbClr val="FF0000"/>
                </a:solidFill>
                <a:latin typeface="Century Gothic" pitchFamily="34" charset="0"/>
              </a:rPr>
              <a:t>The mountaineer feels...... I know this because......</a:t>
            </a:r>
          </a:p>
          <a:p>
            <a:pPr algn="ctr"/>
            <a:endParaRPr lang="en-GB" dirty="0">
              <a:solidFill>
                <a:srgbClr val="FF0000"/>
              </a:solidFill>
              <a:latin typeface="Century Gothic" pitchFamily="34" charset="0"/>
            </a:endParaRPr>
          </a:p>
          <a:p>
            <a:pPr algn="ctr"/>
            <a:r>
              <a:rPr lang="en-GB" dirty="0">
                <a:solidFill>
                  <a:srgbClr val="FF0000"/>
                </a:solidFill>
                <a:latin typeface="Century Gothic" pitchFamily="34" charset="0"/>
              </a:rPr>
              <a:t>The mountaineer has chosen to climb the mountains  so that....</a:t>
            </a:r>
          </a:p>
        </p:txBody>
      </p:sp>
    </p:spTree>
    <p:extLst>
      <p:ext uri="{BB962C8B-B14F-4D97-AF65-F5344CB8AC3E}">
        <p14:creationId xmlns:p14="http://schemas.microsoft.com/office/powerpoint/2010/main" val="39668067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1" name="Picture 10">
            <a:extLst>
              <a:ext uri="{FF2B5EF4-FFF2-40B4-BE49-F238E27FC236}">
                <a16:creationId xmlns:a16="http://schemas.microsoft.com/office/drawing/2014/main" id="{2BD66305-E6DA-4B07-852B-0D4779D2120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98440"/>
            <a:ext cx="560437" cy="560437"/>
          </a:xfrm>
          <a:prstGeom prst="rect">
            <a:avLst/>
          </a:prstGeom>
          <a:solidFill>
            <a:schemeClr val="bg1"/>
          </a:solidFill>
          <a:ln w="12700">
            <a:solidFill>
              <a:schemeClr val="tx1"/>
            </a:solidFill>
          </a:ln>
        </p:spPr>
      </p:pic>
      <p:sp>
        <p:nvSpPr>
          <p:cNvPr id="13" name="Rectangle 12">
            <a:extLst>
              <a:ext uri="{FF2B5EF4-FFF2-40B4-BE49-F238E27FC236}">
                <a16:creationId xmlns:a16="http://schemas.microsoft.com/office/drawing/2014/main" id="{23F1AA39-BEAA-4295-BEB5-386F65DF8873}"/>
              </a:ext>
            </a:extLst>
          </p:cNvPr>
          <p:cNvSpPr/>
          <p:nvPr/>
        </p:nvSpPr>
        <p:spPr>
          <a:xfrm>
            <a:off x="230909" y="224255"/>
            <a:ext cx="9631548" cy="1068968"/>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D96A1841-D42A-4B0B-B91F-E0B8BF0BD868}"/>
              </a:ext>
            </a:extLst>
          </p:cNvPr>
          <p:cNvSpPr txBox="1"/>
          <p:nvPr/>
        </p:nvSpPr>
        <p:spPr>
          <a:xfrm>
            <a:off x="225902" y="200691"/>
            <a:ext cx="9440612" cy="892552"/>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Reading- Inference</a:t>
            </a:r>
            <a:endParaRPr lang="en-GB" sz="1600" b="1" dirty="0">
              <a:latin typeface="Century Gothic" panose="020B0502020202020204" pitchFamily="34" charset="0"/>
            </a:endParaRPr>
          </a:p>
          <a:p>
            <a:r>
              <a:rPr lang="en-GB" sz="1600" dirty="0">
                <a:latin typeface="Century Gothic" panose="020B0502020202020204" pitchFamily="34" charset="0"/>
              </a:rPr>
              <a:t>Look at the picture then complete the questions on paper or a computer. Use the sentence starters in red to help with your answers.</a:t>
            </a:r>
            <a:endParaRPr lang="en-GB" sz="2000" dirty="0">
              <a:latin typeface="Century Gothic" panose="020B0502020202020204" pitchFamily="34" charset="0"/>
            </a:endParaRPr>
          </a:p>
        </p:txBody>
      </p:sp>
      <p:sp>
        <p:nvSpPr>
          <p:cNvPr id="15" name="Rectangle 14">
            <a:extLst>
              <a:ext uri="{FF2B5EF4-FFF2-40B4-BE49-F238E27FC236}">
                <a16:creationId xmlns:a16="http://schemas.microsoft.com/office/drawing/2014/main" id="{1F808EDA-54A6-498F-BAF3-06313944DDBA}"/>
              </a:ext>
            </a:extLst>
          </p:cNvPr>
          <p:cNvSpPr/>
          <p:nvPr/>
        </p:nvSpPr>
        <p:spPr>
          <a:xfrm>
            <a:off x="3565236" y="6307652"/>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
        <p:nvSpPr>
          <p:cNvPr id="12" name="Rectangle 11"/>
          <p:cNvSpPr/>
          <p:nvPr/>
        </p:nvSpPr>
        <p:spPr>
          <a:xfrm>
            <a:off x="8072846" y="1854927"/>
            <a:ext cx="3683725" cy="406254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GB" dirty="0">
                <a:solidFill>
                  <a:srgbClr val="FF0000"/>
                </a:solidFill>
                <a:latin typeface="Century Gothic" pitchFamily="34" charset="0"/>
              </a:rPr>
              <a:t>The helicopter is flying towards the boat because...</a:t>
            </a:r>
          </a:p>
          <a:p>
            <a:pPr algn="ctr"/>
            <a:endParaRPr lang="en-GB" dirty="0">
              <a:solidFill>
                <a:srgbClr val="FF0000"/>
              </a:solidFill>
              <a:latin typeface="Century Gothic" pitchFamily="34" charset="0"/>
            </a:endParaRPr>
          </a:p>
          <a:p>
            <a:pPr algn="ctr"/>
            <a:r>
              <a:rPr lang="en-GB" dirty="0">
                <a:solidFill>
                  <a:srgbClr val="FF0000"/>
                </a:solidFill>
                <a:latin typeface="Century Gothic" pitchFamily="34" charset="0"/>
              </a:rPr>
              <a:t>......... is/are in the helicopter.</a:t>
            </a:r>
          </a:p>
          <a:p>
            <a:pPr algn="ctr"/>
            <a:endParaRPr lang="en-GB" dirty="0">
              <a:solidFill>
                <a:srgbClr val="FF0000"/>
              </a:solidFill>
              <a:latin typeface="Century Gothic" pitchFamily="34" charset="0"/>
            </a:endParaRPr>
          </a:p>
          <a:p>
            <a:pPr algn="ctr"/>
            <a:r>
              <a:rPr lang="en-GB" dirty="0">
                <a:solidFill>
                  <a:srgbClr val="FF0000"/>
                </a:solidFill>
                <a:latin typeface="Century Gothic" pitchFamily="34" charset="0"/>
              </a:rPr>
              <a:t>The people on the boat are feeling......... because....</a:t>
            </a:r>
          </a:p>
          <a:p>
            <a:pPr algn="ctr"/>
            <a:endParaRPr lang="en-GB" dirty="0">
              <a:solidFill>
                <a:srgbClr val="FF0000"/>
              </a:solidFill>
              <a:latin typeface="Century Gothic" pitchFamily="34" charset="0"/>
            </a:endParaRPr>
          </a:p>
          <a:p>
            <a:pPr algn="ctr"/>
            <a:r>
              <a:rPr lang="en-GB" dirty="0">
                <a:solidFill>
                  <a:srgbClr val="FF0000"/>
                </a:solidFill>
                <a:latin typeface="Century Gothic" pitchFamily="34" charset="0"/>
              </a:rPr>
              <a:t>The weather is making it....... </a:t>
            </a:r>
          </a:p>
        </p:txBody>
      </p:sp>
      <p:pic>
        <p:nvPicPr>
          <p:cNvPr id="63490" name="Picture 2"/>
          <p:cNvPicPr>
            <a:picLocks noChangeAspect="1" noChangeArrowheads="1"/>
          </p:cNvPicPr>
          <p:nvPr/>
        </p:nvPicPr>
        <p:blipFill>
          <a:blip r:embed="rId4" cstate="print"/>
          <a:srcRect t="2121"/>
          <a:stretch>
            <a:fillRect/>
          </a:stretch>
        </p:blipFill>
        <p:spPr bwMode="auto">
          <a:xfrm>
            <a:off x="705395" y="1541417"/>
            <a:ext cx="5791200" cy="4232638"/>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668067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11" name="Picture 10">
            <a:extLst>
              <a:ext uri="{FF2B5EF4-FFF2-40B4-BE49-F238E27FC236}">
                <a16:creationId xmlns:a16="http://schemas.microsoft.com/office/drawing/2014/main" id="{2BD66305-E6DA-4B07-852B-0D4779D21209}"/>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329830" y="695522"/>
            <a:ext cx="560437" cy="560437"/>
          </a:xfrm>
          <a:prstGeom prst="rect">
            <a:avLst/>
          </a:prstGeom>
          <a:solidFill>
            <a:schemeClr val="bg1"/>
          </a:solidFill>
          <a:ln w="12700">
            <a:solidFill>
              <a:schemeClr val="tx1"/>
            </a:solidFill>
          </a:ln>
        </p:spPr>
      </p:pic>
      <p:sp>
        <p:nvSpPr>
          <p:cNvPr id="13" name="Rectangle 12">
            <a:extLst>
              <a:ext uri="{FF2B5EF4-FFF2-40B4-BE49-F238E27FC236}">
                <a16:creationId xmlns:a16="http://schemas.microsoft.com/office/drawing/2014/main" id="{23F1AA39-BEAA-4295-BEB5-386F65DF8873}"/>
              </a:ext>
            </a:extLst>
          </p:cNvPr>
          <p:cNvSpPr/>
          <p:nvPr/>
        </p:nvSpPr>
        <p:spPr>
          <a:xfrm>
            <a:off x="230909" y="224255"/>
            <a:ext cx="9642764" cy="677109"/>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D96A1841-D42A-4B0B-B91F-E0B8BF0BD868}"/>
              </a:ext>
            </a:extLst>
          </p:cNvPr>
          <p:cNvSpPr txBox="1"/>
          <p:nvPr/>
        </p:nvSpPr>
        <p:spPr>
          <a:xfrm>
            <a:off x="225902" y="200691"/>
            <a:ext cx="9642764" cy="646331"/>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Reading -Inference</a:t>
            </a:r>
            <a:endParaRPr lang="en-GB" sz="1600" b="1" dirty="0">
              <a:latin typeface="Century Gothic" panose="020B0502020202020204" pitchFamily="34" charset="0"/>
            </a:endParaRPr>
          </a:p>
          <a:p>
            <a:r>
              <a:rPr lang="en-GB" sz="1600" dirty="0">
                <a:latin typeface="Century Gothic" panose="020B0502020202020204" pitchFamily="34" charset="0"/>
              </a:rPr>
              <a:t>Read the short story then complete the questions on paper or a computer.</a:t>
            </a:r>
            <a:endParaRPr lang="en-GB" sz="2000" dirty="0">
              <a:latin typeface="Century Gothic" panose="020B0502020202020204" pitchFamily="34" charset="0"/>
            </a:endParaRPr>
          </a:p>
        </p:txBody>
      </p:sp>
      <p:sp>
        <p:nvSpPr>
          <p:cNvPr id="12" name="Rectangle 11"/>
          <p:cNvSpPr/>
          <p:nvPr/>
        </p:nvSpPr>
        <p:spPr>
          <a:xfrm>
            <a:off x="435429" y="1065185"/>
            <a:ext cx="9283336" cy="2554545"/>
          </a:xfrm>
          <a:prstGeom prst="rect">
            <a:avLst/>
          </a:prstGeom>
          <a:solidFill>
            <a:schemeClr val="accent2">
              <a:lumMod val="20000"/>
              <a:lumOff val="80000"/>
            </a:schemeClr>
          </a:solidFill>
        </p:spPr>
        <p:txBody>
          <a:bodyPr wrap="square">
            <a:spAutoFit/>
          </a:bodyPr>
          <a:lstStyle/>
          <a:p>
            <a:r>
              <a:rPr lang="en-US" sz="2000" b="1" dirty="0">
                <a:latin typeface="Century Gothic" pitchFamily="34" charset="0"/>
              </a:rPr>
              <a:t>Warren pushed the back door open with his elbow. He was dragging a heavy black plastic sack behind him. </a:t>
            </a:r>
            <a:r>
              <a:rPr lang="en-US" sz="2000" b="1" i="1" dirty="0">
                <a:latin typeface="Century Gothic" pitchFamily="34" charset="0"/>
              </a:rPr>
              <a:t>Thud, thud, thud</a:t>
            </a:r>
            <a:r>
              <a:rPr lang="en-US" sz="2000" b="1" dirty="0">
                <a:latin typeface="Century Gothic" pitchFamily="34" charset="0"/>
              </a:rPr>
              <a:t>. The bag thumped each stair Warren descended. </a:t>
            </a:r>
            <a:r>
              <a:rPr lang="en-US" sz="2000" b="1" i="1" dirty="0">
                <a:latin typeface="Century Gothic" pitchFamily="34" charset="0"/>
              </a:rPr>
              <a:t>Thud, thud, rip, drip, drip. </a:t>
            </a:r>
            <a:r>
              <a:rPr lang="en-US" sz="2000" b="1" dirty="0">
                <a:latin typeface="Century Gothic" pitchFamily="34" charset="0"/>
              </a:rPr>
              <a:t>The bag had gotten caught on a nail and a foul, odorous juice poured out, splashing Warren's leg. "</a:t>
            </a:r>
            <a:r>
              <a:rPr lang="en-US" sz="2000" b="1" dirty="0" err="1">
                <a:latin typeface="Century Gothic" pitchFamily="34" charset="0"/>
              </a:rPr>
              <a:t>Ew</a:t>
            </a:r>
            <a:r>
              <a:rPr lang="en-US" sz="2000" b="1" dirty="0">
                <a:latin typeface="Century Gothic" pitchFamily="34" charset="0"/>
              </a:rPr>
              <a:t>... gross!" Warren shouted as he adjusted the bag. He walked out to the alley and deposited the bag in a large plastic container, closing the lid behind him as he left, still muttering about his trousers.</a:t>
            </a:r>
            <a:endParaRPr lang="en-GB" sz="2000" b="1" dirty="0">
              <a:latin typeface="Century Gothic" pitchFamily="34" charset="0"/>
            </a:endParaRPr>
          </a:p>
        </p:txBody>
      </p:sp>
      <p:sp>
        <p:nvSpPr>
          <p:cNvPr id="15" name="Rectangle 14"/>
          <p:cNvSpPr/>
          <p:nvPr/>
        </p:nvSpPr>
        <p:spPr>
          <a:xfrm>
            <a:off x="470263" y="3892732"/>
            <a:ext cx="9283336" cy="1938992"/>
          </a:xfrm>
          <a:prstGeom prst="rect">
            <a:avLst/>
          </a:prstGeom>
          <a:solidFill>
            <a:schemeClr val="accent6">
              <a:lumMod val="20000"/>
              <a:lumOff val="80000"/>
            </a:schemeClr>
          </a:solidFill>
        </p:spPr>
        <p:txBody>
          <a:bodyPr wrap="square">
            <a:spAutoFit/>
          </a:bodyPr>
          <a:lstStyle/>
          <a:p>
            <a:pPr marL="457200" indent="-457200"/>
            <a:r>
              <a:rPr lang="en-US" sz="2000" dirty="0">
                <a:latin typeface="Century Gothic" pitchFamily="34" charset="0"/>
              </a:rPr>
              <a:t>1. What is Warren doing?</a:t>
            </a:r>
          </a:p>
          <a:p>
            <a:pPr marL="457200" indent="-457200"/>
            <a:r>
              <a:rPr lang="en-US" sz="2000" dirty="0">
                <a:solidFill>
                  <a:srgbClr val="FF0000"/>
                </a:solidFill>
                <a:latin typeface="Century Gothic" pitchFamily="34" charset="0"/>
              </a:rPr>
              <a:t>Warren is……</a:t>
            </a:r>
          </a:p>
          <a:p>
            <a:pPr marL="457200" indent="-457200"/>
            <a:r>
              <a:rPr lang="en-US" sz="2000" dirty="0">
                <a:latin typeface="Century Gothic" pitchFamily="34" charset="0"/>
              </a:rPr>
              <a:t>2. How is Warren feeling when the bag ripped?</a:t>
            </a:r>
          </a:p>
          <a:p>
            <a:pPr marL="457200" indent="-457200"/>
            <a:r>
              <a:rPr lang="en-US" sz="2000" dirty="0">
                <a:solidFill>
                  <a:srgbClr val="FF0000"/>
                </a:solidFill>
                <a:latin typeface="Century Gothic" pitchFamily="34" charset="0"/>
              </a:rPr>
              <a:t>Warren felt…….. because…..</a:t>
            </a:r>
          </a:p>
          <a:p>
            <a:pPr marL="457200" indent="-457200"/>
            <a:r>
              <a:rPr lang="en-US" sz="2000" dirty="0">
                <a:latin typeface="Century Gothic" pitchFamily="34" charset="0"/>
              </a:rPr>
              <a:t>3. Write 5 things that could be in the bag.</a:t>
            </a:r>
          </a:p>
          <a:p>
            <a:pPr marL="457200" indent="-457200"/>
            <a:r>
              <a:rPr lang="en-US" sz="2000" dirty="0">
                <a:solidFill>
                  <a:srgbClr val="FF0000"/>
                </a:solidFill>
                <a:latin typeface="Century Gothic" pitchFamily="34" charset="0"/>
              </a:rPr>
              <a:t>In the bag there are…</a:t>
            </a:r>
            <a:endParaRPr lang="en-GB" sz="2000" dirty="0">
              <a:solidFill>
                <a:srgbClr val="FF0000"/>
              </a:solidFill>
              <a:latin typeface="Century Gothic" pitchFamily="34" charset="0"/>
            </a:endParaRPr>
          </a:p>
        </p:txBody>
      </p:sp>
      <p:sp>
        <p:nvSpPr>
          <p:cNvPr id="16" name="Rectangle 15">
            <a:extLst>
              <a:ext uri="{FF2B5EF4-FFF2-40B4-BE49-F238E27FC236}">
                <a16:creationId xmlns:a16="http://schemas.microsoft.com/office/drawing/2014/main" id="{C6E9C9F3-F2CB-4365-9969-58B64F21993D}"/>
              </a:ext>
            </a:extLst>
          </p:cNvPr>
          <p:cNvSpPr/>
          <p:nvPr/>
        </p:nvSpPr>
        <p:spPr>
          <a:xfrm>
            <a:off x="225902" y="5976065"/>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17" name="TextBox 16">
            <a:extLst>
              <a:ext uri="{FF2B5EF4-FFF2-40B4-BE49-F238E27FC236}">
                <a16:creationId xmlns:a16="http://schemas.microsoft.com/office/drawing/2014/main" id="{F1C41BB5-96CD-42E8-94A0-2D6895D7A89C}"/>
              </a:ext>
            </a:extLst>
          </p:cNvPr>
          <p:cNvSpPr txBox="1"/>
          <p:nvPr/>
        </p:nvSpPr>
        <p:spPr>
          <a:xfrm>
            <a:off x="334297" y="5987337"/>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37078573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027BA4-AD53-4929-B092-4577D2138D2F}"/>
              </a:ext>
            </a:extLst>
          </p:cNvPr>
          <p:cNvSpPr/>
          <p:nvPr/>
        </p:nvSpPr>
        <p:spPr>
          <a:xfrm>
            <a:off x="225902" y="5849594"/>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50B50947-A4F9-4B1D-A872-1FA6E6EA87CB}"/>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40031784-A840-46B0-9AFF-B93A28CB844D}"/>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A74FA148-CE12-4F2C-A41E-50DCC559B1DB}"/>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293091" y="643791"/>
            <a:ext cx="565575" cy="565575"/>
          </a:xfrm>
          <a:prstGeom prst="rect">
            <a:avLst/>
          </a:prstGeom>
          <a:solidFill>
            <a:schemeClr val="bg1"/>
          </a:solidFill>
          <a:ln w="12700">
            <a:solidFill>
              <a:schemeClr val="tx1"/>
            </a:solidFill>
          </a:ln>
        </p:spPr>
      </p:pic>
      <p:pic>
        <p:nvPicPr>
          <p:cNvPr id="10" name="Picture 9">
            <a:extLst>
              <a:ext uri="{FF2B5EF4-FFF2-40B4-BE49-F238E27FC236}">
                <a16:creationId xmlns:a16="http://schemas.microsoft.com/office/drawing/2014/main" id="{EA4A35B5-69EE-4F99-99F1-CBE8D00301EA}"/>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724610" y="648929"/>
            <a:ext cx="560437" cy="560437"/>
          </a:xfrm>
          <a:prstGeom prst="rect">
            <a:avLst/>
          </a:prstGeom>
          <a:ln w="12700">
            <a:solidFill>
              <a:schemeClr val="tx1"/>
            </a:solidFill>
          </a:ln>
        </p:spPr>
      </p:pic>
      <p:pic>
        <p:nvPicPr>
          <p:cNvPr id="11" name="Picture 10">
            <a:extLst>
              <a:ext uri="{FF2B5EF4-FFF2-40B4-BE49-F238E27FC236}">
                <a16:creationId xmlns:a16="http://schemas.microsoft.com/office/drawing/2014/main" id="{A63DDA6A-529D-4166-896C-18447D4DE1AC}"/>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0150353" y="648929"/>
            <a:ext cx="560437" cy="560437"/>
          </a:xfrm>
          <a:prstGeom prst="rect">
            <a:avLst/>
          </a:prstGeom>
          <a:ln w="12700">
            <a:solidFill>
              <a:schemeClr val="tx1"/>
            </a:solidFill>
          </a:ln>
        </p:spPr>
      </p:pic>
      <p:sp>
        <p:nvSpPr>
          <p:cNvPr id="12" name="Rectangle 11">
            <a:extLst>
              <a:ext uri="{FF2B5EF4-FFF2-40B4-BE49-F238E27FC236}">
                <a16:creationId xmlns:a16="http://schemas.microsoft.com/office/drawing/2014/main" id="{7A2CD603-A94A-4B69-9A3B-8D9277FAE37C}"/>
              </a:ext>
            </a:extLst>
          </p:cNvPr>
          <p:cNvSpPr/>
          <p:nvPr/>
        </p:nvSpPr>
        <p:spPr>
          <a:xfrm>
            <a:off x="230909" y="224255"/>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3" name="TextBox 12">
            <a:extLst>
              <a:ext uri="{FF2B5EF4-FFF2-40B4-BE49-F238E27FC236}">
                <a16:creationId xmlns:a16="http://schemas.microsoft.com/office/drawing/2014/main" id="{31AC54A9-3290-483A-BFE9-8F9BF0B85157}"/>
              </a:ext>
            </a:extLst>
          </p:cNvPr>
          <p:cNvSpPr txBox="1"/>
          <p:nvPr/>
        </p:nvSpPr>
        <p:spPr>
          <a:xfrm>
            <a:off x="225902" y="200691"/>
            <a:ext cx="9642764" cy="892552"/>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Shopping for clothes</a:t>
            </a:r>
          </a:p>
          <a:p>
            <a:r>
              <a:rPr lang="en-GB" sz="1600" dirty="0">
                <a:latin typeface="Century Gothic" panose="020B0502020202020204" pitchFamily="34" charset="0"/>
              </a:rPr>
              <a:t>You have a £400 budget to buy yourself a new “wardrobe” (New clothes).</a:t>
            </a:r>
          </a:p>
          <a:p>
            <a:r>
              <a:rPr lang="en-GB" sz="1600" dirty="0">
                <a:latin typeface="Century Gothic" panose="020B0502020202020204" pitchFamily="34" charset="0"/>
              </a:rPr>
              <a:t>Choose your items and make sure you don’t overspend!</a:t>
            </a:r>
          </a:p>
        </p:txBody>
      </p:sp>
      <p:sp>
        <p:nvSpPr>
          <p:cNvPr id="14" name="TextBox 13">
            <a:extLst>
              <a:ext uri="{FF2B5EF4-FFF2-40B4-BE49-F238E27FC236}">
                <a16:creationId xmlns:a16="http://schemas.microsoft.com/office/drawing/2014/main" id="{331973EB-0459-4A6E-BB8C-4303FBA59450}"/>
              </a:ext>
            </a:extLst>
          </p:cNvPr>
          <p:cNvSpPr txBox="1"/>
          <p:nvPr/>
        </p:nvSpPr>
        <p:spPr>
          <a:xfrm>
            <a:off x="225902" y="1505724"/>
            <a:ext cx="11631801" cy="3293209"/>
          </a:xfrm>
          <a:prstGeom prst="rect">
            <a:avLst/>
          </a:prstGeom>
          <a:solidFill>
            <a:schemeClr val="accent6">
              <a:lumMod val="40000"/>
              <a:lumOff val="60000"/>
            </a:schemeClr>
          </a:solidFill>
          <a:ln w="31750">
            <a:solidFill>
              <a:schemeClr val="tx1"/>
            </a:solidFill>
          </a:ln>
        </p:spPr>
        <p:txBody>
          <a:bodyPr wrap="square" rtlCol="0">
            <a:spAutoFit/>
          </a:bodyPr>
          <a:lstStyle/>
          <a:p>
            <a:r>
              <a:rPr lang="en-GB" sz="1600" dirty="0">
                <a:latin typeface="Century Gothic" panose="020B0502020202020204" pitchFamily="34" charset="0"/>
              </a:rPr>
              <a:t>You need to:</a:t>
            </a:r>
          </a:p>
          <a:p>
            <a:endParaRPr lang="en-GB" sz="1600" dirty="0">
              <a:latin typeface="Century Gothic" panose="020B0502020202020204" pitchFamily="34" charset="0"/>
            </a:endParaRPr>
          </a:p>
          <a:p>
            <a:pPr marL="285750" indent="-285750">
              <a:buFont typeface="Arial" panose="020B0604020202020204" pitchFamily="34" charset="0"/>
              <a:buChar char="•"/>
            </a:pPr>
            <a:r>
              <a:rPr lang="en-GB" sz="1600" dirty="0">
                <a:latin typeface="Century Gothic" panose="020B0502020202020204" pitchFamily="34" charset="0"/>
              </a:rPr>
              <a:t>Think about what kind of things you will look to buy- make a list (shoes/bags/jewellery/coats/clothes)</a:t>
            </a:r>
          </a:p>
          <a:p>
            <a:pPr marL="285750" indent="-285750">
              <a:buFont typeface="Arial" panose="020B0604020202020204" pitchFamily="34" charset="0"/>
              <a:buChar char="•"/>
            </a:pPr>
            <a:endParaRPr lang="en-GB" sz="1600" dirty="0">
              <a:latin typeface="Century Gothic" panose="020B0502020202020204" pitchFamily="34" charset="0"/>
            </a:endParaRPr>
          </a:p>
          <a:p>
            <a:pPr marL="285750" indent="-285750">
              <a:buFont typeface="Arial" panose="020B0604020202020204" pitchFamily="34" charset="0"/>
              <a:buChar char="•"/>
            </a:pPr>
            <a:r>
              <a:rPr lang="en-GB" sz="1600" dirty="0">
                <a:latin typeface="Century Gothic" panose="020B0502020202020204" pitchFamily="34" charset="0"/>
              </a:rPr>
              <a:t>Why have you chosen these items? Write a short paragraph.</a:t>
            </a:r>
          </a:p>
          <a:p>
            <a:pPr marL="285750" indent="-285750">
              <a:buFont typeface="Arial" panose="020B0604020202020204" pitchFamily="34" charset="0"/>
              <a:buChar char="•"/>
            </a:pPr>
            <a:endParaRPr lang="en-GB" sz="1600" dirty="0">
              <a:latin typeface="Century Gothic" panose="020B0502020202020204" pitchFamily="34" charset="0"/>
            </a:endParaRPr>
          </a:p>
          <a:p>
            <a:pPr marL="285750" indent="-285750">
              <a:buFont typeface="Arial" panose="020B0604020202020204" pitchFamily="34" charset="0"/>
              <a:buChar char="•"/>
            </a:pPr>
            <a:r>
              <a:rPr lang="en-GB" sz="1600" dirty="0">
                <a:latin typeface="Century Gothic" panose="020B0502020202020204" pitchFamily="34" charset="0"/>
              </a:rPr>
              <a:t>Research your items (online) and write down your specific choices, where they come from, and the price.</a:t>
            </a:r>
          </a:p>
          <a:p>
            <a:endParaRPr lang="en-GB" sz="1600" dirty="0">
              <a:latin typeface="Century Gothic" panose="020B0502020202020204" pitchFamily="34" charset="0"/>
            </a:endParaRPr>
          </a:p>
          <a:p>
            <a:endParaRPr lang="en-GB" sz="1600" dirty="0">
              <a:latin typeface="Century Gothic" panose="020B0502020202020204" pitchFamily="34" charset="0"/>
            </a:endParaRPr>
          </a:p>
          <a:p>
            <a:pPr marL="285750" indent="-285750">
              <a:buFont typeface="Arial" panose="020B0604020202020204" pitchFamily="34" charset="0"/>
              <a:buChar char="•"/>
            </a:pPr>
            <a:endParaRPr lang="en-GB" sz="1600" dirty="0">
              <a:latin typeface="Century Gothic" panose="020B0502020202020204" pitchFamily="34" charset="0"/>
            </a:endParaRPr>
          </a:p>
          <a:p>
            <a:pPr marL="285750" indent="-285750">
              <a:buFont typeface="Arial" panose="020B0604020202020204" pitchFamily="34" charset="0"/>
              <a:buChar char="•"/>
            </a:pPr>
            <a:endParaRPr lang="en-GB" sz="1600" dirty="0">
              <a:latin typeface="Century Gothic" panose="020B0502020202020204" pitchFamily="34" charset="0"/>
            </a:endParaRPr>
          </a:p>
          <a:p>
            <a:pPr marL="285750" indent="-285750">
              <a:buFont typeface="Arial" panose="020B0604020202020204" pitchFamily="34" charset="0"/>
              <a:buChar char="•"/>
            </a:pPr>
            <a:r>
              <a:rPr lang="en-GB" sz="1600" dirty="0">
                <a:latin typeface="Century Gothic" panose="020B0502020202020204" pitchFamily="34" charset="0"/>
              </a:rPr>
              <a:t>Work out how much you have spent in total and if it is more than £400 pounds you must take some items off your shopping list. What did you remove? Why?  </a:t>
            </a:r>
          </a:p>
        </p:txBody>
      </p:sp>
      <p:graphicFrame>
        <p:nvGraphicFramePr>
          <p:cNvPr id="2" name="Table 2">
            <a:extLst>
              <a:ext uri="{FF2B5EF4-FFF2-40B4-BE49-F238E27FC236}">
                <a16:creationId xmlns:a16="http://schemas.microsoft.com/office/drawing/2014/main" id="{480E7EB5-9415-4CD0-9832-C6E03C4D340B}"/>
              </a:ext>
            </a:extLst>
          </p:cNvPr>
          <p:cNvGraphicFramePr>
            <a:graphicFrameLocks noGrp="1"/>
          </p:cNvGraphicFramePr>
          <p:nvPr>
            <p:extLst>
              <p:ext uri="{D42A27DB-BD31-4B8C-83A1-F6EECF244321}">
                <p14:modId xmlns:p14="http://schemas.microsoft.com/office/powerpoint/2010/main" val="2558047800"/>
              </p:ext>
            </p:extLst>
          </p:nvPr>
        </p:nvGraphicFramePr>
        <p:xfrm>
          <a:off x="1740667" y="3429000"/>
          <a:ext cx="8127999" cy="741680"/>
        </p:xfrm>
        <a:graphic>
          <a:graphicData uri="http://schemas.openxmlformats.org/drawingml/2006/table">
            <a:tbl>
              <a:tblPr firstRow="1" bandRow="1">
                <a:tableStyleId>{5940675A-B579-460E-94D1-54222C63F5DA}</a:tableStyleId>
              </a:tblPr>
              <a:tblGrid>
                <a:gridCol w="2709333">
                  <a:extLst>
                    <a:ext uri="{9D8B030D-6E8A-4147-A177-3AD203B41FA5}">
                      <a16:colId xmlns:a16="http://schemas.microsoft.com/office/drawing/2014/main" val="4093649933"/>
                    </a:ext>
                  </a:extLst>
                </a:gridCol>
                <a:gridCol w="2709333">
                  <a:extLst>
                    <a:ext uri="{9D8B030D-6E8A-4147-A177-3AD203B41FA5}">
                      <a16:colId xmlns:a16="http://schemas.microsoft.com/office/drawing/2014/main" val="743146196"/>
                    </a:ext>
                  </a:extLst>
                </a:gridCol>
                <a:gridCol w="2709333">
                  <a:extLst>
                    <a:ext uri="{9D8B030D-6E8A-4147-A177-3AD203B41FA5}">
                      <a16:colId xmlns:a16="http://schemas.microsoft.com/office/drawing/2014/main" val="943270656"/>
                    </a:ext>
                  </a:extLst>
                </a:gridCol>
              </a:tblGrid>
              <a:tr h="370840">
                <a:tc>
                  <a:txBody>
                    <a:bodyPr/>
                    <a:lstStyle/>
                    <a:p>
                      <a:r>
                        <a:rPr lang="en-GB" dirty="0"/>
                        <a:t>Item:</a:t>
                      </a:r>
                    </a:p>
                  </a:txBody>
                  <a:tcPr>
                    <a:solidFill>
                      <a:srgbClr val="CC99FF"/>
                    </a:solidFill>
                  </a:tcPr>
                </a:tc>
                <a:tc>
                  <a:txBody>
                    <a:bodyPr/>
                    <a:lstStyle/>
                    <a:p>
                      <a:r>
                        <a:rPr lang="en-GB" dirty="0"/>
                        <a:t>Shop:</a:t>
                      </a:r>
                    </a:p>
                  </a:txBody>
                  <a:tcPr>
                    <a:solidFill>
                      <a:srgbClr val="CC99FF"/>
                    </a:solidFill>
                  </a:tcPr>
                </a:tc>
                <a:tc>
                  <a:txBody>
                    <a:bodyPr/>
                    <a:lstStyle/>
                    <a:p>
                      <a:r>
                        <a:rPr lang="en-GB" dirty="0"/>
                        <a:t>Cost:</a:t>
                      </a:r>
                    </a:p>
                  </a:txBody>
                  <a:tcPr>
                    <a:solidFill>
                      <a:srgbClr val="CC99FF"/>
                    </a:solidFill>
                  </a:tcPr>
                </a:tc>
                <a:extLst>
                  <a:ext uri="{0D108BD9-81ED-4DB2-BD59-A6C34878D82A}">
                    <a16:rowId xmlns:a16="http://schemas.microsoft.com/office/drawing/2014/main" val="287808498"/>
                  </a:ext>
                </a:extLst>
              </a:tr>
              <a:tr h="370840">
                <a:tc>
                  <a:txBody>
                    <a:bodyPr/>
                    <a:lstStyle/>
                    <a:p>
                      <a:r>
                        <a:rPr lang="en-GB" dirty="0"/>
                        <a:t>Fluffy Collar coat</a:t>
                      </a:r>
                    </a:p>
                  </a:txBody>
                  <a:tcPr>
                    <a:solidFill>
                      <a:schemeClr val="bg1"/>
                    </a:solidFill>
                  </a:tcPr>
                </a:tc>
                <a:tc>
                  <a:txBody>
                    <a:bodyPr/>
                    <a:lstStyle/>
                    <a:p>
                      <a:r>
                        <a:rPr lang="en-GB" dirty="0"/>
                        <a:t>New Look</a:t>
                      </a:r>
                    </a:p>
                  </a:txBody>
                  <a:tcPr>
                    <a:solidFill>
                      <a:schemeClr val="bg1"/>
                    </a:solidFill>
                  </a:tcPr>
                </a:tc>
                <a:tc>
                  <a:txBody>
                    <a:bodyPr/>
                    <a:lstStyle/>
                    <a:p>
                      <a:r>
                        <a:rPr lang="en-GB" dirty="0"/>
                        <a:t>£29.99</a:t>
                      </a:r>
                    </a:p>
                  </a:txBody>
                  <a:tcPr>
                    <a:solidFill>
                      <a:schemeClr val="bg1"/>
                    </a:solidFill>
                  </a:tcPr>
                </a:tc>
                <a:extLst>
                  <a:ext uri="{0D108BD9-81ED-4DB2-BD59-A6C34878D82A}">
                    <a16:rowId xmlns:a16="http://schemas.microsoft.com/office/drawing/2014/main" val="545678918"/>
                  </a:ext>
                </a:extLst>
              </a:tr>
            </a:tbl>
          </a:graphicData>
        </a:graphic>
      </p:graphicFrame>
      <p:sp>
        <p:nvSpPr>
          <p:cNvPr id="15" name="Rectangle 14">
            <a:extLst>
              <a:ext uri="{FF2B5EF4-FFF2-40B4-BE49-F238E27FC236}">
                <a16:creationId xmlns:a16="http://schemas.microsoft.com/office/drawing/2014/main" id="{3B63A4EF-0A06-4785-9403-874716FCF7F9}"/>
              </a:ext>
            </a:extLst>
          </p:cNvPr>
          <p:cNvSpPr/>
          <p:nvPr/>
        </p:nvSpPr>
        <p:spPr>
          <a:xfrm>
            <a:off x="243537" y="4938505"/>
            <a:ext cx="11614166" cy="819839"/>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r>
              <a:rPr lang="en-GB" sz="1600" u="sng" dirty="0">
                <a:solidFill>
                  <a:srgbClr val="0070C0"/>
                </a:solidFill>
                <a:hlinkClick r:id="rId8"/>
              </a:rPr>
              <a:t>New Look</a:t>
            </a:r>
            <a:r>
              <a:rPr lang="en-GB" sz="1600" dirty="0">
                <a:solidFill>
                  <a:srgbClr val="0070C0"/>
                </a:solidFill>
              </a:rPr>
              <a:t>   </a:t>
            </a:r>
            <a:r>
              <a:rPr lang="en-GB" sz="1600" u="sng" dirty="0">
                <a:solidFill>
                  <a:srgbClr val="0070C0"/>
                </a:solidFill>
                <a:hlinkClick r:id="rId9"/>
              </a:rPr>
              <a:t>boohoo</a:t>
            </a:r>
            <a:r>
              <a:rPr lang="en-GB" sz="1600" dirty="0">
                <a:solidFill>
                  <a:srgbClr val="0070C0"/>
                </a:solidFill>
              </a:rPr>
              <a:t>   </a:t>
            </a:r>
            <a:r>
              <a:rPr lang="en-GB" sz="1600" u="sng" dirty="0" err="1">
                <a:solidFill>
                  <a:srgbClr val="0070C0"/>
                </a:solidFill>
                <a:hlinkClick r:id="rId10"/>
              </a:rPr>
              <a:t>Superdry</a:t>
            </a:r>
            <a:r>
              <a:rPr lang="en-GB" sz="1600" u="sng" dirty="0">
                <a:solidFill>
                  <a:srgbClr val="0070C0"/>
                </a:solidFill>
              </a:rPr>
              <a:t>   </a:t>
            </a:r>
            <a:r>
              <a:rPr lang="en-GB" sz="1600" u="sng" dirty="0">
                <a:solidFill>
                  <a:srgbClr val="0070C0"/>
                </a:solidFill>
                <a:hlinkClick r:id="rId11"/>
              </a:rPr>
              <a:t>ASOS</a:t>
            </a:r>
            <a:r>
              <a:rPr lang="en-GB" sz="1600" u="sng" dirty="0">
                <a:solidFill>
                  <a:srgbClr val="0070C0"/>
                </a:solidFill>
              </a:rPr>
              <a:t>   </a:t>
            </a:r>
            <a:r>
              <a:rPr lang="en-GB" sz="1600" u="sng" dirty="0" err="1">
                <a:solidFill>
                  <a:srgbClr val="0070C0"/>
                </a:solidFill>
                <a:hlinkClick r:id="rId12"/>
              </a:rPr>
              <a:t>PrettyLittleThing</a:t>
            </a:r>
            <a:r>
              <a:rPr lang="en-GB" sz="1600" u="sng" dirty="0">
                <a:solidFill>
                  <a:srgbClr val="0070C0"/>
                </a:solidFill>
              </a:rPr>
              <a:t> </a:t>
            </a:r>
            <a:r>
              <a:rPr lang="en-GB" sz="1600" dirty="0">
                <a:solidFill>
                  <a:srgbClr val="0070C0"/>
                </a:solidFill>
              </a:rPr>
              <a:t>   </a:t>
            </a:r>
            <a:r>
              <a:rPr lang="en-GB" sz="1600" u="sng" dirty="0" err="1">
                <a:solidFill>
                  <a:srgbClr val="0070C0"/>
                </a:solidFill>
                <a:hlinkClick r:id="rId13"/>
              </a:rPr>
              <a:t>Missguided</a:t>
            </a:r>
            <a:r>
              <a:rPr lang="en-GB" sz="1600" dirty="0">
                <a:solidFill>
                  <a:srgbClr val="0070C0"/>
                </a:solidFill>
              </a:rPr>
              <a:t>  </a:t>
            </a:r>
            <a:r>
              <a:rPr lang="en-GB" sz="1600" u="sng" dirty="0">
                <a:solidFill>
                  <a:srgbClr val="0070C0"/>
                </a:solidFill>
                <a:hlinkClick r:id="rId14"/>
              </a:rPr>
              <a:t>Urban Outfitters</a:t>
            </a:r>
            <a:r>
              <a:rPr lang="en-GB" sz="1600" dirty="0">
                <a:solidFill>
                  <a:srgbClr val="0070C0"/>
                </a:solidFill>
              </a:rPr>
              <a:t>   </a:t>
            </a:r>
            <a:r>
              <a:rPr lang="en-GB" sz="1600" u="sng" dirty="0">
                <a:solidFill>
                  <a:srgbClr val="0070C0"/>
                </a:solidFill>
                <a:hlinkClick r:id="rId15"/>
              </a:rPr>
              <a:t>Nasty Gal</a:t>
            </a:r>
            <a:r>
              <a:rPr lang="en-GB" sz="1600" dirty="0">
                <a:solidFill>
                  <a:srgbClr val="0070C0"/>
                </a:solidFill>
              </a:rPr>
              <a:t>   </a:t>
            </a:r>
            <a:r>
              <a:rPr lang="en-GB" sz="1600" u="sng" dirty="0">
                <a:solidFill>
                  <a:srgbClr val="0070C0"/>
                </a:solidFill>
                <a:hlinkClick r:id="rId16"/>
              </a:rPr>
              <a:t>Miss Selfridge</a:t>
            </a:r>
            <a:endParaRPr lang="en-GB" sz="1600" dirty="0">
              <a:solidFill>
                <a:srgbClr val="0070C0"/>
              </a:solidFill>
            </a:endParaRPr>
          </a:p>
        </p:txBody>
      </p:sp>
      <p:pic>
        <p:nvPicPr>
          <p:cNvPr id="18" name="Picture 17">
            <a:extLst>
              <a:ext uri="{FF2B5EF4-FFF2-40B4-BE49-F238E27FC236}">
                <a16:creationId xmlns:a16="http://schemas.microsoft.com/office/drawing/2014/main" id="{EE2C4430-F126-4700-B614-C7C46DAE702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143858" y="5052574"/>
            <a:ext cx="565575" cy="565575"/>
          </a:xfrm>
          <a:prstGeom prst="rect">
            <a:avLst/>
          </a:prstGeom>
          <a:solidFill>
            <a:schemeClr val="bg1"/>
          </a:solidFill>
          <a:ln w="12700">
            <a:solidFill>
              <a:schemeClr val="tx1"/>
            </a:solidFill>
          </a:ln>
        </p:spPr>
      </p:pic>
      <p:sp>
        <p:nvSpPr>
          <p:cNvPr id="21" name="TextBox 20">
            <a:extLst>
              <a:ext uri="{FF2B5EF4-FFF2-40B4-BE49-F238E27FC236}">
                <a16:creationId xmlns:a16="http://schemas.microsoft.com/office/drawing/2014/main" id="{712F20E8-909C-4A60-A259-8DAA36174938}"/>
              </a:ext>
            </a:extLst>
          </p:cNvPr>
          <p:cNvSpPr txBox="1"/>
          <p:nvPr/>
        </p:nvSpPr>
        <p:spPr>
          <a:xfrm>
            <a:off x="334297" y="5860866"/>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39006781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9E4EFAE-6DB9-4287-8D7A-C2C478D8B91C}"/>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ED8469C2-E892-4A54-865A-A96139379EF7}"/>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500B7D9-41B6-4D70-AFD4-F1490D5B44F8}"/>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0F09427B-7674-4E99-B29D-04F8D2878C23}"/>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241797" y="679630"/>
            <a:ext cx="560437" cy="560437"/>
          </a:xfrm>
          <a:prstGeom prst="rect">
            <a:avLst/>
          </a:prstGeom>
          <a:solidFill>
            <a:schemeClr val="bg1"/>
          </a:solidFill>
          <a:ln w="12700">
            <a:solidFill>
              <a:schemeClr val="tx1"/>
            </a:solidFill>
          </a:ln>
        </p:spPr>
      </p:pic>
      <p:pic>
        <p:nvPicPr>
          <p:cNvPr id="10" name="Picture 9">
            <a:extLst>
              <a:ext uri="{FF2B5EF4-FFF2-40B4-BE49-F238E27FC236}">
                <a16:creationId xmlns:a16="http://schemas.microsoft.com/office/drawing/2014/main" id="{AEA4F6D7-B278-45D9-AAA1-F70E7F8150A4}"/>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173169" y="679630"/>
            <a:ext cx="568844" cy="568844"/>
          </a:xfrm>
          <a:prstGeom prst="rect">
            <a:avLst/>
          </a:prstGeom>
          <a:solidFill>
            <a:schemeClr val="bg1"/>
          </a:solidFill>
          <a:ln w="12700">
            <a:solidFill>
              <a:schemeClr val="tx1"/>
            </a:solidFill>
          </a:ln>
        </p:spPr>
      </p:pic>
      <p:sp>
        <p:nvSpPr>
          <p:cNvPr id="11" name="Rectangle 10">
            <a:extLst>
              <a:ext uri="{FF2B5EF4-FFF2-40B4-BE49-F238E27FC236}">
                <a16:creationId xmlns:a16="http://schemas.microsoft.com/office/drawing/2014/main" id="{BA241E86-D215-4A00-9F36-3523AE57D08A}"/>
              </a:ext>
            </a:extLst>
          </p:cNvPr>
          <p:cNvSpPr/>
          <p:nvPr/>
        </p:nvSpPr>
        <p:spPr>
          <a:xfrm>
            <a:off x="230909" y="224255"/>
            <a:ext cx="9642764" cy="1415845"/>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2" name="TextBox 11">
            <a:extLst>
              <a:ext uri="{FF2B5EF4-FFF2-40B4-BE49-F238E27FC236}">
                <a16:creationId xmlns:a16="http://schemas.microsoft.com/office/drawing/2014/main" id="{CA23B816-676C-4F89-B82A-EF000025661D}"/>
              </a:ext>
            </a:extLst>
          </p:cNvPr>
          <p:cNvSpPr txBox="1"/>
          <p:nvPr/>
        </p:nvSpPr>
        <p:spPr>
          <a:xfrm>
            <a:off x="225902" y="200691"/>
            <a:ext cx="9603588" cy="1384995"/>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Verbs</a:t>
            </a:r>
            <a:endParaRPr lang="en-GB" sz="1600" b="1" dirty="0">
              <a:latin typeface="Century Gothic" panose="020B0502020202020204" pitchFamily="34" charset="0"/>
            </a:endParaRPr>
          </a:p>
          <a:p>
            <a:r>
              <a:rPr lang="en-GB" sz="1600" dirty="0">
                <a:latin typeface="Century Gothic" panose="020B0502020202020204" pitchFamily="34" charset="0"/>
              </a:rPr>
              <a:t>Verbs are words which tell use what the noun is doing.  They are very useful in our writing as they can provide detail and clues about the character’s mood and feelings. But we can often just use the same words every time! Look at the verbs below. Can you think of a better example for each one? You could look in a dictionary (online) to find other choices if you get stuck.</a:t>
            </a:r>
            <a:endParaRPr lang="en-GB" sz="2000" dirty="0">
              <a:latin typeface="Century Gothic" panose="020B0502020202020204" pitchFamily="34" charset="0"/>
            </a:endParaRPr>
          </a:p>
        </p:txBody>
      </p:sp>
      <p:sp>
        <p:nvSpPr>
          <p:cNvPr id="13" name="TextBox 12">
            <a:extLst>
              <a:ext uri="{FF2B5EF4-FFF2-40B4-BE49-F238E27FC236}">
                <a16:creationId xmlns:a16="http://schemas.microsoft.com/office/drawing/2014/main" id="{4D198EBB-2093-4BB9-89EB-1032B67ECEB2}"/>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
        <p:nvSpPr>
          <p:cNvPr id="2" name="TextBox 1">
            <a:extLst>
              <a:ext uri="{FF2B5EF4-FFF2-40B4-BE49-F238E27FC236}">
                <a16:creationId xmlns:a16="http://schemas.microsoft.com/office/drawing/2014/main" id="{4BA705EB-0EC3-4F9E-BE9B-C7CEFE7EB1EE}"/>
              </a:ext>
            </a:extLst>
          </p:cNvPr>
          <p:cNvSpPr txBox="1"/>
          <p:nvPr/>
        </p:nvSpPr>
        <p:spPr>
          <a:xfrm>
            <a:off x="2485476" y="1836058"/>
            <a:ext cx="7221048" cy="3785652"/>
          </a:xfrm>
          <a:prstGeom prst="rect">
            <a:avLst/>
          </a:prstGeom>
          <a:solidFill>
            <a:srgbClr val="CCFFCC"/>
          </a:solidFill>
          <a:ln w="38100">
            <a:solidFill>
              <a:schemeClr val="tx1"/>
            </a:solidFill>
          </a:ln>
        </p:spPr>
        <p:txBody>
          <a:bodyPr wrap="square" rtlCol="0">
            <a:spAutoFit/>
          </a:bodyPr>
          <a:lstStyle/>
          <a:p>
            <a:pPr marL="342900" indent="-342900">
              <a:buFont typeface="+mj-lt"/>
              <a:buAutoNum type="arabicPeriod"/>
            </a:pPr>
            <a:r>
              <a:rPr lang="en-GB" sz="2400" dirty="0">
                <a:latin typeface="Century Gothic" panose="020B0502020202020204" pitchFamily="34" charset="0"/>
              </a:rPr>
              <a:t>walk &gt;&gt;&gt; __________________________</a:t>
            </a:r>
          </a:p>
          <a:p>
            <a:pPr marL="342900" indent="-342900">
              <a:buFont typeface="+mj-lt"/>
              <a:buAutoNum type="arabicPeriod"/>
            </a:pPr>
            <a:r>
              <a:rPr lang="en-GB" sz="2400" dirty="0">
                <a:latin typeface="Century Gothic" panose="020B0502020202020204" pitchFamily="34" charset="0"/>
              </a:rPr>
              <a:t>run &gt;&gt;&gt; __________________________</a:t>
            </a:r>
          </a:p>
          <a:p>
            <a:pPr marL="342900" indent="-342900">
              <a:buFont typeface="+mj-lt"/>
              <a:buAutoNum type="arabicPeriod"/>
            </a:pPr>
            <a:r>
              <a:rPr lang="en-GB" sz="2400" dirty="0">
                <a:latin typeface="Century Gothic" panose="020B0502020202020204" pitchFamily="34" charset="0"/>
              </a:rPr>
              <a:t>look &gt;&gt;&gt; __________________________</a:t>
            </a:r>
          </a:p>
          <a:p>
            <a:pPr marL="342900" indent="-342900">
              <a:buFont typeface="+mj-lt"/>
              <a:buAutoNum type="arabicPeriod"/>
            </a:pPr>
            <a:r>
              <a:rPr lang="en-GB" sz="2400" dirty="0">
                <a:latin typeface="Century Gothic" panose="020B0502020202020204" pitchFamily="34" charset="0"/>
              </a:rPr>
              <a:t>say &gt;&gt;&gt; __________________________</a:t>
            </a:r>
          </a:p>
          <a:p>
            <a:pPr marL="342900" indent="-342900">
              <a:buFont typeface="+mj-lt"/>
              <a:buAutoNum type="arabicPeriod"/>
            </a:pPr>
            <a:r>
              <a:rPr lang="en-GB" sz="2400" dirty="0">
                <a:latin typeface="Century Gothic" panose="020B0502020202020204" pitchFamily="34" charset="0"/>
              </a:rPr>
              <a:t>put&gt;&gt;&gt; __________________________</a:t>
            </a:r>
          </a:p>
          <a:p>
            <a:pPr marL="342900" indent="-342900">
              <a:buFont typeface="+mj-lt"/>
              <a:buAutoNum type="arabicPeriod"/>
            </a:pPr>
            <a:r>
              <a:rPr lang="en-GB" sz="2400" dirty="0">
                <a:latin typeface="Century Gothic" panose="020B0502020202020204" pitchFamily="34" charset="0"/>
              </a:rPr>
              <a:t>get &gt;&gt;&gt; __________________________</a:t>
            </a:r>
          </a:p>
          <a:p>
            <a:pPr marL="342900" indent="-342900">
              <a:buFont typeface="+mj-lt"/>
              <a:buAutoNum type="arabicPeriod"/>
            </a:pPr>
            <a:r>
              <a:rPr lang="en-GB" sz="2400" dirty="0">
                <a:latin typeface="Century Gothic" panose="020B0502020202020204" pitchFamily="34" charset="0"/>
              </a:rPr>
              <a:t>move &gt;&gt;&gt; __________________________</a:t>
            </a:r>
          </a:p>
          <a:p>
            <a:pPr marL="342900" indent="-342900">
              <a:buFont typeface="+mj-lt"/>
              <a:buAutoNum type="arabicPeriod"/>
            </a:pPr>
            <a:r>
              <a:rPr lang="en-GB" sz="2400" dirty="0">
                <a:latin typeface="Century Gothic" panose="020B0502020202020204" pitchFamily="34" charset="0"/>
              </a:rPr>
              <a:t>make&gt;&gt;&gt; __________________________</a:t>
            </a:r>
          </a:p>
          <a:p>
            <a:pPr marL="342900" indent="-342900">
              <a:buFont typeface="+mj-lt"/>
              <a:buAutoNum type="arabicPeriod"/>
            </a:pPr>
            <a:r>
              <a:rPr lang="en-GB" sz="2400" dirty="0">
                <a:latin typeface="Century Gothic" panose="020B0502020202020204" pitchFamily="34" charset="0"/>
              </a:rPr>
              <a:t>eat &gt;&gt;&gt; __________________________</a:t>
            </a:r>
          </a:p>
          <a:p>
            <a:pPr marL="342900" indent="-342900">
              <a:buFont typeface="+mj-lt"/>
              <a:buAutoNum type="arabicPeriod"/>
            </a:pPr>
            <a:r>
              <a:rPr lang="en-GB" sz="2400" dirty="0">
                <a:latin typeface="Century Gothic" panose="020B0502020202020204" pitchFamily="34" charset="0"/>
              </a:rPr>
              <a:t> take &gt;&gt;&gt; __________________________</a:t>
            </a:r>
          </a:p>
        </p:txBody>
      </p:sp>
      <p:sp>
        <p:nvSpPr>
          <p:cNvPr id="9218" name="AutoShape 2" descr="School boy cartoon walking Royalty Free Vector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9220" name="Picture 4" descr="School boy cartoon walking Royalty Free Vector Image"/>
          <p:cNvPicPr>
            <a:picLocks noChangeAspect="1" noChangeArrowheads="1"/>
          </p:cNvPicPr>
          <p:nvPr/>
        </p:nvPicPr>
        <p:blipFill>
          <a:blip r:embed="rId6" cstate="print"/>
          <a:srcRect b="9823"/>
          <a:stretch>
            <a:fillRect/>
          </a:stretch>
        </p:blipFill>
        <p:spPr bwMode="auto">
          <a:xfrm>
            <a:off x="220889" y="1751057"/>
            <a:ext cx="1163774" cy="1619160"/>
          </a:xfrm>
          <a:prstGeom prst="rect">
            <a:avLst/>
          </a:prstGeom>
          <a:noFill/>
        </p:spPr>
      </p:pic>
      <p:pic>
        <p:nvPicPr>
          <p:cNvPr id="9222" name="Picture 6" descr="Eyeball Look Stock Illustrations – 11,344 Eyeball Look Stock ..."/>
          <p:cNvPicPr>
            <a:picLocks noChangeAspect="1" noChangeArrowheads="1"/>
          </p:cNvPicPr>
          <p:nvPr/>
        </p:nvPicPr>
        <p:blipFill>
          <a:blip r:embed="rId7" cstate="print"/>
          <a:srcRect/>
          <a:stretch>
            <a:fillRect/>
          </a:stretch>
        </p:blipFill>
        <p:spPr bwMode="auto">
          <a:xfrm>
            <a:off x="10070284" y="1770653"/>
            <a:ext cx="1578999" cy="1442810"/>
          </a:xfrm>
          <a:prstGeom prst="rect">
            <a:avLst/>
          </a:prstGeom>
          <a:noFill/>
        </p:spPr>
      </p:pic>
      <p:sp>
        <p:nvSpPr>
          <p:cNvPr id="9224" name="AutoShape 8" descr="Say It Clipar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GB"/>
          </a:p>
        </p:txBody>
      </p:sp>
      <p:pic>
        <p:nvPicPr>
          <p:cNvPr id="9226" name="Picture 10" descr="Say It Clipart"/>
          <p:cNvPicPr>
            <a:picLocks noChangeAspect="1" noChangeArrowheads="1"/>
          </p:cNvPicPr>
          <p:nvPr/>
        </p:nvPicPr>
        <p:blipFill>
          <a:blip r:embed="rId8" cstate="print"/>
          <a:srcRect/>
          <a:stretch>
            <a:fillRect/>
          </a:stretch>
        </p:blipFill>
        <p:spPr bwMode="auto">
          <a:xfrm>
            <a:off x="10189387" y="3647098"/>
            <a:ext cx="1541060" cy="1578998"/>
          </a:xfrm>
          <a:prstGeom prst="rect">
            <a:avLst/>
          </a:prstGeom>
          <a:noFill/>
        </p:spPr>
      </p:pic>
      <p:pic>
        <p:nvPicPr>
          <p:cNvPr id="9228" name="Picture 12" descr="Food Eating Lunch Child Clip Art - Child Eating Dinner Clipart ..."/>
          <p:cNvPicPr>
            <a:picLocks noChangeAspect="1" noChangeArrowheads="1"/>
          </p:cNvPicPr>
          <p:nvPr/>
        </p:nvPicPr>
        <p:blipFill>
          <a:blip r:embed="rId9" cstate="print"/>
          <a:srcRect/>
          <a:stretch>
            <a:fillRect/>
          </a:stretch>
        </p:blipFill>
        <p:spPr bwMode="auto">
          <a:xfrm>
            <a:off x="573588" y="3827417"/>
            <a:ext cx="1480942" cy="1576381"/>
          </a:xfrm>
          <a:prstGeom prst="rect">
            <a:avLst/>
          </a:prstGeom>
          <a:noFill/>
        </p:spPr>
      </p:pic>
    </p:spTree>
    <p:extLst>
      <p:ext uri="{BB962C8B-B14F-4D97-AF65-F5344CB8AC3E}">
        <p14:creationId xmlns:p14="http://schemas.microsoft.com/office/powerpoint/2010/main" val="31348501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33970A-661B-4BC5-934F-E386C94AF1CC}"/>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A7B6FBF5-13C3-4B6E-BCDC-517F29D6B3AF}"/>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32254A96-59FF-4817-99FF-E54A6F3ED28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294002" y="738042"/>
            <a:ext cx="560437" cy="560437"/>
          </a:xfrm>
          <a:prstGeom prst="rect">
            <a:avLst/>
          </a:prstGeom>
          <a:solidFill>
            <a:schemeClr val="bg1"/>
          </a:solidFill>
          <a:ln w="12700">
            <a:solidFill>
              <a:schemeClr val="tx1"/>
            </a:solidFill>
          </a:ln>
        </p:spPr>
      </p:pic>
      <p:sp>
        <p:nvSpPr>
          <p:cNvPr id="11" name="Rectangle 10">
            <a:extLst>
              <a:ext uri="{FF2B5EF4-FFF2-40B4-BE49-F238E27FC236}">
                <a16:creationId xmlns:a16="http://schemas.microsoft.com/office/drawing/2014/main" id="{5CC8DA9C-F288-4144-A533-795FCFA0D8B0}"/>
              </a:ext>
            </a:extLst>
          </p:cNvPr>
          <p:cNvSpPr/>
          <p:nvPr/>
        </p:nvSpPr>
        <p:spPr>
          <a:xfrm>
            <a:off x="274321" y="163918"/>
            <a:ext cx="9671966" cy="1429750"/>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latin typeface="Century Gothic" panose="020B0502020202020204" pitchFamily="34" charset="0"/>
            </a:endParaRPr>
          </a:p>
        </p:txBody>
      </p:sp>
      <p:sp>
        <p:nvSpPr>
          <p:cNvPr id="2" name="Rectangle 1">
            <a:extLst>
              <a:ext uri="{FF2B5EF4-FFF2-40B4-BE49-F238E27FC236}">
                <a16:creationId xmlns:a16="http://schemas.microsoft.com/office/drawing/2014/main" id="{922661C2-CD2A-4635-97A4-22C5D3EECD47}"/>
              </a:ext>
            </a:extLst>
          </p:cNvPr>
          <p:cNvSpPr/>
          <p:nvPr/>
        </p:nvSpPr>
        <p:spPr>
          <a:xfrm>
            <a:off x="418011" y="233431"/>
            <a:ext cx="9614263" cy="1138773"/>
          </a:xfrm>
          <a:prstGeom prst="rect">
            <a:avLst/>
          </a:prstGeom>
        </p:spPr>
        <p:txBody>
          <a:bodyPr wrap="square">
            <a:spAutoFit/>
          </a:bodyPr>
          <a:lstStyle/>
          <a:p>
            <a:r>
              <a:rPr lang="en-GB" sz="2000" b="1" u="sng" dirty="0">
                <a:solidFill>
                  <a:schemeClr val="tx1"/>
                </a:solidFill>
                <a:latin typeface="Century Gothic" panose="020B0502020202020204" pitchFamily="34" charset="0"/>
              </a:rPr>
              <a:t>Task- </a:t>
            </a:r>
            <a:r>
              <a:rPr lang="en-GB" sz="2000" b="1" dirty="0">
                <a:solidFill>
                  <a:schemeClr val="tx1"/>
                </a:solidFill>
                <a:latin typeface="Century Gothic" panose="020B0502020202020204" pitchFamily="34" charset="0"/>
              </a:rPr>
              <a:t>Alphabet Hunt</a:t>
            </a:r>
            <a:endParaRPr lang="en-GB" sz="2000" b="1" dirty="0">
              <a:latin typeface="Century Gothic" panose="020B0502020202020204" pitchFamily="34" charset="0"/>
            </a:endParaRPr>
          </a:p>
          <a:p>
            <a:r>
              <a:rPr lang="en-GB" sz="1600" dirty="0">
                <a:solidFill>
                  <a:schemeClr val="tx1"/>
                </a:solidFill>
                <a:latin typeface="Century Gothic" panose="020B0502020202020204" pitchFamily="34" charset="0"/>
              </a:rPr>
              <a:t>Think about School. What would you be able to  see if you were there? Write one thing down that begins with each letter of the alphabet. You could also add an adjectives with the same letter for more points! </a:t>
            </a:r>
            <a:r>
              <a:rPr lang="en-GB" sz="1600" dirty="0">
                <a:latin typeface="Century Gothic" panose="020B0502020202020204" pitchFamily="34" charset="0"/>
              </a:rPr>
              <a:t> </a:t>
            </a:r>
            <a:r>
              <a:rPr lang="en-GB" sz="1600" dirty="0" err="1">
                <a:latin typeface="Century Gothic" panose="020B0502020202020204" pitchFamily="34" charset="0"/>
              </a:rPr>
              <a:t>eg</a:t>
            </a:r>
            <a:r>
              <a:rPr lang="en-GB" sz="1600" dirty="0">
                <a:latin typeface="Century Gothic" panose="020B0502020202020204" pitchFamily="34" charset="0"/>
              </a:rPr>
              <a:t> </a:t>
            </a:r>
            <a:r>
              <a:rPr lang="en-GB" sz="1600" dirty="0">
                <a:solidFill>
                  <a:srgbClr val="FF0066"/>
                </a:solidFill>
                <a:latin typeface="Century Gothic" panose="020B0502020202020204" pitchFamily="34" charset="0"/>
              </a:rPr>
              <a:t>S</a:t>
            </a:r>
            <a:r>
              <a:rPr lang="en-GB" sz="1600" dirty="0">
                <a:latin typeface="Century Gothic" panose="020B0502020202020204" pitchFamily="34" charset="0"/>
              </a:rPr>
              <a:t>hiny, </a:t>
            </a:r>
            <a:r>
              <a:rPr lang="en-GB" sz="1600" dirty="0">
                <a:solidFill>
                  <a:srgbClr val="FF0066"/>
                </a:solidFill>
                <a:latin typeface="Century Gothic" panose="020B0502020202020204" pitchFamily="34" charset="0"/>
              </a:rPr>
              <a:t>s</a:t>
            </a:r>
            <a:r>
              <a:rPr lang="en-GB" sz="1600" dirty="0">
                <a:latin typeface="Century Gothic" panose="020B0502020202020204" pitchFamily="34" charset="0"/>
              </a:rPr>
              <a:t>ilver </a:t>
            </a:r>
            <a:r>
              <a:rPr lang="en-GB" sz="1600" dirty="0">
                <a:solidFill>
                  <a:srgbClr val="FF0066"/>
                </a:solidFill>
                <a:latin typeface="Century Gothic" panose="020B0502020202020204" pitchFamily="34" charset="0"/>
              </a:rPr>
              <a:t>s</a:t>
            </a:r>
            <a:r>
              <a:rPr lang="en-GB" sz="1600" dirty="0">
                <a:latin typeface="Century Gothic" panose="020B0502020202020204" pitchFamily="34" charset="0"/>
              </a:rPr>
              <a:t>poons</a:t>
            </a:r>
            <a:endParaRPr lang="en-GB" sz="1600" dirty="0">
              <a:solidFill>
                <a:schemeClr val="tx1"/>
              </a:solidFill>
              <a:latin typeface="Century Gothic" panose="020B0502020202020204" pitchFamily="34" charset="0"/>
            </a:endParaRPr>
          </a:p>
        </p:txBody>
      </p:sp>
      <p:pic>
        <p:nvPicPr>
          <p:cNvPr id="13" name="Picture 12">
            <a:extLst>
              <a:ext uri="{FF2B5EF4-FFF2-40B4-BE49-F238E27FC236}">
                <a16:creationId xmlns:a16="http://schemas.microsoft.com/office/drawing/2014/main" id="{A1EC19AA-3CAF-489A-B3C8-270BBD334A55}"/>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127546" y="738041"/>
            <a:ext cx="560437" cy="560437"/>
          </a:xfrm>
          <a:prstGeom prst="rect">
            <a:avLst/>
          </a:prstGeom>
          <a:ln w="12700">
            <a:solidFill>
              <a:schemeClr val="tx1"/>
            </a:solidFill>
          </a:ln>
        </p:spPr>
      </p:pic>
      <p:sp>
        <p:nvSpPr>
          <p:cNvPr id="14" name="Rectangle 13">
            <a:extLst>
              <a:ext uri="{FF2B5EF4-FFF2-40B4-BE49-F238E27FC236}">
                <a16:creationId xmlns:a16="http://schemas.microsoft.com/office/drawing/2014/main" id="{A64E3320-4A26-4405-A037-8BFE3A2C51F9}"/>
              </a:ext>
            </a:extLst>
          </p:cNvPr>
          <p:cNvSpPr/>
          <p:nvPr/>
        </p:nvSpPr>
        <p:spPr>
          <a:xfrm>
            <a:off x="274448" y="1701250"/>
            <a:ext cx="11583255" cy="3859874"/>
          </a:xfrm>
          <a:prstGeom prst="rect">
            <a:avLst/>
          </a:prstGeom>
          <a:solidFill>
            <a:schemeClr val="accent6">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latin typeface="Century Gothic" panose="020B0502020202020204" pitchFamily="34" charset="0"/>
            </a:endParaRPr>
          </a:p>
        </p:txBody>
      </p:sp>
      <p:sp>
        <p:nvSpPr>
          <p:cNvPr id="3" name="TextBox 2">
            <a:extLst>
              <a:ext uri="{FF2B5EF4-FFF2-40B4-BE49-F238E27FC236}">
                <a16:creationId xmlns:a16="http://schemas.microsoft.com/office/drawing/2014/main" id="{8F38D9B9-F511-47AE-AE01-AD400AF711C9}"/>
              </a:ext>
            </a:extLst>
          </p:cNvPr>
          <p:cNvSpPr txBox="1"/>
          <p:nvPr/>
        </p:nvSpPr>
        <p:spPr>
          <a:xfrm>
            <a:off x="334297" y="1709653"/>
            <a:ext cx="1919376" cy="3816429"/>
          </a:xfrm>
          <a:prstGeom prst="rect">
            <a:avLst/>
          </a:prstGeom>
          <a:noFill/>
        </p:spPr>
        <p:txBody>
          <a:bodyPr wrap="square" rtlCol="0">
            <a:spAutoFit/>
          </a:bodyPr>
          <a:lstStyle/>
          <a:p>
            <a:r>
              <a:rPr lang="en-GB" sz="2200" b="1" dirty="0">
                <a:latin typeface="Century Gothic" panose="020B0502020202020204" pitchFamily="34" charset="0"/>
              </a:rPr>
              <a:t>A- </a:t>
            </a:r>
          </a:p>
          <a:p>
            <a:endParaRPr lang="en-GB" sz="2200" b="1" dirty="0">
              <a:latin typeface="Century Gothic" panose="020B0502020202020204" pitchFamily="34" charset="0"/>
            </a:endParaRPr>
          </a:p>
          <a:p>
            <a:r>
              <a:rPr lang="en-GB" sz="2200" b="1" dirty="0">
                <a:latin typeface="Century Gothic" panose="020B0502020202020204" pitchFamily="34" charset="0"/>
              </a:rPr>
              <a:t>B-</a:t>
            </a:r>
          </a:p>
          <a:p>
            <a:endParaRPr lang="en-GB" sz="2200" b="1" dirty="0">
              <a:latin typeface="Century Gothic" panose="020B0502020202020204" pitchFamily="34" charset="0"/>
            </a:endParaRPr>
          </a:p>
          <a:p>
            <a:r>
              <a:rPr lang="en-GB" sz="2200" b="1" dirty="0">
                <a:latin typeface="Century Gothic" panose="020B0502020202020204" pitchFamily="34" charset="0"/>
              </a:rPr>
              <a:t>C-</a:t>
            </a:r>
          </a:p>
          <a:p>
            <a:endParaRPr lang="en-GB" sz="2200" b="1" dirty="0">
              <a:latin typeface="Century Gothic" panose="020B0502020202020204" pitchFamily="34" charset="0"/>
            </a:endParaRPr>
          </a:p>
          <a:p>
            <a:r>
              <a:rPr lang="en-GB" sz="2200" b="1" dirty="0">
                <a:latin typeface="Century Gothic" panose="020B0502020202020204" pitchFamily="34" charset="0"/>
              </a:rPr>
              <a:t>D-</a:t>
            </a:r>
          </a:p>
          <a:p>
            <a:endParaRPr lang="en-GB" sz="2200" b="1" dirty="0">
              <a:latin typeface="Century Gothic" panose="020B0502020202020204" pitchFamily="34" charset="0"/>
            </a:endParaRPr>
          </a:p>
          <a:p>
            <a:r>
              <a:rPr lang="en-GB" sz="2200" b="1" dirty="0">
                <a:latin typeface="Century Gothic" panose="020B0502020202020204" pitchFamily="34" charset="0"/>
              </a:rPr>
              <a:t>E-</a:t>
            </a:r>
          </a:p>
          <a:p>
            <a:endParaRPr lang="en-GB" sz="2200" b="1" dirty="0">
              <a:latin typeface="Century Gothic" panose="020B0502020202020204" pitchFamily="34" charset="0"/>
            </a:endParaRPr>
          </a:p>
          <a:p>
            <a:r>
              <a:rPr lang="en-GB" sz="2200" b="1" dirty="0">
                <a:latin typeface="Century Gothic" panose="020B0502020202020204" pitchFamily="34" charset="0"/>
              </a:rPr>
              <a:t>F-</a:t>
            </a:r>
          </a:p>
        </p:txBody>
      </p:sp>
      <p:sp>
        <p:nvSpPr>
          <p:cNvPr id="15" name="TextBox 14">
            <a:extLst>
              <a:ext uri="{FF2B5EF4-FFF2-40B4-BE49-F238E27FC236}">
                <a16:creationId xmlns:a16="http://schemas.microsoft.com/office/drawing/2014/main" id="{295D936F-84E7-491C-A220-33374BD596A7}"/>
              </a:ext>
            </a:extLst>
          </p:cNvPr>
          <p:cNvSpPr txBox="1"/>
          <p:nvPr/>
        </p:nvSpPr>
        <p:spPr>
          <a:xfrm>
            <a:off x="2509461" y="1738034"/>
            <a:ext cx="1919376" cy="3816429"/>
          </a:xfrm>
          <a:prstGeom prst="rect">
            <a:avLst/>
          </a:prstGeom>
          <a:noFill/>
        </p:spPr>
        <p:txBody>
          <a:bodyPr wrap="square" rtlCol="0">
            <a:spAutoFit/>
          </a:bodyPr>
          <a:lstStyle/>
          <a:p>
            <a:r>
              <a:rPr lang="en-GB" sz="2200" b="1" dirty="0">
                <a:latin typeface="Century Gothic" panose="020B0502020202020204" pitchFamily="34" charset="0"/>
              </a:rPr>
              <a:t>G-</a:t>
            </a:r>
          </a:p>
          <a:p>
            <a:endParaRPr lang="en-GB" sz="2200" b="1" dirty="0">
              <a:latin typeface="Century Gothic" panose="020B0502020202020204" pitchFamily="34" charset="0"/>
            </a:endParaRPr>
          </a:p>
          <a:p>
            <a:r>
              <a:rPr lang="en-GB" sz="2200" b="1" dirty="0">
                <a:latin typeface="Century Gothic" panose="020B0502020202020204" pitchFamily="34" charset="0"/>
              </a:rPr>
              <a:t>H-</a:t>
            </a:r>
          </a:p>
          <a:p>
            <a:endParaRPr lang="en-GB" sz="2200" b="1" dirty="0">
              <a:latin typeface="Century Gothic" panose="020B0502020202020204" pitchFamily="34" charset="0"/>
            </a:endParaRPr>
          </a:p>
          <a:p>
            <a:r>
              <a:rPr lang="en-GB" sz="2200" b="1" dirty="0">
                <a:latin typeface="Century Gothic" panose="020B0502020202020204" pitchFamily="34" charset="0"/>
              </a:rPr>
              <a:t>I-</a:t>
            </a:r>
          </a:p>
          <a:p>
            <a:endParaRPr lang="en-GB" sz="2200" b="1" dirty="0">
              <a:latin typeface="Century Gothic" panose="020B0502020202020204" pitchFamily="34" charset="0"/>
            </a:endParaRPr>
          </a:p>
          <a:p>
            <a:r>
              <a:rPr lang="en-GB" sz="2200" b="1" dirty="0">
                <a:latin typeface="Century Gothic" panose="020B0502020202020204" pitchFamily="34" charset="0"/>
              </a:rPr>
              <a:t>J-</a:t>
            </a:r>
          </a:p>
          <a:p>
            <a:endParaRPr lang="en-GB" sz="2200" b="1" dirty="0">
              <a:latin typeface="Century Gothic" panose="020B0502020202020204" pitchFamily="34" charset="0"/>
            </a:endParaRPr>
          </a:p>
          <a:p>
            <a:r>
              <a:rPr lang="en-GB" sz="2200" b="1" dirty="0">
                <a:latin typeface="Century Gothic" panose="020B0502020202020204" pitchFamily="34" charset="0"/>
              </a:rPr>
              <a:t>K-</a:t>
            </a:r>
          </a:p>
          <a:p>
            <a:endParaRPr lang="en-GB" sz="2200" b="1" dirty="0">
              <a:latin typeface="Century Gothic" panose="020B0502020202020204" pitchFamily="34" charset="0"/>
            </a:endParaRPr>
          </a:p>
          <a:p>
            <a:r>
              <a:rPr lang="en-GB" sz="2200" b="1" dirty="0">
                <a:latin typeface="Century Gothic" panose="020B0502020202020204" pitchFamily="34" charset="0"/>
              </a:rPr>
              <a:t>L-</a:t>
            </a:r>
          </a:p>
        </p:txBody>
      </p:sp>
      <p:sp>
        <p:nvSpPr>
          <p:cNvPr id="16" name="TextBox 15">
            <a:extLst>
              <a:ext uri="{FF2B5EF4-FFF2-40B4-BE49-F238E27FC236}">
                <a16:creationId xmlns:a16="http://schemas.microsoft.com/office/drawing/2014/main" id="{35882BFF-B645-4546-9D09-D78947D2AC49}"/>
              </a:ext>
            </a:extLst>
          </p:cNvPr>
          <p:cNvSpPr txBox="1"/>
          <p:nvPr/>
        </p:nvSpPr>
        <p:spPr>
          <a:xfrm>
            <a:off x="4915534" y="1738034"/>
            <a:ext cx="1919376" cy="3816429"/>
          </a:xfrm>
          <a:prstGeom prst="rect">
            <a:avLst/>
          </a:prstGeom>
          <a:noFill/>
        </p:spPr>
        <p:txBody>
          <a:bodyPr wrap="square" rtlCol="0">
            <a:spAutoFit/>
          </a:bodyPr>
          <a:lstStyle/>
          <a:p>
            <a:r>
              <a:rPr lang="en-GB" sz="2200" b="1" dirty="0">
                <a:latin typeface="Century Gothic" panose="020B0502020202020204" pitchFamily="34" charset="0"/>
              </a:rPr>
              <a:t>M-</a:t>
            </a:r>
          </a:p>
          <a:p>
            <a:endParaRPr lang="en-GB" sz="2200" b="1" dirty="0">
              <a:latin typeface="Century Gothic" panose="020B0502020202020204" pitchFamily="34" charset="0"/>
            </a:endParaRPr>
          </a:p>
          <a:p>
            <a:r>
              <a:rPr lang="en-GB" sz="2200" b="1" dirty="0">
                <a:latin typeface="Century Gothic" panose="020B0502020202020204" pitchFamily="34" charset="0"/>
              </a:rPr>
              <a:t>N-</a:t>
            </a:r>
          </a:p>
          <a:p>
            <a:endParaRPr lang="en-GB" sz="2200" b="1" dirty="0">
              <a:latin typeface="Century Gothic" panose="020B0502020202020204" pitchFamily="34" charset="0"/>
            </a:endParaRPr>
          </a:p>
          <a:p>
            <a:r>
              <a:rPr lang="en-GB" sz="2200" b="1" dirty="0">
                <a:latin typeface="Century Gothic" panose="020B0502020202020204" pitchFamily="34" charset="0"/>
              </a:rPr>
              <a:t>O-</a:t>
            </a:r>
          </a:p>
          <a:p>
            <a:endParaRPr lang="en-GB" sz="2200" b="1" dirty="0">
              <a:latin typeface="Century Gothic" panose="020B0502020202020204" pitchFamily="34" charset="0"/>
            </a:endParaRPr>
          </a:p>
          <a:p>
            <a:r>
              <a:rPr lang="en-GB" sz="2200" b="1" dirty="0">
                <a:latin typeface="Century Gothic" panose="020B0502020202020204" pitchFamily="34" charset="0"/>
              </a:rPr>
              <a:t>P-</a:t>
            </a:r>
          </a:p>
          <a:p>
            <a:endParaRPr lang="en-GB" sz="2200" b="1" dirty="0">
              <a:latin typeface="Century Gothic" panose="020B0502020202020204" pitchFamily="34" charset="0"/>
            </a:endParaRPr>
          </a:p>
          <a:p>
            <a:r>
              <a:rPr lang="en-GB" sz="2200" b="1" dirty="0">
                <a:latin typeface="Century Gothic" panose="020B0502020202020204" pitchFamily="34" charset="0"/>
              </a:rPr>
              <a:t>Q-</a:t>
            </a:r>
          </a:p>
          <a:p>
            <a:endParaRPr lang="en-GB" sz="2200" b="1" dirty="0">
              <a:latin typeface="Century Gothic" panose="020B0502020202020204" pitchFamily="34" charset="0"/>
            </a:endParaRPr>
          </a:p>
          <a:p>
            <a:r>
              <a:rPr lang="en-GB" sz="2200" b="1" dirty="0">
                <a:latin typeface="Century Gothic" panose="020B0502020202020204" pitchFamily="34" charset="0"/>
              </a:rPr>
              <a:t>R-</a:t>
            </a:r>
          </a:p>
        </p:txBody>
      </p:sp>
      <p:sp>
        <p:nvSpPr>
          <p:cNvPr id="17" name="TextBox 16">
            <a:extLst>
              <a:ext uri="{FF2B5EF4-FFF2-40B4-BE49-F238E27FC236}">
                <a16:creationId xmlns:a16="http://schemas.microsoft.com/office/drawing/2014/main" id="{6EF3958D-04FE-42F7-81D2-7A5D9E60EB6D}"/>
              </a:ext>
            </a:extLst>
          </p:cNvPr>
          <p:cNvSpPr txBox="1"/>
          <p:nvPr/>
        </p:nvSpPr>
        <p:spPr>
          <a:xfrm>
            <a:off x="7321607" y="1753097"/>
            <a:ext cx="1919376" cy="3816429"/>
          </a:xfrm>
          <a:prstGeom prst="rect">
            <a:avLst/>
          </a:prstGeom>
          <a:noFill/>
        </p:spPr>
        <p:txBody>
          <a:bodyPr wrap="square" rtlCol="0">
            <a:spAutoFit/>
          </a:bodyPr>
          <a:lstStyle/>
          <a:p>
            <a:r>
              <a:rPr lang="en-GB" sz="2200" b="1" dirty="0">
                <a:latin typeface="Century Gothic" panose="020B0502020202020204" pitchFamily="34" charset="0"/>
              </a:rPr>
              <a:t>S-</a:t>
            </a:r>
          </a:p>
          <a:p>
            <a:endParaRPr lang="en-GB" sz="2200" b="1" dirty="0">
              <a:latin typeface="Century Gothic" panose="020B0502020202020204" pitchFamily="34" charset="0"/>
            </a:endParaRPr>
          </a:p>
          <a:p>
            <a:r>
              <a:rPr lang="en-GB" sz="2200" b="1" dirty="0">
                <a:latin typeface="Century Gothic" panose="020B0502020202020204" pitchFamily="34" charset="0"/>
              </a:rPr>
              <a:t>T-</a:t>
            </a:r>
          </a:p>
          <a:p>
            <a:endParaRPr lang="en-GB" sz="2200" b="1" dirty="0">
              <a:latin typeface="Century Gothic" panose="020B0502020202020204" pitchFamily="34" charset="0"/>
            </a:endParaRPr>
          </a:p>
          <a:p>
            <a:r>
              <a:rPr lang="en-GB" sz="2200" b="1" dirty="0">
                <a:latin typeface="Century Gothic" panose="020B0502020202020204" pitchFamily="34" charset="0"/>
              </a:rPr>
              <a:t>U-</a:t>
            </a:r>
          </a:p>
          <a:p>
            <a:endParaRPr lang="en-GB" sz="2200" b="1" dirty="0">
              <a:latin typeface="Century Gothic" panose="020B0502020202020204" pitchFamily="34" charset="0"/>
            </a:endParaRPr>
          </a:p>
          <a:p>
            <a:r>
              <a:rPr lang="en-GB" sz="2200" b="1" dirty="0">
                <a:latin typeface="Century Gothic" panose="020B0502020202020204" pitchFamily="34" charset="0"/>
              </a:rPr>
              <a:t>V-</a:t>
            </a:r>
          </a:p>
          <a:p>
            <a:endParaRPr lang="en-GB" sz="2200" b="1" dirty="0">
              <a:latin typeface="Century Gothic" panose="020B0502020202020204" pitchFamily="34" charset="0"/>
            </a:endParaRPr>
          </a:p>
          <a:p>
            <a:r>
              <a:rPr lang="en-GB" sz="2200" b="1" dirty="0">
                <a:latin typeface="Century Gothic" panose="020B0502020202020204" pitchFamily="34" charset="0"/>
              </a:rPr>
              <a:t>W-</a:t>
            </a:r>
          </a:p>
          <a:p>
            <a:endParaRPr lang="en-GB" sz="2200" b="1" dirty="0">
              <a:latin typeface="Century Gothic" panose="020B0502020202020204" pitchFamily="34" charset="0"/>
            </a:endParaRPr>
          </a:p>
          <a:p>
            <a:r>
              <a:rPr lang="en-GB" sz="2200" b="1" dirty="0">
                <a:latin typeface="Century Gothic" panose="020B0502020202020204" pitchFamily="34" charset="0"/>
              </a:rPr>
              <a:t>X-</a:t>
            </a:r>
          </a:p>
        </p:txBody>
      </p:sp>
      <p:sp>
        <p:nvSpPr>
          <p:cNvPr id="18" name="TextBox 17">
            <a:extLst>
              <a:ext uri="{FF2B5EF4-FFF2-40B4-BE49-F238E27FC236}">
                <a16:creationId xmlns:a16="http://schemas.microsoft.com/office/drawing/2014/main" id="{2741B108-92B7-42A5-B596-C9B3FD3508C8}"/>
              </a:ext>
            </a:extLst>
          </p:cNvPr>
          <p:cNvSpPr txBox="1"/>
          <p:nvPr/>
        </p:nvSpPr>
        <p:spPr>
          <a:xfrm>
            <a:off x="9757954" y="1784554"/>
            <a:ext cx="1919376" cy="1107996"/>
          </a:xfrm>
          <a:prstGeom prst="rect">
            <a:avLst/>
          </a:prstGeom>
          <a:noFill/>
        </p:spPr>
        <p:txBody>
          <a:bodyPr wrap="square" rtlCol="0">
            <a:spAutoFit/>
          </a:bodyPr>
          <a:lstStyle/>
          <a:p>
            <a:r>
              <a:rPr lang="en-GB" sz="2200" b="1" dirty="0">
                <a:latin typeface="Century Gothic" panose="020B0502020202020204" pitchFamily="34" charset="0"/>
              </a:rPr>
              <a:t>Y-</a:t>
            </a:r>
          </a:p>
          <a:p>
            <a:endParaRPr lang="en-GB" sz="2200" b="1" dirty="0">
              <a:latin typeface="Century Gothic" panose="020B0502020202020204" pitchFamily="34" charset="0"/>
            </a:endParaRPr>
          </a:p>
          <a:p>
            <a:r>
              <a:rPr lang="en-GB" sz="2200" b="1" dirty="0">
                <a:latin typeface="Century Gothic" panose="020B0502020202020204" pitchFamily="34" charset="0"/>
              </a:rPr>
              <a:t>Z-</a:t>
            </a:r>
          </a:p>
        </p:txBody>
      </p:sp>
      <p:sp>
        <p:nvSpPr>
          <p:cNvPr id="19" name="TextBox 18">
            <a:extLst>
              <a:ext uri="{FF2B5EF4-FFF2-40B4-BE49-F238E27FC236}">
                <a16:creationId xmlns:a16="http://schemas.microsoft.com/office/drawing/2014/main" id="{5167A7A9-3938-49A9-A238-341BC902BCE3}"/>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634238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33970A-661B-4BC5-934F-E386C94AF1CC}"/>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A7B6FBF5-13C3-4B6E-BCDC-517F29D6B3AF}"/>
              </a:ext>
            </a:extLst>
          </p:cNvPr>
          <p:cNvSpPr/>
          <p:nvPr/>
        </p:nvSpPr>
        <p:spPr>
          <a:xfrm>
            <a:off x="10048569" y="176981"/>
            <a:ext cx="1747192" cy="1286059"/>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32254A96-59FF-4817-99FF-E54A6F3ED28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294002" y="738042"/>
            <a:ext cx="560437" cy="560437"/>
          </a:xfrm>
          <a:prstGeom prst="rect">
            <a:avLst/>
          </a:prstGeom>
          <a:solidFill>
            <a:schemeClr val="bg1"/>
          </a:solidFill>
          <a:ln w="12700">
            <a:solidFill>
              <a:schemeClr val="tx1"/>
            </a:solidFill>
          </a:ln>
        </p:spPr>
      </p:pic>
      <p:sp>
        <p:nvSpPr>
          <p:cNvPr id="11" name="Rectangle 10">
            <a:extLst>
              <a:ext uri="{FF2B5EF4-FFF2-40B4-BE49-F238E27FC236}">
                <a16:creationId xmlns:a16="http://schemas.microsoft.com/office/drawing/2014/main" id="{5CC8DA9C-F288-4144-A533-795FCFA0D8B0}"/>
              </a:ext>
            </a:extLst>
          </p:cNvPr>
          <p:cNvSpPr/>
          <p:nvPr/>
        </p:nvSpPr>
        <p:spPr>
          <a:xfrm>
            <a:off x="274449" y="176981"/>
            <a:ext cx="7785333" cy="1262860"/>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latin typeface="Century Gothic" panose="020B0502020202020204" pitchFamily="34" charset="0"/>
            </a:endParaRPr>
          </a:p>
        </p:txBody>
      </p:sp>
      <p:sp>
        <p:nvSpPr>
          <p:cNvPr id="2" name="Rectangle 1">
            <a:extLst>
              <a:ext uri="{FF2B5EF4-FFF2-40B4-BE49-F238E27FC236}">
                <a16:creationId xmlns:a16="http://schemas.microsoft.com/office/drawing/2014/main" id="{922661C2-CD2A-4635-97A4-22C5D3EECD47}"/>
              </a:ext>
            </a:extLst>
          </p:cNvPr>
          <p:cNvSpPr/>
          <p:nvPr/>
        </p:nvSpPr>
        <p:spPr>
          <a:xfrm>
            <a:off x="334297" y="233431"/>
            <a:ext cx="7660172" cy="1169551"/>
          </a:xfrm>
          <a:prstGeom prst="rect">
            <a:avLst/>
          </a:prstGeom>
        </p:spPr>
        <p:txBody>
          <a:bodyPr wrap="square">
            <a:spAutoFit/>
          </a:bodyPr>
          <a:lstStyle/>
          <a:p>
            <a:r>
              <a:rPr lang="en-GB" sz="2000" b="1" u="sng" dirty="0">
                <a:solidFill>
                  <a:schemeClr val="tx1"/>
                </a:solidFill>
                <a:latin typeface="Century Gothic" panose="020B0502020202020204" pitchFamily="34" charset="0"/>
              </a:rPr>
              <a:t>Task- </a:t>
            </a:r>
            <a:r>
              <a:rPr lang="en-GB" sz="2000" b="1" dirty="0" err="1">
                <a:solidFill>
                  <a:schemeClr val="tx1"/>
                </a:solidFill>
                <a:latin typeface="Century Gothic" panose="020B0502020202020204" pitchFamily="34" charset="0"/>
              </a:rPr>
              <a:t>Scattergories</a:t>
            </a:r>
            <a:endParaRPr lang="en-GB" sz="2000" b="1" dirty="0">
              <a:solidFill>
                <a:schemeClr val="tx1"/>
              </a:solidFill>
              <a:latin typeface="Century Gothic" panose="020B0502020202020204" pitchFamily="34" charset="0"/>
            </a:endParaRPr>
          </a:p>
          <a:p>
            <a:r>
              <a:rPr lang="en-GB" sz="1600" dirty="0">
                <a:latin typeface="Century Gothic" panose="020B0502020202020204" pitchFamily="34" charset="0"/>
              </a:rPr>
              <a:t>Pick a letter.  Then find answers for the categories which begin with your letter. Set yourself a time limit. Who will find the most words?</a:t>
            </a:r>
            <a:endParaRPr lang="en-GB" sz="1600" dirty="0">
              <a:solidFill>
                <a:schemeClr val="tx1"/>
              </a:solidFill>
              <a:latin typeface="Century Gothic" panose="020B0502020202020204" pitchFamily="34" charset="0"/>
            </a:endParaRPr>
          </a:p>
          <a:p>
            <a:endParaRPr lang="en-GB" b="1" dirty="0">
              <a:latin typeface="Century Gothic" panose="020B0502020202020204" pitchFamily="34" charset="0"/>
            </a:endParaRPr>
          </a:p>
        </p:txBody>
      </p:sp>
      <p:pic>
        <p:nvPicPr>
          <p:cNvPr id="13" name="Picture 12">
            <a:extLst>
              <a:ext uri="{FF2B5EF4-FFF2-40B4-BE49-F238E27FC236}">
                <a16:creationId xmlns:a16="http://schemas.microsoft.com/office/drawing/2014/main" id="{A1EC19AA-3CAF-489A-B3C8-270BBD334A55}"/>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127546" y="738041"/>
            <a:ext cx="560437" cy="560437"/>
          </a:xfrm>
          <a:prstGeom prst="rect">
            <a:avLst/>
          </a:prstGeom>
          <a:ln w="12700">
            <a:solidFill>
              <a:schemeClr val="tx1"/>
            </a:solidFill>
          </a:ln>
        </p:spPr>
      </p:pic>
      <p:sp>
        <p:nvSpPr>
          <p:cNvPr id="19" name="TextBox 18">
            <a:extLst>
              <a:ext uri="{FF2B5EF4-FFF2-40B4-BE49-F238E27FC236}">
                <a16:creationId xmlns:a16="http://schemas.microsoft.com/office/drawing/2014/main" id="{5167A7A9-3938-49A9-A238-341BC902BCE3}"/>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pic>
        <p:nvPicPr>
          <p:cNvPr id="62466" name="Picture 2" descr="Scattergories - Wikipedia"/>
          <p:cNvPicPr>
            <a:picLocks noChangeAspect="1" noChangeArrowheads="1"/>
          </p:cNvPicPr>
          <p:nvPr/>
        </p:nvPicPr>
        <p:blipFill>
          <a:blip r:embed="rId6" cstate="print"/>
          <a:srcRect/>
          <a:stretch>
            <a:fillRect/>
          </a:stretch>
        </p:blipFill>
        <p:spPr bwMode="auto">
          <a:xfrm>
            <a:off x="8359050" y="182880"/>
            <a:ext cx="1584198" cy="1293223"/>
          </a:xfrm>
          <a:prstGeom prst="rect">
            <a:avLst/>
          </a:prstGeom>
          <a:noFill/>
        </p:spPr>
      </p:pic>
      <p:pic>
        <p:nvPicPr>
          <p:cNvPr id="62467" name="Picture 3"/>
          <p:cNvPicPr>
            <a:picLocks noChangeAspect="1" noChangeArrowheads="1"/>
          </p:cNvPicPr>
          <p:nvPr/>
        </p:nvPicPr>
        <p:blipFill>
          <a:blip r:embed="rId7" cstate="print"/>
          <a:srcRect/>
          <a:stretch>
            <a:fillRect/>
          </a:stretch>
        </p:blipFill>
        <p:spPr bwMode="auto">
          <a:xfrm>
            <a:off x="305344" y="1541417"/>
            <a:ext cx="3258622" cy="4194266"/>
          </a:xfrm>
          <a:prstGeom prst="rect">
            <a:avLst/>
          </a:prstGeom>
          <a:noFill/>
          <a:ln w="9525">
            <a:noFill/>
            <a:miter lim="800000"/>
            <a:headEnd/>
            <a:tailEnd/>
          </a:ln>
        </p:spPr>
      </p:pic>
      <p:pic>
        <p:nvPicPr>
          <p:cNvPr id="62468" name="Picture 4"/>
          <p:cNvPicPr>
            <a:picLocks noChangeAspect="1" noChangeArrowheads="1"/>
          </p:cNvPicPr>
          <p:nvPr/>
        </p:nvPicPr>
        <p:blipFill>
          <a:blip r:embed="rId8" cstate="print"/>
          <a:srcRect/>
          <a:stretch>
            <a:fillRect/>
          </a:stretch>
        </p:blipFill>
        <p:spPr bwMode="auto">
          <a:xfrm>
            <a:off x="4053161" y="1510055"/>
            <a:ext cx="3327353" cy="4283865"/>
          </a:xfrm>
          <a:prstGeom prst="rect">
            <a:avLst/>
          </a:prstGeom>
          <a:noFill/>
          <a:ln w="9525">
            <a:noFill/>
            <a:miter lim="800000"/>
            <a:headEnd/>
            <a:tailEnd/>
          </a:ln>
        </p:spPr>
      </p:pic>
      <p:pic>
        <p:nvPicPr>
          <p:cNvPr id="62469" name="Picture 5"/>
          <p:cNvPicPr>
            <a:picLocks noChangeAspect="1" noChangeArrowheads="1"/>
          </p:cNvPicPr>
          <p:nvPr/>
        </p:nvPicPr>
        <p:blipFill>
          <a:blip r:embed="rId9" cstate="print"/>
          <a:srcRect/>
          <a:stretch>
            <a:fillRect/>
          </a:stretch>
        </p:blipFill>
        <p:spPr bwMode="auto">
          <a:xfrm>
            <a:off x="8112035" y="1518695"/>
            <a:ext cx="3281979" cy="4268150"/>
          </a:xfrm>
          <a:prstGeom prst="rect">
            <a:avLst/>
          </a:prstGeom>
          <a:noFill/>
          <a:ln w="9525">
            <a:noFill/>
            <a:miter lim="800000"/>
            <a:headEnd/>
            <a:tailEnd/>
          </a:ln>
        </p:spPr>
      </p:pic>
    </p:spTree>
    <p:extLst>
      <p:ext uri="{BB962C8B-B14F-4D97-AF65-F5344CB8AC3E}">
        <p14:creationId xmlns:p14="http://schemas.microsoft.com/office/powerpoint/2010/main" val="634238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A709733-8899-4F5F-B666-AC4F8C20A6D3}"/>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048568" y="4132181"/>
            <a:ext cx="1913816" cy="1503143"/>
          </a:xfrm>
          <a:prstGeom prst="rect">
            <a:avLst/>
          </a:prstGeom>
        </p:spPr>
      </p:pic>
      <p:sp>
        <p:nvSpPr>
          <p:cNvPr id="7" name="Rectangle: Rounded Corners 6">
            <a:extLst>
              <a:ext uri="{FF2B5EF4-FFF2-40B4-BE49-F238E27FC236}">
                <a16:creationId xmlns:a16="http://schemas.microsoft.com/office/drawing/2014/main" id="{D8ECC7E8-CB81-4031-AD78-B0B3C5B0911A}"/>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084EACBC-DB3A-49DC-81F6-F7681B078095}"/>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0" name="Rectangle 9">
            <a:extLst>
              <a:ext uri="{FF2B5EF4-FFF2-40B4-BE49-F238E27FC236}">
                <a16:creationId xmlns:a16="http://schemas.microsoft.com/office/drawing/2014/main" id="{3875AD03-BF54-4A36-87EF-2F2262A1D241}"/>
              </a:ext>
            </a:extLst>
          </p:cNvPr>
          <p:cNvSpPr/>
          <p:nvPr/>
        </p:nvSpPr>
        <p:spPr>
          <a:xfrm>
            <a:off x="230909" y="343235"/>
            <a:ext cx="3374440" cy="3836879"/>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latin typeface="Century Gothic" panose="020B0502020202020204" pitchFamily="34" charset="0"/>
            </a:endParaRPr>
          </a:p>
        </p:txBody>
      </p:sp>
      <p:sp>
        <p:nvSpPr>
          <p:cNvPr id="11" name="Rectangle 10">
            <a:extLst>
              <a:ext uri="{FF2B5EF4-FFF2-40B4-BE49-F238E27FC236}">
                <a16:creationId xmlns:a16="http://schemas.microsoft.com/office/drawing/2014/main" id="{CDF9F358-7573-42F6-88EA-F9B93871EEBA}"/>
              </a:ext>
            </a:extLst>
          </p:cNvPr>
          <p:cNvSpPr/>
          <p:nvPr/>
        </p:nvSpPr>
        <p:spPr>
          <a:xfrm>
            <a:off x="290758" y="399686"/>
            <a:ext cx="3027208" cy="3570208"/>
          </a:xfrm>
          <a:prstGeom prst="rect">
            <a:avLst/>
          </a:prstGeom>
        </p:spPr>
        <p:txBody>
          <a:bodyPr wrap="square">
            <a:spAutoFit/>
          </a:bodyPr>
          <a:lstStyle/>
          <a:p>
            <a:r>
              <a:rPr lang="en-GB" b="1" u="sng" dirty="0">
                <a:solidFill>
                  <a:schemeClr val="tx1"/>
                </a:solidFill>
                <a:latin typeface="Century Gothic" panose="020B0502020202020204" pitchFamily="34" charset="0"/>
              </a:rPr>
              <a:t>Task: </a:t>
            </a:r>
            <a:r>
              <a:rPr lang="en-GB" b="1" dirty="0">
                <a:solidFill>
                  <a:schemeClr val="tx1"/>
                </a:solidFill>
                <a:latin typeface="Century Gothic" panose="020B0502020202020204" pitchFamily="34" charset="0"/>
              </a:rPr>
              <a:t>Colouring Patterns</a:t>
            </a:r>
            <a:endParaRPr lang="en-GB" b="1" dirty="0">
              <a:latin typeface="Century Gothic" panose="020B0502020202020204" pitchFamily="34" charset="0"/>
            </a:endParaRPr>
          </a:p>
          <a:p>
            <a:r>
              <a:rPr lang="en-GB" sz="1600" dirty="0">
                <a:solidFill>
                  <a:schemeClr val="tx1"/>
                </a:solidFill>
                <a:latin typeface="Century Gothic" panose="020B0502020202020204" pitchFamily="34" charset="0"/>
              </a:rPr>
              <a:t>When we use our hands we are using our </a:t>
            </a:r>
            <a:r>
              <a:rPr lang="en-GB" sz="1600" dirty="0">
                <a:latin typeface="Century Gothic" panose="020B0502020202020204" pitchFamily="34" charset="0"/>
              </a:rPr>
              <a:t>fine motor skills.</a:t>
            </a:r>
            <a:br>
              <a:rPr lang="en-GB" sz="1600" dirty="0">
                <a:latin typeface="Century Gothic" panose="020B0502020202020204" pitchFamily="34" charset="0"/>
              </a:rPr>
            </a:br>
            <a:r>
              <a:rPr lang="en-GB" sz="1600" dirty="0">
                <a:latin typeface="Century Gothic" panose="020B0502020202020204" pitchFamily="34" charset="0"/>
              </a:rPr>
              <a:t> </a:t>
            </a:r>
          </a:p>
          <a:p>
            <a:r>
              <a:rPr lang="en-GB" sz="1600" dirty="0">
                <a:solidFill>
                  <a:schemeClr val="tx1"/>
                </a:solidFill>
                <a:latin typeface="Century Gothic" panose="020B0502020202020204" pitchFamily="34" charset="0"/>
              </a:rPr>
              <a:t>Practice can hel</a:t>
            </a:r>
            <a:r>
              <a:rPr lang="en-GB" sz="1600" dirty="0">
                <a:latin typeface="Century Gothic" panose="020B0502020202020204" pitchFamily="34" charset="0"/>
              </a:rPr>
              <a:t>p us to improve these skills.</a:t>
            </a:r>
          </a:p>
          <a:p>
            <a:br>
              <a:rPr lang="en-GB" sz="1600" dirty="0">
                <a:solidFill>
                  <a:schemeClr val="tx1"/>
                </a:solidFill>
                <a:latin typeface="Century Gothic" panose="020B0502020202020204" pitchFamily="34" charset="0"/>
              </a:rPr>
            </a:br>
            <a:r>
              <a:rPr lang="en-GB" sz="1600" dirty="0">
                <a:solidFill>
                  <a:schemeClr val="tx1"/>
                </a:solidFill>
                <a:latin typeface="Century Gothic" panose="020B0502020202020204" pitchFamily="34" charset="0"/>
              </a:rPr>
              <a:t>Colouring is one way to do this- </a:t>
            </a:r>
            <a:r>
              <a:rPr lang="en-GB" sz="1600" dirty="0">
                <a:latin typeface="Century Gothic" panose="020B0502020202020204" pitchFamily="34" charset="0"/>
              </a:rPr>
              <a:t>trying hard to work within the lines.</a:t>
            </a:r>
          </a:p>
          <a:p>
            <a:br>
              <a:rPr lang="en-GB" sz="1600" dirty="0">
                <a:solidFill>
                  <a:schemeClr val="tx1"/>
                </a:solidFill>
                <a:latin typeface="Century Gothic" panose="020B0502020202020204" pitchFamily="34" charset="0"/>
              </a:rPr>
            </a:br>
            <a:r>
              <a:rPr lang="en-GB" sz="1600" dirty="0">
                <a:solidFill>
                  <a:schemeClr val="tx1"/>
                </a:solidFill>
                <a:latin typeface="Century Gothic" panose="020B0502020202020204" pitchFamily="34" charset="0"/>
              </a:rPr>
              <a:t>Im</a:t>
            </a:r>
            <a:r>
              <a:rPr lang="en-GB" sz="1600" dirty="0">
                <a:latin typeface="Century Gothic" panose="020B0502020202020204" pitchFamily="34" charset="0"/>
              </a:rPr>
              <a:t>proving our fine motor skills can also improve our handwriting.</a:t>
            </a:r>
            <a:endParaRPr lang="en-GB" sz="1600" dirty="0">
              <a:solidFill>
                <a:schemeClr val="tx1"/>
              </a:solidFill>
              <a:latin typeface="Century Gothic" panose="020B0502020202020204" pitchFamily="34" charset="0"/>
            </a:endParaRPr>
          </a:p>
        </p:txBody>
      </p:sp>
      <p:pic>
        <p:nvPicPr>
          <p:cNvPr id="12" name="Picture 11">
            <a:extLst>
              <a:ext uri="{FF2B5EF4-FFF2-40B4-BE49-F238E27FC236}">
                <a16:creationId xmlns:a16="http://schemas.microsoft.com/office/drawing/2014/main" id="{FEE9FC56-A990-497F-92FB-4030CEFDDA4A}"/>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662574" y="695522"/>
            <a:ext cx="568844" cy="568844"/>
          </a:xfrm>
          <a:prstGeom prst="rect">
            <a:avLst/>
          </a:prstGeom>
          <a:solidFill>
            <a:schemeClr val="bg1"/>
          </a:solidFill>
          <a:ln w="12700">
            <a:solidFill>
              <a:schemeClr val="tx1"/>
            </a:solidFill>
          </a:ln>
        </p:spPr>
      </p:pic>
      <p:pic>
        <p:nvPicPr>
          <p:cNvPr id="8193" name="Picture 1"/>
          <p:cNvPicPr>
            <a:picLocks noChangeAspect="1" noChangeArrowheads="1"/>
          </p:cNvPicPr>
          <p:nvPr/>
        </p:nvPicPr>
        <p:blipFill>
          <a:blip r:embed="rId6" cstate="print"/>
          <a:srcRect/>
          <a:stretch>
            <a:fillRect/>
          </a:stretch>
        </p:blipFill>
        <p:spPr bwMode="auto">
          <a:xfrm>
            <a:off x="3927975" y="0"/>
            <a:ext cx="6078174" cy="6044593"/>
          </a:xfrm>
          <a:prstGeom prst="rect">
            <a:avLst/>
          </a:prstGeom>
          <a:noFill/>
          <a:ln w="9525">
            <a:noFill/>
            <a:miter lim="800000"/>
            <a:headEnd/>
            <a:tailEnd/>
          </a:ln>
        </p:spPr>
      </p:pic>
      <p:sp>
        <p:nvSpPr>
          <p:cNvPr id="15" name="Rectangle 14">
            <a:extLst>
              <a:ext uri="{FF2B5EF4-FFF2-40B4-BE49-F238E27FC236}">
                <a16:creationId xmlns:a16="http://schemas.microsoft.com/office/drawing/2014/main" id="{ADEB6413-89EC-4607-B53E-9B04C2249B6F}"/>
              </a:ext>
            </a:extLst>
          </p:cNvPr>
          <p:cNvSpPr/>
          <p:nvPr/>
        </p:nvSpPr>
        <p:spPr>
          <a:xfrm>
            <a:off x="7458891" y="6087291"/>
            <a:ext cx="4502200" cy="696175"/>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Tree>
    <p:extLst>
      <p:ext uri="{BB962C8B-B14F-4D97-AF65-F5344CB8AC3E}">
        <p14:creationId xmlns:p14="http://schemas.microsoft.com/office/powerpoint/2010/main" val="30520038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cstate="print"/>
          <a:srcRect/>
          <a:stretch>
            <a:fillRect/>
          </a:stretch>
        </p:blipFill>
        <p:spPr bwMode="auto">
          <a:xfrm>
            <a:off x="260440" y="185602"/>
            <a:ext cx="3789045" cy="6532836"/>
          </a:xfrm>
          <a:prstGeom prst="rect">
            <a:avLst/>
          </a:prstGeom>
          <a:noFill/>
          <a:ln w="9525">
            <a:noFill/>
            <a:miter lim="800000"/>
            <a:headEnd/>
            <a:tailEnd/>
          </a:ln>
        </p:spPr>
      </p:pic>
      <p:pic>
        <p:nvPicPr>
          <p:cNvPr id="35843" name="Picture 3"/>
          <p:cNvPicPr>
            <a:picLocks noChangeAspect="1" noChangeArrowheads="1"/>
          </p:cNvPicPr>
          <p:nvPr/>
        </p:nvPicPr>
        <p:blipFill>
          <a:blip r:embed="rId3" cstate="print"/>
          <a:srcRect/>
          <a:stretch>
            <a:fillRect/>
          </a:stretch>
        </p:blipFill>
        <p:spPr bwMode="auto">
          <a:xfrm>
            <a:off x="4852716" y="225199"/>
            <a:ext cx="6525032" cy="6387300"/>
          </a:xfrm>
          <a:prstGeom prst="rect">
            <a:avLst/>
          </a:prstGeom>
          <a:noFill/>
          <a:ln w="9525">
            <a:noFill/>
            <a:miter lim="800000"/>
            <a:headEnd/>
            <a:tailEnd/>
          </a:ln>
        </p:spPr>
      </p:pic>
      <p:sp>
        <p:nvSpPr>
          <p:cNvPr id="4" name="Rectangle 3">
            <a:extLst>
              <a:ext uri="{FF2B5EF4-FFF2-40B4-BE49-F238E27FC236}">
                <a16:creationId xmlns:a16="http://schemas.microsoft.com/office/drawing/2014/main" id="{ADEB6413-89EC-4607-B53E-9B04C2249B6F}"/>
              </a:ext>
            </a:extLst>
          </p:cNvPr>
          <p:cNvSpPr/>
          <p:nvPr/>
        </p:nvSpPr>
        <p:spPr>
          <a:xfrm>
            <a:off x="9379131" y="6161825"/>
            <a:ext cx="2634211" cy="696175"/>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ADCB7C-A48A-406A-A29F-6C4171835B34}"/>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pic>
        <p:nvPicPr>
          <p:cNvPr id="36866" name="Picture 2"/>
          <p:cNvPicPr>
            <a:picLocks noChangeAspect="1" noChangeArrowheads="1"/>
          </p:cNvPicPr>
          <p:nvPr/>
        </p:nvPicPr>
        <p:blipFill>
          <a:blip r:embed="rId2" cstate="print"/>
          <a:srcRect/>
          <a:stretch>
            <a:fillRect/>
          </a:stretch>
        </p:blipFill>
        <p:spPr bwMode="auto">
          <a:xfrm>
            <a:off x="0" y="0"/>
            <a:ext cx="6226764" cy="5780770"/>
          </a:xfrm>
          <a:prstGeom prst="rect">
            <a:avLst/>
          </a:prstGeom>
          <a:noFill/>
          <a:ln w="9525">
            <a:noFill/>
            <a:miter lim="800000"/>
            <a:headEnd/>
            <a:tailEnd/>
          </a:ln>
        </p:spPr>
      </p:pic>
      <p:pic>
        <p:nvPicPr>
          <p:cNvPr id="36867" name="Picture 3"/>
          <p:cNvPicPr>
            <a:picLocks noChangeAspect="1" noChangeArrowheads="1"/>
          </p:cNvPicPr>
          <p:nvPr/>
        </p:nvPicPr>
        <p:blipFill>
          <a:blip r:embed="rId3" cstate="print"/>
          <a:srcRect/>
          <a:stretch>
            <a:fillRect/>
          </a:stretch>
        </p:blipFill>
        <p:spPr bwMode="auto">
          <a:xfrm>
            <a:off x="6583679" y="175531"/>
            <a:ext cx="5307873" cy="5539302"/>
          </a:xfrm>
          <a:prstGeom prst="rect">
            <a:avLst/>
          </a:prstGeom>
          <a:noFill/>
          <a:ln w="9525">
            <a:noFill/>
            <a:miter lim="800000"/>
            <a:headEnd/>
            <a:tailEnd/>
          </a:ln>
        </p:spPr>
      </p:pic>
      <p:sp>
        <p:nvSpPr>
          <p:cNvPr id="4" name="TextBox 3">
            <a:extLst>
              <a:ext uri="{FF2B5EF4-FFF2-40B4-BE49-F238E27FC236}">
                <a16:creationId xmlns:a16="http://schemas.microsoft.com/office/drawing/2014/main" id="{FDAFD14C-47D9-452D-A800-1055AF19A8AC}"/>
              </a:ext>
            </a:extLst>
          </p:cNvPr>
          <p:cNvSpPr txBox="1"/>
          <p:nvPr/>
        </p:nvSpPr>
        <p:spPr>
          <a:xfrm>
            <a:off x="347360" y="5831061"/>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D91C9C-D366-4949-A568-556EEB51EB62}"/>
              </a:ext>
            </a:extLst>
          </p:cNvPr>
          <p:cNvSpPr/>
          <p:nvPr/>
        </p:nvSpPr>
        <p:spPr>
          <a:xfrm>
            <a:off x="3565236" y="6199693"/>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sp>
        <p:nvSpPr>
          <p:cNvPr id="5" name="Rectangle: Rounded Corners 4">
            <a:extLst>
              <a:ext uri="{FF2B5EF4-FFF2-40B4-BE49-F238E27FC236}">
                <a16:creationId xmlns:a16="http://schemas.microsoft.com/office/drawing/2014/main" id="{11FB72CA-386C-48D0-892B-9164ED8ECF17}"/>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20C05EE9-05CC-458A-BFD9-CE1CC8F578A9}"/>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7" name="TextBox 6">
            <a:extLst>
              <a:ext uri="{FF2B5EF4-FFF2-40B4-BE49-F238E27FC236}">
                <a16:creationId xmlns:a16="http://schemas.microsoft.com/office/drawing/2014/main" id="{F7141D94-CFE9-4D36-9603-12D4C8B293DA}"/>
              </a:ext>
            </a:extLst>
          </p:cNvPr>
          <p:cNvSpPr txBox="1"/>
          <p:nvPr/>
        </p:nvSpPr>
        <p:spPr>
          <a:xfrm>
            <a:off x="9670026" y="1985039"/>
            <a:ext cx="2172928" cy="3693319"/>
          </a:xfrm>
          <a:prstGeom prst="rect">
            <a:avLst/>
          </a:prstGeom>
          <a:solidFill>
            <a:schemeClr val="accent4">
              <a:lumMod val="20000"/>
              <a:lumOff val="80000"/>
            </a:schemeClr>
          </a:solidFill>
          <a:ln w="28575">
            <a:solidFill>
              <a:schemeClr val="tx1"/>
            </a:solidFill>
          </a:ln>
        </p:spPr>
        <p:txBody>
          <a:bodyPr wrap="square" rtlCol="0">
            <a:spAutoFit/>
          </a:bodyPr>
          <a:lstStyle/>
          <a:p>
            <a:r>
              <a:rPr lang="en-GB" b="1" u="sng" dirty="0"/>
              <a:t>Words to find: </a:t>
            </a:r>
          </a:p>
          <a:p>
            <a:r>
              <a:rPr lang="en-GB" dirty="0"/>
              <a:t>clarify</a:t>
            </a:r>
          </a:p>
          <a:p>
            <a:r>
              <a:rPr lang="en-GB" dirty="0"/>
              <a:t>classify</a:t>
            </a:r>
          </a:p>
          <a:p>
            <a:r>
              <a:rPr lang="en-GB" dirty="0"/>
              <a:t>determine</a:t>
            </a:r>
          </a:p>
          <a:p>
            <a:r>
              <a:rPr lang="en-GB" dirty="0"/>
              <a:t>evaluate</a:t>
            </a:r>
          </a:p>
          <a:p>
            <a:r>
              <a:rPr lang="en-GB" dirty="0"/>
              <a:t>formulate</a:t>
            </a:r>
          </a:p>
          <a:p>
            <a:r>
              <a:rPr lang="en-GB" dirty="0"/>
              <a:t>generate</a:t>
            </a:r>
          </a:p>
          <a:p>
            <a:r>
              <a:rPr lang="en-GB" dirty="0"/>
              <a:t>method</a:t>
            </a:r>
          </a:p>
          <a:p>
            <a:r>
              <a:rPr lang="en-GB" dirty="0"/>
              <a:t>refer</a:t>
            </a:r>
          </a:p>
          <a:p>
            <a:r>
              <a:rPr lang="en-GB" dirty="0"/>
              <a:t>relationship</a:t>
            </a:r>
          </a:p>
          <a:p>
            <a:r>
              <a:rPr lang="en-GB" dirty="0"/>
              <a:t>represent</a:t>
            </a:r>
          </a:p>
          <a:p>
            <a:r>
              <a:rPr lang="en-GB" dirty="0"/>
              <a:t>technique</a:t>
            </a:r>
          </a:p>
          <a:p>
            <a:endParaRPr lang="en-GB" dirty="0"/>
          </a:p>
        </p:txBody>
      </p:sp>
      <p:graphicFrame>
        <p:nvGraphicFramePr>
          <p:cNvPr id="8" name="Table 7">
            <a:extLst>
              <a:ext uri="{FF2B5EF4-FFF2-40B4-BE49-F238E27FC236}">
                <a16:creationId xmlns:a16="http://schemas.microsoft.com/office/drawing/2014/main" id="{E54480B4-B25D-4C3B-BC28-5CD905F26502}"/>
              </a:ext>
            </a:extLst>
          </p:cNvPr>
          <p:cNvGraphicFramePr>
            <a:graphicFrameLocks noGrp="1"/>
          </p:cNvGraphicFramePr>
          <p:nvPr>
            <p:extLst>
              <p:ext uri="{D42A27DB-BD31-4B8C-83A1-F6EECF244321}">
                <p14:modId xmlns:p14="http://schemas.microsoft.com/office/powerpoint/2010/main" val="688999642"/>
              </p:ext>
            </p:extLst>
          </p:nvPr>
        </p:nvGraphicFramePr>
        <p:xfrm>
          <a:off x="2854036" y="361647"/>
          <a:ext cx="6738084" cy="5713008"/>
        </p:xfrm>
        <a:graphic>
          <a:graphicData uri="http://schemas.openxmlformats.org/drawingml/2006/table">
            <a:tbl>
              <a:tblPr/>
              <a:tblGrid>
                <a:gridCol w="561507">
                  <a:extLst>
                    <a:ext uri="{9D8B030D-6E8A-4147-A177-3AD203B41FA5}">
                      <a16:colId xmlns:a16="http://schemas.microsoft.com/office/drawing/2014/main" val="2218953739"/>
                    </a:ext>
                  </a:extLst>
                </a:gridCol>
                <a:gridCol w="561507">
                  <a:extLst>
                    <a:ext uri="{9D8B030D-6E8A-4147-A177-3AD203B41FA5}">
                      <a16:colId xmlns:a16="http://schemas.microsoft.com/office/drawing/2014/main" val="612455243"/>
                    </a:ext>
                  </a:extLst>
                </a:gridCol>
                <a:gridCol w="561507">
                  <a:extLst>
                    <a:ext uri="{9D8B030D-6E8A-4147-A177-3AD203B41FA5}">
                      <a16:colId xmlns:a16="http://schemas.microsoft.com/office/drawing/2014/main" val="325321839"/>
                    </a:ext>
                  </a:extLst>
                </a:gridCol>
                <a:gridCol w="555957">
                  <a:extLst>
                    <a:ext uri="{9D8B030D-6E8A-4147-A177-3AD203B41FA5}">
                      <a16:colId xmlns:a16="http://schemas.microsoft.com/office/drawing/2014/main" val="3394505017"/>
                    </a:ext>
                  </a:extLst>
                </a:gridCol>
                <a:gridCol w="567057">
                  <a:extLst>
                    <a:ext uri="{9D8B030D-6E8A-4147-A177-3AD203B41FA5}">
                      <a16:colId xmlns:a16="http://schemas.microsoft.com/office/drawing/2014/main" val="3746894037"/>
                    </a:ext>
                  </a:extLst>
                </a:gridCol>
                <a:gridCol w="561507">
                  <a:extLst>
                    <a:ext uri="{9D8B030D-6E8A-4147-A177-3AD203B41FA5}">
                      <a16:colId xmlns:a16="http://schemas.microsoft.com/office/drawing/2014/main" val="4004485316"/>
                    </a:ext>
                  </a:extLst>
                </a:gridCol>
                <a:gridCol w="561507">
                  <a:extLst>
                    <a:ext uri="{9D8B030D-6E8A-4147-A177-3AD203B41FA5}">
                      <a16:colId xmlns:a16="http://schemas.microsoft.com/office/drawing/2014/main" val="1774135480"/>
                    </a:ext>
                  </a:extLst>
                </a:gridCol>
                <a:gridCol w="561507">
                  <a:extLst>
                    <a:ext uri="{9D8B030D-6E8A-4147-A177-3AD203B41FA5}">
                      <a16:colId xmlns:a16="http://schemas.microsoft.com/office/drawing/2014/main" val="1006964220"/>
                    </a:ext>
                  </a:extLst>
                </a:gridCol>
                <a:gridCol w="561507">
                  <a:extLst>
                    <a:ext uri="{9D8B030D-6E8A-4147-A177-3AD203B41FA5}">
                      <a16:colId xmlns:a16="http://schemas.microsoft.com/office/drawing/2014/main" val="1851973048"/>
                    </a:ext>
                  </a:extLst>
                </a:gridCol>
                <a:gridCol w="561507">
                  <a:extLst>
                    <a:ext uri="{9D8B030D-6E8A-4147-A177-3AD203B41FA5}">
                      <a16:colId xmlns:a16="http://schemas.microsoft.com/office/drawing/2014/main" val="124643454"/>
                    </a:ext>
                  </a:extLst>
                </a:gridCol>
                <a:gridCol w="561507">
                  <a:extLst>
                    <a:ext uri="{9D8B030D-6E8A-4147-A177-3AD203B41FA5}">
                      <a16:colId xmlns:a16="http://schemas.microsoft.com/office/drawing/2014/main" val="3981995699"/>
                    </a:ext>
                  </a:extLst>
                </a:gridCol>
                <a:gridCol w="561507">
                  <a:extLst>
                    <a:ext uri="{9D8B030D-6E8A-4147-A177-3AD203B41FA5}">
                      <a16:colId xmlns:a16="http://schemas.microsoft.com/office/drawing/2014/main" val="4217510443"/>
                    </a:ext>
                  </a:extLst>
                </a:gridCol>
              </a:tblGrid>
              <a:tr h="476084">
                <a:tc>
                  <a:txBody>
                    <a:bodyPr/>
                    <a:lstStyle/>
                    <a:p>
                      <a:r>
                        <a:rPr lang="en-GB" sz="1800"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b="1" dirty="0"/>
                        <a:t>W</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P</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S</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H</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093448951"/>
                  </a:ext>
                </a:extLst>
              </a:tr>
              <a:tr h="476084">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S</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D</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V</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V</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L</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004990898"/>
                  </a:ext>
                </a:extLst>
              </a:tr>
              <a:tr h="476084">
                <a:tc>
                  <a:txBody>
                    <a:bodyPr/>
                    <a:lstStyle/>
                    <a:p>
                      <a:r>
                        <a:rPr lang="en-GB" sz="1800"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b="1" dirty="0"/>
                        <a:t>K</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D</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C</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F</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Y</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B</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357090261"/>
                  </a:ext>
                </a:extLst>
              </a:tr>
              <a:tr h="476084">
                <a:tc>
                  <a:txBody>
                    <a:bodyPr/>
                    <a:lstStyle/>
                    <a:p>
                      <a:r>
                        <a:rPr lang="en-GB" sz="1800"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D</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W</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H</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P</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O</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F</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55865534"/>
                  </a:ext>
                </a:extLst>
              </a:tr>
              <a:tr h="476084">
                <a:tc>
                  <a:txBody>
                    <a:bodyPr/>
                    <a:lstStyle/>
                    <a:p>
                      <a:r>
                        <a:rPr lang="en-GB" sz="1800"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b="1" dirty="0"/>
                        <a:t>D</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K</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F</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U</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W</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T</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3866397243"/>
                  </a:ext>
                </a:extLst>
              </a:tr>
              <a:tr h="476084">
                <a:tc>
                  <a:txBody>
                    <a:bodyPr/>
                    <a:lstStyle/>
                    <a:p>
                      <a:r>
                        <a:rPr lang="en-GB" sz="1800"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b="1" dirty="0"/>
                        <a:t>S</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C</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S</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Q</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A</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822757079"/>
                  </a:ext>
                </a:extLst>
              </a:tr>
              <a:tr h="476084">
                <a:tc>
                  <a:txBody>
                    <a:bodyPr/>
                    <a:lstStyle/>
                    <a:p>
                      <a:r>
                        <a:rPr lang="en-GB" sz="1800" b="1" dirty="0"/>
                        <a:t>O</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H</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S</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B</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B</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G</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P</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M</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L</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1107860806"/>
                  </a:ext>
                </a:extLst>
              </a:tr>
              <a:tr h="476084">
                <a:tc>
                  <a:txBody>
                    <a:bodyPr/>
                    <a:lstStyle/>
                    <a:p>
                      <a:r>
                        <a:rPr lang="en-GB" sz="1800"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S</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U</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072774233"/>
                  </a:ext>
                </a:extLst>
              </a:tr>
              <a:tr h="476084">
                <a:tc>
                  <a:txBody>
                    <a:bodyPr/>
                    <a:lstStyle/>
                    <a:p>
                      <a:r>
                        <a:rPr lang="en-GB" sz="1800" b="1" dirty="0"/>
                        <a:t>S</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F</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M</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B</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D</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O</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H</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M</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761961607"/>
                  </a:ext>
                </a:extLst>
              </a:tr>
              <a:tr h="476084">
                <a:tc>
                  <a:txBody>
                    <a:bodyPr/>
                    <a:lstStyle/>
                    <a:p>
                      <a:r>
                        <a:rPr lang="en-GB" sz="1800" b="1" dirty="0"/>
                        <a:t>H</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b="1" dirty="0"/>
                        <a:t>M</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Q</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Y</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F</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W</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D</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H</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R</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762239704"/>
                  </a:ext>
                </a:extLst>
              </a:tr>
              <a:tr h="476084">
                <a:tc>
                  <a:txBody>
                    <a:bodyPr/>
                    <a:lstStyle/>
                    <a:p>
                      <a:r>
                        <a:rPr lang="en-GB" b="1" dirty="0"/>
                        <a:t>I</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P</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U</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O</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L</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O</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Z</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K</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O</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2256237826"/>
                  </a:ext>
                </a:extLst>
              </a:tr>
              <a:tr h="476084">
                <a:tc>
                  <a:txBody>
                    <a:bodyPr/>
                    <a:lstStyle/>
                    <a:p>
                      <a:r>
                        <a:rPr lang="en-GB" b="1" dirty="0"/>
                        <a:t>P</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G</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R</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A</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T</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E</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N</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M</a:t>
                      </a:r>
                    </a:p>
                  </a:txBody>
                  <a:tcPr marL="90653" marR="90653" marT="45326" marB="45326" anchor="ctr">
                    <a:lnL>
                      <a:noFill/>
                    </a:lnL>
                    <a:lnR>
                      <a:noFill/>
                    </a:lnR>
                    <a:lnT>
                      <a:noFill/>
                    </a:lnT>
                    <a:lnB>
                      <a:noFill/>
                    </a:lnB>
                    <a:solidFill>
                      <a:schemeClr val="accent1">
                        <a:lumMod val="20000"/>
                        <a:lumOff val="80000"/>
                      </a:schemeClr>
                    </a:solidFill>
                  </a:tcPr>
                </a:tc>
                <a:tc>
                  <a:txBody>
                    <a:bodyPr/>
                    <a:lstStyle/>
                    <a:p>
                      <a:r>
                        <a:rPr lang="en-GB" sz="1800" b="1" dirty="0"/>
                        <a:t>F</a:t>
                      </a:r>
                    </a:p>
                  </a:txBody>
                  <a:tcPr marL="90653" marR="90653" marT="45326" marB="45326" anchor="ctr">
                    <a:lnL>
                      <a:noFill/>
                    </a:lnL>
                    <a:lnR>
                      <a:noFill/>
                    </a:lnR>
                    <a:lnT>
                      <a:noFill/>
                    </a:lnT>
                    <a:lnB>
                      <a:noFill/>
                    </a:lnB>
                    <a:solidFill>
                      <a:schemeClr val="accent1">
                        <a:lumMod val="20000"/>
                        <a:lumOff val="80000"/>
                      </a:schemeClr>
                    </a:solidFill>
                  </a:tcPr>
                </a:tc>
                <a:extLst>
                  <a:ext uri="{0D108BD9-81ED-4DB2-BD59-A6C34878D82A}">
                    <a16:rowId xmlns:a16="http://schemas.microsoft.com/office/drawing/2014/main" val="4265034808"/>
                  </a:ext>
                </a:extLst>
              </a:tr>
            </a:tbl>
          </a:graphicData>
        </a:graphic>
      </p:graphicFrame>
      <p:sp>
        <p:nvSpPr>
          <p:cNvPr id="9" name="Rectangle 8">
            <a:extLst>
              <a:ext uri="{FF2B5EF4-FFF2-40B4-BE49-F238E27FC236}">
                <a16:creationId xmlns:a16="http://schemas.microsoft.com/office/drawing/2014/main" id="{3C49262E-5844-4BCB-AC98-02120109A272}"/>
              </a:ext>
            </a:extLst>
          </p:cNvPr>
          <p:cNvSpPr/>
          <p:nvPr/>
        </p:nvSpPr>
        <p:spPr>
          <a:xfrm>
            <a:off x="2854029" y="361647"/>
            <a:ext cx="6738084" cy="5713004"/>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7E40E6D6-2974-4FE3-B4DD-0CB5A1A21BD0}"/>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85729" y="658307"/>
            <a:ext cx="560437" cy="560437"/>
          </a:xfrm>
          <a:prstGeom prst="rect">
            <a:avLst/>
          </a:prstGeom>
          <a:solidFill>
            <a:schemeClr val="bg1"/>
          </a:solidFill>
          <a:ln w="12700">
            <a:solidFill>
              <a:schemeClr val="tx1"/>
            </a:solidFill>
          </a:ln>
        </p:spPr>
      </p:pic>
      <p:sp>
        <p:nvSpPr>
          <p:cNvPr id="12" name="Rectangle 11">
            <a:extLst>
              <a:ext uri="{FF2B5EF4-FFF2-40B4-BE49-F238E27FC236}">
                <a16:creationId xmlns:a16="http://schemas.microsoft.com/office/drawing/2014/main" id="{0BEB76B2-35F1-40B8-A158-E5E3092ACA5D}"/>
              </a:ext>
            </a:extLst>
          </p:cNvPr>
          <p:cNvSpPr/>
          <p:nvPr/>
        </p:nvSpPr>
        <p:spPr>
          <a:xfrm>
            <a:off x="122606" y="361647"/>
            <a:ext cx="2477277" cy="5960776"/>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u="sng" dirty="0">
                <a:solidFill>
                  <a:schemeClr val="tx1"/>
                </a:solidFill>
                <a:latin typeface="Century Gothic" panose="020B0502020202020204" pitchFamily="34" charset="0"/>
              </a:rPr>
              <a:t>Task: Vocabulary</a:t>
            </a:r>
          </a:p>
          <a:p>
            <a:endParaRPr lang="en-GB" dirty="0">
              <a:solidFill>
                <a:schemeClr val="tx1"/>
              </a:solidFill>
              <a:latin typeface="Century Gothic" panose="020B0502020202020204" pitchFamily="34" charset="0"/>
            </a:endParaRPr>
          </a:p>
          <a:p>
            <a:r>
              <a:rPr lang="en-GB" sz="1600" dirty="0">
                <a:solidFill>
                  <a:schemeClr val="tx1"/>
                </a:solidFill>
                <a:latin typeface="Century Gothic" panose="020B0502020202020204" pitchFamily="34" charset="0"/>
              </a:rPr>
              <a:t>Tier 2 words are often found in the questions we have to answer at school. </a:t>
            </a:r>
          </a:p>
          <a:p>
            <a:endParaRPr lang="en-GB" sz="1600" dirty="0">
              <a:solidFill>
                <a:schemeClr val="tx1"/>
              </a:solidFill>
              <a:latin typeface="Century Gothic" panose="020B0502020202020204" pitchFamily="34" charset="0"/>
            </a:endParaRPr>
          </a:p>
          <a:p>
            <a:r>
              <a:rPr lang="en-GB" sz="1600" dirty="0">
                <a:solidFill>
                  <a:schemeClr val="tx1"/>
                </a:solidFill>
                <a:latin typeface="Century Gothic" panose="020B0502020202020204" pitchFamily="34" charset="0"/>
              </a:rPr>
              <a:t>It is important that we know what these words mean so that we can answer the question and get good marks.</a:t>
            </a:r>
          </a:p>
          <a:p>
            <a:endParaRPr lang="en-GB" sz="1600" dirty="0">
              <a:solidFill>
                <a:schemeClr val="tx1"/>
              </a:solidFill>
              <a:latin typeface="Century Gothic" panose="020B0502020202020204" pitchFamily="34" charset="0"/>
            </a:endParaRPr>
          </a:p>
          <a:p>
            <a:r>
              <a:rPr lang="en-GB" sz="1600" dirty="0">
                <a:solidFill>
                  <a:schemeClr val="tx1"/>
                </a:solidFill>
                <a:latin typeface="Century Gothic" panose="020B0502020202020204" pitchFamily="34" charset="0"/>
              </a:rPr>
              <a:t>In the word search there are 11 words that you might find in school/ exam questions. </a:t>
            </a:r>
          </a:p>
          <a:p>
            <a:endParaRPr lang="en-GB" sz="1600" dirty="0">
              <a:solidFill>
                <a:schemeClr val="tx1"/>
              </a:solidFill>
              <a:latin typeface="Century Gothic" panose="020B0502020202020204" pitchFamily="34" charset="0"/>
            </a:endParaRPr>
          </a:p>
          <a:p>
            <a:r>
              <a:rPr lang="en-GB" sz="1600" dirty="0">
                <a:solidFill>
                  <a:schemeClr val="tx1"/>
                </a:solidFill>
                <a:latin typeface="Century Gothic" panose="020B0502020202020204" pitchFamily="34" charset="0"/>
              </a:rPr>
              <a:t>Can you first find them all?</a:t>
            </a:r>
          </a:p>
        </p:txBody>
      </p:sp>
      <p:pic>
        <p:nvPicPr>
          <p:cNvPr id="14" name="Picture 13">
            <a:extLst>
              <a:ext uri="{FF2B5EF4-FFF2-40B4-BE49-F238E27FC236}">
                <a16:creationId xmlns:a16="http://schemas.microsoft.com/office/drawing/2014/main" id="{413094F3-1FBD-49A8-9684-64759DA64422}"/>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875681" y="5023527"/>
            <a:ext cx="1129085" cy="1201814"/>
          </a:xfrm>
          <a:prstGeom prst="rect">
            <a:avLst/>
          </a:prstGeom>
        </p:spPr>
      </p:pic>
    </p:spTree>
    <p:extLst>
      <p:ext uri="{BB962C8B-B14F-4D97-AF65-F5344CB8AC3E}">
        <p14:creationId xmlns:p14="http://schemas.microsoft.com/office/powerpoint/2010/main" val="28289228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FFC404D-7C4F-434B-BA66-F7A55C5B8C5E}"/>
              </a:ext>
            </a:extLst>
          </p:cNvPr>
          <p:cNvSpPr/>
          <p:nvPr/>
        </p:nvSpPr>
        <p:spPr>
          <a:xfrm>
            <a:off x="4405356" y="1592826"/>
            <a:ext cx="7555735" cy="1898720"/>
          </a:xfrm>
          <a:prstGeom prst="rect">
            <a:avLst/>
          </a:prstGeom>
          <a:solidFill>
            <a:schemeClr val="accent3">
              <a:lumMod val="40000"/>
              <a:lumOff val="6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EA6A42D2-8459-464F-ADB6-C98CE0F16356}"/>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B2580F12-2185-4C89-B221-353E089CA0DF}"/>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8" name="TextBox 7">
            <a:extLst>
              <a:ext uri="{FF2B5EF4-FFF2-40B4-BE49-F238E27FC236}">
                <a16:creationId xmlns:a16="http://schemas.microsoft.com/office/drawing/2014/main" id="{45E91188-3F56-4E6F-9C35-D97CEDB120E2}"/>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9" name="Rectangle 8">
            <a:extLst>
              <a:ext uri="{FF2B5EF4-FFF2-40B4-BE49-F238E27FC236}">
                <a16:creationId xmlns:a16="http://schemas.microsoft.com/office/drawing/2014/main" id="{18B14D20-9CA2-4FC9-A8CF-22BA37DE5285}"/>
              </a:ext>
            </a:extLst>
          </p:cNvPr>
          <p:cNvSpPr/>
          <p:nvPr/>
        </p:nvSpPr>
        <p:spPr>
          <a:xfrm>
            <a:off x="230909" y="224255"/>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0" name="TextBox 9">
            <a:extLst>
              <a:ext uri="{FF2B5EF4-FFF2-40B4-BE49-F238E27FC236}">
                <a16:creationId xmlns:a16="http://schemas.microsoft.com/office/drawing/2014/main" id="{E8957F76-8A57-469B-B5DF-A5005D9ED4EB}"/>
              </a:ext>
            </a:extLst>
          </p:cNvPr>
          <p:cNvSpPr txBox="1"/>
          <p:nvPr/>
        </p:nvSpPr>
        <p:spPr>
          <a:xfrm>
            <a:off x="225902" y="200691"/>
            <a:ext cx="9642764" cy="1138773"/>
          </a:xfrm>
          <a:prstGeom prst="rect">
            <a:avLst/>
          </a:prstGeom>
          <a:noFill/>
        </p:spPr>
        <p:txBody>
          <a:bodyPr wrap="square" rtlCol="0">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Villains</a:t>
            </a:r>
            <a:r>
              <a:rPr lang="en-GB" sz="2000" b="1" u="sng" dirty="0">
                <a:latin typeface="Century Gothic" panose="020B0502020202020204" pitchFamily="34" charset="0"/>
              </a:rPr>
              <a:t> </a:t>
            </a:r>
          </a:p>
          <a:p>
            <a:r>
              <a:rPr lang="en-GB" sz="1600" dirty="0">
                <a:latin typeface="Century Gothic" panose="020B0502020202020204" pitchFamily="34" charset="0"/>
              </a:rPr>
              <a:t>This is a mini project about Villains – “baddies”. These are villains  from </a:t>
            </a:r>
            <a:r>
              <a:rPr lang="en-GB" sz="1600" b="1" u="sng" dirty="0">
                <a:latin typeface="Century Gothic" panose="020B0502020202020204" pitchFamily="34" charset="0"/>
              </a:rPr>
              <a:t>fiction</a:t>
            </a:r>
            <a:r>
              <a:rPr lang="en-GB" sz="1600" dirty="0">
                <a:latin typeface="Century Gothic" panose="020B0502020202020204" pitchFamily="34" charset="0"/>
              </a:rPr>
              <a:t> (stories that did not really happen). They battle against superheroes . You are going to design your own </a:t>
            </a:r>
            <a:r>
              <a:rPr lang="en-GB" sz="1600" dirty="0" err="1">
                <a:latin typeface="Century Gothic" panose="020B0502020202020204" pitchFamily="34" charset="0"/>
              </a:rPr>
              <a:t>Villian</a:t>
            </a:r>
            <a:r>
              <a:rPr lang="en-GB" sz="1600" dirty="0">
                <a:latin typeface="Century Gothic" panose="020B0502020202020204" pitchFamily="34" charset="0"/>
              </a:rPr>
              <a:t>.</a:t>
            </a:r>
          </a:p>
          <a:p>
            <a:r>
              <a:rPr lang="en-GB" sz="1600" dirty="0">
                <a:latin typeface="Century Gothic" panose="020B0502020202020204" pitchFamily="34" charset="0"/>
              </a:rPr>
              <a:t>You can do this on the computer/ separate paper do you can add more detail.</a:t>
            </a:r>
          </a:p>
        </p:txBody>
      </p:sp>
      <p:pic>
        <p:nvPicPr>
          <p:cNvPr id="11" name="Picture 10">
            <a:extLst>
              <a:ext uri="{FF2B5EF4-FFF2-40B4-BE49-F238E27FC236}">
                <a16:creationId xmlns:a16="http://schemas.microsoft.com/office/drawing/2014/main" id="{78896A00-F647-42D4-9D80-825E919A4141}"/>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329830" y="695522"/>
            <a:ext cx="560437" cy="560437"/>
          </a:xfrm>
          <a:prstGeom prst="rect">
            <a:avLst/>
          </a:prstGeom>
          <a:solidFill>
            <a:schemeClr val="bg1"/>
          </a:solidFill>
          <a:ln w="12700">
            <a:solidFill>
              <a:schemeClr val="tx1"/>
            </a:solidFill>
          </a:ln>
        </p:spPr>
      </p:pic>
      <p:pic>
        <p:nvPicPr>
          <p:cNvPr id="12" name="Picture 11">
            <a:extLst>
              <a:ext uri="{FF2B5EF4-FFF2-40B4-BE49-F238E27FC236}">
                <a16:creationId xmlns:a16="http://schemas.microsoft.com/office/drawing/2014/main" id="{39DA4F9B-244B-4DB6-8D30-735D9263D824}"/>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141257" y="695522"/>
            <a:ext cx="568844" cy="568844"/>
          </a:xfrm>
          <a:prstGeom prst="rect">
            <a:avLst/>
          </a:prstGeom>
          <a:solidFill>
            <a:schemeClr val="bg1"/>
          </a:solidFill>
          <a:ln w="12700">
            <a:solidFill>
              <a:schemeClr val="tx1"/>
            </a:solidFill>
          </a:ln>
        </p:spPr>
      </p:pic>
      <p:sp>
        <p:nvSpPr>
          <p:cNvPr id="13" name="Rectangle 12">
            <a:extLst>
              <a:ext uri="{FF2B5EF4-FFF2-40B4-BE49-F238E27FC236}">
                <a16:creationId xmlns:a16="http://schemas.microsoft.com/office/drawing/2014/main" id="{2BCDA119-926F-4877-B757-768F125B798F}"/>
              </a:ext>
            </a:extLst>
          </p:cNvPr>
          <p:cNvSpPr/>
          <p:nvPr/>
        </p:nvSpPr>
        <p:spPr>
          <a:xfrm>
            <a:off x="225902" y="1592826"/>
            <a:ext cx="4078243" cy="4063354"/>
          </a:xfrm>
          <a:prstGeom prst="rect">
            <a:avLst/>
          </a:prstGeom>
          <a:solidFill>
            <a:srgbClr val="FFFF0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4" name="TextBox 13">
            <a:extLst>
              <a:ext uri="{FF2B5EF4-FFF2-40B4-BE49-F238E27FC236}">
                <a16:creationId xmlns:a16="http://schemas.microsoft.com/office/drawing/2014/main" id="{083A98AC-88A0-4DEA-96C0-3EF551C657B3}"/>
              </a:ext>
            </a:extLst>
          </p:cNvPr>
          <p:cNvSpPr txBox="1"/>
          <p:nvPr/>
        </p:nvSpPr>
        <p:spPr>
          <a:xfrm>
            <a:off x="225902" y="1592826"/>
            <a:ext cx="4078242" cy="4031873"/>
          </a:xfrm>
          <a:prstGeom prst="rect">
            <a:avLst/>
          </a:prstGeom>
          <a:solidFill>
            <a:srgbClr val="CC99FF"/>
          </a:solidFill>
        </p:spPr>
        <p:txBody>
          <a:bodyPr wrap="square" rtlCol="0">
            <a:spAutoFit/>
          </a:bodyPr>
          <a:lstStyle/>
          <a:p>
            <a:pPr marL="342900" indent="-342900">
              <a:buAutoNum type="arabicPeriod"/>
            </a:pPr>
            <a:r>
              <a:rPr lang="en-GB" sz="1600" b="1" dirty="0">
                <a:latin typeface="Century Gothic" panose="020B0502020202020204" pitchFamily="34" charset="0"/>
              </a:rPr>
              <a:t>Draw a picture of your Villain.</a:t>
            </a:r>
          </a:p>
          <a:p>
            <a:pPr marL="342900" indent="-342900">
              <a:buAutoNum type="arabicPeriod"/>
            </a:pPr>
            <a:endParaRPr lang="en-GB" sz="1600" dirty="0">
              <a:latin typeface="Century Gothic" panose="020B0502020202020204" pitchFamily="34" charset="0"/>
            </a:endParaRPr>
          </a:p>
          <a:p>
            <a:r>
              <a:rPr lang="en-GB" sz="1600" dirty="0">
                <a:latin typeface="Century Gothic" panose="020B0502020202020204" pitchFamily="34" charset="0"/>
              </a:rPr>
              <a:t>You will need to think about what they wear.</a:t>
            </a:r>
          </a:p>
          <a:p>
            <a:endParaRPr lang="en-GB" sz="1600" dirty="0">
              <a:latin typeface="Century Gothic" panose="020B0502020202020204" pitchFamily="34" charset="0"/>
            </a:endParaRPr>
          </a:p>
          <a:p>
            <a:pPr marL="285750" indent="-285750">
              <a:buFontTx/>
              <a:buChar char="-"/>
            </a:pPr>
            <a:r>
              <a:rPr lang="en-GB" sz="1600" dirty="0">
                <a:latin typeface="Century Gothic" panose="020B0502020202020204" pitchFamily="34" charset="0"/>
              </a:rPr>
              <a:t>What colour will it be?</a:t>
            </a:r>
          </a:p>
          <a:p>
            <a:pPr marL="285750" indent="-285750">
              <a:buFontTx/>
              <a:buChar char="-"/>
            </a:pPr>
            <a:endParaRPr lang="en-GB" sz="1600" dirty="0">
              <a:latin typeface="Century Gothic" panose="020B0502020202020204" pitchFamily="34" charset="0"/>
            </a:endParaRPr>
          </a:p>
          <a:p>
            <a:pPr marL="285750" indent="-285750">
              <a:buFontTx/>
              <a:buChar char="-"/>
            </a:pPr>
            <a:r>
              <a:rPr lang="en-GB" sz="1600" dirty="0">
                <a:latin typeface="Century Gothic" panose="020B0502020202020204" pitchFamily="34" charset="0"/>
              </a:rPr>
              <a:t>Are there any parts of the clothes that help them to do their jobs?</a:t>
            </a:r>
          </a:p>
          <a:p>
            <a:pPr marL="285750" indent="-285750">
              <a:buFontTx/>
              <a:buChar char="-"/>
            </a:pPr>
            <a:endParaRPr lang="en-GB" sz="1600" dirty="0">
              <a:latin typeface="Century Gothic" panose="020B0502020202020204" pitchFamily="34" charset="0"/>
            </a:endParaRPr>
          </a:p>
          <a:p>
            <a:pPr marL="285750" indent="-285750">
              <a:buFontTx/>
              <a:buChar char="-"/>
            </a:pPr>
            <a:r>
              <a:rPr lang="en-GB" sz="1600" dirty="0">
                <a:latin typeface="Century Gothic" panose="020B0502020202020204" pitchFamily="34" charset="0"/>
              </a:rPr>
              <a:t>How do they hide who they really are? Do they have a mask or something else?</a:t>
            </a:r>
          </a:p>
          <a:p>
            <a:endParaRPr lang="en-GB" sz="1600" dirty="0">
              <a:latin typeface="Century Gothic" panose="020B0502020202020204" pitchFamily="34" charset="0"/>
            </a:endParaRPr>
          </a:p>
          <a:p>
            <a:r>
              <a:rPr lang="en-GB" sz="1600" dirty="0">
                <a:latin typeface="Century Gothic" panose="020B0502020202020204" pitchFamily="34" charset="0"/>
              </a:rPr>
              <a:t>- What is their clothing made out of? Why?</a:t>
            </a:r>
          </a:p>
        </p:txBody>
      </p:sp>
      <p:sp>
        <p:nvSpPr>
          <p:cNvPr id="16" name="Rectangle 15">
            <a:extLst>
              <a:ext uri="{FF2B5EF4-FFF2-40B4-BE49-F238E27FC236}">
                <a16:creationId xmlns:a16="http://schemas.microsoft.com/office/drawing/2014/main" id="{089AD133-4C7B-48DB-9457-DC606D155132}"/>
              </a:ext>
            </a:extLst>
          </p:cNvPr>
          <p:cNvSpPr/>
          <p:nvPr/>
        </p:nvSpPr>
        <p:spPr>
          <a:xfrm>
            <a:off x="4405356" y="3628938"/>
            <a:ext cx="7555735" cy="2027242"/>
          </a:xfrm>
          <a:prstGeom prst="rect">
            <a:avLst/>
          </a:prstGeom>
          <a:solidFill>
            <a:schemeClr val="accent6">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7" name="TextBox 16">
            <a:extLst>
              <a:ext uri="{FF2B5EF4-FFF2-40B4-BE49-F238E27FC236}">
                <a16:creationId xmlns:a16="http://schemas.microsoft.com/office/drawing/2014/main" id="{C1B259B2-DA10-4073-A074-D68CF2B552D3}"/>
              </a:ext>
            </a:extLst>
          </p:cNvPr>
          <p:cNvSpPr txBox="1"/>
          <p:nvPr/>
        </p:nvSpPr>
        <p:spPr>
          <a:xfrm>
            <a:off x="4463975" y="1614776"/>
            <a:ext cx="7438495" cy="1569660"/>
          </a:xfrm>
          <a:prstGeom prst="rect">
            <a:avLst/>
          </a:prstGeom>
          <a:noFill/>
        </p:spPr>
        <p:txBody>
          <a:bodyPr wrap="square" rtlCol="0">
            <a:spAutoFit/>
          </a:bodyPr>
          <a:lstStyle/>
          <a:p>
            <a:r>
              <a:rPr lang="en-GB" sz="1600" b="1" dirty="0">
                <a:latin typeface="Century Gothic" panose="020B0502020202020204" pitchFamily="34" charset="0"/>
              </a:rPr>
              <a:t>2. Describe your Villain.</a:t>
            </a:r>
          </a:p>
          <a:p>
            <a:endParaRPr lang="en-GB" sz="1600" dirty="0">
              <a:latin typeface="Century Gothic" panose="020B0502020202020204" pitchFamily="34" charset="0"/>
            </a:endParaRPr>
          </a:p>
          <a:p>
            <a:r>
              <a:rPr lang="en-GB" sz="1600" dirty="0">
                <a:latin typeface="Century Gothic" panose="020B0502020202020204" pitchFamily="34" charset="0"/>
              </a:rPr>
              <a:t>- What is their name? Where do they live?</a:t>
            </a:r>
          </a:p>
          <a:p>
            <a:r>
              <a:rPr lang="en-GB" sz="1600" dirty="0">
                <a:latin typeface="Century Gothic" panose="020B0502020202020204" pitchFamily="34" charset="0"/>
              </a:rPr>
              <a:t>- What strengths do they have?</a:t>
            </a:r>
          </a:p>
          <a:p>
            <a:r>
              <a:rPr lang="en-GB" sz="1600" dirty="0">
                <a:latin typeface="Century Gothic" panose="020B0502020202020204" pitchFamily="34" charset="0"/>
              </a:rPr>
              <a:t>- How do they use their  powers to hurt people?</a:t>
            </a:r>
          </a:p>
          <a:p>
            <a:endParaRPr lang="en-GB" sz="1600" dirty="0">
              <a:latin typeface="Century Gothic" panose="020B0502020202020204" pitchFamily="34" charset="0"/>
            </a:endParaRPr>
          </a:p>
        </p:txBody>
      </p:sp>
      <p:sp>
        <p:nvSpPr>
          <p:cNvPr id="18" name="TextBox 17">
            <a:extLst>
              <a:ext uri="{FF2B5EF4-FFF2-40B4-BE49-F238E27FC236}">
                <a16:creationId xmlns:a16="http://schemas.microsoft.com/office/drawing/2014/main" id="{98D39EE3-937A-45CA-A679-202496D126F9}"/>
              </a:ext>
            </a:extLst>
          </p:cNvPr>
          <p:cNvSpPr txBox="1"/>
          <p:nvPr/>
        </p:nvSpPr>
        <p:spPr>
          <a:xfrm>
            <a:off x="4472820" y="3731469"/>
            <a:ext cx="7438495" cy="1815882"/>
          </a:xfrm>
          <a:prstGeom prst="rect">
            <a:avLst/>
          </a:prstGeom>
          <a:noFill/>
        </p:spPr>
        <p:txBody>
          <a:bodyPr wrap="square" rtlCol="0">
            <a:spAutoFit/>
          </a:bodyPr>
          <a:lstStyle/>
          <a:p>
            <a:r>
              <a:rPr lang="en-GB" sz="1600" b="1" dirty="0">
                <a:latin typeface="Century Gothic" panose="020B0502020202020204" pitchFamily="34" charset="0"/>
              </a:rPr>
              <a:t>3. Villains normally live in secret hideouts or headquarters  .  Can you describe their  headquarters?</a:t>
            </a:r>
          </a:p>
          <a:p>
            <a:endParaRPr lang="en-GB" sz="1600" dirty="0">
              <a:latin typeface="Century Gothic" panose="020B0502020202020204" pitchFamily="34" charset="0"/>
            </a:endParaRPr>
          </a:p>
          <a:p>
            <a:pPr marL="285750" indent="-285750">
              <a:buFontTx/>
              <a:buChar char="-"/>
            </a:pPr>
            <a:r>
              <a:rPr lang="en-GB" sz="1600" dirty="0">
                <a:latin typeface="Century Gothic" panose="020B0502020202020204" pitchFamily="34" charset="0"/>
              </a:rPr>
              <a:t>Where is it located?</a:t>
            </a:r>
          </a:p>
          <a:p>
            <a:pPr marL="285750" indent="-285750">
              <a:buFontTx/>
              <a:buChar char="-"/>
            </a:pPr>
            <a:r>
              <a:rPr lang="en-GB" sz="1600" dirty="0">
                <a:latin typeface="Century Gothic" panose="020B0502020202020204" pitchFamily="34" charset="0"/>
              </a:rPr>
              <a:t>What machines/weapons does it have?</a:t>
            </a:r>
          </a:p>
          <a:p>
            <a:pPr marL="285750" indent="-285750">
              <a:buFontTx/>
              <a:buChar char="-"/>
            </a:pPr>
            <a:r>
              <a:rPr lang="en-GB" sz="1600" dirty="0">
                <a:latin typeface="Century Gothic" panose="020B0502020202020204" pitchFamily="34" charset="0"/>
              </a:rPr>
              <a:t>How is it made secret and  not findable to others?</a:t>
            </a:r>
          </a:p>
          <a:p>
            <a:endParaRPr lang="en-GB" sz="1600" dirty="0">
              <a:latin typeface="Century Gothic" panose="020B0502020202020204" pitchFamily="34" charset="0"/>
            </a:endParaRPr>
          </a:p>
        </p:txBody>
      </p:sp>
      <p:pic>
        <p:nvPicPr>
          <p:cNvPr id="22" name="Picture 21">
            <a:extLst>
              <a:ext uri="{FF2B5EF4-FFF2-40B4-BE49-F238E27FC236}">
                <a16:creationId xmlns:a16="http://schemas.microsoft.com/office/drawing/2014/main" id="{C66AE3D0-4C4C-48D1-9FB4-597E69935558}"/>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0200197" y="1677347"/>
            <a:ext cx="1242865" cy="1699618"/>
          </a:xfrm>
          <a:prstGeom prst="rect">
            <a:avLst/>
          </a:prstGeom>
        </p:spPr>
      </p:pic>
      <p:sp>
        <p:nvSpPr>
          <p:cNvPr id="23" name="TextBox 22">
            <a:extLst>
              <a:ext uri="{FF2B5EF4-FFF2-40B4-BE49-F238E27FC236}">
                <a16:creationId xmlns:a16="http://schemas.microsoft.com/office/drawing/2014/main" id="{E1EFA3BE-236E-4DE1-BD9F-EB23B1BB3703}"/>
              </a:ext>
            </a:extLst>
          </p:cNvPr>
          <p:cNvSpPr txBox="1"/>
          <p:nvPr/>
        </p:nvSpPr>
        <p:spPr>
          <a:xfrm>
            <a:off x="3588504" y="7024922"/>
            <a:ext cx="503205" cy="1754326"/>
          </a:xfrm>
          <a:prstGeom prst="rect">
            <a:avLst/>
          </a:prstGeom>
          <a:noFill/>
        </p:spPr>
        <p:txBody>
          <a:bodyPr wrap="square" rtlCol="0">
            <a:spAutoFit/>
          </a:bodyPr>
          <a:lstStyle/>
          <a:p>
            <a:r>
              <a:rPr lang="en-GB" sz="900">
                <a:hlinkClick r:id="rId7" tooltip="https://en.wikipedia.org/wiki/Villain"/>
              </a:rPr>
              <a:t>This Photo</a:t>
            </a:r>
            <a:r>
              <a:rPr lang="en-GB" sz="900"/>
              <a:t> by Unknown Author is licensed under </a:t>
            </a:r>
            <a:r>
              <a:rPr lang="en-GB" sz="900">
                <a:hlinkClick r:id="rId8" tooltip="https://creativecommons.org/licenses/by-sa/3.0/"/>
              </a:rPr>
              <a:t>CC BY-SA</a:t>
            </a:r>
            <a:endParaRPr lang="en-GB" sz="900"/>
          </a:p>
        </p:txBody>
      </p:sp>
      <p:sp>
        <p:nvSpPr>
          <p:cNvPr id="19" name="TextBox 18">
            <a:extLst>
              <a:ext uri="{FF2B5EF4-FFF2-40B4-BE49-F238E27FC236}">
                <a16:creationId xmlns:a16="http://schemas.microsoft.com/office/drawing/2014/main" id="{97596EA7-FA61-4B56-8D9B-AC21E68ADE2F}"/>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42167080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E8B07E7-180E-4466-8D8A-22F0419AE36E}"/>
              </a:ext>
            </a:extLst>
          </p:cNvPr>
          <p:cNvSpPr/>
          <p:nvPr/>
        </p:nvSpPr>
        <p:spPr>
          <a:xfrm>
            <a:off x="211624" y="233430"/>
            <a:ext cx="2701393" cy="3084535"/>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5" name="Rectangle 4">
            <a:extLst>
              <a:ext uri="{FF2B5EF4-FFF2-40B4-BE49-F238E27FC236}">
                <a16:creationId xmlns:a16="http://schemas.microsoft.com/office/drawing/2014/main" id="{7433970A-661B-4BC5-934F-E386C94AF1CC}"/>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A7B6FBF5-13C3-4B6E-BCDC-517F29D6B3AF}"/>
              </a:ext>
            </a:extLst>
          </p:cNvPr>
          <p:cNvSpPr/>
          <p:nvPr/>
        </p:nvSpPr>
        <p:spPr>
          <a:xfrm>
            <a:off x="10244511" y="190044"/>
            <a:ext cx="1734129" cy="1194619"/>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3225BEA2-4D41-4377-A30E-672115BBCFFF}"/>
              </a:ext>
            </a:extLst>
          </p:cNvPr>
          <p:cNvSpPr txBox="1"/>
          <p:nvPr/>
        </p:nvSpPr>
        <p:spPr>
          <a:xfrm>
            <a:off x="10562515" y="216170"/>
            <a:ext cx="1170038" cy="369332"/>
          </a:xfrm>
          <a:prstGeom prst="rect">
            <a:avLst/>
          </a:prstGeom>
          <a:noFill/>
        </p:spPr>
        <p:txBody>
          <a:bodyPr wrap="square" rtlCol="0">
            <a:spAutoFit/>
          </a:bodyPr>
          <a:lstStyle/>
          <a:p>
            <a:pPr algn="ctr"/>
            <a:r>
              <a:rPr lang="en-GB" b="1" u="sng" dirty="0"/>
              <a:t>Skills:</a:t>
            </a:r>
          </a:p>
        </p:txBody>
      </p:sp>
      <p:pic>
        <p:nvPicPr>
          <p:cNvPr id="10" name="Picture 9">
            <a:extLst>
              <a:ext uri="{FF2B5EF4-FFF2-40B4-BE49-F238E27FC236}">
                <a16:creationId xmlns:a16="http://schemas.microsoft.com/office/drawing/2014/main" id="{D61E6207-9F31-429C-A2D8-C21489075DAC}"/>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434333" y="695522"/>
            <a:ext cx="560437" cy="560437"/>
          </a:xfrm>
          <a:prstGeom prst="rect">
            <a:avLst/>
          </a:prstGeom>
          <a:solidFill>
            <a:schemeClr val="bg1"/>
          </a:solidFill>
          <a:ln w="12700">
            <a:solidFill>
              <a:schemeClr val="tx1"/>
            </a:solidFill>
          </a:ln>
        </p:spPr>
      </p:pic>
      <p:pic>
        <p:nvPicPr>
          <p:cNvPr id="11" name="Picture 10">
            <a:extLst>
              <a:ext uri="{FF2B5EF4-FFF2-40B4-BE49-F238E27FC236}">
                <a16:creationId xmlns:a16="http://schemas.microsoft.com/office/drawing/2014/main" id="{28E076A2-405E-46A0-8478-790AF0CD07C0}"/>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141257" y="695522"/>
            <a:ext cx="568844" cy="568844"/>
          </a:xfrm>
          <a:prstGeom prst="rect">
            <a:avLst/>
          </a:prstGeom>
          <a:solidFill>
            <a:schemeClr val="bg1"/>
          </a:solidFill>
          <a:ln w="12700">
            <a:solidFill>
              <a:schemeClr val="tx1"/>
            </a:solidFill>
          </a:ln>
        </p:spPr>
      </p:pic>
      <p:sp>
        <p:nvSpPr>
          <p:cNvPr id="14" name="TextBox 13">
            <a:extLst>
              <a:ext uri="{FF2B5EF4-FFF2-40B4-BE49-F238E27FC236}">
                <a16:creationId xmlns:a16="http://schemas.microsoft.com/office/drawing/2014/main" id="{FCEB31C5-B985-42CE-8725-D9C30AF1C27E}"/>
              </a:ext>
            </a:extLst>
          </p:cNvPr>
          <p:cNvSpPr txBox="1"/>
          <p:nvPr/>
        </p:nvSpPr>
        <p:spPr>
          <a:xfrm>
            <a:off x="265403" y="361647"/>
            <a:ext cx="2634551" cy="3046988"/>
          </a:xfrm>
          <a:prstGeom prst="rect">
            <a:avLst/>
          </a:prstGeom>
          <a:noFill/>
        </p:spPr>
        <p:txBody>
          <a:bodyPr wrap="square" rtlCol="0">
            <a:spAutoFit/>
          </a:bodyPr>
          <a:lstStyle/>
          <a:p>
            <a:r>
              <a:rPr lang="en-GB" sz="2000" b="1" u="sng" dirty="0">
                <a:latin typeface="Century Gothic" panose="020B0502020202020204" pitchFamily="34" charset="0"/>
              </a:rPr>
              <a:t>Creative Writing</a:t>
            </a:r>
          </a:p>
          <a:p>
            <a:endParaRPr lang="en-GB" sz="2000" dirty="0">
              <a:latin typeface="Century Gothic" panose="020B0502020202020204" pitchFamily="34" charset="0"/>
            </a:endParaRPr>
          </a:p>
          <a:p>
            <a:r>
              <a:rPr lang="en-GB" sz="1600" dirty="0">
                <a:latin typeface="Century Gothic" panose="020B0502020202020204" pitchFamily="34" charset="0"/>
              </a:rPr>
              <a:t>Look at the image.</a:t>
            </a:r>
          </a:p>
          <a:p>
            <a:endParaRPr lang="en-GB" sz="1600" dirty="0">
              <a:latin typeface="Century Gothic" panose="020B0502020202020204" pitchFamily="34" charset="0"/>
            </a:endParaRPr>
          </a:p>
          <a:p>
            <a:r>
              <a:rPr lang="en-GB" sz="1600" dirty="0">
                <a:latin typeface="Century Gothic" panose="020B0502020202020204" pitchFamily="34" charset="0"/>
              </a:rPr>
              <a:t>These people are explorers- think about where they  might be going and why thy are going</a:t>
            </a:r>
          </a:p>
          <a:p>
            <a:endParaRPr lang="en-GB" sz="2000" dirty="0">
              <a:latin typeface="Century Gothic" panose="020B0502020202020204" pitchFamily="34" charset="0"/>
            </a:endParaRPr>
          </a:p>
          <a:p>
            <a:endParaRPr lang="en-GB" sz="2000" dirty="0">
              <a:latin typeface="Century Gothic" panose="020B0502020202020204" pitchFamily="34" charset="0"/>
            </a:endParaRPr>
          </a:p>
        </p:txBody>
      </p:sp>
      <p:sp>
        <p:nvSpPr>
          <p:cNvPr id="12" name="TextBox 11">
            <a:extLst>
              <a:ext uri="{FF2B5EF4-FFF2-40B4-BE49-F238E27FC236}">
                <a16:creationId xmlns:a16="http://schemas.microsoft.com/office/drawing/2014/main" id="{E7DE5FE6-5ED0-456F-838D-252A5F59381F}"/>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
        <p:nvSpPr>
          <p:cNvPr id="2" name="Rectangle 1">
            <a:extLst>
              <a:ext uri="{FF2B5EF4-FFF2-40B4-BE49-F238E27FC236}">
                <a16:creationId xmlns:a16="http://schemas.microsoft.com/office/drawing/2014/main" id="{5677F33B-6366-4B2B-AAE4-81AEEFF7735D}"/>
              </a:ext>
            </a:extLst>
          </p:cNvPr>
          <p:cNvSpPr/>
          <p:nvPr/>
        </p:nvSpPr>
        <p:spPr>
          <a:xfrm>
            <a:off x="230909" y="3907090"/>
            <a:ext cx="11661193" cy="526041"/>
          </a:xfrm>
          <a:prstGeom prst="rect">
            <a:avLst/>
          </a:prstGeom>
          <a:solidFill>
            <a:srgbClr val="CCFFCC"/>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u="sng" dirty="0">
                <a:solidFill>
                  <a:schemeClr val="tx1"/>
                </a:solidFill>
                <a:latin typeface="Century Gothic" panose="020B0502020202020204" pitchFamily="34" charset="0"/>
              </a:rPr>
              <a:t>Task 1- </a:t>
            </a:r>
            <a:r>
              <a:rPr lang="en-GB" dirty="0">
                <a:solidFill>
                  <a:schemeClr val="tx1"/>
                </a:solidFill>
                <a:latin typeface="Century Gothic" panose="020B0502020202020204" pitchFamily="34" charset="0"/>
              </a:rPr>
              <a:t>Make a </a:t>
            </a:r>
            <a:r>
              <a:rPr lang="en-GB" b="1" u="sng" dirty="0">
                <a:solidFill>
                  <a:schemeClr val="tx1"/>
                </a:solidFill>
                <a:latin typeface="Century Gothic" panose="020B0502020202020204" pitchFamily="34" charset="0"/>
              </a:rPr>
              <a:t>list</a:t>
            </a:r>
            <a:r>
              <a:rPr lang="en-GB" dirty="0">
                <a:solidFill>
                  <a:schemeClr val="tx1"/>
                </a:solidFill>
                <a:latin typeface="Century Gothic" panose="020B0502020202020204" pitchFamily="34" charset="0"/>
              </a:rPr>
              <a:t> of </a:t>
            </a:r>
            <a:r>
              <a:rPr lang="en-GB" b="1" u="sng" dirty="0">
                <a:solidFill>
                  <a:schemeClr val="tx1"/>
                </a:solidFill>
                <a:latin typeface="Century Gothic" panose="020B0502020202020204" pitchFamily="34" charset="0"/>
              </a:rPr>
              <a:t>verbs and adverbs(</a:t>
            </a:r>
            <a:r>
              <a:rPr lang="en-GB" b="1" u="sng" dirty="0" err="1">
                <a:solidFill>
                  <a:schemeClr val="tx1"/>
                </a:solidFill>
                <a:latin typeface="Century Gothic" panose="020B0502020202020204" pitchFamily="34" charset="0"/>
              </a:rPr>
              <a:t>ly</a:t>
            </a:r>
            <a:r>
              <a:rPr lang="en-GB" b="1" u="sng" dirty="0">
                <a:solidFill>
                  <a:schemeClr val="tx1"/>
                </a:solidFill>
                <a:latin typeface="Century Gothic" panose="020B0502020202020204" pitchFamily="34" charset="0"/>
              </a:rPr>
              <a:t>) </a:t>
            </a:r>
            <a:r>
              <a:rPr lang="en-GB" dirty="0">
                <a:solidFill>
                  <a:schemeClr val="tx1"/>
                </a:solidFill>
                <a:latin typeface="Century Gothic" panose="020B0502020202020204" pitchFamily="34" charset="0"/>
              </a:rPr>
              <a:t>to describe their actions </a:t>
            </a:r>
            <a:r>
              <a:rPr lang="en-GB" dirty="0" err="1">
                <a:solidFill>
                  <a:schemeClr val="tx1"/>
                </a:solidFill>
                <a:latin typeface="Century Gothic" panose="020B0502020202020204" pitchFamily="34" charset="0"/>
              </a:rPr>
              <a:t>eg</a:t>
            </a:r>
            <a:r>
              <a:rPr lang="en-GB" dirty="0">
                <a:solidFill>
                  <a:schemeClr val="tx1"/>
                </a:solidFill>
                <a:latin typeface="Century Gothic" panose="020B0502020202020204" pitchFamily="34" charset="0"/>
              </a:rPr>
              <a:t> rowing powerfully</a:t>
            </a:r>
            <a:r>
              <a:rPr lang="en-GB" b="1" dirty="0">
                <a:solidFill>
                  <a:schemeClr val="tx1"/>
                </a:solidFill>
                <a:latin typeface="Century Gothic" panose="020B0502020202020204" pitchFamily="34" charset="0"/>
              </a:rPr>
              <a:t>.</a:t>
            </a:r>
            <a:endParaRPr lang="en-GB" dirty="0">
              <a:solidFill>
                <a:schemeClr val="tx1"/>
              </a:solidFill>
              <a:latin typeface="Century Gothic" panose="020B0502020202020204" pitchFamily="34" charset="0"/>
            </a:endParaRPr>
          </a:p>
        </p:txBody>
      </p:sp>
      <p:sp>
        <p:nvSpPr>
          <p:cNvPr id="15" name="Rectangle 14">
            <a:extLst>
              <a:ext uri="{FF2B5EF4-FFF2-40B4-BE49-F238E27FC236}">
                <a16:creationId xmlns:a16="http://schemas.microsoft.com/office/drawing/2014/main" id="{1F5F2CA7-9AE9-4F42-9FC8-311ECA8B2761}"/>
              </a:ext>
            </a:extLst>
          </p:cNvPr>
          <p:cNvSpPr/>
          <p:nvPr/>
        </p:nvSpPr>
        <p:spPr>
          <a:xfrm>
            <a:off x="230909" y="4546767"/>
            <a:ext cx="11661193" cy="526041"/>
          </a:xfrm>
          <a:prstGeom prst="rect">
            <a:avLst/>
          </a:prstGeom>
          <a:solidFill>
            <a:schemeClr val="accent2">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u="sng" dirty="0">
                <a:solidFill>
                  <a:schemeClr val="tx1"/>
                </a:solidFill>
                <a:latin typeface="Century Gothic" panose="020B0502020202020204" pitchFamily="34" charset="0"/>
              </a:rPr>
              <a:t>Task 2- </a:t>
            </a:r>
            <a:r>
              <a:rPr lang="en-GB" dirty="0">
                <a:solidFill>
                  <a:schemeClr val="tx1"/>
                </a:solidFill>
                <a:latin typeface="Century Gothic" panose="020B0502020202020204" pitchFamily="34" charset="0"/>
              </a:rPr>
              <a:t>Make a </a:t>
            </a:r>
            <a:r>
              <a:rPr lang="en-GB" b="1" u="sng" dirty="0">
                <a:solidFill>
                  <a:schemeClr val="tx1"/>
                </a:solidFill>
                <a:latin typeface="Century Gothic" panose="020B0502020202020204" pitchFamily="34" charset="0"/>
              </a:rPr>
              <a:t>list</a:t>
            </a:r>
            <a:r>
              <a:rPr lang="en-GB" dirty="0">
                <a:solidFill>
                  <a:schemeClr val="tx1"/>
                </a:solidFill>
                <a:latin typeface="Century Gothic" panose="020B0502020202020204" pitchFamily="34" charset="0"/>
              </a:rPr>
              <a:t> of </a:t>
            </a:r>
            <a:r>
              <a:rPr lang="en-GB" b="1" u="sng" dirty="0">
                <a:solidFill>
                  <a:schemeClr val="tx1"/>
                </a:solidFill>
                <a:latin typeface="Century Gothic" panose="020B0502020202020204" pitchFamily="34" charset="0"/>
              </a:rPr>
              <a:t>nouns and adjectives  </a:t>
            </a:r>
            <a:r>
              <a:rPr lang="en-GB" dirty="0">
                <a:solidFill>
                  <a:schemeClr val="tx1"/>
                </a:solidFill>
                <a:latin typeface="Century Gothic" panose="020B0502020202020204" pitchFamily="34" charset="0"/>
              </a:rPr>
              <a:t>you would be able to see, smell, hear, touch</a:t>
            </a:r>
            <a:r>
              <a:rPr lang="en-GB" b="1" dirty="0">
                <a:solidFill>
                  <a:schemeClr val="tx1"/>
                </a:solidFill>
                <a:latin typeface="Century Gothic" panose="020B0502020202020204" pitchFamily="34" charset="0"/>
              </a:rPr>
              <a:t>.</a:t>
            </a:r>
            <a:endParaRPr lang="en-GB" dirty="0">
              <a:solidFill>
                <a:schemeClr val="tx1"/>
              </a:solidFill>
              <a:latin typeface="Century Gothic" panose="020B0502020202020204" pitchFamily="34" charset="0"/>
            </a:endParaRPr>
          </a:p>
        </p:txBody>
      </p:sp>
      <p:sp>
        <p:nvSpPr>
          <p:cNvPr id="16" name="Rectangle 15">
            <a:extLst>
              <a:ext uri="{FF2B5EF4-FFF2-40B4-BE49-F238E27FC236}">
                <a16:creationId xmlns:a16="http://schemas.microsoft.com/office/drawing/2014/main" id="{60574045-DE2B-40A8-B91F-14FA9363B390}"/>
              </a:ext>
            </a:extLst>
          </p:cNvPr>
          <p:cNvSpPr/>
          <p:nvPr/>
        </p:nvSpPr>
        <p:spPr>
          <a:xfrm>
            <a:off x="211624" y="5170169"/>
            <a:ext cx="11661193" cy="526041"/>
          </a:xfrm>
          <a:prstGeom prst="rect">
            <a:avLst/>
          </a:prstGeom>
          <a:solidFill>
            <a:srgbClr val="CC99FF"/>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b="1" u="sng" dirty="0">
                <a:solidFill>
                  <a:schemeClr val="tx1"/>
                </a:solidFill>
                <a:latin typeface="Century Gothic" panose="020B0502020202020204" pitchFamily="34" charset="0"/>
              </a:rPr>
              <a:t>Task 3- </a:t>
            </a:r>
            <a:r>
              <a:rPr lang="en-GB" dirty="0">
                <a:solidFill>
                  <a:schemeClr val="tx1"/>
                </a:solidFill>
                <a:latin typeface="Century Gothic" panose="020B0502020202020204" pitchFamily="34" charset="0"/>
              </a:rPr>
              <a:t>Now use the two lists you have made to help you to write a </a:t>
            </a:r>
            <a:r>
              <a:rPr lang="en-GB" b="1" u="sng" dirty="0">
                <a:solidFill>
                  <a:schemeClr val="tx1"/>
                </a:solidFill>
                <a:latin typeface="Century Gothic" panose="020B0502020202020204" pitchFamily="34" charset="0"/>
              </a:rPr>
              <a:t>short account </a:t>
            </a:r>
            <a:r>
              <a:rPr lang="en-GB" dirty="0">
                <a:solidFill>
                  <a:schemeClr val="tx1"/>
                </a:solidFill>
                <a:latin typeface="Century Gothic" panose="020B0502020202020204" pitchFamily="34" charset="0"/>
              </a:rPr>
              <a:t>explain where the explorers are going and why they are going there.  Include some words from the lists you have made. </a:t>
            </a:r>
          </a:p>
        </p:txBody>
      </p:sp>
      <p:sp>
        <p:nvSpPr>
          <p:cNvPr id="17" name="Rectangle 16">
            <a:extLst>
              <a:ext uri="{FF2B5EF4-FFF2-40B4-BE49-F238E27FC236}">
                <a16:creationId xmlns:a16="http://schemas.microsoft.com/office/drawing/2014/main" id="{3835A8E7-3271-42CC-BC4E-F093FC65AAAF}"/>
              </a:ext>
            </a:extLst>
          </p:cNvPr>
          <p:cNvSpPr/>
          <p:nvPr/>
        </p:nvSpPr>
        <p:spPr>
          <a:xfrm>
            <a:off x="9104811" y="1541417"/>
            <a:ext cx="2821786" cy="2224925"/>
          </a:xfrm>
          <a:prstGeom prst="rect">
            <a:avLst/>
          </a:prstGeom>
          <a:solidFill>
            <a:schemeClr val="accent3">
              <a:lumMod val="20000"/>
              <a:lumOff val="8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rgbClr val="FF0000"/>
              </a:solidFill>
              <a:latin typeface="Century Gothic" panose="020B0502020202020204" pitchFamily="34" charset="0"/>
            </a:endParaRPr>
          </a:p>
          <a:p>
            <a:r>
              <a:rPr lang="en-GB" dirty="0">
                <a:solidFill>
                  <a:srgbClr val="FF0000"/>
                </a:solidFill>
                <a:latin typeface="Century Gothic" panose="020B0502020202020204" pitchFamily="34" charset="0"/>
              </a:rPr>
              <a:t>Out in the open water, the explorers...</a:t>
            </a:r>
          </a:p>
          <a:p>
            <a:endParaRPr lang="en-GB" dirty="0">
              <a:solidFill>
                <a:srgbClr val="FF0000"/>
              </a:solidFill>
              <a:latin typeface="Century Gothic" panose="020B0502020202020204" pitchFamily="34" charset="0"/>
            </a:endParaRPr>
          </a:p>
          <a:p>
            <a:r>
              <a:rPr lang="en-GB" dirty="0">
                <a:solidFill>
                  <a:srgbClr val="FF0000"/>
                </a:solidFill>
                <a:latin typeface="Century Gothic" panose="020B0502020202020204" pitchFamily="34" charset="0"/>
              </a:rPr>
              <a:t>Splash went the oars.....</a:t>
            </a:r>
          </a:p>
          <a:p>
            <a:endParaRPr lang="en-GB" dirty="0">
              <a:solidFill>
                <a:srgbClr val="FF0000"/>
              </a:solidFill>
              <a:latin typeface="Century Gothic" panose="020B0502020202020204" pitchFamily="34" charset="0"/>
            </a:endParaRPr>
          </a:p>
        </p:txBody>
      </p:sp>
      <p:pic>
        <p:nvPicPr>
          <p:cNvPr id="3074" name="Picture 2" descr="resource image"/>
          <p:cNvPicPr>
            <a:picLocks noChangeAspect="1" noChangeArrowheads="1"/>
          </p:cNvPicPr>
          <p:nvPr/>
        </p:nvPicPr>
        <p:blipFill>
          <a:blip r:embed="rId6" cstate="print"/>
          <a:srcRect b="18905"/>
          <a:stretch>
            <a:fillRect/>
          </a:stretch>
        </p:blipFill>
        <p:spPr bwMode="auto">
          <a:xfrm>
            <a:off x="3747860" y="182880"/>
            <a:ext cx="5004253" cy="3571585"/>
          </a:xfrm>
          <a:prstGeom prst="rect">
            <a:avLst/>
          </a:prstGeom>
          <a:noFill/>
        </p:spPr>
      </p:pic>
    </p:spTree>
    <p:extLst>
      <p:ext uri="{BB962C8B-B14F-4D97-AF65-F5344CB8AC3E}">
        <p14:creationId xmlns:p14="http://schemas.microsoft.com/office/powerpoint/2010/main" val="487939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4029660-E848-4C38-8A5C-C26AF19FBFA7}"/>
              </a:ext>
            </a:extLst>
          </p:cNvPr>
          <p:cNvSpPr/>
          <p:nvPr/>
        </p:nvSpPr>
        <p:spPr>
          <a:xfrm>
            <a:off x="230909" y="1528546"/>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13" name="TextBox 12">
            <a:extLst>
              <a:ext uri="{FF2B5EF4-FFF2-40B4-BE49-F238E27FC236}">
                <a16:creationId xmlns:a16="http://schemas.microsoft.com/office/drawing/2014/main" id="{A4589F92-040A-42C8-9928-71C55C80AF7B}"/>
              </a:ext>
            </a:extLst>
          </p:cNvPr>
          <p:cNvSpPr txBox="1"/>
          <p:nvPr/>
        </p:nvSpPr>
        <p:spPr>
          <a:xfrm>
            <a:off x="334297" y="1528546"/>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
        <p:nvSpPr>
          <p:cNvPr id="14" name="Rectangle 13">
            <a:extLst>
              <a:ext uri="{FF2B5EF4-FFF2-40B4-BE49-F238E27FC236}">
                <a16:creationId xmlns:a16="http://schemas.microsoft.com/office/drawing/2014/main" id="{B70736B7-CC9B-4350-BC59-5035020DDE7C}"/>
              </a:ext>
            </a:extLst>
          </p:cNvPr>
          <p:cNvSpPr/>
          <p:nvPr/>
        </p:nvSpPr>
        <p:spPr>
          <a:xfrm>
            <a:off x="230909" y="224255"/>
            <a:ext cx="11730182" cy="1151963"/>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b="1" u="sng" dirty="0">
                <a:solidFill>
                  <a:schemeClr val="tx1"/>
                </a:solidFill>
                <a:latin typeface="Century Gothic" panose="020B0502020202020204" pitchFamily="34" charset="0"/>
              </a:rPr>
              <a:t>REFLECT:</a:t>
            </a:r>
            <a:r>
              <a:rPr lang="en-GB" sz="2400" dirty="0">
                <a:solidFill>
                  <a:schemeClr val="tx1"/>
                </a:solidFill>
                <a:latin typeface="Century Gothic" panose="020B0502020202020204" pitchFamily="34" charset="0"/>
              </a:rPr>
              <a:t> </a:t>
            </a:r>
            <a:r>
              <a:rPr lang="en-GB" sz="1600" dirty="0">
                <a:solidFill>
                  <a:schemeClr val="tx1"/>
                </a:solidFill>
                <a:latin typeface="Century Gothic" panose="020B0502020202020204" pitchFamily="34" charset="0"/>
              </a:rPr>
              <a:t>For each task you should reflect afterwards about what skills you have used or developed. </a:t>
            </a:r>
          </a:p>
          <a:p>
            <a:r>
              <a:rPr lang="en-GB" sz="1600" dirty="0">
                <a:solidFill>
                  <a:schemeClr val="tx1"/>
                </a:solidFill>
                <a:latin typeface="Century Gothic" panose="020B0502020202020204" pitchFamily="34" charset="0"/>
              </a:rPr>
              <a:t>You can do this by talking to you parents or writing a short paragraph….or both!</a:t>
            </a:r>
          </a:p>
          <a:p>
            <a:r>
              <a:rPr lang="en-GB" sz="1600" dirty="0">
                <a:solidFill>
                  <a:schemeClr val="tx1"/>
                </a:solidFill>
                <a:latin typeface="Century Gothic" panose="020B0502020202020204" pitchFamily="34" charset="0"/>
              </a:rPr>
              <a:t>Use the writing frames below to help you</a:t>
            </a:r>
          </a:p>
        </p:txBody>
      </p:sp>
      <p:sp>
        <p:nvSpPr>
          <p:cNvPr id="3" name="TextBox 2">
            <a:extLst>
              <a:ext uri="{FF2B5EF4-FFF2-40B4-BE49-F238E27FC236}">
                <a16:creationId xmlns:a16="http://schemas.microsoft.com/office/drawing/2014/main" id="{B6DD1D54-F5F6-4682-9BE9-A5E9DFD86609}"/>
              </a:ext>
            </a:extLst>
          </p:cNvPr>
          <p:cNvSpPr txBox="1"/>
          <p:nvPr/>
        </p:nvSpPr>
        <p:spPr>
          <a:xfrm>
            <a:off x="614218" y="2558531"/>
            <a:ext cx="10963563" cy="2308324"/>
          </a:xfrm>
          <a:prstGeom prst="rect">
            <a:avLst/>
          </a:prstGeom>
          <a:noFill/>
          <a:ln w="28575">
            <a:solidFill>
              <a:schemeClr val="tx1"/>
            </a:solidFill>
          </a:ln>
        </p:spPr>
        <p:txBody>
          <a:bodyPr wrap="square" rtlCol="0">
            <a:spAutoFit/>
          </a:bodyPr>
          <a:lstStyle/>
          <a:p>
            <a:r>
              <a:rPr lang="en-GB" dirty="0">
                <a:solidFill>
                  <a:srgbClr val="FF0000"/>
                </a:solidFill>
                <a:latin typeface="Comic Sans MS" panose="030F0702030302020204" pitchFamily="66" charset="0"/>
              </a:rPr>
              <a:t>The task that I completed was…………………….</a:t>
            </a:r>
          </a:p>
          <a:p>
            <a:endParaRPr lang="en-GB" dirty="0">
              <a:solidFill>
                <a:srgbClr val="FF0000"/>
              </a:solidFill>
              <a:latin typeface="Comic Sans MS" panose="030F0702030302020204" pitchFamily="66" charset="0"/>
            </a:endParaRPr>
          </a:p>
          <a:p>
            <a:r>
              <a:rPr lang="en-GB" dirty="0">
                <a:solidFill>
                  <a:srgbClr val="FF0000"/>
                </a:solidFill>
                <a:latin typeface="Comic Sans MS" panose="030F0702030302020204" pitchFamily="66" charset="0"/>
              </a:rPr>
              <a:t>To do this task I used my _____________________________skills. </a:t>
            </a:r>
          </a:p>
          <a:p>
            <a:endParaRPr lang="en-GB" dirty="0">
              <a:solidFill>
                <a:srgbClr val="FF0000"/>
              </a:solidFill>
              <a:latin typeface="Comic Sans MS" panose="030F0702030302020204" pitchFamily="66" charset="0"/>
            </a:endParaRPr>
          </a:p>
          <a:p>
            <a:r>
              <a:rPr lang="en-GB" dirty="0">
                <a:solidFill>
                  <a:srgbClr val="FF0000"/>
                </a:solidFill>
                <a:latin typeface="Comic Sans MS" panose="030F0702030302020204" pitchFamily="66" charset="0"/>
              </a:rPr>
              <a:t>For example I……………………….(describe what you did to use your skill e.g. wrote a paragraph using new words to develop literacy).</a:t>
            </a:r>
          </a:p>
          <a:p>
            <a:endParaRPr lang="en-GB" dirty="0">
              <a:solidFill>
                <a:srgbClr val="FF0000"/>
              </a:solidFill>
              <a:latin typeface="Comic Sans MS" panose="030F0702030302020204" pitchFamily="66" charset="0"/>
            </a:endParaRPr>
          </a:p>
          <a:p>
            <a:r>
              <a:rPr lang="en-GB" dirty="0">
                <a:solidFill>
                  <a:srgbClr val="FF0000"/>
                </a:solidFill>
                <a:latin typeface="Comic Sans MS" panose="030F0702030302020204" pitchFamily="66" charset="0"/>
              </a:rPr>
              <a:t>This helped me to develop my ________ skill because…</a:t>
            </a:r>
          </a:p>
        </p:txBody>
      </p:sp>
      <p:sp>
        <p:nvSpPr>
          <p:cNvPr id="15" name="Rectangle 14">
            <a:extLst>
              <a:ext uri="{FF2B5EF4-FFF2-40B4-BE49-F238E27FC236}">
                <a16:creationId xmlns:a16="http://schemas.microsoft.com/office/drawing/2014/main" id="{786B7686-65D7-45A4-8B20-8B3F9F899D7D}"/>
              </a:ext>
            </a:extLst>
          </p:cNvPr>
          <p:cNvSpPr/>
          <p:nvPr/>
        </p:nvSpPr>
        <p:spPr>
          <a:xfrm>
            <a:off x="614218" y="5477163"/>
            <a:ext cx="11277899" cy="1214581"/>
          </a:xfrm>
          <a:prstGeom prst="rect">
            <a:avLst/>
          </a:prstGeom>
          <a:solidFill>
            <a:srgbClr val="CC99FF"/>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Picture 15">
            <a:extLst>
              <a:ext uri="{FF2B5EF4-FFF2-40B4-BE49-F238E27FC236}">
                <a16:creationId xmlns:a16="http://schemas.microsoft.com/office/drawing/2014/main" id="{E6E8A481-8A83-4220-93D2-6EAB15271C26}"/>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1598" y="4791233"/>
            <a:ext cx="648740" cy="648740"/>
          </a:xfrm>
          <a:prstGeom prst="rect">
            <a:avLst/>
          </a:prstGeom>
        </p:spPr>
      </p:pic>
      <p:sp>
        <p:nvSpPr>
          <p:cNvPr id="17" name="TextBox 16">
            <a:extLst>
              <a:ext uri="{FF2B5EF4-FFF2-40B4-BE49-F238E27FC236}">
                <a16:creationId xmlns:a16="http://schemas.microsoft.com/office/drawing/2014/main" id="{9378F380-7E35-477F-BF42-AE4E4B8C8CFB}"/>
              </a:ext>
            </a:extLst>
          </p:cNvPr>
          <p:cNvSpPr txBox="1"/>
          <p:nvPr/>
        </p:nvSpPr>
        <p:spPr>
          <a:xfrm>
            <a:off x="544154" y="5145398"/>
            <a:ext cx="7818935" cy="400110"/>
          </a:xfrm>
          <a:prstGeom prst="rect">
            <a:avLst/>
          </a:prstGeom>
          <a:noFill/>
        </p:spPr>
        <p:txBody>
          <a:bodyPr wrap="square" rtlCol="0">
            <a:spAutoFit/>
          </a:bodyPr>
          <a:lstStyle/>
          <a:p>
            <a:r>
              <a:rPr lang="en-GB" sz="2000" b="1" u="sng" dirty="0">
                <a:latin typeface="Century Gothic" panose="020B0502020202020204" pitchFamily="34" charset="0"/>
              </a:rPr>
              <a:t>Key of the </a:t>
            </a:r>
            <a:r>
              <a:rPr lang="en-GB" sz="2000" b="1" u="sng" dirty="0">
                <a:solidFill>
                  <a:srgbClr val="FF0000"/>
                </a:solidFill>
                <a:latin typeface="Century Gothic" panose="020B0502020202020204" pitchFamily="34" charset="0"/>
              </a:rPr>
              <a:t>skills</a:t>
            </a:r>
            <a:r>
              <a:rPr lang="en-GB" sz="2000" b="1" u="sng" dirty="0">
                <a:latin typeface="Century Gothic" panose="020B0502020202020204" pitchFamily="34" charset="0"/>
              </a:rPr>
              <a:t> you will use:</a:t>
            </a:r>
          </a:p>
        </p:txBody>
      </p:sp>
      <p:sp>
        <p:nvSpPr>
          <p:cNvPr id="18" name="TextBox 17">
            <a:extLst>
              <a:ext uri="{FF2B5EF4-FFF2-40B4-BE49-F238E27FC236}">
                <a16:creationId xmlns:a16="http://schemas.microsoft.com/office/drawing/2014/main" id="{2CB891AE-CCE5-4EBF-9975-7FBA2DC71346}"/>
              </a:ext>
            </a:extLst>
          </p:cNvPr>
          <p:cNvSpPr txBox="1"/>
          <p:nvPr/>
        </p:nvSpPr>
        <p:spPr>
          <a:xfrm>
            <a:off x="1390579" y="5534919"/>
            <a:ext cx="3853705" cy="584775"/>
          </a:xfrm>
          <a:prstGeom prst="rect">
            <a:avLst/>
          </a:prstGeom>
          <a:noFill/>
        </p:spPr>
        <p:txBody>
          <a:bodyPr wrap="square" rtlCol="0">
            <a:spAutoFit/>
          </a:bodyPr>
          <a:lstStyle/>
          <a:p>
            <a:r>
              <a:rPr lang="en-GB" b="1" dirty="0">
                <a:latin typeface="Century Gothic" panose="020B0502020202020204" pitchFamily="34" charset="0"/>
              </a:rPr>
              <a:t>Literacy </a:t>
            </a:r>
            <a:br>
              <a:rPr lang="en-GB" b="1" dirty="0">
                <a:latin typeface="Century Gothic" panose="020B0502020202020204" pitchFamily="34" charset="0"/>
              </a:rPr>
            </a:br>
            <a:r>
              <a:rPr lang="en-GB" sz="1400" b="1" dirty="0">
                <a:latin typeface="Century Gothic" panose="020B0502020202020204" pitchFamily="34" charset="0"/>
              </a:rPr>
              <a:t>(reading and writing)</a:t>
            </a:r>
            <a:endParaRPr lang="en-GB" b="1" dirty="0">
              <a:latin typeface="Century Gothic" panose="020B0502020202020204" pitchFamily="34" charset="0"/>
            </a:endParaRPr>
          </a:p>
        </p:txBody>
      </p:sp>
      <p:sp>
        <p:nvSpPr>
          <p:cNvPr id="19" name="TextBox 18">
            <a:extLst>
              <a:ext uri="{FF2B5EF4-FFF2-40B4-BE49-F238E27FC236}">
                <a16:creationId xmlns:a16="http://schemas.microsoft.com/office/drawing/2014/main" id="{8BAEF7E7-6BF4-4A45-A068-BE22A9BE2817}"/>
              </a:ext>
            </a:extLst>
          </p:cNvPr>
          <p:cNvSpPr txBox="1"/>
          <p:nvPr/>
        </p:nvSpPr>
        <p:spPr>
          <a:xfrm>
            <a:off x="5083114" y="5519253"/>
            <a:ext cx="2513065" cy="400110"/>
          </a:xfrm>
          <a:prstGeom prst="rect">
            <a:avLst/>
          </a:prstGeom>
          <a:noFill/>
        </p:spPr>
        <p:txBody>
          <a:bodyPr wrap="square" rtlCol="0">
            <a:spAutoFit/>
          </a:bodyPr>
          <a:lstStyle/>
          <a:p>
            <a:r>
              <a:rPr lang="en-GB" sz="2000" b="1" dirty="0">
                <a:latin typeface="Century Gothic" panose="020B0502020202020204" pitchFamily="34" charset="0"/>
              </a:rPr>
              <a:t>Numeracy</a:t>
            </a:r>
          </a:p>
        </p:txBody>
      </p:sp>
      <p:sp>
        <p:nvSpPr>
          <p:cNvPr id="21" name="TextBox 20">
            <a:extLst>
              <a:ext uri="{FF2B5EF4-FFF2-40B4-BE49-F238E27FC236}">
                <a16:creationId xmlns:a16="http://schemas.microsoft.com/office/drawing/2014/main" id="{FCC7BD1C-8458-4296-8F59-C87F081530E8}"/>
              </a:ext>
            </a:extLst>
          </p:cNvPr>
          <p:cNvSpPr txBox="1"/>
          <p:nvPr/>
        </p:nvSpPr>
        <p:spPr>
          <a:xfrm>
            <a:off x="9064318" y="6230628"/>
            <a:ext cx="2986457" cy="400110"/>
          </a:xfrm>
          <a:prstGeom prst="rect">
            <a:avLst/>
          </a:prstGeom>
          <a:noFill/>
        </p:spPr>
        <p:txBody>
          <a:bodyPr wrap="square" rtlCol="0">
            <a:spAutoFit/>
          </a:bodyPr>
          <a:lstStyle/>
          <a:p>
            <a:r>
              <a:rPr lang="en-GB" sz="2000" b="1" dirty="0">
                <a:latin typeface="Century Gothic" panose="020B0502020202020204" pitchFamily="34" charset="0"/>
              </a:rPr>
              <a:t>IT skills </a:t>
            </a:r>
            <a:r>
              <a:rPr lang="en-GB" sz="1600" b="1" dirty="0">
                <a:latin typeface="Century Gothic" panose="020B0502020202020204" pitchFamily="34" charset="0"/>
              </a:rPr>
              <a:t>(computers)</a:t>
            </a:r>
            <a:endParaRPr lang="en-GB" sz="2000" b="1" dirty="0">
              <a:latin typeface="Century Gothic" panose="020B0502020202020204" pitchFamily="34" charset="0"/>
            </a:endParaRPr>
          </a:p>
        </p:txBody>
      </p:sp>
      <p:sp>
        <p:nvSpPr>
          <p:cNvPr id="22" name="TextBox 21">
            <a:extLst>
              <a:ext uri="{FF2B5EF4-FFF2-40B4-BE49-F238E27FC236}">
                <a16:creationId xmlns:a16="http://schemas.microsoft.com/office/drawing/2014/main" id="{34E37BF0-8912-4763-8863-0D3D71DA06A6}"/>
              </a:ext>
            </a:extLst>
          </p:cNvPr>
          <p:cNvSpPr txBox="1"/>
          <p:nvPr/>
        </p:nvSpPr>
        <p:spPr>
          <a:xfrm>
            <a:off x="5109146" y="6005326"/>
            <a:ext cx="2848513" cy="738664"/>
          </a:xfrm>
          <a:prstGeom prst="rect">
            <a:avLst/>
          </a:prstGeom>
          <a:noFill/>
        </p:spPr>
        <p:txBody>
          <a:bodyPr wrap="square" rtlCol="0">
            <a:spAutoFit/>
          </a:bodyPr>
          <a:lstStyle/>
          <a:p>
            <a:r>
              <a:rPr lang="en-GB" sz="2000" b="1" dirty="0">
                <a:latin typeface="Century Gothic" panose="020B0502020202020204" pitchFamily="34" charset="0"/>
              </a:rPr>
              <a:t>Problem Solving</a:t>
            </a:r>
          </a:p>
          <a:p>
            <a:r>
              <a:rPr lang="en-GB" sz="1100" b="1" dirty="0">
                <a:latin typeface="Century Gothic" panose="020B0502020202020204" pitchFamily="34" charset="0"/>
              </a:rPr>
              <a:t>(thinking of answers to complete a puzzle or task)</a:t>
            </a:r>
          </a:p>
        </p:txBody>
      </p:sp>
      <p:sp>
        <p:nvSpPr>
          <p:cNvPr id="23" name="TextBox 22">
            <a:extLst>
              <a:ext uri="{FF2B5EF4-FFF2-40B4-BE49-F238E27FC236}">
                <a16:creationId xmlns:a16="http://schemas.microsoft.com/office/drawing/2014/main" id="{8E9AEF9C-9388-4E4D-B0BB-199FB2D78F61}"/>
              </a:ext>
            </a:extLst>
          </p:cNvPr>
          <p:cNvSpPr txBox="1"/>
          <p:nvPr/>
        </p:nvSpPr>
        <p:spPr>
          <a:xfrm>
            <a:off x="9003380" y="5495309"/>
            <a:ext cx="2950720" cy="830997"/>
          </a:xfrm>
          <a:prstGeom prst="rect">
            <a:avLst/>
          </a:prstGeom>
          <a:noFill/>
        </p:spPr>
        <p:txBody>
          <a:bodyPr wrap="square" rtlCol="0">
            <a:spAutoFit/>
          </a:bodyPr>
          <a:lstStyle/>
          <a:p>
            <a:r>
              <a:rPr lang="en-GB" sz="2000" b="1" dirty="0">
                <a:latin typeface="Century Gothic" panose="020B0502020202020204" pitchFamily="34" charset="0"/>
              </a:rPr>
              <a:t>Creative Thinking</a:t>
            </a:r>
          </a:p>
          <a:p>
            <a:r>
              <a:rPr lang="en-GB" sz="1400" b="1" dirty="0">
                <a:latin typeface="Century Gothic" panose="020B0502020202020204" pitchFamily="34" charset="0"/>
              </a:rPr>
              <a:t>(coming up with your own ideas)</a:t>
            </a:r>
          </a:p>
        </p:txBody>
      </p:sp>
      <p:pic>
        <p:nvPicPr>
          <p:cNvPr id="24" name="Picture 23">
            <a:extLst>
              <a:ext uri="{FF2B5EF4-FFF2-40B4-BE49-F238E27FC236}">
                <a16:creationId xmlns:a16="http://schemas.microsoft.com/office/drawing/2014/main" id="{D1671E99-F67D-4B52-A5F9-C5867DEECBC2}"/>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25738" y="5545508"/>
            <a:ext cx="520358" cy="520358"/>
          </a:xfrm>
          <a:prstGeom prst="rect">
            <a:avLst/>
          </a:prstGeom>
          <a:solidFill>
            <a:schemeClr val="bg1"/>
          </a:solidFill>
          <a:ln w="12700">
            <a:solidFill>
              <a:schemeClr val="tx1"/>
            </a:solidFill>
          </a:ln>
        </p:spPr>
      </p:pic>
      <p:pic>
        <p:nvPicPr>
          <p:cNvPr id="25" name="Picture 24">
            <a:extLst>
              <a:ext uri="{FF2B5EF4-FFF2-40B4-BE49-F238E27FC236}">
                <a16:creationId xmlns:a16="http://schemas.microsoft.com/office/drawing/2014/main" id="{F11D0E1B-1BD7-4441-9B8D-8BC644223611}"/>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572811" y="5545508"/>
            <a:ext cx="520358" cy="520358"/>
          </a:xfrm>
          <a:prstGeom prst="rect">
            <a:avLst/>
          </a:prstGeom>
          <a:ln w="12700">
            <a:solidFill>
              <a:schemeClr val="tx1"/>
            </a:solidFill>
          </a:ln>
        </p:spPr>
      </p:pic>
      <p:pic>
        <p:nvPicPr>
          <p:cNvPr id="26" name="Picture 25">
            <a:extLst>
              <a:ext uri="{FF2B5EF4-FFF2-40B4-BE49-F238E27FC236}">
                <a16:creationId xmlns:a16="http://schemas.microsoft.com/office/drawing/2014/main" id="{9FFBCC49-0E8D-482F-A6E4-F61044292EC7}"/>
              </a:ext>
            </a:extLst>
          </p:cNvPr>
          <p:cNvPicPr>
            <a:picLocks noChangeAspect="1"/>
          </p:cNvPicPr>
          <p:nvPr/>
        </p:nvPicPr>
        <p:blipFill>
          <a:blip r:embed="rId8" cstate="print">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8318076" y="6130901"/>
            <a:ext cx="525128" cy="525128"/>
          </a:xfrm>
          <a:prstGeom prst="rect">
            <a:avLst/>
          </a:prstGeom>
          <a:solidFill>
            <a:schemeClr val="bg1"/>
          </a:solidFill>
          <a:ln w="12700">
            <a:solidFill>
              <a:schemeClr val="tx1"/>
            </a:solidFill>
          </a:ln>
        </p:spPr>
      </p:pic>
      <p:pic>
        <p:nvPicPr>
          <p:cNvPr id="27" name="Picture 26">
            <a:extLst>
              <a:ext uri="{FF2B5EF4-FFF2-40B4-BE49-F238E27FC236}">
                <a16:creationId xmlns:a16="http://schemas.microsoft.com/office/drawing/2014/main" id="{C3CF5491-A1CC-427B-AFC0-E9594367EBA3}"/>
              </a:ext>
            </a:extLst>
          </p:cNvPr>
          <p:cNvPicPr>
            <a:picLocks noChangeAspect="1"/>
          </p:cNvPicPr>
          <p:nvPr/>
        </p:nvPicPr>
        <p:blipFill>
          <a:blip r:embed="rId10" cstate="print">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4572811" y="6119694"/>
            <a:ext cx="536335" cy="536335"/>
          </a:xfrm>
          <a:prstGeom prst="rect">
            <a:avLst/>
          </a:prstGeom>
          <a:solidFill>
            <a:schemeClr val="bg1"/>
          </a:solidFill>
          <a:ln w="12700">
            <a:solidFill>
              <a:schemeClr val="tx1"/>
            </a:solidFill>
          </a:ln>
        </p:spPr>
      </p:pic>
      <p:pic>
        <p:nvPicPr>
          <p:cNvPr id="28" name="Picture 27">
            <a:extLst>
              <a:ext uri="{FF2B5EF4-FFF2-40B4-BE49-F238E27FC236}">
                <a16:creationId xmlns:a16="http://schemas.microsoft.com/office/drawing/2014/main" id="{D420110B-C0D7-4E9B-974E-D3BEB3B1D03A}"/>
              </a:ext>
            </a:extLst>
          </p:cNvPr>
          <p:cNvPicPr>
            <a:picLocks noChangeAspect="1"/>
          </p:cNvPicPr>
          <p:nvPr/>
        </p:nvPicPr>
        <p:blipFill>
          <a:blip r:embed="rId12" cstate="print">
            <a:extLst>
              <a:ext uri="{28A0092B-C50C-407E-A947-70E740481C1C}">
                <a14:useLocalDpi xmlns:a14="http://schemas.microsoft.com/office/drawing/2010/main" val="0"/>
              </a:ext>
              <a:ext uri="{837473B0-CC2E-450A-ABE3-18F120FF3D39}">
                <a1611:picAttrSrcUrl xmlns:a1611="http://schemas.microsoft.com/office/drawing/2016/11/main" r:id="rId13"/>
              </a:ext>
            </a:extLst>
          </a:blip>
          <a:stretch>
            <a:fillRect/>
          </a:stretch>
        </p:blipFill>
        <p:spPr>
          <a:xfrm>
            <a:off x="8316559" y="5528189"/>
            <a:ext cx="528163" cy="528163"/>
          </a:xfrm>
          <a:prstGeom prst="rect">
            <a:avLst/>
          </a:prstGeom>
          <a:solidFill>
            <a:schemeClr val="bg1"/>
          </a:solidFill>
          <a:ln w="12700">
            <a:solidFill>
              <a:schemeClr val="tx1"/>
            </a:solidFill>
          </a:ln>
        </p:spPr>
      </p:pic>
      <p:sp>
        <p:nvSpPr>
          <p:cNvPr id="29" name="TextBox 28">
            <a:extLst>
              <a:ext uri="{FF2B5EF4-FFF2-40B4-BE49-F238E27FC236}">
                <a16:creationId xmlns:a16="http://schemas.microsoft.com/office/drawing/2014/main" id="{B5E6DA21-C531-43C4-B8EE-FAB544D7EEC4}"/>
              </a:ext>
            </a:extLst>
          </p:cNvPr>
          <p:cNvSpPr txBox="1"/>
          <p:nvPr/>
        </p:nvSpPr>
        <p:spPr>
          <a:xfrm>
            <a:off x="1416160" y="6053548"/>
            <a:ext cx="3872101" cy="584775"/>
          </a:xfrm>
          <a:prstGeom prst="rect">
            <a:avLst/>
          </a:prstGeom>
          <a:noFill/>
        </p:spPr>
        <p:txBody>
          <a:bodyPr wrap="square" rtlCol="0">
            <a:spAutoFit/>
          </a:bodyPr>
          <a:lstStyle/>
          <a:p>
            <a:r>
              <a:rPr lang="en-GB" b="1" dirty="0">
                <a:latin typeface="Century Gothic" panose="020B0502020202020204" pitchFamily="34" charset="0"/>
              </a:rPr>
              <a:t>Research</a:t>
            </a:r>
            <a:r>
              <a:rPr lang="en-GB" sz="1400" b="1" dirty="0">
                <a:latin typeface="Century Gothic" panose="020B0502020202020204" pitchFamily="34" charset="0"/>
              </a:rPr>
              <a:t> </a:t>
            </a:r>
            <a:br>
              <a:rPr lang="en-GB" sz="1400" b="1" dirty="0">
                <a:latin typeface="Century Gothic" panose="020B0502020202020204" pitchFamily="34" charset="0"/>
              </a:rPr>
            </a:br>
            <a:r>
              <a:rPr lang="en-GB" sz="1400" b="1" dirty="0">
                <a:latin typeface="Century Gothic" panose="020B0502020202020204" pitchFamily="34" charset="0"/>
              </a:rPr>
              <a:t>(finding information)</a:t>
            </a:r>
            <a:endParaRPr lang="en-GB" b="1" dirty="0">
              <a:latin typeface="Century Gothic" panose="020B0502020202020204" pitchFamily="34" charset="0"/>
            </a:endParaRPr>
          </a:p>
        </p:txBody>
      </p:sp>
      <p:pic>
        <p:nvPicPr>
          <p:cNvPr id="30" name="Picture 29">
            <a:extLst>
              <a:ext uri="{FF2B5EF4-FFF2-40B4-BE49-F238E27FC236}">
                <a16:creationId xmlns:a16="http://schemas.microsoft.com/office/drawing/2014/main" id="{1EE6DC20-4C44-40ED-96F6-624CD683B8E0}"/>
              </a:ext>
            </a:extLst>
          </p:cNvPr>
          <p:cNvPicPr>
            <a:picLocks noChangeAspect="1"/>
          </p:cNvPicPr>
          <p:nvPr/>
        </p:nvPicPr>
        <p:blipFill>
          <a:blip r:embed="rId14" cstate="print">
            <a:extLst>
              <a:ext uri="{28A0092B-C50C-407E-A947-70E740481C1C}">
                <a14:useLocalDpi xmlns:a14="http://schemas.microsoft.com/office/drawing/2010/main" val="0"/>
              </a:ext>
              <a:ext uri="{837473B0-CC2E-450A-ABE3-18F120FF3D39}">
                <a1611:picAttrSrcUrl xmlns:a1611="http://schemas.microsoft.com/office/drawing/2016/11/main" r:id="rId15"/>
              </a:ext>
            </a:extLst>
          </a:blip>
          <a:stretch>
            <a:fillRect/>
          </a:stretch>
        </p:blipFill>
        <p:spPr>
          <a:xfrm>
            <a:off x="840749" y="6110380"/>
            <a:ext cx="520358" cy="520358"/>
          </a:xfrm>
          <a:prstGeom prst="rect">
            <a:avLst/>
          </a:prstGeom>
          <a:ln w="12700">
            <a:solidFill>
              <a:schemeClr val="tx1"/>
            </a:solidFill>
          </a:ln>
        </p:spPr>
      </p:pic>
    </p:spTree>
    <p:extLst>
      <p:ext uri="{BB962C8B-B14F-4D97-AF65-F5344CB8AC3E}">
        <p14:creationId xmlns:p14="http://schemas.microsoft.com/office/powerpoint/2010/main" val="39201399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1CB4ABD-FF3F-4694-8595-CC52FB1CD457}"/>
              </a:ext>
            </a:extLst>
          </p:cNvPr>
          <p:cNvSpPr/>
          <p:nvPr/>
        </p:nvSpPr>
        <p:spPr>
          <a:xfrm>
            <a:off x="230909" y="224255"/>
            <a:ext cx="9642764" cy="1299875"/>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2" name="TextBox 11">
            <a:extLst>
              <a:ext uri="{FF2B5EF4-FFF2-40B4-BE49-F238E27FC236}">
                <a16:creationId xmlns:a16="http://schemas.microsoft.com/office/drawing/2014/main" id="{487C6B08-4BEA-4E32-8C8D-95B2A0AD240C}"/>
              </a:ext>
            </a:extLst>
          </p:cNvPr>
          <p:cNvSpPr txBox="1"/>
          <p:nvPr/>
        </p:nvSpPr>
        <p:spPr>
          <a:xfrm>
            <a:off x="225902" y="200691"/>
            <a:ext cx="9642764" cy="1877437"/>
          </a:xfrm>
          <a:prstGeom prst="rect">
            <a:avLst/>
          </a:prstGeom>
          <a:noFill/>
        </p:spPr>
        <p:txBody>
          <a:bodyPr wrap="square" rtlCol="0">
            <a:spAutoFit/>
          </a:bodyPr>
          <a:lstStyle/>
          <a:p>
            <a:r>
              <a:rPr lang="en-GB" sz="2400" b="1" u="sng" dirty="0">
                <a:latin typeface="Century Gothic" pitchFamily="34" charset="0"/>
              </a:rPr>
              <a:t>Task: </a:t>
            </a:r>
            <a:r>
              <a:rPr lang="en-GB" sz="2400" b="1" dirty="0">
                <a:latin typeface="Century Gothic" pitchFamily="34" charset="0"/>
              </a:rPr>
              <a:t>Beat the clock. x3 x4 x6</a:t>
            </a:r>
          </a:p>
          <a:p>
            <a:endParaRPr lang="en-GB" sz="2400" dirty="0"/>
          </a:p>
          <a:p>
            <a:r>
              <a:rPr lang="en-GB" sz="2400" dirty="0"/>
              <a:t>Answers…check your answers and try again in a couple of days!</a:t>
            </a:r>
            <a:endParaRPr lang="en-GB" sz="2400" b="1" u="sng" dirty="0">
              <a:latin typeface="Century Gothic" panose="020B0502020202020204" pitchFamily="34" charset="0"/>
            </a:endParaRPr>
          </a:p>
          <a:p>
            <a:endParaRPr lang="en-GB" sz="2400" b="1" dirty="0">
              <a:latin typeface="Century Gothic" pitchFamily="34" charset="0"/>
            </a:endParaRPr>
          </a:p>
          <a:p>
            <a:endParaRPr lang="en-GB" sz="2000" dirty="0"/>
          </a:p>
        </p:txBody>
      </p:sp>
      <p:sp>
        <p:nvSpPr>
          <p:cNvPr id="5" name="Rectangle 4">
            <a:extLst>
              <a:ext uri="{FF2B5EF4-FFF2-40B4-BE49-F238E27FC236}">
                <a16:creationId xmlns:a16="http://schemas.microsoft.com/office/drawing/2014/main" id="{74029660-E848-4C38-8A5C-C26AF19FBFA7}"/>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B6B223F7-7B87-431E-BDA5-973A51456C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41982BEA-E021-42C4-BBFE-52A7AABB6CEA}"/>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B015DB26-59B3-4669-BA48-D90DF90674BB}"/>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48929"/>
            <a:ext cx="560437" cy="560437"/>
          </a:xfrm>
          <a:prstGeom prst="rect">
            <a:avLst/>
          </a:prstGeom>
          <a:ln w="12700">
            <a:solidFill>
              <a:schemeClr val="tx1"/>
            </a:solidFill>
          </a:ln>
        </p:spPr>
      </p:pic>
      <p:pic>
        <p:nvPicPr>
          <p:cNvPr id="20" name="Picture 19">
            <a:extLst>
              <a:ext uri="{FF2B5EF4-FFF2-40B4-BE49-F238E27FC236}">
                <a16:creationId xmlns:a16="http://schemas.microsoft.com/office/drawing/2014/main" id="{28F5FEB5-B354-4E74-AB70-9B878A479E45}"/>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632548" y="-12988"/>
            <a:ext cx="1236118" cy="1571336"/>
          </a:xfrm>
          <a:prstGeom prst="rect">
            <a:avLst/>
          </a:prstGeom>
        </p:spPr>
      </p:pic>
      <p:sp>
        <p:nvSpPr>
          <p:cNvPr id="13" name="TextBox 12">
            <a:extLst>
              <a:ext uri="{FF2B5EF4-FFF2-40B4-BE49-F238E27FC236}">
                <a16:creationId xmlns:a16="http://schemas.microsoft.com/office/drawing/2014/main" id="{A4589F92-040A-42C8-9928-71C55C80AF7B}"/>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graphicFrame>
        <p:nvGraphicFramePr>
          <p:cNvPr id="14" name="Table 2">
            <a:extLst>
              <a:ext uri="{FF2B5EF4-FFF2-40B4-BE49-F238E27FC236}">
                <a16:creationId xmlns:a16="http://schemas.microsoft.com/office/drawing/2014/main" id="{E4DC036C-F871-48A7-BB03-C83CF5267DE1}"/>
              </a:ext>
            </a:extLst>
          </p:cNvPr>
          <p:cNvGraphicFramePr>
            <a:graphicFrameLocks noGrp="1"/>
          </p:cNvGraphicFramePr>
          <p:nvPr>
            <p:extLst>
              <p:ext uri="{D42A27DB-BD31-4B8C-83A1-F6EECF244321}">
                <p14:modId xmlns:p14="http://schemas.microsoft.com/office/powerpoint/2010/main" val="3310496607"/>
              </p:ext>
            </p:extLst>
          </p:nvPr>
        </p:nvGraphicFramePr>
        <p:xfrm>
          <a:off x="509684" y="1743806"/>
          <a:ext cx="11146505" cy="3653155"/>
        </p:xfrm>
        <a:graphic>
          <a:graphicData uri="http://schemas.openxmlformats.org/drawingml/2006/table">
            <a:tbl>
              <a:tblPr firstRow="1" bandRow="1">
                <a:tableStyleId>{5940675A-B579-460E-94D1-54222C63F5DA}</a:tableStyleId>
              </a:tblPr>
              <a:tblGrid>
                <a:gridCol w="2229301">
                  <a:extLst>
                    <a:ext uri="{9D8B030D-6E8A-4147-A177-3AD203B41FA5}">
                      <a16:colId xmlns:a16="http://schemas.microsoft.com/office/drawing/2014/main" val="3209142909"/>
                    </a:ext>
                  </a:extLst>
                </a:gridCol>
                <a:gridCol w="2229301">
                  <a:extLst>
                    <a:ext uri="{9D8B030D-6E8A-4147-A177-3AD203B41FA5}">
                      <a16:colId xmlns:a16="http://schemas.microsoft.com/office/drawing/2014/main" val="3619860520"/>
                    </a:ext>
                  </a:extLst>
                </a:gridCol>
                <a:gridCol w="2229301">
                  <a:extLst>
                    <a:ext uri="{9D8B030D-6E8A-4147-A177-3AD203B41FA5}">
                      <a16:colId xmlns:a16="http://schemas.microsoft.com/office/drawing/2014/main" val="540901438"/>
                    </a:ext>
                  </a:extLst>
                </a:gridCol>
                <a:gridCol w="2229301">
                  <a:extLst>
                    <a:ext uri="{9D8B030D-6E8A-4147-A177-3AD203B41FA5}">
                      <a16:colId xmlns:a16="http://schemas.microsoft.com/office/drawing/2014/main" val="2722824625"/>
                    </a:ext>
                  </a:extLst>
                </a:gridCol>
                <a:gridCol w="2229301">
                  <a:extLst>
                    <a:ext uri="{9D8B030D-6E8A-4147-A177-3AD203B41FA5}">
                      <a16:colId xmlns:a16="http://schemas.microsoft.com/office/drawing/2014/main" val="636347389"/>
                    </a:ext>
                  </a:extLst>
                </a:gridCol>
              </a:tblGrid>
              <a:tr h="733521">
                <a:tc>
                  <a:txBody>
                    <a:bodyPr/>
                    <a:lstStyle/>
                    <a:p>
                      <a:r>
                        <a:rPr lang="en-GB" sz="2000" dirty="0">
                          <a:latin typeface="Comic Sans MS" panose="030F0702030302020204" pitchFamily="66" charset="0"/>
                        </a:rPr>
                        <a:t>3 × 4 = </a:t>
                      </a:r>
                      <a:r>
                        <a:rPr lang="en-GB" sz="2000" dirty="0">
                          <a:solidFill>
                            <a:srgbClr val="FF0066"/>
                          </a:solidFill>
                          <a:latin typeface="Comic Sans MS" panose="030F0702030302020204" pitchFamily="66" charset="0"/>
                        </a:rPr>
                        <a:t>12</a:t>
                      </a:r>
                    </a:p>
                  </a:txBody>
                  <a:tcPr>
                    <a:solidFill>
                      <a:schemeClr val="accent6">
                        <a:lumMod val="40000"/>
                        <a:lumOff val="60000"/>
                      </a:schemeClr>
                    </a:solidFill>
                  </a:tcPr>
                </a:tc>
                <a:tc>
                  <a:txBody>
                    <a:bodyPr/>
                    <a:lstStyle/>
                    <a:p>
                      <a:r>
                        <a:rPr lang="en-GB" sz="2000" dirty="0">
                          <a:latin typeface="Comic Sans MS" panose="030F0702030302020204" pitchFamily="66" charset="0"/>
                        </a:rPr>
                        <a:t>0 × 8 = </a:t>
                      </a:r>
                      <a:r>
                        <a:rPr lang="en-GB" sz="2000" dirty="0">
                          <a:solidFill>
                            <a:srgbClr val="FF0066"/>
                          </a:solidFill>
                          <a:latin typeface="Comic Sans MS" panose="030F0702030302020204" pitchFamily="66" charset="0"/>
                        </a:rPr>
                        <a:t>0</a:t>
                      </a:r>
                    </a:p>
                  </a:txBody>
                  <a:tcPr>
                    <a:solidFill>
                      <a:schemeClr val="accent6">
                        <a:lumMod val="40000"/>
                        <a:lumOff val="60000"/>
                      </a:schemeClr>
                    </a:solidFill>
                  </a:tcPr>
                </a:tc>
                <a:tc>
                  <a:txBody>
                    <a:bodyPr/>
                    <a:lstStyle/>
                    <a:p>
                      <a:r>
                        <a:rPr lang="en-GB" sz="2000" dirty="0">
                          <a:latin typeface="Comic Sans MS" panose="030F0702030302020204" pitchFamily="66" charset="0"/>
                        </a:rPr>
                        <a:t>6 × 4 = </a:t>
                      </a:r>
                      <a:r>
                        <a:rPr lang="en-GB" sz="2000" dirty="0">
                          <a:solidFill>
                            <a:srgbClr val="FF0066"/>
                          </a:solidFill>
                          <a:latin typeface="Comic Sans MS" panose="030F0702030302020204" pitchFamily="66" charset="0"/>
                        </a:rPr>
                        <a:t>24</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6 × 8 = </a:t>
                      </a:r>
                      <a:r>
                        <a:rPr lang="en-GB" sz="2000" dirty="0">
                          <a:solidFill>
                            <a:srgbClr val="FF0066"/>
                          </a:solidFill>
                          <a:latin typeface="Comic Sans MS" panose="030F0702030302020204" pitchFamily="66" charset="0"/>
                        </a:rPr>
                        <a:t>48</a:t>
                      </a:r>
                    </a:p>
                    <a:p>
                      <a:endParaRPr lang="en-GB" sz="2000" dirty="0">
                        <a:latin typeface="Comic Sans MS" panose="030F0702030302020204" pitchFamily="66" charset="0"/>
                      </a:endParaRPr>
                    </a:p>
                  </a:txBody>
                  <a:tcPr>
                    <a:solidFill>
                      <a:schemeClr val="accent6">
                        <a:lumMod val="40000"/>
                        <a:lumOff val="60000"/>
                      </a:schemeClr>
                    </a:solidFill>
                  </a:tcPr>
                </a:tc>
                <a:tc>
                  <a:txBody>
                    <a:bodyPr/>
                    <a:lstStyle/>
                    <a:p>
                      <a:r>
                        <a:rPr lang="en-GB" sz="2000" dirty="0">
                          <a:latin typeface="Comic Sans MS" panose="030F0702030302020204" pitchFamily="66" charset="0"/>
                        </a:rPr>
                        <a:t>11 × 4= </a:t>
                      </a:r>
                      <a:r>
                        <a:rPr lang="en-GB" sz="2000" dirty="0">
                          <a:solidFill>
                            <a:srgbClr val="FF0066"/>
                          </a:solidFill>
                          <a:latin typeface="Comic Sans MS" panose="030F0702030302020204" pitchFamily="66" charset="0"/>
                        </a:rPr>
                        <a:t>44</a:t>
                      </a:r>
                    </a:p>
                  </a:txBody>
                  <a:tcPr>
                    <a:solidFill>
                      <a:schemeClr val="accent6">
                        <a:lumMod val="40000"/>
                        <a:lumOff val="60000"/>
                      </a:schemeClr>
                    </a:solidFill>
                  </a:tcPr>
                </a:tc>
                <a:extLst>
                  <a:ext uri="{0D108BD9-81ED-4DB2-BD59-A6C34878D82A}">
                    <a16:rowId xmlns:a16="http://schemas.microsoft.com/office/drawing/2014/main" val="4080842380"/>
                  </a:ext>
                </a:extLst>
              </a:tr>
              <a:tr h="733521">
                <a:tc>
                  <a:txBody>
                    <a:bodyPr/>
                    <a:lstStyle/>
                    <a:p>
                      <a:r>
                        <a:rPr lang="en-GB" sz="2000" dirty="0">
                          <a:latin typeface="Comic Sans MS" panose="030F0702030302020204" pitchFamily="66" charset="0"/>
                        </a:rPr>
                        <a:t>12 × 4 = </a:t>
                      </a:r>
                      <a:r>
                        <a:rPr lang="en-GB" sz="2000" dirty="0">
                          <a:solidFill>
                            <a:srgbClr val="FF0066"/>
                          </a:solidFill>
                          <a:latin typeface="Comic Sans MS" panose="030F0702030302020204" pitchFamily="66" charset="0"/>
                        </a:rPr>
                        <a:t>48</a:t>
                      </a:r>
                    </a:p>
                  </a:txBody>
                  <a:tcPr>
                    <a:solidFill>
                      <a:schemeClr val="accent6">
                        <a:lumMod val="40000"/>
                        <a:lumOff val="60000"/>
                      </a:schemeClr>
                    </a:solidFill>
                  </a:tcPr>
                </a:tc>
                <a:tc>
                  <a:txBody>
                    <a:bodyPr/>
                    <a:lstStyle/>
                    <a:p>
                      <a:r>
                        <a:rPr lang="en-GB" sz="2000" dirty="0">
                          <a:latin typeface="Comic Sans MS" panose="030F0702030302020204" pitchFamily="66" charset="0"/>
                        </a:rPr>
                        <a:t>8 × 8 = </a:t>
                      </a:r>
                      <a:r>
                        <a:rPr lang="en-GB" sz="2000" dirty="0">
                          <a:solidFill>
                            <a:srgbClr val="FF0066"/>
                          </a:solidFill>
                          <a:latin typeface="Comic Sans MS" panose="030F0702030302020204" pitchFamily="66" charset="0"/>
                        </a:rPr>
                        <a:t>64</a:t>
                      </a:r>
                    </a:p>
                  </a:txBody>
                  <a:tcPr>
                    <a:solidFill>
                      <a:schemeClr val="accent6">
                        <a:lumMod val="40000"/>
                        <a:lumOff val="60000"/>
                      </a:schemeClr>
                    </a:solidFill>
                  </a:tcPr>
                </a:tc>
                <a:tc>
                  <a:txBody>
                    <a:bodyPr/>
                    <a:lstStyle/>
                    <a:p>
                      <a:r>
                        <a:rPr lang="en-GB" sz="2000" dirty="0">
                          <a:latin typeface="Comic Sans MS" panose="030F0702030302020204" pitchFamily="66" charset="0"/>
                        </a:rPr>
                        <a:t>8 × 3 = </a:t>
                      </a:r>
                      <a:r>
                        <a:rPr lang="en-GB" sz="2000" dirty="0">
                          <a:solidFill>
                            <a:srgbClr val="FF0066"/>
                          </a:solidFill>
                          <a:latin typeface="Comic Sans MS" panose="030F0702030302020204" pitchFamily="66" charset="0"/>
                        </a:rPr>
                        <a:t>24</a:t>
                      </a:r>
                    </a:p>
                  </a:txBody>
                  <a:tcPr>
                    <a:solidFill>
                      <a:schemeClr val="accent6">
                        <a:lumMod val="40000"/>
                        <a:lumOff val="60000"/>
                      </a:schemeClr>
                    </a:solidFill>
                  </a:tcPr>
                </a:tc>
                <a:tc>
                  <a:txBody>
                    <a:bodyPr/>
                    <a:lstStyle/>
                    <a:p>
                      <a:r>
                        <a:rPr lang="en-GB" sz="2000" dirty="0">
                          <a:latin typeface="Comic Sans MS" panose="030F0702030302020204" pitchFamily="66" charset="0"/>
                        </a:rPr>
                        <a:t>0 × 4 = </a:t>
                      </a:r>
                      <a:r>
                        <a:rPr lang="en-GB" sz="2000" dirty="0">
                          <a:solidFill>
                            <a:srgbClr val="FF0066"/>
                          </a:solidFill>
                          <a:latin typeface="Comic Sans MS" panose="030F0702030302020204" pitchFamily="66" charset="0"/>
                        </a:rPr>
                        <a:t>0</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9 × 3 = </a:t>
                      </a:r>
                      <a:r>
                        <a:rPr lang="en-GB" sz="2000" dirty="0">
                          <a:solidFill>
                            <a:srgbClr val="FF0066"/>
                          </a:solidFill>
                          <a:latin typeface="Comic Sans MS" panose="030F0702030302020204" pitchFamily="66" charset="0"/>
                        </a:rPr>
                        <a:t>27</a:t>
                      </a:r>
                    </a:p>
                    <a:p>
                      <a:endParaRPr lang="en-GB" sz="2000" dirty="0">
                        <a:latin typeface="Comic Sans MS" panose="030F0702030302020204" pitchFamily="66" charset="0"/>
                      </a:endParaRPr>
                    </a:p>
                  </a:txBody>
                  <a:tcPr>
                    <a:solidFill>
                      <a:schemeClr val="accent6">
                        <a:lumMod val="40000"/>
                        <a:lumOff val="60000"/>
                      </a:schemeClr>
                    </a:solidFill>
                  </a:tcPr>
                </a:tc>
                <a:extLst>
                  <a:ext uri="{0D108BD9-81ED-4DB2-BD59-A6C34878D82A}">
                    <a16:rowId xmlns:a16="http://schemas.microsoft.com/office/drawing/2014/main" val="1317503618"/>
                  </a:ext>
                </a:extLst>
              </a:tr>
              <a:tr h="733521">
                <a:tc>
                  <a:txBody>
                    <a:bodyPr/>
                    <a:lstStyle/>
                    <a:p>
                      <a:r>
                        <a:rPr lang="en-GB" sz="2000">
                          <a:latin typeface="Comic Sans MS" panose="030F0702030302020204" pitchFamily="66" charset="0"/>
                        </a:rPr>
                        <a:t>5 </a:t>
                      </a:r>
                      <a:r>
                        <a:rPr lang="en-GB" sz="2000" dirty="0">
                          <a:latin typeface="Comic Sans MS" panose="030F0702030302020204" pitchFamily="66" charset="0"/>
                        </a:rPr>
                        <a:t>× 4 = </a:t>
                      </a:r>
                      <a:r>
                        <a:rPr lang="en-GB" sz="2000" dirty="0">
                          <a:solidFill>
                            <a:srgbClr val="FF0066"/>
                          </a:solidFill>
                          <a:latin typeface="Comic Sans MS" panose="030F0702030302020204" pitchFamily="66" charset="0"/>
                        </a:rPr>
                        <a:t>20</a:t>
                      </a:r>
                    </a:p>
                  </a:txBody>
                  <a:tcPr>
                    <a:solidFill>
                      <a:schemeClr val="accent6">
                        <a:lumMod val="40000"/>
                        <a:lumOff val="60000"/>
                      </a:schemeClr>
                    </a:solidFill>
                  </a:tcPr>
                </a:tc>
                <a:tc>
                  <a:txBody>
                    <a:bodyPr/>
                    <a:lstStyle/>
                    <a:p>
                      <a:r>
                        <a:rPr lang="en-GB" sz="2000" dirty="0">
                          <a:latin typeface="Comic Sans MS" panose="030F0702030302020204" pitchFamily="66" charset="0"/>
                        </a:rPr>
                        <a:t>3 × 8 = </a:t>
                      </a:r>
                      <a:r>
                        <a:rPr lang="en-GB" sz="2000" dirty="0">
                          <a:solidFill>
                            <a:srgbClr val="FF0066"/>
                          </a:solidFill>
                          <a:latin typeface="Comic Sans MS" panose="030F0702030302020204" pitchFamily="66" charset="0"/>
                        </a:rPr>
                        <a:t>24</a:t>
                      </a:r>
                    </a:p>
                  </a:txBody>
                  <a:tcPr>
                    <a:solidFill>
                      <a:schemeClr val="accent6">
                        <a:lumMod val="40000"/>
                        <a:lumOff val="60000"/>
                      </a:schemeClr>
                    </a:solidFill>
                  </a:tcPr>
                </a:tc>
                <a:tc>
                  <a:txBody>
                    <a:bodyPr/>
                    <a:lstStyle/>
                    <a:p>
                      <a:r>
                        <a:rPr lang="en-GB" sz="2000" dirty="0">
                          <a:latin typeface="Comic Sans MS" panose="030F0702030302020204" pitchFamily="66" charset="0"/>
                        </a:rPr>
                        <a:t>10 × 3 = </a:t>
                      </a:r>
                      <a:r>
                        <a:rPr lang="en-GB" sz="2000" dirty="0">
                          <a:solidFill>
                            <a:srgbClr val="FF0066"/>
                          </a:solidFill>
                          <a:latin typeface="Comic Sans MS" panose="030F0702030302020204" pitchFamily="66" charset="0"/>
                        </a:rPr>
                        <a:t>30</a:t>
                      </a:r>
                    </a:p>
                  </a:txBody>
                  <a:tcPr>
                    <a:solidFill>
                      <a:schemeClr val="accent6">
                        <a:lumMod val="40000"/>
                        <a:lumOff val="60000"/>
                      </a:schemeClr>
                    </a:solidFill>
                  </a:tcPr>
                </a:tc>
                <a:tc>
                  <a:txBody>
                    <a:bodyPr/>
                    <a:lstStyle/>
                    <a:p>
                      <a:r>
                        <a:rPr lang="en-GB" sz="2000" dirty="0">
                          <a:latin typeface="Comic Sans MS" panose="030F0702030302020204" pitchFamily="66" charset="0"/>
                        </a:rPr>
                        <a:t>9 × 8 = </a:t>
                      </a:r>
                      <a:r>
                        <a:rPr lang="en-GB" sz="2000" dirty="0">
                          <a:solidFill>
                            <a:srgbClr val="FF0066"/>
                          </a:solidFill>
                          <a:latin typeface="Comic Sans MS" panose="030F0702030302020204" pitchFamily="66" charset="0"/>
                        </a:rPr>
                        <a:t>72</a:t>
                      </a:r>
                    </a:p>
                  </a:txBody>
                  <a:tcPr>
                    <a:solidFill>
                      <a:schemeClr val="accent6">
                        <a:lumMod val="40000"/>
                        <a:lumOff val="60000"/>
                      </a:schemeClr>
                    </a:solidFill>
                  </a:tcPr>
                </a:tc>
                <a:tc>
                  <a:txBody>
                    <a:bodyPr/>
                    <a:lstStyle/>
                    <a:p>
                      <a:r>
                        <a:rPr lang="en-GB" sz="2000" dirty="0">
                          <a:latin typeface="Comic Sans MS" panose="030F0702030302020204" pitchFamily="66" charset="0"/>
                        </a:rPr>
                        <a:t>2 × 8 = </a:t>
                      </a:r>
                      <a:r>
                        <a:rPr lang="en-GB" sz="2000" dirty="0">
                          <a:solidFill>
                            <a:srgbClr val="FF0066"/>
                          </a:solidFill>
                          <a:latin typeface="Comic Sans MS" panose="030F0702030302020204" pitchFamily="66" charset="0"/>
                        </a:rPr>
                        <a:t>16</a:t>
                      </a:r>
                    </a:p>
                  </a:txBody>
                  <a:tcPr>
                    <a:solidFill>
                      <a:schemeClr val="accent6">
                        <a:lumMod val="40000"/>
                        <a:lumOff val="60000"/>
                      </a:schemeClr>
                    </a:solidFill>
                  </a:tcPr>
                </a:tc>
                <a:extLst>
                  <a:ext uri="{0D108BD9-81ED-4DB2-BD59-A6C34878D82A}">
                    <a16:rowId xmlns:a16="http://schemas.microsoft.com/office/drawing/2014/main" val="709035245"/>
                  </a:ext>
                </a:extLst>
              </a:tr>
              <a:tr h="719071">
                <a:tc>
                  <a:txBody>
                    <a:bodyPr/>
                    <a:lstStyle/>
                    <a:p>
                      <a:r>
                        <a:rPr lang="en-GB" sz="2000">
                          <a:latin typeface="Comic Sans MS" panose="030F0702030302020204" pitchFamily="66" charset="0"/>
                        </a:rPr>
                        <a:t>5 </a:t>
                      </a:r>
                      <a:r>
                        <a:rPr lang="en-GB" sz="2000" dirty="0">
                          <a:latin typeface="Comic Sans MS" panose="030F0702030302020204" pitchFamily="66" charset="0"/>
                        </a:rPr>
                        <a:t>× 4 =  </a:t>
                      </a:r>
                      <a:r>
                        <a:rPr lang="en-GB" sz="2000" dirty="0">
                          <a:solidFill>
                            <a:srgbClr val="FF0066"/>
                          </a:solidFill>
                          <a:latin typeface="Comic Sans MS" panose="030F0702030302020204" pitchFamily="66" charset="0"/>
                        </a:rPr>
                        <a:t>20</a:t>
                      </a:r>
                    </a:p>
                  </a:txBody>
                  <a:tcPr>
                    <a:solidFill>
                      <a:schemeClr val="accent6">
                        <a:lumMod val="40000"/>
                        <a:lumOff val="60000"/>
                      </a:schemeClr>
                    </a:solidFill>
                  </a:tcPr>
                </a:tc>
                <a:tc>
                  <a:txBody>
                    <a:bodyPr/>
                    <a:lstStyle/>
                    <a:p>
                      <a:r>
                        <a:rPr lang="en-GB" sz="2000" dirty="0">
                          <a:latin typeface="Comic Sans MS" panose="030F0702030302020204" pitchFamily="66" charset="0"/>
                        </a:rPr>
                        <a:t>7 × 3 = </a:t>
                      </a:r>
                      <a:r>
                        <a:rPr lang="en-GB" sz="2000" dirty="0">
                          <a:solidFill>
                            <a:srgbClr val="FF0066"/>
                          </a:solidFill>
                          <a:latin typeface="Comic Sans MS" panose="030F0702030302020204" pitchFamily="66" charset="0"/>
                        </a:rPr>
                        <a:t>21</a:t>
                      </a:r>
                    </a:p>
                  </a:txBody>
                  <a:tcPr>
                    <a:solidFill>
                      <a:schemeClr val="accent6">
                        <a:lumMod val="40000"/>
                        <a:lumOff val="60000"/>
                      </a:schemeClr>
                    </a:solidFill>
                  </a:tcPr>
                </a:tc>
                <a:tc>
                  <a:txBody>
                    <a:bodyPr/>
                    <a:lstStyle/>
                    <a:p>
                      <a:r>
                        <a:rPr lang="en-GB" sz="2000" dirty="0">
                          <a:latin typeface="Comic Sans MS" panose="030F0702030302020204" pitchFamily="66" charset="0"/>
                        </a:rPr>
                        <a:t>4 × 6 = </a:t>
                      </a:r>
                      <a:r>
                        <a:rPr lang="en-GB" sz="2000" dirty="0">
                          <a:solidFill>
                            <a:srgbClr val="FF0066"/>
                          </a:solidFill>
                          <a:latin typeface="Comic Sans MS" panose="030F0702030302020204" pitchFamily="66" charset="0"/>
                        </a:rPr>
                        <a:t>24</a:t>
                      </a:r>
                    </a:p>
                  </a:txBody>
                  <a:tcPr>
                    <a:solidFill>
                      <a:schemeClr val="accent6">
                        <a:lumMod val="40000"/>
                        <a:lumOff val="60000"/>
                      </a:schemeClr>
                    </a:solidFill>
                  </a:tcPr>
                </a:tc>
                <a:tc>
                  <a:txBody>
                    <a:bodyPr/>
                    <a:lstStyle/>
                    <a:p>
                      <a:r>
                        <a:rPr lang="en-GB" sz="2000" dirty="0">
                          <a:latin typeface="Comic Sans MS" panose="030F0702030302020204" pitchFamily="66" charset="0"/>
                        </a:rPr>
                        <a:t>12 × 3 = </a:t>
                      </a:r>
                      <a:r>
                        <a:rPr lang="en-GB" sz="2000" dirty="0">
                          <a:solidFill>
                            <a:srgbClr val="FF0066"/>
                          </a:solidFill>
                          <a:latin typeface="Comic Sans MS" panose="030F0702030302020204" pitchFamily="66" charset="0"/>
                        </a:rPr>
                        <a:t>36</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1 × 8 = </a:t>
                      </a:r>
                      <a:r>
                        <a:rPr lang="en-GB" sz="2000" dirty="0">
                          <a:solidFill>
                            <a:srgbClr val="FF0066"/>
                          </a:solidFill>
                          <a:latin typeface="Comic Sans MS" panose="030F0702030302020204" pitchFamily="66" charset="0"/>
                        </a:rPr>
                        <a:t>8</a:t>
                      </a:r>
                    </a:p>
                    <a:p>
                      <a:endParaRPr lang="en-GB" sz="2000" dirty="0">
                        <a:latin typeface="Comic Sans MS" panose="030F0702030302020204" pitchFamily="66" charset="0"/>
                      </a:endParaRPr>
                    </a:p>
                  </a:txBody>
                  <a:tcPr>
                    <a:solidFill>
                      <a:schemeClr val="accent6">
                        <a:lumMod val="40000"/>
                        <a:lumOff val="60000"/>
                      </a:schemeClr>
                    </a:solidFill>
                  </a:tcPr>
                </a:tc>
                <a:extLst>
                  <a:ext uri="{0D108BD9-81ED-4DB2-BD59-A6C34878D82A}">
                    <a16:rowId xmlns:a16="http://schemas.microsoft.com/office/drawing/2014/main" val="2413833370"/>
                  </a:ext>
                </a:extLst>
              </a:tr>
              <a:tr h="733521">
                <a:tc>
                  <a:txBody>
                    <a:bodyPr/>
                    <a:lstStyle/>
                    <a:p>
                      <a:r>
                        <a:rPr lang="en-GB" sz="2000" dirty="0">
                          <a:latin typeface="Comic Sans MS" panose="030F0702030302020204" pitchFamily="66" charset="0"/>
                        </a:rPr>
                        <a:t>6 × 8 = </a:t>
                      </a:r>
                      <a:r>
                        <a:rPr lang="en-GB" sz="2000" dirty="0">
                          <a:solidFill>
                            <a:srgbClr val="FF0066"/>
                          </a:solidFill>
                          <a:latin typeface="Comic Sans MS" panose="030F0702030302020204" pitchFamily="66" charset="0"/>
                        </a:rPr>
                        <a:t>48</a:t>
                      </a:r>
                    </a:p>
                  </a:txBody>
                  <a:tcPr>
                    <a:solidFill>
                      <a:schemeClr val="accent6">
                        <a:lumMod val="40000"/>
                        <a:lumOff val="60000"/>
                      </a:schemeClr>
                    </a:solidFill>
                  </a:tcPr>
                </a:tc>
                <a:tc>
                  <a:txBody>
                    <a:bodyPr/>
                    <a:lstStyle/>
                    <a:p>
                      <a:r>
                        <a:rPr lang="en-GB" sz="2000" dirty="0">
                          <a:latin typeface="Comic Sans MS" panose="030F0702030302020204" pitchFamily="66" charset="0"/>
                        </a:rPr>
                        <a:t>7 × 8 </a:t>
                      </a:r>
                      <a:r>
                        <a:rPr lang="en-GB" sz="2000">
                          <a:latin typeface="Comic Sans MS" panose="030F0702030302020204" pitchFamily="66" charset="0"/>
                        </a:rPr>
                        <a:t>= </a:t>
                      </a:r>
                      <a:r>
                        <a:rPr lang="en-GB" sz="2000">
                          <a:solidFill>
                            <a:srgbClr val="FF0066"/>
                          </a:solidFill>
                          <a:latin typeface="Comic Sans MS" panose="030F0702030302020204" pitchFamily="66" charset="0"/>
                        </a:rPr>
                        <a:t>54</a:t>
                      </a:r>
                      <a:endParaRPr lang="en-GB" sz="2000" dirty="0">
                        <a:solidFill>
                          <a:srgbClr val="FF0066"/>
                        </a:solidFill>
                        <a:latin typeface="Comic Sans MS" panose="030F0702030302020204" pitchFamily="66" charset="0"/>
                      </a:endParaRPr>
                    </a:p>
                  </a:txBody>
                  <a:tcPr>
                    <a:solidFill>
                      <a:schemeClr val="accent6">
                        <a:lumMod val="40000"/>
                        <a:lumOff val="60000"/>
                      </a:schemeClr>
                    </a:solidFill>
                  </a:tcPr>
                </a:tc>
                <a:tc>
                  <a:txBody>
                    <a:bodyPr/>
                    <a:lstStyle/>
                    <a:p>
                      <a:r>
                        <a:rPr lang="en-GB" sz="2000" dirty="0">
                          <a:latin typeface="Comic Sans MS" panose="030F0702030302020204" pitchFamily="66" charset="0"/>
                        </a:rPr>
                        <a:t>3 × 4 = </a:t>
                      </a:r>
                      <a:r>
                        <a:rPr lang="en-GB" sz="2000" dirty="0">
                          <a:solidFill>
                            <a:srgbClr val="FF0066"/>
                          </a:solidFill>
                          <a:latin typeface="Comic Sans MS" panose="030F0702030302020204" pitchFamily="66" charset="0"/>
                        </a:rPr>
                        <a:t>12</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11 × 8 = </a:t>
                      </a:r>
                      <a:r>
                        <a:rPr lang="en-GB" sz="2000" dirty="0">
                          <a:solidFill>
                            <a:srgbClr val="FF0066"/>
                          </a:solidFill>
                          <a:latin typeface="Comic Sans MS" panose="030F0702030302020204" pitchFamily="66" charset="0"/>
                        </a:rPr>
                        <a:t>88</a:t>
                      </a:r>
                    </a:p>
                    <a:p>
                      <a:endParaRPr lang="en-GB" sz="2000" dirty="0">
                        <a:latin typeface="Comic Sans MS" panose="030F0702030302020204" pitchFamily="66" charset="0"/>
                      </a:endParaRPr>
                    </a:p>
                  </a:txBody>
                  <a:tcPr>
                    <a:solidFill>
                      <a:schemeClr val="accent6">
                        <a:lumMod val="40000"/>
                        <a:lumOff val="60000"/>
                      </a:schemeClr>
                    </a:solidFill>
                  </a:tcPr>
                </a:tc>
                <a:tc>
                  <a:txBody>
                    <a:bodyPr/>
                    <a:lstStyle/>
                    <a:p>
                      <a:r>
                        <a:rPr lang="en-GB" sz="2000" dirty="0">
                          <a:latin typeface="Comic Sans MS" panose="030F0702030302020204" pitchFamily="66" charset="0"/>
                        </a:rPr>
                        <a:t>TOTAL SCORE= </a:t>
                      </a:r>
                    </a:p>
                  </a:txBody>
                  <a:tcPr>
                    <a:solidFill>
                      <a:schemeClr val="accent6">
                        <a:lumMod val="40000"/>
                        <a:lumOff val="60000"/>
                      </a:schemeClr>
                    </a:solidFill>
                  </a:tcPr>
                </a:tc>
                <a:extLst>
                  <a:ext uri="{0D108BD9-81ED-4DB2-BD59-A6C34878D82A}">
                    <a16:rowId xmlns:a16="http://schemas.microsoft.com/office/drawing/2014/main" val="3576556188"/>
                  </a:ext>
                </a:extLst>
              </a:tr>
            </a:tbl>
          </a:graphicData>
        </a:graphic>
      </p:graphicFrame>
    </p:spTree>
    <p:extLst>
      <p:ext uri="{BB962C8B-B14F-4D97-AF65-F5344CB8AC3E}">
        <p14:creationId xmlns:p14="http://schemas.microsoft.com/office/powerpoint/2010/main" val="9293660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1CB4ABD-FF3F-4694-8595-CC52FB1CD457}"/>
              </a:ext>
            </a:extLst>
          </p:cNvPr>
          <p:cNvSpPr/>
          <p:nvPr/>
        </p:nvSpPr>
        <p:spPr>
          <a:xfrm>
            <a:off x="334297" y="200691"/>
            <a:ext cx="9642764" cy="1607652"/>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12" name="TextBox 11">
            <a:extLst>
              <a:ext uri="{FF2B5EF4-FFF2-40B4-BE49-F238E27FC236}">
                <a16:creationId xmlns:a16="http://schemas.microsoft.com/office/drawing/2014/main" id="{487C6B08-4BEA-4E32-8C8D-95B2A0AD240C}"/>
              </a:ext>
            </a:extLst>
          </p:cNvPr>
          <p:cNvSpPr txBox="1"/>
          <p:nvPr/>
        </p:nvSpPr>
        <p:spPr>
          <a:xfrm>
            <a:off x="431484" y="233431"/>
            <a:ext cx="9213662" cy="1015663"/>
          </a:xfrm>
          <a:prstGeom prst="rect">
            <a:avLst/>
          </a:prstGeom>
          <a:noFill/>
        </p:spPr>
        <p:txBody>
          <a:bodyPr wrap="square" rtlCol="0">
            <a:spAutoFit/>
          </a:bodyPr>
          <a:lstStyle/>
          <a:p>
            <a:r>
              <a:rPr lang="en-GB" sz="2000" b="1" u="sng" dirty="0">
                <a:latin typeface="Century Gothic" pitchFamily="34" charset="0"/>
              </a:rPr>
              <a:t>Task: </a:t>
            </a:r>
            <a:r>
              <a:rPr lang="en-GB" sz="2000" b="1" dirty="0">
                <a:latin typeface="Century Gothic" pitchFamily="34" charset="0"/>
              </a:rPr>
              <a:t>Beat the clock- x6 x7 x9</a:t>
            </a:r>
          </a:p>
          <a:p>
            <a:endParaRPr lang="en-GB" sz="2000" b="1" u="sng" dirty="0">
              <a:latin typeface="Century Gothic" pitchFamily="34" charset="0"/>
            </a:endParaRPr>
          </a:p>
          <a:p>
            <a:r>
              <a:rPr lang="en-GB" sz="2000" dirty="0"/>
              <a:t>Answers…check your answers and try again in a couple of days!</a:t>
            </a:r>
            <a:endParaRPr lang="en-GB" sz="2000" b="1" u="sng" dirty="0">
              <a:latin typeface="Century Gothic" panose="020B0502020202020204" pitchFamily="34" charset="0"/>
            </a:endParaRPr>
          </a:p>
        </p:txBody>
      </p:sp>
      <p:sp>
        <p:nvSpPr>
          <p:cNvPr id="5" name="Rectangle 4">
            <a:extLst>
              <a:ext uri="{FF2B5EF4-FFF2-40B4-BE49-F238E27FC236}">
                <a16:creationId xmlns:a16="http://schemas.microsoft.com/office/drawing/2014/main" id="{74029660-E848-4C38-8A5C-C26AF19FBFA7}"/>
              </a:ext>
            </a:extLst>
          </p:cNvPr>
          <p:cNvSpPr/>
          <p:nvPr/>
        </p:nvSpPr>
        <p:spPr>
          <a:xfrm>
            <a:off x="230909" y="5793572"/>
            <a:ext cx="11730182" cy="881935"/>
          </a:xfrm>
          <a:prstGeom prst="rect">
            <a:avLst/>
          </a:prstGeom>
          <a:solidFill>
            <a:srgbClr val="FFFF66"/>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u="sng" dirty="0">
              <a:solidFill>
                <a:schemeClr val="tx1"/>
              </a:solidFill>
              <a:latin typeface="Century Gothic" panose="020B0502020202020204" pitchFamily="34" charset="0"/>
            </a:endParaRPr>
          </a:p>
        </p:txBody>
      </p:sp>
      <p:sp>
        <p:nvSpPr>
          <p:cNvPr id="7" name="Rectangle: Rounded Corners 6">
            <a:extLst>
              <a:ext uri="{FF2B5EF4-FFF2-40B4-BE49-F238E27FC236}">
                <a16:creationId xmlns:a16="http://schemas.microsoft.com/office/drawing/2014/main" id="{B6B223F7-7B87-431E-BDA5-973A51456C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41982BEA-E021-42C4-BBFE-52A7AABB6CEA}"/>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pic>
        <p:nvPicPr>
          <p:cNvPr id="9" name="Picture 8">
            <a:extLst>
              <a:ext uri="{FF2B5EF4-FFF2-40B4-BE49-F238E27FC236}">
                <a16:creationId xmlns:a16="http://schemas.microsoft.com/office/drawing/2014/main" id="{B015DB26-59B3-4669-BA48-D90DF90674BB}"/>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697497" y="648929"/>
            <a:ext cx="560437" cy="560437"/>
          </a:xfrm>
          <a:prstGeom prst="rect">
            <a:avLst/>
          </a:prstGeom>
          <a:ln w="12700">
            <a:solidFill>
              <a:schemeClr val="tx1"/>
            </a:solidFill>
          </a:ln>
        </p:spPr>
      </p:pic>
      <p:graphicFrame>
        <p:nvGraphicFramePr>
          <p:cNvPr id="2" name="Table 2">
            <a:extLst>
              <a:ext uri="{FF2B5EF4-FFF2-40B4-BE49-F238E27FC236}">
                <a16:creationId xmlns:a16="http://schemas.microsoft.com/office/drawing/2014/main" id="{E4DC036C-F871-48A7-BB03-C83CF5267DE1}"/>
              </a:ext>
            </a:extLst>
          </p:cNvPr>
          <p:cNvGraphicFramePr>
            <a:graphicFrameLocks noGrp="1"/>
          </p:cNvGraphicFramePr>
          <p:nvPr>
            <p:extLst>
              <p:ext uri="{D42A27DB-BD31-4B8C-83A1-F6EECF244321}">
                <p14:modId xmlns:p14="http://schemas.microsoft.com/office/powerpoint/2010/main" val="3310496607"/>
              </p:ext>
            </p:extLst>
          </p:nvPr>
        </p:nvGraphicFramePr>
        <p:xfrm>
          <a:off x="522747" y="1978937"/>
          <a:ext cx="11146505" cy="3667605"/>
        </p:xfrm>
        <a:graphic>
          <a:graphicData uri="http://schemas.openxmlformats.org/drawingml/2006/table">
            <a:tbl>
              <a:tblPr firstRow="1" bandRow="1">
                <a:tableStyleId>{5940675A-B579-460E-94D1-54222C63F5DA}</a:tableStyleId>
              </a:tblPr>
              <a:tblGrid>
                <a:gridCol w="2229301">
                  <a:extLst>
                    <a:ext uri="{9D8B030D-6E8A-4147-A177-3AD203B41FA5}">
                      <a16:colId xmlns:a16="http://schemas.microsoft.com/office/drawing/2014/main" val="3209142909"/>
                    </a:ext>
                  </a:extLst>
                </a:gridCol>
                <a:gridCol w="2229301">
                  <a:extLst>
                    <a:ext uri="{9D8B030D-6E8A-4147-A177-3AD203B41FA5}">
                      <a16:colId xmlns:a16="http://schemas.microsoft.com/office/drawing/2014/main" val="3619860520"/>
                    </a:ext>
                  </a:extLst>
                </a:gridCol>
                <a:gridCol w="2229301">
                  <a:extLst>
                    <a:ext uri="{9D8B030D-6E8A-4147-A177-3AD203B41FA5}">
                      <a16:colId xmlns:a16="http://schemas.microsoft.com/office/drawing/2014/main" val="540901438"/>
                    </a:ext>
                  </a:extLst>
                </a:gridCol>
                <a:gridCol w="2229301">
                  <a:extLst>
                    <a:ext uri="{9D8B030D-6E8A-4147-A177-3AD203B41FA5}">
                      <a16:colId xmlns:a16="http://schemas.microsoft.com/office/drawing/2014/main" val="2722824625"/>
                    </a:ext>
                  </a:extLst>
                </a:gridCol>
                <a:gridCol w="2229301">
                  <a:extLst>
                    <a:ext uri="{9D8B030D-6E8A-4147-A177-3AD203B41FA5}">
                      <a16:colId xmlns:a16="http://schemas.microsoft.com/office/drawing/2014/main" val="636347389"/>
                    </a:ext>
                  </a:extLst>
                </a:gridCol>
              </a:tblGrid>
              <a:tr h="733521">
                <a:tc>
                  <a:txBody>
                    <a:bodyPr/>
                    <a:lstStyle/>
                    <a:p>
                      <a:r>
                        <a:rPr lang="en-GB" sz="2000" dirty="0">
                          <a:latin typeface="Comic Sans MS" panose="030F0702030302020204" pitchFamily="66" charset="0"/>
                        </a:rPr>
                        <a:t>3 × 6 = </a:t>
                      </a:r>
                      <a:r>
                        <a:rPr lang="en-GB" sz="2000" dirty="0">
                          <a:solidFill>
                            <a:srgbClr val="FF0066"/>
                          </a:solidFill>
                          <a:latin typeface="Comic Sans MS" panose="030F0702030302020204" pitchFamily="66" charset="0"/>
                        </a:rPr>
                        <a:t>18</a:t>
                      </a:r>
                      <a:endParaRPr lang="en-GB" sz="2000" dirty="0">
                        <a:latin typeface="Comic Sans MS" panose="030F0702030302020204" pitchFamily="66" charset="0"/>
                      </a:endParaRPr>
                    </a:p>
                  </a:txBody>
                  <a:tcPr>
                    <a:solidFill>
                      <a:schemeClr val="accent6">
                        <a:lumMod val="40000"/>
                        <a:lumOff val="60000"/>
                      </a:schemeClr>
                    </a:solidFill>
                  </a:tcPr>
                </a:tc>
                <a:tc>
                  <a:txBody>
                    <a:bodyPr/>
                    <a:lstStyle/>
                    <a:p>
                      <a:r>
                        <a:rPr lang="en-GB" sz="2000" dirty="0">
                          <a:latin typeface="Comic Sans MS" panose="030F0702030302020204" pitchFamily="66" charset="0"/>
                        </a:rPr>
                        <a:t>0 × 7 = </a:t>
                      </a:r>
                      <a:r>
                        <a:rPr lang="en-GB" sz="2000" dirty="0">
                          <a:solidFill>
                            <a:srgbClr val="FF0066"/>
                          </a:solidFill>
                          <a:latin typeface="Comic Sans MS" panose="030F0702030302020204" pitchFamily="66" charset="0"/>
                        </a:rPr>
                        <a:t>0</a:t>
                      </a:r>
                    </a:p>
                  </a:txBody>
                  <a:tcPr>
                    <a:solidFill>
                      <a:schemeClr val="accent6">
                        <a:lumMod val="40000"/>
                        <a:lumOff val="60000"/>
                      </a:schemeClr>
                    </a:solidFill>
                  </a:tcPr>
                </a:tc>
                <a:tc>
                  <a:txBody>
                    <a:bodyPr/>
                    <a:lstStyle/>
                    <a:p>
                      <a:r>
                        <a:rPr lang="en-GB" sz="2000" dirty="0">
                          <a:latin typeface="Comic Sans MS" panose="030F0702030302020204" pitchFamily="66" charset="0"/>
                        </a:rPr>
                        <a:t>6 × 9 </a:t>
                      </a:r>
                      <a:r>
                        <a:rPr lang="en-GB" sz="2000">
                          <a:latin typeface="Comic Sans MS" panose="030F0702030302020204" pitchFamily="66" charset="0"/>
                        </a:rPr>
                        <a:t>= </a:t>
                      </a:r>
                      <a:r>
                        <a:rPr lang="en-GB" sz="2000">
                          <a:solidFill>
                            <a:srgbClr val="FF0066"/>
                          </a:solidFill>
                          <a:latin typeface="Comic Sans MS" panose="030F0702030302020204" pitchFamily="66" charset="0"/>
                        </a:rPr>
                        <a:t>54</a:t>
                      </a:r>
                      <a:endParaRPr lang="en-GB" sz="2000" dirty="0">
                        <a:solidFill>
                          <a:srgbClr val="FF0066"/>
                        </a:solidFill>
                        <a:latin typeface="Comic Sans MS" panose="030F0702030302020204" pitchFamily="66" charset="0"/>
                      </a:endParaRP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6 × 6 =</a:t>
                      </a:r>
                      <a:r>
                        <a:rPr lang="en-GB" sz="2000" dirty="0">
                          <a:solidFill>
                            <a:srgbClr val="FF0066"/>
                          </a:solidFill>
                          <a:latin typeface="Comic Sans MS" panose="030F0702030302020204" pitchFamily="66" charset="0"/>
                        </a:rPr>
                        <a:t>36</a:t>
                      </a:r>
                    </a:p>
                    <a:p>
                      <a:endParaRPr lang="en-GB" sz="2000" dirty="0">
                        <a:latin typeface="Comic Sans MS" panose="030F0702030302020204" pitchFamily="66" charset="0"/>
                      </a:endParaRPr>
                    </a:p>
                  </a:txBody>
                  <a:tcPr>
                    <a:solidFill>
                      <a:schemeClr val="accent6">
                        <a:lumMod val="40000"/>
                        <a:lumOff val="60000"/>
                      </a:schemeClr>
                    </a:solidFill>
                  </a:tcPr>
                </a:tc>
                <a:tc>
                  <a:txBody>
                    <a:bodyPr/>
                    <a:lstStyle/>
                    <a:p>
                      <a:r>
                        <a:rPr lang="en-GB" sz="2000" dirty="0">
                          <a:latin typeface="Comic Sans MS" panose="030F0702030302020204" pitchFamily="66" charset="0"/>
                        </a:rPr>
                        <a:t>11 × 7= </a:t>
                      </a:r>
                      <a:r>
                        <a:rPr lang="en-GB" sz="2000" dirty="0">
                          <a:solidFill>
                            <a:srgbClr val="FF0066"/>
                          </a:solidFill>
                          <a:latin typeface="Comic Sans MS" panose="030F0702030302020204" pitchFamily="66" charset="0"/>
                        </a:rPr>
                        <a:t>77</a:t>
                      </a:r>
                    </a:p>
                  </a:txBody>
                  <a:tcPr>
                    <a:solidFill>
                      <a:schemeClr val="accent6">
                        <a:lumMod val="40000"/>
                        <a:lumOff val="60000"/>
                      </a:schemeClr>
                    </a:solidFill>
                  </a:tcPr>
                </a:tc>
                <a:extLst>
                  <a:ext uri="{0D108BD9-81ED-4DB2-BD59-A6C34878D82A}">
                    <a16:rowId xmlns:a16="http://schemas.microsoft.com/office/drawing/2014/main" val="4080842380"/>
                  </a:ext>
                </a:extLst>
              </a:tr>
              <a:tr h="733521">
                <a:tc>
                  <a:txBody>
                    <a:bodyPr/>
                    <a:lstStyle/>
                    <a:p>
                      <a:r>
                        <a:rPr lang="en-GB" sz="2000" dirty="0">
                          <a:latin typeface="Comic Sans MS" panose="030F0702030302020204" pitchFamily="66" charset="0"/>
                        </a:rPr>
                        <a:t>12 × 6 = </a:t>
                      </a:r>
                      <a:r>
                        <a:rPr lang="en-GB" sz="2000" dirty="0">
                          <a:solidFill>
                            <a:srgbClr val="FF0066"/>
                          </a:solidFill>
                          <a:latin typeface="Comic Sans MS" panose="030F0702030302020204" pitchFamily="66" charset="0"/>
                        </a:rPr>
                        <a:t>72</a:t>
                      </a:r>
                    </a:p>
                  </a:txBody>
                  <a:tcPr>
                    <a:solidFill>
                      <a:schemeClr val="accent6">
                        <a:lumMod val="40000"/>
                        <a:lumOff val="60000"/>
                      </a:schemeClr>
                    </a:solidFill>
                  </a:tcPr>
                </a:tc>
                <a:tc>
                  <a:txBody>
                    <a:bodyPr/>
                    <a:lstStyle/>
                    <a:p>
                      <a:r>
                        <a:rPr lang="en-GB" sz="2000" dirty="0">
                          <a:latin typeface="Comic Sans MS" panose="030F0702030302020204" pitchFamily="66" charset="0"/>
                        </a:rPr>
                        <a:t>8 × 9 = </a:t>
                      </a:r>
                      <a:r>
                        <a:rPr lang="en-GB" sz="2000" dirty="0">
                          <a:solidFill>
                            <a:srgbClr val="FF0066"/>
                          </a:solidFill>
                          <a:latin typeface="Comic Sans MS" panose="030F0702030302020204" pitchFamily="66" charset="0"/>
                        </a:rPr>
                        <a:t>72</a:t>
                      </a:r>
                    </a:p>
                  </a:txBody>
                  <a:tcPr>
                    <a:solidFill>
                      <a:schemeClr val="accent6">
                        <a:lumMod val="40000"/>
                        <a:lumOff val="60000"/>
                      </a:schemeClr>
                    </a:solidFill>
                  </a:tcPr>
                </a:tc>
                <a:tc>
                  <a:txBody>
                    <a:bodyPr/>
                    <a:lstStyle/>
                    <a:p>
                      <a:r>
                        <a:rPr lang="en-GB" sz="2000" dirty="0">
                          <a:latin typeface="Comic Sans MS" panose="030F0702030302020204" pitchFamily="66" charset="0"/>
                        </a:rPr>
                        <a:t>8 × 7 </a:t>
                      </a:r>
                      <a:r>
                        <a:rPr lang="en-GB" sz="2000">
                          <a:latin typeface="Comic Sans MS" panose="030F0702030302020204" pitchFamily="66" charset="0"/>
                        </a:rPr>
                        <a:t>=</a:t>
                      </a:r>
                      <a:r>
                        <a:rPr lang="en-GB" sz="2000">
                          <a:solidFill>
                            <a:srgbClr val="FF0066"/>
                          </a:solidFill>
                          <a:latin typeface="Comic Sans MS" panose="030F0702030302020204" pitchFamily="66" charset="0"/>
                        </a:rPr>
                        <a:t> 54</a:t>
                      </a:r>
                      <a:endParaRPr lang="en-GB" sz="2000" dirty="0">
                        <a:solidFill>
                          <a:srgbClr val="FF0066"/>
                        </a:solidFill>
                        <a:latin typeface="Comic Sans MS" panose="030F0702030302020204" pitchFamily="66" charset="0"/>
                      </a:endParaRPr>
                    </a:p>
                  </a:txBody>
                  <a:tcPr>
                    <a:solidFill>
                      <a:schemeClr val="accent6">
                        <a:lumMod val="40000"/>
                        <a:lumOff val="60000"/>
                      </a:schemeClr>
                    </a:solidFill>
                  </a:tcPr>
                </a:tc>
                <a:tc>
                  <a:txBody>
                    <a:bodyPr/>
                    <a:lstStyle/>
                    <a:p>
                      <a:r>
                        <a:rPr lang="en-GB" sz="2000" dirty="0">
                          <a:latin typeface="Comic Sans MS" panose="030F0702030302020204" pitchFamily="66" charset="0"/>
                        </a:rPr>
                        <a:t>0 × 9 =</a:t>
                      </a:r>
                      <a:r>
                        <a:rPr lang="en-GB" sz="2000" dirty="0">
                          <a:solidFill>
                            <a:srgbClr val="FF0066"/>
                          </a:solidFill>
                          <a:latin typeface="Comic Sans MS" panose="030F0702030302020204" pitchFamily="66" charset="0"/>
                        </a:rPr>
                        <a:t> 0</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9 × 9 = </a:t>
                      </a:r>
                      <a:r>
                        <a:rPr lang="en-GB" sz="2000" dirty="0">
                          <a:solidFill>
                            <a:srgbClr val="FF0066"/>
                          </a:solidFill>
                          <a:latin typeface="Comic Sans MS" panose="030F0702030302020204" pitchFamily="66" charset="0"/>
                        </a:rPr>
                        <a:t>81</a:t>
                      </a:r>
                    </a:p>
                    <a:p>
                      <a:endParaRPr lang="en-GB" sz="2000" dirty="0">
                        <a:latin typeface="Comic Sans MS" panose="030F0702030302020204" pitchFamily="66" charset="0"/>
                      </a:endParaRPr>
                    </a:p>
                  </a:txBody>
                  <a:tcPr>
                    <a:solidFill>
                      <a:schemeClr val="accent6">
                        <a:lumMod val="40000"/>
                        <a:lumOff val="60000"/>
                      </a:schemeClr>
                    </a:solidFill>
                  </a:tcPr>
                </a:tc>
                <a:extLst>
                  <a:ext uri="{0D108BD9-81ED-4DB2-BD59-A6C34878D82A}">
                    <a16:rowId xmlns:a16="http://schemas.microsoft.com/office/drawing/2014/main" val="1317503618"/>
                  </a:ext>
                </a:extLst>
              </a:tr>
              <a:tr h="733521">
                <a:tc>
                  <a:txBody>
                    <a:bodyPr/>
                    <a:lstStyle/>
                    <a:p>
                      <a:r>
                        <a:rPr lang="en-GB" sz="2000">
                          <a:latin typeface="Comic Sans MS" panose="030F0702030302020204" pitchFamily="66" charset="0"/>
                        </a:rPr>
                        <a:t>5 </a:t>
                      </a:r>
                      <a:r>
                        <a:rPr lang="en-GB" sz="2000" dirty="0">
                          <a:latin typeface="Comic Sans MS" panose="030F0702030302020204" pitchFamily="66" charset="0"/>
                        </a:rPr>
                        <a:t>× 6 = </a:t>
                      </a:r>
                      <a:r>
                        <a:rPr lang="en-GB" sz="2000" dirty="0">
                          <a:solidFill>
                            <a:srgbClr val="FF0066"/>
                          </a:solidFill>
                          <a:latin typeface="Comic Sans MS" panose="030F0702030302020204" pitchFamily="66" charset="0"/>
                        </a:rPr>
                        <a:t>30</a:t>
                      </a:r>
                    </a:p>
                  </a:txBody>
                  <a:tcPr>
                    <a:solidFill>
                      <a:schemeClr val="accent6">
                        <a:lumMod val="40000"/>
                        <a:lumOff val="60000"/>
                      </a:schemeClr>
                    </a:solidFill>
                  </a:tcPr>
                </a:tc>
                <a:tc>
                  <a:txBody>
                    <a:bodyPr/>
                    <a:lstStyle/>
                    <a:p>
                      <a:r>
                        <a:rPr lang="en-GB" sz="2000" dirty="0">
                          <a:latin typeface="Comic Sans MS" panose="030F0702030302020204" pitchFamily="66" charset="0"/>
                        </a:rPr>
                        <a:t>3 × 7 = </a:t>
                      </a:r>
                      <a:r>
                        <a:rPr lang="en-GB" sz="2000" dirty="0">
                          <a:solidFill>
                            <a:srgbClr val="FF0066"/>
                          </a:solidFill>
                          <a:latin typeface="Comic Sans MS" panose="030F0702030302020204" pitchFamily="66" charset="0"/>
                        </a:rPr>
                        <a:t>21</a:t>
                      </a:r>
                    </a:p>
                  </a:txBody>
                  <a:tcPr>
                    <a:solidFill>
                      <a:schemeClr val="accent6">
                        <a:lumMod val="40000"/>
                        <a:lumOff val="60000"/>
                      </a:schemeClr>
                    </a:solidFill>
                  </a:tcPr>
                </a:tc>
                <a:tc>
                  <a:txBody>
                    <a:bodyPr/>
                    <a:lstStyle/>
                    <a:p>
                      <a:r>
                        <a:rPr lang="en-GB" sz="2000" dirty="0">
                          <a:latin typeface="Comic Sans MS" panose="030F0702030302020204" pitchFamily="66" charset="0"/>
                        </a:rPr>
                        <a:t>10 × 9 = </a:t>
                      </a:r>
                      <a:r>
                        <a:rPr lang="en-GB" sz="2000" dirty="0">
                          <a:solidFill>
                            <a:srgbClr val="FF0066"/>
                          </a:solidFill>
                          <a:latin typeface="Comic Sans MS" panose="030F0702030302020204" pitchFamily="66" charset="0"/>
                        </a:rPr>
                        <a:t>90</a:t>
                      </a:r>
                    </a:p>
                  </a:txBody>
                  <a:tcPr>
                    <a:solidFill>
                      <a:schemeClr val="accent6">
                        <a:lumMod val="40000"/>
                        <a:lumOff val="60000"/>
                      </a:schemeClr>
                    </a:solidFill>
                  </a:tcPr>
                </a:tc>
                <a:tc>
                  <a:txBody>
                    <a:bodyPr/>
                    <a:lstStyle/>
                    <a:p>
                      <a:r>
                        <a:rPr lang="en-GB" sz="2000" dirty="0">
                          <a:latin typeface="Comic Sans MS" panose="030F0702030302020204" pitchFamily="66" charset="0"/>
                        </a:rPr>
                        <a:t>9 × 7 = </a:t>
                      </a:r>
                      <a:r>
                        <a:rPr lang="en-GB" sz="2000" dirty="0">
                          <a:solidFill>
                            <a:srgbClr val="FF0066"/>
                          </a:solidFill>
                          <a:latin typeface="Comic Sans MS" panose="030F0702030302020204" pitchFamily="66" charset="0"/>
                        </a:rPr>
                        <a:t>63</a:t>
                      </a:r>
                    </a:p>
                  </a:txBody>
                  <a:tcPr>
                    <a:solidFill>
                      <a:schemeClr val="accent6">
                        <a:lumMod val="40000"/>
                        <a:lumOff val="60000"/>
                      </a:schemeClr>
                    </a:solidFill>
                  </a:tcPr>
                </a:tc>
                <a:tc>
                  <a:txBody>
                    <a:bodyPr/>
                    <a:lstStyle/>
                    <a:p>
                      <a:r>
                        <a:rPr lang="en-GB" sz="2000" dirty="0">
                          <a:latin typeface="Comic Sans MS" panose="030F0702030302020204" pitchFamily="66" charset="0"/>
                        </a:rPr>
                        <a:t>2 × 6 = </a:t>
                      </a:r>
                      <a:r>
                        <a:rPr lang="en-GB" sz="2000" dirty="0">
                          <a:solidFill>
                            <a:srgbClr val="FF0066"/>
                          </a:solidFill>
                          <a:latin typeface="Comic Sans MS" panose="030F0702030302020204" pitchFamily="66" charset="0"/>
                        </a:rPr>
                        <a:t>12</a:t>
                      </a:r>
                    </a:p>
                  </a:txBody>
                  <a:tcPr>
                    <a:solidFill>
                      <a:schemeClr val="accent6">
                        <a:lumMod val="40000"/>
                        <a:lumOff val="60000"/>
                      </a:schemeClr>
                    </a:solidFill>
                  </a:tcPr>
                </a:tc>
                <a:extLst>
                  <a:ext uri="{0D108BD9-81ED-4DB2-BD59-A6C34878D82A}">
                    <a16:rowId xmlns:a16="http://schemas.microsoft.com/office/drawing/2014/main" val="709035245"/>
                  </a:ext>
                </a:extLst>
              </a:tr>
              <a:tr h="733521">
                <a:tc>
                  <a:txBody>
                    <a:bodyPr/>
                    <a:lstStyle/>
                    <a:p>
                      <a:r>
                        <a:rPr lang="en-GB" sz="2000">
                          <a:latin typeface="Comic Sans MS" panose="030F0702030302020204" pitchFamily="66" charset="0"/>
                        </a:rPr>
                        <a:t>5 </a:t>
                      </a:r>
                      <a:r>
                        <a:rPr lang="en-GB" sz="2000" dirty="0">
                          <a:latin typeface="Comic Sans MS" panose="030F0702030302020204" pitchFamily="66" charset="0"/>
                        </a:rPr>
                        <a:t>× 7 </a:t>
                      </a:r>
                      <a:r>
                        <a:rPr lang="en-GB" sz="2000">
                          <a:latin typeface="Comic Sans MS" panose="030F0702030302020204" pitchFamily="66" charset="0"/>
                        </a:rPr>
                        <a:t>= </a:t>
                      </a:r>
                      <a:r>
                        <a:rPr lang="en-GB" sz="2000">
                          <a:solidFill>
                            <a:srgbClr val="FF0066"/>
                          </a:solidFill>
                          <a:latin typeface="Comic Sans MS" panose="030F0702030302020204" pitchFamily="66" charset="0"/>
                        </a:rPr>
                        <a:t>35</a:t>
                      </a:r>
                      <a:endParaRPr lang="en-GB" sz="2000" dirty="0">
                        <a:solidFill>
                          <a:srgbClr val="FF0066"/>
                        </a:solidFill>
                        <a:latin typeface="Comic Sans MS" panose="030F0702030302020204" pitchFamily="66" charset="0"/>
                      </a:endParaRPr>
                    </a:p>
                  </a:txBody>
                  <a:tcPr>
                    <a:solidFill>
                      <a:schemeClr val="accent6">
                        <a:lumMod val="40000"/>
                        <a:lumOff val="60000"/>
                      </a:schemeClr>
                    </a:solidFill>
                  </a:tcPr>
                </a:tc>
                <a:tc>
                  <a:txBody>
                    <a:bodyPr/>
                    <a:lstStyle/>
                    <a:p>
                      <a:r>
                        <a:rPr lang="en-GB" sz="2000" dirty="0">
                          <a:latin typeface="Comic Sans MS" panose="030F0702030302020204" pitchFamily="66" charset="0"/>
                        </a:rPr>
                        <a:t>7 × 9 = </a:t>
                      </a:r>
                      <a:r>
                        <a:rPr lang="en-GB" sz="2000" dirty="0">
                          <a:solidFill>
                            <a:srgbClr val="FF0066"/>
                          </a:solidFill>
                          <a:latin typeface="Comic Sans MS" panose="030F0702030302020204" pitchFamily="66" charset="0"/>
                        </a:rPr>
                        <a:t>63</a:t>
                      </a:r>
                    </a:p>
                  </a:txBody>
                  <a:tcPr>
                    <a:solidFill>
                      <a:schemeClr val="accent6">
                        <a:lumMod val="40000"/>
                        <a:lumOff val="60000"/>
                      </a:schemeClr>
                    </a:solidFill>
                  </a:tcPr>
                </a:tc>
                <a:tc>
                  <a:txBody>
                    <a:bodyPr/>
                    <a:lstStyle/>
                    <a:p>
                      <a:r>
                        <a:rPr lang="en-GB" sz="2000" dirty="0">
                          <a:latin typeface="Comic Sans MS" panose="030F0702030302020204" pitchFamily="66" charset="0"/>
                        </a:rPr>
                        <a:t>4 × 6 = </a:t>
                      </a:r>
                      <a:r>
                        <a:rPr lang="en-GB" sz="2000" dirty="0">
                          <a:solidFill>
                            <a:srgbClr val="FF0066"/>
                          </a:solidFill>
                          <a:latin typeface="Comic Sans MS" panose="030F0702030302020204" pitchFamily="66" charset="0"/>
                        </a:rPr>
                        <a:t>24</a:t>
                      </a:r>
                    </a:p>
                  </a:txBody>
                  <a:tcPr>
                    <a:solidFill>
                      <a:schemeClr val="accent6">
                        <a:lumMod val="40000"/>
                        <a:lumOff val="60000"/>
                      </a:schemeClr>
                    </a:solidFill>
                  </a:tcPr>
                </a:tc>
                <a:tc>
                  <a:txBody>
                    <a:bodyPr/>
                    <a:lstStyle/>
                    <a:p>
                      <a:r>
                        <a:rPr lang="en-GB" sz="2000" dirty="0">
                          <a:latin typeface="Comic Sans MS" panose="030F0702030302020204" pitchFamily="66" charset="0"/>
                        </a:rPr>
                        <a:t>12 × 7 = </a:t>
                      </a:r>
                      <a:r>
                        <a:rPr lang="en-GB" sz="2000" dirty="0">
                          <a:solidFill>
                            <a:srgbClr val="FF0066"/>
                          </a:solidFill>
                          <a:latin typeface="Comic Sans MS" panose="030F0702030302020204" pitchFamily="66" charset="0"/>
                        </a:rPr>
                        <a:t>84</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1 × 6 = </a:t>
                      </a:r>
                      <a:r>
                        <a:rPr lang="en-GB" sz="2000" dirty="0">
                          <a:solidFill>
                            <a:srgbClr val="FF0066"/>
                          </a:solidFill>
                          <a:latin typeface="Comic Sans MS" panose="030F0702030302020204" pitchFamily="66" charset="0"/>
                        </a:rPr>
                        <a:t>6</a:t>
                      </a:r>
                    </a:p>
                    <a:p>
                      <a:endParaRPr lang="en-GB" sz="2000" dirty="0">
                        <a:latin typeface="Comic Sans MS" panose="030F0702030302020204" pitchFamily="66" charset="0"/>
                      </a:endParaRPr>
                    </a:p>
                  </a:txBody>
                  <a:tcPr>
                    <a:solidFill>
                      <a:schemeClr val="accent6">
                        <a:lumMod val="40000"/>
                        <a:lumOff val="60000"/>
                      </a:schemeClr>
                    </a:solidFill>
                  </a:tcPr>
                </a:tc>
                <a:extLst>
                  <a:ext uri="{0D108BD9-81ED-4DB2-BD59-A6C34878D82A}">
                    <a16:rowId xmlns:a16="http://schemas.microsoft.com/office/drawing/2014/main" val="2413833370"/>
                  </a:ext>
                </a:extLst>
              </a:tr>
              <a:tr h="733521">
                <a:tc>
                  <a:txBody>
                    <a:bodyPr/>
                    <a:lstStyle/>
                    <a:p>
                      <a:r>
                        <a:rPr lang="en-GB" sz="2000" dirty="0">
                          <a:latin typeface="Comic Sans MS" panose="030F0702030302020204" pitchFamily="66" charset="0"/>
                        </a:rPr>
                        <a:t>6 × 8 = </a:t>
                      </a:r>
                      <a:r>
                        <a:rPr lang="en-GB" sz="2000" dirty="0">
                          <a:solidFill>
                            <a:srgbClr val="FF0066"/>
                          </a:solidFill>
                          <a:latin typeface="Comic Sans MS" panose="030F0702030302020204" pitchFamily="66" charset="0"/>
                        </a:rPr>
                        <a:t>48</a:t>
                      </a:r>
                    </a:p>
                  </a:txBody>
                  <a:tcPr>
                    <a:solidFill>
                      <a:schemeClr val="accent6">
                        <a:lumMod val="40000"/>
                        <a:lumOff val="60000"/>
                      </a:schemeClr>
                    </a:solidFill>
                  </a:tcPr>
                </a:tc>
                <a:tc>
                  <a:txBody>
                    <a:bodyPr/>
                    <a:lstStyle/>
                    <a:p>
                      <a:r>
                        <a:rPr lang="en-GB" sz="2000" dirty="0">
                          <a:latin typeface="Comic Sans MS" panose="030F0702030302020204" pitchFamily="66" charset="0"/>
                        </a:rPr>
                        <a:t>7 × 8 </a:t>
                      </a:r>
                      <a:r>
                        <a:rPr lang="en-GB" sz="2000">
                          <a:latin typeface="Comic Sans MS" panose="030F0702030302020204" pitchFamily="66" charset="0"/>
                        </a:rPr>
                        <a:t>= </a:t>
                      </a:r>
                      <a:r>
                        <a:rPr lang="en-GB" sz="2000">
                          <a:solidFill>
                            <a:srgbClr val="FF0066"/>
                          </a:solidFill>
                          <a:latin typeface="Comic Sans MS" panose="030F0702030302020204" pitchFamily="66" charset="0"/>
                        </a:rPr>
                        <a:t>54</a:t>
                      </a:r>
                      <a:endParaRPr lang="en-GB" sz="2000" dirty="0">
                        <a:solidFill>
                          <a:srgbClr val="FF0066"/>
                        </a:solidFill>
                        <a:latin typeface="Comic Sans MS" panose="030F0702030302020204" pitchFamily="66" charset="0"/>
                      </a:endParaRPr>
                    </a:p>
                  </a:txBody>
                  <a:tcPr>
                    <a:solidFill>
                      <a:schemeClr val="accent6">
                        <a:lumMod val="40000"/>
                        <a:lumOff val="60000"/>
                      </a:schemeClr>
                    </a:solidFill>
                  </a:tcPr>
                </a:tc>
                <a:tc>
                  <a:txBody>
                    <a:bodyPr/>
                    <a:lstStyle/>
                    <a:p>
                      <a:r>
                        <a:rPr lang="en-GB" sz="2000" dirty="0">
                          <a:latin typeface="Comic Sans MS" panose="030F0702030302020204" pitchFamily="66" charset="0"/>
                        </a:rPr>
                        <a:t>3 × 9 = </a:t>
                      </a:r>
                      <a:r>
                        <a:rPr lang="en-GB" sz="2000" dirty="0">
                          <a:solidFill>
                            <a:srgbClr val="FF0066"/>
                          </a:solidFill>
                          <a:latin typeface="Comic Sans MS" panose="030F0702030302020204" pitchFamily="66" charset="0"/>
                        </a:rPr>
                        <a:t>27</a:t>
                      </a:r>
                    </a:p>
                  </a:txBody>
                  <a:tcPr>
                    <a:solidFill>
                      <a:schemeClr val="accent6">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Comic Sans MS" panose="030F0702030302020204" pitchFamily="66" charset="0"/>
                        </a:rPr>
                        <a:t>11 × 9 = </a:t>
                      </a:r>
                      <a:r>
                        <a:rPr lang="en-GB" sz="2000" dirty="0">
                          <a:solidFill>
                            <a:srgbClr val="FF0066"/>
                          </a:solidFill>
                          <a:latin typeface="Comic Sans MS" panose="030F0702030302020204" pitchFamily="66" charset="0"/>
                        </a:rPr>
                        <a:t>99</a:t>
                      </a:r>
                    </a:p>
                    <a:p>
                      <a:endParaRPr lang="en-GB" sz="2000" dirty="0">
                        <a:latin typeface="Comic Sans MS" panose="030F0702030302020204" pitchFamily="66" charset="0"/>
                      </a:endParaRPr>
                    </a:p>
                  </a:txBody>
                  <a:tcPr>
                    <a:solidFill>
                      <a:schemeClr val="accent6">
                        <a:lumMod val="40000"/>
                        <a:lumOff val="60000"/>
                      </a:schemeClr>
                    </a:solidFill>
                  </a:tcPr>
                </a:tc>
                <a:tc>
                  <a:txBody>
                    <a:bodyPr/>
                    <a:lstStyle/>
                    <a:p>
                      <a:r>
                        <a:rPr lang="en-GB" sz="2000" dirty="0">
                          <a:latin typeface="Comic Sans MS" panose="030F0702030302020204" pitchFamily="66" charset="0"/>
                        </a:rPr>
                        <a:t>TOTAL SCORE= </a:t>
                      </a:r>
                    </a:p>
                  </a:txBody>
                  <a:tcPr>
                    <a:solidFill>
                      <a:schemeClr val="accent6">
                        <a:lumMod val="40000"/>
                        <a:lumOff val="60000"/>
                      </a:schemeClr>
                    </a:solidFill>
                  </a:tcPr>
                </a:tc>
                <a:extLst>
                  <a:ext uri="{0D108BD9-81ED-4DB2-BD59-A6C34878D82A}">
                    <a16:rowId xmlns:a16="http://schemas.microsoft.com/office/drawing/2014/main" val="3576556188"/>
                  </a:ext>
                </a:extLst>
              </a:tr>
            </a:tbl>
          </a:graphicData>
        </a:graphic>
      </p:graphicFrame>
      <p:pic>
        <p:nvPicPr>
          <p:cNvPr id="20" name="Picture 19">
            <a:extLst>
              <a:ext uri="{FF2B5EF4-FFF2-40B4-BE49-F238E27FC236}">
                <a16:creationId xmlns:a16="http://schemas.microsoft.com/office/drawing/2014/main" id="{28F5FEB5-B354-4E74-AB70-9B878A479E45}"/>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8640386" y="119141"/>
            <a:ext cx="1236118" cy="1571336"/>
          </a:xfrm>
          <a:prstGeom prst="rect">
            <a:avLst/>
          </a:prstGeom>
        </p:spPr>
      </p:pic>
      <p:sp>
        <p:nvSpPr>
          <p:cNvPr id="27" name="TextBox 26">
            <a:extLst>
              <a:ext uri="{FF2B5EF4-FFF2-40B4-BE49-F238E27FC236}">
                <a16:creationId xmlns:a16="http://schemas.microsoft.com/office/drawing/2014/main" id="{74FB5082-6010-47DE-899C-AC74BF5F962C}"/>
              </a:ext>
            </a:extLst>
          </p:cNvPr>
          <p:cNvSpPr txBox="1"/>
          <p:nvPr/>
        </p:nvSpPr>
        <p:spPr>
          <a:xfrm>
            <a:off x="334297" y="5793572"/>
            <a:ext cx="11523406" cy="830997"/>
          </a:xfrm>
          <a:prstGeom prst="rect">
            <a:avLst/>
          </a:prstGeom>
          <a:noFill/>
        </p:spPr>
        <p:txBody>
          <a:bodyPr wrap="square" rtlCol="0">
            <a:spAutoFit/>
          </a:bodyPr>
          <a:lstStyle/>
          <a:p>
            <a:r>
              <a:rPr lang="en-GB" sz="1600" b="1" u="sng" dirty="0">
                <a:latin typeface="Century Gothic" panose="020B0502020202020204" pitchFamily="34" charset="0"/>
              </a:rPr>
              <a:t>Reflect:</a:t>
            </a:r>
            <a:r>
              <a:rPr lang="en-GB" sz="1600" b="1" dirty="0">
                <a:latin typeface="Century Gothic" panose="020B0502020202020204" pitchFamily="34" charset="0"/>
              </a:rPr>
              <a:t> </a:t>
            </a:r>
            <a:r>
              <a:rPr lang="en-GB" sz="1600" b="1" u="sng" dirty="0">
                <a:latin typeface="Century Gothic" panose="020B0502020202020204" pitchFamily="34" charset="0"/>
              </a:rPr>
              <a:t>Discuss with your parents/carers OR write a paragraph…</a:t>
            </a:r>
          </a:p>
          <a:p>
            <a:pPr marL="285750" indent="-285750">
              <a:buFont typeface="Arial" panose="020B0604020202020204" pitchFamily="34" charset="0"/>
              <a:buChar char="•"/>
            </a:pPr>
            <a:r>
              <a:rPr lang="en-GB" sz="1600" dirty="0">
                <a:latin typeface="Century Gothic" panose="020B0502020202020204" pitchFamily="34" charset="0"/>
              </a:rPr>
              <a:t>What skills did you use to complete this task? How did you use them? Did you improve this skills? How?</a:t>
            </a:r>
          </a:p>
          <a:p>
            <a:pPr marL="285750" indent="-285750">
              <a:buFont typeface="Arial" panose="020B0604020202020204" pitchFamily="34" charset="0"/>
              <a:buChar char="•"/>
            </a:pPr>
            <a:r>
              <a:rPr lang="en-GB" sz="1600" dirty="0">
                <a:latin typeface="Century Gothic" panose="020B0502020202020204" pitchFamily="34" charset="0"/>
              </a:rPr>
              <a:t>Writing frame at the end of the pack</a:t>
            </a:r>
          </a:p>
        </p:txBody>
      </p:sp>
    </p:spTree>
    <p:extLst>
      <p:ext uri="{BB962C8B-B14F-4D97-AF65-F5344CB8AC3E}">
        <p14:creationId xmlns:p14="http://schemas.microsoft.com/office/powerpoint/2010/main" val="4055030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22F029A-5C9D-4AB0-ADB0-45614203581A}"/>
              </a:ext>
            </a:extLst>
          </p:cNvPr>
          <p:cNvSpPr/>
          <p:nvPr/>
        </p:nvSpPr>
        <p:spPr>
          <a:xfrm>
            <a:off x="217846" y="250380"/>
            <a:ext cx="9642764" cy="1105781"/>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600" dirty="0">
              <a:solidFill>
                <a:schemeClr val="tx1"/>
              </a:solidFill>
              <a:latin typeface="Century Gothic" panose="020B0502020202020204" pitchFamily="34" charset="0"/>
            </a:endParaRPr>
          </a:p>
        </p:txBody>
      </p:sp>
      <p:sp>
        <p:nvSpPr>
          <p:cNvPr id="3" name="TextBox 2">
            <a:extLst>
              <a:ext uri="{FF2B5EF4-FFF2-40B4-BE49-F238E27FC236}">
                <a16:creationId xmlns:a16="http://schemas.microsoft.com/office/drawing/2014/main" id="{D165D4F4-0FB0-4731-945A-7083E672781F}"/>
              </a:ext>
            </a:extLst>
          </p:cNvPr>
          <p:cNvSpPr txBox="1"/>
          <p:nvPr/>
        </p:nvSpPr>
        <p:spPr>
          <a:xfrm>
            <a:off x="225902" y="200691"/>
            <a:ext cx="9642764" cy="1138773"/>
          </a:xfrm>
          <a:prstGeom prst="rect">
            <a:avLst/>
          </a:prstGeom>
          <a:noFill/>
        </p:spPr>
        <p:txBody>
          <a:bodyPr wrap="square" rtlCol="0">
            <a:spAutoFit/>
          </a:bodyPr>
          <a:lstStyle/>
          <a:p>
            <a:r>
              <a:rPr lang="en-GB" sz="2000" b="1" u="sng" dirty="0">
                <a:latin typeface="Century Gothic" panose="020B0502020202020204" pitchFamily="34" charset="0"/>
              </a:rPr>
              <a:t>Task: Spot the Difference</a:t>
            </a:r>
          </a:p>
          <a:p>
            <a:endParaRPr lang="en-GB" sz="1600" dirty="0">
              <a:latin typeface="Century Gothic" panose="020B0502020202020204" pitchFamily="34" charset="0"/>
            </a:endParaRPr>
          </a:p>
          <a:p>
            <a:r>
              <a:rPr lang="en-GB" sz="1600" dirty="0">
                <a:latin typeface="Century Gothic" panose="020B0502020202020204" pitchFamily="34" charset="0"/>
              </a:rPr>
              <a:t>Answers!</a:t>
            </a:r>
          </a:p>
          <a:p>
            <a:endParaRPr lang="en-GB" sz="1600" dirty="0">
              <a:latin typeface="Century Gothic" panose="020B0502020202020204" pitchFamily="34" charset="0"/>
            </a:endParaRPr>
          </a:p>
        </p:txBody>
      </p:sp>
      <p:sp>
        <p:nvSpPr>
          <p:cNvPr id="4" name="Rectangle: Rounded Corners 6">
            <a:extLst>
              <a:ext uri="{FF2B5EF4-FFF2-40B4-BE49-F238E27FC236}">
                <a16:creationId xmlns:a16="http://schemas.microsoft.com/office/drawing/2014/main" id="{EBB4EF27-F799-4B65-91BB-6A144521AE98}"/>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u="sng" dirty="0"/>
          </a:p>
        </p:txBody>
      </p:sp>
      <p:pic>
        <p:nvPicPr>
          <p:cNvPr id="5" name="Picture 4">
            <a:extLst>
              <a:ext uri="{FF2B5EF4-FFF2-40B4-BE49-F238E27FC236}">
                <a16:creationId xmlns:a16="http://schemas.microsoft.com/office/drawing/2014/main" id="{BEC86B0C-F22F-454B-8A90-8B04B9ED09FF}"/>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1093118" y="798758"/>
            <a:ext cx="577645" cy="577645"/>
          </a:xfrm>
          <a:prstGeom prst="rect">
            <a:avLst/>
          </a:prstGeom>
          <a:solidFill>
            <a:schemeClr val="bg1"/>
          </a:solidFill>
          <a:ln w="12700">
            <a:solidFill>
              <a:schemeClr val="tx1"/>
            </a:solidFill>
          </a:ln>
        </p:spPr>
      </p:pic>
      <p:sp>
        <p:nvSpPr>
          <p:cNvPr id="6" name="Rectangle 5"/>
          <p:cNvSpPr/>
          <p:nvPr/>
        </p:nvSpPr>
        <p:spPr>
          <a:xfrm>
            <a:off x="10656655" y="292128"/>
            <a:ext cx="728084" cy="369332"/>
          </a:xfrm>
          <a:prstGeom prst="rect">
            <a:avLst/>
          </a:prstGeom>
        </p:spPr>
        <p:txBody>
          <a:bodyPr wrap="none">
            <a:spAutoFit/>
          </a:bodyPr>
          <a:lstStyle/>
          <a:p>
            <a:pPr algn="ctr"/>
            <a:r>
              <a:rPr lang="en-GB" b="1" u="sng" dirty="0"/>
              <a:t>Skills:</a:t>
            </a:r>
          </a:p>
        </p:txBody>
      </p:sp>
      <p:pic>
        <p:nvPicPr>
          <p:cNvPr id="61442" name="Picture 2"/>
          <p:cNvPicPr>
            <a:picLocks noChangeAspect="1" noChangeArrowheads="1"/>
          </p:cNvPicPr>
          <p:nvPr/>
        </p:nvPicPr>
        <p:blipFill>
          <a:blip r:embed="rId4" cstate="print"/>
          <a:srcRect/>
          <a:stretch>
            <a:fillRect/>
          </a:stretch>
        </p:blipFill>
        <p:spPr bwMode="auto">
          <a:xfrm>
            <a:off x="349158" y="1973989"/>
            <a:ext cx="3608887" cy="4618921"/>
          </a:xfrm>
          <a:prstGeom prst="rect">
            <a:avLst/>
          </a:prstGeom>
          <a:noFill/>
          <a:ln w="9525">
            <a:noFill/>
            <a:miter lim="800000"/>
            <a:headEnd/>
            <a:tailEnd/>
          </a:ln>
        </p:spPr>
      </p:pic>
      <p:pic>
        <p:nvPicPr>
          <p:cNvPr id="61443" name="Picture 3"/>
          <p:cNvPicPr>
            <a:picLocks noChangeAspect="1" noChangeArrowheads="1"/>
          </p:cNvPicPr>
          <p:nvPr/>
        </p:nvPicPr>
        <p:blipFill>
          <a:blip r:embed="rId5" cstate="print"/>
          <a:srcRect/>
          <a:stretch>
            <a:fillRect/>
          </a:stretch>
        </p:blipFill>
        <p:spPr bwMode="auto">
          <a:xfrm>
            <a:off x="4135076" y="1979976"/>
            <a:ext cx="3656746" cy="4708207"/>
          </a:xfrm>
          <a:prstGeom prst="rect">
            <a:avLst/>
          </a:prstGeom>
          <a:noFill/>
          <a:ln w="9525">
            <a:noFill/>
            <a:miter lim="800000"/>
            <a:headEnd/>
            <a:tailEnd/>
          </a:ln>
        </p:spPr>
      </p:pic>
      <p:pic>
        <p:nvPicPr>
          <p:cNvPr id="61444" name="Picture 4"/>
          <p:cNvPicPr>
            <a:picLocks noChangeAspect="1" noChangeArrowheads="1"/>
          </p:cNvPicPr>
          <p:nvPr/>
        </p:nvPicPr>
        <p:blipFill>
          <a:blip r:embed="rId6" cstate="print"/>
          <a:srcRect/>
          <a:stretch>
            <a:fillRect/>
          </a:stretch>
        </p:blipFill>
        <p:spPr bwMode="auto">
          <a:xfrm>
            <a:off x="8005220" y="1953850"/>
            <a:ext cx="3686037" cy="4715787"/>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C21267A-7FC9-442E-9623-E0A4307E966D}"/>
              </a:ext>
            </a:extLst>
          </p:cNvPr>
          <p:cNvSpPr txBox="1"/>
          <p:nvPr/>
        </p:nvSpPr>
        <p:spPr>
          <a:xfrm>
            <a:off x="326572" y="1570402"/>
            <a:ext cx="9431381" cy="923330"/>
          </a:xfrm>
          <a:prstGeom prst="rect">
            <a:avLst/>
          </a:prstGeom>
          <a:ln/>
        </p:spPr>
        <p:style>
          <a:lnRef idx="1">
            <a:schemeClr val="accent4"/>
          </a:lnRef>
          <a:fillRef idx="2">
            <a:schemeClr val="accent4"/>
          </a:fillRef>
          <a:effectRef idx="1">
            <a:schemeClr val="accent4"/>
          </a:effectRef>
          <a:fontRef idx="minor">
            <a:schemeClr val="dk1"/>
          </a:fontRef>
        </p:style>
        <p:txBody>
          <a:bodyPr wrap="square" rtlCol="0">
            <a:spAutoFit/>
          </a:bodyPr>
          <a:lstStyle/>
          <a:p>
            <a:endParaRPr lang="en-GB" b="1" u="sng" dirty="0"/>
          </a:p>
          <a:p>
            <a:r>
              <a:rPr lang="en-GB" b="1" dirty="0"/>
              <a:t>Time 1	</a:t>
            </a:r>
            <a:r>
              <a:rPr lang="en-GB" b="1" u="sng" dirty="0"/>
              <a:t>		</a:t>
            </a:r>
            <a:r>
              <a:rPr lang="en-GB" b="1" dirty="0"/>
              <a:t>   Time2 	</a:t>
            </a:r>
            <a:r>
              <a:rPr lang="en-GB" b="1" u="sng" dirty="0"/>
              <a:t>		</a:t>
            </a:r>
            <a:r>
              <a:rPr lang="en-GB" b="1" dirty="0"/>
              <a:t>  Time3  </a:t>
            </a:r>
            <a:r>
              <a:rPr lang="en-GB" b="1" u="sng" dirty="0"/>
              <a:t>		</a:t>
            </a:r>
            <a:r>
              <a:rPr lang="en-GB" b="1" dirty="0"/>
              <a:t>				</a:t>
            </a:r>
            <a:endParaRPr lang="en-GB" sz="2000" dirty="0"/>
          </a:p>
        </p:txBody>
      </p:sp>
      <p:sp>
        <p:nvSpPr>
          <p:cNvPr id="7" name="Rectangle: Rounded Corners 6">
            <a:extLst>
              <a:ext uri="{FF2B5EF4-FFF2-40B4-BE49-F238E27FC236}">
                <a16:creationId xmlns:a16="http://schemas.microsoft.com/office/drawing/2014/main" id="{755C0A6B-DB0C-4EC1-A772-E19AA6FCBC64}"/>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B4502D2-D62F-4F3A-8809-E198ED8613EB}"/>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0" name="Rectangle 9">
            <a:extLst>
              <a:ext uri="{FF2B5EF4-FFF2-40B4-BE49-F238E27FC236}">
                <a16:creationId xmlns:a16="http://schemas.microsoft.com/office/drawing/2014/main" id="{FC775AEC-004A-451F-8D04-D98D0B16C26E}"/>
              </a:ext>
            </a:extLst>
          </p:cNvPr>
          <p:cNvSpPr/>
          <p:nvPr/>
        </p:nvSpPr>
        <p:spPr>
          <a:xfrm>
            <a:off x="190092" y="343095"/>
            <a:ext cx="9686412" cy="1083615"/>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Century Gothic" panose="020B0502020202020204" pitchFamily="34" charset="0"/>
              </a:rPr>
              <a:t>Task: </a:t>
            </a:r>
            <a:r>
              <a:rPr lang="en-GB" b="1" dirty="0">
                <a:solidFill>
                  <a:schemeClr val="tx1"/>
                </a:solidFill>
                <a:latin typeface="Century Gothic" panose="020B0502020202020204" pitchFamily="34" charset="0"/>
              </a:rPr>
              <a:t>Reading the words. </a:t>
            </a:r>
          </a:p>
          <a:p>
            <a:pPr marL="342900" indent="-342900"/>
            <a:r>
              <a:rPr lang="en-GB" sz="1600" dirty="0">
                <a:solidFill>
                  <a:schemeClr val="tx1"/>
                </a:solidFill>
                <a:latin typeface="Century Gothic" panose="020B0502020202020204" pitchFamily="34" charset="0"/>
              </a:rPr>
              <a:t>Read the words- How quickly can you get to the end of the grid? Record your time and repeat the reading to see if you beat your time. </a:t>
            </a:r>
          </a:p>
        </p:txBody>
      </p:sp>
      <p:sp>
        <p:nvSpPr>
          <p:cNvPr id="11" name="Rectangle 10">
            <a:extLst>
              <a:ext uri="{FF2B5EF4-FFF2-40B4-BE49-F238E27FC236}">
                <a16:creationId xmlns:a16="http://schemas.microsoft.com/office/drawing/2014/main" id="{94302726-1F60-4AD5-91E9-524FEC27EE7B}"/>
              </a:ext>
            </a:extLst>
          </p:cNvPr>
          <p:cNvSpPr/>
          <p:nvPr/>
        </p:nvSpPr>
        <p:spPr>
          <a:xfrm>
            <a:off x="3565236" y="6199693"/>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15" name="Picture 14">
            <a:extLst>
              <a:ext uri="{FF2B5EF4-FFF2-40B4-BE49-F238E27FC236}">
                <a16:creationId xmlns:a16="http://schemas.microsoft.com/office/drawing/2014/main" id="{8D1D66E7-CD28-4208-A778-47CA5A3C41E5}"/>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542208" y="5537978"/>
            <a:ext cx="1502410" cy="1182561"/>
          </a:xfrm>
          <a:prstGeom prst="rect">
            <a:avLst/>
          </a:prstGeom>
          <a:ln w="12700">
            <a:solidFill>
              <a:schemeClr val="tx1"/>
            </a:solidFill>
          </a:ln>
        </p:spPr>
      </p:pic>
      <p:pic>
        <p:nvPicPr>
          <p:cNvPr id="17" name="Picture 16">
            <a:extLst>
              <a:ext uri="{FF2B5EF4-FFF2-40B4-BE49-F238E27FC236}">
                <a16:creationId xmlns:a16="http://schemas.microsoft.com/office/drawing/2014/main" id="{408B6BB3-1E49-4FE6-A52B-86194A83029A}"/>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712060" y="653504"/>
            <a:ext cx="560437" cy="560437"/>
          </a:xfrm>
          <a:prstGeom prst="rect">
            <a:avLst/>
          </a:prstGeom>
          <a:solidFill>
            <a:schemeClr val="bg1"/>
          </a:solidFill>
          <a:ln w="12700">
            <a:solidFill>
              <a:schemeClr val="tx1"/>
            </a:solidFill>
          </a:ln>
        </p:spPr>
      </p:pic>
      <p:graphicFrame>
        <p:nvGraphicFramePr>
          <p:cNvPr id="14" name="Table 13"/>
          <p:cNvGraphicFramePr>
            <a:graphicFrameLocks noGrp="1"/>
          </p:cNvGraphicFramePr>
          <p:nvPr/>
        </p:nvGraphicFramePr>
        <p:xfrm>
          <a:off x="464457" y="2835849"/>
          <a:ext cx="9946640" cy="3236505"/>
        </p:xfrm>
        <a:graphic>
          <a:graphicData uri="http://schemas.openxmlformats.org/drawingml/2006/table">
            <a:tbl>
              <a:tblPr firstRow="1" bandRow="1">
                <a:tableStyleId>{00A15C55-8517-42AA-B614-E9B94910E393}</a:tableStyleId>
              </a:tblPr>
              <a:tblGrid>
                <a:gridCol w="1989328">
                  <a:extLst>
                    <a:ext uri="{9D8B030D-6E8A-4147-A177-3AD203B41FA5}">
                      <a16:colId xmlns:a16="http://schemas.microsoft.com/office/drawing/2014/main" val="20000"/>
                    </a:ext>
                  </a:extLst>
                </a:gridCol>
                <a:gridCol w="1989328">
                  <a:extLst>
                    <a:ext uri="{9D8B030D-6E8A-4147-A177-3AD203B41FA5}">
                      <a16:colId xmlns:a16="http://schemas.microsoft.com/office/drawing/2014/main" val="20001"/>
                    </a:ext>
                  </a:extLst>
                </a:gridCol>
                <a:gridCol w="1989328">
                  <a:extLst>
                    <a:ext uri="{9D8B030D-6E8A-4147-A177-3AD203B41FA5}">
                      <a16:colId xmlns:a16="http://schemas.microsoft.com/office/drawing/2014/main" val="20002"/>
                    </a:ext>
                  </a:extLst>
                </a:gridCol>
                <a:gridCol w="1989328">
                  <a:extLst>
                    <a:ext uri="{9D8B030D-6E8A-4147-A177-3AD203B41FA5}">
                      <a16:colId xmlns:a16="http://schemas.microsoft.com/office/drawing/2014/main" val="20003"/>
                    </a:ext>
                  </a:extLst>
                </a:gridCol>
                <a:gridCol w="1989328">
                  <a:extLst>
                    <a:ext uri="{9D8B030D-6E8A-4147-A177-3AD203B41FA5}">
                      <a16:colId xmlns:a16="http://schemas.microsoft.com/office/drawing/2014/main" val="20004"/>
                    </a:ext>
                  </a:extLst>
                </a:gridCol>
              </a:tblGrid>
              <a:tr h="763875">
                <a:tc>
                  <a:txBody>
                    <a:bodyPr/>
                    <a:lstStyle/>
                    <a:p>
                      <a:pPr algn="ctr"/>
                      <a:r>
                        <a:rPr lang="en-GB" sz="2800" b="1" dirty="0">
                          <a:solidFill>
                            <a:schemeClr val="tx1"/>
                          </a:solidFill>
                        </a:rPr>
                        <a:t>classify</a:t>
                      </a:r>
                    </a:p>
                  </a:txBody>
                  <a:tcPr>
                    <a:solidFill>
                      <a:schemeClr val="accent2">
                        <a:lumMod val="20000"/>
                        <a:lumOff val="80000"/>
                      </a:schemeClr>
                    </a:solidFill>
                  </a:tcPr>
                </a:tc>
                <a:tc>
                  <a:txBody>
                    <a:bodyPr/>
                    <a:lstStyle/>
                    <a:p>
                      <a:pPr algn="ctr"/>
                      <a:r>
                        <a:rPr lang="en-GB" sz="2800" b="1" dirty="0">
                          <a:solidFill>
                            <a:schemeClr val="tx1"/>
                          </a:solidFill>
                        </a:rPr>
                        <a:t>generate </a:t>
                      </a:r>
                    </a:p>
                  </a:txBody>
                  <a:tcPr>
                    <a:solidFill>
                      <a:schemeClr val="accent2">
                        <a:lumMod val="20000"/>
                        <a:lumOff val="80000"/>
                      </a:schemeClr>
                    </a:solidFill>
                  </a:tcPr>
                </a:tc>
                <a:tc>
                  <a:txBody>
                    <a:bodyPr/>
                    <a:lstStyle/>
                    <a:p>
                      <a:pPr algn="ctr"/>
                      <a:r>
                        <a:rPr lang="en-GB" sz="2800" b="1" dirty="0">
                          <a:solidFill>
                            <a:schemeClr val="tx1"/>
                          </a:solidFill>
                        </a:rPr>
                        <a:t>formulate</a:t>
                      </a:r>
                    </a:p>
                  </a:txBody>
                  <a:tcPr>
                    <a:solidFill>
                      <a:schemeClr val="accent2">
                        <a:lumMod val="20000"/>
                        <a:lumOff val="80000"/>
                      </a:schemeClr>
                    </a:solidFill>
                  </a:tcPr>
                </a:tc>
                <a:tc>
                  <a:txBody>
                    <a:bodyPr/>
                    <a:lstStyle/>
                    <a:p>
                      <a:pPr algn="ctr"/>
                      <a:r>
                        <a:rPr lang="en-GB" sz="2800" b="1" dirty="0">
                          <a:solidFill>
                            <a:schemeClr val="tx1"/>
                          </a:solidFill>
                        </a:rPr>
                        <a:t> evaluate </a:t>
                      </a:r>
                    </a:p>
                  </a:txBody>
                  <a:tcPr>
                    <a:solidFill>
                      <a:schemeClr val="accent2">
                        <a:lumMod val="20000"/>
                        <a:lumOff val="80000"/>
                      </a:schemeClr>
                    </a:solidFill>
                  </a:tcPr>
                </a:tc>
                <a:tc>
                  <a:txBody>
                    <a:bodyPr/>
                    <a:lstStyle/>
                    <a:p>
                      <a:pPr algn="ctr"/>
                      <a:r>
                        <a:rPr lang="en-GB" sz="2800" b="1" dirty="0">
                          <a:solidFill>
                            <a:schemeClr val="tx1"/>
                          </a:solidFill>
                        </a:rPr>
                        <a:t>determine</a:t>
                      </a:r>
                    </a:p>
                  </a:txBody>
                  <a:tcPr>
                    <a:solidFill>
                      <a:schemeClr val="accent2">
                        <a:lumMod val="20000"/>
                        <a:lumOff val="80000"/>
                      </a:schemeClr>
                    </a:solidFill>
                  </a:tcPr>
                </a:tc>
                <a:extLst>
                  <a:ext uri="{0D108BD9-81ED-4DB2-BD59-A6C34878D82A}">
                    <a16:rowId xmlns:a16="http://schemas.microsoft.com/office/drawing/2014/main" val="10000"/>
                  </a:ext>
                </a:extLst>
              </a:tr>
              <a:tr h="763875">
                <a:tc>
                  <a:txBody>
                    <a:bodyPr/>
                    <a:lstStyle/>
                    <a:p>
                      <a:pPr algn="ctr"/>
                      <a:r>
                        <a:rPr lang="en-GB" sz="2800" b="1" dirty="0">
                          <a:solidFill>
                            <a:schemeClr val="tx1"/>
                          </a:solidFill>
                        </a:rPr>
                        <a:t>relationship</a:t>
                      </a:r>
                    </a:p>
                  </a:txBody>
                  <a:tcPr>
                    <a:solidFill>
                      <a:schemeClr val="accent2">
                        <a:lumMod val="20000"/>
                        <a:lumOff val="80000"/>
                      </a:schemeClr>
                    </a:solidFill>
                  </a:tcPr>
                </a:tc>
                <a:tc>
                  <a:txBody>
                    <a:bodyPr/>
                    <a:lstStyle/>
                    <a:p>
                      <a:pPr algn="ctr"/>
                      <a:r>
                        <a:rPr lang="en-GB" sz="2800" b="1" dirty="0">
                          <a:solidFill>
                            <a:schemeClr val="tx1"/>
                          </a:solidFill>
                        </a:rPr>
                        <a:t>clarify</a:t>
                      </a:r>
                    </a:p>
                  </a:txBody>
                  <a:tcPr>
                    <a:solidFill>
                      <a:schemeClr val="accent2">
                        <a:lumMod val="20000"/>
                        <a:lumOff val="80000"/>
                      </a:schemeClr>
                    </a:solidFill>
                  </a:tcPr>
                </a:tc>
                <a:tc>
                  <a:txBody>
                    <a:bodyPr/>
                    <a:lstStyle/>
                    <a:p>
                      <a:pPr algn="ctr"/>
                      <a:r>
                        <a:rPr lang="en-GB" sz="2800" b="1" dirty="0">
                          <a:solidFill>
                            <a:schemeClr val="tx1"/>
                          </a:solidFill>
                        </a:rPr>
                        <a:t>method</a:t>
                      </a:r>
                    </a:p>
                  </a:txBody>
                  <a:tcPr>
                    <a:solidFill>
                      <a:schemeClr val="accent2">
                        <a:lumMod val="20000"/>
                        <a:lumOff val="80000"/>
                      </a:schemeClr>
                    </a:solidFill>
                  </a:tcPr>
                </a:tc>
                <a:tc>
                  <a:txBody>
                    <a:bodyPr/>
                    <a:lstStyle/>
                    <a:p>
                      <a:pPr algn="ctr"/>
                      <a:r>
                        <a:rPr lang="en-GB" sz="2800" b="1" dirty="0">
                          <a:solidFill>
                            <a:schemeClr val="tx1"/>
                          </a:solidFill>
                        </a:rPr>
                        <a:t>technique</a:t>
                      </a:r>
                    </a:p>
                  </a:txBody>
                  <a:tcPr>
                    <a:solidFill>
                      <a:schemeClr val="accent2">
                        <a:lumMod val="20000"/>
                        <a:lumOff val="80000"/>
                      </a:schemeClr>
                    </a:solidFill>
                  </a:tcPr>
                </a:tc>
                <a:tc>
                  <a:txBody>
                    <a:bodyPr/>
                    <a:lstStyle/>
                    <a:p>
                      <a:pPr algn="ctr"/>
                      <a:r>
                        <a:rPr lang="en-GB" sz="2800" b="1" dirty="0">
                          <a:solidFill>
                            <a:schemeClr val="tx1"/>
                          </a:solidFill>
                        </a:rPr>
                        <a:t>refer</a:t>
                      </a:r>
                    </a:p>
                  </a:txBody>
                  <a:tcPr>
                    <a:solidFill>
                      <a:schemeClr val="accent2">
                        <a:lumMod val="20000"/>
                        <a:lumOff val="80000"/>
                      </a:schemeClr>
                    </a:solidFill>
                  </a:tcPr>
                </a:tc>
                <a:extLst>
                  <a:ext uri="{0D108BD9-81ED-4DB2-BD59-A6C34878D82A}">
                    <a16:rowId xmlns:a16="http://schemas.microsoft.com/office/drawing/2014/main" val="10001"/>
                  </a:ext>
                </a:extLst>
              </a:tr>
              <a:tr h="763875">
                <a:tc>
                  <a:txBody>
                    <a:bodyPr/>
                    <a:lstStyle/>
                    <a:p>
                      <a:pPr algn="ctr"/>
                      <a:r>
                        <a:rPr lang="en-GB" sz="2800" b="1" dirty="0">
                          <a:solidFill>
                            <a:schemeClr val="tx1"/>
                          </a:solidFill>
                        </a:rPr>
                        <a:t>formulate</a:t>
                      </a:r>
                    </a:p>
                  </a:txBody>
                  <a:tcPr>
                    <a:solidFill>
                      <a:schemeClr val="accent2">
                        <a:lumMod val="20000"/>
                        <a:lumOff val="80000"/>
                      </a:schemeClr>
                    </a:solidFill>
                  </a:tcPr>
                </a:tc>
                <a:tc>
                  <a:txBody>
                    <a:bodyPr/>
                    <a:lstStyle/>
                    <a:p>
                      <a:pPr algn="ctr"/>
                      <a:r>
                        <a:rPr lang="en-GB" sz="2800" b="1" dirty="0">
                          <a:solidFill>
                            <a:schemeClr val="tx1"/>
                          </a:solidFill>
                        </a:rPr>
                        <a:t>technique</a:t>
                      </a:r>
                    </a:p>
                  </a:txBody>
                  <a:tcPr>
                    <a:solidFill>
                      <a:schemeClr val="accent2">
                        <a:lumMod val="20000"/>
                        <a:lumOff val="80000"/>
                      </a:schemeClr>
                    </a:solidFill>
                  </a:tcPr>
                </a:tc>
                <a:tc>
                  <a:txBody>
                    <a:bodyPr/>
                    <a:lstStyle/>
                    <a:p>
                      <a:pPr algn="ctr"/>
                      <a:r>
                        <a:rPr lang="en-GB" sz="2800" b="1" dirty="0">
                          <a:solidFill>
                            <a:schemeClr val="tx1"/>
                          </a:solidFill>
                        </a:rPr>
                        <a:t>determine</a:t>
                      </a:r>
                    </a:p>
                  </a:txBody>
                  <a:tcPr>
                    <a:solidFill>
                      <a:schemeClr val="accent2">
                        <a:lumMod val="20000"/>
                        <a:lumOff val="80000"/>
                      </a:schemeClr>
                    </a:solidFill>
                  </a:tcPr>
                </a:tc>
                <a:tc>
                  <a:txBody>
                    <a:bodyPr/>
                    <a:lstStyle/>
                    <a:p>
                      <a:pPr algn="ctr"/>
                      <a:r>
                        <a:rPr lang="en-GB" sz="2800" b="1" dirty="0">
                          <a:solidFill>
                            <a:schemeClr val="tx1"/>
                          </a:solidFill>
                        </a:rPr>
                        <a:t>clarify</a:t>
                      </a:r>
                    </a:p>
                  </a:txBody>
                  <a:tcPr>
                    <a:solidFill>
                      <a:schemeClr val="accent2">
                        <a:lumMod val="20000"/>
                        <a:lumOff val="8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800" b="1" dirty="0">
                          <a:solidFill>
                            <a:schemeClr val="tx1"/>
                          </a:solidFill>
                        </a:rPr>
                        <a:t>represent</a:t>
                      </a:r>
                    </a:p>
                    <a:p>
                      <a:pPr algn="ctr"/>
                      <a:endParaRPr lang="en-GB" sz="2800" b="1" dirty="0">
                        <a:solidFill>
                          <a:schemeClr val="tx1"/>
                        </a:solidFill>
                      </a:endParaRPr>
                    </a:p>
                  </a:txBody>
                  <a:tcPr>
                    <a:solidFill>
                      <a:schemeClr val="accent2">
                        <a:lumMod val="20000"/>
                        <a:lumOff val="80000"/>
                      </a:schemeClr>
                    </a:solidFill>
                  </a:tcPr>
                </a:tc>
                <a:extLst>
                  <a:ext uri="{0D108BD9-81ED-4DB2-BD59-A6C34878D82A}">
                    <a16:rowId xmlns:a16="http://schemas.microsoft.com/office/drawing/2014/main" val="10002"/>
                  </a:ext>
                </a:extLst>
              </a:tr>
              <a:tr h="763875">
                <a:tc>
                  <a:txBody>
                    <a:bodyPr/>
                    <a:lstStyle/>
                    <a:p>
                      <a:pPr algn="ctr"/>
                      <a:r>
                        <a:rPr lang="en-GB" sz="2800" b="1" dirty="0">
                          <a:solidFill>
                            <a:schemeClr val="tx1"/>
                          </a:solidFill>
                        </a:rPr>
                        <a:t>method</a:t>
                      </a:r>
                    </a:p>
                  </a:txBody>
                  <a:tcPr>
                    <a:solidFill>
                      <a:schemeClr val="accent2">
                        <a:lumMod val="20000"/>
                        <a:lumOff val="80000"/>
                      </a:schemeClr>
                    </a:solidFill>
                  </a:tcPr>
                </a:tc>
                <a:tc>
                  <a:txBody>
                    <a:bodyPr/>
                    <a:lstStyle/>
                    <a:p>
                      <a:pPr algn="ctr"/>
                      <a:r>
                        <a:rPr lang="en-GB" sz="2800" b="1" dirty="0">
                          <a:solidFill>
                            <a:schemeClr val="tx1"/>
                          </a:solidFill>
                        </a:rPr>
                        <a:t>classify</a:t>
                      </a:r>
                    </a:p>
                  </a:txBody>
                  <a:tcPr>
                    <a:solidFill>
                      <a:schemeClr val="accent2">
                        <a:lumMod val="20000"/>
                        <a:lumOff val="80000"/>
                      </a:schemeClr>
                    </a:solidFill>
                  </a:tcPr>
                </a:tc>
                <a:tc>
                  <a:txBody>
                    <a:bodyPr/>
                    <a:lstStyle/>
                    <a:p>
                      <a:pPr algn="ctr"/>
                      <a:r>
                        <a:rPr lang="en-GB" sz="2800" b="1" dirty="0">
                          <a:solidFill>
                            <a:schemeClr val="tx1"/>
                          </a:solidFill>
                        </a:rPr>
                        <a:t>refer</a:t>
                      </a:r>
                    </a:p>
                  </a:txBody>
                  <a:tcPr>
                    <a:solidFill>
                      <a:schemeClr val="accent2">
                        <a:lumMod val="20000"/>
                        <a:lumOff val="80000"/>
                      </a:schemeClr>
                    </a:solidFill>
                  </a:tcPr>
                </a:tc>
                <a:tc>
                  <a:txBody>
                    <a:bodyPr/>
                    <a:lstStyle/>
                    <a:p>
                      <a:pPr algn="ctr"/>
                      <a:r>
                        <a:rPr lang="en-GB" sz="2800" b="1" dirty="0">
                          <a:solidFill>
                            <a:schemeClr val="tx1"/>
                          </a:solidFill>
                        </a:rPr>
                        <a:t>generate </a:t>
                      </a:r>
                    </a:p>
                  </a:txBody>
                  <a:tcPr>
                    <a:solidFill>
                      <a:schemeClr val="accent2">
                        <a:lumMod val="20000"/>
                        <a:lumOff val="80000"/>
                      </a:schemeClr>
                    </a:solidFill>
                  </a:tcPr>
                </a:tc>
                <a:tc>
                  <a:txBody>
                    <a:bodyPr/>
                    <a:lstStyle/>
                    <a:p>
                      <a:pPr algn="ctr"/>
                      <a:r>
                        <a:rPr lang="en-GB" sz="2800" b="1" dirty="0">
                          <a:solidFill>
                            <a:schemeClr val="tx1"/>
                          </a:solidFill>
                        </a:rPr>
                        <a:t> evaluate </a:t>
                      </a:r>
                    </a:p>
                  </a:txBody>
                  <a:tcPr>
                    <a:solidFill>
                      <a:schemeClr val="accent2">
                        <a:lumMod val="20000"/>
                        <a:lumOff val="8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753365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C21267A-7FC9-442E-9623-E0A4307E966D}"/>
              </a:ext>
            </a:extLst>
          </p:cNvPr>
          <p:cNvSpPr txBox="1"/>
          <p:nvPr/>
        </p:nvSpPr>
        <p:spPr>
          <a:xfrm>
            <a:off x="190092" y="1687965"/>
            <a:ext cx="11652862" cy="3754874"/>
          </a:xfrm>
          <a:prstGeom prst="rect">
            <a:avLst/>
          </a:prstGeom>
          <a:solidFill>
            <a:schemeClr val="accent2">
              <a:lumMod val="20000"/>
              <a:lumOff val="80000"/>
            </a:schemeClr>
          </a:solidFill>
          <a:ln w="28575">
            <a:solidFill>
              <a:schemeClr val="tx1"/>
            </a:solidFill>
          </a:ln>
        </p:spPr>
        <p:txBody>
          <a:bodyPr wrap="square" rtlCol="0">
            <a:spAutoFit/>
          </a:bodyPr>
          <a:lstStyle/>
          <a:p>
            <a:r>
              <a:rPr lang="en-GB" b="1" u="sng" dirty="0"/>
              <a:t>Words to copy: </a:t>
            </a:r>
          </a:p>
          <a:p>
            <a:pPr marL="285750" indent="-285750">
              <a:buFont typeface="Arial" panose="020B0604020202020204" pitchFamily="34" charset="0"/>
              <a:buChar char="•"/>
            </a:pPr>
            <a:r>
              <a:rPr lang="en-GB" sz="2000" dirty="0"/>
              <a:t>clarify x 3:    __________________     __________________     ____________________</a:t>
            </a:r>
          </a:p>
          <a:p>
            <a:pPr marL="285750" indent="-285750">
              <a:buFont typeface="Arial" panose="020B0604020202020204" pitchFamily="34" charset="0"/>
              <a:buChar char="•"/>
            </a:pPr>
            <a:r>
              <a:rPr lang="en-GB" sz="2000" dirty="0"/>
              <a:t>classify x 3:    __________________     __________________     ____________________</a:t>
            </a:r>
          </a:p>
          <a:p>
            <a:pPr marL="285750" indent="-285750">
              <a:buFont typeface="Arial" panose="020B0604020202020204" pitchFamily="34" charset="0"/>
              <a:buChar char="•"/>
            </a:pPr>
            <a:r>
              <a:rPr lang="en-GB" sz="2000" dirty="0"/>
              <a:t>determine x 3:    __________________     __________________     ____________________</a:t>
            </a:r>
          </a:p>
          <a:p>
            <a:pPr marL="285750" indent="-285750">
              <a:buFont typeface="Arial" panose="020B0604020202020204" pitchFamily="34" charset="0"/>
              <a:buChar char="•"/>
            </a:pPr>
            <a:r>
              <a:rPr lang="en-GB" sz="2000" dirty="0"/>
              <a:t>evaluate x 3:    __________________     __________________     ____________________</a:t>
            </a:r>
          </a:p>
          <a:p>
            <a:pPr marL="285750" indent="-285750">
              <a:buFont typeface="Arial" panose="020B0604020202020204" pitchFamily="34" charset="0"/>
              <a:buChar char="•"/>
            </a:pPr>
            <a:r>
              <a:rPr lang="en-GB" sz="2000" dirty="0"/>
              <a:t>formulate x 3:    __________________     __________________     ____________________</a:t>
            </a:r>
          </a:p>
          <a:p>
            <a:pPr marL="285750" indent="-285750">
              <a:buFont typeface="Arial" panose="020B0604020202020204" pitchFamily="34" charset="0"/>
              <a:buChar char="•"/>
            </a:pPr>
            <a:r>
              <a:rPr lang="en-GB" sz="2000" dirty="0"/>
              <a:t>generate x 3:    __________________     __________________     ____________________</a:t>
            </a:r>
          </a:p>
          <a:p>
            <a:pPr marL="285750" indent="-285750">
              <a:buFont typeface="Arial" panose="020B0604020202020204" pitchFamily="34" charset="0"/>
              <a:buChar char="•"/>
            </a:pPr>
            <a:r>
              <a:rPr lang="en-GB" sz="2000" dirty="0"/>
              <a:t>method x 3:    __________________     __________________     ____________________</a:t>
            </a:r>
          </a:p>
          <a:p>
            <a:pPr marL="285750" indent="-285750">
              <a:buFont typeface="Arial" panose="020B0604020202020204" pitchFamily="34" charset="0"/>
              <a:buChar char="•"/>
            </a:pPr>
            <a:r>
              <a:rPr lang="en-GB" sz="2000" dirty="0"/>
              <a:t>refer x 3:    __________________     __________________     ____________________</a:t>
            </a:r>
          </a:p>
          <a:p>
            <a:pPr marL="285750" indent="-285750">
              <a:buFont typeface="Arial" panose="020B0604020202020204" pitchFamily="34" charset="0"/>
              <a:buChar char="•"/>
            </a:pPr>
            <a:r>
              <a:rPr lang="en-GB" sz="2000" dirty="0"/>
              <a:t>relationship x 3:    __________________     __________________     ____________________</a:t>
            </a:r>
          </a:p>
          <a:p>
            <a:pPr marL="285750" indent="-285750">
              <a:buFont typeface="Arial" panose="020B0604020202020204" pitchFamily="34" charset="0"/>
              <a:buChar char="•"/>
            </a:pPr>
            <a:r>
              <a:rPr lang="en-GB" sz="2000" dirty="0"/>
              <a:t>represent x 3:    __________________     __________________     ____________________</a:t>
            </a:r>
          </a:p>
          <a:p>
            <a:pPr marL="285750" indent="-285750">
              <a:buFont typeface="Arial" panose="020B0604020202020204" pitchFamily="34" charset="0"/>
              <a:buChar char="•"/>
            </a:pPr>
            <a:r>
              <a:rPr lang="en-GB" sz="2000" dirty="0"/>
              <a:t>technique x 3:    __________________     __________________     ____________________</a:t>
            </a:r>
          </a:p>
        </p:txBody>
      </p:sp>
      <p:sp>
        <p:nvSpPr>
          <p:cNvPr id="7" name="Rectangle: Rounded Corners 6">
            <a:extLst>
              <a:ext uri="{FF2B5EF4-FFF2-40B4-BE49-F238E27FC236}">
                <a16:creationId xmlns:a16="http://schemas.microsoft.com/office/drawing/2014/main" id="{755C0A6B-DB0C-4EC1-A772-E19AA6FCBC64}"/>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B4502D2-D62F-4F3A-8809-E198ED8613EB}"/>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0" name="Rectangle 9">
            <a:extLst>
              <a:ext uri="{FF2B5EF4-FFF2-40B4-BE49-F238E27FC236}">
                <a16:creationId xmlns:a16="http://schemas.microsoft.com/office/drawing/2014/main" id="{FC775AEC-004A-451F-8D04-D98D0B16C26E}"/>
              </a:ext>
            </a:extLst>
          </p:cNvPr>
          <p:cNvSpPr/>
          <p:nvPr/>
        </p:nvSpPr>
        <p:spPr>
          <a:xfrm>
            <a:off x="190092" y="343095"/>
            <a:ext cx="9686412" cy="910939"/>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Century Gothic" pitchFamily="34" charset="0"/>
              </a:rPr>
              <a:t>Task: W</a:t>
            </a:r>
            <a:r>
              <a:rPr lang="en-GB" sz="2000" b="1" dirty="0">
                <a:solidFill>
                  <a:schemeClr val="tx1"/>
                </a:solidFill>
                <a:latin typeface="Century Gothic" pitchFamily="34" charset="0"/>
              </a:rPr>
              <a:t>riting these words</a:t>
            </a:r>
            <a:r>
              <a:rPr lang="en-GB" sz="2000" dirty="0">
                <a:solidFill>
                  <a:schemeClr val="tx1"/>
                </a:solidFill>
                <a:latin typeface="Century Gothic" pitchFamily="34" charset="0"/>
              </a:rPr>
              <a:t>. </a:t>
            </a:r>
          </a:p>
          <a:p>
            <a:pPr marL="342900" indent="-342900"/>
            <a:r>
              <a:rPr lang="en-GB" sz="1600" dirty="0">
                <a:solidFill>
                  <a:schemeClr val="tx1"/>
                </a:solidFill>
                <a:latin typeface="Century Gothic" panose="020B0502020202020204" pitchFamily="34" charset="0"/>
              </a:rPr>
              <a:t>Copy each word out 3 times using different colours for each word</a:t>
            </a:r>
            <a:r>
              <a:rPr lang="en-GB" dirty="0">
                <a:solidFill>
                  <a:schemeClr val="tx1"/>
                </a:solidFill>
                <a:latin typeface="Century Gothic" panose="020B0502020202020204" pitchFamily="34" charset="0"/>
              </a:rPr>
              <a:t>.</a:t>
            </a:r>
          </a:p>
        </p:txBody>
      </p:sp>
      <p:sp>
        <p:nvSpPr>
          <p:cNvPr id="11" name="Rectangle 10">
            <a:extLst>
              <a:ext uri="{FF2B5EF4-FFF2-40B4-BE49-F238E27FC236}">
                <a16:creationId xmlns:a16="http://schemas.microsoft.com/office/drawing/2014/main" id="{94302726-1F60-4AD5-91E9-524FEC27EE7B}"/>
              </a:ext>
            </a:extLst>
          </p:cNvPr>
          <p:cNvSpPr/>
          <p:nvPr/>
        </p:nvSpPr>
        <p:spPr>
          <a:xfrm>
            <a:off x="3565236" y="6199693"/>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15" name="Picture 14">
            <a:extLst>
              <a:ext uri="{FF2B5EF4-FFF2-40B4-BE49-F238E27FC236}">
                <a16:creationId xmlns:a16="http://schemas.microsoft.com/office/drawing/2014/main" id="{8D1D66E7-CD28-4208-A778-47CA5A3C41E5}"/>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542208" y="5537978"/>
            <a:ext cx="1502410" cy="1182561"/>
          </a:xfrm>
          <a:prstGeom prst="rect">
            <a:avLst/>
          </a:prstGeom>
          <a:ln w="12700">
            <a:solidFill>
              <a:schemeClr val="tx1"/>
            </a:solidFill>
          </a:ln>
        </p:spPr>
      </p:pic>
      <p:pic>
        <p:nvPicPr>
          <p:cNvPr id="17" name="Picture 16">
            <a:extLst>
              <a:ext uri="{FF2B5EF4-FFF2-40B4-BE49-F238E27FC236}">
                <a16:creationId xmlns:a16="http://schemas.microsoft.com/office/drawing/2014/main" id="{408B6BB3-1E49-4FE6-A52B-86194A83029A}"/>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241797" y="679630"/>
            <a:ext cx="560437" cy="560437"/>
          </a:xfrm>
          <a:prstGeom prst="rect">
            <a:avLst/>
          </a:prstGeom>
          <a:solidFill>
            <a:schemeClr val="bg1"/>
          </a:solidFill>
          <a:ln w="12700">
            <a:solidFill>
              <a:schemeClr val="tx1"/>
            </a:solidFill>
          </a:ln>
        </p:spPr>
      </p:pic>
    </p:spTree>
    <p:extLst>
      <p:ext uri="{BB962C8B-B14F-4D97-AF65-F5344CB8AC3E}">
        <p14:creationId xmlns:p14="http://schemas.microsoft.com/office/powerpoint/2010/main" val="753365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55C0A6B-DB0C-4EC1-A772-E19AA6FCBC64}"/>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B4502D2-D62F-4F3A-8809-E198ED8613EB}"/>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0" name="Rectangle 9">
            <a:extLst>
              <a:ext uri="{FF2B5EF4-FFF2-40B4-BE49-F238E27FC236}">
                <a16:creationId xmlns:a16="http://schemas.microsoft.com/office/drawing/2014/main" id="{FC775AEC-004A-451F-8D04-D98D0B16C26E}"/>
              </a:ext>
            </a:extLst>
          </p:cNvPr>
          <p:cNvSpPr/>
          <p:nvPr/>
        </p:nvSpPr>
        <p:spPr>
          <a:xfrm>
            <a:off x="190092" y="343096"/>
            <a:ext cx="9686412" cy="924002"/>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Century Gothic" panose="020B0502020202020204" pitchFamily="34" charset="0"/>
              </a:rPr>
              <a:t>Task: </a:t>
            </a:r>
            <a:r>
              <a:rPr lang="en-GB" sz="2000" b="1" dirty="0">
                <a:solidFill>
                  <a:schemeClr val="tx1"/>
                </a:solidFill>
                <a:latin typeface="Century Gothic" panose="020B0502020202020204" pitchFamily="34" charset="0"/>
              </a:rPr>
              <a:t>Spelling The Words </a:t>
            </a:r>
          </a:p>
          <a:p>
            <a:pPr marL="342900" indent="-342900"/>
            <a:r>
              <a:rPr lang="en-GB" sz="1600" dirty="0">
                <a:solidFill>
                  <a:schemeClr val="tx1"/>
                </a:solidFill>
                <a:latin typeface="Century Gothic" panose="020B0502020202020204" pitchFamily="34" charset="0"/>
              </a:rPr>
              <a:t>Use some of the different spelling ideas to practise spelling the words </a:t>
            </a:r>
          </a:p>
        </p:txBody>
      </p:sp>
      <p:sp>
        <p:nvSpPr>
          <p:cNvPr id="11" name="Rectangle 10">
            <a:extLst>
              <a:ext uri="{FF2B5EF4-FFF2-40B4-BE49-F238E27FC236}">
                <a16:creationId xmlns:a16="http://schemas.microsoft.com/office/drawing/2014/main" id="{94302726-1F60-4AD5-91E9-524FEC27EE7B}"/>
              </a:ext>
            </a:extLst>
          </p:cNvPr>
          <p:cNvSpPr/>
          <p:nvPr/>
        </p:nvSpPr>
        <p:spPr>
          <a:xfrm>
            <a:off x="3565236" y="6199693"/>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15" name="Picture 14">
            <a:extLst>
              <a:ext uri="{FF2B5EF4-FFF2-40B4-BE49-F238E27FC236}">
                <a16:creationId xmlns:a16="http://schemas.microsoft.com/office/drawing/2014/main" id="{8D1D66E7-CD28-4208-A778-47CA5A3C41E5}"/>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1407" y="5612413"/>
            <a:ext cx="1358055" cy="1068938"/>
          </a:xfrm>
          <a:prstGeom prst="rect">
            <a:avLst/>
          </a:prstGeom>
          <a:ln w="12700">
            <a:solidFill>
              <a:schemeClr val="tx1"/>
            </a:solidFill>
          </a:ln>
        </p:spPr>
      </p:pic>
      <p:pic>
        <p:nvPicPr>
          <p:cNvPr id="17" name="Picture 16">
            <a:extLst>
              <a:ext uri="{FF2B5EF4-FFF2-40B4-BE49-F238E27FC236}">
                <a16:creationId xmlns:a16="http://schemas.microsoft.com/office/drawing/2014/main" id="{408B6BB3-1E49-4FE6-A52B-86194A83029A}"/>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241797" y="679630"/>
            <a:ext cx="560437" cy="560437"/>
          </a:xfrm>
          <a:prstGeom prst="rect">
            <a:avLst/>
          </a:prstGeom>
          <a:solidFill>
            <a:schemeClr val="bg1"/>
          </a:solidFill>
          <a:ln w="12700">
            <a:solidFill>
              <a:schemeClr val="tx1"/>
            </a:solidFill>
          </a:ln>
        </p:spPr>
      </p:pic>
      <p:pic>
        <p:nvPicPr>
          <p:cNvPr id="18" name="Picture 17">
            <a:extLst>
              <a:ext uri="{FF2B5EF4-FFF2-40B4-BE49-F238E27FC236}">
                <a16:creationId xmlns:a16="http://schemas.microsoft.com/office/drawing/2014/main" id="{13255149-35A7-47B4-A4A1-5F951739EF75}"/>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168484" y="679630"/>
            <a:ext cx="560437" cy="560437"/>
          </a:xfrm>
          <a:prstGeom prst="rect">
            <a:avLst/>
          </a:prstGeom>
          <a:ln w="12700">
            <a:solidFill>
              <a:schemeClr val="tx1"/>
            </a:solidFill>
          </a:ln>
        </p:spPr>
      </p:pic>
      <p:sp>
        <p:nvSpPr>
          <p:cNvPr id="12" name="TextBox 11">
            <a:extLst>
              <a:ext uri="{FF2B5EF4-FFF2-40B4-BE49-F238E27FC236}">
                <a16:creationId xmlns:a16="http://schemas.microsoft.com/office/drawing/2014/main" id="{F7141D94-CFE9-4D36-9603-12D4C8B293DA}"/>
              </a:ext>
            </a:extLst>
          </p:cNvPr>
          <p:cNvSpPr txBox="1"/>
          <p:nvPr/>
        </p:nvSpPr>
        <p:spPr>
          <a:xfrm>
            <a:off x="330083" y="1815222"/>
            <a:ext cx="1668534" cy="3693319"/>
          </a:xfrm>
          <a:prstGeom prst="rect">
            <a:avLst/>
          </a:prstGeom>
          <a:solidFill>
            <a:schemeClr val="accent4">
              <a:lumMod val="20000"/>
              <a:lumOff val="80000"/>
            </a:schemeClr>
          </a:solidFill>
          <a:ln w="28575">
            <a:solidFill>
              <a:schemeClr val="tx1"/>
            </a:solidFill>
          </a:ln>
        </p:spPr>
        <p:txBody>
          <a:bodyPr wrap="square" rtlCol="0">
            <a:spAutoFit/>
          </a:bodyPr>
          <a:lstStyle/>
          <a:p>
            <a:r>
              <a:rPr lang="en-GB" b="1" u="sng" dirty="0"/>
              <a:t>Words to Spell: </a:t>
            </a:r>
          </a:p>
          <a:p>
            <a:r>
              <a:rPr lang="en-GB" dirty="0"/>
              <a:t>clarify</a:t>
            </a:r>
          </a:p>
          <a:p>
            <a:r>
              <a:rPr lang="en-GB" dirty="0"/>
              <a:t>classify</a:t>
            </a:r>
          </a:p>
          <a:p>
            <a:r>
              <a:rPr lang="en-GB" dirty="0"/>
              <a:t>determine</a:t>
            </a:r>
          </a:p>
          <a:p>
            <a:r>
              <a:rPr lang="en-GB" dirty="0"/>
              <a:t>evaluate</a:t>
            </a:r>
          </a:p>
          <a:p>
            <a:r>
              <a:rPr lang="en-GB" dirty="0"/>
              <a:t>formulate</a:t>
            </a:r>
          </a:p>
          <a:p>
            <a:r>
              <a:rPr lang="en-GB" dirty="0"/>
              <a:t>generate</a:t>
            </a:r>
          </a:p>
          <a:p>
            <a:r>
              <a:rPr lang="en-GB" dirty="0"/>
              <a:t>method</a:t>
            </a:r>
          </a:p>
          <a:p>
            <a:r>
              <a:rPr lang="en-GB" dirty="0"/>
              <a:t>refer</a:t>
            </a:r>
          </a:p>
          <a:p>
            <a:r>
              <a:rPr lang="en-GB" dirty="0"/>
              <a:t>relationship</a:t>
            </a:r>
          </a:p>
          <a:p>
            <a:r>
              <a:rPr lang="en-GB" dirty="0"/>
              <a:t>represent</a:t>
            </a:r>
          </a:p>
          <a:p>
            <a:r>
              <a:rPr lang="en-GB" dirty="0"/>
              <a:t>technique</a:t>
            </a:r>
          </a:p>
          <a:p>
            <a:endParaRPr lang="en-GB" dirty="0"/>
          </a:p>
        </p:txBody>
      </p:sp>
      <p:sp>
        <p:nvSpPr>
          <p:cNvPr id="13" name="TextBox 12">
            <a:extLst>
              <a:ext uri="{FF2B5EF4-FFF2-40B4-BE49-F238E27FC236}">
                <a16:creationId xmlns:a16="http://schemas.microsoft.com/office/drawing/2014/main" id="{F7141D94-CFE9-4D36-9603-12D4C8B293DA}"/>
              </a:ext>
            </a:extLst>
          </p:cNvPr>
          <p:cNvSpPr txBox="1"/>
          <p:nvPr/>
        </p:nvSpPr>
        <p:spPr>
          <a:xfrm>
            <a:off x="2759774" y="1854410"/>
            <a:ext cx="9114362" cy="4247317"/>
          </a:xfrm>
          <a:prstGeom prst="rect">
            <a:avLst/>
          </a:prstGeom>
          <a:solidFill>
            <a:schemeClr val="accent4">
              <a:lumMod val="20000"/>
              <a:lumOff val="80000"/>
            </a:schemeClr>
          </a:solidFill>
          <a:ln w="28575">
            <a:solidFill>
              <a:schemeClr val="tx1"/>
            </a:solidFill>
          </a:ln>
        </p:spPr>
        <p:txBody>
          <a:bodyPr wrap="square" rtlCol="0">
            <a:spAutoFit/>
          </a:bodyPr>
          <a:lstStyle/>
          <a:p>
            <a:r>
              <a:rPr lang="en-GB" b="1" u="sng" dirty="0"/>
              <a:t>Spelling ideas:</a:t>
            </a:r>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r>
              <a:rPr lang="en-GB" b="1" u="sng" dirty="0"/>
              <a:t> </a:t>
            </a:r>
          </a:p>
          <a:p>
            <a:endParaRPr lang="en-GB" dirty="0"/>
          </a:p>
        </p:txBody>
      </p:sp>
      <p:pic>
        <p:nvPicPr>
          <p:cNvPr id="37890" name="Picture 2"/>
          <p:cNvPicPr>
            <a:picLocks noChangeAspect="1" noChangeArrowheads="1"/>
          </p:cNvPicPr>
          <p:nvPr/>
        </p:nvPicPr>
        <p:blipFill>
          <a:blip r:embed="rId8" cstate="print"/>
          <a:srcRect/>
          <a:stretch>
            <a:fillRect/>
          </a:stretch>
        </p:blipFill>
        <p:spPr bwMode="auto">
          <a:xfrm>
            <a:off x="5214528" y="3617323"/>
            <a:ext cx="2309676" cy="2458004"/>
          </a:xfrm>
          <a:prstGeom prst="rect">
            <a:avLst/>
          </a:prstGeom>
          <a:solidFill>
            <a:srgbClr val="FFFFFF">
              <a:shade val="85000"/>
            </a:srgbClr>
          </a:solidFill>
          <a:ln w="127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7891" name="Picture 3"/>
          <p:cNvPicPr>
            <a:picLocks noChangeAspect="1" noChangeArrowheads="1"/>
          </p:cNvPicPr>
          <p:nvPr/>
        </p:nvPicPr>
        <p:blipFill>
          <a:blip r:embed="rId9" cstate="print"/>
          <a:srcRect/>
          <a:stretch>
            <a:fillRect/>
          </a:stretch>
        </p:blipFill>
        <p:spPr bwMode="auto">
          <a:xfrm>
            <a:off x="2774225" y="2138908"/>
            <a:ext cx="2555421" cy="2736229"/>
          </a:xfrm>
          <a:prstGeom prst="rect">
            <a:avLst/>
          </a:prstGeom>
          <a:solidFill>
            <a:srgbClr val="FFFFFF">
              <a:shade val="85000"/>
            </a:srgbClr>
          </a:solidFill>
          <a:ln w="127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7893" name="Picture 5"/>
          <p:cNvPicPr>
            <a:picLocks noChangeAspect="1" noChangeArrowheads="1"/>
          </p:cNvPicPr>
          <p:nvPr/>
        </p:nvPicPr>
        <p:blipFill>
          <a:blip r:embed="rId10" cstate="print"/>
          <a:srcRect/>
          <a:stretch>
            <a:fillRect/>
          </a:stretch>
        </p:blipFill>
        <p:spPr bwMode="auto">
          <a:xfrm>
            <a:off x="7615646" y="1789748"/>
            <a:ext cx="1953713" cy="2513485"/>
          </a:xfrm>
          <a:prstGeom prst="rect">
            <a:avLst/>
          </a:prstGeom>
          <a:noFill/>
          <a:ln w="12700">
            <a:solidFill>
              <a:schemeClr val="tx1"/>
            </a:solidFill>
            <a:miter lim="800000"/>
            <a:headEnd/>
            <a:tailEnd/>
          </a:ln>
        </p:spPr>
      </p:pic>
      <p:pic>
        <p:nvPicPr>
          <p:cNvPr id="37892" name="Picture 4"/>
          <p:cNvPicPr>
            <a:picLocks noChangeAspect="1" noChangeArrowheads="1"/>
          </p:cNvPicPr>
          <p:nvPr/>
        </p:nvPicPr>
        <p:blipFill>
          <a:blip r:embed="rId11" cstate="print"/>
          <a:srcRect/>
          <a:stretch>
            <a:fillRect/>
          </a:stretch>
        </p:blipFill>
        <p:spPr bwMode="auto">
          <a:xfrm>
            <a:off x="9095424" y="4156165"/>
            <a:ext cx="2726463" cy="2028996"/>
          </a:xfrm>
          <a:prstGeom prst="rect">
            <a:avLst/>
          </a:prstGeom>
          <a:solidFill>
            <a:srgbClr val="FFFFFF">
              <a:shade val="85000"/>
            </a:srgbClr>
          </a:solidFill>
          <a:ln w="1270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53365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1C294A-AD2F-4292-9BA2-6E24CBE5B345}"/>
              </a:ext>
            </a:extLst>
          </p:cNvPr>
          <p:cNvSpPr/>
          <p:nvPr/>
        </p:nvSpPr>
        <p:spPr>
          <a:xfrm>
            <a:off x="177602" y="222069"/>
            <a:ext cx="9985301" cy="993138"/>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chemeClr val="tx1"/>
              </a:solidFill>
              <a:latin typeface="Century Gothic" panose="020B0502020202020204" pitchFamily="34" charset="0"/>
            </a:endParaRPr>
          </a:p>
        </p:txBody>
      </p:sp>
      <p:sp>
        <p:nvSpPr>
          <p:cNvPr id="3" name="Rectangle 2">
            <a:extLst>
              <a:ext uri="{FF2B5EF4-FFF2-40B4-BE49-F238E27FC236}">
                <a16:creationId xmlns:a16="http://schemas.microsoft.com/office/drawing/2014/main" id="{47D372D3-D562-4BBA-B83A-69A041E47D23}"/>
              </a:ext>
            </a:extLst>
          </p:cNvPr>
          <p:cNvSpPr/>
          <p:nvPr/>
        </p:nvSpPr>
        <p:spPr>
          <a:xfrm>
            <a:off x="374819" y="270069"/>
            <a:ext cx="9866462" cy="892552"/>
          </a:xfrm>
          <a:prstGeom prst="rect">
            <a:avLst/>
          </a:prstGeom>
        </p:spPr>
        <p:txBody>
          <a:bodyPr wrap="square">
            <a:spAutoFit/>
          </a:bodyPr>
          <a:lstStyle/>
          <a:p>
            <a:r>
              <a:rPr lang="en-GB" sz="2000" b="1" u="sng" dirty="0">
                <a:latin typeface="Century Gothic" panose="020B0502020202020204" pitchFamily="34" charset="0"/>
              </a:rPr>
              <a:t>Task: </a:t>
            </a:r>
            <a:r>
              <a:rPr lang="en-GB" sz="2000" b="1" dirty="0">
                <a:latin typeface="Century Gothic" panose="020B0502020202020204" pitchFamily="34" charset="0"/>
              </a:rPr>
              <a:t>W</a:t>
            </a:r>
            <a:r>
              <a:rPr lang="en-GB" sz="2000" b="1" dirty="0">
                <a:solidFill>
                  <a:schemeClr val="tx1"/>
                </a:solidFill>
                <a:latin typeface="Century Gothic" panose="020B0502020202020204" pitchFamily="34" charset="0"/>
              </a:rPr>
              <a:t>hat it means </a:t>
            </a:r>
            <a:r>
              <a:rPr lang="en-GB" sz="2000" dirty="0">
                <a:solidFill>
                  <a:schemeClr val="tx1"/>
                </a:solidFill>
                <a:latin typeface="Century Gothic" panose="020B0502020202020204" pitchFamily="34" charset="0"/>
              </a:rPr>
              <a:t> </a:t>
            </a:r>
          </a:p>
          <a:p>
            <a:r>
              <a:rPr lang="en-GB" sz="1600" dirty="0">
                <a:solidFill>
                  <a:schemeClr val="tx1"/>
                </a:solidFill>
                <a:latin typeface="Century Gothic" panose="020B0502020202020204" pitchFamily="34" charset="0"/>
              </a:rPr>
              <a:t>Find what each words and write it </a:t>
            </a:r>
            <a:r>
              <a:rPr lang="en-GB" sz="1600" dirty="0">
                <a:latin typeface="Century Gothic" panose="020B0502020202020204" pitchFamily="34" charset="0"/>
              </a:rPr>
              <a:t>to a sentence- </a:t>
            </a:r>
            <a:r>
              <a:rPr lang="en-GB" sz="1600" dirty="0">
                <a:solidFill>
                  <a:schemeClr val="tx1"/>
                </a:solidFill>
                <a:latin typeface="Century Gothic" panose="020B0502020202020204" pitchFamily="34" charset="0"/>
              </a:rPr>
              <a:t>If you don’t understand the meaning </a:t>
            </a:r>
          </a:p>
          <a:p>
            <a:r>
              <a:rPr lang="en-GB" sz="1600" dirty="0">
                <a:solidFill>
                  <a:schemeClr val="tx1"/>
                </a:solidFill>
                <a:latin typeface="Century Gothic" panose="020B0502020202020204" pitchFamily="34" charset="0"/>
              </a:rPr>
              <a:t>you need to ask </a:t>
            </a:r>
            <a:r>
              <a:rPr lang="en-GB" sz="1600" b="1" u="sng" dirty="0">
                <a:solidFill>
                  <a:schemeClr val="tx1"/>
                </a:solidFill>
                <a:latin typeface="Century Gothic" panose="020B0502020202020204" pitchFamily="34" charset="0"/>
              </a:rPr>
              <a:t>your parents/ carer </a:t>
            </a:r>
            <a:r>
              <a:rPr lang="en-GB" sz="1600" dirty="0">
                <a:solidFill>
                  <a:schemeClr val="tx1"/>
                </a:solidFill>
                <a:latin typeface="Century Gothic" panose="020B0502020202020204" pitchFamily="34" charset="0"/>
              </a:rPr>
              <a:t>to check </a:t>
            </a:r>
          </a:p>
        </p:txBody>
      </p:sp>
      <p:sp>
        <p:nvSpPr>
          <p:cNvPr id="6" name="Rectangle: Rounded Corners 5">
            <a:extLst>
              <a:ext uri="{FF2B5EF4-FFF2-40B4-BE49-F238E27FC236}">
                <a16:creationId xmlns:a16="http://schemas.microsoft.com/office/drawing/2014/main" id="{0420954F-E75A-49BB-AE59-AD1C6A25F64C}"/>
              </a:ext>
            </a:extLst>
          </p:cNvPr>
          <p:cNvSpPr/>
          <p:nvPr/>
        </p:nvSpPr>
        <p:spPr>
          <a:xfrm>
            <a:off x="10231448" y="0"/>
            <a:ext cx="1799443" cy="1142368"/>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3668E3F3-333A-4A53-8088-371E36393CDE}"/>
              </a:ext>
            </a:extLst>
          </p:cNvPr>
          <p:cNvSpPr txBox="1"/>
          <p:nvPr/>
        </p:nvSpPr>
        <p:spPr>
          <a:xfrm>
            <a:off x="10588640" y="0"/>
            <a:ext cx="1170038" cy="369332"/>
          </a:xfrm>
          <a:prstGeom prst="rect">
            <a:avLst/>
          </a:prstGeom>
          <a:noFill/>
        </p:spPr>
        <p:txBody>
          <a:bodyPr wrap="square" rtlCol="0">
            <a:spAutoFit/>
          </a:bodyPr>
          <a:lstStyle/>
          <a:p>
            <a:pPr algn="ctr"/>
            <a:r>
              <a:rPr lang="en-GB" b="1" u="sng" dirty="0"/>
              <a:t>Skills:</a:t>
            </a:r>
          </a:p>
        </p:txBody>
      </p:sp>
      <p:pic>
        <p:nvPicPr>
          <p:cNvPr id="8" name="Picture 7">
            <a:extLst>
              <a:ext uri="{FF2B5EF4-FFF2-40B4-BE49-F238E27FC236}">
                <a16:creationId xmlns:a16="http://schemas.microsoft.com/office/drawing/2014/main" id="{01A1BF4A-04C6-4088-9459-40339F6D3FBC}"/>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515912" y="514616"/>
            <a:ext cx="560437" cy="560437"/>
          </a:xfrm>
          <a:prstGeom prst="rect">
            <a:avLst/>
          </a:prstGeom>
          <a:solidFill>
            <a:schemeClr val="bg1"/>
          </a:solidFill>
          <a:ln w="12700">
            <a:solidFill>
              <a:schemeClr val="tx1"/>
            </a:solidFill>
          </a:ln>
        </p:spPr>
      </p:pic>
      <p:sp>
        <p:nvSpPr>
          <p:cNvPr id="5" name="TextBox 4">
            <a:extLst>
              <a:ext uri="{FF2B5EF4-FFF2-40B4-BE49-F238E27FC236}">
                <a16:creationId xmlns:a16="http://schemas.microsoft.com/office/drawing/2014/main" id="{C1719E70-34AF-483B-848D-EB04F95FF75D}"/>
              </a:ext>
            </a:extLst>
          </p:cNvPr>
          <p:cNvSpPr txBox="1"/>
          <p:nvPr/>
        </p:nvSpPr>
        <p:spPr>
          <a:xfrm>
            <a:off x="191192" y="1271010"/>
            <a:ext cx="11652862" cy="5170646"/>
          </a:xfrm>
          <a:prstGeom prst="rect">
            <a:avLst/>
          </a:prstGeom>
          <a:solidFill>
            <a:schemeClr val="accent2">
              <a:lumMod val="20000"/>
              <a:lumOff val="80000"/>
            </a:schemeClr>
          </a:solidFill>
          <a:ln w="28575">
            <a:solidFill>
              <a:schemeClr val="tx1"/>
            </a:solidFill>
          </a:ln>
        </p:spPr>
        <p:txBody>
          <a:bodyPr wrap="square" rtlCol="0">
            <a:spAutoFit/>
          </a:bodyPr>
          <a:lstStyle/>
          <a:p>
            <a:pPr marL="285750" indent="-285750">
              <a:lnSpc>
                <a:spcPct val="150000"/>
              </a:lnSpc>
              <a:buFont typeface="Arial" panose="020B0604020202020204" pitchFamily="34" charset="0"/>
              <a:buChar char="•"/>
            </a:pPr>
            <a:r>
              <a:rPr lang="en-GB" sz="2000" dirty="0"/>
              <a:t>clarify means: ____________________________________________________________________________</a:t>
            </a:r>
          </a:p>
          <a:p>
            <a:pPr marL="285750" indent="-285750">
              <a:lnSpc>
                <a:spcPct val="150000"/>
              </a:lnSpc>
              <a:buFont typeface="Arial" panose="020B0604020202020204" pitchFamily="34" charset="0"/>
              <a:buChar char="•"/>
            </a:pPr>
            <a:r>
              <a:rPr lang="en-GB" sz="2000" dirty="0"/>
              <a:t>classify means: ___________________________________________________________________________</a:t>
            </a:r>
          </a:p>
          <a:p>
            <a:pPr marL="285750" indent="-285750">
              <a:lnSpc>
                <a:spcPct val="150000"/>
              </a:lnSpc>
              <a:buFont typeface="Arial" panose="020B0604020202020204" pitchFamily="34" charset="0"/>
              <a:buChar char="•"/>
            </a:pPr>
            <a:r>
              <a:rPr lang="en-GB" sz="2000" dirty="0"/>
              <a:t>determine means:_________________________________________________________________________</a:t>
            </a:r>
          </a:p>
          <a:p>
            <a:pPr marL="285750" indent="-285750">
              <a:lnSpc>
                <a:spcPct val="150000"/>
              </a:lnSpc>
              <a:buFont typeface="Arial" panose="020B0604020202020204" pitchFamily="34" charset="0"/>
              <a:buChar char="•"/>
            </a:pPr>
            <a:r>
              <a:rPr lang="en-GB" sz="2000" dirty="0"/>
              <a:t>evaluate means: __________________________________________________________________________</a:t>
            </a:r>
          </a:p>
          <a:p>
            <a:pPr marL="285750" indent="-285750">
              <a:lnSpc>
                <a:spcPct val="150000"/>
              </a:lnSpc>
              <a:buFont typeface="Arial" panose="020B0604020202020204" pitchFamily="34" charset="0"/>
              <a:buChar char="•"/>
            </a:pPr>
            <a:r>
              <a:rPr lang="en-GB" sz="2000" dirty="0"/>
              <a:t>formulate means: _________________________________________________________________________</a:t>
            </a:r>
          </a:p>
          <a:p>
            <a:pPr marL="285750" indent="-285750">
              <a:lnSpc>
                <a:spcPct val="150000"/>
              </a:lnSpc>
              <a:buFont typeface="Arial" panose="020B0604020202020204" pitchFamily="34" charset="0"/>
              <a:buChar char="•"/>
            </a:pPr>
            <a:r>
              <a:rPr lang="en-GB" sz="2000" dirty="0"/>
              <a:t>generate means: _______________________________________________________________________</a:t>
            </a:r>
          </a:p>
          <a:p>
            <a:pPr marL="285750" indent="-285750">
              <a:lnSpc>
                <a:spcPct val="150000"/>
              </a:lnSpc>
              <a:buFont typeface="Arial" panose="020B0604020202020204" pitchFamily="34" charset="0"/>
              <a:buChar char="•"/>
            </a:pPr>
            <a:r>
              <a:rPr lang="en-GB" sz="2000" dirty="0"/>
              <a:t>method means: __________________________________________________________________________</a:t>
            </a:r>
          </a:p>
          <a:p>
            <a:pPr marL="285750" indent="-285750">
              <a:lnSpc>
                <a:spcPct val="150000"/>
              </a:lnSpc>
              <a:buFont typeface="Arial" panose="020B0604020202020204" pitchFamily="34" charset="0"/>
              <a:buChar char="•"/>
            </a:pPr>
            <a:r>
              <a:rPr lang="en-GB" sz="2000" dirty="0"/>
              <a:t>refer means: _____________________________________________________________________________</a:t>
            </a:r>
          </a:p>
          <a:p>
            <a:pPr marL="285750" indent="-285750">
              <a:lnSpc>
                <a:spcPct val="150000"/>
              </a:lnSpc>
              <a:buFont typeface="Arial" panose="020B0604020202020204" pitchFamily="34" charset="0"/>
              <a:buChar char="•"/>
            </a:pPr>
            <a:r>
              <a:rPr lang="en-GB" sz="2000" dirty="0"/>
              <a:t>relationship means: _______________________________________________________________________</a:t>
            </a:r>
          </a:p>
          <a:p>
            <a:pPr marL="285750" indent="-285750">
              <a:lnSpc>
                <a:spcPct val="150000"/>
              </a:lnSpc>
              <a:buFont typeface="Arial" panose="020B0604020202020204" pitchFamily="34" charset="0"/>
              <a:buChar char="•"/>
            </a:pPr>
            <a:r>
              <a:rPr lang="en-GB" sz="2000" dirty="0"/>
              <a:t>represent means: _________________________________________________________________________</a:t>
            </a:r>
          </a:p>
          <a:p>
            <a:pPr marL="285750" indent="-285750">
              <a:lnSpc>
                <a:spcPct val="150000"/>
              </a:lnSpc>
              <a:buFont typeface="Arial" panose="020B0604020202020204" pitchFamily="34" charset="0"/>
              <a:buChar char="•"/>
            </a:pPr>
            <a:r>
              <a:rPr lang="en-GB" sz="2000" dirty="0"/>
              <a:t>technique means: _________________________________________________________________________</a:t>
            </a:r>
          </a:p>
        </p:txBody>
      </p:sp>
      <p:sp>
        <p:nvSpPr>
          <p:cNvPr id="4" name="Rectangle 3">
            <a:extLst>
              <a:ext uri="{FF2B5EF4-FFF2-40B4-BE49-F238E27FC236}">
                <a16:creationId xmlns:a16="http://schemas.microsoft.com/office/drawing/2014/main" id="{2F4DB13A-A551-4C4D-A70B-34EB3A153648}"/>
              </a:ext>
            </a:extLst>
          </p:cNvPr>
          <p:cNvSpPr/>
          <p:nvPr/>
        </p:nvSpPr>
        <p:spPr>
          <a:xfrm>
            <a:off x="3565236" y="6382186"/>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10" name="Picture 9">
            <a:extLst>
              <a:ext uri="{FF2B5EF4-FFF2-40B4-BE49-F238E27FC236}">
                <a16:creationId xmlns:a16="http://schemas.microsoft.com/office/drawing/2014/main" id="{13255149-35A7-47B4-A4A1-5F951739EF75}"/>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299112" y="509813"/>
            <a:ext cx="560437" cy="560437"/>
          </a:xfrm>
          <a:prstGeom prst="rect">
            <a:avLst/>
          </a:prstGeom>
          <a:ln w="12700">
            <a:solidFill>
              <a:schemeClr val="tx1"/>
            </a:solidFill>
          </a:ln>
        </p:spPr>
      </p:pic>
    </p:spTree>
    <p:extLst>
      <p:ext uri="{BB962C8B-B14F-4D97-AF65-F5344CB8AC3E}">
        <p14:creationId xmlns:p14="http://schemas.microsoft.com/office/powerpoint/2010/main" val="20165816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55C0A6B-DB0C-4EC1-A772-E19AA6FCBC64}"/>
              </a:ext>
            </a:extLst>
          </p:cNvPr>
          <p:cNvSpPr/>
          <p:nvPr/>
        </p:nvSpPr>
        <p:spPr>
          <a:xfrm>
            <a:off x="10048568" y="176981"/>
            <a:ext cx="1912523" cy="1415845"/>
          </a:xfrm>
          <a:prstGeom prst="roundRect">
            <a:avLst/>
          </a:prstGeom>
          <a:solidFill>
            <a:srgbClr val="CC99FF"/>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DB4502D2-D62F-4F3A-8809-E198ED8613EB}"/>
              </a:ext>
            </a:extLst>
          </p:cNvPr>
          <p:cNvSpPr txBox="1"/>
          <p:nvPr/>
        </p:nvSpPr>
        <p:spPr>
          <a:xfrm>
            <a:off x="10392697" y="176981"/>
            <a:ext cx="1170038" cy="369332"/>
          </a:xfrm>
          <a:prstGeom prst="rect">
            <a:avLst/>
          </a:prstGeom>
          <a:noFill/>
        </p:spPr>
        <p:txBody>
          <a:bodyPr wrap="square" rtlCol="0">
            <a:spAutoFit/>
          </a:bodyPr>
          <a:lstStyle/>
          <a:p>
            <a:pPr algn="ctr"/>
            <a:r>
              <a:rPr lang="en-GB" b="1" u="sng" dirty="0"/>
              <a:t>Skills:</a:t>
            </a:r>
          </a:p>
        </p:txBody>
      </p:sp>
      <p:sp>
        <p:nvSpPr>
          <p:cNvPr id="10" name="Rectangle 9">
            <a:extLst>
              <a:ext uri="{FF2B5EF4-FFF2-40B4-BE49-F238E27FC236}">
                <a16:creationId xmlns:a16="http://schemas.microsoft.com/office/drawing/2014/main" id="{FC775AEC-004A-451F-8D04-D98D0B16C26E}"/>
              </a:ext>
            </a:extLst>
          </p:cNvPr>
          <p:cNvSpPr/>
          <p:nvPr/>
        </p:nvSpPr>
        <p:spPr>
          <a:xfrm>
            <a:off x="190092" y="199403"/>
            <a:ext cx="9686412" cy="1224448"/>
          </a:xfrm>
          <a:prstGeom prst="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b="1" u="sng" dirty="0">
                <a:solidFill>
                  <a:schemeClr val="tx1"/>
                </a:solidFill>
                <a:latin typeface="Century Gothic" panose="020B0502020202020204" pitchFamily="34" charset="0"/>
              </a:rPr>
              <a:t>Task: </a:t>
            </a:r>
            <a:r>
              <a:rPr lang="en-GB" sz="2000" b="1" dirty="0">
                <a:solidFill>
                  <a:schemeClr val="tx1"/>
                </a:solidFill>
                <a:latin typeface="Century Gothic" panose="020B0502020202020204" pitchFamily="34" charset="0"/>
              </a:rPr>
              <a:t>Becoming familiar with the words</a:t>
            </a:r>
          </a:p>
          <a:p>
            <a:pPr marL="342900" indent="-342900"/>
            <a:r>
              <a:rPr lang="en-GB" sz="1600" dirty="0">
                <a:solidFill>
                  <a:schemeClr val="tx1"/>
                </a:solidFill>
                <a:latin typeface="Century Gothic" panose="020B0502020202020204" pitchFamily="34" charset="0"/>
              </a:rPr>
              <a:t>For each of the words complete the following tasks- you probably will need a</a:t>
            </a:r>
          </a:p>
          <a:p>
            <a:pPr marL="342900" indent="-342900"/>
            <a:r>
              <a:rPr lang="en-GB" sz="1600" dirty="0">
                <a:solidFill>
                  <a:schemeClr val="tx1"/>
                </a:solidFill>
                <a:latin typeface="Century Gothic" panose="020B0502020202020204" pitchFamily="34" charset="0"/>
              </a:rPr>
              <a:t>dictionary/thesaurus (online ones are great- just  make sure you talk about the words you find to</a:t>
            </a:r>
          </a:p>
          <a:p>
            <a:pPr marL="342900" indent="-342900"/>
            <a:r>
              <a:rPr lang="en-GB" sz="1600" dirty="0">
                <a:solidFill>
                  <a:schemeClr val="tx1"/>
                </a:solidFill>
                <a:latin typeface="Century Gothic" panose="020B0502020202020204" pitchFamily="34" charset="0"/>
              </a:rPr>
              <a:t>double check accuracy</a:t>
            </a:r>
          </a:p>
        </p:txBody>
      </p:sp>
      <p:sp>
        <p:nvSpPr>
          <p:cNvPr id="11" name="Rectangle 10">
            <a:extLst>
              <a:ext uri="{FF2B5EF4-FFF2-40B4-BE49-F238E27FC236}">
                <a16:creationId xmlns:a16="http://schemas.microsoft.com/office/drawing/2014/main" id="{94302726-1F60-4AD5-91E9-524FEC27EE7B}"/>
              </a:ext>
            </a:extLst>
          </p:cNvPr>
          <p:cNvSpPr/>
          <p:nvPr/>
        </p:nvSpPr>
        <p:spPr>
          <a:xfrm>
            <a:off x="3565236" y="6199693"/>
            <a:ext cx="8395855" cy="475814"/>
          </a:xfrm>
          <a:prstGeom prst="rect">
            <a:avLst/>
          </a:prstGeom>
          <a:solidFill>
            <a:srgbClr val="92D050"/>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chemeClr val="tx1"/>
                </a:solidFill>
                <a:latin typeface="Century Gothic" panose="020B0502020202020204" pitchFamily="34" charset="0"/>
              </a:rPr>
              <a:t>Task continues on next page…</a:t>
            </a:r>
          </a:p>
        </p:txBody>
      </p:sp>
      <p:pic>
        <p:nvPicPr>
          <p:cNvPr id="15" name="Picture 14">
            <a:extLst>
              <a:ext uri="{FF2B5EF4-FFF2-40B4-BE49-F238E27FC236}">
                <a16:creationId xmlns:a16="http://schemas.microsoft.com/office/drawing/2014/main" id="{8D1D66E7-CD28-4208-A778-47CA5A3C41E5}"/>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1407" y="5612413"/>
            <a:ext cx="1358055" cy="1068938"/>
          </a:xfrm>
          <a:prstGeom prst="rect">
            <a:avLst/>
          </a:prstGeom>
          <a:ln w="12700">
            <a:solidFill>
              <a:schemeClr val="tx1"/>
            </a:solidFill>
          </a:ln>
        </p:spPr>
      </p:pic>
      <p:pic>
        <p:nvPicPr>
          <p:cNvPr id="17" name="Picture 16">
            <a:extLst>
              <a:ext uri="{FF2B5EF4-FFF2-40B4-BE49-F238E27FC236}">
                <a16:creationId xmlns:a16="http://schemas.microsoft.com/office/drawing/2014/main" id="{408B6BB3-1E49-4FE6-A52B-86194A83029A}"/>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0241797" y="679630"/>
            <a:ext cx="560437" cy="560437"/>
          </a:xfrm>
          <a:prstGeom prst="rect">
            <a:avLst/>
          </a:prstGeom>
          <a:solidFill>
            <a:schemeClr val="bg1"/>
          </a:solidFill>
          <a:ln w="12700">
            <a:solidFill>
              <a:schemeClr val="tx1"/>
            </a:solidFill>
          </a:ln>
        </p:spPr>
      </p:pic>
      <p:pic>
        <p:nvPicPr>
          <p:cNvPr id="18" name="Picture 17">
            <a:extLst>
              <a:ext uri="{FF2B5EF4-FFF2-40B4-BE49-F238E27FC236}">
                <a16:creationId xmlns:a16="http://schemas.microsoft.com/office/drawing/2014/main" id="{13255149-35A7-47B4-A4A1-5F951739EF75}"/>
              </a:ext>
            </a:extLst>
          </p:cNvPr>
          <p:cNvPicPr>
            <a:picLocks noChangeAspect="1"/>
          </p:cNvPicPr>
          <p:nvPr/>
        </p:nvPicPr>
        <p:blipFill>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1168484" y="679630"/>
            <a:ext cx="560437" cy="560437"/>
          </a:xfrm>
          <a:prstGeom prst="rect">
            <a:avLst/>
          </a:prstGeom>
          <a:ln w="12700">
            <a:solidFill>
              <a:schemeClr val="tx1"/>
            </a:solidFill>
          </a:ln>
        </p:spPr>
      </p:pic>
      <p:sp>
        <p:nvSpPr>
          <p:cNvPr id="12" name="TextBox 11">
            <a:extLst>
              <a:ext uri="{FF2B5EF4-FFF2-40B4-BE49-F238E27FC236}">
                <a16:creationId xmlns:a16="http://schemas.microsoft.com/office/drawing/2014/main" id="{F7141D94-CFE9-4D36-9603-12D4C8B293DA}"/>
              </a:ext>
            </a:extLst>
          </p:cNvPr>
          <p:cNvSpPr txBox="1"/>
          <p:nvPr/>
        </p:nvSpPr>
        <p:spPr>
          <a:xfrm>
            <a:off x="330083" y="1815222"/>
            <a:ext cx="1668534" cy="3693319"/>
          </a:xfrm>
          <a:prstGeom prst="rect">
            <a:avLst/>
          </a:prstGeom>
          <a:solidFill>
            <a:schemeClr val="accent4">
              <a:lumMod val="20000"/>
              <a:lumOff val="80000"/>
            </a:schemeClr>
          </a:solidFill>
          <a:ln w="28575">
            <a:solidFill>
              <a:schemeClr val="tx1"/>
            </a:solidFill>
          </a:ln>
        </p:spPr>
        <p:txBody>
          <a:bodyPr wrap="square" rtlCol="0">
            <a:spAutoFit/>
          </a:bodyPr>
          <a:lstStyle/>
          <a:p>
            <a:r>
              <a:rPr lang="en-GB" b="1" u="sng" dirty="0"/>
              <a:t>Words : </a:t>
            </a:r>
          </a:p>
          <a:p>
            <a:r>
              <a:rPr lang="en-GB" dirty="0"/>
              <a:t>clarify</a:t>
            </a:r>
          </a:p>
          <a:p>
            <a:r>
              <a:rPr lang="en-GB" dirty="0"/>
              <a:t>classify</a:t>
            </a:r>
          </a:p>
          <a:p>
            <a:r>
              <a:rPr lang="en-GB" dirty="0"/>
              <a:t>determine</a:t>
            </a:r>
          </a:p>
          <a:p>
            <a:r>
              <a:rPr lang="en-GB" dirty="0"/>
              <a:t>evaluate</a:t>
            </a:r>
          </a:p>
          <a:p>
            <a:r>
              <a:rPr lang="en-GB" dirty="0"/>
              <a:t>formulate</a:t>
            </a:r>
          </a:p>
          <a:p>
            <a:r>
              <a:rPr lang="en-GB" dirty="0"/>
              <a:t>generate</a:t>
            </a:r>
          </a:p>
          <a:p>
            <a:r>
              <a:rPr lang="en-GB" dirty="0"/>
              <a:t>method</a:t>
            </a:r>
          </a:p>
          <a:p>
            <a:r>
              <a:rPr lang="en-GB" dirty="0"/>
              <a:t>refer</a:t>
            </a:r>
          </a:p>
          <a:p>
            <a:r>
              <a:rPr lang="en-GB" dirty="0"/>
              <a:t>relationship</a:t>
            </a:r>
          </a:p>
          <a:p>
            <a:r>
              <a:rPr lang="en-GB" dirty="0"/>
              <a:t>represent</a:t>
            </a:r>
          </a:p>
          <a:p>
            <a:r>
              <a:rPr lang="en-GB" dirty="0"/>
              <a:t>technique</a:t>
            </a:r>
          </a:p>
          <a:p>
            <a:endParaRPr lang="en-GB" dirty="0"/>
          </a:p>
        </p:txBody>
      </p:sp>
      <p:sp>
        <p:nvSpPr>
          <p:cNvPr id="13" name="TextBox 12">
            <a:extLst>
              <a:ext uri="{FF2B5EF4-FFF2-40B4-BE49-F238E27FC236}">
                <a16:creationId xmlns:a16="http://schemas.microsoft.com/office/drawing/2014/main" id="{F7141D94-CFE9-4D36-9603-12D4C8B293DA}"/>
              </a:ext>
            </a:extLst>
          </p:cNvPr>
          <p:cNvSpPr txBox="1"/>
          <p:nvPr/>
        </p:nvSpPr>
        <p:spPr>
          <a:xfrm>
            <a:off x="2759774" y="1854410"/>
            <a:ext cx="9114362" cy="3970318"/>
          </a:xfrm>
          <a:prstGeom prst="rect">
            <a:avLst/>
          </a:prstGeom>
          <a:solidFill>
            <a:schemeClr val="accent4">
              <a:lumMod val="20000"/>
              <a:lumOff val="80000"/>
            </a:schemeClr>
          </a:solidFill>
          <a:ln w="28575">
            <a:solidFill>
              <a:schemeClr val="tx1"/>
            </a:solidFill>
          </a:ln>
        </p:spPr>
        <p:txBody>
          <a:bodyPr wrap="square" rtlCol="0">
            <a:spAutoFit/>
          </a:bodyPr>
          <a:lstStyle/>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endParaRPr lang="en-GB" b="1" u="sng" dirty="0"/>
          </a:p>
          <a:p>
            <a:r>
              <a:rPr lang="en-GB" b="1" u="sng" dirty="0"/>
              <a:t> </a:t>
            </a:r>
          </a:p>
          <a:p>
            <a:endParaRPr lang="en-GB" dirty="0"/>
          </a:p>
        </p:txBody>
      </p:sp>
      <p:pic>
        <p:nvPicPr>
          <p:cNvPr id="38914" name="Picture 2"/>
          <p:cNvPicPr>
            <a:picLocks noChangeAspect="1" noChangeArrowheads="1"/>
          </p:cNvPicPr>
          <p:nvPr/>
        </p:nvPicPr>
        <p:blipFill>
          <a:blip r:embed="rId8" cstate="print"/>
          <a:srcRect/>
          <a:stretch>
            <a:fillRect/>
          </a:stretch>
        </p:blipFill>
        <p:spPr bwMode="auto">
          <a:xfrm>
            <a:off x="2849472" y="2264499"/>
            <a:ext cx="8945305" cy="2634071"/>
          </a:xfrm>
          <a:prstGeom prst="rect">
            <a:avLst/>
          </a:prstGeom>
          <a:noFill/>
          <a:ln w="38100">
            <a:solidFill>
              <a:schemeClr val="tx1"/>
            </a:solidFill>
            <a:miter lim="800000"/>
            <a:headEnd/>
            <a:tailEnd/>
          </a:ln>
        </p:spPr>
      </p:pic>
    </p:spTree>
    <p:extLst>
      <p:ext uri="{BB962C8B-B14F-4D97-AF65-F5344CB8AC3E}">
        <p14:creationId xmlns:p14="http://schemas.microsoft.com/office/powerpoint/2010/main" val="7533651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TotalTime>
  <Words>4374</Words>
  <Application>Microsoft Office PowerPoint</Application>
  <PresentationFormat>Widescreen</PresentationFormat>
  <Paragraphs>829</Paragraphs>
  <Slides>45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Arial</vt:lpstr>
      <vt:lpstr>Calibri</vt:lpstr>
      <vt:lpstr>Calibri Light</vt:lpstr>
      <vt:lpstr>Century Gothic</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Gayle Feechan</cp:lastModifiedBy>
  <cp:revision>109</cp:revision>
  <dcterms:created xsi:type="dcterms:W3CDTF">2020-04-16T20:02:44Z</dcterms:created>
  <dcterms:modified xsi:type="dcterms:W3CDTF">2020-05-14T10:07:12Z</dcterms:modified>
</cp:coreProperties>
</file>