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91" r:id="rId3"/>
    <p:sldId id="319" r:id="rId4"/>
    <p:sldId id="257" r:id="rId5"/>
    <p:sldId id="279" r:id="rId6"/>
    <p:sldId id="258" r:id="rId7"/>
    <p:sldId id="285" r:id="rId8"/>
    <p:sldId id="286" r:id="rId9"/>
    <p:sldId id="289" r:id="rId10"/>
    <p:sldId id="259" r:id="rId11"/>
    <p:sldId id="322" r:id="rId12"/>
    <p:sldId id="300" r:id="rId13"/>
    <p:sldId id="290" r:id="rId14"/>
    <p:sldId id="320" r:id="rId15"/>
    <p:sldId id="321" r:id="rId16"/>
    <p:sldId id="260" r:id="rId17"/>
    <p:sldId id="261" r:id="rId18"/>
    <p:sldId id="323" r:id="rId19"/>
    <p:sldId id="303" r:id="rId20"/>
    <p:sldId id="324" r:id="rId21"/>
    <p:sldId id="307" r:id="rId22"/>
    <p:sldId id="315" r:id="rId23"/>
    <p:sldId id="262" r:id="rId24"/>
    <p:sldId id="278" r:id="rId25"/>
    <p:sldId id="317" r:id="rId26"/>
    <p:sldId id="282" r:id="rId27"/>
    <p:sldId id="327" r:id="rId28"/>
    <p:sldId id="328" r:id="rId29"/>
    <p:sldId id="329" r:id="rId30"/>
    <p:sldId id="267" r:id="rId31"/>
    <p:sldId id="265" r:id="rId32"/>
    <p:sldId id="277" r:id="rId33"/>
    <p:sldId id="316" r:id="rId34"/>
    <p:sldId id="271" r:id="rId35"/>
    <p:sldId id="287" r:id="rId36"/>
    <p:sldId id="288" r:id="rId37"/>
    <p:sldId id="331" r:id="rId38"/>
    <p:sldId id="276" r:id="rId39"/>
    <p:sldId id="284" r:id="rId40"/>
    <p:sldId id="295" r:id="rId41"/>
    <p:sldId id="326" r:id="rId42"/>
    <p:sldId id="330" r:id="rId4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66"/>
    <a:srgbClr val="FF0066"/>
    <a:srgbClr val="CC99FF"/>
    <a:srgbClr val="CCFFCC"/>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2" d="100"/>
          <a:sy n="82" d="100"/>
        </p:scale>
        <p:origin x="643" y="7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B29FA7-2BF1-4A2D-987F-C909BC549CC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2063B657-72F4-48CF-82FD-91B3FC48592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B5E6E2CE-5710-42A8-9A42-B7959A9258AF}"/>
              </a:ext>
            </a:extLst>
          </p:cNvPr>
          <p:cNvSpPr>
            <a:spLocks noGrp="1"/>
          </p:cNvSpPr>
          <p:nvPr>
            <p:ph type="dt" sz="half" idx="10"/>
          </p:nvPr>
        </p:nvSpPr>
        <p:spPr/>
        <p:txBody>
          <a:bodyPr/>
          <a:lstStyle/>
          <a:p>
            <a:fld id="{97CD0385-25E3-48E4-A4B0-7987FA09E9C0}" type="datetimeFigureOut">
              <a:rPr lang="en-GB" smtClean="0"/>
              <a:pPr/>
              <a:t>09/06/2020</a:t>
            </a:fld>
            <a:endParaRPr lang="en-GB"/>
          </a:p>
        </p:txBody>
      </p:sp>
      <p:sp>
        <p:nvSpPr>
          <p:cNvPr id="5" name="Footer Placeholder 4">
            <a:extLst>
              <a:ext uri="{FF2B5EF4-FFF2-40B4-BE49-F238E27FC236}">
                <a16:creationId xmlns:a16="http://schemas.microsoft.com/office/drawing/2014/main" id="{32232096-C6E8-4A13-80CF-74BBE15C480D}"/>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3F1B48E0-6D71-49BF-A79D-7B09F2DD9201}"/>
              </a:ext>
            </a:extLst>
          </p:cNvPr>
          <p:cNvSpPr>
            <a:spLocks noGrp="1"/>
          </p:cNvSpPr>
          <p:nvPr>
            <p:ph type="sldNum" sz="quarter" idx="12"/>
          </p:nvPr>
        </p:nvSpPr>
        <p:spPr/>
        <p:txBody>
          <a:bodyPr/>
          <a:lstStyle/>
          <a:p>
            <a:fld id="{966004F4-0916-487A-9CC6-55241B9E3F79}" type="slidenum">
              <a:rPr lang="en-GB" smtClean="0"/>
              <a:pPr/>
              <a:t>‹#›</a:t>
            </a:fld>
            <a:endParaRPr lang="en-GB"/>
          </a:p>
        </p:txBody>
      </p:sp>
    </p:spTree>
    <p:extLst>
      <p:ext uri="{BB962C8B-B14F-4D97-AF65-F5344CB8AC3E}">
        <p14:creationId xmlns:p14="http://schemas.microsoft.com/office/powerpoint/2010/main" val="34207661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B1BB20-9176-47B3-8C20-FBB688D38A54}"/>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898DB7FC-F08F-4EA4-B8DC-BD371288B98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E1717A3-224A-423C-A9F8-CD9B30F69A6A}"/>
              </a:ext>
            </a:extLst>
          </p:cNvPr>
          <p:cNvSpPr>
            <a:spLocks noGrp="1"/>
          </p:cNvSpPr>
          <p:nvPr>
            <p:ph type="dt" sz="half" idx="10"/>
          </p:nvPr>
        </p:nvSpPr>
        <p:spPr/>
        <p:txBody>
          <a:bodyPr/>
          <a:lstStyle/>
          <a:p>
            <a:fld id="{97CD0385-25E3-48E4-A4B0-7987FA09E9C0}" type="datetimeFigureOut">
              <a:rPr lang="en-GB" smtClean="0"/>
              <a:pPr/>
              <a:t>09/06/2020</a:t>
            </a:fld>
            <a:endParaRPr lang="en-GB"/>
          </a:p>
        </p:txBody>
      </p:sp>
      <p:sp>
        <p:nvSpPr>
          <p:cNvPr id="5" name="Footer Placeholder 4">
            <a:extLst>
              <a:ext uri="{FF2B5EF4-FFF2-40B4-BE49-F238E27FC236}">
                <a16:creationId xmlns:a16="http://schemas.microsoft.com/office/drawing/2014/main" id="{CA6DD3AD-3B68-412C-9A6B-A868925018D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30596CD-07D0-48D0-B04D-25B0CC34DFB0}"/>
              </a:ext>
            </a:extLst>
          </p:cNvPr>
          <p:cNvSpPr>
            <a:spLocks noGrp="1"/>
          </p:cNvSpPr>
          <p:nvPr>
            <p:ph type="sldNum" sz="quarter" idx="12"/>
          </p:nvPr>
        </p:nvSpPr>
        <p:spPr/>
        <p:txBody>
          <a:bodyPr/>
          <a:lstStyle/>
          <a:p>
            <a:fld id="{966004F4-0916-487A-9CC6-55241B9E3F79}" type="slidenum">
              <a:rPr lang="en-GB" smtClean="0"/>
              <a:pPr/>
              <a:t>‹#›</a:t>
            </a:fld>
            <a:endParaRPr lang="en-GB"/>
          </a:p>
        </p:txBody>
      </p:sp>
    </p:spTree>
    <p:extLst>
      <p:ext uri="{BB962C8B-B14F-4D97-AF65-F5344CB8AC3E}">
        <p14:creationId xmlns:p14="http://schemas.microsoft.com/office/powerpoint/2010/main" val="37315391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61A1B81-3070-49BF-BDB7-214291D25688}"/>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173333BD-677A-4382-AEA0-23F5FE1AB6B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7B3DC554-3C96-449E-8B0D-EE4A55C60EF9}"/>
              </a:ext>
            </a:extLst>
          </p:cNvPr>
          <p:cNvSpPr>
            <a:spLocks noGrp="1"/>
          </p:cNvSpPr>
          <p:nvPr>
            <p:ph type="dt" sz="half" idx="10"/>
          </p:nvPr>
        </p:nvSpPr>
        <p:spPr/>
        <p:txBody>
          <a:bodyPr/>
          <a:lstStyle/>
          <a:p>
            <a:fld id="{97CD0385-25E3-48E4-A4B0-7987FA09E9C0}" type="datetimeFigureOut">
              <a:rPr lang="en-GB" smtClean="0"/>
              <a:pPr/>
              <a:t>09/06/2020</a:t>
            </a:fld>
            <a:endParaRPr lang="en-GB"/>
          </a:p>
        </p:txBody>
      </p:sp>
      <p:sp>
        <p:nvSpPr>
          <p:cNvPr id="5" name="Footer Placeholder 4">
            <a:extLst>
              <a:ext uri="{FF2B5EF4-FFF2-40B4-BE49-F238E27FC236}">
                <a16:creationId xmlns:a16="http://schemas.microsoft.com/office/drawing/2014/main" id="{7AD54D22-D84F-41BF-90B9-74E126869187}"/>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0A527C2C-72E3-4106-8130-7EB1D741419B}"/>
              </a:ext>
            </a:extLst>
          </p:cNvPr>
          <p:cNvSpPr>
            <a:spLocks noGrp="1"/>
          </p:cNvSpPr>
          <p:nvPr>
            <p:ph type="sldNum" sz="quarter" idx="12"/>
          </p:nvPr>
        </p:nvSpPr>
        <p:spPr/>
        <p:txBody>
          <a:bodyPr/>
          <a:lstStyle/>
          <a:p>
            <a:fld id="{966004F4-0916-487A-9CC6-55241B9E3F79}" type="slidenum">
              <a:rPr lang="en-GB" smtClean="0"/>
              <a:pPr/>
              <a:t>‹#›</a:t>
            </a:fld>
            <a:endParaRPr lang="en-GB"/>
          </a:p>
        </p:txBody>
      </p:sp>
    </p:spTree>
    <p:extLst>
      <p:ext uri="{BB962C8B-B14F-4D97-AF65-F5344CB8AC3E}">
        <p14:creationId xmlns:p14="http://schemas.microsoft.com/office/powerpoint/2010/main" val="17302506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A2DDEE-E539-4D29-B320-0207B4E952CD}"/>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DEA85C08-33F8-47A3-B441-874641EB1A4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9864762-5E4E-4C0F-AAA3-F6B167CE68DA}"/>
              </a:ext>
            </a:extLst>
          </p:cNvPr>
          <p:cNvSpPr>
            <a:spLocks noGrp="1"/>
          </p:cNvSpPr>
          <p:nvPr>
            <p:ph type="dt" sz="half" idx="10"/>
          </p:nvPr>
        </p:nvSpPr>
        <p:spPr/>
        <p:txBody>
          <a:bodyPr/>
          <a:lstStyle/>
          <a:p>
            <a:fld id="{97CD0385-25E3-48E4-A4B0-7987FA09E9C0}" type="datetimeFigureOut">
              <a:rPr lang="en-GB" smtClean="0"/>
              <a:pPr/>
              <a:t>09/06/2020</a:t>
            </a:fld>
            <a:endParaRPr lang="en-GB"/>
          </a:p>
        </p:txBody>
      </p:sp>
      <p:sp>
        <p:nvSpPr>
          <p:cNvPr id="5" name="Footer Placeholder 4">
            <a:extLst>
              <a:ext uri="{FF2B5EF4-FFF2-40B4-BE49-F238E27FC236}">
                <a16:creationId xmlns:a16="http://schemas.microsoft.com/office/drawing/2014/main" id="{AA3818AC-90DC-44EA-9D20-93C208C12D3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BEE8408-1C43-411D-9E9B-F57E1C7A59ED}"/>
              </a:ext>
            </a:extLst>
          </p:cNvPr>
          <p:cNvSpPr>
            <a:spLocks noGrp="1"/>
          </p:cNvSpPr>
          <p:nvPr>
            <p:ph type="sldNum" sz="quarter" idx="12"/>
          </p:nvPr>
        </p:nvSpPr>
        <p:spPr/>
        <p:txBody>
          <a:bodyPr/>
          <a:lstStyle/>
          <a:p>
            <a:fld id="{966004F4-0916-487A-9CC6-55241B9E3F79}" type="slidenum">
              <a:rPr lang="en-GB" smtClean="0"/>
              <a:pPr/>
              <a:t>‹#›</a:t>
            </a:fld>
            <a:endParaRPr lang="en-GB"/>
          </a:p>
        </p:txBody>
      </p:sp>
    </p:spTree>
    <p:extLst>
      <p:ext uri="{BB962C8B-B14F-4D97-AF65-F5344CB8AC3E}">
        <p14:creationId xmlns:p14="http://schemas.microsoft.com/office/powerpoint/2010/main" val="26610546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25A451-4341-4072-A7F5-F4C18B87226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71241584-49D0-4F8F-AB5B-E08A36670F2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FAB2FA1-FD41-4FE9-BCAA-73FE03E39FE9}"/>
              </a:ext>
            </a:extLst>
          </p:cNvPr>
          <p:cNvSpPr>
            <a:spLocks noGrp="1"/>
          </p:cNvSpPr>
          <p:nvPr>
            <p:ph type="dt" sz="half" idx="10"/>
          </p:nvPr>
        </p:nvSpPr>
        <p:spPr/>
        <p:txBody>
          <a:bodyPr/>
          <a:lstStyle/>
          <a:p>
            <a:fld id="{97CD0385-25E3-48E4-A4B0-7987FA09E9C0}" type="datetimeFigureOut">
              <a:rPr lang="en-GB" smtClean="0"/>
              <a:pPr/>
              <a:t>09/06/2020</a:t>
            </a:fld>
            <a:endParaRPr lang="en-GB"/>
          </a:p>
        </p:txBody>
      </p:sp>
      <p:sp>
        <p:nvSpPr>
          <p:cNvPr id="5" name="Footer Placeholder 4">
            <a:extLst>
              <a:ext uri="{FF2B5EF4-FFF2-40B4-BE49-F238E27FC236}">
                <a16:creationId xmlns:a16="http://schemas.microsoft.com/office/drawing/2014/main" id="{8901C224-3F2C-4896-A43C-7E8CD54A1427}"/>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54F148C-DC5E-4DA1-8933-895B4726AC40}"/>
              </a:ext>
            </a:extLst>
          </p:cNvPr>
          <p:cNvSpPr>
            <a:spLocks noGrp="1"/>
          </p:cNvSpPr>
          <p:nvPr>
            <p:ph type="sldNum" sz="quarter" idx="12"/>
          </p:nvPr>
        </p:nvSpPr>
        <p:spPr/>
        <p:txBody>
          <a:bodyPr/>
          <a:lstStyle/>
          <a:p>
            <a:fld id="{966004F4-0916-487A-9CC6-55241B9E3F79}" type="slidenum">
              <a:rPr lang="en-GB" smtClean="0"/>
              <a:pPr/>
              <a:t>‹#›</a:t>
            </a:fld>
            <a:endParaRPr lang="en-GB"/>
          </a:p>
        </p:txBody>
      </p:sp>
    </p:spTree>
    <p:extLst>
      <p:ext uri="{BB962C8B-B14F-4D97-AF65-F5344CB8AC3E}">
        <p14:creationId xmlns:p14="http://schemas.microsoft.com/office/powerpoint/2010/main" val="4477756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07684F-8EB1-4C3E-8BF0-4B08F3A8654E}"/>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D6E31FF-D0F9-45DC-A903-3A7F2737F94B}"/>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CD9776EA-3A1A-426D-97CC-134DE2063B4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AFFF4D0E-841E-472F-849B-514C9E356165}"/>
              </a:ext>
            </a:extLst>
          </p:cNvPr>
          <p:cNvSpPr>
            <a:spLocks noGrp="1"/>
          </p:cNvSpPr>
          <p:nvPr>
            <p:ph type="dt" sz="half" idx="10"/>
          </p:nvPr>
        </p:nvSpPr>
        <p:spPr/>
        <p:txBody>
          <a:bodyPr/>
          <a:lstStyle/>
          <a:p>
            <a:fld id="{97CD0385-25E3-48E4-A4B0-7987FA09E9C0}" type="datetimeFigureOut">
              <a:rPr lang="en-GB" smtClean="0"/>
              <a:pPr/>
              <a:t>09/06/2020</a:t>
            </a:fld>
            <a:endParaRPr lang="en-GB"/>
          </a:p>
        </p:txBody>
      </p:sp>
      <p:sp>
        <p:nvSpPr>
          <p:cNvPr id="6" name="Footer Placeholder 5">
            <a:extLst>
              <a:ext uri="{FF2B5EF4-FFF2-40B4-BE49-F238E27FC236}">
                <a16:creationId xmlns:a16="http://schemas.microsoft.com/office/drawing/2014/main" id="{835FFB4B-D0B2-469B-B240-523F2FBF3236}"/>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6853686-30E1-4DB1-827C-93236F66DA4E}"/>
              </a:ext>
            </a:extLst>
          </p:cNvPr>
          <p:cNvSpPr>
            <a:spLocks noGrp="1"/>
          </p:cNvSpPr>
          <p:nvPr>
            <p:ph type="sldNum" sz="quarter" idx="12"/>
          </p:nvPr>
        </p:nvSpPr>
        <p:spPr/>
        <p:txBody>
          <a:bodyPr/>
          <a:lstStyle/>
          <a:p>
            <a:fld id="{966004F4-0916-487A-9CC6-55241B9E3F79}" type="slidenum">
              <a:rPr lang="en-GB" smtClean="0"/>
              <a:pPr/>
              <a:t>‹#›</a:t>
            </a:fld>
            <a:endParaRPr lang="en-GB"/>
          </a:p>
        </p:txBody>
      </p:sp>
    </p:spTree>
    <p:extLst>
      <p:ext uri="{BB962C8B-B14F-4D97-AF65-F5344CB8AC3E}">
        <p14:creationId xmlns:p14="http://schemas.microsoft.com/office/powerpoint/2010/main" val="13743053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CAB818-0861-4EE7-95EF-F38510C683DB}"/>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864444AA-648F-4D02-9C70-2C02B6C7FE2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D5EE422-19BB-41F0-B3CD-CB8585C4AED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6C0B5C1C-9CC4-49D4-A955-BA6F80E5E7F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077720B-CFFC-45D6-9AE3-C7E6EE18D40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C37EE987-BD05-40DB-B7BA-B23C6AB84BE6}"/>
              </a:ext>
            </a:extLst>
          </p:cNvPr>
          <p:cNvSpPr>
            <a:spLocks noGrp="1"/>
          </p:cNvSpPr>
          <p:nvPr>
            <p:ph type="dt" sz="half" idx="10"/>
          </p:nvPr>
        </p:nvSpPr>
        <p:spPr/>
        <p:txBody>
          <a:bodyPr/>
          <a:lstStyle/>
          <a:p>
            <a:fld id="{97CD0385-25E3-48E4-A4B0-7987FA09E9C0}" type="datetimeFigureOut">
              <a:rPr lang="en-GB" smtClean="0"/>
              <a:pPr/>
              <a:t>09/06/2020</a:t>
            </a:fld>
            <a:endParaRPr lang="en-GB"/>
          </a:p>
        </p:txBody>
      </p:sp>
      <p:sp>
        <p:nvSpPr>
          <p:cNvPr id="8" name="Footer Placeholder 7">
            <a:extLst>
              <a:ext uri="{FF2B5EF4-FFF2-40B4-BE49-F238E27FC236}">
                <a16:creationId xmlns:a16="http://schemas.microsoft.com/office/drawing/2014/main" id="{DB5E33D9-1F96-4ED0-BC86-C74449A97B87}"/>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8EB614C8-FDD4-46E9-86AA-8D354C7165D5}"/>
              </a:ext>
            </a:extLst>
          </p:cNvPr>
          <p:cNvSpPr>
            <a:spLocks noGrp="1"/>
          </p:cNvSpPr>
          <p:nvPr>
            <p:ph type="sldNum" sz="quarter" idx="12"/>
          </p:nvPr>
        </p:nvSpPr>
        <p:spPr/>
        <p:txBody>
          <a:bodyPr/>
          <a:lstStyle/>
          <a:p>
            <a:fld id="{966004F4-0916-487A-9CC6-55241B9E3F79}" type="slidenum">
              <a:rPr lang="en-GB" smtClean="0"/>
              <a:pPr/>
              <a:t>‹#›</a:t>
            </a:fld>
            <a:endParaRPr lang="en-GB"/>
          </a:p>
        </p:txBody>
      </p:sp>
    </p:spTree>
    <p:extLst>
      <p:ext uri="{BB962C8B-B14F-4D97-AF65-F5344CB8AC3E}">
        <p14:creationId xmlns:p14="http://schemas.microsoft.com/office/powerpoint/2010/main" val="13807485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4FD86F-A223-4BCE-8083-57C4A3A0430C}"/>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AA21805B-FC40-438F-ACCC-46175E48EFC2}"/>
              </a:ext>
            </a:extLst>
          </p:cNvPr>
          <p:cNvSpPr>
            <a:spLocks noGrp="1"/>
          </p:cNvSpPr>
          <p:nvPr>
            <p:ph type="dt" sz="half" idx="10"/>
          </p:nvPr>
        </p:nvSpPr>
        <p:spPr/>
        <p:txBody>
          <a:bodyPr/>
          <a:lstStyle/>
          <a:p>
            <a:fld id="{97CD0385-25E3-48E4-A4B0-7987FA09E9C0}" type="datetimeFigureOut">
              <a:rPr lang="en-GB" smtClean="0"/>
              <a:pPr/>
              <a:t>09/06/2020</a:t>
            </a:fld>
            <a:endParaRPr lang="en-GB"/>
          </a:p>
        </p:txBody>
      </p:sp>
      <p:sp>
        <p:nvSpPr>
          <p:cNvPr id="4" name="Footer Placeholder 3">
            <a:extLst>
              <a:ext uri="{FF2B5EF4-FFF2-40B4-BE49-F238E27FC236}">
                <a16:creationId xmlns:a16="http://schemas.microsoft.com/office/drawing/2014/main" id="{15E22326-5C0D-48A8-B3BE-D84B2AF3E9CF}"/>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CA0148C1-E661-46BD-A874-A17DFBFB3AE8}"/>
              </a:ext>
            </a:extLst>
          </p:cNvPr>
          <p:cNvSpPr>
            <a:spLocks noGrp="1"/>
          </p:cNvSpPr>
          <p:nvPr>
            <p:ph type="sldNum" sz="quarter" idx="12"/>
          </p:nvPr>
        </p:nvSpPr>
        <p:spPr/>
        <p:txBody>
          <a:bodyPr/>
          <a:lstStyle/>
          <a:p>
            <a:fld id="{966004F4-0916-487A-9CC6-55241B9E3F79}" type="slidenum">
              <a:rPr lang="en-GB" smtClean="0"/>
              <a:pPr/>
              <a:t>‹#›</a:t>
            </a:fld>
            <a:endParaRPr lang="en-GB"/>
          </a:p>
        </p:txBody>
      </p:sp>
    </p:spTree>
    <p:extLst>
      <p:ext uri="{BB962C8B-B14F-4D97-AF65-F5344CB8AC3E}">
        <p14:creationId xmlns:p14="http://schemas.microsoft.com/office/powerpoint/2010/main" val="31216561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309DED5-6BC5-48E8-8665-C1D1FC9CADD0}"/>
              </a:ext>
            </a:extLst>
          </p:cNvPr>
          <p:cNvSpPr>
            <a:spLocks noGrp="1"/>
          </p:cNvSpPr>
          <p:nvPr>
            <p:ph type="dt" sz="half" idx="10"/>
          </p:nvPr>
        </p:nvSpPr>
        <p:spPr/>
        <p:txBody>
          <a:bodyPr/>
          <a:lstStyle/>
          <a:p>
            <a:fld id="{97CD0385-25E3-48E4-A4B0-7987FA09E9C0}" type="datetimeFigureOut">
              <a:rPr lang="en-GB" smtClean="0"/>
              <a:pPr/>
              <a:t>09/06/2020</a:t>
            </a:fld>
            <a:endParaRPr lang="en-GB"/>
          </a:p>
        </p:txBody>
      </p:sp>
      <p:sp>
        <p:nvSpPr>
          <p:cNvPr id="3" name="Footer Placeholder 2">
            <a:extLst>
              <a:ext uri="{FF2B5EF4-FFF2-40B4-BE49-F238E27FC236}">
                <a16:creationId xmlns:a16="http://schemas.microsoft.com/office/drawing/2014/main" id="{E73F155B-F079-4B09-8270-DBE07440AFDE}"/>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01E8141C-E53B-42BD-A5F7-233633BB2DB0}"/>
              </a:ext>
            </a:extLst>
          </p:cNvPr>
          <p:cNvSpPr>
            <a:spLocks noGrp="1"/>
          </p:cNvSpPr>
          <p:nvPr>
            <p:ph type="sldNum" sz="quarter" idx="12"/>
          </p:nvPr>
        </p:nvSpPr>
        <p:spPr/>
        <p:txBody>
          <a:bodyPr/>
          <a:lstStyle/>
          <a:p>
            <a:fld id="{966004F4-0916-487A-9CC6-55241B9E3F79}" type="slidenum">
              <a:rPr lang="en-GB" smtClean="0"/>
              <a:pPr/>
              <a:t>‹#›</a:t>
            </a:fld>
            <a:endParaRPr lang="en-GB"/>
          </a:p>
        </p:txBody>
      </p:sp>
    </p:spTree>
    <p:extLst>
      <p:ext uri="{BB962C8B-B14F-4D97-AF65-F5344CB8AC3E}">
        <p14:creationId xmlns:p14="http://schemas.microsoft.com/office/powerpoint/2010/main" val="5526601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FD0C5F-ED2A-4B2B-82AF-B4C733ABDD0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C68FD024-2449-4D1F-9771-093D2D0E5FD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5DEF9E18-2A46-49A8-B478-7F6C85B6C3B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8FB9D74-D51B-42FD-ABD7-95F8FC55B288}"/>
              </a:ext>
            </a:extLst>
          </p:cNvPr>
          <p:cNvSpPr>
            <a:spLocks noGrp="1"/>
          </p:cNvSpPr>
          <p:nvPr>
            <p:ph type="dt" sz="half" idx="10"/>
          </p:nvPr>
        </p:nvSpPr>
        <p:spPr/>
        <p:txBody>
          <a:bodyPr/>
          <a:lstStyle/>
          <a:p>
            <a:fld id="{97CD0385-25E3-48E4-A4B0-7987FA09E9C0}" type="datetimeFigureOut">
              <a:rPr lang="en-GB" smtClean="0"/>
              <a:pPr/>
              <a:t>09/06/2020</a:t>
            </a:fld>
            <a:endParaRPr lang="en-GB"/>
          </a:p>
        </p:txBody>
      </p:sp>
      <p:sp>
        <p:nvSpPr>
          <p:cNvPr id="6" name="Footer Placeholder 5">
            <a:extLst>
              <a:ext uri="{FF2B5EF4-FFF2-40B4-BE49-F238E27FC236}">
                <a16:creationId xmlns:a16="http://schemas.microsoft.com/office/drawing/2014/main" id="{3BFEC83B-C5DE-4EB9-B7F9-FE1DEBCA9A4F}"/>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DBA9ABBF-F122-45E3-B1E2-A37E5E8E5765}"/>
              </a:ext>
            </a:extLst>
          </p:cNvPr>
          <p:cNvSpPr>
            <a:spLocks noGrp="1"/>
          </p:cNvSpPr>
          <p:nvPr>
            <p:ph type="sldNum" sz="quarter" idx="12"/>
          </p:nvPr>
        </p:nvSpPr>
        <p:spPr/>
        <p:txBody>
          <a:bodyPr/>
          <a:lstStyle/>
          <a:p>
            <a:fld id="{966004F4-0916-487A-9CC6-55241B9E3F79}" type="slidenum">
              <a:rPr lang="en-GB" smtClean="0"/>
              <a:pPr/>
              <a:t>‹#›</a:t>
            </a:fld>
            <a:endParaRPr lang="en-GB"/>
          </a:p>
        </p:txBody>
      </p:sp>
    </p:spTree>
    <p:extLst>
      <p:ext uri="{BB962C8B-B14F-4D97-AF65-F5344CB8AC3E}">
        <p14:creationId xmlns:p14="http://schemas.microsoft.com/office/powerpoint/2010/main" val="22893226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D1E2C8-09C6-442F-B279-A8886C32FF0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EAE8D9DF-22E9-4EB0-961B-705ECD5C377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4368E7C9-2564-4B1B-93B8-452F175D776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6E59BFC-9FF4-4B56-B5F8-11BB5441B6BA}"/>
              </a:ext>
            </a:extLst>
          </p:cNvPr>
          <p:cNvSpPr>
            <a:spLocks noGrp="1"/>
          </p:cNvSpPr>
          <p:nvPr>
            <p:ph type="dt" sz="half" idx="10"/>
          </p:nvPr>
        </p:nvSpPr>
        <p:spPr/>
        <p:txBody>
          <a:bodyPr/>
          <a:lstStyle/>
          <a:p>
            <a:fld id="{97CD0385-25E3-48E4-A4B0-7987FA09E9C0}" type="datetimeFigureOut">
              <a:rPr lang="en-GB" smtClean="0"/>
              <a:pPr/>
              <a:t>09/06/2020</a:t>
            </a:fld>
            <a:endParaRPr lang="en-GB"/>
          </a:p>
        </p:txBody>
      </p:sp>
      <p:sp>
        <p:nvSpPr>
          <p:cNvPr id="6" name="Footer Placeholder 5">
            <a:extLst>
              <a:ext uri="{FF2B5EF4-FFF2-40B4-BE49-F238E27FC236}">
                <a16:creationId xmlns:a16="http://schemas.microsoft.com/office/drawing/2014/main" id="{1A05790E-82ED-450B-8B10-5EA06EDE32D2}"/>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FB4E5B10-07C9-49C5-8563-66E170471BB4}"/>
              </a:ext>
            </a:extLst>
          </p:cNvPr>
          <p:cNvSpPr>
            <a:spLocks noGrp="1"/>
          </p:cNvSpPr>
          <p:nvPr>
            <p:ph type="sldNum" sz="quarter" idx="12"/>
          </p:nvPr>
        </p:nvSpPr>
        <p:spPr/>
        <p:txBody>
          <a:bodyPr/>
          <a:lstStyle/>
          <a:p>
            <a:fld id="{966004F4-0916-487A-9CC6-55241B9E3F79}" type="slidenum">
              <a:rPr lang="en-GB" smtClean="0"/>
              <a:pPr/>
              <a:t>‹#›</a:t>
            </a:fld>
            <a:endParaRPr lang="en-GB"/>
          </a:p>
        </p:txBody>
      </p:sp>
    </p:spTree>
    <p:extLst>
      <p:ext uri="{BB962C8B-B14F-4D97-AF65-F5344CB8AC3E}">
        <p14:creationId xmlns:p14="http://schemas.microsoft.com/office/powerpoint/2010/main" val="23203655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DC53FD7-B2D9-4F3B-AD2F-7A8EB94A311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D17969A9-CADB-448E-9E7C-53D0D291C5E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7FB1B3FF-7856-48FD-A0FF-B27D3F5E505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7CD0385-25E3-48E4-A4B0-7987FA09E9C0}" type="datetimeFigureOut">
              <a:rPr lang="en-GB" smtClean="0"/>
              <a:pPr/>
              <a:t>09/06/2020</a:t>
            </a:fld>
            <a:endParaRPr lang="en-GB"/>
          </a:p>
        </p:txBody>
      </p:sp>
      <p:sp>
        <p:nvSpPr>
          <p:cNvPr id="5" name="Footer Placeholder 4">
            <a:extLst>
              <a:ext uri="{FF2B5EF4-FFF2-40B4-BE49-F238E27FC236}">
                <a16:creationId xmlns:a16="http://schemas.microsoft.com/office/drawing/2014/main" id="{0B0CEFA7-1C2A-4176-B152-92A42309624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393CF2EA-557F-4078-B3AF-151D8D3B233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66004F4-0916-487A-9CC6-55241B9E3F79}" type="slidenum">
              <a:rPr lang="en-GB" smtClean="0"/>
              <a:pPr/>
              <a:t>‹#›</a:t>
            </a:fld>
            <a:endParaRPr lang="en-GB"/>
          </a:p>
        </p:txBody>
      </p:sp>
    </p:spTree>
    <p:extLst>
      <p:ext uri="{BB962C8B-B14F-4D97-AF65-F5344CB8AC3E}">
        <p14:creationId xmlns:p14="http://schemas.microsoft.com/office/powerpoint/2010/main" val="357988176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hyperlink" Target="https://it.wikipedia.org/wiki/File:Nuvola_apps_package_graphics.svg" TargetMode="External"/><Relationship Id="rId3" Type="http://schemas.openxmlformats.org/officeDocument/2006/relationships/hyperlink" Target="https://commons.wikimedia.org/wiki/File:Golden_key_icon.svg" TargetMode="External"/><Relationship Id="rId7" Type="http://schemas.openxmlformats.org/officeDocument/2006/relationships/hyperlink" Target="http://www.dailyclipart.net/clipart/category/math-clip-art/" TargetMode="External"/><Relationship Id="rId12"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3.jpeg"/><Relationship Id="rId11" Type="http://schemas.openxmlformats.org/officeDocument/2006/relationships/hyperlink" Target="http://commons.wikimedia.org/wiki/File:Rubiks_L.svg" TargetMode="External"/><Relationship Id="rId5" Type="http://schemas.openxmlformats.org/officeDocument/2006/relationships/hyperlink" Target="https://commons.wikimedia.org/wiki/File:Writing.svg" TargetMode="External"/><Relationship Id="rId15" Type="http://schemas.openxmlformats.org/officeDocument/2006/relationships/hyperlink" Target="https://arkansasgopwing.blogspot.com/2017/11/analysis-of-gop-tax-plan.html" TargetMode="External"/><Relationship Id="rId10" Type="http://schemas.openxmlformats.org/officeDocument/2006/relationships/image" Target="../media/image5.png"/><Relationship Id="rId4" Type="http://schemas.openxmlformats.org/officeDocument/2006/relationships/image" Target="../media/image2.png"/><Relationship Id="rId9" Type="http://schemas.openxmlformats.org/officeDocument/2006/relationships/hyperlink" Target="https://en.wikipedia.org/wiki/File:Gnome-computer.svg" TargetMode="External"/><Relationship Id="rId14" Type="http://schemas.openxmlformats.org/officeDocument/2006/relationships/image" Target="../media/image7.jpeg"/></Relationships>
</file>

<file path=ppt/slides/_rels/slide10.xml.rels><?xml version="1.0" encoding="UTF-8" standalone="yes"?>
<Relationships xmlns="http://schemas.openxmlformats.org/package/2006/relationships"><Relationship Id="rId3" Type="http://schemas.openxmlformats.org/officeDocument/2006/relationships/hyperlink" Target="https://commons.wikimedia.org/wiki/File:Writing.svg" TargetMode="External"/><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hyperlink" Target="http://www.dailyclipart.net/clipart/category/math-clip-art/" TargetMode="External"/><Relationship Id="rId7" Type="http://schemas.openxmlformats.org/officeDocument/2006/relationships/image" Target="../media/image19.png"/><Relationship Id="rId2" Type="http://schemas.openxmlformats.org/officeDocument/2006/relationships/image" Target="../media/image3.jpeg"/><Relationship Id="rId1" Type="http://schemas.openxmlformats.org/officeDocument/2006/relationships/slideLayout" Target="../slideLayouts/slideLayout7.xml"/><Relationship Id="rId6" Type="http://schemas.openxmlformats.org/officeDocument/2006/relationships/hyperlink" Target="http://commons.wikimedia.org/wiki/File:Rubiks_L.svg" TargetMode="External"/><Relationship Id="rId5" Type="http://schemas.openxmlformats.org/officeDocument/2006/relationships/image" Target="../media/image5.png"/><Relationship Id="rId4" Type="http://schemas.openxmlformats.org/officeDocument/2006/relationships/hyperlink" Target="https://www.solvemoji.com/" TargetMode="External"/></Relationships>
</file>

<file path=ppt/slides/_rels/slide12.xml.rels><?xml version="1.0" encoding="UTF-8" standalone="yes"?>
<Relationships xmlns="http://schemas.openxmlformats.org/package/2006/relationships"><Relationship Id="rId3" Type="http://schemas.openxmlformats.org/officeDocument/2006/relationships/hyperlink" Target="http://www.dailyclipart.net/clipart/category/math-clip-art/" TargetMode="External"/><Relationship Id="rId7" Type="http://schemas.openxmlformats.org/officeDocument/2006/relationships/image" Target="../media/image22.png"/><Relationship Id="rId2" Type="http://schemas.openxmlformats.org/officeDocument/2006/relationships/image" Target="../media/image3.jpeg"/><Relationship Id="rId1" Type="http://schemas.openxmlformats.org/officeDocument/2006/relationships/slideLayout" Target="../slideLayouts/slideLayout7.xml"/><Relationship Id="rId6" Type="http://schemas.openxmlformats.org/officeDocument/2006/relationships/image" Target="../media/image21.png"/><Relationship Id="rId5" Type="http://schemas.openxmlformats.org/officeDocument/2006/relationships/hyperlink" Target="http://commons.wikimedia.org/wiki/File:Rubiks_L.svg" TargetMode="External"/><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7.xml"/><Relationship Id="rId6" Type="http://schemas.openxmlformats.org/officeDocument/2006/relationships/hyperlink" Target="http://www.dailyclipart.net/clipart/category/math-clip-art/" TargetMode="External"/><Relationship Id="rId5" Type="http://schemas.openxmlformats.org/officeDocument/2006/relationships/image" Target="../media/image3.jpeg"/><Relationship Id="rId4" Type="http://schemas.openxmlformats.org/officeDocument/2006/relationships/image" Target="../media/image25.png"/></Relationships>
</file>

<file path=ppt/slides/_rels/slide1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7.xml"/><Relationship Id="rId6" Type="http://schemas.openxmlformats.org/officeDocument/2006/relationships/hyperlink" Target="http://www.dailyclipart.net/clipart/category/math-clip-art/" TargetMode="External"/><Relationship Id="rId5" Type="http://schemas.openxmlformats.org/officeDocument/2006/relationships/image" Target="../media/image3.jpeg"/><Relationship Id="rId4" Type="http://schemas.openxmlformats.org/officeDocument/2006/relationships/image" Target="../media/image28.png"/></Relationships>
</file>

<file path=ppt/slides/_rels/slide1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9.png"/><Relationship Id="rId1" Type="http://schemas.openxmlformats.org/officeDocument/2006/relationships/slideLayout" Target="../slideLayouts/slideLayout7.xml"/><Relationship Id="rId4" Type="http://schemas.openxmlformats.org/officeDocument/2006/relationships/hyperlink" Target="http://www.dailyclipart.net/clipart/category/math-clip-art/"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30.png"/><Relationship Id="rId1" Type="http://schemas.openxmlformats.org/officeDocument/2006/relationships/slideLayout" Target="../slideLayouts/slideLayout7.xml"/><Relationship Id="rId6" Type="http://schemas.openxmlformats.org/officeDocument/2006/relationships/hyperlink" Target="http://commons.wikimedia.org/wiki/File:Additional_time.svg" TargetMode="External"/><Relationship Id="rId5" Type="http://schemas.openxmlformats.org/officeDocument/2006/relationships/image" Target="../media/image31.png"/><Relationship Id="rId4" Type="http://schemas.openxmlformats.org/officeDocument/2006/relationships/hyperlink" Target="http://www.dailyclipart.net/clipart/category/math-clip-art/" TargetMode="External"/></Relationships>
</file>

<file path=ppt/slides/_rels/slide17.xml.rels><?xml version="1.0" encoding="UTF-8" standalone="yes"?>
<Relationships xmlns="http://schemas.openxmlformats.org/package/2006/relationships"><Relationship Id="rId8" Type="http://schemas.openxmlformats.org/officeDocument/2006/relationships/image" Target="../media/image32.jpeg"/><Relationship Id="rId3" Type="http://schemas.openxmlformats.org/officeDocument/2006/relationships/hyperlink" Target="https://commons.wikimedia.org/wiki/File:Writing.svg" TargetMode="External"/><Relationship Id="rId7" Type="http://schemas.openxmlformats.org/officeDocument/2006/relationships/hyperlink" Target="https://en.wikipedia.org/wiki/File:Gnome-computer.svg" TargetMode="External"/><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hyperlink" Target="https://arkansasgopwing.blogspot.com/2017/11/analysis-of-gop-tax-plan.html" TargetMode="External"/><Relationship Id="rId4" Type="http://schemas.openxmlformats.org/officeDocument/2006/relationships/image" Target="../media/image7.jpeg"/></Relationships>
</file>

<file path=ppt/slides/_rels/slide18.xml.rels><?xml version="1.0" encoding="UTF-8" standalone="yes"?>
<Relationships xmlns="http://schemas.openxmlformats.org/package/2006/relationships"><Relationship Id="rId8" Type="http://schemas.openxmlformats.org/officeDocument/2006/relationships/image" Target="../media/image32.jpeg"/><Relationship Id="rId3" Type="http://schemas.openxmlformats.org/officeDocument/2006/relationships/hyperlink" Target="https://commons.wikimedia.org/wiki/File:Writing.svg" TargetMode="External"/><Relationship Id="rId7" Type="http://schemas.openxmlformats.org/officeDocument/2006/relationships/hyperlink" Target="https://en.wikipedia.org/wiki/File:Gnome-computer.svg" TargetMode="External"/><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hyperlink" Target="https://arkansasgopwing.blogspot.com/2017/11/analysis-of-gop-tax-plan.html" TargetMode="External"/><Relationship Id="rId4" Type="http://schemas.openxmlformats.org/officeDocument/2006/relationships/image" Target="../media/image7.jpeg"/></Relationships>
</file>

<file path=ppt/slides/_rels/slide19.xml.rels><?xml version="1.0" encoding="UTF-8" standalone="yes"?>
<Relationships xmlns="http://schemas.openxmlformats.org/package/2006/relationships"><Relationship Id="rId8" Type="http://schemas.openxmlformats.org/officeDocument/2006/relationships/image" Target="../media/image33.jpeg"/><Relationship Id="rId3" Type="http://schemas.openxmlformats.org/officeDocument/2006/relationships/hyperlink" Target="https://commons.wikimedia.org/wiki/File:Writing.svg" TargetMode="External"/><Relationship Id="rId7" Type="http://schemas.openxmlformats.org/officeDocument/2006/relationships/hyperlink" Target="https://en.wikipedia.org/wiki/File:Gnome-computer.svg" TargetMode="External"/><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hyperlink" Target="https://arkansasgopwing.blogspot.com/2017/11/analysis-of-gop-tax-plan.html" TargetMode="External"/><Relationship Id="rId4" Type="http://schemas.openxmlformats.org/officeDocument/2006/relationships/image" Target="../media/image7.jpeg"/><Relationship Id="rId9" Type="http://schemas.openxmlformats.org/officeDocument/2006/relationships/image" Target="../media/image32.jpeg"/></Relationships>
</file>

<file path=ppt/slides/_rels/slide2.xml.rels><?xml version="1.0" encoding="UTF-8" standalone="yes"?>
<Relationships xmlns="http://schemas.openxmlformats.org/package/2006/relationships"><Relationship Id="rId3" Type="http://schemas.openxmlformats.org/officeDocument/2006/relationships/hyperlink" Target="http://commons.wikimedia.org/wiki/File:Rubiks_L.svg" TargetMode="External"/><Relationship Id="rId7"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hyperlink" Target="https://it.wikipedia.org/wiki/File:Nuvola_apps_package_graphics.svg" TargetMode="Externa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8" Type="http://schemas.openxmlformats.org/officeDocument/2006/relationships/image" Target="../media/image32.jpeg"/><Relationship Id="rId3" Type="http://schemas.openxmlformats.org/officeDocument/2006/relationships/hyperlink" Target="https://commons.wikimedia.org/wiki/File:Writing.svg" TargetMode="External"/><Relationship Id="rId7" Type="http://schemas.openxmlformats.org/officeDocument/2006/relationships/hyperlink" Target="https://en.wikipedia.org/wiki/File:Gnome-computer.svg" TargetMode="External"/><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hyperlink" Target="https://arkansasgopwing.blogspot.com/2017/11/analysis-of-gop-tax-plan.html" TargetMode="External"/><Relationship Id="rId4" Type="http://schemas.openxmlformats.org/officeDocument/2006/relationships/image" Target="../media/image7.jpeg"/></Relationships>
</file>

<file path=ppt/slides/_rels/slide21.xml.rels><?xml version="1.0" encoding="UTF-8" standalone="yes"?>
<Relationships xmlns="http://schemas.openxmlformats.org/package/2006/relationships"><Relationship Id="rId3" Type="http://schemas.openxmlformats.org/officeDocument/2006/relationships/hyperlink" Target="http://commons.wikimedia.org/wiki/File:Rubiks_L.svg" TargetMode="External"/><Relationship Id="rId2" Type="http://schemas.openxmlformats.org/officeDocument/2006/relationships/image" Target="../media/image5.png"/><Relationship Id="rId1" Type="http://schemas.openxmlformats.org/officeDocument/2006/relationships/slideLayout" Target="../slideLayouts/slideLayout7.xml"/><Relationship Id="rId5" Type="http://schemas.openxmlformats.org/officeDocument/2006/relationships/image" Target="../media/image35.png"/><Relationship Id="rId4" Type="http://schemas.openxmlformats.org/officeDocument/2006/relationships/image" Target="../media/image34.png"/></Relationships>
</file>

<file path=ppt/slides/_rels/slide22.xml.rels><?xml version="1.0" encoding="UTF-8" standalone="yes"?>
<Relationships xmlns="http://schemas.openxmlformats.org/package/2006/relationships"><Relationship Id="rId3" Type="http://schemas.openxmlformats.org/officeDocument/2006/relationships/hyperlink" Target="http://commons.wikimedia.org/wiki/File:Rubiks_L.svg" TargetMode="External"/><Relationship Id="rId2" Type="http://schemas.openxmlformats.org/officeDocument/2006/relationships/image" Target="../media/image5.png"/><Relationship Id="rId1" Type="http://schemas.openxmlformats.org/officeDocument/2006/relationships/slideLayout" Target="../slideLayouts/slideLayout7.xml"/><Relationship Id="rId5" Type="http://schemas.openxmlformats.org/officeDocument/2006/relationships/image" Target="../media/image37.png"/><Relationship Id="rId4" Type="http://schemas.openxmlformats.org/officeDocument/2006/relationships/image" Target="../media/image36.png"/></Relationships>
</file>

<file path=ppt/slides/_rels/slide23.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hyperlink" Target="https://commons.wikimedia.org/wiki/File:Writing.svg" TargetMode="External"/><Relationship Id="rId7" Type="http://schemas.openxmlformats.org/officeDocument/2006/relationships/hyperlink" Target="https://en.wikipedia.org/wiki/File:Gnome-computer.svg" TargetMode="External"/><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hyperlink" Target="https://arkansasgopwing.blogspot.com/2017/11/analysis-of-gop-tax-plan.html" TargetMode="External"/><Relationship Id="rId10" Type="http://schemas.openxmlformats.org/officeDocument/2006/relationships/image" Target="../media/image40.png"/><Relationship Id="rId4" Type="http://schemas.openxmlformats.org/officeDocument/2006/relationships/image" Target="../media/image7.jpeg"/><Relationship Id="rId9" Type="http://schemas.openxmlformats.org/officeDocument/2006/relationships/image" Target="../media/image39.png"/></Relationships>
</file>

<file path=ppt/slides/_rels/slide24.xml.rels><?xml version="1.0" encoding="UTF-8" standalone="yes"?>
<Relationships xmlns="http://schemas.openxmlformats.org/package/2006/relationships"><Relationship Id="rId3" Type="http://schemas.openxmlformats.org/officeDocument/2006/relationships/hyperlink" Target="https://commons.wikimedia.org/wiki/File:Writing.svg" TargetMode="External"/><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41.png"/></Relationships>
</file>

<file path=ppt/slides/_rels/slide25.xml.rels><?xml version="1.0" encoding="UTF-8" standalone="yes"?>
<Relationships xmlns="http://schemas.openxmlformats.org/package/2006/relationships"><Relationship Id="rId3" Type="http://schemas.openxmlformats.org/officeDocument/2006/relationships/hyperlink" Target="https://commons.wikimedia.org/wiki/File:Writing.svg" TargetMode="External"/><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42.png"/></Relationships>
</file>

<file path=ppt/slides/_rels/slide26.xml.rels><?xml version="1.0" encoding="UTF-8" standalone="yes"?>
<Relationships xmlns="http://schemas.openxmlformats.org/package/2006/relationships"><Relationship Id="rId3" Type="http://schemas.openxmlformats.org/officeDocument/2006/relationships/hyperlink" Target="https://commons.wikimedia.org/wiki/File:Writing.svg" TargetMode="External"/><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3.png"/><Relationship Id="rId1" Type="http://schemas.openxmlformats.org/officeDocument/2006/relationships/slideLayout" Target="../slideLayouts/slideLayout7.xml"/><Relationship Id="rId4" Type="http://schemas.openxmlformats.org/officeDocument/2006/relationships/hyperlink" Target="https://commons.wikimedia.org/wiki/File:Writing.svg" TargetMode="External"/></Relationships>
</file>

<file path=ppt/slides/_rels/slide28.xml.rels><?xml version="1.0" encoding="UTF-8" standalone="yes"?>
<Relationships xmlns="http://schemas.openxmlformats.org/package/2006/relationships"><Relationship Id="rId3" Type="http://schemas.openxmlformats.org/officeDocument/2006/relationships/hyperlink" Target="https://commons.wikimedia.org/wiki/File:Writing.svg" TargetMode="External"/><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44.png"/></Relationships>
</file>

<file path=ppt/slides/_rels/slide29.xml.rels><?xml version="1.0" encoding="UTF-8" standalone="yes"?>
<Relationships xmlns="http://schemas.openxmlformats.org/package/2006/relationships"><Relationship Id="rId3" Type="http://schemas.openxmlformats.org/officeDocument/2006/relationships/hyperlink" Target="https://commons.wikimedia.org/wiki/File:Writing.svg" TargetMode="External"/><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46.png"/><Relationship Id="rId4" Type="http://schemas.openxmlformats.org/officeDocument/2006/relationships/image" Target="../media/image45.png"/></Relationships>
</file>

<file path=ppt/slides/_rels/slide3.xml.rels><?xml version="1.0" encoding="UTF-8" standalone="yes"?>
<Relationships xmlns="http://schemas.openxmlformats.org/package/2006/relationships"><Relationship Id="rId3" Type="http://schemas.openxmlformats.org/officeDocument/2006/relationships/hyperlink" Target="http://commons.wikimedia.org/wiki/File:Rubiks_L.svg" TargetMode="External"/><Relationship Id="rId7" Type="http://schemas.openxmlformats.org/officeDocument/2006/relationships/image" Target="../media/image11.png"/><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hyperlink" Target="https://it.wikipedia.org/wiki/File:Nuvola_apps_package_graphics.svg" TargetMode="External"/><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8" Type="http://schemas.openxmlformats.org/officeDocument/2006/relationships/hyperlink" Target="https://www.just-eat.co.uk/?gclsrc=aw.ds&amp;gclsrc=aw.ds&amp;ppc=1&amp;gclid=Cj0KCQjww_f2BRC-ARIsAP3zarE2TAuvya4xH3qn61VftVBAVcZmLvIs0jJfDFGJCzIhSPbxJOoHx8IaAk02EALw_wcB" TargetMode="External"/><Relationship Id="rId3" Type="http://schemas.openxmlformats.org/officeDocument/2006/relationships/hyperlink" Target="https://en.wikipedia.org/wiki/File:Gnome-computer.svg" TargetMode="External"/><Relationship Id="rId7" Type="http://schemas.openxmlformats.org/officeDocument/2006/relationships/hyperlink" Target="http://www.dailyclipart.net/clipart/category/math-clip-art/" TargetMode="External"/><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3.jpeg"/><Relationship Id="rId5" Type="http://schemas.openxmlformats.org/officeDocument/2006/relationships/hyperlink" Target="https://arkansasgopwing.blogspot.com/2017/11/analysis-of-gop-tax-plan.html" TargetMode="External"/><Relationship Id="rId4" Type="http://schemas.openxmlformats.org/officeDocument/2006/relationships/image" Target="../media/image7.jpeg"/><Relationship Id="rId9" Type="http://schemas.openxmlformats.org/officeDocument/2006/relationships/hyperlink" Target="https://www.sky.com/watch/channel/sky-cinema" TargetMode="External"/></Relationships>
</file>

<file path=ppt/slides/_rels/slide31.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hyperlink" Target="https://commons.wikimedia.org/wiki/File:Writing.svg" TargetMode="External"/><Relationship Id="rId7" Type="http://schemas.openxmlformats.org/officeDocument/2006/relationships/image" Target="../media/image48.jpe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47.jpeg"/><Relationship Id="rId5" Type="http://schemas.openxmlformats.org/officeDocument/2006/relationships/hyperlink" Target="https://it.wikipedia.org/wiki/File:Nuvola_apps_package_graphics.svg" TargetMode="External"/><Relationship Id="rId4" Type="http://schemas.openxmlformats.org/officeDocument/2006/relationships/image" Target="../media/image6.png"/><Relationship Id="rId9" Type="http://schemas.openxmlformats.org/officeDocument/2006/relationships/image" Target="../media/image50.png"/></Relationships>
</file>

<file path=ppt/slides/_rels/slide32.xml.rels><?xml version="1.0" encoding="UTF-8" standalone="yes"?>
<Relationships xmlns="http://schemas.openxmlformats.org/package/2006/relationships"><Relationship Id="rId3" Type="http://schemas.openxmlformats.org/officeDocument/2006/relationships/hyperlink" Target="https://commons.wikimedia.org/wiki/File:Writing.svg" TargetMode="External"/><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hyperlink" Target="https://arkansasgopwing.blogspot.com/2017/11/analysis-of-gop-tax-plan.html" TargetMode="External"/><Relationship Id="rId4" Type="http://schemas.openxmlformats.org/officeDocument/2006/relationships/image" Target="../media/image7.jpeg"/></Relationships>
</file>

<file path=ppt/slides/_rels/slide33.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hyperlink" Target="https://commons.wikimedia.org/wiki/File:Writing.svg" TargetMode="External"/><Relationship Id="rId7" Type="http://schemas.openxmlformats.org/officeDocument/2006/relationships/image" Target="../media/image51.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hyperlink" Target="https://arkansasgopwing.blogspot.com/2017/11/analysis-of-gop-tax-plan.html" TargetMode="External"/><Relationship Id="rId5" Type="http://schemas.openxmlformats.org/officeDocument/2006/relationships/image" Target="../media/image7.jpeg"/><Relationship Id="rId10" Type="http://schemas.openxmlformats.org/officeDocument/2006/relationships/image" Target="../media/image54.jpeg"/><Relationship Id="rId4" Type="http://schemas.openxmlformats.org/officeDocument/2006/relationships/hyperlink" Target="https://www.puzzle-words.com/boggle-4x4/" TargetMode="External"/><Relationship Id="rId9" Type="http://schemas.openxmlformats.org/officeDocument/2006/relationships/image" Target="../media/image53.png"/></Relationships>
</file>

<file path=ppt/slides/_rels/slide34.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png"/><Relationship Id="rId1" Type="http://schemas.openxmlformats.org/officeDocument/2006/relationships/slideLayout" Target="../slideLayouts/slideLayout7.xml"/><Relationship Id="rId6" Type="http://schemas.openxmlformats.org/officeDocument/2006/relationships/hyperlink" Target="https://it.wikipedia.org/wiki/File:Nuvola_apps_package_graphics.svg" TargetMode="External"/><Relationship Id="rId5" Type="http://schemas.openxmlformats.org/officeDocument/2006/relationships/image" Target="../media/image6.png"/><Relationship Id="rId4" Type="http://schemas.openxmlformats.org/officeDocument/2006/relationships/hyperlink" Target="http://www.publicdomainpictures.net/view-image.php?image=37304&amp;picture=&amp;jazyk=DE" TargetMode="External"/></Relationships>
</file>

<file path=ppt/slides/_rels/slide35.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hyperlink" Target="https://commons.wikimedia.org/wiki/File:Writing.svg" TargetMode="External"/><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1.png"/><Relationship Id="rId5" Type="http://schemas.openxmlformats.org/officeDocument/2006/relationships/hyperlink" Target="https://it.wikipedia.org/wiki/File:Nuvola_apps_package_graphics.svg" TargetMode="External"/><Relationship Id="rId4" Type="http://schemas.openxmlformats.org/officeDocument/2006/relationships/image" Target="../media/image6.png"/></Relationships>
</file>

<file path=ppt/slides/_rels/slide38.xml.rels><?xml version="1.0" encoding="UTF-8" standalone="yes"?>
<Relationships xmlns="http://schemas.openxmlformats.org/package/2006/relationships"><Relationship Id="rId3" Type="http://schemas.openxmlformats.org/officeDocument/2006/relationships/hyperlink" Target="https://commons.wikimedia.org/wiki/File:Writing.svg" TargetMode="External"/><Relationship Id="rId7" Type="http://schemas.openxmlformats.org/officeDocument/2006/relationships/image" Target="../media/image62.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1.png"/><Relationship Id="rId5" Type="http://schemas.openxmlformats.org/officeDocument/2006/relationships/hyperlink" Target="https://it.wikipedia.org/wiki/File:Nuvola_apps_package_graphics.svg" TargetMode="External"/><Relationship Id="rId4" Type="http://schemas.openxmlformats.org/officeDocument/2006/relationships/image" Target="../media/image6.png"/></Relationships>
</file>

<file path=ppt/slides/_rels/slide39.xml.rels><?xml version="1.0" encoding="UTF-8" standalone="yes"?>
<Relationships xmlns="http://schemas.openxmlformats.org/package/2006/relationships"><Relationship Id="rId8" Type="http://schemas.openxmlformats.org/officeDocument/2006/relationships/image" Target="../media/image66.png"/><Relationship Id="rId13" Type="http://schemas.openxmlformats.org/officeDocument/2006/relationships/hyperlink" Target="https://it.wikipedia.org/wiki/File:Nuvola_apps_package_graphics.svg" TargetMode="External"/><Relationship Id="rId3" Type="http://schemas.openxmlformats.org/officeDocument/2006/relationships/hyperlink" Target="https://commons.wikimedia.org/wiki/File:Golden_key_icon.svg" TargetMode="External"/><Relationship Id="rId7" Type="http://schemas.openxmlformats.org/officeDocument/2006/relationships/hyperlink" Target="http://www.dailyclipart.net/clipart/category/math-clip-art/" TargetMode="External"/><Relationship Id="rId12" Type="http://schemas.openxmlformats.org/officeDocument/2006/relationships/image" Target="../media/image68.png"/><Relationship Id="rId2" Type="http://schemas.openxmlformats.org/officeDocument/2006/relationships/image" Target="../media/image63.png"/><Relationship Id="rId1" Type="http://schemas.openxmlformats.org/officeDocument/2006/relationships/slideLayout" Target="../slideLayouts/slideLayout7.xml"/><Relationship Id="rId6" Type="http://schemas.openxmlformats.org/officeDocument/2006/relationships/image" Target="../media/image65.jpeg"/><Relationship Id="rId11" Type="http://schemas.openxmlformats.org/officeDocument/2006/relationships/hyperlink" Target="http://commons.wikimedia.org/wiki/File:Rubiks_L.svg" TargetMode="External"/><Relationship Id="rId5" Type="http://schemas.openxmlformats.org/officeDocument/2006/relationships/hyperlink" Target="https://commons.wikimedia.org/wiki/File:Writing.svg" TargetMode="External"/><Relationship Id="rId15" Type="http://schemas.openxmlformats.org/officeDocument/2006/relationships/hyperlink" Target="https://arkansasgopwing.blogspot.com/2017/11/analysis-of-gop-tax-plan.html" TargetMode="External"/><Relationship Id="rId10" Type="http://schemas.openxmlformats.org/officeDocument/2006/relationships/image" Target="../media/image67.png"/><Relationship Id="rId4" Type="http://schemas.openxmlformats.org/officeDocument/2006/relationships/image" Target="../media/image64.png"/><Relationship Id="rId9" Type="http://schemas.openxmlformats.org/officeDocument/2006/relationships/hyperlink" Target="https://en.wikipedia.org/wiki/File:Gnome-computer.svg" TargetMode="External"/><Relationship Id="rId14" Type="http://schemas.openxmlformats.org/officeDocument/2006/relationships/image" Target="../media/image69.jpeg"/></Relationships>
</file>

<file path=ppt/slides/_rels/slide4.xml.rels><?xml version="1.0" encoding="UTF-8" standalone="yes"?>
<Relationships xmlns="http://schemas.openxmlformats.org/package/2006/relationships"><Relationship Id="rId3" Type="http://schemas.openxmlformats.org/officeDocument/2006/relationships/hyperlink" Target="https://commons.wikimedia.org/wiki/File:Writing.svg" TargetMode="External"/><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hyperlink" Target="https://pixabay.com/en/detective-searching-man-search-1424831/" TargetMode="External"/><Relationship Id="rId4" Type="http://schemas.openxmlformats.org/officeDocument/2006/relationships/image" Target="../media/image12.png"/></Relationships>
</file>

<file path=ppt/slides/_rels/slide40.xml.rels><?xml version="1.0" encoding="UTF-8" standalone="yes"?>
<Relationships xmlns="http://schemas.openxmlformats.org/package/2006/relationships"><Relationship Id="rId3" Type="http://schemas.openxmlformats.org/officeDocument/2006/relationships/hyperlink" Target="http://www.dailyclipart.net/clipart/category/math-clip-art/" TargetMode="External"/><Relationship Id="rId2" Type="http://schemas.openxmlformats.org/officeDocument/2006/relationships/image" Target="../media/image3.jpeg"/><Relationship Id="rId1" Type="http://schemas.openxmlformats.org/officeDocument/2006/relationships/slideLayout" Target="../slideLayouts/slideLayout7.xml"/><Relationship Id="rId6" Type="http://schemas.openxmlformats.org/officeDocument/2006/relationships/image" Target="../media/image30.png"/><Relationship Id="rId5" Type="http://schemas.openxmlformats.org/officeDocument/2006/relationships/hyperlink" Target="http://commons.wikimedia.org/wiki/File:Additional_time.svg" TargetMode="External"/><Relationship Id="rId4" Type="http://schemas.openxmlformats.org/officeDocument/2006/relationships/image" Target="../media/image31.png"/></Relationships>
</file>

<file path=ppt/slides/_rels/slide41.xml.rels><?xml version="1.0" encoding="UTF-8" standalone="yes"?>
<Relationships xmlns="http://schemas.openxmlformats.org/package/2006/relationships"><Relationship Id="rId8" Type="http://schemas.openxmlformats.org/officeDocument/2006/relationships/image" Target="../media/image74.png"/><Relationship Id="rId3" Type="http://schemas.openxmlformats.org/officeDocument/2006/relationships/hyperlink" Target="http://commons.wikimedia.org/wiki/File:Rubiks_L.svg" TargetMode="External"/><Relationship Id="rId7" Type="http://schemas.openxmlformats.org/officeDocument/2006/relationships/image" Target="../media/image73.png"/><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72.png"/><Relationship Id="rId5" Type="http://schemas.openxmlformats.org/officeDocument/2006/relationships/image" Target="../media/image71.png"/><Relationship Id="rId4" Type="http://schemas.openxmlformats.org/officeDocument/2006/relationships/image" Target="../media/image70.png"/></Relationships>
</file>

<file path=ppt/slides/_rels/slide42.xml.rels><?xml version="1.0" encoding="UTF-8" standalone="yes"?>
<Relationships xmlns="http://schemas.openxmlformats.org/package/2006/relationships"><Relationship Id="rId3" Type="http://schemas.openxmlformats.org/officeDocument/2006/relationships/hyperlink" Target="https://commons.wikimedia.org/wiki/File:Writing.svg" TargetMode="External"/><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76.png"/><Relationship Id="rId4" Type="http://schemas.openxmlformats.org/officeDocument/2006/relationships/image" Target="../media/image75.png"/></Relationships>
</file>

<file path=ppt/slides/_rels/slide5.xml.rels><?xml version="1.0" encoding="UTF-8" standalone="yes"?>
<Relationships xmlns="http://schemas.openxmlformats.org/package/2006/relationships"><Relationship Id="rId3" Type="http://schemas.openxmlformats.org/officeDocument/2006/relationships/hyperlink" Target="https://commons.wikimedia.org/wiki/File:Writing.svg" TargetMode="External"/><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hyperlink" Target="https://arkansasgopwing.blogspot.com/2017/11/analysis-of-gop-tax-plan.html" TargetMode="External"/><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3" Type="http://schemas.openxmlformats.org/officeDocument/2006/relationships/hyperlink" Target="http://azharreflections.blogspot.com/2013/06/my-e-dventures-of-writing.html" TargetMode="External"/><Relationship Id="rId2" Type="http://schemas.openxmlformats.org/officeDocument/2006/relationships/image" Target="../media/image13.jpeg"/><Relationship Id="rId1" Type="http://schemas.openxmlformats.org/officeDocument/2006/relationships/slideLayout" Target="../slideLayouts/slideLayout7.xml"/><Relationship Id="rId5" Type="http://schemas.openxmlformats.org/officeDocument/2006/relationships/hyperlink" Target="https://commons.wikimedia.org/wiki/File:Writing.svg" TargetMode="Externa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hyperlink" Target="http://azharreflections.blogspot.com/2013/06/my-e-dventures-of-writing.html" TargetMode="External"/><Relationship Id="rId2" Type="http://schemas.openxmlformats.org/officeDocument/2006/relationships/image" Target="../media/image13.jpeg"/><Relationship Id="rId1" Type="http://schemas.openxmlformats.org/officeDocument/2006/relationships/slideLayout" Target="../slideLayouts/slideLayout7.xml"/><Relationship Id="rId5" Type="http://schemas.openxmlformats.org/officeDocument/2006/relationships/hyperlink" Target="https://commons.wikimedia.org/wiki/File:Writing.svg" TargetMode="Externa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hyperlink" Target="http://azharreflections.blogspot.com/2013/06/my-e-dventures-of-writing.html" TargetMode="External"/><Relationship Id="rId7" Type="http://schemas.openxmlformats.org/officeDocument/2006/relationships/hyperlink" Target="https://arkansasgopwing.blogspot.com/2017/11/analysis-of-gop-tax-plan.html" TargetMode="External"/><Relationship Id="rId2" Type="http://schemas.openxmlformats.org/officeDocument/2006/relationships/image" Target="../media/image13.jpeg"/><Relationship Id="rId1" Type="http://schemas.openxmlformats.org/officeDocument/2006/relationships/slideLayout" Target="../slideLayouts/slideLayout7.xml"/><Relationship Id="rId6" Type="http://schemas.openxmlformats.org/officeDocument/2006/relationships/image" Target="../media/image7.jpeg"/><Relationship Id="rId11" Type="http://schemas.openxmlformats.org/officeDocument/2006/relationships/image" Target="../media/image17.png"/><Relationship Id="rId5" Type="http://schemas.openxmlformats.org/officeDocument/2006/relationships/hyperlink" Target="https://commons.wikimedia.org/wiki/File:Writing.svg" TargetMode="External"/><Relationship Id="rId10" Type="http://schemas.openxmlformats.org/officeDocument/2006/relationships/image" Target="../media/image16.png"/><Relationship Id="rId4" Type="http://schemas.openxmlformats.org/officeDocument/2006/relationships/image" Target="../media/image2.png"/><Relationship Id="rId9" Type="http://schemas.openxmlformats.org/officeDocument/2006/relationships/image" Target="../media/image15.png"/></Relationships>
</file>

<file path=ppt/slides/_rels/slide9.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hyperlink" Target="http://azharreflections.blogspot.com/2013/06/my-e-dventures-of-writing.html" TargetMode="External"/><Relationship Id="rId7" Type="http://schemas.openxmlformats.org/officeDocument/2006/relationships/hyperlink" Target="https://arkansasgopwing.blogspot.com/2017/11/analysis-of-gop-tax-plan.html" TargetMode="External"/><Relationship Id="rId2" Type="http://schemas.openxmlformats.org/officeDocument/2006/relationships/image" Target="../media/image13.jpeg"/><Relationship Id="rId1" Type="http://schemas.openxmlformats.org/officeDocument/2006/relationships/slideLayout" Target="../slideLayouts/slideLayout7.xml"/><Relationship Id="rId6" Type="http://schemas.openxmlformats.org/officeDocument/2006/relationships/image" Target="../media/image7.jpeg"/><Relationship Id="rId5" Type="http://schemas.openxmlformats.org/officeDocument/2006/relationships/hyperlink" Target="https://commons.wikimedia.org/wiki/File:Writing.svg" TargetMode="Externa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56132F64-6B70-41B4-9468-3A078ABC09D4}"/>
              </a:ext>
            </a:extLst>
          </p:cNvPr>
          <p:cNvSpPr/>
          <p:nvPr/>
        </p:nvSpPr>
        <p:spPr>
          <a:xfrm>
            <a:off x="4630993" y="1612349"/>
            <a:ext cx="7261123" cy="2031901"/>
          </a:xfrm>
          <a:prstGeom prst="rect">
            <a:avLst/>
          </a:prstGeom>
          <a:solidFill>
            <a:schemeClr val="accent1">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latin typeface="Century Gothic" panose="020B0502020202020204" pitchFamily="34" charset="0"/>
              </a:rPr>
              <a:t>Below is a key. This will show you what the skills pictures mean.</a:t>
            </a:r>
          </a:p>
          <a:p>
            <a:pPr algn="ctr"/>
            <a:endParaRPr lang="en-GB" dirty="0">
              <a:solidFill>
                <a:schemeClr val="tx1"/>
              </a:solidFill>
              <a:latin typeface="Century Gothic" panose="020B0502020202020204" pitchFamily="34" charset="0"/>
            </a:endParaRPr>
          </a:p>
          <a:p>
            <a:pPr algn="ctr"/>
            <a:r>
              <a:rPr lang="en-GB" dirty="0">
                <a:solidFill>
                  <a:schemeClr val="tx1"/>
                </a:solidFill>
                <a:latin typeface="Century Gothic" panose="020B0502020202020204" pitchFamily="34" charset="0"/>
              </a:rPr>
              <a:t>Each task in the pack will have some of these pictures shown.</a:t>
            </a:r>
          </a:p>
          <a:p>
            <a:pPr algn="ctr"/>
            <a:endParaRPr lang="en-GB" dirty="0">
              <a:solidFill>
                <a:schemeClr val="tx1"/>
              </a:solidFill>
              <a:latin typeface="Century Gothic" panose="020B0502020202020204" pitchFamily="34" charset="0"/>
            </a:endParaRPr>
          </a:p>
          <a:p>
            <a:pPr algn="ctr"/>
            <a:r>
              <a:rPr lang="en-GB" dirty="0">
                <a:solidFill>
                  <a:schemeClr val="tx1"/>
                </a:solidFill>
                <a:latin typeface="Century Gothic" panose="020B0502020202020204" pitchFamily="34" charset="0"/>
              </a:rPr>
              <a:t> That way you know which </a:t>
            </a:r>
            <a:r>
              <a:rPr lang="en-GB" b="1" u="sng" dirty="0">
                <a:solidFill>
                  <a:srgbClr val="FF0000"/>
                </a:solidFill>
                <a:latin typeface="Century Gothic" panose="020B0502020202020204" pitchFamily="34" charset="0"/>
              </a:rPr>
              <a:t>skills</a:t>
            </a:r>
            <a:r>
              <a:rPr lang="en-GB" dirty="0">
                <a:solidFill>
                  <a:schemeClr val="tx1"/>
                </a:solidFill>
                <a:latin typeface="Century Gothic" panose="020B0502020202020204" pitchFamily="34" charset="0"/>
              </a:rPr>
              <a:t> you are working on- </a:t>
            </a:r>
            <a:r>
              <a:rPr lang="en-GB" b="1" u="sng" dirty="0">
                <a:solidFill>
                  <a:schemeClr val="tx1"/>
                </a:solidFill>
                <a:latin typeface="Century Gothic" panose="020B0502020202020204" pitchFamily="34" charset="0"/>
              </a:rPr>
              <a:t>and at the end of each task you will write or talk about how you used the skills to do the task.</a:t>
            </a:r>
          </a:p>
        </p:txBody>
      </p:sp>
      <p:sp>
        <p:nvSpPr>
          <p:cNvPr id="4" name="Rectangle 3">
            <a:extLst>
              <a:ext uri="{FF2B5EF4-FFF2-40B4-BE49-F238E27FC236}">
                <a16:creationId xmlns:a16="http://schemas.microsoft.com/office/drawing/2014/main" id="{520D668C-03D8-472D-BBF9-7372919AF3E9}"/>
              </a:ext>
            </a:extLst>
          </p:cNvPr>
          <p:cNvSpPr/>
          <p:nvPr/>
        </p:nvSpPr>
        <p:spPr>
          <a:xfrm>
            <a:off x="249382" y="166255"/>
            <a:ext cx="11730182" cy="1366981"/>
          </a:xfrm>
          <a:prstGeom prst="rect">
            <a:avLst/>
          </a:prstGeom>
          <a:solidFill>
            <a:schemeClr val="accent1">
              <a:lumMod val="40000"/>
              <a:lumOff val="60000"/>
            </a:schemeClr>
          </a:solid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000" b="1" u="sng" dirty="0">
                <a:solidFill>
                  <a:schemeClr val="tx1"/>
                </a:solidFill>
                <a:latin typeface="Century Gothic" panose="020B0502020202020204" pitchFamily="34" charset="0"/>
              </a:rPr>
              <a:t>A Home Learning Pack- just for you!</a:t>
            </a:r>
          </a:p>
        </p:txBody>
      </p:sp>
      <p:sp>
        <p:nvSpPr>
          <p:cNvPr id="5" name="Rectangle: Rounded Corners 4">
            <a:extLst>
              <a:ext uri="{FF2B5EF4-FFF2-40B4-BE49-F238E27FC236}">
                <a16:creationId xmlns:a16="http://schemas.microsoft.com/office/drawing/2014/main" id="{791AAF2F-1949-40FB-8006-9D327E72DF8A}"/>
              </a:ext>
            </a:extLst>
          </p:cNvPr>
          <p:cNvSpPr/>
          <p:nvPr/>
        </p:nvSpPr>
        <p:spPr>
          <a:xfrm>
            <a:off x="350982" y="1681018"/>
            <a:ext cx="4134157" cy="5010727"/>
          </a:xfrm>
          <a:prstGeom prst="roundRect">
            <a:avLst/>
          </a:prstGeom>
          <a:solidFill>
            <a:schemeClr val="accent6">
              <a:lumMod val="40000"/>
              <a:lumOff val="6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Home learning can be tricky. You don’t have your teacher there to help. So we have created this pack to give you some other tasks you can try. </a:t>
            </a:r>
          </a:p>
          <a:p>
            <a:pPr algn="ctr"/>
            <a:endParaRPr lang="en-GB" dirty="0">
              <a:solidFill>
                <a:schemeClr val="tx1"/>
              </a:solidFill>
            </a:endParaRPr>
          </a:p>
          <a:p>
            <a:pPr algn="ctr"/>
            <a:r>
              <a:rPr lang="en-GB" dirty="0">
                <a:solidFill>
                  <a:schemeClr val="tx1"/>
                </a:solidFill>
              </a:rPr>
              <a:t>These tasks will still help with your literacy, numeracy and creativity whilst you are at home. These are the most important skills to practice!</a:t>
            </a:r>
          </a:p>
          <a:p>
            <a:pPr algn="ctr"/>
            <a:endParaRPr lang="en-GB" dirty="0">
              <a:solidFill>
                <a:schemeClr val="tx1"/>
              </a:solidFill>
            </a:endParaRPr>
          </a:p>
          <a:p>
            <a:pPr algn="ctr"/>
            <a:r>
              <a:rPr lang="en-GB" dirty="0">
                <a:solidFill>
                  <a:schemeClr val="tx1"/>
                </a:solidFill>
              </a:rPr>
              <a:t>Remember you don’t have to do all work set- school is making sure you have lots of choice!</a:t>
            </a:r>
          </a:p>
          <a:p>
            <a:pPr algn="ctr"/>
            <a:endParaRPr lang="en-GB" dirty="0">
              <a:solidFill>
                <a:schemeClr val="tx1"/>
              </a:solidFill>
            </a:endParaRPr>
          </a:p>
          <a:p>
            <a:pPr algn="ctr"/>
            <a:r>
              <a:rPr lang="en-GB" dirty="0">
                <a:solidFill>
                  <a:schemeClr val="tx1"/>
                </a:solidFill>
              </a:rPr>
              <a:t>You can do these on paper or a computer.</a:t>
            </a:r>
          </a:p>
        </p:txBody>
      </p:sp>
      <p:sp>
        <p:nvSpPr>
          <p:cNvPr id="6" name="Rectangle 5">
            <a:extLst>
              <a:ext uri="{FF2B5EF4-FFF2-40B4-BE49-F238E27FC236}">
                <a16:creationId xmlns:a16="http://schemas.microsoft.com/office/drawing/2014/main" id="{FC32EA25-61AD-4D06-91F2-CA5BC2E1D36A}"/>
              </a:ext>
            </a:extLst>
          </p:cNvPr>
          <p:cNvSpPr/>
          <p:nvPr/>
        </p:nvSpPr>
        <p:spPr>
          <a:xfrm>
            <a:off x="4630994" y="3648833"/>
            <a:ext cx="7261123" cy="3042912"/>
          </a:xfrm>
          <a:prstGeom prst="rect">
            <a:avLst/>
          </a:prstGeom>
          <a:solidFill>
            <a:srgbClr val="CC99FF"/>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A735780C-B537-4D3E-94D5-F0EC91B129A5}"/>
              </a:ext>
            </a:extLst>
          </p:cNvPr>
          <p:cNvPicPr>
            <a:picLocks noChangeAspect="1"/>
          </p:cNvPicPr>
          <p:nvPr/>
        </p:nvPicPr>
        <p:blipFill>
          <a:blip r:embed="rId2" cstate="print">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4644285" y="3231620"/>
            <a:ext cx="1014138" cy="1014138"/>
          </a:xfrm>
          <a:prstGeom prst="rect">
            <a:avLst/>
          </a:prstGeom>
        </p:spPr>
      </p:pic>
      <p:sp>
        <p:nvSpPr>
          <p:cNvPr id="10" name="TextBox 9">
            <a:extLst>
              <a:ext uri="{FF2B5EF4-FFF2-40B4-BE49-F238E27FC236}">
                <a16:creationId xmlns:a16="http://schemas.microsoft.com/office/drawing/2014/main" id="{2617A725-716E-473A-92D6-E692FEE96EA6}"/>
              </a:ext>
            </a:extLst>
          </p:cNvPr>
          <p:cNvSpPr txBox="1"/>
          <p:nvPr/>
        </p:nvSpPr>
        <p:spPr>
          <a:xfrm>
            <a:off x="5171876" y="3777831"/>
            <a:ext cx="5034116" cy="400110"/>
          </a:xfrm>
          <a:prstGeom prst="rect">
            <a:avLst/>
          </a:prstGeom>
          <a:noFill/>
        </p:spPr>
        <p:txBody>
          <a:bodyPr wrap="square" rtlCol="0">
            <a:spAutoFit/>
          </a:bodyPr>
          <a:lstStyle/>
          <a:p>
            <a:r>
              <a:rPr lang="en-GB" sz="2000" b="1" u="sng" dirty="0">
                <a:latin typeface="Century Gothic" panose="020B0502020202020204" pitchFamily="34" charset="0"/>
              </a:rPr>
              <a:t>Key of the </a:t>
            </a:r>
            <a:r>
              <a:rPr lang="en-GB" sz="2000" b="1" u="sng" dirty="0">
                <a:solidFill>
                  <a:srgbClr val="FF0000"/>
                </a:solidFill>
                <a:latin typeface="Century Gothic" panose="020B0502020202020204" pitchFamily="34" charset="0"/>
              </a:rPr>
              <a:t>skills</a:t>
            </a:r>
            <a:r>
              <a:rPr lang="en-GB" sz="2000" b="1" u="sng" dirty="0">
                <a:latin typeface="Century Gothic" panose="020B0502020202020204" pitchFamily="34" charset="0"/>
              </a:rPr>
              <a:t> you will use:</a:t>
            </a:r>
          </a:p>
        </p:txBody>
      </p:sp>
      <p:sp>
        <p:nvSpPr>
          <p:cNvPr id="11" name="TextBox 10">
            <a:extLst>
              <a:ext uri="{FF2B5EF4-FFF2-40B4-BE49-F238E27FC236}">
                <a16:creationId xmlns:a16="http://schemas.microsoft.com/office/drawing/2014/main" id="{3886A087-595E-4C0B-A4BE-C91671FF931F}"/>
              </a:ext>
            </a:extLst>
          </p:cNvPr>
          <p:cNvSpPr txBox="1"/>
          <p:nvPr/>
        </p:nvSpPr>
        <p:spPr>
          <a:xfrm>
            <a:off x="5587822" y="4236363"/>
            <a:ext cx="2481156" cy="646331"/>
          </a:xfrm>
          <a:prstGeom prst="rect">
            <a:avLst/>
          </a:prstGeom>
          <a:noFill/>
        </p:spPr>
        <p:txBody>
          <a:bodyPr wrap="square" rtlCol="0">
            <a:spAutoFit/>
          </a:bodyPr>
          <a:lstStyle/>
          <a:p>
            <a:r>
              <a:rPr lang="en-GB" sz="2000" b="1" dirty="0">
                <a:latin typeface="Century Gothic" panose="020B0502020202020204" pitchFamily="34" charset="0"/>
              </a:rPr>
              <a:t>Literacy </a:t>
            </a:r>
            <a:r>
              <a:rPr lang="en-GB" sz="1600" b="1" dirty="0">
                <a:latin typeface="Century Gothic" panose="020B0502020202020204" pitchFamily="34" charset="0"/>
              </a:rPr>
              <a:t>(reading and writing)</a:t>
            </a:r>
            <a:endParaRPr lang="en-GB" sz="2000" b="1" dirty="0">
              <a:latin typeface="Century Gothic" panose="020B0502020202020204" pitchFamily="34" charset="0"/>
            </a:endParaRPr>
          </a:p>
        </p:txBody>
      </p:sp>
      <p:sp>
        <p:nvSpPr>
          <p:cNvPr id="12" name="TextBox 11">
            <a:extLst>
              <a:ext uri="{FF2B5EF4-FFF2-40B4-BE49-F238E27FC236}">
                <a16:creationId xmlns:a16="http://schemas.microsoft.com/office/drawing/2014/main" id="{F7120737-5740-4E79-B775-B4D8441A51A8}"/>
              </a:ext>
            </a:extLst>
          </p:cNvPr>
          <p:cNvSpPr txBox="1"/>
          <p:nvPr/>
        </p:nvSpPr>
        <p:spPr>
          <a:xfrm>
            <a:off x="5627077" y="5123645"/>
            <a:ext cx="1618003" cy="400110"/>
          </a:xfrm>
          <a:prstGeom prst="rect">
            <a:avLst/>
          </a:prstGeom>
          <a:noFill/>
        </p:spPr>
        <p:txBody>
          <a:bodyPr wrap="square" rtlCol="0">
            <a:spAutoFit/>
          </a:bodyPr>
          <a:lstStyle/>
          <a:p>
            <a:r>
              <a:rPr lang="en-GB" sz="2000" b="1" dirty="0">
                <a:latin typeface="Century Gothic" panose="020B0502020202020204" pitchFamily="34" charset="0"/>
              </a:rPr>
              <a:t>Numeracy</a:t>
            </a:r>
          </a:p>
        </p:txBody>
      </p:sp>
      <p:sp>
        <p:nvSpPr>
          <p:cNvPr id="13" name="TextBox 12">
            <a:extLst>
              <a:ext uri="{FF2B5EF4-FFF2-40B4-BE49-F238E27FC236}">
                <a16:creationId xmlns:a16="http://schemas.microsoft.com/office/drawing/2014/main" id="{E9967D35-B499-41CA-9126-AC4DE592C383}"/>
              </a:ext>
            </a:extLst>
          </p:cNvPr>
          <p:cNvSpPr txBox="1"/>
          <p:nvPr/>
        </p:nvSpPr>
        <p:spPr>
          <a:xfrm>
            <a:off x="8981958" y="5988185"/>
            <a:ext cx="1922790" cy="646331"/>
          </a:xfrm>
          <a:prstGeom prst="rect">
            <a:avLst/>
          </a:prstGeom>
          <a:noFill/>
        </p:spPr>
        <p:txBody>
          <a:bodyPr wrap="square" rtlCol="0">
            <a:spAutoFit/>
          </a:bodyPr>
          <a:lstStyle/>
          <a:p>
            <a:r>
              <a:rPr lang="en-GB" sz="2000" b="1" dirty="0">
                <a:latin typeface="Century Gothic" panose="020B0502020202020204" pitchFamily="34" charset="0"/>
              </a:rPr>
              <a:t>IT skills </a:t>
            </a:r>
            <a:r>
              <a:rPr lang="en-GB" sz="1600" b="1" dirty="0">
                <a:latin typeface="Century Gothic" panose="020B0502020202020204" pitchFamily="34" charset="0"/>
              </a:rPr>
              <a:t>(computers)</a:t>
            </a:r>
            <a:endParaRPr lang="en-GB" sz="2000" b="1" dirty="0">
              <a:latin typeface="Century Gothic" panose="020B0502020202020204" pitchFamily="34" charset="0"/>
            </a:endParaRPr>
          </a:p>
        </p:txBody>
      </p:sp>
      <p:sp>
        <p:nvSpPr>
          <p:cNvPr id="14" name="TextBox 13">
            <a:extLst>
              <a:ext uri="{FF2B5EF4-FFF2-40B4-BE49-F238E27FC236}">
                <a16:creationId xmlns:a16="http://schemas.microsoft.com/office/drawing/2014/main" id="{8F81B717-8A63-48F9-8BF9-4EFB53A3D4DC}"/>
              </a:ext>
            </a:extLst>
          </p:cNvPr>
          <p:cNvSpPr txBox="1"/>
          <p:nvPr/>
        </p:nvSpPr>
        <p:spPr>
          <a:xfrm>
            <a:off x="8916892" y="4182524"/>
            <a:ext cx="2975225" cy="892552"/>
          </a:xfrm>
          <a:prstGeom prst="rect">
            <a:avLst/>
          </a:prstGeom>
          <a:noFill/>
        </p:spPr>
        <p:txBody>
          <a:bodyPr wrap="square" rtlCol="0">
            <a:spAutoFit/>
          </a:bodyPr>
          <a:lstStyle/>
          <a:p>
            <a:r>
              <a:rPr lang="en-GB" sz="2000" b="1" dirty="0">
                <a:latin typeface="Century Gothic" panose="020B0502020202020204" pitchFamily="34" charset="0"/>
              </a:rPr>
              <a:t>Problem Solving</a:t>
            </a:r>
          </a:p>
          <a:p>
            <a:r>
              <a:rPr lang="en-GB" sz="1600" b="1" dirty="0">
                <a:latin typeface="Century Gothic" panose="020B0502020202020204" pitchFamily="34" charset="0"/>
              </a:rPr>
              <a:t>(thinking of answers to help a puzzle or task)</a:t>
            </a:r>
          </a:p>
        </p:txBody>
      </p:sp>
      <p:sp>
        <p:nvSpPr>
          <p:cNvPr id="15" name="TextBox 14">
            <a:extLst>
              <a:ext uri="{FF2B5EF4-FFF2-40B4-BE49-F238E27FC236}">
                <a16:creationId xmlns:a16="http://schemas.microsoft.com/office/drawing/2014/main" id="{6B80ACDA-1702-49AF-8FBB-73EA3662B1DF}"/>
              </a:ext>
            </a:extLst>
          </p:cNvPr>
          <p:cNvSpPr txBox="1"/>
          <p:nvPr/>
        </p:nvSpPr>
        <p:spPr>
          <a:xfrm>
            <a:off x="8851136" y="5118164"/>
            <a:ext cx="2822854" cy="892552"/>
          </a:xfrm>
          <a:prstGeom prst="rect">
            <a:avLst/>
          </a:prstGeom>
          <a:noFill/>
        </p:spPr>
        <p:txBody>
          <a:bodyPr wrap="square" rtlCol="0">
            <a:spAutoFit/>
          </a:bodyPr>
          <a:lstStyle/>
          <a:p>
            <a:r>
              <a:rPr lang="en-GB" sz="2000" b="1" dirty="0">
                <a:latin typeface="Century Gothic" panose="020B0502020202020204" pitchFamily="34" charset="0"/>
              </a:rPr>
              <a:t>Creative Thinking</a:t>
            </a:r>
          </a:p>
          <a:p>
            <a:r>
              <a:rPr lang="en-GB" sz="1600" b="1" dirty="0">
                <a:latin typeface="Century Gothic" panose="020B0502020202020204" pitchFamily="34" charset="0"/>
              </a:rPr>
              <a:t>(coming up with your own ideas)</a:t>
            </a:r>
          </a:p>
        </p:txBody>
      </p:sp>
      <p:pic>
        <p:nvPicPr>
          <p:cNvPr id="18" name="Picture 17">
            <a:extLst>
              <a:ext uri="{FF2B5EF4-FFF2-40B4-BE49-F238E27FC236}">
                <a16:creationId xmlns:a16="http://schemas.microsoft.com/office/drawing/2014/main" id="{00FA7B25-320F-4BB6-8621-29527376822E}"/>
              </a:ext>
            </a:extLst>
          </p:cNvPr>
          <p:cNvPicPr>
            <a:picLocks noChangeAspect="1"/>
          </p:cNvPicPr>
          <p:nvPr/>
        </p:nvPicPr>
        <p:blipFill>
          <a:blip r:embed="rId4" cstate="print">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4880622" y="4295754"/>
            <a:ext cx="560437" cy="560437"/>
          </a:xfrm>
          <a:prstGeom prst="rect">
            <a:avLst/>
          </a:prstGeom>
          <a:solidFill>
            <a:schemeClr val="bg1"/>
          </a:solidFill>
          <a:ln w="12700">
            <a:solidFill>
              <a:schemeClr val="tx1"/>
            </a:solidFill>
          </a:ln>
        </p:spPr>
      </p:pic>
      <p:pic>
        <p:nvPicPr>
          <p:cNvPr id="21" name="Picture 20">
            <a:extLst>
              <a:ext uri="{FF2B5EF4-FFF2-40B4-BE49-F238E27FC236}">
                <a16:creationId xmlns:a16="http://schemas.microsoft.com/office/drawing/2014/main" id="{0ACC9385-B9DB-4895-AE3B-9619962295DE}"/>
              </a:ext>
            </a:extLst>
          </p:cNvPr>
          <p:cNvPicPr>
            <a:picLocks noChangeAspect="1"/>
          </p:cNvPicPr>
          <p:nvPr/>
        </p:nvPicPr>
        <p:blipFill>
          <a:blip r:embed="rId6" cstate="print">
            <a:extLst>
              <a:ext uri="{28A0092B-C50C-407E-A947-70E740481C1C}">
                <a14:useLocalDpi xmlns:a14="http://schemas.microsoft.com/office/drawing/2010/main" val="0"/>
              </a:ext>
              <a:ext uri="{837473B0-CC2E-450A-ABE3-18F120FF3D39}">
                <a1611:picAttrSrcUrl xmlns:a1611="http://schemas.microsoft.com/office/drawing/2016/11/main" r:id="rId7"/>
              </a:ext>
            </a:extLst>
          </a:blip>
          <a:stretch>
            <a:fillRect/>
          </a:stretch>
        </p:blipFill>
        <p:spPr>
          <a:xfrm>
            <a:off x="4880622" y="5154623"/>
            <a:ext cx="560437" cy="560437"/>
          </a:xfrm>
          <a:prstGeom prst="rect">
            <a:avLst/>
          </a:prstGeom>
          <a:ln w="12700">
            <a:solidFill>
              <a:schemeClr val="tx1"/>
            </a:solidFill>
          </a:ln>
        </p:spPr>
      </p:pic>
      <p:pic>
        <p:nvPicPr>
          <p:cNvPr id="24" name="Picture 23">
            <a:extLst>
              <a:ext uri="{FF2B5EF4-FFF2-40B4-BE49-F238E27FC236}">
                <a16:creationId xmlns:a16="http://schemas.microsoft.com/office/drawing/2014/main" id="{5B4FB8EF-1BD0-4072-B003-BDB4FFCFF5D9}"/>
              </a:ext>
            </a:extLst>
          </p:cNvPr>
          <p:cNvPicPr>
            <a:picLocks noChangeAspect="1"/>
          </p:cNvPicPr>
          <p:nvPr/>
        </p:nvPicPr>
        <p:blipFill>
          <a:blip r:embed="rId8" cstate="print">
            <a:extLst>
              <a:ext uri="{28A0092B-C50C-407E-A947-70E740481C1C}">
                <a14:useLocalDpi xmlns:a14="http://schemas.microsoft.com/office/drawing/2010/main" val="0"/>
              </a:ext>
              <a:ext uri="{837473B0-CC2E-450A-ABE3-18F120FF3D39}">
                <a1611:picAttrSrcUrl xmlns:a1611="http://schemas.microsoft.com/office/drawing/2016/11/main" r:id="rId9"/>
              </a:ext>
            </a:extLst>
          </a:blip>
          <a:stretch>
            <a:fillRect/>
          </a:stretch>
        </p:blipFill>
        <p:spPr>
          <a:xfrm>
            <a:off x="8270528" y="6010716"/>
            <a:ext cx="565575" cy="565575"/>
          </a:xfrm>
          <a:prstGeom prst="rect">
            <a:avLst/>
          </a:prstGeom>
          <a:solidFill>
            <a:schemeClr val="bg1"/>
          </a:solidFill>
          <a:ln w="12700">
            <a:solidFill>
              <a:schemeClr val="tx1"/>
            </a:solidFill>
          </a:ln>
        </p:spPr>
      </p:pic>
      <p:pic>
        <p:nvPicPr>
          <p:cNvPr id="27" name="Picture 26">
            <a:extLst>
              <a:ext uri="{FF2B5EF4-FFF2-40B4-BE49-F238E27FC236}">
                <a16:creationId xmlns:a16="http://schemas.microsoft.com/office/drawing/2014/main" id="{BEC86B0C-F22F-454B-8A90-8B04B9ED09FF}"/>
              </a:ext>
            </a:extLst>
          </p:cNvPr>
          <p:cNvPicPr>
            <a:picLocks noChangeAspect="1"/>
          </p:cNvPicPr>
          <p:nvPr/>
        </p:nvPicPr>
        <p:blipFill>
          <a:blip r:embed="rId10" cstate="print">
            <a:extLst>
              <a:ext uri="{28A0092B-C50C-407E-A947-70E740481C1C}">
                <a14:useLocalDpi xmlns:a14="http://schemas.microsoft.com/office/drawing/2010/main" val="0"/>
              </a:ext>
              <a:ext uri="{837473B0-CC2E-450A-ABE3-18F120FF3D39}">
                <a1611:picAttrSrcUrl xmlns:a1611="http://schemas.microsoft.com/office/drawing/2016/11/main" r:id="rId11"/>
              </a:ext>
            </a:extLst>
          </a:blip>
          <a:stretch>
            <a:fillRect/>
          </a:stretch>
        </p:blipFill>
        <p:spPr>
          <a:xfrm>
            <a:off x="8180101" y="4286540"/>
            <a:ext cx="577645" cy="577645"/>
          </a:xfrm>
          <a:prstGeom prst="rect">
            <a:avLst/>
          </a:prstGeom>
          <a:solidFill>
            <a:schemeClr val="bg1"/>
          </a:solidFill>
          <a:ln w="12700">
            <a:solidFill>
              <a:schemeClr val="tx1"/>
            </a:solidFill>
          </a:ln>
        </p:spPr>
      </p:pic>
      <p:pic>
        <p:nvPicPr>
          <p:cNvPr id="30" name="Picture 29">
            <a:extLst>
              <a:ext uri="{FF2B5EF4-FFF2-40B4-BE49-F238E27FC236}">
                <a16:creationId xmlns:a16="http://schemas.microsoft.com/office/drawing/2014/main" id="{ED2CCF77-D889-4F77-82F5-C62D58731583}"/>
              </a:ext>
            </a:extLst>
          </p:cNvPr>
          <p:cNvPicPr>
            <a:picLocks noChangeAspect="1"/>
          </p:cNvPicPr>
          <p:nvPr/>
        </p:nvPicPr>
        <p:blipFill>
          <a:blip r:embed="rId12" cstate="print">
            <a:extLst>
              <a:ext uri="{28A0092B-C50C-407E-A947-70E740481C1C}">
                <a14:useLocalDpi xmlns:a14="http://schemas.microsoft.com/office/drawing/2010/main" val="0"/>
              </a:ext>
              <a:ext uri="{837473B0-CC2E-450A-ABE3-18F120FF3D39}">
                <a1611:picAttrSrcUrl xmlns:a1611="http://schemas.microsoft.com/office/drawing/2016/11/main" r:id="rId13"/>
              </a:ext>
            </a:extLst>
          </a:blip>
          <a:stretch>
            <a:fillRect/>
          </a:stretch>
        </p:blipFill>
        <p:spPr>
          <a:xfrm>
            <a:off x="8236006" y="5164905"/>
            <a:ext cx="568844" cy="568844"/>
          </a:xfrm>
          <a:prstGeom prst="rect">
            <a:avLst/>
          </a:prstGeom>
          <a:solidFill>
            <a:schemeClr val="bg1"/>
          </a:solidFill>
          <a:ln w="12700">
            <a:solidFill>
              <a:schemeClr val="tx1"/>
            </a:solidFill>
          </a:ln>
        </p:spPr>
      </p:pic>
      <p:sp>
        <p:nvSpPr>
          <p:cNvPr id="32" name="TextBox 31">
            <a:extLst>
              <a:ext uri="{FF2B5EF4-FFF2-40B4-BE49-F238E27FC236}">
                <a16:creationId xmlns:a16="http://schemas.microsoft.com/office/drawing/2014/main" id="{59803877-57BF-41F3-8636-9F63B7AA03FA}"/>
              </a:ext>
            </a:extLst>
          </p:cNvPr>
          <p:cNvSpPr txBox="1"/>
          <p:nvPr/>
        </p:nvSpPr>
        <p:spPr>
          <a:xfrm>
            <a:off x="5575978" y="5842281"/>
            <a:ext cx="2493000" cy="646331"/>
          </a:xfrm>
          <a:prstGeom prst="rect">
            <a:avLst/>
          </a:prstGeom>
          <a:noFill/>
        </p:spPr>
        <p:txBody>
          <a:bodyPr wrap="square" rtlCol="0">
            <a:spAutoFit/>
          </a:bodyPr>
          <a:lstStyle/>
          <a:p>
            <a:r>
              <a:rPr lang="en-GB" sz="2000" b="1" dirty="0">
                <a:latin typeface="Century Gothic" panose="020B0502020202020204" pitchFamily="34" charset="0"/>
              </a:rPr>
              <a:t>Research</a:t>
            </a:r>
            <a:r>
              <a:rPr lang="en-GB" sz="1600" b="1" dirty="0">
                <a:latin typeface="Century Gothic" panose="020B0502020202020204" pitchFamily="34" charset="0"/>
              </a:rPr>
              <a:t> (finding information)</a:t>
            </a:r>
            <a:endParaRPr lang="en-GB" sz="2000" b="1" dirty="0">
              <a:latin typeface="Century Gothic" panose="020B0502020202020204" pitchFamily="34" charset="0"/>
            </a:endParaRPr>
          </a:p>
        </p:txBody>
      </p:sp>
      <p:pic>
        <p:nvPicPr>
          <p:cNvPr id="37" name="Picture 36">
            <a:extLst>
              <a:ext uri="{FF2B5EF4-FFF2-40B4-BE49-F238E27FC236}">
                <a16:creationId xmlns:a16="http://schemas.microsoft.com/office/drawing/2014/main" id="{66C7E8B1-F95C-47B4-A119-DFAD3E5A3773}"/>
              </a:ext>
            </a:extLst>
          </p:cNvPr>
          <p:cNvPicPr>
            <a:picLocks noChangeAspect="1"/>
          </p:cNvPicPr>
          <p:nvPr/>
        </p:nvPicPr>
        <p:blipFill>
          <a:blip r:embed="rId14" cstate="print">
            <a:extLst>
              <a:ext uri="{28A0092B-C50C-407E-A947-70E740481C1C}">
                <a14:useLocalDpi xmlns:a14="http://schemas.microsoft.com/office/drawing/2010/main" val="0"/>
              </a:ext>
              <a:ext uri="{837473B0-CC2E-450A-ABE3-18F120FF3D39}">
                <a1611:picAttrSrcUrl xmlns:a1611="http://schemas.microsoft.com/office/drawing/2016/11/main" r:id="rId15"/>
              </a:ext>
            </a:extLst>
          </a:blip>
          <a:stretch>
            <a:fillRect/>
          </a:stretch>
        </p:blipFill>
        <p:spPr>
          <a:xfrm>
            <a:off x="4880622" y="5964641"/>
            <a:ext cx="560437" cy="560437"/>
          </a:xfrm>
          <a:prstGeom prst="rect">
            <a:avLst/>
          </a:prstGeom>
          <a:ln w="12700">
            <a:solidFill>
              <a:schemeClr val="tx1"/>
            </a:solidFill>
          </a:ln>
        </p:spPr>
      </p:pic>
    </p:spTree>
    <p:extLst>
      <p:ext uri="{BB962C8B-B14F-4D97-AF65-F5344CB8AC3E}">
        <p14:creationId xmlns:p14="http://schemas.microsoft.com/office/powerpoint/2010/main" val="219043197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8EA4CB90-75D5-408C-AECE-AE3DE1E9E1BC}"/>
              </a:ext>
            </a:extLst>
          </p:cNvPr>
          <p:cNvSpPr txBox="1"/>
          <p:nvPr/>
        </p:nvSpPr>
        <p:spPr>
          <a:xfrm>
            <a:off x="190091" y="1218386"/>
            <a:ext cx="9868309" cy="4401205"/>
          </a:xfrm>
          <a:prstGeom prst="rect">
            <a:avLst/>
          </a:prstGeom>
          <a:solidFill>
            <a:schemeClr val="accent2">
              <a:lumMod val="20000"/>
              <a:lumOff val="80000"/>
            </a:schemeClr>
          </a:solidFill>
          <a:ln w="28575">
            <a:solidFill>
              <a:schemeClr val="tx1"/>
            </a:solidFill>
          </a:ln>
        </p:spPr>
        <p:txBody>
          <a:bodyPr wrap="square" rtlCol="0">
            <a:spAutoFit/>
          </a:bodyPr>
          <a:lstStyle/>
          <a:p>
            <a:r>
              <a:rPr lang="en-GB" sz="2000" dirty="0">
                <a:latin typeface="Century Gothic" panose="020B0502020202020204" pitchFamily="34" charset="0"/>
              </a:rPr>
              <a:t>1. Write your </a:t>
            </a:r>
            <a:r>
              <a:rPr lang="en-GB" sz="2000" b="1" u="sng" dirty="0">
                <a:latin typeface="Century Gothic" panose="020B0502020202020204" pitchFamily="34" charset="0"/>
              </a:rPr>
              <a:t>PROCEDURE</a:t>
            </a:r>
            <a:r>
              <a:rPr lang="en-GB" sz="2000" dirty="0">
                <a:latin typeface="Century Gothic" panose="020B0502020202020204" pitchFamily="34" charset="0"/>
              </a:rPr>
              <a:t> doing a household job </a:t>
            </a:r>
            <a:r>
              <a:rPr lang="en-GB" sz="2000" dirty="0" err="1">
                <a:latin typeface="Century Gothic" panose="020B0502020202020204" pitchFamily="34" charset="0"/>
              </a:rPr>
              <a:t>eg</a:t>
            </a:r>
            <a:r>
              <a:rPr lang="en-GB" sz="2000" dirty="0">
                <a:latin typeface="Century Gothic" panose="020B0502020202020204" pitchFamily="34" charset="0"/>
              </a:rPr>
              <a:t> putting on the washing, tidying the garden.</a:t>
            </a:r>
          </a:p>
          <a:p>
            <a:endParaRPr lang="en-GB" sz="2000" dirty="0">
              <a:latin typeface="Century Gothic" panose="020B0502020202020204" pitchFamily="34" charset="0"/>
            </a:endParaRPr>
          </a:p>
          <a:p>
            <a:r>
              <a:rPr lang="en-GB" sz="2000" dirty="0">
                <a:latin typeface="Century Gothic" panose="020B0502020202020204" pitchFamily="34" charset="0"/>
              </a:rPr>
              <a:t>2. </a:t>
            </a:r>
            <a:r>
              <a:rPr lang="en-GB" sz="2000" b="1" u="sng" dirty="0">
                <a:latin typeface="Century Gothic" panose="020B0502020202020204" pitchFamily="34" charset="0"/>
              </a:rPr>
              <a:t>BRIEFLY </a:t>
            </a:r>
            <a:r>
              <a:rPr lang="en-GB" sz="2000" dirty="0">
                <a:latin typeface="Century Gothic" panose="020B0502020202020204" pitchFamily="34" charset="0"/>
              </a:rPr>
              <a:t> describe your day in less than 50 words.</a:t>
            </a:r>
          </a:p>
          <a:p>
            <a:endParaRPr lang="en-GB" sz="2000" dirty="0">
              <a:latin typeface="Century Gothic" panose="020B0502020202020204" pitchFamily="34" charset="0"/>
            </a:endParaRPr>
          </a:p>
          <a:p>
            <a:r>
              <a:rPr lang="en-GB" sz="2000" dirty="0">
                <a:latin typeface="Century Gothic" panose="020B0502020202020204" pitchFamily="34" charset="0"/>
              </a:rPr>
              <a:t>3. Who/what do you think could make the biggest</a:t>
            </a:r>
            <a:r>
              <a:rPr lang="en-GB" sz="2000" b="1" u="sng" dirty="0">
                <a:latin typeface="Century Gothic" panose="020B0502020202020204" pitchFamily="34" charset="0"/>
              </a:rPr>
              <a:t> INFLUENCE </a:t>
            </a:r>
            <a:r>
              <a:rPr lang="en-GB" sz="2000" dirty="0">
                <a:latin typeface="Century Gothic" panose="020B0502020202020204" pitchFamily="34" charset="0"/>
              </a:rPr>
              <a:t>on your life?</a:t>
            </a:r>
          </a:p>
          <a:p>
            <a:endParaRPr lang="en-GB" sz="2000" dirty="0">
              <a:latin typeface="Century Gothic" panose="020B0502020202020204" pitchFamily="34" charset="0"/>
            </a:endParaRPr>
          </a:p>
          <a:p>
            <a:r>
              <a:rPr lang="en-GB" sz="2000" dirty="0">
                <a:latin typeface="Century Gothic" panose="020B0502020202020204" pitchFamily="34" charset="0"/>
              </a:rPr>
              <a:t>4.</a:t>
            </a:r>
            <a:r>
              <a:rPr lang="en-GB" sz="2000" b="1" u="sng" dirty="0">
                <a:latin typeface="Century Gothic" panose="020B0502020202020204" pitchFamily="34" charset="0"/>
              </a:rPr>
              <a:t>APPROXIMATE</a:t>
            </a:r>
            <a:r>
              <a:rPr lang="en-GB" sz="2000" dirty="0">
                <a:latin typeface="Century Gothic" panose="020B0502020202020204" pitchFamily="34" charset="0"/>
              </a:rPr>
              <a:t> the </a:t>
            </a:r>
            <a:r>
              <a:rPr lang="en-GB" sz="2000" b="1" u="sng" dirty="0">
                <a:latin typeface="Century Gothic" panose="020B0502020202020204" pitchFamily="34" charset="0"/>
              </a:rPr>
              <a:t>QUANTITY </a:t>
            </a:r>
            <a:r>
              <a:rPr lang="en-GB" sz="2000" dirty="0">
                <a:latin typeface="Century Gothic" panose="020B0502020202020204" pitchFamily="34" charset="0"/>
              </a:rPr>
              <a:t>- the number of daisies on your garden; the number of cars to pass your house in a day; the number of socks in your house; the height of a tree; the number of hours you have slept in your lifetime. </a:t>
            </a:r>
          </a:p>
          <a:p>
            <a:endParaRPr lang="en-GB" sz="2000" dirty="0">
              <a:latin typeface="Century Gothic" panose="020B0502020202020204" pitchFamily="34" charset="0"/>
            </a:endParaRPr>
          </a:p>
          <a:p>
            <a:r>
              <a:rPr lang="en-GB" sz="2000" dirty="0">
                <a:latin typeface="Century Gothic" panose="020B0502020202020204" pitchFamily="34" charset="0"/>
              </a:rPr>
              <a:t>5. Which animals could be </a:t>
            </a:r>
            <a:r>
              <a:rPr lang="en-GB" sz="2000" b="1" u="sng" dirty="0">
                <a:latin typeface="Century Gothic" panose="020B0502020202020204" pitchFamily="34" charset="0"/>
              </a:rPr>
              <a:t>COMPATIBLE</a:t>
            </a:r>
            <a:r>
              <a:rPr lang="en-GB" sz="2000" dirty="0">
                <a:latin typeface="Century Gothic" panose="020B0502020202020204" pitchFamily="34" charset="0"/>
              </a:rPr>
              <a:t> as pets?</a:t>
            </a:r>
          </a:p>
          <a:p>
            <a:endParaRPr lang="en-GB" sz="2000" dirty="0">
              <a:latin typeface="Century Gothic" panose="020B0502020202020204" pitchFamily="34" charset="0"/>
            </a:endParaRPr>
          </a:p>
          <a:p>
            <a:pPr marL="457200" indent="-457200"/>
            <a:endParaRPr lang="en-GB" sz="2000" dirty="0">
              <a:latin typeface="Century Gothic" panose="020B0502020202020204" pitchFamily="34" charset="0"/>
            </a:endParaRPr>
          </a:p>
        </p:txBody>
      </p:sp>
      <p:sp>
        <p:nvSpPr>
          <p:cNvPr id="5" name="Rectangle 4">
            <a:extLst>
              <a:ext uri="{FF2B5EF4-FFF2-40B4-BE49-F238E27FC236}">
                <a16:creationId xmlns:a16="http://schemas.microsoft.com/office/drawing/2014/main" id="{DB0B941B-9373-4A3C-8498-3D4470A14A9D}"/>
              </a:ext>
            </a:extLst>
          </p:cNvPr>
          <p:cNvSpPr/>
          <p:nvPr/>
        </p:nvSpPr>
        <p:spPr>
          <a:xfrm>
            <a:off x="230909" y="5793572"/>
            <a:ext cx="11730182" cy="881935"/>
          </a:xfrm>
          <a:prstGeom prst="rect">
            <a:avLst/>
          </a:prstGeom>
          <a:solidFill>
            <a:srgbClr val="FFFF66"/>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3600" b="1" u="sng" dirty="0">
              <a:solidFill>
                <a:schemeClr val="tx1"/>
              </a:solidFill>
              <a:latin typeface="Century Gothic" panose="020B0502020202020204" pitchFamily="34" charset="0"/>
            </a:endParaRPr>
          </a:p>
        </p:txBody>
      </p:sp>
      <p:sp>
        <p:nvSpPr>
          <p:cNvPr id="7" name="Rectangle: Rounded Corners 6">
            <a:extLst>
              <a:ext uri="{FF2B5EF4-FFF2-40B4-BE49-F238E27FC236}">
                <a16:creationId xmlns:a16="http://schemas.microsoft.com/office/drawing/2014/main" id="{B7599235-9F16-4014-AE0A-82FBF8B03C9C}"/>
              </a:ext>
            </a:extLst>
          </p:cNvPr>
          <p:cNvSpPr/>
          <p:nvPr/>
        </p:nvSpPr>
        <p:spPr>
          <a:xfrm>
            <a:off x="10048568" y="176981"/>
            <a:ext cx="1912523" cy="1415845"/>
          </a:xfrm>
          <a:prstGeom prst="roundRect">
            <a:avLst/>
          </a:prstGeom>
          <a:solidFill>
            <a:srgbClr val="CC99FF"/>
          </a:solid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9FE3ECC1-6DEA-4B9C-B81F-EFD685B950AC}"/>
              </a:ext>
            </a:extLst>
          </p:cNvPr>
          <p:cNvSpPr txBox="1"/>
          <p:nvPr/>
        </p:nvSpPr>
        <p:spPr>
          <a:xfrm>
            <a:off x="10392697" y="176981"/>
            <a:ext cx="1170038" cy="369332"/>
          </a:xfrm>
          <a:prstGeom prst="rect">
            <a:avLst/>
          </a:prstGeom>
          <a:noFill/>
        </p:spPr>
        <p:txBody>
          <a:bodyPr wrap="square" rtlCol="0">
            <a:spAutoFit/>
          </a:bodyPr>
          <a:lstStyle/>
          <a:p>
            <a:pPr algn="ctr"/>
            <a:r>
              <a:rPr lang="en-GB" b="1" u="sng" dirty="0"/>
              <a:t>Skills:</a:t>
            </a:r>
          </a:p>
        </p:txBody>
      </p:sp>
      <p:pic>
        <p:nvPicPr>
          <p:cNvPr id="9" name="Picture 8">
            <a:extLst>
              <a:ext uri="{FF2B5EF4-FFF2-40B4-BE49-F238E27FC236}">
                <a16:creationId xmlns:a16="http://schemas.microsoft.com/office/drawing/2014/main" id="{89BC26E0-2139-421C-8CCE-1E27D3717AC9}"/>
              </a:ext>
            </a:extLst>
          </p:cNvPr>
          <p:cNvPicPr>
            <a:picLocks noChangeAspect="1"/>
          </p:cNvPicPr>
          <p:nvPr/>
        </p:nvPicPr>
        <p:blipFill>
          <a:blip r:embed="rId2" cstate="print">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10697497" y="622803"/>
            <a:ext cx="560437" cy="560437"/>
          </a:xfrm>
          <a:prstGeom prst="rect">
            <a:avLst/>
          </a:prstGeom>
          <a:solidFill>
            <a:schemeClr val="bg1"/>
          </a:solidFill>
          <a:ln w="12700">
            <a:solidFill>
              <a:schemeClr val="tx1"/>
            </a:solidFill>
          </a:ln>
        </p:spPr>
      </p:pic>
      <p:sp>
        <p:nvSpPr>
          <p:cNvPr id="10" name="Rectangle 9">
            <a:extLst>
              <a:ext uri="{FF2B5EF4-FFF2-40B4-BE49-F238E27FC236}">
                <a16:creationId xmlns:a16="http://schemas.microsoft.com/office/drawing/2014/main" id="{B0C44FB7-A91F-43B8-A996-FDC4524A484A}"/>
              </a:ext>
            </a:extLst>
          </p:cNvPr>
          <p:cNvSpPr/>
          <p:nvPr/>
        </p:nvSpPr>
        <p:spPr>
          <a:xfrm>
            <a:off x="190092" y="103090"/>
            <a:ext cx="9686412" cy="996037"/>
          </a:xfrm>
          <a:prstGeom prst="rect">
            <a:avLst/>
          </a:prstGeom>
          <a:solidFill>
            <a:schemeClr val="accent1">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br>
              <a:rPr lang="en-GB" sz="2000" b="1" u="sng" dirty="0">
                <a:solidFill>
                  <a:schemeClr val="tx1"/>
                </a:solidFill>
                <a:latin typeface="Century Gothic" panose="020B0502020202020204" pitchFamily="34" charset="0"/>
              </a:rPr>
            </a:br>
            <a:r>
              <a:rPr lang="en-GB" sz="2000" b="1" u="sng" dirty="0">
                <a:solidFill>
                  <a:schemeClr val="tx1"/>
                </a:solidFill>
                <a:latin typeface="Century Gothic" panose="020B0502020202020204" pitchFamily="34" charset="0"/>
              </a:rPr>
              <a:t>Task: </a:t>
            </a:r>
            <a:r>
              <a:rPr lang="en-GB" sz="2000" b="1" dirty="0">
                <a:solidFill>
                  <a:schemeClr val="tx1"/>
                </a:solidFill>
                <a:latin typeface="Century Gothic" panose="020B0502020202020204" pitchFamily="34" charset="0"/>
              </a:rPr>
              <a:t>Using the words</a:t>
            </a:r>
          </a:p>
          <a:p>
            <a:r>
              <a:rPr lang="en-GB" sz="1600" dirty="0">
                <a:solidFill>
                  <a:schemeClr val="tx1"/>
                </a:solidFill>
                <a:latin typeface="Century Gothic" panose="020B0502020202020204" pitchFamily="34" charset="0"/>
              </a:rPr>
              <a:t>Below are some </a:t>
            </a:r>
            <a:r>
              <a:rPr lang="en-GB" sz="1600" b="1" u="sng" dirty="0">
                <a:solidFill>
                  <a:schemeClr val="tx1"/>
                </a:solidFill>
                <a:latin typeface="Century Gothic" panose="020B0502020202020204" pitchFamily="34" charset="0"/>
              </a:rPr>
              <a:t>questions</a:t>
            </a:r>
            <a:r>
              <a:rPr lang="en-GB" sz="1600" dirty="0">
                <a:solidFill>
                  <a:schemeClr val="tx1"/>
                </a:solidFill>
                <a:latin typeface="Century Gothic" panose="020B0502020202020204" pitchFamily="34" charset="0"/>
              </a:rPr>
              <a:t> with </a:t>
            </a:r>
            <a:r>
              <a:rPr lang="en-GB" sz="1600" u="sng" dirty="0">
                <a:solidFill>
                  <a:schemeClr val="tx1"/>
                </a:solidFill>
                <a:latin typeface="Century Gothic" panose="020B0502020202020204" pitchFamily="34" charset="0"/>
              </a:rPr>
              <a:t>some</a:t>
            </a:r>
            <a:r>
              <a:rPr lang="en-GB" sz="1600" dirty="0">
                <a:solidFill>
                  <a:schemeClr val="tx1"/>
                </a:solidFill>
                <a:latin typeface="Century Gothic" panose="020B0502020202020204" pitchFamily="34" charset="0"/>
              </a:rPr>
              <a:t> of our  words in. Can you read and </a:t>
            </a:r>
            <a:r>
              <a:rPr lang="en-GB" sz="1600" b="1" u="sng" dirty="0">
                <a:solidFill>
                  <a:srgbClr val="FF0000"/>
                </a:solidFill>
                <a:latin typeface="Century Gothic" panose="020B0502020202020204" pitchFamily="34" charset="0"/>
              </a:rPr>
              <a:t>answer</a:t>
            </a:r>
            <a:r>
              <a:rPr lang="en-GB" sz="1600" dirty="0">
                <a:solidFill>
                  <a:schemeClr val="tx1"/>
                </a:solidFill>
                <a:latin typeface="Century Gothic" panose="020B0502020202020204" pitchFamily="34" charset="0"/>
              </a:rPr>
              <a:t> each question to show you understand the words?</a:t>
            </a:r>
            <a:endParaRPr lang="en-GB" sz="1600" b="1" u="sng" dirty="0">
              <a:solidFill>
                <a:schemeClr val="tx1"/>
              </a:solidFill>
              <a:latin typeface="Century Gothic" panose="020B0502020202020204" pitchFamily="34" charset="0"/>
            </a:endParaRPr>
          </a:p>
          <a:p>
            <a:endParaRPr lang="en-GB" dirty="0">
              <a:solidFill>
                <a:schemeClr val="tx1"/>
              </a:solidFill>
              <a:latin typeface="Century Gothic" panose="020B0502020202020204" pitchFamily="34" charset="0"/>
            </a:endParaRPr>
          </a:p>
        </p:txBody>
      </p:sp>
      <p:sp>
        <p:nvSpPr>
          <p:cNvPr id="14" name="TextBox 13">
            <a:extLst>
              <a:ext uri="{FF2B5EF4-FFF2-40B4-BE49-F238E27FC236}">
                <a16:creationId xmlns:a16="http://schemas.microsoft.com/office/drawing/2014/main" id="{BD073928-971F-48E8-8B71-530674CAB64C}"/>
              </a:ext>
            </a:extLst>
          </p:cNvPr>
          <p:cNvSpPr txBox="1"/>
          <p:nvPr/>
        </p:nvSpPr>
        <p:spPr>
          <a:xfrm>
            <a:off x="334297" y="5793572"/>
            <a:ext cx="11523406" cy="830997"/>
          </a:xfrm>
          <a:prstGeom prst="rect">
            <a:avLst/>
          </a:prstGeom>
          <a:noFill/>
        </p:spPr>
        <p:txBody>
          <a:bodyPr wrap="square" rtlCol="0">
            <a:spAutoFit/>
          </a:bodyPr>
          <a:lstStyle/>
          <a:p>
            <a:r>
              <a:rPr lang="en-GB" sz="1600" b="1" u="sng" dirty="0">
                <a:latin typeface="Century Gothic" panose="020B0502020202020204" pitchFamily="34" charset="0"/>
              </a:rPr>
              <a:t>Reflect:</a:t>
            </a:r>
            <a:r>
              <a:rPr lang="en-GB" sz="1600" b="1" dirty="0">
                <a:latin typeface="Century Gothic" panose="020B0502020202020204" pitchFamily="34" charset="0"/>
              </a:rPr>
              <a:t> </a:t>
            </a:r>
            <a:r>
              <a:rPr lang="en-GB" sz="1600" b="1" u="sng" dirty="0">
                <a:latin typeface="Century Gothic" panose="020B0502020202020204" pitchFamily="34" charset="0"/>
              </a:rPr>
              <a:t>Discuss with your parents/carers OR write a paragraph…</a:t>
            </a:r>
          </a:p>
          <a:p>
            <a:pPr marL="285750" indent="-285750">
              <a:buFont typeface="Arial" panose="020B0604020202020204" pitchFamily="34" charset="0"/>
              <a:buChar char="•"/>
            </a:pPr>
            <a:r>
              <a:rPr lang="en-GB" sz="1600" dirty="0">
                <a:latin typeface="Century Gothic" panose="020B0502020202020204" pitchFamily="34" charset="0"/>
              </a:rPr>
              <a:t>What skills did you use to complete this task? How did you use them? Did you improve this skills? How?</a:t>
            </a:r>
          </a:p>
          <a:p>
            <a:pPr marL="285750" indent="-285750">
              <a:buFont typeface="Arial" panose="020B0604020202020204" pitchFamily="34" charset="0"/>
              <a:buChar char="•"/>
            </a:pPr>
            <a:r>
              <a:rPr lang="en-GB" sz="1600" dirty="0">
                <a:latin typeface="Century Gothic" panose="020B0502020202020204" pitchFamily="34" charset="0"/>
              </a:rPr>
              <a:t>Writing frame at the end of the pack</a:t>
            </a:r>
          </a:p>
        </p:txBody>
      </p:sp>
    </p:spTree>
    <p:extLst>
      <p:ext uri="{BB962C8B-B14F-4D97-AF65-F5344CB8AC3E}">
        <p14:creationId xmlns:p14="http://schemas.microsoft.com/office/powerpoint/2010/main" val="38184351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27D32BBA-4371-4233-8598-B13CBEF93106}"/>
              </a:ext>
            </a:extLst>
          </p:cNvPr>
          <p:cNvSpPr/>
          <p:nvPr/>
        </p:nvSpPr>
        <p:spPr>
          <a:xfrm>
            <a:off x="10296762" y="190044"/>
            <a:ext cx="1708003" cy="1090116"/>
          </a:xfrm>
          <a:prstGeom prst="roundRect">
            <a:avLst/>
          </a:prstGeom>
          <a:solidFill>
            <a:srgbClr val="CC99FF"/>
          </a:solid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1D08AFB4-E2FE-45C3-8C63-FF75F4249BAD}"/>
              </a:ext>
            </a:extLst>
          </p:cNvPr>
          <p:cNvSpPr txBox="1"/>
          <p:nvPr/>
        </p:nvSpPr>
        <p:spPr>
          <a:xfrm>
            <a:off x="10667017" y="190044"/>
            <a:ext cx="1170038" cy="369332"/>
          </a:xfrm>
          <a:prstGeom prst="rect">
            <a:avLst/>
          </a:prstGeom>
          <a:noFill/>
        </p:spPr>
        <p:txBody>
          <a:bodyPr wrap="square" rtlCol="0">
            <a:spAutoFit/>
          </a:bodyPr>
          <a:lstStyle/>
          <a:p>
            <a:pPr algn="ctr"/>
            <a:r>
              <a:rPr lang="en-GB" b="1" u="sng" dirty="0"/>
              <a:t>Skills:</a:t>
            </a:r>
          </a:p>
        </p:txBody>
      </p:sp>
      <p:pic>
        <p:nvPicPr>
          <p:cNvPr id="9" name="Picture 8">
            <a:extLst>
              <a:ext uri="{FF2B5EF4-FFF2-40B4-BE49-F238E27FC236}">
                <a16:creationId xmlns:a16="http://schemas.microsoft.com/office/drawing/2014/main" id="{F2997C0A-9919-406E-8E65-C94B2B312040}"/>
              </a:ext>
            </a:extLst>
          </p:cNvPr>
          <p:cNvPicPr>
            <a:picLocks noChangeAspect="1"/>
          </p:cNvPicPr>
          <p:nvPr/>
        </p:nvPicPr>
        <p:blipFill>
          <a:blip r:embed="rId2" cstate="print">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11376765" y="672727"/>
            <a:ext cx="560437" cy="560437"/>
          </a:xfrm>
          <a:prstGeom prst="rect">
            <a:avLst/>
          </a:prstGeom>
          <a:ln w="12700">
            <a:solidFill>
              <a:schemeClr val="tx1"/>
            </a:solidFill>
          </a:ln>
        </p:spPr>
      </p:pic>
      <p:sp>
        <p:nvSpPr>
          <p:cNvPr id="12" name="Rectangle 11">
            <a:extLst>
              <a:ext uri="{FF2B5EF4-FFF2-40B4-BE49-F238E27FC236}">
                <a16:creationId xmlns:a16="http://schemas.microsoft.com/office/drawing/2014/main" id="{226E2A05-78DF-462C-A786-9E87EE29BA35}"/>
              </a:ext>
            </a:extLst>
          </p:cNvPr>
          <p:cNvSpPr/>
          <p:nvPr/>
        </p:nvSpPr>
        <p:spPr>
          <a:xfrm>
            <a:off x="0" y="224255"/>
            <a:ext cx="9642764" cy="1095093"/>
          </a:xfrm>
          <a:prstGeom prst="rect">
            <a:avLst/>
          </a:prstGeom>
          <a:solidFill>
            <a:schemeClr val="accent1">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600" dirty="0">
              <a:solidFill>
                <a:schemeClr val="tx1"/>
              </a:solidFill>
              <a:latin typeface="Century Gothic" panose="020B0502020202020204" pitchFamily="34" charset="0"/>
            </a:endParaRPr>
          </a:p>
        </p:txBody>
      </p:sp>
      <p:sp>
        <p:nvSpPr>
          <p:cNvPr id="13" name="TextBox 12">
            <a:extLst>
              <a:ext uri="{FF2B5EF4-FFF2-40B4-BE49-F238E27FC236}">
                <a16:creationId xmlns:a16="http://schemas.microsoft.com/office/drawing/2014/main" id="{49922BBC-A50B-439B-98B7-D8AFB5D5963D}"/>
              </a:ext>
            </a:extLst>
          </p:cNvPr>
          <p:cNvSpPr txBox="1"/>
          <p:nvPr/>
        </p:nvSpPr>
        <p:spPr>
          <a:xfrm>
            <a:off x="225902" y="200691"/>
            <a:ext cx="9536934" cy="1323439"/>
          </a:xfrm>
          <a:prstGeom prst="rect">
            <a:avLst/>
          </a:prstGeom>
          <a:noFill/>
        </p:spPr>
        <p:txBody>
          <a:bodyPr wrap="square" rtlCol="0">
            <a:spAutoFit/>
          </a:bodyPr>
          <a:lstStyle/>
          <a:p>
            <a:r>
              <a:rPr lang="en-GB" sz="2000" b="1" u="sng" dirty="0">
                <a:latin typeface="Century Gothic" pitchFamily="34" charset="0"/>
              </a:rPr>
              <a:t>Task: Strategy </a:t>
            </a:r>
          </a:p>
          <a:p>
            <a:r>
              <a:rPr lang="en-GB" sz="2000" dirty="0">
                <a:latin typeface="Century Gothic" pitchFamily="34" charset="0"/>
              </a:rPr>
              <a:t>Complete to number puzzles below. You can find hard or easier one at...</a:t>
            </a:r>
          </a:p>
          <a:p>
            <a:r>
              <a:rPr lang="en-GB" sz="2000" dirty="0">
                <a:hlinkClick r:id="rId4"/>
              </a:rPr>
              <a:t>https://www.solvemoji.com/</a:t>
            </a:r>
            <a:r>
              <a:rPr lang="en-GB" sz="2000" dirty="0"/>
              <a:t> </a:t>
            </a:r>
            <a:endParaRPr lang="en-GB" sz="2000" dirty="0">
              <a:latin typeface="Century Gothic" pitchFamily="34" charset="0"/>
            </a:endParaRPr>
          </a:p>
          <a:p>
            <a:r>
              <a:rPr lang="en-GB" sz="2000" b="1" u="sng" dirty="0">
                <a:latin typeface="Century Gothic" pitchFamily="34" charset="0"/>
              </a:rPr>
              <a:t> </a:t>
            </a:r>
          </a:p>
        </p:txBody>
      </p:sp>
      <p:pic>
        <p:nvPicPr>
          <p:cNvPr id="22" name="Picture 21">
            <a:extLst>
              <a:ext uri="{FF2B5EF4-FFF2-40B4-BE49-F238E27FC236}">
                <a16:creationId xmlns:a16="http://schemas.microsoft.com/office/drawing/2014/main" id="{BEC86B0C-F22F-454B-8A90-8B04B9ED09FF}"/>
              </a:ext>
            </a:extLst>
          </p:cNvPr>
          <p:cNvPicPr>
            <a:picLocks noChangeAspect="1"/>
          </p:cNvPicPr>
          <p:nvPr/>
        </p:nvPicPr>
        <p:blipFill>
          <a:blip r:embed="rId5" cstate="print">
            <a:extLst>
              <a:ext uri="{28A0092B-C50C-407E-A947-70E740481C1C}">
                <a14:useLocalDpi xmlns:a14="http://schemas.microsoft.com/office/drawing/2010/main" val="0"/>
              </a:ext>
              <a:ext uri="{837473B0-CC2E-450A-ABE3-18F120FF3D39}">
                <a1611:picAttrSrcUrl xmlns:a1611="http://schemas.microsoft.com/office/drawing/2016/11/main" r:id="rId6"/>
              </a:ext>
            </a:extLst>
          </a:blip>
          <a:stretch>
            <a:fillRect/>
          </a:stretch>
        </p:blipFill>
        <p:spPr>
          <a:xfrm>
            <a:off x="10518353" y="668128"/>
            <a:ext cx="577645" cy="577645"/>
          </a:xfrm>
          <a:prstGeom prst="rect">
            <a:avLst/>
          </a:prstGeom>
          <a:solidFill>
            <a:schemeClr val="bg1"/>
          </a:solidFill>
          <a:ln w="12700">
            <a:solidFill>
              <a:schemeClr val="tx1"/>
            </a:solidFill>
          </a:ln>
        </p:spPr>
      </p:pic>
      <p:pic>
        <p:nvPicPr>
          <p:cNvPr id="54278" name="Picture 6" descr="puzzle_41221"/>
          <p:cNvPicPr>
            <a:picLocks noChangeAspect="1" noChangeArrowheads="1"/>
          </p:cNvPicPr>
          <p:nvPr/>
        </p:nvPicPr>
        <p:blipFill>
          <a:blip r:embed="rId7" cstate="print"/>
          <a:srcRect/>
          <a:stretch>
            <a:fillRect/>
          </a:stretch>
        </p:blipFill>
        <p:spPr bwMode="auto">
          <a:xfrm>
            <a:off x="209006" y="1344295"/>
            <a:ext cx="5317762" cy="5317762"/>
          </a:xfrm>
          <a:prstGeom prst="rect">
            <a:avLst/>
          </a:prstGeom>
          <a:noFill/>
        </p:spPr>
      </p:pic>
      <p:pic>
        <p:nvPicPr>
          <p:cNvPr id="54280" name="Picture 8" descr="puzzle_42109"/>
          <p:cNvPicPr>
            <a:picLocks noChangeAspect="1" noChangeArrowheads="1"/>
          </p:cNvPicPr>
          <p:nvPr/>
        </p:nvPicPr>
        <p:blipFill>
          <a:blip r:embed="rId8" cstate="print"/>
          <a:srcRect/>
          <a:stretch>
            <a:fillRect/>
          </a:stretch>
        </p:blipFill>
        <p:spPr bwMode="auto">
          <a:xfrm>
            <a:off x="5720353" y="1267098"/>
            <a:ext cx="5434148" cy="5434148"/>
          </a:xfrm>
          <a:prstGeom prst="rect">
            <a:avLst/>
          </a:prstGeom>
          <a:noFill/>
        </p:spPr>
      </p:pic>
    </p:spTree>
    <p:extLst>
      <p:ext uri="{BB962C8B-B14F-4D97-AF65-F5344CB8AC3E}">
        <p14:creationId xmlns:p14="http://schemas.microsoft.com/office/powerpoint/2010/main" val="8196623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5609ED0-CF10-4F56-904E-926687726011}"/>
              </a:ext>
            </a:extLst>
          </p:cNvPr>
          <p:cNvSpPr/>
          <p:nvPr/>
        </p:nvSpPr>
        <p:spPr>
          <a:xfrm>
            <a:off x="230909" y="5933209"/>
            <a:ext cx="11730182" cy="881935"/>
          </a:xfrm>
          <a:prstGeom prst="rect">
            <a:avLst/>
          </a:prstGeom>
          <a:solidFill>
            <a:srgbClr val="FFFF66"/>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3600" b="1" u="sng" dirty="0">
              <a:solidFill>
                <a:schemeClr val="tx1"/>
              </a:solidFill>
              <a:latin typeface="Century Gothic" panose="020B0502020202020204" pitchFamily="34" charset="0"/>
            </a:endParaRPr>
          </a:p>
        </p:txBody>
      </p:sp>
      <p:sp>
        <p:nvSpPr>
          <p:cNvPr id="7" name="Rectangle: Rounded Corners 6">
            <a:extLst>
              <a:ext uri="{FF2B5EF4-FFF2-40B4-BE49-F238E27FC236}">
                <a16:creationId xmlns:a16="http://schemas.microsoft.com/office/drawing/2014/main" id="{27D32BBA-4371-4233-8598-B13CBEF93106}"/>
              </a:ext>
            </a:extLst>
          </p:cNvPr>
          <p:cNvSpPr/>
          <p:nvPr/>
        </p:nvSpPr>
        <p:spPr>
          <a:xfrm>
            <a:off x="10296762" y="190044"/>
            <a:ext cx="1708003" cy="1090116"/>
          </a:xfrm>
          <a:prstGeom prst="roundRect">
            <a:avLst/>
          </a:prstGeom>
          <a:solidFill>
            <a:srgbClr val="CC99FF"/>
          </a:solid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1D08AFB4-E2FE-45C3-8C63-FF75F4249BAD}"/>
              </a:ext>
            </a:extLst>
          </p:cNvPr>
          <p:cNvSpPr txBox="1"/>
          <p:nvPr/>
        </p:nvSpPr>
        <p:spPr>
          <a:xfrm>
            <a:off x="10667017" y="190044"/>
            <a:ext cx="1170038" cy="369332"/>
          </a:xfrm>
          <a:prstGeom prst="rect">
            <a:avLst/>
          </a:prstGeom>
          <a:noFill/>
        </p:spPr>
        <p:txBody>
          <a:bodyPr wrap="square" rtlCol="0">
            <a:spAutoFit/>
          </a:bodyPr>
          <a:lstStyle/>
          <a:p>
            <a:pPr algn="ctr"/>
            <a:r>
              <a:rPr lang="en-GB" b="1" u="sng" dirty="0"/>
              <a:t>Skills:</a:t>
            </a:r>
          </a:p>
        </p:txBody>
      </p:sp>
      <p:pic>
        <p:nvPicPr>
          <p:cNvPr id="9" name="Picture 8">
            <a:extLst>
              <a:ext uri="{FF2B5EF4-FFF2-40B4-BE49-F238E27FC236}">
                <a16:creationId xmlns:a16="http://schemas.microsoft.com/office/drawing/2014/main" id="{F2997C0A-9919-406E-8E65-C94B2B312040}"/>
              </a:ext>
            </a:extLst>
          </p:cNvPr>
          <p:cNvPicPr>
            <a:picLocks noChangeAspect="1"/>
          </p:cNvPicPr>
          <p:nvPr/>
        </p:nvPicPr>
        <p:blipFill>
          <a:blip r:embed="rId2" cstate="print">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11376765" y="672727"/>
            <a:ext cx="560437" cy="560437"/>
          </a:xfrm>
          <a:prstGeom prst="rect">
            <a:avLst/>
          </a:prstGeom>
          <a:ln w="12700">
            <a:solidFill>
              <a:schemeClr val="tx1"/>
            </a:solidFill>
          </a:ln>
        </p:spPr>
      </p:pic>
      <p:sp>
        <p:nvSpPr>
          <p:cNvPr id="12" name="Rectangle 11">
            <a:extLst>
              <a:ext uri="{FF2B5EF4-FFF2-40B4-BE49-F238E27FC236}">
                <a16:creationId xmlns:a16="http://schemas.microsoft.com/office/drawing/2014/main" id="{226E2A05-78DF-462C-A786-9E87EE29BA35}"/>
              </a:ext>
            </a:extLst>
          </p:cNvPr>
          <p:cNvSpPr/>
          <p:nvPr/>
        </p:nvSpPr>
        <p:spPr>
          <a:xfrm>
            <a:off x="0" y="224256"/>
            <a:ext cx="9642764" cy="598704"/>
          </a:xfrm>
          <a:prstGeom prst="rect">
            <a:avLst/>
          </a:prstGeom>
          <a:solidFill>
            <a:schemeClr val="accent1">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600" dirty="0">
              <a:solidFill>
                <a:schemeClr val="tx1"/>
              </a:solidFill>
              <a:latin typeface="Century Gothic" panose="020B0502020202020204" pitchFamily="34" charset="0"/>
            </a:endParaRPr>
          </a:p>
        </p:txBody>
      </p:sp>
      <p:sp>
        <p:nvSpPr>
          <p:cNvPr id="13" name="TextBox 12">
            <a:extLst>
              <a:ext uri="{FF2B5EF4-FFF2-40B4-BE49-F238E27FC236}">
                <a16:creationId xmlns:a16="http://schemas.microsoft.com/office/drawing/2014/main" id="{49922BBC-A50B-439B-98B7-D8AFB5D5963D}"/>
              </a:ext>
            </a:extLst>
          </p:cNvPr>
          <p:cNvSpPr txBox="1"/>
          <p:nvPr/>
        </p:nvSpPr>
        <p:spPr>
          <a:xfrm>
            <a:off x="225902" y="200691"/>
            <a:ext cx="9536934" cy="400110"/>
          </a:xfrm>
          <a:prstGeom prst="rect">
            <a:avLst/>
          </a:prstGeom>
          <a:noFill/>
        </p:spPr>
        <p:txBody>
          <a:bodyPr wrap="square" rtlCol="0">
            <a:spAutoFit/>
          </a:bodyPr>
          <a:lstStyle/>
          <a:p>
            <a:r>
              <a:rPr lang="en-GB" sz="2000" b="1" u="sng" dirty="0">
                <a:latin typeface="Century Gothic" pitchFamily="34" charset="0"/>
              </a:rPr>
              <a:t>Task: Strategy </a:t>
            </a:r>
          </a:p>
        </p:txBody>
      </p:sp>
      <p:sp>
        <p:nvSpPr>
          <p:cNvPr id="32" name="TextBox 31">
            <a:extLst>
              <a:ext uri="{FF2B5EF4-FFF2-40B4-BE49-F238E27FC236}">
                <a16:creationId xmlns:a16="http://schemas.microsoft.com/office/drawing/2014/main" id="{34FBF2EF-AA92-4E33-8E0B-347F66BD063D}"/>
              </a:ext>
            </a:extLst>
          </p:cNvPr>
          <p:cNvSpPr txBox="1"/>
          <p:nvPr/>
        </p:nvSpPr>
        <p:spPr>
          <a:xfrm>
            <a:off x="334297" y="5947787"/>
            <a:ext cx="11523406" cy="830997"/>
          </a:xfrm>
          <a:prstGeom prst="rect">
            <a:avLst/>
          </a:prstGeom>
          <a:noFill/>
        </p:spPr>
        <p:txBody>
          <a:bodyPr wrap="square" rtlCol="0">
            <a:spAutoFit/>
          </a:bodyPr>
          <a:lstStyle/>
          <a:p>
            <a:r>
              <a:rPr lang="en-GB" sz="1600" b="1" u="sng" dirty="0">
                <a:latin typeface="Century Gothic" panose="020B0502020202020204" pitchFamily="34" charset="0"/>
              </a:rPr>
              <a:t>Reflect:</a:t>
            </a:r>
            <a:r>
              <a:rPr lang="en-GB" sz="1600" b="1" dirty="0">
                <a:latin typeface="Century Gothic" panose="020B0502020202020204" pitchFamily="34" charset="0"/>
              </a:rPr>
              <a:t> </a:t>
            </a:r>
            <a:r>
              <a:rPr lang="en-GB" sz="1600" b="1" u="sng" dirty="0">
                <a:latin typeface="Century Gothic" panose="020B0502020202020204" pitchFamily="34" charset="0"/>
              </a:rPr>
              <a:t>Discuss with your parents/carers OR write a paragraph…</a:t>
            </a:r>
          </a:p>
          <a:p>
            <a:pPr marL="285750" indent="-285750">
              <a:buFont typeface="Arial" panose="020B0604020202020204" pitchFamily="34" charset="0"/>
              <a:buChar char="•"/>
            </a:pPr>
            <a:r>
              <a:rPr lang="en-GB" sz="1600" dirty="0">
                <a:latin typeface="Century Gothic" panose="020B0502020202020204" pitchFamily="34" charset="0"/>
              </a:rPr>
              <a:t>What skills did you use to complete this task? How did you use them? Did you improve this skills? How?</a:t>
            </a:r>
          </a:p>
          <a:p>
            <a:pPr marL="285750" indent="-285750">
              <a:buFont typeface="Arial" panose="020B0604020202020204" pitchFamily="34" charset="0"/>
              <a:buChar char="•"/>
            </a:pPr>
            <a:r>
              <a:rPr lang="en-GB" sz="1600" dirty="0">
                <a:latin typeface="Century Gothic" panose="020B0502020202020204" pitchFamily="34" charset="0"/>
              </a:rPr>
              <a:t>Writing frame at the end of the pack</a:t>
            </a:r>
          </a:p>
        </p:txBody>
      </p:sp>
      <p:pic>
        <p:nvPicPr>
          <p:cNvPr id="22" name="Picture 21">
            <a:extLst>
              <a:ext uri="{FF2B5EF4-FFF2-40B4-BE49-F238E27FC236}">
                <a16:creationId xmlns:a16="http://schemas.microsoft.com/office/drawing/2014/main" id="{BEC86B0C-F22F-454B-8A90-8B04B9ED09FF}"/>
              </a:ext>
            </a:extLst>
          </p:cNvPr>
          <p:cNvPicPr>
            <a:picLocks noChangeAspect="1"/>
          </p:cNvPicPr>
          <p:nvPr/>
        </p:nvPicPr>
        <p:blipFill>
          <a:blip r:embed="rId4" cstate="print">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10518353" y="668128"/>
            <a:ext cx="577645" cy="577645"/>
          </a:xfrm>
          <a:prstGeom prst="rect">
            <a:avLst/>
          </a:prstGeom>
          <a:solidFill>
            <a:schemeClr val="bg1"/>
          </a:solidFill>
          <a:ln w="12700">
            <a:solidFill>
              <a:schemeClr val="tx1"/>
            </a:solidFill>
          </a:ln>
        </p:spPr>
      </p:pic>
      <p:pic>
        <p:nvPicPr>
          <p:cNvPr id="33794" name="Picture 2" descr="puzzle_41743"/>
          <p:cNvPicPr>
            <a:picLocks noChangeAspect="1" noChangeArrowheads="1"/>
          </p:cNvPicPr>
          <p:nvPr/>
        </p:nvPicPr>
        <p:blipFill>
          <a:blip r:embed="rId6" cstate="print"/>
          <a:srcRect/>
          <a:stretch>
            <a:fillRect/>
          </a:stretch>
        </p:blipFill>
        <p:spPr bwMode="auto">
          <a:xfrm>
            <a:off x="325391" y="875211"/>
            <a:ext cx="5030379" cy="5030379"/>
          </a:xfrm>
          <a:prstGeom prst="rect">
            <a:avLst/>
          </a:prstGeom>
          <a:noFill/>
        </p:spPr>
      </p:pic>
      <p:pic>
        <p:nvPicPr>
          <p:cNvPr id="14" name="Picture 2" descr="puzzle_41445"/>
          <p:cNvPicPr>
            <a:picLocks noChangeAspect="1" noChangeArrowheads="1"/>
          </p:cNvPicPr>
          <p:nvPr/>
        </p:nvPicPr>
        <p:blipFill>
          <a:blip r:embed="rId7" cstate="print"/>
          <a:srcRect/>
          <a:stretch>
            <a:fillRect/>
          </a:stretch>
        </p:blipFill>
        <p:spPr bwMode="auto">
          <a:xfrm>
            <a:off x="5576662" y="901338"/>
            <a:ext cx="4978126" cy="4978126"/>
          </a:xfrm>
          <a:prstGeom prst="rect">
            <a:avLst/>
          </a:prstGeom>
          <a:noFill/>
        </p:spPr>
      </p:pic>
    </p:spTree>
    <p:extLst>
      <p:ext uri="{BB962C8B-B14F-4D97-AF65-F5344CB8AC3E}">
        <p14:creationId xmlns:p14="http://schemas.microsoft.com/office/powerpoint/2010/main" val="8196623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1CB4ABD-FF3F-4694-8595-CC52FB1CD457}"/>
              </a:ext>
            </a:extLst>
          </p:cNvPr>
          <p:cNvSpPr/>
          <p:nvPr/>
        </p:nvSpPr>
        <p:spPr>
          <a:xfrm>
            <a:off x="308171" y="213754"/>
            <a:ext cx="9642764" cy="818212"/>
          </a:xfrm>
          <a:prstGeom prst="rect">
            <a:avLst/>
          </a:prstGeom>
          <a:solidFill>
            <a:schemeClr val="accent1">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2000" b="1" u="sng" dirty="0">
                <a:solidFill>
                  <a:schemeClr val="tx1"/>
                </a:solidFill>
                <a:latin typeface="Century Gothic" pitchFamily="34" charset="0"/>
              </a:rPr>
              <a:t>Task: </a:t>
            </a:r>
            <a:r>
              <a:rPr lang="en-GB" sz="2000" b="1" dirty="0">
                <a:solidFill>
                  <a:schemeClr val="tx1"/>
                </a:solidFill>
                <a:latin typeface="Century Gothic" pitchFamily="34" charset="0"/>
              </a:rPr>
              <a:t>x6 x7 x9 tables recall</a:t>
            </a:r>
          </a:p>
          <a:p>
            <a:r>
              <a:rPr lang="en-GB" sz="1600" dirty="0">
                <a:solidFill>
                  <a:schemeClr val="tx1"/>
                </a:solidFill>
                <a:latin typeface="Century Gothic" pitchFamily="34" charset="0"/>
              </a:rPr>
              <a:t>Look at the charts- read and say out loud- Chant them backwards and forwards. </a:t>
            </a:r>
            <a:endParaRPr lang="en-GB" sz="1600" dirty="0">
              <a:solidFill>
                <a:schemeClr val="tx1"/>
              </a:solidFill>
            </a:endParaRPr>
          </a:p>
          <a:p>
            <a:endParaRPr lang="en-GB" b="1" u="sng" dirty="0">
              <a:solidFill>
                <a:schemeClr val="tx1"/>
              </a:solidFill>
            </a:endParaRPr>
          </a:p>
        </p:txBody>
      </p:sp>
      <p:sp>
        <p:nvSpPr>
          <p:cNvPr id="6" name="Rectangle 5">
            <a:extLst>
              <a:ext uri="{FF2B5EF4-FFF2-40B4-BE49-F238E27FC236}">
                <a16:creationId xmlns:a16="http://schemas.microsoft.com/office/drawing/2014/main" id="{94302726-1F60-4AD5-91E9-524FEC27EE7B}"/>
              </a:ext>
            </a:extLst>
          </p:cNvPr>
          <p:cNvSpPr/>
          <p:nvPr/>
        </p:nvSpPr>
        <p:spPr>
          <a:xfrm>
            <a:off x="7832436" y="6382186"/>
            <a:ext cx="4359564" cy="475814"/>
          </a:xfrm>
          <a:prstGeom prst="rect">
            <a:avLst/>
          </a:prstGeom>
          <a:solidFill>
            <a:srgbClr val="92D050"/>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u="sng" dirty="0">
                <a:solidFill>
                  <a:schemeClr val="tx1"/>
                </a:solidFill>
                <a:latin typeface="Century Gothic" panose="020B0502020202020204" pitchFamily="34" charset="0"/>
              </a:rPr>
              <a:t>Task continues on next page…</a:t>
            </a:r>
          </a:p>
        </p:txBody>
      </p:sp>
      <p:pic>
        <p:nvPicPr>
          <p:cNvPr id="8194" name="Picture 2"/>
          <p:cNvPicPr>
            <a:picLocks noChangeAspect="1" noChangeArrowheads="1"/>
          </p:cNvPicPr>
          <p:nvPr/>
        </p:nvPicPr>
        <p:blipFill>
          <a:blip r:embed="rId2" cstate="print"/>
          <a:srcRect/>
          <a:stretch>
            <a:fillRect/>
          </a:stretch>
        </p:blipFill>
        <p:spPr bwMode="auto">
          <a:xfrm>
            <a:off x="0" y="1246823"/>
            <a:ext cx="3600450" cy="5095875"/>
          </a:xfrm>
          <a:prstGeom prst="rect">
            <a:avLst/>
          </a:prstGeom>
          <a:noFill/>
          <a:ln w="9525">
            <a:noFill/>
            <a:miter lim="800000"/>
            <a:headEnd/>
            <a:tailEnd/>
          </a:ln>
        </p:spPr>
      </p:pic>
      <p:pic>
        <p:nvPicPr>
          <p:cNvPr id="8195" name="Picture 3"/>
          <p:cNvPicPr>
            <a:picLocks noChangeAspect="1" noChangeArrowheads="1"/>
          </p:cNvPicPr>
          <p:nvPr/>
        </p:nvPicPr>
        <p:blipFill>
          <a:blip r:embed="rId3" cstate="print"/>
          <a:srcRect/>
          <a:stretch>
            <a:fillRect/>
          </a:stretch>
        </p:blipFill>
        <p:spPr bwMode="auto">
          <a:xfrm>
            <a:off x="4005808" y="1240971"/>
            <a:ext cx="3577888" cy="5027159"/>
          </a:xfrm>
          <a:prstGeom prst="rect">
            <a:avLst/>
          </a:prstGeom>
          <a:noFill/>
          <a:ln w="9525">
            <a:noFill/>
            <a:miter lim="800000"/>
            <a:headEnd/>
            <a:tailEnd/>
          </a:ln>
        </p:spPr>
      </p:pic>
      <p:pic>
        <p:nvPicPr>
          <p:cNvPr id="8196" name="Picture 4"/>
          <p:cNvPicPr>
            <a:picLocks noChangeAspect="1" noChangeArrowheads="1"/>
          </p:cNvPicPr>
          <p:nvPr/>
        </p:nvPicPr>
        <p:blipFill>
          <a:blip r:embed="rId4" cstate="print"/>
          <a:srcRect/>
          <a:stretch>
            <a:fillRect/>
          </a:stretch>
        </p:blipFill>
        <p:spPr bwMode="auto">
          <a:xfrm>
            <a:off x="7985353" y="1212262"/>
            <a:ext cx="3614464" cy="5116579"/>
          </a:xfrm>
          <a:prstGeom prst="rect">
            <a:avLst/>
          </a:prstGeom>
          <a:noFill/>
          <a:ln w="9525">
            <a:noFill/>
            <a:miter lim="800000"/>
            <a:headEnd/>
            <a:tailEnd/>
          </a:ln>
        </p:spPr>
      </p:pic>
      <p:grpSp>
        <p:nvGrpSpPr>
          <p:cNvPr id="11" name="Group 10"/>
          <p:cNvGrpSpPr/>
          <p:nvPr/>
        </p:nvGrpSpPr>
        <p:grpSpPr>
          <a:xfrm>
            <a:off x="10463348" y="0"/>
            <a:ext cx="1549994" cy="1220745"/>
            <a:chOff x="10332720" y="176981"/>
            <a:chExt cx="1628371" cy="1220745"/>
          </a:xfrm>
        </p:grpSpPr>
        <p:sp>
          <p:nvSpPr>
            <p:cNvPr id="12" name="Rectangle: Rounded Corners 6">
              <a:extLst>
                <a:ext uri="{FF2B5EF4-FFF2-40B4-BE49-F238E27FC236}">
                  <a16:creationId xmlns:a16="http://schemas.microsoft.com/office/drawing/2014/main" id="{B6B223F7-7B87-431E-BDA5-973A51456C98}"/>
                </a:ext>
              </a:extLst>
            </p:cNvPr>
            <p:cNvSpPr/>
            <p:nvPr/>
          </p:nvSpPr>
          <p:spPr>
            <a:xfrm>
              <a:off x="10332720" y="176981"/>
              <a:ext cx="1628371" cy="1220745"/>
            </a:xfrm>
            <a:prstGeom prst="roundRect">
              <a:avLst/>
            </a:prstGeom>
            <a:solidFill>
              <a:srgbClr val="CC99FF"/>
            </a:solid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extBox 12">
              <a:extLst>
                <a:ext uri="{FF2B5EF4-FFF2-40B4-BE49-F238E27FC236}">
                  <a16:creationId xmlns:a16="http://schemas.microsoft.com/office/drawing/2014/main" id="{41982BEA-E021-42C4-BBFE-52A7AABB6CEA}"/>
                </a:ext>
              </a:extLst>
            </p:cNvPr>
            <p:cNvSpPr txBox="1"/>
            <p:nvPr/>
          </p:nvSpPr>
          <p:spPr>
            <a:xfrm>
              <a:off x="10392697" y="176981"/>
              <a:ext cx="1170038" cy="369332"/>
            </a:xfrm>
            <a:prstGeom prst="rect">
              <a:avLst/>
            </a:prstGeom>
            <a:noFill/>
          </p:spPr>
          <p:txBody>
            <a:bodyPr wrap="square" rtlCol="0">
              <a:spAutoFit/>
            </a:bodyPr>
            <a:lstStyle/>
            <a:p>
              <a:pPr algn="ctr"/>
              <a:r>
                <a:rPr lang="en-GB" b="1" u="sng" dirty="0"/>
                <a:t>Skills:</a:t>
              </a:r>
            </a:p>
          </p:txBody>
        </p:sp>
        <p:pic>
          <p:nvPicPr>
            <p:cNvPr id="14" name="Picture 13">
              <a:extLst>
                <a:ext uri="{FF2B5EF4-FFF2-40B4-BE49-F238E27FC236}">
                  <a16:creationId xmlns:a16="http://schemas.microsoft.com/office/drawing/2014/main" id="{B015DB26-59B3-4669-BA48-D90DF90674BB}"/>
                </a:ext>
              </a:extLst>
            </p:cNvPr>
            <p:cNvPicPr>
              <a:picLocks noChangeAspect="1"/>
            </p:cNvPicPr>
            <p:nvPr/>
          </p:nvPicPr>
          <p:blipFill>
            <a:blip r:embed="rId5" cstate="print">
              <a:extLst>
                <a:ext uri="{28A0092B-C50C-407E-A947-70E740481C1C}">
                  <a14:useLocalDpi xmlns:a14="http://schemas.microsoft.com/office/drawing/2010/main" val="0"/>
                </a:ext>
                <a:ext uri="{837473B0-CC2E-450A-ABE3-18F120FF3D39}">
                  <a1611:picAttrSrcUrl xmlns:a1611="http://schemas.microsoft.com/office/drawing/2016/11/main" r:id="rId6"/>
                </a:ext>
              </a:extLst>
            </a:blip>
            <a:stretch>
              <a:fillRect/>
            </a:stretch>
          </p:blipFill>
          <p:spPr>
            <a:xfrm>
              <a:off x="10697497" y="648929"/>
              <a:ext cx="560437" cy="560437"/>
            </a:xfrm>
            <a:prstGeom prst="rect">
              <a:avLst/>
            </a:prstGeom>
            <a:ln w="12700">
              <a:solidFill>
                <a:schemeClr val="tx1"/>
              </a:solidFill>
            </a:ln>
          </p:spPr>
        </p:pic>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1CB4ABD-FF3F-4694-8595-CC52FB1CD457}"/>
              </a:ext>
            </a:extLst>
          </p:cNvPr>
          <p:cNvSpPr/>
          <p:nvPr/>
        </p:nvSpPr>
        <p:spPr>
          <a:xfrm>
            <a:off x="242856" y="261257"/>
            <a:ext cx="10102926" cy="1058092"/>
          </a:xfrm>
          <a:prstGeom prst="rect">
            <a:avLst/>
          </a:prstGeom>
          <a:solidFill>
            <a:schemeClr val="accent1">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2000" b="1" u="sng" dirty="0">
                <a:solidFill>
                  <a:schemeClr val="tx1"/>
                </a:solidFill>
                <a:latin typeface="Century Gothic" pitchFamily="34" charset="0"/>
              </a:rPr>
              <a:t>Task: </a:t>
            </a:r>
            <a:r>
              <a:rPr lang="en-GB" sz="2000" b="1" dirty="0">
                <a:solidFill>
                  <a:schemeClr val="tx1"/>
                </a:solidFill>
                <a:latin typeface="Century Gothic" pitchFamily="34" charset="0"/>
              </a:rPr>
              <a:t>x6 x7 x9 tables practise</a:t>
            </a:r>
          </a:p>
          <a:p>
            <a:r>
              <a:rPr lang="en-GB" sz="1600" dirty="0">
                <a:solidFill>
                  <a:schemeClr val="tx1"/>
                </a:solidFill>
                <a:latin typeface="Century Gothic" pitchFamily="34" charset="0"/>
              </a:rPr>
              <a:t>Fill in the numbers on the outer ring by multiplying the inner ring with the centre number. Use the grids on the previous page to check your answers.  </a:t>
            </a:r>
            <a:endParaRPr lang="en-GB" sz="1600" dirty="0">
              <a:solidFill>
                <a:schemeClr val="tx1"/>
              </a:solidFill>
            </a:endParaRPr>
          </a:p>
          <a:p>
            <a:endParaRPr lang="en-GB" b="1" u="sng" dirty="0">
              <a:solidFill>
                <a:schemeClr val="tx1"/>
              </a:solidFill>
            </a:endParaRPr>
          </a:p>
        </p:txBody>
      </p:sp>
      <p:sp>
        <p:nvSpPr>
          <p:cNvPr id="6" name="Rectangle 5">
            <a:extLst>
              <a:ext uri="{FF2B5EF4-FFF2-40B4-BE49-F238E27FC236}">
                <a16:creationId xmlns:a16="http://schemas.microsoft.com/office/drawing/2014/main" id="{94302726-1F60-4AD5-91E9-524FEC27EE7B}"/>
              </a:ext>
            </a:extLst>
          </p:cNvPr>
          <p:cNvSpPr/>
          <p:nvPr/>
        </p:nvSpPr>
        <p:spPr>
          <a:xfrm>
            <a:off x="7832436" y="6382186"/>
            <a:ext cx="4359564" cy="475814"/>
          </a:xfrm>
          <a:prstGeom prst="rect">
            <a:avLst/>
          </a:prstGeom>
          <a:solidFill>
            <a:srgbClr val="92D050"/>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u="sng" dirty="0">
                <a:solidFill>
                  <a:schemeClr val="tx1"/>
                </a:solidFill>
                <a:latin typeface="Century Gothic" panose="020B0502020202020204" pitchFamily="34" charset="0"/>
              </a:rPr>
              <a:t>Task continues on next page…</a:t>
            </a:r>
          </a:p>
        </p:txBody>
      </p:sp>
      <p:pic>
        <p:nvPicPr>
          <p:cNvPr id="9218" name="Picture 2"/>
          <p:cNvPicPr>
            <a:picLocks noChangeAspect="1" noChangeArrowheads="1"/>
          </p:cNvPicPr>
          <p:nvPr/>
        </p:nvPicPr>
        <p:blipFill>
          <a:blip r:embed="rId2" cstate="print"/>
          <a:srcRect/>
          <a:stretch>
            <a:fillRect/>
          </a:stretch>
        </p:blipFill>
        <p:spPr bwMode="auto">
          <a:xfrm>
            <a:off x="-195944" y="1339077"/>
            <a:ext cx="4898573" cy="4253620"/>
          </a:xfrm>
          <a:prstGeom prst="rect">
            <a:avLst/>
          </a:prstGeom>
          <a:noFill/>
          <a:ln w="9525">
            <a:noFill/>
            <a:miter lim="800000"/>
            <a:headEnd/>
            <a:tailEnd/>
          </a:ln>
        </p:spPr>
      </p:pic>
      <p:pic>
        <p:nvPicPr>
          <p:cNvPr id="9219" name="Picture 3"/>
          <p:cNvPicPr>
            <a:picLocks noChangeAspect="1" noChangeArrowheads="1"/>
          </p:cNvPicPr>
          <p:nvPr/>
        </p:nvPicPr>
        <p:blipFill>
          <a:blip r:embed="rId3" cstate="print"/>
          <a:srcRect/>
          <a:stretch>
            <a:fillRect/>
          </a:stretch>
        </p:blipFill>
        <p:spPr bwMode="auto">
          <a:xfrm>
            <a:off x="4302850" y="1471580"/>
            <a:ext cx="4174945" cy="3853795"/>
          </a:xfrm>
          <a:prstGeom prst="rect">
            <a:avLst/>
          </a:prstGeom>
          <a:noFill/>
          <a:ln w="9525">
            <a:noFill/>
            <a:miter lim="800000"/>
            <a:headEnd/>
            <a:tailEnd/>
          </a:ln>
        </p:spPr>
      </p:pic>
      <p:pic>
        <p:nvPicPr>
          <p:cNvPr id="9220" name="Picture 4"/>
          <p:cNvPicPr>
            <a:picLocks noChangeAspect="1" noChangeArrowheads="1"/>
          </p:cNvPicPr>
          <p:nvPr/>
        </p:nvPicPr>
        <p:blipFill>
          <a:blip r:embed="rId4" cstate="print"/>
          <a:srcRect/>
          <a:stretch>
            <a:fillRect/>
          </a:stretch>
        </p:blipFill>
        <p:spPr bwMode="auto">
          <a:xfrm>
            <a:off x="8331239" y="1514551"/>
            <a:ext cx="3860761" cy="3762843"/>
          </a:xfrm>
          <a:prstGeom prst="rect">
            <a:avLst/>
          </a:prstGeom>
          <a:noFill/>
          <a:ln w="9525">
            <a:noFill/>
            <a:miter lim="800000"/>
            <a:headEnd/>
            <a:tailEnd/>
          </a:ln>
        </p:spPr>
      </p:pic>
      <p:grpSp>
        <p:nvGrpSpPr>
          <p:cNvPr id="10" name="Group 9"/>
          <p:cNvGrpSpPr/>
          <p:nvPr/>
        </p:nvGrpSpPr>
        <p:grpSpPr>
          <a:xfrm>
            <a:off x="10515600" y="176981"/>
            <a:ext cx="1445491" cy="1220745"/>
            <a:chOff x="10332720" y="176981"/>
            <a:chExt cx="1628371" cy="1220745"/>
          </a:xfrm>
        </p:grpSpPr>
        <p:sp>
          <p:nvSpPr>
            <p:cNvPr id="11" name="Rectangle: Rounded Corners 6">
              <a:extLst>
                <a:ext uri="{FF2B5EF4-FFF2-40B4-BE49-F238E27FC236}">
                  <a16:creationId xmlns:a16="http://schemas.microsoft.com/office/drawing/2014/main" id="{B6B223F7-7B87-431E-BDA5-973A51456C98}"/>
                </a:ext>
              </a:extLst>
            </p:cNvPr>
            <p:cNvSpPr/>
            <p:nvPr/>
          </p:nvSpPr>
          <p:spPr>
            <a:xfrm>
              <a:off x="10332720" y="176981"/>
              <a:ext cx="1628371" cy="1220745"/>
            </a:xfrm>
            <a:prstGeom prst="roundRect">
              <a:avLst/>
            </a:prstGeom>
            <a:solidFill>
              <a:srgbClr val="CC99FF"/>
            </a:solid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41982BEA-E021-42C4-BBFE-52A7AABB6CEA}"/>
                </a:ext>
              </a:extLst>
            </p:cNvPr>
            <p:cNvSpPr txBox="1"/>
            <p:nvPr/>
          </p:nvSpPr>
          <p:spPr>
            <a:xfrm>
              <a:off x="10392697" y="176981"/>
              <a:ext cx="1170038" cy="369332"/>
            </a:xfrm>
            <a:prstGeom prst="rect">
              <a:avLst/>
            </a:prstGeom>
            <a:noFill/>
          </p:spPr>
          <p:txBody>
            <a:bodyPr wrap="square" rtlCol="0">
              <a:spAutoFit/>
            </a:bodyPr>
            <a:lstStyle/>
            <a:p>
              <a:pPr algn="ctr"/>
              <a:r>
                <a:rPr lang="en-GB" b="1" u="sng" dirty="0"/>
                <a:t>Skills:</a:t>
              </a:r>
            </a:p>
          </p:txBody>
        </p:sp>
        <p:pic>
          <p:nvPicPr>
            <p:cNvPr id="13" name="Picture 12">
              <a:extLst>
                <a:ext uri="{FF2B5EF4-FFF2-40B4-BE49-F238E27FC236}">
                  <a16:creationId xmlns:a16="http://schemas.microsoft.com/office/drawing/2014/main" id="{B015DB26-59B3-4669-BA48-D90DF90674BB}"/>
                </a:ext>
              </a:extLst>
            </p:cNvPr>
            <p:cNvPicPr>
              <a:picLocks noChangeAspect="1"/>
            </p:cNvPicPr>
            <p:nvPr/>
          </p:nvPicPr>
          <p:blipFill>
            <a:blip r:embed="rId5" cstate="print">
              <a:extLst>
                <a:ext uri="{28A0092B-C50C-407E-A947-70E740481C1C}">
                  <a14:useLocalDpi xmlns:a14="http://schemas.microsoft.com/office/drawing/2010/main" val="0"/>
                </a:ext>
                <a:ext uri="{837473B0-CC2E-450A-ABE3-18F120FF3D39}">
                  <a1611:picAttrSrcUrl xmlns:a1611="http://schemas.microsoft.com/office/drawing/2016/11/main" r:id="rId6"/>
                </a:ext>
              </a:extLst>
            </a:blip>
            <a:stretch>
              <a:fillRect/>
            </a:stretch>
          </p:blipFill>
          <p:spPr>
            <a:xfrm>
              <a:off x="10697497" y="648929"/>
              <a:ext cx="560437" cy="560437"/>
            </a:xfrm>
            <a:prstGeom prst="rect">
              <a:avLst/>
            </a:prstGeom>
            <a:ln w="12700">
              <a:solidFill>
                <a:schemeClr val="tx1"/>
              </a:solidFill>
            </a:ln>
          </p:spPr>
        </p:pic>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cstate="print"/>
          <a:srcRect/>
          <a:stretch>
            <a:fillRect/>
          </a:stretch>
        </p:blipFill>
        <p:spPr bwMode="auto">
          <a:xfrm>
            <a:off x="2872371" y="228327"/>
            <a:ext cx="9319630" cy="6420667"/>
          </a:xfrm>
          <a:prstGeom prst="rect">
            <a:avLst/>
          </a:prstGeom>
          <a:noFill/>
          <a:ln w="9525">
            <a:noFill/>
            <a:miter lim="800000"/>
            <a:headEnd/>
            <a:tailEnd/>
          </a:ln>
        </p:spPr>
      </p:pic>
      <p:sp>
        <p:nvSpPr>
          <p:cNvPr id="5" name="Rectangle 4">
            <a:extLst>
              <a:ext uri="{FF2B5EF4-FFF2-40B4-BE49-F238E27FC236}">
                <a16:creationId xmlns:a16="http://schemas.microsoft.com/office/drawing/2014/main" id="{C1CB4ABD-FF3F-4694-8595-CC52FB1CD457}"/>
              </a:ext>
            </a:extLst>
          </p:cNvPr>
          <p:cNvSpPr/>
          <p:nvPr/>
        </p:nvSpPr>
        <p:spPr>
          <a:xfrm>
            <a:off x="216732" y="222069"/>
            <a:ext cx="2696286" cy="1523606"/>
          </a:xfrm>
          <a:prstGeom prst="rect">
            <a:avLst/>
          </a:prstGeom>
          <a:solidFill>
            <a:schemeClr val="accent1">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2000" b="1" u="sng" dirty="0">
                <a:solidFill>
                  <a:schemeClr val="tx1"/>
                </a:solidFill>
                <a:latin typeface="Century Gothic" pitchFamily="34" charset="0"/>
              </a:rPr>
              <a:t>Task: </a:t>
            </a:r>
            <a:r>
              <a:rPr lang="en-GB" sz="2000" b="1" dirty="0">
                <a:solidFill>
                  <a:schemeClr val="tx1"/>
                </a:solidFill>
                <a:latin typeface="Century Gothic" pitchFamily="34" charset="0"/>
              </a:rPr>
              <a:t>x6 x7 x9 (x8) tables apply</a:t>
            </a:r>
          </a:p>
          <a:p>
            <a:r>
              <a:rPr lang="en-GB" sz="1600" dirty="0">
                <a:solidFill>
                  <a:schemeClr val="tx1"/>
                </a:solidFill>
                <a:latin typeface="Century Gothic" pitchFamily="34" charset="0"/>
              </a:rPr>
              <a:t>Play the game. </a:t>
            </a:r>
            <a:endParaRPr lang="en-GB" sz="1600" dirty="0">
              <a:solidFill>
                <a:schemeClr val="tx1"/>
              </a:solidFill>
            </a:endParaRPr>
          </a:p>
          <a:p>
            <a:endParaRPr lang="en-GB" b="1" u="sng" dirty="0">
              <a:solidFill>
                <a:schemeClr val="tx1"/>
              </a:solidFill>
            </a:endParaRPr>
          </a:p>
        </p:txBody>
      </p:sp>
      <p:sp>
        <p:nvSpPr>
          <p:cNvPr id="6" name="Rectangle 5">
            <a:extLst>
              <a:ext uri="{FF2B5EF4-FFF2-40B4-BE49-F238E27FC236}">
                <a16:creationId xmlns:a16="http://schemas.microsoft.com/office/drawing/2014/main" id="{94302726-1F60-4AD5-91E9-524FEC27EE7B}"/>
              </a:ext>
            </a:extLst>
          </p:cNvPr>
          <p:cNvSpPr/>
          <p:nvPr/>
        </p:nvSpPr>
        <p:spPr>
          <a:xfrm>
            <a:off x="1" y="6048103"/>
            <a:ext cx="2926080" cy="574766"/>
          </a:xfrm>
          <a:prstGeom prst="rect">
            <a:avLst/>
          </a:prstGeom>
          <a:solidFill>
            <a:srgbClr val="92D050"/>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u="sng" dirty="0">
                <a:solidFill>
                  <a:schemeClr val="tx1"/>
                </a:solidFill>
                <a:latin typeface="Century Gothic" panose="020B0502020202020204" pitchFamily="34" charset="0"/>
              </a:rPr>
              <a:t>Task continues on next page…</a:t>
            </a:r>
          </a:p>
        </p:txBody>
      </p:sp>
      <p:grpSp>
        <p:nvGrpSpPr>
          <p:cNvPr id="8" name="Group 7"/>
          <p:cNvGrpSpPr/>
          <p:nvPr/>
        </p:nvGrpSpPr>
        <p:grpSpPr>
          <a:xfrm>
            <a:off x="248195" y="1901278"/>
            <a:ext cx="1628371" cy="1220745"/>
            <a:chOff x="10332720" y="176981"/>
            <a:chExt cx="1628371" cy="1220745"/>
          </a:xfrm>
        </p:grpSpPr>
        <p:sp>
          <p:nvSpPr>
            <p:cNvPr id="9" name="Rectangle: Rounded Corners 6">
              <a:extLst>
                <a:ext uri="{FF2B5EF4-FFF2-40B4-BE49-F238E27FC236}">
                  <a16:creationId xmlns:a16="http://schemas.microsoft.com/office/drawing/2014/main" id="{B6B223F7-7B87-431E-BDA5-973A51456C98}"/>
                </a:ext>
              </a:extLst>
            </p:cNvPr>
            <p:cNvSpPr/>
            <p:nvPr/>
          </p:nvSpPr>
          <p:spPr>
            <a:xfrm>
              <a:off x="10332720" y="176981"/>
              <a:ext cx="1628371" cy="1220745"/>
            </a:xfrm>
            <a:prstGeom prst="roundRect">
              <a:avLst/>
            </a:prstGeom>
            <a:solidFill>
              <a:srgbClr val="CC99FF"/>
            </a:solid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a:extLst>
                <a:ext uri="{FF2B5EF4-FFF2-40B4-BE49-F238E27FC236}">
                  <a16:creationId xmlns:a16="http://schemas.microsoft.com/office/drawing/2014/main" id="{41982BEA-E021-42C4-BBFE-52A7AABB6CEA}"/>
                </a:ext>
              </a:extLst>
            </p:cNvPr>
            <p:cNvSpPr txBox="1"/>
            <p:nvPr/>
          </p:nvSpPr>
          <p:spPr>
            <a:xfrm>
              <a:off x="10392697" y="176981"/>
              <a:ext cx="1170038" cy="369332"/>
            </a:xfrm>
            <a:prstGeom prst="rect">
              <a:avLst/>
            </a:prstGeom>
            <a:noFill/>
          </p:spPr>
          <p:txBody>
            <a:bodyPr wrap="square" rtlCol="0">
              <a:spAutoFit/>
            </a:bodyPr>
            <a:lstStyle/>
            <a:p>
              <a:pPr algn="ctr"/>
              <a:r>
                <a:rPr lang="en-GB" b="1" u="sng" dirty="0"/>
                <a:t>Skills:</a:t>
              </a:r>
            </a:p>
          </p:txBody>
        </p:sp>
        <p:pic>
          <p:nvPicPr>
            <p:cNvPr id="11" name="Picture 10">
              <a:extLst>
                <a:ext uri="{FF2B5EF4-FFF2-40B4-BE49-F238E27FC236}">
                  <a16:creationId xmlns:a16="http://schemas.microsoft.com/office/drawing/2014/main" id="{B015DB26-59B3-4669-BA48-D90DF90674BB}"/>
                </a:ext>
              </a:extLst>
            </p:cNvPr>
            <p:cNvPicPr>
              <a:picLocks noChangeAspect="1"/>
            </p:cNvPicPr>
            <p:nvPr/>
          </p:nvPicPr>
          <p:blipFill>
            <a:blip r:embed="rId3" cstate="print">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10697497" y="648929"/>
              <a:ext cx="560437" cy="560437"/>
            </a:xfrm>
            <a:prstGeom prst="rect">
              <a:avLst/>
            </a:prstGeom>
            <a:ln w="12700">
              <a:solidFill>
                <a:schemeClr val="tx1"/>
              </a:solidFill>
            </a:ln>
          </p:spPr>
        </p:pic>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cstate="print"/>
          <a:srcRect/>
          <a:stretch>
            <a:fillRect/>
          </a:stretch>
        </p:blipFill>
        <p:spPr bwMode="auto">
          <a:xfrm>
            <a:off x="3025411" y="0"/>
            <a:ext cx="7268120" cy="5977520"/>
          </a:xfrm>
          <a:prstGeom prst="rect">
            <a:avLst/>
          </a:prstGeom>
          <a:noFill/>
          <a:ln w="9525">
            <a:noFill/>
            <a:miter lim="800000"/>
            <a:headEnd/>
            <a:tailEnd/>
          </a:ln>
        </p:spPr>
      </p:pic>
      <p:sp>
        <p:nvSpPr>
          <p:cNvPr id="11" name="Rectangle 10">
            <a:extLst>
              <a:ext uri="{FF2B5EF4-FFF2-40B4-BE49-F238E27FC236}">
                <a16:creationId xmlns:a16="http://schemas.microsoft.com/office/drawing/2014/main" id="{C1CB4ABD-FF3F-4694-8595-CC52FB1CD457}"/>
              </a:ext>
            </a:extLst>
          </p:cNvPr>
          <p:cNvSpPr/>
          <p:nvPr/>
        </p:nvSpPr>
        <p:spPr>
          <a:xfrm>
            <a:off x="334297" y="200691"/>
            <a:ext cx="2395840" cy="5507778"/>
          </a:xfrm>
          <a:prstGeom prst="rect">
            <a:avLst/>
          </a:prstGeom>
          <a:solidFill>
            <a:schemeClr val="accent1">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600" dirty="0">
              <a:solidFill>
                <a:schemeClr val="tx1"/>
              </a:solidFill>
              <a:latin typeface="Century Gothic" panose="020B0502020202020204" pitchFamily="34" charset="0"/>
            </a:endParaRPr>
          </a:p>
        </p:txBody>
      </p:sp>
      <p:sp>
        <p:nvSpPr>
          <p:cNvPr id="12" name="TextBox 11">
            <a:extLst>
              <a:ext uri="{FF2B5EF4-FFF2-40B4-BE49-F238E27FC236}">
                <a16:creationId xmlns:a16="http://schemas.microsoft.com/office/drawing/2014/main" id="{487C6B08-4BEA-4E32-8C8D-95B2A0AD240C}"/>
              </a:ext>
            </a:extLst>
          </p:cNvPr>
          <p:cNvSpPr txBox="1"/>
          <p:nvPr/>
        </p:nvSpPr>
        <p:spPr>
          <a:xfrm>
            <a:off x="431484" y="233431"/>
            <a:ext cx="2207213" cy="4401205"/>
          </a:xfrm>
          <a:prstGeom prst="rect">
            <a:avLst/>
          </a:prstGeom>
          <a:noFill/>
        </p:spPr>
        <p:txBody>
          <a:bodyPr wrap="square" rtlCol="0">
            <a:spAutoFit/>
          </a:bodyPr>
          <a:lstStyle/>
          <a:p>
            <a:r>
              <a:rPr lang="en-GB" sz="2000" b="1" u="sng" dirty="0">
                <a:latin typeface="Century Gothic" pitchFamily="34" charset="0"/>
              </a:rPr>
              <a:t>Task: Beat the clock- x6 x7 x9</a:t>
            </a:r>
          </a:p>
          <a:p>
            <a:r>
              <a:rPr lang="en-GB" sz="1600" dirty="0">
                <a:latin typeface="Century Gothic" pitchFamily="34" charset="0"/>
              </a:rPr>
              <a:t>How many questions can you answer correctly in two minutes?</a:t>
            </a:r>
          </a:p>
          <a:p>
            <a:r>
              <a:rPr lang="en-GB" sz="1600" dirty="0">
                <a:latin typeface="Century Gothic" pitchFamily="34" charset="0"/>
              </a:rPr>
              <a:t>Re- do this </a:t>
            </a:r>
            <a:r>
              <a:rPr lang="en-GB" sz="1600" dirty="0">
                <a:solidFill>
                  <a:srgbClr val="FF0000"/>
                </a:solidFill>
                <a:latin typeface="Century Gothic" pitchFamily="34" charset="0"/>
              </a:rPr>
              <a:t>every other day </a:t>
            </a:r>
            <a:r>
              <a:rPr lang="en-GB" sz="1600" dirty="0">
                <a:latin typeface="Century Gothic" pitchFamily="34" charset="0"/>
              </a:rPr>
              <a:t>and see if you can </a:t>
            </a:r>
            <a:r>
              <a:rPr lang="en-GB" sz="1600" dirty="0">
                <a:solidFill>
                  <a:srgbClr val="FF0000"/>
                </a:solidFill>
                <a:latin typeface="Century Gothic" pitchFamily="34" charset="0"/>
              </a:rPr>
              <a:t>improve</a:t>
            </a:r>
            <a:r>
              <a:rPr lang="en-GB" sz="1600" dirty="0">
                <a:latin typeface="Century Gothic" pitchFamily="34" charset="0"/>
              </a:rPr>
              <a:t> your score each time. Write your answers on  different piece of paper so you can re-try the task. </a:t>
            </a:r>
          </a:p>
          <a:p>
            <a:r>
              <a:rPr lang="en-GB" sz="1600" dirty="0">
                <a:latin typeface="Century Gothic" pitchFamily="34" charset="0"/>
              </a:rPr>
              <a:t>(Answers are at the end of this pack) </a:t>
            </a:r>
            <a:endParaRPr lang="en-GB" sz="1600" b="1" u="sng" dirty="0">
              <a:latin typeface="Century Gothic" pitchFamily="34" charset="0"/>
            </a:endParaRPr>
          </a:p>
        </p:txBody>
      </p:sp>
      <p:sp>
        <p:nvSpPr>
          <p:cNvPr id="5" name="Rectangle 4">
            <a:extLst>
              <a:ext uri="{FF2B5EF4-FFF2-40B4-BE49-F238E27FC236}">
                <a16:creationId xmlns:a16="http://schemas.microsoft.com/office/drawing/2014/main" id="{74029660-E848-4C38-8A5C-C26AF19FBFA7}"/>
              </a:ext>
            </a:extLst>
          </p:cNvPr>
          <p:cNvSpPr/>
          <p:nvPr/>
        </p:nvSpPr>
        <p:spPr>
          <a:xfrm>
            <a:off x="230909" y="5793572"/>
            <a:ext cx="11730182" cy="881935"/>
          </a:xfrm>
          <a:prstGeom prst="rect">
            <a:avLst/>
          </a:prstGeom>
          <a:solidFill>
            <a:srgbClr val="FFFF66"/>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3600" b="1" u="sng" dirty="0">
              <a:solidFill>
                <a:schemeClr val="tx1"/>
              </a:solidFill>
              <a:latin typeface="Century Gothic" panose="020B0502020202020204" pitchFamily="34" charset="0"/>
            </a:endParaRPr>
          </a:p>
        </p:txBody>
      </p:sp>
      <p:grpSp>
        <p:nvGrpSpPr>
          <p:cNvPr id="14" name="Group 13"/>
          <p:cNvGrpSpPr/>
          <p:nvPr/>
        </p:nvGrpSpPr>
        <p:grpSpPr>
          <a:xfrm>
            <a:off x="10332720" y="176981"/>
            <a:ext cx="1628371" cy="1220745"/>
            <a:chOff x="10332720" y="176981"/>
            <a:chExt cx="1628371" cy="1220745"/>
          </a:xfrm>
        </p:grpSpPr>
        <p:sp>
          <p:nvSpPr>
            <p:cNvPr id="7" name="Rectangle: Rounded Corners 6">
              <a:extLst>
                <a:ext uri="{FF2B5EF4-FFF2-40B4-BE49-F238E27FC236}">
                  <a16:creationId xmlns:a16="http://schemas.microsoft.com/office/drawing/2014/main" id="{B6B223F7-7B87-431E-BDA5-973A51456C98}"/>
                </a:ext>
              </a:extLst>
            </p:cNvPr>
            <p:cNvSpPr/>
            <p:nvPr/>
          </p:nvSpPr>
          <p:spPr>
            <a:xfrm>
              <a:off x="10332720" y="176981"/>
              <a:ext cx="1628371" cy="1220745"/>
            </a:xfrm>
            <a:prstGeom prst="roundRect">
              <a:avLst/>
            </a:prstGeom>
            <a:solidFill>
              <a:srgbClr val="CC99FF"/>
            </a:solid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41982BEA-E021-42C4-BBFE-52A7AABB6CEA}"/>
                </a:ext>
              </a:extLst>
            </p:cNvPr>
            <p:cNvSpPr txBox="1"/>
            <p:nvPr/>
          </p:nvSpPr>
          <p:spPr>
            <a:xfrm>
              <a:off x="10392697" y="176981"/>
              <a:ext cx="1170038" cy="369332"/>
            </a:xfrm>
            <a:prstGeom prst="rect">
              <a:avLst/>
            </a:prstGeom>
            <a:noFill/>
          </p:spPr>
          <p:txBody>
            <a:bodyPr wrap="square" rtlCol="0">
              <a:spAutoFit/>
            </a:bodyPr>
            <a:lstStyle/>
            <a:p>
              <a:pPr algn="ctr"/>
              <a:r>
                <a:rPr lang="en-GB" b="1" u="sng" dirty="0"/>
                <a:t>Skills:</a:t>
              </a:r>
            </a:p>
          </p:txBody>
        </p:sp>
        <p:pic>
          <p:nvPicPr>
            <p:cNvPr id="9" name="Picture 8">
              <a:extLst>
                <a:ext uri="{FF2B5EF4-FFF2-40B4-BE49-F238E27FC236}">
                  <a16:creationId xmlns:a16="http://schemas.microsoft.com/office/drawing/2014/main" id="{B015DB26-59B3-4669-BA48-D90DF90674BB}"/>
                </a:ext>
              </a:extLst>
            </p:cNvPr>
            <p:cNvPicPr>
              <a:picLocks noChangeAspect="1"/>
            </p:cNvPicPr>
            <p:nvPr/>
          </p:nvPicPr>
          <p:blipFill>
            <a:blip r:embed="rId3" cstate="print">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10697497" y="648929"/>
              <a:ext cx="560437" cy="560437"/>
            </a:xfrm>
            <a:prstGeom prst="rect">
              <a:avLst/>
            </a:prstGeom>
            <a:ln w="12700">
              <a:solidFill>
                <a:schemeClr val="tx1"/>
              </a:solidFill>
            </a:ln>
          </p:spPr>
        </p:pic>
      </p:grpSp>
      <p:pic>
        <p:nvPicPr>
          <p:cNvPr id="20" name="Picture 19">
            <a:extLst>
              <a:ext uri="{FF2B5EF4-FFF2-40B4-BE49-F238E27FC236}">
                <a16:creationId xmlns:a16="http://schemas.microsoft.com/office/drawing/2014/main" id="{28F5FEB5-B354-4E74-AB70-9B878A479E45}"/>
              </a:ext>
            </a:extLst>
          </p:cNvPr>
          <p:cNvPicPr>
            <a:picLocks noChangeAspect="1"/>
          </p:cNvPicPr>
          <p:nvPr/>
        </p:nvPicPr>
        <p:blipFill>
          <a:blip r:embed="rId5" cstate="print">
            <a:extLst>
              <a:ext uri="{28A0092B-C50C-407E-A947-70E740481C1C}">
                <a14:useLocalDpi xmlns:a14="http://schemas.microsoft.com/office/drawing/2010/main" val="0"/>
              </a:ext>
              <a:ext uri="{837473B0-CC2E-450A-ABE3-18F120FF3D39}">
                <a1611:picAttrSrcUrl xmlns:a1611="http://schemas.microsoft.com/office/drawing/2016/11/main" r:id="rId6"/>
              </a:ext>
            </a:extLst>
          </a:blip>
          <a:stretch>
            <a:fillRect/>
          </a:stretch>
        </p:blipFill>
        <p:spPr>
          <a:xfrm>
            <a:off x="1730133" y="4495198"/>
            <a:ext cx="934689" cy="1188164"/>
          </a:xfrm>
          <a:prstGeom prst="rect">
            <a:avLst/>
          </a:prstGeom>
        </p:spPr>
      </p:pic>
      <p:sp>
        <p:nvSpPr>
          <p:cNvPr id="27" name="TextBox 26">
            <a:extLst>
              <a:ext uri="{FF2B5EF4-FFF2-40B4-BE49-F238E27FC236}">
                <a16:creationId xmlns:a16="http://schemas.microsoft.com/office/drawing/2014/main" id="{74FB5082-6010-47DE-899C-AC74BF5F962C}"/>
              </a:ext>
            </a:extLst>
          </p:cNvPr>
          <p:cNvSpPr txBox="1"/>
          <p:nvPr/>
        </p:nvSpPr>
        <p:spPr>
          <a:xfrm>
            <a:off x="334297" y="5793572"/>
            <a:ext cx="11523406" cy="830997"/>
          </a:xfrm>
          <a:prstGeom prst="rect">
            <a:avLst/>
          </a:prstGeom>
          <a:noFill/>
        </p:spPr>
        <p:txBody>
          <a:bodyPr wrap="square" rtlCol="0">
            <a:spAutoFit/>
          </a:bodyPr>
          <a:lstStyle/>
          <a:p>
            <a:r>
              <a:rPr lang="en-GB" sz="1600" b="1" u="sng" dirty="0">
                <a:latin typeface="Century Gothic" panose="020B0502020202020204" pitchFamily="34" charset="0"/>
              </a:rPr>
              <a:t>Reflect:</a:t>
            </a:r>
            <a:r>
              <a:rPr lang="en-GB" sz="1600" b="1" dirty="0">
                <a:latin typeface="Century Gothic" panose="020B0502020202020204" pitchFamily="34" charset="0"/>
              </a:rPr>
              <a:t> </a:t>
            </a:r>
            <a:r>
              <a:rPr lang="en-GB" sz="1600" b="1" u="sng" dirty="0">
                <a:latin typeface="Century Gothic" panose="020B0502020202020204" pitchFamily="34" charset="0"/>
              </a:rPr>
              <a:t>Discuss with your parents/carers OR write a paragraph…</a:t>
            </a:r>
          </a:p>
          <a:p>
            <a:pPr marL="285750" indent="-285750">
              <a:buFont typeface="Arial" panose="020B0604020202020204" pitchFamily="34" charset="0"/>
              <a:buChar char="•"/>
            </a:pPr>
            <a:r>
              <a:rPr lang="en-GB" sz="1600" dirty="0">
                <a:latin typeface="Century Gothic" panose="020B0502020202020204" pitchFamily="34" charset="0"/>
              </a:rPr>
              <a:t>What skills did you use to complete this task? How did you use them? Did you improve this skills? How?</a:t>
            </a:r>
          </a:p>
          <a:p>
            <a:pPr marL="285750" indent="-285750">
              <a:buFont typeface="Arial" panose="020B0604020202020204" pitchFamily="34" charset="0"/>
              <a:buChar char="•"/>
            </a:pPr>
            <a:r>
              <a:rPr lang="en-GB" sz="1600" dirty="0">
                <a:latin typeface="Century Gothic" panose="020B0502020202020204" pitchFamily="34" charset="0"/>
              </a:rPr>
              <a:t>Writing frame at the end of the pack</a:t>
            </a:r>
          </a:p>
        </p:txBody>
      </p:sp>
    </p:spTree>
    <p:extLst>
      <p:ext uri="{BB962C8B-B14F-4D97-AF65-F5344CB8AC3E}">
        <p14:creationId xmlns:p14="http://schemas.microsoft.com/office/powerpoint/2010/main" val="40550300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8DD8DC9-F972-4CF2-8EE7-B00106A4A3C3}"/>
              </a:ext>
            </a:extLst>
          </p:cNvPr>
          <p:cNvSpPr txBox="1"/>
          <p:nvPr/>
        </p:nvSpPr>
        <p:spPr>
          <a:xfrm>
            <a:off x="275174" y="1789611"/>
            <a:ext cx="5546824" cy="4770537"/>
          </a:xfrm>
          <a:prstGeom prst="rect">
            <a:avLst/>
          </a:prstGeom>
          <a:solidFill>
            <a:schemeClr val="accent2">
              <a:lumMod val="40000"/>
              <a:lumOff val="60000"/>
            </a:schemeClr>
          </a:solidFill>
          <a:ln w="31750">
            <a:solidFill>
              <a:schemeClr val="tx1"/>
            </a:solidFill>
          </a:ln>
        </p:spPr>
        <p:txBody>
          <a:bodyPr wrap="square" rtlCol="0">
            <a:spAutoFit/>
          </a:bodyPr>
          <a:lstStyle/>
          <a:p>
            <a:pPr marL="342900" indent="-342900">
              <a:buAutoNum type="arabicParenR"/>
            </a:pPr>
            <a:r>
              <a:rPr lang="en-GB" sz="1600" dirty="0">
                <a:latin typeface="Century Gothic" panose="020B0502020202020204" pitchFamily="34" charset="0"/>
              </a:rPr>
              <a:t>Your Holiday needs  a way of getting to the destination(travel), somewhere to stay (Accommodation)  and at least at least 3 days of activities . Plan the event  and show the rough costs</a:t>
            </a:r>
          </a:p>
          <a:p>
            <a:r>
              <a:rPr lang="en-GB" sz="1600" dirty="0">
                <a:latin typeface="Century Gothic" panose="020B0502020202020204" pitchFamily="34" charset="0"/>
              </a:rPr>
              <a:t>Show your ideas here....</a:t>
            </a:r>
          </a:p>
          <a:p>
            <a:endParaRPr lang="en-GB" sz="1600" dirty="0">
              <a:latin typeface="Century Gothic" panose="020B0502020202020204" pitchFamily="34" charset="0"/>
            </a:endParaRPr>
          </a:p>
          <a:p>
            <a:r>
              <a:rPr lang="en-GB" sz="1600" b="1" dirty="0">
                <a:latin typeface="Century Gothic" panose="020B0502020202020204" pitchFamily="34" charset="0"/>
              </a:rPr>
              <a:t>Travel: </a:t>
            </a:r>
          </a:p>
          <a:p>
            <a:endParaRPr lang="en-GB" sz="1600" b="1" dirty="0">
              <a:latin typeface="Century Gothic" panose="020B0502020202020204" pitchFamily="34" charset="0"/>
            </a:endParaRPr>
          </a:p>
          <a:p>
            <a:endParaRPr lang="en-GB" sz="1600" b="1" dirty="0">
              <a:latin typeface="Century Gothic" panose="020B0502020202020204" pitchFamily="34" charset="0"/>
            </a:endParaRPr>
          </a:p>
          <a:p>
            <a:endParaRPr lang="en-GB" sz="1600" b="1" dirty="0">
              <a:latin typeface="Century Gothic" panose="020B0502020202020204" pitchFamily="34" charset="0"/>
            </a:endParaRPr>
          </a:p>
          <a:p>
            <a:r>
              <a:rPr lang="en-GB" sz="1600" b="1" dirty="0">
                <a:latin typeface="Century Gothic" panose="020B0502020202020204" pitchFamily="34" charset="0"/>
              </a:rPr>
              <a:t>Accommodation: </a:t>
            </a:r>
          </a:p>
          <a:p>
            <a:endParaRPr lang="en-GB" sz="1600" b="1" dirty="0">
              <a:latin typeface="Century Gothic" panose="020B0502020202020204" pitchFamily="34" charset="0"/>
            </a:endParaRPr>
          </a:p>
          <a:p>
            <a:endParaRPr lang="en-GB" sz="1600" b="1" dirty="0">
              <a:latin typeface="Century Gothic" panose="020B0502020202020204" pitchFamily="34" charset="0"/>
            </a:endParaRPr>
          </a:p>
          <a:p>
            <a:endParaRPr lang="en-GB" sz="1600" b="1" dirty="0">
              <a:latin typeface="Century Gothic" panose="020B0502020202020204" pitchFamily="34" charset="0"/>
            </a:endParaRPr>
          </a:p>
          <a:p>
            <a:r>
              <a:rPr lang="en-GB" sz="1600" b="1" dirty="0">
                <a:latin typeface="Century Gothic" panose="020B0502020202020204" pitchFamily="34" charset="0"/>
              </a:rPr>
              <a:t>Activities:</a:t>
            </a:r>
          </a:p>
          <a:p>
            <a:endParaRPr lang="en-GB" sz="1600" b="1" dirty="0">
              <a:latin typeface="Century Gothic" panose="020B0502020202020204" pitchFamily="34" charset="0"/>
            </a:endParaRPr>
          </a:p>
          <a:p>
            <a:endParaRPr lang="en-GB" sz="1600" dirty="0">
              <a:latin typeface="Century Gothic" panose="020B0502020202020204" pitchFamily="34" charset="0"/>
            </a:endParaRPr>
          </a:p>
          <a:p>
            <a:endParaRPr lang="en-GB" sz="1600" dirty="0">
              <a:latin typeface="Century Gothic" panose="020B0502020202020204" pitchFamily="34" charset="0"/>
            </a:endParaRPr>
          </a:p>
        </p:txBody>
      </p:sp>
      <p:sp>
        <p:nvSpPr>
          <p:cNvPr id="10" name="Rectangle 9">
            <a:extLst>
              <a:ext uri="{FF2B5EF4-FFF2-40B4-BE49-F238E27FC236}">
                <a16:creationId xmlns:a16="http://schemas.microsoft.com/office/drawing/2014/main" id="{BF113C89-660A-41A8-B379-61175D54B106}"/>
              </a:ext>
            </a:extLst>
          </p:cNvPr>
          <p:cNvSpPr/>
          <p:nvPr/>
        </p:nvSpPr>
        <p:spPr>
          <a:xfrm>
            <a:off x="275174" y="233431"/>
            <a:ext cx="7170655" cy="1294923"/>
          </a:xfrm>
          <a:prstGeom prst="rect">
            <a:avLst/>
          </a:prstGeom>
          <a:solidFill>
            <a:schemeClr val="accent1">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2000" dirty="0">
              <a:solidFill>
                <a:schemeClr val="tx1"/>
              </a:solidFill>
              <a:latin typeface="Century Gothic" panose="020B0502020202020204" pitchFamily="34" charset="0"/>
            </a:endParaRPr>
          </a:p>
          <a:p>
            <a:endParaRPr lang="en-GB" sz="2000" dirty="0">
              <a:solidFill>
                <a:schemeClr val="tx1"/>
              </a:solidFill>
              <a:latin typeface="Century Gothic" panose="020B0502020202020204" pitchFamily="34" charset="0"/>
            </a:endParaRPr>
          </a:p>
        </p:txBody>
      </p:sp>
      <p:sp>
        <p:nvSpPr>
          <p:cNvPr id="11" name="TextBox 10">
            <a:extLst>
              <a:ext uri="{FF2B5EF4-FFF2-40B4-BE49-F238E27FC236}">
                <a16:creationId xmlns:a16="http://schemas.microsoft.com/office/drawing/2014/main" id="{04E57200-97F6-4335-BE91-65D20D2D33C2}"/>
              </a:ext>
            </a:extLst>
          </p:cNvPr>
          <p:cNvSpPr txBox="1"/>
          <p:nvPr/>
        </p:nvSpPr>
        <p:spPr>
          <a:xfrm>
            <a:off x="225902" y="200691"/>
            <a:ext cx="7219927" cy="1692771"/>
          </a:xfrm>
          <a:prstGeom prst="rect">
            <a:avLst/>
          </a:prstGeom>
          <a:noFill/>
        </p:spPr>
        <p:txBody>
          <a:bodyPr wrap="square" rtlCol="0">
            <a:spAutoFit/>
          </a:bodyPr>
          <a:lstStyle/>
          <a:p>
            <a:r>
              <a:rPr lang="en-GB" sz="2000" b="1" u="sng" dirty="0">
                <a:latin typeface="Century Gothic" panose="020B0502020202020204" pitchFamily="34" charset="0"/>
              </a:rPr>
              <a:t>Task: Holiday </a:t>
            </a:r>
            <a:r>
              <a:rPr lang="en-GB" sz="2000" b="1" u="sng" dirty="0" err="1">
                <a:latin typeface="Century Gothic" panose="020B0502020202020204" pitchFamily="34" charset="0"/>
              </a:rPr>
              <a:t>Preparatation</a:t>
            </a:r>
            <a:r>
              <a:rPr lang="en-GB" sz="2000" b="1" u="sng" dirty="0">
                <a:latin typeface="Century Gothic" panose="020B0502020202020204" pitchFamily="34" charset="0"/>
              </a:rPr>
              <a:t>.</a:t>
            </a:r>
          </a:p>
          <a:p>
            <a:r>
              <a:rPr lang="en-GB" sz="1600" dirty="0">
                <a:latin typeface="Century Gothic" panose="020B0502020202020204" pitchFamily="34" charset="0"/>
              </a:rPr>
              <a:t>Your task is to plan a holiday for a family of 4.  (2 adults and 2 children aged between 10-14)  You have about £5000! </a:t>
            </a:r>
          </a:p>
          <a:p>
            <a:r>
              <a:rPr lang="en-GB" sz="1600" dirty="0">
                <a:latin typeface="Century Gothic" panose="020B0502020202020204" pitchFamily="34" charset="0"/>
              </a:rPr>
              <a:t>Get those suitcases ready!</a:t>
            </a:r>
          </a:p>
          <a:p>
            <a:endParaRPr lang="en-GB" sz="2000" b="1" u="sng" dirty="0">
              <a:latin typeface="Century Gothic" panose="020B0502020202020204" pitchFamily="34" charset="0"/>
            </a:endParaRPr>
          </a:p>
          <a:p>
            <a:endParaRPr lang="en-GB" sz="1600" dirty="0">
              <a:latin typeface="Century Gothic" panose="020B0502020202020204" pitchFamily="34" charset="0"/>
            </a:endParaRPr>
          </a:p>
        </p:txBody>
      </p:sp>
      <p:sp>
        <p:nvSpPr>
          <p:cNvPr id="13" name="TextBox 12">
            <a:extLst>
              <a:ext uri="{FF2B5EF4-FFF2-40B4-BE49-F238E27FC236}">
                <a16:creationId xmlns:a16="http://schemas.microsoft.com/office/drawing/2014/main" id="{BCA7AF59-803A-43DB-AC77-B47D4349724D}"/>
              </a:ext>
            </a:extLst>
          </p:cNvPr>
          <p:cNvSpPr txBox="1"/>
          <p:nvPr/>
        </p:nvSpPr>
        <p:spPr>
          <a:xfrm>
            <a:off x="6015911" y="1865385"/>
            <a:ext cx="5841792" cy="3785652"/>
          </a:xfrm>
          <a:prstGeom prst="rect">
            <a:avLst/>
          </a:prstGeom>
          <a:solidFill>
            <a:schemeClr val="accent6">
              <a:lumMod val="40000"/>
              <a:lumOff val="60000"/>
            </a:schemeClr>
          </a:solidFill>
          <a:ln w="31750">
            <a:solidFill>
              <a:schemeClr val="tx1"/>
            </a:solidFill>
          </a:ln>
        </p:spPr>
        <p:txBody>
          <a:bodyPr wrap="square" rtlCol="0">
            <a:spAutoFit/>
          </a:bodyPr>
          <a:lstStyle/>
          <a:p>
            <a:r>
              <a:rPr lang="en-GB" sz="1600" dirty="0">
                <a:latin typeface="Century Gothic" panose="020B0502020202020204" pitchFamily="34" charset="0"/>
              </a:rPr>
              <a:t>2)Create a Final Holiday Plan using your ideas.</a:t>
            </a:r>
          </a:p>
          <a:p>
            <a:endParaRPr lang="en-GB" sz="1600" dirty="0">
              <a:latin typeface="Century Gothic" panose="020B0502020202020204" pitchFamily="34" charset="0"/>
            </a:endParaRPr>
          </a:p>
          <a:p>
            <a:endParaRPr lang="en-GB" sz="1600" dirty="0">
              <a:latin typeface="Century Gothic" panose="020B0502020202020204" pitchFamily="34" charset="0"/>
            </a:endParaRPr>
          </a:p>
          <a:p>
            <a:endParaRPr lang="en-GB" sz="1600" dirty="0">
              <a:latin typeface="Century Gothic" panose="020B0502020202020204" pitchFamily="34" charset="0"/>
            </a:endParaRPr>
          </a:p>
          <a:p>
            <a:endParaRPr lang="en-GB" sz="1600" dirty="0">
              <a:latin typeface="Century Gothic" panose="020B0502020202020204" pitchFamily="34" charset="0"/>
            </a:endParaRPr>
          </a:p>
          <a:p>
            <a:endParaRPr lang="en-GB" sz="1600" dirty="0">
              <a:latin typeface="Century Gothic" panose="020B0502020202020204" pitchFamily="34" charset="0"/>
            </a:endParaRPr>
          </a:p>
          <a:p>
            <a:endParaRPr lang="en-GB" sz="1600" dirty="0">
              <a:latin typeface="Century Gothic" panose="020B0502020202020204" pitchFamily="34" charset="0"/>
            </a:endParaRPr>
          </a:p>
          <a:p>
            <a:endParaRPr lang="en-GB" sz="1600" dirty="0">
              <a:latin typeface="Century Gothic" panose="020B0502020202020204" pitchFamily="34" charset="0"/>
            </a:endParaRPr>
          </a:p>
          <a:p>
            <a:endParaRPr lang="en-GB" sz="1600" dirty="0">
              <a:latin typeface="Century Gothic" panose="020B0502020202020204" pitchFamily="34" charset="0"/>
            </a:endParaRPr>
          </a:p>
          <a:p>
            <a:endParaRPr lang="en-GB" sz="1600" dirty="0">
              <a:latin typeface="Century Gothic" panose="020B0502020202020204" pitchFamily="34" charset="0"/>
            </a:endParaRPr>
          </a:p>
          <a:p>
            <a:endParaRPr lang="en-GB" sz="1600" dirty="0">
              <a:latin typeface="Century Gothic" panose="020B0502020202020204" pitchFamily="34" charset="0"/>
            </a:endParaRPr>
          </a:p>
          <a:p>
            <a:endParaRPr lang="en-GB" sz="1600" dirty="0">
              <a:latin typeface="Century Gothic" panose="020B0502020202020204" pitchFamily="34" charset="0"/>
            </a:endParaRPr>
          </a:p>
          <a:p>
            <a:endParaRPr lang="en-GB" sz="1600" dirty="0">
              <a:latin typeface="Century Gothic" panose="020B0502020202020204" pitchFamily="34" charset="0"/>
            </a:endParaRPr>
          </a:p>
          <a:p>
            <a:endParaRPr lang="en-GB" sz="1600" dirty="0">
              <a:latin typeface="Century Gothic" panose="020B0502020202020204" pitchFamily="34" charset="0"/>
            </a:endParaRPr>
          </a:p>
          <a:p>
            <a:pPr marL="342900" indent="-342900"/>
            <a:r>
              <a:rPr lang="en-GB" sz="1600" dirty="0">
                <a:latin typeface="Century Gothic" panose="020B0502020202020204" pitchFamily="34" charset="0"/>
              </a:rPr>
              <a:t> </a:t>
            </a:r>
          </a:p>
        </p:txBody>
      </p:sp>
      <p:sp>
        <p:nvSpPr>
          <p:cNvPr id="14" name="Rectangle: Rounded Corners 7">
            <a:extLst>
              <a:ext uri="{FF2B5EF4-FFF2-40B4-BE49-F238E27FC236}">
                <a16:creationId xmlns:a16="http://schemas.microsoft.com/office/drawing/2014/main" id="{7F9BBADF-CE1A-4EB0-AEDB-0B89A4F84166}"/>
              </a:ext>
            </a:extLst>
          </p:cNvPr>
          <p:cNvSpPr/>
          <p:nvPr/>
        </p:nvSpPr>
        <p:spPr>
          <a:xfrm>
            <a:off x="10074694" y="229232"/>
            <a:ext cx="1912523" cy="1415845"/>
          </a:xfrm>
          <a:prstGeom prst="roundRect">
            <a:avLst/>
          </a:prstGeom>
          <a:solidFill>
            <a:srgbClr val="CC99FF"/>
          </a:solid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a:extLst>
              <a:ext uri="{FF2B5EF4-FFF2-40B4-BE49-F238E27FC236}">
                <a16:creationId xmlns:a16="http://schemas.microsoft.com/office/drawing/2014/main" id="{B8667D25-59DD-4957-BEB2-4F5594A1BC19}"/>
              </a:ext>
            </a:extLst>
          </p:cNvPr>
          <p:cNvSpPr txBox="1"/>
          <p:nvPr/>
        </p:nvSpPr>
        <p:spPr>
          <a:xfrm>
            <a:off x="10392697" y="176981"/>
            <a:ext cx="1170038" cy="369332"/>
          </a:xfrm>
          <a:prstGeom prst="rect">
            <a:avLst/>
          </a:prstGeom>
          <a:noFill/>
        </p:spPr>
        <p:txBody>
          <a:bodyPr wrap="square" rtlCol="0">
            <a:spAutoFit/>
          </a:bodyPr>
          <a:lstStyle/>
          <a:p>
            <a:pPr algn="ctr"/>
            <a:r>
              <a:rPr lang="en-GB" b="1" u="sng" dirty="0"/>
              <a:t>Skills:</a:t>
            </a:r>
          </a:p>
        </p:txBody>
      </p:sp>
      <p:pic>
        <p:nvPicPr>
          <p:cNvPr id="16" name="Picture 15">
            <a:extLst>
              <a:ext uri="{FF2B5EF4-FFF2-40B4-BE49-F238E27FC236}">
                <a16:creationId xmlns:a16="http://schemas.microsoft.com/office/drawing/2014/main" id="{54361A72-DB49-4F3E-83BE-EBAD7B2B8290}"/>
              </a:ext>
            </a:extLst>
          </p:cNvPr>
          <p:cNvPicPr>
            <a:picLocks noChangeAspect="1"/>
          </p:cNvPicPr>
          <p:nvPr/>
        </p:nvPicPr>
        <p:blipFill>
          <a:blip r:embed="rId2" cstate="print">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10112478" y="679630"/>
            <a:ext cx="560437" cy="560437"/>
          </a:xfrm>
          <a:prstGeom prst="rect">
            <a:avLst/>
          </a:prstGeom>
          <a:solidFill>
            <a:schemeClr val="bg1"/>
          </a:solidFill>
          <a:ln w="12700">
            <a:solidFill>
              <a:schemeClr val="tx1"/>
            </a:solidFill>
          </a:ln>
        </p:spPr>
      </p:pic>
      <p:pic>
        <p:nvPicPr>
          <p:cNvPr id="17" name="Picture 16">
            <a:extLst>
              <a:ext uri="{FF2B5EF4-FFF2-40B4-BE49-F238E27FC236}">
                <a16:creationId xmlns:a16="http://schemas.microsoft.com/office/drawing/2014/main" id="{45CDE0EA-A411-4BF9-9193-32BF4F375FF0}"/>
              </a:ext>
            </a:extLst>
          </p:cNvPr>
          <p:cNvPicPr>
            <a:picLocks noChangeAspect="1"/>
          </p:cNvPicPr>
          <p:nvPr/>
        </p:nvPicPr>
        <p:blipFill>
          <a:blip r:embed="rId4" cstate="print">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10697497" y="679629"/>
            <a:ext cx="560437" cy="560437"/>
          </a:xfrm>
          <a:prstGeom prst="rect">
            <a:avLst/>
          </a:prstGeom>
          <a:ln w="12700">
            <a:solidFill>
              <a:schemeClr val="tx1"/>
            </a:solidFill>
          </a:ln>
        </p:spPr>
      </p:pic>
      <p:pic>
        <p:nvPicPr>
          <p:cNvPr id="19" name="Picture 18">
            <a:extLst>
              <a:ext uri="{FF2B5EF4-FFF2-40B4-BE49-F238E27FC236}">
                <a16:creationId xmlns:a16="http://schemas.microsoft.com/office/drawing/2014/main" id="{FF9144FB-BEF6-49AD-BEC2-78196EE8901A}"/>
              </a:ext>
            </a:extLst>
          </p:cNvPr>
          <p:cNvPicPr>
            <a:picLocks noChangeAspect="1"/>
          </p:cNvPicPr>
          <p:nvPr/>
        </p:nvPicPr>
        <p:blipFill>
          <a:blip r:embed="rId6" cstate="print">
            <a:extLst>
              <a:ext uri="{28A0092B-C50C-407E-A947-70E740481C1C}">
                <a14:useLocalDpi xmlns:a14="http://schemas.microsoft.com/office/drawing/2010/main" val="0"/>
              </a:ext>
              <a:ext uri="{837473B0-CC2E-450A-ABE3-18F120FF3D39}">
                <a1611:picAttrSrcUrl xmlns:a1611="http://schemas.microsoft.com/office/drawing/2016/11/main" r:id="rId7"/>
              </a:ext>
            </a:extLst>
          </a:blip>
          <a:stretch>
            <a:fillRect/>
          </a:stretch>
        </p:blipFill>
        <p:spPr>
          <a:xfrm>
            <a:off x="11265978" y="674491"/>
            <a:ext cx="565575" cy="565575"/>
          </a:xfrm>
          <a:prstGeom prst="rect">
            <a:avLst/>
          </a:prstGeom>
          <a:solidFill>
            <a:schemeClr val="bg1"/>
          </a:solidFill>
          <a:ln w="12700">
            <a:solidFill>
              <a:schemeClr val="tx1"/>
            </a:solidFill>
          </a:ln>
        </p:spPr>
      </p:pic>
      <p:sp>
        <p:nvSpPr>
          <p:cNvPr id="21" name="Rectangle 20">
            <a:extLst>
              <a:ext uri="{FF2B5EF4-FFF2-40B4-BE49-F238E27FC236}">
                <a16:creationId xmlns:a16="http://schemas.microsoft.com/office/drawing/2014/main" id="{2F4DB13A-A551-4C4D-A70B-34EB3A153648}"/>
              </a:ext>
            </a:extLst>
          </p:cNvPr>
          <p:cNvSpPr/>
          <p:nvPr/>
        </p:nvSpPr>
        <p:spPr>
          <a:xfrm>
            <a:off x="8438606" y="6173181"/>
            <a:ext cx="3483296" cy="475814"/>
          </a:xfrm>
          <a:prstGeom prst="rect">
            <a:avLst/>
          </a:prstGeom>
          <a:solidFill>
            <a:srgbClr val="92D050"/>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u="sng" dirty="0">
                <a:solidFill>
                  <a:schemeClr val="tx1"/>
                </a:solidFill>
                <a:latin typeface="Century Gothic" panose="020B0502020202020204" pitchFamily="34" charset="0"/>
              </a:rPr>
              <a:t>Task continues on next page…</a:t>
            </a:r>
          </a:p>
        </p:txBody>
      </p:sp>
      <p:sp>
        <p:nvSpPr>
          <p:cNvPr id="15362" name="AutoShape 2" descr="Party Cartoons Images, Stock Photos &amp; Vectors | Shutterstoc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GB"/>
          </a:p>
        </p:txBody>
      </p:sp>
      <p:sp>
        <p:nvSpPr>
          <p:cNvPr id="15364" name="AutoShape 4" descr="Party Cartoons Images, Stock Photos &amp; Vectors | Shutterstoc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GB"/>
          </a:p>
        </p:txBody>
      </p:sp>
      <p:sp>
        <p:nvSpPr>
          <p:cNvPr id="32770" name="AutoShape 2" descr="Best places to holiday in the UK with older people | brighterkind"/>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GB"/>
          </a:p>
        </p:txBody>
      </p:sp>
      <p:sp>
        <p:nvSpPr>
          <p:cNvPr id="32772" name="AutoShape 4" descr="Best places to holiday in the UK with older people | brighterkind"/>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GB"/>
          </a:p>
        </p:txBody>
      </p:sp>
      <p:sp>
        <p:nvSpPr>
          <p:cNvPr id="32774" name="AutoShape 6" descr="Library of clipart library library holiday png files ..."/>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GB"/>
          </a:p>
        </p:txBody>
      </p:sp>
      <p:sp>
        <p:nvSpPr>
          <p:cNvPr id="32776" name="AutoShape 8" descr="Library of clipart library library holiday png files ..."/>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GB"/>
          </a:p>
        </p:txBody>
      </p:sp>
      <p:pic>
        <p:nvPicPr>
          <p:cNvPr id="32778" name="Picture 10" descr="Library of clipart library library holiday png files ..."/>
          <p:cNvPicPr>
            <a:picLocks noChangeAspect="1" noChangeArrowheads="1"/>
          </p:cNvPicPr>
          <p:nvPr/>
        </p:nvPicPr>
        <p:blipFill>
          <a:blip r:embed="rId8" cstate="print"/>
          <a:srcRect b="9189"/>
          <a:stretch>
            <a:fillRect/>
          </a:stretch>
        </p:blipFill>
        <p:spPr bwMode="auto">
          <a:xfrm>
            <a:off x="7810410" y="0"/>
            <a:ext cx="2025921" cy="1950144"/>
          </a:xfrm>
          <a:prstGeom prst="rect">
            <a:avLst/>
          </a:prstGeom>
          <a:noFill/>
        </p:spPr>
      </p:pic>
    </p:spTree>
    <p:extLst>
      <p:ext uri="{BB962C8B-B14F-4D97-AF65-F5344CB8AC3E}">
        <p14:creationId xmlns:p14="http://schemas.microsoft.com/office/powerpoint/2010/main" val="272450909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8DD8DC9-F972-4CF2-8EE7-B00106A4A3C3}"/>
              </a:ext>
            </a:extLst>
          </p:cNvPr>
          <p:cNvSpPr txBox="1"/>
          <p:nvPr/>
        </p:nvSpPr>
        <p:spPr>
          <a:xfrm>
            <a:off x="235132" y="2194561"/>
            <a:ext cx="11260181" cy="4031873"/>
          </a:xfrm>
          <a:prstGeom prst="rect">
            <a:avLst/>
          </a:prstGeom>
          <a:solidFill>
            <a:schemeClr val="accent2">
              <a:lumMod val="40000"/>
              <a:lumOff val="60000"/>
            </a:schemeClr>
          </a:solidFill>
          <a:ln w="31750">
            <a:solidFill>
              <a:schemeClr val="tx1"/>
            </a:solidFill>
          </a:ln>
        </p:spPr>
        <p:txBody>
          <a:bodyPr wrap="square" rtlCol="0">
            <a:spAutoFit/>
          </a:bodyPr>
          <a:lstStyle/>
          <a:p>
            <a:r>
              <a:rPr lang="en-GB" sz="1600" dirty="0">
                <a:latin typeface="Century Gothic" panose="020B0502020202020204" pitchFamily="34" charset="0"/>
              </a:rPr>
              <a:t>Write a list so you can tick off when you have packed all the things you need.</a:t>
            </a:r>
          </a:p>
          <a:p>
            <a:endParaRPr lang="en-GB" sz="1600" dirty="0">
              <a:latin typeface="Century Gothic" panose="020B0502020202020204" pitchFamily="34" charset="0"/>
            </a:endParaRPr>
          </a:p>
          <a:p>
            <a:r>
              <a:rPr lang="en-GB" sz="1600" b="1" dirty="0">
                <a:latin typeface="Century Gothic" panose="020B0502020202020204" pitchFamily="34" charset="0"/>
              </a:rPr>
              <a:t>List-</a:t>
            </a:r>
            <a:endParaRPr lang="en-GB" sz="1600" dirty="0">
              <a:latin typeface="Century Gothic" panose="020B0502020202020204" pitchFamily="34" charset="0"/>
            </a:endParaRPr>
          </a:p>
          <a:p>
            <a:endParaRPr lang="en-GB" sz="1600" dirty="0">
              <a:latin typeface="Century Gothic" panose="020B0502020202020204" pitchFamily="34" charset="0"/>
            </a:endParaRPr>
          </a:p>
          <a:p>
            <a:endParaRPr lang="en-GB" sz="1600" dirty="0">
              <a:latin typeface="Century Gothic" panose="020B0502020202020204" pitchFamily="34" charset="0"/>
            </a:endParaRPr>
          </a:p>
          <a:p>
            <a:endParaRPr lang="en-GB" sz="1600" dirty="0">
              <a:latin typeface="Century Gothic" panose="020B0502020202020204" pitchFamily="34" charset="0"/>
            </a:endParaRPr>
          </a:p>
          <a:p>
            <a:endParaRPr lang="en-GB" sz="1600" dirty="0">
              <a:latin typeface="Century Gothic" panose="020B0502020202020204" pitchFamily="34" charset="0"/>
            </a:endParaRPr>
          </a:p>
          <a:p>
            <a:endParaRPr lang="en-GB" sz="1600" dirty="0">
              <a:latin typeface="Century Gothic" panose="020B0502020202020204" pitchFamily="34" charset="0"/>
            </a:endParaRPr>
          </a:p>
          <a:p>
            <a:endParaRPr lang="en-GB" sz="1600" dirty="0">
              <a:latin typeface="Century Gothic" panose="020B0502020202020204" pitchFamily="34" charset="0"/>
            </a:endParaRPr>
          </a:p>
          <a:p>
            <a:endParaRPr lang="en-GB" sz="1600" dirty="0">
              <a:latin typeface="Century Gothic" panose="020B0502020202020204" pitchFamily="34" charset="0"/>
            </a:endParaRPr>
          </a:p>
          <a:p>
            <a:endParaRPr lang="en-GB" sz="1600" dirty="0">
              <a:latin typeface="Century Gothic" panose="020B0502020202020204" pitchFamily="34" charset="0"/>
            </a:endParaRPr>
          </a:p>
          <a:p>
            <a:endParaRPr lang="en-GB" sz="1600" dirty="0">
              <a:latin typeface="Century Gothic" panose="020B0502020202020204" pitchFamily="34" charset="0"/>
            </a:endParaRPr>
          </a:p>
          <a:p>
            <a:endParaRPr lang="en-GB" sz="1600" dirty="0">
              <a:latin typeface="Century Gothic" panose="020B0502020202020204" pitchFamily="34" charset="0"/>
            </a:endParaRPr>
          </a:p>
          <a:p>
            <a:endParaRPr lang="en-GB" sz="1600" dirty="0">
              <a:latin typeface="Century Gothic" panose="020B0502020202020204" pitchFamily="34" charset="0"/>
            </a:endParaRPr>
          </a:p>
          <a:p>
            <a:endParaRPr lang="en-GB" sz="1600" dirty="0">
              <a:latin typeface="Century Gothic" panose="020B0502020202020204" pitchFamily="34" charset="0"/>
            </a:endParaRPr>
          </a:p>
          <a:p>
            <a:endParaRPr lang="en-GB" sz="1600" dirty="0">
              <a:latin typeface="Century Gothic" panose="020B0502020202020204" pitchFamily="34" charset="0"/>
            </a:endParaRPr>
          </a:p>
        </p:txBody>
      </p:sp>
      <p:sp>
        <p:nvSpPr>
          <p:cNvPr id="10" name="Rectangle 9">
            <a:extLst>
              <a:ext uri="{FF2B5EF4-FFF2-40B4-BE49-F238E27FC236}">
                <a16:creationId xmlns:a16="http://schemas.microsoft.com/office/drawing/2014/main" id="{BF113C89-660A-41A8-B379-61175D54B106}"/>
              </a:ext>
            </a:extLst>
          </p:cNvPr>
          <p:cNvSpPr/>
          <p:nvPr/>
        </p:nvSpPr>
        <p:spPr>
          <a:xfrm>
            <a:off x="275174" y="233431"/>
            <a:ext cx="7170655" cy="1294923"/>
          </a:xfrm>
          <a:prstGeom prst="rect">
            <a:avLst/>
          </a:prstGeom>
          <a:solidFill>
            <a:schemeClr val="accent1">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2000" dirty="0">
              <a:solidFill>
                <a:schemeClr val="tx1"/>
              </a:solidFill>
              <a:latin typeface="Century Gothic" panose="020B0502020202020204" pitchFamily="34" charset="0"/>
            </a:endParaRPr>
          </a:p>
          <a:p>
            <a:r>
              <a:rPr lang="en-GB" sz="1600" dirty="0">
                <a:solidFill>
                  <a:schemeClr val="tx1"/>
                </a:solidFill>
                <a:latin typeface="Century Gothic" panose="020B0502020202020204" pitchFamily="34" charset="0"/>
              </a:rPr>
              <a:t>You need to pack a suitcase with all the things you will need- remember your Toothbrush and book!</a:t>
            </a:r>
          </a:p>
          <a:p>
            <a:endParaRPr lang="en-GB" sz="2000" dirty="0">
              <a:solidFill>
                <a:schemeClr val="tx1"/>
              </a:solidFill>
              <a:latin typeface="Century Gothic" panose="020B0502020202020204" pitchFamily="34" charset="0"/>
            </a:endParaRPr>
          </a:p>
        </p:txBody>
      </p:sp>
      <p:sp>
        <p:nvSpPr>
          <p:cNvPr id="11" name="TextBox 10">
            <a:extLst>
              <a:ext uri="{FF2B5EF4-FFF2-40B4-BE49-F238E27FC236}">
                <a16:creationId xmlns:a16="http://schemas.microsoft.com/office/drawing/2014/main" id="{04E57200-97F6-4335-BE91-65D20D2D33C2}"/>
              </a:ext>
            </a:extLst>
          </p:cNvPr>
          <p:cNvSpPr txBox="1"/>
          <p:nvPr/>
        </p:nvSpPr>
        <p:spPr>
          <a:xfrm>
            <a:off x="225902" y="200691"/>
            <a:ext cx="7219927" cy="954107"/>
          </a:xfrm>
          <a:prstGeom prst="rect">
            <a:avLst/>
          </a:prstGeom>
          <a:noFill/>
        </p:spPr>
        <p:txBody>
          <a:bodyPr wrap="square" rtlCol="0">
            <a:spAutoFit/>
          </a:bodyPr>
          <a:lstStyle/>
          <a:p>
            <a:r>
              <a:rPr lang="en-GB" sz="2000" b="1" u="sng" dirty="0">
                <a:latin typeface="Century Gothic" panose="020B0502020202020204" pitchFamily="34" charset="0"/>
              </a:rPr>
              <a:t>Task: Holiday Planning.</a:t>
            </a:r>
          </a:p>
          <a:p>
            <a:endParaRPr lang="en-GB" sz="2000" b="1" u="sng" dirty="0">
              <a:latin typeface="Century Gothic" panose="020B0502020202020204" pitchFamily="34" charset="0"/>
            </a:endParaRPr>
          </a:p>
          <a:p>
            <a:endParaRPr lang="en-GB" sz="1600" dirty="0">
              <a:latin typeface="Century Gothic" panose="020B0502020202020204" pitchFamily="34" charset="0"/>
            </a:endParaRPr>
          </a:p>
        </p:txBody>
      </p:sp>
      <p:sp>
        <p:nvSpPr>
          <p:cNvPr id="14" name="Rectangle: Rounded Corners 7">
            <a:extLst>
              <a:ext uri="{FF2B5EF4-FFF2-40B4-BE49-F238E27FC236}">
                <a16:creationId xmlns:a16="http://schemas.microsoft.com/office/drawing/2014/main" id="{7F9BBADF-CE1A-4EB0-AEDB-0B89A4F84166}"/>
              </a:ext>
            </a:extLst>
          </p:cNvPr>
          <p:cNvSpPr/>
          <p:nvPr/>
        </p:nvSpPr>
        <p:spPr>
          <a:xfrm>
            <a:off x="10074694" y="229232"/>
            <a:ext cx="1912523" cy="1415845"/>
          </a:xfrm>
          <a:prstGeom prst="roundRect">
            <a:avLst/>
          </a:prstGeom>
          <a:solidFill>
            <a:srgbClr val="CC99FF"/>
          </a:solid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a:extLst>
              <a:ext uri="{FF2B5EF4-FFF2-40B4-BE49-F238E27FC236}">
                <a16:creationId xmlns:a16="http://schemas.microsoft.com/office/drawing/2014/main" id="{B8667D25-59DD-4957-BEB2-4F5594A1BC19}"/>
              </a:ext>
            </a:extLst>
          </p:cNvPr>
          <p:cNvSpPr txBox="1"/>
          <p:nvPr/>
        </p:nvSpPr>
        <p:spPr>
          <a:xfrm>
            <a:off x="10392697" y="176981"/>
            <a:ext cx="1170038" cy="369332"/>
          </a:xfrm>
          <a:prstGeom prst="rect">
            <a:avLst/>
          </a:prstGeom>
          <a:noFill/>
        </p:spPr>
        <p:txBody>
          <a:bodyPr wrap="square" rtlCol="0">
            <a:spAutoFit/>
          </a:bodyPr>
          <a:lstStyle/>
          <a:p>
            <a:pPr algn="ctr"/>
            <a:r>
              <a:rPr lang="en-GB" b="1" u="sng" dirty="0"/>
              <a:t>Skills:</a:t>
            </a:r>
          </a:p>
        </p:txBody>
      </p:sp>
      <p:pic>
        <p:nvPicPr>
          <p:cNvPr id="16" name="Picture 15">
            <a:extLst>
              <a:ext uri="{FF2B5EF4-FFF2-40B4-BE49-F238E27FC236}">
                <a16:creationId xmlns:a16="http://schemas.microsoft.com/office/drawing/2014/main" id="{54361A72-DB49-4F3E-83BE-EBAD7B2B8290}"/>
              </a:ext>
            </a:extLst>
          </p:cNvPr>
          <p:cNvPicPr>
            <a:picLocks noChangeAspect="1"/>
          </p:cNvPicPr>
          <p:nvPr/>
        </p:nvPicPr>
        <p:blipFill>
          <a:blip r:embed="rId2" cstate="print">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10112478" y="679630"/>
            <a:ext cx="560437" cy="560437"/>
          </a:xfrm>
          <a:prstGeom prst="rect">
            <a:avLst/>
          </a:prstGeom>
          <a:solidFill>
            <a:schemeClr val="bg1"/>
          </a:solidFill>
          <a:ln w="12700">
            <a:solidFill>
              <a:schemeClr val="tx1"/>
            </a:solidFill>
          </a:ln>
        </p:spPr>
      </p:pic>
      <p:pic>
        <p:nvPicPr>
          <p:cNvPr id="17" name="Picture 16">
            <a:extLst>
              <a:ext uri="{FF2B5EF4-FFF2-40B4-BE49-F238E27FC236}">
                <a16:creationId xmlns:a16="http://schemas.microsoft.com/office/drawing/2014/main" id="{45CDE0EA-A411-4BF9-9193-32BF4F375FF0}"/>
              </a:ext>
            </a:extLst>
          </p:cNvPr>
          <p:cNvPicPr>
            <a:picLocks noChangeAspect="1"/>
          </p:cNvPicPr>
          <p:nvPr/>
        </p:nvPicPr>
        <p:blipFill>
          <a:blip r:embed="rId4" cstate="print">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10697497" y="679629"/>
            <a:ext cx="560437" cy="560437"/>
          </a:xfrm>
          <a:prstGeom prst="rect">
            <a:avLst/>
          </a:prstGeom>
          <a:ln w="12700">
            <a:solidFill>
              <a:schemeClr val="tx1"/>
            </a:solidFill>
          </a:ln>
        </p:spPr>
      </p:pic>
      <p:pic>
        <p:nvPicPr>
          <p:cNvPr id="19" name="Picture 18">
            <a:extLst>
              <a:ext uri="{FF2B5EF4-FFF2-40B4-BE49-F238E27FC236}">
                <a16:creationId xmlns:a16="http://schemas.microsoft.com/office/drawing/2014/main" id="{FF9144FB-BEF6-49AD-BEC2-78196EE8901A}"/>
              </a:ext>
            </a:extLst>
          </p:cNvPr>
          <p:cNvPicPr>
            <a:picLocks noChangeAspect="1"/>
          </p:cNvPicPr>
          <p:nvPr/>
        </p:nvPicPr>
        <p:blipFill>
          <a:blip r:embed="rId6" cstate="print">
            <a:extLst>
              <a:ext uri="{28A0092B-C50C-407E-A947-70E740481C1C}">
                <a14:useLocalDpi xmlns:a14="http://schemas.microsoft.com/office/drawing/2010/main" val="0"/>
              </a:ext>
              <a:ext uri="{837473B0-CC2E-450A-ABE3-18F120FF3D39}">
                <a1611:picAttrSrcUrl xmlns:a1611="http://schemas.microsoft.com/office/drawing/2016/11/main" r:id="rId7"/>
              </a:ext>
            </a:extLst>
          </a:blip>
          <a:stretch>
            <a:fillRect/>
          </a:stretch>
        </p:blipFill>
        <p:spPr>
          <a:xfrm>
            <a:off x="11265978" y="674491"/>
            <a:ext cx="565575" cy="565575"/>
          </a:xfrm>
          <a:prstGeom prst="rect">
            <a:avLst/>
          </a:prstGeom>
          <a:solidFill>
            <a:schemeClr val="bg1"/>
          </a:solidFill>
          <a:ln w="12700">
            <a:solidFill>
              <a:schemeClr val="tx1"/>
            </a:solidFill>
          </a:ln>
        </p:spPr>
      </p:pic>
      <p:sp>
        <p:nvSpPr>
          <p:cNvPr id="21" name="Rectangle 20">
            <a:extLst>
              <a:ext uri="{FF2B5EF4-FFF2-40B4-BE49-F238E27FC236}">
                <a16:creationId xmlns:a16="http://schemas.microsoft.com/office/drawing/2014/main" id="{2F4DB13A-A551-4C4D-A70B-34EB3A153648}"/>
              </a:ext>
            </a:extLst>
          </p:cNvPr>
          <p:cNvSpPr/>
          <p:nvPr/>
        </p:nvSpPr>
        <p:spPr>
          <a:xfrm>
            <a:off x="8438606" y="6173181"/>
            <a:ext cx="3483296" cy="475814"/>
          </a:xfrm>
          <a:prstGeom prst="rect">
            <a:avLst/>
          </a:prstGeom>
          <a:solidFill>
            <a:srgbClr val="92D050"/>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u="sng" dirty="0">
                <a:solidFill>
                  <a:schemeClr val="tx1"/>
                </a:solidFill>
                <a:latin typeface="Century Gothic" panose="020B0502020202020204" pitchFamily="34" charset="0"/>
              </a:rPr>
              <a:t>Task continues on next page…</a:t>
            </a:r>
          </a:p>
        </p:txBody>
      </p:sp>
      <p:sp>
        <p:nvSpPr>
          <p:cNvPr id="15362" name="AutoShape 2" descr="Party Cartoons Images, Stock Photos &amp; Vectors | Shutterstoc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GB"/>
          </a:p>
        </p:txBody>
      </p:sp>
      <p:sp>
        <p:nvSpPr>
          <p:cNvPr id="15364" name="AutoShape 4" descr="Party Cartoons Images, Stock Photos &amp; Vectors | Shutterstoc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GB"/>
          </a:p>
        </p:txBody>
      </p:sp>
      <p:sp>
        <p:nvSpPr>
          <p:cNvPr id="32770" name="AutoShape 2" descr="Best places to holiday in the UK with older people | brighterkind"/>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GB"/>
          </a:p>
        </p:txBody>
      </p:sp>
      <p:sp>
        <p:nvSpPr>
          <p:cNvPr id="32772" name="AutoShape 4" descr="Best places to holiday in the UK with older people | brighterkind"/>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GB"/>
          </a:p>
        </p:txBody>
      </p:sp>
      <p:sp>
        <p:nvSpPr>
          <p:cNvPr id="32774" name="AutoShape 6" descr="Library of clipart library library holiday png files ..."/>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GB"/>
          </a:p>
        </p:txBody>
      </p:sp>
      <p:sp>
        <p:nvSpPr>
          <p:cNvPr id="32776" name="AutoShape 8" descr="Library of clipart library library holiday png files ..."/>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GB"/>
          </a:p>
        </p:txBody>
      </p:sp>
      <p:pic>
        <p:nvPicPr>
          <p:cNvPr id="32778" name="Picture 10" descr="Library of clipart library library holiday png files ..."/>
          <p:cNvPicPr>
            <a:picLocks noChangeAspect="1" noChangeArrowheads="1"/>
          </p:cNvPicPr>
          <p:nvPr/>
        </p:nvPicPr>
        <p:blipFill>
          <a:blip r:embed="rId8" cstate="print"/>
          <a:srcRect b="9189"/>
          <a:stretch>
            <a:fillRect/>
          </a:stretch>
        </p:blipFill>
        <p:spPr bwMode="auto">
          <a:xfrm>
            <a:off x="7810410" y="0"/>
            <a:ext cx="2025921" cy="1950144"/>
          </a:xfrm>
          <a:prstGeom prst="rect">
            <a:avLst/>
          </a:prstGeom>
          <a:noFill/>
        </p:spPr>
      </p:pic>
    </p:spTree>
    <p:extLst>
      <p:ext uri="{BB962C8B-B14F-4D97-AF65-F5344CB8AC3E}">
        <p14:creationId xmlns:p14="http://schemas.microsoft.com/office/powerpoint/2010/main" val="272450909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F113C89-660A-41A8-B379-61175D54B106}"/>
              </a:ext>
            </a:extLst>
          </p:cNvPr>
          <p:cNvSpPr/>
          <p:nvPr/>
        </p:nvSpPr>
        <p:spPr>
          <a:xfrm>
            <a:off x="209859" y="0"/>
            <a:ext cx="9757101" cy="1423851"/>
          </a:xfrm>
          <a:prstGeom prst="rect">
            <a:avLst/>
          </a:prstGeom>
          <a:solidFill>
            <a:schemeClr val="accent1">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2000" dirty="0">
              <a:solidFill>
                <a:schemeClr val="tx1"/>
              </a:solidFill>
              <a:latin typeface="Century Gothic" panose="020B0502020202020204" pitchFamily="34" charset="0"/>
            </a:endParaRPr>
          </a:p>
          <a:p>
            <a:endParaRPr lang="en-GB" sz="2000" dirty="0">
              <a:solidFill>
                <a:schemeClr val="tx1"/>
              </a:solidFill>
              <a:latin typeface="Century Gothic" panose="020B0502020202020204" pitchFamily="34" charset="0"/>
            </a:endParaRPr>
          </a:p>
        </p:txBody>
      </p:sp>
      <p:sp>
        <p:nvSpPr>
          <p:cNvPr id="11" name="TextBox 10">
            <a:extLst>
              <a:ext uri="{FF2B5EF4-FFF2-40B4-BE49-F238E27FC236}">
                <a16:creationId xmlns:a16="http://schemas.microsoft.com/office/drawing/2014/main" id="{04E57200-97F6-4335-BE91-65D20D2D33C2}"/>
              </a:ext>
            </a:extLst>
          </p:cNvPr>
          <p:cNvSpPr txBox="1"/>
          <p:nvPr/>
        </p:nvSpPr>
        <p:spPr>
          <a:xfrm>
            <a:off x="199777" y="174566"/>
            <a:ext cx="9610429" cy="1261884"/>
          </a:xfrm>
          <a:prstGeom prst="rect">
            <a:avLst/>
          </a:prstGeom>
          <a:noFill/>
        </p:spPr>
        <p:txBody>
          <a:bodyPr wrap="square" rtlCol="0">
            <a:spAutoFit/>
          </a:bodyPr>
          <a:lstStyle/>
          <a:p>
            <a:r>
              <a:rPr lang="en-GB" sz="2000" b="1" u="sng" dirty="0">
                <a:latin typeface="Century Gothic" panose="020B0502020202020204" pitchFamily="34" charset="0"/>
              </a:rPr>
              <a:t>Task: Postcard Home.</a:t>
            </a:r>
          </a:p>
          <a:p>
            <a:endParaRPr lang="en-GB" sz="800" b="1" u="sng" dirty="0">
              <a:latin typeface="Century Gothic" panose="020B0502020202020204" pitchFamily="34" charset="0"/>
            </a:endParaRPr>
          </a:p>
          <a:p>
            <a:r>
              <a:rPr lang="en-GB" sz="1600" dirty="0">
                <a:latin typeface="Century Gothic" panose="020B0502020202020204" pitchFamily="34" charset="0"/>
              </a:rPr>
              <a:t>You have made it on your holiday – you must write a postcard home to say what you are up to! Use the template or create your own- remember your post card must have a picture on the back to show your view! </a:t>
            </a:r>
          </a:p>
        </p:txBody>
      </p:sp>
      <p:sp>
        <p:nvSpPr>
          <p:cNvPr id="14" name="Rectangle: Rounded Corners 7">
            <a:extLst>
              <a:ext uri="{FF2B5EF4-FFF2-40B4-BE49-F238E27FC236}">
                <a16:creationId xmlns:a16="http://schemas.microsoft.com/office/drawing/2014/main" id="{7F9BBADF-CE1A-4EB0-AEDB-0B89A4F84166}"/>
              </a:ext>
            </a:extLst>
          </p:cNvPr>
          <p:cNvSpPr/>
          <p:nvPr/>
        </p:nvSpPr>
        <p:spPr>
          <a:xfrm>
            <a:off x="10074694" y="229232"/>
            <a:ext cx="1912523" cy="1415845"/>
          </a:xfrm>
          <a:prstGeom prst="roundRect">
            <a:avLst/>
          </a:prstGeom>
          <a:solidFill>
            <a:srgbClr val="CC99FF"/>
          </a:solid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a:extLst>
              <a:ext uri="{FF2B5EF4-FFF2-40B4-BE49-F238E27FC236}">
                <a16:creationId xmlns:a16="http://schemas.microsoft.com/office/drawing/2014/main" id="{B8667D25-59DD-4957-BEB2-4F5594A1BC19}"/>
              </a:ext>
            </a:extLst>
          </p:cNvPr>
          <p:cNvSpPr txBox="1"/>
          <p:nvPr/>
        </p:nvSpPr>
        <p:spPr>
          <a:xfrm>
            <a:off x="10392697" y="176981"/>
            <a:ext cx="1170038" cy="369332"/>
          </a:xfrm>
          <a:prstGeom prst="rect">
            <a:avLst/>
          </a:prstGeom>
          <a:noFill/>
        </p:spPr>
        <p:txBody>
          <a:bodyPr wrap="square" rtlCol="0">
            <a:spAutoFit/>
          </a:bodyPr>
          <a:lstStyle/>
          <a:p>
            <a:pPr algn="ctr"/>
            <a:r>
              <a:rPr lang="en-GB" b="1" u="sng" dirty="0"/>
              <a:t>Skills:</a:t>
            </a:r>
          </a:p>
        </p:txBody>
      </p:sp>
      <p:pic>
        <p:nvPicPr>
          <p:cNvPr id="16" name="Picture 15">
            <a:extLst>
              <a:ext uri="{FF2B5EF4-FFF2-40B4-BE49-F238E27FC236}">
                <a16:creationId xmlns:a16="http://schemas.microsoft.com/office/drawing/2014/main" id="{54361A72-DB49-4F3E-83BE-EBAD7B2B8290}"/>
              </a:ext>
            </a:extLst>
          </p:cNvPr>
          <p:cNvPicPr>
            <a:picLocks noChangeAspect="1"/>
          </p:cNvPicPr>
          <p:nvPr/>
        </p:nvPicPr>
        <p:blipFill>
          <a:blip r:embed="rId2" cstate="print">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10112478" y="679630"/>
            <a:ext cx="560437" cy="560437"/>
          </a:xfrm>
          <a:prstGeom prst="rect">
            <a:avLst/>
          </a:prstGeom>
          <a:solidFill>
            <a:schemeClr val="bg1"/>
          </a:solidFill>
          <a:ln w="12700">
            <a:solidFill>
              <a:schemeClr val="tx1"/>
            </a:solidFill>
          </a:ln>
        </p:spPr>
      </p:pic>
      <p:pic>
        <p:nvPicPr>
          <p:cNvPr id="17" name="Picture 16">
            <a:extLst>
              <a:ext uri="{FF2B5EF4-FFF2-40B4-BE49-F238E27FC236}">
                <a16:creationId xmlns:a16="http://schemas.microsoft.com/office/drawing/2014/main" id="{45CDE0EA-A411-4BF9-9193-32BF4F375FF0}"/>
              </a:ext>
            </a:extLst>
          </p:cNvPr>
          <p:cNvPicPr>
            <a:picLocks noChangeAspect="1"/>
          </p:cNvPicPr>
          <p:nvPr/>
        </p:nvPicPr>
        <p:blipFill>
          <a:blip r:embed="rId4" cstate="print">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10697497" y="679629"/>
            <a:ext cx="560437" cy="560437"/>
          </a:xfrm>
          <a:prstGeom prst="rect">
            <a:avLst/>
          </a:prstGeom>
          <a:ln w="12700">
            <a:solidFill>
              <a:schemeClr val="tx1"/>
            </a:solidFill>
          </a:ln>
        </p:spPr>
      </p:pic>
      <p:pic>
        <p:nvPicPr>
          <p:cNvPr id="19" name="Picture 18">
            <a:extLst>
              <a:ext uri="{FF2B5EF4-FFF2-40B4-BE49-F238E27FC236}">
                <a16:creationId xmlns:a16="http://schemas.microsoft.com/office/drawing/2014/main" id="{FF9144FB-BEF6-49AD-BEC2-78196EE8901A}"/>
              </a:ext>
            </a:extLst>
          </p:cNvPr>
          <p:cNvPicPr>
            <a:picLocks noChangeAspect="1"/>
          </p:cNvPicPr>
          <p:nvPr/>
        </p:nvPicPr>
        <p:blipFill>
          <a:blip r:embed="rId6" cstate="print">
            <a:extLst>
              <a:ext uri="{28A0092B-C50C-407E-A947-70E740481C1C}">
                <a14:useLocalDpi xmlns:a14="http://schemas.microsoft.com/office/drawing/2010/main" val="0"/>
              </a:ext>
              <a:ext uri="{837473B0-CC2E-450A-ABE3-18F120FF3D39}">
                <a1611:picAttrSrcUrl xmlns:a1611="http://schemas.microsoft.com/office/drawing/2016/11/main" r:id="rId7"/>
              </a:ext>
            </a:extLst>
          </a:blip>
          <a:stretch>
            <a:fillRect/>
          </a:stretch>
        </p:blipFill>
        <p:spPr>
          <a:xfrm>
            <a:off x="11265978" y="674491"/>
            <a:ext cx="565575" cy="565575"/>
          </a:xfrm>
          <a:prstGeom prst="rect">
            <a:avLst/>
          </a:prstGeom>
          <a:solidFill>
            <a:schemeClr val="bg1"/>
          </a:solidFill>
          <a:ln w="12700">
            <a:solidFill>
              <a:schemeClr val="tx1"/>
            </a:solidFill>
          </a:ln>
        </p:spPr>
      </p:pic>
      <p:sp>
        <p:nvSpPr>
          <p:cNvPr id="21" name="Rectangle 20">
            <a:extLst>
              <a:ext uri="{FF2B5EF4-FFF2-40B4-BE49-F238E27FC236}">
                <a16:creationId xmlns:a16="http://schemas.microsoft.com/office/drawing/2014/main" id="{2F4DB13A-A551-4C4D-A70B-34EB3A153648}"/>
              </a:ext>
            </a:extLst>
          </p:cNvPr>
          <p:cNvSpPr/>
          <p:nvPr/>
        </p:nvSpPr>
        <p:spPr>
          <a:xfrm>
            <a:off x="9274629" y="6160119"/>
            <a:ext cx="2917371" cy="475814"/>
          </a:xfrm>
          <a:prstGeom prst="rect">
            <a:avLst/>
          </a:prstGeom>
          <a:solidFill>
            <a:srgbClr val="92D050"/>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u="sng" dirty="0">
                <a:solidFill>
                  <a:schemeClr val="tx1"/>
                </a:solidFill>
                <a:latin typeface="Century Gothic" panose="020B0502020202020204" pitchFamily="34" charset="0"/>
              </a:rPr>
              <a:t>Task continues on next page…</a:t>
            </a:r>
          </a:p>
        </p:txBody>
      </p:sp>
      <p:pic>
        <p:nvPicPr>
          <p:cNvPr id="31746" name="Picture 2" descr="blank-postcard-template … (With images) | Postcard template ..."/>
          <p:cNvPicPr>
            <a:picLocks noChangeAspect="1" noChangeArrowheads="1"/>
          </p:cNvPicPr>
          <p:nvPr/>
        </p:nvPicPr>
        <p:blipFill>
          <a:blip r:embed="rId8" cstate="print"/>
          <a:srcRect/>
          <a:stretch>
            <a:fillRect/>
          </a:stretch>
        </p:blipFill>
        <p:spPr bwMode="auto">
          <a:xfrm>
            <a:off x="717278" y="1421350"/>
            <a:ext cx="8204653" cy="5436649"/>
          </a:xfrm>
          <a:prstGeom prst="rect">
            <a:avLst/>
          </a:prstGeom>
          <a:noFill/>
        </p:spPr>
      </p:pic>
      <p:pic>
        <p:nvPicPr>
          <p:cNvPr id="18" name="Picture 10" descr="Library of clipart library library holiday png files ..."/>
          <p:cNvPicPr>
            <a:picLocks noChangeAspect="1" noChangeArrowheads="1"/>
          </p:cNvPicPr>
          <p:nvPr/>
        </p:nvPicPr>
        <p:blipFill>
          <a:blip r:embed="rId9" cstate="print"/>
          <a:srcRect b="9189"/>
          <a:stretch>
            <a:fillRect/>
          </a:stretch>
        </p:blipFill>
        <p:spPr bwMode="auto">
          <a:xfrm>
            <a:off x="9573896" y="1867988"/>
            <a:ext cx="2025921" cy="1950144"/>
          </a:xfrm>
          <a:prstGeom prst="rect">
            <a:avLst/>
          </a:prstGeom>
          <a:noFill/>
        </p:spPr>
      </p:pic>
    </p:spTree>
    <p:extLst>
      <p:ext uri="{BB962C8B-B14F-4D97-AF65-F5344CB8AC3E}">
        <p14:creationId xmlns:p14="http://schemas.microsoft.com/office/powerpoint/2010/main" val="27245090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2154C7C-5DEF-4AB2-A208-76D7B7E96A8E}"/>
              </a:ext>
            </a:extLst>
          </p:cNvPr>
          <p:cNvSpPr txBox="1"/>
          <p:nvPr/>
        </p:nvSpPr>
        <p:spPr>
          <a:xfrm>
            <a:off x="225902" y="200691"/>
            <a:ext cx="9463638" cy="646331"/>
          </a:xfrm>
          <a:prstGeom prst="rect">
            <a:avLst/>
          </a:prstGeom>
          <a:solidFill>
            <a:schemeClr val="accent1">
              <a:lumMod val="20000"/>
              <a:lumOff val="80000"/>
            </a:schemeClr>
          </a:solidFill>
          <a:ln w="28575">
            <a:solidFill>
              <a:schemeClr val="tx1"/>
            </a:solidFill>
          </a:ln>
        </p:spPr>
        <p:txBody>
          <a:bodyPr wrap="square" rtlCol="0">
            <a:spAutoFit/>
          </a:bodyPr>
          <a:lstStyle/>
          <a:p>
            <a:r>
              <a:rPr lang="en-GB" sz="2000" b="1" u="sng" dirty="0">
                <a:latin typeface="Century Gothic" panose="020B0502020202020204" pitchFamily="34" charset="0"/>
              </a:rPr>
              <a:t>Task: - </a:t>
            </a:r>
            <a:r>
              <a:rPr lang="en-GB" sz="2000" b="1" dirty="0">
                <a:latin typeface="Century Gothic" panose="020B0502020202020204" pitchFamily="34" charset="0"/>
              </a:rPr>
              <a:t>Puzzle time </a:t>
            </a:r>
          </a:p>
          <a:p>
            <a:r>
              <a:rPr lang="en-GB" sz="1600" dirty="0">
                <a:latin typeface="Century Gothic" panose="020B0502020202020204" pitchFamily="34" charset="0"/>
              </a:rPr>
              <a:t>Puzzles  can be a fun way to work up your brain! </a:t>
            </a:r>
          </a:p>
        </p:txBody>
      </p:sp>
      <p:sp>
        <p:nvSpPr>
          <p:cNvPr id="5" name="Rectangle: Rounded Corners 6">
            <a:extLst>
              <a:ext uri="{FF2B5EF4-FFF2-40B4-BE49-F238E27FC236}">
                <a16:creationId xmlns:a16="http://schemas.microsoft.com/office/drawing/2014/main" id="{EBB4EF27-F799-4B65-91BB-6A144521AE98}"/>
              </a:ext>
            </a:extLst>
          </p:cNvPr>
          <p:cNvSpPr/>
          <p:nvPr/>
        </p:nvSpPr>
        <p:spPr>
          <a:xfrm>
            <a:off x="10048568" y="176981"/>
            <a:ext cx="1912523" cy="1415845"/>
          </a:xfrm>
          <a:prstGeom prst="roundRect">
            <a:avLst/>
          </a:prstGeom>
          <a:solidFill>
            <a:srgbClr val="CC99FF"/>
          </a:solid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u="sng" dirty="0"/>
          </a:p>
        </p:txBody>
      </p:sp>
      <p:pic>
        <p:nvPicPr>
          <p:cNvPr id="6" name="Picture 5">
            <a:extLst>
              <a:ext uri="{FF2B5EF4-FFF2-40B4-BE49-F238E27FC236}">
                <a16:creationId xmlns:a16="http://schemas.microsoft.com/office/drawing/2014/main" id="{BEC86B0C-F22F-454B-8A90-8B04B9ED09FF}"/>
              </a:ext>
            </a:extLst>
          </p:cNvPr>
          <p:cNvPicPr>
            <a:picLocks noChangeAspect="1"/>
          </p:cNvPicPr>
          <p:nvPr/>
        </p:nvPicPr>
        <p:blipFill>
          <a:blip r:embed="rId2" cstate="print">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11093118" y="798758"/>
            <a:ext cx="577645" cy="577645"/>
          </a:xfrm>
          <a:prstGeom prst="rect">
            <a:avLst/>
          </a:prstGeom>
          <a:solidFill>
            <a:schemeClr val="bg1"/>
          </a:solidFill>
          <a:ln w="12700">
            <a:solidFill>
              <a:schemeClr val="tx1"/>
            </a:solidFill>
          </a:ln>
        </p:spPr>
      </p:pic>
      <p:sp>
        <p:nvSpPr>
          <p:cNvPr id="7" name="Rectangle 6"/>
          <p:cNvSpPr/>
          <p:nvPr/>
        </p:nvSpPr>
        <p:spPr>
          <a:xfrm>
            <a:off x="10656655" y="292128"/>
            <a:ext cx="728084" cy="369332"/>
          </a:xfrm>
          <a:prstGeom prst="rect">
            <a:avLst/>
          </a:prstGeom>
        </p:spPr>
        <p:txBody>
          <a:bodyPr wrap="none">
            <a:spAutoFit/>
          </a:bodyPr>
          <a:lstStyle/>
          <a:p>
            <a:pPr algn="ctr"/>
            <a:r>
              <a:rPr lang="en-GB" b="1" u="sng" dirty="0"/>
              <a:t>Skills:</a:t>
            </a:r>
          </a:p>
        </p:txBody>
      </p:sp>
      <p:pic>
        <p:nvPicPr>
          <p:cNvPr id="8" name="Picture 7">
            <a:extLst>
              <a:ext uri="{FF2B5EF4-FFF2-40B4-BE49-F238E27FC236}">
                <a16:creationId xmlns:a16="http://schemas.microsoft.com/office/drawing/2014/main" id="{ED2CCF77-D889-4F77-82F5-C62D58731583}"/>
              </a:ext>
            </a:extLst>
          </p:cNvPr>
          <p:cNvPicPr>
            <a:picLocks noChangeAspect="1"/>
          </p:cNvPicPr>
          <p:nvPr/>
        </p:nvPicPr>
        <p:blipFill>
          <a:blip r:embed="rId4" cstate="print">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10313001" y="828037"/>
            <a:ext cx="568844" cy="568844"/>
          </a:xfrm>
          <a:prstGeom prst="rect">
            <a:avLst/>
          </a:prstGeom>
          <a:solidFill>
            <a:schemeClr val="bg1"/>
          </a:solidFill>
          <a:ln w="12700">
            <a:solidFill>
              <a:schemeClr val="tx1"/>
            </a:solidFill>
          </a:ln>
        </p:spPr>
      </p:pic>
      <p:pic>
        <p:nvPicPr>
          <p:cNvPr id="12" name="Picture 2"/>
          <p:cNvPicPr>
            <a:picLocks noChangeAspect="1" noChangeArrowheads="1"/>
          </p:cNvPicPr>
          <p:nvPr/>
        </p:nvPicPr>
        <p:blipFill>
          <a:blip r:embed="rId6" cstate="print"/>
          <a:srcRect/>
          <a:stretch>
            <a:fillRect/>
          </a:stretch>
        </p:blipFill>
        <p:spPr bwMode="auto">
          <a:xfrm>
            <a:off x="692060" y="903785"/>
            <a:ext cx="4023632" cy="6141333"/>
          </a:xfrm>
          <a:prstGeom prst="rect">
            <a:avLst/>
          </a:prstGeom>
          <a:noFill/>
          <a:ln w="9525">
            <a:noFill/>
            <a:miter lim="800000"/>
            <a:headEnd/>
            <a:tailEnd/>
          </a:ln>
        </p:spPr>
      </p:pic>
      <p:pic>
        <p:nvPicPr>
          <p:cNvPr id="13" name="Picture 3"/>
          <p:cNvPicPr>
            <a:picLocks noChangeAspect="1" noChangeArrowheads="1"/>
          </p:cNvPicPr>
          <p:nvPr/>
        </p:nvPicPr>
        <p:blipFill>
          <a:blip r:embed="rId7" cstate="print"/>
          <a:srcRect/>
          <a:stretch>
            <a:fillRect/>
          </a:stretch>
        </p:blipFill>
        <p:spPr bwMode="auto">
          <a:xfrm>
            <a:off x="5844677" y="894261"/>
            <a:ext cx="3821838" cy="5738232"/>
          </a:xfrm>
          <a:prstGeom prst="rect">
            <a:avLst/>
          </a:prstGeom>
          <a:noFill/>
          <a:ln w="9525">
            <a:noFill/>
            <a:miter lim="800000"/>
            <a:headEnd/>
            <a:tailEnd/>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F113C89-660A-41A8-B379-61175D54B106}"/>
              </a:ext>
            </a:extLst>
          </p:cNvPr>
          <p:cNvSpPr/>
          <p:nvPr/>
        </p:nvSpPr>
        <p:spPr>
          <a:xfrm>
            <a:off x="248194" y="233432"/>
            <a:ext cx="7406640" cy="1634558"/>
          </a:xfrm>
          <a:prstGeom prst="rect">
            <a:avLst/>
          </a:prstGeom>
          <a:solidFill>
            <a:schemeClr val="accent1">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2000" dirty="0">
              <a:solidFill>
                <a:schemeClr val="tx1"/>
              </a:solidFill>
              <a:latin typeface="Century Gothic" panose="020B0502020202020204" pitchFamily="34" charset="0"/>
            </a:endParaRPr>
          </a:p>
          <a:p>
            <a:endParaRPr lang="en-GB" sz="2000" dirty="0">
              <a:solidFill>
                <a:schemeClr val="tx1"/>
              </a:solidFill>
              <a:latin typeface="Century Gothic" panose="020B0502020202020204" pitchFamily="34" charset="0"/>
            </a:endParaRPr>
          </a:p>
        </p:txBody>
      </p:sp>
      <p:sp>
        <p:nvSpPr>
          <p:cNvPr id="11" name="TextBox 10">
            <a:extLst>
              <a:ext uri="{FF2B5EF4-FFF2-40B4-BE49-F238E27FC236}">
                <a16:creationId xmlns:a16="http://schemas.microsoft.com/office/drawing/2014/main" id="{04E57200-97F6-4335-BE91-65D20D2D33C2}"/>
              </a:ext>
            </a:extLst>
          </p:cNvPr>
          <p:cNvSpPr txBox="1"/>
          <p:nvPr/>
        </p:nvSpPr>
        <p:spPr>
          <a:xfrm>
            <a:off x="391886" y="200692"/>
            <a:ext cx="7145383" cy="1692771"/>
          </a:xfrm>
          <a:prstGeom prst="rect">
            <a:avLst/>
          </a:prstGeom>
          <a:noFill/>
        </p:spPr>
        <p:txBody>
          <a:bodyPr wrap="square" rtlCol="0">
            <a:spAutoFit/>
          </a:bodyPr>
          <a:lstStyle/>
          <a:p>
            <a:r>
              <a:rPr lang="en-GB" sz="2000" b="1" u="sng" dirty="0">
                <a:latin typeface="Century Gothic" panose="020B0502020202020204" pitchFamily="34" charset="0"/>
              </a:rPr>
              <a:t>Task: The Local Area.</a:t>
            </a:r>
          </a:p>
          <a:p>
            <a:r>
              <a:rPr lang="en-GB" sz="1600" dirty="0">
                <a:latin typeface="Century Gothic" pitchFamily="34" charset="0"/>
              </a:rPr>
              <a:t>You have made it to the local area- complete the box to show your countries special features. You will maybe have to find out about the country first</a:t>
            </a:r>
          </a:p>
          <a:p>
            <a:endParaRPr lang="en-GB" sz="2000" b="1" u="sng" dirty="0">
              <a:latin typeface="Century Gothic" panose="020B0502020202020204" pitchFamily="34" charset="0"/>
            </a:endParaRPr>
          </a:p>
          <a:p>
            <a:endParaRPr lang="en-GB" sz="1600" dirty="0">
              <a:latin typeface="Century Gothic" panose="020B0502020202020204" pitchFamily="34" charset="0"/>
            </a:endParaRPr>
          </a:p>
        </p:txBody>
      </p:sp>
      <p:sp>
        <p:nvSpPr>
          <p:cNvPr id="13" name="TextBox 12">
            <a:extLst>
              <a:ext uri="{FF2B5EF4-FFF2-40B4-BE49-F238E27FC236}">
                <a16:creationId xmlns:a16="http://schemas.microsoft.com/office/drawing/2014/main" id="{BCA7AF59-803A-43DB-AC77-B47D4349724D}"/>
              </a:ext>
            </a:extLst>
          </p:cNvPr>
          <p:cNvSpPr txBox="1"/>
          <p:nvPr/>
        </p:nvSpPr>
        <p:spPr>
          <a:xfrm>
            <a:off x="294380" y="2126642"/>
            <a:ext cx="2592511" cy="3539430"/>
          </a:xfrm>
          <a:prstGeom prst="rect">
            <a:avLst/>
          </a:prstGeom>
          <a:solidFill>
            <a:schemeClr val="accent6">
              <a:lumMod val="40000"/>
              <a:lumOff val="60000"/>
            </a:schemeClr>
          </a:solidFill>
          <a:ln w="31750">
            <a:solidFill>
              <a:schemeClr val="tx1"/>
            </a:solidFill>
          </a:ln>
        </p:spPr>
        <p:txBody>
          <a:bodyPr wrap="square" rtlCol="0">
            <a:spAutoFit/>
          </a:bodyPr>
          <a:lstStyle/>
          <a:p>
            <a:r>
              <a:rPr lang="en-GB" sz="1600" b="1" dirty="0">
                <a:latin typeface="Century Gothic" panose="020B0502020202020204" pitchFamily="34" charset="0"/>
              </a:rPr>
              <a:t>LANGUAGE- </a:t>
            </a:r>
            <a:r>
              <a:rPr lang="en-GB" sz="1600" dirty="0">
                <a:latin typeface="Century Gothic" panose="020B0502020202020204" pitchFamily="34" charset="0"/>
              </a:rPr>
              <a:t>what words/phrases  might you have to use?</a:t>
            </a:r>
          </a:p>
          <a:p>
            <a:endParaRPr lang="en-GB" sz="1600" dirty="0">
              <a:latin typeface="Century Gothic" panose="020B0502020202020204" pitchFamily="34" charset="0"/>
            </a:endParaRPr>
          </a:p>
          <a:p>
            <a:endParaRPr lang="en-GB" sz="1600" dirty="0">
              <a:latin typeface="Century Gothic" panose="020B0502020202020204" pitchFamily="34" charset="0"/>
            </a:endParaRPr>
          </a:p>
          <a:p>
            <a:endParaRPr lang="en-GB" sz="1600" dirty="0">
              <a:latin typeface="Century Gothic" panose="020B0502020202020204" pitchFamily="34" charset="0"/>
            </a:endParaRPr>
          </a:p>
          <a:p>
            <a:endParaRPr lang="en-GB" sz="1600" dirty="0">
              <a:latin typeface="Century Gothic" panose="020B0502020202020204" pitchFamily="34" charset="0"/>
            </a:endParaRPr>
          </a:p>
          <a:p>
            <a:endParaRPr lang="en-GB" sz="1600" dirty="0">
              <a:latin typeface="Century Gothic" panose="020B0502020202020204" pitchFamily="34" charset="0"/>
            </a:endParaRPr>
          </a:p>
          <a:p>
            <a:endParaRPr lang="en-GB" sz="1600" dirty="0">
              <a:latin typeface="Century Gothic" panose="020B0502020202020204" pitchFamily="34" charset="0"/>
            </a:endParaRPr>
          </a:p>
          <a:p>
            <a:endParaRPr lang="en-GB" sz="1600" dirty="0">
              <a:latin typeface="Century Gothic" panose="020B0502020202020204" pitchFamily="34" charset="0"/>
            </a:endParaRPr>
          </a:p>
          <a:p>
            <a:endParaRPr lang="en-GB" sz="1600" dirty="0">
              <a:latin typeface="Century Gothic" panose="020B0502020202020204" pitchFamily="34" charset="0"/>
            </a:endParaRPr>
          </a:p>
          <a:p>
            <a:endParaRPr lang="en-GB" sz="1600" dirty="0">
              <a:latin typeface="Century Gothic" panose="020B0502020202020204" pitchFamily="34" charset="0"/>
            </a:endParaRPr>
          </a:p>
          <a:p>
            <a:endParaRPr lang="en-GB" sz="1600" dirty="0">
              <a:latin typeface="Century Gothic" panose="020B0502020202020204" pitchFamily="34" charset="0"/>
            </a:endParaRPr>
          </a:p>
          <a:p>
            <a:r>
              <a:rPr lang="en-GB" sz="1600" dirty="0">
                <a:latin typeface="Century Gothic" panose="020B0502020202020204" pitchFamily="34" charset="0"/>
              </a:rPr>
              <a:t> </a:t>
            </a:r>
          </a:p>
        </p:txBody>
      </p:sp>
      <p:sp>
        <p:nvSpPr>
          <p:cNvPr id="14" name="Rectangle: Rounded Corners 7">
            <a:extLst>
              <a:ext uri="{FF2B5EF4-FFF2-40B4-BE49-F238E27FC236}">
                <a16:creationId xmlns:a16="http://schemas.microsoft.com/office/drawing/2014/main" id="{7F9BBADF-CE1A-4EB0-AEDB-0B89A4F84166}"/>
              </a:ext>
            </a:extLst>
          </p:cNvPr>
          <p:cNvSpPr/>
          <p:nvPr/>
        </p:nvSpPr>
        <p:spPr>
          <a:xfrm>
            <a:off x="10074694" y="229232"/>
            <a:ext cx="1912523" cy="1415845"/>
          </a:xfrm>
          <a:prstGeom prst="roundRect">
            <a:avLst/>
          </a:prstGeom>
          <a:solidFill>
            <a:srgbClr val="CC99FF"/>
          </a:solid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a:extLst>
              <a:ext uri="{FF2B5EF4-FFF2-40B4-BE49-F238E27FC236}">
                <a16:creationId xmlns:a16="http://schemas.microsoft.com/office/drawing/2014/main" id="{B8667D25-59DD-4957-BEB2-4F5594A1BC19}"/>
              </a:ext>
            </a:extLst>
          </p:cNvPr>
          <p:cNvSpPr txBox="1"/>
          <p:nvPr/>
        </p:nvSpPr>
        <p:spPr>
          <a:xfrm>
            <a:off x="10392697" y="176981"/>
            <a:ext cx="1170038" cy="369332"/>
          </a:xfrm>
          <a:prstGeom prst="rect">
            <a:avLst/>
          </a:prstGeom>
          <a:noFill/>
        </p:spPr>
        <p:txBody>
          <a:bodyPr wrap="square" rtlCol="0">
            <a:spAutoFit/>
          </a:bodyPr>
          <a:lstStyle/>
          <a:p>
            <a:pPr algn="ctr"/>
            <a:r>
              <a:rPr lang="en-GB" b="1" u="sng" dirty="0"/>
              <a:t>Skills:</a:t>
            </a:r>
          </a:p>
        </p:txBody>
      </p:sp>
      <p:pic>
        <p:nvPicPr>
          <p:cNvPr id="16" name="Picture 15">
            <a:extLst>
              <a:ext uri="{FF2B5EF4-FFF2-40B4-BE49-F238E27FC236}">
                <a16:creationId xmlns:a16="http://schemas.microsoft.com/office/drawing/2014/main" id="{54361A72-DB49-4F3E-83BE-EBAD7B2B8290}"/>
              </a:ext>
            </a:extLst>
          </p:cNvPr>
          <p:cNvPicPr>
            <a:picLocks noChangeAspect="1"/>
          </p:cNvPicPr>
          <p:nvPr/>
        </p:nvPicPr>
        <p:blipFill>
          <a:blip r:embed="rId2" cstate="print">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10112478" y="679630"/>
            <a:ext cx="560437" cy="560437"/>
          </a:xfrm>
          <a:prstGeom prst="rect">
            <a:avLst/>
          </a:prstGeom>
          <a:solidFill>
            <a:schemeClr val="bg1"/>
          </a:solidFill>
          <a:ln w="12700">
            <a:solidFill>
              <a:schemeClr val="tx1"/>
            </a:solidFill>
          </a:ln>
        </p:spPr>
      </p:pic>
      <p:pic>
        <p:nvPicPr>
          <p:cNvPr id="17" name="Picture 16">
            <a:extLst>
              <a:ext uri="{FF2B5EF4-FFF2-40B4-BE49-F238E27FC236}">
                <a16:creationId xmlns:a16="http://schemas.microsoft.com/office/drawing/2014/main" id="{45CDE0EA-A411-4BF9-9193-32BF4F375FF0}"/>
              </a:ext>
            </a:extLst>
          </p:cNvPr>
          <p:cNvPicPr>
            <a:picLocks noChangeAspect="1"/>
          </p:cNvPicPr>
          <p:nvPr/>
        </p:nvPicPr>
        <p:blipFill>
          <a:blip r:embed="rId4" cstate="print">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10697497" y="679629"/>
            <a:ext cx="560437" cy="560437"/>
          </a:xfrm>
          <a:prstGeom prst="rect">
            <a:avLst/>
          </a:prstGeom>
          <a:ln w="12700">
            <a:solidFill>
              <a:schemeClr val="tx1"/>
            </a:solidFill>
          </a:ln>
        </p:spPr>
      </p:pic>
      <p:pic>
        <p:nvPicPr>
          <p:cNvPr id="19" name="Picture 18">
            <a:extLst>
              <a:ext uri="{FF2B5EF4-FFF2-40B4-BE49-F238E27FC236}">
                <a16:creationId xmlns:a16="http://schemas.microsoft.com/office/drawing/2014/main" id="{FF9144FB-BEF6-49AD-BEC2-78196EE8901A}"/>
              </a:ext>
            </a:extLst>
          </p:cNvPr>
          <p:cNvPicPr>
            <a:picLocks noChangeAspect="1"/>
          </p:cNvPicPr>
          <p:nvPr/>
        </p:nvPicPr>
        <p:blipFill>
          <a:blip r:embed="rId6" cstate="print">
            <a:extLst>
              <a:ext uri="{28A0092B-C50C-407E-A947-70E740481C1C}">
                <a14:useLocalDpi xmlns:a14="http://schemas.microsoft.com/office/drawing/2010/main" val="0"/>
              </a:ext>
              <a:ext uri="{837473B0-CC2E-450A-ABE3-18F120FF3D39}">
                <a1611:picAttrSrcUrl xmlns:a1611="http://schemas.microsoft.com/office/drawing/2016/11/main" r:id="rId7"/>
              </a:ext>
            </a:extLst>
          </a:blip>
          <a:stretch>
            <a:fillRect/>
          </a:stretch>
        </p:blipFill>
        <p:spPr>
          <a:xfrm>
            <a:off x="11265978" y="674491"/>
            <a:ext cx="565575" cy="565575"/>
          </a:xfrm>
          <a:prstGeom prst="rect">
            <a:avLst/>
          </a:prstGeom>
          <a:solidFill>
            <a:schemeClr val="bg1"/>
          </a:solidFill>
          <a:ln w="12700">
            <a:solidFill>
              <a:schemeClr val="tx1"/>
            </a:solidFill>
          </a:ln>
        </p:spPr>
      </p:pic>
      <p:sp>
        <p:nvSpPr>
          <p:cNvPr id="15362" name="AutoShape 2" descr="Party Cartoons Images, Stock Photos &amp; Vectors | Shutterstoc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GB"/>
          </a:p>
        </p:txBody>
      </p:sp>
      <p:sp>
        <p:nvSpPr>
          <p:cNvPr id="15364" name="AutoShape 4" descr="Party Cartoons Images, Stock Photos &amp; Vectors | Shutterstoc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GB"/>
          </a:p>
        </p:txBody>
      </p:sp>
      <p:sp>
        <p:nvSpPr>
          <p:cNvPr id="18" name="Rectangle 17">
            <a:extLst>
              <a:ext uri="{FF2B5EF4-FFF2-40B4-BE49-F238E27FC236}">
                <a16:creationId xmlns:a16="http://schemas.microsoft.com/office/drawing/2014/main" id="{8E231319-6CA2-441E-9EEB-7149BA529F0F}"/>
              </a:ext>
            </a:extLst>
          </p:cNvPr>
          <p:cNvSpPr/>
          <p:nvPr/>
        </p:nvSpPr>
        <p:spPr>
          <a:xfrm>
            <a:off x="230909" y="5793572"/>
            <a:ext cx="11730182" cy="881935"/>
          </a:xfrm>
          <a:prstGeom prst="rect">
            <a:avLst/>
          </a:prstGeom>
          <a:solidFill>
            <a:srgbClr val="FFFF66"/>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3600" b="1" u="sng" dirty="0">
              <a:solidFill>
                <a:schemeClr val="tx1"/>
              </a:solidFill>
              <a:latin typeface="Century Gothic" panose="020B0502020202020204" pitchFamily="34" charset="0"/>
            </a:endParaRPr>
          </a:p>
        </p:txBody>
      </p:sp>
      <p:sp>
        <p:nvSpPr>
          <p:cNvPr id="20" name="TextBox 19">
            <a:extLst>
              <a:ext uri="{FF2B5EF4-FFF2-40B4-BE49-F238E27FC236}">
                <a16:creationId xmlns:a16="http://schemas.microsoft.com/office/drawing/2014/main" id="{650547FC-79AA-4CD6-A007-FD83173D8941}"/>
              </a:ext>
            </a:extLst>
          </p:cNvPr>
          <p:cNvSpPr txBox="1"/>
          <p:nvPr/>
        </p:nvSpPr>
        <p:spPr>
          <a:xfrm>
            <a:off x="334297" y="5793572"/>
            <a:ext cx="11523406" cy="830997"/>
          </a:xfrm>
          <a:prstGeom prst="rect">
            <a:avLst/>
          </a:prstGeom>
          <a:noFill/>
        </p:spPr>
        <p:txBody>
          <a:bodyPr wrap="square" rtlCol="0">
            <a:spAutoFit/>
          </a:bodyPr>
          <a:lstStyle/>
          <a:p>
            <a:r>
              <a:rPr lang="en-GB" sz="1600" b="1" u="sng" dirty="0">
                <a:latin typeface="Century Gothic" panose="020B0502020202020204" pitchFamily="34" charset="0"/>
              </a:rPr>
              <a:t>Reflect:</a:t>
            </a:r>
            <a:r>
              <a:rPr lang="en-GB" sz="1600" b="1" dirty="0">
                <a:latin typeface="Century Gothic" panose="020B0502020202020204" pitchFamily="34" charset="0"/>
              </a:rPr>
              <a:t> </a:t>
            </a:r>
            <a:r>
              <a:rPr lang="en-GB" sz="1600" b="1" u="sng" dirty="0">
                <a:latin typeface="Century Gothic" panose="020B0502020202020204" pitchFamily="34" charset="0"/>
              </a:rPr>
              <a:t>Discuss with your parents/carers OR write a paragraph…</a:t>
            </a:r>
          </a:p>
          <a:p>
            <a:pPr marL="285750" indent="-285750">
              <a:buFont typeface="Arial" panose="020B0604020202020204" pitchFamily="34" charset="0"/>
              <a:buChar char="•"/>
            </a:pPr>
            <a:r>
              <a:rPr lang="en-GB" sz="1600" dirty="0">
                <a:latin typeface="Century Gothic" panose="020B0502020202020204" pitchFamily="34" charset="0"/>
              </a:rPr>
              <a:t>What skills did you use to complete this task? How did you use them? Did you improve this skills? How?</a:t>
            </a:r>
          </a:p>
          <a:p>
            <a:pPr marL="285750" indent="-285750">
              <a:buFont typeface="Arial" panose="020B0604020202020204" pitchFamily="34" charset="0"/>
              <a:buChar char="•"/>
            </a:pPr>
            <a:r>
              <a:rPr lang="en-GB" sz="1600" dirty="0">
                <a:latin typeface="Century Gothic" panose="020B0502020202020204" pitchFamily="34" charset="0"/>
              </a:rPr>
              <a:t>Writing frame at the end of the pack</a:t>
            </a:r>
          </a:p>
        </p:txBody>
      </p:sp>
      <p:sp>
        <p:nvSpPr>
          <p:cNvPr id="54276" name="AutoShape 4" descr="Teenage Birthday Cake.13Th, Makeup &amp; Ipod. By ChappCakes Decor ..."/>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GB"/>
          </a:p>
        </p:txBody>
      </p:sp>
      <p:sp>
        <p:nvSpPr>
          <p:cNvPr id="54280" name="AutoShape 8" descr="12 Cool Teenage Boy Birthday Cakes Photo - Teenage Boy Cake Ideas ..."/>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GB"/>
          </a:p>
        </p:txBody>
      </p:sp>
      <p:sp>
        <p:nvSpPr>
          <p:cNvPr id="54282" name="AutoShape 10" descr="12 Cool Teenage Boy Birthday Cakes Photo - Teenage Boy Cake Ideas ..."/>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GB"/>
          </a:p>
        </p:txBody>
      </p:sp>
      <p:pic>
        <p:nvPicPr>
          <p:cNvPr id="29" name="Picture 10" descr="Library of clipart library library holiday png files ..."/>
          <p:cNvPicPr>
            <a:picLocks noChangeAspect="1" noChangeArrowheads="1"/>
          </p:cNvPicPr>
          <p:nvPr/>
        </p:nvPicPr>
        <p:blipFill>
          <a:blip r:embed="rId8" cstate="print"/>
          <a:srcRect b="9189"/>
          <a:stretch>
            <a:fillRect/>
          </a:stretch>
        </p:blipFill>
        <p:spPr bwMode="auto">
          <a:xfrm>
            <a:off x="7810410" y="0"/>
            <a:ext cx="2025921" cy="1950144"/>
          </a:xfrm>
          <a:prstGeom prst="rect">
            <a:avLst/>
          </a:prstGeom>
          <a:noFill/>
        </p:spPr>
      </p:pic>
      <p:sp>
        <p:nvSpPr>
          <p:cNvPr id="30" name="TextBox 29">
            <a:extLst>
              <a:ext uri="{FF2B5EF4-FFF2-40B4-BE49-F238E27FC236}">
                <a16:creationId xmlns:a16="http://schemas.microsoft.com/office/drawing/2014/main" id="{BCA7AF59-803A-43DB-AC77-B47D4349724D}"/>
              </a:ext>
            </a:extLst>
          </p:cNvPr>
          <p:cNvSpPr txBox="1"/>
          <p:nvPr/>
        </p:nvSpPr>
        <p:spPr>
          <a:xfrm>
            <a:off x="6364254" y="2096162"/>
            <a:ext cx="2592511" cy="3539430"/>
          </a:xfrm>
          <a:prstGeom prst="rect">
            <a:avLst/>
          </a:prstGeom>
          <a:solidFill>
            <a:schemeClr val="accent4">
              <a:lumMod val="40000"/>
              <a:lumOff val="60000"/>
            </a:schemeClr>
          </a:solidFill>
          <a:ln w="31750">
            <a:solidFill>
              <a:schemeClr val="tx1"/>
            </a:solidFill>
          </a:ln>
        </p:spPr>
        <p:txBody>
          <a:bodyPr wrap="square" rtlCol="0">
            <a:spAutoFit/>
          </a:bodyPr>
          <a:lstStyle/>
          <a:p>
            <a:r>
              <a:rPr lang="en-GB" sz="1600" b="1" dirty="0">
                <a:latin typeface="Century Gothic" panose="020B0502020202020204" pitchFamily="34" charset="0"/>
              </a:rPr>
              <a:t>LANDSCAPE- </a:t>
            </a:r>
            <a:r>
              <a:rPr lang="en-GB" sz="1600" dirty="0">
                <a:latin typeface="Century Gothic" panose="020B0502020202020204" pitchFamily="34" charset="0"/>
              </a:rPr>
              <a:t>What  might you see in the local area?</a:t>
            </a:r>
          </a:p>
          <a:p>
            <a:endParaRPr lang="en-GB" sz="1600" dirty="0">
              <a:latin typeface="Century Gothic" panose="020B0502020202020204" pitchFamily="34" charset="0"/>
            </a:endParaRPr>
          </a:p>
          <a:p>
            <a:endParaRPr lang="en-GB" sz="1600" dirty="0">
              <a:latin typeface="Century Gothic" panose="020B0502020202020204" pitchFamily="34" charset="0"/>
            </a:endParaRPr>
          </a:p>
          <a:p>
            <a:endParaRPr lang="en-GB" sz="1600" dirty="0">
              <a:latin typeface="Century Gothic" panose="020B0502020202020204" pitchFamily="34" charset="0"/>
            </a:endParaRPr>
          </a:p>
          <a:p>
            <a:endParaRPr lang="en-GB" sz="1600" dirty="0">
              <a:latin typeface="Century Gothic" panose="020B0502020202020204" pitchFamily="34" charset="0"/>
            </a:endParaRPr>
          </a:p>
          <a:p>
            <a:endParaRPr lang="en-GB" sz="1600" dirty="0">
              <a:latin typeface="Century Gothic" panose="020B0502020202020204" pitchFamily="34" charset="0"/>
            </a:endParaRPr>
          </a:p>
          <a:p>
            <a:endParaRPr lang="en-GB" sz="1600" dirty="0">
              <a:latin typeface="Century Gothic" panose="020B0502020202020204" pitchFamily="34" charset="0"/>
            </a:endParaRPr>
          </a:p>
          <a:p>
            <a:endParaRPr lang="en-GB" sz="1600" dirty="0">
              <a:latin typeface="Century Gothic" panose="020B0502020202020204" pitchFamily="34" charset="0"/>
            </a:endParaRPr>
          </a:p>
          <a:p>
            <a:endParaRPr lang="en-GB" sz="1600" dirty="0">
              <a:latin typeface="Century Gothic" panose="020B0502020202020204" pitchFamily="34" charset="0"/>
            </a:endParaRPr>
          </a:p>
          <a:p>
            <a:endParaRPr lang="en-GB" sz="1600" dirty="0">
              <a:latin typeface="Century Gothic" panose="020B0502020202020204" pitchFamily="34" charset="0"/>
            </a:endParaRPr>
          </a:p>
          <a:p>
            <a:endParaRPr lang="en-GB" sz="1600" dirty="0">
              <a:latin typeface="Century Gothic" panose="020B0502020202020204" pitchFamily="34" charset="0"/>
            </a:endParaRPr>
          </a:p>
          <a:p>
            <a:r>
              <a:rPr lang="en-GB" sz="1600" dirty="0">
                <a:latin typeface="Century Gothic" panose="020B0502020202020204" pitchFamily="34" charset="0"/>
              </a:rPr>
              <a:t> </a:t>
            </a:r>
          </a:p>
        </p:txBody>
      </p:sp>
      <p:sp>
        <p:nvSpPr>
          <p:cNvPr id="31" name="TextBox 30">
            <a:extLst>
              <a:ext uri="{FF2B5EF4-FFF2-40B4-BE49-F238E27FC236}">
                <a16:creationId xmlns:a16="http://schemas.microsoft.com/office/drawing/2014/main" id="{BCA7AF59-803A-43DB-AC77-B47D4349724D}"/>
              </a:ext>
            </a:extLst>
          </p:cNvPr>
          <p:cNvSpPr txBox="1"/>
          <p:nvPr/>
        </p:nvSpPr>
        <p:spPr>
          <a:xfrm>
            <a:off x="9285980" y="2052619"/>
            <a:ext cx="2592511" cy="3539430"/>
          </a:xfrm>
          <a:prstGeom prst="rect">
            <a:avLst/>
          </a:prstGeom>
          <a:solidFill>
            <a:schemeClr val="accent5">
              <a:lumMod val="40000"/>
              <a:lumOff val="60000"/>
            </a:schemeClr>
          </a:solidFill>
          <a:ln w="31750">
            <a:solidFill>
              <a:schemeClr val="tx1"/>
            </a:solidFill>
          </a:ln>
        </p:spPr>
        <p:txBody>
          <a:bodyPr wrap="square" rtlCol="0">
            <a:spAutoFit/>
          </a:bodyPr>
          <a:lstStyle/>
          <a:p>
            <a:r>
              <a:rPr lang="en-GB" sz="1600" b="1" dirty="0">
                <a:latin typeface="Century Gothic" panose="020B0502020202020204" pitchFamily="34" charset="0"/>
              </a:rPr>
              <a:t>FOOD- </a:t>
            </a:r>
            <a:r>
              <a:rPr lang="en-GB" sz="1600" dirty="0">
                <a:latin typeface="Century Gothic" panose="020B0502020202020204" pitchFamily="34" charset="0"/>
              </a:rPr>
              <a:t>What might you order in local restaurant?</a:t>
            </a:r>
          </a:p>
          <a:p>
            <a:endParaRPr lang="en-GB" sz="1600" dirty="0">
              <a:latin typeface="Century Gothic" panose="020B0502020202020204" pitchFamily="34" charset="0"/>
            </a:endParaRPr>
          </a:p>
          <a:p>
            <a:endParaRPr lang="en-GB" sz="1600" dirty="0">
              <a:latin typeface="Century Gothic" panose="020B0502020202020204" pitchFamily="34" charset="0"/>
            </a:endParaRPr>
          </a:p>
          <a:p>
            <a:endParaRPr lang="en-GB" sz="1600" dirty="0">
              <a:latin typeface="Century Gothic" panose="020B0502020202020204" pitchFamily="34" charset="0"/>
            </a:endParaRPr>
          </a:p>
          <a:p>
            <a:endParaRPr lang="en-GB" sz="1600" dirty="0">
              <a:latin typeface="Century Gothic" panose="020B0502020202020204" pitchFamily="34" charset="0"/>
            </a:endParaRPr>
          </a:p>
          <a:p>
            <a:endParaRPr lang="en-GB" sz="1600" dirty="0">
              <a:latin typeface="Century Gothic" panose="020B0502020202020204" pitchFamily="34" charset="0"/>
            </a:endParaRPr>
          </a:p>
          <a:p>
            <a:endParaRPr lang="en-GB" sz="1600" dirty="0">
              <a:latin typeface="Century Gothic" panose="020B0502020202020204" pitchFamily="34" charset="0"/>
            </a:endParaRPr>
          </a:p>
          <a:p>
            <a:endParaRPr lang="en-GB" sz="1600" dirty="0">
              <a:latin typeface="Century Gothic" panose="020B0502020202020204" pitchFamily="34" charset="0"/>
            </a:endParaRPr>
          </a:p>
          <a:p>
            <a:endParaRPr lang="en-GB" sz="1600" dirty="0">
              <a:latin typeface="Century Gothic" panose="020B0502020202020204" pitchFamily="34" charset="0"/>
            </a:endParaRPr>
          </a:p>
          <a:p>
            <a:endParaRPr lang="en-GB" sz="1600" dirty="0">
              <a:latin typeface="Century Gothic" panose="020B0502020202020204" pitchFamily="34" charset="0"/>
            </a:endParaRPr>
          </a:p>
          <a:p>
            <a:endParaRPr lang="en-GB" sz="1600" dirty="0">
              <a:latin typeface="Century Gothic" panose="020B0502020202020204" pitchFamily="34" charset="0"/>
            </a:endParaRPr>
          </a:p>
          <a:p>
            <a:r>
              <a:rPr lang="en-GB" sz="1600" dirty="0">
                <a:latin typeface="Century Gothic" panose="020B0502020202020204" pitchFamily="34" charset="0"/>
              </a:rPr>
              <a:t> </a:t>
            </a:r>
          </a:p>
        </p:txBody>
      </p:sp>
      <p:sp>
        <p:nvSpPr>
          <p:cNvPr id="32" name="TextBox 31">
            <a:extLst>
              <a:ext uri="{FF2B5EF4-FFF2-40B4-BE49-F238E27FC236}">
                <a16:creationId xmlns:a16="http://schemas.microsoft.com/office/drawing/2014/main" id="{BCA7AF59-803A-43DB-AC77-B47D4349724D}"/>
              </a:ext>
            </a:extLst>
          </p:cNvPr>
          <p:cNvSpPr txBox="1"/>
          <p:nvPr/>
        </p:nvSpPr>
        <p:spPr>
          <a:xfrm>
            <a:off x="3433820" y="2104871"/>
            <a:ext cx="2592511" cy="3539430"/>
          </a:xfrm>
          <a:prstGeom prst="rect">
            <a:avLst/>
          </a:prstGeom>
          <a:solidFill>
            <a:schemeClr val="accent2">
              <a:lumMod val="40000"/>
              <a:lumOff val="60000"/>
            </a:schemeClr>
          </a:solidFill>
          <a:ln w="31750">
            <a:solidFill>
              <a:schemeClr val="tx1"/>
            </a:solidFill>
          </a:ln>
        </p:spPr>
        <p:txBody>
          <a:bodyPr wrap="square" rtlCol="0">
            <a:spAutoFit/>
          </a:bodyPr>
          <a:lstStyle/>
          <a:p>
            <a:r>
              <a:rPr lang="en-GB" sz="1600" b="1" dirty="0">
                <a:latin typeface="Century Gothic" panose="020B0502020202020204" pitchFamily="34" charset="0"/>
              </a:rPr>
              <a:t>PERSONALITIES- </a:t>
            </a:r>
            <a:r>
              <a:rPr lang="en-GB" sz="1600" dirty="0">
                <a:latin typeface="Century Gothic" panose="020B0502020202020204" pitchFamily="34" charset="0"/>
              </a:rPr>
              <a:t>Which famous people might you bump into?</a:t>
            </a:r>
          </a:p>
          <a:p>
            <a:endParaRPr lang="en-GB" sz="1600" dirty="0">
              <a:latin typeface="Century Gothic" panose="020B0502020202020204" pitchFamily="34" charset="0"/>
            </a:endParaRPr>
          </a:p>
          <a:p>
            <a:endParaRPr lang="en-GB" sz="1600" dirty="0">
              <a:latin typeface="Century Gothic" panose="020B0502020202020204" pitchFamily="34" charset="0"/>
            </a:endParaRPr>
          </a:p>
          <a:p>
            <a:endParaRPr lang="en-GB" sz="1600" dirty="0">
              <a:latin typeface="Century Gothic" panose="020B0502020202020204" pitchFamily="34" charset="0"/>
            </a:endParaRPr>
          </a:p>
          <a:p>
            <a:endParaRPr lang="en-GB" sz="1600" dirty="0">
              <a:latin typeface="Century Gothic" panose="020B0502020202020204" pitchFamily="34" charset="0"/>
            </a:endParaRPr>
          </a:p>
          <a:p>
            <a:endParaRPr lang="en-GB" sz="1600" dirty="0">
              <a:latin typeface="Century Gothic" panose="020B0502020202020204" pitchFamily="34" charset="0"/>
            </a:endParaRPr>
          </a:p>
          <a:p>
            <a:endParaRPr lang="en-GB" sz="1600" dirty="0">
              <a:latin typeface="Century Gothic" panose="020B0502020202020204" pitchFamily="34" charset="0"/>
            </a:endParaRPr>
          </a:p>
          <a:p>
            <a:endParaRPr lang="en-GB" sz="1600" dirty="0">
              <a:latin typeface="Century Gothic" panose="020B0502020202020204" pitchFamily="34" charset="0"/>
            </a:endParaRPr>
          </a:p>
          <a:p>
            <a:endParaRPr lang="en-GB" sz="1600" dirty="0">
              <a:latin typeface="Century Gothic" panose="020B0502020202020204" pitchFamily="34" charset="0"/>
            </a:endParaRPr>
          </a:p>
          <a:p>
            <a:endParaRPr lang="en-GB" sz="1600" dirty="0">
              <a:latin typeface="Century Gothic" panose="020B0502020202020204" pitchFamily="34" charset="0"/>
            </a:endParaRPr>
          </a:p>
          <a:p>
            <a:endParaRPr lang="en-GB" sz="1600" dirty="0">
              <a:latin typeface="Century Gothic" panose="020B0502020202020204" pitchFamily="34" charset="0"/>
            </a:endParaRPr>
          </a:p>
          <a:p>
            <a:r>
              <a:rPr lang="en-GB" sz="1600" dirty="0">
                <a:latin typeface="Century Gothic" panose="020B0502020202020204" pitchFamily="34" charset="0"/>
              </a:rPr>
              <a:t> </a:t>
            </a:r>
          </a:p>
        </p:txBody>
      </p:sp>
    </p:spTree>
    <p:extLst>
      <p:ext uri="{BB962C8B-B14F-4D97-AF65-F5344CB8AC3E}">
        <p14:creationId xmlns:p14="http://schemas.microsoft.com/office/powerpoint/2010/main" val="272450909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22F029A-5C9D-4AB0-ADB0-45614203581A}"/>
              </a:ext>
            </a:extLst>
          </p:cNvPr>
          <p:cNvSpPr/>
          <p:nvPr/>
        </p:nvSpPr>
        <p:spPr>
          <a:xfrm>
            <a:off x="230909" y="224255"/>
            <a:ext cx="9642764" cy="1105781"/>
          </a:xfrm>
          <a:prstGeom prst="rect">
            <a:avLst/>
          </a:prstGeom>
          <a:solidFill>
            <a:schemeClr val="accent1">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600" dirty="0">
              <a:solidFill>
                <a:schemeClr val="tx1"/>
              </a:solidFill>
              <a:latin typeface="Century Gothic" panose="020B0502020202020204" pitchFamily="34" charset="0"/>
            </a:endParaRPr>
          </a:p>
        </p:txBody>
      </p:sp>
      <p:sp>
        <p:nvSpPr>
          <p:cNvPr id="3" name="TextBox 2">
            <a:extLst>
              <a:ext uri="{FF2B5EF4-FFF2-40B4-BE49-F238E27FC236}">
                <a16:creationId xmlns:a16="http://schemas.microsoft.com/office/drawing/2014/main" id="{D165D4F4-0FB0-4731-945A-7083E672781F}"/>
              </a:ext>
            </a:extLst>
          </p:cNvPr>
          <p:cNvSpPr txBox="1"/>
          <p:nvPr/>
        </p:nvSpPr>
        <p:spPr>
          <a:xfrm>
            <a:off x="225902" y="200691"/>
            <a:ext cx="9642764" cy="1384995"/>
          </a:xfrm>
          <a:prstGeom prst="rect">
            <a:avLst/>
          </a:prstGeom>
          <a:noFill/>
        </p:spPr>
        <p:txBody>
          <a:bodyPr wrap="square" rtlCol="0">
            <a:spAutoFit/>
          </a:bodyPr>
          <a:lstStyle/>
          <a:p>
            <a:r>
              <a:rPr lang="en-GB" sz="2000" b="1" u="sng" dirty="0">
                <a:latin typeface="Century Gothic" panose="020B0502020202020204" pitchFamily="34" charset="0"/>
              </a:rPr>
              <a:t>Task: Maze Puzzles </a:t>
            </a:r>
          </a:p>
          <a:p>
            <a:r>
              <a:rPr lang="en-GB" sz="1600" dirty="0">
                <a:latin typeface="Century Gothic" panose="020B0502020202020204" pitchFamily="34" charset="0"/>
              </a:rPr>
              <a:t>Find your way around the mazes- make sure your pen stays between the lines . </a:t>
            </a:r>
          </a:p>
          <a:p>
            <a:endParaRPr lang="en-GB" sz="1600" dirty="0">
              <a:latin typeface="Century Gothic" panose="020B0502020202020204" pitchFamily="34" charset="0"/>
            </a:endParaRPr>
          </a:p>
          <a:p>
            <a:r>
              <a:rPr lang="en-GB" sz="1600" dirty="0">
                <a:latin typeface="Century Gothic" panose="020B0502020202020204" pitchFamily="34" charset="0"/>
              </a:rPr>
              <a:t>Answers in the back of the booklet!</a:t>
            </a:r>
          </a:p>
          <a:p>
            <a:endParaRPr lang="en-GB" sz="1600" dirty="0">
              <a:latin typeface="Century Gothic" panose="020B0502020202020204" pitchFamily="34" charset="0"/>
            </a:endParaRPr>
          </a:p>
        </p:txBody>
      </p:sp>
      <p:sp>
        <p:nvSpPr>
          <p:cNvPr id="4" name="Rectangle: Rounded Corners 6">
            <a:extLst>
              <a:ext uri="{FF2B5EF4-FFF2-40B4-BE49-F238E27FC236}">
                <a16:creationId xmlns:a16="http://schemas.microsoft.com/office/drawing/2014/main" id="{EBB4EF27-F799-4B65-91BB-6A144521AE98}"/>
              </a:ext>
            </a:extLst>
          </p:cNvPr>
          <p:cNvSpPr/>
          <p:nvPr/>
        </p:nvSpPr>
        <p:spPr>
          <a:xfrm>
            <a:off x="10048568" y="176981"/>
            <a:ext cx="1912523" cy="1415845"/>
          </a:xfrm>
          <a:prstGeom prst="roundRect">
            <a:avLst/>
          </a:prstGeom>
          <a:solidFill>
            <a:srgbClr val="CC99FF"/>
          </a:solid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u="sng" dirty="0"/>
          </a:p>
        </p:txBody>
      </p:sp>
      <p:pic>
        <p:nvPicPr>
          <p:cNvPr id="5" name="Picture 4">
            <a:extLst>
              <a:ext uri="{FF2B5EF4-FFF2-40B4-BE49-F238E27FC236}">
                <a16:creationId xmlns:a16="http://schemas.microsoft.com/office/drawing/2014/main" id="{BEC86B0C-F22F-454B-8A90-8B04B9ED09FF}"/>
              </a:ext>
            </a:extLst>
          </p:cNvPr>
          <p:cNvPicPr>
            <a:picLocks noChangeAspect="1"/>
          </p:cNvPicPr>
          <p:nvPr/>
        </p:nvPicPr>
        <p:blipFill>
          <a:blip r:embed="rId2" cstate="print">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10714296" y="785695"/>
            <a:ext cx="577645" cy="577645"/>
          </a:xfrm>
          <a:prstGeom prst="rect">
            <a:avLst/>
          </a:prstGeom>
          <a:solidFill>
            <a:schemeClr val="bg1"/>
          </a:solidFill>
          <a:ln w="12700">
            <a:solidFill>
              <a:schemeClr val="tx1"/>
            </a:solidFill>
          </a:ln>
        </p:spPr>
      </p:pic>
      <p:sp>
        <p:nvSpPr>
          <p:cNvPr id="6" name="Rectangle 5"/>
          <p:cNvSpPr/>
          <p:nvPr/>
        </p:nvSpPr>
        <p:spPr>
          <a:xfrm>
            <a:off x="10656655" y="292128"/>
            <a:ext cx="728084" cy="369332"/>
          </a:xfrm>
          <a:prstGeom prst="rect">
            <a:avLst/>
          </a:prstGeom>
        </p:spPr>
        <p:txBody>
          <a:bodyPr wrap="none">
            <a:spAutoFit/>
          </a:bodyPr>
          <a:lstStyle/>
          <a:p>
            <a:pPr algn="ctr"/>
            <a:r>
              <a:rPr lang="en-GB" b="1" u="sng" dirty="0"/>
              <a:t>Skills:</a:t>
            </a:r>
          </a:p>
        </p:txBody>
      </p:sp>
      <p:sp>
        <p:nvSpPr>
          <p:cNvPr id="9" name="Rectangle 8">
            <a:extLst>
              <a:ext uri="{FF2B5EF4-FFF2-40B4-BE49-F238E27FC236}">
                <a16:creationId xmlns:a16="http://schemas.microsoft.com/office/drawing/2014/main" id="{ADEB6413-89EC-4607-B53E-9B04C2249B6F}"/>
              </a:ext>
            </a:extLst>
          </p:cNvPr>
          <p:cNvSpPr/>
          <p:nvPr/>
        </p:nvSpPr>
        <p:spPr>
          <a:xfrm>
            <a:off x="10424160" y="5055326"/>
            <a:ext cx="1589182" cy="1440757"/>
          </a:xfrm>
          <a:prstGeom prst="rect">
            <a:avLst/>
          </a:prstGeom>
          <a:solidFill>
            <a:srgbClr val="92D050"/>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u="sng" dirty="0">
                <a:solidFill>
                  <a:schemeClr val="tx1"/>
                </a:solidFill>
                <a:latin typeface="Century Gothic" panose="020B0502020202020204" pitchFamily="34" charset="0"/>
              </a:rPr>
              <a:t>Task continues on next page…</a:t>
            </a:r>
          </a:p>
        </p:txBody>
      </p:sp>
      <p:pic>
        <p:nvPicPr>
          <p:cNvPr id="26629" name="Picture 5"/>
          <p:cNvPicPr>
            <a:picLocks noChangeAspect="1" noChangeArrowheads="1"/>
          </p:cNvPicPr>
          <p:nvPr/>
        </p:nvPicPr>
        <p:blipFill>
          <a:blip r:embed="rId4" cstate="print"/>
          <a:srcRect/>
          <a:stretch>
            <a:fillRect/>
          </a:stretch>
        </p:blipFill>
        <p:spPr bwMode="auto">
          <a:xfrm>
            <a:off x="427401" y="1555839"/>
            <a:ext cx="4823868" cy="4721233"/>
          </a:xfrm>
          <a:prstGeom prst="rect">
            <a:avLst/>
          </a:prstGeom>
          <a:noFill/>
          <a:ln w="9525">
            <a:noFill/>
            <a:miter lim="800000"/>
            <a:headEnd/>
            <a:tailEnd/>
          </a:ln>
        </p:spPr>
      </p:pic>
      <p:pic>
        <p:nvPicPr>
          <p:cNvPr id="26630" name="Picture 6"/>
          <p:cNvPicPr>
            <a:picLocks noChangeAspect="1" noChangeArrowheads="1"/>
          </p:cNvPicPr>
          <p:nvPr/>
        </p:nvPicPr>
        <p:blipFill>
          <a:blip r:embed="rId5" cstate="print"/>
          <a:srcRect/>
          <a:stretch>
            <a:fillRect/>
          </a:stretch>
        </p:blipFill>
        <p:spPr bwMode="auto">
          <a:xfrm>
            <a:off x="5637439" y="1617617"/>
            <a:ext cx="4699050" cy="4979126"/>
          </a:xfrm>
          <a:prstGeom prst="rect">
            <a:avLst/>
          </a:prstGeom>
          <a:noFill/>
          <a:ln w="9525">
            <a:noFill/>
            <a:miter lim="800000"/>
            <a:headEnd/>
            <a:tailEnd/>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22F029A-5C9D-4AB0-ADB0-45614203581A}"/>
              </a:ext>
            </a:extLst>
          </p:cNvPr>
          <p:cNvSpPr/>
          <p:nvPr/>
        </p:nvSpPr>
        <p:spPr>
          <a:xfrm>
            <a:off x="217846" y="224256"/>
            <a:ext cx="9642764" cy="1317161"/>
          </a:xfrm>
          <a:prstGeom prst="rect">
            <a:avLst/>
          </a:prstGeom>
          <a:solidFill>
            <a:schemeClr val="accent1">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600" dirty="0">
              <a:solidFill>
                <a:schemeClr val="tx1"/>
              </a:solidFill>
              <a:latin typeface="Century Gothic" panose="020B0502020202020204" pitchFamily="34" charset="0"/>
            </a:endParaRPr>
          </a:p>
        </p:txBody>
      </p:sp>
      <p:sp>
        <p:nvSpPr>
          <p:cNvPr id="3" name="TextBox 2">
            <a:extLst>
              <a:ext uri="{FF2B5EF4-FFF2-40B4-BE49-F238E27FC236}">
                <a16:creationId xmlns:a16="http://schemas.microsoft.com/office/drawing/2014/main" id="{D165D4F4-0FB0-4731-945A-7083E672781F}"/>
              </a:ext>
            </a:extLst>
          </p:cNvPr>
          <p:cNvSpPr txBox="1"/>
          <p:nvPr/>
        </p:nvSpPr>
        <p:spPr>
          <a:xfrm>
            <a:off x="225902" y="200692"/>
            <a:ext cx="9636555" cy="1508105"/>
          </a:xfrm>
          <a:prstGeom prst="rect">
            <a:avLst/>
          </a:prstGeom>
          <a:noFill/>
        </p:spPr>
        <p:txBody>
          <a:bodyPr wrap="square" rtlCol="0">
            <a:spAutoFit/>
          </a:bodyPr>
          <a:lstStyle/>
          <a:p>
            <a:r>
              <a:rPr lang="en-GB" sz="2000" b="1" u="sng" dirty="0">
                <a:latin typeface="Century Gothic" panose="020B0502020202020204" pitchFamily="34" charset="0"/>
              </a:rPr>
              <a:t>Task: Maze Puzzles</a:t>
            </a:r>
            <a:r>
              <a:rPr lang="en-GB" sz="2800" b="1" u="sng" dirty="0">
                <a:latin typeface="Century Gothic" panose="020B0502020202020204" pitchFamily="34" charset="0"/>
              </a:rPr>
              <a:t> </a:t>
            </a:r>
          </a:p>
          <a:p>
            <a:r>
              <a:rPr lang="en-GB" sz="1600" dirty="0">
                <a:latin typeface="Century Gothic" panose="020B0502020202020204" pitchFamily="34" charset="0"/>
              </a:rPr>
              <a:t>Find your way around the mazes- make sure your pen stays between the lines . </a:t>
            </a:r>
          </a:p>
          <a:p>
            <a:endParaRPr lang="en-GB" sz="1600" dirty="0">
              <a:latin typeface="Century Gothic" panose="020B0502020202020204" pitchFamily="34" charset="0"/>
            </a:endParaRPr>
          </a:p>
          <a:p>
            <a:r>
              <a:rPr lang="en-GB" sz="1600" dirty="0">
                <a:latin typeface="Century Gothic" panose="020B0502020202020204" pitchFamily="34" charset="0"/>
              </a:rPr>
              <a:t>Answers in the back of the booklet!</a:t>
            </a:r>
          </a:p>
          <a:p>
            <a:endParaRPr lang="en-GB" sz="1600" dirty="0">
              <a:latin typeface="Century Gothic" panose="020B0502020202020204" pitchFamily="34" charset="0"/>
            </a:endParaRPr>
          </a:p>
        </p:txBody>
      </p:sp>
      <p:sp>
        <p:nvSpPr>
          <p:cNvPr id="4" name="Rectangle: Rounded Corners 6">
            <a:extLst>
              <a:ext uri="{FF2B5EF4-FFF2-40B4-BE49-F238E27FC236}">
                <a16:creationId xmlns:a16="http://schemas.microsoft.com/office/drawing/2014/main" id="{EBB4EF27-F799-4B65-91BB-6A144521AE98}"/>
              </a:ext>
            </a:extLst>
          </p:cNvPr>
          <p:cNvSpPr/>
          <p:nvPr/>
        </p:nvSpPr>
        <p:spPr>
          <a:xfrm>
            <a:off x="10048568" y="176981"/>
            <a:ext cx="1912523" cy="1415845"/>
          </a:xfrm>
          <a:prstGeom prst="roundRect">
            <a:avLst/>
          </a:prstGeom>
          <a:solidFill>
            <a:srgbClr val="CC99FF"/>
          </a:solid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u="sng" dirty="0"/>
          </a:p>
        </p:txBody>
      </p:sp>
      <p:pic>
        <p:nvPicPr>
          <p:cNvPr id="5" name="Picture 4">
            <a:extLst>
              <a:ext uri="{FF2B5EF4-FFF2-40B4-BE49-F238E27FC236}">
                <a16:creationId xmlns:a16="http://schemas.microsoft.com/office/drawing/2014/main" id="{BEC86B0C-F22F-454B-8A90-8B04B9ED09FF}"/>
              </a:ext>
            </a:extLst>
          </p:cNvPr>
          <p:cNvPicPr>
            <a:picLocks noChangeAspect="1"/>
          </p:cNvPicPr>
          <p:nvPr/>
        </p:nvPicPr>
        <p:blipFill>
          <a:blip r:embed="rId2" cstate="print">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10648981" y="785695"/>
            <a:ext cx="577645" cy="577645"/>
          </a:xfrm>
          <a:prstGeom prst="rect">
            <a:avLst/>
          </a:prstGeom>
          <a:solidFill>
            <a:schemeClr val="bg1"/>
          </a:solidFill>
          <a:ln w="12700">
            <a:solidFill>
              <a:schemeClr val="tx1"/>
            </a:solidFill>
          </a:ln>
        </p:spPr>
      </p:pic>
      <p:sp>
        <p:nvSpPr>
          <p:cNvPr id="6" name="Rectangle 5"/>
          <p:cNvSpPr/>
          <p:nvPr/>
        </p:nvSpPr>
        <p:spPr>
          <a:xfrm>
            <a:off x="10656655" y="292128"/>
            <a:ext cx="728084" cy="369332"/>
          </a:xfrm>
          <a:prstGeom prst="rect">
            <a:avLst/>
          </a:prstGeom>
        </p:spPr>
        <p:txBody>
          <a:bodyPr wrap="none">
            <a:spAutoFit/>
          </a:bodyPr>
          <a:lstStyle/>
          <a:p>
            <a:pPr algn="ctr"/>
            <a:r>
              <a:rPr lang="en-GB" b="1" u="sng" dirty="0"/>
              <a:t>Skills:</a:t>
            </a:r>
          </a:p>
        </p:txBody>
      </p:sp>
      <p:sp>
        <p:nvSpPr>
          <p:cNvPr id="9" name="Rectangle 8">
            <a:extLst>
              <a:ext uri="{FF2B5EF4-FFF2-40B4-BE49-F238E27FC236}">
                <a16:creationId xmlns:a16="http://schemas.microsoft.com/office/drawing/2014/main" id="{C6E9C9F3-F2CB-4365-9969-58B64F21993D}"/>
              </a:ext>
            </a:extLst>
          </p:cNvPr>
          <p:cNvSpPr/>
          <p:nvPr/>
        </p:nvSpPr>
        <p:spPr>
          <a:xfrm>
            <a:off x="9726449" y="2264870"/>
            <a:ext cx="2252191" cy="4148994"/>
          </a:xfrm>
          <a:prstGeom prst="rect">
            <a:avLst/>
          </a:prstGeom>
          <a:solidFill>
            <a:srgbClr val="FFFF66"/>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3600" b="1" u="sng" dirty="0">
              <a:solidFill>
                <a:schemeClr val="tx1"/>
              </a:solidFill>
              <a:latin typeface="Century Gothic" panose="020B0502020202020204" pitchFamily="34" charset="0"/>
            </a:endParaRPr>
          </a:p>
        </p:txBody>
      </p:sp>
      <p:sp>
        <p:nvSpPr>
          <p:cNvPr id="10" name="TextBox 9">
            <a:extLst>
              <a:ext uri="{FF2B5EF4-FFF2-40B4-BE49-F238E27FC236}">
                <a16:creationId xmlns:a16="http://schemas.microsoft.com/office/drawing/2014/main" id="{F1C41BB5-96CD-42E8-94A0-2D6895D7A89C}"/>
              </a:ext>
            </a:extLst>
          </p:cNvPr>
          <p:cNvSpPr txBox="1"/>
          <p:nvPr/>
        </p:nvSpPr>
        <p:spPr>
          <a:xfrm>
            <a:off x="9875519" y="2334821"/>
            <a:ext cx="2024743" cy="4031873"/>
          </a:xfrm>
          <a:prstGeom prst="rect">
            <a:avLst/>
          </a:prstGeom>
          <a:noFill/>
        </p:spPr>
        <p:txBody>
          <a:bodyPr wrap="square" rtlCol="0">
            <a:spAutoFit/>
          </a:bodyPr>
          <a:lstStyle/>
          <a:p>
            <a:r>
              <a:rPr lang="en-GB" sz="1600" b="1" u="sng" dirty="0">
                <a:latin typeface="Century Gothic" panose="020B0502020202020204" pitchFamily="34" charset="0"/>
              </a:rPr>
              <a:t>Reflect:</a:t>
            </a:r>
            <a:r>
              <a:rPr lang="en-GB" sz="1600" b="1" dirty="0">
                <a:latin typeface="Century Gothic" panose="020B0502020202020204" pitchFamily="34" charset="0"/>
              </a:rPr>
              <a:t> </a:t>
            </a:r>
            <a:r>
              <a:rPr lang="en-GB" sz="1600" b="1" u="sng" dirty="0">
                <a:latin typeface="Century Gothic" panose="020B0502020202020204" pitchFamily="34" charset="0"/>
              </a:rPr>
              <a:t>Discuss with your parents/carers OR write a paragraph…</a:t>
            </a:r>
          </a:p>
          <a:p>
            <a:pPr marL="285750" indent="-285750">
              <a:buFont typeface="Arial" panose="020B0604020202020204" pitchFamily="34" charset="0"/>
              <a:buChar char="•"/>
            </a:pPr>
            <a:r>
              <a:rPr lang="en-GB" sz="1600" dirty="0">
                <a:latin typeface="Century Gothic" panose="020B0502020202020204" pitchFamily="34" charset="0"/>
              </a:rPr>
              <a:t>What skills did you use to complete this task? How did you use them? Did you improve this skills? How?</a:t>
            </a:r>
          </a:p>
          <a:p>
            <a:pPr marL="285750" indent="-285750">
              <a:buFont typeface="Arial" panose="020B0604020202020204" pitchFamily="34" charset="0"/>
              <a:buChar char="•"/>
            </a:pPr>
            <a:r>
              <a:rPr lang="en-GB" sz="1600" dirty="0">
                <a:latin typeface="Century Gothic" panose="020B0502020202020204" pitchFamily="34" charset="0"/>
              </a:rPr>
              <a:t>Writing frame at the end of the pack</a:t>
            </a:r>
          </a:p>
        </p:txBody>
      </p:sp>
      <p:pic>
        <p:nvPicPr>
          <p:cNvPr id="24577" name="Picture 1"/>
          <p:cNvPicPr>
            <a:picLocks noChangeAspect="1" noChangeArrowheads="1"/>
          </p:cNvPicPr>
          <p:nvPr/>
        </p:nvPicPr>
        <p:blipFill>
          <a:blip r:embed="rId4" cstate="print"/>
          <a:srcRect/>
          <a:stretch>
            <a:fillRect/>
          </a:stretch>
        </p:blipFill>
        <p:spPr bwMode="auto">
          <a:xfrm>
            <a:off x="5429793" y="1813968"/>
            <a:ext cx="4236720" cy="4222009"/>
          </a:xfrm>
          <a:prstGeom prst="rect">
            <a:avLst/>
          </a:prstGeom>
          <a:noFill/>
          <a:ln w="9525">
            <a:noFill/>
            <a:miter lim="800000"/>
            <a:headEnd/>
            <a:tailEnd/>
          </a:ln>
        </p:spPr>
      </p:pic>
      <p:pic>
        <p:nvPicPr>
          <p:cNvPr id="24578" name="Picture 2"/>
          <p:cNvPicPr>
            <a:picLocks noChangeAspect="1" noChangeArrowheads="1"/>
          </p:cNvPicPr>
          <p:nvPr/>
        </p:nvPicPr>
        <p:blipFill>
          <a:blip r:embed="rId5" cstate="print"/>
          <a:srcRect/>
          <a:stretch>
            <a:fillRect/>
          </a:stretch>
        </p:blipFill>
        <p:spPr bwMode="auto">
          <a:xfrm>
            <a:off x="183832" y="1692321"/>
            <a:ext cx="5147712" cy="4995862"/>
          </a:xfrm>
          <a:prstGeom prst="rect">
            <a:avLst/>
          </a:prstGeom>
          <a:noFill/>
          <a:ln w="9525">
            <a:noFill/>
            <a:miter lim="800000"/>
            <a:headEnd/>
            <a:tailEnd/>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23DF3FF-34DF-4AD3-8B96-067B93F24C57}"/>
              </a:ext>
            </a:extLst>
          </p:cNvPr>
          <p:cNvSpPr/>
          <p:nvPr/>
        </p:nvSpPr>
        <p:spPr>
          <a:xfrm>
            <a:off x="230909" y="5793572"/>
            <a:ext cx="11730182" cy="881935"/>
          </a:xfrm>
          <a:prstGeom prst="rect">
            <a:avLst/>
          </a:prstGeom>
          <a:solidFill>
            <a:srgbClr val="FFFF66"/>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3600" b="1" u="sng" dirty="0">
              <a:solidFill>
                <a:schemeClr val="tx1"/>
              </a:solidFill>
              <a:latin typeface="Century Gothic" panose="020B0502020202020204" pitchFamily="34" charset="0"/>
            </a:endParaRPr>
          </a:p>
        </p:txBody>
      </p:sp>
      <p:sp>
        <p:nvSpPr>
          <p:cNvPr id="8" name="Rectangle: Rounded Corners 7">
            <a:extLst>
              <a:ext uri="{FF2B5EF4-FFF2-40B4-BE49-F238E27FC236}">
                <a16:creationId xmlns:a16="http://schemas.microsoft.com/office/drawing/2014/main" id="{7F9BBADF-CE1A-4EB0-AEDB-0B89A4F84166}"/>
              </a:ext>
            </a:extLst>
          </p:cNvPr>
          <p:cNvSpPr/>
          <p:nvPr/>
        </p:nvSpPr>
        <p:spPr>
          <a:xfrm>
            <a:off x="10074694" y="229232"/>
            <a:ext cx="1912523" cy="1415845"/>
          </a:xfrm>
          <a:prstGeom prst="roundRect">
            <a:avLst/>
          </a:prstGeom>
          <a:solidFill>
            <a:srgbClr val="CC99FF"/>
          </a:solid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TextBox 8">
            <a:extLst>
              <a:ext uri="{FF2B5EF4-FFF2-40B4-BE49-F238E27FC236}">
                <a16:creationId xmlns:a16="http://schemas.microsoft.com/office/drawing/2014/main" id="{B8667D25-59DD-4957-BEB2-4F5594A1BC19}"/>
              </a:ext>
            </a:extLst>
          </p:cNvPr>
          <p:cNvSpPr txBox="1"/>
          <p:nvPr/>
        </p:nvSpPr>
        <p:spPr>
          <a:xfrm>
            <a:off x="10392697" y="176981"/>
            <a:ext cx="1170038" cy="369332"/>
          </a:xfrm>
          <a:prstGeom prst="rect">
            <a:avLst/>
          </a:prstGeom>
          <a:noFill/>
        </p:spPr>
        <p:txBody>
          <a:bodyPr wrap="square" rtlCol="0">
            <a:spAutoFit/>
          </a:bodyPr>
          <a:lstStyle/>
          <a:p>
            <a:pPr algn="ctr"/>
            <a:r>
              <a:rPr lang="en-GB" b="1" u="sng" dirty="0"/>
              <a:t>Skills:</a:t>
            </a:r>
          </a:p>
        </p:txBody>
      </p:sp>
      <p:pic>
        <p:nvPicPr>
          <p:cNvPr id="10" name="Picture 9">
            <a:extLst>
              <a:ext uri="{FF2B5EF4-FFF2-40B4-BE49-F238E27FC236}">
                <a16:creationId xmlns:a16="http://schemas.microsoft.com/office/drawing/2014/main" id="{54361A72-DB49-4F3E-83BE-EBAD7B2B8290}"/>
              </a:ext>
            </a:extLst>
          </p:cNvPr>
          <p:cNvPicPr>
            <a:picLocks noChangeAspect="1"/>
          </p:cNvPicPr>
          <p:nvPr/>
        </p:nvPicPr>
        <p:blipFill>
          <a:blip r:embed="rId2" cstate="print">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10112478" y="679630"/>
            <a:ext cx="560437" cy="560437"/>
          </a:xfrm>
          <a:prstGeom prst="rect">
            <a:avLst/>
          </a:prstGeom>
          <a:solidFill>
            <a:schemeClr val="bg1"/>
          </a:solidFill>
          <a:ln w="12700">
            <a:solidFill>
              <a:schemeClr val="tx1"/>
            </a:solidFill>
          </a:ln>
        </p:spPr>
      </p:pic>
      <p:pic>
        <p:nvPicPr>
          <p:cNvPr id="11" name="Picture 10">
            <a:extLst>
              <a:ext uri="{FF2B5EF4-FFF2-40B4-BE49-F238E27FC236}">
                <a16:creationId xmlns:a16="http://schemas.microsoft.com/office/drawing/2014/main" id="{45CDE0EA-A411-4BF9-9193-32BF4F375FF0}"/>
              </a:ext>
            </a:extLst>
          </p:cNvPr>
          <p:cNvPicPr>
            <a:picLocks noChangeAspect="1"/>
          </p:cNvPicPr>
          <p:nvPr/>
        </p:nvPicPr>
        <p:blipFill>
          <a:blip r:embed="rId4" cstate="print">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10697497" y="679629"/>
            <a:ext cx="560437" cy="560437"/>
          </a:xfrm>
          <a:prstGeom prst="rect">
            <a:avLst/>
          </a:prstGeom>
          <a:ln w="12700">
            <a:solidFill>
              <a:schemeClr val="tx1"/>
            </a:solidFill>
          </a:ln>
        </p:spPr>
      </p:pic>
      <p:sp>
        <p:nvSpPr>
          <p:cNvPr id="13" name="Rectangle 12">
            <a:extLst>
              <a:ext uri="{FF2B5EF4-FFF2-40B4-BE49-F238E27FC236}">
                <a16:creationId xmlns:a16="http://schemas.microsoft.com/office/drawing/2014/main" id="{722F029A-5C9D-4AB0-ADB0-45614203581A}"/>
              </a:ext>
            </a:extLst>
          </p:cNvPr>
          <p:cNvSpPr/>
          <p:nvPr/>
        </p:nvSpPr>
        <p:spPr>
          <a:xfrm>
            <a:off x="230909" y="224255"/>
            <a:ext cx="9642764" cy="1105781"/>
          </a:xfrm>
          <a:prstGeom prst="rect">
            <a:avLst/>
          </a:prstGeom>
          <a:solidFill>
            <a:schemeClr val="accent1">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600" dirty="0">
              <a:solidFill>
                <a:schemeClr val="tx1"/>
              </a:solidFill>
              <a:latin typeface="Century Gothic" panose="020B0502020202020204" pitchFamily="34" charset="0"/>
            </a:endParaRPr>
          </a:p>
        </p:txBody>
      </p:sp>
      <p:sp>
        <p:nvSpPr>
          <p:cNvPr id="14" name="TextBox 13">
            <a:extLst>
              <a:ext uri="{FF2B5EF4-FFF2-40B4-BE49-F238E27FC236}">
                <a16:creationId xmlns:a16="http://schemas.microsoft.com/office/drawing/2014/main" id="{D165D4F4-0FB0-4731-945A-7083E672781F}"/>
              </a:ext>
            </a:extLst>
          </p:cNvPr>
          <p:cNvSpPr txBox="1"/>
          <p:nvPr/>
        </p:nvSpPr>
        <p:spPr>
          <a:xfrm>
            <a:off x="225902" y="200691"/>
            <a:ext cx="9642764" cy="892552"/>
          </a:xfrm>
          <a:prstGeom prst="rect">
            <a:avLst/>
          </a:prstGeom>
          <a:noFill/>
        </p:spPr>
        <p:txBody>
          <a:bodyPr wrap="square" rtlCol="0">
            <a:spAutoFit/>
          </a:bodyPr>
          <a:lstStyle/>
          <a:p>
            <a:r>
              <a:rPr lang="en-GB" sz="2000" b="1" u="sng" dirty="0">
                <a:latin typeface="Century Gothic" panose="020B0502020202020204" pitchFamily="34" charset="0"/>
              </a:rPr>
              <a:t>Task: Car Hunting</a:t>
            </a:r>
          </a:p>
          <a:p>
            <a:r>
              <a:rPr lang="en-GB" sz="1600" dirty="0">
                <a:latin typeface="Century Gothic" panose="020B0502020202020204" pitchFamily="34" charset="0"/>
              </a:rPr>
              <a:t>What kind of car might you like when you are older?  - Will it be suitable for where you live and the job you do. </a:t>
            </a:r>
          </a:p>
        </p:txBody>
      </p:sp>
      <p:sp>
        <p:nvSpPr>
          <p:cNvPr id="15" name="TextBox 14">
            <a:extLst>
              <a:ext uri="{FF2B5EF4-FFF2-40B4-BE49-F238E27FC236}">
                <a16:creationId xmlns:a16="http://schemas.microsoft.com/office/drawing/2014/main" id="{0149E771-285C-48DC-96FD-34F7DF541776}"/>
              </a:ext>
            </a:extLst>
          </p:cNvPr>
          <p:cNvSpPr txBox="1"/>
          <p:nvPr/>
        </p:nvSpPr>
        <p:spPr>
          <a:xfrm>
            <a:off x="334297" y="1508337"/>
            <a:ext cx="6066503" cy="3693319"/>
          </a:xfrm>
          <a:prstGeom prst="rect">
            <a:avLst/>
          </a:prstGeom>
          <a:solidFill>
            <a:schemeClr val="accent6">
              <a:lumMod val="40000"/>
              <a:lumOff val="60000"/>
            </a:schemeClr>
          </a:solidFill>
          <a:ln w="31750">
            <a:solidFill>
              <a:schemeClr val="tx1"/>
            </a:solidFill>
          </a:ln>
        </p:spPr>
        <p:txBody>
          <a:bodyPr wrap="square" rtlCol="0">
            <a:spAutoFit/>
          </a:bodyPr>
          <a:lstStyle/>
          <a:p>
            <a:r>
              <a:rPr lang="en-GB" dirty="0">
                <a:latin typeface="Century Gothic" panose="020B0502020202020204" pitchFamily="34" charset="0"/>
              </a:rPr>
              <a:t>Research 5 cars that you might be interested in.</a:t>
            </a:r>
          </a:p>
          <a:p>
            <a:endParaRPr lang="en-GB" dirty="0">
              <a:latin typeface="Century Gothic" panose="020B0502020202020204" pitchFamily="34" charset="0"/>
            </a:endParaRPr>
          </a:p>
          <a:p>
            <a:pPr marL="342900" indent="-342900">
              <a:buFont typeface="Arial" panose="020B0604020202020204" pitchFamily="34" charset="0"/>
              <a:buChar char="•"/>
            </a:pPr>
            <a:r>
              <a:rPr lang="en-GB" dirty="0">
                <a:latin typeface="Century Gothic" panose="020B0502020202020204" pitchFamily="34" charset="0"/>
              </a:rPr>
              <a:t>Give basic details of the car </a:t>
            </a:r>
          </a:p>
          <a:p>
            <a:pPr marL="342900" indent="-342900">
              <a:buFont typeface="Arial" panose="020B0604020202020204" pitchFamily="34" charset="0"/>
              <a:buChar char="•"/>
            </a:pPr>
            <a:r>
              <a:rPr lang="en-GB" dirty="0">
                <a:latin typeface="Century Gothic" panose="020B0502020202020204" pitchFamily="34" charset="0"/>
              </a:rPr>
              <a:t>Create a pro and con list for each car</a:t>
            </a:r>
          </a:p>
          <a:p>
            <a:pPr marL="342900" indent="-342900">
              <a:buFont typeface="Arial" panose="020B0604020202020204" pitchFamily="34" charset="0"/>
              <a:buChar char="•"/>
            </a:pPr>
            <a:endParaRPr lang="en-GB" dirty="0">
              <a:latin typeface="Century Gothic" panose="020B0502020202020204" pitchFamily="34" charset="0"/>
            </a:endParaRPr>
          </a:p>
          <a:p>
            <a:pPr marL="342900" indent="-342900">
              <a:buFont typeface="Arial" panose="020B0604020202020204" pitchFamily="34" charset="0"/>
              <a:buChar char="•"/>
            </a:pPr>
            <a:r>
              <a:rPr lang="en-GB" dirty="0">
                <a:latin typeface="Century Gothic" panose="020B0502020202020204" pitchFamily="34" charset="0"/>
              </a:rPr>
              <a:t>Would your car be good if....</a:t>
            </a:r>
          </a:p>
          <a:p>
            <a:pPr marL="342900" indent="-342900">
              <a:buFont typeface="Courier New" pitchFamily="49" charset="0"/>
              <a:buChar char="o"/>
            </a:pPr>
            <a:r>
              <a:rPr lang="en-GB" dirty="0">
                <a:latin typeface="Century Gothic" panose="020B0502020202020204" pitchFamily="34" charset="0"/>
              </a:rPr>
              <a:t> you had a dog?</a:t>
            </a:r>
          </a:p>
          <a:p>
            <a:pPr marL="342900" indent="-342900">
              <a:buFont typeface="Courier New" pitchFamily="49" charset="0"/>
              <a:buChar char="o"/>
            </a:pPr>
            <a:r>
              <a:rPr lang="en-GB" dirty="0">
                <a:latin typeface="Century Gothic" panose="020B0502020202020204" pitchFamily="34" charset="0"/>
              </a:rPr>
              <a:t>you had 3 children?</a:t>
            </a:r>
          </a:p>
          <a:p>
            <a:pPr marL="342900" indent="-342900">
              <a:buFont typeface="Courier New" pitchFamily="49" charset="0"/>
              <a:buChar char="o"/>
            </a:pPr>
            <a:r>
              <a:rPr lang="en-GB" dirty="0">
                <a:latin typeface="Century Gothic" panose="020B0502020202020204" pitchFamily="34" charset="0"/>
              </a:rPr>
              <a:t>you needed to pull a caravan?</a:t>
            </a:r>
          </a:p>
          <a:p>
            <a:pPr marL="342900" indent="-342900">
              <a:buFont typeface="Courier New" pitchFamily="49" charset="0"/>
              <a:buChar char="o"/>
            </a:pPr>
            <a:r>
              <a:rPr lang="en-GB" dirty="0">
                <a:latin typeface="Century Gothic" panose="020B0502020202020204" pitchFamily="34" charset="0"/>
              </a:rPr>
              <a:t>you worked in the city?</a:t>
            </a:r>
          </a:p>
          <a:p>
            <a:pPr marL="342900" indent="-342900">
              <a:buFont typeface="Courier New" pitchFamily="49" charset="0"/>
              <a:buChar char="o"/>
            </a:pPr>
            <a:endParaRPr lang="en-GB" dirty="0">
              <a:latin typeface="Century Gothic" panose="020B0502020202020204" pitchFamily="34" charset="0"/>
            </a:endParaRPr>
          </a:p>
          <a:p>
            <a:pPr marL="342900" indent="-342900">
              <a:buFont typeface="Arial" panose="020B0604020202020204" pitchFamily="34" charset="0"/>
              <a:buChar char="•"/>
            </a:pPr>
            <a:r>
              <a:rPr lang="en-GB" dirty="0">
                <a:latin typeface="Century Gothic" panose="020B0502020202020204" pitchFamily="34" charset="0"/>
              </a:rPr>
              <a:t>Decide on which car  you would buy and explain why.</a:t>
            </a:r>
          </a:p>
        </p:txBody>
      </p:sp>
      <p:pic>
        <p:nvPicPr>
          <p:cNvPr id="16" name="Picture 15">
            <a:extLst>
              <a:ext uri="{FF2B5EF4-FFF2-40B4-BE49-F238E27FC236}">
                <a16:creationId xmlns:a16="http://schemas.microsoft.com/office/drawing/2014/main" id="{FF9144FB-BEF6-49AD-BEC2-78196EE8901A}"/>
              </a:ext>
            </a:extLst>
          </p:cNvPr>
          <p:cNvPicPr>
            <a:picLocks noChangeAspect="1"/>
          </p:cNvPicPr>
          <p:nvPr/>
        </p:nvPicPr>
        <p:blipFill>
          <a:blip r:embed="rId6" cstate="print">
            <a:extLst>
              <a:ext uri="{28A0092B-C50C-407E-A947-70E740481C1C}">
                <a14:useLocalDpi xmlns:a14="http://schemas.microsoft.com/office/drawing/2010/main" val="0"/>
              </a:ext>
              <a:ext uri="{837473B0-CC2E-450A-ABE3-18F120FF3D39}">
                <a1611:picAttrSrcUrl xmlns:a1611="http://schemas.microsoft.com/office/drawing/2016/11/main" r:id="rId7"/>
              </a:ext>
            </a:extLst>
          </a:blip>
          <a:stretch>
            <a:fillRect/>
          </a:stretch>
        </p:blipFill>
        <p:spPr>
          <a:xfrm>
            <a:off x="11265978" y="674491"/>
            <a:ext cx="565575" cy="565575"/>
          </a:xfrm>
          <a:prstGeom prst="rect">
            <a:avLst/>
          </a:prstGeom>
          <a:solidFill>
            <a:schemeClr val="bg1"/>
          </a:solidFill>
          <a:ln w="12700">
            <a:solidFill>
              <a:schemeClr val="tx1"/>
            </a:solidFill>
          </a:ln>
        </p:spPr>
      </p:pic>
      <p:sp>
        <p:nvSpPr>
          <p:cNvPr id="34" name="TextBox 33">
            <a:extLst>
              <a:ext uri="{FF2B5EF4-FFF2-40B4-BE49-F238E27FC236}">
                <a16:creationId xmlns:a16="http://schemas.microsoft.com/office/drawing/2014/main" id="{5C2345BA-7754-4CCD-B7CF-78787630F0EB}"/>
              </a:ext>
            </a:extLst>
          </p:cNvPr>
          <p:cNvSpPr txBox="1"/>
          <p:nvPr/>
        </p:nvSpPr>
        <p:spPr>
          <a:xfrm>
            <a:off x="334297" y="5793572"/>
            <a:ext cx="11523406" cy="830997"/>
          </a:xfrm>
          <a:prstGeom prst="rect">
            <a:avLst/>
          </a:prstGeom>
          <a:noFill/>
        </p:spPr>
        <p:txBody>
          <a:bodyPr wrap="square" rtlCol="0">
            <a:spAutoFit/>
          </a:bodyPr>
          <a:lstStyle/>
          <a:p>
            <a:r>
              <a:rPr lang="en-GB" sz="1600" b="1" u="sng" dirty="0">
                <a:latin typeface="Century Gothic" panose="020B0502020202020204" pitchFamily="34" charset="0"/>
              </a:rPr>
              <a:t>Reflect:</a:t>
            </a:r>
            <a:r>
              <a:rPr lang="en-GB" sz="1600" b="1" dirty="0">
                <a:latin typeface="Century Gothic" panose="020B0502020202020204" pitchFamily="34" charset="0"/>
              </a:rPr>
              <a:t> </a:t>
            </a:r>
            <a:r>
              <a:rPr lang="en-GB" sz="1600" b="1" u="sng" dirty="0">
                <a:latin typeface="Century Gothic" panose="020B0502020202020204" pitchFamily="34" charset="0"/>
              </a:rPr>
              <a:t>Discuss with your parents/carers OR write a paragraph…</a:t>
            </a:r>
          </a:p>
          <a:p>
            <a:pPr marL="285750" indent="-285750">
              <a:buFont typeface="Arial" panose="020B0604020202020204" pitchFamily="34" charset="0"/>
              <a:buChar char="•"/>
            </a:pPr>
            <a:r>
              <a:rPr lang="en-GB" sz="1600" dirty="0">
                <a:latin typeface="Century Gothic" panose="020B0502020202020204" pitchFamily="34" charset="0"/>
              </a:rPr>
              <a:t>What skills did you use to complete this task? How did you use them? Did you improve this skills? How?</a:t>
            </a:r>
          </a:p>
          <a:p>
            <a:pPr marL="285750" indent="-285750">
              <a:buFont typeface="Arial" panose="020B0604020202020204" pitchFamily="34" charset="0"/>
              <a:buChar char="•"/>
            </a:pPr>
            <a:r>
              <a:rPr lang="en-GB" sz="1600" dirty="0">
                <a:latin typeface="Century Gothic" panose="020B0502020202020204" pitchFamily="34" charset="0"/>
              </a:rPr>
              <a:t>Writing frame at the end of the pack</a:t>
            </a:r>
          </a:p>
        </p:txBody>
      </p:sp>
      <p:sp>
        <p:nvSpPr>
          <p:cNvPr id="14342" name="AutoShape 6" descr="Meet five of London's best penthouses currently on the market ..."/>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GB"/>
          </a:p>
        </p:txBody>
      </p:sp>
      <p:sp>
        <p:nvSpPr>
          <p:cNvPr id="14344" name="AutoShape 8" descr="Meet five of London's best penthouses currently on the market ..."/>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GB"/>
          </a:p>
        </p:txBody>
      </p:sp>
      <p:sp>
        <p:nvSpPr>
          <p:cNvPr id="14346" name="AutoShape 10" descr="Meet five of London's best penthouses currently on the market ..."/>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GB"/>
          </a:p>
        </p:txBody>
      </p:sp>
      <p:sp>
        <p:nvSpPr>
          <p:cNvPr id="27650" name="AutoShape 2" descr="European sales 2019 Exotics and Sports Cars - carsalesbase.com"/>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GB"/>
          </a:p>
        </p:txBody>
      </p:sp>
      <p:pic>
        <p:nvPicPr>
          <p:cNvPr id="27651" name="Picture 3"/>
          <p:cNvPicPr>
            <a:picLocks noChangeAspect="1" noChangeArrowheads="1"/>
          </p:cNvPicPr>
          <p:nvPr/>
        </p:nvPicPr>
        <p:blipFill>
          <a:blip r:embed="rId8" cstate="print"/>
          <a:srcRect/>
          <a:stretch>
            <a:fillRect/>
          </a:stretch>
        </p:blipFill>
        <p:spPr bwMode="auto">
          <a:xfrm>
            <a:off x="6804797" y="1594622"/>
            <a:ext cx="2867025" cy="1552575"/>
          </a:xfrm>
          <a:prstGeom prst="rect">
            <a:avLst/>
          </a:prstGeom>
          <a:noFill/>
          <a:ln w="9525">
            <a:noFill/>
            <a:miter lim="800000"/>
            <a:headEnd/>
            <a:tailEnd/>
          </a:ln>
        </p:spPr>
      </p:pic>
      <p:pic>
        <p:nvPicPr>
          <p:cNvPr id="27652" name="Picture 4"/>
          <p:cNvPicPr>
            <a:picLocks noChangeAspect="1" noChangeArrowheads="1"/>
          </p:cNvPicPr>
          <p:nvPr/>
        </p:nvPicPr>
        <p:blipFill>
          <a:blip r:embed="rId9" cstate="print"/>
          <a:srcRect/>
          <a:stretch>
            <a:fillRect/>
          </a:stretch>
        </p:blipFill>
        <p:spPr bwMode="auto">
          <a:xfrm>
            <a:off x="9554528" y="2716802"/>
            <a:ext cx="2409825" cy="1581150"/>
          </a:xfrm>
          <a:prstGeom prst="rect">
            <a:avLst/>
          </a:prstGeom>
          <a:noFill/>
          <a:ln w="9525">
            <a:noFill/>
            <a:miter lim="800000"/>
            <a:headEnd/>
            <a:tailEnd/>
          </a:ln>
        </p:spPr>
      </p:pic>
      <p:pic>
        <p:nvPicPr>
          <p:cNvPr id="27653" name="Picture 5"/>
          <p:cNvPicPr>
            <a:picLocks noChangeAspect="1" noChangeArrowheads="1"/>
          </p:cNvPicPr>
          <p:nvPr/>
        </p:nvPicPr>
        <p:blipFill>
          <a:blip r:embed="rId10" cstate="print"/>
          <a:srcRect/>
          <a:stretch>
            <a:fillRect/>
          </a:stretch>
        </p:blipFill>
        <p:spPr bwMode="auto">
          <a:xfrm>
            <a:off x="6724921" y="3678964"/>
            <a:ext cx="2745649" cy="1730953"/>
          </a:xfrm>
          <a:prstGeom prst="rect">
            <a:avLst/>
          </a:prstGeom>
          <a:noFill/>
          <a:ln w="9525">
            <a:noFill/>
            <a:miter lim="800000"/>
            <a:headEnd/>
            <a:tailEnd/>
          </a:ln>
        </p:spPr>
      </p:pic>
    </p:spTree>
    <p:extLst>
      <p:ext uri="{BB962C8B-B14F-4D97-AF65-F5344CB8AC3E}">
        <p14:creationId xmlns:p14="http://schemas.microsoft.com/office/powerpoint/2010/main" val="264293764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A7B6FBF5-13C3-4B6E-BCDC-517F29D6B3AF}"/>
              </a:ext>
            </a:extLst>
          </p:cNvPr>
          <p:cNvSpPr/>
          <p:nvPr/>
        </p:nvSpPr>
        <p:spPr>
          <a:xfrm>
            <a:off x="10048568" y="176981"/>
            <a:ext cx="1912523" cy="1415845"/>
          </a:xfrm>
          <a:prstGeom prst="roundRect">
            <a:avLst/>
          </a:prstGeom>
          <a:solidFill>
            <a:srgbClr val="CC99FF"/>
          </a:solid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3225BEA2-4D41-4377-A30E-672115BBCFFF}"/>
              </a:ext>
            </a:extLst>
          </p:cNvPr>
          <p:cNvSpPr txBox="1"/>
          <p:nvPr/>
        </p:nvSpPr>
        <p:spPr>
          <a:xfrm>
            <a:off x="10392697" y="176981"/>
            <a:ext cx="1170038" cy="369332"/>
          </a:xfrm>
          <a:prstGeom prst="rect">
            <a:avLst/>
          </a:prstGeom>
          <a:noFill/>
        </p:spPr>
        <p:txBody>
          <a:bodyPr wrap="square" rtlCol="0">
            <a:spAutoFit/>
          </a:bodyPr>
          <a:lstStyle/>
          <a:p>
            <a:pPr algn="ctr"/>
            <a:r>
              <a:rPr lang="en-GB" b="1" u="sng" dirty="0"/>
              <a:t>Skills:</a:t>
            </a:r>
          </a:p>
        </p:txBody>
      </p:sp>
      <p:pic>
        <p:nvPicPr>
          <p:cNvPr id="11" name="Picture 10">
            <a:extLst>
              <a:ext uri="{FF2B5EF4-FFF2-40B4-BE49-F238E27FC236}">
                <a16:creationId xmlns:a16="http://schemas.microsoft.com/office/drawing/2014/main" id="{2BD66305-E6DA-4B07-852B-0D4779D21209}"/>
              </a:ext>
            </a:extLst>
          </p:cNvPr>
          <p:cNvPicPr>
            <a:picLocks noChangeAspect="1"/>
          </p:cNvPicPr>
          <p:nvPr/>
        </p:nvPicPr>
        <p:blipFill>
          <a:blip r:embed="rId2" cstate="print">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10697497" y="698440"/>
            <a:ext cx="560437" cy="560437"/>
          </a:xfrm>
          <a:prstGeom prst="rect">
            <a:avLst/>
          </a:prstGeom>
          <a:solidFill>
            <a:schemeClr val="bg1"/>
          </a:solidFill>
          <a:ln w="12700">
            <a:solidFill>
              <a:schemeClr val="tx1"/>
            </a:solidFill>
          </a:ln>
        </p:spPr>
      </p:pic>
      <p:sp>
        <p:nvSpPr>
          <p:cNvPr id="13" name="Rectangle 12">
            <a:extLst>
              <a:ext uri="{FF2B5EF4-FFF2-40B4-BE49-F238E27FC236}">
                <a16:creationId xmlns:a16="http://schemas.microsoft.com/office/drawing/2014/main" id="{23F1AA39-BEAA-4295-BEB5-386F65DF8873}"/>
              </a:ext>
            </a:extLst>
          </p:cNvPr>
          <p:cNvSpPr/>
          <p:nvPr/>
        </p:nvSpPr>
        <p:spPr>
          <a:xfrm>
            <a:off x="230909" y="224255"/>
            <a:ext cx="9631548" cy="1068968"/>
          </a:xfrm>
          <a:prstGeom prst="rect">
            <a:avLst/>
          </a:prstGeom>
          <a:solidFill>
            <a:schemeClr val="accent1">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600" dirty="0">
              <a:solidFill>
                <a:schemeClr val="tx1"/>
              </a:solidFill>
              <a:latin typeface="Century Gothic" panose="020B0502020202020204" pitchFamily="34" charset="0"/>
            </a:endParaRPr>
          </a:p>
        </p:txBody>
      </p:sp>
      <p:sp>
        <p:nvSpPr>
          <p:cNvPr id="14" name="TextBox 13">
            <a:extLst>
              <a:ext uri="{FF2B5EF4-FFF2-40B4-BE49-F238E27FC236}">
                <a16:creationId xmlns:a16="http://schemas.microsoft.com/office/drawing/2014/main" id="{D96A1841-D42A-4B0B-B91F-E0B8BF0BD868}"/>
              </a:ext>
            </a:extLst>
          </p:cNvPr>
          <p:cNvSpPr txBox="1"/>
          <p:nvPr/>
        </p:nvSpPr>
        <p:spPr>
          <a:xfrm>
            <a:off x="225902" y="200691"/>
            <a:ext cx="9440612" cy="892552"/>
          </a:xfrm>
          <a:prstGeom prst="rect">
            <a:avLst/>
          </a:prstGeom>
          <a:noFill/>
        </p:spPr>
        <p:txBody>
          <a:bodyPr wrap="square" rtlCol="0">
            <a:spAutoFit/>
          </a:bodyPr>
          <a:lstStyle/>
          <a:p>
            <a:r>
              <a:rPr lang="en-GB" sz="2000" b="1" u="sng" dirty="0">
                <a:latin typeface="Century Gothic" panose="020B0502020202020204" pitchFamily="34" charset="0"/>
              </a:rPr>
              <a:t>Task: </a:t>
            </a:r>
            <a:r>
              <a:rPr lang="en-GB" sz="2000" b="1" dirty="0">
                <a:latin typeface="Century Gothic" panose="020B0502020202020204" pitchFamily="34" charset="0"/>
              </a:rPr>
              <a:t>Reading- Inference</a:t>
            </a:r>
            <a:endParaRPr lang="en-GB" sz="1600" b="1" dirty="0">
              <a:latin typeface="Century Gothic" panose="020B0502020202020204" pitchFamily="34" charset="0"/>
            </a:endParaRPr>
          </a:p>
          <a:p>
            <a:r>
              <a:rPr lang="en-GB" sz="1600" dirty="0">
                <a:latin typeface="Century Gothic" panose="020B0502020202020204" pitchFamily="34" charset="0"/>
              </a:rPr>
              <a:t>Look at the picture then complete the questions on paper or a computer. Use the sentence starters in red to help with your answers.</a:t>
            </a:r>
            <a:endParaRPr lang="en-GB" sz="2000" dirty="0">
              <a:latin typeface="Century Gothic" panose="020B0502020202020204" pitchFamily="34" charset="0"/>
            </a:endParaRPr>
          </a:p>
        </p:txBody>
      </p:sp>
      <p:sp>
        <p:nvSpPr>
          <p:cNvPr id="15" name="Rectangle 14">
            <a:extLst>
              <a:ext uri="{FF2B5EF4-FFF2-40B4-BE49-F238E27FC236}">
                <a16:creationId xmlns:a16="http://schemas.microsoft.com/office/drawing/2014/main" id="{1F808EDA-54A6-498F-BAF3-06313944DDBA}"/>
              </a:ext>
            </a:extLst>
          </p:cNvPr>
          <p:cNvSpPr/>
          <p:nvPr/>
        </p:nvSpPr>
        <p:spPr>
          <a:xfrm>
            <a:off x="3565236" y="6307652"/>
            <a:ext cx="8395855" cy="475814"/>
          </a:xfrm>
          <a:prstGeom prst="rect">
            <a:avLst/>
          </a:prstGeom>
          <a:solidFill>
            <a:srgbClr val="92D050"/>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u="sng" dirty="0">
                <a:solidFill>
                  <a:schemeClr val="tx1"/>
                </a:solidFill>
                <a:latin typeface="Century Gothic" panose="020B0502020202020204" pitchFamily="34" charset="0"/>
              </a:rPr>
              <a:t>Task continues on next page…</a:t>
            </a:r>
          </a:p>
        </p:txBody>
      </p:sp>
      <p:sp>
        <p:nvSpPr>
          <p:cNvPr id="12" name="Rectangle 11"/>
          <p:cNvSpPr/>
          <p:nvPr/>
        </p:nvSpPr>
        <p:spPr>
          <a:xfrm>
            <a:off x="8072846" y="2547257"/>
            <a:ext cx="3213463" cy="3370217"/>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GB" dirty="0">
                <a:solidFill>
                  <a:srgbClr val="FF0000"/>
                </a:solidFill>
                <a:latin typeface="Century Gothic" pitchFamily="34" charset="0"/>
              </a:rPr>
              <a:t>The bench is........</a:t>
            </a:r>
          </a:p>
          <a:p>
            <a:pPr algn="ctr"/>
            <a:endParaRPr lang="en-GB" dirty="0">
              <a:solidFill>
                <a:srgbClr val="FF0000"/>
              </a:solidFill>
              <a:latin typeface="Century Gothic" pitchFamily="34" charset="0"/>
            </a:endParaRPr>
          </a:p>
          <a:p>
            <a:pPr algn="ctr"/>
            <a:r>
              <a:rPr lang="en-GB" dirty="0">
                <a:solidFill>
                  <a:srgbClr val="FF0000"/>
                </a:solidFill>
                <a:latin typeface="Century Gothic" pitchFamily="34" charset="0"/>
              </a:rPr>
              <a:t>I think ....... sits on it because</a:t>
            </a:r>
          </a:p>
          <a:p>
            <a:pPr algn="ctr"/>
            <a:endParaRPr lang="en-GB" dirty="0">
              <a:solidFill>
                <a:srgbClr val="FF0000"/>
              </a:solidFill>
              <a:latin typeface="Century Gothic" pitchFamily="34" charset="0"/>
            </a:endParaRPr>
          </a:p>
          <a:p>
            <a:pPr algn="ctr"/>
            <a:r>
              <a:rPr lang="en-GB" dirty="0">
                <a:solidFill>
                  <a:srgbClr val="FF0000"/>
                </a:solidFill>
                <a:latin typeface="Century Gothic" pitchFamily="34" charset="0"/>
              </a:rPr>
              <a:t>The bench is ..... I know this because......</a:t>
            </a:r>
          </a:p>
          <a:p>
            <a:pPr algn="ctr"/>
            <a:endParaRPr lang="en-GB" dirty="0">
              <a:solidFill>
                <a:srgbClr val="FF0000"/>
              </a:solidFill>
              <a:latin typeface="Century Gothic" pitchFamily="34" charset="0"/>
            </a:endParaRPr>
          </a:p>
          <a:p>
            <a:pPr algn="ctr"/>
            <a:r>
              <a:rPr lang="en-GB" dirty="0">
                <a:solidFill>
                  <a:srgbClr val="FF0000"/>
                </a:solidFill>
                <a:latin typeface="Century Gothic" pitchFamily="34" charset="0"/>
              </a:rPr>
              <a:t>From the picture I would suggest the bench is..... as it is/has......</a:t>
            </a:r>
          </a:p>
        </p:txBody>
      </p:sp>
      <p:pic>
        <p:nvPicPr>
          <p:cNvPr id="23553" name="Picture 1"/>
          <p:cNvPicPr>
            <a:picLocks noChangeAspect="1" noChangeArrowheads="1"/>
          </p:cNvPicPr>
          <p:nvPr/>
        </p:nvPicPr>
        <p:blipFill>
          <a:blip r:embed="rId4" cstate="print"/>
          <a:srcRect/>
          <a:stretch>
            <a:fillRect/>
          </a:stretch>
        </p:blipFill>
        <p:spPr bwMode="auto">
          <a:xfrm>
            <a:off x="1117146" y="1326288"/>
            <a:ext cx="4761139" cy="4814998"/>
          </a:xfrm>
          <a:prstGeom prst="rect">
            <a:avLst/>
          </a:prstGeom>
          <a:noFill/>
          <a:ln w="57150">
            <a:solidFill>
              <a:schemeClr val="tx1"/>
            </a:solidFill>
            <a:miter lim="800000"/>
            <a:headEnd/>
            <a:tailEnd/>
          </a:ln>
        </p:spPr>
      </p:pic>
    </p:spTree>
    <p:extLst>
      <p:ext uri="{BB962C8B-B14F-4D97-AF65-F5344CB8AC3E}">
        <p14:creationId xmlns:p14="http://schemas.microsoft.com/office/powerpoint/2010/main" val="396680674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A7B6FBF5-13C3-4B6E-BCDC-517F29D6B3AF}"/>
              </a:ext>
            </a:extLst>
          </p:cNvPr>
          <p:cNvSpPr/>
          <p:nvPr/>
        </p:nvSpPr>
        <p:spPr>
          <a:xfrm>
            <a:off x="10048568" y="176981"/>
            <a:ext cx="1912523" cy="1415845"/>
          </a:xfrm>
          <a:prstGeom prst="roundRect">
            <a:avLst/>
          </a:prstGeom>
          <a:solidFill>
            <a:srgbClr val="CC99FF"/>
          </a:solid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3225BEA2-4D41-4377-A30E-672115BBCFFF}"/>
              </a:ext>
            </a:extLst>
          </p:cNvPr>
          <p:cNvSpPr txBox="1"/>
          <p:nvPr/>
        </p:nvSpPr>
        <p:spPr>
          <a:xfrm>
            <a:off x="10392697" y="176981"/>
            <a:ext cx="1170038" cy="369332"/>
          </a:xfrm>
          <a:prstGeom prst="rect">
            <a:avLst/>
          </a:prstGeom>
          <a:noFill/>
        </p:spPr>
        <p:txBody>
          <a:bodyPr wrap="square" rtlCol="0">
            <a:spAutoFit/>
          </a:bodyPr>
          <a:lstStyle/>
          <a:p>
            <a:pPr algn="ctr"/>
            <a:r>
              <a:rPr lang="en-GB" b="1" u="sng" dirty="0"/>
              <a:t>Skills:</a:t>
            </a:r>
          </a:p>
        </p:txBody>
      </p:sp>
      <p:pic>
        <p:nvPicPr>
          <p:cNvPr id="11" name="Picture 10">
            <a:extLst>
              <a:ext uri="{FF2B5EF4-FFF2-40B4-BE49-F238E27FC236}">
                <a16:creationId xmlns:a16="http://schemas.microsoft.com/office/drawing/2014/main" id="{2BD66305-E6DA-4B07-852B-0D4779D21209}"/>
              </a:ext>
            </a:extLst>
          </p:cNvPr>
          <p:cNvPicPr>
            <a:picLocks noChangeAspect="1"/>
          </p:cNvPicPr>
          <p:nvPr/>
        </p:nvPicPr>
        <p:blipFill>
          <a:blip r:embed="rId2" cstate="print">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10697497" y="698440"/>
            <a:ext cx="560437" cy="560437"/>
          </a:xfrm>
          <a:prstGeom prst="rect">
            <a:avLst/>
          </a:prstGeom>
          <a:solidFill>
            <a:schemeClr val="bg1"/>
          </a:solidFill>
          <a:ln w="12700">
            <a:solidFill>
              <a:schemeClr val="tx1"/>
            </a:solidFill>
          </a:ln>
        </p:spPr>
      </p:pic>
      <p:sp>
        <p:nvSpPr>
          <p:cNvPr id="13" name="Rectangle 12">
            <a:extLst>
              <a:ext uri="{FF2B5EF4-FFF2-40B4-BE49-F238E27FC236}">
                <a16:creationId xmlns:a16="http://schemas.microsoft.com/office/drawing/2014/main" id="{23F1AA39-BEAA-4295-BEB5-386F65DF8873}"/>
              </a:ext>
            </a:extLst>
          </p:cNvPr>
          <p:cNvSpPr/>
          <p:nvPr/>
        </p:nvSpPr>
        <p:spPr>
          <a:xfrm>
            <a:off x="230909" y="224255"/>
            <a:ext cx="9631548" cy="1068968"/>
          </a:xfrm>
          <a:prstGeom prst="rect">
            <a:avLst/>
          </a:prstGeom>
          <a:solidFill>
            <a:schemeClr val="accent1">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600" dirty="0">
              <a:solidFill>
                <a:schemeClr val="tx1"/>
              </a:solidFill>
              <a:latin typeface="Century Gothic" panose="020B0502020202020204" pitchFamily="34" charset="0"/>
            </a:endParaRPr>
          </a:p>
        </p:txBody>
      </p:sp>
      <p:sp>
        <p:nvSpPr>
          <p:cNvPr id="14" name="TextBox 13">
            <a:extLst>
              <a:ext uri="{FF2B5EF4-FFF2-40B4-BE49-F238E27FC236}">
                <a16:creationId xmlns:a16="http://schemas.microsoft.com/office/drawing/2014/main" id="{D96A1841-D42A-4B0B-B91F-E0B8BF0BD868}"/>
              </a:ext>
            </a:extLst>
          </p:cNvPr>
          <p:cNvSpPr txBox="1"/>
          <p:nvPr/>
        </p:nvSpPr>
        <p:spPr>
          <a:xfrm>
            <a:off x="225902" y="200691"/>
            <a:ext cx="9440612" cy="892552"/>
          </a:xfrm>
          <a:prstGeom prst="rect">
            <a:avLst/>
          </a:prstGeom>
          <a:noFill/>
        </p:spPr>
        <p:txBody>
          <a:bodyPr wrap="square" rtlCol="0">
            <a:spAutoFit/>
          </a:bodyPr>
          <a:lstStyle/>
          <a:p>
            <a:r>
              <a:rPr lang="en-GB" sz="2000" b="1" u="sng" dirty="0">
                <a:latin typeface="Century Gothic" panose="020B0502020202020204" pitchFamily="34" charset="0"/>
              </a:rPr>
              <a:t>Task: </a:t>
            </a:r>
            <a:r>
              <a:rPr lang="en-GB" sz="2000" b="1" dirty="0">
                <a:latin typeface="Century Gothic" panose="020B0502020202020204" pitchFamily="34" charset="0"/>
              </a:rPr>
              <a:t>Reading- Inference</a:t>
            </a:r>
            <a:endParaRPr lang="en-GB" sz="1600" b="1" dirty="0">
              <a:latin typeface="Century Gothic" panose="020B0502020202020204" pitchFamily="34" charset="0"/>
            </a:endParaRPr>
          </a:p>
          <a:p>
            <a:r>
              <a:rPr lang="en-GB" sz="1600" dirty="0">
                <a:latin typeface="Century Gothic" panose="020B0502020202020204" pitchFamily="34" charset="0"/>
              </a:rPr>
              <a:t>Look at the picture then complete the questions on paper or a computer. Use the sentence starters in red to help with your answers.</a:t>
            </a:r>
            <a:endParaRPr lang="en-GB" sz="2000" dirty="0">
              <a:latin typeface="Century Gothic" panose="020B0502020202020204" pitchFamily="34" charset="0"/>
            </a:endParaRPr>
          </a:p>
        </p:txBody>
      </p:sp>
      <p:sp>
        <p:nvSpPr>
          <p:cNvPr id="15" name="Rectangle 14">
            <a:extLst>
              <a:ext uri="{FF2B5EF4-FFF2-40B4-BE49-F238E27FC236}">
                <a16:creationId xmlns:a16="http://schemas.microsoft.com/office/drawing/2014/main" id="{1F808EDA-54A6-498F-BAF3-06313944DDBA}"/>
              </a:ext>
            </a:extLst>
          </p:cNvPr>
          <p:cNvSpPr/>
          <p:nvPr/>
        </p:nvSpPr>
        <p:spPr>
          <a:xfrm>
            <a:off x="3565236" y="6307652"/>
            <a:ext cx="8395855" cy="475814"/>
          </a:xfrm>
          <a:prstGeom prst="rect">
            <a:avLst/>
          </a:prstGeom>
          <a:solidFill>
            <a:srgbClr val="92D050"/>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u="sng" dirty="0">
                <a:solidFill>
                  <a:schemeClr val="tx1"/>
                </a:solidFill>
                <a:latin typeface="Century Gothic" panose="020B0502020202020204" pitchFamily="34" charset="0"/>
              </a:rPr>
              <a:t>Task continues on next page…</a:t>
            </a:r>
          </a:p>
        </p:txBody>
      </p:sp>
      <p:sp>
        <p:nvSpPr>
          <p:cNvPr id="12" name="Rectangle 11"/>
          <p:cNvSpPr/>
          <p:nvPr/>
        </p:nvSpPr>
        <p:spPr>
          <a:xfrm>
            <a:off x="8072846" y="1854927"/>
            <a:ext cx="3683725" cy="4062548"/>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GB" dirty="0">
                <a:solidFill>
                  <a:srgbClr val="FF0000"/>
                </a:solidFill>
                <a:latin typeface="Century Gothic" pitchFamily="34" charset="0"/>
              </a:rPr>
              <a:t>The children are on the floor because...</a:t>
            </a:r>
          </a:p>
          <a:p>
            <a:pPr algn="ctr"/>
            <a:endParaRPr lang="en-GB" dirty="0">
              <a:solidFill>
                <a:srgbClr val="FF0000"/>
              </a:solidFill>
              <a:latin typeface="Century Gothic" pitchFamily="34" charset="0"/>
            </a:endParaRPr>
          </a:p>
          <a:p>
            <a:pPr algn="ctr"/>
            <a:r>
              <a:rPr lang="en-GB" dirty="0">
                <a:solidFill>
                  <a:srgbClr val="FF0000"/>
                </a:solidFill>
                <a:latin typeface="Century Gothic" pitchFamily="34" charset="0"/>
              </a:rPr>
              <a:t>They are looking at.......</a:t>
            </a:r>
          </a:p>
          <a:p>
            <a:pPr algn="ctr"/>
            <a:endParaRPr lang="en-GB" dirty="0">
              <a:solidFill>
                <a:srgbClr val="FF0000"/>
              </a:solidFill>
              <a:latin typeface="Century Gothic" pitchFamily="34" charset="0"/>
            </a:endParaRPr>
          </a:p>
          <a:p>
            <a:pPr algn="ctr"/>
            <a:r>
              <a:rPr lang="en-GB" dirty="0">
                <a:solidFill>
                  <a:srgbClr val="FF0000"/>
                </a:solidFill>
                <a:latin typeface="Century Gothic" pitchFamily="34" charset="0"/>
              </a:rPr>
              <a:t>The children are wearing hats because....</a:t>
            </a:r>
          </a:p>
          <a:p>
            <a:pPr algn="ctr"/>
            <a:endParaRPr lang="en-GB" dirty="0">
              <a:solidFill>
                <a:srgbClr val="FF0000"/>
              </a:solidFill>
              <a:latin typeface="Century Gothic" pitchFamily="34" charset="0"/>
            </a:endParaRPr>
          </a:p>
          <a:p>
            <a:pPr algn="ctr"/>
            <a:r>
              <a:rPr lang="en-GB" dirty="0">
                <a:solidFill>
                  <a:srgbClr val="FF0000"/>
                </a:solidFill>
                <a:latin typeface="Century Gothic" pitchFamily="34" charset="0"/>
              </a:rPr>
              <a:t>I think they are on a bridge as.......... </a:t>
            </a:r>
          </a:p>
        </p:txBody>
      </p:sp>
      <p:pic>
        <p:nvPicPr>
          <p:cNvPr id="22529" name="Picture 1"/>
          <p:cNvPicPr>
            <a:picLocks noChangeAspect="1" noChangeArrowheads="1"/>
          </p:cNvPicPr>
          <p:nvPr/>
        </p:nvPicPr>
        <p:blipFill>
          <a:blip r:embed="rId4" cstate="print"/>
          <a:srcRect/>
          <a:stretch>
            <a:fillRect/>
          </a:stretch>
        </p:blipFill>
        <p:spPr bwMode="auto">
          <a:xfrm>
            <a:off x="1263558" y="1379901"/>
            <a:ext cx="4471035" cy="4676227"/>
          </a:xfrm>
          <a:prstGeom prst="rect">
            <a:avLst/>
          </a:prstGeom>
          <a:noFill/>
          <a:ln w="57150">
            <a:solidFill>
              <a:schemeClr val="tx1"/>
            </a:solidFill>
            <a:miter lim="800000"/>
            <a:headEnd/>
            <a:tailEnd/>
          </a:ln>
        </p:spPr>
      </p:pic>
    </p:spTree>
    <p:extLst>
      <p:ext uri="{BB962C8B-B14F-4D97-AF65-F5344CB8AC3E}">
        <p14:creationId xmlns:p14="http://schemas.microsoft.com/office/powerpoint/2010/main" val="396680674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A7B6FBF5-13C3-4B6E-BCDC-517F29D6B3AF}"/>
              </a:ext>
            </a:extLst>
          </p:cNvPr>
          <p:cNvSpPr/>
          <p:nvPr/>
        </p:nvSpPr>
        <p:spPr>
          <a:xfrm>
            <a:off x="10048568" y="176981"/>
            <a:ext cx="1912523" cy="1415845"/>
          </a:xfrm>
          <a:prstGeom prst="roundRect">
            <a:avLst/>
          </a:prstGeom>
          <a:solidFill>
            <a:srgbClr val="CC99FF"/>
          </a:solid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3225BEA2-4D41-4377-A30E-672115BBCFFF}"/>
              </a:ext>
            </a:extLst>
          </p:cNvPr>
          <p:cNvSpPr txBox="1"/>
          <p:nvPr/>
        </p:nvSpPr>
        <p:spPr>
          <a:xfrm>
            <a:off x="10392697" y="176981"/>
            <a:ext cx="1170038" cy="369332"/>
          </a:xfrm>
          <a:prstGeom prst="rect">
            <a:avLst/>
          </a:prstGeom>
          <a:noFill/>
        </p:spPr>
        <p:txBody>
          <a:bodyPr wrap="square" rtlCol="0">
            <a:spAutoFit/>
          </a:bodyPr>
          <a:lstStyle/>
          <a:p>
            <a:pPr algn="ctr"/>
            <a:r>
              <a:rPr lang="en-GB" b="1" u="sng" dirty="0"/>
              <a:t>Skills:</a:t>
            </a:r>
          </a:p>
        </p:txBody>
      </p:sp>
      <p:pic>
        <p:nvPicPr>
          <p:cNvPr id="11" name="Picture 10">
            <a:extLst>
              <a:ext uri="{FF2B5EF4-FFF2-40B4-BE49-F238E27FC236}">
                <a16:creationId xmlns:a16="http://schemas.microsoft.com/office/drawing/2014/main" id="{2BD66305-E6DA-4B07-852B-0D4779D21209}"/>
              </a:ext>
            </a:extLst>
          </p:cNvPr>
          <p:cNvPicPr>
            <a:picLocks noChangeAspect="1"/>
          </p:cNvPicPr>
          <p:nvPr/>
        </p:nvPicPr>
        <p:blipFill>
          <a:blip r:embed="rId2" cstate="print">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10329830" y="695522"/>
            <a:ext cx="560437" cy="560437"/>
          </a:xfrm>
          <a:prstGeom prst="rect">
            <a:avLst/>
          </a:prstGeom>
          <a:solidFill>
            <a:schemeClr val="bg1"/>
          </a:solidFill>
          <a:ln w="12700">
            <a:solidFill>
              <a:schemeClr val="tx1"/>
            </a:solidFill>
          </a:ln>
        </p:spPr>
      </p:pic>
      <p:sp>
        <p:nvSpPr>
          <p:cNvPr id="13" name="Rectangle 12">
            <a:extLst>
              <a:ext uri="{FF2B5EF4-FFF2-40B4-BE49-F238E27FC236}">
                <a16:creationId xmlns:a16="http://schemas.microsoft.com/office/drawing/2014/main" id="{23F1AA39-BEAA-4295-BEB5-386F65DF8873}"/>
              </a:ext>
            </a:extLst>
          </p:cNvPr>
          <p:cNvSpPr/>
          <p:nvPr/>
        </p:nvSpPr>
        <p:spPr>
          <a:xfrm>
            <a:off x="230909" y="224255"/>
            <a:ext cx="9642764" cy="677109"/>
          </a:xfrm>
          <a:prstGeom prst="rect">
            <a:avLst/>
          </a:prstGeom>
          <a:solidFill>
            <a:schemeClr val="accent1">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600" dirty="0">
              <a:solidFill>
                <a:schemeClr val="tx1"/>
              </a:solidFill>
              <a:latin typeface="Century Gothic" panose="020B0502020202020204" pitchFamily="34" charset="0"/>
            </a:endParaRPr>
          </a:p>
        </p:txBody>
      </p:sp>
      <p:sp>
        <p:nvSpPr>
          <p:cNvPr id="14" name="TextBox 13">
            <a:extLst>
              <a:ext uri="{FF2B5EF4-FFF2-40B4-BE49-F238E27FC236}">
                <a16:creationId xmlns:a16="http://schemas.microsoft.com/office/drawing/2014/main" id="{D96A1841-D42A-4B0B-B91F-E0B8BF0BD868}"/>
              </a:ext>
            </a:extLst>
          </p:cNvPr>
          <p:cNvSpPr txBox="1"/>
          <p:nvPr/>
        </p:nvSpPr>
        <p:spPr>
          <a:xfrm>
            <a:off x="225902" y="200691"/>
            <a:ext cx="9642764" cy="646331"/>
          </a:xfrm>
          <a:prstGeom prst="rect">
            <a:avLst/>
          </a:prstGeom>
          <a:noFill/>
        </p:spPr>
        <p:txBody>
          <a:bodyPr wrap="square" rtlCol="0">
            <a:spAutoFit/>
          </a:bodyPr>
          <a:lstStyle/>
          <a:p>
            <a:r>
              <a:rPr lang="en-GB" sz="2000" b="1" u="sng" dirty="0">
                <a:latin typeface="Century Gothic" panose="020B0502020202020204" pitchFamily="34" charset="0"/>
              </a:rPr>
              <a:t>Task: </a:t>
            </a:r>
            <a:r>
              <a:rPr lang="en-GB" sz="2000" b="1" dirty="0">
                <a:latin typeface="Century Gothic" panose="020B0502020202020204" pitchFamily="34" charset="0"/>
              </a:rPr>
              <a:t>Reading -Inference</a:t>
            </a:r>
            <a:endParaRPr lang="en-GB" sz="1600" b="1" dirty="0">
              <a:latin typeface="Century Gothic" panose="020B0502020202020204" pitchFamily="34" charset="0"/>
            </a:endParaRPr>
          </a:p>
          <a:p>
            <a:r>
              <a:rPr lang="en-GB" sz="1600" dirty="0">
                <a:latin typeface="Century Gothic" panose="020B0502020202020204" pitchFamily="34" charset="0"/>
              </a:rPr>
              <a:t>Read the short story then complete the questions on paper or a computer.</a:t>
            </a:r>
            <a:endParaRPr lang="en-GB" sz="2000" dirty="0">
              <a:latin typeface="Century Gothic" panose="020B0502020202020204" pitchFamily="34" charset="0"/>
            </a:endParaRPr>
          </a:p>
        </p:txBody>
      </p:sp>
      <p:sp>
        <p:nvSpPr>
          <p:cNvPr id="12" name="Rectangle 11"/>
          <p:cNvSpPr/>
          <p:nvPr/>
        </p:nvSpPr>
        <p:spPr>
          <a:xfrm>
            <a:off x="435429" y="1313378"/>
            <a:ext cx="9609908" cy="2308324"/>
          </a:xfrm>
          <a:prstGeom prst="rect">
            <a:avLst/>
          </a:prstGeom>
          <a:solidFill>
            <a:schemeClr val="accent2">
              <a:lumMod val="20000"/>
              <a:lumOff val="80000"/>
            </a:schemeClr>
          </a:solidFill>
        </p:spPr>
        <p:txBody>
          <a:bodyPr wrap="square">
            <a:spAutoFit/>
          </a:bodyPr>
          <a:lstStyle/>
          <a:p>
            <a:r>
              <a:rPr lang="en-US" sz="2400" b="1" dirty="0">
                <a:latin typeface="Century Gothic" pitchFamily="34" charset="0"/>
              </a:rPr>
              <a:t>When </a:t>
            </a:r>
            <a:r>
              <a:rPr lang="en-US" sz="2400" b="1" dirty="0" err="1">
                <a:latin typeface="Century Gothic" pitchFamily="34" charset="0"/>
              </a:rPr>
              <a:t>Maisie</a:t>
            </a:r>
            <a:r>
              <a:rPr lang="en-US" sz="2400" b="1" dirty="0">
                <a:latin typeface="Century Gothic" pitchFamily="34" charset="0"/>
              </a:rPr>
              <a:t> drew her curtains back that morning, she smiled and wrapped her arms around herself. There would be no school today, that’s for sure. She would get wrapped up and dig her sledge out of the garage. Then  she would spend the rest of the day wrapped in her blanket. “Porridge for breakfast, I think!” she said.</a:t>
            </a:r>
            <a:endParaRPr lang="en-GB" sz="2400" b="1" dirty="0">
              <a:latin typeface="Century Gothic" pitchFamily="34" charset="0"/>
            </a:endParaRPr>
          </a:p>
        </p:txBody>
      </p:sp>
      <p:sp>
        <p:nvSpPr>
          <p:cNvPr id="15" name="Rectangle 14"/>
          <p:cNvSpPr/>
          <p:nvPr/>
        </p:nvSpPr>
        <p:spPr>
          <a:xfrm>
            <a:off x="496389" y="3735977"/>
            <a:ext cx="9283336" cy="1938992"/>
          </a:xfrm>
          <a:prstGeom prst="rect">
            <a:avLst/>
          </a:prstGeom>
          <a:solidFill>
            <a:schemeClr val="accent6">
              <a:lumMod val="20000"/>
              <a:lumOff val="80000"/>
            </a:schemeClr>
          </a:solidFill>
        </p:spPr>
        <p:txBody>
          <a:bodyPr wrap="square">
            <a:spAutoFit/>
          </a:bodyPr>
          <a:lstStyle/>
          <a:p>
            <a:pPr marL="457200" indent="-457200"/>
            <a:r>
              <a:rPr lang="en-US" sz="2000" dirty="0">
                <a:latin typeface="Century Gothic" pitchFamily="34" charset="0"/>
              </a:rPr>
              <a:t>1. What did </a:t>
            </a:r>
            <a:r>
              <a:rPr lang="en-US" sz="2000" dirty="0" err="1">
                <a:latin typeface="Century Gothic" pitchFamily="34" charset="0"/>
              </a:rPr>
              <a:t>Maisie</a:t>
            </a:r>
            <a:r>
              <a:rPr lang="en-US" sz="2000" dirty="0">
                <a:latin typeface="Century Gothic" pitchFamily="34" charset="0"/>
              </a:rPr>
              <a:t> see outside her bedroom window?</a:t>
            </a:r>
          </a:p>
          <a:p>
            <a:pPr marL="457200" indent="-457200"/>
            <a:r>
              <a:rPr lang="en-US" sz="2000" dirty="0" err="1">
                <a:solidFill>
                  <a:srgbClr val="FF0000"/>
                </a:solidFill>
                <a:latin typeface="Century Gothic" pitchFamily="34" charset="0"/>
              </a:rPr>
              <a:t>Maisie</a:t>
            </a:r>
            <a:r>
              <a:rPr lang="en-US" sz="2000" dirty="0">
                <a:solidFill>
                  <a:srgbClr val="FF0000"/>
                </a:solidFill>
                <a:latin typeface="Century Gothic" pitchFamily="34" charset="0"/>
              </a:rPr>
              <a:t> saw……</a:t>
            </a:r>
          </a:p>
          <a:p>
            <a:pPr marL="457200" indent="-457200"/>
            <a:r>
              <a:rPr lang="en-US" sz="2000" dirty="0">
                <a:latin typeface="Century Gothic" pitchFamily="34" charset="0"/>
              </a:rPr>
              <a:t>2. Why was she going to have porridge for breakfast?</a:t>
            </a:r>
          </a:p>
          <a:p>
            <a:pPr marL="457200" indent="-457200"/>
            <a:r>
              <a:rPr lang="en-US" sz="2000" dirty="0" err="1">
                <a:solidFill>
                  <a:srgbClr val="FF0000"/>
                </a:solidFill>
                <a:latin typeface="Century Gothic" pitchFamily="34" charset="0"/>
              </a:rPr>
              <a:t>Maisie</a:t>
            </a:r>
            <a:r>
              <a:rPr lang="en-US" sz="2000" dirty="0">
                <a:solidFill>
                  <a:srgbClr val="FF0000"/>
                </a:solidFill>
                <a:latin typeface="Century Gothic" pitchFamily="34" charset="0"/>
              </a:rPr>
              <a:t> was having porridge for breakfast because…..</a:t>
            </a:r>
          </a:p>
          <a:p>
            <a:pPr marL="457200" indent="-457200"/>
            <a:r>
              <a:rPr lang="en-US" sz="2000" dirty="0">
                <a:latin typeface="Century Gothic" pitchFamily="34" charset="0"/>
              </a:rPr>
              <a:t>3. How did </a:t>
            </a:r>
            <a:r>
              <a:rPr lang="en-US" sz="2000" dirty="0" err="1">
                <a:latin typeface="Century Gothic" pitchFamily="34" charset="0"/>
              </a:rPr>
              <a:t>Maisie</a:t>
            </a:r>
            <a:r>
              <a:rPr lang="en-US" sz="2000" dirty="0">
                <a:latin typeface="Century Gothic" pitchFamily="34" charset="0"/>
              </a:rPr>
              <a:t> feel about there being no school today?.</a:t>
            </a:r>
          </a:p>
          <a:p>
            <a:pPr marL="457200" indent="-457200"/>
            <a:r>
              <a:rPr lang="en-US" sz="2000" dirty="0" err="1">
                <a:solidFill>
                  <a:srgbClr val="FF0000"/>
                </a:solidFill>
                <a:latin typeface="Century Gothic" pitchFamily="34" charset="0"/>
              </a:rPr>
              <a:t>Maisie</a:t>
            </a:r>
            <a:r>
              <a:rPr lang="en-US" sz="2000" dirty="0">
                <a:solidFill>
                  <a:srgbClr val="FF0000"/>
                </a:solidFill>
                <a:latin typeface="Century Gothic" pitchFamily="34" charset="0"/>
              </a:rPr>
              <a:t> felt….…as it the text says…..</a:t>
            </a:r>
            <a:endParaRPr lang="en-GB" sz="2000" dirty="0">
              <a:solidFill>
                <a:srgbClr val="FF0000"/>
              </a:solidFill>
              <a:latin typeface="Century Gothic" pitchFamily="34" charset="0"/>
            </a:endParaRPr>
          </a:p>
        </p:txBody>
      </p:sp>
      <p:sp>
        <p:nvSpPr>
          <p:cNvPr id="16" name="Rectangle 15">
            <a:extLst>
              <a:ext uri="{FF2B5EF4-FFF2-40B4-BE49-F238E27FC236}">
                <a16:creationId xmlns:a16="http://schemas.microsoft.com/office/drawing/2014/main" id="{C6E9C9F3-F2CB-4365-9969-58B64F21993D}"/>
              </a:ext>
            </a:extLst>
          </p:cNvPr>
          <p:cNvSpPr/>
          <p:nvPr/>
        </p:nvSpPr>
        <p:spPr>
          <a:xfrm>
            <a:off x="225902" y="5976065"/>
            <a:ext cx="11730182" cy="881935"/>
          </a:xfrm>
          <a:prstGeom prst="rect">
            <a:avLst/>
          </a:prstGeom>
          <a:solidFill>
            <a:srgbClr val="FFFF66"/>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3600" b="1" u="sng" dirty="0">
              <a:solidFill>
                <a:schemeClr val="tx1"/>
              </a:solidFill>
              <a:latin typeface="Century Gothic" panose="020B0502020202020204" pitchFamily="34" charset="0"/>
            </a:endParaRPr>
          </a:p>
        </p:txBody>
      </p:sp>
      <p:sp>
        <p:nvSpPr>
          <p:cNvPr id="17" name="TextBox 16">
            <a:extLst>
              <a:ext uri="{FF2B5EF4-FFF2-40B4-BE49-F238E27FC236}">
                <a16:creationId xmlns:a16="http://schemas.microsoft.com/office/drawing/2014/main" id="{F1C41BB5-96CD-42E8-94A0-2D6895D7A89C}"/>
              </a:ext>
            </a:extLst>
          </p:cNvPr>
          <p:cNvSpPr txBox="1"/>
          <p:nvPr/>
        </p:nvSpPr>
        <p:spPr>
          <a:xfrm>
            <a:off x="334297" y="5987337"/>
            <a:ext cx="11523406" cy="830997"/>
          </a:xfrm>
          <a:prstGeom prst="rect">
            <a:avLst/>
          </a:prstGeom>
          <a:noFill/>
        </p:spPr>
        <p:txBody>
          <a:bodyPr wrap="square" rtlCol="0">
            <a:spAutoFit/>
          </a:bodyPr>
          <a:lstStyle/>
          <a:p>
            <a:r>
              <a:rPr lang="en-GB" sz="1600" b="1" u="sng" dirty="0">
                <a:latin typeface="Century Gothic" panose="020B0502020202020204" pitchFamily="34" charset="0"/>
              </a:rPr>
              <a:t>Reflect:</a:t>
            </a:r>
            <a:r>
              <a:rPr lang="en-GB" sz="1600" b="1" dirty="0">
                <a:latin typeface="Century Gothic" panose="020B0502020202020204" pitchFamily="34" charset="0"/>
              </a:rPr>
              <a:t> </a:t>
            </a:r>
            <a:r>
              <a:rPr lang="en-GB" sz="1600" b="1" u="sng" dirty="0">
                <a:latin typeface="Century Gothic" panose="020B0502020202020204" pitchFamily="34" charset="0"/>
              </a:rPr>
              <a:t>Discuss with your parents/carers OR write a paragraph…</a:t>
            </a:r>
          </a:p>
          <a:p>
            <a:pPr marL="285750" indent="-285750">
              <a:buFont typeface="Arial" panose="020B0604020202020204" pitchFamily="34" charset="0"/>
              <a:buChar char="•"/>
            </a:pPr>
            <a:r>
              <a:rPr lang="en-GB" sz="1600" dirty="0">
                <a:latin typeface="Century Gothic" panose="020B0502020202020204" pitchFamily="34" charset="0"/>
              </a:rPr>
              <a:t>What skills did you use to complete this task? How did you use them? Did you improve this skills? How?</a:t>
            </a:r>
          </a:p>
          <a:p>
            <a:pPr marL="285750" indent="-285750">
              <a:buFont typeface="Arial" panose="020B0604020202020204" pitchFamily="34" charset="0"/>
              <a:buChar char="•"/>
            </a:pPr>
            <a:r>
              <a:rPr lang="en-GB" sz="1600" dirty="0">
                <a:latin typeface="Century Gothic" panose="020B0502020202020204" pitchFamily="34" charset="0"/>
              </a:rPr>
              <a:t>Writing frame at the end of the pack</a:t>
            </a:r>
          </a:p>
        </p:txBody>
      </p:sp>
    </p:spTree>
    <p:extLst>
      <p:ext uri="{BB962C8B-B14F-4D97-AF65-F5344CB8AC3E}">
        <p14:creationId xmlns:p14="http://schemas.microsoft.com/office/powerpoint/2010/main" val="370785736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0" name="Picture 2"/>
          <p:cNvPicPr>
            <a:picLocks noChangeAspect="1" noChangeArrowheads="1"/>
          </p:cNvPicPr>
          <p:nvPr/>
        </p:nvPicPr>
        <p:blipFill>
          <a:blip r:embed="rId2" cstate="print"/>
          <a:srcRect/>
          <a:stretch>
            <a:fillRect/>
          </a:stretch>
        </p:blipFill>
        <p:spPr bwMode="auto">
          <a:xfrm>
            <a:off x="4268425" y="0"/>
            <a:ext cx="6051232" cy="7522810"/>
          </a:xfrm>
          <a:prstGeom prst="rect">
            <a:avLst/>
          </a:prstGeom>
          <a:noFill/>
          <a:ln w="9525">
            <a:noFill/>
            <a:miter lim="800000"/>
            <a:headEnd/>
            <a:tailEnd/>
          </a:ln>
        </p:spPr>
      </p:pic>
      <p:sp>
        <p:nvSpPr>
          <p:cNvPr id="7" name="Rectangle: Rounded Corners 6">
            <a:extLst>
              <a:ext uri="{FF2B5EF4-FFF2-40B4-BE49-F238E27FC236}">
                <a16:creationId xmlns:a16="http://schemas.microsoft.com/office/drawing/2014/main" id="{A7B6FBF5-13C3-4B6E-BCDC-517F29D6B3AF}"/>
              </a:ext>
            </a:extLst>
          </p:cNvPr>
          <p:cNvSpPr/>
          <p:nvPr/>
        </p:nvSpPr>
        <p:spPr>
          <a:xfrm>
            <a:off x="10048568" y="176981"/>
            <a:ext cx="1912523" cy="1415845"/>
          </a:xfrm>
          <a:prstGeom prst="roundRect">
            <a:avLst/>
          </a:prstGeom>
          <a:solidFill>
            <a:srgbClr val="CC99FF"/>
          </a:solid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3225BEA2-4D41-4377-A30E-672115BBCFFF}"/>
              </a:ext>
            </a:extLst>
          </p:cNvPr>
          <p:cNvSpPr txBox="1"/>
          <p:nvPr/>
        </p:nvSpPr>
        <p:spPr>
          <a:xfrm>
            <a:off x="10392697" y="176981"/>
            <a:ext cx="1170038" cy="369332"/>
          </a:xfrm>
          <a:prstGeom prst="rect">
            <a:avLst/>
          </a:prstGeom>
          <a:noFill/>
        </p:spPr>
        <p:txBody>
          <a:bodyPr wrap="square" rtlCol="0">
            <a:spAutoFit/>
          </a:bodyPr>
          <a:lstStyle/>
          <a:p>
            <a:pPr algn="ctr"/>
            <a:r>
              <a:rPr lang="en-GB" b="1" u="sng" dirty="0"/>
              <a:t>Skills:</a:t>
            </a:r>
          </a:p>
        </p:txBody>
      </p:sp>
      <p:sp>
        <p:nvSpPr>
          <p:cNvPr id="13" name="Rectangle 12">
            <a:extLst>
              <a:ext uri="{FF2B5EF4-FFF2-40B4-BE49-F238E27FC236}">
                <a16:creationId xmlns:a16="http://schemas.microsoft.com/office/drawing/2014/main" id="{23F1AA39-BEAA-4295-BEB5-386F65DF8873}"/>
              </a:ext>
            </a:extLst>
          </p:cNvPr>
          <p:cNvSpPr/>
          <p:nvPr/>
        </p:nvSpPr>
        <p:spPr>
          <a:xfrm>
            <a:off x="230909" y="224255"/>
            <a:ext cx="3478942" cy="2414442"/>
          </a:xfrm>
          <a:prstGeom prst="rect">
            <a:avLst/>
          </a:prstGeom>
          <a:solidFill>
            <a:schemeClr val="accent1">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600" dirty="0">
              <a:solidFill>
                <a:schemeClr val="tx1"/>
              </a:solidFill>
              <a:latin typeface="Century Gothic" panose="020B0502020202020204" pitchFamily="34" charset="0"/>
            </a:endParaRPr>
          </a:p>
        </p:txBody>
      </p:sp>
      <p:sp>
        <p:nvSpPr>
          <p:cNvPr id="14" name="TextBox 13">
            <a:extLst>
              <a:ext uri="{FF2B5EF4-FFF2-40B4-BE49-F238E27FC236}">
                <a16:creationId xmlns:a16="http://schemas.microsoft.com/office/drawing/2014/main" id="{D96A1841-D42A-4B0B-B91F-E0B8BF0BD868}"/>
              </a:ext>
            </a:extLst>
          </p:cNvPr>
          <p:cNvSpPr txBox="1"/>
          <p:nvPr/>
        </p:nvSpPr>
        <p:spPr>
          <a:xfrm>
            <a:off x="225902" y="200691"/>
            <a:ext cx="3418635" cy="2369880"/>
          </a:xfrm>
          <a:prstGeom prst="rect">
            <a:avLst/>
          </a:prstGeom>
          <a:noFill/>
        </p:spPr>
        <p:txBody>
          <a:bodyPr wrap="square" rtlCol="0">
            <a:spAutoFit/>
          </a:bodyPr>
          <a:lstStyle/>
          <a:p>
            <a:r>
              <a:rPr lang="en-GB" sz="2000" b="1" u="sng" dirty="0">
                <a:latin typeface="Century Gothic" panose="020B0502020202020204" pitchFamily="34" charset="0"/>
              </a:rPr>
              <a:t>Task: </a:t>
            </a:r>
            <a:r>
              <a:rPr lang="en-GB" sz="2000" b="1" dirty="0">
                <a:latin typeface="Century Gothic" panose="020B0502020202020204" pitchFamily="34" charset="0"/>
              </a:rPr>
              <a:t>Reading- Fluency</a:t>
            </a:r>
            <a:endParaRPr lang="en-GB" sz="1600" b="1" dirty="0">
              <a:latin typeface="Century Gothic" panose="020B0502020202020204" pitchFamily="34" charset="0"/>
            </a:endParaRPr>
          </a:p>
          <a:p>
            <a:r>
              <a:rPr lang="en-GB" sz="1600" dirty="0">
                <a:latin typeface="Century Gothic" panose="020B0502020202020204" pitchFamily="34" charset="0"/>
              </a:rPr>
              <a:t>It is important to develop reading fluency (reading at a good pace with expression.) We can only do this if we read lots. Read the passage and time yourself. Repeat this a few more times and see how your reading gets quicker and more fluent. </a:t>
            </a:r>
            <a:endParaRPr lang="en-GB" sz="2000" dirty="0">
              <a:latin typeface="Century Gothic" panose="020B0502020202020204" pitchFamily="34" charset="0"/>
            </a:endParaRPr>
          </a:p>
        </p:txBody>
      </p:sp>
      <p:sp>
        <p:nvSpPr>
          <p:cNvPr id="15" name="Rectangle 14">
            <a:extLst>
              <a:ext uri="{FF2B5EF4-FFF2-40B4-BE49-F238E27FC236}">
                <a16:creationId xmlns:a16="http://schemas.microsoft.com/office/drawing/2014/main" id="{1F808EDA-54A6-498F-BAF3-06313944DDBA}"/>
              </a:ext>
            </a:extLst>
          </p:cNvPr>
          <p:cNvSpPr/>
          <p:nvPr/>
        </p:nvSpPr>
        <p:spPr>
          <a:xfrm>
            <a:off x="273396" y="5969726"/>
            <a:ext cx="3109885" cy="692331"/>
          </a:xfrm>
          <a:prstGeom prst="rect">
            <a:avLst/>
          </a:prstGeom>
          <a:solidFill>
            <a:srgbClr val="92D050"/>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u="sng" dirty="0">
                <a:solidFill>
                  <a:schemeClr val="tx1"/>
                </a:solidFill>
                <a:latin typeface="Century Gothic" panose="020B0502020202020204" pitchFamily="34" charset="0"/>
              </a:rPr>
              <a:t>Task continues on next page…</a:t>
            </a:r>
          </a:p>
        </p:txBody>
      </p:sp>
      <p:sp>
        <p:nvSpPr>
          <p:cNvPr id="16" name="TextBox 15">
            <a:extLst>
              <a:ext uri="{FF2B5EF4-FFF2-40B4-BE49-F238E27FC236}">
                <a16:creationId xmlns:a16="http://schemas.microsoft.com/office/drawing/2014/main" id="{9C21267A-7FC9-442E-9623-E0A4307E966D}"/>
              </a:ext>
            </a:extLst>
          </p:cNvPr>
          <p:cNvSpPr txBox="1"/>
          <p:nvPr/>
        </p:nvSpPr>
        <p:spPr>
          <a:xfrm>
            <a:off x="313510" y="2981191"/>
            <a:ext cx="3148147" cy="2308324"/>
          </a:xfrm>
          <a:prstGeom prst="rect">
            <a:avLst/>
          </a:prstGeom>
          <a:ln/>
        </p:spPr>
        <p:style>
          <a:lnRef idx="1">
            <a:schemeClr val="accent4"/>
          </a:lnRef>
          <a:fillRef idx="2">
            <a:schemeClr val="accent4"/>
          </a:fillRef>
          <a:effectRef idx="1">
            <a:schemeClr val="accent4"/>
          </a:effectRef>
          <a:fontRef idx="minor">
            <a:schemeClr val="dk1"/>
          </a:fontRef>
        </p:style>
        <p:txBody>
          <a:bodyPr wrap="square" rtlCol="0">
            <a:spAutoFit/>
          </a:bodyPr>
          <a:lstStyle/>
          <a:p>
            <a:endParaRPr lang="en-GB" b="1" u="sng" dirty="0"/>
          </a:p>
          <a:p>
            <a:r>
              <a:rPr lang="en-GB" b="1" dirty="0"/>
              <a:t>Time 1	</a:t>
            </a:r>
            <a:r>
              <a:rPr lang="en-GB" b="1" u="sng" dirty="0"/>
              <a:t>		</a:t>
            </a:r>
            <a:r>
              <a:rPr lang="en-GB" b="1" dirty="0"/>
              <a:t>   </a:t>
            </a:r>
          </a:p>
          <a:p>
            <a:endParaRPr lang="en-GB" b="1" dirty="0"/>
          </a:p>
          <a:p>
            <a:r>
              <a:rPr lang="en-GB" b="1" dirty="0"/>
              <a:t>Time2 	</a:t>
            </a:r>
            <a:r>
              <a:rPr lang="en-GB" b="1" u="sng" dirty="0"/>
              <a:t>		</a:t>
            </a:r>
            <a:r>
              <a:rPr lang="en-GB" b="1" dirty="0"/>
              <a:t>  </a:t>
            </a:r>
          </a:p>
          <a:p>
            <a:endParaRPr lang="en-GB" b="1" dirty="0"/>
          </a:p>
          <a:p>
            <a:r>
              <a:rPr lang="en-GB" b="1" dirty="0"/>
              <a:t>Time3  </a:t>
            </a:r>
            <a:r>
              <a:rPr lang="en-GB" b="1" u="sng" dirty="0"/>
              <a:t>			</a:t>
            </a:r>
            <a:r>
              <a:rPr lang="en-GB" b="1" dirty="0"/>
              <a:t>				</a:t>
            </a:r>
            <a:endParaRPr lang="en-GB" sz="2000" dirty="0"/>
          </a:p>
        </p:txBody>
      </p:sp>
      <p:pic>
        <p:nvPicPr>
          <p:cNvPr id="11" name="Picture 10">
            <a:extLst>
              <a:ext uri="{FF2B5EF4-FFF2-40B4-BE49-F238E27FC236}">
                <a16:creationId xmlns:a16="http://schemas.microsoft.com/office/drawing/2014/main" id="{2BD66305-E6DA-4B07-852B-0D4779D21209}"/>
              </a:ext>
            </a:extLst>
          </p:cNvPr>
          <p:cNvPicPr>
            <a:picLocks noChangeAspect="1"/>
          </p:cNvPicPr>
          <p:nvPr/>
        </p:nvPicPr>
        <p:blipFill>
          <a:blip r:embed="rId3" cstate="print">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10697497" y="698440"/>
            <a:ext cx="560437" cy="560437"/>
          </a:xfrm>
          <a:prstGeom prst="rect">
            <a:avLst/>
          </a:prstGeom>
          <a:solidFill>
            <a:schemeClr val="bg1"/>
          </a:solidFill>
          <a:ln w="12700">
            <a:solidFill>
              <a:schemeClr val="tx1"/>
            </a:solidFill>
          </a:ln>
        </p:spPr>
      </p:pic>
    </p:spTree>
    <p:extLst>
      <p:ext uri="{BB962C8B-B14F-4D97-AF65-F5344CB8AC3E}">
        <p14:creationId xmlns:p14="http://schemas.microsoft.com/office/powerpoint/2010/main" val="396680674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A7B6FBF5-13C3-4B6E-BCDC-517F29D6B3AF}"/>
              </a:ext>
            </a:extLst>
          </p:cNvPr>
          <p:cNvSpPr/>
          <p:nvPr/>
        </p:nvSpPr>
        <p:spPr>
          <a:xfrm>
            <a:off x="10048568" y="176981"/>
            <a:ext cx="1912523" cy="1415845"/>
          </a:xfrm>
          <a:prstGeom prst="roundRect">
            <a:avLst/>
          </a:prstGeom>
          <a:solidFill>
            <a:srgbClr val="CC99FF"/>
          </a:solid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3225BEA2-4D41-4377-A30E-672115BBCFFF}"/>
              </a:ext>
            </a:extLst>
          </p:cNvPr>
          <p:cNvSpPr txBox="1"/>
          <p:nvPr/>
        </p:nvSpPr>
        <p:spPr>
          <a:xfrm>
            <a:off x="10392697" y="176981"/>
            <a:ext cx="1170038" cy="369332"/>
          </a:xfrm>
          <a:prstGeom prst="rect">
            <a:avLst/>
          </a:prstGeom>
          <a:noFill/>
        </p:spPr>
        <p:txBody>
          <a:bodyPr wrap="square" rtlCol="0">
            <a:spAutoFit/>
          </a:bodyPr>
          <a:lstStyle/>
          <a:p>
            <a:pPr algn="ctr"/>
            <a:r>
              <a:rPr lang="en-GB" b="1" u="sng" dirty="0"/>
              <a:t>Skills:</a:t>
            </a:r>
          </a:p>
        </p:txBody>
      </p:sp>
      <p:sp>
        <p:nvSpPr>
          <p:cNvPr id="13" name="Rectangle 12">
            <a:extLst>
              <a:ext uri="{FF2B5EF4-FFF2-40B4-BE49-F238E27FC236}">
                <a16:creationId xmlns:a16="http://schemas.microsoft.com/office/drawing/2014/main" id="{23F1AA39-BEAA-4295-BEB5-386F65DF8873}"/>
              </a:ext>
            </a:extLst>
          </p:cNvPr>
          <p:cNvSpPr/>
          <p:nvPr/>
        </p:nvSpPr>
        <p:spPr>
          <a:xfrm>
            <a:off x="230909" y="224255"/>
            <a:ext cx="3478942" cy="2414442"/>
          </a:xfrm>
          <a:prstGeom prst="rect">
            <a:avLst/>
          </a:prstGeom>
          <a:solidFill>
            <a:schemeClr val="accent1">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600" dirty="0">
              <a:solidFill>
                <a:schemeClr val="tx1"/>
              </a:solidFill>
              <a:latin typeface="Century Gothic" panose="020B0502020202020204" pitchFamily="34" charset="0"/>
            </a:endParaRPr>
          </a:p>
        </p:txBody>
      </p:sp>
      <p:sp>
        <p:nvSpPr>
          <p:cNvPr id="14" name="TextBox 13">
            <a:extLst>
              <a:ext uri="{FF2B5EF4-FFF2-40B4-BE49-F238E27FC236}">
                <a16:creationId xmlns:a16="http://schemas.microsoft.com/office/drawing/2014/main" id="{D96A1841-D42A-4B0B-B91F-E0B8BF0BD868}"/>
              </a:ext>
            </a:extLst>
          </p:cNvPr>
          <p:cNvSpPr txBox="1"/>
          <p:nvPr/>
        </p:nvSpPr>
        <p:spPr>
          <a:xfrm>
            <a:off x="225902" y="200691"/>
            <a:ext cx="3418635" cy="2369880"/>
          </a:xfrm>
          <a:prstGeom prst="rect">
            <a:avLst/>
          </a:prstGeom>
          <a:noFill/>
        </p:spPr>
        <p:txBody>
          <a:bodyPr wrap="square" rtlCol="0">
            <a:spAutoFit/>
          </a:bodyPr>
          <a:lstStyle/>
          <a:p>
            <a:r>
              <a:rPr lang="en-GB" sz="2000" b="1" u="sng" dirty="0">
                <a:latin typeface="Century Gothic" panose="020B0502020202020204" pitchFamily="34" charset="0"/>
              </a:rPr>
              <a:t>Task: </a:t>
            </a:r>
            <a:r>
              <a:rPr lang="en-GB" sz="2000" b="1" dirty="0">
                <a:latin typeface="Century Gothic" panose="020B0502020202020204" pitchFamily="34" charset="0"/>
              </a:rPr>
              <a:t>Reading- Fluency</a:t>
            </a:r>
            <a:endParaRPr lang="en-GB" sz="1600" b="1" dirty="0">
              <a:latin typeface="Century Gothic" panose="020B0502020202020204" pitchFamily="34" charset="0"/>
            </a:endParaRPr>
          </a:p>
          <a:p>
            <a:r>
              <a:rPr lang="en-GB" sz="1600" dirty="0">
                <a:latin typeface="Century Gothic" panose="020B0502020202020204" pitchFamily="34" charset="0"/>
              </a:rPr>
              <a:t>It is important to develop reading fluency (reading at a good pace with expression.) We can only do this if we read lots. Read the passage and time yourself. Repeat this a few more times and see how your reading gets quicker and more fluent. </a:t>
            </a:r>
            <a:endParaRPr lang="en-GB" sz="2000" dirty="0">
              <a:latin typeface="Century Gothic" panose="020B0502020202020204" pitchFamily="34" charset="0"/>
            </a:endParaRPr>
          </a:p>
        </p:txBody>
      </p:sp>
      <p:sp>
        <p:nvSpPr>
          <p:cNvPr id="16" name="TextBox 15">
            <a:extLst>
              <a:ext uri="{FF2B5EF4-FFF2-40B4-BE49-F238E27FC236}">
                <a16:creationId xmlns:a16="http://schemas.microsoft.com/office/drawing/2014/main" id="{9C21267A-7FC9-442E-9623-E0A4307E966D}"/>
              </a:ext>
            </a:extLst>
          </p:cNvPr>
          <p:cNvSpPr txBox="1"/>
          <p:nvPr/>
        </p:nvSpPr>
        <p:spPr>
          <a:xfrm>
            <a:off x="313510" y="2981191"/>
            <a:ext cx="3148147" cy="2308324"/>
          </a:xfrm>
          <a:prstGeom prst="rect">
            <a:avLst/>
          </a:prstGeom>
          <a:ln/>
        </p:spPr>
        <p:style>
          <a:lnRef idx="1">
            <a:schemeClr val="accent4"/>
          </a:lnRef>
          <a:fillRef idx="2">
            <a:schemeClr val="accent4"/>
          </a:fillRef>
          <a:effectRef idx="1">
            <a:schemeClr val="accent4"/>
          </a:effectRef>
          <a:fontRef idx="minor">
            <a:schemeClr val="dk1"/>
          </a:fontRef>
        </p:style>
        <p:txBody>
          <a:bodyPr wrap="square" rtlCol="0">
            <a:spAutoFit/>
          </a:bodyPr>
          <a:lstStyle/>
          <a:p>
            <a:endParaRPr lang="en-GB" b="1" u="sng" dirty="0"/>
          </a:p>
          <a:p>
            <a:r>
              <a:rPr lang="en-GB" b="1" dirty="0"/>
              <a:t>Time 1	</a:t>
            </a:r>
            <a:r>
              <a:rPr lang="en-GB" b="1" u="sng" dirty="0"/>
              <a:t>		</a:t>
            </a:r>
            <a:r>
              <a:rPr lang="en-GB" b="1" dirty="0"/>
              <a:t>   </a:t>
            </a:r>
          </a:p>
          <a:p>
            <a:endParaRPr lang="en-GB" b="1" dirty="0"/>
          </a:p>
          <a:p>
            <a:r>
              <a:rPr lang="en-GB" b="1" dirty="0"/>
              <a:t>Time2 	</a:t>
            </a:r>
            <a:r>
              <a:rPr lang="en-GB" b="1" u="sng" dirty="0"/>
              <a:t>		</a:t>
            </a:r>
            <a:r>
              <a:rPr lang="en-GB" b="1" dirty="0"/>
              <a:t>  </a:t>
            </a:r>
          </a:p>
          <a:p>
            <a:endParaRPr lang="en-GB" b="1" dirty="0"/>
          </a:p>
          <a:p>
            <a:r>
              <a:rPr lang="en-GB" b="1" dirty="0"/>
              <a:t>Time3  </a:t>
            </a:r>
            <a:r>
              <a:rPr lang="en-GB" b="1" u="sng" dirty="0"/>
              <a:t>			</a:t>
            </a:r>
            <a:r>
              <a:rPr lang="en-GB" b="1" dirty="0"/>
              <a:t>				</a:t>
            </a:r>
            <a:endParaRPr lang="en-GB" sz="2000" dirty="0"/>
          </a:p>
        </p:txBody>
      </p:sp>
      <p:pic>
        <p:nvPicPr>
          <p:cNvPr id="11" name="Picture 10">
            <a:extLst>
              <a:ext uri="{FF2B5EF4-FFF2-40B4-BE49-F238E27FC236}">
                <a16:creationId xmlns:a16="http://schemas.microsoft.com/office/drawing/2014/main" id="{2BD66305-E6DA-4B07-852B-0D4779D21209}"/>
              </a:ext>
            </a:extLst>
          </p:cNvPr>
          <p:cNvPicPr>
            <a:picLocks noChangeAspect="1"/>
          </p:cNvPicPr>
          <p:nvPr/>
        </p:nvPicPr>
        <p:blipFill>
          <a:blip r:embed="rId2" cstate="print">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10697497" y="698440"/>
            <a:ext cx="560437" cy="560437"/>
          </a:xfrm>
          <a:prstGeom prst="rect">
            <a:avLst/>
          </a:prstGeom>
          <a:solidFill>
            <a:schemeClr val="bg1"/>
          </a:solidFill>
          <a:ln w="12700">
            <a:solidFill>
              <a:schemeClr val="tx1"/>
            </a:solidFill>
          </a:ln>
        </p:spPr>
      </p:pic>
      <p:pic>
        <p:nvPicPr>
          <p:cNvPr id="59394" name="Picture 2"/>
          <p:cNvPicPr>
            <a:picLocks noChangeAspect="1" noChangeArrowheads="1"/>
          </p:cNvPicPr>
          <p:nvPr/>
        </p:nvPicPr>
        <p:blipFill>
          <a:blip r:embed="rId4" cstate="print"/>
          <a:srcRect/>
          <a:stretch>
            <a:fillRect/>
          </a:stretch>
        </p:blipFill>
        <p:spPr bwMode="auto">
          <a:xfrm>
            <a:off x="4023631" y="0"/>
            <a:ext cx="5146494" cy="6687830"/>
          </a:xfrm>
          <a:prstGeom prst="rect">
            <a:avLst/>
          </a:prstGeom>
          <a:noFill/>
          <a:ln w="9525">
            <a:noFill/>
            <a:miter lim="800000"/>
            <a:headEnd/>
            <a:tailEnd/>
          </a:ln>
        </p:spPr>
      </p:pic>
      <p:sp>
        <p:nvSpPr>
          <p:cNvPr id="12" name="TextBox 11">
            <a:extLst>
              <a:ext uri="{FF2B5EF4-FFF2-40B4-BE49-F238E27FC236}">
                <a16:creationId xmlns:a16="http://schemas.microsoft.com/office/drawing/2014/main" id="{712F20E8-909C-4A60-A259-8DAA36174938}"/>
              </a:ext>
            </a:extLst>
          </p:cNvPr>
          <p:cNvSpPr txBox="1"/>
          <p:nvPr/>
        </p:nvSpPr>
        <p:spPr>
          <a:xfrm>
            <a:off x="9321543" y="3692432"/>
            <a:ext cx="2709348" cy="2800767"/>
          </a:xfrm>
          <a:prstGeom prst="rect">
            <a:avLst/>
          </a:prstGeom>
          <a:solidFill>
            <a:srgbClr val="FFFF66"/>
          </a:solidFill>
          <a:ln w="19050">
            <a:solidFill>
              <a:srgbClr val="FFC000"/>
            </a:solidFill>
          </a:ln>
        </p:spPr>
        <p:txBody>
          <a:bodyPr wrap="square" rtlCol="0">
            <a:spAutoFit/>
          </a:bodyPr>
          <a:lstStyle/>
          <a:p>
            <a:r>
              <a:rPr lang="en-GB" sz="1600" b="1" u="sng" dirty="0">
                <a:latin typeface="Century Gothic" panose="020B0502020202020204" pitchFamily="34" charset="0"/>
              </a:rPr>
              <a:t>Reflect:</a:t>
            </a:r>
            <a:r>
              <a:rPr lang="en-GB" sz="1600" b="1" dirty="0">
                <a:latin typeface="Century Gothic" panose="020B0502020202020204" pitchFamily="34" charset="0"/>
              </a:rPr>
              <a:t> </a:t>
            </a:r>
            <a:r>
              <a:rPr lang="en-GB" sz="1600" b="1" u="sng" dirty="0">
                <a:latin typeface="Century Gothic" panose="020B0502020202020204" pitchFamily="34" charset="0"/>
              </a:rPr>
              <a:t>Discuss with your parents/carers OR write a paragraph…</a:t>
            </a:r>
          </a:p>
          <a:p>
            <a:pPr marL="285750" indent="-285750">
              <a:buFont typeface="Arial" panose="020B0604020202020204" pitchFamily="34" charset="0"/>
              <a:buChar char="•"/>
            </a:pPr>
            <a:r>
              <a:rPr lang="en-GB" sz="1600" dirty="0">
                <a:latin typeface="Century Gothic" panose="020B0502020202020204" pitchFamily="34" charset="0"/>
              </a:rPr>
              <a:t>What skills did you use to complete this task? How did you use them? Did you improve this skills? How?</a:t>
            </a:r>
          </a:p>
          <a:p>
            <a:pPr marL="285750" indent="-285750">
              <a:buFont typeface="Arial" panose="020B0604020202020204" pitchFamily="34" charset="0"/>
              <a:buChar char="•"/>
            </a:pPr>
            <a:r>
              <a:rPr lang="en-GB" sz="1600" dirty="0">
                <a:latin typeface="Century Gothic" panose="020B0502020202020204" pitchFamily="34" charset="0"/>
              </a:rPr>
              <a:t>Writing frame at the end of the pack</a:t>
            </a:r>
          </a:p>
        </p:txBody>
      </p:sp>
    </p:spTree>
    <p:extLst>
      <p:ext uri="{BB962C8B-B14F-4D97-AF65-F5344CB8AC3E}">
        <p14:creationId xmlns:p14="http://schemas.microsoft.com/office/powerpoint/2010/main" val="396680674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A7B6FBF5-13C3-4B6E-BCDC-517F29D6B3AF}"/>
              </a:ext>
            </a:extLst>
          </p:cNvPr>
          <p:cNvSpPr/>
          <p:nvPr/>
        </p:nvSpPr>
        <p:spPr>
          <a:xfrm>
            <a:off x="10048568" y="176981"/>
            <a:ext cx="1912523" cy="1415845"/>
          </a:xfrm>
          <a:prstGeom prst="roundRect">
            <a:avLst/>
          </a:prstGeom>
          <a:solidFill>
            <a:srgbClr val="CC99FF"/>
          </a:solid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3225BEA2-4D41-4377-A30E-672115BBCFFF}"/>
              </a:ext>
            </a:extLst>
          </p:cNvPr>
          <p:cNvSpPr txBox="1"/>
          <p:nvPr/>
        </p:nvSpPr>
        <p:spPr>
          <a:xfrm>
            <a:off x="10392697" y="176981"/>
            <a:ext cx="1170038" cy="369332"/>
          </a:xfrm>
          <a:prstGeom prst="rect">
            <a:avLst/>
          </a:prstGeom>
          <a:noFill/>
        </p:spPr>
        <p:txBody>
          <a:bodyPr wrap="square" rtlCol="0">
            <a:spAutoFit/>
          </a:bodyPr>
          <a:lstStyle/>
          <a:p>
            <a:pPr algn="ctr"/>
            <a:r>
              <a:rPr lang="en-GB" b="1" u="sng" dirty="0"/>
              <a:t>Skills:</a:t>
            </a:r>
          </a:p>
        </p:txBody>
      </p:sp>
      <p:sp>
        <p:nvSpPr>
          <p:cNvPr id="13" name="Rectangle 12">
            <a:extLst>
              <a:ext uri="{FF2B5EF4-FFF2-40B4-BE49-F238E27FC236}">
                <a16:creationId xmlns:a16="http://schemas.microsoft.com/office/drawing/2014/main" id="{23F1AA39-BEAA-4295-BEB5-386F65DF8873}"/>
              </a:ext>
            </a:extLst>
          </p:cNvPr>
          <p:cNvSpPr/>
          <p:nvPr/>
        </p:nvSpPr>
        <p:spPr>
          <a:xfrm>
            <a:off x="230909" y="224255"/>
            <a:ext cx="9566234" cy="990591"/>
          </a:xfrm>
          <a:prstGeom prst="rect">
            <a:avLst/>
          </a:prstGeom>
          <a:solidFill>
            <a:schemeClr val="accent1">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600" dirty="0">
              <a:solidFill>
                <a:schemeClr val="tx1"/>
              </a:solidFill>
              <a:latin typeface="Century Gothic" panose="020B0502020202020204" pitchFamily="34" charset="0"/>
            </a:endParaRPr>
          </a:p>
        </p:txBody>
      </p:sp>
      <p:sp>
        <p:nvSpPr>
          <p:cNvPr id="14" name="TextBox 13">
            <a:extLst>
              <a:ext uri="{FF2B5EF4-FFF2-40B4-BE49-F238E27FC236}">
                <a16:creationId xmlns:a16="http://schemas.microsoft.com/office/drawing/2014/main" id="{D96A1841-D42A-4B0B-B91F-E0B8BF0BD868}"/>
              </a:ext>
            </a:extLst>
          </p:cNvPr>
          <p:cNvSpPr txBox="1"/>
          <p:nvPr/>
        </p:nvSpPr>
        <p:spPr>
          <a:xfrm>
            <a:off x="225902" y="200691"/>
            <a:ext cx="9257732" cy="892552"/>
          </a:xfrm>
          <a:prstGeom prst="rect">
            <a:avLst/>
          </a:prstGeom>
          <a:noFill/>
        </p:spPr>
        <p:txBody>
          <a:bodyPr wrap="square" rtlCol="0">
            <a:spAutoFit/>
          </a:bodyPr>
          <a:lstStyle/>
          <a:p>
            <a:r>
              <a:rPr lang="en-GB" sz="2000" b="1" u="sng" dirty="0">
                <a:latin typeface="Century Gothic" panose="020B0502020202020204" pitchFamily="34" charset="0"/>
              </a:rPr>
              <a:t>Task: </a:t>
            </a:r>
            <a:r>
              <a:rPr lang="en-GB" sz="2000" b="1" dirty="0">
                <a:latin typeface="Century Gothic" panose="020B0502020202020204" pitchFamily="34" charset="0"/>
              </a:rPr>
              <a:t>Reading- Understanding</a:t>
            </a:r>
            <a:endParaRPr lang="en-GB" sz="1600" b="1" dirty="0">
              <a:latin typeface="Century Gothic" panose="020B0502020202020204" pitchFamily="34" charset="0"/>
            </a:endParaRPr>
          </a:p>
          <a:p>
            <a:r>
              <a:rPr lang="en-GB" sz="1600" dirty="0">
                <a:latin typeface="Century Gothic" panose="020B0502020202020204" pitchFamily="34" charset="0"/>
              </a:rPr>
              <a:t>We must reading for meaning. You need to use the Rollercoaster and UFO text you have spent time reading to answer the questions below.  (answers at the back!)</a:t>
            </a:r>
            <a:endParaRPr lang="en-GB" sz="2000" dirty="0">
              <a:latin typeface="Century Gothic" panose="020B0502020202020204" pitchFamily="34" charset="0"/>
            </a:endParaRPr>
          </a:p>
        </p:txBody>
      </p:sp>
      <p:pic>
        <p:nvPicPr>
          <p:cNvPr id="11" name="Picture 10">
            <a:extLst>
              <a:ext uri="{FF2B5EF4-FFF2-40B4-BE49-F238E27FC236}">
                <a16:creationId xmlns:a16="http://schemas.microsoft.com/office/drawing/2014/main" id="{2BD66305-E6DA-4B07-852B-0D4779D21209}"/>
              </a:ext>
            </a:extLst>
          </p:cNvPr>
          <p:cNvPicPr>
            <a:picLocks noChangeAspect="1"/>
          </p:cNvPicPr>
          <p:nvPr/>
        </p:nvPicPr>
        <p:blipFill>
          <a:blip r:embed="rId2" cstate="print">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10697497" y="698440"/>
            <a:ext cx="560437" cy="560437"/>
          </a:xfrm>
          <a:prstGeom prst="rect">
            <a:avLst/>
          </a:prstGeom>
          <a:solidFill>
            <a:schemeClr val="bg1"/>
          </a:solidFill>
          <a:ln w="12700">
            <a:solidFill>
              <a:schemeClr val="tx1"/>
            </a:solidFill>
          </a:ln>
        </p:spPr>
      </p:pic>
      <p:sp>
        <p:nvSpPr>
          <p:cNvPr id="12" name="TextBox 11">
            <a:extLst>
              <a:ext uri="{FF2B5EF4-FFF2-40B4-BE49-F238E27FC236}">
                <a16:creationId xmlns:a16="http://schemas.microsoft.com/office/drawing/2014/main" id="{712F20E8-909C-4A60-A259-8DAA36174938}"/>
              </a:ext>
            </a:extLst>
          </p:cNvPr>
          <p:cNvSpPr txBox="1"/>
          <p:nvPr/>
        </p:nvSpPr>
        <p:spPr>
          <a:xfrm>
            <a:off x="10071462" y="2481943"/>
            <a:ext cx="1937657" cy="4031873"/>
          </a:xfrm>
          <a:prstGeom prst="rect">
            <a:avLst/>
          </a:prstGeom>
          <a:solidFill>
            <a:srgbClr val="FFFF66"/>
          </a:solidFill>
          <a:ln w="19050">
            <a:solidFill>
              <a:srgbClr val="FFC000"/>
            </a:solidFill>
          </a:ln>
        </p:spPr>
        <p:txBody>
          <a:bodyPr wrap="square" rtlCol="0">
            <a:spAutoFit/>
          </a:bodyPr>
          <a:lstStyle/>
          <a:p>
            <a:r>
              <a:rPr lang="en-GB" sz="1600" b="1" u="sng" dirty="0">
                <a:latin typeface="Century Gothic" panose="020B0502020202020204" pitchFamily="34" charset="0"/>
              </a:rPr>
              <a:t>Reflect:</a:t>
            </a:r>
            <a:r>
              <a:rPr lang="en-GB" sz="1600" b="1" dirty="0">
                <a:latin typeface="Century Gothic" panose="020B0502020202020204" pitchFamily="34" charset="0"/>
              </a:rPr>
              <a:t> </a:t>
            </a:r>
            <a:r>
              <a:rPr lang="en-GB" sz="1600" b="1" u="sng" dirty="0">
                <a:latin typeface="Century Gothic" panose="020B0502020202020204" pitchFamily="34" charset="0"/>
              </a:rPr>
              <a:t>Discuss with your parents/carers OR write a paragraph…</a:t>
            </a:r>
          </a:p>
          <a:p>
            <a:pPr marL="285750" indent="-285750">
              <a:buFont typeface="Arial" panose="020B0604020202020204" pitchFamily="34" charset="0"/>
              <a:buChar char="•"/>
            </a:pPr>
            <a:r>
              <a:rPr lang="en-GB" sz="1600" dirty="0">
                <a:latin typeface="Century Gothic" panose="020B0502020202020204" pitchFamily="34" charset="0"/>
              </a:rPr>
              <a:t>What skills did you use to complete this task? How did you use them? Did you improve this skills? How?</a:t>
            </a:r>
          </a:p>
          <a:p>
            <a:pPr marL="285750" indent="-285750">
              <a:buFont typeface="Arial" panose="020B0604020202020204" pitchFamily="34" charset="0"/>
              <a:buChar char="•"/>
            </a:pPr>
            <a:r>
              <a:rPr lang="en-GB" sz="1600" dirty="0">
                <a:latin typeface="Century Gothic" panose="020B0502020202020204" pitchFamily="34" charset="0"/>
              </a:rPr>
              <a:t>Writing frame at the end of the pack</a:t>
            </a:r>
          </a:p>
        </p:txBody>
      </p:sp>
      <p:pic>
        <p:nvPicPr>
          <p:cNvPr id="60418" name="Picture 2"/>
          <p:cNvPicPr>
            <a:picLocks noChangeAspect="1" noChangeArrowheads="1"/>
          </p:cNvPicPr>
          <p:nvPr/>
        </p:nvPicPr>
        <p:blipFill>
          <a:blip r:embed="rId4" cstate="print"/>
          <a:srcRect/>
          <a:stretch>
            <a:fillRect/>
          </a:stretch>
        </p:blipFill>
        <p:spPr bwMode="auto">
          <a:xfrm>
            <a:off x="254452" y="1293631"/>
            <a:ext cx="4330611" cy="5496545"/>
          </a:xfrm>
          <a:prstGeom prst="rect">
            <a:avLst/>
          </a:prstGeom>
          <a:noFill/>
          <a:ln w="28575">
            <a:solidFill>
              <a:schemeClr val="tx1"/>
            </a:solidFill>
            <a:miter lim="800000"/>
            <a:headEnd/>
            <a:tailEnd/>
          </a:ln>
        </p:spPr>
      </p:pic>
      <p:pic>
        <p:nvPicPr>
          <p:cNvPr id="60419" name="Picture 3"/>
          <p:cNvPicPr>
            <a:picLocks noChangeAspect="1" noChangeArrowheads="1"/>
          </p:cNvPicPr>
          <p:nvPr/>
        </p:nvPicPr>
        <p:blipFill>
          <a:blip r:embed="rId5" cstate="print"/>
          <a:srcRect/>
          <a:stretch>
            <a:fillRect/>
          </a:stretch>
        </p:blipFill>
        <p:spPr bwMode="auto">
          <a:xfrm>
            <a:off x="5196704" y="1289745"/>
            <a:ext cx="4508998" cy="5568255"/>
          </a:xfrm>
          <a:prstGeom prst="rect">
            <a:avLst/>
          </a:prstGeom>
          <a:noFill/>
          <a:ln w="28575">
            <a:solidFill>
              <a:schemeClr val="tx1"/>
            </a:solidFill>
            <a:miter lim="800000"/>
            <a:headEnd/>
            <a:tailEnd/>
          </a:ln>
        </p:spPr>
      </p:pic>
    </p:spTree>
    <p:extLst>
      <p:ext uri="{BB962C8B-B14F-4D97-AF65-F5344CB8AC3E}">
        <p14:creationId xmlns:p14="http://schemas.microsoft.com/office/powerpoint/2010/main" val="39668067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2154C7C-5DEF-4AB2-A208-76D7B7E96A8E}"/>
              </a:ext>
            </a:extLst>
          </p:cNvPr>
          <p:cNvSpPr txBox="1"/>
          <p:nvPr/>
        </p:nvSpPr>
        <p:spPr>
          <a:xfrm>
            <a:off x="225902" y="200691"/>
            <a:ext cx="9463638" cy="646331"/>
          </a:xfrm>
          <a:prstGeom prst="rect">
            <a:avLst/>
          </a:prstGeom>
          <a:solidFill>
            <a:schemeClr val="accent1">
              <a:lumMod val="20000"/>
              <a:lumOff val="80000"/>
            </a:schemeClr>
          </a:solidFill>
          <a:ln w="28575">
            <a:solidFill>
              <a:schemeClr val="tx1"/>
            </a:solidFill>
          </a:ln>
        </p:spPr>
        <p:txBody>
          <a:bodyPr wrap="square" rtlCol="0">
            <a:spAutoFit/>
          </a:bodyPr>
          <a:lstStyle/>
          <a:p>
            <a:r>
              <a:rPr lang="en-GB" sz="2000" b="1" u="sng" dirty="0">
                <a:latin typeface="Century Gothic" panose="020B0502020202020204" pitchFamily="34" charset="0"/>
              </a:rPr>
              <a:t>Task: - </a:t>
            </a:r>
            <a:r>
              <a:rPr lang="en-GB" sz="2000" b="1" dirty="0">
                <a:latin typeface="Century Gothic" panose="020B0502020202020204" pitchFamily="34" charset="0"/>
              </a:rPr>
              <a:t>Puzzle time </a:t>
            </a:r>
          </a:p>
          <a:p>
            <a:r>
              <a:rPr lang="en-GB" sz="1600" dirty="0">
                <a:latin typeface="Century Gothic" panose="020B0502020202020204" pitchFamily="34" charset="0"/>
              </a:rPr>
              <a:t>Puzzles  can be a fun way to work up your brain! </a:t>
            </a:r>
          </a:p>
        </p:txBody>
      </p:sp>
      <p:sp>
        <p:nvSpPr>
          <p:cNvPr id="5" name="Rectangle: Rounded Corners 6">
            <a:extLst>
              <a:ext uri="{FF2B5EF4-FFF2-40B4-BE49-F238E27FC236}">
                <a16:creationId xmlns:a16="http://schemas.microsoft.com/office/drawing/2014/main" id="{EBB4EF27-F799-4B65-91BB-6A144521AE98}"/>
              </a:ext>
            </a:extLst>
          </p:cNvPr>
          <p:cNvSpPr/>
          <p:nvPr/>
        </p:nvSpPr>
        <p:spPr>
          <a:xfrm>
            <a:off x="10048568" y="176981"/>
            <a:ext cx="1912523" cy="1415845"/>
          </a:xfrm>
          <a:prstGeom prst="roundRect">
            <a:avLst/>
          </a:prstGeom>
          <a:solidFill>
            <a:srgbClr val="CC99FF"/>
          </a:solid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u="sng" dirty="0"/>
          </a:p>
        </p:txBody>
      </p:sp>
      <p:pic>
        <p:nvPicPr>
          <p:cNvPr id="6" name="Picture 5">
            <a:extLst>
              <a:ext uri="{FF2B5EF4-FFF2-40B4-BE49-F238E27FC236}">
                <a16:creationId xmlns:a16="http://schemas.microsoft.com/office/drawing/2014/main" id="{BEC86B0C-F22F-454B-8A90-8B04B9ED09FF}"/>
              </a:ext>
            </a:extLst>
          </p:cNvPr>
          <p:cNvPicPr>
            <a:picLocks noChangeAspect="1"/>
          </p:cNvPicPr>
          <p:nvPr/>
        </p:nvPicPr>
        <p:blipFill>
          <a:blip r:embed="rId2" cstate="print">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11093118" y="798758"/>
            <a:ext cx="577645" cy="577645"/>
          </a:xfrm>
          <a:prstGeom prst="rect">
            <a:avLst/>
          </a:prstGeom>
          <a:solidFill>
            <a:schemeClr val="bg1"/>
          </a:solidFill>
          <a:ln w="12700">
            <a:solidFill>
              <a:schemeClr val="tx1"/>
            </a:solidFill>
          </a:ln>
        </p:spPr>
      </p:pic>
      <p:sp>
        <p:nvSpPr>
          <p:cNvPr id="7" name="Rectangle 6"/>
          <p:cNvSpPr/>
          <p:nvPr/>
        </p:nvSpPr>
        <p:spPr>
          <a:xfrm>
            <a:off x="10656655" y="292128"/>
            <a:ext cx="728084" cy="369332"/>
          </a:xfrm>
          <a:prstGeom prst="rect">
            <a:avLst/>
          </a:prstGeom>
        </p:spPr>
        <p:txBody>
          <a:bodyPr wrap="none">
            <a:spAutoFit/>
          </a:bodyPr>
          <a:lstStyle/>
          <a:p>
            <a:pPr algn="ctr"/>
            <a:r>
              <a:rPr lang="en-GB" b="1" u="sng" dirty="0"/>
              <a:t>Skills:</a:t>
            </a:r>
          </a:p>
        </p:txBody>
      </p:sp>
      <p:pic>
        <p:nvPicPr>
          <p:cNvPr id="8" name="Picture 7">
            <a:extLst>
              <a:ext uri="{FF2B5EF4-FFF2-40B4-BE49-F238E27FC236}">
                <a16:creationId xmlns:a16="http://schemas.microsoft.com/office/drawing/2014/main" id="{ED2CCF77-D889-4F77-82F5-C62D58731583}"/>
              </a:ext>
            </a:extLst>
          </p:cNvPr>
          <p:cNvPicPr>
            <a:picLocks noChangeAspect="1"/>
          </p:cNvPicPr>
          <p:nvPr/>
        </p:nvPicPr>
        <p:blipFill>
          <a:blip r:embed="rId4" cstate="print">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10313001" y="828037"/>
            <a:ext cx="568844" cy="568844"/>
          </a:xfrm>
          <a:prstGeom prst="rect">
            <a:avLst/>
          </a:prstGeom>
          <a:solidFill>
            <a:schemeClr val="bg1"/>
          </a:solidFill>
          <a:ln w="12700">
            <a:solidFill>
              <a:schemeClr val="tx1"/>
            </a:solidFill>
          </a:ln>
        </p:spPr>
      </p:pic>
      <p:sp>
        <p:nvSpPr>
          <p:cNvPr id="9" name="TextBox 8">
            <a:extLst>
              <a:ext uri="{FF2B5EF4-FFF2-40B4-BE49-F238E27FC236}">
                <a16:creationId xmlns:a16="http://schemas.microsoft.com/office/drawing/2014/main" id="{CD3F8D3D-992A-4EF5-935D-9D56C940A6E2}"/>
              </a:ext>
            </a:extLst>
          </p:cNvPr>
          <p:cNvSpPr txBox="1"/>
          <p:nvPr/>
        </p:nvSpPr>
        <p:spPr>
          <a:xfrm>
            <a:off x="334297" y="5832760"/>
            <a:ext cx="11523406" cy="830997"/>
          </a:xfrm>
          <a:prstGeom prst="rect">
            <a:avLst/>
          </a:prstGeom>
          <a:solidFill>
            <a:srgbClr val="FFFF66"/>
          </a:solidFill>
          <a:ln>
            <a:solidFill>
              <a:schemeClr val="accent2"/>
            </a:solidFill>
          </a:ln>
        </p:spPr>
        <p:txBody>
          <a:bodyPr wrap="square" rtlCol="0">
            <a:spAutoFit/>
          </a:bodyPr>
          <a:lstStyle/>
          <a:p>
            <a:r>
              <a:rPr lang="en-GB" sz="1600" b="1" u="sng" dirty="0">
                <a:latin typeface="Century Gothic" panose="020B0502020202020204" pitchFamily="34" charset="0"/>
              </a:rPr>
              <a:t>Reflect:</a:t>
            </a:r>
            <a:r>
              <a:rPr lang="en-GB" sz="1600" b="1" dirty="0">
                <a:latin typeface="Century Gothic" panose="020B0502020202020204" pitchFamily="34" charset="0"/>
              </a:rPr>
              <a:t> </a:t>
            </a:r>
            <a:r>
              <a:rPr lang="en-GB" sz="1600" b="1" u="sng" dirty="0">
                <a:latin typeface="Century Gothic" panose="020B0502020202020204" pitchFamily="34" charset="0"/>
              </a:rPr>
              <a:t>Discuss with your parents/carers OR write a paragraph…</a:t>
            </a:r>
          </a:p>
          <a:p>
            <a:pPr marL="285750" indent="-285750">
              <a:buFont typeface="Arial" panose="020B0604020202020204" pitchFamily="34" charset="0"/>
              <a:buChar char="•"/>
            </a:pPr>
            <a:r>
              <a:rPr lang="en-GB" sz="1600" dirty="0">
                <a:latin typeface="Century Gothic" panose="020B0502020202020204" pitchFamily="34" charset="0"/>
              </a:rPr>
              <a:t>What skills did you use to complete this task? How did you use them? Did you improve this skills? How?</a:t>
            </a:r>
          </a:p>
          <a:p>
            <a:pPr marL="285750" indent="-285750">
              <a:buFont typeface="Arial" panose="020B0604020202020204" pitchFamily="34" charset="0"/>
              <a:buChar char="•"/>
            </a:pPr>
            <a:r>
              <a:rPr lang="en-GB" sz="1600" dirty="0">
                <a:latin typeface="Century Gothic" panose="020B0502020202020204" pitchFamily="34" charset="0"/>
              </a:rPr>
              <a:t>Writing frame at the end of the pack</a:t>
            </a:r>
          </a:p>
        </p:txBody>
      </p:sp>
      <p:pic>
        <p:nvPicPr>
          <p:cNvPr id="11" name="Picture 2"/>
          <p:cNvPicPr>
            <a:picLocks noChangeAspect="1" noChangeArrowheads="1"/>
          </p:cNvPicPr>
          <p:nvPr/>
        </p:nvPicPr>
        <p:blipFill>
          <a:blip r:embed="rId6" cstate="print"/>
          <a:srcRect/>
          <a:stretch>
            <a:fillRect/>
          </a:stretch>
        </p:blipFill>
        <p:spPr bwMode="auto">
          <a:xfrm>
            <a:off x="707436" y="812346"/>
            <a:ext cx="3250610" cy="4889966"/>
          </a:xfrm>
          <a:prstGeom prst="rect">
            <a:avLst/>
          </a:prstGeom>
          <a:noFill/>
          <a:ln w="9525">
            <a:noFill/>
            <a:miter lim="800000"/>
            <a:headEnd/>
            <a:tailEnd/>
          </a:ln>
        </p:spPr>
      </p:pic>
      <p:pic>
        <p:nvPicPr>
          <p:cNvPr id="12" name="Picture 2"/>
          <p:cNvPicPr>
            <a:picLocks noChangeAspect="1" noChangeArrowheads="1"/>
          </p:cNvPicPr>
          <p:nvPr/>
        </p:nvPicPr>
        <p:blipFill>
          <a:blip r:embed="rId7" cstate="print"/>
          <a:srcRect/>
          <a:stretch>
            <a:fillRect/>
          </a:stretch>
        </p:blipFill>
        <p:spPr bwMode="auto">
          <a:xfrm>
            <a:off x="4716644" y="915760"/>
            <a:ext cx="3160258" cy="4791660"/>
          </a:xfrm>
          <a:prstGeom prst="rect">
            <a:avLst/>
          </a:prstGeom>
          <a:noFill/>
          <a:ln w="9525">
            <a:noFill/>
            <a:miter lim="800000"/>
            <a:headEnd/>
            <a:tailEnd/>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1027BA4-AD53-4929-B092-4577D2138D2F}"/>
              </a:ext>
            </a:extLst>
          </p:cNvPr>
          <p:cNvSpPr/>
          <p:nvPr/>
        </p:nvSpPr>
        <p:spPr>
          <a:xfrm>
            <a:off x="225902" y="5849594"/>
            <a:ext cx="11730182" cy="881935"/>
          </a:xfrm>
          <a:prstGeom prst="rect">
            <a:avLst/>
          </a:prstGeom>
          <a:solidFill>
            <a:srgbClr val="FFFF66"/>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3600" b="1" u="sng" dirty="0">
              <a:solidFill>
                <a:schemeClr val="tx1"/>
              </a:solidFill>
              <a:latin typeface="Century Gothic" panose="020B0502020202020204" pitchFamily="34" charset="0"/>
            </a:endParaRPr>
          </a:p>
        </p:txBody>
      </p:sp>
      <p:sp>
        <p:nvSpPr>
          <p:cNvPr id="7" name="Rectangle: Rounded Corners 6">
            <a:extLst>
              <a:ext uri="{FF2B5EF4-FFF2-40B4-BE49-F238E27FC236}">
                <a16:creationId xmlns:a16="http://schemas.microsoft.com/office/drawing/2014/main" id="{50B50947-A4F9-4B1D-A872-1FA6E6EA87CB}"/>
              </a:ext>
            </a:extLst>
          </p:cNvPr>
          <p:cNvSpPr/>
          <p:nvPr/>
        </p:nvSpPr>
        <p:spPr>
          <a:xfrm>
            <a:off x="10048568" y="176981"/>
            <a:ext cx="1912523" cy="1415845"/>
          </a:xfrm>
          <a:prstGeom prst="roundRect">
            <a:avLst/>
          </a:prstGeom>
          <a:solidFill>
            <a:srgbClr val="CC99FF"/>
          </a:solid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40031784-A840-46B0-9AFF-B93A28CB844D}"/>
              </a:ext>
            </a:extLst>
          </p:cNvPr>
          <p:cNvSpPr txBox="1"/>
          <p:nvPr/>
        </p:nvSpPr>
        <p:spPr>
          <a:xfrm>
            <a:off x="10392697" y="176981"/>
            <a:ext cx="1170038" cy="369332"/>
          </a:xfrm>
          <a:prstGeom prst="rect">
            <a:avLst/>
          </a:prstGeom>
          <a:noFill/>
        </p:spPr>
        <p:txBody>
          <a:bodyPr wrap="square" rtlCol="0">
            <a:spAutoFit/>
          </a:bodyPr>
          <a:lstStyle/>
          <a:p>
            <a:pPr algn="ctr"/>
            <a:r>
              <a:rPr lang="en-GB" b="1" u="sng" dirty="0"/>
              <a:t>Skills:</a:t>
            </a:r>
          </a:p>
        </p:txBody>
      </p:sp>
      <p:pic>
        <p:nvPicPr>
          <p:cNvPr id="9" name="Picture 8">
            <a:extLst>
              <a:ext uri="{FF2B5EF4-FFF2-40B4-BE49-F238E27FC236}">
                <a16:creationId xmlns:a16="http://schemas.microsoft.com/office/drawing/2014/main" id="{A74FA148-CE12-4F2C-A41E-50DCC559B1DB}"/>
              </a:ext>
            </a:extLst>
          </p:cNvPr>
          <p:cNvPicPr>
            <a:picLocks noChangeAspect="1"/>
          </p:cNvPicPr>
          <p:nvPr/>
        </p:nvPicPr>
        <p:blipFill>
          <a:blip r:embed="rId2" cstate="print">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11293091" y="643791"/>
            <a:ext cx="565575" cy="565575"/>
          </a:xfrm>
          <a:prstGeom prst="rect">
            <a:avLst/>
          </a:prstGeom>
          <a:solidFill>
            <a:schemeClr val="bg1"/>
          </a:solidFill>
          <a:ln w="12700">
            <a:solidFill>
              <a:schemeClr val="tx1"/>
            </a:solidFill>
          </a:ln>
        </p:spPr>
      </p:pic>
      <p:pic>
        <p:nvPicPr>
          <p:cNvPr id="10" name="Picture 9">
            <a:extLst>
              <a:ext uri="{FF2B5EF4-FFF2-40B4-BE49-F238E27FC236}">
                <a16:creationId xmlns:a16="http://schemas.microsoft.com/office/drawing/2014/main" id="{EA4A35B5-69EE-4F99-99F1-CBE8D00301EA}"/>
              </a:ext>
            </a:extLst>
          </p:cNvPr>
          <p:cNvPicPr>
            <a:picLocks noChangeAspect="1"/>
          </p:cNvPicPr>
          <p:nvPr/>
        </p:nvPicPr>
        <p:blipFill>
          <a:blip r:embed="rId4" cstate="print">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10724610" y="648929"/>
            <a:ext cx="560437" cy="560437"/>
          </a:xfrm>
          <a:prstGeom prst="rect">
            <a:avLst/>
          </a:prstGeom>
          <a:ln w="12700">
            <a:solidFill>
              <a:schemeClr val="tx1"/>
            </a:solidFill>
          </a:ln>
        </p:spPr>
      </p:pic>
      <p:pic>
        <p:nvPicPr>
          <p:cNvPr id="11" name="Picture 10">
            <a:extLst>
              <a:ext uri="{FF2B5EF4-FFF2-40B4-BE49-F238E27FC236}">
                <a16:creationId xmlns:a16="http://schemas.microsoft.com/office/drawing/2014/main" id="{A63DDA6A-529D-4166-896C-18447D4DE1AC}"/>
              </a:ext>
            </a:extLst>
          </p:cNvPr>
          <p:cNvPicPr>
            <a:picLocks noChangeAspect="1"/>
          </p:cNvPicPr>
          <p:nvPr/>
        </p:nvPicPr>
        <p:blipFill>
          <a:blip r:embed="rId6" cstate="print">
            <a:extLst>
              <a:ext uri="{28A0092B-C50C-407E-A947-70E740481C1C}">
                <a14:useLocalDpi xmlns:a14="http://schemas.microsoft.com/office/drawing/2010/main" val="0"/>
              </a:ext>
              <a:ext uri="{837473B0-CC2E-450A-ABE3-18F120FF3D39}">
                <a1611:picAttrSrcUrl xmlns:a1611="http://schemas.microsoft.com/office/drawing/2016/11/main" r:id="rId7"/>
              </a:ext>
            </a:extLst>
          </a:blip>
          <a:stretch>
            <a:fillRect/>
          </a:stretch>
        </p:blipFill>
        <p:spPr>
          <a:xfrm>
            <a:off x="10150353" y="648929"/>
            <a:ext cx="560437" cy="560437"/>
          </a:xfrm>
          <a:prstGeom prst="rect">
            <a:avLst/>
          </a:prstGeom>
          <a:ln w="12700">
            <a:solidFill>
              <a:schemeClr val="tx1"/>
            </a:solidFill>
          </a:ln>
        </p:spPr>
      </p:pic>
      <p:sp>
        <p:nvSpPr>
          <p:cNvPr id="12" name="Rectangle 11">
            <a:extLst>
              <a:ext uri="{FF2B5EF4-FFF2-40B4-BE49-F238E27FC236}">
                <a16:creationId xmlns:a16="http://schemas.microsoft.com/office/drawing/2014/main" id="{7A2CD603-A94A-4B69-9A3B-8D9277FAE37C}"/>
              </a:ext>
            </a:extLst>
          </p:cNvPr>
          <p:cNvSpPr/>
          <p:nvPr/>
        </p:nvSpPr>
        <p:spPr>
          <a:xfrm>
            <a:off x="230909" y="224255"/>
            <a:ext cx="9642764" cy="1105781"/>
          </a:xfrm>
          <a:prstGeom prst="rect">
            <a:avLst/>
          </a:prstGeom>
          <a:solidFill>
            <a:schemeClr val="accent1">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600" dirty="0">
              <a:solidFill>
                <a:schemeClr val="tx1"/>
              </a:solidFill>
              <a:latin typeface="Century Gothic" panose="020B0502020202020204" pitchFamily="34" charset="0"/>
            </a:endParaRPr>
          </a:p>
        </p:txBody>
      </p:sp>
      <p:sp>
        <p:nvSpPr>
          <p:cNvPr id="13" name="TextBox 12">
            <a:extLst>
              <a:ext uri="{FF2B5EF4-FFF2-40B4-BE49-F238E27FC236}">
                <a16:creationId xmlns:a16="http://schemas.microsoft.com/office/drawing/2014/main" id="{31AC54A9-3290-483A-BFE9-8F9BF0B85157}"/>
              </a:ext>
            </a:extLst>
          </p:cNvPr>
          <p:cNvSpPr txBox="1"/>
          <p:nvPr/>
        </p:nvSpPr>
        <p:spPr>
          <a:xfrm>
            <a:off x="225902" y="200691"/>
            <a:ext cx="9642764" cy="1138773"/>
          </a:xfrm>
          <a:prstGeom prst="rect">
            <a:avLst/>
          </a:prstGeom>
          <a:noFill/>
        </p:spPr>
        <p:txBody>
          <a:bodyPr wrap="square" rtlCol="0">
            <a:spAutoFit/>
          </a:bodyPr>
          <a:lstStyle/>
          <a:p>
            <a:r>
              <a:rPr lang="en-GB" sz="2000" b="1" u="sng" dirty="0">
                <a:latin typeface="Century Gothic" panose="020B0502020202020204" pitchFamily="34" charset="0"/>
              </a:rPr>
              <a:t>Task: </a:t>
            </a:r>
            <a:r>
              <a:rPr lang="en-GB" sz="2000" b="1" dirty="0">
                <a:latin typeface="Century Gothic" panose="020B0502020202020204" pitchFamily="34" charset="0"/>
              </a:rPr>
              <a:t>Shopping for clothes</a:t>
            </a:r>
          </a:p>
          <a:p>
            <a:r>
              <a:rPr lang="en-GB" sz="1600" dirty="0">
                <a:latin typeface="Century Gothic" panose="020B0502020202020204" pitchFamily="34" charset="0"/>
              </a:rPr>
              <a:t>You have a £50 budget to buy yourself a “treat night in” – takeaway, online film, snacks, beauty products, magazines</a:t>
            </a:r>
          </a:p>
          <a:p>
            <a:r>
              <a:rPr lang="en-GB" sz="1600" dirty="0">
                <a:latin typeface="Century Gothic" panose="020B0502020202020204" pitchFamily="34" charset="0"/>
              </a:rPr>
              <a:t>Choose your items and make sure you don’t overspend!</a:t>
            </a:r>
          </a:p>
        </p:txBody>
      </p:sp>
      <p:sp>
        <p:nvSpPr>
          <p:cNvPr id="14" name="TextBox 13">
            <a:extLst>
              <a:ext uri="{FF2B5EF4-FFF2-40B4-BE49-F238E27FC236}">
                <a16:creationId xmlns:a16="http://schemas.microsoft.com/office/drawing/2014/main" id="{331973EB-0459-4A6E-BB8C-4303FBA59450}"/>
              </a:ext>
            </a:extLst>
          </p:cNvPr>
          <p:cNvSpPr txBox="1"/>
          <p:nvPr/>
        </p:nvSpPr>
        <p:spPr>
          <a:xfrm>
            <a:off x="225902" y="1505724"/>
            <a:ext cx="11631801" cy="3293209"/>
          </a:xfrm>
          <a:prstGeom prst="rect">
            <a:avLst/>
          </a:prstGeom>
          <a:solidFill>
            <a:schemeClr val="accent6">
              <a:lumMod val="40000"/>
              <a:lumOff val="60000"/>
            </a:schemeClr>
          </a:solidFill>
          <a:ln w="31750">
            <a:solidFill>
              <a:schemeClr val="tx1"/>
            </a:solidFill>
          </a:ln>
        </p:spPr>
        <p:txBody>
          <a:bodyPr wrap="square" rtlCol="0">
            <a:spAutoFit/>
          </a:bodyPr>
          <a:lstStyle/>
          <a:p>
            <a:r>
              <a:rPr lang="en-GB" sz="1600" dirty="0">
                <a:latin typeface="Century Gothic" panose="020B0502020202020204" pitchFamily="34" charset="0"/>
              </a:rPr>
              <a:t>You need to:</a:t>
            </a:r>
          </a:p>
          <a:p>
            <a:endParaRPr lang="en-GB" sz="1600" dirty="0">
              <a:latin typeface="Century Gothic" panose="020B0502020202020204" pitchFamily="34" charset="0"/>
            </a:endParaRPr>
          </a:p>
          <a:p>
            <a:pPr marL="285750" indent="-285750">
              <a:buFont typeface="Arial" panose="020B0604020202020204" pitchFamily="34" charset="0"/>
              <a:buChar char="•"/>
            </a:pPr>
            <a:r>
              <a:rPr lang="en-GB" sz="1600" dirty="0">
                <a:latin typeface="Century Gothic" panose="020B0502020202020204" pitchFamily="34" charset="0"/>
              </a:rPr>
              <a:t>Think about what kind of things you want</a:t>
            </a:r>
          </a:p>
          <a:p>
            <a:pPr marL="285750" indent="-285750">
              <a:buFont typeface="Arial" panose="020B0604020202020204" pitchFamily="34" charset="0"/>
              <a:buChar char="•"/>
            </a:pPr>
            <a:endParaRPr lang="en-GB" sz="1600" dirty="0">
              <a:latin typeface="Century Gothic" panose="020B0502020202020204" pitchFamily="34" charset="0"/>
            </a:endParaRPr>
          </a:p>
          <a:p>
            <a:pPr marL="285750" indent="-285750">
              <a:buFont typeface="Arial" panose="020B0604020202020204" pitchFamily="34" charset="0"/>
              <a:buChar char="•"/>
            </a:pPr>
            <a:r>
              <a:rPr lang="en-GB" sz="1600" dirty="0">
                <a:latin typeface="Century Gothic" panose="020B0502020202020204" pitchFamily="34" charset="0"/>
              </a:rPr>
              <a:t>Why have you chosen these items? Write a short paragraph.</a:t>
            </a:r>
          </a:p>
          <a:p>
            <a:pPr marL="285750" indent="-285750">
              <a:buFont typeface="Arial" panose="020B0604020202020204" pitchFamily="34" charset="0"/>
              <a:buChar char="•"/>
            </a:pPr>
            <a:endParaRPr lang="en-GB" sz="1600" dirty="0">
              <a:latin typeface="Century Gothic" panose="020B0502020202020204" pitchFamily="34" charset="0"/>
            </a:endParaRPr>
          </a:p>
          <a:p>
            <a:pPr marL="285750" indent="-285750">
              <a:buFont typeface="Arial" panose="020B0604020202020204" pitchFamily="34" charset="0"/>
              <a:buChar char="•"/>
            </a:pPr>
            <a:r>
              <a:rPr lang="en-GB" sz="1600" dirty="0">
                <a:latin typeface="Century Gothic" panose="020B0502020202020204" pitchFamily="34" charset="0"/>
              </a:rPr>
              <a:t>Research your items (online) and write down your specific choices, where they come from, and the price.</a:t>
            </a:r>
          </a:p>
          <a:p>
            <a:endParaRPr lang="en-GB" sz="1600" dirty="0">
              <a:latin typeface="Century Gothic" panose="020B0502020202020204" pitchFamily="34" charset="0"/>
            </a:endParaRPr>
          </a:p>
          <a:p>
            <a:endParaRPr lang="en-GB" sz="1600" dirty="0">
              <a:latin typeface="Century Gothic" panose="020B0502020202020204" pitchFamily="34" charset="0"/>
            </a:endParaRPr>
          </a:p>
          <a:p>
            <a:pPr marL="285750" indent="-285750">
              <a:buFont typeface="Arial" panose="020B0604020202020204" pitchFamily="34" charset="0"/>
              <a:buChar char="•"/>
            </a:pPr>
            <a:endParaRPr lang="en-GB" sz="1600" dirty="0">
              <a:latin typeface="Century Gothic" panose="020B0502020202020204" pitchFamily="34" charset="0"/>
            </a:endParaRPr>
          </a:p>
          <a:p>
            <a:pPr marL="285750" indent="-285750">
              <a:buFont typeface="Arial" panose="020B0604020202020204" pitchFamily="34" charset="0"/>
              <a:buChar char="•"/>
            </a:pPr>
            <a:endParaRPr lang="en-GB" sz="1600" dirty="0">
              <a:latin typeface="Century Gothic" panose="020B0502020202020204" pitchFamily="34" charset="0"/>
            </a:endParaRPr>
          </a:p>
          <a:p>
            <a:pPr marL="285750" indent="-285750">
              <a:buFont typeface="Arial" panose="020B0604020202020204" pitchFamily="34" charset="0"/>
              <a:buChar char="•"/>
            </a:pPr>
            <a:r>
              <a:rPr lang="en-GB" sz="1600" dirty="0">
                <a:latin typeface="Century Gothic" panose="020B0502020202020204" pitchFamily="34" charset="0"/>
              </a:rPr>
              <a:t>Work out how much you have spent in total and if it is more than £50 pounds you must take some items off your shopping list. What did you remove? Why?  </a:t>
            </a:r>
          </a:p>
        </p:txBody>
      </p:sp>
      <p:graphicFrame>
        <p:nvGraphicFramePr>
          <p:cNvPr id="2" name="Table 2">
            <a:extLst>
              <a:ext uri="{FF2B5EF4-FFF2-40B4-BE49-F238E27FC236}">
                <a16:creationId xmlns:a16="http://schemas.microsoft.com/office/drawing/2014/main" id="{480E7EB5-9415-4CD0-9832-C6E03C4D340B}"/>
              </a:ext>
            </a:extLst>
          </p:cNvPr>
          <p:cNvGraphicFramePr>
            <a:graphicFrameLocks noGrp="1"/>
          </p:cNvGraphicFramePr>
          <p:nvPr>
            <p:extLst>
              <p:ext uri="{D42A27DB-BD31-4B8C-83A1-F6EECF244321}">
                <p14:modId xmlns:p14="http://schemas.microsoft.com/office/powerpoint/2010/main" val="2558047800"/>
              </p:ext>
            </p:extLst>
          </p:nvPr>
        </p:nvGraphicFramePr>
        <p:xfrm>
          <a:off x="1740667" y="3429000"/>
          <a:ext cx="8127999" cy="741680"/>
        </p:xfrm>
        <a:graphic>
          <a:graphicData uri="http://schemas.openxmlformats.org/drawingml/2006/table">
            <a:tbl>
              <a:tblPr firstRow="1" bandRow="1">
                <a:tableStyleId>{5940675A-B579-460E-94D1-54222C63F5DA}</a:tableStyleId>
              </a:tblPr>
              <a:tblGrid>
                <a:gridCol w="2709333">
                  <a:extLst>
                    <a:ext uri="{9D8B030D-6E8A-4147-A177-3AD203B41FA5}">
                      <a16:colId xmlns:a16="http://schemas.microsoft.com/office/drawing/2014/main" val="4093649933"/>
                    </a:ext>
                  </a:extLst>
                </a:gridCol>
                <a:gridCol w="2709333">
                  <a:extLst>
                    <a:ext uri="{9D8B030D-6E8A-4147-A177-3AD203B41FA5}">
                      <a16:colId xmlns:a16="http://schemas.microsoft.com/office/drawing/2014/main" val="743146196"/>
                    </a:ext>
                  </a:extLst>
                </a:gridCol>
                <a:gridCol w="2709333">
                  <a:extLst>
                    <a:ext uri="{9D8B030D-6E8A-4147-A177-3AD203B41FA5}">
                      <a16:colId xmlns:a16="http://schemas.microsoft.com/office/drawing/2014/main" val="943270656"/>
                    </a:ext>
                  </a:extLst>
                </a:gridCol>
              </a:tblGrid>
              <a:tr h="370840">
                <a:tc>
                  <a:txBody>
                    <a:bodyPr/>
                    <a:lstStyle/>
                    <a:p>
                      <a:r>
                        <a:rPr lang="en-GB" dirty="0"/>
                        <a:t>Item:</a:t>
                      </a:r>
                    </a:p>
                  </a:txBody>
                  <a:tcPr>
                    <a:solidFill>
                      <a:srgbClr val="CC99FF"/>
                    </a:solidFill>
                  </a:tcPr>
                </a:tc>
                <a:tc>
                  <a:txBody>
                    <a:bodyPr/>
                    <a:lstStyle/>
                    <a:p>
                      <a:r>
                        <a:rPr lang="en-GB" dirty="0"/>
                        <a:t>Shop:</a:t>
                      </a:r>
                    </a:p>
                  </a:txBody>
                  <a:tcPr>
                    <a:solidFill>
                      <a:srgbClr val="CC99FF"/>
                    </a:solidFill>
                  </a:tcPr>
                </a:tc>
                <a:tc>
                  <a:txBody>
                    <a:bodyPr/>
                    <a:lstStyle/>
                    <a:p>
                      <a:r>
                        <a:rPr lang="en-GB" dirty="0"/>
                        <a:t>Cost:</a:t>
                      </a:r>
                    </a:p>
                  </a:txBody>
                  <a:tcPr>
                    <a:solidFill>
                      <a:srgbClr val="CC99FF"/>
                    </a:solidFill>
                  </a:tcPr>
                </a:tc>
                <a:extLst>
                  <a:ext uri="{0D108BD9-81ED-4DB2-BD59-A6C34878D82A}">
                    <a16:rowId xmlns:a16="http://schemas.microsoft.com/office/drawing/2014/main" val="287808498"/>
                  </a:ext>
                </a:extLst>
              </a:tr>
              <a:tr h="370840">
                <a:tc>
                  <a:txBody>
                    <a:bodyPr/>
                    <a:lstStyle/>
                    <a:p>
                      <a:r>
                        <a:rPr lang="en-GB" dirty="0"/>
                        <a:t>Pizza</a:t>
                      </a:r>
                    </a:p>
                  </a:txBody>
                  <a:tcPr>
                    <a:solidFill>
                      <a:schemeClr val="bg1"/>
                    </a:solidFill>
                  </a:tcPr>
                </a:tc>
                <a:tc>
                  <a:txBody>
                    <a:bodyPr/>
                    <a:lstStyle/>
                    <a:p>
                      <a:r>
                        <a:rPr lang="en-GB" dirty="0"/>
                        <a:t>Papa</a:t>
                      </a:r>
                      <a:r>
                        <a:rPr lang="en-GB" baseline="0" dirty="0"/>
                        <a:t> Johns</a:t>
                      </a:r>
                      <a:endParaRPr lang="en-GB" dirty="0"/>
                    </a:p>
                  </a:txBody>
                  <a:tcPr>
                    <a:solidFill>
                      <a:schemeClr val="bg1"/>
                    </a:solidFill>
                  </a:tcPr>
                </a:tc>
                <a:tc>
                  <a:txBody>
                    <a:bodyPr/>
                    <a:lstStyle/>
                    <a:p>
                      <a:r>
                        <a:rPr lang="en-GB" dirty="0"/>
                        <a:t>£18.99</a:t>
                      </a:r>
                    </a:p>
                  </a:txBody>
                  <a:tcPr>
                    <a:solidFill>
                      <a:schemeClr val="bg1"/>
                    </a:solidFill>
                  </a:tcPr>
                </a:tc>
                <a:extLst>
                  <a:ext uri="{0D108BD9-81ED-4DB2-BD59-A6C34878D82A}">
                    <a16:rowId xmlns:a16="http://schemas.microsoft.com/office/drawing/2014/main" val="545678918"/>
                  </a:ext>
                </a:extLst>
              </a:tr>
            </a:tbl>
          </a:graphicData>
        </a:graphic>
      </p:graphicFrame>
      <p:sp>
        <p:nvSpPr>
          <p:cNvPr id="15" name="Rectangle 14">
            <a:extLst>
              <a:ext uri="{FF2B5EF4-FFF2-40B4-BE49-F238E27FC236}">
                <a16:creationId xmlns:a16="http://schemas.microsoft.com/office/drawing/2014/main" id="{3B63A4EF-0A06-4785-9403-874716FCF7F9}"/>
              </a:ext>
            </a:extLst>
          </p:cNvPr>
          <p:cNvSpPr/>
          <p:nvPr/>
        </p:nvSpPr>
        <p:spPr>
          <a:xfrm>
            <a:off x="243537" y="4938505"/>
            <a:ext cx="11614166" cy="819839"/>
          </a:xfrm>
          <a:prstGeom prst="rect">
            <a:avLst/>
          </a:prstGeom>
          <a:solidFill>
            <a:schemeClr val="accent1">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r>
              <a:rPr lang="en-GB" sz="1600" dirty="0">
                <a:solidFill>
                  <a:srgbClr val="0070C0"/>
                </a:solidFill>
                <a:hlinkClick r:id="rId8"/>
              </a:rPr>
              <a:t>Just Eat</a:t>
            </a:r>
            <a:r>
              <a:rPr lang="en-GB" sz="1600" dirty="0">
                <a:solidFill>
                  <a:srgbClr val="0070C0"/>
                </a:solidFill>
              </a:rPr>
              <a:t>       </a:t>
            </a:r>
            <a:r>
              <a:rPr lang="en-GB" sz="1600" dirty="0">
                <a:solidFill>
                  <a:srgbClr val="0070C0"/>
                </a:solidFill>
                <a:hlinkClick r:id="rId9"/>
              </a:rPr>
              <a:t>Sky Cinema</a:t>
            </a:r>
            <a:r>
              <a:rPr lang="en-GB" sz="1600" dirty="0">
                <a:solidFill>
                  <a:srgbClr val="0070C0"/>
                </a:solidFill>
              </a:rPr>
              <a:t>   </a:t>
            </a:r>
          </a:p>
        </p:txBody>
      </p:sp>
      <p:pic>
        <p:nvPicPr>
          <p:cNvPr id="18" name="Picture 17">
            <a:extLst>
              <a:ext uri="{FF2B5EF4-FFF2-40B4-BE49-F238E27FC236}">
                <a16:creationId xmlns:a16="http://schemas.microsoft.com/office/drawing/2014/main" id="{EE2C4430-F126-4700-B614-C7C46DAE702F}"/>
              </a:ext>
            </a:extLst>
          </p:cNvPr>
          <p:cNvPicPr>
            <a:picLocks noChangeAspect="1"/>
          </p:cNvPicPr>
          <p:nvPr/>
        </p:nvPicPr>
        <p:blipFill>
          <a:blip r:embed="rId2" cstate="print">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11143858" y="5052574"/>
            <a:ext cx="565575" cy="565575"/>
          </a:xfrm>
          <a:prstGeom prst="rect">
            <a:avLst/>
          </a:prstGeom>
          <a:solidFill>
            <a:schemeClr val="bg1"/>
          </a:solidFill>
          <a:ln w="12700">
            <a:solidFill>
              <a:schemeClr val="tx1"/>
            </a:solidFill>
          </a:ln>
        </p:spPr>
      </p:pic>
      <p:sp>
        <p:nvSpPr>
          <p:cNvPr id="21" name="TextBox 20">
            <a:extLst>
              <a:ext uri="{FF2B5EF4-FFF2-40B4-BE49-F238E27FC236}">
                <a16:creationId xmlns:a16="http://schemas.microsoft.com/office/drawing/2014/main" id="{712F20E8-909C-4A60-A259-8DAA36174938}"/>
              </a:ext>
            </a:extLst>
          </p:cNvPr>
          <p:cNvSpPr txBox="1"/>
          <p:nvPr/>
        </p:nvSpPr>
        <p:spPr>
          <a:xfrm>
            <a:off x="334297" y="5860866"/>
            <a:ext cx="11523406" cy="830997"/>
          </a:xfrm>
          <a:prstGeom prst="rect">
            <a:avLst/>
          </a:prstGeom>
          <a:noFill/>
        </p:spPr>
        <p:txBody>
          <a:bodyPr wrap="square" rtlCol="0">
            <a:spAutoFit/>
          </a:bodyPr>
          <a:lstStyle/>
          <a:p>
            <a:r>
              <a:rPr lang="en-GB" sz="1600" b="1" u="sng" dirty="0">
                <a:latin typeface="Century Gothic" panose="020B0502020202020204" pitchFamily="34" charset="0"/>
              </a:rPr>
              <a:t>Reflect:</a:t>
            </a:r>
            <a:r>
              <a:rPr lang="en-GB" sz="1600" b="1" dirty="0">
                <a:latin typeface="Century Gothic" panose="020B0502020202020204" pitchFamily="34" charset="0"/>
              </a:rPr>
              <a:t> </a:t>
            </a:r>
            <a:r>
              <a:rPr lang="en-GB" sz="1600" b="1" u="sng" dirty="0">
                <a:latin typeface="Century Gothic" panose="020B0502020202020204" pitchFamily="34" charset="0"/>
              </a:rPr>
              <a:t>Discuss with your parents/carers OR write a paragraph…</a:t>
            </a:r>
          </a:p>
          <a:p>
            <a:pPr marL="285750" indent="-285750">
              <a:buFont typeface="Arial" panose="020B0604020202020204" pitchFamily="34" charset="0"/>
              <a:buChar char="•"/>
            </a:pPr>
            <a:r>
              <a:rPr lang="en-GB" sz="1600" dirty="0">
                <a:latin typeface="Century Gothic" panose="020B0502020202020204" pitchFamily="34" charset="0"/>
              </a:rPr>
              <a:t>What skills did you use to complete this task? How did you use them? Did you improve this skills? How?</a:t>
            </a:r>
          </a:p>
          <a:p>
            <a:pPr marL="285750" indent="-285750">
              <a:buFont typeface="Arial" panose="020B0604020202020204" pitchFamily="34" charset="0"/>
              <a:buChar char="•"/>
            </a:pPr>
            <a:r>
              <a:rPr lang="en-GB" sz="1600" dirty="0">
                <a:latin typeface="Century Gothic" panose="020B0502020202020204" pitchFamily="34" charset="0"/>
              </a:rPr>
              <a:t>Writing frame at the end of the pack</a:t>
            </a:r>
          </a:p>
        </p:txBody>
      </p:sp>
    </p:spTree>
    <p:extLst>
      <p:ext uri="{BB962C8B-B14F-4D97-AF65-F5344CB8AC3E}">
        <p14:creationId xmlns:p14="http://schemas.microsoft.com/office/powerpoint/2010/main" val="390067813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9E4EFAE-6DB9-4287-8D7A-C2C478D8B91C}"/>
              </a:ext>
            </a:extLst>
          </p:cNvPr>
          <p:cNvSpPr/>
          <p:nvPr/>
        </p:nvSpPr>
        <p:spPr>
          <a:xfrm>
            <a:off x="230909" y="5793572"/>
            <a:ext cx="11730182" cy="881935"/>
          </a:xfrm>
          <a:prstGeom prst="rect">
            <a:avLst/>
          </a:prstGeom>
          <a:solidFill>
            <a:srgbClr val="FFFF66"/>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3600" b="1" u="sng" dirty="0">
              <a:solidFill>
                <a:schemeClr val="tx1"/>
              </a:solidFill>
              <a:latin typeface="Century Gothic" panose="020B0502020202020204" pitchFamily="34" charset="0"/>
            </a:endParaRPr>
          </a:p>
        </p:txBody>
      </p:sp>
      <p:sp>
        <p:nvSpPr>
          <p:cNvPr id="7" name="Rectangle: Rounded Corners 6">
            <a:extLst>
              <a:ext uri="{FF2B5EF4-FFF2-40B4-BE49-F238E27FC236}">
                <a16:creationId xmlns:a16="http://schemas.microsoft.com/office/drawing/2014/main" id="{ED8469C2-E892-4A54-865A-A96139379EF7}"/>
              </a:ext>
            </a:extLst>
          </p:cNvPr>
          <p:cNvSpPr/>
          <p:nvPr/>
        </p:nvSpPr>
        <p:spPr>
          <a:xfrm>
            <a:off x="10100819" y="190044"/>
            <a:ext cx="1912523" cy="1415845"/>
          </a:xfrm>
          <a:prstGeom prst="roundRect">
            <a:avLst/>
          </a:prstGeom>
          <a:solidFill>
            <a:srgbClr val="CC99FF"/>
          </a:solid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C500B7D9-41B6-4D70-AFD4-F1490D5B44F8}"/>
              </a:ext>
            </a:extLst>
          </p:cNvPr>
          <p:cNvSpPr txBox="1"/>
          <p:nvPr/>
        </p:nvSpPr>
        <p:spPr>
          <a:xfrm>
            <a:off x="10523325" y="176981"/>
            <a:ext cx="1170038" cy="369332"/>
          </a:xfrm>
          <a:prstGeom prst="rect">
            <a:avLst/>
          </a:prstGeom>
          <a:noFill/>
        </p:spPr>
        <p:txBody>
          <a:bodyPr wrap="square" rtlCol="0">
            <a:spAutoFit/>
          </a:bodyPr>
          <a:lstStyle/>
          <a:p>
            <a:pPr algn="ctr"/>
            <a:r>
              <a:rPr lang="en-GB" b="1" u="sng" dirty="0"/>
              <a:t>Skills:</a:t>
            </a:r>
          </a:p>
        </p:txBody>
      </p:sp>
      <p:pic>
        <p:nvPicPr>
          <p:cNvPr id="9" name="Picture 8">
            <a:extLst>
              <a:ext uri="{FF2B5EF4-FFF2-40B4-BE49-F238E27FC236}">
                <a16:creationId xmlns:a16="http://schemas.microsoft.com/office/drawing/2014/main" id="{0F09427B-7674-4E99-B29D-04F8D2878C23}"/>
              </a:ext>
            </a:extLst>
          </p:cNvPr>
          <p:cNvPicPr>
            <a:picLocks noChangeAspect="1"/>
          </p:cNvPicPr>
          <p:nvPr/>
        </p:nvPicPr>
        <p:blipFill>
          <a:blip r:embed="rId2" cstate="print">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10398552" y="679630"/>
            <a:ext cx="560437" cy="560437"/>
          </a:xfrm>
          <a:prstGeom prst="rect">
            <a:avLst/>
          </a:prstGeom>
          <a:solidFill>
            <a:schemeClr val="bg1"/>
          </a:solidFill>
          <a:ln w="12700">
            <a:solidFill>
              <a:schemeClr val="tx1"/>
            </a:solidFill>
          </a:ln>
        </p:spPr>
      </p:pic>
      <p:pic>
        <p:nvPicPr>
          <p:cNvPr id="10" name="Picture 9">
            <a:extLst>
              <a:ext uri="{FF2B5EF4-FFF2-40B4-BE49-F238E27FC236}">
                <a16:creationId xmlns:a16="http://schemas.microsoft.com/office/drawing/2014/main" id="{AEA4F6D7-B278-45D9-AAA1-F70E7F8150A4}"/>
              </a:ext>
            </a:extLst>
          </p:cNvPr>
          <p:cNvPicPr>
            <a:picLocks noChangeAspect="1"/>
          </p:cNvPicPr>
          <p:nvPr/>
        </p:nvPicPr>
        <p:blipFill>
          <a:blip r:embed="rId4" cstate="print">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11225421" y="679630"/>
            <a:ext cx="568844" cy="568844"/>
          </a:xfrm>
          <a:prstGeom prst="rect">
            <a:avLst/>
          </a:prstGeom>
          <a:solidFill>
            <a:schemeClr val="bg1"/>
          </a:solidFill>
          <a:ln w="12700">
            <a:solidFill>
              <a:schemeClr val="tx1"/>
            </a:solidFill>
          </a:ln>
        </p:spPr>
      </p:pic>
      <p:sp>
        <p:nvSpPr>
          <p:cNvPr id="11" name="Rectangle 10">
            <a:extLst>
              <a:ext uri="{FF2B5EF4-FFF2-40B4-BE49-F238E27FC236}">
                <a16:creationId xmlns:a16="http://schemas.microsoft.com/office/drawing/2014/main" id="{BA241E86-D215-4A00-9F36-3523AE57D08A}"/>
              </a:ext>
            </a:extLst>
          </p:cNvPr>
          <p:cNvSpPr/>
          <p:nvPr/>
        </p:nvSpPr>
        <p:spPr>
          <a:xfrm>
            <a:off x="230909" y="224255"/>
            <a:ext cx="9775240" cy="1434728"/>
          </a:xfrm>
          <a:prstGeom prst="rect">
            <a:avLst/>
          </a:prstGeom>
          <a:solidFill>
            <a:schemeClr val="accent1">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600" dirty="0">
              <a:solidFill>
                <a:schemeClr val="tx1"/>
              </a:solidFill>
              <a:latin typeface="Century Gothic" panose="020B0502020202020204" pitchFamily="34" charset="0"/>
            </a:endParaRPr>
          </a:p>
        </p:txBody>
      </p:sp>
      <p:sp>
        <p:nvSpPr>
          <p:cNvPr id="12" name="TextBox 11">
            <a:extLst>
              <a:ext uri="{FF2B5EF4-FFF2-40B4-BE49-F238E27FC236}">
                <a16:creationId xmlns:a16="http://schemas.microsoft.com/office/drawing/2014/main" id="{CA23B816-676C-4F89-B82A-EF000025661D}"/>
              </a:ext>
            </a:extLst>
          </p:cNvPr>
          <p:cNvSpPr txBox="1"/>
          <p:nvPr/>
        </p:nvSpPr>
        <p:spPr>
          <a:xfrm>
            <a:off x="225901" y="200691"/>
            <a:ext cx="9858625" cy="1384995"/>
          </a:xfrm>
          <a:prstGeom prst="rect">
            <a:avLst/>
          </a:prstGeom>
          <a:noFill/>
        </p:spPr>
        <p:txBody>
          <a:bodyPr wrap="square" rtlCol="0">
            <a:spAutoFit/>
          </a:bodyPr>
          <a:lstStyle/>
          <a:p>
            <a:r>
              <a:rPr lang="en-GB" sz="2000" b="1" u="sng" dirty="0">
                <a:latin typeface="Century Gothic" panose="020B0502020202020204" pitchFamily="34" charset="0"/>
              </a:rPr>
              <a:t>Task: </a:t>
            </a:r>
            <a:r>
              <a:rPr lang="en-GB" sz="2000" b="1" dirty="0">
                <a:latin typeface="Century Gothic" panose="020B0502020202020204" pitchFamily="34" charset="0"/>
              </a:rPr>
              <a:t>Adverbs</a:t>
            </a:r>
            <a:endParaRPr lang="en-GB" sz="1600" b="1" dirty="0">
              <a:latin typeface="Century Gothic" panose="020B0502020202020204" pitchFamily="34" charset="0"/>
            </a:endParaRPr>
          </a:p>
          <a:p>
            <a:r>
              <a:rPr lang="en-GB" sz="1600" dirty="0">
                <a:latin typeface="Century Gothic" panose="020B0502020202020204" pitchFamily="34" charset="0"/>
              </a:rPr>
              <a:t>Adverbs are words which tell us how an action is being done. They are very useful in our writing as they can provide detail and clues about the character’s mood and feelings. But we can often just use the same words every time! Look at the verbs below. Can you think of a better example for each one? You could look in a dictionary/thesaurus (online) to find other choices if you get stuck.</a:t>
            </a:r>
            <a:endParaRPr lang="en-GB" sz="2000" dirty="0">
              <a:latin typeface="Century Gothic" panose="020B0502020202020204" pitchFamily="34" charset="0"/>
            </a:endParaRPr>
          </a:p>
        </p:txBody>
      </p:sp>
      <p:sp>
        <p:nvSpPr>
          <p:cNvPr id="13" name="TextBox 12">
            <a:extLst>
              <a:ext uri="{FF2B5EF4-FFF2-40B4-BE49-F238E27FC236}">
                <a16:creationId xmlns:a16="http://schemas.microsoft.com/office/drawing/2014/main" id="{4D198EBB-2093-4BB9-89EB-1032B67ECEB2}"/>
              </a:ext>
            </a:extLst>
          </p:cNvPr>
          <p:cNvSpPr txBox="1"/>
          <p:nvPr/>
        </p:nvSpPr>
        <p:spPr>
          <a:xfrm>
            <a:off x="334297" y="5793572"/>
            <a:ext cx="11523406" cy="830997"/>
          </a:xfrm>
          <a:prstGeom prst="rect">
            <a:avLst/>
          </a:prstGeom>
          <a:noFill/>
        </p:spPr>
        <p:txBody>
          <a:bodyPr wrap="square" rtlCol="0">
            <a:spAutoFit/>
          </a:bodyPr>
          <a:lstStyle/>
          <a:p>
            <a:r>
              <a:rPr lang="en-GB" sz="1600" b="1" u="sng" dirty="0">
                <a:latin typeface="Century Gothic" panose="020B0502020202020204" pitchFamily="34" charset="0"/>
              </a:rPr>
              <a:t>Reflect:</a:t>
            </a:r>
            <a:r>
              <a:rPr lang="en-GB" sz="1600" b="1" dirty="0">
                <a:latin typeface="Century Gothic" panose="020B0502020202020204" pitchFamily="34" charset="0"/>
              </a:rPr>
              <a:t> </a:t>
            </a:r>
            <a:r>
              <a:rPr lang="en-GB" sz="1600" b="1" u="sng" dirty="0">
                <a:latin typeface="Century Gothic" panose="020B0502020202020204" pitchFamily="34" charset="0"/>
              </a:rPr>
              <a:t>Discuss with your parents/carers OR write a paragraph…</a:t>
            </a:r>
          </a:p>
          <a:p>
            <a:pPr marL="285750" indent="-285750">
              <a:buFont typeface="Arial" panose="020B0604020202020204" pitchFamily="34" charset="0"/>
              <a:buChar char="•"/>
            </a:pPr>
            <a:r>
              <a:rPr lang="en-GB" sz="1600" dirty="0">
                <a:latin typeface="Century Gothic" panose="020B0502020202020204" pitchFamily="34" charset="0"/>
              </a:rPr>
              <a:t>What skills did you use to complete this task? How did you use them? Did you improve this skills? How?</a:t>
            </a:r>
          </a:p>
          <a:p>
            <a:pPr marL="285750" indent="-285750">
              <a:buFont typeface="Arial" panose="020B0604020202020204" pitchFamily="34" charset="0"/>
              <a:buChar char="•"/>
            </a:pPr>
            <a:r>
              <a:rPr lang="en-GB" sz="1600" dirty="0">
                <a:latin typeface="Century Gothic" panose="020B0502020202020204" pitchFamily="34" charset="0"/>
              </a:rPr>
              <a:t>Writing frame at the end of the pack</a:t>
            </a:r>
          </a:p>
        </p:txBody>
      </p:sp>
      <p:sp>
        <p:nvSpPr>
          <p:cNvPr id="2" name="TextBox 1">
            <a:extLst>
              <a:ext uri="{FF2B5EF4-FFF2-40B4-BE49-F238E27FC236}">
                <a16:creationId xmlns:a16="http://schemas.microsoft.com/office/drawing/2014/main" id="{4BA705EB-0EC3-4F9E-BE9B-C7CEFE7EB1EE}"/>
              </a:ext>
            </a:extLst>
          </p:cNvPr>
          <p:cNvSpPr txBox="1"/>
          <p:nvPr/>
        </p:nvSpPr>
        <p:spPr>
          <a:xfrm>
            <a:off x="2485476" y="1836058"/>
            <a:ext cx="7221048" cy="3785652"/>
          </a:xfrm>
          <a:prstGeom prst="rect">
            <a:avLst/>
          </a:prstGeom>
          <a:solidFill>
            <a:srgbClr val="CCFFCC"/>
          </a:solidFill>
          <a:ln w="38100">
            <a:solidFill>
              <a:schemeClr val="tx1"/>
            </a:solidFill>
          </a:ln>
        </p:spPr>
        <p:txBody>
          <a:bodyPr wrap="square" rtlCol="0">
            <a:spAutoFit/>
          </a:bodyPr>
          <a:lstStyle/>
          <a:p>
            <a:pPr marL="342900" indent="-342900">
              <a:buFont typeface="+mj-lt"/>
              <a:buAutoNum type="arabicPeriod"/>
            </a:pPr>
            <a:r>
              <a:rPr lang="en-GB" sz="2400" dirty="0">
                <a:latin typeface="Century Gothic" panose="020B0502020202020204" pitchFamily="34" charset="0"/>
              </a:rPr>
              <a:t>quickly &gt;&gt;&gt; __________________________</a:t>
            </a:r>
          </a:p>
          <a:p>
            <a:pPr marL="342900" indent="-342900">
              <a:buFont typeface="+mj-lt"/>
              <a:buAutoNum type="arabicPeriod"/>
            </a:pPr>
            <a:r>
              <a:rPr lang="en-GB" sz="2400" dirty="0">
                <a:latin typeface="Century Gothic" panose="020B0502020202020204" pitchFamily="34" charset="0"/>
              </a:rPr>
              <a:t>slowly &gt;&gt;&gt; __________________________</a:t>
            </a:r>
          </a:p>
          <a:p>
            <a:pPr marL="342900" indent="-342900">
              <a:buFont typeface="+mj-lt"/>
              <a:buAutoNum type="arabicPeriod"/>
            </a:pPr>
            <a:r>
              <a:rPr lang="en-GB" sz="2400" dirty="0">
                <a:latin typeface="Century Gothic" panose="020B0502020202020204" pitchFamily="34" charset="0"/>
              </a:rPr>
              <a:t>suddenly &gt;&gt;&gt; __________________________</a:t>
            </a:r>
          </a:p>
          <a:p>
            <a:pPr marL="342900" indent="-342900">
              <a:buFont typeface="+mj-lt"/>
              <a:buAutoNum type="arabicPeriod"/>
            </a:pPr>
            <a:r>
              <a:rPr lang="en-GB" sz="2400" dirty="0">
                <a:latin typeface="Century Gothic" panose="020B0502020202020204" pitchFamily="34" charset="0"/>
              </a:rPr>
              <a:t>carefully &gt;&gt;&gt; __________________________</a:t>
            </a:r>
          </a:p>
          <a:p>
            <a:pPr marL="342900" indent="-342900">
              <a:buFont typeface="+mj-lt"/>
              <a:buAutoNum type="arabicPeriod"/>
            </a:pPr>
            <a:r>
              <a:rPr lang="en-GB" sz="2400" dirty="0">
                <a:latin typeface="Century Gothic" panose="020B0502020202020204" pitchFamily="34" charset="0"/>
              </a:rPr>
              <a:t>gently&gt;&gt;&gt; __________________________</a:t>
            </a:r>
          </a:p>
          <a:p>
            <a:pPr marL="342900" indent="-342900">
              <a:buFont typeface="+mj-lt"/>
              <a:buAutoNum type="arabicPeriod"/>
            </a:pPr>
            <a:r>
              <a:rPr lang="en-GB" sz="2400" dirty="0">
                <a:latin typeface="Century Gothic" panose="020B0502020202020204" pitchFamily="34" charset="0"/>
              </a:rPr>
              <a:t>loudly &gt;&gt;&gt; __________________________</a:t>
            </a:r>
          </a:p>
          <a:p>
            <a:pPr marL="342900" indent="-342900">
              <a:buFont typeface="+mj-lt"/>
              <a:buAutoNum type="arabicPeriod"/>
            </a:pPr>
            <a:r>
              <a:rPr lang="en-GB" sz="2400" dirty="0">
                <a:latin typeface="Century Gothic" panose="020B0502020202020204" pitchFamily="34" charset="0"/>
              </a:rPr>
              <a:t>quietly &gt;&gt;&gt; __________________________</a:t>
            </a:r>
          </a:p>
          <a:p>
            <a:pPr marL="342900" indent="-342900">
              <a:buFont typeface="+mj-lt"/>
              <a:buAutoNum type="arabicPeriod"/>
            </a:pPr>
            <a:r>
              <a:rPr lang="en-GB" sz="2400" dirty="0">
                <a:latin typeface="Century Gothic" panose="020B0502020202020204" pitchFamily="34" charset="0"/>
              </a:rPr>
              <a:t>nicely&gt;&gt;&gt; __________________________</a:t>
            </a:r>
          </a:p>
          <a:p>
            <a:pPr marL="342900" indent="-342900">
              <a:buFont typeface="+mj-lt"/>
              <a:buAutoNum type="arabicPeriod"/>
            </a:pPr>
            <a:r>
              <a:rPr lang="en-GB" sz="2400" dirty="0">
                <a:latin typeface="Century Gothic" panose="020B0502020202020204" pitchFamily="34" charset="0"/>
              </a:rPr>
              <a:t>badly &gt;&gt;&gt; __________________________</a:t>
            </a:r>
          </a:p>
          <a:p>
            <a:pPr marL="342900" indent="-342900">
              <a:buFont typeface="+mj-lt"/>
              <a:buAutoNum type="arabicPeriod"/>
            </a:pPr>
            <a:r>
              <a:rPr lang="en-GB" sz="2400" dirty="0">
                <a:latin typeface="Century Gothic" panose="020B0502020202020204" pitchFamily="34" charset="0"/>
              </a:rPr>
              <a:t> angrily &gt;&gt;&gt; __________________________</a:t>
            </a:r>
          </a:p>
        </p:txBody>
      </p:sp>
      <p:sp>
        <p:nvSpPr>
          <p:cNvPr id="9218" name="AutoShape 2" descr="School boy cartoon walking Royalty Free Vector Ima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GB"/>
          </a:p>
        </p:txBody>
      </p:sp>
      <p:pic>
        <p:nvPicPr>
          <p:cNvPr id="9220" name="Picture 4" descr="School boy cartoon walking Royalty Free Vector Image"/>
          <p:cNvPicPr>
            <a:picLocks noChangeAspect="1" noChangeArrowheads="1"/>
          </p:cNvPicPr>
          <p:nvPr/>
        </p:nvPicPr>
        <p:blipFill>
          <a:blip r:embed="rId6" cstate="print"/>
          <a:srcRect b="9823"/>
          <a:stretch>
            <a:fillRect/>
          </a:stretch>
        </p:blipFill>
        <p:spPr bwMode="auto">
          <a:xfrm>
            <a:off x="220889" y="1751057"/>
            <a:ext cx="1163774" cy="1619160"/>
          </a:xfrm>
          <a:prstGeom prst="rect">
            <a:avLst/>
          </a:prstGeom>
          <a:noFill/>
        </p:spPr>
      </p:pic>
      <p:pic>
        <p:nvPicPr>
          <p:cNvPr id="9222" name="Picture 6" descr="Eyeball Look Stock Illustrations – 11,344 Eyeball Look Stock ..."/>
          <p:cNvPicPr>
            <a:picLocks noChangeAspect="1" noChangeArrowheads="1"/>
          </p:cNvPicPr>
          <p:nvPr/>
        </p:nvPicPr>
        <p:blipFill>
          <a:blip r:embed="rId7" cstate="print"/>
          <a:srcRect/>
          <a:stretch>
            <a:fillRect/>
          </a:stretch>
        </p:blipFill>
        <p:spPr bwMode="auto">
          <a:xfrm>
            <a:off x="10070284" y="1770653"/>
            <a:ext cx="1578999" cy="1442810"/>
          </a:xfrm>
          <a:prstGeom prst="rect">
            <a:avLst/>
          </a:prstGeom>
          <a:noFill/>
        </p:spPr>
      </p:pic>
      <p:sp>
        <p:nvSpPr>
          <p:cNvPr id="9224" name="AutoShape 8" descr="Say It Clipart"/>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GB"/>
          </a:p>
        </p:txBody>
      </p:sp>
      <p:pic>
        <p:nvPicPr>
          <p:cNvPr id="9226" name="Picture 10" descr="Say It Clipart"/>
          <p:cNvPicPr>
            <a:picLocks noChangeAspect="1" noChangeArrowheads="1"/>
          </p:cNvPicPr>
          <p:nvPr/>
        </p:nvPicPr>
        <p:blipFill>
          <a:blip r:embed="rId8" cstate="print"/>
          <a:srcRect/>
          <a:stretch>
            <a:fillRect/>
          </a:stretch>
        </p:blipFill>
        <p:spPr bwMode="auto">
          <a:xfrm>
            <a:off x="10189387" y="3647098"/>
            <a:ext cx="1541060" cy="1578998"/>
          </a:xfrm>
          <a:prstGeom prst="rect">
            <a:avLst/>
          </a:prstGeom>
          <a:noFill/>
        </p:spPr>
      </p:pic>
      <p:pic>
        <p:nvPicPr>
          <p:cNvPr id="9228" name="Picture 12" descr="Food Eating Lunch Child Clip Art - Child Eating Dinner Clipart ..."/>
          <p:cNvPicPr>
            <a:picLocks noChangeAspect="1" noChangeArrowheads="1"/>
          </p:cNvPicPr>
          <p:nvPr/>
        </p:nvPicPr>
        <p:blipFill>
          <a:blip r:embed="rId9" cstate="print"/>
          <a:srcRect/>
          <a:stretch>
            <a:fillRect/>
          </a:stretch>
        </p:blipFill>
        <p:spPr bwMode="auto">
          <a:xfrm>
            <a:off x="573588" y="3827417"/>
            <a:ext cx="1480942" cy="1576381"/>
          </a:xfrm>
          <a:prstGeom prst="rect">
            <a:avLst/>
          </a:prstGeom>
          <a:noFill/>
        </p:spPr>
      </p:pic>
    </p:spTree>
    <p:extLst>
      <p:ext uri="{BB962C8B-B14F-4D97-AF65-F5344CB8AC3E}">
        <p14:creationId xmlns:p14="http://schemas.microsoft.com/office/powerpoint/2010/main" val="313485013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433970A-661B-4BC5-934F-E386C94AF1CC}"/>
              </a:ext>
            </a:extLst>
          </p:cNvPr>
          <p:cNvSpPr/>
          <p:nvPr/>
        </p:nvSpPr>
        <p:spPr>
          <a:xfrm>
            <a:off x="230909" y="5793572"/>
            <a:ext cx="11730182" cy="881935"/>
          </a:xfrm>
          <a:prstGeom prst="rect">
            <a:avLst/>
          </a:prstGeom>
          <a:solidFill>
            <a:srgbClr val="FFFF66"/>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3600" b="1" u="sng" dirty="0">
              <a:solidFill>
                <a:schemeClr val="tx1"/>
              </a:solidFill>
              <a:latin typeface="Century Gothic" panose="020B0502020202020204" pitchFamily="34" charset="0"/>
            </a:endParaRPr>
          </a:p>
        </p:txBody>
      </p:sp>
      <p:sp>
        <p:nvSpPr>
          <p:cNvPr id="7" name="Rectangle: Rounded Corners 6">
            <a:extLst>
              <a:ext uri="{FF2B5EF4-FFF2-40B4-BE49-F238E27FC236}">
                <a16:creationId xmlns:a16="http://schemas.microsoft.com/office/drawing/2014/main" id="{A7B6FBF5-13C3-4B6E-BCDC-517F29D6B3AF}"/>
              </a:ext>
            </a:extLst>
          </p:cNvPr>
          <p:cNvSpPr/>
          <p:nvPr/>
        </p:nvSpPr>
        <p:spPr>
          <a:xfrm>
            <a:off x="10048568" y="176981"/>
            <a:ext cx="1912523" cy="1415845"/>
          </a:xfrm>
          <a:prstGeom prst="roundRect">
            <a:avLst/>
          </a:prstGeom>
          <a:solidFill>
            <a:srgbClr val="CC99FF"/>
          </a:solid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3225BEA2-4D41-4377-A30E-672115BBCFFF}"/>
              </a:ext>
            </a:extLst>
          </p:cNvPr>
          <p:cNvSpPr txBox="1"/>
          <p:nvPr/>
        </p:nvSpPr>
        <p:spPr>
          <a:xfrm>
            <a:off x="10392697" y="176981"/>
            <a:ext cx="1170038" cy="369332"/>
          </a:xfrm>
          <a:prstGeom prst="rect">
            <a:avLst/>
          </a:prstGeom>
          <a:noFill/>
        </p:spPr>
        <p:txBody>
          <a:bodyPr wrap="square" rtlCol="0">
            <a:spAutoFit/>
          </a:bodyPr>
          <a:lstStyle/>
          <a:p>
            <a:pPr algn="ctr"/>
            <a:r>
              <a:rPr lang="en-GB" b="1" u="sng" dirty="0"/>
              <a:t>Skills:</a:t>
            </a:r>
          </a:p>
        </p:txBody>
      </p:sp>
      <p:pic>
        <p:nvPicPr>
          <p:cNvPr id="9" name="Picture 8">
            <a:extLst>
              <a:ext uri="{FF2B5EF4-FFF2-40B4-BE49-F238E27FC236}">
                <a16:creationId xmlns:a16="http://schemas.microsoft.com/office/drawing/2014/main" id="{32254A96-59FF-4817-99FF-E54A6F3ED28F}"/>
              </a:ext>
            </a:extLst>
          </p:cNvPr>
          <p:cNvPicPr>
            <a:picLocks noChangeAspect="1"/>
          </p:cNvPicPr>
          <p:nvPr/>
        </p:nvPicPr>
        <p:blipFill>
          <a:blip r:embed="rId2" cstate="print">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10294002" y="738042"/>
            <a:ext cx="560437" cy="560437"/>
          </a:xfrm>
          <a:prstGeom prst="rect">
            <a:avLst/>
          </a:prstGeom>
          <a:solidFill>
            <a:schemeClr val="bg1"/>
          </a:solidFill>
          <a:ln w="12700">
            <a:solidFill>
              <a:schemeClr val="tx1"/>
            </a:solidFill>
          </a:ln>
        </p:spPr>
      </p:pic>
      <p:sp>
        <p:nvSpPr>
          <p:cNvPr id="11" name="Rectangle 10">
            <a:extLst>
              <a:ext uri="{FF2B5EF4-FFF2-40B4-BE49-F238E27FC236}">
                <a16:creationId xmlns:a16="http://schemas.microsoft.com/office/drawing/2014/main" id="{5CC8DA9C-F288-4144-A533-795FCFA0D8B0}"/>
              </a:ext>
            </a:extLst>
          </p:cNvPr>
          <p:cNvSpPr/>
          <p:nvPr/>
        </p:nvSpPr>
        <p:spPr>
          <a:xfrm>
            <a:off x="274321" y="163918"/>
            <a:ext cx="9671966" cy="1429750"/>
          </a:xfrm>
          <a:prstGeom prst="rect">
            <a:avLst/>
          </a:prstGeom>
          <a:solidFill>
            <a:schemeClr val="accent1">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dirty="0">
              <a:solidFill>
                <a:schemeClr val="tx1"/>
              </a:solidFill>
              <a:latin typeface="Century Gothic" panose="020B0502020202020204" pitchFamily="34" charset="0"/>
            </a:endParaRPr>
          </a:p>
        </p:txBody>
      </p:sp>
      <p:sp>
        <p:nvSpPr>
          <p:cNvPr id="2" name="Rectangle 1">
            <a:extLst>
              <a:ext uri="{FF2B5EF4-FFF2-40B4-BE49-F238E27FC236}">
                <a16:creationId xmlns:a16="http://schemas.microsoft.com/office/drawing/2014/main" id="{922661C2-CD2A-4635-97A4-22C5D3EECD47}"/>
              </a:ext>
            </a:extLst>
          </p:cNvPr>
          <p:cNvSpPr/>
          <p:nvPr/>
        </p:nvSpPr>
        <p:spPr>
          <a:xfrm>
            <a:off x="418011" y="233431"/>
            <a:ext cx="9614263" cy="1138773"/>
          </a:xfrm>
          <a:prstGeom prst="rect">
            <a:avLst/>
          </a:prstGeom>
        </p:spPr>
        <p:txBody>
          <a:bodyPr wrap="square">
            <a:spAutoFit/>
          </a:bodyPr>
          <a:lstStyle/>
          <a:p>
            <a:r>
              <a:rPr lang="en-GB" sz="2000" b="1" u="sng" dirty="0">
                <a:solidFill>
                  <a:schemeClr val="tx1"/>
                </a:solidFill>
                <a:latin typeface="Century Gothic" panose="020B0502020202020204" pitchFamily="34" charset="0"/>
              </a:rPr>
              <a:t>Task- </a:t>
            </a:r>
            <a:r>
              <a:rPr lang="en-GB" sz="2000" b="1" dirty="0">
                <a:solidFill>
                  <a:schemeClr val="tx1"/>
                </a:solidFill>
                <a:latin typeface="Century Gothic" panose="020B0502020202020204" pitchFamily="34" charset="0"/>
              </a:rPr>
              <a:t>Alphabet Hunt</a:t>
            </a:r>
            <a:endParaRPr lang="en-GB" sz="2000" b="1" dirty="0">
              <a:latin typeface="Century Gothic" panose="020B0502020202020204" pitchFamily="34" charset="0"/>
            </a:endParaRPr>
          </a:p>
          <a:p>
            <a:r>
              <a:rPr lang="en-GB" sz="1600" dirty="0">
                <a:solidFill>
                  <a:schemeClr val="tx1"/>
                </a:solidFill>
                <a:latin typeface="Century Gothic" panose="020B0502020202020204" pitchFamily="34" charset="0"/>
              </a:rPr>
              <a:t>Think about Stocksbridge.  What could you find around the local area? Write one thing down that begins with each letter of the alphabet. You could also add an adjectives with the same letter for more points! </a:t>
            </a:r>
            <a:r>
              <a:rPr lang="en-GB" sz="1600" dirty="0">
                <a:latin typeface="Century Gothic" panose="020B0502020202020204" pitchFamily="34" charset="0"/>
              </a:rPr>
              <a:t> </a:t>
            </a:r>
            <a:r>
              <a:rPr lang="en-GB" sz="1600" dirty="0" err="1">
                <a:latin typeface="Century Gothic" panose="020B0502020202020204" pitchFamily="34" charset="0"/>
              </a:rPr>
              <a:t>eg</a:t>
            </a:r>
            <a:r>
              <a:rPr lang="en-GB" sz="1600" dirty="0">
                <a:latin typeface="Century Gothic" panose="020B0502020202020204" pitchFamily="34" charset="0"/>
              </a:rPr>
              <a:t> </a:t>
            </a:r>
            <a:r>
              <a:rPr lang="en-GB" sz="1600" dirty="0">
                <a:solidFill>
                  <a:srgbClr val="FF0066"/>
                </a:solidFill>
                <a:latin typeface="Century Gothic" panose="020B0502020202020204" pitchFamily="34" charset="0"/>
              </a:rPr>
              <a:t>S</a:t>
            </a:r>
            <a:r>
              <a:rPr lang="en-GB" sz="1600" dirty="0">
                <a:latin typeface="Century Gothic" panose="020B0502020202020204" pitchFamily="34" charset="0"/>
              </a:rPr>
              <a:t>hiny, </a:t>
            </a:r>
            <a:r>
              <a:rPr lang="en-GB" sz="1600" dirty="0">
                <a:solidFill>
                  <a:srgbClr val="FF0066"/>
                </a:solidFill>
                <a:latin typeface="Century Gothic" panose="020B0502020202020204" pitchFamily="34" charset="0"/>
              </a:rPr>
              <a:t>s</a:t>
            </a:r>
            <a:r>
              <a:rPr lang="en-GB" sz="1600" dirty="0">
                <a:latin typeface="Century Gothic" panose="020B0502020202020204" pitchFamily="34" charset="0"/>
              </a:rPr>
              <a:t>ilver </a:t>
            </a:r>
            <a:r>
              <a:rPr lang="en-GB" sz="1600" dirty="0">
                <a:solidFill>
                  <a:srgbClr val="FF0066"/>
                </a:solidFill>
                <a:latin typeface="Century Gothic" panose="020B0502020202020204" pitchFamily="34" charset="0"/>
              </a:rPr>
              <a:t>s</a:t>
            </a:r>
            <a:r>
              <a:rPr lang="en-GB" sz="1600" dirty="0">
                <a:latin typeface="Century Gothic" panose="020B0502020202020204" pitchFamily="34" charset="0"/>
              </a:rPr>
              <a:t>poons</a:t>
            </a:r>
            <a:endParaRPr lang="en-GB" sz="1600" dirty="0">
              <a:solidFill>
                <a:schemeClr val="tx1"/>
              </a:solidFill>
              <a:latin typeface="Century Gothic" panose="020B0502020202020204" pitchFamily="34" charset="0"/>
            </a:endParaRPr>
          </a:p>
        </p:txBody>
      </p:sp>
      <p:pic>
        <p:nvPicPr>
          <p:cNvPr id="13" name="Picture 12">
            <a:extLst>
              <a:ext uri="{FF2B5EF4-FFF2-40B4-BE49-F238E27FC236}">
                <a16:creationId xmlns:a16="http://schemas.microsoft.com/office/drawing/2014/main" id="{A1EC19AA-3CAF-489A-B3C8-270BBD334A55}"/>
              </a:ext>
            </a:extLst>
          </p:cNvPr>
          <p:cNvPicPr>
            <a:picLocks noChangeAspect="1"/>
          </p:cNvPicPr>
          <p:nvPr/>
        </p:nvPicPr>
        <p:blipFill>
          <a:blip r:embed="rId4" cstate="print">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11127546" y="738041"/>
            <a:ext cx="560437" cy="560437"/>
          </a:xfrm>
          <a:prstGeom prst="rect">
            <a:avLst/>
          </a:prstGeom>
          <a:ln w="12700">
            <a:solidFill>
              <a:schemeClr val="tx1"/>
            </a:solidFill>
          </a:ln>
        </p:spPr>
      </p:pic>
      <p:sp>
        <p:nvSpPr>
          <p:cNvPr id="14" name="Rectangle 13">
            <a:extLst>
              <a:ext uri="{FF2B5EF4-FFF2-40B4-BE49-F238E27FC236}">
                <a16:creationId xmlns:a16="http://schemas.microsoft.com/office/drawing/2014/main" id="{A64E3320-4A26-4405-A037-8BFE3A2C51F9}"/>
              </a:ext>
            </a:extLst>
          </p:cNvPr>
          <p:cNvSpPr/>
          <p:nvPr/>
        </p:nvSpPr>
        <p:spPr>
          <a:xfrm>
            <a:off x="274448" y="1701250"/>
            <a:ext cx="11583255" cy="3859874"/>
          </a:xfrm>
          <a:prstGeom prst="rect">
            <a:avLst/>
          </a:prstGeom>
          <a:solidFill>
            <a:schemeClr val="accent6">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dirty="0">
              <a:solidFill>
                <a:schemeClr val="tx1"/>
              </a:solidFill>
              <a:latin typeface="Century Gothic" panose="020B0502020202020204" pitchFamily="34" charset="0"/>
            </a:endParaRPr>
          </a:p>
        </p:txBody>
      </p:sp>
      <p:sp>
        <p:nvSpPr>
          <p:cNvPr id="3" name="TextBox 2">
            <a:extLst>
              <a:ext uri="{FF2B5EF4-FFF2-40B4-BE49-F238E27FC236}">
                <a16:creationId xmlns:a16="http://schemas.microsoft.com/office/drawing/2014/main" id="{8F38D9B9-F511-47AE-AE01-AD400AF711C9}"/>
              </a:ext>
            </a:extLst>
          </p:cNvPr>
          <p:cNvSpPr txBox="1"/>
          <p:nvPr/>
        </p:nvSpPr>
        <p:spPr>
          <a:xfrm>
            <a:off x="334297" y="1709653"/>
            <a:ext cx="1919376" cy="3816429"/>
          </a:xfrm>
          <a:prstGeom prst="rect">
            <a:avLst/>
          </a:prstGeom>
          <a:noFill/>
        </p:spPr>
        <p:txBody>
          <a:bodyPr wrap="square" rtlCol="0">
            <a:spAutoFit/>
          </a:bodyPr>
          <a:lstStyle/>
          <a:p>
            <a:r>
              <a:rPr lang="en-GB" sz="2200" b="1" dirty="0">
                <a:latin typeface="Century Gothic" panose="020B0502020202020204" pitchFamily="34" charset="0"/>
              </a:rPr>
              <a:t>A- </a:t>
            </a:r>
          </a:p>
          <a:p>
            <a:endParaRPr lang="en-GB" sz="2200" b="1" dirty="0">
              <a:latin typeface="Century Gothic" panose="020B0502020202020204" pitchFamily="34" charset="0"/>
            </a:endParaRPr>
          </a:p>
          <a:p>
            <a:r>
              <a:rPr lang="en-GB" sz="2200" b="1" dirty="0">
                <a:latin typeface="Century Gothic" panose="020B0502020202020204" pitchFamily="34" charset="0"/>
              </a:rPr>
              <a:t>B-</a:t>
            </a:r>
          </a:p>
          <a:p>
            <a:endParaRPr lang="en-GB" sz="2200" b="1" dirty="0">
              <a:latin typeface="Century Gothic" panose="020B0502020202020204" pitchFamily="34" charset="0"/>
            </a:endParaRPr>
          </a:p>
          <a:p>
            <a:r>
              <a:rPr lang="en-GB" sz="2200" b="1" dirty="0">
                <a:latin typeface="Century Gothic" panose="020B0502020202020204" pitchFamily="34" charset="0"/>
              </a:rPr>
              <a:t>C-</a:t>
            </a:r>
          </a:p>
          <a:p>
            <a:endParaRPr lang="en-GB" sz="2200" b="1" dirty="0">
              <a:latin typeface="Century Gothic" panose="020B0502020202020204" pitchFamily="34" charset="0"/>
            </a:endParaRPr>
          </a:p>
          <a:p>
            <a:r>
              <a:rPr lang="en-GB" sz="2200" b="1" dirty="0">
                <a:latin typeface="Century Gothic" panose="020B0502020202020204" pitchFamily="34" charset="0"/>
              </a:rPr>
              <a:t>D-</a:t>
            </a:r>
          </a:p>
          <a:p>
            <a:endParaRPr lang="en-GB" sz="2200" b="1" dirty="0">
              <a:latin typeface="Century Gothic" panose="020B0502020202020204" pitchFamily="34" charset="0"/>
            </a:endParaRPr>
          </a:p>
          <a:p>
            <a:r>
              <a:rPr lang="en-GB" sz="2200" b="1" dirty="0">
                <a:latin typeface="Century Gothic" panose="020B0502020202020204" pitchFamily="34" charset="0"/>
              </a:rPr>
              <a:t>E-</a:t>
            </a:r>
          </a:p>
          <a:p>
            <a:endParaRPr lang="en-GB" sz="2200" b="1" dirty="0">
              <a:latin typeface="Century Gothic" panose="020B0502020202020204" pitchFamily="34" charset="0"/>
            </a:endParaRPr>
          </a:p>
          <a:p>
            <a:r>
              <a:rPr lang="en-GB" sz="2200" b="1" dirty="0">
                <a:latin typeface="Century Gothic" panose="020B0502020202020204" pitchFamily="34" charset="0"/>
              </a:rPr>
              <a:t>F-</a:t>
            </a:r>
          </a:p>
        </p:txBody>
      </p:sp>
      <p:sp>
        <p:nvSpPr>
          <p:cNvPr id="15" name="TextBox 14">
            <a:extLst>
              <a:ext uri="{FF2B5EF4-FFF2-40B4-BE49-F238E27FC236}">
                <a16:creationId xmlns:a16="http://schemas.microsoft.com/office/drawing/2014/main" id="{295D936F-84E7-491C-A220-33374BD596A7}"/>
              </a:ext>
            </a:extLst>
          </p:cNvPr>
          <p:cNvSpPr txBox="1"/>
          <p:nvPr/>
        </p:nvSpPr>
        <p:spPr>
          <a:xfrm>
            <a:off x="2509461" y="1738034"/>
            <a:ext cx="1919376" cy="3816429"/>
          </a:xfrm>
          <a:prstGeom prst="rect">
            <a:avLst/>
          </a:prstGeom>
          <a:noFill/>
        </p:spPr>
        <p:txBody>
          <a:bodyPr wrap="square" rtlCol="0">
            <a:spAutoFit/>
          </a:bodyPr>
          <a:lstStyle/>
          <a:p>
            <a:r>
              <a:rPr lang="en-GB" sz="2200" b="1" dirty="0">
                <a:latin typeface="Century Gothic" panose="020B0502020202020204" pitchFamily="34" charset="0"/>
              </a:rPr>
              <a:t>G-</a:t>
            </a:r>
          </a:p>
          <a:p>
            <a:endParaRPr lang="en-GB" sz="2200" b="1" dirty="0">
              <a:latin typeface="Century Gothic" panose="020B0502020202020204" pitchFamily="34" charset="0"/>
            </a:endParaRPr>
          </a:p>
          <a:p>
            <a:r>
              <a:rPr lang="en-GB" sz="2200" b="1" dirty="0">
                <a:latin typeface="Century Gothic" panose="020B0502020202020204" pitchFamily="34" charset="0"/>
              </a:rPr>
              <a:t>H-</a:t>
            </a:r>
          </a:p>
          <a:p>
            <a:endParaRPr lang="en-GB" sz="2200" b="1" dirty="0">
              <a:latin typeface="Century Gothic" panose="020B0502020202020204" pitchFamily="34" charset="0"/>
            </a:endParaRPr>
          </a:p>
          <a:p>
            <a:r>
              <a:rPr lang="en-GB" sz="2200" b="1" dirty="0">
                <a:latin typeface="Century Gothic" panose="020B0502020202020204" pitchFamily="34" charset="0"/>
              </a:rPr>
              <a:t>I-</a:t>
            </a:r>
          </a:p>
          <a:p>
            <a:endParaRPr lang="en-GB" sz="2200" b="1" dirty="0">
              <a:latin typeface="Century Gothic" panose="020B0502020202020204" pitchFamily="34" charset="0"/>
            </a:endParaRPr>
          </a:p>
          <a:p>
            <a:r>
              <a:rPr lang="en-GB" sz="2200" b="1" dirty="0">
                <a:latin typeface="Century Gothic" panose="020B0502020202020204" pitchFamily="34" charset="0"/>
              </a:rPr>
              <a:t>J-</a:t>
            </a:r>
          </a:p>
          <a:p>
            <a:endParaRPr lang="en-GB" sz="2200" b="1" dirty="0">
              <a:latin typeface="Century Gothic" panose="020B0502020202020204" pitchFamily="34" charset="0"/>
            </a:endParaRPr>
          </a:p>
          <a:p>
            <a:r>
              <a:rPr lang="en-GB" sz="2200" b="1" dirty="0">
                <a:latin typeface="Century Gothic" panose="020B0502020202020204" pitchFamily="34" charset="0"/>
              </a:rPr>
              <a:t>K-</a:t>
            </a:r>
          </a:p>
          <a:p>
            <a:endParaRPr lang="en-GB" sz="2200" b="1" dirty="0">
              <a:latin typeface="Century Gothic" panose="020B0502020202020204" pitchFamily="34" charset="0"/>
            </a:endParaRPr>
          </a:p>
          <a:p>
            <a:r>
              <a:rPr lang="en-GB" sz="2200" b="1" dirty="0">
                <a:latin typeface="Century Gothic" panose="020B0502020202020204" pitchFamily="34" charset="0"/>
              </a:rPr>
              <a:t>L-</a:t>
            </a:r>
          </a:p>
        </p:txBody>
      </p:sp>
      <p:sp>
        <p:nvSpPr>
          <p:cNvPr id="16" name="TextBox 15">
            <a:extLst>
              <a:ext uri="{FF2B5EF4-FFF2-40B4-BE49-F238E27FC236}">
                <a16:creationId xmlns:a16="http://schemas.microsoft.com/office/drawing/2014/main" id="{35882BFF-B645-4546-9D09-D78947D2AC49}"/>
              </a:ext>
            </a:extLst>
          </p:cNvPr>
          <p:cNvSpPr txBox="1"/>
          <p:nvPr/>
        </p:nvSpPr>
        <p:spPr>
          <a:xfrm>
            <a:off x="4915534" y="1738034"/>
            <a:ext cx="1919376" cy="3816429"/>
          </a:xfrm>
          <a:prstGeom prst="rect">
            <a:avLst/>
          </a:prstGeom>
          <a:noFill/>
        </p:spPr>
        <p:txBody>
          <a:bodyPr wrap="square" rtlCol="0">
            <a:spAutoFit/>
          </a:bodyPr>
          <a:lstStyle/>
          <a:p>
            <a:r>
              <a:rPr lang="en-GB" sz="2200" b="1" dirty="0">
                <a:latin typeface="Century Gothic" panose="020B0502020202020204" pitchFamily="34" charset="0"/>
              </a:rPr>
              <a:t>M-</a:t>
            </a:r>
          </a:p>
          <a:p>
            <a:endParaRPr lang="en-GB" sz="2200" b="1" dirty="0">
              <a:latin typeface="Century Gothic" panose="020B0502020202020204" pitchFamily="34" charset="0"/>
            </a:endParaRPr>
          </a:p>
          <a:p>
            <a:r>
              <a:rPr lang="en-GB" sz="2200" b="1" dirty="0">
                <a:latin typeface="Century Gothic" panose="020B0502020202020204" pitchFamily="34" charset="0"/>
              </a:rPr>
              <a:t>N-</a:t>
            </a:r>
          </a:p>
          <a:p>
            <a:endParaRPr lang="en-GB" sz="2200" b="1" dirty="0">
              <a:latin typeface="Century Gothic" panose="020B0502020202020204" pitchFamily="34" charset="0"/>
            </a:endParaRPr>
          </a:p>
          <a:p>
            <a:r>
              <a:rPr lang="en-GB" sz="2200" b="1" dirty="0">
                <a:latin typeface="Century Gothic" panose="020B0502020202020204" pitchFamily="34" charset="0"/>
              </a:rPr>
              <a:t>O-</a:t>
            </a:r>
          </a:p>
          <a:p>
            <a:endParaRPr lang="en-GB" sz="2200" b="1" dirty="0">
              <a:latin typeface="Century Gothic" panose="020B0502020202020204" pitchFamily="34" charset="0"/>
            </a:endParaRPr>
          </a:p>
          <a:p>
            <a:r>
              <a:rPr lang="en-GB" sz="2200" b="1" dirty="0">
                <a:latin typeface="Century Gothic" panose="020B0502020202020204" pitchFamily="34" charset="0"/>
              </a:rPr>
              <a:t>P-</a:t>
            </a:r>
          </a:p>
          <a:p>
            <a:endParaRPr lang="en-GB" sz="2200" b="1" dirty="0">
              <a:latin typeface="Century Gothic" panose="020B0502020202020204" pitchFamily="34" charset="0"/>
            </a:endParaRPr>
          </a:p>
          <a:p>
            <a:r>
              <a:rPr lang="en-GB" sz="2200" b="1" dirty="0">
                <a:latin typeface="Century Gothic" panose="020B0502020202020204" pitchFamily="34" charset="0"/>
              </a:rPr>
              <a:t>Q-</a:t>
            </a:r>
          </a:p>
          <a:p>
            <a:endParaRPr lang="en-GB" sz="2200" b="1" dirty="0">
              <a:latin typeface="Century Gothic" panose="020B0502020202020204" pitchFamily="34" charset="0"/>
            </a:endParaRPr>
          </a:p>
          <a:p>
            <a:r>
              <a:rPr lang="en-GB" sz="2200" b="1" dirty="0">
                <a:latin typeface="Century Gothic" panose="020B0502020202020204" pitchFamily="34" charset="0"/>
              </a:rPr>
              <a:t>R-</a:t>
            </a:r>
          </a:p>
        </p:txBody>
      </p:sp>
      <p:sp>
        <p:nvSpPr>
          <p:cNvPr id="17" name="TextBox 16">
            <a:extLst>
              <a:ext uri="{FF2B5EF4-FFF2-40B4-BE49-F238E27FC236}">
                <a16:creationId xmlns:a16="http://schemas.microsoft.com/office/drawing/2014/main" id="{6EF3958D-04FE-42F7-81D2-7A5D9E60EB6D}"/>
              </a:ext>
            </a:extLst>
          </p:cNvPr>
          <p:cNvSpPr txBox="1"/>
          <p:nvPr/>
        </p:nvSpPr>
        <p:spPr>
          <a:xfrm>
            <a:off x="7321607" y="1753097"/>
            <a:ext cx="1919376" cy="3816429"/>
          </a:xfrm>
          <a:prstGeom prst="rect">
            <a:avLst/>
          </a:prstGeom>
          <a:noFill/>
        </p:spPr>
        <p:txBody>
          <a:bodyPr wrap="square" rtlCol="0">
            <a:spAutoFit/>
          </a:bodyPr>
          <a:lstStyle/>
          <a:p>
            <a:r>
              <a:rPr lang="en-GB" sz="2200" b="1" dirty="0">
                <a:latin typeface="Century Gothic" panose="020B0502020202020204" pitchFamily="34" charset="0"/>
              </a:rPr>
              <a:t>S-</a:t>
            </a:r>
          </a:p>
          <a:p>
            <a:endParaRPr lang="en-GB" sz="2200" b="1" dirty="0">
              <a:latin typeface="Century Gothic" panose="020B0502020202020204" pitchFamily="34" charset="0"/>
            </a:endParaRPr>
          </a:p>
          <a:p>
            <a:r>
              <a:rPr lang="en-GB" sz="2200" b="1" dirty="0">
                <a:latin typeface="Century Gothic" panose="020B0502020202020204" pitchFamily="34" charset="0"/>
              </a:rPr>
              <a:t>T-</a:t>
            </a:r>
          </a:p>
          <a:p>
            <a:endParaRPr lang="en-GB" sz="2200" b="1" dirty="0">
              <a:latin typeface="Century Gothic" panose="020B0502020202020204" pitchFamily="34" charset="0"/>
            </a:endParaRPr>
          </a:p>
          <a:p>
            <a:r>
              <a:rPr lang="en-GB" sz="2200" b="1" dirty="0">
                <a:latin typeface="Century Gothic" panose="020B0502020202020204" pitchFamily="34" charset="0"/>
              </a:rPr>
              <a:t>U-</a:t>
            </a:r>
          </a:p>
          <a:p>
            <a:endParaRPr lang="en-GB" sz="2200" b="1" dirty="0">
              <a:latin typeface="Century Gothic" panose="020B0502020202020204" pitchFamily="34" charset="0"/>
            </a:endParaRPr>
          </a:p>
          <a:p>
            <a:r>
              <a:rPr lang="en-GB" sz="2200" b="1" dirty="0">
                <a:latin typeface="Century Gothic" panose="020B0502020202020204" pitchFamily="34" charset="0"/>
              </a:rPr>
              <a:t>V-</a:t>
            </a:r>
          </a:p>
          <a:p>
            <a:endParaRPr lang="en-GB" sz="2200" b="1" dirty="0">
              <a:latin typeface="Century Gothic" panose="020B0502020202020204" pitchFamily="34" charset="0"/>
            </a:endParaRPr>
          </a:p>
          <a:p>
            <a:r>
              <a:rPr lang="en-GB" sz="2200" b="1" dirty="0">
                <a:latin typeface="Century Gothic" panose="020B0502020202020204" pitchFamily="34" charset="0"/>
              </a:rPr>
              <a:t>W-</a:t>
            </a:r>
          </a:p>
          <a:p>
            <a:endParaRPr lang="en-GB" sz="2200" b="1" dirty="0">
              <a:latin typeface="Century Gothic" panose="020B0502020202020204" pitchFamily="34" charset="0"/>
            </a:endParaRPr>
          </a:p>
          <a:p>
            <a:r>
              <a:rPr lang="en-GB" sz="2200" b="1" dirty="0">
                <a:latin typeface="Century Gothic" panose="020B0502020202020204" pitchFamily="34" charset="0"/>
              </a:rPr>
              <a:t>X-</a:t>
            </a:r>
          </a:p>
        </p:txBody>
      </p:sp>
      <p:sp>
        <p:nvSpPr>
          <p:cNvPr id="18" name="TextBox 17">
            <a:extLst>
              <a:ext uri="{FF2B5EF4-FFF2-40B4-BE49-F238E27FC236}">
                <a16:creationId xmlns:a16="http://schemas.microsoft.com/office/drawing/2014/main" id="{2741B108-92B7-42A5-B596-C9B3FD3508C8}"/>
              </a:ext>
            </a:extLst>
          </p:cNvPr>
          <p:cNvSpPr txBox="1"/>
          <p:nvPr/>
        </p:nvSpPr>
        <p:spPr>
          <a:xfrm>
            <a:off x="9757954" y="1784554"/>
            <a:ext cx="1919376" cy="1107996"/>
          </a:xfrm>
          <a:prstGeom prst="rect">
            <a:avLst/>
          </a:prstGeom>
          <a:noFill/>
        </p:spPr>
        <p:txBody>
          <a:bodyPr wrap="square" rtlCol="0">
            <a:spAutoFit/>
          </a:bodyPr>
          <a:lstStyle/>
          <a:p>
            <a:r>
              <a:rPr lang="en-GB" sz="2200" b="1" dirty="0">
                <a:latin typeface="Century Gothic" panose="020B0502020202020204" pitchFamily="34" charset="0"/>
              </a:rPr>
              <a:t>Y-</a:t>
            </a:r>
          </a:p>
          <a:p>
            <a:endParaRPr lang="en-GB" sz="2200" b="1" dirty="0">
              <a:latin typeface="Century Gothic" panose="020B0502020202020204" pitchFamily="34" charset="0"/>
            </a:endParaRPr>
          </a:p>
          <a:p>
            <a:r>
              <a:rPr lang="en-GB" sz="2200" b="1" dirty="0">
                <a:latin typeface="Century Gothic" panose="020B0502020202020204" pitchFamily="34" charset="0"/>
              </a:rPr>
              <a:t>Z-</a:t>
            </a:r>
          </a:p>
        </p:txBody>
      </p:sp>
      <p:sp>
        <p:nvSpPr>
          <p:cNvPr id="19" name="TextBox 18">
            <a:extLst>
              <a:ext uri="{FF2B5EF4-FFF2-40B4-BE49-F238E27FC236}">
                <a16:creationId xmlns:a16="http://schemas.microsoft.com/office/drawing/2014/main" id="{5167A7A9-3938-49A9-A238-341BC902BCE3}"/>
              </a:ext>
            </a:extLst>
          </p:cNvPr>
          <p:cNvSpPr txBox="1"/>
          <p:nvPr/>
        </p:nvSpPr>
        <p:spPr>
          <a:xfrm>
            <a:off x="334297" y="5793572"/>
            <a:ext cx="11523406" cy="830997"/>
          </a:xfrm>
          <a:prstGeom prst="rect">
            <a:avLst/>
          </a:prstGeom>
          <a:noFill/>
        </p:spPr>
        <p:txBody>
          <a:bodyPr wrap="square" rtlCol="0">
            <a:spAutoFit/>
          </a:bodyPr>
          <a:lstStyle/>
          <a:p>
            <a:r>
              <a:rPr lang="en-GB" sz="1600" b="1" u="sng" dirty="0">
                <a:latin typeface="Century Gothic" panose="020B0502020202020204" pitchFamily="34" charset="0"/>
              </a:rPr>
              <a:t>Reflect:</a:t>
            </a:r>
            <a:r>
              <a:rPr lang="en-GB" sz="1600" b="1" dirty="0">
                <a:latin typeface="Century Gothic" panose="020B0502020202020204" pitchFamily="34" charset="0"/>
              </a:rPr>
              <a:t> </a:t>
            </a:r>
            <a:r>
              <a:rPr lang="en-GB" sz="1600" b="1" u="sng" dirty="0">
                <a:latin typeface="Century Gothic" panose="020B0502020202020204" pitchFamily="34" charset="0"/>
              </a:rPr>
              <a:t>Discuss with your parents/carers OR write a paragraph…</a:t>
            </a:r>
          </a:p>
          <a:p>
            <a:pPr marL="285750" indent="-285750">
              <a:buFont typeface="Arial" panose="020B0604020202020204" pitchFamily="34" charset="0"/>
              <a:buChar char="•"/>
            </a:pPr>
            <a:r>
              <a:rPr lang="en-GB" sz="1600" dirty="0">
                <a:latin typeface="Century Gothic" panose="020B0502020202020204" pitchFamily="34" charset="0"/>
              </a:rPr>
              <a:t>What skills did you use to complete this task? How did you use them? Did you improve this skills? How?</a:t>
            </a:r>
          </a:p>
          <a:p>
            <a:pPr marL="285750" indent="-285750">
              <a:buFont typeface="Arial" panose="020B0604020202020204" pitchFamily="34" charset="0"/>
              <a:buChar char="•"/>
            </a:pPr>
            <a:r>
              <a:rPr lang="en-GB" sz="1600" dirty="0">
                <a:latin typeface="Century Gothic" panose="020B0502020202020204" pitchFamily="34" charset="0"/>
              </a:rPr>
              <a:t>Writing frame at the end of the pack</a:t>
            </a:r>
          </a:p>
        </p:txBody>
      </p:sp>
    </p:spTree>
    <p:extLst>
      <p:ext uri="{BB962C8B-B14F-4D97-AF65-F5344CB8AC3E}">
        <p14:creationId xmlns:p14="http://schemas.microsoft.com/office/powerpoint/2010/main" val="6342389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433970A-661B-4BC5-934F-E386C94AF1CC}"/>
              </a:ext>
            </a:extLst>
          </p:cNvPr>
          <p:cNvSpPr/>
          <p:nvPr/>
        </p:nvSpPr>
        <p:spPr>
          <a:xfrm>
            <a:off x="230909" y="5793572"/>
            <a:ext cx="11730182" cy="881935"/>
          </a:xfrm>
          <a:prstGeom prst="rect">
            <a:avLst/>
          </a:prstGeom>
          <a:solidFill>
            <a:srgbClr val="FFFF66"/>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3600" b="1" u="sng" dirty="0">
              <a:solidFill>
                <a:schemeClr val="tx1"/>
              </a:solidFill>
              <a:latin typeface="Century Gothic" panose="020B0502020202020204" pitchFamily="34" charset="0"/>
            </a:endParaRPr>
          </a:p>
        </p:txBody>
      </p:sp>
      <p:sp>
        <p:nvSpPr>
          <p:cNvPr id="7" name="Rectangle: Rounded Corners 6">
            <a:extLst>
              <a:ext uri="{FF2B5EF4-FFF2-40B4-BE49-F238E27FC236}">
                <a16:creationId xmlns:a16="http://schemas.microsoft.com/office/drawing/2014/main" id="{A7B6FBF5-13C3-4B6E-BCDC-517F29D6B3AF}"/>
              </a:ext>
            </a:extLst>
          </p:cNvPr>
          <p:cNvSpPr/>
          <p:nvPr/>
        </p:nvSpPr>
        <p:spPr>
          <a:xfrm>
            <a:off x="10048569" y="176981"/>
            <a:ext cx="1747192" cy="1286059"/>
          </a:xfrm>
          <a:prstGeom prst="roundRect">
            <a:avLst/>
          </a:prstGeom>
          <a:solidFill>
            <a:srgbClr val="CC99FF"/>
          </a:solid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3225BEA2-4D41-4377-A30E-672115BBCFFF}"/>
              </a:ext>
            </a:extLst>
          </p:cNvPr>
          <p:cNvSpPr txBox="1"/>
          <p:nvPr/>
        </p:nvSpPr>
        <p:spPr>
          <a:xfrm>
            <a:off x="10392697" y="176981"/>
            <a:ext cx="1170038" cy="369332"/>
          </a:xfrm>
          <a:prstGeom prst="rect">
            <a:avLst/>
          </a:prstGeom>
          <a:noFill/>
        </p:spPr>
        <p:txBody>
          <a:bodyPr wrap="square" rtlCol="0">
            <a:spAutoFit/>
          </a:bodyPr>
          <a:lstStyle/>
          <a:p>
            <a:pPr algn="ctr"/>
            <a:r>
              <a:rPr lang="en-GB" b="1" u="sng" dirty="0"/>
              <a:t>Skills:</a:t>
            </a:r>
          </a:p>
        </p:txBody>
      </p:sp>
      <p:pic>
        <p:nvPicPr>
          <p:cNvPr id="9" name="Picture 8">
            <a:extLst>
              <a:ext uri="{FF2B5EF4-FFF2-40B4-BE49-F238E27FC236}">
                <a16:creationId xmlns:a16="http://schemas.microsoft.com/office/drawing/2014/main" id="{32254A96-59FF-4817-99FF-E54A6F3ED28F}"/>
              </a:ext>
            </a:extLst>
          </p:cNvPr>
          <p:cNvPicPr>
            <a:picLocks noChangeAspect="1"/>
          </p:cNvPicPr>
          <p:nvPr/>
        </p:nvPicPr>
        <p:blipFill>
          <a:blip r:embed="rId2" cstate="print">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10294002" y="738042"/>
            <a:ext cx="560437" cy="560437"/>
          </a:xfrm>
          <a:prstGeom prst="rect">
            <a:avLst/>
          </a:prstGeom>
          <a:solidFill>
            <a:schemeClr val="bg1"/>
          </a:solidFill>
          <a:ln w="12700">
            <a:solidFill>
              <a:schemeClr val="tx1"/>
            </a:solidFill>
          </a:ln>
        </p:spPr>
      </p:pic>
      <p:sp>
        <p:nvSpPr>
          <p:cNvPr id="11" name="Rectangle 10">
            <a:extLst>
              <a:ext uri="{FF2B5EF4-FFF2-40B4-BE49-F238E27FC236}">
                <a16:creationId xmlns:a16="http://schemas.microsoft.com/office/drawing/2014/main" id="{5CC8DA9C-F288-4144-A533-795FCFA0D8B0}"/>
              </a:ext>
            </a:extLst>
          </p:cNvPr>
          <p:cNvSpPr/>
          <p:nvPr/>
        </p:nvSpPr>
        <p:spPr>
          <a:xfrm>
            <a:off x="274449" y="176981"/>
            <a:ext cx="7785333" cy="1262860"/>
          </a:xfrm>
          <a:prstGeom prst="rect">
            <a:avLst/>
          </a:prstGeom>
          <a:solidFill>
            <a:schemeClr val="accent1">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dirty="0">
              <a:solidFill>
                <a:schemeClr val="tx1"/>
              </a:solidFill>
              <a:latin typeface="Century Gothic" panose="020B0502020202020204" pitchFamily="34" charset="0"/>
            </a:endParaRPr>
          </a:p>
        </p:txBody>
      </p:sp>
      <p:sp>
        <p:nvSpPr>
          <p:cNvPr id="2" name="Rectangle 1">
            <a:extLst>
              <a:ext uri="{FF2B5EF4-FFF2-40B4-BE49-F238E27FC236}">
                <a16:creationId xmlns:a16="http://schemas.microsoft.com/office/drawing/2014/main" id="{922661C2-CD2A-4635-97A4-22C5D3EECD47}"/>
              </a:ext>
            </a:extLst>
          </p:cNvPr>
          <p:cNvSpPr/>
          <p:nvPr/>
        </p:nvSpPr>
        <p:spPr>
          <a:xfrm>
            <a:off x="334297" y="233431"/>
            <a:ext cx="7660172" cy="1446550"/>
          </a:xfrm>
          <a:prstGeom prst="rect">
            <a:avLst/>
          </a:prstGeom>
        </p:spPr>
        <p:txBody>
          <a:bodyPr wrap="square">
            <a:spAutoFit/>
          </a:bodyPr>
          <a:lstStyle/>
          <a:p>
            <a:r>
              <a:rPr lang="en-GB" sz="2000" b="1" u="sng" dirty="0">
                <a:solidFill>
                  <a:schemeClr val="tx1"/>
                </a:solidFill>
                <a:latin typeface="Century Gothic" panose="020B0502020202020204" pitchFamily="34" charset="0"/>
              </a:rPr>
              <a:t>Task- </a:t>
            </a:r>
            <a:r>
              <a:rPr lang="en-GB" sz="2000" b="1" dirty="0">
                <a:solidFill>
                  <a:schemeClr val="tx1"/>
                </a:solidFill>
                <a:latin typeface="Century Gothic" panose="020B0502020202020204" pitchFamily="34" charset="0"/>
              </a:rPr>
              <a:t>Boggle</a:t>
            </a:r>
          </a:p>
          <a:p>
            <a:r>
              <a:rPr lang="en-GB" sz="1600" dirty="0">
                <a:latin typeface="Century Gothic" panose="020B0502020202020204" pitchFamily="34" charset="0"/>
              </a:rPr>
              <a:t>Find as many words as you can using the letters from the grid. Extra challenge is to only find words where the letters are neighbours. </a:t>
            </a:r>
          </a:p>
          <a:p>
            <a:r>
              <a:rPr lang="en-GB" sz="1600" dirty="0">
                <a:solidFill>
                  <a:schemeClr val="tx1"/>
                </a:solidFill>
                <a:latin typeface="Century Gothic" panose="020B0502020202020204" pitchFamily="34" charset="0"/>
              </a:rPr>
              <a:t>Online Link -</a:t>
            </a:r>
            <a:r>
              <a:rPr lang="en-GB" sz="1600" dirty="0">
                <a:hlinkClick r:id="rId4"/>
              </a:rPr>
              <a:t> https://www.puzzle-words.com/boggle-4x4/</a:t>
            </a:r>
            <a:endParaRPr lang="en-GB" sz="1600" dirty="0">
              <a:solidFill>
                <a:schemeClr val="tx1"/>
              </a:solidFill>
              <a:latin typeface="Century Gothic" panose="020B0502020202020204" pitchFamily="34" charset="0"/>
            </a:endParaRPr>
          </a:p>
          <a:p>
            <a:endParaRPr lang="en-GB" b="1" dirty="0">
              <a:latin typeface="Century Gothic" panose="020B0502020202020204" pitchFamily="34" charset="0"/>
            </a:endParaRPr>
          </a:p>
        </p:txBody>
      </p:sp>
      <p:pic>
        <p:nvPicPr>
          <p:cNvPr id="13" name="Picture 12">
            <a:extLst>
              <a:ext uri="{FF2B5EF4-FFF2-40B4-BE49-F238E27FC236}">
                <a16:creationId xmlns:a16="http://schemas.microsoft.com/office/drawing/2014/main" id="{A1EC19AA-3CAF-489A-B3C8-270BBD334A55}"/>
              </a:ext>
            </a:extLst>
          </p:cNvPr>
          <p:cNvPicPr>
            <a:picLocks noChangeAspect="1"/>
          </p:cNvPicPr>
          <p:nvPr/>
        </p:nvPicPr>
        <p:blipFill>
          <a:blip r:embed="rId5" cstate="print">
            <a:extLst>
              <a:ext uri="{28A0092B-C50C-407E-A947-70E740481C1C}">
                <a14:useLocalDpi xmlns:a14="http://schemas.microsoft.com/office/drawing/2010/main" val="0"/>
              </a:ext>
              <a:ext uri="{837473B0-CC2E-450A-ABE3-18F120FF3D39}">
                <a1611:picAttrSrcUrl xmlns:a1611="http://schemas.microsoft.com/office/drawing/2016/11/main" r:id="rId6"/>
              </a:ext>
            </a:extLst>
          </a:blip>
          <a:stretch>
            <a:fillRect/>
          </a:stretch>
        </p:blipFill>
        <p:spPr>
          <a:xfrm>
            <a:off x="11127546" y="738041"/>
            <a:ext cx="560437" cy="560437"/>
          </a:xfrm>
          <a:prstGeom prst="rect">
            <a:avLst/>
          </a:prstGeom>
          <a:ln w="12700">
            <a:solidFill>
              <a:schemeClr val="tx1"/>
            </a:solidFill>
          </a:ln>
        </p:spPr>
      </p:pic>
      <p:sp>
        <p:nvSpPr>
          <p:cNvPr id="19" name="TextBox 18">
            <a:extLst>
              <a:ext uri="{FF2B5EF4-FFF2-40B4-BE49-F238E27FC236}">
                <a16:creationId xmlns:a16="http://schemas.microsoft.com/office/drawing/2014/main" id="{5167A7A9-3938-49A9-A238-341BC902BCE3}"/>
              </a:ext>
            </a:extLst>
          </p:cNvPr>
          <p:cNvSpPr txBox="1"/>
          <p:nvPr/>
        </p:nvSpPr>
        <p:spPr>
          <a:xfrm>
            <a:off x="334297" y="5793572"/>
            <a:ext cx="11523406" cy="830997"/>
          </a:xfrm>
          <a:prstGeom prst="rect">
            <a:avLst/>
          </a:prstGeom>
          <a:noFill/>
        </p:spPr>
        <p:txBody>
          <a:bodyPr wrap="square" rtlCol="0">
            <a:spAutoFit/>
          </a:bodyPr>
          <a:lstStyle/>
          <a:p>
            <a:r>
              <a:rPr lang="en-GB" sz="1600" b="1" u="sng" dirty="0">
                <a:latin typeface="Century Gothic" panose="020B0502020202020204" pitchFamily="34" charset="0"/>
              </a:rPr>
              <a:t>Reflect:</a:t>
            </a:r>
            <a:r>
              <a:rPr lang="en-GB" sz="1600" b="1" dirty="0">
                <a:latin typeface="Century Gothic" panose="020B0502020202020204" pitchFamily="34" charset="0"/>
              </a:rPr>
              <a:t> </a:t>
            </a:r>
            <a:r>
              <a:rPr lang="en-GB" sz="1600" b="1" u="sng" dirty="0">
                <a:latin typeface="Century Gothic" panose="020B0502020202020204" pitchFamily="34" charset="0"/>
              </a:rPr>
              <a:t>Discuss with your parents/carers OR write a paragraph…</a:t>
            </a:r>
          </a:p>
          <a:p>
            <a:pPr marL="285750" indent="-285750">
              <a:buFont typeface="Arial" panose="020B0604020202020204" pitchFamily="34" charset="0"/>
              <a:buChar char="•"/>
            </a:pPr>
            <a:r>
              <a:rPr lang="en-GB" sz="1600" dirty="0">
                <a:latin typeface="Century Gothic" panose="020B0502020202020204" pitchFamily="34" charset="0"/>
              </a:rPr>
              <a:t>What skills did you use to complete this task? How did you use them? Did you improve this skills? How?</a:t>
            </a:r>
          </a:p>
          <a:p>
            <a:pPr marL="285750" indent="-285750">
              <a:buFont typeface="Arial" panose="020B0604020202020204" pitchFamily="34" charset="0"/>
              <a:buChar char="•"/>
            </a:pPr>
            <a:r>
              <a:rPr lang="en-GB" sz="1600" dirty="0">
                <a:latin typeface="Century Gothic" panose="020B0502020202020204" pitchFamily="34" charset="0"/>
              </a:rPr>
              <a:t>Writing frame at the end of the pack</a:t>
            </a:r>
          </a:p>
        </p:txBody>
      </p:sp>
      <p:pic>
        <p:nvPicPr>
          <p:cNvPr id="17409" name="Picture 1"/>
          <p:cNvPicPr>
            <a:picLocks noChangeAspect="1" noChangeArrowheads="1"/>
          </p:cNvPicPr>
          <p:nvPr/>
        </p:nvPicPr>
        <p:blipFill>
          <a:blip r:embed="rId7" cstate="print"/>
          <a:srcRect/>
          <a:stretch>
            <a:fillRect/>
          </a:stretch>
        </p:blipFill>
        <p:spPr bwMode="auto">
          <a:xfrm>
            <a:off x="209003" y="1729196"/>
            <a:ext cx="3801131" cy="3848645"/>
          </a:xfrm>
          <a:prstGeom prst="rect">
            <a:avLst/>
          </a:prstGeom>
          <a:noFill/>
          <a:ln w="38100">
            <a:solidFill>
              <a:srgbClr val="FF0000"/>
            </a:solidFill>
            <a:miter lim="800000"/>
            <a:headEnd/>
            <a:tailEnd/>
          </a:ln>
        </p:spPr>
      </p:pic>
      <p:pic>
        <p:nvPicPr>
          <p:cNvPr id="17410" name="Picture 2"/>
          <p:cNvPicPr>
            <a:picLocks noChangeAspect="1" noChangeArrowheads="1"/>
          </p:cNvPicPr>
          <p:nvPr/>
        </p:nvPicPr>
        <p:blipFill>
          <a:blip r:embed="rId8" cstate="print"/>
          <a:srcRect/>
          <a:stretch>
            <a:fillRect/>
          </a:stretch>
        </p:blipFill>
        <p:spPr bwMode="auto">
          <a:xfrm>
            <a:off x="4183653" y="1716131"/>
            <a:ext cx="3836942" cy="3860774"/>
          </a:xfrm>
          <a:prstGeom prst="rect">
            <a:avLst/>
          </a:prstGeom>
          <a:noFill/>
          <a:ln w="38100">
            <a:solidFill>
              <a:srgbClr val="00B050"/>
            </a:solidFill>
            <a:miter lim="800000"/>
            <a:headEnd/>
            <a:tailEnd/>
          </a:ln>
        </p:spPr>
      </p:pic>
      <p:pic>
        <p:nvPicPr>
          <p:cNvPr id="17411" name="Picture 3"/>
          <p:cNvPicPr>
            <a:picLocks noChangeAspect="1" noChangeArrowheads="1"/>
          </p:cNvPicPr>
          <p:nvPr/>
        </p:nvPicPr>
        <p:blipFill>
          <a:blip r:embed="rId9" cstate="print"/>
          <a:srcRect/>
          <a:stretch>
            <a:fillRect/>
          </a:stretch>
        </p:blipFill>
        <p:spPr bwMode="auto">
          <a:xfrm>
            <a:off x="8138160" y="1707838"/>
            <a:ext cx="3897086" cy="3909189"/>
          </a:xfrm>
          <a:prstGeom prst="rect">
            <a:avLst/>
          </a:prstGeom>
          <a:noFill/>
          <a:ln w="57150">
            <a:solidFill>
              <a:srgbClr val="002060"/>
            </a:solidFill>
            <a:miter lim="800000"/>
            <a:headEnd/>
            <a:tailEnd/>
          </a:ln>
        </p:spPr>
      </p:pic>
      <p:pic>
        <p:nvPicPr>
          <p:cNvPr id="17413" name="Picture 5" descr="Boggle for the iPad — A Review"/>
          <p:cNvPicPr>
            <a:picLocks noChangeAspect="1" noChangeArrowheads="1"/>
          </p:cNvPicPr>
          <p:nvPr/>
        </p:nvPicPr>
        <p:blipFill>
          <a:blip r:embed="rId10" cstate="print"/>
          <a:srcRect/>
          <a:stretch>
            <a:fillRect/>
          </a:stretch>
        </p:blipFill>
        <p:spPr bwMode="auto">
          <a:xfrm>
            <a:off x="8136981" y="199980"/>
            <a:ext cx="1803854" cy="1351150"/>
          </a:xfrm>
          <a:prstGeom prst="rect">
            <a:avLst/>
          </a:prstGeom>
          <a:noFill/>
        </p:spPr>
      </p:pic>
    </p:spTree>
    <p:extLst>
      <p:ext uri="{BB962C8B-B14F-4D97-AF65-F5344CB8AC3E}">
        <p14:creationId xmlns:p14="http://schemas.microsoft.com/office/powerpoint/2010/main" val="6342389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srcRect/>
          <a:stretch>
            <a:fillRect/>
          </a:stretch>
        </p:blipFill>
        <p:spPr bwMode="auto">
          <a:xfrm>
            <a:off x="4228965" y="368890"/>
            <a:ext cx="5751449" cy="6489110"/>
          </a:xfrm>
          <a:prstGeom prst="rect">
            <a:avLst/>
          </a:prstGeom>
          <a:noFill/>
          <a:ln w="9525">
            <a:noFill/>
            <a:miter lim="800000"/>
            <a:headEnd/>
            <a:tailEnd/>
          </a:ln>
        </p:spPr>
      </p:pic>
      <p:pic>
        <p:nvPicPr>
          <p:cNvPr id="13" name="Picture 12">
            <a:extLst>
              <a:ext uri="{FF2B5EF4-FFF2-40B4-BE49-F238E27FC236}">
                <a16:creationId xmlns:a16="http://schemas.microsoft.com/office/drawing/2014/main" id="{0A709733-8899-4F5F-B666-AC4F8C20A6D3}"/>
              </a:ext>
            </a:extLst>
          </p:cNvPr>
          <p:cNvPicPr>
            <a:picLocks noChangeAspect="1"/>
          </p:cNvPicPr>
          <p:nvPr/>
        </p:nvPicPr>
        <p:blipFill>
          <a:blip r:embed="rId3" cstate="print">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10048568" y="4132181"/>
            <a:ext cx="1913816" cy="1503143"/>
          </a:xfrm>
          <a:prstGeom prst="rect">
            <a:avLst/>
          </a:prstGeom>
        </p:spPr>
      </p:pic>
      <p:sp>
        <p:nvSpPr>
          <p:cNvPr id="7" name="Rectangle: Rounded Corners 6">
            <a:extLst>
              <a:ext uri="{FF2B5EF4-FFF2-40B4-BE49-F238E27FC236}">
                <a16:creationId xmlns:a16="http://schemas.microsoft.com/office/drawing/2014/main" id="{D8ECC7E8-CB81-4031-AD78-B0B3C5B0911A}"/>
              </a:ext>
            </a:extLst>
          </p:cNvPr>
          <p:cNvSpPr/>
          <p:nvPr/>
        </p:nvSpPr>
        <p:spPr>
          <a:xfrm>
            <a:off x="10048568" y="176981"/>
            <a:ext cx="1912523" cy="1415845"/>
          </a:xfrm>
          <a:prstGeom prst="roundRect">
            <a:avLst/>
          </a:prstGeom>
          <a:solidFill>
            <a:srgbClr val="CC99FF"/>
          </a:solid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084EACBC-DB3A-49DC-81F6-F7681B078095}"/>
              </a:ext>
            </a:extLst>
          </p:cNvPr>
          <p:cNvSpPr txBox="1"/>
          <p:nvPr/>
        </p:nvSpPr>
        <p:spPr>
          <a:xfrm>
            <a:off x="10392697" y="176981"/>
            <a:ext cx="1170038" cy="369332"/>
          </a:xfrm>
          <a:prstGeom prst="rect">
            <a:avLst/>
          </a:prstGeom>
          <a:noFill/>
        </p:spPr>
        <p:txBody>
          <a:bodyPr wrap="square" rtlCol="0">
            <a:spAutoFit/>
          </a:bodyPr>
          <a:lstStyle/>
          <a:p>
            <a:pPr algn="ctr"/>
            <a:r>
              <a:rPr lang="en-GB" b="1" u="sng" dirty="0"/>
              <a:t>Skills:</a:t>
            </a:r>
          </a:p>
        </p:txBody>
      </p:sp>
      <p:sp>
        <p:nvSpPr>
          <p:cNvPr id="10" name="Rectangle 9">
            <a:extLst>
              <a:ext uri="{FF2B5EF4-FFF2-40B4-BE49-F238E27FC236}">
                <a16:creationId xmlns:a16="http://schemas.microsoft.com/office/drawing/2014/main" id="{3875AD03-BF54-4A36-87EF-2F2262A1D241}"/>
              </a:ext>
            </a:extLst>
          </p:cNvPr>
          <p:cNvSpPr/>
          <p:nvPr/>
        </p:nvSpPr>
        <p:spPr>
          <a:xfrm>
            <a:off x="230909" y="343235"/>
            <a:ext cx="3374440" cy="3836879"/>
          </a:xfrm>
          <a:prstGeom prst="rect">
            <a:avLst/>
          </a:prstGeom>
          <a:solidFill>
            <a:schemeClr val="accent1">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dirty="0">
              <a:solidFill>
                <a:schemeClr val="tx1"/>
              </a:solidFill>
              <a:latin typeface="Century Gothic" panose="020B0502020202020204" pitchFamily="34" charset="0"/>
            </a:endParaRPr>
          </a:p>
        </p:txBody>
      </p:sp>
      <p:sp>
        <p:nvSpPr>
          <p:cNvPr id="11" name="Rectangle 10">
            <a:extLst>
              <a:ext uri="{FF2B5EF4-FFF2-40B4-BE49-F238E27FC236}">
                <a16:creationId xmlns:a16="http://schemas.microsoft.com/office/drawing/2014/main" id="{CDF9F358-7573-42F6-88EA-F9B93871EEBA}"/>
              </a:ext>
            </a:extLst>
          </p:cNvPr>
          <p:cNvSpPr/>
          <p:nvPr/>
        </p:nvSpPr>
        <p:spPr>
          <a:xfrm>
            <a:off x="290758" y="399686"/>
            <a:ext cx="3027208" cy="3570208"/>
          </a:xfrm>
          <a:prstGeom prst="rect">
            <a:avLst/>
          </a:prstGeom>
        </p:spPr>
        <p:txBody>
          <a:bodyPr wrap="square">
            <a:spAutoFit/>
          </a:bodyPr>
          <a:lstStyle/>
          <a:p>
            <a:r>
              <a:rPr lang="en-GB" b="1" u="sng" dirty="0">
                <a:solidFill>
                  <a:schemeClr val="tx1"/>
                </a:solidFill>
                <a:latin typeface="Century Gothic" panose="020B0502020202020204" pitchFamily="34" charset="0"/>
              </a:rPr>
              <a:t>Task: </a:t>
            </a:r>
            <a:r>
              <a:rPr lang="en-GB" b="1" dirty="0">
                <a:solidFill>
                  <a:schemeClr val="tx1"/>
                </a:solidFill>
                <a:latin typeface="Century Gothic" panose="020B0502020202020204" pitchFamily="34" charset="0"/>
              </a:rPr>
              <a:t>Colouring Patterns</a:t>
            </a:r>
            <a:endParaRPr lang="en-GB" b="1" dirty="0">
              <a:latin typeface="Century Gothic" panose="020B0502020202020204" pitchFamily="34" charset="0"/>
            </a:endParaRPr>
          </a:p>
          <a:p>
            <a:r>
              <a:rPr lang="en-GB" sz="1600" dirty="0">
                <a:solidFill>
                  <a:schemeClr val="tx1"/>
                </a:solidFill>
                <a:latin typeface="Century Gothic" panose="020B0502020202020204" pitchFamily="34" charset="0"/>
              </a:rPr>
              <a:t>When we use our hands we are using our </a:t>
            </a:r>
            <a:r>
              <a:rPr lang="en-GB" sz="1600" dirty="0">
                <a:latin typeface="Century Gothic" panose="020B0502020202020204" pitchFamily="34" charset="0"/>
              </a:rPr>
              <a:t>fine motor skills.</a:t>
            </a:r>
            <a:br>
              <a:rPr lang="en-GB" sz="1600" dirty="0">
                <a:latin typeface="Century Gothic" panose="020B0502020202020204" pitchFamily="34" charset="0"/>
              </a:rPr>
            </a:br>
            <a:r>
              <a:rPr lang="en-GB" sz="1600" dirty="0">
                <a:latin typeface="Century Gothic" panose="020B0502020202020204" pitchFamily="34" charset="0"/>
              </a:rPr>
              <a:t> </a:t>
            </a:r>
          </a:p>
          <a:p>
            <a:r>
              <a:rPr lang="en-GB" sz="1600" dirty="0">
                <a:solidFill>
                  <a:schemeClr val="tx1"/>
                </a:solidFill>
                <a:latin typeface="Century Gothic" panose="020B0502020202020204" pitchFamily="34" charset="0"/>
              </a:rPr>
              <a:t>Practice can hel</a:t>
            </a:r>
            <a:r>
              <a:rPr lang="en-GB" sz="1600" dirty="0">
                <a:latin typeface="Century Gothic" panose="020B0502020202020204" pitchFamily="34" charset="0"/>
              </a:rPr>
              <a:t>p us to improve these skills.</a:t>
            </a:r>
          </a:p>
          <a:p>
            <a:br>
              <a:rPr lang="en-GB" sz="1600" dirty="0">
                <a:solidFill>
                  <a:schemeClr val="tx1"/>
                </a:solidFill>
                <a:latin typeface="Century Gothic" panose="020B0502020202020204" pitchFamily="34" charset="0"/>
              </a:rPr>
            </a:br>
            <a:r>
              <a:rPr lang="en-GB" sz="1600" dirty="0">
                <a:solidFill>
                  <a:schemeClr val="tx1"/>
                </a:solidFill>
                <a:latin typeface="Century Gothic" panose="020B0502020202020204" pitchFamily="34" charset="0"/>
              </a:rPr>
              <a:t>Colouring is one way to do this- </a:t>
            </a:r>
            <a:r>
              <a:rPr lang="en-GB" sz="1600" dirty="0">
                <a:latin typeface="Century Gothic" panose="020B0502020202020204" pitchFamily="34" charset="0"/>
              </a:rPr>
              <a:t>trying hard to work within the lines.</a:t>
            </a:r>
          </a:p>
          <a:p>
            <a:br>
              <a:rPr lang="en-GB" sz="1600" dirty="0">
                <a:solidFill>
                  <a:schemeClr val="tx1"/>
                </a:solidFill>
                <a:latin typeface="Century Gothic" panose="020B0502020202020204" pitchFamily="34" charset="0"/>
              </a:rPr>
            </a:br>
            <a:r>
              <a:rPr lang="en-GB" sz="1600" dirty="0">
                <a:solidFill>
                  <a:schemeClr val="tx1"/>
                </a:solidFill>
                <a:latin typeface="Century Gothic" panose="020B0502020202020204" pitchFamily="34" charset="0"/>
              </a:rPr>
              <a:t>Im</a:t>
            </a:r>
            <a:r>
              <a:rPr lang="en-GB" sz="1600" dirty="0">
                <a:latin typeface="Century Gothic" panose="020B0502020202020204" pitchFamily="34" charset="0"/>
              </a:rPr>
              <a:t>proving our fine motor skills can also improve our handwriting.</a:t>
            </a:r>
            <a:endParaRPr lang="en-GB" sz="1600" dirty="0">
              <a:solidFill>
                <a:schemeClr val="tx1"/>
              </a:solidFill>
              <a:latin typeface="Century Gothic" panose="020B0502020202020204" pitchFamily="34" charset="0"/>
            </a:endParaRPr>
          </a:p>
        </p:txBody>
      </p:sp>
      <p:pic>
        <p:nvPicPr>
          <p:cNvPr id="12" name="Picture 11">
            <a:extLst>
              <a:ext uri="{FF2B5EF4-FFF2-40B4-BE49-F238E27FC236}">
                <a16:creationId xmlns:a16="http://schemas.microsoft.com/office/drawing/2014/main" id="{FEE9FC56-A990-497F-92FB-4030CEFDDA4A}"/>
              </a:ext>
            </a:extLst>
          </p:cNvPr>
          <p:cNvPicPr>
            <a:picLocks noChangeAspect="1"/>
          </p:cNvPicPr>
          <p:nvPr/>
        </p:nvPicPr>
        <p:blipFill>
          <a:blip r:embed="rId5" cstate="print">
            <a:extLst>
              <a:ext uri="{28A0092B-C50C-407E-A947-70E740481C1C}">
                <a14:useLocalDpi xmlns:a14="http://schemas.microsoft.com/office/drawing/2010/main" val="0"/>
              </a:ext>
              <a:ext uri="{837473B0-CC2E-450A-ABE3-18F120FF3D39}">
                <a1611:picAttrSrcUrl xmlns:a1611="http://schemas.microsoft.com/office/drawing/2016/11/main" r:id="rId6"/>
              </a:ext>
            </a:extLst>
          </a:blip>
          <a:stretch>
            <a:fillRect/>
          </a:stretch>
        </p:blipFill>
        <p:spPr>
          <a:xfrm>
            <a:off x="10662574" y="695522"/>
            <a:ext cx="568844" cy="568844"/>
          </a:xfrm>
          <a:prstGeom prst="rect">
            <a:avLst/>
          </a:prstGeom>
          <a:solidFill>
            <a:schemeClr val="bg1"/>
          </a:solidFill>
          <a:ln w="12700">
            <a:solidFill>
              <a:schemeClr val="tx1"/>
            </a:solidFill>
          </a:ln>
        </p:spPr>
      </p:pic>
      <p:sp>
        <p:nvSpPr>
          <p:cNvPr id="15" name="Rectangle 14">
            <a:extLst>
              <a:ext uri="{FF2B5EF4-FFF2-40B4-BE49-F238E27FC236}">
                <a16:creationId xmlns:a16="http://schemas.microsoft.com/office/drawing/2014/main" id="{ADEB6413-89EC-4607-B53E-9B04C2249B6F}"/>
              </a:ext>
            </a:extLst>
          </p:cNvPr>
          <p:cNvSpPr/>
          <p:nvPr/>
        </p:nvSpPr>
        <p:spPr>
          <a:xfrm>
            <a:off x="7458891" y="6087291"/>
            <a:ext cx="4502200" cy="696175"/>
          </a:xfrm>
          <a:prstGeom prst="rect">
            <a:avLst/>
          </a:prstGeom>
          <a:solidFill>
            <a:srgbClr val="92D050"/>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u="sng" dirty="0">
                <a:solidFill>
                  <a:schemeClr val="tx1"/>
                </a:solidFill>
                <a:latin typeface="Century Gothic" panose="020B0502020202020204" pitchFamily="34" charset="0"/>
              </a:rPr>
              <a:t>Task continues on next page…</a:t>
            </a:r>
          </a:p>
        </p:txBody>
      </p:sp>
    </p:spTree>
    <p:extLst>
      <p:ext uri="{BB962C8B-B14F-4D97-AF65-F5344CB8AC3E}">
        <p14:creationId xmlns:p14="http://schemas.microsoft.com/office/powerpoint/2010/main" val="305200383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p:cNvPicPr>
            <a:picLocks noChangeAspect="1" noChangeArrowheads="1"/>
          </p:cNvPicPr>
          <p:nvPr/>
        </p:nvPicPr>
        <p:blipFill>
          <a:blip r:embed="rId2" cstate="print"/>
          <a:srcRect/>
          <a:stretch>
            <a:fillRect/>
          </a:stretch>
        </p:blipFill>
        <p:spPr bwMode="auto">
          <a:xfrm flipH="1">
            <a:off x="5338082" y="2705100"/>
            <a:ext cx="6610350" cy="4152900"/>
          </a:xfrm>
          <a:prstGeom prst="rect">
            <a:avLst/>
          </a:prstGeom>
          <a:noFill/>
          <a:ln w="9525">
            <a:noFill/>
            <a:miter lim="800000"/>
            <a:headEnd/>
            <a:tailEnd/>
          </a:ln>
        </p:spPr>
      </p:pic>
      <p:pic>
        <p:nvPicPr>
          <p:cNvPr id="4098" name="Picture 2"/>
          <p:cNvPicPr>
            <a:picLocks noChangeAspect="1" noChangeArrowheads="1"/>
          </p:cNvPicPr>
          <p:nvPr/>
        </p:nvPicPr>
        <p:blipFill>
          <a:blip r:embed="rId3" cstate="print"/>
          <a:srcRect/>
          <a:stretch>
            <a:fillRect/>
          </a:stretch>
        </p:blipFill>
        <p:spPr bwMode="auto">
          <a:xfrm>
            <a:off x="0" y="0"/>
            <a:ext cx="6212298" cy="3958046"/>
          </a:xfrm>
          <a:prstGeom prst="rect">
            <a:avLst/>
          </a:prstGeom>
          <a:noFill/>
          <a:ln w="9525">
            <a:noFill/>
            <a:miter lim="800000"/>
            <a:headEnd/>
            <a:tailEnd/>
          </a:ln>
        </p:spPr>
      </p:pic>
      <p:sp>
        <p:nvSpPr>
          <p:cNvPr id="4" name="Rectangle 3">
            <a:extLst>
              <a:ext uri="{FF2B5EF4-FFF2-40B4-BE49-F238E27FC236}">
                <a16:creationId xmlns:a16="http://schemas.microsoft.com/office/drawing/2014/main" id="{ADEB6413-89EC-4607-B53E-9B04C2249B6F}"/>
              </a:ext>
            </a:extLst>
          </p:cNvPr>
          <p:cNvSpPr/>
          <p:nvPr/>
        </p:nvSpPr>
        <p:spPr>
          <a:xfrm>
            <a:off x="365760" y="5848316"/>
            <a:ext cx="2634211" cy="696175"/>
          </a:xfrm>
          <a:prstGeom prst="rect">
            <a:avLst/>
          </a:prstGeom>
          <a:solidFill>
            <a:srgbClr val="92D050"/>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u="sng" dirty="0">
                <a:solidFill>
                  <a:schemeClr val="tx1"/>
                </a:solidFill>
                <a:latin typeface="Century Gothic" panose="020B0502020202020204" pitchFamily="34" charset="0"/>
              </a:rPr>
              <a:t>Task continues on next page…</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DADCB7C-A48A-406A-A29F-6C4171835B34}"/>
              </a:ext>
            </a:extLst>
          </p:cNvPr>
          <p:cNvSpPr/>
          <p:nvPr/>
        </p:nvSpPr>
        <p:spPr>
          <a:xfrm>
            <a:off x="230909" y="5793572"/>
            <a:ext cx="11730182" cy="881935"/>
          </a:xfrm>
          <a:prstGeom prst="rect">
            <a:avLst/>
          </a:prstGeom>
          <a:solidFill>
            <a:srgbClr val="FFFF66"/>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3600" b="1" u="sng" dirty="0">
              <a:solidFill>
                <a:schemeClr val="tx1"/>
              </a:solidFill>
              <a:latin typeface="Century Gothic" panose="020B0502020202020204" pitchFamily="34" charset="0"/>
            </a:endParaRPr>
          </a:p>
        </p:txBody>
      </p:sp>
      <p:sp>
        <p:nvSpPr>
          <p:cNvPr id="4" name="TextBox 3">
            <a:extLst>
              <a:ext uri="{FF2B5EF4-FFF2-40B4-BE49-F238E27FC236}">
                <a16:creationId xmlns:a16="http://schemas.microsoft.com/office/drawing/2014/main" id="{FDAFD14C-47D9-452D-A800-1055AF19A8AC}"/>
              </a:ext>
            </a:extLst>
          </p:cNvPr>
          <p:cNvSpPr txBox="1"/>
          <p:nvPr/>
        </p:nvSpPr>
        <p:spPr>
          <a:xfrm>
            <a:off x="347360" y="5831061"/>
            <a:ext cx="11523406" cy="830997"/>
          </a:xfrm>
          <a:prstGeom prst="rect">
            <a:avLst/>
          </a:prstGeom>
          <a:noFill/>
        </p:spPr>
        <p:txBody>
          <a:bodyPr wrap="square" rtlCol="0">
            <a:spAutoFit/>
          </a:bodyPr>
          <a:lstStyle/>
          <a:p>
            <a:r>
              <a:rPr lang="en-GB" sz="1600" b="1" u="sng" dirty="0">
                <a:latin typeface="Century Gothic" panose="020B0502020202020204" pitchFamily="34" charset="0"/>
              </a:rPr>
              <a:t>Reflect:</a:t>
            </a:r>
            <a:r>
              <a:rPr lang="en-GB" sz="1600" b="1" dirty="0">
                <a:latin typeface="Century Gothic" panose="020B0502020202020204" pitchFamily="34" charset="0"/>
              </a:rPr>
              <a:t> </a:t>
            </a:r>
            <a:r>
              <a:rPr lang="en-GB" sz="1600" b="1" u="sng" dirty="0">
                <a:latin typeface="Century Gothic" panose="020B0502020202020204" pitchFamily="34" charset="0"/>
              </a:rPr>
              <a:t>Discuss with your parents/carers OR write a paragraph…</a:t>
            </a:r>
          </a:p>
          <a:p>
            <a:pPr marL="285750" indent="-285750">
              <a:buFont typeface="Arial" panose="020B0604020202020204" pitchFamily="34" charset="0"/>
              <a:buChar char="•"/>
            </a:pPr>
            <a:r>
              <a:rPr lang="en-GB" sz="1600" dirty="0">
                <a:latin typeface="Century Gothic" panose="020B0502020202020204" pitchFamily="34" charset="0"/>
              </a:rPr>
              <a:t>What skills did you use to complete this task? How did you use them? Did you improve this skills? How?</a:t>
            </a:r>
          </a:p>
          <a:p>
            <a:pPr marL="285750" indent="-285750">
              <a:buFont typeface="Arial" panose="020B0604020202020204" pitchFamily="34" charset="0"/>
              <a:buChar char="•"/>
            </a:pPr>
            <a:r>
              <a:rPr lang="en-GB" sz="1600" dirty="0">
                <a:latin typeface="Century Gothic" panose="020B0502020202020204" pitchFamily="34" charset="0"/>
              </a:rPr>
              <a:t>Writing frame at the end of the pack</a:t>
            </a:r>
          </a:p>
        </p:txBody>
      </p:sp>
      <p:pic>
        <p:nvPicPr>
          <p:cNvPr id="6146" name="Picture 2"/>
          <p:cNvPicPr>
            <a:picLocks noChangeAspect="1" noChangeArrowheads="1"/>
          </p:cNvPicPr>
          <p:nvPr/>
        </p:nvPicPr>
        <p:blipFill>
          <a:blip r:embed="rId2" cstate="print"/>
          <a:srcRect l="8404"/>
          <a:stretch>
            <a:fillRect/>
          </a:stretch>
        </p:blipFill>
        <p:spPr bwMode="auto">
          <a:xfrm>
            <a:off x="287383" y="173355"/>
            <a:ext cx="5904411" cy="5308562"/>
          </a:xfrm>
          <a:prstGeom prst="rect">
            <a:avLst/>
          </a:prstGeom>
          <a:noFill/>
          <a:ln w="9525">
            <a:noFill/>
            <a:miter lim="800000"/>
            <a:headEnd/>
            <a:tailEnd/>
          </a:ln>
        </p:spPr>
      </p:pic>
      <p:pic>
        <p:nvPicPr>
          <p:cNvPr id="6147" name="Picture 3"/>
          <p:cNvPicPr>
            <a:picLocks noChangeAspect="1" noChangeArrowheads="1"/>
          </p:cNvPicPr>
          <p:nvPr/>
        </p:nvPicPr>
        <p:blipFill>
          <a:blip r:embed="rId3" cstate="print"/>
          <a:srcRect/>
          <a:stretch>
            <a:fillRect/>
          </a:stretch>
        </p:blipFill>
        <p:spPr bwMode="auto">
          <a:xfrm>
            <a:off x="7093131" y="0"/>
            <a:ext cx="4519749" cy="5777638"/>
          </a:xfrm>
          <a:prstGeom prst="rect">
            <a:avLst/>
          </a:prstGeom>
          <a:noFill/>
          <a:ln w="9525">
            <a:noFill/>
            <a:miter lim="800000"/>
            <a:headEnd/>
            <a:tailEnd/>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CE8B07E7-180E-4466-8D8A-22F0419AE36E}"/>
              </a:ext>
            </a:extLst>
          </p:cNvPr>
          <p:cNvSpPr/>
          <p:nvPr/>
        </p:nvSpPr>
        <p:spPr>
          <a:xfrm>
            <a:off x="248193" y="233431"/>
            <a:ext cx="9705703" cy="1020604"/>
          </a:xfrm>
          <a:prstGeom prst="rect">
            <a:avLst/>
          </a:prstGeom>
          <a:solidFill>
            <a:schemeClr val="accent1">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600" dirty="0">
              <a:solidFill>
                <a:schemeClr val="tx1"/>
              </a:solidFill>
              <a:latin typeface="Century Gothic" panose="020B0502020202020204" pitchFamily="34" charset="0"/>
            </a:endParaRPr>
          </a:p>
        </p:txBody>
      </p:sp>
      <p:sp>
        <p:nvSpPr>
          <p:cNvPr id="7" name="Rectangle: Rounded Corners 6">
            <a:extLst>
              <a:ext uri="{FF2B5EF4-FFF2-40B4-BE49-F238E27FC236}">
                <a16:creationId xmlns:a16="http://schemas.microsoft.com/office/drawing/2014/main" id="{A7B6FBF5-13C3-4B6E-BCDC-517F29D6B3AF}"/>
              </a:ext>
            </a:extLst>
          </p:cNvPr>
          <p:cNvSpPr/>
          <p:nvPr/>
        </p:nvSpPr>
        <p:spPr>
          <a:xfrm>
            <a:off x="10244511" y="190044"/>
            <a:ext cx="1734129" cy="1194619"/>
          </a:xfrm>
          <a:prstGeom prst="roundRect">
            <a:avLst/>
          </a:prstGeom>
          <a:solidFill>
            <a:srgbClr val="CC99FF"/>
          </a:solid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3225BEA2-4D41-4377-A30E-672115BBCFFF}"/>
              </a:ext>
            </a:extLst>
          </p:cNvPr>
          <p:cNvSpPr txBox="1"/>
          <p:nvPr/>
        </p:nvSpPr>
        <p:spPr>
          <a:xfrm>
            <a:off x="10562515" y="216170"/>
            <a:ext cx="1170038" cy="369332"/>
          </a:xfrm>
          <a:prstGeom prst="rect">
            <a:avLst/>
          </a:prstGeom>
          <a:noFill/>
        </p:spPr>
        <p:txBody>
          <a:bodyPr wrap="square" rtlCol="0">
            <a:spAutoFit/>
          </a:bodyPr>
          <a:lstStyle/>
          <a:p>
            <a:pPr algn="ctr"/>
            <a:r>
              <a:rPr lang="en-GB" b="1" u="sng" dirty="0"/>
              <a:t>Skills:</a:t>
            </a:r>
          </a:p>
        </p:txBody>
      </p:sp>
      <p:pic>
        <p:nvPicPr>
          <p:cNvPr id="10" name="Picture 9">
            <a:extLst>
              <a:ext uri="{FF2B5EF4-FFF2-40B4-BE49-F238E27FC236}">
                <a16:creationId xmlns:a16="http://schemas.microsoft.com/office/drawing/2014/main" id="{D61E6207-9F31-429C-A2D8-C21489075DAC}"/>
              </a:ext>
            </a:extLst>
          </p:cNvPr>
          <p:cNvPicPr>
            <a:picLocks noChangeAspect="1"/>
          </p:cNvPicPr>
          <p:nvPr/>
        </p:nvPicPr>
        <p:blipFill>
          <a:blip r:embed="rId2" cstate="print">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10434333" y="695522"/>
            <a:ext cx="560437" cy="560437"/>
          </a:xfrm>
          <a:prstGeom prst="rect">
            <a:avLst/>
          </a:prstGeom>
          <a:solidFill>
            <a:schemeClr val="bg1"/>
          </a:solidFill>
          <a:ln w="12700">
            <a:solidFill>
              <a:schemeClr val="tx1"/>
            </a:solidFill>
          </a:ln>
        </p:spPr>
      </p:pic>
      <p:pic>
        <p:nvPicPr>
          <p:cNvPr id="11" name="Picture 10">
            <a:extLst>
              <a:ext uri="{FF2B5EF4-FFF2-40B4-BE49-F238E27FC236}">
                <a16:creationId xmlns:a16="http://schemas.microsoft.com/office/drawing/2014/main" id="{28E076A2-405E-46A0-8478-790AF0CD07C0}"/>
              </a:ext>
            </a:extLst>
          </p:cNvPr>
          <p:cNvPicPr>
            <a:picLocks noChangeAspect="1"/>
          </p:cNvPicPr>
          <p:nvPr/>
        </p:nvPicPr>
        <p:blipFill>
          <a:blip r:embed="rId4" cstate="print">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11141257" y="695522"/>
            <a:ext cx="568844" cy="568844"/>
          </a:xfrm>
          <a:prstGeom prst="rect">
            <a:avLst/>
          </a:prstGeom>
          <a:solidFill>
            <a:schemeClr val="bg1"/>
          </a:solidFill>
          <a:ln w="12700">
            <a:solidFill>
              <a:schemeClr val="tx1"/>
            </a:solidFill>
          </a:ln>
        </p:spPr>
      </p:pic>
      <p:sp>
        <p:nvSpPr>
          <p:cNvPr id="14" name="TextBox 13">
            <a:extLst>
              <a:ext uri="{FF2B5EF4-FFF2-40B4-BE49-F238E27FC236}">
                <a16:creationId xmlns:a16="http://schemas.microsoft.com/office/drawing/2014/main" id="{FCEB31C5-B985-42CE-8725-D9C30AF1C27E}"/>
              </a:ext>
            </a:extLst>
          </p:cNvPr>
          <p:cNvSpPr txBox="1"/>
          <p:nvPr/>
        </p:nvSpPr>
        <p:spPr>
          <a:xfrm>
            <a:off x="265403" y="195943"/>
            <a:ext cx="8826346" cy="1815882"/>
          </a:xfrm>
          <a:prstGeom prst="rect">
            <a:avLst/>
          </a:prstGeom>
          <a:noFill/>
        </p:spPr>
        <p:txBody>
          <a:bodyPr wrap="square" rtlCol="0">
            <a:spAutoFit/>
          </a:bodyPr>
          <a:lstStyle/>
          <a:p>
            <a:r>
              <a:rPr lang="en-GB" sz="2000" b="1" u="sng" dirty="0">
                <a:latin typeface="Century Gothic" panose="020B0502020202020204" pitchFamily="34" charset="0"/>
              </a:rPr>
              <a:t>Creative Writing</a:t>
            </a:r>
          </a:p>
          <a:p>
            <a:endParaRPr lang="en-GB" sz="2000" dirty="0">
              <a:latin typeface="Century Gothic" panose="020B0502020202020204" pitchFamily="34" charset="0"/>
            </a:endParaRPr>
          </a:p>
          <a:p>
            <a:r>
              <a:rPr lang="en-GB" sz="1600" dirty="0">
                <a:latin typeface="Century Gothic" panose="020B0502020202020204" pitchFamily="34" charset="0"/>
              </a:rPr>
              <a:t>Look at the image. Who might live here? Where might this be?  </a:t>
            </a:r>
          </a:p>
          <a:p>
            <a:endParaRPr lang="en-GB" sz="1600" dirty="0">
              <a:latin typeface="Century Gothic" panose="020B0502020202020204" pitchFamily="34" charset="0"/>
            </a:endParaRPr>
          </a:p>
          <a:p>
            <a:endParaRPr lang="en-GB" sz="2000" dirty="0">
              <a:latin typeface="Century Gothic" panose="020B0502020202020204" pitchFamily="34" charset="0"/>
            </a:endParaRPr>
          </a:p>
          <a:p>
            <a:endParaRPr lang="en-GB" sz="2000" dirty="0">
              <a:latin typeface="Century Gothic" panose="020B0502020202020204" pitchFamily="34" charset="0"/>
            </a:endParaRPr>
          </a:p>
        </p:txBody>
      </p:sp>
      <p:sp>
        <p:nvSpPr>
          <p:cNvPr id="2" name="Rectangle 1">
            <a:extLst>
              <a:ext uri="{FF2B5EF4-FFF2-40B4-BE49-F238E27FC236}">
                <a16:creationId xmlns:a16="http://schemas.microsoft.com/office/drawing/2014/main" id="{5677F33B-6366-4B2B-AAE4-81AEEFF7735D}"/>
              </a:ext>
            </a:extLst>
          </p:cNvPr>
          <p:cNvSpPr/>
          <p:nvPr/>
        </p:nvSpPr>
        <p:spPr>
          <a:xfrm>
            <a:off x="5577840" y="1699467"/>
            <a:ext cx="6244045" cy="526041"/>
          </a:xfrm>
          <a:prstGeom prst="rect">
            <a:avLst/>
          </a:prstGeom>
          <a:solidFill>
            <a:srgbClr val="CCFFCC"/>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b="1" u="sng" dirty="0">
                <a:solidFill>
                  <a:schemeClr val="tx1"/>
                </a:solidFill>
                <a:latin typeface="Century Gothic" panose="020B0502020202020204" pitchFamily="34" charset="0"/>
              </a:rPr>
              <a:t>Task 1- </a:t>
            </a:r>
            <a:r>
              <a:rPr lang="en-GB" dirty="0">
                <a:solidFill>
                  <a:schemeClr val="tx1"/>
                </a:solidFill>
                <a:latin typeface="Century Gothic" panose="020B0502020202020204" pitchFamily="34" charset="0"/>
              </a:rPr>
              <a:t>Make a </a:t>
            </a:r>
            <a:r>
              <a:rPr lang="en-GB" b="1" u="sng" dirty="0">
                <a:solidFill>
                  <a:schemeClr val="tx1"/>
                </a:solidFill>
                <a:latin typeface="Century Gothic" panose="020B0502020202020204" pitchFamily="34" charset="0"/>
              </a:rPr>
              <a:t>list</a:t>
            </a:r>
            <a:r>
              <a:rPr lang="en-GB" dirty="0">
                <a:solidFill>
                  <a:schemeClr val="tx1"/>
                </a:solidFill>
                <a:latin typeface="Century Gothic" panose="020B0502020202020204" pitchFamily="34" charset="0"/>
              </a:rPr>
              <a:t> of </a:t>
            </a:r>
            <a:r>
              <a:rPr lang="en-GB" b="1" u="sng" dirty="0">
                <a:solidFill>
                  <a:schemeClr val="tx1"/>
                </a:solidFill>
                <a:latin typeface="Century Gothic" panose="020B0502020202020204" pitchFamily="34" charset="0"/>
              </a:rPr>
              <a:t>nouns </a:t>
            </a:r>
            <a:r>
              <a:rPr lang="en-GB" dirty="0">
                <a:solidFill>
                  <a:schemeClr val="tx1"/>
                </a:solidFill>
                <a:latin typeface="Century Gothic" panose="020B0502020202020204" pitchFamily="34" charset="0"/>
              </a:rPr>
              <a:t>to name the things you can see</a:t>
            </a:r>
          </a:p>
        </p:txBody>
      </p:sp>
      <p:sp>
        <p:nvSpPr>
          <p:cNvPr id="15" name="Rectangle 14">
            <a:extLst>
              <a:ext uri="{FF2B5EF4-FFF2-40B4-BE49-F238E27FC236}">
                <a16:creationId xmlns:a16="http://schemas.microsoft.com/office/drawing/2014/main" id="{1F5F2CA7-9AE9-4F42-9FC8-311ECA8B2761}"/>
              </a:ext>
            </a:extLst>
          </p:cNvPr>
          <p:cNvSpPr/>
          <p:nvPr/>
        </p:nvSpPr>
        <p:spPr>
          <a:xfrm>
            <a:off x="5538784" y="2508960"/>
            <a:ext cx="6296165" cy="526041"/>
          </a:xfrm>
          <a:prstGeom prst="rect">
            <a:avLst/>
          </a:prstGeom>
          <a:solidFill>
            <a:schemeClr val="accent2">
              <a:lumMod val="20000"/>
              <a:lumOff val="8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b="1" u="sng" dirty="0">
                <a:solidFill>
                  <a:schemeClr val="tx1"/>
                </a:solidFill>
                <a:latin typeface="Century Gothic" panose="020B0502020202020204" pitchFamily="34" charset="0"/>
              </a:rPr>
              <a:t>Task 2- </a:t>
            </a:r>
            <a:r>
              <a:rPr lang="en-GB" dirty="0">
                <a:solidFill>
                  <a:schemeClr val="tx1"/>
                </a:solidFill>
                <a:latin typeface="Century Gothic" panose="020B0502020202020204" pitchFamily="34" charset="0"/>
              </a:rPr>
              <a:t>Make a </a:t>
            </a:r>
            <a:r>
              <a:rPr lang="en-GB" b="1" u="sng" dirty="0">
                <a:solidFill>
                  <a:schemeClr val="tx1"/>
                </a:solidFill>
                <a:latin typeface="Century Gothic" panose="020B0502020202020204" pitchFamily="34" charset="0"/>
              </a:rPr>
              <a:t>list</a:t>
            </a:r>
            <a:r>
              <a:rPr lang="en-GB" dirty="0">
                <a:solidFill>
                  <a:schemeClr val="tx1"/>
                </a:solidFill>
                <a:latin typeface="Century Gothic" panose="020B0502020202020204" pitchFamily="34" charset="0"/>
              </a:rPr>
              <a:t> of </a:t>
            </a:r>
            <a:r>
              <a:rPr lang="en-GB" b="1" u="sng" dirty="0">
                <a:solidFill>
                  <a:schemeClr val="tx1"/>
                </a:solidFill>
                <a:latin typeface="Century Gothic" panose="020B0502020202020204" pitchFamily="34" charset="0"/>
              </a:rPr>
              <a:t>adjectives  </a:t>
            </a:r>
            <a:r>
              <a:rPr lang="en-GB" dirty="0">
                <a:solidFill>
                  <a:schemeClr val="tx1"/>
                </a:solidFill>
                <a:latin typeface="Century Gothic" panose="020B0502020202020204" pitchFamily="34" charset="0"/>
              </a:rPr>
              <a:t>to describe the things you can see</a:t>
            </a:r>
          </a:p>
        </p:txBody>
      </p:sp>
      <p:sp>
        <p:nvSpPr>
          <p:cNvPr id="16" name="Rectangle 15">
            <a:extLst>
              <a:ext uri="{FF2B5EF4-FFF2-40B4-BE49-F238E27FC236}">
                <a16:creationId xmlns:a16="http://schemas.microsoft.com/office/drawing/2014/main" id="{60574045-DE2B-40A8-B91F-14FA9363B390}"/>
              </a:ext>
            </a:extLst>
          </p:cNvPr>
          <p:cNvSpPr/>
          <p:nvPr/>
        </p:nvSpPr>
        <p:spPr>
          <a:xfrm>
            <a:off x="5590902" y="3200400"/>
            <a:ext cx="6242726" cy="796834"/>
          </a:xfrm>
          <a:prstGeom prst="rect">
            <a:avLst/>
          </a:prstGeom>
          <a:solidFill>
            <a:srgbClr val="CC99FF"/>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b="1" u="sng" dirty="0">
                <a:solidFill>
                  <a:schemeClr val="tx1"/>
                </a:solidFill>
                <a:latin typeface="Century Gothic" panose="020B0502020202020204" pitchFamily="34" charset="0"/>
              </a:rPr>
              <a:t>Task 3- </a:t>
            </a:r>
            <a:r>
              <a:rPr lang="en-GB" dirty="0">
                <a:solidFill>
                  <a:schemeClr val="tx1"/>
                </a:solidFill>
                <a:latin typeface="Century Gothic" panose="020B0502020202020204" pitchFamily="34" charset="0"/>
              </a:rPr>
              <a:t>Now use the two lists you have made to help you to write a </a:t>
            </a:r>
            <a:r>
              <a:rPr lang="en-GB" b="1" u="sng" dirty="0">
                <a:solidFill>
                  <a:schemeClr val="tx1"/>
                </a:solidFill>
                <a:latin typeface="Century Gothic" panose="020B0502020202020204" pitchFamily="34" charset="0"/>
              </a:rPr>
              <a:t>short description of the building. </a:t>
            </a:r>
            <a:endParaRPr lang="en-GB" dirty="0">
              <a:solidFill>
                <a:schemeClr val="tx1"/>
              </a:solidFill>
              <a:latin typeface="Century Gothic" panose="020B0502020202020204" pitchFamily="34" charset="0"/>
            </a:endParaRPr>
          </a:p>
        </p:txBody>
      </p:sp>
      <p:pic>
        <p:nvPicPr>
          <p:cNvPr id="15361" name="Picture 1"/>
          <p:cNvPicPr>
            <a:picLocks noChangeAspect="1" noChangeArrowheads="1"/>
          </p:cNvPicPr>
          <p:nvPr/>
        </p:nvPicPr>
        <p:blipFill>
          <a:blip r:embed="rId6" cstate="print"/>
          <a:srcRect/>
          <a:stretch>
            <a:fillRect/>
          </a:stretch>
        </p:blipFill>
        <p:spPr bwMode="auto">
          <a:xfrm>
            <a:off x="252276" y="1383574"/>
            <a:ext cx="5134558" cy="5200106"/>
          </a:xfrm>
          <a:prstGeom prst="rect">
            <a:avLst/>
          </a:prstGeom>
          <a:noFill/>
          <a:ln w="9525">
            <a:noFill/>
            <a:miter lim="800000"/>
            <a:headEnd/>
            <a:tailEnd/>
          </a:ln>
        </p:spPr>
      </p:pic>
      <p:sp>
        <p:nvSpPr>
          <p:cNvPr id="18" name="Rectangle 17">
            <a:extLst>
              <a:ext uri="{FF2B5EF4-FFF2-40B4-BE49-F238E27FC236}">
                <a16:creationId xmlns:a16="http://schemas.microsoft.com/office/drawing/2014/main" id="{ADEB6413-89EC-4607-B53E-9B04C2249B6F}"/>
              </a:ext>
            </a:extLst>
          </p:cNvPr>
          <p:cNvSpPr/>
          <p:nvPr/>
        </p:nvSpPr>
        <p:spPr>
          <a:xfrm>
            <a:off x="9248503" y="5861379"/>
            <a:ext cx="2634211" cy="696175"/>
          </a:xfrm>
          <a:prstGeom prst="rect">
            <a:avLst/>
          </a:prstGeom>
          <a:solidFill>
            <a:srgbClr val="92D050"/>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u="sng" dirty="0">
                <a:solidFill>
                  <a:schemeClr val="tx1"/>
                </a:solidFill>
                <a:latin typeface="Century Gothic" panose="020B0502020202020204" pitchFamily="34" charset="0"/>
              </a:rPr>
              <a:t>Task continues on next page…</a:t>
            </a:r>
          </a:p>
        </p:txBody>
      </p:sp>
    </p:spTree>
    <p:extLst>
      <p:ext uri="{BB962C8B-B14F-4D97-AF65-F5344CB8AC3E}">
        <p14:creationId xmlns:p14="http://schemas.microsoft.com/office/powerpoint/2010/main" val="4879392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CE8B07E7-180E-4466-8D8A-22F0419AE36E}"/>
              </a:ext>
            </a:extLst>
          </p:cNvPr>
          <p:cNvSpPr/>
          <p:nvPr/>
        </p:nvSpPr>
        <p:spPr>
          <a:xfrm>
            <a:off x="248193" y="233431"/>
            <a:ext cx="9705703" cy="1020604"/>
          </a:xfrm>
          <a:prstGeom prst="rect">
            <a:avLst/>
          </a:prstGeom>
          <a:solidFill>
            <a:schemeClr val="accent1">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600" dirty="0">
              <a:solidFill>
                <a:schemeClr val="tx1"/>
              </a:solidFill>
              <a:latin typeface="Century Gothic" panose="020B0502020202020204" pitchFamily="34" charset="0"/>
            </a:endParaRPr>
          </a:p>
        </p:txBody>
      </p:sp>
      <p:sp>
        <p:nvSpPr>
          <p:cNvPr id="5" name="Rectangle 4">
            <a:extLst>
              <a:ext uri="{FF2B5EF4-FFF2-40B4-BE49-F238E27FC236}">
                <a16:creationId xmlns:a16="http://schemas.microsoft.com/office/drawing/2014/main" id="{7433970A-661B-4BC5-934F-E386C94AF1CC}"/>
              </a:ext>
            </a:extLst>
          </p:cNvPr>
          <p:cNvSpPr/>
          <p:nvPr/>
        </p:nvSpPr>
        <p:spPr>
          <a:xfrm>
            <a:off x="230909" y="5793572"/>
            <a:ext cx="11730182" cy="881935"/>
          </a:xfrm>
          <a:prstGeom prst="rect">
            <a:avLst/>
          </a:prstGeom>
          <a:solidFill>
            <a:srgbClr val="FFFF66"/>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3600" b="1" u="sng" dirty="0">
              <a:solidFill>
                <a:schemeClr val="tx1"/>
              </a:solidFill>
              <a:latin typeface="Century Gothic" panose="020B0502020202020204" pitchFamily="34" charset="0"/>
            </a:endParaRPr>
          </a:p>
        </p:txBody>
      </p:sp>
      <p:sp>
        <p:nvSpPr>
          <p:cNvPr id="7" name="Rectangle: Rounded Corners 6">
            <a:extLst>
              <a:ext uri="{FF2B5EF4-FFF2-40B4-BE49-F238E27FC236}">
                <a16:creationId xmlns:a16="http://schemas.microsoft.com/office/drawing/2014/main" id="{A7B6FBF5-13C3-4B6E-BCDC-517F29D6B3AF}"/>
              </a:ext>
            </a:extLst>
          </p:cNvPr>
          <p:cNvSpPr/>
          <p:nvPr/>
        </p:nvSpPr>
        <p:spPr>
          <a:xfrm>
            <a:off x="10244511" y="190044"/>
            <a:ext cx="1734129" cy="1194619"/>
          </a:xfrm>
          <a:prstGeom prst="roundRect">
            <a:avLst/>
          </a:prstGeom>
          <a:solidFill>
            <a:srgbClr val="CC99FF"/>
          </a:solid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3225BEA2-4D41-4377-A30E-672115BBCFFF}"/>
              </a:ext>
            </a:extLst>
          </p:cNvPr>
          <p:cNvSpPr txBox="1"/>
          <p:nvPr/>
        </p:nvSpPr>
        <p:spPr>
          <a:xfrm>
            <a:off x="10562515" y="216170"/>
            <a:ext cx="1170038" cy="369332"/>
          </a:xfrm>
          <a:prstGeom prst="rect">
            <a:avLst/>
          </a:prstGeom>
          <a:noFill/>
        </p:spPr>
        <p:txBody>
          <a:bodyPr wrap="square" rtlCol="0">
            <a:spAutoFit/>
          </a:bodyPr>
          <a:lstStyle/>
          <a:p>
            <a:pPr algn="ctr"/>
            <a:r>
              <a:rPr lang="en-GB" b="1" u="sng" dirty="0"/>
              <a:t>Skills:</a:t>
            </a:r>
          </a:p>
        </p:txBody>
      </p:sp>
      <p:pic>
        <p:nvPicPr>
          <p:cNvPr id="10" name="Picture 9">
            <a:extLst>
              <a:ext uri="{FF2B5EF4-FFF2-40B4-BE49-F238E27FC236}">
                <a16:creationId xmlns:a16="http://schemas.microsoft.com/office/drawing/2014/main" id="{D61E6207-9F31-429C-A2D8-C21489075DAC}"/>
              </a:ext>
            </a:extLst>
          </p:cNvPr>
          <p:cNvPicPr>
            <a:picLocks noChangeAspect="1"/>
          </p:cNvPicPr>
          <p:nvPr/>
        </p:nvPicPr>
        <p:blipFill>
          <a:blip r:embed="rId2" cstate="print">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10434333" y="695522"/>
            <a:ext cx="560437" cy="560437"/>
          </a:xfrm>
          <a:prstGeom prst="rect">
            <a:avLst/>
          </a:prstGeom>
          <a:solidFill>
            <a:schemeClr val="bg1"/>
          </a:solidFill>
          <a:ln w="12700">
            <a:solidFill>
              <a:schemeClr val="tx1"/>
            </a:solidFill>
          </a:ln>
        </p:spPr>
      </p:pic>
      <p:pic>
        <p:nvPicPr>
          <p:cNvPr id="11" name="Picture 10">
            <a:extLst>
              <a:ext uri="{FF2B5EF4-FFF2-40B4-BE49-F238E27FC236}">
                <a16:creationId xmlns:a16="http://schemas.microsoft.com/office/drawing/2014/main" id="{28E076A2-405E-46A0-8478-790AF0CD07C0}"/>
              </a:ext>
            </a:extLst>
          </p:cNvPr>
          <p:cNvPicPr>
            <a:picLocks noChangeAspect="1"/>
          </p:cNvPicPr>
          <p:nvPr/>
        </p:nvPicPr>
        <p:blipFill>
          <a:blip r:embed="rId4" cstate="print">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11141257" y="695522"/>
            <a:ext cx="568844" cy="568844"/>
          </a:xfrm>
          <a:prstGeom prst="rect">
            <a:avLst/>
          </a:prstGeom>
          <a:solidFill>
            <a:schemeClr val="bg1"/>
          </a:solidFill>
          <a:ln w="12700">
            <a:solidFill>
              <a:schemeClr val="tx1"/>
            </a:solidFill>
          </a:ln>
        </p:spPr>
      </p:pic>
      <p:sp>
        <p:nvSpPr>
          <p:cNvPr id="14" name="TextBox 13">
            <a:extLst>
              <a:ext uri="{FF2B5EF4-FFF2-40B4-BE49-F238E27FC236}">
                <a16:creationId xmlns:a16="http://schemas.microsoft.com/office/drawing/2014/main" id="{FCEB31C5-B985-42CE-8725-D9C30AF1C27E}"/>
              </a:ext>
            </a:extLst>
          </p:cNvPr>
          <p:cNvSpPr txBox="1"/>
          <p:nvPr/>
        </p:nvSpPr>
        <p:spPr>
          <a:xfrm>
            <a:off x="265403" y="195944"/>
            <a:ext cx="9322734" cy="1969770"/>
          </a:xfrm>
          <a:prstGeom prst="rect">
            <a:avLst/>
          </a:prstGeom>
          <a:noFill/>
        </p:spPr>
        <p:txBody>
          <a:bodyPr wrap="square" rtlCol="0">
            <a:spAutoFit/>
          </a:bodyPr>
          <a:lstStyle/>
          <a:p>
            <a:r>
              <a:rPr lang="en-GB" sz="2000" b="1" u="sng" dirty="0">
                <a:latin typeface="Century Gothic" panose="020B0502020202020204" pitchFamily="34" charset="0"/>
              </a:rPr>
              <a:t>Creative Writing</a:t>
            </a:r>
          </a:p>
          <a:p>
            <a:endParaRPr lang="en-GB" sz="1100" dirty="0"/>
          </a:p>
          <a:p>
            <a:r>
              <a:rPr lang="en-GB" sz="1600" dirty="0">
                <a:latin typeface="Century Gothic" pitchFamily="34" charset="0"/>
              </a:rPr>
              <a:t>Imagine you discover this 'shed' at the bottom of your garden, What is inside? </a:t>
            </a:r>
          </a:p>
          <a:p>
            <a:r>
              <a:rPr lang="en-GB" sz="1600" dirty="0">
                <a:latin typeface="Century Gothic" pitchFamily="34" charset="0"/>
              </a:rPr>
              <a:t>What happens next?</a:t>
            </a:r>
          </a:p>
          <a:p>
            <a:endParaRPr lang="en-GB" sz="1600" dirty="0">
              <a:latin typeface="Century Gothic" pitchFamily="34" charset="0"/>
            </a:endParaRPr>
          </a:p>
          <a:p>
            <a:endParaRPr lang="en-GB" sz="2000" dirty="0">
              <a:latin typeface="Century Gothic" panose="020B0502020202020204" pitchFamily="34" charset="0"/>
            </a:endParaRPr>
          </a:p>
          <a:p>
            <a:endParaRPr lang="en-GB" sz="2000" dirty="0">
              <a:latin typeface="Century Gothic" panose="020B0502020202020204" pitchFamily="34" charset="0"/>
            </a:endParaRPr>
          </a:p>
        </p:txBody>
      </p:sp>
      <p:sp>
        <p:nvSpPr>
          <p:cNvPr id="12" name="TextBox 11">
            <a:extLst>
              <a:ext uri="{FF2B5EF4-FFF2-40B4-BE49-F238E27FC236}">
                <a16:creationId xmlns:a16="http://schemas.microsoft.com/office/drawing/2014/main" id="{E7DE5FE6-5ED0-456F-838D-252A5F59381F}"/>
              </a:ext>
            </a:extLst>
          </p:cNvPr>
          <p:cNvSpPr txBox="1"/>
          <p:nvPr/>
        </p:nvSpPr>
        <p:spPr>
          <a:xfrm>
            <a:off x="334297" y="5793572"/>
            <a:ext cx="11523406" cy="830997"/>
          </a:xfrm>
          <a:prstGeom prst="rect">
            <a:avLst/>
          </a:prstGeom>
          <a:noFill/>
        </p:spPr>
        <p:txBody>
          <a:bodyPr wrap="square" rtlCol="0">
            <a:spAutoFit/>
          </a:bodyPr>
          <a:lstStyle/>
          <a:p>
            <a:r>
              <a:rPr lang="en-GB" sz="1600" b="1" u="sng" dirty="0">
                <a:latin typeface="Century Gothic" panose="020B0502020202020204" pitchFamily="34" charset="0"/>
              </a:rPr>
              <a:t>Reflect:</a:t>
            </a:r>
            <a:r>
              <a:rPr lang="en-GB" sz="1600" b="1" dirty="0">
                <a:latin typeface="Century Gothic" panose="020B0502020202020204" pitchFamily="34" charset="0"/>
              </a:rPr>
              <a:t> </a:t>
            </a:r>
            <a:r>
              <a:rPr lang="en-GB" sz="1600" b="1" u="sng" dirty="0">
                <a:latin typeface="Century Gothic" panose="020B0502020202020204" pitchFamily="34" charset="0"/>
              </a:rPr>
              <a:t>Discuss with your parents/carers OR write a paragraph…</a:t>
            </a:r>
          </a:p>
          <a:p>
            <a:pPr marL="285750" indent="-285750">
              <a:buFont typeface="Arial" panose="020B0604020202020204" pitchFamily="34" charset="0"/>
              <a:buChar char="•"/>
            </a:pPr>
            <a:r>
              <a:rPr lang="en-GB" sz="1600" dirty="0">
                <a:latin typeface="Century Gothic" panose="020B0502020202020204" pitchFamily="34" charset="0"/>
              </a:rPr>
              <a:t>What skills did you use to complete this task? How did you use them? Did you improve this skills? How?</a:t>
            </a:r>
          </a:p>
          <a:p>
            <a:pPr marL="285750" indent="-285750">
              <a:buFont typeface="Arial" panose="020B0604020202020204" pitchFamily="34" charset="0"/>
              <a:buChar char="•"/>
            </a:pPr>
            <a:r>
              <a:rPr lang="en-GB" sz="1600" dirty="0">
                <a:latin typeface="Century Gothic" panose="020B0502020202020204" pitchFamily="34" charset="0"/>
              </a:rPr>
              <a:t>Writing frame at the end of the pack</a:t>
            </a:r>
          </a:p>
        </p:txBody>
      </p:sp>
      <p:sp>
        <p:nvSpPr>
          <p:cNvPr id="2" name="Rectangle 1">
            <a:extLst>
              <a:ext uri="{FF2B5EF4-FFF2-40B4-BE49-F238E27FC236}">
                <a16:creationId xmlns:a16="http://schemas.microsoft.com/office/drawing/2014/main" id="{5677F33B-6366-4B2B-AAE4-81AEEFF7735D}"/>
              </a:ext>
            </a:extLst>
          </p:cNvPr>
          <p:cNvSpPr/>
          <p:nvPr/>
        </p:nvSpPr>
        <p:spPr>
          <a:xfrm>
            <a:off x="4871898" y="1581901"/>
            <a:ext cx="7106742" cy="2010384"/>
          </a:xfrm>
          <a:prstGeom prst="rect">
            <a:avLst/>
          </a:prstGeom>
          <a:solidFill>
            <a:srgbClr val="CCFFCC"/>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dirty="0">
                <a:solidFill>
                  <a:schemeClr val="tx1"/>
                </a:solidFill>
              </a:rPr>
              <a:t>Imagine it's magical inside, much bigger than it seems on the outside.  Perhaps lit by candles, strange instruments on the tables, cobwebbed and dusty.</a:t>
            </a:r>
            <a:br>
              <a:rPr lang="en-GB" dirty="0">
                <a:solidFill>
                  <a:schemeClr val="tx1"/>
                </a:solidFill>
              </a:rPr>
            </a:br>
            <a:r>
              <a:rPr lang="en-GB" dirty="0">
                <a:solidFill>
                  <a:schemeClr val="tx1"/>
                </a:solidFill>
              </a:rPr>
              <a:t>Behind you the door closes gently and you spy this man sat in emerald green robes, peering at you over his glasses, the candles flicker and die out.  It's pitch black and he whispers....</a:t>
            </a:r>
            <a:endParaRPr lang="en-GB" dirty="0">
              <a:solidFill>
                <a:schemeClr val="tx1"/>
              </a:solidFill>
              <a:latin typeface="Century Gothic" panose="020B0502020202020204" pitchFamily="34" charset="0"/>
            </a:endParaRPr>
          </a:p>
        </p:txBody>
      </p:sp>
      <p:pic>
        <p:nvPicPr>
          <p:cNvPr id="15361" name="Picture 1"/>
          <p:cNvPicPr>
            <a:picLocks noChangeAspect="1" noChangeArrowheads="1"/>
          </p:cNvPicPr>
          <p:nvPr/>
        </p:nvPicPr>
        <p:blipFill>
          <a:blip r:embed="rId6" cstate="print"/>
          <a:srcRect/>
          <a:stretch>
            <a:fillRect/>
          </a:stretch>
        </p:blipFill>
        <p:spPr bwMode="auto">
          <a:xfrm>
            <a:off x="252276" y="1383574"/>
            <a:ext cx="4267473" cy="4321951"/>
          </a:xfrm>
          <a:prstGeom prst="rect">
            <a:avLst/>
          </a:prstGeom>
          <a:noFill/>
          <a:ln w="9525">
            <a:noFill/>
            <a:miter lim="800000"/>
            <a:headEnd/>
            <a:tailEnd/>
          </a:ln>
        </p:spPr>
      </p:pic>
      <p:pic>
        <p:nvPicPr>
          <p:cNvPr id="15362" name="Picture 2"/>
          <p:cNvPicPr>
            <a:picLocks noChangeAspect="1" noChangeArrowheads="1"/>
          </p:cNvPicPr>
          <p:nvPr/>
        </p:nvPicPr>
        <p:blipFill>
          <a:blip r:embed="rId7" cstate="print"/>
          <a:srcRect/>
          <a:stretch>
            <a:fillRect/>
          </a:stretch>
        </p:blipFill>
        <p:spPr bwMode="auto">
          <a:xfrm>
            <a:off x="9831569" y="3445195"/>
            <a:ext cx="1611493" cy="2313388"/>
          </a:xfrm>
          <a:prstGeom prst="rect">
            <a:avLst/>
          </a:prstGeom>
          <a:noFill/>
          <a:ln w="9525">
            <a:noFill/>
            <a:miter lim="800000"/>
            <a:headEnd/>
            <a:tailEnd/>
          </a:ln>
        </p:spPr>
      </p:pic>
    </p:spTree>
    <p:extLst>
      <p:ext uri="{BB962C8B-B14F-4D97-AF65-F5344CB8AC3E}">
        <p14:creationId xmlns:p14="http://schemas.microsoft.com/office/powerpoint/2010/main" val="4879392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4029660-E848-4C38-8A5C-C26AF19FBFA7}"/>
              </a:ext>
            </a:extLst>
          </p:cNvPr>
          <p:cNvSpPr/>
          <p:nvPr/>
        </p:nvSpPr>
        <p:spPr>
          <a:xfrm>
            <a:off x="230909" y="1528546"/>
            <a:ext cx="11730182" cy="881935"/>
          </a:xfrm>
          <a:prstGeom prst="rect">
            <a:avLst/>
          </a:prstGeom>
          <a:solidFill>
            <a:srgbClr val="FFFF66"/>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3600" b="1" u="sng" dirty="0">
              <a:solidFill>
                <a:schemeClr val="tx1"/>
              </a:solidFill>
              <a:latin typeface="Century Gothic" panose="020B0502020202020204" pitchFamily="34" charset="0"/>
            </a:endParaRPr>
          </a:p>
        </p:txBody>
      </p:sp>
      <p:sp>
        <p:nvSpPr>
          <p:cNvPr id="13" name="TextBox 12">
            <a:extLst>
              <a:ext uri="{FF2B5EF4-FFF2-40B4-BE49-F238E27FC236}">
                <a16:creationId xmlns:a16="http://schemas.microsoft.com/office/drawing/2014/main" id="{A4589F92-040A-42C8-9928-71C55C80AF7B}"/>
              </a:ext>
            </a:extLst>
          </p:cNvPr>
          <p:cNvSpPr txBox="1"/>
          <p:nvPr/>
        </p:nvSpPr>
        <p:spPr>
          <a:xfrm>
            <a:off x="334297" y="1528546"/>
            <a:ext cx="11523406" cy="830997"/>
          </a:xfrm>
          <a:prstGeom prst="rect">
            <a:avLst/>
          </a:prstGeom>
          <a:noFill/>
        </p:spPr>
        <p:txBody>
          <a:bodyPr wrap="square" rtlCol="0">
            <a:spAutoFit/>
          </a:bodyPr>
          <a:lstStyle/>
          <a:p>
            <a:r>
              <a:rPr lang="en-GB" sz="1600" b="1" u="sng" dirty="0">
                <a:latin typeface="Century Gothic" panose="020B0502020202020204" pitchFamily="34" charset="0"/>
              </a:rPr>
              <a:t>Reflect:</a:t>
            </a:r>
            <a:r>
              <a:rPr lang="en-GB" sz="1600" b="1" dirty="0">
                <a:latin typeface="Century Gothic" panose="020B0502020202020204" pitchFamily="34" charset="0"/>
              </a:rPr>
              <a:t> </a:t>
            </a:r>
            <a:r>
              <a:rPr lang="en-GB" sz="1600" b="1" u="sng" dirty="0">
                <a:latin typeface="Century Gothic" panose="020B0502020202020204" pitchFamily="34" charset="0"/>
              </a:rPr>
              <a:t>Discuss with your parents/carers OR write a paragraph…</a:t>
            </a:r>
          </a:p>
          <a:p>
            <a:pPr marL="285750" indent="-285750">
              <a:buFont typeface="Arial" panose="020B0604020202020204" pitchFamily="34" charset="0"/>
              <a:buChar char="•"/>
            </a:pPr>
            <a:r>
              <a:rPr lang="en-GB" sz="1600" dirty="0">
                <a:latin typeface="Century Gothic" panose="020B0502020202020204" pitchFamily="34" charset="0"/>
              </a:rPr>
              <a:t>What skills did you use to complete this task? How did you use them? Did you improve this skills? How?</a:t>
            </a:r>
          </a:p>
          <a:p>
            <a:pPr marL="285750" indent="-285750">
              <a:buFont typeface="Arial" panose="020B0604020202020204" pitchFamily="34" charset="0"/>
              <a:buChar char="•"/>
            </a:pPr>
            <a:r>
              <a:rPr lang="en-GB" sz="1600" dirty="0">
                <a:latin typeface="Century Gothic" panose="020B0502020202020204" pitchFamily="34" charset="0"/>
              </a:rPr>
              <a:t>Writing frame at the end of the pack</a:t>
            </a:r>
          </a:p>
        </p:txBody>
      </p:sp>
      <p:sp>
        <p:nvSpPr>
          <p:cNvPr id="14" name="Rectangle 13">
            <a:extLst>
              <a:ext uri="{FF2B5EF4-FFF2-40B4-BE49-F238E27FC236}">
                <a16:creationId xmlns:a16="http://schemas.microsoft.com/office/drawing/2014/main" id="{B70736B7-CC9B-4350-BC59-5035020DDE7C}"/>
              </a:ext>
            </a:extLst>
          </p:cNvPr>
          <p:cNvSpPr/>
          <p:nvPr/>
        </p:nvSpPr>
        <p:spPr>
          <a:xfrm>
            <a:off x="230909" y="224255"/>
            <a:ext cx="11730182" cy="1151963"/>
          </a:xfrm>
          <a:prstGeom prst="rect">
            <a:avLst/>
          </a:prstGeom>
          <a:solidFill>
            <a:schemeClr val="accent1">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2400" b="1" u="sng" dirty="0">
                <a:solidFill>
                  <a:schemeClr val="tx1"/>
                </a:solidFill>
                <a:latin typeface="Century Gothic" panose="020B0502020202020204" pitchFamily="34" charset="0"/>
              </a:rPr>
              <a:t>REFLECT:</a:t>
            </a:r>
            <a:r>
              <a:rPr lang="en-GB" sz="2400" dirty="0">
                <a:solidFill>
                  <a:schemeClr val="tx1"/>
                </a:solidFill>
                <a:latin typeface="Century Gothic" panose="020B0502020202020204" pitchFamily="34" charset="0"/>
              </a:rPr>
              <a:t> </a:t>
            </a:r>
            <a:r>
              <a:rPr lang="en-GB" sz="1600" dirty="0">
                <a:solidFill>
                  <a:schemeClr val="tx1"/>
                </a:solidFill>
                <a:latin typeface="Century Gothic" panose="020B0502020202020204" pitchFamily="34" charset="0"/>
              </a:rPr>
              <a:t>For each task you should reflect afterwards about what skills you have used or developed. </a:t>
            </a:r>
          </a:p>
          <a:p>
            <a:r>
              <a:rPr lang="en-GB" sz="1600" dirty="0">
                <a:solidFill>
                  <a:schemeClr val="tx1"/>
                </a:solidFill>
                <a:latin typeface="Century Gothic" panose="020B0502020202020204" pitchFamily="34" charset="0"/>
              </a:rPr>
              <a:t>You can do this by talking to you parents or writing a short paragraph….or both!</a:t>
            </a:r>
          </a:p>
          <a:p>
            <a:r>
              <a:rPr lang="en-GB" sz="1600" dirty="0">
                <a:solidFill>
                  <a:schemeClr val="tx1"/>
                </a:solidFill>
                <a:latin typeface="Century Gothic" panose="020B0502020202020204" pitchFamily="34" charset="0"/>
              </a:rPr>
              <a:t>Use the writing frames below to help you</a:t>
            </a:r>
          </a:p>
        </p:txBody>
      </p:sp>
      <p:sp>
        <p:nvSpPr>
          <p:cNvPr id="3" name="TextBox 2">
            <a:extLst>
              <a:ext uri="{FF2B5EF4-FFF2-40B4-BE49-F238E27FC236}">
                <a16:creationId xmlns:a16="http://schemas.microsoft.com/office/drawing/2014/main" id="{B6DD1D54-F5F6-4682-9BE9-A5E9DFD86609}"/>
              </a:ext>
            </a:extLst>
          </p:cNvPr>
          <p:cNvSpPr txBox="1"/>
          <p:nvPr/>
        </p:nvSpPr>
        <p:spPr>
          <a:xfrm>
            <a:off x="614218" y="2558531"/>
            <a:ext cx="10963563" cy="2308324"/>
          </a:xfrm>
          <a:prstGeom prst="rect">
            <a:avLst/>
          </a:prstGeom>
          <a:noFill/>
          <a:ln w="28575">
            <a:solidFill>
              <a:schemeClr val="tx1"/>
            </a:solidFill>
          </a:ln>
        </p:spPr>
        <p:txBody>
          <a:bodyPr wrap="square" rtlCol="0">
            <a:spAutoFit/>
          </a:bodyPr>
          <a:lstStyle/>
          <a:p>
            <a:r>
              <a:rPr lang="en-GB" dirty="0">
                <a:solidFill>
                  <a:srgbClr val="FF0000"/>
                </a:solidFill>
                <a:latin typeface="Comic Sans MS" panose="030F0702030302020204" pitchFamily="66" charset="0"/>
              </a:rPr>
              <a:t>The task that I completed was…………………….</a:t>
            </a:r>
          </a:p>
          <a:p>
            <a:endParaRPr lang="en-GB" dirty="0">
              <a:solidFill>
                <a:srgbClr val="FF0000"/>
              </a:solidFill>
              <a:latin typeface="Comic Sans MS" panose="030F0702030302020204" pitchFamily="66" charset="0"/>
            </a:endParaRPr>
          </a:p>
          <a:p>
            <a:r>
              <a:rPr lang="en-GB" dirty="0">
                <a:solidFill>
                  <a:srgbClr val="FF0000"/>
                </a:solidFill>
                <a:latin typeface="Comic Sans MS" panose="030F0702030302020204" pitchFamily="66" charset="0"/>
              </a:rPr>
              <a:t>To do this task I used my _____________________________skills. </a:t>
            </a:r>
          </a:p>
          <a:p>
            <a:endParaRPr lang="en-GB" dirty="0">
              <a:solidFill>
                <a:srgbClr val="FF0000"/>
              </a:solidFill>
              <a:latin typeface="Comic Sans MS" panose="030F0702030302020204" pitchFamily="66" charset="0"/>
            </a:endParaRPr>
          </a:p>
          <a:p>
            <a:r>
              <a:rPr lang="en-GB" dirty="0">
                <a:solidFill>
                  <a:srgbClr val="FF0000"/>
                </a:solidFill>
                <a:latin typeface="Comic Sans MS" panose="030F0702030302020204" pitchFamily="66" charset="0"/>
              </a:rPr>
              <a:t>For example I……………………….(describe what you did to use your skill e.g. wrote a paragraph using new words to develop literacy).</a:t>
            </a:r>
          </a:p>
          <a:p>
            <a:endParaRPr lang="en-GB" dirty="0">
              <a:solidFill>
                <a:srgbClr val="FF0000"/>
              </a:solidFill>
              <a:latin typeface="Comic Sans MS" panose="030F0702030302020204" pitchFamily="66" charset="0"/>
            </a:endParaRPr>
          </a:p>
          <a:p>
            <a:r>
              <a:rPr lang="en-GB" dirty="0">
                <a:solidFill>
                  <a:srgbClr val="FF0000"/>
                </a:solidFill>
                <a:latin typeface="Comic Sans MS" panose="030F0702030302020204" pitchFamily="66" charset="0"/>
              </a:rPr>
              <a:t>This helped me to develop my ________ skill because…</a:t>
            </a:r>
          </a:p>
        </p:txBody>
      </p:sp>
      <p:sp>
        <p:nvSpPr>
          <p:cNvPr id="15" name="Rectangle 14">
            <a:extLst>
              <a:ext uri="{FF2B5EF4-FFF2-40B4-BE49-F238E27FC236}">
                <a16:creationId xmlns:a16="http://schemas.microsoft.com/office/drawing/2014/main" id="{786B7686-65D7-45A4-8B20-8B3F9F899D7D}"/>
              </a:ext>
            </a:extLst>
          </p:cNvPr>
          <p:cNvSpPr/>
          <p:nvPr/>
        </p:nvSpPr>
        <p:spPr>
          <a:xfrm>
            <a:off x="614218" y="5477163"/>
            <a:ext cx="11277899" cy="1214581"/>
          </a:xfrm>
          <a:prstGeom prst="rect">
            <a:avLst/>
          </a:prstGeom>
          <a:solidFill>
            <a:srgbClr val="CC99FF"/>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6" name="Picture 15">
            <a:extLst>
              <a:ext uri="{FF2B5EF4-FFF2-40B4-BE49-F238E27FC236}">
                <a16:creationId xmlns:a16="http://schemas.microsoft.com/office/drawing/2014/main" id="{E6E8A481-8A83-4220-93D2-6EAB15271C26}"/>
              </a:ext>
            </a:extLst>
          </p:cNvPr>
          <p:cNvPicPr>
            <a:picLocks noChangeAspect="1"/>
          </p:cNvPicPr>
          <p:nvPr/>
        </p:nvPicPr>
        <p:blipFill>
          <a:blip r:embed="rId2" cstate="print">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361598" y="4791233"/>
            <a:ext cx="648740" cy="648740"/>
          </a:xfrm>
          <a:prstGeom prst="rect">
            <a:avLst/>
          </a:prstGeom>
        </p:spPr>
      </p:pic>
      <p:sp>
        <p:nvSpPr>
          <p:cNvPr id="17" name="TextBox 16">
            <a:extLst>
              <a:ext uri="{FF2B5EF4-FFF2-40B4-BE49-F238E27FC236}">
                <a16:creationId xmlns:a16="http://schemas.microsoft.com/office/drawing/2014/main" id="{9378F380-7E35-477F-BF42-AE4E4B8C8CFB}"/>
              </a:ext>
            </a:extLst>
          </p:cNvPr>
          <p:cNvSpPr txBox="1"/>
          <p:nvPr/>
        </p:nvSpPr>
        <p:spPr>
          <a:xfrm>
            <a:off x="544154" y="5145398"/>
            <a:ext cx="7818935" cy="400110"/>
          </a:xfrm>
          <a:prstGeom prst="rect">
            <a:avLst/>
          </a:prstGeom>
          <a:noFill/>
        </p:spPr>
        <p:txBody>
          <a:bodyPr wrap="square" rtlCol="0">
            <a:spAutoFit/>
          </a:bodyPr>
          <a:lstStyle/>
          <a:p>
            <a:r>
              <a:rPr lang="en-GB" sz="2000" b="1" u="sng" dirty="0">
                <a:latin typeface="Century Gothic" panose="020B0502020202020204" pitchFamily="34" charset="0"/>
              </a:rPr>
              <a:t>Key of the </a:t>
            </a:r>
            <a:r>
              <a:rPr lang="en-GB" sz="2000" b="1" u="sng" dirty="0">
                <a:solidFill>
                  <a:srgbClr val="FF0000"/>
                </a:solidFill>
                <a:latin typeface="Century Gothic" panose="020B0502020202020204" pitchFamily="34" charset="0"/>
              </a:rPr>
              <a:t>skills</a:t>
            </a:r>
            <a:r>
              <a:rPr lang="en-GB" sz="2000" b="1" u="sng" dirty="0">
                <a:latin typeface="Century Gothic" panose="020B0502020202020204" pitchFamily="34" charset="0"/>
              </a:rPr>
              <a:t> you will use:</a:t>
            </a:r>
          </a:p>
        </p:txBody>
      </p:sp>
      <p:sp>
        <p:nvSpPr>
          <p:cNvPr id="18" name="TextBox 17">
            <a:extLst>
              <a:ext uri="{FF2B5EF4-FFF2-40B4-BE49-F238E27FC236}">
                <a16:creationId xmlns:a16="http://schemas.microsoft.com/office/drawing/2014/main" id="{2CB891AE-CCE5-4EBF-9975-7FBA2DC71346}"/>
              </a:ext>
            </a:extLst>
          </p:cNvPr>
          <p:cNvSpPr txBox="1"/>
          <p:nvPr/>
        </p:nvSpPr>
        <p:spPr>
          <a:xfrm>
            <a:off x="1390579" y="5534919"/>
            <a:ext cx="3853705" cy="584775"/>
          </a:xfrm>
          <a:prstGeom prst="rect">
            <a:avLst/>
          </a:prstGeom>
          <a:noFill/>
        </p:spPr>
        <p:txBody>
          <a:bodyPr wrap="square" rtlCol="0">
            <a:spAutoFit/>
          </a:bodyPr>
          <a:lstStyle/>
          <a:p>
            <a:r>
              <a:rPr lang="en-GB" b="1" dirty="0">
                <a:latin typeface="Century Gothic" panose="020B0502020202020204" pitchFamily="34" charset="0"/>
              </a:rPr>
              <a:t>Literacy </a:t>
            </a:r>
            <a:br>
              <a:rPr lang="en-GB" b="1" dirty="0">
                <a:latin typeface="Century Gothic" panose="020B0502020202020204" pitchFamily="34" charset="0"/>
              </a:rPr>
            </a:br>
            <a:r>
              <a:rPr lang="en-GB" sz="1400" b="1" dirty="0">
                <a:latin typeface="Century Gothic" panose="020B0502020202020204" pitchFamily="34" charset="0"/>
              </a:rPr>
              <a:t>(reading and writing)</a:t>
            </a:r>
            <a:endParaRPr lang="en-GB" b="1" dirty="0">
              <a:latin typeface="Century Gothic" panose="020B0502020202020204" pitchFamily="34" charset="0"/>
            </a:endParaRPr>
          </a:p>
        </p:txBody>
      </p:sp>
      <p:sp>
        <p:nvSpPr>
          <p:cNvPr id="19" name="TextBox 18">
            <a:extLst>
              <a:ext uri="{FF2B5EF4-FFF2-40B4-BE49-F238E27FC236}">
                <a16:creationId xmlns:a16="http://schemas.microsoft.com/office/drawing/2014/main" id="{8BAEF7E7-6BF4-4A45-A068-BE22A9BE2817}"/>
              </a:ext>
            </a:extLst>
          </p:cNvPr>
          <p:cNvSpPr txBox="1"/>
          <p:nvPr/>
        </p:nvSpPr>
        <p:spPr>
          <a:xfrm>
            <a:off x="5083114" y="5519253"/>
            <a:ext cx="2513065" cy="400110"/>
          </a:xfrm>
          <a:prstGeom prst="rect">
            <a:avLst/>
          </a:prstGeom>
          <a:noFill/>
        </p:spPr>
        <p:txBody>
          <a:bodyPr wrap="square" rtlCol="0">
            <a:spAutoFit/>
          </a:bodyPr>
          <a:lstStyle/>
          <a:p>
            <a:r>
              <a:rPr lang="en-GB" sz="2000" b="1" dirty="0">
                <a:latin typeface="Century Gothic" panose="020B0502020202020204" pitchFamily="34" charset="0"/>
              </a:rPr>
              <a:t>Numeracy</a:t>
            </a:r>
          </a:p>
        </p:txBody>
      </p:sp>
      <p:sp>
        <p:nvSpPr>
          <p:cNvPr id="21" name="TextBox 20">
            <a:extLst>
              <a:ext uri="{FF2B5EF4-FFF2-40B4-BE49-F238E27FC236}">
                <a16:creationId xmlns:a16="http://schemas.microsoft.com/office/drawing/2014/main" id="{FCC7BD1C-8458-4296-8F59-C87F081530E8}"/>
              </a:ext>
            </a:extLst>
          </p:cNvPr>
          <p:cNvSpPr txBox="1"/>
          <p:nvPr/>
        </p:nvSpPr>
        <p:spPr>
          <a:xfrm>
            <a:off x="9064318" y="6230628"/>
            <a:ext cx="2986457" cy="400110"/>
          </a:xfrm>
          <a:prstGeom prst="rect">
            <a:avLst/>
          </a:prstGeom>
          <a:noFill/>
        </p:spPr>
        <p:txBody>
          <a:bodyPr wrap="square" rtlCol="0">
            <a:spAutoFit/>
          </a:bodyPr>
          <a:lstStyle/>
          <a:p>
            <a:r>
              <a:rPr lang="en-GB" sz="2000" b="1" dirty="0">
                <a:latin typeface="Century Gothic" panose="020B0502020202020204" pitchFamily="34" charset="0"/>
              </a:rPr>
              <a:t>IT skills </a:t>
            </a:r>
            <a:r>
              <a:rPr lang="en-GB" sz="1600" b="1" dirty="0">
                <a:latin typeface="Century Gothic" panose="020B0502020202020204" pitchFamily="34" charset="0"/>
              </a:rPr>
              <a:t>(computers)</a:t>
            </a:r>
            <a:endParaRPr lang="en-GB" sz="2000" b="1" dirty="0">
              <a:latin typeface="Century Gothic" panose="020B0502020202020204" pitchFamily="34" charset="0"/>
            </a:endParaRPr>
          </a:p>
        </p:txBody>
      </p:sp>
      <p:sp>
        <p:nvSpPr>
          <p:cNvPr id="22" name="TextBox 21">
            <a:extLst>
              <a:ext uri="{FF2B5EF4-FFF2-40B4-BE49-F238E27FC236}">
                <a16:creationId xmlns:a16="http://schemas.microsoft.com/office/drawing/2014/main" id="{34E37BF0-8912-4763-8863-0D3D71DA06A6}"/>
              </a:ext>
            </a:extLst>
          </p:cNvPr>
          <p:cNvSpPr txBox="1"/>
          <p:nvPr/>
        </p:nvSpPr>
        <p:spPr>
          <a:xfrm>
            <a:off x="5109146" y="6005326"/>
            <a:ext cx="2848513" cy="738664"/>
          </a:xfrm>
          <a:prstGeom prst="rect">
            <a:avLst/>
          </a:prstGeom>
          <a:noFill/>
        </p:spPr>
        <p:txBody>
          <a:bodyPr wrap="square" rtlCol="0">
            <a:spAutoFit/>
          </a:bodyPr>
          <a:lstStyle/>
          <a:p>
            <a:r>
              <a:rPr lang="en-GB" sz="2000" b="1" dirty="0">
                <a:latin typeface="Century Gothic" panose="020B0502020202020204" pitchFamily="34" charset="0"/>
              </a:rPr>
              <a:t>Problem Solving</a:t>
            </a:r>
          </a:p>
          <a:p>
            <a:r>
              <a:rPr lang="en-GB" sz="1100" b="1" dirty="0">
                <a:latin typeface="Century Gothic" panose="020B0502020202020204" pitchFamily="34" charset="0"/>
              </a:rPr>
              <a:t>(thinking of answers to complete a puzzle or task)</a:t>
            </a:r>
          </a:p>
        </p:txBody>
      </p:sp>
      <p:sp>
        <p:nvSpPr>
          <p:cNvPr id="23" name="TextBox 22">
            <a:extLst>
              <a:ext uri="{FF2B5EF4-FFF2-40B4-BE49-F238E27FC236}">
                <a16:creationId xmlns:a16="http://schemas.microsoft.com/office/drawing/2014/main" id="{8E9AEF9C-9388-4E4D-B0BB-199FB2D78F61}"/>
              </a:ext>
            </a:extLst>
          </p:cNvPr>
          <p:cNvSpPr txBox="1"/>
          <p:nvPr/>
        </p:nvSpPr>
        <p:spPr>
          <a:xfrm>
            <a:off x="9003380" y="5495309"/>
            <a:ext cx="2950720" cy="830997"/>
          </a:xfrm>
          <a:prstGeom prst="rect">
            <a:avLst/>
          </a:prstGeom>
          <a:noFill/>
        </p:spPr>
        <p:txBody>
          <a:bodyPr wrap="square" rtlCol="0">
            <a:spAutoFit/>
          </a:bodyPr>
          <a:lstStyle/>
          <a:p>
            <a:r>
              <a:rPr lang="en-GB" sz="2000" b="1" dirty="0">
                <a:latin typeface="Century Gothic" panose="020B0502020202020204" pitchFamily="34" charset="0"/>
              </a:rPr>
              <a:t>Creative Thinking</a:t>
            </a:r>
          </a:p>
          <a:p>
            <a:r>
              <a:rPr lang="en-GB" sz="1400" b="1" dirty="0">
                <a:latin typeface="Century Gothic" panose="020B0502020202020204" pitchFamily="34" charset="0"/>
              </a:rPr>
              <a:t>(coming up with your own ideas)</a:t>
            </a:r>
          </a:p>
        </p:txBody>
      </p:sp>
      <p:pic>
        <p:nvPicPr>
          <p:cNvPr id="24" name="Picture 23">
            <a:extLst>
              <a:ext uri="{FF2B5EF4-FFF2-40B4-BE49-F238E27FC236}">
                <a16:creationId xmlns:a16="http://schemas.microsoft.com/office/drawing/2014/main" id="{D1671E99-F67D-4B52-A5F9-C5867DEECBC2}"/>
              </a:ext>
            </a:extLst>
          </p:cNvPr>
          <p:cNvPicPr>
            <a:picLocks noChangeAspect="1"/>
          </p:cNvPicPr>
          <p:nvPr/>
        </p:nvPicPr>
        <p:blipFill>
          <a:blip r:embed="rId4" cstate="print">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825738" y="5545508"/>
            <a:ext cx="520358" cy="520358"/>
          </a:xfrm>
          <a:prstGeom prst="rect">
            <a:avLst/>
          </a:prstGeom>
          <a:solidFill>
            <a:schemeClr val="bg1"/>
          </a:solidFill>
          <a:ln w="12700">
            <a:solidFill>
              <a:schemeClr val="tx1"/>
            </a:solidFill>
          </a:ln>
        </p:spPr>
      </p:pic>
      <p:pic>
        <p:nvPicPr>
          <p:cNvPr id="25" name="Picture 24">
            <a:extLst>
              <a:ext uri="{FF2B5EF4-FFF2-40B4-BE49-F238E27FC236}">
                <a16:creationId xmlns:a16="http://schemas.microsoft.com/office/drawing/2014/main" id="{F11D0E1B-1BD7-4441-9B8D-8BC644223611}"/>
              </a:ext>
            </a:extLst>
          </p:cNvPr>
          <p:cNvPicPr>
            <a:picLocks noChangeAspect="1"/>
          </p:cNvPicPr>
          <p:nvPr/>
        </p:nvPicPr>
        <p:blipFill>
          <a:blip r:embed="rId6" cstate="print">
            <a:extLst>
              <a:ext uri="{28A0092B-C50C-407E-A947-70E740481C1C}">
                <a14:useLocalDpi xmlns:a14="http://schemas.microsoft.com/office/drawing/2010/main" val="0"/>
              </a:ext>
              <a:ext uri="{837473B0-CC2E-450A-ABE3-18F120FF3D39}">
                <a1611:picAttrSrcUrl xmlns:a1611="http://schemas.microsoft.com/office/drawing/2016/11/main" r:id="rId7"/>
              </a:ext>
            </a:extLst>
          </a:blip>
          <a:stretch>
            <a:fillRect/>
          </a:stretch>
        </p:blipFill>
        <p:spPr>
          <a:xfrm>
            <a:off x="4572811" y="5545508"/>
            <a:ext cx="520358" cy="520358"/>
          </a:xfrm>
          <a:prstGeom prst="rect">
            <a:avLst/>
          </a:prstGeom>
          <a:ln w="12700">
            <a:solidFill>
              <a:schemeClr val="tx1"/>
            </a:solidFill>
          </a:ln>
        </p:spPr>
      </p:pic>
      <p:pic>
        <p:nvPicPr>
          <p:cNvPr id="26" name="Picture 25">
            <a:extLst>
              <a:ext uri="{FF2B5EF4-FFF2-40B4-BE49-F238E27FC236}">
                <a16:creationId xmlns:a16="http://schemas.microsoft.com/office/drawing/2014/main" id="{9FFBCC49-0E8D-482F-A6E4-F61044292EC7}"/>
              </a:ext>
            </a:extLst>
          </p:cNvPr>
          <p:cNvPicPr>
            <a:picLocks noChangeAspect="1"/>
          </p:cNvPicPr>
          <p:nvPr/>
        </p:nvPicPr>
        <p:blipFill>
          <a:blip r:embed="rId8" cstate="print">
            <a:extLst>
              <a:ext uri="{28A0092B-C50C-407E-A947-70E740481C1C}">
                <a14:useLocalDpi xmlns:a14="http://schemas.microsoft.com/office/drawing/2010/main" val="0"/>
              </a:ext>
              <a:ext uri="{837473B0-CC2E-450A-ABE3-18F120FF3D39}">
                <a1611:picAttrSrcUrl xmlns:a1611="http://schemas.microsoft.com/office/drawing/2016/11/main" r:id="rId9"/>
              </a:ext>
            </a:extLst>
          </a:blip>
          <a:stretch>
            <a:fillRect/>
          </a:stretch>
        </p:blipFill>
        <p:spPr>
          <a:xfrm>
            <a:off x="8318076" y="6130901"/>
            <a:ext cx="525128" cy="525128"/>
          </a:xfrm>
          <a:prstGeom prst="rect">
            <a:avLst/>
          </a:prstGeom>
          <a:solidFill>
            <a:schemeClr val="bg1"/>
          </a:solidFill>
          <a:ln w="12700">
            <a:solidFill>
              <a:schemeClr val="tx1"/>
            </a:solidFill>
          </a:ln>
        </p:spPr>
      </p:pic>
      <p:pic>
        <p:nvPicPr>
          <p:cNvPr id="27" name="Picture 26">
            <a:extLst>
              <a:ext uri="{FF2B5EF4-FFF2-40B4-BE49-F238E27FC236}">
                <a16:creationId xmlns:a16="http://schemas.microsoft.com/office/drawing/2014/main" id="{C3CF5491-A1CC-427B-AFC0-E9594367EBA3}"/>
              </a:ext>
            </a:extLst>
          </p:cNvPr>
          <p:cNvPicPr>
            <a:picLocks noChangeAspect="1"/>
          </p:cNvPicPr>
          <p:nvPr/>
        </p:nvPicPr>
        <p:blipFill>
          <a:blip r:embed="rId10" cstate="print">
            <a:extLst>
              <a:ext uri="{28A0092B-C50C-407E-A947-70E740481C1C}">
                <a14:useLocalDpi xmlns:a14="http://schemas.microsoft.com/office/drawing/2010/main" val="0"/>
              </a:ext>
              <a:ext uri="{837473B0-CC2E-450A-ABE3-18F120FF3D39}">
                <a1611:picAttrSrcUrl xmlns:a1611="http://schemas.microsoft.com/office/drawing/2016/11/main" r:id="rId11"/>
              </a:ext>
            </a:extLst>
          </a:blip>
          <a:stretch>
            <a:fillRect/>
          </a:stretch>
        </p:blipFill>
        <p:spPr>
          <a:xfrm>
            <a:off x="4572811" y="6119694"/>
            <a:ext cx="536335" cy="536335"/>
          </a:xfrm>
          <a:prstGeom prst="rect">
            <a:avLst/>
          </a:prstGeom>
          <a:solidFill>
            <a:schemeClr val="bg1"/>
          </a:solidFill>
          <a:ln w="12700">
            <a:solidFill>
              <a:schemeClr val="tx1"/>
            </a:solidFill>
          </a:ln>
        </p:spPr>
      </p:pic>
      <p:pic>
        <p:nvPicPr>
          <p:cNvPr id="28" name="Picture 27">
            <a:extLst>
              <a:ext uri="{FF2B5EF4-FFF2-40B4-BE49-F238E27FC236}">
                <a16:creationId xmlns:a16="http://schemas.microsoft.com/office/drawing/2014/main" id="{D420110B-C0D7-4E9B-974E-D3BEB3B1D03A}"/>
              </a:ext>
            </a:extLst>
          </p:cNvPr>
          <p:cNvPicPr>
            <a:picLocks noChangeAspect="1"/>
          </p:cNvPicPr>
          <p:nvPr/>
        </p:nvPicPr>
        <p:blipFill>
          <a:blip r:embed="rId12" cstate="print">
            <a:extLst>
              <a:ext uri="{28A0092B-C50C-407E-A947-70E740481C1C}">
                <a14:useLocalDpi xmlns:a14="http://schemas.microsoft.com/office/drawing/2010/main" val="0"/>
              </a:ext>
              <a:ext uri="{837473B0-CC2E-450A-ABE3-18F120FF3D39}">
                <a1611:picAttrSrcUrl xmlns:a1611="http://schemas.microsoft.com/office/drawing/2016/11/main" r:id="rId13"/>
              </a:ext>
            </a:extLst>
          </a:blip>
          <a:stretch>
            <a:fillRect/>
          </a:stretch>
        </p:blipFill>
        <p:spPr>
          <a:xfrm>
            <a:off x="8316559" y="5528189"/>
            <a:ext cx="528163" cy="528163"/>
          </a:xfrm>
          <a:prstGeom prst="rect">
            <a:avLst/>
          </a:prstGeom>
          <a:solidFill>
            <a:schemeClr val="bg1"/>
          </a:solidFill>
          <a:ln w="12700">
            <a:solidFill>
              <a:schemeClr val="tx1"/>
            </a:solidFill>
          </a:ln>
        </p:spPr>
      </p:pic>
      <p:sp>
        <p:nvSpPr>
          <p:cNvPr id="29" name="TextBox 28">
            <a:extLst>
              <a:ext uri="{FF2B5EF4-FFF2-40B4-BE49-F238E27FC236}">
                <a16:creationId xmlns:a16="http://schemas.microsoft.com/office/drawing/2014/main" id="{B5E6DA21-C531-43C4-B8EE-FAB544D7EEC4}"/>
              </a:ext>
            </a:extLst>
          </p:cNvPr>
          <p:cNvSpPr txBox="1"/>
          <p:nvPr/>
        </p:nvSpPr>
        <p:spPr>
          <a:xfrm>
            <a:off x="1416160" y="6053548"/>
            <a:ext cx="3872101" cy="584775"/>
          </a:xfrm>
          <a:prstGeom prst="rect">
            <a:avLst/>
          </a:prstGeom>
          <a:noFill/>
        </p:spPr>
        <p:txBody>
          <a:bodyPr wrap="square" rtlCol="0">
            <a:spAutoFit/>
          </a:bodyPr>
          <a:lstStyle/>
          <a:p>
            <a:r>
              <a:rPr lang="en-GB" b="1" dirty="0">
                <a:latin typeface="Century Gothic" panose="020B0502020202020204" pitchFamily="34" charset="0"/>
              </a:rPr>
              <a:t>Research</a:t>
            </a:r>
            <a:r>
              <a:rPr lang="en-GB" sz="1400" b="1" dirty="0">
                <a:latin typeface="Century Gothic" panose="020B0502020202020204" pitchFamily="34" charset="0"/>
              </a:rPr>
              <a:t> </a:t>
            </a:r>
            <a:br>
              <a:rPr lang="en-GB" sz="1400" b="1" dirty="0">
                <a:latin typeface="Century Gothic" panose="020B0502020202020204" pitchFamily="34" charset="0"/>
              </a:rPr>
            </a:br>
            <a:r>
              <a:rPr lang="en-GB" sz="1400" b="1" dirty="0">
                <a:latin typeface="Century Gothic" panose="020B0502020202020204" pitchFamily="34" charset="0"/>
              </a:rPr>
              <a:t>(finding information)</a:t>
            </a:r>
            <a:endParaRPr lang="en-GB" b="1" dirty="0">
              <a:latin typeface="Century Gothic" panose="020B0502020202020204" pitchFamily="34" charset="0"/>
            </a:endParaRPr>
          </a:p>
        </p:txBody>
      </p:sp>
      <p:pic>
        <p:nvPicPr>
          <p:cNvPr id="30" name="Picture 29">
            <a:extLst>
              <a:ext uri="{FF2B5EF4-FFF2-40B4-BE49-F238E27FC236}">
                <a16:creationId xmlns:a16="http://schemas.microsoft.com/office/drawing/2014/main" id="{1EE6DC20-4C44-40ED-96F6-624CD683B8E0}"/>
              </a:ext>
            </a:extLst>
          </p:cNvPr>
          <p:cNvPicPr>
            <a:picLocks noChangeAspect="1"/>
          </p:cNvPicPr>
          <p:nvPr/>
        </p:nvPicPr>
        <p:blipFill>
          <a:blip r:embed="rId14" cstate="print">
            <a:extLst>
              <a:ext uri="{28A0092B-C50C-407E-A947-70E740481C1C}">
                <a14:useLocalDpi xmlns:a14="http://schemas.microsoft.com/office/drawing/2010/main" val="0"/>
              </a:ext>
              <a:ext uri="{837473B0-CC2E-450A-ABE3-18F120FF3D39}">
                <a1611:picAttrSrcUrl xmlns:a1611="http://schemas.microsoft.com/office/drawing/2016/11/main" r:id="rId15"/>
              </a:ext>
            </a:extLst>
          </a:blip>
          <a:stretch>
            <a:fillRect/>
          </a:stretch>
        </p:blipFill>
        <p:spPr>
          <a:xfrm>
            <a:off x="840749" y="6110380"/>
            <a:ext cx="520358" cy="520358"/>
          </a:xfrm>
          <a:prstGeom prst="rect">
            <a:avLst/>
          </a:prstGeom>
          <a:ln w="12700">
            <a:solidFill>
              <a:schemeClr val="tx1"/>
            </a:solidFill>
          </a:ln>
        </p:spPr>
      </p:pic>
    </p:spTree>
    <p:extLst>
      <p:ext uri="{BB962C8B-B14F-4D97-AF65-F5344CB8AC3E}">
        <p14:creationId xmlns:p14="http://schemas.microsoft.com/office/powerpoint/2010/main" val="39201399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4D91C9C-D366-4949-A568-556EEB51EB62}"/>
              </a:ext>
            </a:extLst>
          </p:cNvPr>
          <p:cNvSpPr/>
          <p:nvPr/>
        </p:nvSpPr>
        <p:spPr>
          <a:xfrm>
            <a:off x="3565236" y="6199693"/>
            <a:ext cx="8395855" cy="475814"/>
          </a:xfrm>
          <a:prstGeom prst="rect">
            <a:avLst/>
          </a:prstGeom>
          <a:solidFill>
            <a:srgbClr val="92D050"/>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u="sng" dirty="0">
                <a:solidFill>
                  <a:schemeClr val="tx1"/>
                </a:solidFill>
                <a:latin typeface="Century Gothic" panose="020B0502020202020204" pitchFamily="34" charset="0"/>
              </a:rPr>
              <a:t>Task continues on next page…</a:t>
            </a:r>
          </a:p>
        </p:txBody>
      </p:sp>
      <p:sp>
        <p:nvSpPr>
          <p:cNvPr id="5" name="Rectangle: Rounded Corners 4">
            <a:extLst>
              <a:ext uri="{FF2B5EF4-FFF2-40B4-BE49-F238E27FC236}">
                <a16:creationId xmlns:a16="http://schemas.microsoft.com/office/drawing/2014/main" id="{11FB72CA-386C-48D0-892B-9164ED8ECF17}"/>
              </a:ext>
            </a:extLst>
          </p:cNvPr>
          <p:cNvSpPr/>
          <p:nvPr/>
        </p:nvSpPr>
        <p:spPr>
          <a:xfrm>
            <a:off x="10048568" y="176981"/>
            <a:ext cx="1912523" cy="1415845"/>
          </a:xfrm>
          <a:prstGeom prst="roundRect">
            <a:avLst/>
          </a:prstGeom>
          <a:solidFill>
            <a:srgbClr val="CC99FF"/>
          </a:solid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20C05EE9-05CC-458A-BFD9-CE1CC8F578A9}"/>
              </a:ext>
            </a:extLst>
          </p:cNvPr>
          <p:cNvSpPr txBox="1"/>
          <p:nvPr/>
        </p:nvSpPr>
        <p:spPr>
          <a:xfrm>
            <a:off x="10392697" y="176981"/>
            <a:ext cx="1170038" cy="369332"/>
          </a:xfrm>
          <a:prstGeom prst="rect">
            <a:avLst/>
          </a:prstGeom>
          <a:noFill/>
        </p:spPr>
        <p:txBody>
          <a:bodyPr wrap="square" rtlCol="0">
            <a:spAutoFit/>
          </a:bodyPr>
          <a:lstStyle/>
          <a:p>
            <a:pPr algn="ctr"/>
            <a:r>
              <a:rPr lang="en-GB" b="1" u="sng" dirty="0"/>
              <a:t>Skills:</a:t>
            </a:r>
          </a:p>
        </p:txBody>
      </p:sp>
      <p:sp>
        <p:nvSpPr>
          <p:cNvPr id="7" name="TextBox 6">
            <a:extLst>
              <a:ext uri="{FF2B5EF4-FFF2-40B4-BE49-F238E27FC236}">
                <a16:creationId xmlns:a16="http://schemas.microsoft.com/office/drawing/2014/main" id="{F7141D94-CFE9-4D36-9603-12D4C8B293DA}"/>
              </a:ext>
            </a:extLst>
          </p:cNvPr>
          <p:cNvSpPr txBox="1"/>
          <p:nvPr/>
        </p:nvSpPr>
        <p:spPr>
          <a:xfrm>
            <a:off x="9670026" y="1985040"/>
            <a:ext cx="2172928" cy="3693319"/>
          </a:xfrm>
          <a:prstGeom prst="rect">
            <a:avLst/>
          </a:prstGeom>
          <a:solidFill>
            <a:schemeClr val="accent4">
              <a:lumMod val="20000"/>
              <a:lumOff val="80000"/>
            </a:schemeClr>
          </a:solidFill>
          <a:ln w="28575">
            <a:solidFill>
              <a:schemeClr val="tx1"/>
            </a:solidFill>
          </a:ln>
        </p:spPr>
        <p:txBody>
          <a:bodyPr wrap="square" rtlCol="0">
            <a:spAutoFit/>
          </a:bodyPr>
          <a:lstStyle/>
          <a:p>
            <a:r>
              <a:rPr lang="en-GB" b="1" u="sng" dirty="0"/>
              <a:t>Words to find: </a:t>
            </a:r>
          </a:p>
          <a:p>
            <a:r>
              <a:rPr lang="en-GB" dirty="0"/>
              <a:t>approximate</a:t>
            </a:r>
          </a:p>
          <a:p>
            <a:r>
              <a:rPr lang="en-GB" dirty="0"/>
              <a:t>brief</a:t>
            </a:r>
          </a:p>
          <a:p>
            <a:r>
              <a:rPr lang="en-GB" dirty="0"/>
              <a:t>compatible</a:t>
            </a:r>
          </a:p>
          <a:p>
            <a:r>
              <a:rPr lang="en-GB" dirty="0"/>
              <a:t>distinguish</a:t>
            </a:r>
          </a:p>
          <a:p>
            <a:r>
              <a:rPr lang="en-GB" dirty="0"/>
              <a:t>equivalent</a:t>
            </a:r>
          </a:p>
          <a:p>
            <a:r>
              <a:rPr lang="en-GB" dirty="0"/>
              <a:t>influence</a:t>
            </a:r>
          </a:p>
          <a:p>
            <a:r>
              <a:rPr lang="en-GB" dirty="0"/>
              <a:t>policy</a:t>
            </a:r>
          </a:p>
          <a:p>
            <a:r>
              <a:rPr lang="en-GB" dirty="0"/>
              <a:t>procedure</a:t>
            </a:r>
          </a:p>
          <a:p>
            <a:r>
              <a:rPr lang="en-GB" dirty="0"/>
              <a:t>quantity</a:t>
            </a:r>
          </a:p>
          <a:p>
            <a:r>
              <a:rPr lang="en-GB" dirty="0"/>
              <a:t>validate</a:t>
            </a:r>
          </a:p>
          <a:p>
            <a:endParaRPr lang="en-GB" dirty="0"/>
          </a:p>
          <a:p>
            <a:endParaRPr lang="en-GB" dirty="0"/>
          </a:p>
        </p:txBody>
      </p:sp>
      <p:graphicFrame>
        <p:nvGraphicFramePr>
          <p:cNvPr id="8" name="Table 7">
            <a:extLst>
              <a:ext uri="{FF2B5EF4-FFF2-40B4-BE49-F238E27FC236}">
                <a16:creationId xmlns:a16="http://schemas.microsoft.com/office/drawing/2014/main" id="{E54480B4-B25D-4C3B-BC28-5CD905F26502}"/>
              </a:ext>
            </a:extLst>
          </p:cNvPr>
          <p:cNvGraphicFramePr>
            <a:graphicFrameLocks noGrp="1"/>
          </p:cNvGraphicFramePr>
          <p:nvPr>
            <p:extLst>
              <p:ext uri="{D42A27DB-BD31-4B8C-83A1-F6EECF244321}">
                <p14:modId xmlns:p14="http://schemas.microsoft.com/office/powerpoint/2010/main" val="688999642"/>
              </p:ext>
            </p:extLst>
          </p:nvPr>
        </p:nvGraphicFramePr>
        <p:xfrm>
          <a:off x="2854036" y="361647"/>
          <a:ext cx="6738084" cy="5713008"/>
        </p:xfrm>
        <a:graphic>
          <a:graphicData uri="http://schemas.openxmlformats.org/drawingml/2006/table">
            <a:tbl>
              <a:tblPr/>
              <a:tblGrid>
                <a:gridCol w="561507">
                  <a:extLst>
                    <a:ext uri="{9D8B030D-6E8A-4147-A177-3AD203B41FA5}">
                      <a16:colId xmlns:a16="http://schemas.microsoft.com/office/drawing/2014/main" val="2218953739"/>
                    </a:ext>
                  </a:extLst>
                </a:gridCol>
                <a:gridCol w="561507">
                  <a:extLst>
                    <a:ext uri="{9D8B030D-6E8A-4147-A177-3AD203B41FA5}">
                      <a16:colId xmlns:a16="http://schemas.microsoft.com/office/drawing/2014/main" val="612455243"/>
                    </a:ext>
                  </a:extLst>
                </a:gridCol>
                <a:gridCol w="561507">
                  <a:extLst>
                    <a:ext uri="{9D8B030D-6E8A-4147-A177-3AD203B41FA5}">
                      <a16:colId xmlns:a16="http://schemas.microsoft.com/office/drawing/2014/main" val="325321839"/>
                    </a:ext>
                  </a:extLst>
                </a:gridCol>
                <a:gridCol w="555957">
                  <a:extLst>
                    <a:ext uri="{9D8B030D-6E8A-4147-A177-3AD203B41FA5}">
                      <a16:colId xmlns:a16="http://schemas.microsoft.com/office/drawing/2014/main" val="3394505017"/>
                    </a:ext>
                  </a:extLst>
                </a:gridCol>
                <a:gridCol w="567057">
                  <a:extLst>
                    <a:ext uri="{9D8B030D-6E8A-4147-A177-3AD203B41FA5}">
                      <a16:colId xmlns:a16="http://schemas.microsoft.com/office/drawing/2014/main" val="3746894037"/>
                    </a:ext>
                  </a:extLst>
                </a:gridCol>
                <a:gridCol w="561507">
                  <a:extLst>
                    <a:ext uri="{9D8B030D-6E8A-4147-A177-3AD203B41FA5}">
                      <a16:colId xmlns:a16="http://schemas.microsoft.com/office/drawing/2014/main" val="4004485316"/>
                    </a:ext>
                  </a:extLst>
                </a:gridCol>
                <a:gridCol w="561507">
                  <a:extLst>
                    <a:ext uri="{9D8B030D-6E8A-4147-A177-3AD203B41FA5}">
                      <a16:colId xmlns:a16="http://schemas.microsoft.com/office/drawing/2014/main" val="1774135480"/>
                    </a:ext>
                  </a:extLst>
                </a:gridCol>
                <a:gridCol w="561507">
                  <a:extLst>
                    <a:ext uri="{9D8B030D-6E8A-4147-A177-3AD203B41FA5}">
                      <a16:colId xmlns:a16="http://schemas.microsoft.com/office/drawing/2014/main" val="1006964220"/>
                    </a:ext>
                  </a:extLst>
                </a:gridCol>
                <a:gridCol w="561507">
                  <a:extLst>
                    <a:ext uri="{9D8B030D-6E8A-4147-A177-3AD203B41FA5}">
                      <a16:colId xmlns:a16="http://schemas.microsoft.com/office/drawing/2014/main" val="1851973048"/>
                    </a:ext>
                  </a:extLst>
                </a:gridCol>
                <a:gridCol w="561507">
                  <a:extLst>
                    <a:ext uri="{9D8B030D-6E8A-4147-A177-3AD203B41FA5}">
                      <a16:colId xmlns:a16="http://schemas.microsoft.com/office/drawing/2014/main" val="124643454"/>
                    </a:ext>
                  </a:extLst>
                </a:gridCol>
                <a:gridCol w="561507">
                  <a:extLst>
                    <a:ext uri="{9D8B030D-6E8A-4147-A177-3AD203B41FA5}">
                      <a16:colId xmlns:a16="http://schemas.microsoft.com/office/drawing/2014/main" val="3981995699"/>
                    </a:ext>
                  </a:extLst>
                </a:gridCol>
                <a:gridCol w="561507">
                  <a:extLst>
                    <a:ext uri="{9D8B030D-6E8A-4147-A177-3AD203B41FA5}">
                      <a16:colId xmlns:a16="http://schemas.microsoft.com/office/drawing/2014/main" val="4217510443"/>
                    </a:ext>
                  </a:extLst>
                </a:gridCol>
              </a:tblGrid>
              <a:tr h="476084">
                <a:tc>
                  <a:txBody>
                    <a:bodyPr/>
                    <a:lstStyle/>
                    <a:p>
                      <a:pPr algn="ctr"/>
                      <a:r>
                        <a:rPr lang="en-GB" b="1" dirty="0"/>
                        <a:t>T</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N</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E</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L</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A</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V</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I</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U</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Q</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E</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C</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A</a:t>
                      </a:r>
                    </a:p>
                  </a:txBody>
                  <a:tcPr marL="90653" marR="90653" marT="45326" marB="45326" anchor="ctr">
                    <a:lnL>
                      <a:noFill/>
                    </a:lnL>
                    <a:lnR>
                      <a:noFill/>
                    </a:lnR>
                    <a:lnT>
                      <a:noFill/>
                    </a:lnT>
                    <a:lnB>
                      <a:noFill/>
                    </a:lnB>
                    <a:solidFill>
                      <a:schemeClr val="accent1">
                        <a:lumMod val="20000"/>
                        <a:lumOff val="80000"/>
                      </a:schemeClr>
                    </a:solidFill>
                  </a:tcPr>
                </a:tc>
                <a:extLst>
                  <a:ext uri="{0D108BD9-81ED-4DB2-BD59-A6C34878D82A}">
                    <a16:rowId xmlns:a16="http://schemas.microsoft.com/office/drawing/2014/main" val="2093448951"/>
                  </a:ext>
                </a:extLst>
              </a:tr>
              <a:tr h="476084">
                <a:tc>
                  <a:txBody>
                    <a:bodyPr/>
                    <a:lstStyle/>
                    <a:p>
                      <a:pPr algn="ctr"/>
                      <a:r>
                        <a:rPr lang="en-GB" b="1" dirty="0"/>
                        <a:t>W</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A</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E</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P</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A</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R</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H</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C</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Z</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B</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O</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D</a:t>
                      </a:r>
                    </a:p>
                  </a:txBody>
                  <a:tcPr marL="90653" marR="90653" marT="45326" marB="45326" anchor="ctr">
                    <a:lnL>
                      <a:noFill/>
                    </a:lnL>
                    <a:lnR>
                      <a:noFill/>
                    </a:lnR>
                    <a:lnT>
                      <a:noFill/>
                    </a:lnT>
                    <a:lnB>
                      <a:noFill/>
                    </a:lnB>
                    <a:solidFill>
                      <a:schemeClr val="accent1">
                        <a:lumMod val="20000"/>
                        <a:lumOff val="80000"/>
                      </a:schemeClr>
                    </a:solidFill>
                  </a:tcPr>
                </a:tc>
                <a:extLst>
                  <a:ext uri="{0D108BD9-81ED-4DB2-BD59-A6C34878D82A}">
                    <a16:rowId xmlns:a16="http://schemas.microsoft.com/office/drawing/2014/main" val="3004990898"/>
                  </a:ext>
                </a:extLst>
              </a:tr>
              <a:tr h="476084">
                <a:tc>
                  <a:txBody>
                    <a:bodyPr/>
                    <a:lstStyle/>
                    <a:p>
                      <a:pPr algn="ctr"/>
                      <a:r>
                        <a:rPr lang="en-GB" b="1" dirty="0"/>
                        <a:t>E</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I</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N</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F</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L</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U</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E</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N</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C</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E</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M</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E</a:t>
                      </a:r>
                    </a:p>
                  </a:txBody>
                  <a:tcPr marL="90653" marR="90653" marT="45326" marB="45326" anchor="ctr">
                    <a:lnL>
                      <a:noFill/>
                    </a:lnL>
                    <a:lnR>
                      <a:noFill/>
                    </a:lnR>
                    <a:lnT>
                      <a:noFill/>
                    </a:lnT>
                    <a:lnB>
                      <a:noFill/>
                    </a:lnB>
                    <a:solidFill>
                      <a:schemeClr val="accent1">
                        <a:lumMod val="20000"/>
                        <a:lumOff val="80000"/>
                      </a:schemeClr>
                    </a:solidFill>
                  </a:tcPr>
                </a:tc>
                <a:extLst>
                  <a:ext uri="{0D108BD9-81ED-4DB2-BD59-A6C34878D82A}">
                    <a16:rowId xmlns:a16="http://schemas.microsoft.com/office/drawing/2014/main" val="3357090261"/>
                  </a:ext>
                </a:extLst>
              </a:tr>
              <a:tr h="476084">
                <a:tc>
                  <a:txBody>
                    <a:bodyPr/>
                    <a:lstStyle/>
                    <a:p>
                      <a:pPr algn="ctr"/>
                      <a:r>
                        <a:rPr lang="en-GB" b="1" dirty="0"/>
                        <a:t>F</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M</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G</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M</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U</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D</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B</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G</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D</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L</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P</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R</a:t>
                      </a:r>
                    </a:p>
                  </a:txBody>
                  <a:tcPr marL="90653" marR="90653" marT="45326" marB="45326" anchor="ctr">
                    <a:lnL>
                      <a:noFill/>
                    </a:lnL>
                    <a:lnR>
                      <a:noFill/>
                    </a:lnR>
                    <a:lnT>
                      <a:noFill/>
                    </a:lnT>
                    <a:lnB>
                      <a:noFill/>
                    </a:lnB>
                    <a:solidFill>
                      <a:schemeClr val="accent1">
                        <a:lumMod val="20000"/>
                        <a:lumOff val="80000"/>
                      </a:schemeClr>
                    </a:solidFill>
                  </a:tcPr>
                </a:tc>
                <a:extLst>
                  <a:ext uri="{0D108BD9-81ED-4DB2-BD59-A6C34878D82A}">
                    <a16:rowId xmlns:a16="http://schemas.microsoft.com/office/drawing/2014/main" val="255865534"/>
                  </a:ext>
                </a:extLst>
              </a:tr>
              <a:tr h="476084">
                <a:tc>
                  <a:txBody>
                    <a:bodyPr/>
                    <a:lstStyle/>
                    <a:p>
                      <a:pPr algn="ctr"/>
                      <a:r>
                        <a:rPr lang="en-GB" b="1" dirty="0"/>
                        <a:t>R</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F</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H</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N</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E</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T</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A</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D</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I</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L</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A</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V</a:t>
                      </a:r>
                    </a:p>
                  </a:txBody>
                  <a:tcPr marL="90653" marR="90653" marT="45326" marB="45326" anchor="ctr">
                    <a:lnL>
                      <a:noFill/>
                    </a:lnL>
                    <a:lnR>
                      <a:noFill/>
                    </a:lnR>
                    <a:lnT>
                      <a:noFill/>
                    </a:lnT>
                    <a:lnB>
                      <a:noFill/>
                    </a:lnB>
                    <a:solidFill>
                      <a:schemeClr val="accent1">
                        <a:lumMod val="20000"/>
                        <a:lumOff val="80000"/>
                      </a:schemeClr>
                    </a:solidFill>
                  </a:tcPr>
                </a:tc>
                <a:extLst>
                  <a:ext uri="{0D108BD9-81ED-4DB2-BD59-A6C34878D82A}">
                    <a16:rowId xmlns:a16="http://schemas.microsoft.com/office/drawing/2014/main" val="3866397243"/>
                  </a:ext>
                </a:extLst>
              </a:tr>
              <a:tr h="476084">
                <a:tc>
                  <a:txBody>
                    <a:bodyPr/>
                    <a:lstStyle/>
                    <a:p>
                      <a:pPr algn="ctr"/>
                      <a:r>
                        <a:rPr lang="en-GB" b="1" dirty="0"/>
                        <a:t>P</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A</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P</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P</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R</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O</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X</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I</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M</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A</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T</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E</a:t>
                      </a:r>
                    </a:p>
                  </a:txBody>
                  <a:tcPr marL="90653" marR="90653" marT="45326" marB="45326" anchor="ctr">
                    <a:lnL>
                      <a:noFill/>
                    </a:lnL>
                    <a:lnR>
                      <a:noFill/>
                    </a:lnR>
                    <a:lnT>
                      <a:noFill/>
                    </a:lnT>
                    <a:lnB>
                      <a:noFill/>
                    </a:lnB>
                    <a:solidFill>
                      <a:schemeClr val="accent1">
                        <a:lumMod val="20000"/>
                        <a:lumOff val="80000"/>
                      </a:schemeClr>
                    </a:solidFill>
                  </a:tcPr>
                </a:tc>
                <a:extLst>
                  <a:ext uri="{0D108BD9-81ED-4DB2-BD59-A6C34878D82A}">
                    <a16:rowId xmlns:a16="http://schemas.microsoft.com/office/drawing/2014/main" val="1822757079"/>
                  </a:ext>
                </a:extLst>
              </a:tr>
              <a:tr h="476084">
                <a:tc>
                  <a:txBody>
                    <a:bodyPr/>
                    <a:lstStyle/>
                    <a:p>
                      <a:pPr algn="ctr"/>
                      <a:r>
                        <a:rPr lang="en-GB" b="1" dirty="0"/>
                        <a:t>B</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R</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W</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L</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I</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S</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T</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W</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S</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Y</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I</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T</a:t>
                      </a:r>
                    </a:p>
                  </a:txBody>
                  <a:tcPr marL="90653" marR="90653" marT="45326" marB="45326" anchor="ctr">
                    <a:lnL>
                      <a:noFill/>
                    </a:lnL>
                    <a:lnR>
                      <a:noFill/>
                    </a:lnR>
                    <a:lnT>
                      <a:noFill/>
                    </a:lnT>
                    <a:lnB>
                      <a:noFill/>
                    </a:lnB>
                    <a:solidFill>
                      <a:schemeClr val="accent1">
                        <a:lumMod val="20000"/>
                        <a:lumOff val="80000"/>
                      </a:schemeClr>
                    </a:solidFill>
                  </a:tcPr>
                </a:tc>
                <a:extLst>
                  <a:ext uri="{0D108BD9-81ED-4DB2-BD59-A6C34878D82A}">
                    <a16:rowId xmlns:a16="http://schemas.microsoft.com/office/drawing/2014/main" val="1107860806"/>
                  </a:ext>
                </a:extLst>
              </a:tr>
              <a:tr h="476084">
                <a:tc>
                  <a:txBody>
                    <a:bodyPr/>
                    <a:lstStyle/>
                    <a:p>
                      <a:pPr algn="ctr"/>
                      <a:r>
                        <a:rPr lang="en-GB" b="1" dirty="0"/>
                        <a:t>P</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R</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O</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C</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E</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D</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U</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R</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E</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H</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B</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Y</a:t>
                      </a:r>
                    </a:p>
                  </a:txBody>
                  <a:tcPr marL="90653" marR="90653" marT="45326" marB="45326" anchor="ctr">
                    <a:lnL>
                      <a:noFill/>
                    </a:lnL>
                    <a:lnR>
                      <a:noFill/>
                    </a:lnR>
                    <a:lnT>
                      <a:noFill/>
                    </a:lnT>
                    <a:lnB>
                      <a:noFill/>
                    </a:lnB>
                    <a:solidFill>
                      <a:schemeClr val="accent1">
                        <a:lumMod val="20000"/>
                        <a:lumOff val="80000"/>
                      </a:schemeClr>
                    </a:solidFill>
                  </a:tcPr>
                </a:tc>
                <a:extLst>
                  <a:ext uri="{0D108BD9-81ED-4DB2-BD59-A6C34878D82A}">
                    <a16:rowId xmlns:a16="http://schemas.microsoft.com/office/drawing/2014/main" val="4072774233"/>
                  </a:ext>
                </a:extLst>
              </a:tr>
              <a:tr h="476084">
                <a:tc>
                  <a:txBody>
                    <a:bodyPr/>
                    <a:lstStyle/>
                    <a:p>
                      <a:pPr algn="ctr"/>
                      <a:r>
                        <a:rPr lang="en-GB" b="1" dirty="0"/>
                        <a:t>Y</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T</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I</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T</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N</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A</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U</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Q</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A</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G</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L</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H</a:t>
                      </a:r>
                    </a:p>
                  </a:txBody>
                  <a:tcPr marL="90653" marR="90653" marT="45326" marB="45326" anchor="ctr">
                    <a:lnL>
                      <a:noFill/>
                    </a:lnL>
                    <a:lnR>
                      <a:noFill/>
                    </a:lnR>
                    <a:lnT>
                      <a:noFill/>
                    </a:lnT>
                    <a:lnB>
                      <a:noFill/>
                    </a:lnB>
                    <a:solidFill>
                      <a:schemeClr val="accent1">
                        <a:lumMod val="20000"/>
                        <a:lumOff val="80000"/>
                      </a:schemeClr>
                    </a:solidFill>
                  </a:tcPr>
                </a:tc>
                <a:extLst>
                  <a:ext uri="{0D108BD9-81ED-4DB2-BD59-A6C34878D82A}">
                    <a16:rowId xmlns:a16="http://schemas.microsoft.com/office/drawing/2014/main" val="2761961607"/>
                  </a:ext>
                </a:extLst>
              </a:tr>
              <a:tr h="476084">
                <a:tc>
                  <a:txBody>
                    <a:bodyPr/>
                    <a:lstStyle/>
                    <a:p>
                      <a:pPr algn="ctr"/>
                      <a:r>
                        <a:rPr lang="en-GB" b="1" dirty="0"/>
                        <a:t>V</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P</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Q</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E</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P</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N</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L</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Z</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F</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G</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E</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J</a:t>
                      </a:r>
                    </a:p>
                  </a:txBody>
                  <a:tcPr marL="90653" marR="90653" marT="45326" marB="45326" anchor="ctr">
                    <a:lnL>
                      <a:noFill/>
                    </a:lnL>
                    <a:lnR>
                      <a:noFill/>
                    </a:lnR>
                    <a:lnT>
                      <a:noFill/>
                    </a:lnT>
                    <a:lnB>
                      <a:noFill/>
                    </a:lnB>
                    <a:solidFill>
                      <a:schemeClr val="accent1">
                        <a:lumMod val="20000"/>
                        <a:lumOff val="80000"/>
                      </a:schemeClr>
                    </a:solidFill>
                  </a:tcPr>
                </a:tc>
                <a:extLst>
                  <a:ext uri="{0D108BD9-81ED-4DB2-BD59-A6C34878D82A}">
                    <a16:rowId xmlns:a16="http://schemas.microsoft.com/office/drawing/2014/main" val="762239704"/>
                  </a:ext>
                </a:extLst>
              </a:tr>
              <a:tr h="476084">
                <a:tc>
                  <a:txBody>
                    <a:bodyPr/>
                    <a:lstStyle/>
                    <a:p>
                      <a:pPr algn="ctr"/>
                      <a:r>
                        <a:rPr lang="en-GB" b="1" dirty="0"/>
                        <a:t>K</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O</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B</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X</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F</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M</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Y</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C</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I</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L</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O</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P</a:t>
                      </a:r>
                    </a:p>
                  </a:txBody>
                  <a:tcPr marL="90653" marR="90653" marT="45326" marB="45326" anchor="ctr">
                    <a:lnL>
                      <a:noFill/>
                    </a:lnL>
                    <a:lnR>
                      <a:noFill/>
                    </a:lnR>
                    <a:lnT>
                      <a:noFill/>
                    </a:lnT>
                    <a:lnB>
                      <a:noFill/>
                    </a:lnB>
                    <a:solidFill>
                      <a:schemeClr val="accent1">
                        <a:lumMod val="20000"/>
                        <a:lumOff val="80000"/>
                      </a:schemeClr>
                    </a:solidFill>
                  </a:tcPr>
                </a:tc>
                <a:extLst>
                  <a:ext uri="{0D108BD9-81ED-4DB2-BD59-A6C34878D82A}">
                    <a16:rowId xmlns:a16="http://schemas.microsoft.com/office/drawing/2014/main" val="2256237826"/>
                  </a:ext>
                </a:extLst>
              </a:tr>
              <a:tr h="476084">
                <a:tc>
                  <a:txBody>
                    <a:bodyPr/>
                    <a:lstStyle/>
                    <a:p>
                      <a:pPr algn="ctr"/>
                      <a:r>
                        <a:rPr lang="en-GB" b="1" dirty="0"/>
                        <a:t>D</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I</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S</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T</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I</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N</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G</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U</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I</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S</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H</a:t>
                      </a:r>
                    </a:p>
                  </a:txBody>
                  <a:tcPr marL="90653" marR="90653" marT="45326" marB="45326" anchor="ctr">
                    <a:lnL>
                      <a:noFill/>
                    </a:lnL>
                    <a:lnR>
                      <a:noFill/>
                    </a:lnR>
                    <a:lnT>
                      <a:noFill/>
                    </a:lnT>
                    <a:lnB>
                      <a:noFill/>
                    </a:lnB>
                    <a:solidFill>
                      <a:schemeClr val="accent1">
                        <a:lumMod val="20000"/>
                        <a:lumOff val="80000"/>
                      </a:schemeClr>
                    </a:solidFill>
                  </a:tcPr>
                </a:tc>
                <a:tc>
                  <a:txBody>
                    <a:bodyPr/>
                    <a:lstStyle/>
                    <a:p>
                      <a:pPr algn="ctr"/>
                      <a:r>
                        <a:rPr lang="en-GB" b="1" dirty="0"/>
                        <a:t>K</a:t>
                      </a:r>
                    </a:p>
                  </a:txBody>
                  <a:tcPr marL="90653" marR="90653" marT="45326" marB="45326" anchor="ctr">
                    <a:lnL>
                      <a:noFill/>
                    </a:lnL>
                    <a:lnR>
                      <a:noFill/>
                    </a:lnR>
                    <a:lnT>
                      <a:noFill/>
                    </a:lnT>
                    <a:lnB>
                      <a:noFill/>
                    </a:lnB>
                    <a:solidFill>
                      <a:schemeClr val="accent1">
                        <a:lumMod val="20000"/>
                        <a:lumOff val="80000"/>
                      </a:schemeClr>
                    </a:solidFill>
                  </a:tcPr>
                </a:tc>
                <a:extLst>
                  <a:ext uri="{0D108BD9-81ED-4DB2-BD59-A6C34878D82A}">
                    <a16:rowId xmlns:a16="http://schemas.microsoft.com/office/drawing/2014/main" val="4265034808"/>
                  </a:ext>
                </a:extLst>
              </a:tr>
            </a:tbl>
          </a:graphicData>
        </a:graphic>
      </p:graphicFrame>
      <p:sp>
        <p:nvSpPr>
          <p:cNvPr id="9" name="Rectangle 8">
            <a:extLst>
              <a:ext uri="{FF2B5EF4-FFF2-40B4-BE49-F238E27FC236}">
                <a16:creationId xmlns:a16="http://schemas.microsoft.com/office/drawing/2014/main" id="{3C49262E-5844-4BCB-AC98-02120109A272}"/>
              </a:ext>
            </a:extLst>
          </p:cNvPr>
          <p:cNvSpPr/>
          <p:nvPr/>
        </p:nvSpPr>
        <p:spPr>
          <a:xfrm>
            <a:off x="2854029" y="361647"/>
            <a:ext cx="6738084" cy="5713004"/>
          </a:xfrm>
          <a:prstGeom prst="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 name="Picture 9">
            <a:extLst>
              <a:ext uri="{FF2B5EF4-FFF2-40B4-BE49-F238E27FC236}">
                <a16:creationId xmlns:a16="http://schemas.microsoft.com/office/drawing/2014/main" id="{7E40E6D6-2974-4FE3-B4DD-0CB5A1A21BD0}"/>
              </a:ext>
            </a:extLst>
          </p:cNvPr>
          <p:cNvPicPr>
            <a:picLocks noChangeAspect="1"/>
          </p:cNvPicPr>
          <p:nvPr/>
        </p:nvPicPr>
        <p:blipFill>
          <a:blip r:embed="rId2" cstate="print">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10685729" y="658307"/>
            <a:ext cx="560437" cy="560437"/>
          </a:xfrm>
          <a:prstGeom prst="rect">
            <a:avLst/>
          </a:prstGeom>
          <a:solidFill>
            <a:schemeClr val="bg1"/>
          </a:solidFill>
          <a:ln w="12700">
            <a:solidFill>
              <a:schemeClr val="tx1"/>
            </a:solidFill>
          </a:ln>
        </p:spPr>
      </p:pic>
      <p:sp>
        <p:nvSpPr>
          <p:cNvPr id="12" name="Rectangle 11">
            <a:extLst>
              <a:ext uri="{FF2B5EF4-FFF2-40B4-BE49-F238E27FC236}">
                <a16:creationId xmlns:a16="http://schemas.microsoft.com/office/drawing/2014/main" id="{0BEB76B2-35F1-40B8-A158-E5E3092ACA5D}"/>
              </a:ext>
            </a:extLst>
          </p:cNvPr>
          <p:cNvSpPr/>
          <p:nvPr/>
        </p:nvSpPr>
        <p:spPr>
          <a:xfrm>
            <a:off x="122606" y="361647"/>
            <a:ext cx="2477277" cy="5960776"/>
          </a:xfrm>
          <a:prstGeom prst="rect">
            <a:avLst/>
          </a:prstGeom>
          <a:solidFill>
            <a:schemeClr val="accent1">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u="sng" dirty="0">
                <a:solidFill>
                  <a:schemeClr val="tx1"/>
                </a:solidFill>
                <a:latin typeface="Century Gothic" panose="020B0502020202020204" pitchFamily="34" charset="0"/>
              </a:rPr>
              <a:t>Task: Vocabulary</a:t>
            </a:r>
          </a:p>
          <a:p>
            <a:endParaRPr lang="en-GB" dirty="0">
              <a:solidFill>
                <a:schemeClr val="tx1"/>
              </a:solidFill>
              <a:latin typeface="Century Gothic" panose="020B0502020202020204" pitchFamily="34" charset="0"/>
            </a:endParaRPr>
          </a:p>
          <a:p>
            <a:r>
              <a:rPr lang="en-GB" sz="1600" dirty="0">
                <a:solidFill>
                  <a:schemeClr val="tx1"/>
                </a:solidFill>
                <a:latin typeface="Century Gothic" panose="020B0502020202020204" pitchFamily="34" charset="0"/>
              </a:rPr>
              <a:t>Tier 2 words are often found in the questions we have to answer at school. </a:t>
            </a:r>
          </a:p>
          <a:p>
            <a:endParaRPr lang="en-GB" sz="1600" dirty="0">
              <a:solidFill>
                <a:schemeClr val="tx1"/>
              </a:solidFill>
              <a:latin typeface="Century Gothic" panose="020B0502020202020204" pitchFamily="34" charset="0"/>
            </a:endParaRPr>
          </a:p>
          <a:p>
            <a:r>
              <a:rPr lang="en-GB" sz="1600" dirty="0">
                <a:solidFill>
                  <a:schemeClr val="tx1"/>
                </a:solidFill>
                <a:latin typeface="Century Gothic" panose="020B0502020202020204" pitchFamily="34" charset="0"/>
              </a:rPr>
              <a:t>It is important that we know what these words mean so that we can answer the question and get good marks.</a:t>
            </a:r>
          </a:p>
          <a:p>
            <a:endParaRPr lang="en-GB" sz="1600" dirty="0">
              <a:solidFill>
                <a:schemeClr val="tx1"/>
              </a:solidFill>
              <a:latin typeface="Century Gothic" panose="020B0502020202020204" pitchFamily="34" charset="0"/>
            </a:endParaRPr>
          </a:p>
          <a:p>
            <a:r>
              <a:rPr lang="en-GB" sz="1600" dirty="0">
                <a:solidFill>
                  <a:schemeClr val="tx1"/>
                </a:solidFill>
                <a:latin typeface="Century Gothic" panose="020B0502020202020204" pitchFamily="34" charset="0"/>
              </a:rPr>
              <a:t>In the word search there are 10 words that you might find in school/ exam questions. </a:t>
            </a:r>
          </a:p>
          <a:p>
            <a:endParaRPr lang="en-GB" sz="1600" dirty="0">
              <a:solidFill>
                <a:schemeClr val="tx1"/>
              </a:solidFill>
              <a:latin typeface="Century Gothic" panose="020B0502020202020204" pitchFamily="34" charset="0"/>
            </a:endParaRPr>
          </a:p>
          <a:p>
            <a:r>
              <a:rPr lang="en-GB" sz="1600" dirty="0">
                <a:solidFill>
                  <a:schemeClr val="tx1"/>
                </a:solidFill>
                <a:latin typeface="Century Gothic" panose="020B0502020202020204" pitchFamily="34" charset="0"/>
              </a:rPr>
              <a:t>Can you first find them all?</a:t>
            </a:r>
          </a:p>
        </p:txBody>
      </p:sp>
      <p:pic>
        <p:nvPicPr>
          <p:cNvPr id="14" name="Picture 13">
            <a:extLst>
              <a:ext uri="{FF2B5EF4-FFF2-40B4-BE49-F238E27FC236}">
                <a16:creationId xmlns:a16="http://schemas.microsoft.com/office/drawing/2014/main" id="{413094F3-1FBD-49A8-9684-64759DA64422}"/>
              </a:ext>
            </a:extLst>
          </p:cNvPr>
          <p:cNvPicPr>
            <a:picLocks noChangeAspect="1"/>
          </p:cNvPicPr>
          <p:nvPr/>
        </p:nvPicPr>
        <p:blipFill>
          <a:blip r:embed="rId4" cstate="print">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10797304" y="4448761"/>
            <a:ext cx="1129085" cy="1201814"/>
          </a:xfrm>
          <a:prstGeom prst="rect">
            <a:avLst/>
          </a:prstGeom>
        </p:spPr>
      </p:pic>
    </p:spTree>
    <p:extLst>
      <p:ext uri="{BB962C8B-B14F-4D97-AF65-F5344CB8AC3E}">
        <p14:creationId xmlns:p14="http://schemas.microsoft.com/office/powerpoint/2010/main" val="282892285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C1CB4ABD-FF3F-4694-8595-CC52FB1CD457}"/>
              </a:ext>
            </a:extLst>
          </p:cNvPr>
          <p:cNvSpPr/>
          <p:nvPr/>
        </p:nvSpPr>
        <p:spPr>
          <a:xfrm>
            <a:off x="334297" y="200690"/>
            <a:ext cx="2565657" cy="2882143"/>
          </a:xfrm>
          <a:prstGeom prst="rect">
            <a:avLst/>
          </a:prstGeom>
          <a:solidFill>
            <a:schemeClr val="accent1">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600" dirty="0">
              <a:solidFill>
                <a:schemeClr val="tx1"/>
              </a:solidFill>
              <a:latin typeface="Century Gothic" panose="020B0502020202020204" pitchFamily="34" charset="0"/>
            </a:endParaRPr>
          </a:p>
        </p:txBody>
      </p:sp>
      <p:sp>
        <p:nvSpPr>
          <p:cNvPr id="12" name="TextBox 11">
            <a:extLst>
              <a:ext uri="{FF2B5EF4-FFF2-40B4-BE49-F238E27FC236}">
                <a16:creationId xmlns:a16="http://schemas.microsoft.com/office/drawing/2014/main" id="{487C6B08-4BEA-4E32-8C8D-95B2A0AD240C}"/>
              </a:ext>
            </a:extLst>
          </p:cNvPr>
          <p:cNvSpPr txBox="1"/>
          <p:nvPr/>
        </p:nvSpPr>
        <p:spPr>
          <a:xfrm>
            <a:off x="431484" y="233431"/>
            <a:ext cx="2455407" cy="1938992"/>
          </a:xfrm>
          <a:prstGeom prst="rect">
            <a:avLst/>
          </a:prstGeom>
          <a:noFill/>
        </p:spPr>
        <p:txBody>
          <a:bodyPr wrap="square" rtlCol="0">
            <a:spAutoFit/>
          </a:bodyPr>
          <a:lstStyle/>
          <a:p>
            <a:r>
              <a:rPr lang="en-GB" sz="2000" b="1" u="sng" dirty="0">
                <a:latin typeface="Century Gothic" pitchFamily="34" charset="0"/>
              </a:rPr>
              <a:t>Task: </a:t>
            </a:r>
            <a:r>
              <a:rPr lang="en-GB" sz="2000" b="1" dirty="0">
                <a:latin typeface="Century Gothic" pitchFamily="34" charset="0"/>
              </a:rPr>
              <a:t>Beat the clock- x6 x7 x9</a:t>
            </a:r>
          </a:p>
          <a:p>
            <a:endParaRPr lang="en-GB" sz="2000" b="1" u="sng" dirty="0">
              <a:latin typeface="Century Gothic" pitchFamily="34" charset="0"/>
            </a:endParaRPr>
          </a:p>
          <a:p>
            <a:r>
              <a:rPr lang="en-GB" sz="2000" dirty="0"/>
              <a:t>Answers…check your answers and try again in a couple of days!</a:t>
            </a:r>
            <a:endParaRPr lang="en-GB" sz="2000" b="1" u="sng" dirty="0">
              <a:latin typeface="Century Gothic" panose="020B0502020202020204" pitchFamily="34" charset="0"/>
            </a:endParaRPr>
          </a:p>
        </p:txBody>
      </p:sp>
      <p:sp>
        <p:nvSpPr>
          <p:cNvPr id="8" name="TextBox 7">
            <a:extLst>
              <a:ext uri="{FF2B5EF4-FFF2-40B4-BE49-F238E27FC236}">
                <a16:creationId xmlns:a16="http://schemas.microsoft.com/office/drawing/2014/main" id="{41982BEA-E021-42C4-BBFE-52A7AABB6CEA}"/>
              </a:ext>
            </a:extLst>
          </p:cNvPr>
          <p:cNvSpPr txBox="1"/>
          <p:nvPr/>
        </p:nvSpPr>
        <p:spPr>
          <a:xfrm>
            <a:off x="10392697" y="176981"/>
            <a:ext cx="1170038" cy="369332"/>
          </a:xfrm>
          <a:prstGeom prst="rect">
            <a:avLst/>
          </a:prstGeom>
          <a:noFill/>
        </p:spPr>
        <p:txBody>
          <a:bodyPr wrap="square" rtlCol="0">
            <a:spAutoFit/>
          </a:bodyPr>
          <a:lstStyle/>
          <a:p>
            <a:pPr algn="ctr"/>
            <a:r>
              <a:rPr lang="en-GB" b="1" u="sng" dirty="0"/>
              <a:t>Skills:</a:t>
            </a:r>
          </a:p>
        </p:txBody>
      </p:sp>
      <p:pic>
        <p:nvPicPr>
          <p:cNvPr id="9" name="Picture 8">
            <a:extLst>
              <a:ext uri="{FF2B5EF4-FFF2-40B4-BE49-F238E27FC236}">
                <a16:creationId xmlns:a16="http://schemas.microsoft.com/office/drawing/2014/main" id="{B015DB26-59B3-4669-BA48-D90DF90674BB}"/>
              </a:ext>
            </a:extLst>
          </p:cNvPr>
          <p:cNvPicPr>
            <a:picLocks noChangeAspect="1"/>
          </p:cNvPicPr>
          <p:nvPr/>
        </p:nvPicPr>
        <p:blipFill>
          <a:blip r:embed="rId2" cstate="print">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10697497" y="648929"/>
            <a:ext cx="560437" cy="560437"/>
          </a:xfrm>
          <a:prstGeom prst="rect">
            <a:avLst/>
          </a:prstGeom>
          <a:ln w="12700">
            <a:solidFill>
              <a:schemeClr val="tx1"/>
            </a:solidFill>
          </a:ln>
        </p:spPr>
      </p:pic>
      <p:pic>
        <p:nvPicPr>
          <p:cNvPr id="20" name="Picture 19">
            <a:extLst>
              <a:ext uri="{FF2B5EF4-FFF2-40B4-BE49-F238E27FC236}">
                <a16:creationId xmlns:a16="http://schemas.microsoft.com/office/drawing/2014/main" id="{28F5FEB5-B354-4E74-AB70-9B878A479E45}"/>
              </a:ext>
            </a:extLst>
          </p:cNvPr>
          <p:cNvPicPr>
            <a:picLocks noChangeAspect="1"/>
          </p:cNvPicPr>
          <p:nvPr/>
        </p:nvPicPr>
        <p:blipFill>
          <a:blip r:embed="rId4" cstate="print">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8640386" y="119141"/>
            <a:ext cx="1236118" cy="1571336"/>
          </a:xfrm>
          <a:prstGeom prst="rect">
            <a:avLst/>
          </a:prstGeom>
        </p:spPr>
      </p:pic>
      <p:pic>
        <p:nvPicPr>
          <p:cNvPr id="13" name="Picture 2"/>
          <p:cNvPicPr>
            <a:picLocks noChangeAspect="1" noChangeArrowheads="1"/>
          </p:cNvPicPr>
          <p:nvPr/>
        </p:nvPicPr>
        <p:blipFill>
          <a:blip r:embed="rId6" cstate="print"/>
          <a:srcRect/>
          <a:stretch>
            <a:fillRect/>
          </a:stretch>
        </p:blipFill>
        <p:spPr bwMode="auto">
          <a:xfrm>
            <a:off x="2920908" y="0"/>
            <a:ext cx="8338704" cy="6858000"/>
          </a:xfrm>
          <a:prstGeom prst="rect">
            <a:avLst/>
          </a:prstGeom>
          <a:noFill/>
          <a:ln w="9525">
            <a:noFill/>
            <a:miter lim="800000"/>
            <a:headEnd/>
            <a:tailEnd/>
          </a:ln>
        </p:spPr>
      </p:pic>
      <p:sp>
        <p:nvSpPr>
          <p:cNvPr id="17" name="TextBox 16"/>
          <p:cNvSpPr txBox="1"/>
          <p:nvPr/>
        </p:nvSpPr>
        <p:spPr>
          <a:xfrm>
            <a:off x="4389120" y="300446"/>
            <a:ext cx="574766" cy="369332"/>
          </a:xfrm>
          <a:prstGeom prst="rect">
            <a:avLst/>
          </a:prstGeom>
          <a:noFill/>
        </p:spPr>
        <p:txBody>
          <a:bodyPr wrap="square" rtlCol="0">
            <a:spAutoFit/>
          </a:bodyPr>
          <a:lstStyle/>
          <a:p>
            <a:r>
              <a:rPr lang="en-GB" dirty="0">
                <a:solidFill>
                  <a:srgbClr val="FF0000"/>
                </a:solidFill>
              </a:rPr>
              <a:t>18</a:t>
            </a:r>
          </a:p>
        </p:txBody>
      </p:sp>
      <p:sp>
        <p:nvSpPr>
          <p:cNvPr id="18" name="TextBox 17"/>
          <p:cNvSpPr txBox="1"/>
          <p:nvPr/>
        </p:nvSpPr>
        <p:spPr>
          <a:xfrm>
            <a:off x="9440091" y="335280"/>
            <a:ext cx="574766" cy="369332"/>
          </a:xfrm>
          <a:prstGeom prst="rect">
            <a:avLst/>
          </a:prstGeom>
          <a:noFill/>
        </p:spPr>
        <p:txBody>
          <a:bodyPr wrap="square" rtlCol="0">
            <a:spAutoFit/>
          </a:bodyPr>
          <a:lstStyle/>
          <a:p>
            <a:r>
              <a:rPr lang="en-GB" dirty="0">
                <a:solidFill>
                  <a:srgbClr val="FF0000"/>
                </a:solidFill>
              </a:rPr>
              <a:t>72</a:t>
            </a:r>
          </a:p>
        </p:txBody>
      </p:sp>
      <p:sp>
        <p:nvSpPr>
          <p:cNvPr id="19" name="TextBox 18"/>
          <p:cNvSpPr txBox="1"/>
          <p:nvPr/>
        </p:nvSpPr>
        <p:spPr>
          <a:xfrm>
            <a:off x="9474926" y="1166949"/>
            <a:ext cx="574766" cy="369332"/>
          </a:xfrm>
          <a:prstGeom prst="rect">
            <a:avLst/>
          </a:prstGeom>
          <a:noFill/>
        </p:spPr>
        <p:txBody>
          <a:bodyPr wrap="square" rtlCol="0">
            <a:spAutoFit/>
          </a:bodyPr>
          <a:lstStyle/>
          <a:p>
            <a:r>
              <a:rPr lang="en-GB" dirty="0">
                <a:solidFill>
                  <a:srgbClr val="FF0000"/>
                </a:solidFill>
              </a:rPr>
              <a:t>66</a:t>
            </a:r>
          </a:p>
        </p:txBody>
      </p:sp>
      <p:sp>
        <p:nvSpPr>
          <p:cNvPr id="21" name="TextBox 20"/>
          <p:cNvSpPr txBox="1"/>
          <p:nvPr/>
        </p:nvSpPr>
        <p:spPr>
          <a:xfrm>
            <a:off x="4036422" y="1985555"/>
            <a:ext cx="574766" cy="369332"/>
          </a:xfrm>
          <a:prstGeom prst="rect">
            <a:avLst/>
          </a:prstGeom>
          <a:noFill/>
        </p:spPr>
        <p:txBody>
          <a:bodyPr wrap="square" rtlCol="0">
            <a:spAutoFit/>
          </a:bodyPr>
          <a:lstStyle/>
          <a:p>
            <a:r>
              <a:rPr lang="en-GB" dirty="0">
                <a:solidFill>
                  <a:srgbClr val="FF0000"/>
                </a:solidFill>
              </a:rPr>
              <a:t>14</a:t>
            </a:r>
          </a:p>
        </p:txBody>
      </p:sp>
      <p:sp>
        <p:nvSpPr>
          <p:cNvPr id="22" name="TextBox 21"/>
          <p:cNvSpPr txBox="1"/>
          <p:nvPr/>
        </p:nvSpPr>
        <p:spPr>
          <a:xfrm>
            <a:off x="6775268" y="1968137"/>
            <a:ext cx="574766" cy="369332"/>
          </a:xfrm>
          <a:prstGeom prst="rect">
            <a:avLst/>
          </a:prstGeom>
          <a:noFill/>
        </p:spPr>
        <p:txBody>
          <a:bodyPr wrap="square" rtlCol="0">
            <a:spAutoFit/>
          </a:bodyPr>
          <a:lstStyle/>
          <a:p>
            <a:r>
              <a:rPr lang="en-GB" dirty="0">
                <a:solidFill>
                  <a:srgbClr val="FF0000"/>
                </a:solidFill>
              </a:rPr>
              <a:t>35</a:t>
            </a:r>
          </a:p>
        </p:txBody>
      </p:sp>
      <p:sp>
        <p:nvSpPr>
          <p:cNvPr id="23" name="TextBox 22"/>
          <p:cNvSpPr txBox="1"/>
          <p:nvPr/>
        </p:nvSpPr>
        <p:spPr>
          <a:xfrm>
            <a:off x="9474925" y="1950720"/>
            <a:ext cx="574766" cy="369332"/>
          </a:xfrm>
          <a:prstGeom prst="rect">
            <a:avLst/>
          </a:prstGeom>
          <a:noFill/>
        </p:spPr>
        <p:txBody>
          <a:bodyPr wrap="square" rtlCol="0">
            <a:spAutoFit/>
          </a:bodyPr>
          <a:lstStyle/>
          <a:p>
            <a:r>
              <a:rPr lang="en-GB" dirty="0">
                <a:solidFill>
                  <a:srgbClr val="FF0000"/>
                </a:solidFill>
              </a:rPr>
              <a:t>77</a:t>
            </a:r>
          </a:p>
        </p:txBody>
      </p:sp>
      <p:sp>
        <p:nvSpPr>
          <p:cNvPr id="24" name="TextBox 23"/>
          <p:cNvSpPr txBox="1"/>
          <p:nvPr/>
        </p:nvSpPr>
        <p:spPr>
          <a:xfrm>
            <a:off x="9470572" y="2769326"/>
            <a:ext cx="574766" cy="369332"/>
          </a:xfrm>
          <a:prstGeom prst="rect">
            <a:avLst/>
          </a:prstGeom>
          <a:noFill/>
        </p:spPr>
        <p:txBody>
          <a:bodyPr wrap="square" rtlCol="0">
            <a:spAutoFit/>
          </a:bodyPr>
          <a:lstStyle/>
          <a:p>
            <a:r>
              <a:rPr lang="en-GB" dirty="0">
                <a:solidFill>
                  <a:srgbClr val="FF0000"/>
                </a:solidFill>
              </a:rPr>
              <a:t>63</a:t>
            </a:r>
          </a:p>
        </p:txBody>
      </p:sp>
      <p:sp>
        <p:nvSpPr>
          <p:cNvPr id="25" name="TextBox 24"/>
          <p:cNvSpPr txBox="1"/>
          <p:nvPr/>
        </p:nvSpPr>
        <p:spPr>
          <a:xfrm>
            <a:off x="6801395" y="2791097"/>
            <a:ext cx="574766" cy="369332"/>
          </a:xfrm>
          <a:prstGeom prst="rect">
            <a:avLst/>
          </a:prstGeom>
          <a:noFill/>
        </p:spPr>
        <p:txBody>
          <a:bodyPr wrap="square" rtlCol="0">
            <a:spAutoFit/>
          </a:bodyPr>
          <a:lstStyle/>
          <a:p>
            <a:r>
              <a:rPr lang="en-GB" dirty="0">
                <a:solidFill>
                  <a:srgbClr val="FF0000"/>
                </a:solidFill>
              </a:rPr>
              <a:t>84</a:t>
            </a:r>
          </a:p>
        </p:txBody>
      </p:sp>
      <p:sp>
        <p:nvSpPr>
          <p:cNvPr id="26" name="TextBox 25"/>
          <p:cNvSpPr txBox="1"/>
          <p:nvPr/>
        </p:nvSpPr>
        <p:spPr>
          <a:xfrm>
            <a:off x="4106092" y="2812869"/>
            <a:ext cx="574766" cy="369332"/>
          </a:xfrm>
          <a:prstGeom prst="rect">
            <a:avLst/>
          </a:prstGeom>
          <a:noFill/>
        </p:spPr>
        <p:txBody>
          <a:bodyPr wrap="square" rtlCol="0">
            <a:spAutoFit/>
          </a:bodyPr>
          <a:lstStyle/>
          <a:p>
            <a:r>
              <a:rPr lang="en-GB" dirty="0">
                <a:solidFill>
                  <a:srgbClr val="FF0000"/>
                </a:solidFill>
              </a:rPr>
              <a:t>21</a:t>
            </a:r>
          </a:p>
        </p:txBody>
      </p:sp>
      <p:sp>
        <p:nvSpPr>
          <p:cNvPr id="28" name="TextBox 27"/>
          <p:cNvSpPr txBox="1"/>
          <p:nvPr/>
        </p:nvSpPr>
        <p:spPr>
          <a:xfrm>
            <a:off x="4075612" y="3592286"/>
            <a:ext cx="574766" cy="369332"/>
          </a:xfrm>
          <a:prstGeom prst="rect">
            <a:avLst/>
          </a:prstGeom>
          <a:noFill/>
        </p:spPr>
        <p:txBody>
          <a:bodyPr wrap="square" rtlCol="0">
            <a:spAutoFit/>
          </a:bodyPr>
          <a:lstStyle/>
          <a:p>
            <a:r>
              <a:rPr lang="en-GB" dirty="0">
                <a:solidFill>
                  <a:srgbClr val="FF0000"/>
                </a:solidFill>
              </a:rPr>
              <a:t>7</a:t>
            </a:r>
          </a:p>
        </p:txBody>
      </p:sp>
      <p:sp>
        <p:nvSpPr>
          <p:cNvPr id="29" name="TextBox 28"/>
          <p:cNvSpPr txBox="1"/>
          <p:nvPr/>
        </p:nvSpPr>
        <p:spPr>
          <a:xfrm>
            <a:off x="6709954" y="3587932"/>
            <a:ext cx="574766" cy="369332"/>
          </a:xfrm>
          <a:prstGeom prst="rect">
            <a:avLst/>
          </a:prstGeom>
          <a:noFill/>
        </p:spPr>
        <p:txBody>
          <a:bodyPr wrap="square" rtlCol="0">
            <a:spAutoFit/>
          </a:bodyPr>
          <a:lstStyle/>
          <a:p>
            <a:r>
              <a:rPr lang="en-GB" dirty="0">
                <a:solidFill>
                  <a:srgbClr val="FF0000"/>
                </a:solidFill>
              </a:rPr>
              <a:t>56</a:t>
            </a:r>
          </a:p>
        </p:txBody>
      </p:sp>
      <p:sp>
        <p:nvSpPr>
          <p:cNvPr id="30" name="TextBox 29"/>
          <p:cNvSpPr txBox="1"/>
          <p:nvPr/>
        </p:nvSpPr>
        <p:spPr>
          <a:xfrm>
            <a:off x="9448800" y="3596640"/>
            <a:ext cx="574766" cy="369332"/>
          </a:xfrm>
          <a:prstGeom prst="rect">
            <a:avLst/>
          </a:prstGeom>
          <a:noFill/>
        </p:spPr>
        <p:txBody>
          <a:bodyPr wrap="square" rtlCol="0">
            <a:spAutoFit/>
          </a:bodyPr>
          <a:lstStyle/>
          <a:p>
            <a:r>
              <a:rPr lang="en-GB" dirty="0">
                <a:solidFill>
                  <a:srgbClr val="FF0000"/>
                </a:solidFill>
              </a:rPr>
              <a:t>42</a:t>
            </a:r>
          </a:p>
        </p:txBody>
      </p:sp>
      <p:sp>
        <p:nvSpPr>
          <p:cNvPr id="31" name="TextBox 30"/>
          <p:cNvSpPr txBox="1"/>
          <p:nvPr/>
        </p:nvSpPr>
        <p:spPr>
          <a:xfrm>
            <a:off x="4023360" y="4454434"/>
            <a:ext cx="574766" cy="369332"/>
          </a:xfrm>
          <a:prstGeom prst="rect">
            <a:avLst/>
          </a:prstGeom>
          <a:noFill/>
        </p:spPr>
        <p:txBody>
          <a:bodyPr wrap="square" rtlCol="0">
            <a:spAutoFit/>
          </a:bodyPr>
          <a:lstStyle/>
          <a:p>
            <a:r>
              <a:rPr lang="en-GB" dirty="0">
                <a:solidFill>
                  <a:srgbClr val="FF0000"/>
                </a:solidFill>
              </a:rPr>
              <a:t>54</a:t>
            </a:r>
          </a:p>
        </p:txBody>
      </p:sp>
      <p:sp>
        <p:nvSpPr>
          <p:cNvPr id="32" name="TextBox 31"/>
          <p:cNvSpPr txBox="1"/>
          <p:nvPr/>
        </p:nvSpPr>
        <p:spPr>
          <a:xfrm>
            <a:off x="9492343" y="4423955"/>
            <a:ext cx="574766" cy="369332"/>
          </a:xfrm>
          <a:prstGeom prst="rect">
            <a:avLst/>
          </a:prstGeom>
          <a:noFill/>
        </p:spPr>
        <p:txBody>
          <a:bodyPr wrap="square" rtlCol="0">
            <a:spAutoFit/>
          </a:bodyPr>
          <a:lstStyle/>
          <a:p>
            <a:r>
              <a:rPr lang="en-GB" dirty="0">
                <a:solidFill>
                  <a:srgbClr val="FF0000"/>
                </a:solidFill>
              </a:rPr>
              <a:t>108</a:t>
            </a:r>
          </a:p>
        </p:txBody>
      </p:sp>
      <p:sp>
        <p:nvSpPr>
          <p:cNvPr id="33" name="TextBox 32"/>
          <p:cNvSpPr txBox="1"/>
          <p:nvPr/>
        </p:nvSpPr>
        <p:spPr>
          <a:xfrm>
            <a:off x="6731726" y="4393475"/>
            <a:ext cx="574766" cy="369332"/>
          </a:xfrm>
          <a:prstGeom prst="rect">
            <a:avLst/>
          </a:prstGeom>
          <a:noFill/>
        </p:spPr>
        <p:txBody>
          <a:bodyPr wrap="square" rtlCol="0">
            <a:spAutoFit/>
          </a:bodyPr>
          <a:lstStyle/>
          <a:p>
            <a:r>
              <a:rPr lang="en-GB" dirty="0">
                <a:solidFill>
                  <a:srgbClr val="FF0000"/>
                </a:solidFill>
              </a:rPr>
              <a:t>27</a:t>
            </a:r>
          </a:p>
        </p:txBody>
      </p:sp>
      <p:sp>
        <p:nvSpPr>
          <p:cNvPr id="34" name="TextBox 33"/>
          <p:cNvSpPr txBox="1"/>
          <p:nvPr/>
        </p:nvSpPr>
        <p:spPr>
          <a:xfrm>
            <a:off x="4114800" y="5264332"/>
            <a:ext cx="574766" cy="369332"/>
          </a:xfrm>
          <a:prstGeom prst="rect">
            <a:avLst/>
          </a:prstGeom>
          <a:noFill/>
        </p:spPr>
        <p:txBody>
          <a:bodyPr wrap="square" rtlCol="0">
            <a:spAutoFit/>
          </a:bodyPr>
          <a:lstStyle/>
          <a:p>
            <a:r>
              <a:rPr lang="en-GB" dirty="0">
                <a:solidFill>
                  <a:srgbClr val="FF0000"/>
                </a:solidFill>
              </a:rPr>
              <a:t>18</a:t>
            </a:r>
          </a:p>
        </p:txBody>
      </p:sp>
      <p:sp>
        <p:nvSpPr>
          <p:cNvPr id="35" name="TextBox 34"/>
          <p:cNvSpPr txBox="1"/>
          <p:nvPr/>
        </p:nvSpPr>
        <p:spPr>
          <a:xfrm>
            <a:off x="6853646" y="5220789"/>
            <a:ext cx="574766" cy="369332"/>
          </a:xfrm>
          <a:prstGeom prst="rect">
            <a:avLst/>
          </a:prstGeom>
          <a:noFill/>
        </p:spPr>
        <p:txBody>
          <a:bodyPr wrap="square" rtlCol="0">
            <a:spAutoFit/>
          </a:bodyPr>
          <a:lstStyle/>
          <a:p>
            <a:r>
              <a:rPr lang="en-GB" dirty="0">
                <a:solidFill>
                  <a:srgbClr val="FF0000"/>
                </a:solidFill>
              </a:rPr>
              <a:t>90</a:t>
            </a:r>
          </a:p>
        </p:txBody>
      </p:sp>
      <p:sp>
        <p:nvSpPr>
          <p:cNvPr id="36" name="TextBox 35"/>
          <p:cNvSpPr txBox="1"/>
          <p:nvPr/>
        </p:nvSpPr>
        <p:spPr>
          <a:xfrm>
            <a:off x="9435738" y="5229498"/>
            <a:ext cx="574766" cy="369332"/>
          </a:xfrm>
          <a:prstGeom prst="rect">
            <a:avLst/>
          </a:prstGeom>
          <a:noFill/>
        </p:spPr>
        <p:txBody>
          <a:bodyPr wrap="square" rtlCol="0">
            <a:spAutoFit/>
          </a:bodyPr>
          <a:lstStyle/>
          <a:p>
            <a:r>
              <a:rPr lang="en-GB" dirty="0">
                <a:solidFill>
                  <a:srgbClr val="FF0000"/>
                </a:solidFill>
              </a:rPr>
              <a:t>36</a:t>
            </a:r>
          </a:p>
        </p:txBody>
      </p:sp>
      <p:sp>
        <p:nvSpPr>
          <p:cNvPr id="37" name="TextBox 36"/>
          <p:cNvSpPr txBox="1"/>
          <p:nvPr/>
        </p:nvSpPr>
        <p:spPr>
          <a:xfrm>
            <a:off x="4062548" y="6048103"/>
            <a:ext cx="574766" cy="369332"/>
          </a:xfrm>
          <a:prstGeom prst="rect">
            <a:avLst/>
          </a:prstGeom>
          <a:noFill/>
        </p:spPr>
        <p:txBody>
          <a:bodyPr wrap="square" rtlCol="0">
            <a:spAutoFit/>
          </a:bodyPr>
          <a:lstStyle/>
          <a:p>
            <a:r>
              <a:rPr lang="en-GB" dirty="0">
                <a:solidFill>
                  <a:srgbClr val="FF0000"/>
                </a:solidFill>
              </a:rPr>
              <a:t>45</a:t>
            </a:r>
          </a:p>
        </p:txBody>
      </p:sp>
      <p:sp>
        <p:nvSpPr>
          <p:cNvPr id="38" name="TextBox 37"/>
          <p:cNvSpPr txBox="1"/>
          <p:nvPr/>
        </p:nvSpPr>
        <p:spPr>
          <a:xfrm>
            <a:off x="6749143" y="6004560"/>
            <a:ext cx="574766" cy="369332"/>
          </a:xfrm>
          <a:prstGeom prst="rect">
            <a:avLst/>
          </a:prstGeom>
          <a:noFill/>
        </p:spPr>
        <p:txBody>
          <a:bodyPr wrap="square" rtlCol="0">
            <a:spAutoFit/>
          </a:bodyPr>
          <a:lstStyle/>
          <a:p>
            <a:r>
              <a:rPr lang="en-GB" dirty="0">
                <a:solidFill>
                  <a:srgbClr val="FF0000"/>
                </a:solidFill>
              </a:rPr>
              <a:t>81</a:t>
            </a:r>
          </a:p>
        </p:txBody>
      </p:sp>
      <p:sp>
        <p:nvSpPr>
          <p:cNvPr id="39" name="TextBox 38"/>
          <p:cNvSpPr txBox="1"/>
          <p:nvPr/>
        </p:nvSpPr>
        <p:spPr>
          <a:xfrm>
            <a:off x="9618617" y="6052458"/>
            <a:ext cx="574766" cy="369332"/>
          </a:xfrm>
          <a:prstGeom prst="rect">
            <a:avLst/>
          </a:prstGeom>
          <a:noFill/>
        </p:spPr>
        <p:txBody>
          <a:bodyPr wrap="square" rtlCol="0">
            <a:spAutoFit/>
          </a:bodyPr>
          <a:lstStyle/>
          <a:p>
            <a:r>
              <a:rPr lang="en-GB" dirty="0">
                <a:solidFill>
                  <a:srgbClr val="FF0000"/>
                </a:solidFill>
              </a:rPr>
              <a:t>63</a:t>
            </a:r>
          </a:p>
        </p:txBody>
      </p:sp>
      <p:sp>
        <p:nvSpPr>
          <p:cNvPr id="40" name="TextBox 39"/>
          <p:cNvSpPr txBox="1"/>
          <p:nvPr/>
        </p:nvSpPr>
        <p:spPr>
          <a:xfrm>
            <a:off x="3953691" y="1197429"/>
            <a:ext cx="574766" cy="369332"/>
          </a:xfrm>
          <a:prstGeom prst="rect">
            <a:avLst/>
          </a:prstGeom>
          <a:noFill/>
        </p:spPr>
        <p:txBody>
          <a:bodyPr wrap="square" rtlCol="0">
            <a:spAutoFit/>
          </a:bodyPr>
          <a:lstStyle/>
          <a:p>
            <a:r>
              <a:rPr lang="en-GB" dirty="0">
                <a:solidFill>
                  <a:srgbClr val="FF0000"/>
                </a:solidFill>
              </a:rPr>
              <a:t>54</a:t>
            </a:r>
          </a:p>
        </p:txBody>
      </p:sp>
      <p:sp>
        <p:nvSpPr>
          <p:cNvPr id="41" name="TextBox 40"/>
          <p:cNvSpPr txBox="1"/>
          <p:nvPr/>
        </p:nvSpPr>
        <p:spPr>
          <a:xfrm>
            <a:off x="6640286" y="343989"/>
            <a:ext cx="574766" cy="369332"/>
          </a:xfrm>
          <a:prstGeom prst="rect">
            <a:avLst/>
          </a:prstGeom>
          <a:noFill/>
        </p:spPr>
        <p:txBody>
          <a:bodyPr wrap="square" rtlCol="0">
            <a:spAutoFit/>
          </a:bodyPr>
          <a:lstStyle/>
          <a:p>
            <a:r>
              <a:rPr lang="en-GB" dirty="0">
                <a:solidFill>
                  <a:srgbClr val="FF0000"/>
                </a:solidFill>
              </a:rPr>
              <a:t>42</a:t>
            </a:r>
          </a:p>
        </p:txBody>
      </p:sp>
      <p:sp>
        <p:nvSpPr>
          <p:cNvPr id="42" name="TextBox 41"/>
          <p:cNvSpPr txBox="1"/>
          <p:nvPr/>
        </p:nvSpPr>
        <p:spPr>
          <a:xfrm>
            <a:off x="6688182" y="1175658"/>
            <a:ext cx="574766" cy="369332"/>
          </a:xfrm>
          <a:prstGeom prst="rect">
            <a:avLst/>
          </a:prstGeom>
          <a:noFill/>
        </p:spPr>
        <p:txBody>
          <a:bodyPr wrap="square" rtlCol="0">
            <a:spAutoFit/>
          </a:bodyPr>
          <a:lstStyle/>
          <a:p>
            <a:r>
              <a:rPr lang="en-GB" dirty="0">
                <a:solidFill>
                  <a:srgbClr val="FF0000"/>
                </a:solidFill>
              </a:rPr>
              <a:t>24</a:t>
            </a:r>
          </a:p>
        </p:txBody>
      </p:sp>
    </p:spTree>
    <p:extLst>
      <p:ext uri="{BB962C8B-B14F-4D97-AF65-F5344CB8AC3E}">
        <p14:creationId xmlns:p14="http://schemas.microsoft.com/office/powerpoint/2010/main" val="40550300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22F029A-5C9D-4AB0-ADB0-45614203581A}"/>
              </a:ext>
            </a:extLst>
          </p:cNvPr>
          <p:cNvSpPr/>
          <p:nvPr/>
        </p:nvSpPr>
        <p:spPr>
          <a:xfrm>
            <a:off x="204784" y="250380"/>
            <a:ext cx="9642764" cy="1105781"/>
          </a:xfrm>
          <a:prstGeom prst="rect">
            <a:avLst/>
          </a:prstGeom>
          <a:solidFill>
            <a:schemeClr val="accent1">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600" dirty="0">
              <a:solidFill>
                <a:schemeClr val="tx1"/>
              </a:solidFill>
              <a:latin typeface="Century Gothic" panose="020B0502020202020204" pitchFamily="34" charset="0"/>
            </a:endParaRPr>
          </a:p>
        </p:txBody>
      </p:sp>
      <p:sp>
        <p:nvSpPr>
          <p:cNvPr id="3" name="TextBox 2">
            <a:extLst>
              <a:ext uri="{FF2B5EF4-FFF2-40B4-BE49-F238E27FC236}">
                <a16:creationId xmlns:a16="http://schemas.microsoft.com/office/drawing/2014/main" id="{D165D4F4-0FB0-4731-945A-7083E672781F}"/>
              </a:ext>
            </a:extLst>
          </p:cNvPr>
          <p:cNvSpPr txBox="1"/>
          <p:nvPr/>
        </p:nvSpPr>
        <p:spPr>
          <a:xfrm>
            <a:off x="225902" y="200691"/>
            <a:ext cx="9642764" cy="1384995"/>
          </a:xfrm>
          <a:prstGeom prst="rect">
            <a:avLst/>
          </a:prstGeom>
          <a:noFill/>
        </p:spPr>
        <p:txBody>
          <a:bodyPr wrap="square" rtlCol="0">
            <a:spAutoFit/>
          </a:bodyPr>
          <a:lstStyle/>
          <a:p>
            <a:r>
              <a:rPr lang="en-GB" sz="2000" b="1" u="sng" dirty="0">
                <a:latin typeface="Century Gothic" panose="020B0502020202020204" pitchFamily="34" charset="0"/>
              </a:rPr>
              <a:t>Task: Maze Puzzles </a:t>
            </a:r>
          </a:p>
          <a:p>
            <a:endParaRPr lang="en-GB" sz="1600" dirty="0">
              <a:latin typeface="Century Gothic" panose="020B0502020202020204" pitchFamily="34" charset="0"/>
            </a:endParaRPr>
          </a:p>
          <a:p>
            <a:endParaRPr lang="en-GB" sz="1600" dirty="0">
              <a:latin typeface="Century Gothic" panose="020B0502020202020204" pitchFamily="34" charset="0"/>
            </a:endParaRPr>
          </a:p>
          <a:p>
            <a:r>
              <a:rPr lang="en-GB" sz="1600" dirty="0">
                <a:latin typeface="Century Gothic" panose="020B0502020202020204" pitchFamily="34" charset="0"/>
              </a:rPr>
              <a:t>Answer</a:t>
            </a:r>
          </a:p>
          <a:p>
            <a:endParaRPr lang="en-GB" sz="1600" dirty="0">
              <a:latin typeface="Century Gothic" panose="020B0502020202020204" pitchFamily="34" charset="0"/>
            </a:endParaRPr>
          </a:p>
        </p:txBody>
      </p:sp>
      <p:sp>
        <p:nvSpPr>
          <p:cNvPr id="4" name="Rectangle: Rounded Corners 6">
            <a:extLst>
              <a:ext uri="{FF2B5EF4-FFF2-40B4-BE49-F238E27FC236}">
                <a16:creationId xmlns:a16="http://schemas.microsoft.com/office/drawing/2014/main" id="{EBB4EF27-F799-4B65-91BB-6A144521AE98}"/>
              </a:ext>
            </a:extLst>
          </p:cNvPr>
          <p:cNvSpPr/>
          <p:nvPr/>
        </p:nvSpPr>
        <p:spPr>
          <a:xfrm>
            <a:off x="10048568" y="176981"/>
            <a:ext cx="1912523" cy="1415845"/>
          </a:xfrm>
          <a:prstGeom prst="roundRect">
            <a:avLst/>
          </a:prstGeom>
          <a:solidFill>
            <a:srgbClr val="CC99FF"/>
          </a:solid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u="sng" dirty="0"/>
          </a:p>
        </p:txBody>
      </p:sp>
      <p:pic>
        <p:nvPicPr>
          <p:cNvPr id="5" name="Picture 4">
            <a:extLst>
              <a:ext uri="{FF2B5EF4-FFF2-40B4-BE49-F238E27FC236}">
                <a16:creationId xmlns:a16="http://schemas.microsoft.com/office/drawing/2014/main" id="{BEC86B0C-F22F-454B-8A90-8B04B9ED09FF}"/>
              </a:ext>
            </a:extLst>
          </p:cNvPr>
          <p:cNvPicPr>
            <a:picLocks noChangeAspect="1"/>
          </p:cNvPicPr>
          <p:nvPr/>
        </p:nvPicPr>
        <p:blipFill>
          <a:blip r:embed="rId2" cstate="print">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10714296" y="785695"/>
            <a:ext cx="577645" cy="577645"/>
          </a:xfrm>
          <a:prstGeom prst="rect">
            <a:avLst/>
          </a:prstGeom>
          <a:solidFill>
            <a:schemeClr val="bg1"/>
          </a:solidFill>
          <a:ln w="12700">
            <a:solidFill>
              <a:schemeClr val="tx1"/>
            </a:solidFill>
          </a:ln>
        </p:spPr>
      </p:pic>
      <p:sp>
        <p:nvSpPr>
          <p:cNvPr id="6" name="Rectangle 5"/>
          <p:cNvSpPr/>
          <p:nvPr/>
        </p:nvSpPr>
        <p:spPr>
          <a:xfrm>
            <a:off x="10656655" y="292128"/>
            <a:ext cx="728084" cy="369332"/>
          </a:xfrm>
          <a:prstGeom prst="rect">
            <a:avLst/>
          </a:prstGeom>
        </p:spPr>
        <p:txBody>
          <a:bodyPr wrap="none">
            <a:spAutoFit/>
          </a:bodyPr>
          <a:lstStyle/>
          <a:p>
            <a:pPr algn="ctr"/>
            <a:r>
              <a:rPr lang="en-GB" b="1" u="sng" dirty="0"/>
              <a:t>Skills:</a:t>
            </a:r>
          </a:p>
        </p:txBody>
      </p:sp>
      <p:pic>
        <p:nvPicPr>
          <p:cNvPr id="56322" name="Picture 2"/>
          <p:cNvPicPr>
            <a:picLocks noChangeAspect="1" noChangeArrowheads="1"/>
          </p:cNvPicPr>
          <p:nvPr/>
        </p:nvPicPr>
        <p:blipFill>
          <a:blip r:embed="rId4" cstate="print"/>
          <a:srcRect/>
          <a:stretch>
            <a:fillRect/>
          </a:stretch>
        </p:blipFill>
        <p:spPr bwMode="auto">
          <a:xfrm>
            <a:off x="-169817" y="1710690"/>
            <a:ext cx="6493806" cy="1659528"/>
          </a:xfrm>
          <a:prstGeom prst="rect">
            <a:avLst/>
          </a:prstGeom>
          <a:noFill/>
          <a:ln w="9525">
            <a:noFill/>
            <a:miter lim="800000"/>
            <a:headEnd/>
            <a:tailEnd/>
          </a:ln>
        </p:spPr>
      </p:pic>
      <p:pic>
        <p:nvPicPr>
          <p:cNvPr id="56323" name="Picture 3"/>
          <p:cNvPicPr>
            <a:picLocks noChangeAspect="1" noChangeArrowheads="1"/>
          </p:cNvPicPr>
          <p:nvPr/>
        </p:nvPicPr>
        <p:blipFill>
          <a:blip r:embed="rId5" cstate="print"/>
          <a:srcRect/>
          <a:stretch>
            <a:fillRect/>
          </a:stretch>
        </p:blipFill>
        <p:spPr bwMode="auto">
          <a:xfrm>
            <a:off x="6099402" y="1681026"/>
            <a:ext cx="5644106" cy="1687606"/>
          </a:xfrm>
          <a:prstGeom prst="rect">
            <a:avLst/>
          </a:prstGeom>
          <a:noFill/>
          <a:ln w="9525">
            <a:noFill/>
            <a:miter lim="800000"/>
            <a:headEnd/>
            <a:tailEnd/>
          </a:ln>
        </p:spPr>
      </p:pic>
      <p:pic>
        <p:nvPicPr>
          <p:cNvPr id="56324" name="Picture 4"/>
          <p:cNvPicPr>
            <a:picLocks noChangeAspect="1" noChangeArrowheads="1"/>
          </p:cNvPicPr>
          <p:nvPr/>
        </p:nvPicPr>
        <p:blipFill>
          <a:blip r:embed="rId6" cstate="print"/>
          <a:srcRect/>
          <a:stretch>
            <a:fillRect/>
          </a:stretch>
        </p:blipFill>
        <p:spPr bwMode="auto">
          <a:xfrm>
            <a:off x="8768443" y="3557724"/>
            <a:ext cx="2766060" cy="2802456"/>
          </a:xfrm>
          <a:prstGeom prst="rect">
            <a:avLst/>
          </a:prstGeom>
          <a:noFill/>
          <a:ln w="9525">
            <a:noFill/>
            <a:miter lim="800000"/>
            <a:headEnd/>
            <a:tailEnd/>
          </a:ln>
        </p:spPr>
      </p:pic>
      <p:pic>
        <p:nvPicPr>
          <p:cNvPr id="56325" name="Picture 5"/>
          <p:cNvPicPr>
            <a:picLocks noChangeAspect="1" noChangeArrowheads="1"/>
          </p:cNvPicPr>
          <p:nvPr/>
        </p:nvPicPr>
        <p:blipFill>
          <a:blip r:embed="rId7" cstate="print"/>
          <a:srcRect/>
          <a:stretch>
            <a:fillRect/>
          </a:stretch>
        </p:blipFill>
        <p:spPr bwMode="auto">
          <a:xfrm>
            <a:off x="348751" y="4202429"/>
            <a:ext cx="4315617" cy="1845673"/>
          </a:xfrm>
          <a:prstGeom prst="rect">
            <a:avLst/>
          </a:prstGeom>
          <a:noFill/>
          <a:ln w="9525">
            <a:noFill/>
            <a:miter lim="800000"/>
            <a:headEnd/>
            <a:tailEnd/>
          </a:ln>
        </p:spPr>
      </p:pic>
      <p:pic>
        <p:nvPicPr>
          <p:cNvPr id="56326" name="Picture 6"/>
          <p:cNvPicPr>
            <a:picLocks noChangeAspect="1" noChangeArrowheads="1"/>
          </p:cNvPicPr>
          <p:nvPr/>
        </p:nvPicPr>
        <p:blipFill>
          <a:blip r:embed="rId8" cstate="print"/>
          <a:srcRect/>
          <a:stretch>
            <a:fillRect/>
          </a:stretch>
        </p:blipFill>
        <p:spPr bwMode="auto">
          <a:xfrm>
            <a:off x="4817609" y="5039678"/>
            <a:ext cx="3464242" cy="1552936"/>
          </a:xfrm>
          <a:prstGeom prst="rect">
            <a:avLst/>
          </a:prstGeom>
          <a:noFill/>
          <a:ln w="9525">
            <a:noFill/>
            <a:miter lim="800000"/>
            <a:headEnd/>
            <a:tailEnd/>
          </a:ln>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A7B6FBF5-13C3-4B6E-BCDC-517F29D6B3AF}"/>
              </a:ext>
            </a:extLst>
          </p:cNvPr>
          <p:cNvSpPr/>
          <p:nvPr/>
        </p:nvSpPr>
        <p:spPr>
          <a:xfrm>
            <a:off x="10048568" y="176981"/>
            <a:ext cx="1912523" cy="1415845"/>
          </a:xfrm>
          <a:prstGeom prst="roundRect">
            <a:avLst/>
          </a:prstGeom>
          <a:solidFill>
            <a:srgbClr val="CC99FF"/>
          </a:solid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3225BEA2-4D41-4377-A30E-672115BBCFFF}"/>
              </a:ext>
            </a:extLst>
          </p:cNvPr>
          <p:cNvSpPr txBox="1"/>
          <p:nvPr/>
        </p:nvSpPr>
        <p:spPr>
          <a:xfrm>
            <a:off x="10392697" y="176981"/>
            <a:ext cx="1170038" cy="369332"/>
          </a:xfrm>
          <a:prstGeom prst="rect">
            <a:avLst/>
          </a:prstGeom>
          <a:noFill/>
        </p:spPr>
        <p:txBody>
          <a:bodyPr wrap="square" rtlCol="0">
            <a:spAutoFit/>
          </a:bodyPr>
          <a:lstStyle/>
          <a:p>
            <a:pPr algn="ctr"/>
            <a:r>
              <a:rPr lang="en-GB" b="1" u="sng" dirty="0"/>
              <a:t>Skills:</a:t>
            </a:r>
          </a:p>
        </p:txBody>
      </p:sp>
      <p:sp>
        <p:nvSpPr>
          <p:cNvPr id="13" name="Rectangle 12">
            <a:extLst>
              <a:ext uri="{FF2B5EF4-FFF2-40B4-BE49-F238E27FC236}">
                <a16:creationId xmlns:a16="http://schemas.microsoft.com/office/drawing/2014/main" id="{23F1AA39-BEAA-4295-BEB5-386F65DF8873}"/>
              </a:ext>
            </a:extLst>
          </p:cNvPr>
          <p:cNvSpPr/>
          <p:nvPr/>
        </p:nvSpPr>
        <p:spPr>
          <a:xfrm>
            <a:off x="230909" y="224255"/>
            <a:ext cx="9566234" cy="990591"/>
          </a:xfrm>
          <a:prstGeom prst="rect">
            <a:avLst/>
          </a:prstGeom>
          <a:solidFill>
            <a:schemeClr val="accent1">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600" dirty="0">
              <a:solidFill>
                <a:schemeClr val="tx1"/>
              </a:solidFill>
              <a:latin typeface="Century Gothic" panose="020B0502020202020204" pitchFamily="34" charset="0"/>
            </a:endParaRPr>
          </a:p>
        </p:txBody>
      </p:sp>
      <p:sp>
        <p:nvSpPr>
          <p:cNvPr id="14" name="TextBox 13">
            <a:extLst>
              <a:ext uri="{FF2B5EF4-FFF2-40B4-BE49-F238E27FC236}">
                <a16:creationId xmlns:a16="http://schemas.microsoft.com/office/drawing/2014/main" id="{D96A1841-D42A-4B0B-B91F-E0B8BF0BD868}"/>
              </a:ext>
            </a:extLst>
          </p:cNvPr>
          <p:cNvSpPr txBox="1"/>
          <p:nvPr/>
        </p:nvSpPr>
        <p:spPr>
          <a:xfrm>
            <a:off x="225902" y="200691"/>
            <a:ext cx="9257732" cy="646331"/>
          </a:xfrm>
          <a:prstGeom prst="rect">
            <a:avLst/>
          </a:prstGeom>
          <a:noFill/>
        </p:spPr>
        <p:txBody>
          <a:bodyPr wrap="square" rtlCol="0">
            <a:spAutoFit/>
          </a:bodyPr>
          <a:lstStyle/>
          <a:p>
            <a:r>
              <a:rPr lang="en-GB" sz="2000" b="1" u="sng" dirty="0">
                <a:latin typeface="Century Gothic" panose="020B0502020202020204" pitchFamily="34" charset="0"/>
              </a:rPr>
              <a:t>Task: </a:t>
            </a:r>
            <a:r>
              <a:rPr lang="en-GB" sz="2000" b="1" dirty="0">
                <a:latin typeface="Century Gothic" panose="020B0502020202020204" pitchFamily="34" charset="0"/>
              </a:rPr>
              <a:t>Reading- Understanding</a:t>
            </a:r>
            <a:endParaRPr lang="en-GB" sz="1600" b="1" dirty="0">
              <a:latin typeface="Century Gothic" panose="020B0502020202020204" pitchFamily="34" charset="0"/>
            </a:endParaRPr>
          </a:p>
          <a:p>
            <a:r>
              <a:rPr lang="en-GB" sz="1600" dirty="0">
                <a:latin typeface="Century Gothic" panose="020B0502020202020204" pitchFamily="34" charset="0"/>
              </a:rPr>
              <a:t>Answers</a:t>
            </a:r>
            <a:endParaRPr lang="en-GB" sz="2000" dirty="0">
              <a:latin typeface="Century Gothic" panose="020B0502020202020204" pitchFamily="34" charset="0"/>
            </a:endParaRPr>
          </a:p>
        </p:txBody>
      </p:sp>
      <p:pic>
        <p:nvPicPr>
          <p:cNvPr id="11" name="Picture 10">
            <a:extLst>
              <a:ext uri="{FF2B5EF4-FFF2-40B4-BE49-F238E27FC236}">
                <a16:creationId xmlns:a16="http://schemas.microsoft.com/office/drawing/2014/main" id="{2BD66305-E6DA-4B07-852B-0D4779D21209}"/>
              </a:ext>
            </a:extLst>
          </p:cNvPr>
          <p:cNvPicPr>
            <a:picLocks noChangeAspect="1"/>
          </p:cNvPicPr>
          <p:nvPr/>
        </p:nvPicPr>
        <p:blipFill>
          <a:blip r:embed="rId2" cstate="print">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10697497" y="698440"/>
            <a:ext cx="560437" cy="560437"/>
          </a:xfrm>
          <a:prstGeom prst="rect">
            <a:avLst/>
          </a:prstGeom>
          <a:solidFill>
            <a:schemeClr val="bg1"/>
          </a:solidFill>
          <a:ln w="12700">
            <a:solidFill>
              <a:schemeClr val="tx1"/>
            </a:solidFill>
          </a:ln>
        </p:spPr>
      </p:pic>
      <p:pic>
        <p:nvPicPr>
          <p:cNvPr id="61442" name="Picture 2"/>
          <p:cNvPicPr>
            <a:picLocks noChangeAspect="1" noChangeArrowheads="1"/>
          </p:cNvPicPr>
          <p:nvPr/>
        </p:nvPicPr>
        <p:blipFill>
          <a:blip r:embed="rId4" cstate="print"/>
          <a:srcRect/>
          <a:stretch>
            <a:fillRect/>
          </a:stretch>
        </p:blipFill>
        <p:spPr bwMode="auto">
          <a:xfrm>
            <a:off x="744992" y="1314994"/>
            <a:ext cx="3648075" cy="5334000"/>
          </a:xfrm>
          <a:prstGeom prst="rect">
            <a:avLst/>
          </a:prstGeom>
          <a:noFill/>
          <a:ln w="9525">
            <a:noFill/>
            <a:miter lim="800000"/>
            <a:headEnd/>
            <a:tailEnd/>
          </a:ln>
        </p:spPr>
      </p:pic>
      <p:pic>
        <p:nvPicPr>
          <p:cNvPr id="61443" name="Picture 3"/>
          <p:cNvPicPr>
            <a:picLocks noChangeAspect="1" noChangeArrowheads="1"/>
          </p:cNvPicPr>
          <p:nvPr/>
        </p:nvPicPr>
        <p:blipFill>
          <a:blip r:embed="rId5" cstate="print"/>
          <a:srcRect/>
          <a:stretch>
            <a:fillRect/>
          </a:stretch>
        </p:blipFill>
        <p:spPr bwMode="auto">
          <a:xfrm>
            <a:off x="5817870" y="1264513"/>
            <a:ext cx="3600450" cy="5248708"/>
          </a:xfrm>
          <a:prstGeom prst="rect">
            <a:avLst/>
          </a:prstGeom>
          <a:noFill/>
          <a:ln w="9525">
            <a:noFill/>
            <a:miter lim="800000"/>
            <a:headEnd/>
            <a:tailEnd/>
          </a:ln>
        </p:spPr>
      </p:pic>
    </p:spTree>
    <p:extLst>
      <p:ext uri="{BB962C8B-B14F-4D97-AF65-F5344CB8AC3E}">
        <p14:creationId xmlns:p14="http://schemas.microsoft.com/office/powerpoint/2010/main" val="39668067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B1C294A-AD2F-4292-9BA2-6E24CBE5B345}"/>
              </a:ext>
            </a:extLst>
          </p:cNvPr>
          <p:cNvSpPr/>
          <p:nvPr/>
        </p:nvSpPr>
        <p:spPr>
          <a:xfrm>
            <a:off x="177602" y="222069"/>
            <a:ext cx="9985301" cy="993138"/>
          </a:xfrm>
          <a:prstGeom prst="rect">
            <a:avLst/>
          </a:prstGeom>
          <a:solidFill>
            <a:schemeClr val="accent1">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dirty="0">
              <a:solidFill>
                <a:schemeClr val="tx1"/>
              </a:solidFill>
              <a:latin typeface="Century Gothic" panose="020B0502020202020204" pitchFamily="34" charset="0"/>
            </a:endParaRPr>
          </a:p>
        </p:txBody>
      </p:sp>
      <p:sp>
        <p:nvSpPr>
          <p:cNvPr id="3" name="Rectangle 2">
            <a:extLst>
              <a:ext uri="{FF2B5EF4-FFF2-40B4-BE49-F238E27FC236}">
                <a16:creationId xmlns:a16="http://schemas.microsoft.com/office/drawing/2014/main" id="{47D372D3-D562-4BBA-B83A-69A041E47D23}"/>
              </a:ext>
            </a:extLst>
          </p:cNvPr>
          <p:cNvSpPr/>
          <p:nvPr/>
        </p:nvSpPr>
        <p:spPr>
          <a:xfrm>
            <a:off x="374819" y="270069"/>
            <a:ext cx="9866462" cy="892552"/>
          </a:xfrm>
          <a:prstGeom prst="rect">
            <a:avLst/>
          </a:prstGeom>
        </p:spPr>
        <p:txBody>
          <a:bodyPr wrap="square">
            <a:spAutoFit/>
          </a:bodyPr>
          <a:lstStyle/>
          <a:p>
            <a:r>
              <a:rPr lang="en-GB" sz="2000" b="1" u="sng" dirty="0">
                <a:latin typeface="Century Gothic" panose="020B0502020202020204" pitchFamily="34" charset="0"/>
              </a:rPr>
              <a:t>Task: </a:t>
            </a:r>
            <a:r>
              <a:rPr lang="en-GB" sz="2000" b="1" dirty="0">
                <a:latin typeface="Century Gothic" panose="020B0502020202020204" pitchFamily="34" charset="0"/>
              </a:rPr>
              <a:t>W</a:t>
            </a:r>
            <a:r>
              <a:rPr lang="en-GB" sz="2000" b="1" dirty="0">
                <a:solidFill>
                  <a:schemeClr val="tx1"/>
                </a:solidFill>
                <a:latin typeface="Century Gothic" panose="020B0502020202020204" pitchFamily="34" charset="0"/>
              </a:rPr>
              <a:t>hat it means </a:t>
            </a:r>
            <a:r>
              <a:rPr lang="en-GB" sz="2000" dirty="0">
                <a:solidFill>
                  <a:schemeClr val="tx1"/>
                </a:solidFill>
                <a:latin typeface="Century Gothic" panose="020B0502020202020204" pitchFamily="34" charset="0"/>
              </a:rPr>
              <a:t> </a:t>
            </a:r>
          </a:p>
          <a:p>
            <a:r>
              <a:rPr lang="en-GB" sz="1600" dirty="0">
                <a:solidFill>
                  <a:schemeClr val="tx1"/>
                </a:solidFill>
                <a:latin typeface="Century Gothic" panose="020B0502020202020204" pitchFamily="34" charset="0"/>
              </a:rPr>
              <a:t>Find what each words and write it </a:t>
            </a:r>
            <a:r>
              <a:rPr lang="en-GB" sz="1600" dirty="0">
                <a:latin typeface="Century Gothic" panose="020B0502020202020204" pitchFamily="34" charset="0"/>
              </a:rPr>
              <a:t>to a sentence- </a:t>
            </a:r>
            <a:r>
              <a:rPr lang="en-GB" sz="1600" dirty="0">
                <a:solidFill>
                  <a:schemeClr val="tx1"/>
                </a:solidFill>
                <a:latin typeface="Century Gothic" panose="020B0502020202020204" pitchFamily="34" charset="0"/>
              </a:rPr>
              <a:t>If you don’t understand the meaning </a:t>
            </a:r>
          </a:p>
          <a:p>
            <a:r>
              <a:rPr lang="en-GB" sz="1600" dirty="0">
                <a:solidFill>
                  <a:schemeClr val="tx1"/>
                </a:solidFill>
                <a:latin typeface="Century Gothic" panose="020B0502020202020204" pitchFamily="34" charset="0"/>
              </a:rPr>
              <a:t>you need to ask </a:t>
            </a:r>
            <a:r>
              <a:rPr lang="en-GB" sz="1600" b="1" u="sng" dirty="0">
                <a:solidFill>
                  <a:schemeClr val="tx1"/>
                </a:solidFill>
                <a:latin typeface="Century Gothic" panose="020B0502020202020204" pitchFamily="34" charset="0"/>
              </a:rPr>
              <a:t>your parents/ carer </a:t>
            </a:r>
            <a:r>
              <a:rPr lang="en-GB" sz="1600" dirty="0">
                <a:solidFill>
                  <a:schemeClr val="tx1"/>
                </a:solidFill>
                <a:latin typeface="Century Gothic" panose="020B0502020202020204" pitchFamily="34" charset="0"/>
              </a:rPr>
              <a:t>to check </a:t>
            </a:r>
          </a:p>
        </p:txBody>
      </p:sp>
      <p:sp>
        <p:nvSpPr>
          <p:cNvPr id="6" name="Rectangle: Rounded Corners 5">
            <a:extLst>
              <a:ext uri="{FF2B5EF4-FFF2-40B4-BE49-F238E27FC236}">
                <a16:creationId xmlns:a16="http://schemas.microsoft.com/office/drawing/2014/main" id="{0420954F-E75A-49BB-AE59-AD1C6A25F64C}"/>
              </a:ext>
            </a:extLst>
          </p:cNvPr>
          <p:cNvSpPr/>
          <p:nvPr/>
        </p:nvSpPr>
        <p:spPr>
          <a:xfrm>
            <a:off x="10231448" y="0"/>
            <a:ext cx="1799443" cy="1142368"/>
          </a:xfrm>
          <a:prstGeom prst="roundRect">
            <a:avLst/>
          </a:prstGeom>
          <a:solidFill>
            <a:srgbClr val="CC99FF"/>
          </a:solid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3668E3F3-333A-4A53-8088-371E36393CDE}"/>
              </a:ext>
            </a:extLst>
          </p:cNvPr>
          <p:cNvSpPr txBox="1"/>
          <p:nvPr/>
        </p:nvSpPr>
        <p:spPr>
          <a:xfrm>
            <a:off x="10588640" y="0"/>
            <a:ext cx="1170038" cy="369332"/>
          </a:xfrm>
          <a:prstGeom prst="rect">
            <a:avLst/>
          </a:prstGeom>
          <a:noFill/>
        </p:spPr>
        <p:txBody>
          <a:bodyPr wrap="square" rtlCol="0">
            <a:spAutoFit/>
          </a:bodyPr>
          <a:lstStyle/>
          <a:p>
            <a:pPr algn="ctr"/>
            <a:r>
              <a:rPr lang="en-GB" b="1" u="sng" dirty="0"/>
              <a:t>Skills:</a:t>
            </a:r>
          </a:p>
        </p:txBody>
      </p:sp>
      <p:pic>
        <p:nvPicPr>
          <p:cNvPr id="8" name="Picture 7">
            <a:extLst>
              <a:ext uri="{FF2B5EF4-FFF2-40B4-BE49-F238E27FC236}">
                <a16:creationId xmlns:a16="http://schemas.microsoft.com/office/drawing/2014/main" id="{01A1BF4A-04C6-4088-9459-40339F6D3FBC}"/>
              </a:ext>
            </a:extLst>
          </p:cNvPr>
          <p:cNvPicPr>
            <a:picLocks noChangeAspect="1"/>
          </p:cNvPicPr>
          <p:nvPr/>
        </p:nvPicPr>
        <p:blipFill>
          <a:blip r:embed="rId2" cstate="print">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10515912" y="514616"/>
            <a:ext cx="560437" cy="560437"/>
          </a:xfrm>
          <a:prstGeom prst="rect">
            <a:avLst/>
          </a:prstGeom>
          <a:solidFill>
            <a:schemeClr val="bg1"/>
          </a:solidFill>
          <a:ln w="12700">
            <a:solidFill>
              <a:schemeClr val="tx1"/>
            </a:solidFill>
          </a:ln>
        </p:spPr>
      </p:pic>
      <p:sp>
        <p:nvSpPr>
          <p:cNvPr id="5" name="TextBox 4">
            <a:extLst>
              <a:ext uri="{FF2B5EF4-FFF2-40B4-BE49-F238E27FC236}">
                <a16:creationId xmlns:a16="http://schemas.microsoft.com/office/drawing/2014/main" id="{C1719E70-34AF-483B-848D-EB04F95FF75D}"/>
              </a:ext>
            </a:extLst>
          </p:cNvPr>
          <p:cNvSpPr txBox="1"/>
          <p:nvPr/>
        </p:nvSpPr>
        <p:spPr>
          <a:xfrm>
            <a:off x="191192" y="1271010"/>
            <a:ext cx="11652862" cy="4708981"/>
          </a:xfrm>
          <a:prstGeom prst="rect">
            <a:avLst/>
          </a:prstGeom>
          <a:solidFill>
            <a:schemeClr val="accent2">
              <a:lumMod val="20000"/>
              <a:lumOff val="80000"/>
            </a:schemeClr>
          </a:solidFill>
          <a:ln w="28575">
            <a:solidFill>
              <a:schemeClr val="tx1"/>
            </a:solidFill>
          </a:ln>
        </p:spPr>
        <p:txBody>
          <a:bodyPr wrap="square" rtlCol="0">
            <a:spAutoFit/>
          </a:bodyPr>
          <a:lstStyle/>
          <a:p>
            <a:pPr marL="285750" indent="-285750">
              <a:lnSpc>
                <a:spcPct val="150000"/>
              </a:lnSpc>
              <a:buFont typeface="Arial" panose="020B0604020202020204" pitchFamily="34" charset="0"/>
              <a:buChar char="•"/>
            </a:pPr>
            <a:r>
              <a:rPr lang="en-GB" sz="2000" dirty="0"/>
              <a:t>approximate means: ______________________________________________________________________</a:t>
            </a:r>
          </a:p>
          <a:p>
            <a:pPr marL="285750" indent="-285750">
              <a:lnSpc>
                <a:spcPct val="150000"/>
              </a:lnSpc>
              <a:buFont typeface="Arial" panose="020B0604020202020204" pitchFamily="34" charset="0"/>
              <a:buChar char="•"/>
            </a:pPr>
            <a:r>
              <a:rPr lang="en-GB" sz="2000" dirty="0"/>
              <a:t>brief means: ___________________________________________________________________________</a:t>
            </a:r>
          </a:p>
          <a:p>
            <a:pPr marL="285750" indent="-285750">
              <a:lnSpc>
                <a:spcPct val="150000"/>
              </a:lnSpc>
              <a:buFont typeface="Arial" panose="020B0604020202020204" pitchFamily="34" charset="0"/>
              <a:buChar char="•"/>
            </a:pPr>
            <a:r>
              <a:rPr lang="en-GB" sz="2000" dirty="0"/>
              <a:t>compatible  means:_______________________________________________________________________</a:t>
            </a:r>
          </a:p>
          <a:p>
            <a:pPr marL="285750" indent="-285750">
              <a:lnSpc>
                <a:spcPct val="150000"/>
              </a:lnSpc>
              <a:buFont typeface="Arial" panose="020B0604020202020204" pitchFamily="34" charset="0"/>
              <a:buChar char="•"/>
            </a:pPr>
            <a:r>
              <a:rPr lang="en-GB" sz="2000" dirty="0"/>
              <a:t>distinguish means: ________________________________________________________________________</a:t>
            </a:r>
          </a:p>
          <a:p>
            <a:pPr marL="285750" indent="-285750">
              <a:lnSpc>
                <a:spcPct val="150000"/>
              </a:lnSpc>
              <a:buFont typeface="Arial" panose="020B0604020202020204" pitchFamily="34" charset="0"/>
              <a:buChar char="•"/>
            </a:pPr>
            <a:r>
              <a:rPr lang="en-GB" sz="2000" dirty="0"/>
              <a:t>equivalent means: _______________________________________________________________________</a:t>
            </a:r>
          </a:p>
          <a:p>
            <a:pPr marL="285750" indent="-285750">
              <a:lnSpc>
                <a:spcPct val="150000"/>
              </a:lnSpc>
              <a:buFont typeface="Arial" panose="020B0604020202020204" pitchFamily="34" charset="0"/>
              <a:buChar char="•"/>
            </a:pPr>
            <a:r>
              <a:rPr lang="en-GB" sz="2000" dirty="0"/>
              <a:t>influence means: _________________________________________________________________________</a:t>
            </a:r>
          </a:p>
          <a:p>
            <a:pPr marL="285750" indent="-285750">
              <a:lnSpc>
                <a:spcPct val="150000"/>
              </a:lnSpc>
              <a:buFont typeface="Arial" panose="020B0604020202020204" pitchFamily="34" charset="0"/>
              <a:buChar char="•"/>
            </a:pPr>
            <a:r>
              <a:rPr lang="en-GB" sz="2000" dirty="0"/>
              <a:t>policy means: __________________________________________________________________________</a:t>
            </a:r>
          </a:p>
          <a:p>
            <a:pPr marL="285750" indent="-285750">
              <a:lnSpc>
                <a:spcPct val="150000"/>
              </a:lnSpc>
              <a:buFont typeface="Arial" panose="020B0604020202020204" pitchFamily="34" charset="0"/>
              <a:buChar char="•"/>
            </a:pPr>
            <a:r>
              <a:rPr lang="en-GB" sz="2000" dirty="0"/>
              <a:t>procedure means: ________________________________________________________________________</a:t>
            </a:r>
          </a:p>
          <a:p>
            <a:pPr marL="285750" indent="-285750">
              <a:lnSpc>
                <a:spcPct val="150000"/>
              </a:lnSpc>
              <a:buFont typeface="Arial" panose="020B0604020202020204" pitchFamily="34" charset="0"/>
              <a:buChar char="•"/>
            </a:pPr>
            <a:r>
              <a:rPr lang="en-GB" sz="2000" dirty="0"/>
              <a:t>quantity means: _______________________________________________________________________</a:t>
            </a:r>
          </a:p>
          <a:p>
            <a:pPr marL="285750" indent="-285750">
              <a:lnSpc>
                <a:spcPct val="150000"/>
              </a:lnSpc>
              <a:buFont typeface="Arial" panose="020B0604020202020204" pitchFamily="34" charset="0"/>
              <a:buChar char="•"/>
            </a:pPr>
            <a:r>
              <a:rPr lang="en-GB" sz="2000" dirty="0"/>
              <a:t>validate means: _________________________________________________________________________</a:t>
            </a:r>
          </a:p>
        </p:txBody>
      </p:sp>
      <p:sp>
        <p:nvSpPr>
          <p:cNvPr id="4" name="Rectangle 3">
            <a:extLst>
              <a:ext uri="{FF2B5EF4-FFF2-40B4-BE49-F238E27FC236}">
                <a16:creationId xmlns:a16="http://schemas.microsoft.com/office/drawing/2014/main" id="{2F4DB13A-A551-4C4D-A70B-34EB3A153648}"/>
              </a:ext>
            </a:extLst>
          </p:cNvPr>
          <p:cNvSpPr/>
          <p:nvPr/>
        </p:nvSpPr>
        <p:spPr>
          <a:xfrm>
            <a:off x="3565236" y="6382186"/>
            <a:ext cx="8395855" cy="475814"/>
          </a:xfrm>
          <a:prstGeom prst="rect">
            <a:avLst/>
          </a:prstGeom>
          <a:solidFill>
            <a:srgbClr val="92D050"/>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u="sng" dirty="0">
                <a:solidFill>
                  <a:schemeClr val="tx1"/>
                </a:solidFill>
                <a:latin typeface="Century Gothic" panose="020B0502020202020204" pitchFamily="34" charset="0"/>
              </a:rPr>
              <a:t>Task continues on next page…</a:t>
            </a:r>
          </a:p>
        </p:txBody>
      </p:sp>
      <p:pic>
        <p:nvPicPr>
          <p:cNvPr id="10" name="Picture 9">
            <a:extLst>
              <a:ext uri="{FF2B5EF4-FFF2-40B4-BE49-F238E27FC236}">
                <a16:creationId xmlns:a16="http://schemas.microsoft.com/office/drawing/2014/main" id="{13255149-35A7-47B4-A4A1-5F951739EF75}"/>
              </a:ext>
            </a:extLst>
          </p:cNvPr>
          <p:cNvPicPr>
            <a:picLocks noChangeAspect="1"/>
          </p:cNvPicPr>
          <p:nvPr/>
        </p:nvPicPr>
        <p:blipFill>
          <a:blip r:embed="rId4" cstate="print">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11299112" y="509813"/>
            <a:ext cx="560437" cy="560437"/>
          </a:xfrm>
          <a:prstGeom prst="rect">
            <a:avLst/>
          </a:prstGeom>
          <a:ln w="12700">
            <a:solidFill>
              <a:schemeClr val="tx1"/>
            </a:solidFill>
          </a:ln>
        </p:spPr>
      </p:pic>
    </p:spTree>
    <p:extLst>
      <p:ext uri="{BB962C8B-B14F-4D97-AF65-F5344CB8AC3E}">
        <p14:creationId xmlns:p14="http://schemas.microsoft.com/office/powerpoint/2010/main" val="20165816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9C21267A-7FC9-442E-9623-E0A4307E966D}"/>
              </a:ext>
            </a:extLst>
          </p:cNvPr>
          <p:cNvSpPr txBox="1"/>
          <p:nvPr/>
        </p:nvSpPr>
        <p:spPr>
          <a:xfrm>
            <a:off x="326572" y="1570402"/>
            <a:ext cx="9431381" cy="923330"/>
          </a:xfrm>
          <a:prstGeom prst="rect">
            <a:avLst/>
          </a:prstGeom>
          <a:ln/>
        </p:spPr>
        <p:style>
          <a:lnRef idx="1">
            <a:schemeClr val="accent4"/>
          </a:lnRef>
          <a:fillRef idx="2">
            <a:schemeClr val="accent4"/>
          </a:fillRef>
          <a:effectRef idx="1">
            <a:schemeClr val="accent4"/>
          </a:effectRef>
          <a:fontRef idx="minor">
            <a:schemeClr val="dk1"/>
          </a:fontRef>
        </p:style>
        <p:txBody>
          <a:bodyPr wrap="square" rtlCol="0">
            <a:spAutoFit/>
          </a:bodyPr>
          <a:lstStyle/>
          <a:p>
            <a:endParaRPr lang="en-GB" b="1" u="sng" dirty="0"/>
          </a:p>
          <a:p>
            <a:r>
              <a:rPr lang="en-GB" b="1" dirty="0"/>
              <a:t>Time 1	</a:t>
            </a:r>
            <a:r>
              <a:rPr lang="en-GB" b="1" u="sng" dirty="0"/>
              <a:t>		</a:t>
            </a:r>
            <a:r>
              <a:rPr lang="en-GB" b="1" dirty="0"/>
              <a:t>   Time2 	</a:t>
            </a:r>
            <a:r>
              <a:rPr lang="en-GB" b="1" u="sng" dirty="0"/>
              <a:t>		</a:t>
            </a:r>
            <a:r>
              <a:rPr lang="en-GB" b="1" dirty="0"/>
              <a:t>  Time3  </a:t>
            </a:r>
            <a:r>
              <a:rPr lang="en-GB" b="1" u="sng" dirty="0"/>
              <a:t>		</a:t>
            </a:r>
            <a:r>
              <a:rPr lang="en-GB" b="1" dirty="0"/>
              <a:t>				</a:t>
            </a:r>
            <a:endParaRPr lang="en-GB" sz="2000" dirty="0"/>
          </a:p>
        </p:txBody>
      </p:sp>
      <p:sp>
        <p:nvSpPr>
          <p:cNvPr id="7" name="Rectangle: Rounded Corners 6">
            <a:extLst>
              <a:ext uri="{FF2B5EF4-FFF2-40B4-BE49-F238E27FC236}">
                <a16:creationId xmlns:a16="http://schemas.microsoft.com/office/drawing/2014/main" id="{755C0A6B-DB0C-4EC1-A772-E19AA6FCBC64}"/>
              </a:ext>
            </a:extLst>
          </p:cNvPr>
          <p:cNvSpPr/>
          <p:nvPr/>
        </p:nvSpPr>
        <p:spPr>
          <a:xfrm>
            <a:off x="10048568" y="176981"/>
            <a:ext cx="1912523" cy="1415845"/>
          </a:xfrm>
          <a:prstGeom prst="roundRect">
            <a:avLst/>
          </a:prstGeom>
          <a:solidFill>
            <a:srgbClr val="CC99FF"/>
          </a:solid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DB4502D2-D62F-4F3A-8809-E198ED8613EB}"/>
              </a:ext>
            </a:extLst>
          </p:cNvPr>
          <p:cNvSpPr txBox="1"/>
          <p:nvPr/>
        </p:nvSpPr>
        <p:spPr>
          <a:xfrm>
            <a:off x="10392697" y="176981"/>
            <a:ext cx="1170038" cy="369332"/>
          </a:xfrm>
          <a:prstGeom prst="rect">
            <a:avLst/>
          </a:prstGeom>
          <a:noFill/>
        </p:spPr>
        <p:txBody>
          <a:bodyPr wrap="square" rtlCol="0">
            <a:spAutoFit/>
          </a:bodyPr>
          <a:lstStyle/>
          <a:p>
            <a:pPr algn="ctr"/>
            <a:r>
              <a:rPr lang="en-GB" b="1" u="sng" dirty="0"/>
              <a:t>Skills:</a:t>
            </a:r>
          </a:p>
        </p:txBody>
      </p:sp>
      <p:sp>
        <p:nvSpPr>
          <p:cNvPr id="10" name="Rectangle 9">
            <a:extLst>
              <a:ext uri="{FF2B5EF4-FFF2-40B4-BE49-F238E27FC236}">
                <a16:creationId xmlns:a16="http://schemas.microsoft.com/office/drawing/2014/main" id="{FC775AEC-004A-451F-8D04-D98D0B16C26E}"/>
              </a:ext>
            </a:extLst>
          </p:cNvPr>
          <p:cNvSpPr/>
          <p:nvPr/>
        </p:nvSpPr>
        <p:spPr>
          <a:xfrm>
            <a:off x="190092" y="343095"/>
            <a:ext cx="9686412" cy="1083615"/>
          </a:xfrm>
          <a:prstGeom prst="rect">
            <a:avLst/>
          </a:prstGeom>
          <a:solidFill>
            <a:schemeClr val="accent1">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2000" b="1" u="sng" dirty="0">
                <a:solidFill>
                  <a:schemeClr val="tx1"/>
                </a:solidFill>
                <a:latin typeface="Century Gothic" panose="020B0502020202020204" pitchFamily="34" charset="0"/>
              </a:rPr>
              <a:t>Task: </a:t>
            </a:r>
            <a:r>
              <a:rPr lang="en-GB" b="1" dirty="0">
                <a:solidFill>
                  <a:schemeClr val="tx1"/>
                </a:solidFill>
                <a:latin typeface="Century Gothic" panose="020B0502020202020204" pitchFamily="34" charset="0"/>
              </a:rPr>
              <a:t>Reading the words. </a:t>
            </a:r>
          </a:p>
          <a:p>
            <a:pPr marL="342900" indent="-342900"/>
            <a:r>
              <a:rPr lang="en-GB" sz="1600" dirty="0">
                <a:solidFill>
                  <a:schemeClr val="tx1"/>
                </a:solidFill>
                <a:latin typeface="Century Gothic" panose="020B0502020202020204" pitchFamily="34" charset="0"/>
              </a:rPr>
              <a:t>Read the words- How quickly can you get to the end of the grid? Record your time and repeat the reading to see if you beat your time. </a:t>
            </a:r>
          </a:p>
        </p:txBody>
      </p:sp>
      <p:sp>
        <p:nvSpPr>
          <p:cNvPr id="11" name="Rectangle 10">
            <a:extLst>
              <a:ext uri="{FF2B5EF4-FFF2-40B4-BE49-F238E27FC236}">
                <a16:creationId xmlns:a16="http://schemas.microsoft.com/office/drawing/2014/main" id="{94302726-1F60-4AD5-91E9-524FEC27EE7B}"/>
              </a:ext>
            </a:extLst>
          </p:cNvPr>
          <p:cNvSpPr/>
          <p:nvPr/>
        </p:nvSpPr>
        <p:spPr>
          <a:xfrm>
            <a:off x="3565236" y="6199693"/>
            <a:ext cx="8395855" cy="475814"/>
          </a:xfrm>
          <a:prstGeom prst="rect">
            <a:avLst/>
          </a:prstGeom>
          <a:solidFill>
            <a:srgbClr val="92D050"/>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u="sng" dirty="0">
                <a:solidFill>
                  <a:schemeClr val="tx1"/>
                </a:solidFill>
                <a:latin typeface="Century Gothic" panose="020B0502020202020204" pitchFamily="34" charset="0"/>
              </a:rPr>
              <a:t>Task continues on next page…</a:t>
            </a:r>
          </a:p>
        </p:txBody>
      </p:sp>
      <p:pic>
        <p:nvPicPr>
          <p:cNvPr id="15" name="Picture 14">
            <a:extLst>
              <a:ext uri="{FF2B5EF4-FFF2-40B4-BE49-F238E27FC236}">
                <a16:creationId xmlns:a16="http://schemas.microsoft.com/office/drawing/2014/main" id="{8D1D66E7-CD28-4208-A778-47CA5A3C41E5}"/>
              </a:ext>
            </a:extLst>
          </p:cNvPr>
          <p:cNvPicPr>
            <a:picLocks noChangeAspect="1"/>
          </p:cNvPicPr>
          <p:nvPr/>
        </p:nvPicPr>
        <p:blipFill>
          <a:blip r:embed="rId2" cstate="print">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10542208" y="5537978"/>
            <a:ext cx="1502410" cy="1182561"/>
          </a:xfrm>
          <a:prstGeom prst="rect">
            <a:avLst/>
          </a:prstGeom>
          <a:ln w="12700">
            <a:solidFill>
              <a:schemeClr val="tx1"/>
            </a:solidFill>
          </a:ln>
        </p:spPr>
      </p:pic>
      <p:pic>
        <p:nvPicPr>
          <p:cNvPr id="17" name="Picture 16">
            <a:extLst>
              <a:ext uri="{FF2B5EF4-FFF2-40B4-BE49-F238E27FC236}">
                <a16:creationId xmlns:a16="http://schemas.microsoft.com/office/drawing/2014/main" id="{408B6BB3-1E49-4FE6-A52B-86194A83029A}"/>
              </a:ext>
            </a:extLst>
          </p:cNvPr>
          <p:cNvPicPr>
            <a:picLocks noChangeAspect="1"/>
          </p:cNvPicPr>
          <p:nvPr/>
        </p:nvPicPr>
        <p:blipFill>
          <a:blip r:embed="rId4" cstate="print">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10712060" y="653504"/>
            <a:ext cx="560437" cy="560437"/>
          </a:xfrm>
          <a:prstGeom prst="rect">
            <a:avLst/>
          </a:prstGeom>
          <a:solidFill>
            <a:schemeClr val="bg1"/>
          </a:solidFill>
          <a:ln w="12700">
            <a:solidFill>
              <a:schemeClr val="tx1"/>
            </a:solidFill>
          </a:ln>
        </p:spPr>
      </p:pic>
      <p:graphicFrame>
        <p:nvGraphicFramePr>
          <p:cNvPr id="14" name="Table 13"/>
          <p:cNvGraphicFramePr>
            <a:graphicFrameLocks noGrp="1"/>
          </p:cNvGraphicFramePr>
          <p:nvPr/>
        </p:nvGraphicFramePr>
        <p:xfrm>
          <a:off x="464457" y="2835849"/>
          <a:ext cx="9946640" cy="3175545"/>
        </p:xfrm>
        <a:graphic>
          <a:graphicData uri="http://schemas.openxmlformats.org/drawingml/2006/table">
            <a:tbl>
              <a:tblPr firstRow="1" bandRow="1">
                <a:tableStyleId>{00A15C55-8517-42AA-B614-E9B94910E393}</a:tableStyleId>
              </a:tblPr>
              <a:tblGrid>
                <a:gridCol w="1989328">
                  <a:extLst>
                    <a:ext uri="{9D8B030D-6E8A-4147-A177-3AD203B41FA5}">
                      <a16:colId xmlns:a16="http://schemas.microsoft.com/office/drawing/2014/main" val="20000"/>
                    </a:ext>
                  </a:extLst>
                </a:gridCol>
                <a:gridCol w="1989328">
                  <a:extLst>
                    <a:ext uri="{9D8B030D-6E8A-4147-A177-3AD203B41FA5}">
                      <a16:colId xmlns:a16="http://schemas.microsoft.com/office/drawing/2014/main" val="20001"/>
                    </a:ext>
                  </a:extLst>
                </a:gridCol>
                <a:gridCol w="1989328">
                  <a:extLst>
                    <a:ext uri="{9D8B030D-6E8A-4147-A177-3AD203B41FA5}">
                      <a16:colId xmlns:a16="http://schemas.microsoft.com/office/drawing/2014/main" val="20002"/>
                    </a:ext>
                  </a:extLst>
                </a:gridCol>
                <a:gridCol w="1989328">
                  <a:extLst>
                    <a:ext uri="{9D8B030D-6E8A-4147-A177-3AD203B41FA5}">
                      <a16:colId xmlns:a16="http://schemas.microsoft.com/office/drawing/2014/main" val="20003"/>
                    </a:ext>
                  </a:extLst>
                </a:gridCol>
                <a:gridCol w="1989328">
                  <a:extLst>
                    <a:ext uri="{9D8B030D-6E8A-4147-A177-3AD203B41FA5}">
                      <a16:colId xmlns:a16="http://schemas.microsoft.com/office/drawing/2014/main" val="20004"/>
                    </a:ext>
                  </a:extLst>
                </a:gridCol>
              </a:tblGrid>
              <a:tr h="763875">
                <a:tc>
                  <a:txBody>
                    <a:bodyPr/>
                    <a:lstStyle/>
                    <a:p>
                      <a:pPr algn="ctr"/>
                      <a:r>
                        <a:rPr lang="en-GB" sz="2400" b="1" dirty="0">
                          <a:solidFill>
                            <a:schemeClr val="tx1"/>
                          </a:solidFill>
                        </a:rPr>
                        <a:t>approximate</a:t>
                      </a:r>
                    </a:p>
                  </a:txBody>
                  <a:tcPr>
                    <a:solidFill>
                      <a:schemeClr val="accent2">
                        <a:lumMod val="20000"/>
                        <a:lumOff val="80000"/>
                      </a:schemeClr>
                    </a:solidFill>
                  </a:tcPr>
                </a:tc>
                <a:tc>
                  <a:txBody>
                    <a:bodyPr/>
                    <a:lstStyle/>
                    <a:p>
                      <a:pPr algn="ctr"/>
                      <a:r>
                        <a:rPr lang="en-GB" sz="2800" b="1" dirty="0">
                          <a:solidFill>
                            <a:schemeClr val="tx1"/>
                          </a:solidFill>
                        </a:rPr>
                        <a:t>compatible</a:t>
                      </a:r>
                    </a:p>
                  </a:txBody>
                  <a:tcPr>
                    <a:solidFill>
                      <a:schemeClr val="accent2">
                        <a:lumMod val="20000"/>
                        <a:lumOff val="80000"/>
                      </a:schemeClr>
                    </a:solidFill>
                  </a:tcPr>
                </a:tc>
                <a:tc>
                  <a:txBody>
                    <a:bodyPr/>
                    <a:lstStyle/>
                    <a:p>
                      <a:pPr algn="ctr"/>
                      <a:r>
                        <a:rPr lang="en-GB" sz="2800" b="1" dirty="0">
                          <a:solidFill>
                            <a:schemeClr val="tx1"/>
                          </a:solidFill>
                        </a:rPr>
                        <a:t>procedure</a:t>
                      </a:r>
                    </a:p>
                  </a:txBody>
                  <a:tcPr>
                    <a:solidFill>
                      <a:schemeClr val="accent2">
                        <a:lumMod val="20000"/>
                        <a:lumOff val="80000"/>
                      </a:schemeClr>
                    </a:solidFill>
                  </a:tcPr>
                </a:tc>
                <a:tc>
                  <a:txBody>
                    <a:bodyPr/>
                    <a:lstStyle/>
                    <a:p>
                      <a:pPr algn="ctr"/>
                      <a:r>
                        <a:rPr lang="en-GB" sz="2800" b="1" dirty="0">
                          <a:solidFill>
                            <a:schemeClr val="tx1"/>
                          </a:solidFill>
                        </a:rPr>
                        <a:t>distinguish</a:t>
                      </a:r>
                    </a:p>
                  </a:txBody>
                  <a:tcPr>
                    <a:solidFill>
                      <a:schemeClr val="accent2">
                        <a:lumMod val="20000"/>
                        <a:lumOff val="80000"/>
                      </a:schemeClr>
                    </a:solidFill>
                  </a:tcPr>
                </a:tc>
                <a:tc>
                  <a:txBody>
                    <a:bodyPr/>
                    <a:lstStyle/>
                    <a:p>
                      <a:pPr algn="ctr"/>
                      <a:r>
                        <a:rPr lang="en-GB" sz="2800" b="1" dirty="0">
                          <a:solidFill>
                            <a:schemeClr val="tx1"/>
                          </a:solidFill>
                        </a:rPr>
                        <a:t>validate</a:t>
                      </a:r>
                    </a:p>
                  </a:txBody>
                  <a:tcPr>
                    <a:solidFill>
                      <a:schemeClr val="accent2">
                        <a:lumMod val="20000"/>
                        <a:lumOff val="80000"/>
                      </a:schemeClr>
                    </a:solidFill>
                  </a:tcPr>
                </a:tc>
                <a:extLst>
                  <a:ext uri="{0D108BD9-81ED-4DB2-BD59-A6C34878D82A}">
                    <a16:rowId xmlns:a16="http://schemas.microsoft.com/office/drawing/2014/main" val="10000"/>
                  </a:ext>
                </a:extLst>
              </a:tr>
              <a:tr h="763875">
                <a:tc>
                  <a:txBody>
                    <a:bodyPr/>
                    <a:lstStyle/>
                    <a:p>
                      <a:pPr algn="ctr"/>
                      <a:r>
                        <a:rPr lang="en-GB" sz="2800" b="1" dirty="0">
                          <a:solidFill>
                            <a:schemeClr val="tx1"/>
                          </a:solidFill>
                        </a:rPr>
                        <a:t>equivalent</a:t>
                      </a:r>
                    </a:p>
                  </a:txBody>
                  <a:tcPr>
                    <a:solidFill>
                      <a:schemeClr val="accent2">
                        <a:lumMod val="20000"/>
                        <a:lumOff val="80000"/>
                      </a:schemeClr>
                    </a:solidFill>
                  </a:tcPr>
                </a:tc>
                <a:tc>
                  <a:txBody>
                    <a:bodyPr/>
                    <a:lstStyle/>
                    <a:p>
                      <a:pPr algn="ctr"/>
                      <a:r>
                        <a:rPr lang="en-GB" sz="2800" b="1" dirty="0">
                          <a:solidFill>
                            <a:schemeClr val="tx1"/>
                          </a:solidFill>
                        </a:rPr>
                        <a:t>quantity</a:t>
                      </a:r>
                    </a:p>
                  </a:txBody>
                  <a:tcPr>
                    <a:solidFill>
                      <a:schemeClr val="accent2">
                        <a:lumMod val="20000"/>
                        <a:lumOff val="80000"/>
                      </a:schemeClr>
                    </a:solidFill>
                  </a:tcPr>
                </a:tc>
                <a:tc>
                  <a:txBody>
                    <a:bodyPr/>
                    <a:lstStyle/>
                    <a:p>
                      <a:pPr algn="ctr"/>
                      <a:r>
                        <a:rPr lang="en-GB" sz="2800" b="1" dirty="0">
                          <a:solidFill>
                            <a:schemeClr val="tx1"/>
                          </a:solidFill>
                        </a:rPr>
                        <a:t>policy</a:t>
                      </a:r>
                    </a:p>
                  </a:txBody>
                  <a:tcPr>
                    <a:solidFill>
                      <a:schemeClr val="accent2">
                        <a:lumMod val="20000"/>
                        <a:lumOff val="80000"/>
                      </a:schemeClr>
                    </a:solidFill>
                  </a:tcPr>
                </a:tc>
                <a:tc>
                  <a:txBody>
                    <a:bodyPr/>
                    <a:lstStyle/>
                    <a:p>
                      <a:pPr algn="ctr"/>
                      <a:r>
                        <a:rPr lang="en-GB" sz="2800" b="1" dirty="0">
                          <a:solidFill>
                            <a:schemeClr val="tx1"/>
                          </a:solidFill>
                        </a:rPr>
                        <a:t>brief</a:t>
                      </a:r>
                    </a:p>
                  </a:txBody>
                  <a:tcPr>
                    <a:solidFill>
                      <a:schemeClr val="accent2">
                        <a:lumMod val="20000"/>
                        <a:lumOff val="80000"/>
                      </a:schemeClr>
                    </a:solidFill>
                  </a:tcPr>
                </a:tc>
                <a:tc>
                  <a:txBody>
                    <a:bodyPr/>
                    <a:lstStyle/>
                    <a:p>
                      <a:pPr algn="ctr"/>
                      <a:r>
                        <a:rPr lang="en-GB" sz="2800" b="1" dirty="0">
                          <a:solidFill>
                            <a:schemeClr val="tx1"/>
                          </a:solidFill>
                        </a:rPr>
                        <a:t>influence</a:t>
                      </a:r>
                    </a:p>
                  </a:txBody>
                  <a:tcPr>
                    <a:solidFill>
                      <a:schemeClr val="accent2">
                        <a:lumMod val="20000"/>
                        <a:lumOff val="80000"/>
                      </a:schemeClr>
                    </a:solidFill>
                  </a:tcPr>
                </a:tc>
                <a:extLst>
                  <a:ext uri="{0D108BD9-81ED-4DB2-BD59-A6C34878D82A}">
                    <a16:rowId xmlns:a16="http://schemas.microsoft.com/office/drawing/2014/main" val="10001"/>
                  </a:ext>
                </a:extLst>
              </a:tr>
              <a:tr h="763875">
                <a:tc>
                  <a:txBody>
                    <a:bodyPr/>
                    <a:lstStyle/>
                    <a:p>
                      <a:pPr algn="ctr"/>
                      <a:r>
                        <a:rPr lang="en-GB" sz="2800" b="1" dirty="0">
                          <a:solidFill>
                            <a:schemeClr val="tx1"/>
                          </a:solidFill>
                        </a:rPr>
                        <a:t>procedure</a:t>
                      </a:r>
                    </a:p>
                  </a:txBody>
                  <a:tcPr>
                    <a:solidFill>
                      <a:schemeClr val="accent2">
                        <a:lumMod val="20000"/>
                        <a:lumOff val="80000"/>
                      </a:schemeClr>
                    </a:solidFill>
                  </a:tcPr>
                </a:tc>
                <a:tc>
                  <a:txBody>
                    <a:bodyPr/>
                    <a:lstStyle/>
                    <a:p>
                      <a:pPr algn="ctr"/>
                      <a:r>
                        <a:rPr lang="en-GB" sz="2800" b="1" dirty="0">
                          <a:solidFill>
                            <a:schemeClr val="tx1"/>
                          </a:solidFill>
                        </a:rPr>
                        <a:t>policy</a:t>
                      </a:r>
                    </a:p>
                  </a:txBody>
                  <a:tcPr>
                    <a:solidFill>
                      <a:schemeClr val="accent2">
                        <a:lumMod val="20000"/>
                        <a:lumOff val="80000"/>
                      </a:schemeClr>
                    </a:solidFill>
                  </a:tcPr>
                </a:tc>
                <a:tc>
                  <a:txBody>
                    <a:bodyPr/>
                    <a:lstStyle/>
                    <a:p>
                      <a:pPr algn="ctr"/>
                      <a:r>
                        <a:rPr lang="en-GB" sz="2800" b="1" dirty="0">
                          <a:solidFill>
                            <a:schemeClr val="tx1"/>
                          </a:solidFill>
                        </a:rPr>
                        <a:t>equivalent</a:t>
                      </a:r>
                    </a:p>
                  </a:txBody>
                  <a:tcPr>
                    <a:solidFill>
                      <a:schemeClr val="accent2">
                        <a:lumMod val="20000"/>
                        <a:lumOff val="80000"/>
                      </a:schemeClr>
                    </a:solidFill>
                  </a:tcPr>
                </a:tc>
                <a:tc>
                  <a:txBody>
                    <a:bodyPr/>
                    <a:lstStyle/>
                    <a:p>
                      <a:pPr algn="ctr"/>
                      <a:r>
                        <a:rPr lang="en-GB" sz="2800" b="1" dirty="0">
                          <a:solidFill>
                            <a:schemeClr val="tx1"/>
                          </a:solidFill>
                        </a:rPr>
                        <a:t>quantity</a:t>
                      </a:r>
                    </a:p>
                  </a:txBody>
                  <a:tcPr>
                    <a:solidFill>
                      <a:schemeClr val="accent2">
                        <a:lumMod val="20000"/>
                        <a:lumOff val="80000"/>
                      </a:schemeClr>
                    </a:solidFill>
                  </a:tcPr>
                </a:tc>
                <a:tc>
                  <a:txBody>
                    <a:bodyPr/>
                    <a:lstStyle/>
                    <a:p>
                      <a:pPr algn="ctr"/>
                      <a:r>
                        <a:rPr lang="en-GB" sz="2800" b="1" dirty="0">
                          <a:solidFill>
                            <a:schemeClr val="tx1"/>
                          </a:solidFill>
                        </a:rPr>
                        <a:t>compatible</a:t>
                      </a:r>
                    </a:p>
                  </a:txBody>
                  <a:tcPr>
                    <a:solidFill>
                      <a:schemeClr val="accent2">
                        <a:lumMod val="20000"/>
                        <a:lumOff val="80000"/>
                      </a:schemeClr>
                    </a:solidFill>
                  </a:tcPr>
                </a:tc>
                <a:extLst>
                  <a:ext uri="{0D108BD9-81ED-4DB2-BD59-A6C34878D82A}">
                    <a16:rowId xmlns:a16="http://schemas.microsoft.com/office/drawing/2014/main" val="10002"/>
                  </a:ext>
                </a:extLst>
              </a:tr>
              <a:tr h="763875">
                <a:tc>
                  <a:txBody>
                    <a:bodyPr/>
                    <a:lstStyle/>
                    <a:p>
                      <a:pPr algn="ctr"/>
                      <a:r>
                        <a:rPr lang="en-GB" sz="2800" b="1" dirty="0">
                          <a:solidFill>
                            <a:schemeClr val="tx1"/>
                          </a:solidFill>
                        </a:rPr>
                        <a:t>brief</a:t>
                      </a:r>
                    </a:p>
                  </a:txBody>
                  <a:tcPr>
                    <a:solidFill>
                      <a:schemeClr val="accent2">
                        <a:lumMod val="20000"/>
                        <a:lumOff val="80000"/>
                      </a:schemeClr>
                    </a:solidFill>
                  </a:tcPr>
                </a:tc>
                <a:tc>
                  <a:txBody>
                    <a:bodyPr/>
                    <a:lstStyle/>
                    <a:p>
                      <a:pPr algn="ctr"/>
                      <a:r>
                        <a:rPr lang="en-GB" sz="2800" b="1" dirty="0">
                          <a:solidFill>
                            <a:schemeClr val="tx1"/>
                          </a:solidFill>
                        </a:rPr>
                        <a:t>distinguish</a:t>
                      </a:r>
                    </a:p>
                  </a:txBody>
                  <a:tcPr>
                    <a:solidFill>
                      <a:schemeClr val="accent2">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2400" b="1" dirty="0">
                          <a:solidFill>
                            <a:schemeClr val="tx1"/>
                          </a:solidFill>
                        </a:rPr>
                        <a:t>approximate</a:t>
                      </a:r>
                    </a:p>
                    <a:p>
                      <a:pPr algn="ctr"/>
                      <a:endParaRPr lang="en-GB" sz="2800" b="1" dirty="0">
                        <a:solidFill>
                          <a:schemeClr val="tx1"/>
                        </a:solidFill>
                      </a:endParaRPr>
                    </a:p>
                  </a:txBody>
                  <a:tcPr>
                    <a:solidFill>
                      <a:schemeClr val="accent2">
                        <a:lumMod val="20000"/>
                        <a:lumOff val="80000"/>
                      </a:schemeClr>
                    </a:solidFill>
                  </a:tcPr>
                </a:tc>
                <a:tc>
                  <a:txBody>
                    <a:bodyPr/>
                    <a:lstStyle/>
                    <a:p>
                      <a:pPr algn="ctr"/>
                      <a:r>
                        <a:rPr lang="en-GB" sz="2800" b="1" dirty="0">
                          <a:solidFill>
                            <a:schemeClr val="tx1"/>
                          </a:solidFill>
                        </a:rPr>
                        <a:t>influence</a:t>
                      </a:r>
                    </a:p>
                  </a:txBody>
                  <a:tcPr>
                    <a:solidFill>
                      <a:schemeClr val="accent2">
                        <a:lumMod val="20000"/>
                        <a:lumOff val="80000"/>
                      </a:schemeClr>
                    </a:solidFill>
                  </a:tcPr>
                </a:tc>
                <a:tc>
                  <a:txBody>
                    <a:bodyPr/>
                    <a:lstStyle/>
                    <a:p>
                      <a:pPr algn="ctr"/>
                      <a:r>
                        <a:rPr lang="en-GB" sz="2800" b="1" dirty="0">
                          <a:solidFill>
                            <a:schemeClr val="tx1"/>
                          </a:solidFill>
                        </a:rPr>
                        <a:t>validate</a:t>
                      </a:r>
                    </a:p>
                  </a:txBody>
                  <a:tcPr>
                    <a:solidFill>
                      <a:schemeClr val="accent2">
                        <a:lumMod val="20000"/>
                        <a:lumOff val="80000"/>
                      </a:schemeClr>
                    </a:solid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7533651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9C21267A-7FC9-442E-9623-E0A4307E966D}"/>
              </a:ext>
            </a:extLst>
          </p:cNvPr>
          <p:cNvSpPr txBox="1"/>
          <p:nvPr/>
        </p:nvSpPr>
        <p:spPr>
          <a:xfrm>
            <a:off x="190092" y="1687964"/>
            <a:ext cx="11652862" cy="4062651"/>
          </a:xfrm>
          <a:prstGeom prst="rect">
            <a:avLst/>
          </a:prstGeom>
          <a:solidFill>
            <a:schemeClr val="accent2">
              <a:lumMod val="20000"/>
              <a:lumOff val="80000"/>
            </a:schemeClr>
          </a:solidFill>
          <a:ln w="28575">
            <a:solidFill>
              <a:schemeClr val="tx1"/>
            </a:solidFill>
          </a:ln>
        </p:spPr>
        <p:txBody>
          <a:bodyPr wrap="square" rtlCol="0">
            <a:spAutoFit/>
          </a:bodyPr>
          <a:lstStyle/>
          <a:p>
            <a:r>
              <a:rPr lang="en-GB" b="1" u="sng" dirty="0"/>
              <a:t>Words to copy: </a:t>
            </a:r>
          </a:p>
          <a:p>
            <a:pPr marL="285750" indent="-285750">
              <a:buFont typeface="Arial" panose="020B0604020202020204" pitchFamily="34" charset="0"/>
              <a:buChar char="•"/>
            </a:pPr>
            <a:r>
              <a:rPr lang="en-GB" sz="2400" dirty="0"/>
              <a:t>approximate x 3:    _________________     _________________     ___________________</a:t>
            </a:r>
          </a:p>
          <a:p>
            <a:pPr marL="285750" indent="-285750">
              <a:buFont typeface="Arial" panose="020B0604020202020204" pitchFamily="34" charset="0"/>
              <a:buChar char="•"/>
            </a:pPr>
            <a:r>
              <a:rPr lang="en-GB" sz="2400" dirty="0"/>
              <a:t>brief x 3:    __________________     __________________     ____________________</a:t>
            </a:r>
          </a:p>
          <a:p>
            <a:pPr marL="285750" indent="-285750">
              <a:buFont typeface="Arial" panose="020B0604020202020204" pitchFamily="34" charset="0"/>
              <a:buChar char="•"/>
            </a:pPr>
            <a:r>
              <a:rPr lang="en-GB" sz="2400" dirty="0"/>
              <a:t>compatible x 3:    _________________     _________________     ____________________</a:t>
            </a:r>
          </a:p>
          <a:p>
            <a:pPr marL="285750" indent="-285750">
              <a:buFont typeface="Arial" panose="020B0604020202020204" pitchFamily="34" charset="0"/>
              <a:buChar char="•"/>
            </a:pPr>
            <a:r>
              <a:rPr lang="en-GB" sz="2400" dirty="0"/>
              <a:t>distinguish x 3:    _________________     __________________     ____________________</a:t>
            </a:r>
          </a:p>
          <a:p>
            <a:pPr marL="285750" indent="-285750">
              <a:buFont typeface="Arial" panose="020B0604020202020204" pitchFamily="34" charset="0"/>
              <a:buChar char="•"/>
            </a:pPr>
            <a:r>
              <a:rPr lang="en-GB" sz="2400" dirty="0"/>
              <a:t>equivalent x 3:    __________________     _________________     ____________________</a:t>
            </a:r>
          </a:p>
          <a:p>
            <a:pPr marL="285750" indent="-285750">
              <a:buFont typeface="Arial" panose="020B0604020202020204" pitchFamily="34" charset="0"/>
              <a:buChar char="•"/>
            </a:pPr>
            <a:r>
              <a:rPr lang="en-GB" sz="2400" dirty="0"/>
              <a:t>influence x 3:    __________________     __________________     ____________________</a:t>
            </a:r>
          </a:p>
          <a:p>
            <a:pPr marL="285750" indent="-285750">
              <a:buFont typeface="Arial" panose="020B0604020202020204" pitchFamily="34" charset="0"/>
              <a:buChar char="•"/>
            </a:pPr>
            <a:r>
              <a:rPr lang="en-GB" sz="2400" dirty="0"/>
              <a:t>policy x 3:    __________________     __________________     ____________________</a:t>
            </a:r>
          </a:p>
          <a:p>
            <a:pPr marL="285750" indent="-285750">
              <a:buFont typeface="Arial" panose="020B0604020202020204" pitchFamily="34" charset="0"/>
              <a:buChar char="•"/>
            </a:pPr>
            <a:r>
              <a:rPr lang="en-GB" sz="2400" dirty="0"/>
              <a:t>procedure x 3:    __________________     _________________     ____________________</a:t>
            </a:r>
          </a:p>
          <a:p>
            <a:pPr marL="285750" indent="-285750">
              <a:buFont typeface="Arial" panose="020B0604020202020204" pitchFamily="34" charset="0"/>
              <a:buChar char="•"/>
            </a:pPr>
            <a:r>
              <a:rPr lang="en-GB" sz="2400" dirty="0"/>
              <a:t>quantity x 3:    __________________     __________________     ____________________</a:t>
            </a:r>
          </a:p>
          <a:p>
            <a:pPr marL="285750" indent="-285750">
              <a:buFont typeface="Arial" panose="020B0604020202020204" pitchFamily="34" charset="0"/>
              <a:buChar char="•"/>
            </a:pPr>
            <a:r>
              <a:rPr lang="en-GB" sz="2400" dirty="0"/>
              <a:t>validate x 3:    __________________     __________________     ___________________</a:t>
            </a:r>
          </a:p>
        </p:txBody>
      </p:sp>
      <p:sp>
        <p:nvSpPr>
          <p:cNvPr id="7" name="Rectangle: Rounded Corners 6">
            <a:extLst>
              <a:ext uri="{FF2B5EF4-FFF2-40B4-BE49-F238E27FC236}">
                <a16:creationId xmlns:a16="http://schemas.microsoft.com/office/drawing/2014/main" id="{755C0A6B-DB0C-4EC1-A772-E19AA6FCBC64}"/>
              </a:ext>
            </a:extLst>
          </p:cNvPr>
          <p:cNvSpPr/>
          <p:nvPr/>
        </p:nvSpPr>
        <p:spPr>
          <a:xfrm>
            <a:off x="10048568" y="176981"/>
            <a:ext cx="1912523" cy="1415845"/>
          </a:xfrm>
          <a:prstGeom prst="roundRect">
            <a:avLst/>
          </a:prstGeom>
          <a:solidFill>
            <a:srgbClr val="CC99FF"/>
          </a:solid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DB4502D2-D62F-4F3A-8809-E198ED8613EB}"/>
              </a:ext>
            </a:extLst>
          </p:cNvPr>
          <p:cNvSpPr txBox="1"/>
          <p:nvPr/>
        </p:nvSpPr>
        <p:spPr>
          <a:xfrm>
            <a:off x="10392697" y="176981"/>
            <a:ext cx="1170038" cy="369332"/>
          </a:xfrm>
          <a:prstGeom prst="rect">
            <a:avLst/>
          </a:prstGeom>
          <a:noFill/>
        </p:spPr>
        <p:txBody>
          <a:bodyPr wrap="square" rtlCol="0">
            <a:spAutoFit/>
          </a:bodyPr>
          <a:lstStyle/>
          <a:p>
            <a:pPr algn="ctr"/>
            <a:r>
              <a:rPr lang="en-GB" b="1" u="sng" dirty="0"/>
              <a:t>Skills:</a:t>
            </a:r>
          </a:p>
        </p:txBody>
      </p:sp>
      <p:sp>
        <p:nvSpPr>
          <p:cNvPr id="10" name="Rectangle 9">
            <a:extLst>
              <a:ext uri="{FF2B5EF4-FFF2-40B4-BE49-F238E27FC236}">
                <a16:creationId xmlns:a16="http://schemas.microsoft.com/office/drawing/2014/main" id="{FC775AEC-004A-451F-8D04-D98D0B16C26E}"/>
              </a:ext>
            </a:extLst>
          </p:cNvPr>
          <p:cNvSpPr/>
          <p:nvPr/>
        </p:nvSpPr>
        <p:spPr>
          <a:xfrm>
            <a:off x="190092" y="343095"/>
            <a:ext cx="9686412" cy="910939"/>
          </a:xfrm>
          <a:prstGeom prst="rect">
            <a:avLst/>
          </a:prstGeom>
          <a:solidFill>
            <a:schemeClr val="accent1">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2000" b="1" u="sng" dirty="0">
                <a:solidFill>
                  <a:schemeClr val="tx1"/>
                </a:solidFill>
                <a:latin typeface="Century Gothic" pitchFamily="34" charset="0"/>
              </a:rPr>
              <a:t>Task: W</a:t>
            </a:r>
            <a:r>
              <a:rPr lang="en-GB" sz="2000" b="1" dirty="0">
                <a:solidFill>
                  <a:schemeClr val="tx1"/>
                </a:solidFill>
                <a:latin typeface="Century Gothic" pitchFamily="34" charset="0"/>
              </a:rPr>
              <a:t>riting these words</a:t>
            </a:r>
            <a:r>
              <a:rPr lang="en-GB" sz="2000" dirty="0">
                <a:solidFill>
                  <a:schemeClr val="tx1"/>
                </a:solidFill>
                <a:latin typeface="Century Gothic" pitchFamily="34" charset="0"/>
              </a:rPr>
              <a:t>. </a:t>
            </a:r>
          </a:p>
          <a:p>
            <a:pPr marL="342900" indent="-342900"/>
            <a:r>
              <a:rPr lang="en-GB" sz="1600" dirty="0">
                <a:solidFill>
                  <a:schemeClr val="tx1"/>
                </a:solidFill>
                <a:latin typeface="Century Gothic" panose="020B0502020202020204" pitchFamily="34" charset="0"/>
              </a:rPr>
              <a:t>Copy each word out 3 times using different colours for each word</a:t>
            </a:r>
            <a:r>
              <a:rPr lang="en-GB" dirty="0">
                <a:solidFill>
                  <a:schemeClr val="tx1"/>
                </a:solidFill>
                <a:latin typeface="Century Gothic" panose="020B0502020202020204" pitchFamily="34" charset="0"/>
              </a:rPr>
              <a:t>.</a:t>
            </a:r>
          </a:p>
        </p:txBody>
      </p:sp>
      <p:sp>
        <p:nvSpPr>
          <p:cNvPr id="11" name="Rectangle 10">
            <a:extLst>
              <a:ext uri="{FF2B5EF4-FFF2-40B4-BE49-F238E27FC236}">
                <a16:creationId xmlns:a16="http://schemas.microsoft.com/office/drawing/2014/main" id="{94302726-1F60-4AD5-91E9-524FEC27EE7B}"/>
              </a:ext>
            </a:extLst>
          </p:cNvPr>
          <p:cNvSpPr/>
          <p:nvPr/>
        </p:nvSpPr>
        <p:spPr>
          <a:xfrm>
            <a:off x="3565236" y="6199693"/>
            <a:ext cx="8395855" cy="475814"/>
          </a:xfrm>
          <a:prstGeom prst="rect">
            <a:avLst/>
          </a:prstGeom>
          <a:solidFill>
            <a:srgbClr val="92D050"/>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u="sng" dirty="0">
                <a:solidFill>
                  <a:schemeClr val="tx1"/>
                </a:solidFill>
                <a:latin typeface="Century Gothic" panose="020B0502020202020204" pitchFamily="34" charset="0"/>
              </a:rPr>
              <a:t>Task continues on next page…</a:t>
            </a:r>
          </a:p>
        </p:txBody>
      </p:sp>
      <p:pic>
        <p:nvPicPr>
          <p:cNvPr id="15" name="Picture 14">
            <a:extLst>
              <a:ext uri="{FF2B5EF4-FFF2-40B4-BE49-F238E27FC236}">
                <a16:creationId xmlns:a16="http://schemas.microsoft.com/office/drawing/2014/main" id="{8D1D66E7-CD28-4208-A778-47CA5A3C41E5}"/>
              </a:ext>
            </a:extLst>
          </p:cNvPr>
          <p:cNvPicPr>
            <a:picLocks noChangeAspect="1"/>
          </p:cNvPicPr>
          <p:nvPr/>
        </p:nvPicPr>
        <p:blipFill>
          <a:blip r:embed="rId2" cstate="print">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10542208" y="5723574"/>
            <a:ext cx="1266615" cy="996965"/>
          </a:xfrm>
          <a:prstGeom prst="rect">
            <a:avLst/>
          </a:prstGeom>
          <a:ln w="12700">
            <a:solidFill>
              <a:schemeClr val="tx1"/>
            </a:solidFill>
          </a:ln>
        </p:spPr>
      </p:pic>
      <p:pic>
        <p:nvPicPr>
          <p:cNvPr id="17" name="Picture 16">
            <a:extLst>
              <a:ext uri="{FF2B5EF4-FFF2-40B4-BE49-F238E27FC236}">
                <a16:creationId xmlns:a16="http://schemas.microsoft.com/office/drawing/2014/main" id="{408B6BB3-1E49-4FE6-A52B-86194A83029A}"/>
              </a:ext>
            </a:extLst>
          </p:cNvPr>
          <p:cNvPicPr>
            <a:picLocks noChangeAspect="1"/>
          </p:cNvPicPr>
          <p:nvPr/>
        </p:nvPicPr>
        <p:blipFill>
          <a:blip r:embed="rId4" cstate="print">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10241797" y="679630"/>
            <a:ext cx="560437" cy="560437"/>
          </a:xfrm>
          <a:prstGeom prst="rect">
            <a:avLst/>
          </a:prstGeom>
          <a:solidFill>
            <a:schemeClr val="bg1"/>
          </a:solidFill>
          <a:ln w="12700">
            <a:solidFill>
              <a:schemeClr val="tx1"/>
            </a:solidFill>
          </a:ln>
        </p:spPr>
      </p:pic>
    </p:spTree>
    <p:extLst>
      <p:ext uri="{BB962C8B-B14F-4D97-AF65-F5344CB8AC3E}">
        <p14:creationId xmlns:p14="http://schemas.microsoft.com/office/powerpoint/2010/main" val="7533651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755C0A6B-DB0C-4EC1-A772-E19AA6FCBC64}"/>
              </a:ext>
            </a:extLst>
          </p:cNvPr>
          <p:cNvSpPr/>
          <p:nvPr/>
        </p:nvSpPr>
        <p:spPr>
          <a:xfrm>
            <a:off x="10048568" y="176981"/>
            <a:ext cx="1912523" cy="1415845"/>
          </a:xfrm>
          <a:prstGeom prst="roundRect">
            <a:avLst/>
          </a:prstGeom>
          <a:solidFill>
            <a:srgbClr val="CC99FF"/>
          </a:solid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DB4502D2-D62F-4F3A-8809-E198ED8613EB}"/>
              </a:ext>
            </a:extLst>
          </p:cNvPr>
          <p:cNvSpPr txBox="1"/>
          <p:nvPr/>
        </p:nvSpPr>
        <p:spPr>
          <a:xfrm>
            <a:off x="10392697" y="176981"/>
            <a:ext cx="1170038" cy="369332"/>
          </a:xfrm>
          <a:prstGeom prst="rect">
            <a:avLst/>
          </a:prstGeom>
          <a:noFill/>
        </p:spPr>
        <p:txBody>
          <a:bodyPr wrap="square" rtlCol="0">
            <a:spAutoFit/>
          </a:bodyPr>
          <a:lstStyle/>
          <a:p>
            <a:pPr algn="ctr"/>
            <a:r>
              <a:rPr lang="en-GB" b="1" u="sng" dirty="0"/>
              <a:t>Skills:</a:t>
            </a:r>
          </a:p>
        </p:txBody>
      </p:sp>
      <p:sp>
        <p:nvSpPr>
          <p:cNvPr id="10" name="Rectangle 9">
            <a:extLst>
              <a:ext uri="{FF2B5EF4-FFF2-40B4-BE49-F238E27FC236}">
                <a16:creationId xmlns:a16="http://schemas.microsoft.com/office/drawing/2014/main" id="{FC775AEC-004A-451F-8D04-D98D0B16C26E}"/>
              </a:ext>
            </a:extLst>
          </p:cNvPr>
          <p:cNvSpPr/>
          <p:nvPr/>
        </p:nvSpPr>
        <p:spPr>
          <a:xfrm>
            <a:off x="190092" y="343096"/>
            <a:ext cx="9686412" cy="924002"/>
          </a:xfrm>
          <a:prstGeom prst="rect">
            <a:avLst/>
          </a:prstGeom>
          <a:solidFill>
            <a:schemeClr val="accent1">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2000" b="1" u="sng" dirty="0">
                <a:solidFill>
                  <a:schemeClr val="tx1"/>
                </a:solidFill>
                <a:latin typeface="Century Gothic" panose="020B0502020202020204" pitchFamily="34" charset="0"/>
              </a:rPr>
              <a:t>Task: </a:t>
            </a:r>
            <a:r>
              <a:rPr lang="en-GB" sz="2000" b="1" dirty="0">
                <a:solidFill>
                  <a:schemeClr val="tx1"/>
                </a:solidFill>
                <a:latin typeface="Century Gothic" panose="020B0502020202020204" pitchFamily="34" charset="0"/>
              </a:rPr>
              <a:t>Spelling The Words </a:t>
            </a:r>
          </a:p>
          <a:p>
            <a:pPr marL="342900" indent="-342900"/>
            <a:r>
              <a:rPr lang="en-GB" sz="1600" dirty="0">
                <a:solidFill>
                  <a:schemeClr val="tx1"/>
                </a:solidFill>
                <a:latin typeface="Century Gothic" panose="020B0502020202020204" pitchFamily="34" charset="0"/>
              </a:rPr>
              <a:t>Use some of the different spelling ideas to practise spelling the words </a:t>
            </a:r>
          </a:p>
        </p:txBody>
      </p:sp>
      <p:sp>
        <p:nvSpPr>
          <p:cNvPr id="11" name="Rectangle 10">
            <a:extLst>
              <a:ext uri="{FF2B5EF4-FFF2-40B4-BE49-F238E27FC236}">
                <a16:creationId xmlns:a16="http://schemas.microsoft.com/office/drawing/2014/main" id="{94302726-1F60-4AD5-91E9-524FEC27EE7B}"/>
              </a:ext>
            </a:extLst>
          </p:cNvPr>
          <p:cNvSpPr/>
          <p:nvPr/>
        </p:nvSpPr>
        <p:spPr>
          <a:xfrm>
            <a:off x="3565236" y="6199693"/>
            <a:ext cx="8395855" cy="475814"/>
          </a:xfrm>
          <a:prstGeom prst="rect">
            <a:avLst/>
          </a:prstGeom>
          <a:solidFill>
            <a:srgbClr val="92D050"/>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u="sng" dirty="0">
                <a:solidFill>
                  <a:schemeClr val="tx1"/>
                </a:solidFill>
                <a:latin typeface="Century Gothic" panose="020B0502020202020204" pitchFamily="34" charset="0"/>
              </a:rPr>
              <a:t>Task continues on next page…</a:t>
            </a:r>
          </a:p>
        </p:txBody>
      </p:sp>
      <p:pic>
        <p:nvPicPr>
          <p:cNvPr id="15" name="Picture 14">
            <a:extLst>
              <a:ext uri="{FF2B5EF4-FFF2-40B4-BE49-F238E27FC236}">
                <a16:creationId xmlns:a16="http://schemas.microsoft.com/office/drawing/2014/main" id="{8D1D66E7-CD28-4208-A778-47CA5A3C41E5}"/>
              </a:ext>
            </a:extLst>
          </p:cNvPr>
          <p:cNvPicPr>
            <a:picLocks noChangeAspect="1"/>
          </p:cNvPicPr>
          <p:nvPr/>
        </p:nvPicPr>
        <p:blipFill>
          <a:blip r:embed="rId2" cstate="print">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331407" y="5612413"/>
            <a:ext cx="1358055" cy="1068938"/>
          </a:xfrm>
          <a:prstGeom prst="rect">
            <a:avLst/>
          </a:prstGeom>
          <a:ln w="12700">
            <a:solidFill>
              <a:schemeClr val="tx1"/>
            </a:solidFill>
          </a:ln>
        </p:spPr>
      </p:pic>
      <p:pic>
        <p:nvPicPr>
          <p:cNvPr id="17" name="Picture 16">
            <a:extLst>
              <a:ext uri="{FF2B5EF4-FFF2-40B4-BE49-F238E27FC236}">
                <a16:creationId xmlns:a16="http://schemas.microsoft.com/office/drawing/2014/main" id="{408B6BB3-1E49-4FE6-A52B-86194A83029A}"/>
              </a:ext>
            </a:extLst>
          </p:cNvPr>
          <p:cNvPicPr>
            <a:picLocks noChangeAspect="1"/>
          </p:cNvPicPr>
          <p:nvPr/>
        </p:nvPicPr>
        <p:blipFill>
          <a:blip r:embed="rId4" cstate="print">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10241797" y="679630"/>
            <a:ext cx="560437" cy="560437"/>
          </a:xfrm>
          <a:prstGeom prst="rect">
            <a:avLst/>
          </a:prstGeom>
          <a:solidFill>
            <a:schemeClr val="bg1"/>
          </a:solidFill>
          <a:ln w="12700">
            <a:solidFill>
              <a:schemeClr val="tx1"/>
            </a:solidFill>
          </a:ln>
        </p:spPr>
      </p:pic>
      <p:pic>
        <p:nvPicPr>
          <p:cNvPr id="18" name="Picture 17">
            <a:extLst>
              <a:ext uri="{FF2B5EF4-FFF2-40B4-BE49-F238E27FC236}">
                <a16:creationId xmlns:a16="http://schemas.microsoft.com/office/drawing/2014/main" id="{13255149-35A7-47B4-A4A1-5F951739EF75}"/>
              </a:ext>
            </a:extLst>
          </p:cNvPr>
          <p:cNvPicPr>
            <a:picLocks noChangeAspect="1"/>
          </p:cNvPicPr>
          <p:nvPr/>
        </p:nvPicPr>
        <p:blipFill>
          <a:blip r:embed="rId6" cstate="print">
            <a:extLst>
              <a:ext uri="{28A0092B-C50C-407E-A947-70E740481C1C}">
                <a14:useLocalDpi xmlns:a14="http://schemas.microsoft.com/office/drawing/2010/main" val="0"/>
              </a:ext>
              <a:ext uri="{837473B0-CC2E-450A-ABE3-18F120FF3D39}">
                <a1611:picAttrSrcUrl xmlns:a1611="http://schemas.microsoft.com/office/drawing/2016/11/main" r:id="rId7"/>
              </a:ext>
            </a:extLst>
          </a:blip>
          <a:stretch>
            <a:fillRect/>
          </a:stretch>
        </p:blipFill>
        <p:spPr>
          <a:xfrm>
            <a:off x="11168484" y="679630"/>
            <a:ext cx="560437" cy="560437"/>
          </a:xfrm>
          <a:prstGeom prst="rect">
            <a:avLst/>
          </a:prstGeom>
          <a:ln w="12700">
            <a:solidFill>
              <a:schemeClr val="tx1"/>
            </a:solidFill>
          </a:ln>
        </p:spPr>
      </p:pic>
      <p:sp>
        <p:nvSpPr>
          <p:cNvPr id="13" name="TextBox 12">
            <a:extLst>
              <a:ext uri="{FF2B5EF4-FFF2-40B4-BE49-F238E27FC236}">
                <a16:creationId xmlns:a16="http://schemas.microsoft.com/office/drawing/2014/main" id="{F7141D94-CFE9-4D36-9603-12D4C8B293DA}"/>
              </a:ext>
            </a:extLst>
          </p:cNvPr>
          <p:cNvSpPr txBox="1"/>
          <p:nvPr/>
        </p:nvSpPr>
        <p:spPr>
          <a:xfrm>
            <a:off x="2759774" y="1854410"/>
            <a:ext cx="9114362" cy="4247317"/>
          </a:xfrm>
          <a:prstGeom prst="rect">
            <a:avLst/>
          </a:prstGeom>
          <a:solidFill>
            <a:schemeClr val="accent4">
              <a:lumMod val="20000"/>
              <a:lumOff val="80000"/>
            </a:schemeClr>
          </a:solidFill>
          <a:ln w="28575">
            <a:solidFill>
              <a:schemeClr val="tx1"/>
            </a:solidFill>
          </a:ln>
        </p:spPr>
        <p:txBody>
          <a:bodyPr wrap="square" rtlCol="0">
            <a:spAutoFit/>
          </a:bodyPr>
          <a:lstStyle/>
          <a:p>
            <a:r>
              <a:rPr lang="en-GB" b="1" u="sng" dirty="0"/>
              <a:t>Spelling ideas:</a:t>
            </a:r>
          </a:p>
          <a:p>
            <a:endParaRPr lang="en-GB" b="1" u="sng" dirty="0"/>
          </a:p>
          <a:p>
            <a:endParaRPr lang="en-GB" b="1" u="sng" dirty="0"/>
          </a:p>
          <a:p>
            <a:endParaRPr lang="en-GB" b="1" u="sng" dirty="0"/>
          </a:p>
          <a:p>
            <a:endParaRPr lang="en-GB" b="1" u="sng" dirty="0"/>
          </a:p>
          <a:p>
            <a:endParaRPr lang="en-GB" b="1" u="sng" dirty="0"/>
          </a:p>
          <a:p>
            <a:endParaRPr lang="en-GB" b="1" u="sng" dirty="0"/>
          </a:p>
          <a:p>
            <a:endParaRPr lang="en-GB" b="1" u="sng" dirty="0"/>
          </a:p>
          <a:p>
            <a:endParaRPr lang="en-GB" b="1" u="sng" dirty="0"/>
          </a:p>
          <a:p>
            <a:endParaRPr lang="en-GB" b="1" u="sng" dirty="0"/>
          </a:p>
          <a:p>
            <a:endParaRPr lang="en-GB" b="1" u="sng" dirty="0"/>
          </a:p>
          <a:p>
            <a:endParaRPr lang="en-GB" b="1" u="sng" dirty="0"/>
          </a:p>
          <a:p>
            <a:endParaRPr lang="en-GB" b="1" u="sng" dirty="0"/>
          </a:p>
          <a:p>
            <a:r>
              <a:rPr lang="en-GB" b="1" u="sng" dirty="0"/>
              <a:t> </a:t>
            </a:r>
          </a:p>
          <a:p>
            <a:endParaRPr lang="en-GB" dirty="0"/>
          </a:p>
        </p:txBody>
      </p:sp>
      <p:sp>
        <p:nvSpPr>
          <p:cNvPr id="16" name="TextBox 15">
            <a:extLst>
              <a:ext uri="{FF2B5EF4-FFF2-40B4-BE49-F238E27FC236}">
                <a16:creationId xmlns:a16="http://schemas.microsoft.com/office/drawing/2014/main" id="{F7141D94-CFE9-4D36-9603-12D4C8B293DA}"/>
              </a:ext>
            </a:extLst>
          </p:cNvPr>
          <p:cNvSpPr txBox="1"/>
          <p:nvPr/>
        </p:nvSpPr>
        <p:spPr>
          <a:xfrm>
            <a:off x="251705" y="1540903"/>
            <a:ext cx="2172928" cy="3693319"/>
          </a:xfrm>
          <a:prstGeom prst="rect">
            <a:avLst/>
          </a:prstGeom>
          <a:solidFill>
            <a:schemeClr val="accent4">
              <a:lumMod val="20000"/>
              <a:lumOff val="80000"/>
            </a:schemeClr>
          </a:solidFill>
          <a:ln w="28575">
            <a:solidFill>
              <a:schemeClr val="tx1"/>
            </a:solidFill>
          </a:ln>
        </p:spPr>
        <p:txBody>
          <a:bodyPr wrap="square" rtlCol="0">
            <a:spAutoFit/>
          </a:bodyPr>
          <a:lstStyle/>
          <a:p>
            <a:r>
              <a:rPr lang="en-GB" b="1" u="sng" dirty="0"/>
              <a:t>Words to spell: </a:t>
            </a:r>
          </a:p>
          <a:p>
            <a:r>
              <a:rPr lang="en-GB" dirty="0"/>
              <a:t>approximate</a:t>
            </a:r>
          </a:p>
          <a:p>
            <a:r>
              <a:rPr lang="en-GB" dirty="0"/>
              <a:t>brief</a:t>
            </a:r>
          </a:p>
          <a:p>
            <a:r>
              <a:rPr lang="en-GB" dirty="0"/>
              <a:t>compatible</a:t>
            </a:r>
          </a:p>
          <a:p>
            <a:r>
              <a:rPr lang="en-GB" dirty="0"/>
              <a:t>distinguish</a:t>
            </a:r>
          </a:p>
          <a:p>
            <a:r>
              <a:rPr lang="en-GB" dirty="0"/>
              <a:t>equivalent</a:t>
            </a:r>
          </a:p>
          <a:p>
            <a:r>
              <a:rPr lang="en-GB" dirty="0"/>
              <a:t>influence</a:t>
            </a:r>
          </a:p>
          <a:p>
            <a:r>
              <a:rPr lang="en-GB" dirty="0"/>
              <a:t>policy</a:t>
            </a:r>
          </a:p>
          <a:p>
            <a:r>
              <a:rPr lang="en-GB" dirty="0"/>
              <a:t>procedure</a:t>
            </a:r>
          </a:p>
          <a:p>
            <a:r>
              <a:rPr lang="en-GB" dirty="0"/>
              <a:t>quantity</a:t>
            </a:r>
          </a:p>
          <a:p>
            <a:r>
              <a:rPr lang="en-GB" dirty="0"/>
              <a:t>validate</a:t>
            </a:r>
          </a:p>
          <a:p>
            <a:endParaRPr lang="en-GB" dirty="0"/>
          </a:p>
          <a:p>
            <a:endParaRPr lang="en-GB" dirty="0"/>
          </a:p>
        </p:txBody>
      </p:sp>
      <p:pic>
        <p:nvPicPr>
          <p:cNvPr id="11266" name="Picture 2"/>
          <p:cNvPicPr>
            <a:picLocks noChangeAspect="1" noChangeArrowheads="1"/>
          </p:cNvPicPr>
          <p:nvPr/>
        </p:nvPicPr>
        <p:blipFill>
          <a:blip r:embed="rId8" cstate="print"/>
          <a:srcRect/>
          <a:stretch>
            <a:fillRect/>
          </a:stretch>
        </p:blipFill>
        <p:spPr bwMode="auto">
          <a:xfrm>
            <a:off x="2796811" y="2161223"/>
            <a:ext cx="2393937" cy="2815726"/>
          </a:xfrm>
          <a:prstGeom prst="rect">
            <a:avLst/>
          </a:prstGeom>
          <a:noFill/>
          <a:ln w="9525">
            <a:solidFill>
              <a:schemeClr val="tx1"/>
            </a:solidFill>
            <a:miter lim="800000"/>
            <a:headEnd/>
            <a:tailEnd/>
          </a:ln>
        </p:spPr>
      </p:pic>
      <p:pic>
        <p:nvPicPr>
          <p:cNvPr id="11268" name="Picture 4"/>
          <p:cNvPicPr>
            <a:picLocks noChangeAspect="1" noChangeArrowheads="1"/>
          </p:cNvPicPr>
          <p:nvPr/>
        </p:nvPicPr>
        <p:blipFill>
          <a:blip r:embed="rId9" cstate="print"/>
          <a:srcRect/>
          <a:stretch>
            <a:fillRect/>
          </a:stretch>
        </p:blipFill>
        <p:spPr bwMode="auto">
          <a:xfrm>
            <a:off x="7082518" y="1831386"/>
            <a:ext cx="2257426" cy="2309202"/>
          </a:xfrm>
          <a:prstGeom prst="rect">
            <a:avLst/>
          </a:prstGeom>
          <a:noFill/>
          <a:ln w="9525">
            <a:solidFill>
              <a:schemeClr val="tx1"/>
            </a:solidFill>
            <a:miter lim="800000"/>
            <a:headEnd/>
            <a:tailEnd/>
          </a:ln>
        </p:spPr>
      </p:pic>
      <p:pic>
        <p:nvPicPr>
          <p:cNvPr id="11267" name="Picture 3"/>
          <p:cNvPicPr>
            <a:picLocks noChangeAspect="1" noChangeArrowheads="1"/>
          </p:cNvPicPr>
          <p:nvPr/>
        </p:nvPicPr>
        <p:blipFill>
          <a:blip r:embed="rId10" cstate="print"/>
          <a:srcRect/>
          <a:stretch>
            <a:fillRect/>
          </a:stretch>
        </p:blipFill>
        <p:spPr bwMode="auto">
          <a:xfrm>
            <a:off x="4901157" y="3722915"/>
            <a:ext cx="2643382" cy="2260283"/>
          </a:xfrm>
          <a:prstGeom prst="rect">
            <a:avLst/>
          </a:prstGeom>
          <a:noFill/>
          <a:ln w="9525">
            <a:solidFill>
              <a:schemeClr val="tx1"/>
            </a:solidFill>
            <a:miter lim="800000"/>
            <a:headEnd/>
            <a:tailEnd/>
          </a:ln>
        </p:spPr>
      </p:pic>
      <p:pic>
        <p:nvPicPr>
          <p:cNvPr id="11269" name="Picture 5"/>
          <p:cNvPicPr>
            <a:picLocks noChangeAspect="1" noChangeArrowheads="1"/>
          </p:cNvPicPr>
          <p:nvPr/>
        </p:nvPicPr>
        <p:blipFill>
          <a:blip r:embed="rId11" cstate="print"/>
          <a:srcRect/>
          <a:stretch>
            <a:fillRect/>
          </a:stretch>
        </p:blipFill>
        <p:spPr bwMode="auto">
          <a:xfrm>
            <a:off x="9115697" y="3853271"/>
            <a:ext cx="2668312" cy="2129518"/>
          </a:xfrm>
          <a:prstGeom prst="rect">
            <a:avLst/>
          </a:prstGeom>
          <a:noFill/>
          <a:ln w="9525">
            <a:noFill/>
            <a:miter lim="800000"/>
            <a:headEnd/>
            <a:tailEnd/>
          </a:ln>
        </p:spPr>
      </p:pic>
    </p:spTree>
    <p:extLst>
      <p:ext uri="{BB962C8B-B14F-4D97-AF65-F5344CB8AC3E}">
        <p14:creationId xmlns:p14="http://schemas.microsoft.com/office/powerpoint/2010/main" val="7533651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755C0A6B-DB0C-4EC1-A772-E19AA6FCBC64}"/>
              </a:ext>
            </a:extLst>
          </p:cNvPr>
          <p:cNvSpPr/>
          <p:nvPr/>
        </p:nvSpPr>
        <p:spPr>
          <a:xfrm>
            <a:off x="10048568" y="176981"/>
            <a:ext cx="1912523" cy="1415845"/>
          </a:xfrm>
          <a:prstGeom prst="roundRect">
            <a:avLst/>
          </a:prstGeom>
          <a:solidFill>
            <a:srgbClr val="CC99FF"/>
          </a:solid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DB4502D2-D62F-4F3A-8809-E198ED8613EB}"/>
              </a:ext>
            </a:extLst>
          </p:cNvPr>
          <p:cNvSpPr txBox="1"/>
          <p:nvPr/>
        </p:nvSpPr>
        <p:spPr>
          <a:xfrm>
            <a:off x="10392697" y="176981"/>
            <a:ext cx="1170038" cy="369332"/>
          </a:xfrm>
          <a:prstGeom prst="rect">
            <a:avLst/>
          </a:prstGeom>
          <a:noFill/>
        </p:spPr>
        <p:txBody>
          <a:bodyPr wrap="square" rtlCol="0">
            <a:spAutoFit/>
          </a:bodyPr>
          <a:lstStyle/>
          <a:p>
            <a:pPr algn="ctr"/>
            <a:r>
              <a:rPr lang="en-GB" b="1" u="sng" dirty="0"/>
              <a:t>Skills:</a:t>
            </a:r>
          </a:p>
        </p:txBody>
      </p:sp>
      <p:sp>
        <p:nvSpPr>
          <p:cNvPr id="10" name="Rectangle 9">
            <a:extLst>
              <a:ext uri="{FF2B5EF4-FFF2-40B4-BE49-F238E27FC236}">
                <a16:creationId xmlns:a16="http://schemas.microsoft.com/office/drawing/2014/main" id="{FC775AEC-004A-451F-8D04-D98D0B16C26E}"/>
              </a:ext>
            </a:extLst>
          </p:cNvPr>
          <p:cNvSpPr/>
          <p:nvPr/>
        </p:nvSpPr>
        <p:spPr>
          <a:xfrm>
            <a:off x="190092" y="199403"/>
            <a:ext cx="9686412" cy="1224448"/>
          </a:xfrm>
          <a:prstGeom prst="rect">
            <a:avLst/>
          </a:prstGeom>
          <a:solidFill>
            <a:schemeClr val="accent1">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2000" b="1" u="sng" dirty="0">
                <a:solidFill>
                  <a:schemeClr val="tx1"/>
                </a:solidFill>
                <a:latin typeface="Century Gothic" panose="020B0502020202020204" pitchFamily="34" charset="0"/>
              </a:rPr>
              <a:t>Task: </a:t>
            </a:r>
            <a:r>
              <a:rPr lang="en-GB" sz="2000" b="1" dirty="0">
                <a:solidFill>
                  <a:schemeClr val="tx1"/>
                </a:solidFill>
                <a:latin typeface="Century Gothic" panose="020B0502020202020204" pitchFamily="34" charset="0"/>
              </a:rPr>
              <a:t>Becoming familiar with the words</a:t>
            </a:r>
          </a:p>
          <a:p>
            <a:pPr marL="342900" indent="-342900"/>
            <a:r>
              <a:rPr lang="en-GB" sz="1600" dirty="0">
                <a:solidFill>
                  <a:schemeClr val="tx1"/>
                </a:solidFill>
                <a:latin typeface="Century Gothic" panose="020B0502020202020204" pitchFamily="34" charset="0"/>
              </a:rPr>
              <a:t>For each of the words complete the following tasks- you probably will need a</a:t>
            </a:r>
          </a:p>
          <a:p>
            <a:pPr marL="342900" indent="-342900"/>
            <a:r>
              <a:rPr lang="en-GB" sz="1600" dirty="0">
                <a:solidFill>
                  <a:schemeClr val="tx1"/>
                </a:solidFill>
                <a:latin typeface="Century Gothic" panose="020B0502020202020204" pitchFamily="34" charset="0"/>
              </a:rPr>
              <a:t>dictionary/thesaurus (online ones are great- just  make sure you talk about the words you find to</a:t>
            </a:r>
          </a:p>
          <a:p>
            <a:pPr marL="342900" indent="-342900"/>
            <a:r>
              <a:rPr lang="en-GB" sz="1600" dirty="0">
                <a:solidFill>
                  <a:schemeClr val="tx1"/>
                </a:solidFill>
                <a:latin typeface="Century Gothic" panose="020B0502020202020204" pitchFamily="34" charset="0"/>
              </a:rPr>
              <a:t>double check accuracy</a:t>
            </a:r>
          </a:p>
        </p:txBody>
      </p:sp>
      <p:sp>
        <p:nvSpPr>
          <p:cNvPr id="11" name="Rectangle 10">
            <a:extLst>
              <a:ext uri="{FF2B5EF4-FFF2-40B4-BE49-F238E27FC236}">
                <a16:creationId xmlns:a16="http://schemas.microsoft.com/office/drawing/2014/main" id="{94302726-1F60-4AD5-91E9-524FEC27EE7B}"/>
              </a:ext>
            </a:extLst>
          </p:cNvPr>
          <p:cNvSpPr/>
          <p:nvPr/>
        </p:nvSpPr>
        <p:spPr>
          <a:xfrm>
            <a:off x="3565236" y="6199693"/>
            <a:ext cx="8395855" cy="475814"/>
          </a:xfrm>
          <a:prstGeom prst="rect">
            <a:avLst/>
          </a:prstGeom>
          <a:solidFill>
            <a:srgbClr val="92D050"/>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u="sng" dirty="0">
                <a:solidFill>
                  <a:schemeClr val="tx1"/>
                </a:solidFill>
                <a:latin typeface="Century Gothic" panose="020B0502020202020204" pitchFamily="34" charset="0"/>
              </a:rPr>
              <a:t>Task continues on next page…</a:t>
            </a:r>
          </a:p>
        </p:txBody>
      </p:sp>
      <p:pic>
        <p:nvPicPr>
          <p:cNvPr id="15" name="Picture 14">
            <a:extLst>
              <a:ext uri="{FF2B5EF4-FFF2-40B4-BE49-F238E27FC236}">
                <a16:creationId xmlns:a16="http://schemas.microsoft.com/office/drawing/2014/main" id="{8D1D66E7-CD28-4208-A778-47CA5A3C41E5}"/>
              </a:ext>
            </a:extLst>
          </p:cNvPr>
          <p:cNvPicPr>
            <a:picLocks noChangeAspect="1"/>
          </p:cNvPicPr>
          <p:nvPr/>
        </p:nvPicPr>
        <p:blipFill>
          <a:blip r:embed="rId2" cstate="print">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331407" y="5612413"/>
            <a:ext cx="1358055" cy="1068938"/>
          </a:xfrm>
          <a:prstGeom prst="rect">
            <a:avLst/>
          </a:prstGeom>
          <a:ln w="12700">
            <a:solidFill>
              <a:schemeClr val="tx1"/>
            </a:solidFill>
          </a:ln>
        </p:spPr>
      </p:pic>
      <p:pic>
        <p:nvPicPr>
          <p:cNvPr id="17" name="Picture 16">
            <a:extLst>
              <a:ext uri="{FF2B5EF4-FFF2-40B4-BE49-F238E27FC236}">
                <a16:creationId xmlns:a16="http://schemas.microsoft.com/office/drawing/2014/main" id="{408B6BB3-1E49-4FE6-A52B-86194A83029A}"/>
              </a:ext>
            </a:extLst>
          </p:cNvPr>
          <p:cNvPicPr>
            <a:picLocks noChangeAspect="1"/>
          </p:cNvPicPr>
          <p:nvPr/>
        </p:nvPicPr>
        <p:blipFill>
          <a:blip r:embed="rId4" cstate="print">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10241797" y="679630"/>
            <a:ext cx="560437" cy="560437"/>
          </a:xfrm>
          <a:prstGeom prst="rect">
            <a:avLst/>
          </a:prstGeom>
          <a:solidFill>
            <a:schemeClr val="bg1"/>
          </a:solidFill>
          <a:ln w="12700">
            <a:solidFill>
              <a:schemeClr val="tx1"/>
            </a:solidFill>
          </a:ln>
        </p:spPr>
      </p:pic>
      <p:pic>
        <p:nvPicPr>
          <p:cNvPr id="18" name="Picture 17">
            <a:extLst>
              <a:ext uri="{FF2B5EF4-FFF2-40B4-BE49-F238E27FC236}">
                <a16:creationId xmlns:a16="http://schemas.microsoft.com/office/drawing/2014/main" id="{13255149-35A7-47B4-A4A1-5F951739EF75}"/>
              </a:ext>
            </a:extLst>
          </p:cNvPr>
          <p:cNvPicPr>
            <a:picLocks noChangeAspect="1"/>
          </p:cNvPicPr>
          <p:nvPr/>
        </p:nvPicPr>
        <p:blipFill>
          <a:blip r:embed="rId6" cstate="print">
            <a:extLst>
              <a:ext uri="{28A0092B-C50C-407E-A947-70E740481C1C}">
                <a14:useLocalDpi xmlns:a14="http://schemas.microsoft.com/office/drawing/2010/main" val="0"/>
              </a:ext>
              <a:ext uri="{837473B0-CC2E-450A-ABE3-18F120FF3D39}">
                <a1611:picAttrSrcUrl xmlns:a1611="http://schemas.microsoft.com/office/drawing/2016/11/main" r:id="rId7"/>
              </a:ext>
            </a:extLst>
          </a:blip>
          <a:stretch>
            <a:fillRect/>
          </a:stretch>
        </p:blipFill>
        <p:spPr>
          <a:xfrm>
            <a:off x="11168484" y="679630"/>
            <a:ext cx="560437" cy="560437"/>
          </a:xfrm>
          <a:prstGeom prst="rect">
            <a:avLst/>
          </a:prstGeom>
          <a:ln w="12700">
            <a:solidFill>
              <a:schemeClr val="tx1"/>
            </a:solidFill>
          </a:ln>
        </p:spPr>
      </p:pic>
      <p:sp>
        <p:nvSpPr>
          <p:cNvPr id="13" name="TextBox 12">
            <a:extLst>
              <a:ext uri="{FF2B5EF4-FFF2-40B4-BE49-F238E27FC236}">
                <a16:creationId xmlns:a16="http://schemas.microsoft.com/office/drawing/2014/main" id="{F7141D94-CFE9-4D36-9603-12D4C8B293DA}"/>
              </a:ext>
            </a:extLst>
          </p:cNvPr>
          <p:cNvSpPr txBox="1"/>
          <p:nvPr/>
        </p:nvSpPr>
        <p:spPr>
          <a:xfrm>
            <a:off x="2759774" y="1854410"/>
            <a:ext cx="9114362" cy="3970318"/>
          </a:xfrm>
          <a:prstGeom prst="rect">
            <a:avLst/>
          </a:prstGeom>
          <a:solidFill>
            <a:schemeClr val="accent4">
              <a:lumMod val="20000"/>
              <a:lumOff val="80000"/>
            </a:schemeClr>
          </a:solidFill>
          <a:ln w="28575">
            <a:solidFill>
              <a:schemeClr val="tx1"/>
            </a:solidFill>
          </a:ln>
        </p:spPr>
        <p:txBody>
          <a:bodyPr wrap="square" rtlCol="0">
            <a:spAutoFit/>
          </a:bodyPr>
          <a:lstStyle/>
          <a:p>
            <a:endParaRPr lang="en-GB" b="1" u="sng" dirty="0"/>
          </a:p>
          <a:p>
            <a:endParaRPr lang="en-GB" b="1" u="sng" dirty="0"/>
          </a:p>
          <a:p>
            <a:endParaRPr lang="en-GB" b="1" u="sng" dirty="0"/>
          </a:p>
          <a:p>
            <a:endParaRPr lang="en-GB" b="1" u="sng" dirty="0"/>
          </a:p>
          <a:p>
            <a:endParaRPr lang="en-GB" b="1" u="sng" dirty="0"/>
          </a:p>
          <a:p>
            <a:endParaRPr lang="en-GB" b="1" u="sng" dirty="0"/>
          </a:p>
          <a:p>
            <a:endParaRPr lang="en-GB" b="1" u="sng" dirty="0"/>
          </a:p>
          <a:p>
            <a:endParaRPr lang="en-GB" b="1" u="sng" dirty="0"/>
          </a:p>
          <a:p>
            <a:endParaRPr lang="en-GB" b="1" u="sng" dirty="0"/>
          </a:p>
          <a:p>
            <a:endParaRPr lang="en-GB" b="1" u="sng" dirty="0"/>
          </a:p>
          <a:p>
            <a:endParaRPr lang="en-GB" b="1" u="sng" dirty="0"/>
          </a:p>
          <a:p>
            <a:endParaRPr lang="en-GB" b="1" u="sng" dirty="0"/>
          </a:p>
          <a:p>
            <a:r>
              <a:rPr lang="en-GB" b="1" u="sng" dirty="0"/>
              <a:t> </a:t>
            </a:r>
          </a:p>
          <a:p>
            <a:endParaRPr lang="en-GB" dirty="0"/>
          </a:p>
        </p:txBody>
      </p:sp>
      <p:pic>
        <p:nvPicPr>
          <p:cNvPr id="38914" name="Picture 2"/>
          <p:cNvPicPr>
            <a:picLocks noChangeAspect="1" noChangeArrowheads="1"/>
          </p:cNvPicPr>
          <p:nvPr/>
        </p:nvPicPr>
        <p:blipFill>
          <a:blip r:embed="rId8" cstate="print"/>
          <a:srcRect/>
          <a:stretch>
            <a:fillRect/>
          </a:stretch>
        </p:blipFill>
        <p:spPr bwMode="auto">
          <a:xfrm>
            <a:off x="2849472" y="2264499"/>
            <a:ext cx="8945305" cy="2634071"/>
          </a:xfrm>
          <a:prstGeom prst="rect">
            <a:avLst/>
          </a:prstGeom>
          <a:noFill/>
          <a:ln w="38100">
            <a:solidFill>
              <a:schemeClr val="tx1"/>
            </a:solidFill>
            <a:miter lim="800000"/>
            <a:headEnd/>
            <a:tailEnd/>
          </a:ln>
        </p:spPr>
      </p:pic>
      <p:sp>
        <p:nvSpPr>
          <p:cNvPr id="16" name="TextBox 15">
            <a:extLst>
              <a:ext uri="{FF2B5EF4-FFF2-40B4-BE49-F238E27FC236}">
                <a16:creationId xmlns:a16="http://schemas.microsoft.com/office/drawing/2014/main" id="{F7141D94-CFE9-4D36-9603-12D4C8B293DA}"/>
              </a:ext>
            </a:extLst>
          </p:cNvPr>
          <p:cNvSpPr txBox="1"/>
          <p:nvPr/>
        </p:nvSpPr>
        <p:spPr>
          <a:xfrm>
            <a:off x="273477" y="1619281"/>
            <a:ext cx="2172928" cy="3693319"/>
          </a:xfrm>
          <a:prstGeom prst="rect">
            <a:avLst/>
          </a:prstGeom>
          <a:solidFill>
            <a:schemeClr val="accent4">
              <a:lumMod val="20000"/>
              <a:lumOff val="80000"/>
            </a:schemeClr>
          </a:solidFill>
          <a:ln w="28575">
            <a:solidFill>
              <a:schemeClr val="tx1"/>
            </a:solidFill>
          </a:ln>
        </p:spPr>
        <p:txBody>
          <a:bodyPr wrap="square" rtlCol="0">
            <a:spAutoFit/>
          </a:bodyPr>
          <a:lstStyle/>
          <a:p>
            <a:r>
              <a:rPr lang="en-GB" b="1" u="sng" dirty="0"/>
              <a:t>Words</a:t>
            </a:r>
          </a:p>
          <a:p>
            <a:r>
              <a:rPr lang="en-GB" dirty="0"/>
              <a:t>approximate</a:t>
            </a:r>
          </a:p>
          <a:p>
            <a:r>
              <a:rPr lang="en-GB" dirty="0"/>
              <a:t>brief</a:t>
            </a:r>
          </a:p>
          <a:p>
            <a:r>
              <a:rPr lang="en-GB" dirty="0"/>
              <a:t>compatible</a:t>
            </a:r>
          </a:p>
          <a:p>
            <a:r>
              <a:rPr lang="en-GB" dirty="0"/>
              <a:t>distinguish</a:t>
            </a:r>
          </a:p>
          <a:p>
            <a:r>
              <a:rPr lang="en-GB" dirty="0"/>
              <a:t>equivalent</a:t>
            </a:r>
          </a:p>
          <a:p>
            <a:r>
              <a:rPr lang="en-GB" dirty="0"/>
              <a:t>influence</a:t>
            </a:r>
          </a:p>
          <a:p>
            <a:r>
              <a:rPr lang="en-GB" dirty="0"/>
              <a:t>policy</a:t>
            </a:r>
          </a:p>
          <a:p>
            <a:r>
              <a:rPr lang="en-GB" dirty="0"/>
              <a:t>procedure</a:t>
            </a:r>
          </a:p>
          <a:p>
            <a:r>
              <a:rPr lang="en-GB" dirty="0"/>
              <a:t>quantity</a:t>
            </a:r>
          </a:p>
          <a:p>
            <a:r>
              <a:rPr lang="en-GB" dirty="0"/>
              <a:t>validate</a:t>
            </a:r>
          </a:p>
          <a:p>
            <a:endParaRPr lang="en-GB" dirty="0"/>
          </a:p>
          <a:p>
            <a:endParaRPr lang="en-GB" dirty="0"/>
          </a:p>
        </p:txBody>
      </p:sp>
    </p:spTree>
    <p:extLst>
      <p:ext uri="{BB962C8B-B14F-4D97-AF65-F5344CB8AC3E}">
        <p14:creationId xmlns:p14="http://schemas.microsoft.com/office/powerpoint/2010/main" val="75336514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1952</TotalTime>
  <Words>3709</Words>
  <Application>Microsoft Office PowerPoint</Application>
  <PresentationFormat>Widescreen</PresentationFormat>
  <Paragraphs>753</Paragraphs>
  <Slides>42</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42</vt:i4>
      </vt:variant>
    </vt:vector>
  </HeadingPairs>
  <TitlesOfParts>
    <vt:vector size="49" baseType="lpstr">
      <vt:lpstr>Arial</vt:lpstr>
      <vt:lpstr>Calibri</vt:lpstr>
      <vt:lpstr>Calibri Light</vt:lpstr>
      <vt:lpstr>Century Gothic</vt:lpstr>
      <vt:lpstr>Comic Sans MS</vt:lpstr>
      <vt:lpstr>Courier New</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User</dc:creator>
  <cp:lastModifiedBy>Gayle Feechan</cp:lastModifiedBy>
  <cp:revision>150</cp:revision>
  <dcterms:created xsi:type="dcterms:W3CDTF">2020-04-16T20:02:44Z</dcterms:created>
  <dcterms:modified xsi:type="dcterms:W3CDTF">2020-06-09T09:37:19Z</dcterms:modified>
</cp:coreProperties>
</file>