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73" r:id="rId5"/>
    <p:sldId id="272" r:id="rId6"/>
    <p:sldId id="261" r:id="rId7"/>
    <p:sldId id="259" r:id="rId8"/>
    <p:sldId id="268" r:id="rId9"/>
    <p:sldId id="269" r:id="rId10"/>
    <p:sldId id="274" r:id="rId11"/>
    <p:sldId id="270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C8F8"/>
    <a:srgbClr val="B60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343" autoAdjust="0"/>
  </p:normalViewPr>
  <p:slideViewPr>
    <p:cSldViewPr>
      <p:cViewPr varScale="1">
        <p:scale>
          <a:sx n="91" d="100"/>
          <a:sy n="91" d="100"/>
        </p:scale>
        <p:origin x="56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D5532-0809-409E-8DFC-719797343556}" type="datetimeFigureOut">
              <a:rPr lang="en-GB" smtClean="0"/>
              <a:pPr/>
              <a:t>05/06/2020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927119-7486-4A00-AD29-508DAF4F71A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Describe the photo – what are they wearing, where are they, what are they doing, what do you think of it?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27119-7486-4A00-AD29-508DAF4F71A2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 reminder about adjectives and their agreements – make notes if you need to.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27119-7486-4A00-AD29-508DAF4F71A2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Model</a:t>
            </a:r>
            <a:r>
              <a:rPr lang="en-GB" baseline="0" dirty="0"/>
              <a:t> language. This is how you would respond if you were asked to describe what your ideal uniform would look like. Copy vocab.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27119-7486-4A00-AD29-508DAF4F71A2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Model</a:t>
            </a:r>
            <a:r>
              <a:rPr lang="en-GB" baseline="0" dirty="0"/>
              <a:t> language. This is how you would express advantages and disadvantages depending what you think, work out what each bubble says.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27119-7486-4A00-AD29-508DAF4F71A2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Make an accurate translation of this text in English. Use the notes around it to help you. </a:t>
            </a:r>
          </a:p>
          <a:p>
            <a:r>
              <a:rPr lang="en-GB" dirty="0"/>
              <a:t>This reuses the structure from last week, </a:t>
            </a:r>
            <a:r>
              <a:rPr lang="en-GB" dirty="0" err="1"/>
              <a:t>il</a:t>
            </a:r>
            <a:r>
              <a:rPr lang="en-GB" dirty="0"/>
              <a:t> faut +infinitive and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interdit</a:t>
            </a:r>
            <a:r>
              <a:rPr lang="en-GB" dirty="0"/>
              <a:t> de + infinitive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927119-7486-4A00-AD29-508DAF4F71A2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8794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Can you answer the questions?</a:t>
            </a:r>
            <a:r>
              <a:rPr lang="en-GB" baseline="0" dirty="0"/>
              <a:t> Write a response for each question.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27119-7486-4A00-AD29-508DAF4F71A2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Student</a:t>
            </a:r>
            <a:r>
              <a:rPr lang="en-GB" baseline="0" dirty="0"/>
              <a:t> support sheet.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27119-7486-4A00-AD29-508DAF4F71A2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76744-551D-4D1E-8644-A78B38D900EE}" type="datetimeFigureOut">
              <a:rPr lang="en-GB" smtClean="0"/>
              <a:pPr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A38A-3593-47EE-92C1-6708309129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76744-551D-4D1E-8644-A78B38D900EE}" type="datetimeFigureOut">
              <a:rPr lang="en-GB" smtClean="0"/>
              <a:pPr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A38A-3593-47EE-92C1-6708309129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76744-551D-4D1E-8644-A78B38D900EE}" type="datetimeFigureOut">
              <a:rPr lang="en-GB" smtClean="0"/>
              <a:pPr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A38A-3593-47EE-92C1-6708309129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76744-551D-4D1E-8644-A78B38D900EE}" type="datetimeFigureOut">
              <a:rPr lang="en-GB" smtClean="0"/>
              <a:pPr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A38A-3593-47EE-92C1-6708309129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76744-551D-4D1E-8644-A78B38D900EE}" type="datetimeFigureOut">
              <a:rPr lang="en-GB" smtClean="0"/>
              <a:pPr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A38A-3593-47EE-92C1-6708309129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76744-551D-4D1E-8644-A78B38D900EE}" type="datetimeFigureOut">
              <a:rPr lang="en-GB" smtClean="0"/>
              <a:pPr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A38A-3593-47EE-92C1-6708309129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76744-551D-4D1E-8644-A78B38D900EE}" type="datetimeFigureOut">
              <a:rPr lang="en-GB" smtClean="0"/>
              <a:pPr/>
              <a:t>05/06/2020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A38A-3593-47EE-92C1-6708309129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76744-551D-4D1E-8644-A78B38D900EE}" type="datetimeFigureOut">
              <a:rPr lang="en-GB" smtClean="0"/>
              <a:pPr/>
              <a:t>05/06/2020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A38A-3593-47EE-92C1-6708309129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76744-551D-4D1E-8644-A78B38D900EE}" type="datetimeFigureOut">
              <a:rPr lang="en-GB" smtClean="0"/>
              <a:pPr/>
              <a:t>05/06/2020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A38A-3593-47EE-92C1-6708309129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76744-551D-4D1E-8644-A78B38D900EE}" type="datetimeFigureOut">
              <a:rPr lang="en-GB" smtClean="0"/>
              <a:pPr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A38A-3593-47EE-92C1-6708309129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76744-551D-4D1E-8644-A78B38D900EE}" type="datetimeFigureOut">
              <a:rPr lang="en-GB" smtClean="0"/>
              <a:pPr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A38A-3593-47EE-92C1-6708309129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1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76744-551D-4D1E-8644-A78B38D900EE}" type="datetimeFigureOut">
              <a:rPr lang="en-GB" smtClean="0"/>
              <a:pPr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3A38A-3593-47EE-92C1-6708309129A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9000"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475CE-76F4-4310-BAB4-D94DF5748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43000"/>
          </a:xfrm>
        </p:spPr>
        <p:txBody>
          <a:bodyPr/>
          <a:lstStyle/>
          <a:p>
            <a:r>
              <a:rPr lang="en-GB" dirty="0">
                <a:latin typeface="Aharoni" panose="02010803020104030203" pitchFamily="2" charset="-79"/>
                <a:cs typeface="Aharoni" panose="02010803020104030203" pitchFamily="2" charset="-79"/>
              </a:rPr>
              <a:t>Pour commencer…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04C02-3A49-4C71-8824-493989DFFD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List as many different pieces of clothing in French as you can recall…</a:t>
            </a:r>
          </a:p>
          <a:p>
            <a:pPr marL="0" indent="0" algn="ctr">
              <a:buNone/>
            </a:pPr>
            <a:r>
              <a:rPr lang="en-GB" sz="3600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Remember to include if it is a masculine, feminine or plural item (un/</a:t>
            </a:r>
            <a:r>
              <a:rPr lang="en-GB" sz="3600" dirty="0" err="1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une</a:t>
            </a:r>
            <a:r>
              <a:rPr lang="en-GB" sz="3600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/des)</a:t>
            </a:r>
          </a:p>
        </p:txBody>
      </p:sp>
    </p:spTree>
    <p:extLst>
      <p:ext uri="{BB962C8B-B14F-4D97-AF65-F5344CB8AC3E}">
        <p14:creationId xmlns:p14="http://schemas.microsoft.com/office/powerpoint/2010/main" val="1037013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0672" y="251619"/>
            <a:ext cx="2757044" cy="642938"/>
          </a:xfrm>
        </p:spPr>
        <p:txBody>
          <a:bodyPr>
            <a:normAutofit/>
          </a:bodyPr>
          <a:lstStyle/>
          <a:p>
            <a:r>
              <a:rPr lang="en-GB" sz="3200" b="1" u="sng" dirty="0"/>
              <a:t>w/c 8</a:t>
            </a:r>
            <a:r>
              <a:rPr lang="en-GB" sz="3200" b="1" u="sng" baseline="30000" dirty="0"/>
              <a:t>th</a:t>
            </a:r>
            <a:r>
              <a:rPr lang="en-GB" sz="3200" b="1" u="sng" dirty="0"/>
              <a:t> June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2334" y="2214456"/>
            <a:ext cx="6862202" cy="25458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b="1" dirty="0"/>
              <a:t>Learning Intent:</a:t>
            </a:r>
          </a:p>
          <a:p>
            <a:pPr marL="0" indent="0" algn="ctr">
              <a:buNone/>
            </a:pPr>
            <a:r>
              <a:rPr lang="en-GB" sz="3600" b="1" dirty="0"/>
              <a:t>To talk about school uniform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34568" y="900172"/>
            <a:ext cx="4262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u="sng" dirty="0" err="1">
                <a:latin typeface="+mj-lt"/>
              </a:rPr>
              <a:t>L’uniforme</a:t>
            </a:r>
            <a:r>
              <a:rPr lang="en-GB" sz="3600" b="1" u="sng" dirty="0">
                <a:latin typeface="+mj-lt"/>
              </a:rPr>
              <a:t> </a:t>
            </a:r>
            <a:r>
              <a:rPr lang="en-GB" sz="3600" b="1" u="sng" dirty="0" err="1">
                <a:latin typeface="+mj-lt"/>
              </a:rPr>
              <a:t>scolaire</a:t>
            </a:r>
            <a:r>
              <a:rPr lang="en-GB" sz="3600" b="1" u="sng" dirty="0">
                <a:latin typeface="+mj-lt"/>
              </a:rPr>
              <a:t>. </a:t>
            </a:r>
          </a:p>
        </p:txBody>
      </p:sp>
      <p:sp>
        <p:nvSpPr>
          <p:cNvPr id="9" name="AutoShape 2" descr="Image result for start"/>
          <p:cNvSpPr>
            <a:spLocks noChangeAspect="1" noChangeArrowheads="1"/>
          </p:cNvSpPr>
          <p:nvPr/>
        </p:nvSpPr>
        <p:spPr bwMode="auto">
          <a:xfrm>
            <a:off x="1982391" y="1423392"/>
            <a:ext cx="17145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en-GB" sz="1013"/>
          </a:p>
        </p:txBody>
      </p:sp>
      <p:sp>
        <p:nvSpPr>
          <p:cNvPr id="14" name="Rounded Rectangle 13"/>
          <p:cNvSpPr/>
          <p:nvPr/>
        </p:nvSpPr>
        <p:spPr>
          <a:xfrm>
            <a:off x="323528" y="5256649"/>
            <a:ext cx="2611118" cy="1041740"/>
          </a:xfrm>
          <a:prstGeom prst="roundRect">
            <a:avLst/>
          </a:prstGeom>
          <a:solidFill>
            <a:srgbClr val="C09F7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b="1" u="sng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14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altLang="en-US" sz="1400" b="1" dirty="0">
                <a:solidFill>
                  <a:schemeClr val="tx1"/>
                </a:solidFill>
                <a:latin typeface="Comic Sans MS" panose="030F0702030302020204" pitchFamily="66" charset="0"/>
              </a:rPr>
              <a:t>Developing</a:t>
            </a:r>
            <a:r>
              <a:rPr lang="en-GB" altLang="en-US" sz="1400" dirty="0">
                <a:solidFill>
                  <a:schemeClr val="tx1"/>
                </a:solidFill>
                <a:latin typeface="Comic Sans MS" panose="030F0702030302020204" pitchFamily="66" charset="0"/>
              </a:rPr>
              <a:t>: to recognise and use structured phrases using the verb </a:t>
            </a:r>
            <a:r>
              <a:rPr lang="en-GB" altLang="en-US" sz="1400" dirty="0" err="1">
                <a:solidFill>
                  <a:schemeClr val="tx1"/>
                </a:solidFill>
                <a:latin typeface="Comic Sans MS" panose="030F0702030302020204" pitchFamily="66" charset="0"/>
              </a:rPr>
              <a:t>falloir</a:t>
            </a:r>
            <a:r>
              <a:rPr lang="en-GB" altLang="en-US" sz="1400" dirty="0">
                <a:solidFill>
                  <a:schemeClr val="tx1"/>
                </a:solidFill>
                <a:latin typeface="Comic Sans MS" panose="030F0702030302020204" pitchFamily="66" charset="0"/>
              </a:rPr>
              <a:t> (step 6)</a:t>
            </a:r>
          </a:p>
          <a:p>
            <a:pPr algn="ctr"/>
            <a:endParaRPr lang="en-GB" altLang="en-US" sz="14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/>
            <a:endParaRPr lang="en-GB" altLang="en-US" sz="1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097775" y="5256649"/>
            <a:ext cx="2812909" cy="1041740"/>
          </a:xfrm>
          <a:prstGeom prst="roundRect">
            <a:avLst/>
          </a:prstGeom>
          <a:solidFill>
            <a:srgbClr val="C9C9C9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n-GB" altLang="en-US" sz="8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>
              <a:spcBef>
                <a:spcPct val="0"/>
              </a:spcBef>
            </a:pPr>
            <a:r>
              <a:rPr lang="en-GB" altLang="en-US" sz="1400" b="1" dirty="0">
                <a:solidFill>
                  <a:schemeClr val="tx1"/>
                </a:solidFill>
                <a:latin typeface="Comic Sans MS" panose="030F0702030302020204" pitchFamily="66" charset="0"/>
              </a:rPr>
              <a:t>Secure</a:t>
            </a:r>
            <a:r>
              <a:rPr lang="en-GB" altLang="en-US" sz="1400" dirty="0">
                <a:solidFill>
                  <a:schemeClr val="tx1"/>
                </a:solidFill>
                <a:latin typeface="Comic Sans MS" panose="030F0702030302020204" pitchFamily="66" charset="0"/>
              </a:rPr>
              <a:t>: to translate accurate recognising modal verbs and the conditional tense (step 7)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1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073813" y="5289145"/>
            <a:ext cx="2845863" cy="978605"/>
          </a:xfrm>
          <a:prstGeom prst="roundRect">
            <a:avLst/>
          </a:prstGeom>
          <a:solidFill>
            <a:srgbClr val="F0DB42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altLang="en-US" sz="1000" b="1" u="sng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chemeClr val="tx1"/>
                </a:solidFill>
                <a:latin typeface="Comic Sans MS" panose="030F0702030302020204" pitchFamily="66" charset="0"/>
              </a:rPr>
              <a:t>Excelling</a:t>
            </a:r>
            <a:r>
              <a:rPr lang="en-GB" altLang="en-US" sz="1400" dirty="0">
                <a:solidFill>
                  <a:schemeClr val="tx1"/>
                </a:solidFill>
                <a:latin typeface="Comic Sans MS" panose="030F0702030302020204" pitchFamily="66" charset="0"/>
              </a:rPr>
              <a:t>: to write accurately using modal verbs and conditional tense (step 7+)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sz="1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65247" y="4369928"/>
            <a:ext cx="3131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Success Criteria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B7C7320D-3071-4582-A376-44298284C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18010" t="30240" r="60728" b="20621"/>
          <a:stretch>
            <a:fillRect/>
          </a:stretch>
        </p:blipFill>
        <p:spPr bwMode="auto">
          <a:xfrm>
            <a:off x="189464" y="1744544"/>
            <a:ext cx="2179803" cy="314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6503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B71849FF-AA5C-4213-B3DA-75E2456FAA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02"/>
          <a:stretch/>
        </p:blipFill>
        <p:spPr>
          <a:xfrm>
            <a:off x="1835696" y="1844825"/>
            <a:ext cx="5915347" cy="338437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66C287-039D-4A69-ABF7-7FAB53C67FE7}"/>
              </a:ext>
            </a:extLst>
          </p:cNvPr>
          <p:cNvSpPr txBox="1"/>
          <p:nvPr/>
        </p:nvSpPr>
        <p:spPr>
          <a:xfrm>
            <a:off x="2267744" y="548680"/>
            <a:ext cx="5040560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 err="1"/>
              <a:t>Qu’est-ce</a:t>
            </a:r>
            <a:r>
              <a:rPr lang="en-GB" sz="2800" dirty="0"/>
              <a:t> </a:t>
            </a:r>
            <a:r>
              <a:rPr lang="en-GB" sz="2800" dirty="0" err="1"/>
              <a:t>qu’il</a:t>
            </a:r>
            <a:r>
              <a:rPr lang="en-GB" sz="2800" dirty="0"/>
              <a:t> y a sur la photo?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9531" t="77489" r="14951" b="14006"/>
          <a:stretch>
            <a:fillRect/>
          </a:stretch>
        </p:blipFill>
        <p:spPr bwMode="auto">
          <a:xfrm>
            <a:off x="0" y="6021288"/>
            <a:ext cx="914400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001" y="0"/>
            <a:ext cx="8341065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Remember that </a:t>
            </a:r>
            <a:r>
              <a:rPr lang="en-US" sz="28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colours</a:t>
            </a:r>
            <a:r>
              <a:rPr lang="en-US" sz="2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are adjectives and must agree!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4048" y="4437112"/>
            <a:ext cx="2736304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err="1">
                <a:latin typeface="Comic Sans MS" pitchFamily="66" charset="0"/>
              </a:rPr>
              <a:t>Une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jupe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b="1" dirty="0">
                <a:latin typeface="Comic Sans MS" pitchFamily="66" charset="0"/>
              </a:rPr>
              <a:t>noire</a:t>
            </a:r>
          </a:p>
          <a:p>
            <a:r>
              <a:rPr lang="en-GB" dirty="0">
                <a:latin typeface="Comic Sans MS" pitchFamily="66" charset="0"/>
              </a:rPr>
              <a:t>Un </a:t>
            </a:r>
            <a:r>
              <a:rPr lang="en-GB" dirty="0" err="1">
                <a:latin typeface="Comic Sans MS" pitchFamily="66" charset="0"/>
              </a:rPr>
              <a:t>pantalon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b="1" dirty="0">
                <a:latin typeface="Comic Sans MS" pitchFamily="66" charset="0"/>
              </a:rPr>
              <a:t>noir</a:t>
            </a:r>
            <a:endParaRPr lang="en-GB" dirty="0">
              <a:latin typeface="Comic Sans MS" pitchFamily="66" charset="0"/>
            </a:endParaRPr>
          </a:p>
          <a:p>
            <a:r>
              <a:rPr lang="en-GB" dirty="0" err="1">
                <a:latin typeface="Comic Sans MS" pitchFamily="66" charset="0"/>
              </a:rPr>
              <a:t>Une</a:t>
            </a:r>
            <a:r>
              <a:rPr lang="en-GB" dirty="0">
                <a:latin typeface="Comic Sans MS" pitchFamily="66" charset="0"/>
              </a:rPr>
              <a:t> chemise </a:t>
            </a:r>
            <a:r>
              <a:rPr lang="en-GB" b="1" dirty="0">
                <a:latin typeface="Comic Sans MS" pitchFamily="66" charset="0"/>
              </a:rPr>
              <a:t>blanche</a:t>
            </a:r>
          </a:p>
          <a:p>
            <a:r>
              <a:rPr lang="en-GB" dirty="0">
                <a:latin typeface="Comic Sans MS" pitchFamily="66" charset="0"/>
              </a:rPr>
              <a:t>Un </a:t>
            </a:r>
            <a:r>
              <a:rPr lang="en-GB" dirty="0" err="1">
                <a:latin typeface="Comic Sans MS" pitchFamily="66" charset="0"/>
              </a:rPr>
              <a:t>chemisier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b="1" dirty="0" err="1">
                <a:latin typeface="Comic Sans MS" pitchFamily="66" charset="0"/>
              </a:rPr>
              <a:t>blanc</a:t>
            </a:r>
            <a:endParaRPr lang="en-GB" b="1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764704"/>
            <a:ext cx="3384376" cy="52629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b="1" dirty="0">
                <a:latin typeface="Comic Sans MS" pitchFamily="66" charset="0"/>
              </a:rPr>
              <a:t>Un </a:t>
            </a:r>
            <a:r>
              <a:rPr lang="en-GB" sz="1600" b="1" dirty="0" err="1">
                <a:latin typeface="Comic Sans MS" pitchFamily="66" charset="0"/>
              </a:rPr>
              <a:t>chandail</a:t>
            </a:r>
            <a:r>
              <a:rPr lang="en-GB" sz="1600" b="1" dirty="0">
                <a:latin typeface="Comic Sans MS" pitchFamily="66" charset="0"/>
              </a:rPr>
              <a:t> -  a cardigan</a:t>
            </a:r>
          </a:p>
          <a:p>
            <a:r>
              <a:rPr lang="en-GB" sz="1600" b="1" dirty="0">
                <a:latin typeface="Comic Sans MS" pitchFamily="66" charset="0"/>
              </a:rPr>
              <a:t>Un </a:t>
            </a:r>
            <a:r>
              <a:rPr lang="en-GB" sz="1600" b="1" dirty="0" err="1">
                <a:latin typeface="Comic Sans MS" pitchFamily="66" charset="0"/>
              </a:rPr>
              <a:t>collant</a:t>
            </a:r>
            <a:r>
              <a:rPr lang="en-GB" sz="1600" b="1" dirty="0">
                <a:latin typeface="Comic Sans MS" pitchFamily="66" charset="0"/>
              </a:rPr>
              <a:t> – tights</a:t>
            </a:r>
          </a:p>
          <a:p>
            <a:r>
              <a:rPr lang="en-GB" sz="1600" b="1" dirty="0">
                <a:latin typeface="Comic Sans MS" pitchFamily="66" charset="0"/>
              </a:rPr>
              <a:t>Un jean – jeans</a:t>
            </a:r>
          </a:p>
          <a:p>
            <a:r>
              <a:rPr lang="en-GB" sz="1600" b="1" dirty="0">
                <a:latin typeface="Comic Sans MS" pitchFamily="66" charset="0"/>
              </a:rPr>
              <a:t>Un maillot - a (football) shirt</a:t>
            </a:r>
          </a:p>
          <a:p>
            <a:r>
              <a:rPr lang="en-GB" sz="1600" b="1" dirty="0">
                <a:latin typeface="Comic Sans MS" pitchFamily="66" charset="0"/>
              </a:rPr>
              <a:t>Un </a:t>
            </a:r>
            <a:r>
              <a:rPr lang="en-GB" sz="1600" b="1" dirty="0" err="1">
                <a:latin typeface="Comic Sans MS" pitchFamily="66" charset="0"/>
              </a:rPr>
              <a:t>pantalon</a:t>
            </a:r>
            <a:r>
              <a:rPr lang="en-GB" sz="1600" b="1" dirty="0">
                <a:latin typeface="Comic Sans MS" pitchFamily="66" charset="0"/>
              </a:rPr>
              <a:t> – trousers</a:t>
            </a:r>
          </a:p>
          <a:p>
            <a:r>
              <a:rPr lang="en-GB" sz="1600" b="1" dirty="0">
                <a:latin typeface="Comic Sans MS" pitchFamily="66" charset="0"/>
              </a:rPr>
              <a:t>Un polo -  a polo shirt</a:t>
            </a:r>
          </a:p>
          <a:p>
            <a:r>
              <a:rPr lang="en-GB" sz="1600" b="1" dirty="0">
                <a:latin typeface="Comic Sans MS" pitchFamily="66" charset="0"/>
              </a:rPr>
              <a:t>Un pull – a jumper</a:t>
            </a:r>
          </a:p>
          <a:p>
            <a:r>
              <a:rPr lang="en-GB" sz="1600" b="1" dirty="0">
                <a:latin typeface="Comic Sans MS" pitchFamily="66" charset="0"/>
              </a:rPr>
              <a:t>Un short – shorts</a:t>
            </a:r>
          </a:p>
          <a:p>
            <a:r>
              <a:rPr lang="en-GB" sz="1600" b="1" dirty="0">
                <a:latin typeface="Comic Sans MS" pitchFamily="66" charset="0"/>
              </a:rPr>
              <a:t>Un sweat -  a sweatshirt</a:t>
            </a:r>
          </a:p>
          <a:p>
            <a:r>
              <a:rPr lang="en-GB" sz="1600" b="1" dirty="0">
                <a:latin typeface="Comic Sans MS" pitchFamily="66" charset="0"/>
              </a:rPr>
              <a:t>Un tee-shirt – a tee-shirt</a:t>
            </a:r>
          </a:p>
          <a:p>
            <a:r>
              <a:rPr lang="en-GB" sz="1600" b="1" dirty="0" err="1">
                <a:latin typeface="Comic Sans MS" pitchFamily="66" charset="0"/>
              </a:rPr>
              <a:t>Une</a:t>
            </a:r>
            <a:r>
              <a:rPr lang="en-GB" sz="1600" b="1" dirty="0">
                <a:latin typeface="Comic Sans MS" pitchFamily="66" charset="0"/>
              </a:rPr>
              <a:t> chemise – a shirt</a:t>
            </a:r>
          </a:p>
          <a:p>
            <a:r>
              <a:rPr lang="en-GB" sz="1600" b="1" dirty="0">
                <a:latin typeface="Comic Sans MS" pitchFamily="66" charset="0"/>
              </a:rPr>
              <a:t>Un </a:t>
            </a:r>
            <a:r>
              <a:rPr lang="en-GB" sz="1600" b="1" dirty="0" err="1">
                <a:latin typeface="Comic Sans MS" pitchFamily="66" charset="0"/>
              </a:rPr>
              <a:t>chemisier</a:t>
            </a:r>
            <a:r>
              <a:rPr lang="en-GB" sz="1600" b="1" dirty="0">
                <a:latin typeface="Comic Sans MS" pitchFamily="66" charset="0"/>
              </a:rPr>
              <a:t> -  a blouse</a:t>
            </a:r>
          </a:p>
          <a:p>
            <a:r>
              <a:rPr lang="en-GB" sz="1600" b="1" dirty="0" err="1">
                <a:latin typeface="Comic Sans MS" pitchFamily="66" charset="0"/>
              </a:rPr>
              <a:t>Une</a:t>
            </a:r>
            <a:r>
              <a:rPr lang="en-GB" sz="1600" b="1" dirty="0">
                <a:latin typeface="Comic Sans MS" pitchFamily="66" charset="0"/>
              </a:rPr>
              <a:t> </a:t>
            </a:r>
            <a:r>
              <a:rPr lang="en-GB" sz="1600" b="1" dirty="0" err="1">
                <a:latin typeface="Comic Sans MS" pitchFamily="66" charset="0"/>
              </a:rPr>
              <a:t>cravate</a:t>
            </a:r>
            <a:r>
              <a:rPr lang="en-GB" sz="1600" b="1" dirty="0">
                <a:latin typeface="Comic Sans MS" pitchFamily="66" charset="0"/>
              </a:rPr>
              <a:t> -  a tie</a:t>
            </a:r>
          </a:p>
          <a:p>
            <a:r>
              <a:rPr lang="en-GB" sz="1600" b="1" dirty="0" err="1">
                <a:latin typeface="Comic Sans MS" pitchFamily="66" charset="0"/>
              </a:rPr>
              <a:t>Une</a:t>
            </a:r>
            <a:r>
              <a:rPr lang="en-GB" sz="1600" b="1" dirty="0">
                <a:latin typeface="Comic Sans MS" pitchFamily="66" charset="0"/>
              </a:rPr>
              <a:t> </a:t>
            </a:r>
            <a:r>
              <a:rPr lang="en-GB" sz="1600" b="1" dirty="0" err="1">
                <a:latin typeface="Comic Sans MS" pitchFamily="66" charset="0"/>
              </a:rPr>
              <a:t>jupe</a:t>
            </a:r>
            <a:r>
              <a:rPr lang="en-GB" sz="1600" b="1" dirty="0">
                <a:latin typeface="Comic Sans MS" pitchFamily="66" charset="0"/>
              </a:rPr>
              <a:t> – a skirt</a:t>
            </a:r>
          </a:p>
          <a:p>
            <a:r>
              <a:rPr lang="en-GB" sz="1600" b="1" dirty="0" err="1">
                <a:latin typeface="Comic Sans MS" pitchFamily="66" charset="0"/>
              </a:rPr>
              <a:t>Une</a:t>
            </a:r>
            <a:r>
              <a:rPr lang="en-GB" sz="1600" b="1" dirty="0">
                <a:latin typeface="Comic Sans MS" pitchFamily="66" charset="0"/>
              </a:rPr>
              <a:t> robe -  a dress</a:t>
            </a:r>
          </a:p>
          <a:p>
            <a:r>
              <a:rPr lang="en-GB" sz="1600" b="1" dirty="0" err="1">
                <a:latin typeface="Comic Sans MS" pitchFamily="66" charset="0"/>
              </a:rPr>
              <a:t>Une</a:t>
            </a:r>
            <a:r>
              <a:rPr lang="en-GB" sz="1600" b="1" dirty="0">
                <a:latin typeface="Comic Sans MS" pitchFamily="66" charset="0"/>
              </a:rPr>
              <a:t> </a:t>
            </a:r>
            <a:r>
              <a:rPr lang="en-GB" sz="1600" b="1" dirty="0" err="1">
                <a:latin typeface="Comic Sans MS" pitchFamily="66" charset="0"/>
              </a:rPr>
              <a:t>veste</a:t>
            </a:r>
            <a:r>
              <a:rPr lang="en-GB" sz="1600" b="1" dirty="0">
                <a:latin typeface="Comic Sans MS" pitchFamily="66" charset="0"/>
              </a:rPr>
              <a:t> – a jacket (blazer)</a:t>
            </a:r>
          </a:p>
          <a:p>
            <a:r>
              <a:rPr lang="en-GB" sz="1600" b="1" dirty="0">
                <a:latin typeface="Comic Sans MS" pitchFamily="66" charset="0"/>
              </a:rPr>
              <a:t>Des baskets – trainers</a:t>
            </a:r>
          </a:p>
          <a:p>
            <a:r>
              <a:rPr lang="en-GB" sz="1600" b="1" dirty="0">
                <a:latin typeface="Comic Sans MS" pitchFamily="66" charset="0"/>
              </a:rPr>
              <a:t>Des </a:t>
            </a:r>
            <a:r>
              <a:rPr lang="en-GB" sz="1600" b="1" dirty="0" err="1">
                <a:latin typeface="Comic Sans MS" pitchFamily="66" charset="0"/>
              </a:rPr>
              <a:t>chaussures</a:t>
            </a:r>
            <a:r>
              <a:rPr lang="en-GB" sz="1600" b="1" dirty="0">
                <a:latin typeface="Comic Sans MS" pitchFamily="66" charset="0"/>
              </a:rPr>
              <a:t> – shoes</a:t>
            </a:r>
          </a:p>
          <a:p>
            <a:r>
              <a:rPr lang="en-GB" sz="1600" b="1" dirty="0">
                <a:latin typeface="Comic Sans MS" pitchFamily="66" charset="0"/>
              </a:rPr>
              <a:t>Des </a:t>
            </a:r>
            <a:r>
              <a:rPr lang="en-GB" sz="1600" b="1" dirty="0" err="1">
                <a:latin typeface="Comic Sans MS" pitchFamily="66" charset="0"/>
              </a:rPr>
              <a:t>chaussettes</a:t>
            </a:r>
            <a:r>
              <a:rPr lang="en-GB" sz="1600" b="1" dirty="0">
                <a:latin typeface="Comic Sans MS" pitchFamily="66" charset="0"/>
              </a:rPr>
              <a:t> – socks</a:t>
            </a:r>
          </a:p>
          <a:p>
            <a:r>
              <a:rPr lang="en-GB" sz="1600" b="1" dirty="0">
                <a:latin typeface="Comic Sans MS" pitchFamily="66" charset="0"/>
              </a:rPr>
              <a:t>Des </a:t>
            </a:r>
            <a:r>
              <a:rPr lang="en-GB" sz="1600" b="1" dirty="0" err="1">
                <a:latin typeface="Comic Sans MS" pitchFamily="66" charset="0"/>
              </a:rPr>
              <a:t>sandales</a:t>
            </a:r>
            <a:r>
              <a:rPr lang="en-GB" sz="1600" b="1" dirty="0">
                <a:latin typeface="Comic Sans MS" pitchFamily="66" charset="0"/>
              </a:rPr>
              <a:t> - sandals</a:t>
            </a:r>
          </a:p>
          <a:p>
            <a:endParaRPr lang="en-GB" sz="1600" b="1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764704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Remember, colours are adjectives; they come after the noun they are describing and agree with it, showing its gender and number.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283968" y="2060848"/>
          <a:ext cx="460851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r>
                        <a:rPr lang="en-GB" dirty="0"/>
                        <a:t>Singular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plural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283968" y="2420888"/>
          <a:ext cx="4608512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2038">
                <a:tc>
                  <a:txBody>
                    <a:bodyPr/>
                    <a:lstStyle/>
                    <a:p>
                      <a:r>
                        <a:rPr lang="en-GB" dirty="0" err="1"/>
                        <a:t>masc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masc</a:t>
                      </a:r>
                      <a:r>
                        <a:rPr lang="en-GB" dirty="0"/>
                        <a:t> pl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fem pl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r>
                        <a:rPr lang="en-GB" dirty="0"/>
                        <a:t>noir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noirs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noires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r>
                        <a:rPr lang="en-GB" dirty="0"/>
                        <a:t>rouge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rouge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rouges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rouges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r>
                        <a:rPr lang="en-GB" dirty="0" err="1"/>
                        <a:t>blanc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blanche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blancs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blanches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836712"/>
            <a:ext cx="4032448" cy="553997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 err="1">
                <a:latin typeface="Comic Sans MS" pitchFamily="66" charset="0"/>
              </a:rPr>
              <a:t>J’aimerais</a:t>
            </a:r>
            <a:r>
              <a:rPr lang="en-GB" sz="2800" dirty="0">
                <a:latin typeface="Comic Sans MS" pitchFamily="66" charset="0"/>
              </a:rPr>
              <a:t> </a:t>
            </a:r>
            <a:r>
              <a:rPr lang="en-GB" sz="2800" dirty="0" err="1">
                <a:latin typeface="Comic Sans MS" pitchFamily="66" charset="0"/>
              </a:rPr>
              <a:t>mieux</a:t>
            </a:r>
            <a:r>
              <a:rPr lang="en-GB" sz="2800" dirty="0">
                <a:latin typeface="Comic Sans MS" pitchFamily="66" charset="0"/>
              </a:rPr>
              <a:t> porter ...</a:t>
            </a:r>
          </a:p>
          <a:p>
            <a:r>
              <a:rPr lang="en-GB" sz="2800" dirty="0" err="1">
                <a:latin typeface="Comic Sans MS" pitchFamily="66" charset="0"/>
              </a:rPr>
              <a:t>quelque</a:t>
            </a:r>
            <a:r>
              <a:rPr lang="en-GB" sz="2800" dirty="0">
                <a:latin typeface="Comic Sans MS" pitchFamily="66" charset="0"/>
              </a:rPr>
              <a:t> chose de plus ...</a:t>
            </a:r>
          </a:p>
          <a:p>
            <a:r>
              <a:rPr lang="en-GB" sz="2800" dirty="0">
                <a:latin typeface="Comic Sans MS" pitchFamily="66" charset="0"/>
              </a:rPr>
              <a:t>chic</a:t>
            </a:r>
          </a:p>
          <a:p>
            <a:r>
              <a:rPr lang="en-GB" sz="2800" dirty="0" err="1">
                <a:latin typeface="Comic Sans MS" pitchFamily="66" charset="0"/>
              </a:rPr>
              <a:t>confortable</a:t>
            </a:r>
            <a:endParaRPr lang="en-GB" sz="2800" dirty="0">
              <a:latin typeface="Comic Sans MS" pitchFamily="66" charset="0"/>
            </a:endParaRPr>
          </a:p>
          <a:p>
            <a:r>
              <a:rPr lang="en-GB" sz="2800" dirty="0" err="1">
                <a:latin typeface="Comic Sans MS" pitchFamily="66" charset="0"/>
              </a:rPr>
              <a:t>décontracté</a:t>
            </a:r>
            <a:endParaRPr lang="en-GB" sz="2800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à la mode</a:t>
            </a:r>
          </a:p>
          <a:p>
            <a:r>
              <a:rPr lang="en-GB" sz="2800" dirty="0" err="1">
                <a:latin typeface="Comic Sans MS" pitchFamily="66" charset="0"/>
              </a:rPr>
              <a:t>pratique</a:t>
            </a:r>
            <a:endParaRPr lang="en-GB" sz="2800" dirty="0">
              <a:latin typeface="Comic Sans MS" pitchFamily="66" charset="0"/>
            </a:endParaRPr>
          </a:p>
          <a:p>
            <a:endParaRPr lang="en-GB" sz="2800" dirty="0">
              <a:latin typeface="Comic Sans MS" pitchFamily="66" charset="0"/>
            </a:endParaRPr>
          </a:p>
          <a:p>
            <a:r>
              <a:rPr lang="en-GB" sz="2800" dirty="0">
                <a:latin typeface="Comic Sans MS" pitchFamily="66" charset="0"/>
              </a:rPr>
              <a:t>Mon </a:t>
            </a:r>
            <a:r>
              <a:rPr lang="en-GB" sz="2800" dirty="0" err="1">
                <a:latin typeface="Comic Sans MS" pitchFamily="66" charset="0"/>
              </a:rPr>
              <a:t>uniforme</a:t>
            </a:r>
            <a:r>
              <a:rPr lang="en-GB" sz="2800" dirty="0">
                <a:latin typeface="Comic Sans MS" pitchFamily="66" charset="0"/>
              </a:rPr>
              <a:t> </a:t>
            </a:r>
            <a:r>
              <a:rPr lang="en-GB" sz="2800" dirty="0" err="1">
                <a:latin typeface="Comic Sans MS" pitchFamily="66" charset="0"/>
              </a:rPr>
              <a:t>idéal</a:t>
            </a:r>
            <a:r>
              <a:rPr lang="en-GB" sz="2800" dirty="0">
                <a:latin typeface="Comic Sans MS" pitchFamily="66" charset="0"/>
              </a:rPr>
              <a:t> </a:t>
            </a:r>
            <a:r>
              <a:rPr lang="en-GB" sz="2800" dirty="0" err="1">
                <a:latin typeface="Comic Sans MS" pitchFamily="66" charset="0"/>
              </a:rPr>
              <a:t>consisterait</a:t>
            </a:r>
            <a:r>
              <a:rPr lang="en-GB" sz="2800" dirty="0">
                <a:latin typeface="Comic Sans MS" pitchFamily="66" charset="0"/>
              </a:rPr>
              <a:t> en ...</a:t>
            </a:r>
          </a:p>
          <a:p>
            <a:endParaRPr lang="en-GB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9992" y="836712"/>
            <a:ext cx="4032448" cy="56938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C00000"/>
                </a:solidFill>
                <a:latin typeface="Comic Sans MS" pitchFamily="66" charset="0"/>
              </a:rPr>
              <a:t>I would prefer</a:t>
            </a:r>
          </a:p>
          <a:p>
            <a:r>
              <a:rPr lang="en-GB" sz="2800" dirty="0">
                <a:solidFill>
                  <a:srgbClr val="C00000"/>
                </a:solidFill>
                <a:latin typeface="Comic Sans MS" pitchFamily="66" charset="0"/>
              </a:rPr>
              <a:t>to wear ...</a:t>
            </a:r>
          </a:p>
          <a:p>
            <a:r>
              <a:rPr lang="en-GB" sz="2800" dirty="0">
                <a:solidFill>
                  <a:srgbClr val="C00000"/>
                </a:solidFill>
                <a:latin typeface="Comic Sans MS" pitchFamily="66" charset="0"/>
              </a:rPr>
              <a:t>something more</a:t>
            </a:r>
          </a:p>
          <a:p>
            <a:r>
              <a:rPr lang="en-GB" sz="2800" dirty="0">
                <a:solidFill>
                  <a:srgbClr val="C00000"/>
                </a:solidFill>
                <a:latin typeface="Comic Sans MS" pitchFamily="66" charset="0"/>
              </a:rPr>
              <a:t>...</a:t>
            </a:r>
          </a:p>
          <a:p>
            <a:r>
              <a:rPr lang="en-GB" sz="2800" dirty="0">
                <a:solidFill>
                  <a:srgbClr val="C00000"/>
                </a:solidFill>
                <a:latin typeface="Comic Sans MS" pitchFamily="66" charset="0"/>
              </a:rPr>
              <a:t>trendy</a:t>
            </a:r>
          </a:p>
          <a:p>
            <a:r>
              <a:rPr lang="en-GB" sz="2800" dirty="0">
                <a:solidFill>
                  <a:srgbClr val="C00000"/>
                </a:solidFill>
                <a:latin typeface="Comic Sans MS" pitchFamily="66" charset="0"/>
              </a:rPr>
              <a:t>comfortable</a:t>
            </a:r>
          </a:p>
          <a:p>
            <a:r>
              <a:rPr lang="en-GB" sz="2800" dirty="0">
                <a:solidFill>
                  <a:srgbClr val="C00000"/>
                </a:solidFill>
                <a:latin typeface="Comic Sans MS" pitchFamily="66" charset="0"/>
              </a:rPr>
              <a:t>casual</a:t>
            </a:r>
          </a:p>
          <a:p>
            <a:r>
              <a:rPr lang="en-GB" sz="2800" dirty="0">
                <a:solidFill>
                  <a:srgbClr val="C00000"/>
                </a:solidFill>
                <a:latin typeface="Comic Sans MS" pitchFamily="66" charset="0"/>
              </a:rPr>
              <a:t>fashionable</a:t>
            </a:r>
          </a:p>
          <a:p>
            <a:r>
              <a:rPr lang="en-GB" sz="2800" dirty="0">
                <a:solidFill>
                  <a:srgbClr val="C00000"/>
                </a:solidFill>
                <a:latin typeface="Comic Sans MS" pitchFamily="66" charset="0"/>
              </a:rPr>
              <a:t>practical</a:t>
            </a:r>
          </a:p>
          <a:p>
            <a:endParaRPr lang="en-GB" sz="2800" dirty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en-GB" sz="2800" dirty="0">
                <a:solidFill>
                  <a:srgbClr val="C00000"/>
                </a:solidFill>
                <a:latin typeface="Comic Sans MS" pitchFamily="66" charset="0"/>
              </a:rPr>
              <a:t>my ideal uniform</a:t>
            </a:r>
          </a:p>
          <a:p>
            <a:r>
              <a:rPr lang="en-GB" sz="2800" dirty="0">
                <a:solidFill>
                  <a:srgbClr val="C00000"/>
                </a:solidFill>
                <a:latin typeface="Comic Sans MS" pitchFamily="66" charset="0"/>
              </a:rPr>
              <a:t>would consist of ...</a:t>
            </a:r>
          </a:p>
          <a:p>
            <a:endParaRPr lang="en-GB" sz="2800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0"/>
            <a:ext cx="872578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Qu’est-ce</a:t>
            </a:r>
            <a:r>
              <a:rPr lang="en-US" sz="4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4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que</a:t>
            </a:r>
            <a:r>
              <a:rPr lang="en-US" sz="4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4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tu</a:t>
            </a:r>
            <a:r>
              <a:rPr lang="en-US" sz="4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4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aimerais</a:t>
            </a:r>
            <a:r>
              <a:rPr lang="en-US" sz="4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40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mieux</a:t>
            </a:r>
            <a:r>
              <a:rPr lang="en-US" sz="4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porter?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9164" y="0"/>
            <a:ext cx="7771308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A ton avis,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quels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sont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les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avantages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  <a:p>
            <a:pPr algn="ctr"/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d’u</a:t>
            </a:r>
            <a:r>
              <a:rPr lang="en-U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n </a:t>
            </a:r>
            <a:r>
              <a:rPr lang="en-US" sz="3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uniforme</a:t>
            </a:r>
            <a:r>
              <a:rPr lang="en-U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3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scolaire</a:t>
            </a:r>
            <a:r>
              <a:rPr lang="en-U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?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306927"/>
            <a:ext cx="4032448" cy="1200329"/>
          </a:xfrm>
          <a:prstGeom prst="rect">
            <a:avLst/>
          </a:prstGeom>
          <a:solidFill>
            <a:srgbClr val="B60A91">
              <a:alpha val="99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itchFamily="66" charset="0"/>
              </a:rPr>
              <a:t>Il </a:t>
            </a:r>
            <a:r>
              <a:rPr lang="en-GB" dirty="0" err="1">
                <a:latin typeface="Comic Sans MS" pitchFamily="66" charset="0"/>
              </a:rPr>
              <a:t>n’y</a:t>
            </a:r>
            <a:r>
              <a:rPr lang="en-GB" dirty="0">
                <a:latin typeface="Comic Sans MS" pitchFamily="66" charset="0"/>
              </a:rPr>
              <a:t> a pas </a:t>
            </a:r>
            <a:r>
              <a:rPr lang="en-GB" dirty="0" err="1">
                <a:latin typeface="Comic Sans MS" pitchFamily="66" charset="0"/>
              </a:rPr>
              <a:t>d’avantages</a:t>
            </a:r>
            <a:endParaRPr lang="en-GB" dirty="0">
              <a:latin typeface="Comic Sans MS" pitchFamily="66" charset="0"/>
            </a:endParaRPr>
          </a:p>
          <a:p>
            <a:r>
              <a:rPr lang="en-GB" dirty="0">
                <a:latin typeface="Comic Sans MS" pitchFamily="66" charset="0"/>
              </a:rPr>
              <a:t>Il y a beaucoup </a:t>
            </a:r>
            <a:r>
              <a:rPr lang="en-GB" dirty="0" err="1">
                <a:latin typeface="Comic Sans MS" pitchFamily="66" charset="0"/>
              </a:rPr>
              <a:t>d’avantages</a:t>
            </a:r>
            <a:endParaRPr lang="en-GB" dirty="0">
              <a:latin typeface="Comic Sans MS" pitchFamily="66" charset="0"/>
            </a:endParaRPr>
          </a:p>
          <a:p>
            <a:r>
              <a:rPr lang="en-GB" dirty="0">
                <a:latin typeface="Comic Sans MS" pitchFamily="66" charset="0"/>
              </a:rPr>
              <a:t>Il y a du pour et du </a:t>
            </a:r>
            <a:r>
              <a:rPr lang="en-GB" dirty="0" err="1">
                <a:latin typeface="Comic Sans MS" pitchFamily="66" charset="0"/>
              </a:rPr>
              <a:t>contre</a:t>
            </a:r>
            <a:endParaRPr lang="en-GB" dirty="0">
              <a:latin typeface="Comic Sans MS" pitchFamily="66" charset="0"/>
            </a:endParaRPr>
          </a:p>
          <a:p>
            <a:r>
              <a:rPr lang="en-GB" dirty="0">
                <a:latin typeface="Comic Sans MS" pitchFamily="66" charset="0"/>
              </a:rPr>
              <a:t>D’un part ... </a:t>
            </a:r>
            <a:r>
              <a:rPr lang="en-GB" dirty="0" err="1">
                <a:latin typeface="Comic Sans MS" pitchFamily="66" charset="0"/>
              </a:rPr>
              <a:t>d’autre</a:t>
            </a:r>
            <a:r>
              <a:rPr lang="en-GB" dirty="0">
                <a:latin typeface="Comic Sans MS" pitchFamily="66" charset="0"/>
              </a:rPr>
              <a:t> part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0" y="1286393"/>
            <a:ext cx="4572000" cy="1200329"/>
          </a:xfrm>
          <a:prstGeom prst="rect">
            <a:avLst/>
          </a:prstGeom>
          <a:solidFill>
            <a:srgbClr val="F5C8F8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  <a:latin typeface="Comic Sans MS" pitchFamily="66" charset="0"/>
              </a:rPr>
              <a:t>There are no advantages</a:t>
            </a:r>
          </a:p>
          <a:p>
            <a:r>
              <a:rPr lang="en-GB" dirty="0">
                <a:solidFill>
                  <a:srgbClr val="C00000"/>
                </a:solidFill>
                <a:latin typeface="Comic Sans MS" pitchFamily="66" charset="0"/>
              </a:rPr>
              <a:t>There are lots of advantages</a:t>
            </a:r>
          </a:p>
          <a:p>
            <a:r>
              <a:rPr lang="en-GB" dirty="0">
                <a:solidFill>
                  <a:srgbClr val="C00000"/>
                </a:solidFill>
                <a:latin typeface="Comic Sans MS" pitchFamily="66" charset="0"/>
              </a:rPr>
              <a:t>There are pros and cons</a:t>
            </a:r>
          </a:p>
          <a:p>
            <a:r>
              <a:rPr lang="en-GB" dirty="0">
                <a:solidFill>
                  <a:srgbClr val="C00000"/>
                </a:solidFill>
                <a:latin typeface="Comic Sans MS" pitchFamily="66" charset="0"/>
              </a:rPr>
              <a:t>On the one hand ... On the other hand.</a:t>
            </a:r>
          </a:p>
        </p:txBody>
      </p:sp>
      <p:sp>
        <p:nvSpPr>
          <p:cNvPr id="7" name="Oval Callout 6"/>
          <p:cNvSpPr/>
          <p:nvPr/>
        </p:nvSpPr>
        <p:spPr>
          <a:xfrm>
            <a:off x="71501" y="3096344"/>
            <a:ext cx="2880319" cy="2232248"/>
          </a:xfrm>
          <a:prstGeom prst="wedgeEllipseCallout">
            <a:avLst>
              <a:gd name="adj1" fmla="val 16279"/>
              <a:gd name="adj2" fmla="val 57884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Comic Sans MS" pitchFamily="66" charset="0"/>
              </a:rPr>
              <a:t>On ne </a:t>
            </a:r>
            <a:r>
              <a:rPr lang="en-GB" b="1" dirty="0" err="1">
                <a:latin typeface="Comic Sans MS" pitchFamily="66" charset="0"/>
              </a:rPr>
              <a:t>peut</a:t>
            </a:r>
            <a:r>
              <a:rPr lang="en-GB" b="1" dirty="0">
                <a:latin typeface="Comic Sans MS" pitchFamily="66" charset="0"/>
              </a:rPr>
              <a:t> pas </a:t>
            </a:r>
            <a:r>
              <a:rPr lang="en-GB" b="1" dirty="0" err="1">
                <a:latin typeface="Comic Sans MS" pitchFamily="66" charset="0"/>
              </a:rPr>
              <a:t>montrer</a:t>
            </a:r>
            <a:r>
              <a:rPr lang="en-GB" b="1" dirty="0">
                <a:latin typeface="Comic Sans MS" pitchFamily="66" charset="0"/>
              </a:rPr>
              <a:t> son </a:t>
            </a:r>
            <a:r>
              <a:rPr lang="en-GB" b="1" dirty="0" err="1">
                <a:latin typeface="Comic Sans MS" pitchFamily="66" charset="0"/>
              </a:rPr>
              <a:t>individualité</a:t>
            </a:r>
            <a:r>
              <a:rPr lang="en-GB" b="1" dirty="0">
                <a:latin typeface="Comic Sans MS" pitchFamily="66" charset="0"/>
              </a:rPr>
              <a:t> </a:t>
            </a:r>
            <a:r>
              <a:rPr lang="en-GB" b="1" dirty="0" err="1">
                <a:latin typeface="Comic Sans MS" pitchFamily="66" charset="0"/>
              </a:rPr>
              <a:t>quand</a:t>
            </a:r>
            <a:r>
              <a:rPr lang="en-GB" b="1" dirty="0">
                <a:latin typeface="Comic Sans MS" pitchFamily="66" charset="0"/>
              </a:rPr>
              <a:t> on </a:t>
            </a:r>
            <a:r>
              <a:rPr lang="en-GB" b="1" dirty="0" err="1">
                <a:latin typeface="Comic Sans MS" pitchFamily="66" charset="0"/>
              </a:rPr>
              <a:t>porte</a:t>
            </a:r>
            <a:r>
              <a:rPr lang="en-GB" b="1" dirty="0">
                <a:latin typeface="Comic Sans MS" pitchFamily="66" charset="0"/>
              </a:rPr>
              <a:t> un </a:t>
            </a:r>
            <a:r>
              <a:rPr lang="en-GB" b="1" dirty="0" err="1">
                <a:latin typeface="Comic Sans MS" pitchFamily="66" charset="0"/>
              </a:rPr>
              <a:t>uniforme</a:t>
            </a:r>
            <a:endParaRPr lang="en-GB" b="1" dirty="0">
              <a:latin typeface="Comic Sans MS" pitchFamily="66" charset="0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6228184" y="3140968"/>
            <a:ext cx="2915816" cy="2520280"/>
          </a:xfrm>
          <a:prstGeom prst="wedgeEllipseCallou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latin typeface="Comic Sans MS" pitchFamily="66" charset="0"/>
              </a:rPr>
              <a:t>Un </a:t>
            </a:r>
            <a:r>
              <a:rPr lang="en-GB" sz="2000" b="1" dirty="0" err="1">
                <a:latin typeface="Comic Sans MS" pitchFamily="66" charset="0"/>
              </a:rPr>
              <a:t>uniforme</a:t>
            </a:r>
            <a:r>
              <a:rPr lang="en-GB" sz="2000" b="1" dirty="0">
                <a:latin typeface="Comic Sans MS" pitchFamily="66" charset="0"/>
              </a:rPr>
              <a:t> fait </a:t>
            </a:r>
            <a:r>
              <a:rPr lang="en-GB" sz="2000" b="1" dirty="0" err="1">
                <a:latin typeface="Comic Sans MS" pitchFamily="66" charset="0"/>
              </a:rPr>
              <a:t>qu’il</a:t>
            </a:r>
            <a:r>
              <a:rPr lang="en-GB" sz="2000" b="1" dirty="0">
                <a:latin typeface="Comic Sans MS" pitchFamily="66" charset="0"/>
              </a:rPr>
              <a:t> </a:t>
            </a:r>
            <a:r>
              <a:rPr lang="en-GB" sz="2000" b="1" dirty="0" err="1">
                <a:latin typeface="Comic Sans MS" pitchFamily="66" charset="0"/>
              </a:rPr>
              <a:t>n’y</a:t>
            </a:r>
            <a:r>
              <a:rPr lang="en-GB" sz="2000" b="1" dirty="0">
                <a:latin typeface="Comic Sans MS" pitchFamily="66" charset="0"/>
              </a:rPr>
              <a:t> a pas de </a:t>
            </a:r>
            <a:r>
              <a:rPr lang="en-GB" sz="2000" b="1" dirty="0" err="1">
                <a:latin typeface="Comic Sans MS" pitchFamily="66" charset="0"/>
              </a:rPr>
              <a:t>différences</a:t>
            </a:r>
            <a:r>
              <a:rPr lang="en-GB" sz="2000" b="1" dirty="0">
                <a:latin typeface="Comic Sans MS" pitchFamily="66" charset="0"/>
              </a:rPr>
              <a:t> entre les classes </a:t>
            </a:r>
            <a:r>
              <a:rPr lang="en-GB" sz="2000" b="1" dirty="0" err="1">
                <a:latin typeface="Comic Sans MS" pitchFamily="66" charset="0"/>
              </a:rPr>
              <a:t>sociales</a:t>
            </a:r>
            <a:endParaRPr lang="en-GB" sz="2000" b="1" dirty="0">
              <a:latin typeface="Comic Sans MS" pitchFamily="66" charset="0"/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2945799" y="4877432"/>
            <a:ext cx="3128590" cy="1855663"/>
          </a:xfrm>
          <a:prstGeom prst="wedgeEllipseCallout">
            <a:avLst>
              <a:gd name="adj1" fmla="val -24950"/>
              <a:gd name="adj2" fmla="val -66590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latin typeface="Comic Sans MS" pitchFamily="66" charset="0"/>
              </a:rPr>
              <a:t>On </a:t>
            </a:r>
            <a:r>
              <a:rPr lang="en-GB" sz="2000" b="1" dirty="0" err="1">
                <a:latin typeface="Comic Sans MS" pitchFamily="66" charset="0"/>
              </a:rPr>
              <a:t>sait</a:t>
            </a:r>
            <a:r>
              <a:rPr lang="en-GB" sz="2000" b="1" dirty="0">
                <a:latin typeface="Comic Sans MS" pitchFamily="66" charset="0"/>
              </a:rPr>
              <a:t> </a:t>
            </a:r>
            <a:r>
              <a:rPr lang="en-GB" sz="2000" b="1" dirty="0" err="1">
                <a:latin typeface="Comic Sans MS" pitchFamily="66" charset="0"/>
              </a:rPr>
              <a:t>toujours</a:t>
            </a:r>
            <a:r>
              <a:rPr lang="en-GB" sz="2000" b="1" dirty="0">
                <a:latin typeface="Comic Sans MS" pitchFamily="66" charset="0"/>
              </a:rPr>
              <a:t> quoi </a:t>
            </a:r>
            <a:r>
              <a:rPr lang="en-GB" sz="2000" b="1" dirty="0" err="1">
                <a:latin typeface="Comic Sans MS" pitchFamily="66" charset="0"/>
              </a:rPr>
              <a:t>mettre</a:t>
            </a:r>
            <a:r>
              <a:rPr lang="en-GB" sz="2000" b="1" dirty="0">
                <a:latin typeface="Comic Sans MS" pitchFamily="66" charset="0"/>
              </a:rPr>
              <a:t> le </a:t>
            </a:r>
            <a:r>
              <a:rPr lang="en-GB" sz="2000" b="1" dirty="0" err="1">
                <a:latin typeface="Comic Sans MS" pitchFamily="66" charset="0"/>
              </a:rPr>
              <a:t>matin</a:t>
            </a:r>
            <a:r>
              <a:rPr lang="en-GB" sz="2000" b="1" dirty="0">
                <a:latin typeface="Comic Sans MS" pitchFamily="66" charset="0"/>
              </a:rPr>
              <a:t>  </a:t>
            </a:r>
            <a:endParaRPr lang="en-GB" sz="2000" b="1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3691517" y="2685380"/>
            <a:ext cx="2304256" cy="1872209"/>
          </a:xfrm>
          <a:prstGeom prst="wedgeEllipseCallout">
            <a:avLst>
              <a:gd name="adj1" fmla="val -66105"/>
              <a:gd name="adj2" fmla="val -17626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Comic Sans MS" pitchFamily="66" charset="0"/>
              </a:rPr>
              <a:t>Tout le </a:t>
            </a:r>
            <a:r>
              <a:rPr lang="en-GB" b="1" dirty="0" err="1">
                <a:latin typeface="Comic Sans MS" pitchFamily="66" charset="0"/>
              </a:rPr>
              <a:t>monde</a:t>
            </a:r>
            <a:r>
              <a:rPr lang="en-GB" b="1" dirty="0">
                <a:latin typeface="Comic Sans MS" pitchFamily="66" charset="0"/>
              </a:rPr>
              <a:t> se </a:t>
            </a:r>
            <a:r>
              <a:rPr lang="en-GB" b="1" dirty="0" err="1">
                <a:latin typeface="Comic Sans MS" pitchFamily="66" charset="0"/>
              </a:rPr>
              <a:t>ressemble</a:t>
            </a:r>
            <a:endParaRPr lang="en-GB" b="1" dirty="0"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C040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C0404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E264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CE264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26AA412-C316-4488-B4DC-FD53CA4EE0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583" b="16384"/>
          <a:stretch/>
        </p:blipFill>
        <p:spPr>
          <a:xfrm>
            <a:off x="0" y="1556791"/>
            <a:ext cx="9144000" cy="40341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7816AFE-81FF-4BA6-9429-D39021DC32CD}"/>
              </a:ext>
            </a:extLst>
          </p:cNvPr>
          <p:cNvSpPr txBox="1"/>
          <p:nvPr/>
        </p:nvSpPr>
        <p:spPr>
          <a:xfrm>
            <a:off x="1691680" y="476672"/>
            <a:ext cx="5904656" cy="646331"/>
          </a:xfrm>
          <a:prstGeom prst="rect">
            <a:avLst/>
          </a:prstGeom>
          <a:solidFill>
            <a:srgbClr val="F5C8F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 u="sng" dirty="0" err="1"/>
              <a:t>Traduisez</a:t>
            </a:r>
            <a:r>
              <a:rPr lang="en-GB" sz="3600" b="1" u="sng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081544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orizontal Scroll 6"/>
          <p:cNvSpPr/>
          <p:nvPr/>
        </p:nvSpPr>
        <p:spPr>
          <a:xfrm>
            <a:off x="251520" y="908720"/>
            <a:ext cx="8280920" cy="5328592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476672"/>
            <a:ext cx="7811690" cy="523220"/>
          </a:xfrm>
          <a:prstGeom prst="rect">
            <a:avLst/>
          </a:prstGeom>
          <a:solidFill>
            <a:srgbClr val="F5C8F8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You should now be able to answer these questions: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1628800"/>
            <a:ext cx="914400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14350" indent="-514350" algn="ctr">
              <a:buAutoNum type="arabicPeriod"/>
            </a:pP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Est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-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ce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que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tu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dois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porter </a:t>
            </a:r>
          </a:p>
          <a:p>
            <a:pPr marL="514350" indent="-514350" algn="ctr"/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un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uniforme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scolaire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?</a:t>
            </a:r>
          </a:p>
        </p:txBody>
      </p:sp>
      <p:sp>
        <p:nvSpPr>
          <p:cNvPr id="5" name="Rectangle 4"/>
          <p:cNvSpPr/>
          <p:nvPr/>
        </p:nvSpPr>
        <p:spPr>
          <a:xfrm>
            <a:off x="1197537" y="2852936"/>
            <a:ext cx="685687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Qu’est-ce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que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tu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aimerais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mieux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</a:p>
          <a:p>
            <a:pPr algn="ctr"/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porter au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collège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?</a:t>
            </a:r>
          </a:p>
        </p:txBody>
      </p:sp>
      <p:sp>
        <p:nvSpPr>
          <p:cNvPr id="6" name="Rectangle 5"/>
          <p:cNvSpPr/>
          <p:nvPr/>
        </p:nvSpPr>
        <p:spPr>
          <a:xfrm>
            <a:off x="1110830" y="4242616"/>
            <a:ext cx="734944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. A ton avis,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quels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sont</a:t>
            </a:r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les </a:t>
            </a:r>
            <a:r>
              <a:rPr lang="en-US" sz="3600" b="1" cap="none" spc="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avantages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  <a:p>
            <a:pPr algn="ctr"/>
            <a:r>
              <a:rPr lang="en-US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d’u</a:t>
            </a:r>
            <a:r>
              <a:rPr lang="en-U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n </a:t>
            </a:r>
            <a:r>
              <a:rPr lang="en-US" sz="3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uniforme</a:t>
            </a:r>
            <a:r>
              <a:rPr lang="en-U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n-US" sz="3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scolaire</a:t>
            </a:r>
            <a:r>
              <a:rPr lang="en-US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?</a:t>
            </a:r>
            <a:endParaRPr lang="en-US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 cstate="print"/>
          <a:srcRect l="26278" t="63514" r="22929" b="12116"/>
          <a:stretch>
            <a:fillRect/>
          </a:stretch>
        </p:blipFill>
        <p:spPr bwMode="auto">
          <a:xfrm>
            <a:off x="179512" y="620688"/>
            <a:ext cx="4968552" cy="16334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7164288" y="1916832"/>
            <a:ext cx="1656184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100" dirty="0" err="1"/>
              <a:t>Une</a:t>
            </a:r>
            <a:r>
              <a:rPr lang="en-GB" sz="1100" dirty="0"/>
              <a:t> </a:t>
            </a:r>
            <a:r>
              <a:rPr lang="en-GB" sz="1100" dirty="0" err="1"/>
              <a:t>jupe</a:t>
            </a:r>
            <a:r>
              <a:rPr lang="en-GB" sz="1100" dirty="0"/>
              <a:t> </a:t>
            </a:r>
            <a:r>
              <a:rPr lang="en-GB" sz="1100" b="1" dirty="0"/>
              <a:t>noire</a:t>
            </a:r>
          </a:p>
          <a:p>
            <a:r>
              <a:rPr lang="en-GB" sz="1100" dirty="0"/>
              <a:t>Un </a:t>
            </a:r>
            <a:r>
              <a:rPr lang="en-GB" sz="1100" dirty="0" err="1"/>
              <a:t>pantalon</a:t>
            </a:r>
            <a:r>
              <a:rPr lang="en-GB" sz="1100" dirty="0"/>
              <a:t> </a:t>
            </a:r>
            <a:r>
              <a:rPr lang="en-GB" sz="1100" b="1" dirty="0"/>
              <a:t>noire</a:t>
            </a:r>
            <a:endParaRPr lang="en-GB" sz="1100" dirty="0"/>
          </a:p>
          <a:p>
            <a:r>
              <a:rPr lang="en-GB" sz="1100" dirty="0" err="1"/>
              <a:t>Une</a:t>
            </a:r>
            <a:r>
              <a:rPr lang="en-GB" sz="1100" dirty="0"/>
              <a:t> chemise </a:t>
            </a:r>
            <a:r>
              <a:rPr lang="en-GB" sz="1100" b="1" dirty="0"/>
              <a:t>blanche</a:t>
            </a:r>
          </a:p>
          <a:p>
            <a:r>
              <a:rPr lang="en-GB" sz="1100" dirty="0"/>
              <a:t>Un </a:t>
            </a:r>
            <a:r>
              <a:rPr lang="en-GB" sz="1100" dirty="0" err="1"/>
              <a:t>chemisier</a:t>
            </a:r>
            <a:r>
              <a:rPr lang="en-GB" sz="1100" dirty="0"/>
              <a:t> </a:t>
            </a:r>
            <a:r>
              <a:rPr lang="en-GB" sz="1100" b="1" dirty="0" err="1"/>
              <a:t>blanc</a:t>
            </a:r>
            <a:endParaRPr lang="en-GB" sz="11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88640"/>
            <a:ext cx="4752528" cy="33855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/>
              <a:t>1. </a:t>
            </a:r>
            <a:r>
              <a:rPr lang="en-GB" sz="1600" dirty="0" err="1"/>
              <a:t>Est</a:t>
            </a:r>
            <a:r>
              <a:rPr lang="en-GB" sz="1600" dirty="0"/>
              <a:t>-</a:t>
            </a:r>
            <a:r>
              <a:rPr lang="en-GB" sz="1600" dirty="0" err="1"/>
              <a:t>ce</a:t>
            </a:r>
            <a:r>
              <a:rPr lang="en-GB" sz="1600" dirty="0"/>
              <a:t> </a:t>
            </a:r>
            <a:r>
              <a:rPr lang="en-GB" sz="1600" dirty="0" err="1"/>
              <a:t>que</a:t>
            </a:r>
            <a:r>
              <a:rPr lang="en-GB" sz="1600" dirty="0"/>
              <a:t> </a:t>
            </a:r>
            <a:r>
              <a:rPr lang="en-GB" sz="1600" dirty="0" err="1"/>
              <a:t>tu</a:t>
            </a:r>
            <a:r>
              <a:rPr lang="en-GB" sz="1600" dirty="0"/>
              <a:t> </a:t>
            </a:r>
            <a:r>
              <a:rPr lang="en-GB" sz="1600" dirty="0" err="1"/>
              <a:t>dois</a:t>
            </a:r>
            <a:r>
              <a:rPr lang="en-GB" sz="1600" dirty="0"/>
              <a:t> porter un </a:t>
            </a:r>
            <a:r>
              <a:rPr lang="en-GB" sz="1600" dirty="0" err="1"/>
              <a:t>uniforme</a:t>
            </a:r>
            <a:r>
              <a:rPr lang="en-GB" sz="1600" dirty="0"/>
              <a:t> </a:t>
            </a:r>
            <a:r>
              <a:rPr lang="en-GB" sz="1600" dirty="0" err="1"/>
              <a:t>scolaire</a:t>
            </a:r>
            <a:r>
              <a:rPr lang="en-GB" sz="1600" dirty="0"/>
              <a:t>?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29531" t="77489" r="14951" b="14006"/>
          <a:stretch>
            <a:fillRect/>
          </a:stretch>
        </p:blipFill>
        <p:spPr bwMode="auto">
          <a:xfrm>
            <a:off x="2627784" y="3068960"/>
            <a:ext cx="6516216" cy="573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5" cstate="print"/>
          <a:srcRect l="17128" t="18900" r="31488" b="23456"/>
          <a:stretch>
            <a:fillRect/>
          </a:stretch>
        </p:blipFill>
        <p:spPr bwMode="auto">
          <a:xfrm>
            <a:off x="179512" y="4293096"/>
            <a:ext cx="3384376" cy="23729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6" cstate="print"/>
          <a:srcRect l="31893" t="52919" r="39757" b="27596"/>
          <a:stretch>
            <a:fillRect/>
          </a:stretch>
        </p:blipFill>
        <p:spPr bwMode="auto">
          <a:xfrm>
            <a:off x="179512" y="2564904"/>
            <a:ext cx="2448272" cy="1051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79512" y="3789040"/>
            <a:ext cx="3744416" cy="33855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/>
              <a:t>2. </a:t>
            </a:r>
            <a:r>
              <a:rPr lang="en-GB" sz="1600" dirty="0" err="1"/>
              <a:t>Qu’est-ce</a:t>
            </a:r>
            <a:r>
              <a:rPr lang="en-GB" sz="1600" dirty="0"/>
              <a:t> </a:t>
            </a:r>
            <a:r>
              <a:rPr lang="en-GB" sz="1600" dirty="0" err="1"/>
              <a:t>que</a:t>
            </a:r>
            <a:r>
              <a:rPr lang="en-GB" sz="1600" dirty="0"/>
              <a:t> </a:t>
            </a:r>
            <a:r>
              <a:rPr lang="en-GB" sz="1600" dirty="0" err="1"/>
              <a:t>tu</a:t>
            </a:r>
            <a:r>
              <a:rPr lang="en-GB" sz="1600" dirty="0"/>
              <a:t> </a:t>
            </a:r>
            <a:r>
              <a:rPr lang="en-GB" sz="1600" dirty="0" err="1"/>
              <a:t>aimerais</a:t>
            </a:r>
            <a:r>
              <a:rPr lang="en-GB" sz="1600" dirty="0"/>
              <a:t> </a:t>
            </a:r>
            <a:r>
              <a:rPr lang="en-GB" sz="1600" dirty="0" err="1"/>
              <a:t>mieux</a:t>
            </a:r>
            <a:r>
              <a:rPr lang="en-GB" sz="1600" dirty="0"/>
              <a:t> porter?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 l="29531" t="77489" r="47126" b="14006"/>
          <a:stretch>
            <a:fillRect/>
          </a:stretch>
        </p:blipFill>
        <p:spPr bwMode="auto">
          <a:xfrm>
            <a:off x="2627784" y="2564904"/>
            <a:ext cx="2664296" cy="573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7" cstate="print"/>
          <a:srcRect l="10040" t="16065" r="8454" b="12116"/>
          <a:stretch>
            <a:fillRect/>
          </a:stretch>
        </p:blipFill>
        <p:spPr bwMode="auto">
          <a:xfrm>
            <a:off x="4283968" y="4280322"/>
            <a:ext cx="4680520" cy="2577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 rot="5400000">
            <a:off x="2533464" y="5251512"/>
            <a:ext cx="3212976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391472" y="3789040"/>
            <a:ext cx="4752528" cy="33855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/>
              <a:t>2. </a:t>
            </a:r>
            <a:r>
              <a:rPr lang="en-GB" sz="1600" dirty="0" err="1"/>
              <a:t>Quels</a:t>
            </a:r>
            <a:r>
              <a:rPr lang="en-GB" sz="1600" dirty="0"/>
              <a:t> </a:t>
            </a:r>
            <a:r>
              <a:rPr lang="en-GB" sz="1600" dirty="0" err="1"/>
              <a:t>sont</a:t>
            </a:r>
            <a:r>
              <a:rPr lang="en-GB" sz="1600" dirty="0"/>
              <a:t> les </a:t>
            </a:r>
            <a:r>
              <a:rPr lang="en-GB" sz="1600" dirty="0" err="1"/>
              <a:t>avantages</a:t>
            </a:r>
            <a:r>
              <a:rPr lang="en-GB" sz="1600" dirty="0"/>
              <a:t> d’un </a:t>
            </a:r>
            <a:r>
              <a:rPr lang="en-GB" sz="1600" dirty="0" err="1"/>
              <a:t>uniforme</a:t>
            </a:r>
            <a:r>
              <a:rPr lang="en-GB" sz="1600" dirty="0"/>
              <a:t> </a:t>
            </a:r>
            <a:r>
              <a:rPr lang="en-GB" sz="1600" dirty="0" err="1"/>
              <a:t>scolaire</a:t>
            </a:r>
            <a:r>
              <a:rPr lang="en-GB" sz="1600" dirty="0"/>
              <a:t>?  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6767736" y="188640"/>
          <a:ext cx="2376264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7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r>
                        <a:rPr lang="en-GB" sz="1100" dirty="0"/>
                        <a:t>Singular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plural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6804248" y="404664"/>
          <a:ext cx="2339752" cy="1191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86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34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37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38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8757">
                <a:tc>
                  <a:txBody>
                    <a:bodyPr/>
                    <a:lstStyle/>
                    <a:p>
                      <a:r>
                        <a:rPr lang="en-GB" sz="900" dirty="0" err="1">
                          <a:latin typeface="+mn-lt"/>
                        </a:rPr>
                        <a:t>masc</a:t>
                      </a:r>
                      <a:endParaRPr lang="en-GB" sz="9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+mn-lt"/>
                        </a:rPr>
                        <a:t>fem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err="1">
                          <a:latin typeface="+mn-lt"/>
                        </a:rPr>
                        <a:t>masc</a:t>
                      </a:r>
                      <a:r>
                        <a:rPr lang="en-GB" sz="900" dirty="0">
                          <a:latin typeface="+mn-lt"/>
                        </a:rPr>
                        <a:t> pl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+mn-lt"/>
                        </a:rPr>
                        <a:t>fem pl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3850"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+mn-lt"/>
                        </a:rPr>
                        <a:t>noir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+mn-lt"/>
                        </a:rPr>
                        <a:t>noire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+mn-lt"/>
                        </a:rPr>
                        <a:t>noirs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err="1">
                          <a:latin typeface="+mn-lt"/>
                        </a:rPr>
                        <a:t>noires</a:t>
                      </a:r>
                      <a:endParaRPr lang="en-GB" sz="9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757"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+mn-lt"/>
                        </a:rPr>
                        <a:t>rouge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+mn-lt"/>
                        </a:rPr>
                        <a:t>rouge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+mn-lt"/>
                        </a:rPr>
                        <a:t>rouges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+mn-lt"/>
                        </a:rPr>
                        <a:t>rouges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757">
                <a:tc>
                  <a:txBody>
                    <a:bodyPr/>
                    <a:lstStyle/>
                    <a:p>
                      <a:r>
                        <a:rPr lang="en-GB" sz="900" dirty="0" err="1">
                          <a:latin typeface="+mn-lt"/>
                        </a:rPr>
                        <a:t>blanc</a:t>
                      </a:r>
                      <a:endParaRPr lang="en-GB" sz="9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+mn-lt"/>
                        </a:rPr>
                        <a:t>blanche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err="1">
                          <a:latin typeface="+mn-lt"/>
                        </a:rPr>
                        <a:t>blancs</a:t>
                      </a:r>
                      <a:endParaRPr lang="en-GB" sz="9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latin typeface="+mn-lt"/>
                        </a:rPr>
                        <a:t>blanches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220072" y="188640"/>
            <a:ext cx="1584176" cy="34778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 b="1" dirty="0"/>
              <a:t>Un </a:t>
            </a:r>
            <a:r>
              <a:rPr lang="en-GB" sz="1000" b="1" dirty="0" err="1"/>
              <a:t>chandail</a:t>
            </a:r>
            <a:r>
              <a:rPr lang="en-GB" sz="1000" b="1" dirty="0"/>
              <a:t> -  a cardigan</a:t>
            </a:r>
          </a:p>
          <a:p>
            <a:r>
              <a:rPr lang="en-GB" sz="1000" b="1" dirty="0"/>
              <a:t>Un </a:t>
            </a:r>
            <a:r>
              <a:rPr lang="en-GB" sz="1000" b="1" dirty="0" err="1"/>
              <a:t>collant</a:t>
            </a:r>
            <a:r>
              <a:rPr lang="en-GB" sz="1000" b="1" dirty="0"/>
              <a:t> – tights</a:t>
            </a:r>
          </a:p>
          <a:p>
            <a:r>
              <a:rPr lang="en-GB" sz="1000" b="1" dirty="0"/>
              <a:t>Un jean – jeans</a:t>
            </a:r>
          </a:p>
          <a:p>
            <a:r>
              <a:rPr lang="en-GB" sz="1000" b="1" dirty="0"/>
              <a:t>Un maillot a (football) shirt</a:t>
            </a:r>
          </a:p>
          <a:p>
            <a:r>
              <a:rPr lang="en-GB" sz="1000" b="1" dirty="0"/>
              <a:t>Un </a:t>
            </a:r>
            <a:r>
              <a:rPr lang="en-GB" sz="1000" b="1" dirty="0" err="1"/>
              <a:t>pantalon</a:t>
            </a:r>
            <a:r>
              <a:rPr lang="en-GB" sz="1000" b="1" dirty="0"/>
              <a:t> – trousers</a:t>
            </a:r>
          </a:p>
          <a:p>
            <a:r>
              <a:rPr lang="en-GB" sz="1000" b="1" dirty="0"/>
              <a:t>Un polo -  a polo shirt</a:t>
            </a:r>
          </a:p>
          <a:p>
            <a:r>
              <a:rPr lang="en-GB" sz="1000" b="1" dirty="0"/>
              <a:t>Un pull – a jumper</a:t>
            </a:r>
          </a:p>
          <a:p>
            <a:r>
              <a:rPr lang="en-GB" sz="1000" b="1" dirty="0"/>
              <a:t>Un short – shorts</a:t>
            </a:r>
          </a:p>
          <a:p>
            <a:r>
              <a:rPr lang="en-GB" sz="1000" b="1" dirty="0"/>
              <a:t>Un sweat -  a sweatshirt</a:t>
            </a:r>
          </a:p>
          <a:p>
            <a:r>
              <a:rPr lang="en-GB" sz="1000" b="1" dirty="0"/>
              <a:t>Un tee-shirt – a tee- shirt</a:t>
            </a:r>
          </a:p>
          <a:p>
            <a:r>
              <a:rPr lang="en-GB" sz="1000" b="1" dirty="0" err="1"/>
              <a:t>Une</a:t>
            </a:r>
            <a:r>
              <a:rPr lang="en-GB" sz="1000" b="1" dirty="0"/>
              <a:t> chemise – a shirt</a:t>
            </a:r>
          </a:p>
          <a:p>
            <a:r>
              <a:rPr lang="en-GB" sz="1000" b="1" dirty="0"/>
              <a:t>Un </a:t>
            </a:r>
            <a:r>
              <a:rPr lang="en-GB" sz="1000" b="1" dirty="0" err="1"/>
              <a:t>chemisier</a:t>
            </a:r>
            <a:r>
              <a:rPr lang="en-GB" sz="1000" b="1" dirty="0"/>
              <a:t> -  a blouse</a:t>
            </a:r>
          </a:p>
          <a:p>
            <a:r>
              <a:rPr lang="en-GB" sz="1000" b="1" dirty="0" err="1"/>
              <a:t>Une</a:t>
            </a:r>
            <a:r>
              <a:rPr lang="en-GB" sz="1000" b="1" dirty="0"/>
              <a:t> </a:t>
            </a:r>
            <a:r>
              <a:rPr lang="en-GB" sz="1000" b="1" dirty="0" err="1"/>
              <a:t>cravate</a:t>
            </a:r>
            <a:r>
              <a:rPr lang="en-GB" sz="1000" b="1" dirty="0"/>
              <a:t> -  a tie</a:t>
            </a:r>
          </a:p>
          <a:p>
            <a:r>
              <a:rPr lang="en-GB" sz="1000" b="1" dirty="0" err="1"/>
              <a:t>Une</a:t>
            </a:r>
            <a:r>
              <a:rPr lang="en-GB" sz="1000" b="1" dirty="0"/>
              <a:t> </a:t>
            </a:r>
            <a:r>
              <a:rPr lang="en-GB" sz="1000" b="1" dirty="0" err="1"/>
              <a:t>jupe</a:t>
            </a:r>
            <a:r>
              <a:rPr lang="en-GB" sz="1000" b="1" dirty="0"/>
              <a:t> – a skirt</a:t>
            </a:r>
          </a:p>
          <a:p>
            <a:r>
              <a:rPr lang="en-GB" sz="1000" b="1" dirty="0" err="1"/>
              <a:t>Une</a:t>
            </a:r>
            <a:r>
              <a:rPr lang="en-GB" sz="1000" b="1" dirty="0"/>
              <a:t> robe -  a dress</a:t>
            </a:r>
          </a:p>
          <a:p>
            <a:r>
              <a:rPr lang="en-GB" sz="1000" b="1" dirty="0" err="1"/>
              <a:t>Une</a:t>
            </a:r>
            <a:r>
              <a:rPr lang="en-GB" sz="1000" b="1" dirty="0"/>
              <a:t> </a:t>
            </a:r>
            <a:r>
              <a:rPr lang="en-GB" sz="1000" b="1" dirty="0" err="1"/>
              <a:t>veste</a:t>
            </a:r>
            <a:r>
              <a:rPr lang="en-GB" sz="1000" b="1" dirty="0"/>
              <a:t> – a jacket (blazer)</a:t>
            </a:r>
          </a:p>
          <a:p>
            <a:r>
              <a:rPr lang="en-GB" sz="1000" b="1" dirty="0"/>
              <a:t>Des baskets – trainers</a:t>
            </a:r>
          </a:p>
          <a:p>
            <a:r>
              <a:rPr lang="en-GB" sz="1000" b="1" dirty="0"/>
              <a:t>Des </a:t>
            </a:r>
            <a:r>
              <a:rPr lang="en-GB" sz="1000" b="1" dirty="0" err="1"/>
              <a:t>chaussures</a:t>
            </a:r>
            <a:r>
              <a:rPr lang="en-GB" sz="1000" b="1" dirty="0"/>
              <a:t> – shoes</a:t>
            </a:r>
          </a:p>
          <a:p>
            <a:r>
              <a:rPr lang="en-GB" sz="1000" b="1" dirty="0"/>
              <a:t>Des </a:t>
            </a:r>
            <a:r>
              <a:rPr lang="en-GB" sz="1000" b="1" dirty="0" err="1"/>
              <a:t>chaussettes</a:t>
            </a:r>
            <a:r>
              <a:rPr lang="en-GB" sz="1000" b="1" dirty="0"/>
              <a:t> – socks</a:t>
            </a:r>
          </a:p>
          <a:p>
            <a:r>
              <a:rPr lang="en-GB" sz="1000" b="1" dirty="0"/>
              <a:t>Des </a:t>
            </a:r>
            <a:r>
              <a:rPr lang="en-GB" sz="1000" b="1" dirty="0" err="1"/>
              <a:t>sandales</a:t>
            </a:r>
            <a:r>
              <a:rPr lang="en-GB" sz="1000" b="1" dirty="0"/>
              <a:t> - sandals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24" ma:contentTypeDescription="Create a new document." ma:contentTypeScope="" ma:versionID="2571d1085e7b651e8ab5fd8ad13ca714">
  <xsd:schema xmlns:xsd="http://www.w3.org/2001/XMLSchema" xmlns:xs="http://www.w3.org/2001/XMLSchema" xmlns:p="http://schemas.microsoft.com/office/2006/metadata/properties" xmlns:ns3="1d24635c-9b6a-4be4-85eb-13301a09637f" xmlns:ns4="e8eb7d5e-0f43-4d7c-9ede-4a25dc3993c6" targetNamespace="http://schemas.microsoft.com/office/2006/metadata/properties" ma:root="true" ma:fieldsID="87c94685d84de31a7c40202dbfa3a977" ns3:_="" ns4:_="">
    <xsd:import namespace="1d24635c-9b6a-4be4-85eb-13301a09637f"/>
    <xsd:import namespace="e8eb7d5e-0f43-4d7c-9ede-4a25dc3993c6"/>
    <xsd:element name="properties">
      <xsd:complexType>
        <xsd:sequence>
          <xsd:element name="documentManagement">
            <xsd:complexType>
              <xsd:all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AppVersion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dexed="tru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Owner" ma:index="10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AppVersion" ma:index="12" nillable="true" ma:displayName="App Version" ma:internalName="AppVersion">
      <xsd:simpleType>
        <xsd:restriction base="dms:Text"/>
      </xsd:simpleType>
    </xsd:element>
    <xsd:element name="Teachers" ma:index="13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4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5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6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17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18" nillable="true" ma:displayName="Self_Registration_Enabled" ma:internalName="Self_Registration_Enabled">
      <xsd:simpleType>
        <xsd:restriction base="dms:Boolean"/>
      </xsd:simpleType>
    </xsd:element>
    <xsd:element name="MediaServiceMetadata" ma:index="1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2" nillable="true" ma:displayName="MediaServiceAutoTags" ma:internalName="MediaServiceAutoTags" ma:readOnly="true">
      <xsd:simpleType>
        <xsd:restriction base="dms:Text"/>
      </xsd:simpleType>
    </xsd:element>
    <xsd:element name="MediaServiceOCR" ma:index="2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3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1d24635c-9b6a-4be4-85eb-13301a09637f">
      <UserInfo>
        <DisplayName/>
        <AccountId xsi:nil="true"/>
        <AccountType/>
      </UserInfo>
    </Owner>
    <FolderType xmlns="1d24635c-9b6a-4be4-85eb-13301a09637f" xsi:nil="true"/>
    <Student_Groups xmlns="1d24635c-9b6a-4be4-85eb-13301a09637f">
      <UserInfo>
        <DisplayName/>
        <AccountId xsi:nil="true"/>
        <AccountType/>
      </UserInfo>
    </Student_Groups>
    <AppVersion xmlns="1d24635c-9b6a-4be4-85eb-13301a09637f" xsi:nil="true"/>
    <Invited_Teachers xmlns="1d24635c-9b6a-4be4-85eb-13301a09637f" xsi:nil="true"/>
    <Invited_Students xmlns="1d24635c-9b6a-4be4-85eb-13301a09637f" xsi:nil="true"/>
    <Students xmlns="1d24635c-9b6a-4be4-85eb-13301a09637f">
      <UserInfo>
        <DisplayName/>
        <AccountId xsi:nil="true"/>
        <AccountType/>
      </UserInfo>
    </Students>
    <Self_Registration_Enabled xmlns="1d24635c-9b6a-4be4-85eb-13301a09637f" xsi:nil="true"/>
    <NotebookType xmlns="1d24635c-9b6a-4be4-85eb-13301a09637f" xsi:nil="true"/>
    <Teachers xmlns="1d24635c-9b6a-4be4-85eb-13301a09637f">
      <UserInfo>
        <DisplayName/>
        <AccountId xsi:nil="true"/>
        <AccountType/>
      </UserInfo>
    </Teachers>
    <DefaultSectionNames xmlns="1d24635c-9b6a-4be4-85eb-13301a09637f" xsi:nil="true"/>
  </documentManagement>
</p:properties>
</file>

<file path=customXml/itemProps1.xml><?xml version="1.0" encoding="utf-8"?>
<ds:datastoreItem xmlns:ds="http://schemas.openxmlformats.org/officeDocument/2006/customXml" ds:itemID="{EA458A47-F56B-4AEE-854D-EDD9A33B59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24635c-9b6a-4be4-85eb-13301a09637f"/>
    <ds:schemaRef ds:uri="e8eb7d5e-0f43-4d7c-9ede-4a25dc3993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9385272-DED1-4474-A239-31571AC03C6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F9E18F1-0575-4B76-B5FF-4C1700CD560C}">
  <ds:schemaRefs>
    <ds:schemaRef ds:uri="http://schemas.microsoft.com/office/2006/documentManagement/types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e8eb7d5e-0f43-4d7c-9ede-4a25dc3993c6"/>
    <ds:schemaRef ds:uri="1d24635c-9b6a-4be4-85eb-13301a09637f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783</Words>
  <Application>Microsoft Office PowerPoint</Application>
  <PresentationFormat>On-screen Show (4:3)</PresentationFormat>
  <Paragraphs>165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Aharoni</vt:lpstr>
      <vt:lpstr>Arial</vt:lpstr>
      <vt:lpstr>Calibri</vt:lpstr>
      <vt:lpstr>Comic Sans MS</vt:lpstr>
      <vt:lpstr>Office Theme</vt:lpstr>
      <vt:lpstr>Pour commencer…</vt:lpstr>
      <vt:lpstr>w/c 8th June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Pour commencer…</dc:title>
  <dc:creator>j_skitt@yahoo.com</dc:creator>
  <cp:lastModifiedBy>SKITT, J (Stocksbridge High School Teacher)</cp:lastModifiedBy>
  <cp:revision>3</cp:revision>
  <dcterms:created xsi:type="dcterms:W3CDTF">2020-05-21T13:59:07Z</dcterms:created>
  <dcterms:modified xsi:type="dcterms:W3CDTF">2020-06-05T09:33:41Z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