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009900"/>
    <a:srgbClr val="FFFFFF"/>
    <a:srgbClr val="FFFF99"/>
    <a:srgbClr val="FF6699"/>
    <a:srgbClr val="CCFFCC"/>
    <a:srgbClr val="99FF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ED621-6644-D244-961F-61D5C1C4F1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764D2C-7013-5843-9D98-BEC633C773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9E809-7843-C34C-9904-72043246D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84496-DFA6-794C-A96D-2276D2167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6AE65-61B3-AE4E-9CEB-B3616DC2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15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1261-1441-DE41-B97F-A43984FBA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1FD362-F0BA-364C-80E5-3E80FCC081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B20AB-11B5-E64C-86A4-CAA54C819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FD9B4-C9FF-3A46-BF64-3844FA01D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EE488-C0F6-8F4C-9913-14156B35B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6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862D99-65D7-264F-A772-EA60E4769F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170D8A-EBE1-3B45-B6FF-92393E7E4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E5A04-3B13-A846-8593-3A6F850F1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283CC-D20E-F84E-B985-7D18A42BA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E3725-864A-1548-AB3C-F5B912368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1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C3AD0-0892-E948-AC8E-F0DC81C17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2963C8-938C-5549-A95C-1A1082A07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027D7-FF40-0146-8637-366A4DA53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D5217-2945-A646-9ABB-06591655D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81FB8-F1FE-424B-8C7F-E8101C0F2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040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CD58C-E149-6340-8FC5-BA389E167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039BA4-0BA6-F241-99C4-F5B0ACD27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DB087-5412-5542-8B00-9BFB68D8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E93C7-13BC-8447-A2BD-CE9075F9F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120E32-8E02-EB44-ACD1-703C5A762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94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47E4D-9059-1044-8ADE-2A0420732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29EEB-914A-714A-BACA-EC1AD36B72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3079D8-6CEA-8041-AC74-08FDE6EACA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896B9F-F542-3B47-9DF5-121E2E40C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497EEF-7ACD-154D-9D30-EE91AAC8C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FBADB8-478E-A449-BB80-BB5A43B43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2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600F2-266D-A346-B8B0-7F39DA312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82669-A4D0-674C-8DA9-55E46EB39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B4F48-108D-E44C-8B9E-9F747D5612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478F77-EEDA-534E-B503-8C30B59DA9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1294A8-0318-A049-B680-951837359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C187E-8E1D-DD44-9265-BF50DC4C2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B337F8-02C8-DA46-90CB-7786C4F9B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E6AC62-9BEF-704F-B67E-0A878426B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69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07F2A-D172-3C4E-BDF0-5E6A182DD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EC907E-CFED-3249-ADBC-2FDFCA502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5EC336-C217-9743-AD11-80B3082A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89D501-854F-9E4F-8B50-B296398D4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8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BD88D1-A940-254A-9199-3FBE8B635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4D8D07-7D8D-9049-B4DB-771B65747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843CE-B86D-3E4B-BF12-BBDB66AFF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46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A9372-2320-FB45-BAE5-8EE12342D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21A0D-EF0F-0347-8D7A-7AFA22AD3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F9CD1A-2F5E-7B48-878A-11261FE731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DDA334-002F-8B47-B525-5609D908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B276D3-F20F-7B4A-9D08-CBC4441B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AA816-3CE9-3445-AC53-AC5B73F27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90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365C1-8413-684A-B116-DC0F1456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1B9AED-738A-0C48-9411-914B87FF6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D7C52-4D0D-CB4B-A866-3B704A8B0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542519-7FBA-894B-BC21-782041F67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DD8F3-E0B7-B346-BABE-15708560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CF50C-E25D-8F41-AEBA-937D9885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4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FF7792-6D76-7142-B295-AE302CE85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CA8BF9-E329-E24A-820A-3888D48BB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09A4B-1B71-0C42-83E0-D580143FCE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C7768-02B4-DF4C-A2CC-E7595954EB35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FE704-FACD-FE44-AFE9-FBD4DFC53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3D2B9-CDC7-BE45-8269-2251BC0345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AA240-C918-6448-9F68-CD82FB35A0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85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ugolescargot.com/activites-enfants/recettes/45773-recette-facile-des-crepes/" TargetMode="External" /><Relationship Id="rId2" Type="http://schemas.openxmlformats.org/officeDocument/2006/relationships/hyperlink" Target="https://youtu.be/TPSpr8ucsWs" TargetMode="External" /><Relationship Id="rId1" Type="http://schemas.openxmlformats.org/officeDocument/2006/relationships/slideLayout" Target="../slideLayouts/slideLayout7.xml" /><Relationship Id="rId4" Type="http://schemas.openxmlformats.org/officeDocument/2006/relationships/hyperlink" Target="http://fr.hellokids.com/c_19020/activites-manuelles/bricolage-paques/faire-une-carte-de-paques" TargetMode="Externa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5CD7427-710C-4BA2-B67A-6064C122A2ED}"/>
              </a:ext>
            </a:extLst>
          </p:cNvPr>
          <p:cNvSpPr txBox="1"/>
          <p:nvPr/>
        </p:nvSpPr>
        <p:spPr>
          <a:xfrm>
            <a:off x="129603" y="911569"/>
            <a:ext cx="4352145" cy="5509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</a:t>
            </a:r>
            <a:r>
              <a:rPr lang="en-GB" sz="1600" dirty="0">
                <a:latin typeface="Comic Sans MS" panose="030F0702030302020204" pitchFamily="66" charset="0"/>
              </a:rPr>
              <a:t>.</a:t>
            </a:r>
            <a:br>
              <a:rPr lang="en-GB" sz="1600" dirty="0">
                <a:latin typeface="Comic Sans MS" panose="030F0702030302020204" pitchFamily="66" charset="0"/>
              </a:rPr>
            </a:br>
            <a:br>
              <a:rPr lang="en-GB" sz="1600" dirty="0">
                <a:latin typeface="Comic Sans MS" panose="030F0702030302020204" pitchFamily="66" charset="0"/>
              </a:rPr>
            </a:br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br>
              <a:rPr lang="en-GB" sz="1600" dirty="0">
                <a:latin typeface="Comic Sans MS" panose="030F0702030302020204" pitchFamily="66" charset="0"/>
              </a:rPr>
            </a:br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  <a:p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84977B-6CDB-40E5-96CE-44B1597439FC}"/>
              </a:ext>
            </a:extLst>
          </p:cNvPr>
          <p:cNvSpPr txBox="1"/>
          <p:nvPr/>
        </p:nvSpPr>
        <p:spPr>
          <a:xfrm>
            <a:off x="183629" y="49117"/>
            <a:ext cx="403235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Comic Sans MS" panose="030F0702030302020204" pitchFamily="66" charset="0"/>
              </a:rPr>
              <a:t>Homework pick n’ mix: </a:t>
            </a:r>
          </a:p>
          <a:p>
            <a:pPr algn="ctr"/>
            <a:r>
              <a:rPr lang="en-GB" dirty="0" err="1">
                <a:latin typeface="Comic Sans MS" panose="030F0702030302020204" pitchFamily="66" charset="0"/>
              </a:rPr>
              <a:t>Pâques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err="1">
                <a:latin typeface="Comic Sans MS" panose="030F0702030302020204" pitchFamily="66" charset="0"/>
              </a:rPr>
              <a:t>en</a:t>
            </a:r>
            <a:r>
              <a:rPr lang="en-GB" dirty="0">
                <a:latin typeface="Comic Sans MS" panose="030F0702030302020204" pitchFamily="66" charset="0"/>
              </a:rPr>
              <a:t> France / Easter in France</a:t>
            </a:r>
            <a:endParaRPr lang="en-GB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99AB62-567E-4887-A775-4DFC30046A1B}"/>
              </a:ext>
            </a:extLst>
          </p:cNvPr>
          <p:cNvSpPr txBox="1"/>
          <p:nvPr/>
        </p:nvSpPr>
        <p:spPr>
          <a:xfrm>
            <a:off x="4287187" y="54539"/>
            <a:ext cx="7799882" cy="784830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latin typeface="Comic Sans MS" panose="030F0702030302020204" pitchFamily="66" charset="0"/>
              </a:rPr>
              <a:t>Find the English for the vocabulary in activity 1. Then, choose 2 other activities to complete this week and send evidence – this might be a photograph, a video, a PowerPoint presentation, a Kahoot quiz, a written summary of what you have learnt.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ED70A7-0F4F-4F82-84F8-B21EEE3A7227}"/>
              </a:ext>
            </a:extLst>
          </p:cNvPr>
          <p:cNvSpPr txBox="1"/>
          <p:nvPr/>
        </p:nvSpPr>
        <p:spPr>
          <a:xfrm>
            <a:off x="370070" y="1055490"/>
            <a:ext cx="387121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u="sng" dirty="0">
                <a:latin typeface="Comic Sans MS" panose="030F0702030302020204" pitchFamily="66" charset="0"/>
              </a:rPr>
              <a:t>translate the vocabulary into English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360B6B17-F30D-4BA6-A74B-6248085807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678747"/>
              </p:ext>
            </p:extLst>
          </p:nvPr>
        </p:nvGraphicFramePr>
        <p:xfrm>
          <a:off x="208301" y="1484785"/>
          <a:ext cx="4111055" cy="48528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389">
                  <a:extLst>
                    <a:ext uri="{9D8B030D-6E8A-4147-A177-3AD203B41FA5}">
                      <a16:colId xmlns:a16="http://schemas.microsoft.com/office/drawing/2014/main" val="1153981857"/>
                    </a:ext>
                  </a:extLst>
                </a:gridCol>
                <a:gridCol w="1878666">
                  <a:extLst>
                    <a:ext uri="{9D8B030D-6E8A-4147-A177-3AD203B41FA5}">
                      <a16:colId xmlns:a16="http://schemas.microsoft.com/office/drawing/2014/main" val="3416098483"/>
                    </a:ext>
                  </a:extLst>
                </a:gridCol>
              </a:tblGrid>
              <a:tr h="328362">
                <a:tc>
                  <a:txBody>
                    <a:bodyPr/>
                    <a:lstStyle/>
                    <a:p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pâques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035530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joyeuses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pâques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386985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un lapin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3964072"/>
                  </a:ext>
                </a:extLst>
              </a:tr>
              <a:tr h="41473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des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œufs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en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chocolat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094999"/>
                  </a:ext>
                </a:extLst>
              </a:tr>
              <a:tr h="41473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les cloches de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pâques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090799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un poussin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657177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la mort de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Jésus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166371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la crucifixion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309747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résurrection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137290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le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tombeau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73789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le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carême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444984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la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semaine</a:t>
                      </a:r>
                      <a:r>
                        <a:rPr lang="en-GB" sz="1600" dirty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sainte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4746650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l’agneau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469221"/>
                  </a:ext>
                </a:extLst>
              </a:tr>
              <a:tr h="32836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la chasse aux </a:t>
                      </a:r>
                      <a:r>
                        <a:rPr lang="en-GB" sz="1600" dirty="0" err="1">
                          <a:latin typeface="Comic Sans MS" panose="030F0702030302020204" pitchFamily="66" charset="0"/>
                        </a:rPr>
                        <a:t>œufs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3082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0765DBF-E0D2-4294-BB49-4B84D0CE15A8}"/>
              </a:ext>
            </a:extLst>
          </p:cNvPr>
          <p:cNvSpPr txBox="1"/>
          <p:nvPr/>
        </p:nvSpPr>
        <p:spPr>
          <a:xfrm>
            <a:off x="450644" y="722316"/>
            <a:ext cx="1698885" cy="323165"/>
          </a:xfrm>
          <a:prstGeom prst="rect">
            <a:avLst/>
          </a:prstGeom>
          <a:solidFill>
            <a:srgbClr val="FFFF99"/>
          </a:solidFill>
          <a:ln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latin typeface="Comic Sans MS" panose="030F0702030302020204" pitchFamily="66" charset="0"/>
              </a:rPr>
              <a:t>Everyone </a:t>
            </a:r>
            <a:r>
              <a:rPr lang="en-GB" sz="1500" b="1" u="sng" dirty="0">
                <a:latin typeface="Comic Sans MS" panose="030F0702030302020204" pitchFamily="66" charset="0"/>
              </a:rPr>
              <a:t>must</a:t>
            </a:r>
            <a:r>
              <a:rPr lang="en-GB" sz="1500" dirty="0">
                <a:latin typeface="Comic Sans MS" panose="030F0702030302020204" pitchFamily="66" charset="0"/>
              </a:rPr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892904-E3FD-4629-9AAD-C383227D89F1}"/>
              </a:ext>
            </a:extLst>
          </p:cNvPr>
          <p:cNvSpPr txBox="1"/>
          <p:nvPr/>
        </p:nvSpPr>
        <p:spPr>
          <a:xfrm>
            <a:off x="4639148" y="982456"/>
            <a:ext cx="4352146" cy="323165"/>
          </a:xfrm>
          <a:prstGeom prst="rect">
            <a:avLst/>
          </a:prstGeom>
          <a:solidFill>
            <a:srgbClr val="CCFF66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>
                <a:latin typeface="Comic Sans MS" panose="030F0702030302020204" pitchFamily="66" charset="0"/>
              </a:rPr>
              <a:t>Everyone </a:t>
            </a:r>
            <a:r>
              <a:rPr lang="en-GB" sz="1500" b="1" dirty="0">
                <a:latin typeface="Comic Sans MS" panose="030F0702030302020204" pitchFamily="66" charset="0"/>
              </a:rPr>
              <a:t>must </a:t>
            </a:r>
            <a:r>
              <a:rPr lang="en-GB" sz="1500" dirty="0">
                <a:latin typeface="Comic Sans MS" panose="030F0702030302020204" pitchFamily="66" charset="0"/>
              </a:rPr>
              <a:t>choose two </a:t>
            </a:r>
            <a:r>
              <a:rPr lang="en-GB" sz="1500" b="1" u="sng" dirty="0">
                <a:latin typeface="Comic Sans MS" panose="030F0702030302020204" pitchFamily="66" charset="0"/>
              </a:rPr>
              <a:t>optional</a:t>
            </a:r>
            <a:r>
              <a:rPr lang="en-GB" sz="1500" dirty="0">
                <a:latin typeface="Comic Sans MS" panose="030F0702030302020204" pitchFamily="66" charset="0"/>
              </a:rPr>
              <a:t> tasks…</a:t>
            </a:r>
            <a:endParaRPr lang="en-GB" sz="1500" b="1" dirty="0">
              <a:latin typeface="Comic Sans MS" panose="030F070203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F94F2B-7B34-4D4C-B51C-9CE8FB3378E9}"/>
              </a:ext>
            </a:extLst>
          </p:cNvPr>
          <p:cNvSpPr txBox="1"/>
          <p:nvPr/>
        </p:nvSpPr>
        <p:spPr>
          <a:xfrm>
            <a:off x="4641958" y="1378498"/>
            <a:ext cx="2322225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2</a:t>
            </a:r>
            <a:r>
              <a:rPr lang="en-GB" sz="1400" dirty="0">
                <a:latin typeface="Comic Sans MS" panose="030F0702030302020204" pitchFamily="66" charset="0"/>
              </a:rPr>
              <a:t>. Create a PowerPoint/Kahoot/Quizlet set of the vocab from activity </a:t>
            </a:r>
            <a:r>
              <a:rPr lang="en-GB" sz="1400" b="1" dirty="0">
                <a:latin typeface="Comic Sans MS" panose="030F0702030302020204" pitchFamily="66" charset="0"/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9E1CA0-7013-4DB6-B47E-5749E5CD0B4D}"/>
              </a:ext>
            </a:extLst>
          </p:cNvPr>
          <p:cNvSpPr txBox="1"/>
          <p:nvPr/>
        </p:nvSpPr>
        <p:spPr>
          <a:xfrm>
            <a:off x="9366981" y="1378498"/>
            <a:ext cx="1927483" cy="9541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4.</a:t>
            </a:r>
            <a:r>
              <a:rPr lang="en-GB" sz="1400" dirty="0">
                <a:latin typeface="Comic Sans MS" panose="030F0702030302020204" pitchFamily="66" charset="0"/>
              </a:rPr>
              <a:t> Research the origins of the myth of the Flying Easter Bells. </a:t>
            </a:r>
            <a:endParaRPr lang="en-GB" sz="1400" b="1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305D7E-8939-4817-B9BD-B5F94B237B10}"/>
              </a:ext>
            </a:extLst>
          </p:cNvPr>
          <p:cNvSpPr txBox="1"/>
          <p:nvPr/>
        </p:nvSpPr>
        <p:spPr>
          <a:xfrm>
            <a:off x="4641959" y="2386465"/>
            <a:ext cx="2322224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5.</a:t>
            </a:r>
            <a:r>
              <a:rPr lang="en-GB" sz="1400" dirty="0">
                <a:latin typeface="Comic Sans MS" panose="030F0702030302020204" pitchFamily="66" charset="0"/>
              </a:rPr>
              <a:t> Research the main traditions of French Easter. How are the different to a British Easter?</a:t>
            </a:r>
            <a:endParaRPr lang="en-GB" sz="1400" b="1" dirty="0"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8BD334-8CB3-4A91-A7FE-E4BAACBFF79A}"/>
              </a:ext>
            </a:extLst>
          </p:cNvPr>
          <p:cNvSpPr txBox="1"/>
          <p:nvPr/>
        </p:nvSpPr>
        <p:spPr>
          <a:xfrm>
            <a:off x="7060994" y="1378498"/>
            <a:ext cx="2209176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3.</a:t>
            </a:r>
            <a:r>
              <a:rPr lang="en-GB" sz="1400" dirty="0">
                <a:latin typeface="Comic Sans MS" panose="030F0702030302020204" pitchFamily="66" charset="0"/>
              </a:rPr>
              <a:t> Create a word search of the vocabulary from activity </a:t>
            </a:r>
            <a:r>
              <a:rPr lang="en-GB" sz="1400" b="1" dirty="0">
                <a:latin typeface="Comic Sans MS" panose="030F0702030302020204" pitchFamily="66" charset="0"/>
              </a:rPr>
              <a:t>1</a:t>
            </a:r>
            <a:r>
              <a:rPr lang="en-GB" sz="1400" dirty="0">
                <a:latin typeface="Comic Sans MS" panose="030F0702030302020204" pitchFamily="66" charset="0"/>
              </a:rPr>
              <a:t> and complete it.</a:t>
            </a:r>
            <a:endParaRPr lang="en-GB" sz="1400" b="1" dirty="0">
              <a:latin typeface="Comic Sans MS" panose="030F0702030302020204" pitchFamily="66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F6428C-EDBC-4BC0-9139-E64A991B951E}"/>
              </a:ext>
            </a:extLst>
          </p:cNvPr>
          <p:cNvSpPr txBox="1"/>
          <p:nvPr/>
        </p:nvSpPr>
        <p:spPr>
          <a:xfrm>
            <a:off x="7073175" y="2390468"/>
            <a:ext cx="2184814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6.</a:t>
            </a:r>
            <a:r>
              <a:rPr lang="en-GB" sz="1400" dirty="0">
                <a:latin typeface="Comic Sans MS" panose="030F0702030302020204" pitchFamily="66" charset="0"/>
              </a:rPr>
              <a:t> What is the Poisson </a:t>
            </a:r>
            <a:r>
              <a:rPr lang="en-GB" sz="1400" dirty="0" err="1">
                <a:latin typeface="Comic Sans MS" panose="030F0702030302020204" pitchFamily="66" charset="0"/>
              </a:rPr>
              <a:t>d’Avril</a:t>
            </a:r>
            <a:r>
              <a:rPr lang="en-GB" sz="1400" dirty="0">
                <a:latin typeface="Comic Sans MS" panose="030F0702030302020204" pitchFamily="66" charset="0"/>
              </a:rPr>
              <a:t> ? Research it’s origins. Can you play a “Poisson </a:t>
            </a:r>
            <a:r>
              <a:rPr lang="en-GB" sz="1400" dirty="0" err="1">
                <a:latin typeface="Comic Sans MS" panose="030F0702030302020204" pitchFamily="66" charset="0"/>
              </a:rPr>
              <a:t>d’Avril</a:t>
            </a:r>
            <a:r>
              <a:rPr lang="en-GB" sz="1400" dirty="0">
                <a:latin typeface="Comic Sans MS" panose="030F0702030302020204" pitchFamily="66" charset="0"/>
              </a:rPr>
              <a:t> trick on family member?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4A0B67-56E1-45EA-9D53-3BB8CA0BBDBE}"/>
              </a:ext>
            </a:extLst>
          </p:cNvPr>
          <p:cNvSpPr txBox="1"/>
          <p:nvPr/>
        </p:nvSpPr>
        <p:spPr>
          <a:xfrm>
            <a:off x="9366981" y="2397129"/>
            <a:ext cx="1927483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7.</a:t>
            </a:r>
            <a:r>
              <a:rPr lang="en-GB" sz="1400" dirty="0">
                <a:latin typeface="Comic Sans MS" panose="030F0702030302020204" pitchFamily="66" charset="0"/>
              </a:rPr>
              <a:t> What do they eat in France over Easter? Research these foods. Include pictures.</a:t>
            </a:r>
            <a:endParaRPr lang="en-GB" sz="1400" b="1" dirty="0">
              <a:latin typeface="Comic Sans MS" panose="030F0702030302020204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F530A5-3897-4ABE-B41E-8353165EF851}"/>
              </a:ext>
            </a:extLst>
          </p:cNvPr>
          <p:cNvSpPr txBox="1"/>
          <p:nvPr/>
        </p:nvSpPr>
        <p:spPr>
          <a:xfrm>
            <a:off x="4639148" y="3617882"/>
            <a:ext cx="2712281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8.</a:t>
            </a:r>
            <a:r>
              <a:rPr lang="en-GB" sz="1400" dirty="0">
                <a:latin typeface="Comic Sans MS" panose="030F0702030302020204" pitchFamily="66" charset="0"/>
              </a:rPr>
              <a:t> Listen to this song about Easter: </a:t>
            </a:r>
            <a:r>
              <a:rPr lang="fr-FR" sz="1400" i="1" dirty="0">
                <a:latin typeface="Comic Sans MS" panose="030F0702030302020204" pitchFamily="66" charset="0"/>
              </a:rPr>
              <a:t>« La chanson de Pâques - Comptines pour enfants  »</a:t>
            </a:r>
            <a:br>
              <a:rPr lang="fr-FR" dirty="0"/>
            </a:br>
            <a:r>
              <a:rPr lang="en-GB" sz="1400" dirty="0">
                <a:latin typeface="Comic Sans MS" panose="030F0702030302020204" pitchFamily="66" charset="0"/>
              </a:rPr>
              <a:t>Find the lyrics and learn them. </a:t>
            </a:r>
          </a:p>
          <a:p>
            <a:r>
              <a:rPr lang="en-GB" sz="1400" dirty="0">
                <a:hlinkClick r:id="rId2"/>
              </a:rPr>
              <a:t>https://youtu.be/TPSpr8ucsWs</a:t>
            </a:r>
            <a:r>
              <a:rPr lang="en-GB" sz="1400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D6CF68-84BB-4311-8EC4-44CE1A3E035F}"/>
              </a:ext>
            </a:extLst>
          </p:cNvPr>
          <p:cNvSpPr txBox="1"/>
          <p:nvPr/>
        </p:nvSpPr>
        <p:spPr>
          <a:xfrm>
            <a:off x="7488526" y="3624543"/>
            <a:ext cx="4614784" cy="138499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9.</a:t>
            </a:r>
            <a:r>
              <a:rPr lang="en-GB" sz="1400" dirty="0">
                <a:latin typeface="Comic Sans MS" panose="030F0702030302020204" pitchFamily="66" charset="0"/>
              </a:rPr>
              <a:t> Create “</a:t>
            </a:r>
            <a:r>
              <a:rPr lang="en-GB" sz="1400" dirty="0" err="1">
                <a:latin typeface="Comic Sans MS" panose="030F0702030302020204" pitchFamily="66" charset="0"/>
              </a:rPr>
              <a:t>une</a:t>
            </a:r>
            <a:r>
              <a:rPr lang="en-GB" sz="1400" dirty="0">
                <a:latin typeface="Comic Sans MS" panose="030F0702030302020204" pitchFamily="66" charset="0"/>
              </a:rPr>
              <a:t> chasse aux </a:t>
            </a:r>
            <a:r>
              <a:rPr lang="en-GB" sz="1400" dirty="0" err="1">
                <a:latin typeface="Comic Sans MS" panose="030F0702030302020204" pitchFamily="66" charset="0"/>
              </a:rPr>
              <a:t>œufs</a:t>
            </a:r>
            <a:r>
              <a:rPr lang="en-GB" sz="1400" dirty="0">
                <a:latin typeface="Comic Sans MS" panose="030F0702030302020204" pitchFamily="66" charset="0"/>
              </a:rPr>
              <a:t>” at home. Cut out 10 paper eggs. Write 5 French words from activity </a:t>
            </a:r>
            <a:r>
              <a:rPr lang="en-GB" sz="1400" b="1" dirty="0">
                <a:latin typeface="Comic Sans MS" panose="030F0702030302020204" pitchFamily="66" charset="0"/>
              </a:rPr>
              <a:t>1</a:t>
            </a:r>
            <a:r>
              <a:rPr lang="en-GB" sz="1400" dirty="0">
                <a:latin typeface="Comic Sans MS" panose="030F0702030302020204" pitchFamily="66" charset="0"/>
              </a:rPr>
              <a:t> on the eggs, and on the remaining 5, writing the English for the French words you chose. Hide the eggs around your home/garden and instruct the players to find the vocabulary in pairs (English and French).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2F8B5F-2828-4060-9B95-A8AD8708C87C}"/>
              </a:ext>
            </a:extLst>
          </p:cNvPr>
          <p:cNvSpPr txBox="1"/>
          <p:nvPr/>
        </p:nvSpPr>
        <p:spPr>
          <a:xfrm>
            <a:off x="4655389" y="5091381"/>
            <a:ext cx="4032355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10.</a:t>
            </a:r>
            <a:r>
              <a:rPr lang="en-GB" sz="1400" dirty="0">
                <a:latin typeface="Comic Sans MS" panose="030F0702030302020204" pitchFamily="66" charset="0"/>
              </a:rPr>
              <a:t> Les crêpes de </a:t>
            </a:r>
            <a:r>
              <a:rPr lang="en-GB" sz="1400" dirty="0" err="1">
                <a:latin typeface="Comic Sans MS" panose="030F0702030302020204" pitchFamily="66" charset="0"/>
              </a:rPr>
              <a:t>Pâques</a:t>
            </a:r>
            <a:r>
              <a:rPr lang="en-GB" sz="1400" dirty="0">
                <a:latin typeface="Comic Sans MS" panose="030F0702030302020204" pitchFamily="66" charset="0"/>
              </a:rPr>
              <a:t>. - </a:t>
            </a:r>
            <a:r>
              <a:rPr lang="en-GB" sz="1400" dirty="0">
                <a:hlinkClick r:id="rId3"/>
              </a:rPr>
              <a:t>https://www.hugolescargot.com/activites-enfants/recettes/45773-recette-facile-des-crepes/</a:t>
            </a:r>
            <a:endParaRPr lang="en-GB" sz="1400" dirty="0">
              <a:latin typeface="Comic Sans MS" panose="030F0702030302020204" pitchFamily="66" charset="0"/>
            </a:endParaRPr>
          </a:p>
          <a:p>
            <a:r>
              <a:rPr lang="en-GB" sz="1400" dirty="0">
                <a:latin typeface="Comic Sans MS" panose="030F0702030302020204" pitchFamily="66" charset="0"/>
              </a:rPr>
              <a:t>Click on this recipe for Easter pancakes. Make them if you can and take a picture. Can’t make them? Create a PowerPoint detailing each step of the recipe in FRENCH.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9CD05B-05BC-4F66-9D12-0D41D42BBB10}"/>
              </a:ext>
            </a:extLst>
          </p:cNvPr>
          <p:cNvSpPr txBox="1"/>
          <p:nvPr/>
        </p:nvSpPr>
        <p:spPr>
          <a:xfrm>
            <a:off x="8812346" y="5091381"/>
            <a:ext cx="2932452" cy="16004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rgbClr val="FF6699"/>
            </a:solidFill>
          </a:ln>
        </p:spPr>
        <p:txBody>
          <a:bodyPr wrap="square" rtlCol="0">
            <a:spAutoFit/>
          </a:bodyPr>
          <a:lstStyle/>
          <a:p>
            <a:pPr fontAlgn="base"/>
            <a:r>
              <a:rPr lang="en-GB" sz="1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11. </a:t>
            </a:r>
            <a:r>
              <a:rPr lang="en-GB" sz="1400" dirty="0">
                <a:latin typeface="Comic Sans MS" panose="030F0702030302020204" pitchFamily="66" charset="0"/>
              </a:rPr>
              <a:t>Faire </a:t>
            </a:r>
            <a:r>
              <a:rPr lang="en-GB" sz="1400" dirty="0" err="1">
                <a:latin typeface="Comic Sans MS" panose="030F0702030302020204" pitchFamily="66" charset="0"/>
              </a:rPr>
              <a:t>une</a:t>
            </a:r>
            <a:r>
              <a:rPr lang="en-GB" sz="1400" dirty="0">
                <a:latin typeface="Comic Sans MS" panose="030F0702030302020204" pitchFamily="66" charset="0"/>
              </a:rPr>
              <a:t> carte de </a:t>
            </a:r>
            <a:r>
              <a:rPr lang="en-GB" sz="1400" dirty="0" err="1">
                <a:latin typeface="Comic Sans MS" panose="030F0702030302020204" pitchFamily="66" charset="0"/>
              </a:rPr>
              <a:t>Pâques</a:t>
            </a:r>
            <a:r>
              <a:rPr lang="en-GB" sz="1400" dirty="0">
                <a:latin typeface="Comic Sans MS" panose="030F0702030302020204" pitchFamily="66" charset="0"/>
              </a:rPr>
              <a:t> </a:t>
            </a:r>
            <a:br>
              <a:rPr lang="en-GB" sz="1400" dirty="0">
                <a:latin typeface="Comic Sans MS" panose="030F0702030302020204" pitchFamily="66" charset="0"/>
              </a:rPr>
            </a:br>
            <a:r>
              <a:rPr lang="en-GB" sz="1400" dirty="0">
                <a:latin typeface="Comic Sans MS" panose="030F0702030302020204" pitchFamily="66" charset="0"/>
                <a:hlinkClick r:id="rId4"/>
              </a:rPr>
              <a:t>http://fr.hellokids.com/c_19020/activites-manuelles/bricolage-paques/faire-une-carte-de-paques</a:t>
            </a:r>
            <a:br>
              <a:rPr lang="fr-FR" sz="1400" dirty="0">
                <a:latin typeface="Comic Sans MS" panose="030F0702030302020204" pitchFamily="66" charset="0"/>
              </a:rPr>
            </a:br>
            <a:r>
              <a:rPr lang="fr-FR" sz="1400" dirty="0">
                <a:latin typeface="Comic Sans MS" panose="030F0702030302020204" pitchFamily="66" charset="0"/>
              </a:rPr>
              <a:t>Click the </a:t>
            </a:r>
            <a:r>
              <a:rPr lang="fr-FR" sz="1400" dirty="0" err="1">
                <a:latin typeface="Comic Sans MS" panose="030F0702030302020204" pitchFamily="66" charset="0"/>
              </a:rPr>
              <a:t>link</a:t>
            </a:r>
            <a:r>
              <a:rPr lang="fr-FR" sz="1400" dirty="0">
                <a:latin typeface="Comic Sans MS" panose="030F0702030302020204" pitchFamily="66" charset="0"/>
              </a:rPr>
              <a:t> and follow the </a:t>
            </a:r>
            <a:r>
              <a:rPr lang="fr-FR" sz="1400" dirty="0" err="1">
                <a:latin typeface="Comic Sans MS" panose="030F0702030302020204" pitchFamily="66" charset="0"/>
              </a:rPr>
              <a:t>steps</a:t>
            </a:r>
            <a:r>
              <a:rPr lang="fr-FR" sz="1400" dirty="0">
                <a:latin typeface="Comic Sans MS" panose="030F0702030302020204" pitchFamily="66" charset="0"/>
              </a:rPr>
              <a:t> to </a:t>
            </a:r>
            <a:r>
              <a:rPr lang="fr-FR" sz="1400" dirty="0" err="1">
                <a:latin typeface="Comic Sans MS" panose="030F0702030302020204" pitchFamily="66" charset="0"/>
              </a:rPr>
              <a:t>create</a:t>
            </a:r>
            <a:r>
              <a:rPr lang="fr-FR" sz="1400" dirty="0">
                <a:latin typeface="Comic Sans MS" panose="030F0702030302020204" pitchFamily="66" charset="0"/>
              </a:rPr>
              <a:t> an </a:t>
            </a:r>
            <a:r>
              <a:rPr lang="fr-FR" sz="1400" dirty="0" err="1">
                <a:latin typeface="Comic Sans MS" panose="030F0702030302020204" pitchFamily="66" charset="0"/>
              </a:rPr>
              <a:t>Easter</a:t>
            </a:r>
            <a:r>
              <a:rPr lang="fr-FR" sz="1400" dirty="0">
                <a:latin typeface="Comic Sans MS" panose="030F0702030302020204" pitchFamily="66" charset="0"/>
              </a:rPr>
              <a:t> </a:t>
            </a:r>
            <a:r>
              <a:rPr lang="fr-FR" sz="1400" dirty="0" err="1">
                <a:latin typeface="Comic Sans MS" panose="030F0702030302020204" pitchFamily="66" charset="0"/>
              </a:rPr>
              <a:t>card</a:t>
            </a:r>
            <a:r>
              <a:rPr lang="fr-FR" sz="1400" dirty="0">
                <a:latin typeface="Comic Sans MS" panose="030F0702030302020204" pitchFamily="66" charset="0"/>
              </a:rPr>
              <a:t>.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0BE7CBE-E65C-4D00-A197-F77339821AC3}"/>
              </a:ext>
            </a:extLst>
          </p:cNvPr>
          <p:cNvSpPr txBox="1"/>
          <p:nvPr/>
        </p:nvSpPr>
        <p:spPr>
          <a:xfrm>
            <a:off x="168639" y="6519720"/>
            <a:ext cx="4298119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Comic Sans MS" panose="030F0702030302020204" pitchFamily="66" charset="0"/>
              </a:rPr>
              <a:t>Contact your teacher if you have any questions.</a:t>
            </a:r>
          </a:p>
        </p:txBody>
      </p:sp>
    </p:spTree>
    <p:extLst>
      <p:ext uri="{BB962C8B-B14F-4D97-AF65-F5344CB8AC3E}">
        <p14:creationId xmlns:p14="http://schemas.microsoft.com/office/powerpoint/2010/main" val="3708280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372</Words>
  <Application>Microsoft Office PowerPoint</Application>
  <PresentationFormat>Widescreen</PresentationFormat>
  <Paragraphs>50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Paques en France</dc:title>
  <dc:creator>Kadie Jones</dc:creator>
  <cp:lastModifiedBy>j_skitt@yahoo.com</cp:lastModifiedBy>
  <cp:revision>11</cp:revision>
  <dcterms:created xsi:type="dcterms:W3CDTF">2020-03-31T21:34:49Z</dcterms:created>
  <dcterms:modified xsi:type="dcterms:W3CDTF">2020-04-01T17:03:31Z</dcterms:modified>
</cp:coreProperties>
</file>