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B6D032A-84A9-D8E3-5535-C936960AD7D2}" v="2" dt="2020-03-20T11:19:35.43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00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232" y="19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MITH, C (SHS MFL Teacher)" userId="S::csmith70@stocksbridgehigh.sheffield.sch.uk::d27f3d88-3ee2-4ea1-8017-9d1830812428" providerId="AD" clId="Web-{FB6D032A-84A9-D8E3-5535-C936960AD7D2}"/>
    <pc:docChg chg="modSld">
      <pc:chgData name="SMITH, C (SHS MFL Teacher)" userId="S::csmith70@stocksbridgehigh.sheffield.sch.uk::d27f3d88-3ee2-4ea1-8017-9d1830812428" providerId="AD" clId="Web-{FB6D032A-84A9-D8E3-5535-C936960AD7D2}" dt="2020-03-20T11:19:35.431" v="1" actId="20577"/>
      <pc:docMkLst>
        <pc:docMk/>
      </pc:docMkLst>
      <pc:sldChg chg="modSp">
        <pc:chgData name="SMITH, C (SHS MFL Teacher)" userId="S::csmith70@stocksbridgehigh.sheffield.sch.uk::d27f3d88-3ee2-4ea1-8017-9d1830812428" providerId="AD" clId="Web-{FB6D032A-84A9-D8E3-5535-C936960AD7D2}" dt="2020-03-20T11:19:35.431" v="1" actId="20577"/>
        <pc:sldMkLst>
          <pc:docMk/>
          <pc:sldMk cId="2662545157" sldId="257"/>
        </pc:sldMkLst>
        <pc:spChg chg="mod">
          <ac:chgData name="SMITH, C (SHS MFL Teacher)" userId="S::csmith70@stocksbridgehigh.sheffield.sch.uk::d27f3d88-3ee2-4ea1-8017-9d1830812428" providerId="AD" clId="Web-{FB6D032A-84A9-D8E3-5535-C936960AD7D2}" dt="2020-03-20T11:19:35.431" v="1" actId="20577"/>
          <ac:spMkLst>
            <pc:docMk/>
            <pc:sldMk cId="2662545157" sldId="257"/>
            <ac:spMk id="3" creationId="{A3B8E502-CCD5-4241-AD81-A9B7044EF390}"/>
          </ac:spMkLst>
        </pc:sp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042536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10076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886513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821861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357232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82589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642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3440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285056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237658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7543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C67A65-62A0-4D45-AC3A-965C6552B26C}" type="datetimeFigureOut">
              <a:rPr lang="en-GB" smtClean="0"/>
              <a:t>20/03/2020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126C9-4A02-47F1-B44C-B80B5BD769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082331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jskitt@stocksbridgehigh.co.uk" TargetMode="External"/><Relationship Id="rId2" Type="http://schemas.openxmlformats.org/officeDocument/2006/relationships/hyperlink" Target="mailto:csmith70@stocksbridgehigh.co.uk" TargetMode="Externa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97587450"/>
              </p:ext>
            </p:extLst>
          </p:nvPr>
        </p:nvGraphicFramePr>
        <p:xfrm>
          <a:off x="761198" y="525534"/>
          <a:ext cx="11121390" cy="6041001"/>
        </p:xfrm>
        <a:graphic>
          <a:graphicData uri="http://schemas.openxmlformats.org/drawingml/2006/table">
            <a:tbl>
              <a:tblPr firstRow="1" firstCol="1" bandRow="1"/>
              <a:tblGrid>
                <a:gridCol w="2224278">
                  <a:extLst>
                    <a:ext uri="{9D8B030D-6E8A-4147-A177-3AD203B41FA5}">
                      <a16:colId xmlns:a16="http://schemas.microsoft.com/office/drawing/2014/main" val="3895983993"/>
                    </a:ext>
                  </a:extLst>
                </a:gridCol>
                <a:gridCol w="2224278">
                  <a:extLst>
                    <a:ext uri="{9D8B030D-6E8A-4147-A177-3AD203B41FA5}">
                      <a16:colId xmlns:a16="http://schemas.microsoft.com/office/drawing/2014/main" val="145815874"/>
                    </a:ext>
                  </a:extLst>
                </a:gridCol>
                <a:gridCol w="2224278">
                  <a:extLst>
                    <a:ext uri="{9D8B030D-6E8A-4147-A177-3AD203B41FA5}">
                      <a16:colId xmlns:a16="http://schemas.microsoft.com/office/drawing/2014/main" val="1687556287"/>
                    </a:ext>
                  </a:extLst>
                </a:gridCol>
                <a:gridCol w="2224278">
                  <a:extLst>
                    <a:ext uri="{9D8B030D-6E8A-4147-A177-3AD203B41FA5}">
                      <a16:colId xmlns:a16="http://schemas.microsoft.com/office/drawing/2014/main" val="3570551493"/>
                    </a:ext>
                  </a:extLst>
                </a:gridCol>
                <a:gridCol w="2224278">
                  <a:extLst>
                    <a:ext uri="{9D8B030D-6E8A-4147-A177-3AD203B41FA5}">
                      <a16:colId xmlns:a16="http://schemas.microsoft.com/office/drawing/2014/main" val="1989837920"/>
                    </a:ext>
                  </a:extLst>
                </a:gridCol>
              </a:tblGrid>
              <a:tr h="1262769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Choose any of the tasks and complete on paper</a:t>
                      </a:r>
                      <a:r>
                        <a:rPr lang="en-GB" sz="1050" b="1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or in your book as you see fit.  Use your book and google to research and confirm facts – not to do the job for you! </a:t>
                      </a:r>
                      <a:r>
                        <a:rPr lang="en-GB" sz="1050" b="1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  <a:sym typeface="Wingdings" panose="05000000000000000000" pitchFamily="2" charset="2"/>
                        </a:rPr>
                        <a:t>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  <a:sym typeface="Wingdings" panose="05000000000000000000" pitchFamily="2" charset="2"/>
                        </a:rPr>
                        <a:t>FRENCH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User Guide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Create</a:t>
                      </a:r>
                      <a:r>
                        <a:rPr lang="en-GB" sz="1050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a </a:t>
                      </a:r>
                      <a:r>
                        <a:rPr lang="en-GB" sz="1050" baseline="0" dirty="0" err="1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userguide</a:t>
                      </a:r>
                      <a:r>
                        <a:rPr lang="en-GB" sz="1050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to a grammar point of your choice that we have covered this year.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Numbers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Write a 3, 4, 5</a:t>
                      </a:r>
                      <a:r>
                        <a:rPr lang="en-GB" sz="1050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and 6 digit number and how you should say them in French.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Positive/Negative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Write a list of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 positive adjectives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and a list of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 negative adjectives.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u="sng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Use each</a:t>
                      </a:r>
                      <a:r>
                        <a:rPr lang="en-GB" sz="1050" u="sng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one to describe or compare celebrities.</a:t>
                      </a:r>
                      <a:endParaRPr lang="en-GB" sz="1050" u="sng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Verbs 1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Create a Garden of ‘Verb Flowers’. Each flower to represent a different verb group – </a:t>
                      </a:r>
                      <a:r>
                        <a:rPr lang="en-GB" sz="1050" dirty="0" err="1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er</a:t>
                      </a: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, -</a:t>
                      </a:r>
                      <a:r>
                        <a:rPr lang="en-GB" sz="1050" dirty="0" err="1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ir</a:t>
                      </a: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,</a:t>
                      </a:r>
                      <a:r>
                        <a:rPr lang="en-GB" sz="1050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-re and common irregulars.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1147674"/>
                  </a:ext>
                </a:extLst>
              </a:tr>
              <a:tr h="114565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Co-ordinating</a:t>
                      </a:r>
                      <a:r>
                        <a:rPr lang="en-GB" sz="1050" b="1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conjunction</a:t>
                      </a: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Write a list of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 co-ordinating conjunctions in French and English</a:t>
                      </a:r>
                      <a:r>
                        <a:rPr lang="en-GB" sz="1050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and give an example of each one in use.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Narration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Write a list of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 sequencing words and their meaning </a:t>
                      </a:r>
                      <a:r>
                        <a:rPr lang="en-GB" sz="1050" u="sng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– use</a:t>
                      </a:r>
                      <a:r>
                        <a:rPr lang="en-GB" sz="1050" u="sng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them together in a paragraph about next weekend’s plans.</a:t>
                      </a:r>
                      <a:endParaRPr lang="en-GB" sz="1050" u="sng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i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Opinions</a:t>
                      </a:r>
                      <a:endParaRPr lang="en-GB" sz="105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Write a paragraph of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50-words (approximately 7 sentences) giving your opinions on a topic(s)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of your choice.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Board Game</a:t>
                      </a:r>
                      <a:endParaRPr lang="en-GB" sz="105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Design a 30-square board game to practice the vocabulary or grammar of 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 topic you are studying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or have studied.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Flashcards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Create flashcards for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15-20 words you don’t yet know with the foreign language on one side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and a picture or English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on the other.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20952138"/>
                  </a:ext>
                </a:extLst>
              </a:tr>
              <a:tr h="114565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All about me</a:t>
                      </a:r>
                      <a:endParaRPr lang="en-GB" sz="105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Write a 70-word (approximately 10 sentences) paragraph introducing yourself to a penfriend.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Home Town</a:t>
                      </a:r>
                      <a:endParaRPr lang="en-GB" sz="105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Design an advert for your home town.  Write all the details in the foreign language.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Tourist Guide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Design a comprehensive phrase booklet for a tourist with helpful phrases in the foreign language, how to say them and</a:t>
                      </a:r>
                      <a:r>
                        <a:rPr lang="en-GB" sz="1050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what they mean</a:t>
                      </a: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.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Synonyms &amp; Antonyms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Write a list of 20 adjectives. Add a synonym and an antonym (opposite) for each.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i="1" u="sng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Use</a:t>
                      </a:r>
                      <a:r>
                        <a:rPr lang="en-GB" sz="1050" i="1" u="sng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10 of them in full sentences</a:t>
                      </a:r>
                      <a:endParaRPr lang="en-GB" sz="1050" u="sng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Want to be a Millionaire?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Write a 20-question quiz in French with 4 possible answers for each question.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Only one answer can be correct. 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04763668"/>
                  </a:ext>
                </a:extLst>
              </a:tr>
              <a:tr h="114565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Verbs 2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Create a family of ‘Verb Bugs’ demonstrating Past, Present and Future tense verb formations.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Subordinating</a:t>
                      </a:r>
                      <a:r>
                        <a:rPr lang="en-GB" sz="1050" b="1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Conjunctions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Write</a:t>
                      </a:r>
                      <a:r>
                        <a:rPr lang="en-GB" sz="1050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a list of 6 subordinating conjunctions – </a:t>
                      </a:r>
                      <a:r>
                        <a:rPr lang="en-GB" sz="1050" u="sng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Use each one in context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Translate</a:t>
                      </a:r>
                      <a:endParaRPr lang="en-GB" sz="1050" dirty="0"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Since the age of 7 I have played football twice a week</a:t>
                      </a:r>
                      <a:r>
                        <a:rPr lang="en-GB" sz="1050" baseline="0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however at the moment I have too much homework so I play less than I would like.  In the future, I hope that I can start again.  Sport is very important for my body and mental health, and so it’s absolutely necessary that I find the time.</a:t>
                      </a:r>
                      <a:r>
                        <a:rPr lang="en-GB" sz="1050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 </a:t>
                      </a:r>
                      <a:endParaRPr lang="en-GB" sz="1050" dirty="0">
                        <a:solidFill>
                          <a:srgbClr val="FF0000"/>
                        </a:solidFill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en-GB" sz="1300" dirty="0">
                        <a:solidFill>
                          <a:srgbClr val="FF0000"/>
                        </a:solidFill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Negatives</a:t>
                      </a:r>
                      <a:endParaRPr lang="en-GB" sz="1050" dirty="0"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Write a list of 5 negatives</a:t>
                      </a:r>
                      <a:r>
                        <a:rPr lang="en-GB" sz="1050" baseline="0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and how to use them – in the past (perfect), present, future and with object pronouns – give examples</a:t>
                      </a:r>
                      <a:endParaRPr lang="en-GB" sz="1050" dirty="0"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83046259"/>
                  </a:ext>
                </a:extLst>
              </a:tr>
              <a:tr h="1323870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Object Pronouns</a:t>
                      </a:r>
                      <a:endParaRPr lang="en-GB" sz="1050" dirty="0"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Research the different kinds of object pronouns, what they mean and how they are used.  Design an image to help remember the  rules.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Question words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Write out 8 question words.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i="1" u="sng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Use them to form an interview for the person of your choice.</a:t>
                      </a:r>
                      <a:r>
                        <a:rPr lang="en-GB" sz="1050" i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i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Prepositions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Make a list of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 prepositions.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i="1" dirty="0" err="1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eg</a:t>
                      </a:r>
                      <a:r>
                        <a:rPr lang="en-GB" sz="1050" i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. under, over, in, on, 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i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 front of, behind, next to,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i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between, opposite, with 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Development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Research the Pluperfect tense on</a:t>
                      </a:r>
                      <a:r>
                        <a:rPr lang="en-GB" sz="1050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line.  Create a </a:t>
                      </a:r>
                      <a:r>
                        <a:rPr lang="en-GB" sz="1050" baseline="0" dirty="0" err="1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userguide</a:t>
                      </a:r>
                      <a:r>
                        <a:rPr lang="en-GB" sz="1050" baseline="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/step by step/How to poster for you to refer to.</a:t>
                      </a: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b="1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MRS VAN DER TRAMP</a:t>
                      </a:r>
                      <a:endParaRPr lang="en-GB" sz="1050" dirty="0">
                        <a:solidFill>
                          <a:schemeClr val="tx1"/>
                        </a:solidFill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050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Which</a:t>
                      </a:r>
                      <a:r>
                        <a:rPr lang="en-GB" sz="1050" baseline="0" dirty="0">
                          <a:solidFill>
                            <a:schemeClr val="tx1"/>
                          </a:solidFill>
                          <a:effectLst/>
                          <a:latin typeface="Comic Sans MS" panose="030F0702030302020204" pitchFamily="66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verbs use </a:t>
                      </a:r>
                      <a:r>
                        <a:rPr lang="en-GB" sz="1050" baseline="0" dirty="0" err="1">
                          <a:solidFill>
                            <a:schemeClr val="tx1"/>
                          </a:solidFill>
                          <a:effectLst/>
                          <a:latin typeface="Berlin Sans FB" panose="020E0602020502020306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être</a:t>
                      </a:r>
                      <a:r>
                        <a:rPr lang="en-GB" sz="1050" baseline="0" dirty="0">
                          <a:solidFill>
                            <a:schemeClr val="tx1"/>
                          </a:solidFill>
                          <a:effectLst/>
                          <a:latin typeface="Berlin Sans FB" panose="020E0602020502020306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as their </a:t>
                      </a:r>
                      <a:r>
                        <a:rPr lang="en-GB" sz="1050" baseline="0" dirty="0" err="1">
                          <a:solidFill>
                            <a:schemeClr val="tx1"/>
                          </a:solidFill>
                          <a:effectLst/>
                          <a:latin typeface="Berlin Sans FB" panose="020E0602020502020306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infinitve</a:t>
                      </a:r>
                      <a:r>
                        <a:rPr lang="en-GB" sz="1050" baseline="0" dirty="0">
                          <a:solidFill>
                            <a:schemeClr val="tx1"/>
                          </a:solidFill>
                          <a:effectLst/>
                          <a:latin typeface="Berlin Sans FB" panose="020E0602020502020306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in the perfect tense?  Design an aide-memoire to support you or a friend.</a:t>
                      </a:r>
                      <a:endParaRPr lang="en-GB" sz="1050" dirty="0">
                        <a:effectLst/>
                        <a:latin typeface="Comic Sans MS" panose="030F0702030302020204" pitchFamily="66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6050" marR="46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55069001"/>
                  </a:ext>
                </a:extLst>
              </a:tr>
            </a:tbl>
          </a:graphicData>
        </a:graphic>
      </p:graphicFrame>
      <p:sp>
        <p:nvSpPr>
          <p:cNvPr id="3" name="Rounded Rectangle 2">
            <a:extLst>
              <a:ext uri="{FF2B5EF4-FFF2-40B4-BE49-F238E27FC236}">
                <a16:creationId xmlns:a16="http://schemas.microsoft.com/office/drawing/2014/main" id="{A3B8E502-CCD5-4241-AD81-A9B7044EF390}"/>
              </a:ext>
            </a:extLst>
          </p:cNvPr>
          <p:cNvSpPr/>
          <p:nvPr/>
        </p:nvSpPr>
        <p:spPr>
          <a:xfrm>
            <a:off x="475448" y="6275070"/>
            <a:ext cx="11407140" cy="582930"/>
          </a:xfrm>
          <a:prstGeom prst="roundRect">
            <a:avLst/>
          </a:prstGeom>
          <a:solidFill>
            <a:srgbClr val="9B0B3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Email/Tweet evidence of your work to either Mrs Smith </a:t>
            </a:r>
            <a:r>
              <a:rPr lang="en-GB" dirty="0">
                <a:hlinkClick r:id="rId2"/>
              </a:rPr>
              <a:t>csmith@stocksbridgehigh.co.uk</a:t>
            </a:r>
            <a:r>
              <a:rPr lang="en-GB" dirty="0"/>
              <a:t> @</a:t>
            </a:r>
            <a:r>
              <a:rPr lang="en-GB" err="1"/>
              <a:t>mmesmithshs</a:t>
            </a:r>
            <a:r>
              <a:rPr lang="en-GB" dirty="0"/>
              <a:t> </a:t>
            </a:r>
          </a:p>
          <a:p>
            <a:pPr algn="ctr"/>
            <a:r>
              <a:rPr lang="en-GB" dirty="0"/>
              <a:t>or Mrs </a:t>
            </a:r>
            <a:r>
              <a:rPr lang="en-GB" err="1"/>
              <a:t>Skitt</a:t>
            </a:r>
            <a:r>
              <a:rPr lang="en-GB" dirty="0"/>
              <a:t> </a:t>
            </a:r>
            <a:r>
              <a:rPr lang="en-GB" dirty="0">
                <a:hlinkClick r:id="rId3"/>
              </a:rPr>
              <a:t>jskitt@stocksbridgehigh.co.uk</a:t>
            </a:r>
            <a:r>
              <a:rPr lang="en-GB" dirty="0"/>
              <a:t> @</a:t>
            </a:r>
            <a:r>
              <a:rPr lang="en-GB" err="1"/>
              <a:t>MmeSkittSHS</a:t>
            </a:r>
            <a:endParaRPr lang="en-GB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F534A88C-196C-5344-912C-E5EAC3575D0E}"/>
              </a:ext>
            </a:extLst>
          </p:cNvPr>
          <p:cNvPicPr>
            <a:picLocks noChangeAspect="1"/>
          </p:cNvPicPr>
          <p:nvPr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1755" t="9783" r="5994"/>
          <a:stretch/>
        </p:blipFill>
        <p:spPr>
          <a:xfrm>
            <a:off x="0" y="0"/>
            <a:ext cx="1588770" cy="530869"/>
          </a:xfrm>
          <a:prstGeom prst="rect">
            <a:avLst/>
          </a:prstGeom>
        </p:spPr>
      </p:pic>
      <p:sp>
        <p:nvSpPr>
          <p:cNvPr id="6" name="Rectangle 5">
            <a:extLst>
              <a:ext uri="{FF2B5EF4-FFF2-40B4-BE49-F238E27FC236}">
                <a16:creationId xmlns:a16="http://schemas.microsoft.com/office/drawing/2014/main" id="{1D6DF8B3-A044-C14D-9708-0BF0D65F34A3}"/>
              </a:ext>
            </a:extLst>
          </p:cNvPr>
          <p:cNvSpPr/>
          <p:nvPr/>
        </p:nvSpPr>
        <p:spPr>
          <a:xfrm>
            <a:off x="7658100" y="0"/>
            <a:ext cx="4533900" cy="525534"/>
          </a:xfrm>
          <a:prstGeom prst="rect">
            <a:avLst/>
          </a:prstGeom>
          <a:solidFill>
            <a:srgbClr val="9B0B3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000" dirty="0">
                <a:solidFill>
                  <a:schemeClr val="bg2">
                    <a:lumMod val="90000"/>
                  </a:schemeClr>
                </a:solidFill>
              </a:rPr>
              <a:t>KS4 French Home Learning Challenges</a:t>
            </a:r>
          </a:p>
        </p:txBody>
      </p:sp>
    </p:spTree>
    <p:extLst>
      <p:ext uri="{BB962C8B-B14F-4D97-AF65-F5344CB8AC3E}">
        <p14:creationId xmlns:p14="http://schemas.microsoft.com/office/powerpoint/2010/main" val="26625451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261</TotalTime>
  <Words>684</Words>
  <Application>Microsoft Office PowerPoint</Application>
  <PresentationFormat>Widescreen</PresentationFormat>
  <Paragraphs>81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Ecclesfield School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 Willson</dc:creator>
  <cp:lastModifiedBy>SMITH, C (SHS MFL Teacher)</cp:lastModifiedBy>
  <cp:revision>24</cp:revision>
  <dcterms:created xsi:type="dcterms:W3CDTF">2019-07-05T11:18:00Z</dcterms:created>
  <dcterms:modified xsi:type="dcterms:W3CDTF">2020-03-20T11:19:38Z</dcterms:modified>
</cp:coreProperties>
</file>

<file path=docProps/thumbnail.jpeg>
</file>