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5" Type="http://schemas.openxmlformats.org/officeDocument/2006/relationships/custom-properties" Target="docProps/custom.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33"/>
  </p:notesMasterIdLst>
  <p:sldIdLst>
    <p:sldId id="284" r:id="rId5"/>
    <p:sldId id="268" r:id="rId6"/>
    <p:sldId id="257" r:id="rId7"/>
    <p:sldId id="263" r:id="rId8"/>
    <p:sldId id="266" r:id="rId9"/>
    <p:sldId id="267" r:id="rId10"/>
    <p:sldId id="258" r:id="rId11"/>
    <p:sldId id="264" r:id="rId12"/>
    <p:sldId id="269" r:id="rId13"/>
    <p:sldId id="270" r:id="rId14"/>
    <p:sldId id="259" r:id="rId15"/>
    <p:sldId id="265" r:id="rId16"/>
    <p:sldId id="271" r:id="rId17"/>
    <p:sldId id="272" r:id="rId18"/>
    <p:sldId id="260" r:id="rId19"/>
    <p:sldId id="273" r:id="rId20"/>
    <p:sldId id="274" r:id="rId21"/>
    <p:sldId id="275" r:id="rId22"/>
    <p:sldId id="261" r:id="rId23"/>
    <p:sldId id="276" r:id="rId24"/>
    <p:sldId id="277" r:id="rId25"/>
    <p:sldId id="278" r:id="rId26"/>
    <p:sldId id="262" r:id="rId27"/>
    <p:sldId id="279" r:id="rId28"/>
    <p:sldId id="280" r:id="rId29"/>
    <p:sldId id="281" r:id="rId30"/>
    <p:sldId id="282" r:id="rId31"/>
    <p:sldId id="283" r:id="rId32"/>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 /><Relationship Id="rId13" Type="http://schemas.openxmlformats.org/officeDocument/2006/relationships/slide" Target="slides/slide9.xml" /><Relationship Id="rId18" Type="http://schemas.openxmlformats.org/officeDocument/2006/relationships/slide" Target="slides/slide14.xml" /><Relationship Id="rId26" Type="http://schemas.openxmlformats.org/officeDocument/2006/relationships/slide" Target="slides/slide22.xml" /><Relationship Id="rId3" Type="http://schemas.openxmlformats.org/officeDocument/2006/relationships/customXml" Target="../customXml/item3.xml" /><Relationship Id="rId21" Type="http://schemas.openxmlformats.org/officeDocument/2006/relationships/slide" Target="slides/slide17.xml" /><Relationship Id="rId34" Type="http://schemas.openxmlformats.org/officeDocument/2006/relationships/presProps" Target="presProps.xml" /><Relationship Id="rId7" Type="http://schemas.openxmlformats.org/officeDocument/2006/relationships/slide" Target="slides/slide3.xml" /><Relationship Id="rId12" Type="http://schemas.openxmlformats.org/officeDocument/2006/relationships/slide" Target="slides/slide8.xml" /><Relationship Id="rId17" Type="http://schemas.openxmlformats.org/officeDocument/2006/relationships/slide" Target="slides/slide13.xml" /><Relationship Id="rId25" Type="http://schemas.openxmlformats.org/officeDocument/2006/relationships/slide" Target="slides/slide21.xml" /><Relationship Id="rId33" Type="http://schemas.openxmlformats.org/officeDocument/2006/relationships/notesMaster" Target="notesMasters/notesMaster1.xml" /><Relationship Id="rId2" Type="http://schemas.openxmlformats.org/officeDocument/2006/relationships/customXml" Target="../customXml/item2.xml" /><Relationship Id="rId16" Type="http://schemas.openxmlformats.org/officeDocument/2006/relationships/slide" Target="slides/slide12.xml" /><Relationship Id="rId20" Type="http://schemas.openxmlformats.org/officeDocument/2006/relationships/slide" Target="slides/slide16.xml" /><Relationship Id="rId29" Type="http://schemas.openxmlformats.org/officeDocument/2006/relationships/slide" Target="slides/slide25.xml" /><Relationship Id="rId1" Type="http://schemas.openxmlformats.org/officeDocument/2006/relationships/customXml" Target="../customXml/item1.xml" /><Relationship Id="rId6" Type="http://schemas.openxmlformats.org/officeDocument/2006/relationships/slide" Target="slides/slide2.xml" /><Relationship Id="rId11" Type="http://schemas.openxmlformats.org/officeDocument/2006/relationships/slide" Target="slides/slide7.xml" /><Relationship Id="rId24" Type="http://schemas.openxmlformats.org/officeDocument/2006/relationships/slide" Target="slides/slide20.xml" /><Relationship Id="rId32" Type="http://schemas.openxmlformats.org/officeDocument/2006/relationships/slide" Target="slides/slide28.xml" /><Relationship Id="rId37" Type="http://schemas.openxmlformats.org/officeDocument/2006/relationships/tableStyles" Target="tableStyles.xml" /><Relationship Id="rId5" Type="http://schemas.openxmlformats.org/officeDocument/2006/relationships/slide" Target="slides/slide1.xml" /><Relationship Id="rId15" Type="http://schemas.openxmlformats.org/officeDocument/2006/relationships/slide" Target="slides/slide11.xml" /><Relationship Id="rId23" Type="http://schemas.openxmlformats.org/officeDocument/2006/relationships/slide" Target="slides/slide19.xml" /><Relationship Id="rId28" Type="http://schemas.openxmlformats.org/officeDocument/2006/relationships/slide" Target="slides/slide24.xml" /><Relationship Id="rId36" Type="http://schemas.openxmlformats.org/officeDocument/2006/relationships/theme" Target="theme/theme1.xml" /><Relationship Id="rId10" Type="http://schemas.openxmlformats.org/officeDocument/2006/relationships/slide" Target="slides/slide6.xml" /><Relationship Id="rId19" Type="http://schemas.openxmlformats.org/officeDocument/2006/relationships/slide" Target="slides/slide15.xml" /><Relationship Id="rId31" Type="http://schemas.openxmlformats.org/officeDocument/2006/relationships/slide" Target="slides/slide27.xml" /><Relationship Id="rId4" Type="http://schemas.openxmlformats.org/officeDocument/2006/relationships/slideMaster" Target="slideMasters/slideMaster1.xml" /><Relationship Id="rId9" Type="http://schemas.openxmlformats.org/officeDocument/2006/relationships/slide" Target="slides/slide5.xml" /><Relationship Id="rId14" Type="http://schemas.openxmlformats.org/officeDocument/2006/relationships/slide" Target="slides/slide10.xml" /><Relationship Id="rId22" Type="http://schemas.openxmlformats.org/officeDocument/2006/relationships/slide" Target="slides/slide18.xml" /><Relationship Id="rId27" Type="http://schemas.openxmlformats.org/officeDocument/2006/relationships/slide" Target="slides/slide23.xml" /><Relationship Id="rId30" Type="http://schemas.openxmlformats.org/officeDocument/2006/relationships/slide" Target="slides/slide26.xml" /><Relationship Id="rId35" Type="http://schemas.openxmlformats.org/officeDocument/2006/relationships/viewProps" Target="viewProp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79972B-D456-4FAD-805E-9EC88CCD115C}" type="datetimeFigureOut">
              <a:rPr lang="fr-FR" smtClean="0"/>
              <a:t>31/05/2020</a:t>
            </a:fld>
            <a:endParaRPr lang="fr-FR"/>
          </a:p>
        </p:txBody>
      </p:sp>
      <p:sp>
        <p:nvSpPr>
          <p:cNvPr id="4" name="Slide Image Placehold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36A862-2A63-4B47-AD6A-99C71620B947}" type="slidenum">
              <a:rPr lang="fr-FR" smtClean="0"/>
              <a:t>‹#›</a:t>
            </a:fld>
            <a:endParaRPr lang="fr-FR"/>
          </a:p>
        </p:txBody>
      </p:sp>
    </p:spTree>
    <p:extLst>
      <p:ext uri="{BB962C8B-B14F-4D97-AF65-F5344CB8AC3E}">
        <p14:creationId xmlns:p14="http://schemas.microsoft.com/office/powerpoint/2010/main" val="32356891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5"/>
          </p:nvPr>
        </p:nvSpPr>
        <p:spPr/>
        <p:txBody>
          <a:bodyPr/>
          <a:lstStyle/>
          <a:p>
            <a:fld id="{6836A862-2A63-4B47-AD6A-99C71620B947}" type="slidenum">
              <a:rPr lang="fr-FR" smtClean="0"/>
              <a:t>22</a:t>
            </a:fld>
            <a:endParaRPr lang="fr-FR"/>
          </a:p>
        </p:txBody>
      </p:sp>
    </p:spTree>
    <p:extLst>
      <p:ext uri="{BB962C8B-B14F-4D97-AF65-F5344CB8AC3E}">
        <p14:creationId xmlns:p14="http://schemas.microsoft.com/office/powerpoint/2010/main" val="23276685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GB"/>
              <a:t>Click to edit Master title style</a:t>
            </a:r>
            <a:endParaRPr lang="en-US"/>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785563E-E907-463D-88F7-0A7704E87C6A}" type="datetime1">
              <a:rPr lang="fr-FR" smtClean="0"/>
              <a:t>31/05/2020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4103085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2BBDB4E4-747D-4B5C-B0FE-4EA705D2D295}" type="datetime1">
              <a:rPr lang="fr-FR" smtClean="0"/>
              <a:t>31/05/2020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1649172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49844307-9B02-46D5-83C3-EA408D05C9BF}" type="datetime1">
              <a:rPr lang="fr-FR" smtClean="0"/>
              <a:t>31/05/2020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39071168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CDAF2DDE-7CBB-438E-931E-F80306B8844D}" type="datetime1">
              <a:rPr lang="fr-FR" smtClean="0"/>
              <a:t>31/05/2020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3805352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GB"/>
              <a:t>Click to edit Master title style</a:t>
            </a:r>
            <a:endParaRPr lang="en-US"/>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018C83C-796D-4A1C-8693-60997E62F22A}" type="datetime1">
              <a:rPr lang="fr-FR" smtClean="0"/>
              <a:t>31/05/2020</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3409617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71488"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3471863"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85868933-ACC8-4EA2-99E8-E2C10E038156}" type="datetime1">
              <a:rPr lang="fr-FR" smtClean="0"/>
              <a:t>31/05/2020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22670612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GB"/>
              <a:t>Click to edit Master title style</a:t>
            </a:r>
            <a:endParaRPr lang="en-US"/>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8FA10393-3EEA-4C4A-B868-E4FE8544A21B}" type="datetime1">
              <a:rPr lang="fr-FR" smtClean="0"/>
              <a:t>31/05/2020</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290128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09B0CBDD-4110-490B-8E3F-56FA87A3CB53}" type="datetime1">
              <a:rPr lang="fr-FR" smtClean="0"/>
              <a:t>31/05/2020</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2389145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1B5194-9217-4F7F-ACCB-8CF20F652144}" type="datetime1">
              <a:rPr lang="fr-FR" smtClean="0"/>
              <a:t>31/05/2020</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2385428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3B75EC2F-70B7-4580-8B00-A5466B1F2681}" type="datetime1">
              <a:rPr lang="fr-FR" smtClean="0"/>
              <a:t>31/05/2020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872273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107A7F1F-1E4D-4E5E-94AB-653D978D4119}" type="datetime1">
              <a:rPr lang="fr-FR" smtClean="0"/>
              <a:t>31/05/2020</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B0CB8DA3-2073-294C-B19C-B33865F764CB}" type="slidenum">
              <a:rPr lang="fr-FR" smtClean="0"/>
              <a:t>‹#›</a:t>
            </a:fld>
            <a:endParaRPr lang="fr-FR"/>
          </a:p>
        </p:txBody>
      </p:sp>
    </p:spTree>
    <p:extLst>
      <p:ext uri="{BB962C8B-B14F-4D97-AF65-F5344CB8AC3E}">
        <p14:creationId xmlns:p14="http://schemas.microsoft.com/office/powerpoint/2010/main" val="9333415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0A2AC51-4B0D-44AF-8421-6CC9E08B193F}" type="datetime1">
              <a:rPr lang="fr-FR" smtClean="0"/>
              <a:t>31/05/2020</a:t>
            </a:fld>
            <a:endParaRPr lang="fr-FR"/>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B0CB8DA3-2073-294C-B19C-B33865F764CB}" type="slidenum">
              <a:rPr lang="fr-FR" smtClean="0"/>
              <a:t>‹#›</a:t>
            </a:fld>
            <a:endParaRPr lang="fr-FR"/>
          </a:p>
        </p:txBody>
      </p:sp>
    </p:spTree>
    <p:extLst>
      <p:ext uri="{BB962C8B-B14F-4D97-AF65-F5344CB8AC3E}">
        <p14:creationId xmlns:p14="http://schemas.microsoft.com/office/powerpoint/2010/main" val="35230478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skitt@stocksbridgehigh.co.uk" TargetMode="External" /><Relationship Id="rId2" Type="http://schemas.openxmlformats.org/officeDocument/2006/relationships/hyperlink" Target="mailto:csmith70@stocksbridgehigh.co.uk" TargetMode="External" /><Relationship Id="rId1" Type="http://schemas.openxmlformats.org/officeDocument/2006/relationships/slideLayout" Target="../slideLayouts/slideLayout1.xml" /><Relationship Id="rId5" Type="http://schemas.openxmlformats.org/officeDocument/2006/relationships/image" Target="../media/image2.png" /><Relationship Id="rId4" Type="http://schemas.openxmlformats.org/officeDocument/2006/relationships/image" Target="../media/image1.emf" /></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2.xml.rels><?xml version="1.0" encoding="UTF-8" standalone="yes"?>
<Relationships xmlns="http://schemas.openxmlformats.org/package/2006/relationships"><Relationship Id="rId3" Type="http://schemas.openxmlformats.org/officeDocument/2006/relationships/image" Target="../media/image8.png" /><Relationship Id="rId2" Type="http://schemas.openxmlformats.org/officeDocument/2006/relationships/image" Target="../media/image7.png" /><Relationship Id="rId1" Type="http://schemas.openxmlformats.org/officeDocument/2006/relationships/slideLayout" Target="../slideLayouts/slideLayout7.xml" /><Relationship Id="rId5" Type="http://schemas.openxmlformats.org/officeDocument/2006/relationships/image" Target="../media/image10.png" /><Relationship Id="rId4" Type="http://schemas.openxmlformats.org/officeDocument/2006/relationships/image" Target="../media/image9.png" /></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5.xml.rels><?xml version="1.0" encoding="UTF-8" standalone="yes"?>
<Relationships xmlns="http://schemas.openxmlformats.org/package/2006/relationships"><Relationship Id="rId3" Type="http://schemas.openxmlformats.org/officeDocument/2006/relationships/image" Target="../media/image4.tiff" /><Relationship Id="rId2" Type="http://schemas.openxmlformats.org/officeDocument/2006/relationships/image" Target="../media/image3.tiff" /><Relationship Id="rId1" Type="http://schemas.openxmlformats.org/officeDocument/2006/relationships/slideLayout" Target="../slideLayouts/slideLayout7.xml" /><Relationship Id="rId5" Type="http://schemas.openxmlformats.org/officeDocument/2006/relationships/image" Target="../media/image6.tiff" /><Relationship Id="rId4" Type="http://schemas.openxmlformats.org/officeDocument/2006/relationships/image" Target="../media/image5.tiff" /></Relationships>
</file>

<file path=ppt/slides/_rels/slide16.xml.rels><?xml version="1.0" encoding="UTF-8" standalone="yes"?>
<Relationships xmlns="http://schemas.openxmlformats.org/package/2006/relationships"><Relationship Id="rId8" Type="http://schemas.openxmlformats.org/officeDocument/2006/relationships/image" Target="../media/image13.png" /><Relationship Id="rId13" Type="http://schemas.openxmlformats.org/officeDocument/2006/relationships/image" Target="../media/image18.png" /><Relationship Id="rId3" Type="http://schemas.openxmlformats.org/officeDocument/2006/relationships/image" Target="../media/image6.tiff" /><Relationship Id="rId7" Type="http://schemas.openxmlformats.org/officeDocument/2006/relationships/image" Target="../media/image12.png" /><Relationship Id="rId12" Type="http://schemas.openxmlformats.org/officeDocument/2006/relationships/image" Target="../media/image17.png" /><Relationship Id="rId2" Type="http://schemas.openxmlformats.org/officeDocument/2006/relationships/image" Target="../media/image3.tiff" /><Relationship Id="rId1" Type="http://schemas.openxmlformats.org/officeDocument/2006/relationships/slideLayout" Target="../slideLayouts/slideLayout7.xml" /><Relationship Id="rId6" Type="http://schemas.openxmlformats.org/officeDocument/2006/relationships/image" Target="../media/image11.png" /><Relationship Id="rId11" Type="http://schemas.openxmlformats.org/officeDocument/2006/relationships/image" Target="../media/image16.png" /><Relationship Id="rId5" Type="http://schemas.openxmlformats.org/officeDocument/2006/relationships/image" Target="../media/image4.tiff" /><Relationship Id="rId10" Type="http://schemas.openxmlformats.org/officeDocument/2006/relationships/image" Target="../media/image15.png" /><Relationship Id="rId4" Type="http://schemas.openxmlformats.org/officeDocument/2006/relationships/image" Target="../media/image5.tiff" /><Relationship Id="rId9" Type="http://schemas.openxmlformats.org/officeDocument/2006/relationships/image" Target="../media/image14.png" /></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 /><Relationship Id="rId1" Type="http://schemas.openxmlformats.org/officeDocument/2006/relationships/slideLayout" Target="../slideLayouts/slideLayout7.xml" /></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4.xml.rels><?xml version="1.0" encoding="UTF-8" standalone="yes"?>
<Relationships xmlns="http://schemas.openxmlformats.org/package/2006/relationships"><Relationship Id="rId2" Type="http://schemas.openxmlformats.org/officeDocument/2006/relationships/image" Target="../media/image19.png" /><Relationship Id="rId1" Type="http://schemas.openxmlformats.org/officeDocument/2006/relationships/slideLayout" Target="../slideLayouts/slideLayout7.xml" /></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7.xml.rels><?xml version="1.0" encoding="UTF-8" standalone="yes"?>
<Relationships xmlns="http://schemas.openxmlformats.org/package/2006/relationships"><Relationship Id="rId3" Type="http://schemas.openxmlformats.org/officeDocument/2006/relationships/image" Target="../media/image4.tiff" /><Relationship Id="rId2" Type="http://schemas.openxmlformats.org/officeDocument/2006/relationships/image" Target="../media/image3.tiff" /><Relationship Id="rId1" Type="http://schemas.openxmlformats.org/officeDocument/2006/relationships/slideLayout" Target="../slideLayouts/slideLayout7.xml" /><Relationship Id="rId5" Type="http://schemas.openxmlformats.org/officeDocument/2006/relationships/image" Target="../media/image6.tiff" /><Relationship Id="rId4" Type="http://schemas.openxmlformats.org/officeDocument/2006/relationships/image" Target="../media/image5.tiff" /></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0CB8DA3-2073-294C-B19C-B33865F764CB}" type="slidenum">
              <a:rPr lang="fr-FR" smtClean="0"/>
              <a:t>1</a:t>
            </a:fld>
            <a:endParaRPr lang="fr-FR"/>
          </a:p>
        </p:txBody>
      </p:sp>
      <p:sp>
        <p:nvSpPr>
          <p:cNvPr id="3" name="Rectangle 2">
            <a:extLst>
              <a:ext uri="{FF2B5EF4-FFF2-40B4-BE49-F238E27FC236}">
                <a16:creationId xmlns:a16="http://schemas.microsoft.com/office/drawing/2014/main" id="{2160E841-6E24-4949-86A4-F80333E1FA88}"/>
              </a:ext>
            </a:extLst>
          </p:cNvPr>
          <p:cNvSpPr/>
          <p:nvPr/>
        </p:nvSpPr>
        <p:spPr>
          <a:xfrm>
            <a:off x="288408" y="5694326"/>
            <a:ext cx="6281183" cy="2093907"/>
          </a:xfrm>
          <a:prstGeom prst="rect">
            <a:avLst/>
          </a:prstGeom>
        </p:spPr>
        <p:txBody>
          <a:bodyPr wrap="square" anchor="t">
            <a:spAutoFit/>
          </a:bodyPr>
          <a:lstStyle/>
          <a:p>
            <a:pPr algn="ctr">
              <a:lnSpc>
                <a:spcPct val="115000"/>
              </a:lnSpc>
              <a:spcAft>
                <a:spcPts val="1000"/>
              </a:spcAft>
            </a:pPr>
            <a:r>
              <a:rPr lang="en-GB" b="1">
                <a:latin typeface="Calibri"/>
                <a:ea typeface="Calibri" panose="020F0502020204030204" pitchFamily="34" charset="0"/>
                <a:cs typeface="Times New Roman"/>
              </a:rPr>
              <a:t>Please send a copy / photo of your work to your teacher.</a:t>
            </a:r>
          </a:p>
          <a:p>
            <a:pPr algn="ctr"/>
            <a:r>
              <a:rPr lang="en-GB">
                <a:ea typeface="+mn-lt"/>
                <a:cs typeface="+mn-lt"/>
              </a:rPr>
              <a:t>Mrs Smith </a:t>
            </a:r>
            <a:r>
              <a:rPr lang="en-GB">
                <a:ea typeface="+mn-lt"/>
                <a:cs typeface="+mn-lt"/>
                <a:hlinkClick r:id="rId2"/>
              </a:rPr>
              <a:t>csmith@stocksbridgehigh.co.uk</a:t>
            </a:r>
            <a:r>
              <a:rPr lang="en-GB">
                <a:ea typeface="+mn-lt"/>
                <a:cs typeface="+mn-lt"/>
              </a:rPr>
              <a:t> Twitter: @mmesmithshs </a:t>
            </a:r>
          </a:p>
          <a:p>
            <a:pPr algn="ctr">
              <a:lnSpc>
                <a:spcPct val="114999"/>
              </a:lnSpc>
              <a:spcAft>
                <a:spcPts val="1000"/>
              </a:spcAft>
            </a:pPr>
            <a:endParaRPr lang="en-GB" b="1">
              <a:latin typeface="Calibri"/>
              <a:ea typeface="Calibri" panose="020F0502020204030204" pitchFamily="34" charset="0"/>
              <a:cs typeface="Times New Roman"/>
            </a:endParaRPr>
          </a:p>
          <a:p>
            <a:pPr algn="ctr"/>
            <a:r>
              <a:rPr lang="en-GB">
                <a:ea typeface="+mn-lt"/>
                <a:cs typeface="+mn-lt"/>
              </a:rPr>
              <a:t>Mrs </a:t>
            </a:r>
            <a:r>
              <a:rPr lang="en-GB" err="1">
                <a:ea typeface="+mn-lt"/>
                <a:cs typeface="+mn-lt"/>
              </a:rPr>
              <a:t>Skitt</a:t>
            </a:r>
            <a:r>
              <a:rPr lang="en-GB">
                <a:ea typeface="+mn-lt"/>
                <a:cs typeface="+mn-lt"/>
              </a:rPr>
              <a:t> </a:t>
            </a:r>
            <a:r>
              <a:rPr lang="en-GB">
                <a:ea typeface="+mn-lt"/>
                <a:cs typeface="+mn-lt"/>
                <a:hlinkClick r:id="rId3"/>
              </a:rPr>
              <a:t>jskitt@stocksbridgehigh.co.uk</a:t>
            </a:r>
            <a:r>
              <a:rPr lang="en-GB">
                <a:ea typeface="+mn-lt"/>
                <a:cs typeface="+mn-lt"/>
              </a:rPr>
              <a:t> </a:t>
            </a:r>
            <a:endParaRPr lang="en-US">
              <a:ea typeface="+mn-lt"/>
              <a:cs typeface="+mn-lt"/>
            </a:endParaRPr>
          </a:p>
          <a:p>
            <a:pPr algn="ctr"/>
            <a:r>
              <a:rPr lang="en-GB">
                <a:ea typeface="+mn-lt"/>
                <a:cs typeface="+mn-lt"/>
              </a:rPr>
              <a:t>Twitter: @MmeSkittSHS</a:t>
            </a:r>
            <a:endParaRPr lang="en-GB"/>
          </a:p>
        </p:txBody>
      </p:sp>
      <p:sp>
        <p:nvSpPr>
          <p:cNvPr id="5" name="Text Box 2">
            <a:extLst>
              <a:ext uri="{FF2B5EF4-FFF2-40B4-BE49-F238E27FC236}">
                <a16:creationId xmlns:a16="http://schemas.microsoft.com/office/drawing/2014/main" id="{21952B43-6B2A-C44F-B9E1-2A3632134FB3}"/>
              </a:ext>
            </a:extLst>
          </p:cNvPr>
          <p:cNvSpPr txBox="1">
            <a:spLocks noChangeArrowheads="1"/>
          </p:cNvSpPr>
          <p:nvPr/>
        </p:nvSpPr>
        <p:spPr bwMode="auto">
          <a:xfrm>
            <a:off x="288408" y="2894383"/>
            <a:ext cx="6098105" cy="2156083"/>
          </a:xfrm>
          <a:prstGeom prst="rect">
            <a:avLst/>
          </a:prstGeom>
          <a:solidFill>
            <a:srgbClr val="FFFFFF"/>
          </a:solidFill>
          <a:ln>
            <a:noFill/>
          </a:ln>
          <a:extLst>
            <a:ext uri="{91240B29-F687-4F45-9708-019B960494DF}">
              <a14:hiddenLine xmlns:a14="http://schemas.microsoft.com/office/drawing/2010/main" w="6350">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eaLnBrk="0" fontAlgn="base" hangingPunct="0">
              <a:spcBef>
                <a:spcPct val="0"/>
              </a:spcBef>
              <a:spcAft>
                <a:spcPct val="0"/>
              </a:spcAft>
            </a:pPr>
            <a:r>
              <a:rPr kumimoji="0" lang="en-US" altLang="en-US" sz="3600" b="0" i="0" u="none" strike="noStrike" cap="none" normalizeH="0" baseline="0">
                <a:ln>
                  <a:noFill/>
                </a:ln>
                <a:effectLst/>
                <a:latin typeface="Arial"/>
                <a:ea typeface="Calibri" panose="020F0502020204030204" pitchFamily="34" charset="0"/>
                <a:cs typeface="Times New Roman"/>
              </a:rPr>
              <a:t>Year 7</a:t>
            </a:r>
            <a:r>
              <a:rPr lang="en-US" altLang="en-US" sz="3600">
                <a:latin typeface="Arial"/>
                <a:ea typeface="Calibri" panose="020F0502020204030204" pitchFamily="34" charset="0"/>
                <a:cs typeface="Times New Roman"/>
              </a:rPr>
              <a:t> </a:t>
            </a:r>
            <a:r>
              <a:rPr kumimoji="0" lang="en-US" altLang="en-US" sz="3600" b="0" i="0" u="none" strike="noStrike" cap="none" normalizeH="0" baseline="0">
                <a:ln>
                  <a:noFill/>
                </a:ln>
                <a:effectLst/>
                <a:latin typeface="Arial"/>
                <a:ea typeface="Calibri" panose="020F0502020204030204" pitchFamily="34" charset="0"/>
                <a:cs typeface="Times New Roman"/>
              </a:rPr>
              <a:t> French Work </a:t>
            </a:r>
            <a:r>
              <a:rPr lang="en-US" altLang="en-US" sz="3600">
                <a:latin typeface="Arial"/>
                <a:ea typeface="Calibri" panose="020F0502020204030204" pitchFamily="34" charset="0"/>
                <a:cs typeface="Times New Roman"/>
              </a:rPr>
              <a:t>Booklet</a:t>
            </a:r>
            <a:endParaRPr kumimoji="0" lang="en-US" altLang="en-US" sz="600" b="0" i="0" u="none" strike="noStrike" cap="none" normalizeH="0" baseline="0">
              <a:ln>
                <a:noFill/>
              </a:ln>
              <a:effectLst/>
              <a:latin typeface="Arial" panose="020B0604020202020204" pitchFamily="34" charset="0"/>
            </a:endParaRPr>
          </a:p>
          <a:p>
            <a:pPr defTabSz="914400">
              <a:spcBef>
                <a:spcPct val="0"/>
              </a:spcBef>
              <a:spcAft>
                <a:spcPct val="0"/>
              </a:spcAft>
            </a:pPr>
            <a:r>
              <a:rPr lang="en-US" altLang="en-US" sz="3600">
                <a:latin typeface="Arial"/>
                <a:ea typeface="Calibri" panose="020F0502020204030204" pitchFamily="34" charset="0"/>
                <a:cs typeface="Times New Roman"/>
              </a:rPr>
              <a:t>Half-Term 6</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600" b="0" i="0" u="none" strike="noStrike" cap="none" normalizeH="0" baseline="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Name: _________________</a:t>
            </a:r>
          </a:p>
          <a:p>
            <a:pPr defTabSz="914400">
              <a:spcBef>
                <a:spcPct val="0"/>
              </a:spcBef>
              <a:spcAft>
                <a:spcPct val="0"/>
              </a:spcAft>
            </a:pPr>
            <a:r>
              <a:rPr lang="en-US" altLang="en-US" sz="3600">
                <a:latin typeface="Arial"/>
                <a:cs typeface="Times New Roman"/>
              </a:rPr>
              <a:t>Form: </a:t>
            </a:r>
            <a:r>
              <a:rPr lang="en-US" altLang="en-US" sz="3600" u="sng">
                <a:latin typeface="Arial"/>
                <a:cs typeface="Times New Roman"/>
              </a:rPr>
              <a:t>					</a:t>
            </a:r>
            <a:endParaRPr lang="en-US" altLang="en-US" sz="3600">
              <a:latin typeface="Arial" panose="020B0604020202020204" pitchFamily="34" charset="0"/>
              <a:cs typeface="Times New Roman"/>
            </a:endParaRPr>
          </a:p>
        </p:txBody>
      </p:sp>
      <p:pic>
        <p:nvPicPr>
          <p:cNvPr id="7" name="Picture 6">
            <a:extLst>
              <a:ext uri="{FF2B5EF4-FFF2-40B4-BE49-F238E27FC236}">
                <a16:creationId xmlns:a16="http://schemas.microsoft.com/office/drawing/2014/main" id="{EB51A8B3-60C5-A545-9D52-AC77BC58DCED}"/>
              </a:ext>
            </a:extLst>
          </p:cNvPr>
          <p:cNvPicPr>
            <a:picLocks noChangeAspect="1"/>
          </p:cNvPicPr>
          <p:nvPr/>
        </p:nvPicPr>
        <p:blipFill>
          <a:blip r:embed="rId4"/>
          <a:stretch>
            <a:fillRect/>
          </a:stretch>
        </p:blipFill>
        <p:spPr>
          <a:xfrm>
            <a:off x="2209240" y="1265610"/>
            <a:ext cx="2057400" cy="1333500"/>
          </a:xfrm>
          <a:prstGeom prst="rect">
            <a:avLst/>
          </a:prstGeom>
        </p:spPr>
      </p:pic>
      <p:pic>
        <p:nvPicPr>
          <p:cNvPr id="8" name="Picture 7">
            <a:extLst>
              <a:ext uri="{FF2B5EF4-FFF2-40B4-BE49-F238E27FC236}">
                <a16:creationId xmlns:a16="http://schemas.microsoft.com/office/drawing/2014/main" id="{4896EFC2-8C2C-6E4D-BC8B-B8A54C516D7C}"/>
              </a:ext>
            </a:extLst>
          </p:cNvPr>
          <p:cNvPicPr>
            <a:picLocks noChangeAspect="1"/>
          </p:cNvPicPr>
          <p:nvPr/>
        </p:nvPicPr>
        <p:blipFill rotWithShape="1">
          <a:blip r:embed="rId5">
            <a:extLst>
              <a:ext uri="{28A0092B-C50C-407E-A947-70E740481C1C}">
                <a14:useLocalDpi xmlns:a14="http://schemas.microsoft.com/office/drawing/2010/main" val="0"/>
              </a:ext>
            </a:extLst>
          </a:blip>
          <a:srcRect l="11755" t="9783" r="5994"/>
          <a:stretch/>
        </p:blipFill>
        <p:spPr>
          <a:xfrm>
            <a:off x="0" y="0"/>
            <a:ext cx="2506133" cy="837395"/>
          </a:xfrm>
          <a:prstGeom prst="rect">
            <a:avLst/>
          </a:prstGeom>
        </p:spPr>
      </p:pic>
      <p:sp>
        <p:nvSpPr>
          <p:cNvPr id="9" name="Rectangle 8">
            <a:extLst>
              <a:ext uri="{FF2B5EF4-FFF2-40B4-BE49-F238E27FC236}">
                <a16:creationId xmlns:a16="http://schemas.microsoft.com/office/drawing/2014/main" id="{66C32B8D-AEAD-B547-8169-27DFBA859B85}"/>
              </a:ext>
            </a:extLst>
          </p:cNvPr>
          <p:cNvSpPr/>
          <p:nvPr/>
        </p:nvSpPr>
        <p:spPr>
          <a:xfrm>
            <a:off x="3979334" y="0"/>
            <a:ext cx="2878666" cy="812800"/>
          </a:xfrm>
          <a:prstGeom prst="rect">
            <a:avLst/>
          </a:prstGeom>
          <a:solidFill>
            <a:srgbClr val="9B0B3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a:solidFill>
                  <a:schemeClr val="bg2">
                    <a:lumMod val="90000"/>
                  </a:schemeClr>
                </a:solidFill>
              </a:rPr>
              <a:t>KS3 French  </a:t>
            </a:r>
          </a:p>
        </p:txBody>
      </p:sp>
    </p:spTree>
    <p:extLst>
      <p:ext uri="{BB962C8B-B14F-4D97-AF65-F5344CB8AC3E}">
        <p14:creationId xmlns:p14="http://schemas.microsoft.com/office/powerpoint/2010/main" val="2546063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C936C1B-ECCC-154B-90FB-B48061F395E1}"/>
              </a:ext>
            </a:extLst>
          </p:cNvPr>
          <p:cNvSpPr txBox="1"/>
          <p:nvPr/>
        </p:nvSpPr>
        <p:spPr>
          <a:xfrm>
            <a:off x="289001" y="114729"/>
            <a:ext cx="6244963" cy="5262979"/>
          </a:xfrm>
          <a:prstGeom prst="rect">
            <a:avLst/>
          </a:prstGeom>
          <a:noFill/>
          <a:ln>
            <a:solidFill>
              <a:schemeClr val="tx1"/>
            </a:solidFill>
          </a:ln>
        </p:spPr>
        <p:txBody>
          <a:bodyPr wrap="square" rtlCol="0">
            <a:spAutoFit/>
          </a:bodyPr>
          <a:lstStyle/>
          <a:p>
            <a:r>
              <a:rPr lang="fr-FR" sz="1400" b="1"/>
              <a:t>7. a)Read </a:t>
            </a:r>
            <a:r>
              <a:rPr lang="fr-FR" sz="1400" b="1" err="1"/>
              <a:t>this</a:t>
            </a:r>
            <a:r>
              <a:rPr lang="fr-FR" sz="1400" b="1"/>
              <a:t> </a:t>
            </a:r>
            <a:r>
              <a:rPr lang="fr-FR" sz="1400" b="1" err="1"/>
              <a:t>paragraph</a:t>
            </a:r>
            <a:r>
              <a:rPr lang="fr-FR" sz="1400" b="1"/>
              <a:t> about Ludo, </a:t>
            </a:r>
            <a:r>
              <a:rPr lang="fr-FR" sz="1400" b="1" err="1"/>
              <a:t>his</a:t>
            </a:r>
            <a:r>
              <a:rPr lang="fr-FR" sz="1400" b="1"/>
              <a:t> </a:t>
            </a:r>
            <a:r>
              <a:rPr lang="fr-FR" sz="1400" b="1" err="1"/>
              <a:t>family</a:t>
            </a:r>
            <a:r>
              <a:rPr lang="fr-FR" sz="1400" b="1"/>
              <a:t> and </a:t>
            </a:r>
            <a:r>
              <a:rPr lang="fr-FR" sz="1400" b="1" err="1"/>
              <a:t>their</a:t>
            </a:r>
            <a:r>
              <a:rPr lang="fr-FR" sz="1400" b="1"/>
              <a:t> musical tastes:</a:t>
            </a:r>
          </a:p>
          <a:p>
            <a:endParaRPr lang="fr-FR" sz="800"/>
          </a:p>
          <a:p>
            <a:r>
              <a:rPr lang="fr-FR" sz="1400"/>
              <a:t>Je m’appelle Ludo et j’adore le rap. Mon rappeur préféré s’appelle </a:t>
            </a:r>
            <a:r>
              <a:rPr lang="fr-FR" sz="1400" err="1"/>
              <a:t>Kendrick</a:t>
            </a:r>
            <a:r>
              <a:rPr lang="fr-FR" sz="1400"/>
              <a:t> Lamar. Aussi, J’aime beaucoup la musique pop, mais je déteste le rock. Mon frère s’appelle Elliot. Il aime le jazz mais il n’aime pas la musique pop. Ma sœur s’appelle Isabelle. Elle adore le RnB mais elle déteste le rap. Mon père n’aime pas la musique pop mais il adore le rock. Ma belle-mère aime beaucoup le jazz mais elle n’aime pas le RnB.</a:t>
            </a:r>
          </a:p>
          <a:p>
            <a:endParaRPr lang="fr-FR" sz="1400"/>
          </a:p>
          <a:p>
            <a:r>
              <a:rPr lang="en-GB" sz="1400" b="1"/>
              <a:t>b) Now try and find the mistakes in the English translation below. The first one has been done for you but there are six more mistakes to find. </a:t>
            </a:r>
          </a:p>
          <a:p>
            <a:endParaRPr lang="en-GB" sz="1400" b="1"/>
          </a:p>
          <a:p>
            <a:r>
              <a:rPr lang="en-GB" sz="1400"/>
              <a:t>My name is Ludo and </a:t>
            </a:r>
            <a:r>
              <a:rPr lang="en-GB" sz="1400" b="1" strike="sngStrike"/>
              <a:t>I like </a:t>
            </a:r>
            <a:r>
              <a:rPr lang="en-GB" sz="1400"/>
              <a:t>rap. My favourite rapper is called Kendrick Lamar. Also, I really like classical music but I hate rock music. My brother is called Elliot. He likes jazz but he doesn’t like RnB. My sister is called Isabelle. She loves RnB but she really likes rap. My dad doesn’t like rap but he loves rock music. My </a:t>
            </a:r>
            <a:r>
              <a:rPr lang="en-GB" sz="1400" err="1"/>
              <a:t>stepmum</a:t>
            </a:r>
            <a:r>
              <a:rPr lang="en-GB" sz="1400"/>
              <a:t> really likes jazz but she hates RnB. </a:t>
            </a:r>
          </a:p>
          <a:p>
            <a:endParaRPr lang="en-GB" sz="1400"/>
          </a:p>
          <a:p>
            <a:r>
              <a:rPr lang="en-GB" sz="1400"/>
              <a:t>c) What should it say instead of these </a:t>
            </a:r>
            <a:r>
              <a:rPr lang="fr-FR" sz="1400"/>
              <a:t>incorrect </a:t>
            </a:r>
            <a:r>
              <a:rPr lang="fr-FR" sz="1400" err="1"/>
              <a:t>words</a:t>
            </a:r>
            <a:r>
              <a:rPr lang="fr-FR" sz="1400"/>
              <a:t>/phrases? Write </a:t>
            </a:r>
            <a:r>
              <a:rPr lang="fr-FR" sz="1400" err="1"/>
              <a:t>them</a:t>
            </a:r>
            <a:r>
              <a:rPr lang="fr-FR" sz="1400"/>
              <a:t> </a:t>
            </a:r>
            <a:r>
              <a:rPr lang="fr-FR" sz="1400" err="1"/>
              <a:t>below</a:t>
            </a:r>
            <a:endParaRPr lang="fr-FR" sz="1400"/>
          </a:p>
          <a:p>
            <a:endParaRPr lang="fr-FR" sz="1400"/>
          </a:p>
          <a:p>
            <a:r>
              <a:rPr lang="fr-FR" sz="1200" i="1" err="1"/>
              <a:t>example</a:t>
            </a:r>
            <a:r>
              <a:rPr lang="fr-FR" sz="1400"/>
              <a:t>:____</a:t>
            </a:r>
            <a:r>
              <a:rPr lang="fr-FR" sz="1400" i="1" u="sng"/>
              <a:t>I love (j’adore)____</a:t>
            </a:r>
          </a:p>
          <a:p>
            <a:endParaRPr lang="fr-FR" sz="1200"/>
          </a:p>
          <a:p>
            <a:r>
              <a:rPr lang="fr-FR" sz="1400"/>
              <a:t>____________________</a:t>
            </a:r>
          </a:p>
          <a:p>
            <a:endParaRPr lang="fr-FR" sz="1400"/>
          </a:p>
          <a:p>
            <a:r>
              <a:rPr lang="fr-FR" sz="1400"/>
              <a:t>____________________</a:t>
            </a:r>
          </a:p>
        </p:txBody>
      </p:sp>
      <p:sp>
        <p:nvSpPr>
          <p:cNvPr id="3" name="TextBox 2">
            <a:extLst>
              <a:ext uri="{FF2B5EF4-FFF2-40B4-BE49-F238E27FC236}">
                <a16:creationId xmlns:a16="http://schemas.microsoft.com/office/drawing/2014/main" id="{54A54750-E143-E54E-B706-AC97E14DBC6D}"/>
              </a:ext>
            </a:extLst>
          </p:cNvPr>
          <p:cNvSpPr txBox="1"/>
          <p:nvPr/>
        </p:nvSpPr>
        <p:spPr>
          <a:xfrm>
            <a:off x="2414965" y="4594122"/>
            <a:ext cx="2028070" cy="738664"/>
          </a:xfrm>
          <a:prstGeom prst="rect">
            <a:avLst/>
          </a:prstGeom>
          <a:noFill/>
        </p:spPr>
        <p:txBody>
          <a:bodyPr wrap="square" rtlCol="0">
            <a:spAutoFit/>
          </a:bodyPr>
          <a:lstStyle/>
          <a:p>
            <a:r>
              <a:rPr lang="fr-FR" sz="1400"/>
              <a:t>____________________</a:t>
            </a:r>
          </a:p>
          <a:p>
            <a:endParaRPr lang="fr-FR" sz="1400"/>
          </a:p>
          <a:p>
            <a:r>
              <a:rPr lang="fr-FR" sz="1400"/>
              <a:t>____________________</a:t>
            </a:r>
          </a:p>
        </p:txBody>
      </p:sp>
      <p:sp>
        <p:nvSpPr>
          <p:cNvPr id="5" name="TextBox 4">
            <a:extLst>
              <a:ext uri="{FF2B5EF4-FFF2-40B4-BE49-F238E27FC236}">
                <a16:creationId xmlns:a16="http://schemas.microsoft.com/office/drawing/2014/main" id="{37CDB9FF-D687-8F4A-AADA-35C3451E1566}"/>
              </a:ext>
            </a:extLst>
          </p:cNvPr>
          <p:cNvSpPr txBox="1"/>
          <p:nvPr/>
        </p:nvSpPr>
        <p:spPr>
          <a:xfrm>
            <a:off x="4611949" y="4568569"/>
            <a:ext cx="2028070" cy="738664"/>
          </a:xfrm>
          <a:prstGeom prst="rect">
            <a:avLst/>
          </a:prstGeom>
          <a:noFill/>
        </p:spPr>
        <p:txBody>
          <a:bodyPr wrap="square" rtlCol="0">
            <a:spAutoFit/>
          </a:bodyPr>
          <a:lstStyle/>
          <a:p>
            <a:r>
              <a:rPr lang="fr-FR" sz="1400"/>
              <a:t>____________________</a:t>
            </a:r>
          </a:p>
          <a:p>
            <a:endParaRPr lang="fr-FR" sz="1400"/>
          </a:p>
          <a:p>
            <a:r>
              <a:rPr lang="fr-FR" sz="1400"/>
              <a:t>____________________</a:t>
            </a:r>
          </a:p>
        </p:txBody>
      </p:sp>
      <p:sp>
        <p:nvSpPr>
          <p:cNvPr id="6" name="TextBox 5">
            <a:extLst>
              <a:ext uri="{FF2B5EF4-FFF2-40B4-BE49-F238E27FC236}">
                <a16:creationId xmlns:a16="http://schemas.microsoft.com/office/drawing/2014/main" id="{114D9CF7-0525-9F44-B872-CDEB8DF34772}"/>
              </a:ext>
            </a:extLst>
          </p:cNvPr>
          <p:cNvSpPr txBox="1"/>
          <p:nvPr/>
        </p:nvSpPr>
        <p:spPr>
          <a:xfrm>
            <a:off x="289001" y="5476562"/>
            <a:ext cx="6244962" cy="3108543"/>
          </a:xfrm>
          <a:prstGeom prst="rect">
            <a:avLst/>
          </a:prstGeom>
          <a:noFill/>
          <a:ln>
            <a:solidFill>
              <a:schemeClr val="tx1"/>
            </a:solidFill>
          </a:ln>
        </p:spPr>
        <p:txBody>
          <a:bodyPr wrap="square" rtlCol="0">
            <a:spAutoFit/>
          </a:bodyPr>
          <a:lstStyle/>
          <a:p>
            <a:r>
              <a:rPr lang="en-GB" sz="1400" b="1"/>
              <a:t>8. Translate the sentences into French (the first one has been done for you)</a:t>
            </a:r>
          </a:p>
          <a:p>
            <a:endParaRPr lang="en-GB" sz="1400" b="1"/>
          </a:p>
          <a:p>
            <a:pPr marL="342900" indent="-342900">
              <a:buAutoNum type="arabicPeriod"/>
            </a:pPr>
            <a:r>
              <a:rPr lang="en-GB" sz="1400"/>
              <a:t>I like rock music but my mum likes jazz.                                                             ______ </a:t>
            </a:r>
            <a:r>
              <a:rPr lang="en-GB" sz="1400" i="1" u="sng" err="1"/>
              <a:t>J’aime</a:t>
            </a:r>
            <a:r>
              <a:rPr lang="en-GB" sz="1400" i="1" u="sng"/>
              <a:t> le rock </a:t>
            </a:r>
            <a:r>
              <a:rPr lang="en-GB" sz="1400" i="1" u="sng" err="1"/>
              <a:t>mais</a:t>
            </a:r>
            <a:r>
              <a:rPr lang="en-GB" sz="1400" i="1" u="sng"/>
              <a:t> ma </a:t>
            </a:r>
            <a:r>
              <a:rPr lang="en-GB" sz="1400" i="1" u="sng" err="1"/>
              <a:t>mère</a:t>
            </a:r>
            <a:r>
              <a:rPr lang="en-GB" sz="1400" i="1" u="sng"/>
              <a:t> </a:t>
            </a:r>
            <a:r>
              <a:rPr lang="en-GB" sz="1400" i="1" u="sng" err="1"/>
              <a:t>aime</a:t>
            </a:r>
            <a:r>
              <a:rPr lang="en-GB" sz="1400" i="1" u="sng"/>
              <a:t> le jazz</a:t>
            </a:r>
            <a:r>
              <a:rPr lang="en-GB" sz="1400"/>
              <a:t>_________________________</a:t>
            </a:r>
          </a:p>
          <a:p>
            <a:pPr marL="342900" indent="-342900">
              <a:buAutoNum type="arabicPeriod"/>
            </a:pPr>
            <a:r>
              <a:rPr lang="en-GB" sz="1400"/>
              <a:t>I love pop music but my stepbrother loves rap.  ________________________________________________________________</a:t>
            </a:r>
          </a:p>
          <a:p>
            <a:pPr marL="342900" indent="-342900">
              <a:buFontTx/>
              <a:buAutoNum type="arabicPeriod"/>
            </a:pPr>
            <a:r>
              <a:rPr lang="en-GB" sz="1400"/>
              <a:t>I hate jazz but my grandad hates RnB. ________________________________________________________________</a:t>
            </a:r>
          </a:p>
          <a:p>
            <a:pPr marL="342900" indent="-342900">
              <a:buFontTx/>
              <a:buAutoNum type="arabicPeriod"/>
            </a:pPr>
            <a:r>
              <a:rPr lang="en-GB" sz="1400"/>
              <a:t>I don’t like rap but my dad doesn’t like rock music. ________________________________________________________________</a:t>
            </a:r>
          </a:p>
          <a:p>
            <a:pPr marL="342900" indent="-342900">
              <a:buFontTx/>
              <a:buAutoNum type="arabicPeriod"/>
            </a:pPr>
            <a:r>
              <a:rPr lang="en-GB" sz="1400"/>
              <a:t>I really like jazz but my uncle really likes pop music. ________________________________________________________________</a:t>
            </a:r>
          </a:p>
          <a:p>
            <a:pPr marL="342900" indent="-342900">
              <a:buFontTx/>
              <a:buAutoNum type="arabicPeriod"/>
            </a:pPr>
            <a:r>
              <a:rPr lang="en-GB" sz="1400"/>
              <a:t>I like rap but my grandma likes classical music. ________________________________________________________________</a:t>
            </a:r>
          </a:p>
        </p:txBody>
      </p:sp>
      <p:sp>
        <p:nvSpPr>
          <p:cNvPr id="4" name="Slide Number Placeholder 3"/>
          <p:cNvSpPr>
            <a:spLocks noGrp="1"/>
          </p:cNvSpPr>
          <p:nvPr>
            <p:ph type="sldNum" sz="quarter" idx="12"/>
          </p:nvPr>
        </p:nvSpPr>
        <p:spPr/>
        <p:txBody>
          <a:bodyPr/>
          <a:lstStyle/>
          <a:p>
            <a:fld id="{B0CB8DA3-2073-294C-B19C-B33865F764CB}" type="slidenum">
              <a:rPr lang="fr-FR" smtClean="0"/>
              <a:t>10</a:t>
            </a:fld>
            <a:endParaRPr lang="fr-FR"/>
          </a:p>
        </p:txBody>
      </p:sp>
    </p:spTree>
    <p:extLst>
      <p:ext uri="{BB962C8B-B14F-4D97-AF65-F5344CB8AC3E}">
        <p14:creationId xmlns:p14="http://schemas.microsoft.com/office/powerpoint/2010/main" val="2055228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0D866A8-3D76-1442-B272-7F59F5749564}"/>
              </a:ext>
            </a:extLst>
          </p:cNvPr>
          <p:cNvSpPr txBox="1"/>
          <p:nvPr/>
        </p:nvSpPr>
        <p:spPr>
          <a:xfrm>
            <a:off x="209550" y="151963"/>
            <a:ext cx="6438900" cy="307777"/>
          </a:xfrm>
          <a:prstGeom prst="rect">
            <a:avLst/>
          </a:prstGeom>
          <a:solidFill>
            <a:schemeClr val="bg2">
              <a:lumMod val="90000"/>
            </a:schemeClr>
          </a:solidFill>
          <a:ln>
            <a:solidFill>
              <a:schemeClr val="tx1"/>
            </a:solidFill>
          </a:ln>
        </p:spPr>
        <p:txBody>
          <a:bodyPr wrap="square" rtlCol="0">
            <a:spAutoFit/>
          </a:bodyPr>
          <a:lstStyle/>
          <a:p>
            <a:pPr algn="ctr"/>
            <a:r>
              <a:rPr lang="en-GB" sz="1400" b="1"/>
              <a:t>Section 3: Reading and writing about our favourite singers</a:t>
            </a:r>
          </a:p>
        </p:txBody>
      </p:sp>
      <p:sp>
        <p:nvSpPr>
          <p:cNvPr id="4" name="Rectangle 3">
            <a:extLst>
              <a:ext uri="{FF2B5EF4-FFF2-40B4-BE49-F238E27FC236}">
                <a16:creationId xmlns:a16="http://schemas.microsoft.com/office/drawing/2014/main" id="{56261228-3682-4B42-82FF-B3A31AF9B9E8}"/>
              </a:ext>
            </a:extLst>
          </p:cNvPr>
          <p:cNvSpPr/>
          <p:nvPr/>
        </p:nvSpPr>
        <p:spPr>
          <a:xfrm>
            <a:off x="298643" y="4533533"/>
            <a:ext cx="6260714" cy="4054956"/>
          </a:xfrm>
          <a:prstGeom prst="rect">
            <a:avLst/>
          </a:prstGeom>
          <a:ln>
            <a:solidFill>
              <a:schemeClr val="tx1"/>
            </a:solidFill>
          </a:ln>
        </p:spPr>
        <p:txBody>
          <a:bodyPr wrap="square">
            <a:spAutoFit/>
          </a:bodyPr>
          <a:lstStyle/>
          <a:p>
            <a:r>
              <a:rPr lang="en-GB" sz="1400" b="1"/>
              <a:t>2. Read the paragraph and find the French for the English phrases below (the first one is done for you)</a:t>
            </a:r>
            <a:endParaRPr lang="fr-FR" sz="1400" b="1"/>
          </a:p>
          <a:p>
            <a:endParaRPr lang="fr-FR" sz="900"/>
          </a:p>
          <a:p>
            <a:r>
              <a:rPr lang="fr-FR" sz="1400"/>
              <a:t>Mon chanteur préféré s’appelle Ed </a:t>
            </a:r>
            <a:r>
              <a:rPr lang="fr-FR" sz="1400" err="1"/>
              <a:t>Sheeran</a:t>
            </a:r>
            <a:r>
              <a:rPr lang="fr-FR" sz="1400"/>
              <a:t>. Je pense qu’il est très talentueux. J’aime ses chansons et J’aime sa personnalité. Ma chanson </a:t>
            </a:r>
            <a:r>
              <a:rPr lang="fr-FR" sz="1400" err="1"/>
              <a:t>préfére</a:t>
            </a:r>
            <a:r>
              <a:rPr lang="fr-FR" sz="1400"/>
              <a:t> est </a:t>
            </a:r>
            <a:r>
              <a:rPr lang="fr-FR" sz="1400" i="1"/>
              <a:t>Shape of You </a:t>
            </a:r>
            <a:r>
              <a:rPr lang="fr-FR" sz="1400"/>
              <a:t>parce que j’aime le rythme. </a:t>
            </a:r>
          </a:p>
          <a:p>
            <a:endParaRPr lang="en-GB" sz="1050"/>
          </a:p>
          <a:p>
            <a:r>
              <a:rPr lang="en-GB" sz="1400"/>
              <a:t>My favourite singer is called Ed </a:t>
            </a:r>
            <a:r>
              <a:rPr lang="en-GB" sz="1400" err="1"/>
              <a:t>Sheeran</a:t>
            </a:r>
            <a:r>
              <a:rPr lang="en-GB" sz="1400"/>
              <a:t> </a:t>
            </a:r>
            <a:endParaRPr lang="en-GB" sz="1400" i="1"/>
          </a:p>
          <a:p>
            <a:r>
              <a:rPr lang="en-GB" sz="1400" i="1"/>
              <a:t>_______________</a:t>
            </a:r>
            <a:r>
              <a:rPr lang="en-GB" sz="1400" i="1" u="sng"/>
              <a:t>mon </a:t>
            </a:r>
            <a:r>
              <a:rPr lang="en-GB" sz="1400" i="1" u="sng" err="1"/>
              <a:t>chanteur</a:t>
            </a:r>
            <a:r>
              <a:rPr lang="en-GB" sz="1400" i="1" u="sng"/>
              <a:t> </a:t>
            </a:r>
            <a:r>
              <a:rPr lang="en-GB" sz="1400" i="1" u="sng" err="1"/>
              <a:t>préféré</a:t>
            </a:r>
            <a:r>
              <a:rPr lang="en-GB" sz="1400" i="1" u="sng"/>
              <a:t> </a:t>
            </a:r>
            <a:r>
              <a:rPr lang="en-GB" sz="1400" i="1" u="sng" err="1"/>
              <a:t>s’appelle</a:t>
            </a:r>
            <a:r>
              <a:rPr lang="en-GB" sz="1400" i="1" u="sng"/>
              <a:t> Ed </a:t>
            </a:r>
            <a:r>
              <a:rPr lang="en-GB" sz="1400" i="1" u="sng" err="1"/>
              <a:t>Sheeran</a:t>
            </a:r>
            <a:r>
              <a:rPr lang="en-GB" sz="1400" i="1"/>
              <a:t>__________________</a:t>
            </a:r>
          </a:p>
          <a:p>
            <a:r>
              <a:rPr lang="en-GB" sz="1400"/>
              <a:t>I think he is very talented  ____________________________________________________________________</a:t>
            </a:r>
          </a:p>
          <a:p>
            <a:r>
              <a:rPr lang="en-GB" sz="1400"/>
              <a:t>I like his songs ____________________________________________________________________</a:t>
            </a:r>
          </a:p>
          <a:p>
            <a:r>
              <a:rPr lang="en-GB" sz="1400"/>
              <a:t>I like his personality ____________________________________________________________________</a:t>
            </a:r>
          </a:p>
          <a:p>
            <a:r>
              <a:rPr lang="en-GB" sz="1400"/>
              <a:t>My favourite song is </a:t>
            </a:r>
            <a:r>
              <a:rPr lang="en-GB" sz="1400" i="1"/>
              <a:t>Shape of You ____________________________________________________________________</a:t>
            </a:r>
          </a:p>
          <a:p>
            <a:r>
              <a:rPr lang="en-GB" sz="1400"/>
              <a:t>because I like the rhythm ____________________________________________________________________</a:t>
            </a:r>
          </a:p>
        </p:txBody>
      </p:sp>
      <p:sp>
        <p:nvSpPr>
          <p:cNvPr id="5" name="TextBox 4">
            <a:extLst>
              <a:ext uri="{FF2B5EF4-FFF2-40B4-BE49-F238E27FC236}">
                <a16:creationId xmlns:a16="http://schemas.microsoft.com/office/drawing/2014/main" id="{8DE72967-F37B-4940-8866-0C3ECC9443F3}"/>
              </a:ext>
            </a:extLst>
          </p:cNvPr>
          <p:cNvSpPr txBox="1"/>
          <p:nvPr/>
        </p:nvSpPr>
        <p:spPr>
          <a:xfrm>
            <a:off x="298643" y="606826"/>
            <a:ext cx="6260714" cy="3801041"/>
          </a:xfrm>
          <a:prstGeom prst="rect">
            <a:avLst/>
          </a:prstGeom>
          <a:noFill/>
          <a:ln>
            <a:solidFill>
              <a:schemeClr val="tx1"/>
            </a:solidFill>
          </a:ln>
        </p:spPr>
        <p:txBody>
          <a:bodyPr wrap="square" rtlCol="0">
            <a:spAutoFit/>
          </a:bodyPr>
          <a:lstStyle/>
          <a:p>
            <a:pPr marL="342900" indent="-342900">
              <a:buAutoNum type="arabicPeriod"/>
            </a:pPr>
            <a:r>
              <a:rPr lang="en-GB" sz="1400" b="1"/>
              <a:t>Use your learning from Section 1 &amp; 2 to translate these sentences into English.</a:t>
            </a:r>
          </a:p>
          <a:p>
            <a:pPr>
              <a:lnSpc>
                <a:spcPct val="150000"/>
              </a:lnSpc>
            </a:pPr>
            <a:endParaRPr lang="en-GB" sz="200" b="1"/>
          </a:p>
          <a:p>
            <a:pPr marL="342900" indent="-342900">
              <a:lnSpc>
                <a:spcPct val="150000"/>
              </a:lnSpc>
              <a:buAutoNum type="arabicPeriod"/>
            </a:pPr>
            <a:r>
              <a:rPr lang="en-GB" sz="1400"/>
              <a:t>Ma </a:t>
            </a:r>
            <a:r>
              <a:rPr lang="en-GB" sz="1400" err="1"/>
              <a:t>mère</a:t>
            </a:r>
            <a:r>
              <a:rPr lang="en-GB" sz="1400"/>
              <a:t> </a:t>
            </a:r>
            <a:r>
              <a:rPr lang="en-GB" sz="1400" err="1"/>
              <a:t>s’appelle</a:t>
            </a:r>
            <a:r>
              <a:rPr lang="en-GB" sz="1400"/>
              <a:t> Angela. Elle </a:t>
            </a:r>
            <a:r>
              <a:rPr lang="en-GB" sz="1400" err="1"/>
              <a:t>est</a:t>
            </a:r>
            <a:r>
              <a:rPr lang="en-GB" sz="1400"/>
              <a:t> </a:t>
            </a:r>
            <a:r>
              <a:rPr lang="en-GB" sz="1400" err="1"/>
              <a:t>sympa</a:t>
            </a:r>
            <a:r>
              <a:rPr lang="en-GB" sz="1400"/>
              <a:t> et </a:t>
            </a:r>
            <a:r>
              <a:rPr lang="en-GB" sz="1400" err="1"/>
              <a:t>elle</a:t>
            </a:r>
            <a:r>
              <a:rPr lang="en-GB" sz="1400"/>
              <a:t> </a:t>
            </a:r>
            <a:r>
              <a:rPr lang="en-GB" sz="1400" err="1"/>
              <a:t>aime</a:t>
            </a:r>
            <a:r>
              <a:rPr lang="en-GB" sz="1400"/>
              <a:t> le RnB.   ______________________________________________________________</a:t>
            </a:r>
          </a:p>
          <a:p>
            <a:pPr marL="342900" indent="-342900">
              <a:lnSpc>
                <a:spcPct val="150000"/>
              </a:lnSpc>
              <a:buAutoNum type="arabicPeriod"/>
            </a:pPr>
            <a:r>
              <a:rPr lang="en-GB" sz="1400"/>
              <a:t>Mon beau-frère </a:t>
            </a:r>
            <a:r>
              <a:rPr lang="en-GB" sz="1400" err="1"/>
              <a:t>s’appelle</a:t>
            </a:r>
            <a:r>
              <a:rPr lang="en-GB" sz="1400"/>
              <a:t> Arlo. Il </a:t>
            </a:r>
            <a:r>
              <a:rPr lang="en-GB" sz="1400" err="1"/>
              <a:t>est</a:t>
            </a:r>
            <a:r>
              <a:rPr lang="en-GB" sz="1400"/>
              <a:t> </a:t>
            </a:r>
            <a:r>
              <a:rPr lang="en-GB" sz="1400" err="1"/>
              <a:t>sportif</a:t>
            </a:r>
            <a:r>
              <a:rPr lang="en-GB" sz="1400"/>
              <a:t> et </a:t>
            </a:r>
            <a:r>
              <a:rPr lang="en-GB" sz="1400" err="1"/>
              <a:t>il</a:t>
            </a:r>
            <a:r>
              <a:rPr lang="en-GB" sz="1400"/>
              <a:t> </a:t>
            </a:r>
            <a:r>
              <a:rPr lang="en-GB" sz="1400" err="1"/>
              <a:t>déteste</a:t>
            </a:r>
            <a:r>
              <a:rPr lang="en-GB" sz="1400"/>
              <a:t> la </a:t>
            </a:r>
            <a:r>
              <a:rPr lang="en-GB" sz="1400" err="1"/>
              <a:t>musique</a:t>
            </a:r>
            <a:r>
              <a:rPr lang="en-GB" sz="1400"/>
              <a:t> pop. ______________________________________________________________</a:t>
            </a:r>
          </a:p>
          <a:p>
            <a:pPr marL="342900" indent="-342900">
              <a:lnSpc>
                <a:spcPct val="150000"/>
              </a:lnSpc>
              <a:buAutoNum type="arabicPeriod"/>
            </a:pPr>
            <a:r>
              <a:rPr lang="en-GB" sz="1400"/>
              <a:t>Ma grand-</a:t>
            </a:r>
            <a:r>
              <a:rPr lang="en-GB" sz="1400" err="1"/>
              <a:t>mère</a:t>
            </a:r>
            <a:r>
              <a:rPr lang="en-GB" sz="1400"/>
              <a:t> </a:t>
            </a:r>
            <a:r>
              <a:rPr lang="en-GB" sz="1400" err="1"/>
              <a:t>s’appelle</a:t>
            </a:r>
            <a:r>
              <a:rPr lang="en-GB" sz="1400"/>
              <a:t> Janet. Elle </a:t>
            </a:r>
            <a:r>
              <a:rPr lang="en-GB" sz="1400" err="1"/>
              <a:t>est</a:t>
            </a:r>
            <a:r>
              <a:rPr lang="en-GB" sz="1400"/>
              <a:t> </a:t>
            </a:r>
            <a:r>
              <a:rPr lang="en-GB" sz="1400" err="1"/>
              <a:t>timide</a:t>
            </a:r>
            <a:r>
              <a:rPr lang="en-GB" sz="1400"/>
              <a:t> et </a:t>
            </a:r>
            <a:r>
              <a:rPr lang="en-GB" sz="1400" err="1"/>
              <a:t>elle</a:t>
            </a:r>
            <a:r>
              <a:rPr lang="en-GB" sz="1400"/>
              <a:t> </a:t>
            </a:r>
            <a:r>
              <a:rPr lang="en-GB" sz="1400" err="1"/>
              <a:t>aime</a:t>
            </a:r>
            <a:r>
              <a:rPr lang="en-GB" sz="1400"/>
              <a:t> beaucoup le jazz. ______________________________________________________________</a:t>
            </a:r>
          </a:p>
          <a:p>
            <a:pPr marL="342900" indent="-342900">
              <a:lnSpc>
                <a:spcPct val="150000"/>
              </a:lnSpc>
              <a:buAutoNum type="arabicPeriod"/>
            </a:pPr>
            <a:r>
              <a:rPr lang="en-GB" sz="1400"/>
              <a:t>Mon </a:t>
            </a:r>
            <a:r>
              <a:rPr lang="en-GB" sz="1400" err="1"/>
              <a:t>oncle</a:t>
            </a:r>
            <a:r>
              <a:rPr lang="en-GB" sz="1400"/>
              <a:t> </a:t>
            </a:r>
            <a:r>
              <a:rPr lang="en-GB" sz="1400" err="1"/>
              <a:t>s’appelle</a:t>
            </a:r>
            <a:r>
              <a:rPr lang="en-GB" sz="1400"/>
              <a:t> Jeremy. Il </a:t>
            </a:r>
            <a:r>
              <a:rPr lang="en-GB" sz="1400" err="1"/>
              <a:t>est</a:t>
            </a:r>
            <a:r>
              <a:rPr lang="en-GB" sz="1400"/>
              <a:t> </a:t>
            </a:r>
            <a:r>
              <a:rPr lang="en-GB" sz="1400" err="1"/>
              <a:t>assuré</a:t>
            </a:r>
            <a:r>
              <a:rPr lang="en-GB" sz="1400"/>
              <a:t> et </a:t>
            </a:r>
            <a:r>
              <a:rPr lang="en-GB" sz="1400" err="1"/>
              <a:t>il</a:t>
            </a:r>
            <a:r>
              <a:rPr lang="en-GB" sz="1400"/>
              <a:t> </a:t>
            </a:r>
            <a:r>
              <a:rPr lang="en-GB" sz="1400" err="1"/>
              <a:t>n’aime</a:t>
            </a:r>
            <a:r>
              <a:rPr lang="en-GB" sz="1400"/>
              <a:t> pas le rap. ______________________________________________________________</a:t>
            </a:r>
          </a:p>
          <a:p>
            <a:pPr marL="342900" indent="-342900">
              <a:lnSpc>
                <a:spcPct val="150000"/>
              </a:lnSpc>
              <a:buAutoNum type="arabicPeriod"/>
            </a:pPr>
            <a:r>
              <a:rPr lang="en-GB" sz="1400"/>
              <a:t>Mon frère </a:t>
            </a:r>
            <a:r>
              <a:rPr lang="en-GB" sz="1400" err="1"/>
              <a:t>s’appelle</a:t>
            </a:r>
            <a:r>
              <a:rPr lang="en-GB" sz="1400"/>
              <a:t> Daniel. Il </a:t>
            </a:r>
            <a:r>
              <a:rPr lang="en-GB" sz="1400" err="1"/>
              <a:t>est</a:t>
            </a:r>
            <a:r>
              <a:rPr lang="en-GB" sz="1400"/>
              <a:t> intelligent et </a:t>
            </a:r>
            <a:r>
              <a:rPr lang="en-GB" sz="1400" err="1"/>
              <a:t>il</a:t>
            </a:r>
            <a:r>
              <a:rPr lang="en-GB" sz="1400"/>
              <a:t> adore la </a:t>
            </a:r>
            <a:r>
              <a:rPr lang="en-GB" sz="1400" err="1"/>
              <a:t>musique</a:t>
            </a:r>
            <a:r>
              <a:rPr lang="en-GB" sz="1400"/>
              <a:t> </a:t>
            </a:r>
            <a:r>
              <a:rPr lang="en-GB" sz="1400" err="1"/>
              <a:t>classique</a:t>
            </a:r>
            <a:r>
              <a:rPr lang="en-GB" sz="1400"/>
              <a:t>. ______________________________________________________________</a:t>
            </a:r>
          </a:p>
        </p:txBody>
      </p:sp>
      <p:sp>
        <p:nvSpPr>
          <p:cNvPr id="2" name="Slide Number Placeholder 1"/>
          <p:cNvSpPr>
            <a:spLocks noGrp="1"/>
          </p:cNvSpPr>
          <p:nvPr>
            <p:ph type="sldNum" sz="quarter" idx="12"/>
          </p:nvPr>
        </p:nvSpPr>
        <p:spPr/>
        <p:txBody>
          <a:bodyPr/>
          <a:lstStyle/>
          <a:p>
            <a:fld id="{B0CB8DA3-2073-294C-B19C-B33865F764CB}" type="slidenum">
              <a:rPr lang="fr-FR" smtClean="0"/>
              <a:t>11</a:t>
            </a:fld>
            <a:endParaRPr lang="fr-FR"/>
          </a:p>
        </p:txBody>
      </p:sp>
    </p:spTree>
    <p:extLst>
      <p:ext uri="{BB962C8B-B14F-4D97-AF65-F5344CB8AC3E}">
        <p14:creationId xmlns:p14="http://schemas.microsoft.com/office/powerpoint/2010/main" val="2189494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261228-3682-4B42-82FF-B3A31AF9B9E8}"/>
              </a:ext>
            </a:extLst>
          </p:cNvPr>
          <p:cNvSpPr/>
          <p:nvPr/>
        </p:nvSpPr>
        <p:spPr>
          <a:xfrm>
            <a:off x="360427" y="197838"/>
            <a:ext cx="6250438" cy="2454518"/>
          </a:xfrm>
          <a:prstGeom prst="rect">
            <a:avLst/>
          </a:prstGeom>
          <a:ln>
            <a:solidFill>
              <a:schemeClr val="tx1"/>
            </a:solidFill>
          </a:ln>
        </p:spPr>
        <p:txBody>
          <a:bodyPr wrap="square">
            <a:spAutoFit/>
          </a:bodyPr>
          <a:lstStyle/>
          <a:p>
            <a:r>
              <a:rPr lang="en-GB" sz="1400" b="1"/>
              <a:t>3. Draw arrows to match up the French and English vocabulary</a:t>
            </a:r>
          </a:p>
          <a:p>
            <a:pPr>
              <a:lnSpc>
                <a:spcPct val="150000"/>
              </a:lnSpc>
            </a:pPr>
            <a:endParaRPr lang="fr-FR" sz="600" b="1"/>
          </a:p>
          <a:p>
            <a:pPr>
              <a:lnSpc>
                <a:spcPct val="150000"/>
              </a:lnSpc>
            </a:pPr>
            <a:r>
              <a:rPr lang="fr-FR" sz="1400"/>
              <a:t>Ma chanteuse préférée s’appelle</a:t>
            </a:r>
          </a:p>
          <a:p>
            <a:pPr>
              <a:lnSpc>
                <a:spcPct val="150000"/>
              </a:lnSpc>
            </a:pPr>
            <a:r>
              <a:rPr lang="fr-FR" sz="1400"/>
              <a:t>Mon chanteur préféré s’appelle</a:t>
            </a:r>
          </a:p>
          <a:p>
            <a:pPr>
              <a:lnSpc>
                <a:spcPct val="150000"/>
              </a:lnSpc>
            </a:pPr>
            <a:r>
              <a:rPr lang="fr-FR" sz="1400"/>
              <a:t>Ma rappeuse préférée s’appelle</a:t>
            </a:r>
          </a:p>
          <a:p>
            <a:pPr>
              <a:lnSpc>
                <a:spcPct val="150000"/>
              </a:lnSpc>
            </a:pPr>
            <a:r>
              <a:rPr lang="fr-FR" sz="1400"/>
              <a:t>Mon rappeur préféré s’appelle</a:t>
            </a:r>
          </a:p>
          <a:p>
            <a:pPr>
              <a:lnSpc>
                <a:spcPct val="150000"/>
              </a:lnSpc>
            </a:pPr>
            <a:r>
              <a:rPr lang="fr-FR" sz="1400"/>
              <a:t>Mon groupe préféré s’appelle</a:t>
            </a:r>
          </a:p>
          <a:p>
            <a:pPr>
              <a:lnSpc>
                <a:spcPct val="150000"/>
              </a:lnSpc>
            </a:pPr>
            <a:r>
              <a:rPr lang="fr-FR" sz="1400"/>
              <a:t>Ma chanson préférée s’appelle</a:t>
            </a:r>
          </a:p>
        </p:txBody>
      </p:sp>
      <p:sp>
        <p:nvSpPr>
          <p:cNvPr id="3" name="TextBox 2"/>
          <p:cNvSpPr txBox="1"/>
          <p:nvPr/>
        </p:nvSpPr>
        <p:spPr>
          <a:xfrm>
            <a:off x="3768810" y="557636"/>
            <a:ext cx="3966519" cy="1997919"/>
          </a:xfrm>
          <a:prstGeom prst="rect">
            <a:avLst/>
          </a:prstGeom>
          <a:noFill/>
        </p:spPr>
        <p:txBody>
          <a:bodyPr wrap="square" rtlCol="0">
            <a:spAutoFit/>
          </a:bodyPr>
          <a:lstStyle/>
          <a:p>
            <a:pPr>
              <a:lnSpc>
                <a:spcPct val="150000"/>
              </a:lnSpc>
            </a:pPr>
            <a:r>
              <a:rPr lang="en-GB" sz="1400"/>
              <a:t>My favourite band is called</a:t>
            </a:r>
          </a:p>
          <a:p>
            <a:pPr>
              <a:lnSpc>
                <a:spcPct val="150000"/>
              </a:lnSpc>
            </a:pPr>
            <a:r>
              <a:rPr lang="en-GB" sz="1400"/>
              <a:t>My favourite (female) singer is called</a:t>
            </a:r>
          </a:p>
          <a:p>
            <a:pPr>
              <a:lnSpc>
                <a:spcPct val="150000"/>
              </a:lnSpc>
            </a:pPr>
            <a:r>
              <a:rPr lang="en-GB" sz="1400"/>
              <a:t>My favourite (male) rapper is called</a:t>
            </a:r>
          </a:p>
          <a:p>
            <a:pPr>
              <a:lnSpc>
                <a:spcPct val="150000"/>
              </a:lnSpc>
            </a:pPr>
            <a:r>
              <a:rPr lang="en-GB" sz="1400"/>
              <a:t>My favourite (male) singer is called</a:t>
            </a:r>
          </a:p>
          <a:p>
            <a:pPr>
              <a:lnSpc>
                <a:spcPct val="150000"/>
              </a:lnSpc>
            </a:pPr>
            <a:r>
              <a:rPr lang="en-GB" sz="1400"/>
              <a:t>My favourite song is called</a:t>
            </a:r>
          </a:p>
          <a:p>
            <a:pPr>
              <a:lnSpc>
                <a:spcPct val="150000"/>
              </a:lnSpc>
            </a:pPr>
            <a:r>
              <a:rPr lang="en-GB" sz="1400"/>
              <a:t>My favourite (female) rapper is called</a:t>
            </a:r>
            <a:endParaRPr lang="fr-FR" sz="1400"/>
          </a:p>
        </p:txBody>
      </p:sp>
      <p:cxnSp>
        <p:nvCxnSpPr>
          <p:cNvPr id="4" name="Straight Arrow Connector 3">
            <a:extLst>
              <a:ext uri="{FF2B5EF4-FFF2-40B4-BE49-F238E27FC236}">
                <a16:creationId xmlns:a16="http://schemas.microsoft.com/office/drawing/2014/main" id="{5AEA9D59-D805-B549-A0F6-68ADBFEC236C}"/>
              </a:ext>
            </a:extLst>
          </p:cNvPr>
          <p:cNvCxnSpPr>
            <a:cxnSpLocks/>
          </p:cNvCxnSpPr>
          <p:nvPr/>
        </p:nvCxnSpPr>
        <p:spPr>
          <a:xfrm>
            <a:off x="2916195" y="840259"/>
            <a:ext cx="852615" cy="28420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56261228-3682-4B42-82FF-B3A31AF9B9E8}"/>
              </a:ext>
            </a:extLst>
          </p:cNvPr>
          <p:cNvSpPr/>
          <p:nvPr/>
        </p:nvSpPr>
        <p:spPr>
          <a:xfrm>
            <a:off x="360427" y="2701520"/>
            <a:ext cx="6250438" cy="6232475"/>
          </a:xfrm>
          <a:prstGeom prst="rect">
            <a:avLst/>
          </a:prstGeom>
          <a:ln>
            <a:solidFill>
              <a:schemeClr val="tx1"/>
            </a:solidFill>
          </a:ln>
        </p:spPr>
        <p:txBody>
          <a:bodyPr wrap="square">
            <a:spAutoFit/>
          </a:bodyPr>
          <a:lstStyle/>
          <a:p>
            <a:r>
              <a:rPr lang="en-GB" sz="1400" b="1"/>
              <a:t>4. How well do you know these famous faces? Complete the French sentences then translate them into English. (the first one is done for you)</a:t>
            </a:r>
          </a:p>
          <a:p>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en-GB" sz="1400" b="1"/>
          </a:p>
          <a:p>
            <a:pPr>
              <a:lnSpc>
                <a:spcPct val="150000"/>
              </a:lnSpc>
            </a:pPr>
            <a:endParaRPr lang="fr-FR" sz="1400" b="1"/>
          </a:p>
        </p:txBody>
      </p:sp>
      <p:graphicFrame>
        <p:nvGraphicFramePr>
          <p:cNvPr id="6" name="Table 5"/>
          <p:cNvGraphicFramePr>
            <a:graphicFrameLocks noGrp="1"/>
          </p:cNvGraphicFramePr>
          <p:nvPr>
            <p:extLst>
              <p:ext uri="{D42A27DB-BD31-4B8C-83A1-F6EECF244321}">
                <p14:modId xmlns:p14="http://schemas.microsoft.com/office/powerpoint/2010/main" val="278656908"/>
              </p:ext>
            </p:extLst>
          </p:nvPr>
        </p:nvGraphicFramePr>
        <p:xfrm>
          <a:off x="481332" y="3257642"/>
          <a:ext cx="6008628" cy="5326380"/>
        </p:xfrm>
        <a:graphic>
          <a:graphicData uri="http://schemas.openxmlformats.org/drawingml/2006/table">
            <a:tbl>
              <a:tblPr firstRow="1" bandRow="1">
                <a:tableStyleId>{5C22544A-7EE6-4342-B048-85BDC9FD1C3A}</a:tableStyleId>
              </a:tblPr>
              <a:tblGrid>
                <a:gridCol w="3004314">
                  <a:extLst>
                    <a:ext uri="{9D8B030D-6E8A-4147-A177-3AD203B41FA5}">
                      <a16:colId xmlns:a16="http://schemas.microsoft.com/office/drawing/2014/main" val="3663942847"/>
                    </a:ext>
                  </a:extLst>
                </a:gridCol>
                <a:gridCol w="3004314">
                  <a:extLst>
                    <a:ext uri="{9D8B030D-6E8A-4147-A177-3AD203B41FA5}">
                      <a16:colId xmlns:a16="http://schemas.microsoft.com/office/drawing/2014/main" val="3442364423"/>
                    </a:ext>
                  </a:extLst>
                </a:gridCol>
              </a:tblGrid>
              <a:tr h="2430993">
                <a:tc>
                  <a:txBody>
                    <a:bodyPr/>
                    <a:lstStyle/>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r>
                        <a:rPr lang="fr-FR" b="0" noProof="0">
                          <a:solidFill>
                            <a:sysClr val="windowText" lastClr="000000"/>
                          </a:solidFill>
                        </a:rPr>
                        <a:t>Ma</a:t>
                      </a:r>
                      <a:r>
                        <a:rPr lang="fr-FR" b="0" baseline="0" noProof="0">
                          <a:solidFill>
                            <a:sysClr val="windowText" lastClr="000000"/>
                          </a:solidFill>
                        </a:rPr>
                        <a:t> chanteuse préférée s’appelle _____________</a:t>
                      </a:r>
                      <a:r>
                        <a:rPr lang="fr-FR" b="0" i="1" u="sng" baseline="0" noProof="0">
                          <a:solidFill>
                            <a:sysClr val="windowText" lastClr="000000"/>
                          </a:solidFill>
                        </a:rPr>
                        <a:t>Rihanna</a:t>
                      </a:r>
                      <a:r>
                        <a:rPr lang="fr-FR" b="0" baseline="0" noProof="0">
                          <a:solidFill>
                            <a:sysClr val="windowText" lastClr="000000"/>
                          </a:solidFill>
                        </a:rPr>
                        <a:t>_________</a:t>
                      </a:r>
                    </a:p>
                    <a:p>
                      <a:endParaRPr lang="fr-FR" b="0" baseline="0" noProof="0">
                        <a:solidFill>
                          <a:sysClr val="windowText" lastClr="000000"/>
                        </a:solidFill>
                      </a:endParaRPr>
                    </a:p>
                    <a:p>
                      <a:r>
                        <a:rPr lang="fr-FR" b="0" i="1" u="sng" baseline="0" noProof="0" err="1">
                          <a:solidFill>
                            <a:sysClr val="windowText" lastClr="000000"/>
                          </a:solidFill>
                        </a:rPr>
                        <a:t>My</a:t>
                      </a:r>
                      <a:r>
                        <a:rPr lang="fr-FR" b="0" i="1" u="sng" baseline="0" noProof="0">
                          <a:solidFill>
                            <a:sysClr val="windowText" lastClr="000000"/>
                          </a:solidFill>
                        </a:rPr>
                        <a:t> </a:t>
                      </a:r>
                      <a:r>
                        <a:rPr lang="fr-FR" b="0" i="1" u="sng" baseline="0" noProof="0" err="1">
                          <a:solidFill>
                            <a:sysClr val="windowText" lastClr="000000"/>
                          </a:solidFill>
                        </a:rPr>
                        <a:t>favourite</a:t>
                      </a:r>
                      <a:r>
                        <a:rPr lang="fr-FR" b="0" i="1" u="sng" baseline="0" noProof="0">
                          <a:solidFill>
                            <a:sysClr val="windowText" lastClr="000000"/>
                          </a:solidFill>
                        </a:rPr>
                        <a:t> singer </a:t>
                      </a:r>
                      <a:r>
                        <a:rPr lang="fr-FR" b="0" i="1" u="sng" baseline="0" noProof="0" err="1">
                          <a:solidFill>
                            <a:sysClr val="windowText" lastClr="000000"/>
                          </a:solidFill>
                        </a:rPr>
                        <a:t>is</a:t>
                      </a:r>
                      <a:r>
                        <a:rPr lang="fr-FR" b="0" i="1" u="sng" baseline="0" noProof="0">
                          <a:solidFill>
                            <a:sysClr val="windowText" lastClr="000000"/>
                          </a:solidFill>
                        </a:rPr>
                        <a:t> </a:t>
                      </a:r>
                      <a:r>
                        <a:rPr lang="fr-FR" b="0" i="1" u="sng" baseline="0" noProof="0" err="1">
                          <a:solidFill>
                            <a:sysClr val="windowText" lastClr="000000"/>
                          </a:solidFill>
                        </a:rPr>
                        <a:t>called</a:t>
                      </a:r>
                      <a:r>
                        <a:rPr lang="fr-FR" b="0" i="1" u="sng" baseline="0" noProof="0">
                          <a:solidFill>
                            <a:sysClr val="windowText" lastClr="000000"/>
                          </a:solidFill>
                        </a:rPr>
                        <a:t> Rihanna</a:t>
                      </a:r>
                      <a:endParaRPr lang="fr-FR" b="0" i="1" u="sng"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r>
                        <a:rPr lang="fr-FR" b="0" noProof="0">
                          <a:solidFill>
                            <a:sysClr val="windowText" lastClr="000000"/>
                          </a:solidFill>
                        </a:rPr>
                        <a:t>Mon</a:t>
                      </a:r>
                      <a:r>
                        <a:rPr lang="fr-FR" b="0" baseline="0" noProof="0">
                          <a:solidFill>
                            <a:sysClr val="windowText" lastClr="000000"/>
                          </a:solidFill>
                        </a:rPr>
                        <a:t> chanteur préféré s’appelle ______________________________</a:t>
                      </a:r>
                    </a:p>
                    <a:p>
                      <a:endParaRPr lang="fr-FR" b="0" baseline="0" noProof="0">
                        <a:solidFill>
                          <a:sysClr val="windowText" lastClr="000000"/>
                        </a:solidFill>
                      </a:endParaRPr>
                    </a:p>
                    <a:p>
                      <a:r>
                        <a:rPr lang="fr-FR" b="0" baseline="0" noProof="0">
                          <a:solidFill>
                            <a:sysClr val="windowText" lastClr="000000"/>
                          </a:solidFill>
                        </a:rPr>
                        <a:t>_______________________________</a:t>
                      </a:r>
                      <a:endParaRPr lang="fr-FR" b="0"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65698008"/>
                  </a:ext>
                </a:extLst>
              </a:tr>
              <a:tr h="2218576">
                <a:tc>
                  <a:txBody>
                    <a:bodyPr/>
                    <a:lstStyle/>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r>
                        <a:rPr lang="fr-FR" b="0" noProof="0">
                          <a:solidFill>
                            <a:sysClr val="windowText" lastClr="000000"/>
                          </a:solidFill>
                        </a:rPr>
                        <a:t>Mon groupe préféré</a:t>
                      </a:r>
                      <a:r>
                        <a:rPr lang="fr-FR" b="0" baseline="0" noProof="0">
                          <a:solidFill>
                            <a:sysClr val="windowText" lastClr="000000"/>
                          </a:solidFill>
                        </a:rPr>
                        <a:t> s’appelle ______________________________</a:t>
                      </a:r>
                    </a:p>
                    <a:p>
                      <a:endParaRPr lang="fr-FR" b="0" baseline="0" noProof="0">
                        <a:solidFill>
                          <a:sysClr val="windowText" lastClr="000000"/>
                        </a:solidFill>
                      </a:endParaRPr>
                    </a:p>
                    <a:p>
                      <a:r>
                        <a:rPr lang="fr-FR" b="0" baseline="0" noProof="0">
                          <a:solidFill>
                            <a:sysClr val="windowText" lastClr="000000"/>
                          </a:solidFill>
                        </a:rPr>
                        <a:t>_______________________________</a:t>
                      </a:r>
                      <a:endParaRPr lang="fr-FR" b="0"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endParaRPr lang="fr-FR" b="0" noProof="0">
                        <a:solidFill>
                          <a:sysClr val="windowText" lastClr="000000"/>
                        </a:solidFill>
                      </a:endParaRPr>
                    </a:p>
                    <a:p>
                      <a:r>
                        <a:rPr lang="fr-FR" b="0" noProof="0">
                          <a:solidFill>
                            <a:sysClr val="windowText" lastClr="000000"/>
                          </a:solidFill>
                        </a:rPr>
                        <a:t>Mon</a:t>
                      </a:r>
                      <a:r>
                        <a:rPr lang="fr-FR" b="0" baseline="0" noProof="0">
                          <a:solidFill>
                            <a:sysClr val="windowText" lastClr="000000"/>
                          </a:solidFill>
                        </a:rPr>
                        <a:t> rappeur préféré s’appelle _______________________________</a:t>
                      </a:r>
                    </a:p>
                    <a:p>
                      <a:endParaRPr lang="fr-FR" b="0" baseline="0" noProof="0">
                        <a:solidFill>
                          <a:sysClr val="windowText" lastClr="000000"/>
                        </a:solidFill>
                      </a:endParaRPr>
                    </a:p>
                    <a:p>
                      <a:r>
                        <a:rPr lang="fr-FR" b="0" baseline="0" noProof="0">
                          <a:solidFill>
                            <a:sysClr val="windowText" lastClr="000000"/>
                          </a:solidFill>
                        </a:rPr>
                        <a:t>________________________________</a:t>
                      </a:r>
                      <a:endParaRPr lang="fr-FR" b="0"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8328857"/>
                  </a:ext>
                </a:extLst>
              </a:tr>
            </a:tbl>
          </a:graphicData>
        </a:graphic>
      </p:graphicFrame>
      <p:pic>
        <p:nvPicPr>
          <p:cNvPr id="7" name="Picture 6"/>
          <p:cNvPicPr>
            <a:picLocks noChangeAspect="1"/>
          </p:cNvPicPr>
          <p:nvPr/>
        </p:nvPicPr>
        <p:blipFill>
          <a:blip r:embed="rId2"/>
          <a:stretch>
            <a:fillRect/>
          </a:stretch>
        </p:blipFill>
        <p:spPr>
          <a:xfrm>
            <a:off x="1424140" y="3369934"/>
            <a:ext cx="1097833" cy="1506830"/>
          </a:xfrm>
          <a:prstGeom prst="rect">
            <a:avLst/>
          </a:prstGeom>
        </p:spPr>
      </p:pic>
      <p:pic>
        <p:nvPicPr>
          <p:cNvPr id="8" name="Picture 7"/>
          <p:cNvPicPr>
            <a:picLocks noChangeAspect="1"/>
          </p:cNvPicPr>
          <p:nvPr/>
        </p:nvPicPr>
        <p:blipFill>
          <a:blip r:embed="rId3"/>
          <a:stretch>
            <a:fillRect/>
          </a:stretch>
        </p:blipFill>
        <p:spPr>
          <a:xfrm>
            <a:off x="4305300" y="3456599"/>
            <a:ext cx="1076325" cy="1333500"/>
          </a:xfrm>
          <a:prstGeom prst="rect">
            <a:avLst/>
          </a:prstGeom>
        </p:spPr>
      </p:pic>
      <p:pic>
        <p:nvPicPr>
          <p:cNvPr id="9" name="Picture 8"/>
          <p:cNvPicPr>
            <a:picLocks noChangeAspect="1"/>
          </p:cNvPicPr>
          <p:nvPr/>
        </p:nvPicPr>
        <p:blipFill rotWithShape="1">
          <a:blip r:embed="rId4"/>
          <a:srcRect t="13562"/>
          <a:stretch/>
        </p:blipFill>
        <p:spPr>
          <a:xfrm>
            <a:off x="652614" y="6093549"/>
            <a:ext cx="2497086" cy="1438951"/>
          </a:xfrm>
          <a:prstGeom prst="rect">
            <a:avLst/>
          </a:prstGeom>
        </p:spPr>
      </p:pic>
      <p:pic>
        <p:nvPicPr>
          <p:cNvPr id="10" name="Picture 9"/>
          <p:cNvPicPr>
            <a:picLocks noChangeAspect="1"/>
          </p:cNvPicPr>
          <p:nvPr/>
        </p:nvPicPr>
        <p:blipFill>
          <a:blip r:embed="rId5"/>
          <a:stretch>
            <a:fillRect/>
          </a:stretch>
        </p:blipFill>
        <p:spPr>
          <a:xfrm>
            <a:off x="3870959" y="5933885"/>
            <a:ext cx="1659686" cy="1647915"/>
          </a:xfrm>
          <a:prstGeom prst="rect">
            <a:avLst/>
          </a:prstGeom>
        </p:spPr>
      </p:pic>
      <p:sp>
        <p:nvSpPr>
          <p:cNvPr id="11" name="Slide Number Placeholder 10"/>
          <p:cNvSpPr>
            <a:spLocks noGrp="1"/>
          </p:cNvSpPr>
          <p:nvPr>
            <p:ph type="sldNum" sz="quarter" idx="12"/>
          </p:nvPr>
        </p:nvSpPr>
        <p:spPr/>
        <p:txBody>
          <a:bodyPr/>
          <a:lstStyle/>
          <a:p>
            <a:fld id="{B0CB8DA3-2073-294C-B19C-B33865F764CB}" type="slidenum">
              <a:rPr lang="fr-FR" smtClean="0"/>
              <a:t>12</a:t>
            </a:fld>
            <a:endParaRPr lang="fr-FR"/>
          </a:p>
        </p:txBody>
      </p:sp>
    </p:spTree>
    <p:extLst>
      <p:ext uri="{BB962C8B-B14F-4D97-AF65-F5344CB8AC3E}">
        <p14:creationId xmlns:p14="http://schemas.microsoft.com/office/powerpoint/2010/main" val="5680313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7E8E22-1669-0249-88CC-34C92462BE13}"/>
              </a:ext>
            </a:extLst>
          </p:cNvPr>
          <p:cNvSpPr txBox="1"/>
          <p:nvPr/>
        </p:nvSpPr>
        <p:spPr>
          <a:xfrm>
            <a:off x="342900" y="187701"/>
            <a:ext cx="6223002" cy="523220"/>
          </a:xfrm>
          <a:prstGeom prst="rect">
            <a:avLst/>
          </a:prstGeom>
          <a:noFill/>
          <a:ln>
            <a:solidFill>
              <a:schemeClr val="tx1"/>
            </a:solidFill>
          </a:ln>
        </p:spPr>
        <p:txBody>
          <a:bodyPr wrap="square" rtlCol="0">
            <a:spAutoFit/>
          </a:bodyPr>
          <a:lstStyle/>
          <a:p>
            <a:r>
              <a:rPr lang="en-GB" sz="1400" b="1"/>
              <a:t>5. If you have coloured pens/pencils, colour in the matching translations in the table below (if you don’t have colours, draw arrows between the squares)</a:t>
            </a:r>
          </a:p>
        </p:txBody>
      </p:sp>
      <p:graphicFrame>
        <p:nvGraphicFramePr>
          <p:cNvPr id="4" name="Table 3"/>
          <p:cNvGraphicFramePr>
            <a:graphicFrameLocks noGrp="1"/>
          </p:cNvGraphicFramePr>
          <p:nvPr>
            <p:extLst>
              <p:ext uri="{D42A27DB-BD31-4B8C-83A1-F6EECF244321}">
                <p14:modId xmlns:p14="http://schemas.microsoft.com/office/powerpoint/2010/main" val="1803387585"/>
              </p:ext>
            </p:extLst>
          </p:nvPr>
        </p:nvGraphicFramePr>
        <p:xfrm>
          <a:off x="342897" y="924232"/>
          <a:ext cx="6223004" cy="2821857"/>
        </p:xfrm>
        <a:graphic>
          <a:graphicData uri="http://schemas.openxmlformats.org/drawingml/2006/table">
            <a:tbl>
              <a:tblPr firstRow="1" bandRow="1">
                <a:tableStyleId>{5C22544A-7EE6-4342-B048-85BDC9FD1C3A}</a:tableStyleId>
              </a:tblPr>
              <a:tblGrid>
                <a:gridCol w="1555751">
                  <a:extLst>
                    <a:ext uri="{9D8B030D-6E8A-4147-A177-3AD203B41FA5}">
                      <a16:colId xmlns:a16="http://schemas.microsoft.com/office/drawing/2014/main" val="2767037094"/>
                    </a:ext>
                  </a:extLst>
                </a:gridCol>
                <a:gridCol w="1555751">
                  <a:extLst>
                    <a:ext uri="{9D8B030D-6E8A-4147-A177-3AD203B41FA5}">
                      <a16:colId xmlns:a16="http://schemas.microsoft.com/office/drawing/2014/main" val="188100867"/>
                    </a:ext>
                  </a:extLst>
                </a:gridCol>
                <a:gridCol w="1555751">
                  <a:extLst>
                    <a:ext uri="{9D8B030D-6E8A-4147-A177-3AD203B41FA5}">
                      <a16:colId xmlns:a16="http://schemas.microsoft.com/office/drawing/2014/main" val="1006192196"/>
                    </a:ext>
                  </a:extLst>
                </a:gridCol>
                <a:gridCol w="1555751">
                  <a:extLst>
                    <a:ext uri="{9D8B030D-6E8A-4147-A177-3AD203B41FA5}">
                      <a16:colId xmlns:a16="http://schemas.microsoft.com/office/drawing/2014/main" val="2668109156"/>
                    </a:ext>
                  </a:extLst>
                </a:gridCol>
              </a:tblGrid>
              <a:tr h="940619">
                <a:tc>
                  <a:txBody>
                    <a:bodyPr/>
                    <a:lstStyle/>
                    <a:p>
                      <a:pPr algn="ctr"/>
                      <a:r>
                        <a:rPr lang="fr-FR" sz="1400" b="0" noProof="0">
                          <a:solidFill>
                            <a:sysClr val="windowText" lastClr="000000"/>
                          </a:solidFill>
                        </a:rPr>
                        <a:t>Je pense qu’il est talentueux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r-FR" sz="1400" b="0" noProof="0">
                          <a:solidFill>
                            <a:sysClr val="windowText" lastClr="000000"/>
                          </a:solidFill>
                        </a:rPr>
                        <a:t>J’aime</a:t>
                      </a:r>
                      <a:r>
                        <a:rPr lang="en-GB" sz="1400" b="0">
                          <a:solidFill>
                            <a:sysClr val="windowText" lastClr="000000"/>
                          </a:solidFill>
                        </a:rPr>
                        <a:t> son style</a:t>
                      </a:r>
                      <a:endParaRPr lang="fr-FR" sz="1400" b="0">
                        <a:solidFill>
                          <a:sysClr val="windowText" lastClr="000000"/>
                        </a:solidFill>
                      </a:endParaRPr>
                    </a:p>
                    <a:p>
                      <a:pPr algn="ct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400" b="0" noProof="0">
                          <a:solidFill>
                            <a:sysClr val="windowText" lastClr="000000"/>
                          </a:solidFill>
                        </a:rPr>
                        <a:t>J’aime sa personnalité</a:t>
                      </a:r>
                    </a:p>
                    <a:p>
                      <a:pPr algn="ct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I think that he is talented</a:t>
                      </a:r>
                      <a:endParaRPr lang="fr-FR" sz="1400" b="0">
                        <a:solidFill>
                          <a:sysClr val="windowText" lastClr="000000"/>
                        </a:solidFill>
                      </a:endParaRPr>
                    </a:p>
                    <a:p>
                      <a:pPr algn="ctr"/>
                      <a:endParaRPr lang="fr-FR" sz="1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44060395"/>
                  </a:ext>
                </a:extLst>
              </a:tr>
              <a:tr h="940619">
                <a:tc>
                  <a:txBody>
                    <a:bodyPr/>
                    <a:lstStyle/>
                    <a:p>
                      <a:pPr algn="ctr"/>
                      <a:r>
                        <a:rPr lang="en-GB" sz="1400" b="0">
                          <a:solidFill>
                            <a:sysClr val="windowText" lastClr="000000"/>
                          </a:solidFill>
                        </a:rPr>
                        <a:t>I like his/her style</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a:solidFill>
                            <a:sysClr val="windowText" lastClr="000000"/>
                          </a:solidFill>
                        </a:rPr>
                        <a:t>I like his/her  songs</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400" b="0" noProof="0">
                          <a:solidFill>
                            <a:sysClr val="windowText" lastClr="000000"/>
                          </a:solidFill>
                        </a:rPr>
                        <a:t>Je pense qu’elle est talentueuse</a:t>
                      </a:r>
                      <a:r>
                        <a:rPr lang="fr-FR" sz="1400" b="0" baseline="0" noProof="0">
                          <a:solidFill>
                            <a:sysClr val="windowText" lastClr="000000"/>
                          </a:solidFill>
                        </a:rPr>
                        <a:t> </a:t>
                      </a:r>
                      <a:endParaRPr lang="fr-FR" sz="1400" b="0"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fr-FR" sz="1400" b="0" noProof="0">
                          <a:solidFill>
                            <a:sysClr val="windowText" lastClr="000000"/>
                          </a:solidFill>
                        </a:rPr>
                        <a:t>J’aime ses </a:t>
                      </a:r>
                      <a:r>
                        <a:rPr lang="en-GB" sz="1400" b="0">
                          <a:solidFill>
                            <a:sysClr val="windowText" lastClr="000000"/>
                          </a:solidFill>
                        </a:rPr>
                        <a:t>chansons</a:t>
                      </a:r>
                      <a:endParaRPr lang="fr-FR" sz="1400" b="0">
                        <a:solidFill>
                          <a:sysClr val="windowText" lastClr="000000"/>
                        </a:solidFill>
                      </a:endParaRPr>
                    </a:p>
                    <a:p>
                      <a:pPr algn="ct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30917706"/>
                  </a:ext>
                </a:extLst>
              </a:tr>
              <a:tr h="940619">
                <a:tc>
                  <a:txBody>
                    <a:bodyPr/>
                    <a:lstStyle/>
                    <a:p>
                      <a:pPr algn="ctr"/>
                      <a:r>
                        <a:rPr lang="en-GB" sz="1400" b="0">
                          <a:solidFill>
                            <a:sysClr val="windowText" lastClr="000000"/>
                          </a:solidFill>
                        </a:rPr>
                        <a:t>I like his/her  videos</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400" b="0">
                          <a:solidFill>
                            <a:sysClr val="windowText" lastClr="000000"/>
                          </a:solidFill>
                        </a:rPr>
                        <a:t>I think</a:t>
                      </a:r>
                      <a:r>
                        <a:rPr lang="en-GB" sz="1400" b="0" baseline="0">
                          <a:solidFill>
                            <a:sysClr val="windowText" lastClr="000000"/>
                          </a:solidFill>
                        </a:rPr>
                        <a:t> that she is talented</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sz="1400" b="0" noProof="0">
                          <a:solidFill>
                            <a:sysClr val="windowText" lastClr="000000"/>
                          </a:solidFill>
                        </a:rPr>
                        <a:t>J’aime ses vidéos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I like</a:t>
                      </a:r>
                      <a:r>
                        <a:rPr lang="en-GB" sz="1400" b="0" baseline="0">
                          <a:solidFill>
                            <a:sysClr val="windowText" lastClr="000000"/>
                          </a:solidFill>
                        </a:rPr>
                        <a:t> </a:t>
                      </a:r>
                      <a:r>
                        <a:rPr lang="en-GB" sz="1400" b="0">
                          <a:solidFill>
                            <a:sysClr val="windowText" lastClr="000000"/>
                          </a:solidFill>
                        </a:rPr>
                        <a:t>his/her </a:t>
                      </a:r>
                      <a:r>
                        <a:rPr lang="en-GB" sz="1400" b="0" baseline="0">
                          <a:solidFill>
                            <a:sysClr val="windowText" lastClr="000000"/>
                          </a:solidFill>
                        </a:rPr>
                        <a:t>personality</a:t>
                      </a:r>
                      <a:endParaRPr lang="fr-FR" sz="1400" b="0">
                        <a:solidFill>
                          <a:sysClr val="windowText" lastClr="000000"/>
                        </a:solidFill>
                      </a:endParaRPr>
                    </a:p>
                    <a:p>
                      <a:pPr algn="ct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92401204"/>
                  </a:ext>
                </a:extLst>
              </a:tr>
            </a:tbl>
          </a:graphicData>
        </a:graphic>
      </p:graphicFrame>
      <p:sp>
        <p:nvSpPr>
          <p:cNvPr id="5" name="TextBox 4">
            <a:extLst>
              <a:ext uri="{FF2B5EF4-FFF2-40B4-BE49-F238E27FC236}">
                <a16:creationId xmlns:a16="http://schemas.microsoft.com/office/drawing/2014/main" id="{047E8E22-1669-0249-88CC-34C92462BE13}"/>
              </a:ext>
            </a:extLst>
          </p:cNvPr>
          <p:cNvSpPr txBox="1"/>
          <p:nvPr/>
        </p:nvSpPr>
        <p:spPr>
          <a:xfrm>
            <a:off x="342897" y="3967315"/>
            <a:ext cx="6223002" cy="4616648"/>
          </a:xfrm>
          <a:prstGeom prst="rect">
            <a:avLst/>
          </a:prstGeom>
          <a:noFill/>
          <a:ln>
            <a:solidFill>
              <a:schemeClr val="tx1"/>
            </a:solidFill>
          </a:ln>
        </p:spPr>
        <p:txBody>
          <a:bodyPr wrap="square" rtlCol="0">
            <a:spAutoFit/>
          </a:bodyPr>
          <a:lstStyle/>
          <a:p>
            <a:r>
              <a:rPr lang="en-GB" sz="1400" b="1"/>
              <a:t>6. Translate the sentences below into English (the first one has been done for you)</a:t>
            </a:r>
          </a:p>
          <a:p>
            <a:endParaRPr lang="en-GB" sz="1400" b="1"/>
          </a:p>
          <a:p>
            <a:pPr marL="342900" indent="-342900">
              <a:buAutoNum type="arabicPeriod"/>
            </a:pPr>
            <a:r>
              <a:rPr lang="en-GB" sz="1400"/>
              <a:t>Ma </a:t>
            </a:r>
            <a:r>
              <a:rPr lang="en-GB" sz="1400" err="1"/>
              <a:t>rappeuse</a:t>
            </a:r>
            <a:r>
              <a:rPr lang="en-GB" sz="1400"/>
              <a:t> </a:t>
            </a:r>
            <a:r>
              <a:rPr lang="en-GB" sz="1400" err="1"/>
              <a:t>préférée</a:t>
            </a:r>
            <a:r>
              <a:rPr lang="en-GB" sz="1400"/>
              <a:t> </a:t>
            </a:r>
            <a:r>
              <a:rPr lang="en-GB" sz="1400" err="1"/>
              <a:t>s’appelle</a:t>
            </a:r>
            <a:r>
              <a:rPr lang="en-GB" sz="1400"/>
              <a:t> Nicki </a:t>
            </a:r>
            <a:r>
              <a:rPr lang="en-GB" sz="1400" err="1"/>
              <a:t>Minaj</a:t>
            </a:r>
            <a:r>
              <a:rPr lang="en-GB" sz="1400"/>
              <a:t>. </a:t>
            </a:r>
            <a:r>
              <a:rPr lang="en-GB" sz="1400" err="1"/>
              <a:t>J’aime</a:t>
            </a:r>
            <a:r>
              <a:rPr lang="en-GB" sz="1400"/>
              <a:t> son style</a:t>
            </a:r>
          </a:p>
          <a:p>
            <a:endParaRPr lang="en-GB" sz="1400"/>
          </a:p>
          <a:p>
            <a:r>
              <a:rPr lang="en-GB" sz="1400"/>
              <a:t>______</a:t>
            </a:r>
            <a:r>
              <a:rPr lang="en-GB" sz="1400" i="1" u="sng"/>
              <a:t>My favourite rapper is called Nicki </a:t>
            </a:r>
            <a:r>
              <a:rPr lang="en-GB" sz="1400" i="1" u="sng" err="1"/>
              <a:t>Minaj</a:t>
            </a:r>
            <a:r>
              <a:rPr lang="en-GB" sz="1400" i="1" u="sng"/>
              <a:t>. I like her style</a:t>
            </a:r>
            <a:r>
              <a:rPr lang="en-GB" sz="1400"/>
              <a:t>_______________</a:t>
            </a:r>
          </a:p>
          <a:p>
            <a:endParaRPr lang="en-GB" sz="1400"/>
          </a:p>
          <a:p>
            <a:r>
              <a:rPr lang="en-GB" sz="1400"/>
              <a:t>2. Mon </a:t>
            </a:r>
            <a:r>
              <a:rPr lang="en-GB" sz="1400" err="1"/>
              <a:t>chanteur</a:t>
            </a:r>
            <a:r>
              <a:rPr lang="en-GB" sz="1400"/>
              <a:t> </a:t>
            </a:r>
            <a:r>
              <a:rPr lang="en-GB" sz="1400" err="1"/>
              <a:t>préféré</a:t>
            </a:r>
            <a:r>
              <a:rPr lang="en-GB" sz="1400"/>
              <a:t> </a:t>
            </a:r>
            <a:r>
              <a:rPr lang="en-GB" sz="1400" err="1"/>
              <a:t>s’appelle</a:t>
            </a:r>
            <a:r>
              <a:rPr lang="en-GB" sz="1400"/>
              <a:t> Jason </a:t>
            </a:r>
            <a:r>
              <a:rPr lang="en-GB" sz="1400" err="1"/>
              <a:t>Derulo</a:t>
            </a:r>
            <a:r>
              <a:rPr lang="en-GB" sz="1400"/>
              <a:t>. Je </a:t>
            </a:r>
            <a:r>
              <a:rPr lang="en-GB" sz="1400" err="1"/>
              <a:t>pense</a:t>
            </a:r>
            <a:r>
              <a:rPr lang="en-GB" sz="1400"/>
              <a:t> </a:t>
            </a:r>
            <a:r>
              <a:rPr lang="en-GB" sz="1400" err="1"/>
              <a:t>qu’il</a:t>
            </a:r>
            <a:r>
              <a:rPr lang="en-GB" sz="1400"/>
              <a:t> </a:t>
            </a:r>
            <a:r>
              <a:rPr lang="en-GB" sz="1400" err="1"/>
              <a:t>est</a:t>
            </a:r>
            <a:r>
              <a:rPr lang="en-GB" sz="1400"/>
              <a:t> </a:t>
            </a:r>
            <a:r>
              <a:rPr lang="en-GB" sz="1400" err="1"/>
              <a:t>talentueux</a:t>
            </a:r>
            <a:endParaRPr lang="en-GB" sz="1400"/>
          </a:p>
          <a:p>
            <a:endParaRPr lang="en-GB" sz="1400"/>
          </a:p>
          <a:p>
            <a:r>
              <a:rPr lang="en-GB" sz="1400"/>
              <a:t>__________________________________________________________________</a:t>
            </a:r>
          </a:p>
          <a:p>
            <a:endParaRPr lang="en-GB" sz="1400"/>
          </a:p>
          <a:p>
            <a:r>
              <a:rPr lang="en-GB" sz="1400"/>
              <a:t>3. Ma chanteuse </a:t>
            </a:r>
            <a:r>
              <a:rPr lang="en-GB" sz="1400" err="1"/>
              <a:t>préférée</a:t>
            </a:r>
            <a:r>
              <a:rPr lang="en-GB" sz="1400"/>
              <a:t> </a:t>
            </a:r>
            <a:r>
              <a:rPr lang="en-GB" sz="1400" err="1"/>
              <a:t>s’appelle</a:t>
            </a:r>
            <a:r>
              <a:rPr lang="en-GB" sz="1400"/>
              <a:t> Ariana Grande. </a:t>
            </a:r>
            <a:r>
              <a:rPr lang="en-GB" sz="1400" err="1"/>
              <a:t>J’aime</a:t>
            </a:r>
            <a:r>
              <a:rPr lang="en-GB" sz="1400"/>
              <a:t> </a:t>
            </a:r>
            <a:r>
              <a:rPr lang="en-GB" sz="1400" err="1"/>
              <a:t>sa</a:t>
            </a:r>
            <a:r>
              <a:rPr lang="en-GB" sz="1400"/>
              <a:t> </a:t>
            </a:r>
            <a:r>
              <a:rPr lang="en-GB" sz="1400" err="1"/>
              <a:t>personnalité</a:t>
            </a:r>
            <a:endParaRPr lang="en-GB" sz="1400"/>
          </a:p>
          <a:p>
            <a:endParaRPr lang="en-GB" sz="1400"/>
          </a:p>
          <a:p>
            <a:r>
              <a:rPr lang="en-GB" sz="1400"/>
              <a:t>__________________________________________________________________</a:t>
            </a:r>
          </a:p>
          <a:p>
            <a:endParaRPr lang="en-GB" sz="1400"/>
          </a:p>
          <a:p>
            <a:r>
              <a:rPr lang="en-GB" sz="1400"/>
              <a:t>4. Mon </a:t>
            </a:r>
            <a:r>
              <a:rPr lang="en-GB" sz="1400" err="1"/>
              <a:t>groupe</a:t>
            </a:r>
            <a:r>
              <a:rPr lang="en-GB" sz="1400"/>
              <a:t> </a:t>
            </a:r>
            <a:r>
              <a:rPr lang="en-GB" sz="1400" err="1"/>
              <a:t>préféré</a:t>
            </a:r>
            <a:r>
              <a:rPr lang="en-GB" sz="1400"/>
              <a:t> </a:t>
            </a:r>
            <a:r>
              <a:rPr lang="en-GB" sz="1400" err="1"/>
              <a:t>s’appelle</a:t>
            </a:r>
            <a:r>
              <a:rPr lang="en-GB" sz="1400"/>
              <a:t> Jonas Brothers. </a:t>
            </a:r>
            <a:r>
              <a:rPr lang="en-GB" sz="1400" err="1"/>
              <a:t>J’aime</a:t>
            </a:r>
            <a:r>
              <a:rPr lang="en-GB" sz="1400"/>
              <a:t> </a:t>
            </a:r>
            <a:r>
              <a:rPr lang="en-GB" sz="1400" err="1"/>
              <a:t>leurs</a:t>
            </a:r>
            <a:r>
              <a:rPr lang="en-GB" sz="1400"/>
              <a:t> </a:t>
            </a:r>
            <a:r>
              <a:rPr lang="en-GB" sz="1400" err="1"/>
              <a:t>vidéos</a:t>
            </a:r>
            <a:r>
              <a:rPr lang="en-GB" sz="1400"/>
              <a:t>.    </a:t>
            </a:r>
            <a:r>
              <a:rPr lang="en-GB" sz="1400" i="1"/>
              <a:t>(</a:t>
            </a:r>
            <a:r>
              <a:rPr lang="en-GB" sz="1400" i="1" err="1"/>
              <a:t>leurs</a:t>
            </a:r>
            <a:r>
              <a:rPr lang="en-GB" sz="1400" i="1"/>
              <a:t> = their)</a:t>
            </a:r>
          </a:p>
          <a:p>
            <a:endParaRPr lang="en-GB" sz="1400" i="1"/>
          </a:p>
          <a:p>
            <a:r>
              <a:rPr lang="en-GB" sz="1400" i="1"/>
              <a:t>__________________________________________________________________</a:t>
            </a:r>
          </a:p>
          <a:p>
            <a:endParaRPr lang="en-GB" sz="1400" i="1"/>
          </a:p>
          <a:p>
            <a:r>
              <a:rPr lang="en-GB" sz="1400"/>
              <a:t>5. Mon </a:t>
            </a:r>
            <a:r>
              <a:rPr lang="en-GB" sz="1400" err="1"/>
              <a:t>rappeur</a:t>
            </a:r>
            <a:r>
              <a:rPr lang="en-GB" sz="1400"/>
              <a:t> </a:t>
            </a:r>
            <a:r>
              <a:rPr lang="en-GB" sz="1400" err="1"/>
              <a:t>préféré</a:t>
            </a:r>
            <a:r>
              <a:rPr lang="en-GB" sz="1400"/>
              <a:t> </a:t>
            </a:r>
            <a:r>
              <a:rPr lang="en-GB" sz="1400" err="1"/>
              <a:t>s’appelle</a:t>
            </a:r>
            <a:r>
              <a:rPr lang="en-GB" sz="1400"/>
              <a:t> Aitch. </a:t>
            </a:r>
            <a:r>
              <a:rPr lang="en-GB" sz="1400" err="1"/>
              <a:t>J’aime</a:t>
            </a:r>
            <a:r>
              <a:rPr lang="en-GB" sz="1400"/>
              <a:t> </a:t>
            </a:r>
            <a:r>
              <a:rPr lang="en-GB" sz="1400" err="1"/>
              <a:t>ses</a:t>
            </a:r>
            <a:r>
              <a:rPr lang="en-GB" sz="1400"/>
              <a:t> chansons et </a:t>
            </a:r>
            <a:r>
              <a:rPr lang="en-GB" sz="1400" err="1"/>
              <a:t>j’aime</a:t>
            </a:r>
            <a:r>
              <a:rPr lang="en-GB" sz="1400"/>
              <a:t> son style.</a:t>
            </a:r>
          </a:p>
          <a:p>
            <a:endParaRPr lang="en-GB" sz="1400" i="1"/>
          </a:p>
          <a:p>
            <a:r>
              <a:rPr lang="en-GB" sz="1400" i="1"/>
              <a:t>__________________________________________________________________</a:t>
            </a:r>
          </a:p>
        </p:txBody>
      </p:sp>
      <p:sp>
        <p:nvSpPr>
          <p:cNvPr id="2" name="Slide Number Placeholder 1"/>
          <p:cNvSpPr>
            <a:spLocks noGrp="1"/>
          </p:cNvSpPr>
          <p:nvPr>
            <p:ph type="sldNum" sz="quarter" idx="12"/>
          </p:nvPr>
        </p:nvSpPr>
        <p:spPr/>
        <p:txBody>
          <a:bodyPr/>
          <a:lstStyle/>
          <a:p>
            <a:fld id="{B0CB8DA3-2073-294C-B19C-B33865F764CB}" type="slidenum">
              <a:rPr lang="fr-FR" smtClean="0"/>
              <a:t>13</a:t>
            </a:fld>
            <a:endParaRPr lang="fr-FR"/>
          </a:p>
        </p:txBody>
      </p:sp>
    </p:spTree>
    <p:extLst>
      <p:ext uri="{BB962C8B-B14F-4D97-AF65-F5344CB8AC3E}">
        <p14:creationId xmlns:p14="http://schemas.microsoft.com/office/powerpoint/2010/main" val="8468939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7E8E22-1669-0249-88CC-34C92462BE13}"/>
              </a:ext>
            </a:extLst>
          </p:cNvPr>
          <p:cNvSpPr txBox="1"/>
          <p:nvPr/>
        </p:nvSpPr>
        <p:spPr>
          <a:xfrm>
            <a:off x="342897" y="206476"/>
            <a:ext cx="6223002" cy="4401205"/>
          </a:xfrm>
          <a:prstGeom prst="rect">
            <a:avLst/>
          </a:prstGeom>
          <a:noFill/>
          <a:ln>
            <a:solidFill>
              <a:schemeClr val="tx1"/>
            </a:solidFill>
          </a:ln>
        </p:spPr>
        <p:txBody>
          <a:bodyPr wrap="square" rtlCol="0">
            <a:spAutoFit/>
          </a:bodyPr>
          <a:lstStyle/>
          <a:p>
            <a:r>
              <a:rPr lang="en-GB" sz="1400" b="1"/>
              <a:t>7. Fill in the gaps to translate the paragraph below into French</a:t>
            </a:r>
          </a:p>
          <a:p>
            <a:endParaRPr lang="en-GB" sz="1400" b="1" i="1"/>
          </a:p>
          <a:p>
            <a:r>
              <a:rPr lang="en-GB" sz="1400"/>
              <a:t>My name is Stephen and I live in Canada. My favourite rapper is called Drake. I like his videos, I love his songs and I think that he is talented. My favourite singer is called </a:t>
            </a:r>
            <a:r>
              <a:rPr lang="en-GB" sz="1400" err="1"/>
              <a:t>Lizzo</a:t>
            </a:r>
            <a:r>
              <a:rPr lang="en-GB" sz="1400"/>
              <a:t> I really like her style. I love rap and I really like RnB. I don’t like rock music. My Dad is called Dwayne and he loves classical music but he hates rap. My Mum is called Lisa and she really likes jazz but she doesn’t like pop music. </a:t>
            </a:r>
          </a:p>
          <a:p>
            <a:endParaRPr lang="en-GB" sz="1400"/>
          </a:p>
          <a:p>
            <a:pPr>
              <a:lnSpc>
                <a:spcPct val="150000"/>
              </a:lnSpc>
            </a:pPr>
            <a:r>
              <a:rPr lang="fr-FR" sz="1400"/>
              <a:t>Je m’appelle ______________  et j’habite au ____________. </a:t>
            </a:r>
            <a:r>
              <a:rPr lang="fr-FR" sz="1400" err="1"/>
              <a:t>Mon_____________préféré</a:t>
            </a:r>
            <a:r>
              <a:rPr lang="fr-FR" sz="1400"/>
              <a:t> s’appelle _________ . J’aime ses _________, j’adore ses ___________  et je _______ qu’il est _______________. Ma chanteuse préférée s’appelle _________. J’aime beaucoup son ________. J’adore ___  ______ et j’aime __________ le RnB. Je _______  pas le _______. Mon père __________ Dwayne et il _________ la musique __________  mais il _________ le rap. Ma ________  s’appelle Lisa et ______  aime beaucoup ___  ______  mais elle ______  ____  la musique ____. </a:t>
            </a:r>
          </a:p>
        </p:txBody>
      </p:sp>
      <p:sp>
        <p:nvSpPr>
          <p:cNvPr id="3" name="TextBox 2">
            <a:extLst>
              <a:ext uri="{FF2B5EF4-FFF2-40B4-BE49-F238E27FC236}">
                <a16:creationId xmlns:a16="http://schemas.microsoft.com/office/drawing/2014/main" id="{047E8E22-1669-0249-88CC-34C92462BE13}"/>
              </a:ext>
            </a:extLst>
          </p:cNvPr>
          <p:cNvSpPr txBox="1"/>
          <p:nvPr/>
        </p:nvSpPr>
        <p:spPr>
          <a:xfrm>
            <a:off x="342897" y="4778478"/>
            <a:ext cx="6223002" cy="3539430"/>
          </a:xfrm>
          <a:prstGeom prst="rect">
            <a:avLst/>
          </a:prstGeom>
          <a:noFill/>
          <a:ln>
            <a:solidFill>
              <a:schemeClr val="tx1"/>
            </a:solidFill>
          </a:ln>
        </p:spPr>
        <p:txBody>
          <a:bodyPr wrap="square" rtlCol="0">
            <a:spAutoFit/>
          </a:bodyPr>
          <a:lstStyle/>
          <a:p>
            <a:r>
              <a:rPr lang="en-GB" sz="1400" b="1"/>
              <a:t>8. Use the structure above to write a few sentences about your favourite singer/rapper/group, the music you like and dislike and the music some of your family members like/dislike.    </a:t>
            </a:r>
          </a:p>
          <a:p>
            <a:endParaRPr lang="en-GB" sz="1400" b="1"/>
          </a:p>
          <a:p>
            <a:pPr>
              <a:lnSpc>
                <a:spcPct val="150000"/>
              </a:lnSpc>
            </a:pPr>
            <a:r>
              <a:rPr lang="en-GB" sz="1400" b="1"/>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b="1"/>
              <a:t>_________________________________________________________________________________________________________________________________________________________________________________________________________</a:t>
            </a:r>
            <a:endParaRPr lang="fr-FR" sz="1400"/>
          </a:p>
        </p:txBody>
      </p:sp>
      <p:sp>
        <p:nvSpPr>
          <p:cNvPr id="4" name="Slide Number Placeholder 3"/>
          <p:cNvSpPr>
            <a:spLocks noGrp="1"/>
          </p:cNvSpPr>
          <p:nvPr>
            <p:ph type="sldNum" sz="quarter" idx="12"/>
          </p:nvPr>
        </p:nvSpPr>
        <p:spPr/>
        <p:txBody>
          <a:bodyPr/>
          <a:lstStyle/>
          <a:p>
            <a:fld id="{B0CB8DA3-2073-294C-B19C-B33865F764CB}" type="slidenum">
              <a:rPr lang="fr-FR" smtClean="0"/>
              <a:t>14</a:t>
            </a:fld>
            <a:endParaRPr lang="fr-FR"/>
          </a:p>
        </p:txBody>
      </p:sp>
    </p:spTree>
    <p:extLst>
      <p:ext uri="{BB962C8B-B14F-4D97-AF65-F5344CB8AC3E}">
        <p14:creationId xmlns:p14="http://schemas.microsoft.com/office/powerpoint/2010/main" val="3452311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D2A1223-DF7D-7E4F-94A9-D03011AB417A}"/>
              </a:ext>
            </a:extLst>
          </p:cNvPr>
          <p:cNvSpPr txBox="1"/>
          <p:nvPr/>
        </p:nvSpPr>
        <p:spPr>
          <a:xfrm>
            <a:off x="209550" y="151963"/>
            <a:ext cx="6438900" cy="307777"/>
          </a:xfrm>
          <a:prstGeom prst="rect">
            <a:avLst/>
          </a:prstGeom>
          <a:solidFill>
            <a:schemeClr val="bg2">
              <a:lumMod val="90000"/>
            </a:schemeClr>
          </a:solidFill>
          <a:ln>
            <a:solidFill>
              <a:schemeClr val="tx1"/>
            </a:solidFill>
          </a:ln>
        </p:spPr>
        <p:txBody>
          <a:bodyPr wrap="square" rtlCol="0">
            <a:spAutoFit/>
          </a:bodyPr>
          <a:lstStyle/>
          <a:p>
            <a:pPr algn="ctr"/>
            <a:r>
              <a:rPr lang="en-GB" sz="1400" b="1"/>
              <a:t>Section 4: Expressing opinions about sport</a:t>
            </a:r>
          </a:p>
        </p:txBody>
      </p:sp>
      <p:graphicFrame>
        <p:nvGraphicFramePr>
          <p:cNvPr id="4" name="Table 3">
            <a:extLst>
              <a:ext uri="{FF2B5EF4-FFF2-40B4-BE49-F238E27FC236}">
                <a16:creationId xmlns:a16="http://schemas.microsoft.com/office/drawing/2014/main" id="{861840F0-AC33-3B46-992C-3712711D4516}"/>
              </a:ext>
            </a:extLst>
          </p:cNvPr>
          <p:cNvGraphicFramePr>
            <a:graphicFrameLocks noGrp="1"/>
          </p:cNvGraphicFramePr>
          <p:nvPr>
            <p:extLst>
              <p:ext uri="{D42A27DB-BD31-4B8C-83A1-F6EECF244321}">
                <p14:modId xmlns:p14="http://schemas.microsoft.com/office/powerpoint/2010/main" val="302903261"/>
              </p:ext>
            </p:extLst>
          </p:nvPr>
        </p:nvGraphicFramePr>
        <p:xfrm>
          <a:off x="317499" y="1016457"/>
          <a:ext cx="6159500" cy="1854200"/>
        </p:xfrm>
        <a:graphic>
          <a:graphicData uri="http://schemas.openxmlformats.org/drawingml/2006/table">
            <a:tbl>
              <a:tblPr firstRow="1" bandRow="1">
                <a:tableStyleId>{5C22544A-7EE6-4342-B048-85BDC9FD1C3A}</a:tableStyleId>
              </a:tblPr>
              <a:tblGrid>
                <a:gridCol w="2034943">
                  <a:extLst>
                    <a:ext uri="{9D8B030D-6E8A-4147-A177-3AD203B41FA5}">
                      <a16:colId xmlns:a16="http://schemas.microsoft.com/office/drawing/2014/main" val="2555194588"/>
                    </a:ext>
                  </a:extLst>
                </a:gridCol>
                <a:gridCol w="4124557">
                  <a:extLst>
                    <a:ext uri="{9D8B030D-6E8A-4147-A177-3AD203B41FA5}">
                      <a16:colId xmlns:a16="http://schemas.microsoft.com/office/drawing/2014/main" val="3575727479"/>
                    </a:ext>
                  </a:extLst>
                </a:gridCol>
              </a:tblGrid>
              <a:tr h="370840">
                <a:tc>
                  <a:txBody>
                    <a:bodyPr/>
                    <a:lstStyle/>
                    <a:p>
                      <a:r>
                        <a:rPr lang="en-GB" sz="1400" b="0" noProof="0">
                          <a:solidFill>
                            <a:schemeClr val="tx1"/>
                          </a:solidFill>
                        </a:rPr>
                        <a:t>I love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36446299"/>
                  </a:ext>
                </a:extLst>
              </a:tr>
              <a:tr h="370840">
                <a:tc>
                  <a:txBody>
                    <a:bodyPr/>
                    <a:lstStyle/>
                    <a:p>
                      <a:r>
                        <a:rPr lang="en-GB" sz="1400" b="0" noProof="0">
                          <a:solidFill>
                            <a:schemeClr val="tx1"/>
                          </a:solidFill>
                        </a:rPr>
                        <a:t>I really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43462120"/>
                  </a:ext>
                </a:extLst>
              </a:tr>
              <a:tr h="370840">
                <a:tc>
                  <a:txBody>
                    <a:bodyPr/>
                    <a:lstStyle/>
                    <a:p>
                      <a:r>
                        <a:rPr lang="en-GB" sz="1400" b="0" noProof="0">
                          <a:solidFill>
                            <a:schemeClr val="tx1"/>
                          </a:solidFill>
                        </a:rPr>
                        <a:t>I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34457375"/>
                  </a:ext>
                </a:extLst>
              </a:tr>
              <a:tr h="370840">
                <a:tc>
                  <a:txBody>
                    <a:bodyPr/>
                    <a:lstStyle/>
                    <a:p>
                      <a:r>
                        <a:rPr lang="en-GB" sz="1400" b="0" noProof="0">
                          <a:solidFill>
                            <a:schemeClr val="tx1"/>
                          </a:solidFill>
                        </a:rPr>
                        <a:t>I don’t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31066153"/>
                  </a:ext>
                </a:extLst>
              </a:tr>
              <a:tr h="370840">
                <a:tc>
                  <a:txBody>
                    <a:bodyPr/>
                    <a:lstStyle/>
                    <a:p>
                      <a:r>
                        <a:rPr lang="en-GB" sz="1400" b="0" noProof="0">
                          <a:solidFill>
                            <a:schemeClr val="tx1"/>
                          </a:solidFill>
                        </a:rPr>
                        <a:t>I hate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83597923"/>
                  </a:ext>
                </a:extLst>
              </a:tr>
            </a:tbl>
          </a:graphicData>
        </a:graphic>
      </p:graphicFrame>
      <p:sp>
        <p:nvSpPr>
          <p:cNvPr id="5" name="TextBox 4">
            <a:extLst>
              <a:ext uri="{FF2B5EF4-FFF2-40B4-BE49-F238E27FC236}">
                <a16:creationId xmlns:a16="http://schemas.microsoft.com/office/drawing/2014/main" id="{68B3B9D1-E9EF-744D-8E17-3995B937E185}"/>
              </a:ext>
            </a:extLst>
          </p:cNvPr>
          <p:cNvSpPr txBox="1"/>
          <p:nvPr/>
        </p:nvSpPr>
        <p:spPr>
          <a:xfrm>
            <a:off x="317499" y="584210"/>
            <a:ext cx="6159501" cy="307777"/>
          </a:xfrm>
          <a:prstGeom prst="rect">
            <a:avLst/>
          </a:prstGeom>
          <a:noFill/>
          <a:ln>
            <a:solidFill>
              <a:schemeClr val="tx1"/>
            </a:solidFill>
          </a:ln>
        </p:spPr>
        <p:txBody>
          <a:bodyPr wrap="square" rtlCol="0">
            <a:spAutoFit/>
          </a:bodyPr>
          <a:lstStyle/>
          <a:p>
            <a:r>
              <a:rPr lang="en-GB" sz="1400" b="1"/>
              <a:t>1. Translate these phrases into French (look back in this booklet if you’re stuck!)</a:t>
            </a:r>
          </a:p>
        </p:txBody>
      </p:sp>
      <p:pic>
        <p:nvPicPr>
          <p:cNvPr id="6" name="Picture 5">
            <a:extLst>
              <a:ext uri="{FF2B5EF4-FFF2-40B4-BE49-F238E27FC236}">
                <a16:creationId xmlns:a16="http://schemas.microsoft.com/office/drawing/2014/main" id="{D9CA3BD0-F1D3-2140-AEB8-93374CC7D22B}"/>
              </a:ext>
            </a:extLst>
          </p:cNvPr>
          <p:cNvPicPr>
            <a:picLocks noChangeAspect="1"/>
          </p:cNvPicPr>
          <p:nvPr/>
        </p:nvPicPr>
        <p:blipFill>
          <a:blip r:embed="rId2"/>
          <a:stretch>
            <a:fillRect/>
          </a:stretch>
        </p:blipFill>
        <p:spPr>
          <a:xfrm>
            <a:off x="1352551" y="1119538"/>
            <a:ext cx="222250" cy="222250"/>
          </a:xfrm>
          <a:prstGeom prst="rect">
            <a:avLst/>
          </a:prstGeom>
        </p:spPr>
      </p:pic>
      <p:pic>
        <p:nvPicPr>
          <p:cNvPr id="7" name="Picture 6">
            <a:extLst>
              <a:ext uri="{FF2B5EF4-FFF2-40B4-BE49-F238E27FC236}">
                <a16:creationId xmlns:a16="http://schemas.microsoft.com/office/drawing/2014/main" id="{ACBFF908-038E-BA45-96E3-F47B4D72D2E6}"/>
              </a:ext>
            </a:extLst>
          </p:cNvPr>
          <p:cNvPicPr>
            <a:picLocks noChangeAspect="1"/>
          </p:cNvPicPr>
          <p:nvPr/>
        </p:nvPicPr>
        <p:blipFill>
          <a:blip r:embed="rId3"/>
          <a:stretch>
            <a:fillRect/>
          </a:stretch>
        </p:blipFill>
        <p:spPr>
          <a:xfrm>
            <a:off x="1438276" y="1444869"/>
            <a:ext cx="273050" cy="273050"/>
          </a:xfrm>
          <a:prstGeom prst="rect">
            <a:avLst/>
          </a:prstGeom>
        </p:spPr>
      </p:pic>
      <p:pic>
        <p:nvPicPr>
          <p:cNvPr id="8" name="Picture 7">
            <a:extLst>
              <a:ext uri="{FF2B5EF4-FFF2-40B4-BE49-F238E27FC236}">
                <a16:creationId xmlns:a16="http://schemas.microsoft.com/office/drawing/2014/main" id="{ACBFF908-038E-BA45-96E3-F47B4D72D2E6}"/>
              </a:ext>
            </a:extLst>
          </p:cNvPr>
          <p:cNvPicPr>
            <a:picLocks noChangeAspect="1"/>
          </p:cNvPicPr>
          <p:nvPr/>
        </p:nvPicPr>
        <p:blipFill>
          <a:blip r:embed="rId3"/>
          <a:stretch>
            <a:fillRect/>
          </a:stretch>
        </p:blipFill>
        <p:spPr>
          <a:xfrm>
            <a:off x="941747" y="1807032"/>
            <a:ext cx="273050" cy="273050"/>
          </a:xfrm>
          <a:prstGeom prst="rect">
            <a:avLst/>
          </a:prstGeom>
        </p:spPr>
      </p:pic>
      <p:pic>
        <p:nvPicPr>
          <p:cNvPr id="9" name="Picture 8">
            <a:extLst>
              <a:ext uri="{FF2B5EF4-FFF2-40B4-BE49-F238E27FC236}">
                <a16:creationId xmlns:a16="http://schemas.microsoft.com/office/drawing/2014/main" id="{ACBFF908-038E-BA45-96E3-F47B4D72D2E6}"/>
              </a:ext>
            </a:extLst>
          </p:cNvPr>
          <p:cNvPicPr>
            <a:picLocks noChangeAspect="1"/>
          </p:cNvPicPr>
          <p:nvPr/>
        </p:nvPicPr>
        <p:blipFill>
          <a:blip r:embed="rId3"/>
          <a:stretch>
            <a:fillRect/>
          </a:stretch>
        </p:blipFill>
        <p:spPr>
          <a:xfrm>
            <a:off x="1727201" y="1444869"/>
            <a:ext cx="273050" cy="273050"/>
          </a:xfrm>
          <a:prstGeom prst="rect">
            <a:avLst/>
          </a:prstGeom>
        </p:spPr>
      </p:pic>
      <p:pic>
        <p:nvPicPr>
          <p:cNvPr id="10" name="Picture 9">
            <a:extLst>
              <a:ext uri="{FF2B5EF4-FFF2-40B4-BE49-F238E27FC236}">
                <a16:creationId xmlns:a16="http://schemas.microsoft.com/office/drawing/2014/main" id="{CE17521F-8DC2-BA40-AEA0-2123FA565E1F}"/>
              </a:ext>
            </a:extLst>
          </p:cNvPr>
          <p:cNvPicPr>
            <a:picLocks noChangeAspect="1"/>
          </p:cNvPicPr>
          <p:nvPr/>
        </p:nvPicPr>
        <p:blipFill>
          <a:blip r:embed="rId4"/>
          <a:stretch>
            <a:fillRect/>
          </a:stretch>
        </p:blipFill>
        <p:spPr>
          <a:xfrm>
            <a:off x="1416050" y="2157763"/>
            <a:ext cx="273050" cy="273050"/>
          </a:xfrm>
          <a:prstGeom prst="rect">
            <a:avLst/>
          </a:prstGeom>
        </p:spPr>
      </p:pic>
      <p:pic>
        <p:nvPicPr>
          <p:cNvPr id="11" name="Picture 10">
            <a:extLst>
              <a:ext uri="{FF2B5EF4-FFF2-40B4-BE49-F238E27FC236}">
                <a16:creationId xmlns:a16="http://schemas.microsoft.com/office/drawing/2014/main" id="{057E8858-8FBB-7540-BEDD-870898868576}"/>
              </a:ext>
            </a:extLst>
          </p:cNvPr>
          <p:cNvPicPr>
            <a:picLocks noChangeAspect="1"/>
          </p:cNvPicPr>
          <p:nvPr/>
        </p:nvPicPr>
        <p:blipFill rotWithShape="1">
          <a:blip r:embed="rId5"/>
          <a:srcRect l="10489" t="11868" r="11888" b="9251"/>
          <a:stretch/>
        </p:blipFill>
        <p:spPr>
          <a:xfrm>
            <a:off x="941747" y="2593179"/>
            <a:ext cx="273050" cy="277478"/>
          </a:xfrm>
          <a:prstGeom prst="rect">
            <a:avLst/>
          </a:prstGeom>
        </p:spPr>
      </p:pic>
      <p:sp>
        <p:nvSpPr>
          <p:cNvPr id="12" name="TextBox 11">
            <a:extLst>
              <a:ext uri="{FF2B5EF4-FFF2-40B4-BE49-F238E27FC236}">
                <a16:creationId xmlns:a16="http://schemas.microsoft.com/office/drawing/2014/main" id="{68B3B9D1-E9EF-744D-8E17-3995B937E185}"/>
              </a:ext>
            </a:extLst>
          </p:cNvPr>
          <p:cNvSpPr txBox="1"/>
          <p:nvPr/>
        </p:nvSpPr>
        <p:spPr>
          <a:xfrm>
            <a:off x="317498" y="3075977"/>
            <a:ext cx="6159501" cy="3754874"/>
          </a:xfrm>
          <a:prstGeom prst="rect">
            <a:avLst/>
          </a:prstGeom>
          <a:noFill/>
          <a:ln>
            <a:solidFill>
              <a:schemeClr val="tx1"/>
            </a:solidFill>
          </a:ln>
        </p:spPr>
        <p:txBody>
          <a:bodyPr wrap="square" rtlCol="0">
            <a:spAutoFit/>
          </a:bodyPr>
          <a:lstStyle/>
          <a:p>
            <a:r>
              <a:rPr lang="en-GB" sz="1400" b="1"/>
              <a:t>2. Draw a picture to represent each of these sports:</a:t>
            </a:r>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p:txBody>
      </p:sp>
      <p:graphicFrame>
        <p:nvGraphicFramePr>
          <p:cNvPr id="2" name="Table 1"/>
          <p:cNvGraphicFramePr>
            <a:graphicFrameLocks noGrp="1"/>
          </p:cNvGraphicFramePr>
          <p:nvPr>
            <p:extLst>
              <p:ext uri="{D42A27DB-BD31-4B8C-83A1-F6EECF244321}">
                <p14:modId xmlns:p14="http://schemas.microsoft.com/office/powerpoint/2010/main" val="2384659471"/>
              </p:ext>
            </p:extLst>
          </p:nvPr>
        </p:nvGraphicFramePr>
        <p:xfrm>
          <a:off x="463376" y="3534016"/>
          <a:ext cx="5887996" cy="3063240"/>
        </p:xfrm>
        <a:graphic>
          <a:graphicData uri="http://schemas.openxmlformats.org/drawingml/2006/table">
            <a:tbl>
              <a:tblPr firstRow="1" bandRow="1">
                <a:tableStyleId>{5C22544A-7EE6-4342-B048-85BDC9FD1C3A}</a:tableStyleId>
              </a:tblPr>
              <a:tblGrid>
                <a:gridCol w="1471999">
                  <a:extLst>
                    <a:ext uri="{9D8B030D-6E8A-4147-A177-3AD203B41FA5}">
                      <a16:colId xmlns:a16="http://schemas.microsoft.com/office/drawing/2014/main" val="424744633"/>
                    </a:ext>
                  </a:extLst>
                </a:gridCol>
                <a:gridCol w="1471999">
                  <a:extLst>
                    <a:ext uri="{9D8B030D-6E8A-4147-A177-3AD203B41FA5}">
                      <a16:colId xmlns:a16="http://schemas.microsoft.com/office/drawing/2014/main" val="104998221"/>
                    </a:ext>
                  </a:extLst>
                </a:gridCol>
                <a:gridCol w="1471999">
                  <a:extLst>
                    <a:ext uri="{9D8B030D-6E8A-4147-A177-3AD203B41FA5}">
                      <a16:colId xmlns:a16="http://schemas.microsoft.com/office/drawing/2014/main" val="3977710580"/>
                    </a:ext>
                  </a:extLst>
                </a:gridCol>
                <a:gridCol w="1471999">
                  <a:extLst>
                    <a:ext uri="{9D8B030D-6E8A-4147-A177-3AD203B41FA5}">
                      <a16:colId xmlns:a16="http://schemas.microsoft.com/office/drawing/2014/main" val="3459424240"/>
                    </a:ext>
                  </a:extLst>
                </a:gridCol>
              </a:tblGrid>
              <a:tr h="370840">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 foot </a:t>
                      </a:r>
                      <a:endParaRPr lang="en-GB" b="0">
                        <a:solidFill>
                          <a:schemeClr val="tx1"/>
                        </a:solidFill>
                      </a:endParaRPr>
                    </a:p>
                    <a:p>
                      <a:pPr algn="ctr"/>
                      <a:r>
                        <a:rPr lang="en-GB" b="0" i="1">
                          <a:solidFill>
                            <a:schemeClr val="tx1"/>
                          </a:solidFill>
                        </a:rPr>
                        <a:t> football</a:t>
                      </a:r>
                      <a:endParaRPr lang="fr-FR"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a:t>
                      </a:r>
                      <a:r>
                        <a:rPr lang="en-GB" b="1" baseline="0">
                          <a:solidFill>
                            <a:schemeClr val="tx1"/>
                          </a:solidFill>
                        </a:rPr>
                        <a:t> rugby </a:t>
                      </a:r>
                      <a:endParaRPr lang="en-GB" b="0" baseline="0">
                        <a:solidFill>
                          <a:schemeClr val="tx1"/>
                        </a:solidFill>
                      </a:endParaRPr>
                    </a:p>
                    <a:p>
                      <a:pPr algn="ctr"/>
                      <a:r>
                        <a:rPr lang="en-GB" b="0" baseline="0">
                          <a:solidFill>
                            <a:schemeClr val="tx1"/>
                          </a:solidFill>
                        </a:rPr>
                        <a:t> </a:t>
                      </a:r>
                      <a:r>
                        <a:rPr lang="en-GB" b="0" i="1" baseline="0">
                          <a:solidFill>
                            <a:schemeClr val="tx1"/>
                          </a:solidFill>
                        </a:rPr>
                        <a:t>rugby</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a:t>
                      </a:r>
                      <a:r>
                        <a:rPr lang="en-GB" b="1" baseline="0">
                          <a:solidFill>
                            <a:schemeClr val="tx1"/>
                          </a:solidFill>
                        </a:rPr>
                        <a:t> tennis </a:t>
                      </a:r>
                      <a:endParaRPr lang="en-GB" b="0" baseline="0">
                        <a:solidFill>
                          <a:schemeClr val="tx1"/>
                        </a:solidFill>
                      </a:endParaRPr>
                    </a:p>
                    <a:p>
                      <a:pPr algn="ctr"/>
                      <a:r>
                        <a:rPr lang="en-GB" b="0" i="1" baseline="0">
                          <a:solidFill>
                            <a:schemeClr val="tx1"/>
                          </a:solidFill>
                        </a:rPr>
                        <a:t>tennis</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1">
                        <a:solidFill>
                          <a:schemeClr val="tx1"/>
                        </a:solidFill>
                      </a:endParaRPr>
                    </a:p>
                    <a:p>
                      <a:pPr algn="ctr"/>
                      <a:r>
                        <a:rPr lang="en-GB" b="1">
                          <a:solidFill>
                            <a:schemeClr val="tx1"/>
                          </a:solidFill>
                        </a:rPr>
                        <a:t>le</a:t>
                      </a:r>
                      <a:r>
                        <a:rPr lang="en-GB" b="1" baseline="0">
                          <a:solidFill>
                            <a:schemeClr val="tx1"/>
                          </a:solidFill>
                        </a:rPr>
                        <a:t> basket  </a:t>
                      </a:r>
                      <a:r>
                        <a:rPr lang="en-GB" b="0" i="1" baseline="0">
                          <a:solidFill>
                            <a:schemeClr val="tx1"/>
                          </a:solidFill>
                        </a:rPr>
                        <a:t>basketball</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9684853"/>
                  </a:ext>
                </a:extLst>
              </a:tr>
              <a:tr h="370840">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a:t>
                      </a:r>
                      <a:r>
                        <a:rPr lang="en-GB" b="1" baseline="0">
                          <a:solidFill>
                            <a:schemeClr val="tx1"/>
                          </a:solidFill>
                        </a:rPr>
                        <a:t> tennis de table </a:t>
                      </a:r>
                      <a:r>
                        <a:rPr lang="en-GB" b="0" baseline="0">
                          <a:solidFill>
                            <a:schemeClr val="tx1"/>
                          </a:solidFill>
                        </a:rPr>
                        <a:t> </a:t>
                      </a:r>
                      <a:r>
                        <a:rPr lang="en-GB" b="0" i="1" baseline="0">
                          <a:solidFill>
                            <a:schemeClr val="tx1"/>
                          </a:solidFill>
                        </a:rPr>
                        <a:t>table tennis</a:t>
                      </a:r>
                      <a:endParaRPr lang="fr-FR"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a:t>
                      </a:r>
                      <a:r>
                        <a:rPr lang="en-GB" b="1" baseline="0">
                          <a:solidFill>
                            <a:schemeClr val="tx1"/>
                          </a:solidFill>
                        </a:rPr>
                        <a:t> cricket </a:t>
                      </a:r>
                      <a:endParaRPr lang="en-GB" b="0" baseline="0">
                        <a:solidFill>
                          <a:schemeClr val="tx1"/>
                        </a:solidFill>
                      </a:endParaRPr>
                    </a:p>
                    <a:p>
                      <a:pPr algn="ctr"/>
                      <a:r>
                        <a:rPr lang="en-GB" b="0" i="1" baseline="0">
                          <a:solidFill>
                            <a:schemeClr val="tx1"/>
                          </a:solidFill>
                        </a:rPr>
                        <a:t>cricket</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r>
                        <a:rPr lang="en-GB" b="1">
                          <a:solidFill>
                            <a:schemeClr val="tx1"/>
                          </a:solidFill>
                        </a:rPr>
                        <a:t>le hockey </a:t>
                      </a:r>
                      <a:endParaRPr lang="en-GB" b="0">
                        <a:solidFill>
                          <a:schemeClr val="tx1"/>
                        </a:solidFill>
                      </a:endParaRPr>
                    </a:p>
                    <a:p>
                      <a:pPr algn="ctr"/>
                      <a:r>
                        <a:rPr lang="en-GB" b="0" i="1">
                          <a:solidFill>
                            <a:schemeClr val="tx1"/>
                          </a:solidFill>
                        </a:rPr>
                        <a:t> hockey</a:t>
                      </a:r>
                      <a:endParaRPr lang="fr-FR"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0">
                        <a:solidFill>
                          <a:schemeClr val="tx1"/>
                        </a:solidFill>
                      </a:endParaRPr>
                    </a:p>
                    <a:p>
                      <a:pPr algn="ctr"/>
                      <a:endParaRPr lang="en-GB" b="1">
                        <a:solidFill>
                          <a:schemeClr val="tx1"/>
                        </a:solidFill>
                      </a:endParaRPr>
                    </a:p>
                    <a:p>
                      <a:pPr algn="ctr"/>
                      <a:r>
                        <a:rPr lang="en-GB" b="1">
                          <a:solidFill>
                            <a:schemeClr val="tx1"/>
                          </a:solidFill>
                        </a:rPr>
                        <a:t>le</a:t>
                      </a:r>
                      <a:r>
                        <a:rPr lang="en-GB" b="1" baseline="0">
                          <a:solidFill>
                            <a:schemeClr val="tx1"/>
                          </a:solidFill>
                        </a:rPr>
                        <a:t> volley-ball </a:t>
                      </a:r>
                      <a:r>
                        <a:rPr lang="en-GB" b="0" baseline="0">
                          <a:solidFill>
                            <a:schemeClr val="tx1"/>
                          </a:solidFill>
                        </a:rPr>
                        <a:t> </a:t>
                      </a:r>
                      <a:r>
                        <a:rPr lang="en-GB" b="0" i="1" baseline="0">
                          <a:solidFill>
                            <a:schemeClr val="tx1"/>
                          </a:solidFill>
                        </a:rPr>
                        <a:t>volleyball</a:t>
                      </a:r>
                      <a:endParaRPr lang="en-GB" b="0" i="1">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76018982"/>
                  </a:ext>
                </a:extLst>
              </a:tr>
            </a:tbl>
          </a:graphicData>
        </a:graphic>
      </p:graphicFrame>
      <p:sp>
        <p:nvSpPr>
          <p:cNvPr id="13" name="TextBox 12">
            <a:extLst>
              <a:ext uri="{FF2B5EF4-FFF2-40B4-BE49-F238E27FC236}">
                <a16:creationId xmlns:a16="http://schemas.microsoft.com/office/drawing/2014/main" id="{68B3B9D1-E9EF-744D-8E17-3995B937E185}"/>
              </a:ext>
            </a:extLst>
          </p:cNvPr>
          <p:cNvSpPr txBox="1"/>
          <p:nvPr/>
        </p:nvSpPr>
        <p:spPr>
          <a:xfrm>
            <a:off x="327623" y="6981113"/>
            <a:ext cx="6159501" cy="1600438"/>
          </a:xfrm>
          <a:prstGeom prst="rect">
            <a:avLst/>
          </a:prstGeom>
          <a:noFill/>
          <a:ln>
            <a:solidFill>
              <a:schemeClr val="tx1"/>
            </a:solidFill>
          </a:ln>
        </p:spPr>
        <p:txBody>
          <a:bodyPr wrap="square" rtlCol="0">
            <a:spAutoFit/>
          </a:bodyPr>
          <a:lstStyle/>
          <a:p>
            <a:r>
              <a:rPr lang="en-GB" sz="1400" b="1"/>
              <a:t>3. Translate these sentences into English</a:t>
            </a:r>
          </a:p>
          <a:p>
            <a:endParaRPr lang="en-GB" sz="1400"/>
          </a:p>
          <a:p>
            <a:r>
              <a:rPr lang="en-GB" sz="1400" err="1"/>
              <a:t>J’aime</a:t>
            </a:r>
            <a:r>
              <a:rPr lang="en-GB" sz="1400"/>
              <a:t> le foot ____________________________________________________</a:t>
            </a:r>
          </a:p>
          <a:p>
            <a:endParaRPr lang="en-GB" sz="1400"/>
          </a:p>
          <a:p>
            <a:r>
              <a:rPr lang="en-GB" sz="1400" err="1"/>
              <a:t>J’adore</a:t>
            </a:r>
            <a:r>
              <a:rPr lang="en-GB" sz="1400"/>
              <a:t> le rugby __________________________________________________</a:t>
            </a:r>
          </a:p>
          <a:p>
            <a:endParaRPr lang="en-GB" sz="1400"/>
          </a:p>
          <a:p>
            <a:r>
              <a:rPr lang="en-GB" sz="1400"/>
              <a:t>Je </a:t>
            </a:r>
            <a:r>
              <a:rPr lang="en-GB" sz="1400" err="1"/>
              <a:t>n’aime</a:t>
            </a:r>
            <a:r>
              <a:rPr lang="en-GB" sz="1400"/>
              <a:t> pas le hockey ____________________________________________</a:t>
            </a:r>
          </a:p>
        </p:txBody>
      </p:sp>
      <p:sp>
        <p:nvSpPr>
          <p:cNvPr id="14" name="Slide Number Placeholder 13"/>
          <p:cNvSpPr>
            <a:spLocks noGrp="1"/>
          </p:cNvSpPr>
          <p:nvPr>
            <p:ph type="sldNum" sz="quarter" idx="12"/>
          </p:nvPr>
        </p:nvSpPr>
        <p:spPr/>
        <p:txBody>
          <a:bodyPr/>
          <a:lstStyle/>
          <a:p>
            <a:fld id="{B0CB8DA3-2073-294C-B19C-B33865F764CB}" type="slidenum">
              <a:rPr lang="fr-FR" smtClean="0"/>
              <a:t>15</a:t>
            </a:fld>
            <a:endParaRPr lang="fr-FR"/>
          </a:p>
        </p:txBody>
      </p:sp>
    </p:spTree>
    <p:extLst>
      <p:ext uri="{BB962C8B-B14F-4D97-AF65-F5344CB8AC3E}">
        <p14:creationId xmlns:p14="http://schemas.microsoft.com/office/powerpoint/2010/main" val="6725600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8B3B9D1-E9EF-744D-8E17-3995B937E185}"/>
              </a:ext>
            </a:extLst>
          </p:cNvPr>
          <p:cNvSpPr txBox="1"/>
          <p:nvPr/>
        </p:nvSpPr>
        <p:spPr>
          <a:xfrm>
            <a:off x="327623" y="197253"/>
            <a:ext cx="6159501" cy="523220"/>
          </a:xfrm>
          <a:prstGeom prst="rect">
            <a:avLst/>
          </a:prstGeom>
          <a:noFill/>
          <a:ln>
            <a:solidFill>
              <a:schemeClr val="tx1"/>
            </a:solidFill>
          </a:ln>
        </p:spPr>
        <p:txBody>
          <a:bodyPr wrap="square" rtlCol="0">
            <a:spAutoFit/>
          </a:bodyPr>
          <a:lstStyle/>
          <a:p>
            <a:r>
              <a:rPr lang="en-GB" sz="1400" b="1"/>
              <a:t>4. Write a sentence in French that goes with each set of </a:t>
            </a:r>
            <a:r>
              <a:rPr lang="en-GB" sz="1400" b="1" err="1"/>
              <a:t>emojis</a:t>
            </a:r>
            <a:r>
              <a:rPr lang="en-GB" sz="1400" b="1"/>
              <a:t> (the first one has been done for you) </a:t>
            </a:r>
          </a:p>
        </p:txBody>
      </p:sp>
      <p:sp>
        <p:nvSpPr>
          <p:cNvPr id="3" name="TextBox 2"/>
          <p:cNvSpPr txBox="1"/>
          <p:nvPr/>
        </p:nvSpPr>
        <p:spPr>
          <a:xfrm>
            <a:off x="327623" y="6919160"/>
            <a:ext cx="6159501" cy="1661993"/>
          </a:xfrm>
          <a:prstGeom prst="rect">
            <a:avLst/>
          </a:prstGeom>
          <a:noFill/>
          <a:ln>
            <a:solidFill>
              <a:schemeClr val="tx1"/>
            </a:solidFill>
          </a:ln>
        </p:spPr>
        <p:txBody>
          <a:bodyPr wrap="square" rtlCol="0">
            <a:spAutoFit/>
          </a:bodyPr>
          <a:lstStyle/>
          <a:p>
            <a:r>
              <a:rPr lang="en-GB" sz="1400" b="1"/>
              <a:t>5. Write 3 of your own sentences in French giving opinions about different sports</a:t>
            </a:r>
          </a:p>
          <a:p>
            <a:endParaRPr lang="en-GB" sz="1400" b="1"/>
          </a:p>
          <a:p>
            <a:r>
              <a:rPr lang="en-GB" sz="1400" b="1"/>
              <a:t>___________________________________________________________________</a:t>
            </a:r>
          </a:p>
          <a:p>
            <a:endParaRPr lang="en-GB" sz="1400" b="1"/>
          </a:p>
          <a:p>
            <a:r>
              <a:rPr lang="en-GB" sz="1400" b="1"/>
              <a:t>___________________________________________________________________</a:t>
            </a:r>
          </a:p>
          <a:p>
            <a:endParaRPr lang="en-GB" sz="1400" b="1"/>
          </a:p>
          <a:p>
            <a:r>
              <a:rPr lang="en-GB" sz="1400" b="1"/>
              <a:t>___________________________________________________________________</a:t>
            </a:r>
            <a:r>
              <a:rPr lang="en-GB"/>
              <a:t> </a:t>
            </a:r>
          </a:p>
        </p:txBody>
      </p:sp>
      <p:graphicFrame>
        <p:nvGraphicFramePr>
          <p:cNvPr id="4" name="Table 3"/>
          <p:cNvGraphicFramePr>
            <a:graphicFrameLocks noGrp="1"/>
          </p:cNvGraphicFramePr>
          <p:nvPr>
            <p:extLst>
              <p:ext uri="{D42A27DB-BD31-4B8C-83A1-F6EECF244321}">
                <p14:modId xmlns:p14="http://schemas.microsoft.com/office/powerpoint/2010/main" val="1613225061"/>
              </p:ext>
            </p:extLst>
          </p:nvPr>
        </p:nvGraphicFramePr>
        <p:xfrm>
          <a:off x="327621" y="897925"/>
          <a:ext cx="6159502" cy="5913120"/>
        </p:xfrm>
        <a:graphic>
          <a:graphicData uri="http://schemas.openxmlformats.org/drawingml/2006/table">
            <a:tbl>
              <a:tblPr firstRow="1" bandRow="1">
                <a:tableStyleId>{5C22544A-7EE6-4342-B048-85BDC9FD1C3A}</a:tableStyleId>
              </a:tblPr>
              <a:tblGrid>
                <a:gridCol w="3079751">
                  <a:extLst>
                    <a:ext uri="{9D8B030D-6E8A-4147-A177-3AD203B41FA5}">
                      <a16:colId xmlns:a16="http://schemas.microsoft.com/office/drawing/2014/main" val="1504470833"/>
                    </a:ext>
                  </a:extLst>
                </a:gridCol>
                <a:gridCol w="3079751">
                  <a:extLst>
                    <a:ext uri="{9D8B030D-6E8A-4147-A177-3AD203B41FA5}">
                      <a16:colId xmlns:a16="http://schemas.microsoft.com/office/drawing/2014/main" val="4190657252"/>
                    </a:ext>
                  </a:extLst>
                </a:gridCol>
              </a:tblGrid>
              <a:tr h="1371600">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i="1">
                        <a:solidFill>
                          <a:sysClr val="windowText" lastClr="000000"/>
                        </a:solidFill>
                      </a:endParaRPr>
                    </a:p>
                    <a:p>
                      <a:pPr algn="ctr"/>
                      <a:endParaRPr lang="en-GB" sz="1400" b="0" i="1">
                        <a:solidFill>
                          <a:sysClr val="windowText" lastClr="000000"/>
                        </a:solidFill>
                      </a:endParaRPr>
                    </a:p>
                    <a:p>
                      <a:pPr algn="ctr"/>
                      <a:endParaRPr lang="en-GB" sz="1400" b="0" i="1">
                        <a:solidFill>
                          <a:sysClr val="windowText" lastClr="000000"/>
                        </a:solidFill>
                      </a:endParaRPr>
                    </a:p>
                    <a:p>
                      <a:pPr algn="ctr"/>
                      <a:r>
                        <a:rPr lang="en-GB" sz="1400" b="0" i="1">
                          <a:solidFill>
                            <a:sysClr val="windowText" lastClr="000000"/>
                          </a:solidFill>
                        </a:rPr>
                        <a:t>_______</a:t>
                      </a:r>
                      <a:r>
                        <a:rPr lang="en-GB" sz="1400" b="0" i="1" u="sng" err="1">
                          <a:solidFill>
                            <a:sysClr val="windowText" lastClr="000000"/>
                          </a:solidFill>
                        </a:rPr>
                        <a:t>J’adore</a:t>
                      </a:r>
                      <a:r>
                        <a:rPr lang="en-GB" sz="1400" b="0" i="1" u="sng">
                          <a:solidFill>
                            <a:sysClr val="windowText" lastClr="000000"/>
                          </a:solidFill>
                        </a:rPr>
                        <a:t> le hockey </a:t>
                      </a:r>
                      <a:r>
                        <a:rPr lang="en-GB" sz="1400" b="0" i="1">
                          <a:solidFill>
                            <a:sysClr val="windowText" lastClr="000000"/>
                          </a:solidFill>
                        </a:rPr>
                        <a:t>______</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r>
                        <a:rPr lang="en-GB" sz="1400" b="0">
                          <a:solidFill>
                            <a:sysClr val="windowText" lastClr="000000"/>
                          </a:solidFill>
                        </a:rPr>
                        <a:t>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7924068"/>
                  </a:ext>
                </a:extLst>
              </a:tr>
              <a:tr h="1371600">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r>
                        <a:rPr lang="en-GB" sz="1400" b="0">
                          <a:solidFill>
                            <a:sysClr val="windowText" lastClr="000000"/>
                          </a:solidFill>
                        </a:rPr>
                        <a:t>___________________________</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r>
                        <a:rPr lang="en-GB" sz="1400" b="0">
                          <a:solidFill>
                            <a:sysClr val="windowText" lastClr="000000"/>
                          </a:solidFill>
                        </a:rPr>
                        <a:t>________________________</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85467250"/>
                  </a:ext>
                </a:extLst>
              </a:tr>
              <a:tr h="1371600">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___________________________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___________________________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02327712"/>
                  </a:ext>
                </a:extLst>
              </a:tr>
              <a:tr h="1371600">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___________________________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algn="ct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en-GB" sz="1400" b="0">
                        <a:solidFill>
                          <a:sysClr val="windowText" lastClr="000000"/>
                        </a:solidFil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b="0">
                          <a:solidFill>
                            <a:sysClr val="windowText" lastClr="000000"/>
                          </a:solidFill>
                        </a:rPr>
                        <a:t>___________________________</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4659866"/>
                  </a:ext>
                </a:extLst>
              </a:tr>
            </a:tbl>
          </a:graphicData>
        </a:graphic>
      </p:graphicFrame>
      <p:pic>
        <p:nvPicPr>
          <p:cNvPr id="5" name="Picture 4">
            <a:extLst>
              <a:ext uri="{FF2B5EF4-FFF2-40B4-BE49-F238E27FC236}">
                <a16:creationId xmlns:a16="http://schemas.microsoft.com/office/drawing/2014/main" id="{D9CA3BD0-F1D3-2140-AEB8-93374CC7D22B}"/>
              </a:ext>
            </a:extLst>
          </p:cNvPr>
          <p:cNvPicPr>
            <a:picLocks noChangeAspect="1"/>
          </p:cNvPicPr>
          <p:nvPr/>
        </p:nvPicPr>
        <p:blipFill>
          <a:blip r:embed="rId2"/>
          <a:stretch>
            <a:fillRect/>
          </a:stretch>
        </p:blipFill>
        <p:spPr>
          <a:xfrm>
            <a:off x="914966" y="1022456"/>
            <a:ext cx="659835" cy="659835"/>
          </a:xfrm>
          <a:prstGeom prst="rect">
            <a:avLst/>
          </a:prstGeom>
        </p:spPr>
      </p:pic>
      <p:pic>
        <p:nvPicPr>
          <p:cNvPr id="6" name="Picture 5">
            <a:extLst>
              <a:ext uri="{FF2B5EF4-FFF2-40B4-BE49-F238E27FC236}">
                <a16:creationId xmlns:a16="http://schemas.microsoft.com/office/drawing/2014/main" id="{057E8858-8FBB-7540-BEDD-870898868576}"/>
              </a:ext>
            </a:extLst>
          </p:cNvPr>
          <p:cNvPicPr>
            <a:picLocks noChangeAspect="1"/>
          </p:cNvPicPr>
          <p:nvPr/>
        </p:nvPicPr>
        <p:blipFill rotWithShape="1">
          <a:blip r:embed="rId3"/>
          <a:srcRect l="10489" t="11868" r="11888" b="9251"/>
          <a:stretch/>
        </p:blipFill>
        <p:spPr>
          <a:xfrm>
            <a:off x="3955957" y="1051063"/>
            <a:ext cx="743446" cy="755502"/>
          </a:xfrm>
          <a:prstGeom prst="rect">
            <a:avLst/>
          </a:prstGeom>
        </p:spPr>
      </p:pic>
      <p:pic>
        <p:nvPicPr>
          <p:cNvPr id="7" name="Picture 6">
            <a:extLst>
              <a:ext uri="{FF2B5EF4-FFF2-40B4-BE49-F238E27FC236}">
                <a16:creationId xmlns:a16="http://schemas.microsoft.com/office/drawing/2014/main" id="{CE17521F-8DC2-BA40-AEA0-2123FA565E1F}"/>
              </a:ext>
            </a:extLst>
          </p:cNvPr>
          <p:cNvPicPr>
            <a:picLocks noChangeAspect="1"/>
          </p:cNvPicPr>
          <p:nvPr/>
        </p:nvPicPr>
        <p:blipFill>
          <a:blip r:embed="rId4"/>
          <a:stretch>
            <a:fillRect/>
          </a:stretch>
        </p:blipFill>
        <p:spPr>
          <a:xfrm>
            <a:off x="816369" y="2623477"/>
            <a:ext cx="629372" cy="629372"/>
          </a:xfrm>
          <a:prstGeom prst="rect">
            <a:avLst/>
          </a:prstGeom>
        </p:spPr>
      </p:pic>
      <p:pic>
        <p:nvPicPr>
          <p:cNvPr id="8" name="Picture 7">
            <a:extLst>
              <a:ext uri="{FF2B5EF4-FFF2-40B4-BE49-F238E27FC236}">
                <a16:creationId xmlns:a16="http://schemas.microsoft.com/office/drawing/2014/main" id="{ACBFF908-038E-BA45-96E3-F47B4D72D2E6}"/>
              </a:ext>
            </a:extLst>
          </p:cNvPr>
          <p:cNvPicPr>
            <a:picLocks noChangeAspect="1"/>
          </p:cNvPicPr>
          <p:nvPr/>
        </p:nvPicPr>
        <p:blipFill>
          <a:blip r:embed="rId5"/>
          <a:stretch>
            <a:fillRect/>
          </a:stretch>
        </p:blipFill>
        <p:spPr>
          <a:xfrm>
            <a:off x="3639430" y="2629416"/>
            <a:ext cx="633054" cy="633054"/>
          </a:xfrm>
          <a:prstGeom prst="rect">
            <a:avLst/>
          </a:prstGeom>
        </p:spPr>
      </p:pic>
      <p:pic>
        <p:nvPicPr>
          <p:cNvPr id="9" name="Picture 8">
            <a:extLst>
              <a:ext uri="{FF2B5EF4-FFF2-40B4-BE49-F238E27FC236}">
                <a16:creationId xmlns:a16="http://schemas.microsoft.com/office/drawing/2014/main" id="{ACBFF908-038E-BA45-96E3-F47B4D72D2E6}"/>
              </a:ext>
            </a:extLst>
          </p:cNvPr>
          <p:cNvPicPr>
            <a:picLocks noChangeAspect="1"/>
          </p:cNvPicPr>
          <p:nvPr/>
        </p:nvPicPr>
        <p:blipFill>
          <a:blip r:embed="rId5"/>
          <a:stretch>
            <a:fillRect/>
          </a:stretch>
        </p:blipFill>
        <p:spPr>
          <a:xfrm>
            <a:off x="4272484" y="2629416"/>
            <a:ext cx="638993" cy="638993"/>
          </a:xfrm>
          <a:prstGeom prst="rect">
            <a:avLst/>
          </a:prstGeom>
        </p:spPr>
      </p:pic>
      <p:pic>
        <p:nvPicPr>
          <p:cNvPr id="11" name="Picture 10">
            <a:extLst>
              <a:ext uri="{FF2B5EF4-FFF2-40B4-BE49-F238E27FC236}">
                <a16:creationId xmlns:a16="http://schemas.microsoft.com/office/drawing/2014/main" id="{ACBFF908-038E-BA45-96E3-F47B4D72D2E6}"/>
              </a:ext>
            </a:extLst>
          </p:cNvPr>
          <p:cNvPicPr>
            <a:picLocks noChangeAspect="1"/>
          </p:cNvPicPr>
          <p:nvPr/>
        </p:nvPicPr>
        <p:blipFill>
          <a:blip r:embed="rId5"/>
          <a:stretch>
            <a:fillRect/>
          </a:stretch>
        </p:blipFill>
        <p:spPr>
          <a:xfrm>
            <a:off x="914966" y="4223524"/>
            <a:ext cx="638993" cy="638993"/>
          </a:xfrm>
          <a:prstGeom prst="rect">
            <a:avLst/>
          </a:prstGeom>
        </p:spPr>
      </p:pic>
      <p:pic>
        <p:nvPicPr>
          <p:cNvPr id="12" name="Picture 11">
            <a:extLst>
              <a:ext uri="{FF2B5EF4-FFF2-40B4-BE49-F238E27FC236}">
                <a16:creationId xmlns:a16="http://schemas.microsoft.com/office/drawing/2014/main" id="{D9CA3BD0-F1D3-2140-AEB8-93374CC7D22B}"/>
              </a:ext>
            </a:extLst>
          </p:cNvPr>
          <p:cNvPicPr>
            <a:picLocks noChangeAspect="1"/>
          </p:cNvPicPr>
          <p:nvPr/>
        </p:nvPicPr>
        <p:blipFill>
          <a:blip r:embed="rId2"/>
          <a:stretch>
            <a:fillRect/>
          </a:stretch>
        </p:blipFill>
        <p:spPr>
          <a:xfrm>
            <a:off x="3822923" y="5547554"/>
            <a:ext cx="659835" cy="659835"/>
          </a:xfrm>
          <a:prstGeom prst="rect">
            <a:avLst/>
          </a:prstGeom>
        </p:spPr>
      </p:pic>
      <p:pic>
        <p:nvPicPr>
          <p:cNvPr id="14" name="Picture 13">
            <a:extLst>
              <a:ext uri="{FF2B5EF4-FFF2-40B4-BE49-F238E27FC236}">
                <a16:creationId xmlns:a16="http://schemas.microsoft.com/office/drawing/2014/main" id="{CE17521F-8DC2-BA40-AEA0-2123FA565E1F}"/>
              </a:ext>
            </a:extLst>
          </p:cNvPr>
          <p:cNvPicPr>
            <a:picLocks noChangeAspect="1"/>
          </p:cNvPicPr>
          <p:nvPr/>
        </p:nvPicPr>
        <p:blipFill>
          <a:blip r:embed="rId4"/>
          <a:stretch>
            <a:fillRect/>
          </a:stretch>
        </p:blipFill>
        <p:spPr>
          <a:xfrm>
            <a:off x="3822923" y="4218860"/>
            <a:ext cx="629372" cy="629372"/>
          </a:xfrm>
          <a:prstGeom prst="rect">
            <a:avLst/>
          </a:prstGeom>
        </p:spPr>
      </p:pic>
      <p:pic>
        <p:nvPicPr>
          <p:cNvPr id="15" name="Picture 14"/>
          <p:cNvPicPr>
            <a:picLocks noChangeAspect="1"/>
          </p:cNvPicPr>
          <p:nvPr/>
        </p:nvPicPr>
        <p:blipFill>
          <a:blip r:embed="rId6"/>
          <a:stretch>
            <a:fillRect/>
          </a:stretch>
        </p:blipFill>
        <p:spPr>
          <a:xfrm>
            <a:off x="4958100" y="2592718"/>
            <a:ext cx="676581" cy="676581"/>
          </a:xfrm>
          <a:prstGeom prst="rect">
            <a:avLst/>
          </a:prstGeom>
        </p:spPr>
      </p:pic>
      <p:pic>
        <p:nvPicPr>
          <p:cNvPr id="16" name="Picture 15"/>
          <p:cNvPicPr>
            <a:picLocks noChangeAspect="1"/>
          </p:cNvPicPr>
          <p:nvPr/>
        </p:nvPicPr>
        <p:blipFill>
          <a:blip r:embed="rId7"/>
          <a:stretch>
            <a:fillRect/>
          </a:stretch>
        </p:blipFill>
        <p:spPr>
          <a:xfrm>
            <a:off x="1711926" y="1022456"/>
            <a:ext cx="623501" cy="623501"/>
          </a:xfrm>
          <a:prstGeom prst="rect">
            <a:avLst/>
          </a:prstGeom>
        </p:spPr>
      </p:pic>
      <p:pic>
        <p:nvPicPr>
          <p:cNvPr id="17" name="Picture 16"/>
          <p:cNvPicPr>
            <a:picLocks noChangeAspect="1"/>
          </p:cNvPicPr>
          <p:nvPr/>
        </p:nvPicPr>
        <p:blipFill rotWithShape="1">
          <a:blip r:embed="rId8"/>
          <a:srcRect l="25576" r="23173" b="8791"/>
          <a:stretch/>
        </p:blipFill>
        <p:spPr>
          <a:xfrm>
            <a:off x="1679856" y="4124073"/>
            <a:ext cx="790832" cy="738444"/>
          </a:xfrm>
          <a:prstGeom prst="rect">
            <a:avLst/>
          </a:prstGeom>
        </p:spPr>
      </p:pic>
      <p:pic>
        <p:nvPicPr>
          <p:cNvPr id="18" name="Picture 17"/>
          <p:cNvPicPr>
            <a:picLocks noChangeAspect="1"/>
          </p:cNvPicPr>
          <p:nvPr/>
        </p:nvPicPr>
        <p:blipFill>
          <a:blip r:embed="rId9"/>
          <a:stretch>
            <a:fillRect/>
          </a:stretch>
        </p:blipFill>
        <p:spPr>
          <a:xfrm>
            <a:off x="4610579" y="5547554"/>
            <a:ext cx="695041" cy="695041"/>
          </a:xfrm>
          <a:prstGeom prst="rect">
            <a:avLst/>
          </a:prstGeom>
        </p:spPr>
      </p:pic>
      <p:pic>
        <p:nvPicPr>
          <p:cNvPr id="19" name="Picture 18"/>
          <p:cNvPicPr>
            <a:picLocks noChangeAspect="1"/>
          </p:cNvPicPr>
          <p:nvPr/>
        </p:nvPicPr>
        <p:blipFill>
          <a:blip r:embed="rId10"/>
          <a:stretch>
            <a:fillRect/>
          </a:stretch>
        </p:blipFill>
        <p:spPr>
          <a:xfrm>
            <a:off x="1679856" y="5494138"/>
            <a:ext cx="685285" cy="685285"/>
          </a:xfrm>
          <a:prstGeom prst="rect">
            <a:avLst/>
          </a:prstGeom>
        </p:spPr>
      </p:pic>
      <p:pic>
        <p:nvPicPr>
          <p:cNvPr id="20" name="Picture 19">
            <a:extLst>
              <a:ext uri="{FF2B5EF4-FFF2-40B4-BE49-F238E27FC236}">
                <a16:creationId xmlns:a16="http://schemas.microsoft.com/office/drawing/2014/main" id="{ACBFF908-038E-BA45-96E3-F47B4D72D2E6}"/>
              </a:ext>
            </a:extLst>
          </p:cNvPr>
          <p:cNvPicPr>
            <a:picLocks noChangeAspect="1"/>
          </p:cNvPicPr>
          <p:nvPr/>
        </p:nvPicPr>
        <p:blipFill>
          <a:blip r:embed="rId5"/>
          <a:stretch>
            <a:fillRect/>
          </a:stretch>
        </p:blipFill>
        <p:spPr>
          <a:xfrm>
            <a:off x="900637" y="5474585"/>
            <a:ext cx="638993" cy="638993"/>
          </a:xfrm>
          <a:prstGeom prst="rect">
            <a:avLst/>
          </a:prstGeom>
        </p:spPr>
      </p:pic>
      <p:pic>
        <p:nvPicPr>
          <p:cNvPr id="21" name="Picture 20"/>
          <p:cNvPicPr>
            <a:picLocks noChangeAspect="1"/>
          </p:cNvPicPr>
          <p:nvPr/>
        </p:nvPicPr>
        <p:blipFill>
          <a:blip r:embed="rId11"/>
          <a:stretch>
            <a:fillRect/>
          </a:stretch>
        </p:blipFill>
        <p:spPr>
          <a:xfrm>
            <a:off x="1532569" y="2627860"/>
            <a:ext cx="598788" cy="598788"/>
          </a:xfrm>
          <a:prstGeom prst="rect">
            <a:avLst/>
          </a:prstGeom>
        </p:spPr>
      </p:pic>
      <p:pic>
        <p:nvPicPr>
          <p:cNvPr id="22" name="Picture 21"/>
          <p:cNvPicPr>
            <a:picLocks noChangeAspect="1"/>
          </p:cNvPicPr>
          <p:nvPr/>
        </p:nvPicPr>
        <p:blipFill>
          <a:blip r:embed="rId12"/>
          <a:stretch>
            <a:fillRect/>
          </a:stretch>
        </p:blipFill>
        <p:spPr>
          <a:xfrm>
            <a:off x="4858551" y="992261"/>
            <a:ext cx="734712" cy="734712"/>
          </a:xfrm>
          <a:prstGeom prst="rect">
            <a:avLst/>
          </a:prstGeom>
        </p:spPr>
      </p:pic>
      <p:pic>
        <p:nvPicPr>
          <p:cNvPr id="23" name="Picture 22"/>
          <p:cNvPicPr>
            <a:picLocks noChangeAspect="1"/>
          </p:cNvPicPr>
          <p:nvPr/>
        </p:nvPicPr>
        <p:blipFill>
          <a:blip r:embed="rId13"/>
          <a:stretch>
            <a:fillRect/>
          </a:stretch>
        </p:blipFill>
        <p:spPr>
          <a:xfrm>
            <a:off x="4591980" y="4175235"/>
            <a:ext cx="827130" cy="566737"/>
          </a:xfrm>
          <a:prstGeom prst="rect">
            <a:avLst/>
          </a:prstGeom>
        </p:spPr>
      </p:pic>
      <p:sp>
        <p:nvSpPr>
          <p:cNvPr id="10" name="Slide Number Placeholder 9"/>
          <p:cNvSpPr>
            <a:spLocks noGrp="1"/>
          </p:cNvSpPr>
          <p:nvPr>
            <p:ph type="sldNum" sz="quarter" idx="12"/>
          </p:nvPr>
        </p:nvSpPr>
        <p:spPr/>
        <p:txBody>
          <a:bodyPr/>
          <a:lstStyle/>
          <a:p>
            <a:fld id="{B0CB8DA3-2073-294C-B19C-B33865F764CB}" type="slidenum">
              <a:rPr lang="fr-FR" smtClean="0"/>
              <a:t>16</a:t>
            </a:fld>
            <a:endParaRPr lang="fr-FR"/>
          </a:p>
        </p:txBody>
      </p:sp>
    </p:spTree>
    <p:extLst>
      <p:ext uri="{BB962C8B-B14F-4D97-AF65-F5344CB8AC3E}">
        <p14:creationId xmlns:p14="http://schemas.microsoft.com/office/powerpoint/2010/main" val="41064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061107708"/>
              </p:ext>
            </p:extLst>
          </p:nvPr>
        </p:nvGraphicFramePr>
        <p:xfrm>
          <a:off x="317499" y="732344"/>
          <a:ext cx="6223004" cy="1889760"/>
        </p:xfrm>
        <a:graphic>
          <a:graphicData uri="http://schemas.openxmlformats.org/drawingml/2006/table">
            <a:tbl>
              <a:tblPr firstRow="1" bandRow="1">
                <a:tableStyleId>{5C22544A-7EE6-4342-B048-85BDC9FD1C3A}</a:tableStyleId>
              </a:tblPr>
              <a:tblGrid>
                <a:gridCol w="1555751">
                  <a:extLst>
                    <a:ext uri="{9D8B030D-6E8A-4147-A177-3AD203B41FA5}">
                      <a16:colId xmlns:a16="http://schemas.microsoft.com/office/drawing/2014/main" val="4263269084"/>
                    </a:ext>
                  </a:extLst>
                </a:gridCol>
                <a:gridCol w="1555751">
                  <a:extLst>
                    <a:ext uri="{9D8B030D-6E8A-4147-A177-3AD203B41FA5}">
                      <a16:colId xmlns:a16="http://schemas.microsoft.com/office/drawing/2014/main" val="2881264460"/>
                    </a:ext>
                  </a:extLst>
                </a:gridCol>
                <a:gridCol w="1555751">
                  <a:extLst>
                    <a:ext uri="{9D8B030D-6E8A-4147-A177-3AD203B41FA5}">
                      <a16:colId xmlns:a16="http://schemas.microsoft.com/office/drawing/2014/main" val="2892364010"/>
                    </a:ext>
                  </a:extLst>
                </a:gridCol>
                <a:gridCol w="1555751">
                  <a:extLst>
                    <a:ext uri="{9D8B030D-6E8A-4147-A177-3AD203B41FA5}">
                      <a16:colId xmlns:a16="http://schemas.microsoft.com/office/drawing/2014/main" val="3982069051"/>
                    </a:ext>
                  </a:extLst>
                </a:gridCol>
              </a:tblGrid>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400" b="0">
                          <a:solidFill>
                            <a:schemeClr val="tx1"/>
                          </a:solidFill>
                        </a:rPr>
                        <a:t>J’aime le foot parce que c’est divertissant</a:t>
                      </a:r>
                    </a:p>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i="0">
                          <a:solidFill>
                            <a:schemeClr val="tx1"/>
                          </a:solidFill>
                        </a:rPr>
                        <a:t>I don’t like rugby because it’s difficult</a:t>
                      </a:r>
                      <a:endParaRPr lang="fr-FR" sz="1400" b="0" i="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chemeClr val="tx1"/>
                          </a:solidFill>
                        </a:rPr>
                        <a:t>I love table tennis because it’s easy</a:t>
                      </a:r>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400" b="0">
                          <a:solidFill>
                            <a:schemeClr val="tx1"/>
                          </a:solidFill>
                        </a:rPr>
                        <a:t>Je déteste le tennis parce que c’est ennuyeux</a:t>
                      </a:r>
                    </a:p>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53450452"/>
                  </a:ext>
                </a:extLst>
              </a:tr>
              <a:tr h="370840">
                <a:tc>
                  <a:txBody>
                    <a:bodyPr/>
                    <a:lstStyle/>
                    <a:p>
                      <a:r>
                        <a:rPr lang="en-GB" sz="1400" b="0">
                          <a:solidFill>
                            <a:schemeClr val="tx1"/>
                          </a:solidFill>
                        </a:rPr>
                        <a:t>I hate</a:t>
                      </a:r>
                      <a:r>
                        <a:rPr lang="en-GB" sz="1400" b="0" baseline="0">
                          <a:solidFill>
                            <a:schemeClr val="tx1"/>
                          </a:solidFill>
                        </a:rPr>
                        <a:t> tennis because it’s boring</a:t>
                      </a:r>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400" b="0">
                          <a:solidFill>
                            <a:schemeClr val="tx1"/>
                          </a:solidFill>
                        </a:rPr>
                        <a:t>J’adore le tennis de table parce que c’est facile</a:t>
                      </a:r>
                    </a:p>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chemeClr val="tx1"/>
                          </a:solidFill>
                        </a:rPr>
                        <a:t>I like football because it’s fun</a:t>
                      </a:r>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sz="1400" b="0">
                          <a:solidFill>
                            <a:schemeClr val="tx1"/>
                          </a:solidFill>
                        </a:rPr>
                        <a:t>Je n’aime pas le rugby parce que c’est difficile</a:t>
                      </a:r>
                    </a:p>
                    <a:p>
                      <a:endParaRPr lang="fr-FR" sz="1400"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50018308"/>
                  </a:ext>
                </a:extLst>
              </a:tr>
            </a:tbl>
          </a:graphicData>
        </a:graphic>
      </p:graphicFrame>
      <p:sp>
        <p:nvSpPr>
          <p:cNvPr id="4" name="TextBox 3">
            <a:extLst>
              <a:ext uri="{FF2B5EF4-FFF2-40B4-BE49-F238E27FC236}">
                <a16:creationId xmlns:a16="http://schemas.microsoft.com/office/drawing/2014/main" id="{047E8E22-1669-0249-88CC-34C92462BE13}"/>
              </a:ext>
            </a:extLst>
          </p:cNvPr>
          <p:cNvSpPr txBox="1"/>
          <p:nvPr/>
        </p:nvSpPr>
        <p:spPr>
          <a:xfrm>
            <a:off x="317499" y="187701"/>
            <a:ext cx="6223002" cy="523220"/>
          </a:xfrm>
          <a:prstGeom prst="rect">
            <a:avLst/>
          </a:prstGeom>
          <a:noFill/>
          <a:ln>
            <a:solidFill>
              <a:schemeClr val="tx1"/>
            </a:solidFill>
          </a:ln>
        </p:spPr>
        <p:txBody>
          <a:bodyPr wrap="square" rtlCol="0">
            <a:spAutoFit/>
          </a:bodyPr>
          <a:lstStyle/>
          <a:p>
            <a:r>
              <a:rPr lang="en-GB" sz="1400" b="1"/>
              <a:t>6. If you have coloured pens/pencils, colour in the matching translations in the table below (if you don’t have colours, draw arrows between the squares)</a:t>
            </a:r>
          </a:p>
        </p:txBody>
      </p:sp>
      <p:sp>
        <p:nvSpPr>
          <p:cNvPr id="5" name="TextBox 4">
            <a:extLst>
              <a:ext uri="{FF2B5EF4-FFF2-40B4-BE49-F238E27FC236}">
                <a16:creationId xmlns:a16="http://schemas.microsoft.com/office/drawing/2014/main" id="{047E8E22-1669-0249-88CC-34C92462BE13}"/>
              </a:ext>
            </a:extLst>
          </p:cNvPr>
          <p:cNvSpPr txBox="1"/>
          <p:nvPr/>
        </p:nvSpPr>
        <p:spPr>
          <a:xfrm>
            <a:off x="317499" y="2752683"/>
            <a:ext cx="6223002" cy="2246769"/>
          </a:xfrm>
          <a:prstGeom prst="rect">
            <a:avLst/>
          </a:prstGeom>
          <a:noFill/>
          <a:ln>
            <a:solidFill>
              <a:schemeClr val="tx1"/>
            </a:solidFill>
          </a:ln>
        </p:spPr>
        <p:txBody>
          <a:bodyPr wrap="square" rtlCol="0">
            <a:spAutoFit/>
          </a:bodyPr>
          <a:lstStyle/>
          <a:p>
            <a:r>
              <a:rPr lang="en-GB" sz="1400" b="1"/>
              <a:t>7. Using the information above, translate these phrases into English (the first one has been done for you)</a:t>
            </a:r>
          </a:p>
          <a:p>
            <a:endParaRPr lang="en-GB" sz="1400" b="1"/>
          </a:p>
          <a:p>
            <a:r>
              <a:rPr lang="en-GB" sz="1400" err="1"/>
              <a:t>C’est</a:t>
            </a:r>
            <a:r>
              <a:rPr lang="en-GB" sz="1400"/>
              <a:t> </a:t>
            </a:r>
            <a:r>
              <a:rPr lang="en-GB" sz="1400" err="1"/>
              <a:t>divertissant</a:t>
            </a:r>
            <a:r>
              <a:rPr lang="en-GB" sz="1400"/>
              <a:t>     </a:t>
            </a:r>
            <a:r>
              <a:rPr lang="en-GB" sz="1400" i="1" u="sng"/>
              <a:t>___________it’s fun</a:t>
            </a:r>
            <a:r>
              <a:rPr lang="en-GB" sz="1400"/>
              <a:t>___________________________</a:t>
            </a:r>
          </a:p>
          <a:p>
            <a:endParaRPr lang="en-GB" sz="1400"/>
          </a:p>
          <a:p>
            <a:r>
              <a:rPr lang="en-GB" sz="1400" err="1"/>
              <a:t>C’est</a:t>
            </a:r>
            <a:r>
              <a:rPr lang="en-GB" sz="1400"/>
              <a:t> </a:t>
            </a:r>
            <a:r>
              <a:rPr lang="en-GB" sz="1400" err="1"/>
              <a:t>ennuyeux</a:t>
            </a:r>
            <a:r>
              <a:rPr lang="en-GB" sz="1400"/>
              <a:t>        ____________________________________________</a:t>
            </a:r>
          </a:p>
          <a:p>
            <a:endParaRPr lang="en-GB" sz="1400"/>
          </a:p>
          <a:p>
            <a:r>
              <a:rPr lang="en-GB" sz="1400" err="1"/>
              <a:t>C’est</a:t>
            </a:r>
            <a:r>
              <a:rPr lang="en-GB" sz="1400"/>
              <a:t> facile                ____________________________________________</a:t>
            </a:r>
          </a:p>
          <a:p>
            <a:endParaRPr lang="en-GB" sz="1400"/>
          </a:p>
          <a:p>
            <a:r>
              <a:rPr lang="en-GB" sz="1400" err="1"/>
              <a:t>C’est</a:t>
            </a:r>
            <a:r>
              <a:rPr lang="en-GB" sz="1400"/>
              <a:t> difficile            ____________________________________________</a:t>
            </a:r>
          </a:p>
        </p:txBody>
      </p:sp>
      <p:sp>
        <p:nvSpPr>
          <p:cNvPr id="6" name="TextBox 5">
            <a:extLst>
              <a:ext uri="{FF2B5EF4-FFF2-40B4-BE49-F238E27FC236}">
                <a16:creationId xmlns:a16="http://schemas.microsoft.com/office/drawing/2014/main" id="{047E8E22-1669-0249-88CC-34C92462BE13}"/>
              </a:ext>
            </a:extLst>
          </p:cNvPr>
          <p:cNvSpPr txBox="1"/>
          <p:nvPr/>
        </p:nvSpPr>
        <p:spPr>
          <a:xfrm>
            <a:off x="317499" y="5107294"/>
            <a:ext cx="6223002" cy="3531736"/>
          </a:xfrm>
          <a:prstGeom prst="rect">
            <a:avLst/>
          </a:prstGeom>
          <a:noFill/>
          <a:ln>
            <a:solidFill>
              <a:schemeClr val="tx1"/>
            </a:solidFill>
          </a:ln>
        </p:spPr>
        <p:txBody>
          <a:bodyPr wrap="square" rtlCol="0">
            <a:spAutoFit/>
          </a:bodyPr>
          <a:lstStyle/>
          <a:p>
            <a:r>
              <a:rPr lang="en-GB" sz="1400" b="1"/>
              <a:t>8. Unscramble the sentences then translate them into English (the first one has been done for you)</a:t>
            </a:r>
          </a:p>
          <a:p>
            <a:endParaRPr lang="en-GB" sz="1400" b="1"/>
          </a:p>
          <a:p>
            <a:pPr marL="342900" indent="-342900">
              <a:buAutoNum type="arabicPeriod"/>
            </a:pPr>
            <a:r>
              <a:rPr lang="en-GB" sz="1400"/>
              <a:t>le </a:t>
            </a:r>
            <a:r>
              <a:rPr lang="en-GB" sz="1400" err="1"/>
              <a:t>divertissant</a:t>
            </a:r>
            <a:r>
              <a:rPr lang="en-GB" sz="1400"/>
              <a:t>.  </a:t>
            </a:r>
            <a:r>
              <a:rPr lang="en-GB" sz="1400" err="1"/>
              <a:t>parce</a:t>
            </a:r>
            <a:r>
              <a:rPr lang="en-GB" sz="1400"/>
              <a:t> </a:t>
            </a:r>
            <a:r>
              <a:rPr lang="en-GB" sz="1400" err="1"/>
              <a:t>c’est</a:t>
            </a:r>
            <a:r>
              <a:rPr lang="en-GB" sz="1400"/>
              <a:t> cricket que </a:t>
            </a:r>
            <a:r>
              <a:rPr lang="en-GB" sz="1400" err="1"/>
              <a:t>J’aime</a:t>
            </a:r>
            <a:endParaRPr lang="en-GB" sz="1400"/>
          </a:p>
          <a:p>
            <a:endParaRPr lang="en-GB" sz="1050"/>
          </a:p>
          <a:p>
            <a:r>
              <a:rPr lang="en-GB" sz="1400"/>
              <a:t>_____</a:t>
            </a:r>
            <a:r>
              <a:rPr lang="en-GB" sz="1400" i="1" u="sng" err="1"/>
              <a:t>j’aime</a:t>
            </a:r>
            <a:r>
              <a:rPr lang="en-GB" sz="1400" i="1" u="sng"/>
              <a:t> le cricket </a:t>
            </a:r>
            <a:r>
              <a:rPr lang="en-GB" sz="1400" i="1" u="sng" err="1"/>
              <a:t>parce</a:t>
            </a:r>
            <a:r>
              <a:rPr lang="en-GB" sz="1400" i="1" u="sng"/>
              <a:t> que </a:t>
            </a:r>
            <a:r>
              <a:rPr lang="en-GB" sz="1400" i="1" u="sng" err="1"/>
              <a:t>c’est</a:t>
            </a:r>
            <a:r>
              <a:rPr lang="en-GB" sz="1400" i="1" u="sng"/>
              <a:t> </a:t>
            </a:r>
            <a:r>
              <a:rPr lang="en-GB" sz="1400" i="1" u="sng" err="1"/>
              <a:t>divertissant</a:t>
            </a:r>
            <a:r>
              <a:rPr lang="en-GB" sz="1400" i="1" u="sng"/>
              <a:t> – I like cricket because it’s fun </a:t>
            </a:r>
            <a:endParaRPr lang="en-GB" sz="1400"/>
          </a:p>
          <a:p>
            <a:endParaRPr lang="en-GB" sz="1400"/>
          </a:p>
          <a:p>
            <a:pPr marL="342900" indent="-342900">
              <a:buAutoNum type="arabicPeriod" startAt="2"/>
            </a:pPr>
            <a:r>
              <a:rPr lang="en-GB" sz="1400"/>
              <a:t>facile. le </a:t>
            </a:r>
            <a:r>
              <a:rPr lang="en-GB" sz="1400" err="1"/>
              <a:t>J’adore</a:t>
            </a:r>
            <a:r>
              <a:rPr lang="en-GB" sz="1400"/>
              <a:t> que </a:t>
            </a:r>
            <a:r>
              <a:rPr lang="en-GB" sz="1400" err="1"/>
              <a:t>c’est</a:t>
            </a:r>
            <a:r>
              <a:rPr lang="en-GB" sz="1400"/>
              <a:t> </a:t>
            </a:r>
            <a:r>
              <a:rPr lang="en-GB" sz="1400" err="1"/>
              <a:t>parce</a:t>
            </a:r>
            <a:r>
              <a:rPr lang="en-GB" sz="1400"/>
              <a:t> rugby</a:t>
            </a:r>
          </a:p>
          <a:p>
            <a:pPr marL="342900" indent="-342900">
              <a:buAutoNum type="arabicPeriod" startAt="2"/>
            </a:pPr>
            <a:endParaRPr lang="en-GB" sz="1050"/>
          </a:p>
          <a:p>
            <a:r>
              <a:rPr lang="en-GB" sz="1400"/>
              <a:t>______________________________________________________________</a:t>
            </a:r>
          </a:p>
          <a:p>
            <a:endParaRPr lang="en-GB" sz="1400"/>
          </a:p>
          <a:p>
            <a:r>
              <a:rPr lang="en-GB" sz="1400"/>
              <a:t>3. pas le que </a:t>
            </a:r>
            <a:r>
              <a:rPr lang="en-GB" sz="1400" err="1"/>
              <a:t>ennuyeux</a:t>
            </a:r>
            <a:r>
              <a:rPr lang="en-GB" sz="1400"/>
              <a:t>. foot Je </a:t>
            </a:r>
            <a:r>
              <a:rPr lang="en-GB" sz="1400" err="1"/>
              <a:t>parce</a:t>
            </a:r>
            <a:r>
              <a:rPr lang="en-GB" sz="1400"/>
              <a:t> </a:t>
            </a:r>
            <a:r>
              <a:rPr lang="en-GB" sz="1400" err="1"/>
              <a:t>c’est</a:t>
            </a:r>
            <a:r>
              <a:rPr lang="en-GB" sz="1400"/>
              <a:t> </a:t>
            </a:r>
            <a:r>
              <a:rPr lang="en-GB" sz="1400" err="1"/>
              <a:t>n’aime</a:t>
            </a:r>
            <a:endParaRPr lang="en-GB" sz="1400"/>
          </a:p>
          <a:p>
            <a:endParaRPr lang="en-GB" sz="1050"/>
          </a:p>
          <a:p>
            <a:r>
              <a:rPr lang="en-GB" sz="1400"/>
              <a:t>______________________________________________________________</a:t>
            </a:r>
          </a:p>
          <a:p>
            <a:r>
              <a:rPr lang="en-GB" sz="1400"/>
              <a:t>4. que </a:t>
            </a:r>
            <a:r>
              <a:rPr lang="en-GB" sz="1400" err="1"/>
              <a:t>déteste</a:t>
            </a:r>
            <a:r>
              <a:rPr lang="en-GB" sz="1400"/>
              <a:t> basket Je difficile.  </a:t>
            </a:r>
            <a:r>
              <a:rPr lang="en-GB" sz="1400" err="1"/>
              <a:t>parce</a:t>
            </a:r>
            <a:r>
              <a:rPr lang="en-GB" sz="1400"/>
              <a:t> le </a:t>
            </a:r>
            <a:r>
              <a:rPr lang="en-GB" sz="1400" err="1"/>
              <a:t>c’est</a:t>
            </a:r>
            <a:endParaRPr lang="en-GB" sz="1400"/>
          </a:p>
          <a:p>
            <a:endParaRPr lang="en-GB" sz="1000"/>
          </a:p>
          <a:p>
            <a:r>
              <a:rPr lang="en-GB" sz="1400"/>
              <a:t>_______________________________________________________________</a:t>
            </a:r>
          </a:p>
        </p:txBody>
      </p:sp>
      <p:sp>
        <p:nvSpPr>
          <p:cNvPr id="2" name="Slide Number Placeholder 1"/>
          <p:cNvSpPr>
            <a:spLocks noGrp="1"/>
          </p:cNvSpPr>
          <p:nvPr>
            <p:ph type="sldNum" sz="quarter" idx="12"/>
          </p:nvPr>
        </p:nvSpPr>
        <p:spPr/>
        <p:txBody>
          <a:bodyPr/>
          <a:lstStyle/>
          <a:p>
            <a:fld id="{B0CB8DA3-2073-294C-B19C-B33865F764CB}" type="slidenum">
              <a:rPr lang="fr-FR" smtClean="0"/>
              <a:t>17</a:t>
            </a:fld>
            <a:endParaRPr lang="fr-FR"/>
          </a:p>
        </p:txBody>
      </p:sp>
    </p:spTree>
    <p:extLst>
      <p:ext uri="{BB962C8B-B14F-4D97-AF65-F5344CB8AC3E}">
        <p14:creationId xmlns:p14="http://schemas.microsoft.com/office/powerpoint/2010/main" val="14040694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7E8E22-1669-0249-88CC-34C92462BE13}"/>
              </a:ext>
            </a:extLst>
          </p:cNvPr>
          <p:cNvSpPr txBox="1"/>
          <p:nvPr/>
        </p:nvSpPr>
        <p:spPr>
          <a:xfrm>
            <a:off x="156860" y="144482"/>
            <a:ext cx="6404577" cy="5255285"/>
          </a:xfrm>
          <a:prstGeom prst="rect">
            <a:avLst/>
          </a:prstGeom>
          <a:noFill/>
          <a:ln>
            <a:solidFill>
              <a:schemeClr val="tx1"/>
            </a:solidFill>
          </a:ln>
        </p:spPr>
        <p:txBody>
          <a:bodyPr wrap="square" rtlCol="0">
            <a:spAutoFit/>
          </a:bodyPr>
          <a:lstStyle/>
          <a:p>
            <a:r>
              <a:rPr lang="en-GB" sz="1400" b="1"/>
              <a:t>9. Translate the sentences into French (the first one is done for you)</a:t>
            </a:r>
          </a:p>
          <a:p>
            <a:endParaRPr lang="en-GB" sz="1400" b="1"/>
          </a:p>
          <a:p>
            <a:pPr marL="342900" indent="-342900">
              <a:buAutoNum type="arabicPeriod"/>
            </a:pPr>
            <a:r>
              <a:rPr lang="en-GB" sz="1400"/>
              <a:t>I don’t like rugby because it’s difficult</a:t>
            </a:r>
          </a:p>
          <a:p>
            <a:endParaRPr lang="en-GB" sz="1050"/>
          </a:p>
          <a:p>
            <a:r>
              <a:rPr lang="en-GB" sz="1400"/>
              <a:t>_____</a:t>
            </a:r>
            <a:r>
              <a:rPr lang="en-GB" sz="1400" i="1" u="sng"/>
              <a:t>je </a:t>
            </a:r>
            <a:r>
              <a:rPr lang="en-GB" sz="1400" i="1" u="sng" err="1"/>
              <a:t>n’aime</a:t>
            </a:r>
            <a:r>
              <a:rPr lang="en-GB" sz="1400" i="1" u="sng"/>
              <a:t> pas le rugby </a:t>
            </a:r>
            <a:r>
              <a:rPr lang="en-GB" sz="1400" i="1" u="sng" err="1"/>
              <a:t>parce</a:t>
            </a:r>
            <a:r>
              <a:rPr lang="en-GB" sz="1400" i="1" u="sng"/>
              <a:t> que </a:t>
            </a:r>
            <a:r>
              <a:rPr lang="en-GB" sz="1400" i="1" u="sng" err="1"/>
              <a:t>c’est</a:t>
            </a:r>
            <a:r>
              <a:rPr lang="en-GB" sz="1400" i="1" u="sng"/>
              <a:t> difficile_______________________</a:t>
            </a:r>
            <a:endParaRPr lang="en-GB" sz="1400"/>
          </a:p>
          <a:p>
            <a:endParaRPr lang="en-GB" sz="1400"/>
          </a:p>
          <a:p>
            <a:pPr marL="342900" indent="-342900">
              <a:buAutoNum type="arabicPeriod" startAt="2"/>
            </a:pPr>
            <a:r>
              <a:rPr lang="en-GB" sz="1400"/>
              <a:t>I love table tennis because it’s easy</a:t>
            </a:r>
          </a:p>
          <a:p>
            <a:pPr marL="342900" indent="-342900">
              <a:buAutoNum type="arabicPeriod" startAt="2"/>
            </a:pPr>
            <a:endParaRPr lang="en-GB" sz="1050"/>
          </a:p>
          <a:p>
            <a:r>
              <a:rPr lang="en-GB" sz="1400"/>
              <a:t>_________________________________________________________________</a:t>
            </a:r>
          </a:p>
          <a:p>
            <a:endParaRPr lang="en-GB" sz="1400"/>
          </a:p>
          <a:p>
            <a:r>
              <a:rPr lang="en-GB" sz="1400"/>
              <a:t>3.    I like volleyball because it’s fun</a:t>
            </a:r>
          </a:p>
          <a:p>
            <a:endParaRPr lang="en-GB" sz="1050"/>
          </a:p>
          <a:p>
            <a:r>
              <a:rPr lang="en-GB" sz="1400"/>
              <a:t>_________________________________________________________________</a:t>
            </a:r>
          </a:p>
          <a:p>
            <a:endParaRPr lang="en-GB" sz="1400"/>
          </a:p>
          <a:p>
            <a:r>
              <a:rPr lang="en-GB" sz="1400"/>
              <a:t>4.     I don’t like cricket because it’s boring. </a:t>
            </a:r>
          </a:p>
          <a:p>
            <a:endParaRPr lang="en-GB" sz="1000"/>
          </a:p>
          <a:p>
            <a:r>
              <a:rPr lang="en-GB" sz="1400"/>
              <a:t>_________________________________________________________________</a:t>
            </a:r>
          </a:p>
          <a:p>
            <a:endParaRPr lang="en-GB" sz="1400"/>
          </a:p>
          <a:p>
            <a:pPr marL="342900" indent="-342900">
              <a:buAutoNum type="arabicPeriod" startAt="5"/>
            </a:pPr>
            <a:r>
              <a:rPr lang="en-GB" sz="1400"/>
              <a:t>I hate hockey because it’s difficult. </a:t>
            </a:r>
          </a:p>
          <a:p>
            <a:endParaRPr lang="en-GB" sz="1050"/>
          </a:p>
          <a:p>
            <a:r>
              <a:rPr lang="en-GB" sz="1400"/>
              <a:t>__________________________________________________________________</a:t>
            </a:r>
          </a:p>
          <a:p>
            <a:endParaRPr lang="en-GB" sz="1400"/>
          </a:p>
          <a:p>
            <a:r>
              <a:rPr lang="en-GB" sz="1400"/>
              <a:t>6. I really like football because it’s fun. </a:t>
            </a:r>
          </a:p>
          <a:p>
            <a:endParaRPr lang="en-GB" sz="1050"/>
          </a:p>
          <a:p>
            <a:r>
              <a:rPr lang="en-GB" sz="1400"/>
              <a:t>___________________________________________________________________</a:t>
            </a:r>
          </a:p>
        </p:txBody>
      </p:sp>
      <p:sp>
        <p:nvSpPr>
          <p:cNvPr id="3" name="TextBox 2">
            <a:extLst>
              <a:ext uri="{FF2B5EF4-FFF2-40B4-BE49-F238E27FC236}">
                <a16:creationId xmlns:a16="http://schemas.microsoft.com/office/drawing/2014/main" id="{047E8E22-1669-0249-88CC-34C92462BE13}"/>
              </a:ext>
            </a:extLst>
          </p:cNvPr>
          <p:cNvSpPr txBox="1"/>
          <p:nvPr/>
        </p:nvSpPr>
        <p:spPr>
          <a:xfrm>
            <a:off x="156860" y="5435473"/>
            <a:ext cx="6404577" cy="3108543"/>
          </a:xfrm>
          <a:prstGeom prst="rect">
            <a:avLst/>
          </a:prstGeom>
          <a:noFill/>
          <a:ln>
            <a:solidFill>
              <a:schemeClr val="tx1"/>
            </a:solidFill>
          </a:ln>
        </p:spPr>
        <p:txBody>
          <a:bodyPr wrap="square" rtlCol="0">
            <a:spAutoFit/>
          </a:bodyPr>
          <a:lstStyle/>
          <a:p>
            <a:r>
              <a:rPr lang="en-GB" sz="1400" b="1"/>
              <a:t>10.   Fill in the gaps to correctly translate the sentence in brackets (the first one is done for you)</a:t>
            </a:r>
          </a:p>
          <a:p>
            <a:endParaRPr lang="en-GB" sz="1400" b="1"/>
          </a:p>
          <a:p>
            <a:pPr marL="342900" indent="-342900">
              <a:buAutoNum type="arabicPeriod"/>
            </a:pPr>
            <a:r>
              <a:rPr lang="en-GB" sz="1400"/>
              <a:t>Ma </a:t>
            </a:r>
            <a:r>
              <a:rPr lang="en-GB" sz="1400" err="1"/>
              <a:t>mère</a:t>
            </a:r>
            <a:r>
              <a:rPr lang="en-GB" sz="1400"/>
              <a:t> </a:t>
            </a:r>
            <a:r>
              <a:rPr lang="en-GB" sz="1400" err="1"/>
              <a:t>aime</a:t>
            </a:r>
            <a:r>
              <a:rPr lang="en-GB" sz="1400"/>
              <a:t> le __________ </a:t>
            </a:r>
            <a:r>
              <a:rPr lang="en-GB" sz="1400" err="1"/>
              <a:t>parce</a:t>
            </a:r>
            <a:r>
              <a:rPr lang="en-GB" sz="1400"/>
              <a:t> que </a:t>
            </a:r>
            <a:r>
              <a:rPr lang="en-GB" sz="1400" err="1"/>
              <a:t>c’est</a:t>
            </a:r>
            <a:r>
              <a:rPr lang="en-GB" sz="1400"/>
              <a:t> __________. (my mum likes basketball because it’s easy)</a:t>
            </a:r>
          </a:p>
          <a:p>
            <a:pPr marL="342900" indent="-342900">
              <a:buAutoNum type="arabicPeriod"/>
            </a:pPr>
            <a:endParaRPr lang="en-GB" sz="1400"/>
          </a:p>
          <a:p>
            <a:pPr marL="342900" indent="-342900">
              <a:buAutoNum type="arabicPeriod"/>
            </a:pPr>
            <a:r>
              <a:rPr lang="en-GB" sz="1400"/>
              <a:t>_____ beau-</a:t>
            </a:r>
            <a:r>
              <a:rPr lang="en-GB" sz="1400" err="1"/>
              <a:t>père</a:t>
            </a:r>
            <a:r>
              <a:rPr lang="en-GB" sz="1400"/>
              <a:t> adore le _________ </a:t>
            </a:r>
            <a:r>
              <a:rPr lang="en-GB" sz="1400" err="1"/>
              <a:t>parce</a:t>
            </a:r>
            <a:r>
              <a:rPr lang="en-GB" sz="1400"/>
              <a:t> que </a:t>
            </a:r>
            <a:r>
              <a:rPr lang="en-GB" sz="1400" err="1"/>
              <a:t>c’est</a:t>
            </a:r>
            <a:r>
              <a:rPr lang="en-GB" sz="1400"/>
              <a:t> ________. (my stepdad loves football because it’s fun)</a:t>
            </a:r>
          </a:p>
          <a:p>
            <a:pPr marL="342900" indent="-342900">
              <a:buAutoNum type="arabicPeriod"/>
            </a:pPr>
            <a:endParaRPr lang="en-GB" sz="1400"/>
          </a:p>
          <a:p>
            <a:pPr marL="342900" indent="-342900">
              <a:buAutoNum type="arabicPeriod"/>
            </a:pPr>
            <a:r>
              <a:rPr lang="en-GB" sz="1400"/>
              <a:t>Mon ______ </a:t>
            </a:r>
            <a:r>
              <a:rPr lang="en-GB" sz="1400" err="1"/>
              <a:t>n’aime</a:t>
            </a:r>
            <a:r>
              <a:rPr lang="en-GB" sz="1400"/>
              <a:t> _____le _________ </a:t>
            </a:r>
            <a:r>
              <a:rPr lang="en-GB" sz="1400" err="1"/>
              <a:t>parce</a:t>
            </a:r>
            <a:r>
              <a:rPr lang="en-GB" sz="1400"/>
              <a:t> que </a:t>
            </a:r>
            <a:r>
              <a:rPr lang="en-GB" sz="1400" err="1"/>
              <a:t>c’est</a:t>
            </a:r>
            <a:r>
              <a:rPr lang="en-GB" sz="1400"/>
              <a:t> _______. (my brother doesn’t like tennis because it’s difficult)</a:t>
            </a:r>
          </a:p>
          <a:p>
            <a:pPr marL="342900" indent="-342900">
              <a:buAutoNum type="arabicPeriod"/>
            </a:pPr>
            <a:endParaRPr lang="en-GB" sz="1400"/>
          </a:p>
          <a:p>
            <a:pPr marL="342900" indent="-342900">
              <a:buAutoNum type="arabicPeriod"/>
            </a:pPr>
            <a:r>
              <a:rPr lang="en-GB" sz="1400"/>
              <a:t>Ma </a:t>
            </a:r>
            <a:r>
              <a:rPr lang="en-GB" sz="1400" err="1"/>
              <a:t>cousine</a:t>
            </a:r>
            <a:r>
              <a:rPr lang="en-GB" sz="1400"/>
              <a:t> ________ le _________  ______  ______   ______   </a:t>
            </a:r>
            <a:r>
              <a:rPr lang="en-GB" sz="1400" err="1"/>
              <a:t>ennuyeux</a:t>
            </a:r>
            <a:r>
              <a:rPr lang="en-GB" sz="1400"/>
              <a:t>. (my cousin hates hockey because it’s boring) </a:t>
            </a:r>
          </a:p>
        </p:txBody>
      </p:sp>
      <p:sp>
        <p:nvSpPr>
          <p:cNvPr id="4" name="Slide Number Placeholder 3"/>
          <p:cNvSpPr>
            <a:spLocks noGrp="1"/>
          </p:cNvSpPr>
          <p:nvPr>
            <p:ph type="sldNum" sz="quarter" idx="12"/>
          </p:nvPr>
        </p:nvSpPr>
        <p:spPr/>
        <p:txBody>
          <a:bodyPr/>
          <a:lstStyle/>
          <a:p>
            <a:fld id="{B0CB8DA3-2073-294C-B19C-B33865F764CB}" type="slidenum">
              <a:rPr lang="fr-FR" smtClean="0"/>
              <a:t>18</a:t>
            </a:fld>
            <a:endParaRPr lang="fr-FR"/>
          </a:p>
        </p:txBody>
      </p:sp>
    </p:spTree>
    <p:extLst>
      <p:ext uri="{BB962C8B-B14F-4D97-AF65-F5344CB8AC3E}">
        <p14:creationId xmlns:p14="http://schemas.microsoft.com/office/powerpoint/2010/main" val="8307264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C97D0D4-BE56-EC4F-AAD7-1D17063D878D}"/>
              </a:ext>
            </a:extLst>
          </p:cNvPr>
          <p:cNvSpPr txBox="1"/>
          <p:nvPr/>
        </p:nvSpPr>
        <p:spPr>
          <a:xfrm>
            <a:off x="209550" y="151963"/>
            <a:ext cx="6438900" cy="307777"/>
          </a:xfrm>
          <a:prstGeom prst="rect">
            <a:avLst/>
          </a:prstGeom>
          <a:solidFill>
            <a:schemeClr val="bg2"/>
          </a:solidFill>
          <a:ln>
            <a:solidFill>
              <a:schemeClr val="tx1"/>
            </a:solidFill>
          </a:ln>
        </p:spPr>
        <p:txBody>
          <a:bodyPr wrap="square" rtlCol="0">
            <a:spAutoFit/>
          </a:bodyPr>
          <a:lstStyle/>
          <a:p>
            <a:pPr algn="ctr"/>
            <a:r>
              <a:rPr lang="en-GB" sz="1400" b="1"/>
              <a:t>Section 5: Talking about what sports we play</a:t>
            </a:r>
          </a:p>
        </p:txBody>
      </p:sp>
      <p:sp>
        <p:nvSpPr>
          <p:cNvPr id="4" name="TextBox 3">
            <a:extLst>
              <a:ext uri="{FF2B5EF4-FFF2-40B4-BE49-F238E27FC236}">
                <a16:creationId xmlns:a16="http://schemas.microsoft.com/office/drawing/2014/main" id="{68B3B9D1-E9EF-744D-8E17-3995B937E185}"/>
              </a:ext>
            </a:extLst>
          </p:cNvPr>
          <p:cNvSpPr txBox="1"/>
          <p:nvPr/>
        </p:nvSpPr>
        <p:spPr>
          <a:xfrm>
            <a:off x="317229" y="497010"/>
            <a:ext cx="6251404" cy="3754874"/>
          </a:xfrm>
          <a:prstGeom prst="rect">
            <a:avLst/>
          </a:prstGeom>
          <a:noFill/>
          <a:ln>
            <a:solidFill>
              <a:schemeClr val="tx1"/>
            </a:solidFill>
          </a:ln>
        </p:spPr>
        <p:txBody>
          <a:bodyPr wrap="square" rtlCol="0">
            <a:spAutoFit/>
          </a:bodyPr>
          <a:lstStyle/>
          <a:p>
            <a:pPr marL="342900" indent="-342900">
              <a:buAutoNum type="arabicPeriod"/>
            </a:pPr>
            <a:r>
              <a:rPr lang="en-GB" sz="1400" b="1"/>
              <a:t>Draw arrows to match up the French and English vocabulary</a:t>
            </a:r>
          </a:p>
          <a:p>
            <a:endParaRPr lang="en-GB" sz="1400" b="1"/>
          </a:p>
          <a:p>
            <a:r>
              <a:rPr lang="fr-FR" sz="1400"/>
              <a:t>Je joue au foot</a:t>
            </a:r>
          </a:p>
          <a:p>
            <a:endParaRPr lang="fr-FR" sz="1400" b="1"/>
          </a:p>
          <a:p>
            <a:r>
              <a:rPr lang="fr-FR" sz="1400"/>
              <a:t>Je joue au cricket</a:t>
            </a:r>
          </a:p>
          <a:p>
            <a:endParaRPr lang="fr-FR" sz="1400" b="1"/>
          </a:p>
          <a:p>
            <a:r>
              <a:rPr lang="fr-FR" sz="1400"/>
              <a:t>Je joue au rugby</a:t>
            </a:r>
          </a:p>
          <a:p>
            <a:endParaRPr lang="fr-FR" sz="1400" b="1"/>
          </a:p>
          <a:p>
            <a:r>
              <a:rPr lang="fr-FR" sz="1400"/>
              <a:t>Je joue au hockey</a:t>
            </a:r>
          </a:p>
          <a:p>
            <a:endParaRPr lang="fr-FR" sz="1400"/>
          </a:p>
          <a:p>
            <a:r>
              <a:rPr lang="fr-FR" sz="1400"/>
              <a:t>Je joue au tennis</a:t>
            </a:r>
          </a:p>
          <a:p>
            <a:endParaRPr lang="fr-FR" sz="1400" b="1"/>
          </a:p>
          <a:p>
            <a:r>
              <a:rPr lang="fr-FR" sz="1400"/>
              <a:t>Je joue au tennis de table</a:t>
            </a:r>
          </a:p>
          <a:p>
            <a:endParaRPr lang="fr-FR" sz="1400" b="1"/>
          </a:p>
          <a:p>
            <a:r>
              <a:rPr lang="fr-FR" sz="1400"/>
              <a:t>Je joue au volley-ball</a:t>
            </a:r>
            <a:r>
              <a:rPr lang="fr-FR" sz="1400" b="1"/>
              <a:t> </a:t>
            </a:r>
          </a:p>
          <a:p>
            <a:endParaRPr lang="fr-FR" sz="1400" b="1"/>
          </a:p>
          <a:p>
            <a:r>
              <a:rPr lang="fr-FR" sz="1400"/>
              <a:t>Je joue au basket</a:t>
            </a:r>
          </a:p>
        </p:txBody>
      </p:sp>
      <p:sp>
        <p:nvSpPr>
          <p:cNvPr id="2" name="TextBox 1"/>
          <p:cNvSpPr txBox="1"/>
          <p:nvPr/>
        </p:nvSpPr>
        <p:spPr>
          <a:xfrm>
            <a:off x="5053913" y="886849"/>
            <a:ext cx="2224216" cy="3323987"/>
          </a:xfrm>
          <a:prstGeom prst="rect">
            <a:avLst/>
          </a:prstGeom>
          <a:noFill/>
        </p:spPr>
        <p:txBody>
          <a:bodyPr wrap="square" rtlCol="0">
            <a:spAutoFit/>
          </a:bodyPr>
          <a:lstStyle/>
          <a:p>
            <a:r>
              <a:rPr lang="en-GB" sz="1400"/>
              <a:t>I play hockey</a:t>
            </a:r>
          </a:p>
          <a:p>
            <a:endParaRPr lang="en-GB" sz="1400"/>
          </a:p>
          <a:p>
            <a:r>
              <a:rPr lang="en-GB" sz="1400"/>
              <a:t>I play volleyball</a:t>
            </a:r>
          </a:p>
          <a:p>
            <a:endParaRPr lang="en-GB" sz="1400"/>
          </a:p>
          <a:p>
            <a:r>
              <a:rPr lang="en-GB" sz="1400"/>
              <a:t>I play football</a:t>
            </a:r>
          </a:p>
          <a:p>
            <a:endParaRPr lang="en-GB" sz="1400"/>
          </a:p>
          <a:p>
            <a:r>
              <a:rPr lang="en-GB" sz="1400"/>
              <a:t>I play tennis</a:t>
            </a:r>
          </a:p>
          <a:p>
            <a:endParaRPr lang="en-GB" sz="1400"/>
          </a:p>
          <a:p>
            <a:r>
              <a:rPr lang="en-GB" sz="1400"/>
              <a:t>I play rugby</a:t>
            </a:r>
          </a:p>
          <a:p>
            <a:endParaRPr lang="en-GB" sz="1400"/>
          </a:p>
          <a:p>
            <a:r>
              <a:rPr lang="en-GB" sz="1400"/>
              <a:t>I play basketball</a:t>
            </a:r>
          </a:p>
          <a:p>
            <a:endParaRPr lang="en-GB" sz="1400"/>
          </a:p>
          <a:p>
            <a:r>
              <a:rPr lang="en-GB" sz="1400"/>
              <a:t>I play table tennis</a:t>
            </a:r>
          </a:p>
          <a:p>
            <a:endParaRPr lang="en-GB" sz="1400"/>
          </a:p>
          <a:p>
            <a:r>
              <a:rPr lang="en-GB" sz="1400"/>
              <a:t>I play cricket</a:t>
            </a:r>
            <a:endParaRPr lang="fr-FR" sz="1400"/>
          </a:p>
        </p:txBody>
      </p:sp>
      <p:cxnSp>
        <p:nvCxnSpPr>
          <p:cNvPr id="5" name="Straight Arrow Connector 4">
            <a:extLst>
              <a:ext uri="{FF2B5EF4-FFF2-40B4-BE49-F238E27FC236}">
                <a16:creationId xmlns:a16="http://schemas.microsoft.com/office/drawing/2014/main" id="{5AEA9D59-D805-B549-A0F6-68ADBFEC236C}"/>
              </a:ext>
            </a:extLst>
          </p:cNvPr>
          <p:cNvCxnSpPr>
            <a:cxnSpLocks/>
          </p:cNvCxnSpPr>
          <p:nvPr/>
        </p:nvCxnSpPr>
        <p:spPr>
          <a:xfrm>
            <a:off x="1581665" y="1161535"/>
            <a:ext cx="3472248" cy="7077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68B3B9D1-E9EF-744D-8E17-3995B937E185}"/>
              </a:ext>
            </a:extLst>
          </p:cNvPr>
          <p:cNvSpPr txBox="1"/>
          <p:nvPr/>
        </p:nvSpPr>
        <p:spPr>
          <a:xfrm>
            <a:off x="303298" y="4296755"/>
            <a:ext cx="6251404" cy="4616648"/>
          </a:xfrm>
          <a:prstGeom prst="rect">
            <a:avLst/>
          </a:prstGeom>
          <a:noFill/>
          <a:ln>
            <a:solidFill>
              <a:schemeClr val="tx1"/>
            </a:solidFill>
          </a:ln>
        </p:spPr>
        <p:txBody>
          <a:bodyPr wrap="square" rtlCol="0">
            <a:spAutoFit/>
          </a:bodyPr>
          <a:lstStyle/>
          <a:p>
            <a:pPr marL="342900" indent="-342900">
              <a:buAutoNum type="arabicPeriod" startAt="2"/>
            </a:pPr>
            <a:r>
              <a:rPr lang="en-GB" sz="1400" b="1"/>
              <a:t>Translate the sentences into English (the first one has been done for you) </a:t>
            </a:r>
          </a:p>
          <a:p>
            <a:endParaRPr lang="fr-FR" sz="1400" b="1"/>
          </a:p>
          <a:p>
            <a:pPr marL="342900" indent="-342900">
              <a:buAutoNum type="arabicPeriod"/>
            </a:pPr>
            <a:r>
              <a:rPr lang="fr-FR" sz="1400"/>
              <a:t>Je joue au foot </a:t>
            </a:r>
            <a:r>
              <a:rPr lang="fr-FR" sz="1400" b="1"/>
              <a:t>mais je ne joue pas </a:t>
            </a:r>
            <a:r>
              <a:rPr lang="fr-FR" sz="1400"/>
              <a:t>au tennis</a:t>
            </a:r>
          </a:p>
          <a:p>
            <a:endParaRPr lang="fr-FR" sz="1400"/>
          </a:p>
          <a:p>
            <a:r>
              <a:rPr lang="fr-FR" sz="1400"/>
              <a:t>      ____</a:t>
            </a:r>
            <a:r>
              <a:rPr lang="fr-FR" sz="1400" i="1" u="sng"/>
              <a:t>I </a:t>
            </a:r>
            <a:r>
              <a:rPr lang="fr-FR" sz="1400" i="1" u="sng" err="1"/>
              <a:t>play</a:t>
            </a:r>
            <a:r>
              <a:rPr lang="fr-FR" sz="1400" i="1" u="sng"/>
              <a:t> football </a:t>
            </a:r>
            <a:r>
              <a:rPr lang="fr-FR" sz="1400" b="1" i="1" u="sng"/>
              <a:t>but I </a:t>
            </a:r>
            <a:r>
              <a:rPr lang="fr-FR" sz="1400" b="1" i="1" u="sng" err="1"/>
              <a:t>don’t</a:t>
            </a:r>
            <a:r>
              <a:rPr lang="fr-FR" sz="1400" b="1" i="1" u="sng"/>
              <a:t> </a:t>
            </a:r>
            <a:r>
              <a:rPr lang="fr-FR" sz="1400" b="1" i="1" u="sng" err="1"/>
              <a:t>play</a:t>
            </a:r>
            <a:r>
              <a:rPr lang="fr-FR" sz="1400" b="1" i="1" u="sng"/>
              <a:t> </a:t>
            </a:r>
            <a:r>
              <a:rPr lang="fr-FR" sz="1400" i="1" u="sng"/>
              <a:t>tennis______________________________</a:t>
            </a:r>
          </a:p>
          <a:p>
            <a:endParaRPr lang="fr-FR" sz="1400"/>
          </a:p>
          <a:p>
            <a:pPr marL="342900" indent="-342900">
              <a:buAutoNum type="arabicPeriod" startAt="2"/>
            </a:pPr>
            <a:r>
              <a:rPr lang="fr-FR" sz="1400"/>
              <a:t>Je joue au rugby mais je ne joue pas au cricket.</a:t>
            </a:r>
          </a:p>
          <a:p>
            <a:pPr marL="342900" indent="-342900">
              <a:buAutoNum type="arabicPeriod" startAt="2"/>
            </a:pPr>
            <a:endParaRPr lang="fr-FR" sz="1400"/>
          </a:p>
          <a:p>
            <a:r>
              <a:rPr lang="fr-FR" sz="1400"/>
              <a:t>      ________________________________________________________________</a:t>
            </a:r>
          </a:p>
          <a:p>
            <a:endParaRPr lang="fr-FR" sz="1400"/>
          </a:p>
          <a:p>
            <a:pPr marL="342900" indent="-342900">
              <a:buAutoNum type="arabicPeriod" startAt="3"/>
            </a:pPr>
            <a:r>
              <a:rPr lang="fr-FR" sz="1400"/>
              <a:t>Je joue au hockey mais je ne joue pas au volley-ball</a:t>
            </a:r>
          </a:p>
          <a:p>
            <a:endParaRPr lang="fr-FR" sz="1400"/>
          </a:p>
          <a:p>
            <a:r>
              <a:rPr lang="fr-FR" sz="1400"/>
              <a:t>       ________________________________________________________________</a:t>
            </a:r>
          </a:p>
          <a:p>
            <a:endParaRPr lang="fr-FR" sz="1400"/>
          </a:p>
          <a:p>
            <a:pPr marL="342900" indent="-342900">
              <a:buAutoNum type="arabicPeriod" startAt="4"/>
            </a:pPr>
            <a:r>
              <a:rPr lang="fr-FR" sz="1400"/>
              <a:t>Je joue au tennis de table mais je ne joue pas au foot. </a:t>
            </a:r>
          </a:p>
          <a:p>
            <a:endParaRPr lang="fr-FR" sz="1400"/>
          </a:p>
          <a:p>
            <a:r>
              <a:rPr lang="fr-FR" sz="1400"/>
              <a:t>        ________________________________________________________________</a:t>
            </a:r>
          </a:p>
          <a:p>
            <a:endParaRPr lang="fr-FR" sz="1400"/>
          </a:p>
          <a:p>
            <a:pPr marL="342900" indent="-342900">
              <a:buAutoNum type="arabicPeriod" startAt="5"/>
            </a:pPr>
            <a:r>
              <a:rPr lang="fr-FR" sz="1400"/>
              <a:t>Je joue au basket mais je ne joue pas au tennis de table </a:t>
            </a:r>
          </a:p>
          <a:p>
            <a:endParaRPr lang="en-GB" sz="1400"/>
          </a:p>
          <a:p>
            <a:r>
              <a:rPr lang="en-GB" sz="1400"/>
              <a:t>       ________________________________________________________________</a:t>
            </a:r>
          </a:p>
        </p:txBody>
      </p:sp>
      <p:sp>
        <p:nvSpPr>
          <p:cNvPr id="14" name="TextBox 13"/>
          <p:cNvSpPr txBox="1"/>
          <p:nvPr/>
        </p:nvSpPr>
        <p:spPr>
          <a:xfrm>
            <a:off x="4206203" y="4678993"/>
            <a:ext cx="2187661" cy="523220"/>
          </a:xfrm>
          <a:prstGeom prst="rect">
            <a:avLst/>
          </a:prstGeom>
          <a:noFill/>
          <a:ln>
            <a:solidFill>
              <a:schemeClr val="tx1"/>
            </a:solidFill>
          </a:ln>
        </p:spPr>
        <p:txBody>
          <a:bodyPr wrap="square" rtlCol="0">
            <a:spAutoFit/>
          </a:bodyPr>
          <a:lstStyle/>
          <a:p>
            <a:r>
              <a:rPr lang="en-GB" sz="1400"/>
              <a:t>Hint: </a:t>
            </a:r>
          </a:p>
          <a:p>
            <a:r>
              <a:rPr lang="en-GB" sz="1400"/>
              <a:t>Je ne </a:t>
            </a:r>
            <a:r>
              <a:rPr lang="en-GB" sz="1400" err="1"/>
              <a:t>joue</a:t>
            </a:r>
            <a:r>
              <a:rPr lang="en-GB" sz="1400"/>
              <a:t> pas = I don’t play</a:t>
            </a:r>
            <a:endParaRPr lang="fr-FR" sz="1400"/>
          </a:p>
        </p:txBody>
      </p:sp>
      <p:sp>
        <p:nvSpPr>
          <p:cNvPr id="15" name="Slide Number Placeholder 14"/>
          <p:cNvSpPr>
            <a:spLocks noGrp="1"/>
          </p:cNvSpPr>
          <p:nvPr>
            <p:ph type="sldNum" sz="quarter" idx="12"/>
          </p:nvPr>
        </p:nvSpPr>
        <p:spPr/>
        <p:txBody>
          <a:bodyPr/>
          <a:lstStyle/>
          <a:p>
            <a:fld id="{B0CB8DA3-2073-294C-B19C-B33865F764CB}" type="slidenum">
              <a:rPr lang="fr-FR" smtClean="0"/>
              <a:t>19</a:t>
            </a:fld>
            <a:endParaRPr lang="fr-FR"/>
          </a:p>
        </p:txBody>
      </p:sp>
    </p:spTree>
    <p:extLst>
      <p:ext uri="{BB962C8B-B14F-4D97-AF65-F5344CB8AC3E}">
        <p14:creationId xmlns:p14="http://schemas.microsoft.com/office/powerpoint/2010/main" val="1558947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92CAA3B-62CD-A842-9B24-AC3BAC3EA539}"/>
              </a:ext>
            </a:extLst>
          </p:cNvPr>
          <p:cNvSpPr txBox="1"/>
          <p:nvPr/>
        </p:nvSpPr>
        <p:spPr>
          <a:xfrm>
            <a:off x="304800" y="304800"/>
            <a:ext cx="6096000" cy="3662541"/>
          </a:xfrm>
          <a:prstGeom prst="rect">
            <a:avLst/>
          </a:prstGeom>
          <a:noFill/>
        </p:spPr>
        <p:txBody>
          <a:bodyPr wrap="square" rtlCol="0">
            <a:spAutoFit/>
          </a:bodyPr>
          <a:lstStyle/>
          <a:p>
            <a:r>
              <a:rPr lang="en-GB" sz="1400" b="1"/>
              <a:t>Contents</a:t>
            </a:r>
          </a:p>
          <a:p>
            <a:endParaRPr lang="en-GB" sz="1400"/>
          </a:p>
          <a:p>
            <a:r>
              <a:rPr lang="en-GB" sz="1400"/>
              <a:t>Section 1: Revising family members and character descriptions……….….page 3</a:t>
            </a:r>
          </a:p>
          <a:p>
            <a:endParaRPr lang="en-GB" sz="1400"/>
          </a:p>
          <a:p>
            <a:r>
              <a:rPr lang="en-GB" sz="1400"/>
              <a:t>Section 2: Expressing opinions about music……………………………….…………page 7</a:t>
            </a:r>
          </a:p>
          <a:p>
            <a:endParaRPr lang="en-GB" sz="1400"/>
          </a:p>
          <a:p>
            <a:r>
              <a:rPr lang="en-GB" sz="1400"/>
              <a:t>Section 3: Reading and writing about our favourite singers……………..…page 11</a:t>
            </a:r>
          </a:p>
          <a:p>
            <a:endParaRPr lang="en-GB" sz="1400"/>
          </a:p>
          <a:p>
            <a:r>
              <a:rPr lang="en-GB" sz="1400"/>
              <a:t>Section 4: Expressing opinions about sport………………………………………..page 15</a:t>
            </a:r>
          </a:p>
          <a:p>
            <a:endParaRPr lang="en-GB" sz="1400"/>
          </a:p>
          <a:p>
            <a:r>
              <a:rPr lang="en-GB" sz="1400"/>
              <a:t>Section 5: Talking about what sports we play……………………………………..page 19 </a:t>
            </a:r>
          </a:p>
          <a:p>
            <a:endParaRPr lang="en-GB" sz="1400"/>
          </a:p>
          <a:p>
            <a:r>
              <a:rPr lang="en-GB" sz="1400"/>
              <a:t>Section 6: Putting it all together………………………………………………………….page 23 </a:t>
            </a:r>
          </a:p>
          <a:p>
            <a:endParaRPr lang="en-GB" sz="1400"/>
          </a:p>
          <a:p>
            <a:endParaRPr lang="fr-FR"/>
          </a:p>
          <a:p>
            <a:r>
              <a:rPr lang="fr-FR"/>
              <a:t> </a:t>
            </a:r>
          </a:p>
        </p:txBody>
      </p:sp>
      <p:sp>
        <p:nvSpPr>
          <p:cNvPr id="3" name="Slide Number Placeholder 2"/>
          <p:cNvSpPr>
            <a:spLocks noGrp="1"/>
          </p:cNvSpPr>
          <p:nvPr>
            <p:ph type="sldNum" sz="quarter" idx="12"/>
          </p:nvPr>
        </p:nvSpPr>
        <p:spPr/>
        <p:txBody>
          <a:bodyPr/>
          <a:lstStyle/>
          <a:p>
            <a:fld id="{B0CB8DA3-2073-294C-B19C-B33865F764CB}" type="slidenum">
              <a:rPr lang="fr-FR" smtClean="0"/>
              <a:t>2</a:t>
            </a:fld>
            <a:endParaRPr lang="fr-FR"/>
          </a:p>
        </p:txBody>
      </p:sp>
    </p:spTree>
    <p:extLst>
      <p:ext uri="{BB962C8B-B14F-4D97-AF65-F5344CB8AC3E}">
        <p14:creationId xmlns:p14="http://schemas.microsoft.com/office/powerpoint/2010/main" val="34053939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0CB8DA3-2073-294C-B19C-B33865F764CB}" type="slidenum">
              <a:rPr lang="fr-FR" smtClean="0"/>
              <a:t>20</a:t>
            </a:fld>
            <a:endParaRPr lang="fr-FR"/>
          </a:p>
        </p:txBody>
      </p:sp>
      <p:sp>
        <p:nvSpPr>
          <p:cNvPr id="3" name="TextBox 2">
            <a:extLst>
              <a:ext uri="{FF2B5EF4-FFF2-40B4-BE49-F238E27FC236}">
                <a16:creationId xmlns:a16="http://schemas.microsoft.com/office/drawing/2014/main" id="{68B3B9D1-E9EF-744D-8E17-3995B937E185}"/>
              </a:ext>
            </a:extLst>
          </p:cNvPr>
          <p:cNvSpPr txBox="1"/>
          <p:nvPr/>
        </p:nvSpPr>
        <p:spPr>
          <a:xfrm>
            <a:off x="303297" y="3359704"/>
            <a:ext cx="6251404" cy="523220"/>
          </a:xfrm>
          <a:prstGeom prst="rect">
            <a:avLst/>
          </a:prstGeom>
          <a:noFill/>
          <a:ln>
            <a:solidFill>
              <a:schemeClr val="tx1"/>
            </a:solidFill>
          </a:ln>
        </p:spPr>
        <p:txBody>
          <a:bodyPr wrap="square" rtlCol="0">
            <a:spAutoFit/>
          </a:bodyPr>
          <a:lstStyle/>
          <a:p>
            <a:r>
              <a:rPr lang="en-GB" sz="1400" b="1"/>
              <a:t>4.     Read the paragraph about Alfie, his family and the sports they play and don’t    play. Fill in the table In English with the information for each person.</a:t>
            </a:r>
          </a:p>
        </p:txBody>
      </p:sp>
      <p:sp>
        <p:nvSpPr>
          <p:cNvPr id="4" name="TextBox 3"/>
          <p:cNvSpPr txBox="1"/>
          <p:nvPr/>
        </p:nvSpPr>
        <p:spPr>
          <a:xfrm>
            <a:off x="303298" y="3930203"/>
            <a:ext cx="6251404" cy="1384995"/>
          </a:xfrm>
          <a:prstGeom prst="rect">
            <a:avLst/>
          </a:prstGeom>
          <a:noFill/>
          <a:ln>
            <a:solidFill>
              <a:schemeClr val="tx1"/>
            </a:solidFill>
          </a:ln>
        </p:spPr>
        <p:txBody>
          <a:bodyPr wrap="square" rtlCol="0">
            <a:spAutoFit/>
          </a:bodyPr>
          <a:lstStyle/>
          <a:p>
            <a:r>
              <a:rPr lang="fr-FR" sz="1400"/>
              <a:t>Je m’appelle Alfie et je suis sportif! Je joue au foot et je joue au basket mais je ne joue pas au tennis de table. Ma mère s’appelle Helen. Elle joue au cricket et elle joue au hockey mais elle ne joue pas au rugby. Mon grand-père s’appelle Graham. Il joue au tennis et il joue au rugby mais il ne joue pas au volley-ball. Ma </a:t>
            </a:r>
            <a:r>
              <a:rPr lang="fr-FR" sz="1400" err="1"/>
              <a:t>belle-soeur</a:t>
            </a:r>
            <a:r>
              <a:rPr lang="fr-FR" sz="1400"/>
              <a:t> s’appelle Daisy. Elle joue au tennis de table et elle joue au volley-ball mais elle ne joue pas au foot. </a:t>
            </a:r>
          </a:p>
        </p:txBody>
      </p:sp>
      <p:graphicFrame>
        <p:nvGraphicFramePr>
          <p:cNvPr id="6" name="Table 5"/>
          <p:cNvGraphicFramePr>
            <a:graphicFrameLocks noGrp="1"/>
          </p:cNvGraphicFramePr>
          <p:nvPr>
            <p:extLst>
              <p:ext uri="{D42A27DB-BD31-4B8C-83A1-F6EECF244321}">
                <p14:modId xmlns:p14="http://schemas.microsoft.com/office/powerpoint/2010/main" val="4260805713"/>
              </p:ext>
            </p:extLst>
          </p:nvPr>
        </p:nvGraphicFramePr>
        <p:xfrm>
          <a:off x="303297" y="5362477"/>
          <a:ext cx="6251403" cy="3296920"/>
        </p:xfrm>
        <a:graphic>
          <a:graphicData uri="http://schemas.openxmlformats.org/drawingml/2006/table">
            <a:tbl>
              <a:tblPr firstRow="1" bandRow="1">
                <a:tableStyleId>{5C22544A-7EE6-4342-B048-85BDC9FD1C3A}</a:tableStyleId>
              </a:tblPr>
              <a:tblGrid>
                <a:gridCol w="2083801">
                  <a:extLst>
                    <a:ext uri="{9D8B030D-6E8A-4147-A177-3AD203B41FA5}">
                      <a16:colId xmlns:a16="http://schemas.microsoft.com/office/drawing/2014/main" val="1281559381"/>
                    </a:ext>
                  </a:extLst>
                </a:gridCol>
                <a:gridCol w="2083801">
                  <a:extLst>
                    <a:ext uri="{9D8B030D-6E8A-4147-A177-3AD203B41FA5}">
                      <a16:colId xmlns:a16="http://schemas.microsoft.com/office/drawing/2014/main" val="4075268587"/>
                    </a:ext>
                  </a:extLst>
                </a:gridCol>
                <a:gridCol w="2083801">
                  <a:extLst>
                    <a:ext uri="{9D8B030D-6E8A-4147-A177-3AD203B41FA5}">
                      <a16:colId xmlns:a16="http://schemas.microsoft.com/office/drawing/2014/main" val="1740713639"/>
                    </a:ext>
                  </a:extLst>
                </a:gridCol>
              </a:tblGrid>
              <a:tr h="370840">
                <a:tc>
                  <a:txBody>
                    <a:bodyPr/>
                    <a:lstStyle/>
                    <a:p>
                      <a:r>
                        <a:rPr lang="en-GB" sz="1400" b="0">
                          <a:solidFill>
                            <a:sysClr val="windowText" lastClr="000000"/>
                          </a:solidFill>
                        </a:rPr>
                        <a:t>Name</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ysClr val="windowText" lastClr="000000"/>
                          </a:solidFill>
                        </a:rPr>
                        <a:t>Sports they play (2)</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ysClr val="windowText" lastClr="000000"/>
                          </a:solidFill>
                        </a:rPr>
                        <a:t>Sport</a:t>
                      </a:r>
                      <a:r>
                        <a:rPr lang="en-GB" sz="1400" b="0" baseline="0">
                          <a:solidFill>
                            <a:sysClr val="windowText" lastClr="000000"/>
                          </a:solidFill>
                        </a:rPr>
                        <a:t> they don’t play (1)</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64874114"/>
                  </a:ext>
                </a:extLst>
              </a:tr>
              <a:tr h="370840">
                <a:tc>
                  <a:txBody>
                    <a:bodyPr/>
                    <a:lstStyle/>
                    <a:p>
                      <a:r>
                        <a:rPr lang="en-GB" sz="1400" b="0">
                          <a:solidFill>
                            <a:sysClr val="windowText" lastClr="000000"/>
                          </a:solidFill>
                        </a:rPr>
                        <a:t>Alfie</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31081088"/>
                  </a:ext>
                </a:extLst>
              </a:tr>
              <a:tr h="370840">
                <a:tc>
                  <a:txBody>
                    <a:bodyPr/>
                    <a:lstStyle/>
                    <a:p>
                      <a:r>
                        <a:rPr lang="en-GB" sz="1400" b="0">
                          <a:solidFill>
                            <a:sysClr val="windowText" lastClr="000000"/>
                          </a:solidFill>
                        </a:rPr>
                        <a:t>Helen</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85813108"/>
                  </a:ext>
                </a:extLst>
              </a:tr>
              <a:tr h="370840">
                <a:tc>
                  <a:txBody>
                    <a:bodyPr/>
                    <a:lstStyle/>
                    <a:p>
                      <a:r>
                        <a:rPr lang="en-GB" sz="1400" b="0">
                          <a:solidFill>
                            <a:sysClr val="windowText" lastClr="000000"/>
                          </a:solidFill>
                        </a:rPr>
                        <a:t>Graham</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0399801"/>
                  </a:ext>
                </a:extLst>
              </a:tr>
              <a:tr h="370840">
                <a:tc>
                  <a:txBody>
                    <a:bodyPr/>
                    <a:lstStyle/>
                    <a:p>
                      <a:r>
                        <a:rPr lang="en-GB" sz="1400" b="0">
                          <a:solidFill>
                            <a:sysClr val="windowText" lastClr="000000"/>
                          </a:solidFill>
                        </a:rPr>
                        <a:t>Daisy</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33652518"/>
                  </a:ext>
                </a:extLst>
              </a:tr>
            </a:tbl>
          </a:graphicData>
        </a:graphic>
      </p:graphicFrame>
      <p:sp>
        <p:nvSpPr>
          <p:cNvPr id="7" name="TextBox 6">
            <a:extLst>
              <a:ext uri="{FF2B5EF4-FFF2-40B4-BE49-F238E27FC236}">
                <a16:creationId xmlns:a16="http://schemas.microsoft.com/office/drawing/2014/main" id="{68B3B9D1-E9EF-744D-8E17-3995B937E185}"/>
              </a:ext>
            </a:extLst>
          </p:cNvPr>
          <p:cNvSpPr txBox="1"/>
          <p:nvPr/>
        </p:nvSpPr>
        <p:spPr>
          <a:xfrm>
            <a:off x="303297" y="293235"/>
            <a:ext cx="6251404" cy="2893100"/>
          </a:xfrm>
          <a:prstGeom prst="rect">
            <a:avLst/>
          </a:prstGeom>
          <a:noFill/>
          <a:ln>
            <a:solidFill>
              <a:schemeClr val="tx1"/>
            </a:solidFill>
          </a:ln>
        </p:spPr>
        <p:txBody>
          <a:bodyPr wrap="square" rtlCol="0">
            <a:spAutoFit/>
          </a:bodyPr>
          <a:lstStyle/>
          <a:p>
            <a:r>
              <a:rPr lang="en-GB" sz="1400" b="1"/>
              <a:t>3. Translate these sentences into French (the first one has been done for you)</a:t>
            </a:r>
          </a:p>
          <a:p>
            <a:endParaRPr lang="en-GB" sz="1400" b="1"/>
          </a:p>
          <a:p>
            <a:pPr marL="342900" indent="-342900">
              <a:buAutoNum type="arabicPeriod"/>
            </a:pPr>
            <a:r>
              <a:rPr lang="en-GB" sz="1400"/>
              <a:t>I play hockey but I don’t play table tennis  </a:t>
            </a:r>
          </a:p>
          <a:p>
            <a:r>
              <a:rPr lang="en-GB" sz="1400" i="1"/>
              <a:t>        </a:t>
            </a:r>
            <a:r>
              <a:rPr lang="en-GB" sz="1400" i="1" u="sng"/>
              <a:t>____Je </a:t>
            </a:r>
            <a:r>
              <a:rPr lang="en-GB" sz="1400" i="1" u="sng" err="1"/>
              <a:t>joue</a:t>
            </a:r>
            <a:r>
              <a:rPr lang="en-GB" sz="1400" i="1" u="sng"/>
              <a:t> au hockey </a:t>
            </a:r>
            <a:r>
              <a:rPr lang="en-GB" sz="1400" i="1" u="sng" err="1"/>
              <a:t>mais</a:t>
            </a:r>
            <a:r>
              <a:rPr lang="en-GB" sz="1400" i="1" u="sng"/>
              <a:t> je ne </a:t>
            </a:r>
            <a:r>
              <a:rPr lang="en-GB" sz="1400" i="1" u="sng" err="1"/>
              <a:t>joue</a:t>
            </a:r>
            <a:r>
              <a:rPr lang="en-GB" sz="1400" i="1" u="sng"/>
              <a:t> pas au tennis de table___________</a:t>
            </a:r>
          </a:p>
          <a:p>
            <a:endParaRPr lang="en-GB" sz="1400" i="1" u="sng"/>
          </a:p>
          <a:p>
            <a:pPr marL="342900" indent="-342900">
              <a:buAutoNum type="arabicPeriod" startAt="2"/>
            </a:pPr>
            <a:r>
              <a:rPr lang="en-GB" sz="1400"/>
              <a:t>I play rugby but I don’t play football</a:t>
            </a:r>
          </a:p>
          <a:p>
            <a:r>
              <a:rPr lang="en-GB" sz="1400"/>
              <a:t>       _____________________________________________________________</a:t>
            </a:r>
          </a:p>
          <a:p>
            <a:endParaRPr lang="en-GB" sz="1400" i="1" u="sng"/>
          </a:p>
          <a:p>
            <a:pPr marL="342900" indent="-342900">
              <a:buAutoNum type="arabicPeriod" startAt="3"/>
            </a:pPr>
            <a:r>
              <a:rPr lang="en-GB" sz="1400"/>
              <a:t>I play tennis but I don’t play volleyball     </a:t>
            </a:r>
          </a:p>
          <a:p>
            <a:r>
              <a:rPr lang="en-GB" sz="1400"/>
              <a:t>        _____________________________________________________________</a:t>
            </a:r>
          </a:p>
          <a:p>
            <a:endParaRPr lang="en-GB" sz="1400"/>
          </a:p>
          <a:p>
            <a:pPr marL="342900" indent="-342900">
              <a:buAutoNum type="arabicPeriod" startAt="4"/>
            </a:pPr>
            <a:r>
              <a:rPr lang="en-GB" sz="1400"/>
              <a:t>I play cricket but I don’t play basketball</a:t>
            </a:r>
          </a:p>
          <a:p>
            <a:r>
              <a:rPr lang="en-GB" sz="1400"/>
              <a:t>        _____________________________________________________________</a:t>
            </a:r>
          </a:p>
        </p:txBody>
      </p:sp>
    </p:spTree>
    <p:extLst>
      <p:ext uri="{BB962C8B-B14F-4D97-AF65-F5344CB8AC3E}">
        <p14:creationId xmlns:p14="http://schemas.microsoft.com/office/powerpoint/2010/main" val="29972889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0CB8DA3-2073-294C-B19C-B33865F764CB}" type="slidenum">
              <a:rPr lang="fr-FR" smtClean="0"/>
              <a:t>21</a:t>
            </a:fld>
            <a:endParaRPr lang="fr-FR"/>
          </a:p>
        </p:txBody>
      </p:sp>
      <p:sp>
        <p:nvSpPr>
          <p:cNvPr id="3" name="TextBox 2">
            <a:extLst>
              <a:ext uri="{FF2B5EF4-FFF2-40B4-BE49-F238E27FC236}">
                <a16:creationId xmlns:a16="http://schemas.microsoft.com/office/drawing/2014/main" id="{68B3B9D1-E9EF-744D-8E17-3995B937E185}"/>
              </a:ext>
            </a:extLst>
          </p:cNvPr>
          <p:cNvSpPr txBox="1"/>
          <p:nvPr/>
        </p:nvSpPr>
        <p:spPr>
          <a:xfrm>
            <a:off x="303297" y="122234"/>
            <a:ext cx="6251404" cy="2462213"/>
          </a:xfrm>
          <a:prstGeom prst="rect">
            <a:avLst/>
          </a:prstGeom>
          <a:noFill/>
          <a:ln>
            <a:solidFill>
              <a:schemeClr val="tx1"/>
            </a:solidFill>
          </a:ln>
        </p:spPr>
        <p:txBody>
          <a:bodyPr wrap="square" rtlCol="0">
            <a:spAutoFit/>
          </a:bodyPr>
          <a:lstStyle/>
          <a:p>
            <a:r>
              <a:rPr lang="en-GB" sz="1400" b="1"/>
              <a:t>5. Translate the phrases below into French (look back at exercise 7 from last week if you’re stuck)</a:t>
            </a:r>
          </a:p>
          <a:p>
            <a:endParaRPr lang="en-GB" sz="1400" b="1"/>
          </a:p>
          <a:p>
            <a:r>
              <a:rPr lang="en-GB" sz="1400"/>
              <a:t>It’s fun                      ____________________________________________</a:t>
            </a:r>
          </a:p>
          <a:p>
            <a:endParaRPr lang="en-GB" sz="1400"/>
          </a:p>
          <a:p>
            <a:r>
              <a:rPr lang="en-GB" sz="1400"/>
              <a:t>It’s boring                 ____________________________________________</a:t>
            </a:r>
          </a:p>
          <a:p>
            <a:endParaRPr lang="en-GB" sz="1400"/>
          </a:p>
          <a:p>
            <a:r>
              <a:rPr lang="en-GB" sz="1400"/>
              <a:t>It’s easy                     ____________________________________________</a:t>
            </a:r>
          </a:p>
          <a:p>
            <a:r>
              <a:rPr lang="en-GB" sz="1400"/>
              <a:t> </a:t>
            </a:r>
          </a:p>
          <a:p>
            <a:r>
              <a:rPr lang="en-GB" sz="1400"/>
              <a:t>It’s difficult               ____________________________________________</a:t>
            </a:r>
          </a:p>
          <a:p>
            <a:r>
              <a:rPr lang="en-GB" sz="1400" b="1"/>
              <a:t>     </a:t>
            </a:r>
          </a:p>
        </p:txBody>
      </p:sp>
      <p:sp>
        <p:nvSpPr>
          <p:cNvPr id="4" name="TextBox 3">
            <a:extLst>
              <a:ext uri="{FF2B5EF4-FFF2-40B4-BE49-F238E27FC236}">
                <a16:creationId xmlns:a16="http://schemas.microsoft.com/office/drawing/2014/main" id="{7B01B3D5-4D0F-A644-9088-8EF4C5299FE2}"/>
              </a:ext>
            </a:extLst>
          </p:cNvPr>
          <p:cNvSpPr txBox="1"/>
          <p:nvPr/>
        </p:nvSpPr>
        <p:spPr>
          <a:xfrm>
            <a:off x="303296" y="2705318"/>
            <a:ext cx="6363721" cy="5909310"/>
          </a:xfrm>
          <a:prstGeom prst="rect">
            <a:avLst/>
          </a:prstGeom>
          <a:noFill/>
          <a:ln>
            <a:solidFill>
              <a:schemeClr val="tx1"/>
            </a:solidFill>
          </a:ln>
        </p:spPr>
        <p:txBody>
          <a:bodyPr wrap="square" rtlCol="0">
            <a:spAutoFit/>
          </a:bodyPr>
          <a:lstStyle/>
          <a:p>
            <a:r>
              <a:rPr lang="en-GB" sz="1400" b="1"/>
              <a:t>6. Read the messages from Peggy, Isaac and </a:t>
            </a:r>
            <a:r>
              <a:rPr lang="en-GB" sz="1400" b="1" err="1"/>
              <a:t>Bolu</a:t>
            </a:r>
            <a:r>
              <a:rPr lang="en-GB" sz="1400" b="1"/>
              <a:t> about their sporting habits and then fill in the table in English with the information for each person. </a:t>
            </a:r>
          </a:p>
          <a:p>
            <a:endParaRPr lang="fr-FR" sz="1400" b="1"/>
          </a:p>
          <a:p>
            <a:r>
              <a:rPr lang="fr-FR" sz="1400"/>
              <a:t>Je joue au hockey parce que c’est divertissant et je joue au tennis de table parce que c’est facile, mais je ne joue pas au rugby parce que c’est ennuyeux.</a:t>
            </a:r>
          </a:p>
          <a:p>
            <a:r>
              <a:rPr lang="fr-FR" sz="1400" b="1"/>
              <a:t>Peggy</a:t>
            </a:r>
          </a:p>
          <a:p>
            <a:endParaRPr lang="fr-FR" sz="1400" b="1"/>
          </a:p>
          <a:p>
            <a:r>
              <a:rPr lang="fr-FR" sz="1400"/>
              <a:t>Je joue au cricket parce que c’est facile et je joue au volley-ball parce que c’est divertissant mais je ne joue pas au tennis parce que c’est difficile.</a:t>
            </a:r>
          </a:p>
          <a:p>
            <a:r>
              <a:rPr lang="fr-FR" sz="1400" b="1"/>
              <a:t>Isaac</a:t>
            </a:r>
          </a:p>
          <a:p>
            <a:endParaRPr lang="fr-FR" sz="1400" b="1"/>
          </a:p>
          <a:p>
            <a:r>
              <a:rPr lang="fr-FR" sz="1400"/>
              <a:t>Je joue au foot parce que c’est facile  et je joue au basket parce que c’est divertissant mais je ne joue pas au tennis de table parce que c’est ennuyeux.</a:t>
            </a:r>
          </a:p>
          <a:p>
            <a:r>
              <a:rPr lang="fr-FR" sz="1400" b="1"/>
              <a:t>Bolu</a:t>
            </a:r>
            <a:endParaRPr lang="fr-FR" sz="1400"/>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r>
              <a:rPr lang="en-GB" sz="1400" b="1"/>
              <a:t>     </a:t>
            </a:r>
          </a:p>
        </p:txBody>
      </p:sp>
      <p:graphicFrame>
        <p:nvGraphicFramePr>
          <p:cNvPr id="5" name="Table 4">
            <a:extLst>
              <a:ext uri="{FF2B5EF4-FFF2-40B4-BE49-F238E27FC236}">
                <a16:creationId xmlns:a16="http://schemas.microsoft.com/office/drawing/2014/main" id="{F2F9F43A-D0C1-D14E-A9D2-4746BB4D375D}"/>
              </a:ext>
            </a:extLst>
          </p:cNvPr>
          <p:cNvGraphicFramePr>
            <a:graphicFrameLocks noGrp="1"/>
          </p:cNvGraphicFramePr>
          <p:nvPr>
            <p:extLst>
              <p:ext uri="{D42A27DB-BD31-4B8C-83A1-F6EECF244321}">
                <p14:modId xmlns:p14="http://schemas.microsoft.com/office/powerpoint/2010/main" val="2596565873"/>
              </p:ext>
            </p:extLst>
          </p:nvPr>
        </p:nvGraphicFramePr>
        <p:xfrm>
          <a:off x="359453" y="5901908"/>
          <a:ext cx="6251405" cy="2712720"/>
        </p:xfrm>
        <a:graphic>
          <a:graphicData uri="http://schemas.openxmlformats.org/drawingml/2006/table">
            <a:tbl>
              <a:tblPr firstRow="1" bandRow="1">
                <a:tableStyleId>{5C22544A-7EE6-4342-B048-85BDC9FD1C3A}</a:tableStyleId>
              </a:tblPr>
              <a:tblGrid>
                <a:gridCol w="761573">
                  <a:extLst>
                    <a:ext uri="{9D8B030D-6E8A-4147-A177-3AD203B41FA5}">
                      <a16:colId xmlns:a16="http://schemas.microsoft.com/office/drawing/2014/main" val="1281559381"/>
                    </a:ext>
                  </a:extLst>
                </a:gridCol>
                <a:gridCol w="1372458">
                  <a:extLst>
                    <a:ext uri="{9D8B030D-6E8A-4147-A177-3AD203B41FA5}">
                      <a16:colId xmlns:a16="http://schemas.microsoft.com/office/drawing/2014/main" val="4075268587"/>
                    </a:ext>
                  </a:extLst>
                </a:gridCol>
                <a:gridCol w="1372458">
                  <a:extLst>
                    <a:ext uri="{9D8B030D-6E8A-4147-A177-3AD203B41FA5}">
                      <a16:colId xmlns:a16="http://schemas.microsoft.com/office/drawing/2014/main" val="3494433269"/>
                    </a:ext>
                  </a:extLst>
                </a:gridCol>
                <a:gridCol w="1372458">
                  <a:extLst>
                    <a:ext uri="{9D8B030D-6E8A-4147-A177-3AD203B41FA5}">
                      <a16:colId xmlns:a16="http://schemas.microsoft.com/office/drawing/2014/main" val="1740713639"/>
                    </a:ext>
                  </a:extLst>
                </a:gridCol>
                <a:gridCol w="1372458">
                  <a:extLst>
                    <a:ext uri="{9D8B030D-6E8A-4147-A177-3AD203B41FA5}">
                      <a16:colId xmlns:a16="http://schemas.microsoft.com/office/drawing/2014/main" val="102739402"/>
                    </a:ext>
                  </a:extLst>
                </a:gridCol>
              </a:tblGrid>
              <a:tr h="370840">
                <a:tc>
                  <a:txBody>
                    <a:bodyPr/>
                    <a:lstStyle/>
                    <a:p>
                      <a:r>
                        <a:rPr lang="en-GB" sz="1400" b="0">
                          <a:solidFill>
                            <a:sysClr val="windowText" lastClr="000000"/>
                          </a:solidFill>
                        </a:rPr>
                        <a:t>Name</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ysClr val="windowText" lastClr="000000"/>
                          </a:solidFill>
                        </a:rPr>
                        <a:t>Sports they play (2)</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400" b="0" err="1">
                          <a:solidFill>
                            <a:sysClr val="windowText" lastClr="000000"/>
                          </a:solidFill>
                        </a:rPr>
                        <a:t>reason</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400" b="0">
                          <a:solidFill>
                            <a:sysClr val="windowText" lastClr="000000"/>
                          </a:solidFill>
                        </a:rPr>
                        <a:t>Sport</a:t>
                      </a:r>
                      <a:r>
                        <a:rPr lang="en-GB" sz="1400" b="0" baseline="0">
                          <a:solidFill>
                            <a:sysClr val="windowText" lastClr="000000"/>
                          </a:solidFill>
                        </a:rPr>
                        <a:t> they don’t play (1)</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sz="1400" b="0" err="1">
                          <a:solidFill>
                            <a:sysClr val="windowText" lastClr="000000"/>
                          </a:solidFill>
                        </a:rPr>
                        <a:t>reason</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64874114"/>
                  </a:ext>
                </a:extLst>
              </a:tr>
              <a:tr h="129934">
                <a:tc>
                  <a:txBody>
                    <a:bodyPr/>
                    <a:lstStyle/>
                    <a:p>
                      <a:r>
                        <a:rPr lang="en-GB" sz="1400" b="0">
                          <a:solidFill>
                            <a:sysClr val="windowText" lastClr="000000"/>
                          </a:solidFill>
                        </a:rPr>
                        <a:t>Peggy</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31081088"/>
                  </a:ext>
                </a:extLst>
              </a:tr>
              <a:tr h="370840">
                <a:tc>
                  <a:txBody>
                    <a:bodyPr/>
                    <a:lstStyle/>
                    <a:p>
                      <a:r>
                        <a:rPr lang="en-GB" sz="1400" b="0">
                          <a:solidFill>
                            <a:sysClr val="windowText" lastClr="000000"/>
                          </a:solidFill>
                        </a:rPr>
                        <a:t>Isaac</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85813108"/>
                  </a:ext>
                </a:extLst>
              </a:tr>
              <a:tr h="370840">
                <a:tc>
                  <a:txBody>
                    <a:bodyPr/>
                    <a:lstStyle/>
                    <a:p>
                      <a:r>
                        <a:rPr lang="en-GB" sz="1400" b="0" err="1">
                          <a:solidFill>
                            <a:sysClr val="windowText" lastClr="000000"/>
                          </a:solidFill>
                        </a:rPr>
                        <a:t>Bolu</a:t>
                      </a:r>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400" b="0">
                        <a:solidFill>
                          <a:sysClr val="windowText" lastClr="000000"/>
                        </a:solidFill>
                      </a:endParaRPr>
                    </a:p>
                    <a:p>
                      <a:endParaRPr lang="en-GB" sz="1400" b="0">
                        <a:solidFill>
                          <a:sysClr val="windowText" lastClr="000000"/>
                        </a:solidFill>
                      </a:endParaRPr>
                    </a:p>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sz="1400"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60399801"/>
                  </a:ext>
                </a:extLst>
              </a:tr>
            </a:tbl>
          </a:graphicData>
        </a:graphic>
      </p:graphicFrame>
    </p:spTree>
    <p:extLst>
      <p:ext uri="{BB962C8B-B14F-4D97-AF65-F5344CB8AC3E}">
        <p14:creationId xmlns:p14="http://schemas.microsoft.com/office/powerpoint/2010/main" val="4091956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F666804-7FDC-9D4E-8112-2978D8725DB2}"/>
              </a:ext>
            </a:extLst>
          </p:cNvPr>
          <p:cNvSpPr>
            <a:spLocks noGrp="1"/>
          </p:cNvSpPr>
          <p:nvPr>
            <p:ph type="sldNum" sz="quarter" idx="12"/>
          </p:nvPr>
        </p:nvSpPr>
        <p:spPr/>
        <p:txBody>
          <a:bodyPr/>
          <a:lstStyle/>
          <a:p>
            <a:fld id="{B0CB8DA3-2073-294C-B19C-B33865F764CB}" type="slidenum">
              <a:rPr lang="fr-FR" smtClean="0"/>
              <a:t>22</a:t>
            </a:fld>
            <a:endParaRPr lang="fr-FR"/>
          </a:p>
        </p:txBody>
      </p:sp>
      <p:sp>
        <p:nvSpPr>
          <p:cNvPr id="3" name="TextBox 2">
            <a:extLst>
              <a:ext uri="{FF2B5EF4-FFF2-40B4-BE49-F238E27FC236}">
                <a16:creationId xmlns:a16="http://schemas.microsoft.com/office/drawing/2014/main" id="{6BEF255C-A39F-554C-8163-35182C4392E5}"/>
              </a:ext>
            </a:extLst>
          </p:cNvPr>
          <p:cNvSpPr txBox="1"/>
          <p:nvPr/>
        </p:nvSpPr>
        <p:spPr>
          <a:xfrm>
            <a:off x="222274" y="182031"/>
            <a:ext cx="6375296" cy="4832092"/>
          </a:xfrm>
          <a:prstGeom prst="rect">
            <a:avLst/>
          </a:prstGeom>
          <a:noFill/>
          <a:ln>
            <a:solidFill>
              <a:schemeClr val="tx1"/>
            </a:solidFill>
          </a:ln>
        </p:spPr>
        <p:txBody>
          <a:bodyPr wrap="square" rtlCol="0">
            <a:spAutoFit/>
          </a:bodyPr>
          <a:lstStyle/>
          <a:p>
            <a:r>
              <a:rPr lang="en-GB" sz="1400" b="1"/>
              <a:t>7. Unscramble these French sentences to correctly translate the sentence in brackets (the first one has been done for you)</a:t>
            </a:r>
          </a:p>
          <a:p>
            <a:endParaRPr lang="en-GB" sz="1400" b="1"/>
          </a:p>
          <a:p>
            <a:r>
              <a:rPr lang="en-GB" sz="1400"/>
              <a:t>1. </a:t>
            </a:r>
            <a:r>
              <a:rPr lang="en-GB" sz="1400" err="1"/>
              <a:t>divertissant</a:t>
            </a:r>
            <a:r>
              <a:rPr lang="en-GB" sz="1400"/>
              <a:t>. </a:t>
            </a:r>
            <a:r>
              <a:rPr lang="en-GB" sz="1400" err="1"/>
              <a:t>mère</a:t>
            </a:r>
            <a:r>
              <a:rPr lang="en-GB" sz="1400"/>
              <a:t> Ma </a:t>
            </a:r>
            <a:r>
              <a:rPr lang="en-GB" sz="1400" err="1"/>
              <a:t>joue</a:t>
            </a:r>
            <a:r>
              <a:rPr lang="en-GB" sz="1400"/>
              <a:t> tennis </a:t>
            </a:r>
            <a:r>
              <a:rPr lang="en-GB" sz="1400" err="1"/>
              <a:t>parce</a:t>
            </a:r>
            <a:r>
              <a:rPr lang="en-GB" sz="1400"/>
              <a:t> au </a:t>
            </a:r>
            <a:r>
              <a:rPr lang="en-GB" sz="1400" err="1"/>
              <a:t>c’est</a:t>
            </a:r>
            <a:r>
              <a:rPr lang="en-GB" sz="1400"/>
              <a:t> que </a:t>
            </a:r>
            <a:r>
              <a:rPr lang="en-GB" sz="1400" i="1"/>
              <a:t>(My mum plays tennis because it’s fun.) </a:t>
            </a:r>
          </a:p>
          <a:p>
            <a:r>
              <a:rPr lang="en-GB" sz="1400" u="sng"/>
              <a:t>_________</a:t>
            </a:r>
            <a:r>
              <a:rPr lang="en-GB" sz="1400" i="1" u="sng"/>
              <a:t>Ma </a:t>
            </a:r>
            <a:r>
              <a:rPr lang="en-GB" sz="1400" i="1" u="sng" err="1"/>
              <a:t>mère</a:t>
            </a:r>
            <a:r>
              <a:rPr lang="en-GB" sz="1400" i="1" u="sng"/>
              <a:t> </a:t>
            </a:r>
            <a:r>
              <a:rPr lang="en-GB" sz="1400" i="1" u="sng" err="1"/>
              <a:t>joue</a:t>
            </a:r>
            <a:r>
              <a:rPr lang="en-GB" sz="1400" i="1" u="sng"/>
              <a:t> au tennis </a:t>
            </a:r>
            <a:r>
              <a:rPr lang="en-GB" sz="1400" i="1" u="sng" err="1"/>
              <a:t>parce</a:t>
            </a:r>
            <a:r>
              <a:rPr lang="en-GB" sz="1400" i="1" u="sng"/>
              <a:t> que </a:t>
            </a:r>
            <a:r>
              <a:rPr lang="en-GB" sz="1400" i="1" u="sng" err="1"/>
              <a:t>c’est</a:t>
            </a:r>
            <a:r>
              <a:rPr lang="en-GB" sz="1400" i="1" u="sng"/>
              <a:t> </a:t>
            </a:r>
            <a:r>
              <a:rPr lang="en-GB" sz="1400" i="1" u="sng" err="1"/>
              <a:t>divertissant</a:t>
            </a:r>
            <a:r>
              <a:rPr lang="en-GB" sz="1400" u="sng"/>
              <a:t>_____________</a:t>
            </a:r>
          </a:p>
          <a:p>
            <a:endParaRPr lang="en-GB" sz="1400" u="sng"/>
          </a:p>
          <a:p>
            <a:r>
              <a:rPr lang="en-GB" sz="1400"/>
              <a:t>2. frère Mon </a:t>
            </a:r>
            <a:r>
              <a:rPr lang="en-GB" sz="1400" err="1"/>
              <a:t>c’est</a:t>
            </a:r>
            <a:r>
              <a:rPr lang="en-GB" sz="1400"/>
              <a:t> facile. </a:t>
            </a:r>
            <a:r>
              <a:rPr lang="en-GB" sz="1400" err="1"/>
              <a:t>joue</a:t>
            </a:r>
            <a:r>
              <a:rPr lang="en-GB" sz="1400"/>
              <a:t> basket au que </a:t>
            </a:r>
            <a:r>
              <a:rPr lang="en-GB" sz="1400" err="1"/>
              <a:t>parce</a:t>
            </a:r>
            <a:r>
              <a:rPr lang="en-GB" sz="1400"/>
              <a:t> </a:t>
            </a:r>
            <a:r>
              <a:rPr lang="en-GB" sz="1400" i="1"/>
              <a:t>(my brother plays basketball because it’s easy)</a:t>
            </a:r>
          </a:p>
          <a:p>
            <a:r>
              <a:rPr lang="en-GB" sz="1400"/>
              <a:t>________________________________________________________________</a:t>
            </a:r>
          </a:p>
          <a:p>
            <a:endParaRPr lang="en-GB" sz="1400"/>
          </a:p>
          <a:p>
            <a:r>
              <a:rPr lang="en-GB" sz="1400"/>
              <a:t>3. foot Ma </a:t>
            </a:r>
            <a:r>
              <a:rPr lang="en-GB" sz="1400" err="1"/>
              <a:t>joue</a:t>
            </a:r>
            <a:r>
              <a:rPr lang="en-GB" sz="1400"/>
              <a:t> que au </a:t>
            </a:r>
            <a:r>
              <a:rPr lang="en-GB" sz="1400" err="1"/>
              <a:t>parce</a:t>
            </a:r>
            <a:r>
              <a:rPr lang="en-GB" sz="1400"/>
              <a:t> </a:t>
            </a:r>
            <a:r>
              <a:rPr lang="en-GB" sz="1400" err="1"/>
              <a:t>divertissant</a:t>
            </a:r>
            <a:r>
              <a:rPr lang="en-GB" sz="1400"/>
              <a:t>. </a:t>
            </a:r>
            <a:r>
              <a:rPr lang="en-GB" sz="1400" err="1"/>
              <a:t>c’est</a:t>
            </a:r>
            <a:r>
              <a:rPr lang="en-GB" sz="1400"/>
              <a:t> </a:t>
            </a:r>
            <a:r>
              <a:rPr lang="en-GB" sz="1400" err="1"/>
              <a:t>cousine</a:t>
            </a:r>
            <a:r>
              <a:rPr lang="en-GB" sz="1400"/>
              <a:t> </a:t>
            </a:r>
            <a:r>
              <a:rPr lang="en-GB" sz="1400" i="1"/>
              <a:t>(my cousin plays football because it’s fun)</a:t>
            </a:r>
          </a:p>
          <a:p>
            <a:r>
              <a:rPr lang="en-GB" sz="1400"/>
              <a:t>________________________________________________________________</a:t>
            </a:r>
          </a:p>
          <a:p>
            <a:endParaRPr lang="en-GB" sz="1400"/>
          </a:p>
          <a:p>
            <a:r>
              <a:rPr lang="en-GB" sz="1400"/>
              <a:t>4. </a:t>
            </a:r>
            <a:r>
              <a:rPr lang="en-GB" sz="1400" err="1"/>
              <a:t>c’est</a:t>
            </a:r>
            <a:r>
              <a:rPr lang="en-GB" sz="1400"/>
              <a:t> </a:t>
            </a:r>
            <a:r>
              <a:rPr lang="en-GB" sz="1400" err="1"/>
              <a:t>père</a:t>
            </a:r>
            <a:r>
              <a:rPr lang="en-GB" sz="1400"/>
              <a:t> ne pas au Mon tennis </a:t>
            </a:r>
            <a:r>
              <a:rPr lang="en-GB" sz="1400" err="1"/>
              <a:t>parce</a:t>
            </a:r>
            <a:r>
              <a:rPr lang="en-GB" sz="1400"/>
              <a:t> que difficile. </a:t>
            </a:r>
            <a:r>
              <a:rPr lang="en-GB" sz="1400" err="1"/>
              <a:t>joue</a:t>
            </a:r>
            <a:r>
              <a:rPr lang="en-GB" sz="1400"/>
              <a:t> </a:t>
            </a:r>
            <a:r>
              <a:rPr lang="en-GB" sz="1400" i="1"/>
              <a:t>(my Dad doesn’t play tennis because it’s difficult)</a:t>
            </a:r>
          </a:p>
          <a:p>
            <a:r>
              <a:rPr lang="en-GB" sz="1400"/>
              <a:t>________________________________________________________________</a:t>
            </a:r>
          </a:p>
          <a:p>
            <a:endParaRPr lang="en-GB" sz="1400"/>
          </a:p>
          <a:p>
            <a:r>
              <a:rPr lang="en-GB" sz="1400"/>
              <a:t>5. beau-frère ne </a:t>
            </a:r>
            <a:r>
              <a:rPr lang="en-GB" sz="1400" err="1"/>
              <a:t>joue</a:t>
            </a:r>
            <a:r>
              <a:rPr lang="en-GB" sz="1400"/>
              <a:t> Mon pas </a:t>
            </a:r>
            <a:r>
              <a:rPr lang="en-GB" sz="1400" err="1"/>
              <a:t>ennuyeux</a:t>
            </a:r>
            <a:r>
              <a:rPr lang="en-GB" sz="1400"/>
              <a:t>. cricket au que </a:t>
            </a:r>
            <a:r>
              <a:rPr lang="en-GB" sz="1400" err="1"/>
              <a:t>parce</a:t>
            </a:r>
            <a:r>
              <a:rPr lang="en-GB" sz="1400"/>
              <a:t> </a:t>
            </a:r>
            <a:r>
              <a:rPr lang="en-GB" sz="1400" err="1"/>
              <a:t>c’est</a:t>
            </a:r>
            <a:r>
              <a:rPr lang="en-GB" sz="1400"/>
              <a:t> </a:t>
            </a:r>
            <a:r>
              <a:rPr lang="en-GB" sz="1400" i="1"/>
              <a:t>(my stepbrother doesn’t play cricket because it’s boring) </a:t>
            </a:r>
            <a:endParaRPr lang="en-GB" sz="1400"/>
          </a:p>
          <a:p>
            <a:r>
              <a:rPr lang="en-GB" sz="1400"/>
              <a:t>________________________________________________________________</a:t>
            </a:r>
          </a:p>
        </p:txBody>
      </p:sp>
      <p:sp>
        <p:nvSpPr>
          <p:cNvPr id="4" name="TextBox 3">
            <a:extLst>
              <a:ext uri="{FF2B5EF4-FFF2-40B4-BE49-F238E27FC236}">
                <a16:creationId xmlns:a16="http://schemas.microsoft.com/office/drawing/2014/main" id="{336A7EFD-10F2-B747-AF58-4850A25294C5}"/>
              </a:ext>
            </a:extLst>
          </p:cNvPr>
          <p:cNvSpPr txBox="1"/>
          <p:nvPr/>
        </p:nvSpPr>
        <p:spPr>
          <a:xfrm>
            <a:off x="222274" y="5149500"/>
            <a:ext cx="6375296" cy="3431709"/>
          </a:xfrm>
          <a:prstGeom prst="rect">
            <a:avLst/>
          </a:prstGeom>
          <a:noFill/>
          <a:ln>
            <a:solidFill>
              <a:schemeClr val="tx1"/>
            </a:solidFill>
          </a:ln>
        </p:spPr>
        <p:txBody>
          <a:bodyPr wrap="square" rtlCol="0">
            <a:spAutoFit/>
          </a:bodyPr>
          <a:lstStyle/>
          <a:p>
            <a:r>
              <a:rPr lang="en-GB" sz="1400" b="1"/>
              <a:t>8. Write a few sentences in French to say what sports you play and why, and what sports you don’t play and why. Challenge: add a sentence about a sport that a family member plays/doesn’t play and the reason why:</a:t>
            </a:r>
          </a:p>
          <a:p>
            <a:endParaRPr lang="en-GB" sz="1400" b="1"/>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endParaRPr lang="en-GB" sz="1400" b="1"/>
          </a:p>
        </p:txBody>
      </p:sp>
    </p:spTree>
    <p:extLst>
      <p:ext uri="{BB962C8B-B14F-4D97-AF65-F5344CB8AC3E}">
        <p14:creationId xmlns:p14="http://schemas.microsoft.com/office/powerpoint/2010/main" val="40033450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3041291-9453-5047-9D82-83AB6CD06E47}"/>
              </a:ext>
            </a:extLst>
          </p:cNvPr>
          <p:cNvSpPr txBox="1"/>
          <p:nvPr/>
        </p:nvSpPr>
        <p:spPr>
          <a:xfrm>
            <a:off x="209550" y="151963"/>
            <a:ext cx="6438900" cy="307777"/>
          </a:xfrm>
          <a:prstGeom prst="rect">
            <a:avLst/>
          </a:prstGeom>
          <a:solidFill>
            <a:schemeClr val="bg2"/>
          </a:solidFill>
          <a:ln>
            <a:solidFill>
              <a:schemeClr val="tx1"/>
            </a:solidFill>
          </a:ln>
        </p:spPr>
        <p:txBody>
          <a:bodyPr wrap="square" rtlCol="0">
            <a:spAutoFit/>
          </a:bodyPr>
          <a:lstStyle/>
          <a:p>
            <a:pPr algn="ctr"/>
            <a:r>
              <a:rPr lang="en-GB" sz="1400" b="1"/>
              <a:t>Section 6: putting it all together</a:t>
            </a:r>
          </a:p>
        </p:txBody>
      </p:sp>
      <p:sp>
        <p:nvSpPr>
          <p:cNvPr id="2" name="Slide Number Placeholder 1"/>
          <p:cNvSpPr>
            <a:spLocks noGrp="1"/>
          </p:cNvSpPr>
          <p:nvPr>
            <p:ph type="sldNum" sz="quarter" idx="12"/>
          </p:nvPr>
        </p:nvSpPr>
        <p:spPr/>
        <p:txBody>
          <a:bodyPr/>
          <a:lstStyle/>
          <a:p>
            <a:fld id="{B0CB8DA3-2073-294C-B19C-B33865F764CB}" type="slidenum">
              <a:rPr lang="fr-FR" smtClean="0"/>
              <a:t>23</a:t>
            </a:fld>
            <a:endParaRPr lang="fr-FR"/>
          </a:p>
        </p:txBody>
      </p:sp>
      <p:sp>
        <p:nvSpPr>
          <p:cNvPr id="4" name="TextBox 3">
            <a:extLst>
              <a:ext uri="{FF2B5EF4-FFF2-40B4-BE49-F238E27FC236}">
                <a16:creationId xmlns:a16="http://schemas.microsoft.com/office/drawing/2014/main" id="{B73FDE12-C68C-784D-A519-8233ED9AD892}"/>
              </a:ext>
            </a:extLst>
          </p:cNvPr>
          <p:cNvSpPr txBox="1"/>
          <p:nvPr/>
        </p:nvSpPr>
        <p:spPr>
          <a:xfrm>
            <a:off x="227012" y="559398"/>
            <a:ext cx="6421438" cy="523220"/>
          </a:xfrm>
          <a:prstGeom prst="rect">
            <a:avLst/>
          </a:prstGeom>
          <a:noFill/>
          <a:ln>
            <a:solidFill>
              <a:schemeClr val="tx1"/>
            </a:solidFill>
          </a:ln>
        </p:spPr>
        <p:txBody>
          <a:bodyPr wrap="square" rtlCol="0">
            <a:spAutoFit/>
          </a:bodyPr>
          <a:lstStyle/>
          <a:p>
            <a:r>
              <a:rPr lang="en-GB" sz="1400" b="1"/>
              <a:t>1. Write the French words/phrases into this vocab table (look back through this booklet if you’re stuck!)</a:t>
            </a:r>
          </a:p>
        </p:txBody>
      </p:sp>
      <p:graphicFrame>
        <p:nvGraphicFramePr>
          <p:cNvPr id="5" name="Table 4">
            <a:extLst>
              <a:ext uri="{FF2B5EF4-FFF2-40B4-BE49-F238E27FC236}">
                <a16:creationId xmlns:a16="http://schemas.microsoft.com/office/drawing/2014/main" id="{07CAF737-33D2-DD4A-85A2-47C28E23A72D}"/>
              </a:ext>
            </a:extLst>
          </p:cNvPr>
          <p:cNvGraphicFramePr>
            <a:graphicFrameLocks noGrp="1"/>
          </p:cNvGraphicFramePr>
          <p:nvPr>
            <p:extLst>
              <p:ext uri="{D42A27DB-BD31-4B8C-83A1-F6EECF244321}">
                <p14:modId xmlns:p14="http://schemas.microsoft.com/office/powerpoint/2010/main" val="614270074"/>
              </p:ext>
            </p:extLst>
          </p:nvPr>
        </p:nvGraphicFramePr>
        <p:xfrm>
          <a:off x="218280" y="1288649"/>
          <a:ext cx="6421440" cy="7178040"/>
        </p:xfrm>
        <a:graphic>
          <a:graphicData uri="http://schemas.openxmlformats.org/drawingml/2006/table">
            <a:tbl>
              <a:tblPr firstRow="1" bandRow="1">
                <a:tableStyleId>{5C22544A-7EE6-4342-B048-85BDC9FD1C3A}</a:tableStyleId>
              </a:tblPr>
              <a:tblGrid>
                <a:gridCol w="1494773">
                  <a:extLst>
                    <a:ext uri="{9D8B030D-6E8A-4147-A177-3AD203B41FA5}">
                      <a16:colId xmlns:a16="http://schemas.microsoft.com/office/drawing/2014/main" val="1630737277"/>
                    </a:ext>
                  </a:extLst>
                </a:gridCol>
                <a:gridCol w="1715947">
                  <a:extLst>
                    <a:ext uri="{9D8B030D-6E8A-4147-A177-3AD203B41FA5}">
                      <a16:colId xmlns:a16="http://schemas.microsoft.com/office/drawing/2014/main" val="139872563"/>
                    </a:ext>
                  </a:extLst>
                </a:gridCol>
                <a:gridCol w="1386068">
                  <a:extLst>
                    <a:ext uri="{9D8B030D-6E8A-4147-A177-3AD203B41FA5}">
                      <a16:colId xmlns:a16="http://schemas.microsoft.com/office/drawing/2014/main" val="2860000461"/>
                    </a:ext>
                  </a:extLst>
                </a:gridCol>
                <a:gridCol w="1824652">
                  <a:extLst>
                    <a:ext uri="{9D8B030D-6E8A-4147-A177-3AD203B41FA5}">
                      <a16:colId xmlns:a16="http://schemas.microsoft.com/office/drawing/2014/main" val="1889933791"/>
                    </a:ext>
                  </a:extLst>
                </a:gridCol>
              </a:tblGrid>
              <a:tr h="370840">
                <a:tc>
                  <a:txBody>
                    <a:bodyPr/>
                    <a:lstStyle/>
                    <a:p>
                      <a:r>
                        <a:rPr lang="fr-FR">
                          <a:solidFill>
                            <a:sysClr val="windowText" lastClr="000000"/>
                          </a:solidFill>
                        </a:rPr>
                        <a:t>English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a:solidFill>
                            <a:sysClr val="windowText" lastClr="000000"/>
                          </a:solidFill>
                        </a:rPr>
                        <a:t>French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a:solidFill>
                            <a:sysClr val="windowText" lastClr="000000"/>
                          </a:solidFill>
                        </a:rPr>
                        <a:t>English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a:solidFill>
                            <a:sysClr val="windowText" lastClr="000000"/>
                          </a:solidFill>
                        </a:rPr>
                        <a:t>French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38895513"/>
                  </a:ext>
                </a:extLst>
              </a:tr>
              <a:tr h="370840">
                <a:tc>
                  <a:txBody>
                    <a:bodyPr/>
                    <a:lstStyle/>
                    <a:p>
                      <a:r>
                        <a:rPr lang="en-GB" noProof="0">
                          <a:solidFill>
                            <a:sysClr val="windowText" lastClr="000000"/>
                          </a:solidFill>
                        </a:rPr>
                        <a:t>I don’t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I like his/her songs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4115513"/>
                  </a:ext>
                </a:extLst>
              </a:tr>
              <a:tr h="370840">
                <a:tc>
                  <a:txBody>
                    <a:bodyPr/>
                    <a:lstStyle/>
                    <a:p>
                      <a:r>
                        <a:rPr lang="en-GB" noProof="0">
                          <a:solidFill>
                            <a:sysClr val="windowText" lastClr="000000"/>
                          </a:solidFill>
                        </a:rPr>
                        <a:t>nice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pop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89033986"/>
                  </a:ext>
                </a:extLst>
              </a:tr>
              <a:tr h="370840">
                <a:tc>
                  <a:txBody>
                    <a:bodyPr/>
                    <a:lstStyle/>
                    <a:p>
                      <a:r>
                        <a:rPr lang="en-GB" noProof="0">
                          <a:solidFill>
                            <a:sysClr val="windowText" lastClr="000000"/>
                          </a:solidFill>
                        </a:rPr>
                        <a:t>bossy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table tennis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90126813"/>
                  </a:ext>
                </a:extLst>
              </a:tr>
              <a:tr h="370840">
                <a:tc>
                  <a:txBody>
                    <a:bodyPr/>
                    <a:lstStyle/>
                    <a:p>
                      <a:r>
                        <a:rPr lang="en-GB" noProof="0">
                          <a:solidFill>
                            <a:sysClr val="windowText" lastClr="000000"/>
                          </a:solidFill>
                        </a:rPr>
                        <a:t>sporty (masculine and feminine spellings)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I like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09160635"/>
                  </a:ext>
                </a:extLst>
              </a:tr>
              <a:tr h="370840">
                <a:tc>
                  <a:txBody>
                    <a:bodyPr/>
                    <a:lstStyle/>
                    <a:p>
                      <a:r>
                        <a:rPr lang="en-GB" noProof="0">
                          <a:solidFill>
                            <a:sysClr val="windowText" lastClr="000000"/>
                          </a:solidFill>
                        </a:rPr>
                        <a:t>shy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boring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99666641"/>
                  </a:ext>
                </a:extLst>
              </a:tr>
              <a:tr h="370840">
                <a:tc>
                  <a:txBody>
                    <a:bodyPr/>
                    <a:lstStyle/>
                    <a:p>
                      <a:r>
                        <a:rPr lang="en-GB" noProof="0">
                          <a:solidFill>
                            <a:sysClr val="windowText" lastClr="000000"/>
                          </a:solidFill>
                        </a:rPr>
                        <a:t>fun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I love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89237946"/>
                  </a:ext>
                </a:extLst>
              </a:tr>
              <a:tr h="370840">
                <a:tc>
                  <a:txBody>
                    <a:bodyPr/>
                    <a:lstStyle/>
                    <a:p>
                      <a:r>
                        <a:rPr lang="en-GB" noProof="0">
                          <a:solidFill>
                            <a:sysClr val="windowText" lastClr="000000"/>
                          </a:solidFill>
                        </a:rPr>
                        <a:t>my favourite song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difficult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70692232"/>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noProof="0">
                          <a:solidFill>
                            <a:sysClr val="windowText" lastClr="000000"/>
                          </a:solidFill>
                        </a:rPr>
                        <a:t>easy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I play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29659519"/>
                  </a:ext>
                </a:extLst>
              </a:tr>
              <a:tr h="370840">
                <a:tc>
                  <a:txBody>
                    <a:bodyPr/>
                    <a:lstStyle/>
                    <a:p>
                      <a:r>
                        <a:rPr lang="en-GB" noProof="0">
                          <a:solidFill>
                            <a:sysClr val="windowText" lastClr="000000"/>
                          </a:solidFill>
                        </a:rPr>
                        <a:t>classical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stepmum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11211829"/>
                  </a:ext>
                </a:extLst>
              </a:tr>
              <a:tr h="370840">
                <a:tc>
                  <a:txBody>
                    <a:bodyPr/>
                    <a:lstStyle/>
                    <a:p>
                      <a:r>
                        <a:rPr lang="en-GB" noProof="0">
                          <a:solidFill>
                            <a:sysClr val="windowText" lastClr="000000"/>
                          </a:solidFill>
                        </a:rPr>
                        <a:t>my favourite band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my favourite (male) rapper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57711706"/>
                  </a:ext>
                </a:extLst>
              </a:tr>
              <a:tr h="370840">
                <a:tc>
                  <a:txBody>
                    <a:bodyPr/>
                    <a:lstStyle/>
                    <a:p>
                      <a:r>
                        <a:rPr lang="en-GB" noProof="0">
                          <a:solidFill>
                            <a:sysClr val="windowText" lastClr="000000"/>
                          </a:solidFill>
                        </a:rPr>
                        <a:t>uncle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grandma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9950470"/>
                  </a:ext>
                </a:extLst>
              </a:tr>
              <a:tr h="370840">
                <a:tc>
                  <a:txBody>
                    <a:bodyPr/>
                    <a:lstStyle/>
                    <a:p>
                      <a:r>
                        <a:rPr lang="en-GB" noProof="0">
                          <a:solidFill>
                            <a:sysClr val="windowText" lastClr="000000"/>
                          </a:solidFill>
                        </a:rPr>
                        <a:t>stepbrother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confident (masculine and feminine spellings)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96323299"/>
                  </a:ext>
                </a:extLst>
              </a:tr>
              <a:tr h="370840">
                <a:tc>
                  <a:txBody>
                    <a:bodyPr/>
                    <a:lstStyle/>
                    <a:p>
                      <a:r>
                        <a:rPr lang="en-GB" noProof="0">
                          <a:solidFill>
                            <a:sysClr val="windowText" lastClr="000000"/>
                          </a:solidFill>
                        </a:rPr>
                        <a:t>my favourite (female) singer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volleyball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87159614"/>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GB" noProof="0">
                          <a:solidFill>
                            <a:sysClr val="windowText" lastClr="000000"/>
                          </a:solidFill>
                        </a:rPr>
                        <a:t>mean (masculine and feminine spellings)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noProof="0">
                          <a:solidFill>
                            <a:sysClr val="windowText" lastClr="000000"/>
                          </a:solidFill>
                        </a:rPr>
                        <a:t>rock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noProof="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38216002"/>
                  </a:ext>
                </a:extLst>
              </a:tr>
            </a:tbl>
          </a:graphicData>
        </a:graphic>
      </p:graphicFrame>
    </p:spTree>
    <p:extLst>
      <p:ext uri="{BB962C8B-B14F-4D97-AF65-F5344CB8AC3E}">
        <p14:creationId xmlns:p14="http://schemas.microsoft.com/office/powerpoint/2010/main" val="39122639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6F3854E-2A31-004B-A54B-6B8AFE41A1B1}"/>
              </a:ext>
            </a:extLst>
          </p:cNvPr>
          <p:cNvSpPr>
            <a:spLocks noGrp="1"/>
          </p:cNvSpPr>
          <p:nvPr>
            <p:ph type="sldNum" sz="quarter" idx="12"/>
          </p:nvPr>
        </p:nvSpPr>
        <p:spPr/>
        <p:txBody>
          <a:bodyPr/>
          <a:lstStyle/>
          <a:p>
            <a:fld id="{B0CB8DA3-2073-294C-B19C-B33865F764CB}" type="slidenum">
              <a:rPr lang="fr-FR" smtClean="0"/>
              <a:t>24</a:t>
            </a:fld>
            <a:endParaRPr lang="fr-FR"/>
          </a:p>
        </p:txBody>
      </p:sp>
      <p:sp>
        <p:nvSpPr>
          <p:cNvPr id="3" name="TextBox 2">
            <a:extLst>
              <a:ext uri="{FF2B5EF4-FFF2-40B4-BE49-F238E27FC236}">
                <a16:creationId xmlns:a16="http://schemas.microsoft.com/office/drawing/2014/main" id="{60D44CFC-209F-4F43-A429-55EFFE243226}"/>
              </a:ext>
            </a:extLst>
          </p:cNvPr>
          <p:cNvSpPr txBox="1"/>
          <p:nvPr/>
        </p:nvSpPr>
        <p:spPr>
          <a:xfrm>
            <a:off x="208547" y="182031"/>
            <a:ext cx="6431172" cy="8279190"/>
          </a:xfrm>
          <a:prstGeom prst="rect">
            <a:avLst/>
          </a:prstGeom>
          <a:noFill/>
          <a:ln>
            <a:solidFill>
              <a:schemeClr val="tx1"/>
            </a:solidFill>
          </a:ln>
        </p:spPr>
        <p:txBody>
          <a:bodyPr wrap="square" rtlCol="0">
            <a:spAutoFit/>
          </a:bodyPr>
          <a:lstStyle/>
          <a:p>
            <a:r>
              <a:rPr lang="en-GB" sz="1400" b="1"/>
              <a:t>2. In the </a:t>
            </a:r>
            <a:r>
              <a:rPr lang="en-GB" sz="1400" b="1" err="1"/>
              <a:t>wordsearch</a:t>
            </a:r>
            <a:r>
              <a:rPr lang="en-GB" sz="1400" b="1"/>
              <a:t>, find the French translations of the English words below it. Be careful - sometimes you are looking for two words rather than one, for example:</a:t>
            </a:r>
          </a:p>
          <a:p>
            <a:r>
              <a:rPr lang="en-GB" sz="1400"/>
              <a:t>cricket - le cricket</a:t>
            </a:r>
          </a:p>
          <a:p>
            <a:r>
              <a:rPr lang="en-GB" sz="1400"/>
              <a:t>my sister – </a:t>
            </a:r>
            <a:r>
              <a:rPr lang="fr-FR" sz="1400"/>
              <a:t>ma sœur</a:t>
            </a:r>
          </a:p>
          <a:p>
            <a:r>
              <a:rPr lang="en-GB" sz="1400" b="1"/>
              <a:t> </a:t>
            </a:r>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b="1"/>
          </a:p>
          <a:p>
            <a:endParaRPr lang="en-GB" sz="1400"/>
          </a:p>
          <a:p>
            <a:r>
              <a:rPr lang="en-GB" sz="1400"/>
              <a:t>cricket </a:t>
            </a:r>
          </a:p>
          <a:p>
            <a:r>
              <a:rPr lang="en-GB" sz="1400"/>
              <a:t>hockey</a:t>
            </a:r>
          </a:p>
          <a:p>
            <a:r>
              <a:rPr lang="en-GB" sz="1400"/>
              <a:t>football</a:t>
            </a:r>
          </a:p>
          <a:p>
            <a:r>
              <a:rPr lang="en-GB" sz="1400"/>
              <a:t>basketball</a:t>
            </a:r>
          </a:p>
          <a:p>
            <a:r>
              <a:rPr lang="en-GB" sz="1400"/>
              <a:t>rugby</a:t>
            </a:r>
          </a:p>
        </p:txBody>
      </p:sp>
      <p:pic>
        <p:nvPicPr>
          <p:cNvPr id="5" name="Picture 4" descr="A fabric surface&#10;&#10;Description automatically generated">
            <a:extLst>
              <a:ext uri="{FF2B5EF4-FFF2-40B4-BE49-F238E27FC236}">
                <a16:creationId xmlns:a16="http://schemas.microsoft.com/office/drawing/2014/main" id="{DA27FA24-D8EB-8847-9A3F-BD878285375F}"/>
              </a:ext>
            </a:extLst>
          </p:cNvPr>
          <p:cNvPicPr>
            <a:picLocks noChangeAspect="1"/>
          </p:cNvPicPr>
          <p:nvPr/>
        </p:nvPicPr>
        <p:blipFill>
          <a:blip r:embed="rId2"/>
          <a:stretch>
            <a:fillRect/>
          </a:stretch>
        </p:blipFill>
        <p:spPr>
          <a:xfrm>
            <a:off x="408044" y="1286724"/>
            <a:ext cx="6041911" cy="5928689"/>
          </a:xfrm>
          <a:prstGeom prst="rect">
            <a:avLst/>
          </a:prstGeom>
        </p:spPr>
      </p:pic>
      <p:sp>
        <p:nvSpPr>
          <p:cNvPr id="8" name="TextBox 7">
            <a:extLst>
              <a:ext uri="{FF2B5EF4-FFF2-40B4-BE49-F238E27FC236}">
                <a16:creationId xmlns:a16="http://schemas.microsoft.com/office/drawing/2014/main" id="{758556D3-0477-C849-B207-33A3022CD7D1}"/>
              </a:ext>
            </a:extLst>
          </p:cNvPr>
          <p:cNvSpPr txBox="1"/>
          <p:nvPr/>
        </p:nvSpPr>
        <p:spPr>
          <a:xfrm>
            <a:off x="1547207" y="7347347"/>
            <a:ext cx="1876926" cy="954107"/>
          </a:xfrm>
          <a:prstGeom prst="rect">
            <a:avLst/>
          </a:prstGeom>
          <a:noFill/>
        </p:spPr>
        <p:txBody>
          <a:bodyPr wrap="square" rtlCol="0">
            <a:spAutoFit/>
          </a:bodyPr>
          <a:lstStyle/>
          <a:p>
            <a:r>
              <a:rPr lang="fr-FR" sz="1400"/>
              <a:t>rap</a:t>
            </a:r>
          </a:p>
          <a:p>
            <a:r>
              <a:rPr lang="fr-FR" sz="1400"/>
              <a:t>jazz</a:t>
            </a:r>
          </a:p>
          <a:p>
            <a:r>
              <a:rPr lang="fr-FR" sz="1400"/>
              <a:t>RnB)</a:t>
            </a:r>
          </a:p>
          <a:p>
            <a:r>
              <a:rPr lang="en-GB" sz="1400"/>
              <a:t>talented (feminine)</a:t>
            </a:r>
          </a:p>
        </p:txBody>
      </p:sp>
      <p:sp>
        <p:nvSpPr>
          <p:cNvPr id="9" name="TextBox 8">
            <a:extLst>
              <a:ext uri="{FF2B5EF4-FFF2-40B4-BE49-F238E27FC236}">
                <a16:creationId xmlns:a16="http://schemas.microsoft.com/office/drawing/2014/main" id="{38819B9C-66D9-6544-87AD-4CED75462425}"/>
              </a:ext>
            </a:extLst>
          </p:cNvPr>
          <p:cNvSpPr txBox="1"/>
          <p:nvPr/>
        </p:nvSpPr>
        <p:spPr>
          <a:xfrm>
            <a:off x="3424133" y="7361262"/>
            <a:ext cx="2057915" cy="954107"/>
          </a:xfrm>
          <a:prstGeom prst="rect">
            <a:avLst/>
          </a:prstGeom>
          <a:noFill/>
        </p:spPr>
        <p:txBody>
          <a:bodyPr wrap="square" rtlCol="0">
            <a:spAutoFit/>
          </a:bodyPr>
          <a:lstStyle/>
          <a:p>
            <a:r>
              <a:rPr lang="en-GB" sz="1400"/>
              <a:t>my sister</a:t>
            </a:r>
          </a:p>
          <a:p>
            <a:r>
              <a:rPr lang="en-GB" sz="1400"/>
              <a:t>my aunt</a:t>
            </a:r>
          </a:p>
          <a:p>
            <a:r>
              <a:rPr lang="en-GB" sz="1400"/>
              <a:t>my (female) cousin</a:t>
            </a:r>
          </a:p>
          <a:p>
            <a:r>
              <a:rPr lang="en-GB" sz="1400"/>
              <a:t>hard-working (masculine</a:t>
            </a:r>
            <a:r>
              <a:rPr lang="fr-FR" sz="1400"/>
              <a:t>)</a:t>
            </a:r>
          </a:p>
        </p:txBody>
      </p:sp>
      <p:sp>
        <p:nvSpPr>
          <p:cNvPr id="10" name="TextBox 9">
            <a:extLst>
              <a:ext uri="{FF2B5EF4-FFF2-40B4-BE49-F238E27FC236}">
                <a16:creationId xmlns:a16="http://schemas.microsoft.com/office/drawing/2014/main" id="{D9EA59C3-899D-854D-A0BB-8819DA49AF23}"/>
              </a:ext>
            </a:extLst>
          </p:cNvPr>
          <p:cNvSpPr txBox="1"/>
          <p:nvPr/>
        </p:nvSpPr>
        <p:spPr>
          <a:xfrm>
            <a:off x="5573493" y="7361263"/>
            <a:ext cx="2057915" cy="954107"/>
          </a:xfrm>
          <a:prstGeom prst="rect">
            <a:avLst/>
          </a:prstGeom>
          <a:noFill/>
        </p:spPr>
        <p:txBody>
          <a:bodyPr wrap="square" rtlCol="0">
            <a:spAutoFit/>
          </a:bodyPr>
          <a:lstStyle/>
          <a:p>
            <a:r>
              <a:rPr lang="en-GB" sz="1400"/>
              <a:t>difficult</a:t>
            </a:r>
          </a:p>
          <a:p>
            <a:r>
              <a:rPr lang="en-GB" sz="1400"/>
              <a:t>boring</a:t>
            </a:r>
          </a:p>
          <a:p>
            <a:r>
              <a:rPr lang="en-GB" sz="1400"/>
              <a:t>easy</a:t>
            </a:r>
          </a:p>
          <a:p>
            <a:r>
              <a:rPr lang="en-GB" sz="1400"/>
              <a:t>his/her style</a:t>
            </a:r>
          </a:p>
        </p:txBody>
      </p:sp>
    </p:spTree>
    <p:extLst>
      <p:ext uri="{BB962C8B-B14F-4D97-AF65-F5344CB8AC3E}">
        <p14:creationId xmlns:p14="http://schemas.microsoft.com/office/powerpoint/2010/main" val="257808237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044E91B-2873-6248-B76E-2A8E39A207BB}"/>
              </a:ext>
            </a:extLst>
          </p:cNvPr>
          <p:cNvSpPr>
            <a:spLocks noGrp="1"/>
          </p:cNvSpPr>
          <p:nvPr>
            <p:ph type="sldNum" sz="quarter" idx="12"/>
          </p:nvPr>
        </p:nvSpPr>
        <p:spPr/>
        <p:txBody>
          <a:bodyPr/>
          <a:lstStyle/>
          <a:p>
            <a:fld id="{B0CB8DA3-2073-294C-B19C-B33865F764CB}" type="slidenum">
              <a:rPr lang="fr-FR" smtClean="0"/>
              <a:t>25</a:t>
            </a:fld>
            <a:endParaRPr lang="fr-FR"/>
          </a:p>
        </p:txBody>
      </p:sp>
      <p:sp>
        <p:nvSpPr>
          <p:cNvPr id="3" name="TextBox 2">
            <a:extLst>
              <a:ext uri="{FF2B5EF4-FFF2-40B4-BE49-F238E27FC236}">
                <a16:creationId xmlns:a16="http://schemas.microsoft.com/office/drawing/2014/main" id="{7392AE5E-025B-BC4C-B92D-8C0510C5EEEA}"/>
              </a:ext>
            </a:extLst>
          </p:cNvPr>
          <p:cNvSpPr txBox="1"/>
          <p:nvPr/>
        </p:nvSpPr>
        <p:spPr>
          <a:xfrm>
            <a:off x="303298" y="182031"/>
            <a:ext cx="6251404" cy="2462213"/>
          </a:xfrm>
          <a:prstGeom prst="rect">
            <a:avLst/>
          </a:prstGeom>
          <a:noFill/>
          <a:ln>
            <a:solidFill>
              <a:schemeClr val="tx1"/>
            </a:solidFill>
          </a:ln>
        </p:spPr>
        <p:txBody>
          <a:bodyPr wrap="square" rtlCol="0">
            <a:spAutoFit/>
          </a:bodyPr>
          <a:lstStyle/>
          <a:p>
            <a:r>
              <a:rPr lang="en-GB" sz="1400" b="1"/>
              <a:t>3. Draw arrows to match up the first and second halves of each sentence.</a:t>
            </a:r>
          </a:p>
          <a:p>
            <a:endParaRPr lang="en-GB" sz="1400" b="1"/>
          </a:p>
          <a:p>
            <a:r>
              <a:rPr lang="fr-FR" sz="1400"/>
              <a:t>Je joue</a:t>
            </a:r>
          </a:p>
          <a:p>
            <a:endParaRPr lang="fr-FR" sz="1400"/>
          </a:p>
          <a:p>
            <a:r>
              <a:rPr lang="fr-FR" sz="1400"/>
              <a:t>Je ne joue pas</a:t>
            </a:r>
          </a:p>
          <a:p>
            <a:endParaRPr lang="fr-FR" sz="1400"/>
          </a:p>
          <a:p>
            <a:r>
              <a:rPr lang="fr-FR" sz="1400"/>
              <a:t>Mon frère aime beaucoup</a:t>
            </a:r>
          </a:p>
          <a:p>
            <a:endParaRPr lang="fr-FR" sz="1400"/>
          </a:p>
          <a:p>
            <a:r>
              <a:rPr lang="fr-FR" sz="1400"/>
              <a:t>J’adore </a:t>
            </a:r>
            <a:r>
              <a:rPr lang="fr-FR" sz="1400" err="1"/>
              <a:t>Cardi</a:t>
            </a:r>
            <a:r>
              <a:rPr lang="fr-FR" sz="1400"/>
              <a:t> B: j’aime son style et</a:t>
            </a:r>
          </a:p>
          <a:p>
            <a:endParaRPr lang="fr-FR" sz="1400"/>
          </a:p>
          <a:p>
            <a:r>
              <a:rPr lang="fr-FR" sz="1400"/>
              <a:t>Ma demi-soeur est</a:t>
            </a:r>
          </a:p>
        </p:txBody>
      </p:sp>
      <p:sp>
        <p:nvSpPr>
          <p:cNvPr id="4" name="TextBox 3">
            <a:extLst>
              <a:ext uri="{FF2B5EF4-FFF2-40B4-BE49-F238E27FC236}">
                <a16:creationId xmlns:a16="http://schemas.microsoft.com/office/drawing/2014/main" id="{71EA8AF4-3354-F14A-9F2B-50E7CEBA8B21}"/>
              </a:ext>
            </a:extLst>
          </p:cNvPr>
          <p:cNvSpPr txBox="1"/>
          <p:nvPr/>
        </p:nvSpPr>
        <p:spPr>
          <a:xfrm>
            <a:off x="3638525" y="612919"/>
            <a:ext cx="3067826" cy="2031325"/>
          </a:xfrm>
          <a:prstGeom prst="rect">
            <a:avLst/>
          </a:prstGeom>
          <a:noFill/>
        </p:spPr>
        <p:txBody>
          <a:bodyPr wrap="square" rtlCol="0">
            <a:spAutoFit/>
          </a:bodyPr>
          <a:lstStyle/>
          <a:p>
            <a:r>
              <a:rPr lang="fr-FR" sz="1400"/>
              <a:t>le rap et le RnB.</a:t>
            </a:r>
          </a:p>
          <a:p>
            <a:endParaRPr lang="fr-FR" sz="1400"/>
          </a:p>
          <a:p>
            <a:r>
              <a:rPr lang="fr-FR" sz="1400"/>
              <a:t>timide et intelligente. </a:t>
            </a:r>
          </a:p>
          <a:p>
            <a:endParaRPr lang="fr-FR" sz="1400"/>
          </a:p>
          <a:p>
            <a:r>
              <a:rPr lang="fr-FR" sz="1400"/>
              <a:t>au tennis parce que c’est divertissant.</a:t>
            </a:r>
          </a:p>
          <a:p>
            <a:endParaRPr lang="fr-FR" sz="1400"/>
          </a:p>
          <a:p>
            <a:r>
              <a:rPr lang="fr-FR" sz="1400"/>
              <a:t>j’aime ses chansons. </a:t>
            </a:r>
          </a:p>
          <a:p>
            <a:endParaRPr lang="fr-FR" sz="1400"/>
          </a:p>
          <a:p>
            <a:r>
              <a:rPr lang="fr-FR" sz="1400"/>
              <a:t>au cricket parce que c’est ennuyeux.</a:t>
            </a:r>
          </a:p>
        </p:txBody>
      </p:sp>
      <p:cxnSp>
        <p:nvCxnSpPr>
          <p:cNvPr id="5" name="Straight Arrow Connector 4">
            <a:extLst>
              <a:ext uri="{FF2B5EF4-FFF2-40B4-BE49-F238E27FC236}">
                <a16:creationId xmlns:a16="http://schemas.microsoft.com/office/drawing/2014/main" id="{C58697D9-C041-6943-9E2B-070CF2FF9E58}"/>
              </a:ext>
            </a:extLst>
          </p:cNvPr>
          <p:cNvCxnSpPr>
            <a:cxnSpLocks/>
          </p:cNvCxnSpPr>
          <p:nvPr/>
        </p:nvCxnSpPr>
        <p:spPr>
          <a:xfrm>
            <a:off x="946298" y="797442"/>
            <a:ext cx="2843876" cy="7655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EEA95B4-74D1-9148-83F8-2AFC81E17582}"/>
              </a:ext>
            </a:extLst>
          </p:cNvPr>
          <p:cNvSpPr txBox="1"/>
          <p:nvPr/>
        </p:nvSpPr>
        <p:spPr>
          <a:xfrm>
            <a:off x="303298" y="2737389"/>
            <a:ext cx="6251404" cy="2677656"/>
          </a:xfrm>
          <a:prstGeom prst="rect">
            <a:avLst/>
          </a:prstGeom>
          <a:noFill/>
          <a:ln>
            <a:solidFill>
              <a:schemeClr val="tx1"/>
            </a:solidFill>
          </a:ln>
        </p:spPr>
        <p:txBody>
          <a:bodyPr wrap="square" rtlCol="0">
            <a:spAutoFit/>
          </a:bodyPr>
          <a:lstStyle/>
          <a:p>
            <a:r>
              <a:rPr lang="en-GB" sz="1400" b="1"/>
              <a:t>4. Translate the sentences above into English (the first one is done for you)</a:t>
            </a:r>
          </a:p>
          <a:p>
            <a:endParaRPr lang="en-GB" sz="1400" b="1"/>
          </a:p>
          <a:p>
            <a:r>
              <a:rPr lang="fr-FR" sz="1400" i="1"/>
              <a:t>    </a:t>
            </a:r>
            <a:r>
              <a:rPr lang="fr-FR" sz="1400" i="1" u="sng"/>
              <a:t>   Je joue au tennis parce que c’est divertissant – I </a:t>
            </a:r>
            <a:r>
              <a:rPr lang="fr-FR" sz="1400" i="1" u="sng" err="1"/>
              <a:t>play</a:t>
            </a:r>
            <a:r>
              <a:rPr lang="fr-FR" sz="1400" i="1" u="sng"/>
              <a:t> tennis </a:t>
            </a:r>
            <a:r>
              <a:rPr lang="fr-FR" sz="1400" i="1" u="sng" err="1"/>
              <a:t>because</a:t>
            </a:r>
            <a:r>
              <a:rPr lang="fr-FR" sz="1400" i="1" u="sng"/>
              <a:t> </a:t>
            </a:r>
            <a:r>
              <a:rPr lang="fr-FR" sz="1400" i="1" u="sng" err="1"/>
              <a:t>it’s</a:t>
            </a:r>
            <a:r>
              <a:rPr lang="fr-FR" sz="1400" i="1" u="sng"/>
              <a:t> fun</a:t>
            </a:r>
          </a:p>
          <a:p>
            <a:endParaRPr lang="fr-FR" sz="1400" i="1" u="sng"/>
          </a:p>
          <a:p>
            <a:r>
              <a:rPr lang="fr-FR" sz="1400"/>
              <a:t>      _____________________________________________________________</a:t>
            </a:r>
          </a:p>
          <a:p>
            <a:endParaRPr lang="fr-FR" sz="1400"/>
          </a:p>
          <a:p>
            <a:r>
              <a:rPr lang="fr-FR" sz="1400"/>
              <a:t>      _____________________________________________________________</a:t>
            </a:r>
          </a:p>
          <a:p>
            <a:endParaRPr lang="fr-FR" sz="1400"/>
          </a:p>
          <a:p>
            <a:r>
              <a:rPr lang="fr-FR" sz="1400"/>
              <a:t>      _____________________________________________________________</a:t>
            </a:r>
          </a:p>
          <a:p>
            <a:endParaRPr lang="fr-FR" sz="1400"/>
          </a:p>
          <a:p>
            <a:r>
              <a:rPr lang="fr-FR" sz="1400"/>
              <a:t>      _____________________________________________________________</a:t>
            </a:r>
          </a:p>
          <a:p>
            <a:endParaRPr lang="fr-FR" sz="1400"/>
          </a:p>
        </p:txBody>
      </p:sp>
      <p:sp>
        <p:nvSpPr>
          <p:cNvPr id="10" name="TextBox 9">
            <a:extLst>
              <a:ext uri="{FF2B5EF4-FFF2-40B4-BE49-F238E27FC236}">
                <a16:creationId xmlns:a16="http://schemas.microsoft.com/office/drawing/2014/main" id="{A6E639EE-CFAB-FB4F-9463-4EC1BA2E4C29}"/>
              </a:ext>
            </a:extLst>
          </p:cNvPr>
          <p:cNvSpPr txBox="1"/>
          <p:nvPr/>
        </p:nvSpPr>
        <p:spPr>
          <a:xfrm>
            <a:off x="303298" y="5606262"/>
            <a:ext cx="6251404" cy="3323987"/>
          </a:xfrm>
          <a:prstGeom prst="rect">
            <a:avLst/>
          </a:prstGeom>
          <a:noFill/>
          <a:ln>
            <a:solidFill>
              <a:schemeClr val="tx1"/>
            </a:solidFill>
          </a:ln>
        </p:spPr>
        <p:txBody>
          <a:bodyPr wrap="square" rtlCol="0">
            <a:spAutoFit/>
          </a:bodyPr>
          <a:lstStyle/>
          <a:p>
            <a:r>
              <a:rPr lang="en-GB" sz="1400" b="1"/>
              <a:t>5. Translate these sentences into French, then add a reason for each one if you can (the first one is done for you)</a:t>
            </a:r>
          </a:p>
          <a:p>
            <a:endParaRPr lang="en-GB" sz="1400" b="1"/>
          </a:p>
          <a:p>
            <a:r>
              <a:rPr lang="en-GB" sz="1400"/>
              <a:t>I like rugby. </a:t>
            </a:r>
          </a:p>
          <a:p>
            <a:r>
              <a:rPr lang="en-GB" sz="1400"/>
              <a:t>      </a:t>
            </a:r>
            <a:r>
              <a:rPr lang="en-GB" sz="1400" i="1" u="sng"/>
              <a:t> </a:t>
            </a:r>
            <a:r>
              <a:rPr lang="en-GB" sz="1400" i="1" u="sng" err="1"/>
              <a:t>J’aime</a:t>
            </a:r>
            <a:r>
              <a:rPr lang="en-GB" sz="1400" i="1" u="sng"/>
              <a:t> le rugby </a:t>
            </a:r>
            <a:r>
              <a:rPr lang="en-GB" sz="1400" b="1" i="1" u="sng" err="1"/>
              <a:t>parce</a:t>
            </a:r>
            <a:r>
              <a:rPr lang="en-GB" sz="1400" b="1" i="1" u="sng"/>
              <a:t> que </a:t>
            </a:r>
            <a:r>
              <a:rPr lang="en-GB" sz="1400" b="1" i="1" u="sng" err="1"/>
              <a:t>c’est</a:t>
            </a:r>
            <a:r>
              <a:rPr lang="en-GB" sz="1400" b="1" i="1" u="sng"/>
              <a:t> </a:t>
            </a:r>
            <a:r>
              <a:rPr lang="en-GB" sz="1400" b="1" i="1" u="sng" err="1"/>
              <a:t>divertissant</a:t>
            </a:r>
            <a:r>
              <a:rPr lang="en-GB" sz="1400" b="1" i="1" u="sng"/>
              <a:t>. </a:t>
            </a:r>
          </a:p>
          <a:p>
            <a:endParaRPr lang="en-GB" sz="1400" b="1"/>
          </a:p>
          <a:p>
            <a:r>
              <a:rPr lang="fr-FR" sz="1400"/>
              <a:t>I </a:t>
            </a:r>
            <a:r>
              <a:rPr lang="fr-FR" sz="1400" err="1"/>
              <a:t>hate</a:t>
            </a:r>
            <a:r>
              <a:rPr lang="fr-FR" sz="1400"/>
              <a:t> volleyball.</a:t>
            </a:r>
          </a:p>
          <a:p>
            <a:r>
              <a:rPr lang="fr-FR" sz="1400"/>
              <a:t>        ___________________________________________________________</a:t>
            </a:r>
          </a:p>
          <a:p>
            <a:endParaRPr lang="fr-FR" sz="1400"/>
          </a:p>
          <a:p>
            <a:r>
              <a:rPr lang="fr-FR" sz="1400"/>
              <a:t>I love </a:t>
            </a:r>
            <a:r>
              <a:rPr lang="fr-FR" sz="1400" err="1"/>
              <a:t>Beyoncé</a:t>
            </a:r>
            <a:endParaRPr lang="fr-FR" sz="1400"/>
          </a:p>
          <a:p>
            <a:r>
              <a:rPr lang="fr-FR" sz="1400"/>
              <a:t>        ___________________________________________________________</a:t>
            </a:r>
          </a:p>
          <a:p>
            <a:endParaRPr lang="fr-FR" sz="1400"/>
          </a:p>
          <a:p>
            <a:r>
              <a:rPr lang="fr-FR" sz="1400"/>
              <a:t>I </a:t>
            </a:r>
            <a:r>
              <a:rPr lang="fr-FR" sz="1400" err="1"/>
              <a:t>really</a:t>
            </a:r>
            <a:r>
              <a:rPr lang="fr-FR" sz="1400"/>
              <a:t> </a:t>
            </a:r>
            <a:r>
              <a:rPr lang="fr-FR" sz="1400" err="1"/>
              <a:t>like</a:t>
            </a:r>
            <a:r>
              <a:rPr lang="fr-FR" sz="1400"/>
              <a:t> </a:t>
            </a:r>
            <a:r>
              <a:rPr lang="fr-FR" sz="1400" err="1"/>
              <a:t>Dua</a:t>
            </a:r>
            <a:r>
              <a:rPr lang="fr-FR" sz="1400"/>
              <a:t> </a:t>
            </a:r>
            <a:r>
              <a:rPr lang="fr-FR" sz="1400" err="1"/>
              <a:t>Lipa</a:t>
            </a:r>
            <a:endParaRPr lang="fr-FR" sz="1400"/>
          </a:p>
          <a:p>
            <a:r>
              <a:rPr lang="fr-FR" sz="1400"/>
              <a:t>        ___________________________________________________________</a:t>
            </a:r>
          </a:p>
          <a:p>
            <a:endParaRPr lang="fr-FR" sz="1400"/>
          </a:p>
        </p:txBody>
      </p:sp>
    </p:spTree>
    <p:extLst>
      <p:ext uri="{BB962C8B-B14F-4D97-AF65-F5344CB8AC3E}">
        <p14:creationId xmlns:p14="http://schemas.microsoft.com/office/powerpoint/2010/main" val="39107715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7B205FE-3F71-5D46-8716-00267CB3098F}"/>
              </a:ext>
            </a:extLst>
          </p:cNvPr>
          <p:cNvSpPr>
            <a:spLocks noGrp="1"/>
          </p:cNvSpPr>
          <p:nvPr>
            <p:ph type="sldNum" sz="quarter" idx="12"/>
          </p:nvPr>
        </p:nvSpPr>
        <p:spPr/>
        <p:txBody>
          <a:bodyPr/>
          <a:lstStyle/>
          <a:p>
            <a:fld id="{B0CB8DA3-2073-294C-B19C-B33865F764CB}" type="slidenum">
              <a:rPr lang="fr-FR" smtClean="0"/>
              <a:t>26</a:t>
            </a:fld>
            <a:endParaRPr lang="fr-FR"/>
          </a:p>
        </p:txBody>
      </p:sp>
      <p:sp>
        <p:nvSpPr>
          <p:cNvPr id="3" name="TextBox 2">
            <a:extLst>
              <a:ext uri="{FF2B5EF4-FFF2-40B4-BE49-F238E27FC236}">
                <a16:creationId xmlns:a16="http://schemas.microsoft.com/office/drawing/2014/main" id="{A5321D89-D93F-7640-98F5-4E50B91E9181}"/>
              </a:ext>
            </a:extLst>
          </p:cNvPr>
          <p:cNvSpPr txBox="1"/>
          <p:nvPr/>
        </p:nvSpPr>
        <p:spPr>
          <a:xfrm>
            <a:off x="135109" y="182031"/>
            <a:ext cx="6510240" cy="8245719"/>
          </a:xfrm>
          <a:prstGeom prst="rect">
            <a:avLst/>
          </a:prstGeom>
          <a:noFill/>
          <a:ln>
            <a:solidFill>
              <a:schemeClr val="tx1"/>
            </a:solidFill>
          </a:ln>
        </p:spPr>
        <p:txBody>
          <a:bodyPr wrap="square" rtlCol="0">
            <a:spAutoFit/>
          </a:bodyPr>
          <a:lstStyle/>
          <a:p>
            <a:r>
              <a:rPr lang="en-GB" sz="1400" b="1"/>
              <a:t>6. Read these messages from Kevin and Sophie then complete the sentences below:</a:t>
            </a:r>
          </a:p>
          <a:p>
            <a:endParaRPr lang="en-GB" sz="1400" b="1"/>
          </a:p>
          <a:p>
            <a:r>
              <a:rPr lang="fr-FR" sz="1400"/>
              <a:t>Je m’appelle Kevin et je suis créatif. J’habite en France avec mon père et ma belle-mère. Mon père s’appelle Ian. Il est autoritaire et assuré. Ma belle-mère s’appelle Judith. Elle est amusante et sympa. J’adore la musique! J’aime beaucoup le RnB et la musique pop. Ma chanteuse préférée s’appelle </a:t>
            </a:r>
            <a:r>
              <a:rPr lang="fr-FR" sz="1400" err="1"/>
              <a:t>Ariana</a:t>
            </a:r>
            <a:r>
              <a:rPr lang="fr-FR" sz="1400"/>
              <a:t> Grande. J’aime ses chansons et j’aime ses vidéos. Ma chanson préférée s’appelle </a:t>
            </a:r>
            <a:r>
              <a:rPr lang="fr-FR" sz="1400" i="1" err="1"/>
              <a:t>Breathin</a:t>
            </a:r>
            <a:r>
              <a:rPr lang="fr-FR" sz="1400" i="1"/>
              <a:t>. </a:t>
            </a:r>
            <a:r>
              <a:rPr lang="fr-FR" sz="1400"/>
              <a:t>Je déteste la musique classique. Mon père aime le jazz et ma belle-mère aime le rock. </a:t>
            </a:r>
          </a:p>
          <a:p>
            <a:r>
              <a:rPr lang="fr-FR" sz="1400" b="1"/>
              <a:t>Kevin</a:t>
            </a:r>
          </a:p>
          <a:p>
            <a:endParaRPr lang="fr-FR" sz="1400"/>
          </a:p>
          <a:p>
            <a:r>
              <a:rPr lang="fr-FR" sz="1400"/>
              <a:t>Je m’appelle Sophie et je suis sportive. J’habite en Belgique avec ma mère, mon père, ma grand-mère et mon frère. Ma mère s’appelle Marie et elle est travailleuse. Mon père s’appelle Claude et il est intelligent. Ma grand-mère s’appelle </a:t>
            </a:r>
            <a:r>
              <a:rPr lang="fr-FR" sz="1400" err="1"/>
              <a:t>Evie</a:t>
            </a:r>
            <a:r>
              <a:rPr lang="fr-FR" sz="1400"/>
              <a:t> et elle est timide. Mon frère s’appelle Mathieu et il est méchant. J’adore le sport! J’aime beaucoup le foot, le basket et le rugby. Aussi, je joue au tennis de table parce que c’est facile et je joue au volley-ball parce que c’est facile. Je ne joue pas au hockey parce que c’est difficile. Mon frère joue au tennis mais il ne joue pas au cricket parce que c’est ennuyeux. </a:t>
            </a:r>
          </a:p>
          <a:p>
            <a:r>
              <a:rPr lang="fr-FR" sz="1400" b="1"/>
              <a:t>Sophie </a:t>
            </a:r>
            <a:endParaRPr lang="fr-FR" sz="1400"/>
          </a:p>
          <a:p>
            <a:endParaRPr lang="fr-FR" sz="1400" b="1"/>
          </a:p>
          <a:p>
            <a:pPr>
              <a:lnSpc>
                <a:spcPct val="150000"/>
              </a:lnSpc>
            </a:pPr>
            <a:r>
              <a:rPr lang="fr-FR" sz="1400"/>
              <a:t>Kevin </a:t>
            </a:r>
            <a:r>
              <a:rPr lang="fr-FR" sz="1400" err="1"/>
              <a:t>lives</a:t>
            </a:r>
            <a:r>
              <a:rPr lang="fr-FR" sz="1400"/>
              <a:t> in ___________ </a:t>
            </a:r>
            <a:r>
              <a:rPr lang="fr-FR" sz="1400" err="1"/>
              <a:t>with</a:t>
            </a:r>
            <a:r>
              <a:rPr lang="fr-FR" sz="1400"/>
              <a:t> </a:t>
            </a:r>
            <a:r>
              <a:rPr lang="fr-FR" sz="1400" err="1"/>
              <a:t>his</a:t>
            </a:r>
            <a:r>
              <a:rPr lang="fr-FR" sz="1400"/>
              <a:t> ___________ and </a:t>
            </a:r>
            <a:r>
              <a:rPr lang="fr-FR" sz="1400" err="1"/>
              <a:t>his</a:t>
            </a:r>
            <a:r>
              <a:rPr lang="fr-FR" sz="1400"/>
              <a:t> _____________ . </a:t>
            </a:r>
          </a:p>
          <a:p>
            <a:pPr>
              <a:lnSpc>
                <a:spcPct val="150000"/>
              </a:lnSpc>
            </a:pPr>
            <a:r>
              <a:rPr lang="fr-FR" sz="1400" err="1"/>
              <a:t>Kevin’s</a:t>
            </a:r>
            <a:r>
              <a:rPr lang="fr-FR" sz="1400"/>
              <a:t> </a:t>
            </a:r>
            <a:r>
              <a:rPr lang="fr-FR" sz="1400" err="1"/>
              <a:t>Dad</a:t>
            </a:r>
            <a:r>
              <a:rPr lang="fr-FR" sz="1400"/>
              <a:t> </a:t>
            </a:r>
            <a:r>
              <a:rPr lang="fr-FR" sz="1400" err="1"/>
              <a:t>is</a:t>
            </a:r>
            <a:r>
              <a:rPr lang="fr-FR" sz="1400"/>
              <a:t> _________ and confident. </a:t>
            </a:r>
          </a:p>
          <a:p>
            <a:pPr>
              <a:lnSpc>
                <a:spcPct val="150000"/>
              </a:lnSpc>
            </a:pPr>
            <a:r>
              <a:rPr lang="fr-FR" sz="1400"/>
              <a:t>Kevin </a:t>
            </a:r>
            <a:r>
              <a:rPr lang="fr-FR" sz="1400" err="1"/>
              <a:t>really</a:t>
            </a:r>
            <a:r>
              <a:rPr lang="fr-FR" sz="1400"/>
              <a:t> </a:t>
            </a:r>
            <a:r>
              <a:rPr lang="fr-FR" sz="1400" err="1"/>
              <a:t>likes</a:t>
            </a:r>
            <a:r>
              <a:rPr lang="fr-FR" sz="1400"/>
              <a:t> ___________ and _______________. </a:t>
            </a:r>
          </a:p>
          <a:p>
            <a:pPr>
              <a:lnSpc>
                <a:spcPct val="150000"/>
              </a:lnSpc>
            </a:pPr>
            <a:r>
              <a:rPr lang="fr-FR" sz="1400"/>
              <a:t>Kevin </a:t>
            </a:r>
            <a:r>
              <a:rPr lang="fr-FR" sz="1400" err="1"/>
              <a:t>likes</a:t>
            </a:r>
            <a:r>
              <a:rPr lang="fr-FR" sz="1400"/>
              <a:t> </a:t>
            </a:r>
            <a:r>
              <a:rPr lang="fr-FR" sz="1400" err="1"/>
              <a:t>Ariana</a:t>
            </a:r>
            <a:r>
              <a:rPr lang="fr-FR" sz="1400"/>
              <a:t> </a:t>
            </a:r>
            <a:r>
              <a:rPr lang="fr-FR" sz="1400" err="1"/>
              <a:t>Grande’s</a:t>
            </a:r>
            <a:r>
              <a:rPr lang="fr-FR" sz="1400"/>
              <a:t> ____________ and </a:t>
            </a:r>
            <a:r>
              <a:rPr lang="fr-FR" sz="1400" err="1"/>
              <a:t>her</a:t>
            </a:r>
            <a:r>
              <a:rPr lang="fr-FR" sz="1400"/>
              <a:t> ____________ . </a:t>
            </a:r>
          </a:p>
          <a:p>
            <a:pPr>
              <a:lnSpc>
                <a:spcPct val="150000"/>
              </a:lnSpc>
            </a:pPr>
            <a:r>
              <a:rPr lang="fr-FR" sz="1400"/>
              <a:t>Kevin </a:t>
            </a:r>
            <a:r>
              <a:rPr lang="fr-FR" sz="1400" err="1"/>
              <a:t>hates</a:t>
            </a:r>
            <a:r>
              <a:rPr lang="fr-FR" sz="1400"/>
              <a:t> _______________________. </a:t>
            </a:r>
          </a:p>
          <a:p>
            <a:pPr>
              <a:lnSpc>
                <a:spcPct val="150000"/>
              </a:lnSpc>
            </a:pPr>
            <a:r>
              <a:rPr lang="fr-FR" sz="1400" err="1"/>
              <a:t>His</a:t>
            </a:r>
            <a:r>
              <a:rPr lang="fr-FR" sz="1400"/>
              <a:t> </a:t>
            </a:r>
            <a:r>
              <a:rPr lang="fr-FR" sz="1400" err="1"/>
              <a:t>stepmum</a:t>
            </a:r>
            <a:r>
              <a:rPr lang="fr-FR" sz="1400"/>
              <a:t> </a:t>
            </a:r>
            <a:r>
              <a:rPr lang="fr-FR" sz="1400" err="1"/>
              <a:t>likes</a:t>
            </a:r>
            <a:r>
              <a:rPr lang="fr-FR" sz="1400"/>
              <a:t> _________. </a:t>
            </a:r>
          </a:p>
          <a:p>
            <a:pPr>
              <a:lnSpc>
                <a:spcPct val="150000"/>
              </a:lnSpc>
            </a:pPr>
            <a:endParaRPr lang="fr-FR" sz="1400"/>
          </a:p>
          <a:p>
            <a:pPr>
              <a:lnSpc>
                <a:spcPct val="150000"/>
              </a:lnSpc>
            </a:pPr>
            <a:r>
              <a:rPr lang="fr-FR" sz="1400" err="1"/>
              <a:t>Sophie’s</a:t>
            </a:r>
            <a:r>
              <a:rPr lang="fr-FR" sz="1400"/>
              <a:t> </a:t>
            </a:r>
            <a:r>
              <a:rPr lang="fr-FR" sz="1400" err="1"/>
              <a:t>Mum</a:t>
            </a:r>
            <a:r>
              <a:rPr lang="fr-FR" sz="1400"/>
              <a:t> </a:t>
            </a:r>
            <a:r>
              <a:rPr lang="fr-FR" sz="1400" err="1"/>
              <a:t>is</a:t>
            </a:r>
            <a:r>
              <a:rPr lang="fr-FR" sz="1400"/>
              <a:t> _____________ and </a:t>
            </a:r>
            <a:r>
              <a:rPr lang="fr-FR" sz="1400" err="1"/>
              <a:t>her</a:t>
            </a:r>
            <a:r>
              <a:rPr lang="fr-FR" sz="1400"/>
              <a:t> </a:t>
            </a:r>
            <a:r>
              <a:rPr lang="fr-FR" sz="1400" err="1"/>
              <a:t>Dad</a:t>
            </a:r>
            <a:r>
              <a:rPr lang="fr-FR" sz="1400"/>
              <a:t> </a:t>
            </a:r>
            <a:r>
              <a:rPr lang="fr-FR" sz="1400" err="1"/>
              <a:t>is</a:t>
            </a:r>
            <a:r>
              <a:rPr lang="fr-FR" sz="1400"/>
              <a:t> _____________. </a:t>
            </a:r>
          </a:p>
          <a:p>
            <a:pPr>
              <a:lnSpc>
                <a:spcPct val="150000"/>
              </a:lnSpc>
            </a:pPr>
            <a:r>
              <a:rPr lang="fr-FR" sz="1400"/>
              <a:t>Sophie </a:t>
            </a:r>
            <a:r>
              <a:rPr lang="fr-FR" sz="1400" err="1"/>
              <a:t>plays</a:t>
            </a:r>
            <a:r>
              <a:rPr lang="fr-FR" sz="1400"/>
              <a:t> ___________________ </a:t>
            </a:r>
            <a:r>
              <a:rPr lang="fr-FR" sz="1400" err="1"/>
              <a:t>because</a:t>
            </a:r>
            <a:r>
              <a:rPr lang="fr-FR" sz="1400"/>
              <a:t> </a:t>
            </a:r>
            <a:r>
              <a:rPr lang="fr-FR" sz="1400" err="1"/>
              <a:t>it’s</a:t>
            </a:r>
            <a:r>
              <a:rPr lang="fr-FR" sz="1400"/>
              <a:t> _____________  and ___________ </a:t>
            </a:r>
            <a:r>
              <a:rPr lang="fr-FR" sz="1400" err="1"/>
              <a:t>because</a:t>
            </a:r>
            <a:r>
              <a:rPr lang="fr-FR" sz="1400"/>
              <a:t> </a:t>
            </a:r>
            <a:r>
              <a:rPr lang="fr-FR" sz="1400" err="1"/>
              <a:t>it’s</a:t>
            </a:r>
            <a:r>
              <a:rPr lang="fr-FR" sz="1400"/>
              <a:t> _____________. </a:t>
            </a:r>
          </a:p>
          <a:p>
            <a:pPr>
              <a:lnSpc>
                <a:spcPct val="150000"/>
              </a:lnSpc>
            </a:pPr>
            <a:r>
              <a:rPr lang="fr-FR" sz="1400"/>
              <a:t>Mathieu </a:t>
            </a:r>
            <a:r>
              <a:rPr lang="fr-FR" sz="1400" err="1"/>
              <a:t>plays</a:t>
            </a:r>
            <a:r>
              <a:rPr lang="fr-FR" sz="1400"/>
              <a:t> _________________ </a:t>
            </a:r>
            <a:r>
              <a:rPr lang="fr-FR" sz="1400" err="1"/>
              <a:t>because</a:t>
            </a:r>
            <a:r>
              <a:rPr lang="fr-FR" sz="1400"/>
              <a:t> </a:t>
            </a:r>
            <a:r>
              <a:rPr lang="fr-FR" sz="1400" err="1"/>
              <a:t>it’s</a:t>
            </a:r>
            <a:r>
              <a:rPr lang="fr-FR" sz="1400"/>
              <a:t> _____________ but </a:t>
            </a:r>
            <a:r>
              <a:rPr lang="fr-FR" sz="1400" err="1"/>
              <a:t>doesn’t</a:t>
            </a:r>
            <a:r>
              <a:rPr lang="fr-FR" sz="1400"/>
              <a:t> </a:t>
            </a:r>
            <a:r>
              <a:rPr lang="fr-FR" sz="1400" err="1"/>
              <a:t>play</a:t>
            </a:r>
            <a:r>
              <a:rPr lang="fr-FR" sz="1400"/>
              <a:t> _______________ </a:t>
            </a:r>
            <a:r>
              <a:rPr lang="fr-FR" sz="1400" err="1"/>
              <a:t>because</a:t>
            </a:r>
            <a:r>
              <a:rPr lang="fr-FR" sz="1400"/>
              <a:t> </a:t>
            </a:r>
            <a:r>
              <a:rPr lang="fr-FR" sz="1400" err="1"/>
              <a:t>it’s</a:t>
            </a:r>
            <a:r>
              <a:rPr lang="fr-FR" sz="1400"/>
              <a:t> ____________. </a:t>
            </a:r>
          </a:p>
        </p:txBody>
      </p:sp>
    </p:spTree>
    <p:extLst>
      <p:ext uri="{BB962C8B-B14F-4D97-AF65-F5344CB8AC3E}">
        <p14:creationId xmlns:p14="http://schemas.microsoft.com/office/powerpoint/2010/main" val="36258239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9707E0-5E51-F84E-B673-6F93848BF888}"/>
              </a:ext>
            </a:extLst>
          </p:cNvPr>
          <p:cNvSpPr>
            <a:spLocks noGrp="1"/>
          </p:cNvSpPr>
          <p:nvPr>
            <p:ph type="sldNum" sz="quarter" idx="12"/>
          </p:nvPr>
        </p:nvSpPr>
        <p:spPr/>
        <p:txBody>
          <a:bodyPr/>
          <a:lstStyle/>
          <a:p>
            <a:fld id="{B0CB8DA3-2073-294C-B19C-B33865F764CB}" type="slidenum">
              <a:rPr lang="fr-FR" smtClean="0"/>
              <a:t>27</a:t>
            </a:fld>
            <a:endParaRPr lang="fr-FR"/>
          </a:p>
        </p:txBody>
      </p:sp>
      <p:sp>
        <p:nvSpPr>
          <p:cNvPr id="3" name="TextBox 2">
            <a:extLst>
              <a:ext uri="{FF2B5EF4-FFF2-40B4-BE49-F238E27FC236}">
                <a16:creationId xmlns:a16="http://schemas.microsoft.com/office/drawing/2014/main" id="{B96D514E-7E66-E94D-B660-3CFC7C8DEE0E}"/>
              </a:ext>
            </a:extLst>
          </p:cNvPr>
          <p:cNvSpPr txBox="1"/>
          <p:nvPr/>
        </p:nvSpPr>
        <p:spPr>
          <a:xfrm>
            <a:off x="303298" y="341520"/>
            <a:ext cx="6251404" cy="8137997"/>
          </a:xfrm>
          <a:prstGeom prst="rect">
            <a:avLst/>
          </a:prstGeom>
          <a:noFill/>
          <a:ln>
            <a:solidFill>
              <a:schemeClr val="tx1"/>
            </a:solidFill>
          </a:ln>
        </p:spPr>
        <p:txBody>
          <a:bodyPr wrap="square" rtlCol="0">
            <a:spAutoFit/>
          </a:bodyPr>
          <a:lstStyle/>
          <a:p>
            <a:r>
              <a:rPr lang="en-GB" sz="1400" b="1"/>
              <a:t>8. Using as much of the vocabulary from this booklet as you can, write a paragraph in French mentioning the following things:</a:t>
            </a:r>
          </a:p>
          <a:p>
            <a:pPr marL="285750" indent="-285750">
              <a:buFontTx/>
              <a:buChar char="-"/>
            </a:pPr>
            <a:r>
              <a:rPr lang="en-GB" sz="1400" b="1"/>
              <a:t>the names and personalities of some people in your family.</a:t>
            </a:r>
          </a:p>
          <a:p>
            <a:pPr marL="285750" indent="-285750">
              <a:buFontTx/>
              <a:buChar char="-"/>
            </a:pPr>
            <a:r>
              <a:rPr lang="en-GB" sz="1400" b="1"/>
              <a:t>the musical genres that you like and dislike and that others in your family like and dislike. </a:t>
            </a:r>
          </a:p>
          <a:p>
            <a:pPr marL="285750" indent="-285750">
              <a:buFontTx/>
              <a:buChar char="-"/>
            </a:pPr>
            <a:r>
              <a:rPr lang="en-GB" sz="1400" b="1"/>
              <a:t>your favourite singer(s) and what you like about them.</a:t>
            </a:r>
          </a:p>
          <a:p>
            <a:pPr marL="285750" indent="-285750">
              <a:buFontTx/>
              <a:buChar char="-"/>
            </a:pPr>
            <a:r>
              <a:rPr lang="en-GB" sz="1400" b="1"/>
              <a:t>the sports that you like and dislike and that others in your family like and dislike. </a:t>
            </a:r>
          </a:p>
          <a:p>
            <a:pPr marL="285750" indent="-285750">
              <a:buFontTx/>
              <a:buChar char="-"/>
            </a:pPr>
            <a:r>
              <a:rPr lang="en-GB" sz="1400" b="1"/>
              <a:t>the sports you play and don’t play and why, and the sports that others in your family play and don’t play and why. </a:t>
            </a:r>
          </a:p>
          <a:p>
            <a:pPr marL="285750" indent="-285750">
              <a:buFontTx/>
              <a:buChar char="-"/>
            </a:pPr>
            <a:endParaRPr lang="en-GB" sz="1400" b="1"/>
          </a:p>
          <a:p>
            <a:endParaRPr lang="en-GB" sz="1400" b="1"/>
          </a:p>
          <a:p>
            <a:pPr>
              <a:lnSpc>
                <a:spcPct val="150000"/>
              </a:lnSpc>
            </a:pPr>
            <a:r>
              <a:rPr lang="en-GB" sz="1400"/>
              <a:t>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Tree>
    <p:extLst>
      <p:ext uri="{BB962C8B-B14F-4D97-AF65-F5344CB8AC3E}">
        <p14:creationId xmlns:p14="http://schemas.microsoft.com/office/powerpoint/2010/main" val="36472372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3CBC896-D4DF-AA4E-8200-09D07CEDB140}"/>
              </a:ext>
            </a:extLst>
          </p:cNvPr>
          <p:cNvSpPr>
            <a:spLocks noGrp="1"/>
          </p:cNvSpPr>
          <p:nvPr>
            <p:ph type="sldNum" sz="quarter" idx="12"/>
          </p:nvPr>
        </p:nvSpPr>
        <p:spPr/>
        <p:txBody>
          <a:bodyPr/>
          <a:lstStyle/>
          <a:p>
            <a:fld id="{B0CB8DA3-2073-294C-B19C-B33865F764CB}" type="slidenum">
              <a:rPr lang="fr-FR" smtClean="0"/>
              <a:t>28</a:t>
            </a:fld>
            <a:endParaRPr lang="fr-FR"/>
          </a:p>
        </p:txBody>
      </p:sp>
    </p:spTree>
    <p:extLst>
      <p:ext uri="{BB962C8B-B14F-4D97-AF65-F5344CB8AC3E}">
        <p14:creationId xmlns:p14="http://schemas.microsoft.com/office/powerpoint/2010/main" val="3487407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D673E9C-FE4A-AA40-8554-F823AE0FF361}"/>
              </a:ext>
            </a:extLst>
          </p:cNvPr>
          <p:cNvSpPr txBox="1"/>
          <p:nvPr/>
        </p:nvSpPr>
        <p:spPr>
          <a:xfrm>
            <a:off x="228600" y="266263"/>
            <a:ext cx="6438900" cy="307777"/>
          </a:xfrm>
          <a:prstGeom prst="rect">
            <a:avLst/>
          </a:prstGeom>
          <a:solidFill>
            <a:schemeClr val="bg2">
              <a:lumMod val="90000"/>
            </a:schemeClr>
          </a:solidFill>
          <a:ln>
            <a:solidFill>
              <a:schemeClr val="tx1"/>
            </a:solidFill>
          </a:ln>
        </p:spPr>
        <p:txBody>
          <a:bodyPr wrap="square" rtlCol="0">
            <a:spAutoFit/>
          </a:bodyPr>
          <a:lstStyle/>
          <a:p>
            <a:pPr algn="ctr"/>
            <a:r>
              <a:rPr lang="en-GB" sz="1400" b="1"/>
              <a:t>Section 1: Revising family members and character descriptions</a:t>
            </a:r>
          </a:p>
        </p:txBody>
      </p:sp>
      <p:graphicFrame>
        <p:nvGraphicFramePr>
          <p:cNvPr id="3" name="Table 2">
            <a:extLst>
              <a:ext uri="{FF2B5EF4-FFF2-40B4-BE49-F238E27FC236}">
                <a16:creationId xmlns:a16="http://schemas.microsoft.com/office/drawing/2014/main" id="{8AE69B18-D5F2-5042-9DFF-E286C49DE896}"/>
              </a:ext>
            </a:extLst>
          </p:cNvPr>
          <p:cNvGraphicFramePr>
            <a:graphicFrameLocks noGrp="1"/>
          </p:cNvGraphicFramePr>
          <p:nvPr>
            <p:extLst>
              <p:ext uri="{D42A27DB-BD31-4B8C-83A1-F6EECF244321}">
                <p14:modId xmlns:p14="http://schemas.microsoft.com/office/powerpoint/2010/main" val="3415889087"/>
              </p:ext>
            </p:extLst>
          </p:nvPr>
        </p:nvGraphicFramePr>
        <p:xfrm>
          <a:off x="342900" y="5754796"/>
          <a:ext cx="6223002" cy="2514600"/>
        </p:xfrm>
        <a:graphic>
          <a:graphicData uri="http://schemas.openxmlformats.org/drawingml/2006/table">
            <a:tbl>
              <a:tblPr firstRow="1" bandRow="1">
                <a:tableStyleId>{5C22544A-7EE6-4342-B048-85BDC9FD1C3A}</a:tableStyleId>
              </a:tblPr>
              <a:tblGrid>
                <a:gridCol w="1037167">
                  <a:extLst>
                    <a:ext uri="{9D8B030D-6E8A-4147-A177-3AD203B41FA5}">
                      <a16:colId xmlns:a16="http://schemas.microsoft.com/office/drawing/2014/main" val="24042661"/>
                    </a:ext>
                  </a:extLst>
                </a:gridCol>
                <a:gridCol w="1037167">
                  <a:extLst>
                    <a:ext uri="{9D8B030D-6E8A-4147-A177-3AD203B41FA5}">
                      <a16:colId xmlns:a16="http://schemas.microsoft.com/office/drawing/2014/main" val="1527100771"/>
                    </a:ext>
                  </a:extLst>
                </a:gridCol>
                <a:gridCol w="1037167">
                  <a:extLst>
                    <a:ext uri="{9D8B030D-6E8A-4147-A177-3AD203B41FA5}">
                      <a16:colId xmlns:a16="http://schemas.microsoft.com/office/drawing/2014/main" val="1705876216"/>
                    </a:ext>
                  </a:extLst>
                </a:gridCol>
                <a:gridCol w="1037167">
                  <a:extLst>
                    <a:ext uri="{9D8B030D-6E8A-4147-A177-3AD203B41FA5}">
                      <a16:colId xmlns:a16="http://schemas.microsoft.com/office/drawing/2014/main" val="3064533801"/>
                    </a:ext>
                  </a:extLst>
                </a:gridCol>
                <a:gridCol w="1037167">
                  <a:extLst>
                    <a:ext uri="{9D8B030D-6E8A-4147-A177-3AD203B41FA5}">
                      <a16:colId xmlns:a16="http://schemas.microsoft.com/office/drawing/2014/main" val="3345577593"/>
                    </a:ext>
                  </a:extLst>
                </a:gridCol>
                <a:gridCol w="1037167">
                  <a:extLst>
                    <a:ext uri="{9D8B030D-6E8A-4147-A177-3AD203B41FA5}">
                      <a16:colId xmlns:a16="http://schemas.microsoft.com/office/drawing/2014/main" val="2372316642"/>
                    </a:ext>
                  </a:extLst>
                </a:gridCol>
              </a:tblGrid>
              <a:tr h="391160">
                <a:tc>
                  <a:txBody>
                    <a:bodyPr/>
                    <a:lstStyle/>
                    <a:p>
                      <a:r>
                        <a:rPr lang="fr-FR" b="0">
                          <a:solidFill>
                            <a:schemeClr val="tx1"/>
                          </a:solidFill>
                        </a:rPr>
                        <a:t>ma mère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ma demi-sœur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cousin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sister</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ma tante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grandad</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751521"/>
                  </a:ext>
                </a:extLst>
              </a:tr>
              <a:tr h="391160">
                <a:tc>
                  <a:txBody>
                    <a:bodyPr/>
                    <a:lstStyle/>
                    <a:p>
                      <a:r>
                        <a:rPr lang="fr-FR" b="0" err="1">
                          <a:solidFill>
                            <a:schemeClr val="tx1"/>
                          </a:solidFill>
                        </a:rPr>
                        <a:t>my</a:t>
                      </a:r>
                      <a:r>
                        <a:rPr lang="fr-FR" b="0">
                          <a:solidFill>
                            <a:schemeClr val="tx1"/>
                          </a:solidFill>
                        </a:rPr>
                        <a:t> </a:t>
                      </a:r>
                      <a:r>
                        <a:rPr lang="fr-FR" b="0" err="1">
                          <a:solidFill>
                            <a:schemeClr val="tx1"/>
                          </a:solidFill>
                        </a:rPr>
                        <a:t>aunt</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grand-père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grandma</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uncle</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step-sister</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père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34617872"/>
                  </a:ext>
                </a:extLst>
              </a:tr>
              <a:tr h="391160">
                <a:tc>
                  <a:txBody>
                    <a:bodyPr/>
                    <a:lstStyle/>
                    <a:p>
                      <a:r>
                        <a:rPr lang="fr-FR" b="0">
                          <a:solidFill>
                            <a:schemeClr val="tx1"/>
                          </a:solidFill>
                        </a:rPr>
                        <a:t>ma belle-mère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female</a:t>
                      </a:r>
                      <a:r>
                        <a:rPr lang="fr-FR" b="0">
                          <a:solidFill>
                            <a:schemeClr val="tx1"/>
                          </a:solidFill>
                        </a:rPr>
                        <a:t>) cousin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step-mum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pet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mum</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step-dad</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86607044"/>
                  </a:ext>
                </a:extLst>
              </a:tr>
              <a:tr h="391160">
                <a:tc>
                  <a:txBody>
                    <a:bodyPr/>
                    <a:lstStyle/>
                    <a:p>
                      <a:r>
                        <a:rPr lang="fr-FR" b="0">
                          <a:solidFill>
                            <a:schemeClr val="tx1"/>
                          </a:solidFill>
                        </a:rPr>
                        <a:t>mon demi-frère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dad</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oncle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brother</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a:t>
                      </a:r>
                      <a:r>
                        <a:rPr lang="fr-FR" b="0" err="1">
                          <a:solidFill>
                            <a:schemeClr val="tx1"/>
                          </a:solidFill>
                        </a:rPr>
                        <a:t>step-brother</a:t>
                      </a:r>
                      <a:endParaRPr lang="fr-FR" b="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ma cousine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15910480"/>
                  </a:ext>
                </a:extLst>
              </a:tr>
              <a:tr h="391160">
                <a:tc>
                  <a:txBody>
                    <a:bodyPr/>
                    <a:lstStyle/>
                    <a:p>
                      <a:r>
                        <a:rPr lang="fr-FR" b="0">
                          <a:solidFill>
                            <a:schemeClr val="tx1"/>
                          </a:solidFill>
                        </a:rPr>
                        <a:t>ma grand-mère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animal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ma sœur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chemeClr val="tx1"/>
                          </a:solidFill>
                        </a:rPr>
                        <a:t>my</a:t>
                      </a:r>
                      <a:r>
                        <a:rPr lang="fr-FR" b="0">
                          <a:solidFill>
                            <a:schemeClr val="tx1"/>
                          </a:solidFill>
                        </a:rPr>
                        <a:t> (male) cousin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beau-père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chemeClr val="tx1"/>
                          </a:solidFill>
                        </a:rPr>
                        <a:t>mon frère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56178184"/>
                  </a:ext>
                </a:extLst>
              </a:tr>
            </a:tbl>
          </a:graphicData>
        </a:graphic>
      </p:graphicFrame>
      <p:sp>
        <p:nvSpPr>
          <p:cNvPr id="5" name="TextBox 4">
            <a:extLst>
              <a:ext uri="{FF2B5EF4-FFF2-40B4-BE49-F238E27FC236}">
                <a16:creationId xmlns:a16="http://schemas.microsoft.com/office/drawing/2014/main" id="{137B2312-1912-2E48-8E2C-FB2836072337}"/>
              </a:ext>
            </a:extLst>
          </p:cNvPr>
          <p:cNvSpPr txBox="1"/>
          <p:nvPr/>
        </p:nvSpPr>
        <p:spPr>
          <a:xfrm>
            <a:off x="342900" y="717024"/>
            <a:ext cx="6223002" cy="4308872"/>
          </a:xfrm>
          <a:prstGeom prst="rect">
            <a:avLst/>
          </a:prstGeom>
          <a:noFill/>
          <a:ln>
            <a:solidFill>
              <a:schemeClr val="tx1"/>
            </a:solidFill>
          </a:ln>
        </p:spPr>
        <p:txBody>
          <a:bodyPr wrap="square" rtlCol="0">
            <a:spAutoFit/>
          </a:bodyPr>
          <a:lstStyle/>
          <a:p>
            <a:pPr marL="342900" indent="-342900">
              <a:buAutoNum type="arabicPeriod"/>
            </a:pPr>
            <a:r>
              <a:rPr lang="en-GB" sz="1400" b="1"/>
              <a:t>Trace over the grey letters to complete the vocabulary list</a:t>
            </a:r>
          </a:p>
          <a:p>
            <a:r>
              <a:rPr lang="fr-FR" sz="2000">
                <a:solidFill>
                  <a:schemeClr val="bg2">
                    <a:lumMod val="75000"/>
                  </a:schemeClr>
                </a:solidFill>
                <a:latin typeface="Comic Sans MS" panose="030F0902030302020204" pitchFamily="66" charset="0"/>
              </a:rPr>
              <a:t>ma mère </a:t>
            </a:r>
            <a:r>
              <a:rPr lang="fr-FR"/>
              <a:t>– </a:t>
            </a:r>
            <a:r>
              <a:rPr lang="fr-FR" err="1"/>
              <a:t>my</a:t>
            </a:r>
            <a:r>
              <a:rPr lang="fr-FR"/>
              <a:t> </a:t>
            </a:r>
            <a:r>
              <a:rPr lang="fr-FR" err="1"/>
              <a:t>mum</a:t>
            </a:r>
            <a:endParaRPr lang="fr-FR"/>
          </a:p>
          <a:p>
            <a:r>
              <a:rPr lang="fr-FR" sz="2000">
                <a:solidFill>
                  <a:schemeClr val="bg2">
                    <a:lumMod val="75000"/>
                  </a:schemeClr>
                </a:solidFill>
                <a:latin typeface="Comic Sans MS" panose="030F0902030302020204" pitchFamily="66" charset="0"/>
              </a:rPr>
              <a:t>mon père </a:t>
            </a:r>
            <a:r>
              <a:rPr lang="fr-FR"/>
              <a:t>– </a:t>
            </a:r>
            <a:r>
              <a:rPr lang="fr-FR" err="1"/>
              <a:t>my</a:t>
            </a:r>
            <a:r>
              <a:rPr lang="fr-FR"/>
              <a:t> </a:t>
            </a:r>
            <a:r>
              <a:rPr lang="fr-FR" err="1"/>
              <a:t>dad</a:t>
            </a:r>
            <a:endParaRPr lang="fr-FR"/>
          </a:p>
          <a:p>
            <a:r>
              <a:rPr lang="fr-FR" sz="2000">
                <a:solidFill>
                  <a:schemeClr val="bg2">
                    <a:lumMod val="75000"/>
                  </a:schemeClr>
                </a:solidFill>
                <a:latin typeface="Comic Sans MS" panose="030F0902030302020204" pitchFamily="66" charset="0"/>
              </a:rPr>
              <a:t>ma belle-mère </a:t>
            </a:r>
            <a:r>
              <a:rPr lang="fr-FR"/>
              <a:t>- </a:t>
            </a:r>
            <a:r>
              <a:rPr lang="fr-FR" err="1"/>
              <a:t>my</a:t>
            </a:r>
            <a:r>
              <a:rPr lang="fr-FR"/>
              <a:t> </a:t>
            </a:r>
            <a:r>
              <a:rPr lang="fr-FR" err="1"/>
              <a:t>step-mum</a:t>
            </a:r>
            <a:endParaRPr lang="fr-FR"/>
          </a:p>
          <a:p>
            <a:r>
              <a:rPr lang="fr-FR" sz="2000">
                <a:solidFill>
                  <a:schemeClr val="bg2">
                    <a:lumMod val="75000"/>
                  </a:schemeClr>
                </a:solidFill>
                <a:latin typeface="Comic Sans MS" panose="030F0902030302020204" pitchFamily="66" charset="0"/>
              </a:rPr>
              <a:t>mon beau-père </a:t>
            </a:r>
            <a:r>
              <a:rPr lang="fr-FR"/>
              <a:t>– </a:t>
            </a:r>
            <a:r>
              <a:rPr lang="fr-FR" err="1"/>
              <a:t>my</a:t>
            </a:r>
            <a:r>
              <a:rPr lang="fr-FR"/>
              <a:t> </a:t>
            </a:r>
            <a:r>
              <a:rPr lang="fr-FR" err="1"/>
              <a:t>step-dad</a:t>
            </a:r>
            <a:endParaRPr lang="fr-FR"/>
          </a:p>
          <a:p>
            <a:r>
              <a:rPr lang="fr-FR" sz="2000">
                <a:solidFill>
                  <a:schemeClr val="bg2">
                    <a:lumMod val="75000"/>
                  </a:schemeClr>
                </a:solidFill>
                <a:latin typeface="Comic Sans MS" panose="030F0902030302020204" pitchFamily="66" charset="0"/>
              </a:rPr>
              <a:t>ma sœur </a:t>
            </a:r>
            <a:r>
              <a:rPr lang="fr-FR"/>
              <a:t>– </a:t>
            </a:r>
            <a:r>
              <a:rPr lang="fr-FR" err="1"/>
              <a:t>my</a:t>
            </a:r>
            <a:r>
              <a:rPr lang="fr-FR"/>
              <a:t> </a:t>
            </a:r>
            <a:r>
              <a:rPr lang="fr-FR" err="1"/>
              <a:t>sister</a:t>
            </a:r>
            <a:endParaRPr lang="fr-FR"/>
          </a:p>
          <a:p>
            <a:r>
              <a:rPr lang="fr-FR" sz="2000">
                <a:solidFill>
                  <a:schemeClr val="bg2">
                    <a:lumMod val="75000"/>
                  </a:schemeClr>
                </a:solidFill>
                <a:latin typeface="Comic Sans MS" panose="030F0902030302020204" pitchFamily="66" charset="0"/>
              </a:rPr>
              <a:t>mon frère </a:t>
            </a:r>
            <a:r>
              <a:rPr lang="fr-FR"/>
              <a:t>– </a:t>
            </a:r>
            <a:r>
              <a:rPr lang="fr-FR" err="1"/>
              <a:t>my</a:t>
            </a:r>
            <a:r>
              <a:rPr lang="fr-FR"/>
              <a:t> </a:t>
            </a:r>
            <a:r>
              <a:rPr lang="fr-FR" err="1"/>
              <a:t>brother</a:t>
            </a:r>
            <a:endParaRPr lang="fr-FR"/>
          </a:p>
          <a:p>
            <a:r>
              <a:rPr lang="fr-FR" sz="2000">
                <a:solidFill>
                  <a:schemeClr val="bg2">
                    <a:lumMod val="75000"/>
                  </a:schemeClr>
                </a:solidFill>
                <a:latin typeface="Comic Sans MS" panose="030F0902030302020204" pitchFamily="66" charset="0"/>
              </a:rPr>
              <a:t>ma demi-sœur </a:t>
            </a:r>
            <a:r>
              <a:rPr lang="fr-FR"/>
              <a:t>– </a:t>
            </a:r>
            <a:r>
              <a:rPr lang="fr-FR" err="1"/>
              <a:t>my</a:t>
            </a:r>
            <a:r>
              <a:rPr lang="fr-FR"/>
              <a:t> </a:t>
            </a:r>
            <a:r>
              <a:rPr lang="fr-FR" err="1"/>
              <a:t>step-sister</a:t>
            </a:r>
            <a:endParaRPr lang="fr-FR"/>
          </a:p>
          <a:p>
            <a:r>
              <a:rPr lang="fr-FR" sz="2000">
                <a:solidFill>
                  <a:schemeClr val="bg2">
                    <a:lumMod val="75000"/>
                  </a:schemeClr>
                </a:solidFill>
                <a:latin typeface="Comic Sans MS" panose="030F0902030302020204" pitchFamily="66" charset="0"/>
              </a:rPr>
              <a:t>mon demi-frère </a:t>
            </a:r>
            <a:r>
              <a:rPr lang="fr-FR"/>
              <a:t>– </a:t>
            </a:r>
            <a:r>
              <a:rPr lang="fr-FR" err="1"/>
              <a:t>my</a:t>
            </a:r>
            <a:r>
              <a:rPr lang="fr-FR"/>
              <a:t> </a:t>
            </a:r>
            <a:r>
              <a:rPr lang="fr-FR" err="1"/>
              <a:t>step-brother</a:t>
            </a:r>
            <a:endParaRPr lang="fr-FR"/>
          </a:p>
          <a:p>
            <a:r>
              <a:rPr lang="fr-FR" sz="2000">
                <a:solidFill>
                  <a:schemeClr val="bg2">
                    <a:lumMod val="75000"/>
                  </a:schemeClr>
                </a:solidFill>
                <a:latin typeface="Comic Sans MS" panose="030F0902030302020204" pitchFamily="66" charset="0"/>
              </a:rPr>
              <a:t>ma grand-mère </a:t>
            </a:r>
            <a:r>
              <a:rPr lang="fr-FR"/>
              <a:t>– </a:t>
            </a:r>
            <a:r>
              <a:rPr lang="fr-FR" err="1"/>
              <a:t>my</a:t>
            </a:r>
            <a:r>
              <a:rPr lang="fr-FR"/>
              <a:t> </a:t>
            </a:r>
            <a:r>
              <a:rPr lang="fr-FR" err="1"/>
              <a:t>grandma</a:t>
            </a:r>
            <a:endParaRPr lang="fr-FR"/>
          </a:p>
          <a:p>
            <a:r>
              <a:rPr lang="fr-FR" sz="2000">
                <a:solidFill>
                  <a:schemeClr val="bg2">
                    <a:lumMod val="75000"/>
                  </a:schemeClr>
                </a:solidFill>
                <a:latin typeface="Comic Sans MS" panose="030F0902030302020204" pitchFamily="66" charset="0"/>
              </a:rPr>
              <a:t>mon grand-père </a:t>
            </a:r>
            <a:r>
              <a:rPr lang="fr-FR"/>
              <a:t>– </a:t>
            </a:r>
            <a:r>
              <a:rPr lang="fr-FR" err="1"/>
              <a:t>my</a:t>
            </a:r>
            <a:r>
              <a:rPr lang="fr-FR"/>
              <a:t> </a:t>
            </a:r>
            <a:r>
              <a:rPr lang="fr-FR" err="1"/>
              <a:t>grandpa</a:t>
            </a:r>
            <a:endParaRPr lang="fr-FR"/>
          </a:p>
          <a:p>
            <a:r>
              <a:rPr lang="fr-FR" sz="2000">
                <a:solidFill>
                  <a:schemeClr val="bg2">
                    <a:lumMod val="75000"/>
                  </a:schemeClr>
                </a:solidFill>
                <a:latin typeface="Comic Sans MS" panose="030F0902030302020204" pitchFamily="66" charset="0"/>
              </a:rPr>
              <a:t>ma cousine </a:t>
            </a:r>
            <a:r>
              <a:rPr lang="fr-FR"/>
              <a:t>– </a:t>
            </a:r>
            <a:r>
              <a:rPr lang="fr-FR" err="1"/>
              <a:t>my</a:t>
            </a:r>
            <a:r>
              <a:rPr lang="fr-FR"/>
              <a:t> (</a:t>
            </a:r>
            <a:r>
              <a:rPr lang="fr-FR" err="1"/>
              <a:t>female</a:t>
            </a:r>
            <a:r>
              <a:rPr lang="fr-FR"/>
              <a:t>) cousin</a:t>
            </a:r>
          </a:p>
          <a:p>
            <a:r>
              <a:rPr lang="fr-FR" sz="2000">
                <a:solidFill>
                  <a:schemeClr val="bg2">
                    <a:lumMod val="75000"/>
                  </a:schemeClr>
                </a:solidFill>
                <a:latin typeface="Comic Sans MS" panose="030F0902030302020204" pitchFamily="66" charset="0"/>
              </a:rPr>
              <a:t>mon cousin </a:t>
            </a:r>
            <a:r>
              <a:rPr lang="fr-FR"/>
              <a:t>– </a:t>
            </a:r>
            <a:r>
              <a:rPr lang="fr-FR" err="1"/>
              <a:t>my</a:t>
            </a:r>
            <a:r>
              <a:rPr lang="fr-FR"/>
              <a:t> (male) cousin</a:t>
            </a:r>
          </a:p>
          <a:p>
            <a:r>
              <a:rPr lang="fr-FR" sz="2000">
                <a:solidFill>
                  <a:schemeClr val="bg2">
                    <a:lumMod val="75000"/>
                  </a:schemeClr>
                </a:solidFill>
                <a:latin typeface="Comic Sans MS" panose="030F0902030302020204" pitchFamily="66" charset="0"/>
              </a:rPr>
              <a:t>mon animal </a:t>
            </a:r>
            <a:r>
              <a:rPr lang="fr-FR"/>
              <a:t>– </a:t>
            </a:r>
            <a:r>
              <a:rPr lang="fr-FR" err="1"/>
              <a:t>my</a:t>
            </a:r>
            <a:r>
              <a:rPr lang="fr-FR"/>
              <a:t> pet</a:t>
            </a:r>
          </a:p>
        </p:txBody>
      </p:sp>
      <p:sp>
        <p:nvSpPr>
          <p:cNvPr id="6" name="TextBox 5">
            <a:extLst>
              <a:ext uri="{FF2B5EF4-FFF2-40B4-BE49-F238E27FC236}">
                <a16:creationId xmlns:a16="http://schemas.microsoft.com/office/drawing/2014/main" id="{047E8E22-1669-0249-88CC-34C92462BE13}"/>
              </a:ext>
            </a:extLst>
          </p:cNvPr>
          <p:cNvSpPr txBox="1"/>
          <p:nvPr/>
        </p:nvSpPr>
        <p:spPr>
          <a:xfrm>
            <a:off x="342900" y="5187404"/>
            <a:ext cx="6223002" cy="523220"/>
          </a:xfrm>
          <a:prstGeom prst="rect">
            <a:avLst/>
          </a:prstGeom>
          <a:noFill/>
          <a:ln>
            <a:solidFill>
              <a:schemeClr val="tx1"/>
            </a:solidFill>
          </a:ln>
        </p:spPr>
        <p:txBody>
          <a:bodyPr wrap="square" rtlCol="0">
            <a:spAutoFit/>
          </a:bodyPr>
          <a:lstStyle/>
          <a:p>
            <a:r>
              <a:rPr lang="en-GB" sz="1400" b="1"/>
              <a:t>2. If you have coloured pens/pencils, colour in the matching translations in the table below (if you don’t have colours, draw arrows between the squares)</a:t>
            </a:r>
          </a:p>
        </p:txBody>
      </p:sp>
      <p:sp>
        <p:nvSpPr>
          <p:cNvPr id="4" name="Slide Number Placeholder 3"/>
          <p:cNvSpPr>
            <a:spLocks noGrp="1"/>
          </p:cNvSpPr>
          <p:nvPr>
            <p:ph type="sldNum" sz="quarter" idx="12"/>
          </p:nvPr>
        </p:nvSpPr>
        <p:spPr/>
        <p:txBody>
          <a:bodyPr/>
          <a:lstStyle/>
          <a:p>
            <a:fld id="{B0CB8DA3-2073-294C-B19C-B33865F764CB}" type="slidenum">
              <a:rPr lang="fr-FR" smtClean="0"/>
              <a:t>3</a:t>
            </a:fld>
            <a:endParaRPr lang="fr-FR"/>
          </a:p>
        </p:txBody>
      </p:sp>
    </p:spTree>
    <p:extLst>
      <p:ext uri="{BB962C8B-B14F-4D97-AF65-F5344CB8AC3E}">
        <p14:creationId xmlns:p14="http://schemas.microsoft.com/office/powerpoint/2010/main" val="29166991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6FF1F92-5E31-F344-A514-98589321EEA2}"/>
              </a:ext>
            </a:extLst>
          </p:cNvPr>
          <p:cNvSpPr txBox="1"/>
          <p:nvPr/>
        </p:nvSpPr>
        <p:spPr>
          <a:xfrm>
            <a:off x="342900" y="152937"/>
            <a:ext cx="6197600" cy="2354491"/>
          </a:xfrm>
          <a:prstGeom prst="rect">
            <a:avLst/>
          </a:prstGeom>
          <a:noFill/>
          <a:ln>
            <a:solidFill>
              <a:schemeClr val="tx1"/>
            </a:solidFill>
          </a:ln>
        </p:spPr>
        <p:txBody>
          <a:bodyPr wrap="square" rtlCol="0">
            <a:spAutoFit/>
          </a:bodyPr>
          <a:lstStyle/>
          <a:p>
            <a:r>
              <a:rPr lang="fr-FR" sz="1400" b="1"/>
              <a:t>3. Translate </a:t>
            </a:r>
            <a:r>
              <a:rPr lang="fr-FR" sz="1400" b="1" err="1"/>
              <a:t>these</a:t>
            </a:r>
            <a:r>
              <a:rPr lang="fr-FR" sz="1400" b="1"/>
              <a:t> sentences </a:t>
            </a:r>
            <a:r>
              <a:rPr lang="fr-FR" sz="1400" b="1" err="1"/>
              <a:t>into</a:t>
            </a:r>
            <a:r>
              <a:rPr lang="fr-FR" sz="1400" b="1"/>
              <a:t> English (the first one </a:t>
            </a:r>
            <a:r>
              <a:rPr lang="fr-FR" sz="1400" b="1" err="1"/>
              <a:t>is</a:t>
            </a:r>
            <a:r>
              <a:rPr lang="fr-FR" sz="1400" b="1"/>
              <a:t> </a:t>
            </a:r>
            <a:r>
              <a:rPr lang="fr-FR" sz="1400" b="1" err="1"/>
              <a:t>done</a:t>
            </a:r>
            <a:r>
              <a:rPr lang="fr-FR" sz="1400" b="1"/>
              <a:t> for </a:t>
            </a:r>
            <a:r>
              <a:rPr lang="fr-FR" sz="1400" b="1" err="1"/>
              <a:t>you</a:t>
            </a:r>
            <a:r>
              <a:rPr lang="fr-FR" sz="1400" b="1"/>
              <a:t>)</a:t>
            </a:r>
          </a:p>
          <a:p>
            <a:endParaRPr lang="fr-FR" sz="700"/>
          </a:p>
          <a:p>
            <a:r>
              <a:rPr lang="fr-FR" sz="1400"/>
              <a:t>1. Ma mère s’appelle Jane  </a:t>
            </a:r>
            <a:r>
              <a:rPr lang="fr-FR" sz="1400" i="1" u="sng"/>
              <a:t>_</a:t>
            </a:r>
            <a:r>
              <a:rPr lang="fr-FR" sz="1400" i="1" u="sng" err="1"/>
              <a:t>My</a:t>
            </a:r>
            <a:r>
              <a:rPr lang="fr-FR" sz="1400" i="1" u="sng"/>
              <a:t> </a:t>
            </a:r>
            <a:r>
              <a:rPr lang="fr-FR" sz="1400" i="1" u="sng" err="1"/>
              <a:t>mum</a:t>
            </a:r>
            <a:r>
              <a:rPr lang="fr-FR" sz="1400" i="1" u="sng"/>
              <a:t> </a:t>
            </a:r>
            <a:r>
              <a:rPr lang="fr-FR" sz="1400" i="1" u="sng" err="1"/>
              <a:t>is</a:t>
            </a:r>
            <a:r>
              <a:rPr lang="fr-FR" sz="1400" i="1" u="sng"/>
              <a:t> </a:t>
            </a:r>
            <a:r>
              <a:rPr lang="fr-FR" sz="1400" i="1" u="sng" err="1"/>
              <a:t>called</a:t>
            </a:r>
            <a:r>
              <a:rPr lang="fr-FR" sz="1400" i="1" u="sng"/>
              <a:t> Jane__________________________</a:t>
            </a:r>
          </a:p>
          <a:p>
            <a:endParaRPr lang="fr-FR" sz="1400"/>
          </a:p>
          <a:p>
            <a:r>
              <a:rPr lang="fr-FR" sz="1400"/>
              <a:t>2. Mon frère s’appelle Arthur ___________________________________________</a:t>
            </a:r>
          </a:p>
          <a:p>
            <a:endParaRPr lang="fr-FR" sz="1400"/>
          </a:p>
          <a:p>
            <a:r>
              <a:rPr lang="fr-FR" sz="1400"/>
              <a:t>3. Ma cousine s’appelle Louise __________________________________________</a:t>
            </a:r>
          </a:p>
          <a:p>
            <a:endParaRPr lang="fr-FR" sz="1400"/>
          </a:p>
          <a:p>
            <a:r>
              <a:rPr lang="fr-FR" sz="1400"/>
              <a:t>4. Mon oncle s’appelle Richard __________________________________________</a:t>
            </a:r>
          </a:p>
          <a:p>
            <a:endParaRPr lang="fr-FR" sz="1400"/>
          </a:p>
          <a:p>
            <a:r>
              <a:rPr lang="fr-FR" sz="1400"/>
              <a:t>5. Ma belle-mère s’appelle Bridget _______________________________________</a:t>
            </a:r>
          </a:p>
        </p:txBody>
      </p:sp>
      <p:sp>
        <p:nvSpPr>
          <p:cNvPr id="3" name="TextBox 2">
            <a:extLst>
              <a:ext uri="{FF2B5EF4-FFF2-40B4-BE49-F238E27FC236}">
                <a16:creationId xmlns:a16="http://schemas.microsoft.com/office/drawing/2014/main" id="{F466E948-61E4-AE46-9D63-024B6148C5F7}"/>
              </a:ext>
            </a:extLst>
          </p:cNvPr>
          <p:cNvSpPr txBox="1"/>
          <p:nvPr/>
        </p:nvSpPr>
        <p:spPr>
          <a:xfrm>
            <a:off x="342900" y="2590438"/>
            <a:ext cx="6197600" cy="2339102"/>
          </a:xfrm>
          <a:prstGeom prst="rect">
            <a:avLst/>
          </a:prstGeom>
          <a:noFill/>
          <a:ln>
            <a:solidFill>
              <a:schemeClr val="tx1"/>
            </a:solidFill>
          </a:ln>
        </p:spPr>
        <p:txBody>
          <a:bodyPr wrap="square" rtlCol="0">
            <a:spAutoFit/>
          </a:bodyPr>
          <a:lstStyle/>
          <a:p>
            <a:r>
              <a:rPr lang="fr-FR" sz="1400" b="1"/>
              <a:t>4. Translate </a:t>
            </a:r>
            <a:r>
              <a:rPr lang="fr-FR" sz="1400" b="1" err="1"/>
              <a:t>these</a:t>
            </a:r>
            <a:r>
              <a:rPr lang="fr-FR" sz="1400" b="1"/>
              <a:t> sentences </a:t>
            </a:r>
            <a:r>
              <a:rPr lang="fr-FR" sz="1400" b="1" err="1"/>
              <a:t>into</a:t>
            </a:r>
            <a:r>
              <a:rPr lang="fr-FR" sz="1400" b="1"/>
              <a:t> French (the first one </a:t>
            </a:r>
            <a:r>
              <a:rPr lang="fr-FR" sz="1400" b="1" err="1"/>
              <a:t>is</a:t>
            </a:r>
            <a:r>
              <a:rPr lang="fr-FR" sz="1400" b="1"/>
              <a:t> </a:t>
            </a:r>
            <a:r>
              <a:rPr lang="fr-FR" sz="1400" b="1" err="1"/>
              <a:t>done</a:t>
            </a:r>
            <a:r>
              <a:rPr lang="fr-FR" sz="1400" b="1"/>
              <a:t> for </a:t>
            </a:r>
            <a:r>
              <a:rPr lang="fr-FR" sz="1400" b="1" err="1"/>
              <a:t>you</a:t>
            </a:r>
            <a:r>
              <a:rPr lang="fr-FR" sz="1400" b="1"/>
              <a:t>)</a:t>
            </a:r>
          </a:p>
          <a:p>
            <a:endParaRPr lang="fr-FR" sz="600"/>
          </a:p>
          <a:p>
            <a:r>
              <a:rPr lang="fr-FR" sz="1400"/>
              <a:t>1. </a:t>
            </a:r>
            <a:r>
              <a:rPr lang="fr-FR" sz="1400" err="1"/>
              <a:t>My</a:t>
            </a:r>
            <a:r>
              <a:rPr lang="fr-FR" sz="1400"/>
              <a:t> </a:t>
            </a:r>
            <a:r>
              <a:rPr lang="fr-FR" sz="1400" err="1"/>
              <a:t>sister</a:t>
            </a:r>
            <a:r>
              <a:rPr lang="fr-FR" sz="1400"/>
              <a:t> </a:t>
            </a:r>
            <a:r>
              <a:rPr lang="fr-FR" sz="1400" err="1"/>
              <a:t>is</a:t>
            </a:r>
            <a:r>
              <a:rPr lang="fr-FR" sz="1400"/>
              <a:t> </a:t>
            </a:r>
            <a:r>
              <a:rPr lang="fr-FR" sz="1400" err="1"/>
              <a:t>called</a:t>
            </a:r>
            <a:r>
              <a:rPr lang="fr-FR" sz="1400"/>
              <a:t> </a:t>
            </a:r>
            <a:r>
              <a:rPr lang="fr-FR" sz="1400" err="1"/>
              <a:t>Poppy</a:t>
            </a:r>
            <a:r>
              <a:rPr lang="fr-FR" sz="1400"/>
              <a:t> </a:t>
            </a:r>
            <a:r>
              <a:rPr lang="fr-FR" sz="1400" i="1" u="sng"/>
              <a:t>_Ma sœur s’appelle </a:t>
            </a:r>
            <a:r>
              <a:rPr lang="fr-FR" sz="1400" i="1" u="sng" err="1"/>
              <a:t>Poppy</a:t>
            </a:r>
            <a:r>
              <a:rPr lang="fr-FR" sz="1400" i="1" u="sng"/>
              <a:t>______________________</a:t>
            </a:r>
          </a:p>
          <a:p>
            <a:endParaRPr lang="fr-FR" sz="1400"/>
          </a:p>
          <a:p>
            <a:r>
              <a:rPr lang="fr-FR" sz="1400"/>
              <a:t>2. </a:t>
            </a:r>
            <a:r>
              <a:rPr lang="fr-FR" sz="1400" err="1"/>
              <a:t>My</a:t>
            </a:r>
            <a:r>
              <a:rPr lang="fr-FR" sz="1400"/>
              <a:t> cousin </a:t>
            </a:r>
            <a:r>
              <a:rPr lang="fr-FR" sz="1400" err="1"/>
              <a:t>is</a:t>
            </a:r>
            <a:r>
              <a:rPr lang="fr-FR" sz="1400"/>
              <a:t> </a:t>
            </a:r>
            <a:r>
              <a:rPr lang="fr-FR" sz="1400" err="1"/>
              <a:t>called</a:t>
            </a:r>
            <a:r>
              <a:rPr lang="fr-FR" sz="1400"/>
              <a:t> James   ___________________________________________</a:t>
            </a:r>
          </a:p>
          <a:p>
            <a:endParaRPr lang="fr-FR" sz="1400"/>
          </a:p>
          <a:p>
            <a:r>
              <a:rPr lang="fr-FR" sz="1400"/>
              <a:t>3. </a:t>
            </a:r>
            <a:r>
              <a:rPr lang="fr-FR" sz="1400" err="1"/>
              <a:t>My</a:t>
            </a:r>
            <a:r>
              <a:rPr lang="fr-FR" sz="1400"/>
              <a:t> </a:t>
            </a:r>
            <a:r>
              <a:rPr lang="fr-FR" sz="1400" err="1"/>
              <a:t>grandpa</a:t>
            </a:r>
            <a:r>
              <a:rPr lang="fr-FR" sz="1400"/>
              <a:t> </a:t>
            </a:r>
            <a:r>
              <a:rPr lang="fr-FR" sz="1400" err="1"/>
              <a:t>is</a:t>
            </a:r>
            <a:r>
              <a:rPr lang="fr-FR" sz="1400"/>
              <a:t> </a:t>
            </a:r>
            <a:r>
              <a:rPr lang="fr-FR" sz="1400" err="1"/>
              <a:t>called</a:t>
            </a:r>
            <a:r>
              <a:rPr lang="fr-FR" sz="1400"/>
              <a:t> John  ___________________________________________</a:t>
            </a:r>
          </a:p>
          <a:p>
            <a:endParaRPr lang="fr-FR" sz="1400"/>
          </a:p>
          <a:p>
            <a:r>
              <a:rPr lang="fr-FR" sz="1400"/>
              <a:t>4. </a:t>
            </a:r>
            <a:r>
              <a:rPr lang="fr-FR" sz="1400" err="1"/>
              <a:t>My</a:t>
            </a:r>
            <a:r>
              <a:rPr lang="fr-FR" sz="1400"/>
              <a:t> </a:t>
            </a:r>
            <a:r>
              <a:rPr lang="fr-FR" sz="1400" err="1"/>
              <a:t>aunt</a:t>
            </a:r>
            <a:r>
              <a:rPr lang="fr-FR" sz="1400"/>
              <a:t> </a:t>
            </a:r>
            <a:r>
              <a:rPr lang="fr-FR" sz="1400" err="1"/>
              <a:t>is</a:t>
            </a:r>
            <a:r>
              <a:rPr lang="fr-FR" sz="1400"/>
              <a:t> </a:t>
            </a:r>
            <a:r>
              <a:rPr lang="fr-FR" sz="1400" err="1"/>
              <a:t>called</a:t>
            </a:r>
            <a:r>
              <a:rPr lang="fr-FR" sz="1400"/>
              <a:t> Joyce  ______________________________________________</a:t>
            </a:r>
          </a:p>
          <a:p>
            <a:endParaRPr lang="fr-FR" sz="1400"/>
          </a:p>
          <a:p>
            <a:r>
              <a:rPr lang="fr-FR" sz="1400"/>
              <a:t>5. </a:t>
            </a:r>
            <a:r>
              <a:rPr lang="fr-FR" sz="1400" err="1"/>
              <a:t>My</a:t>
            </a:r>
            <a:r>
              <a:rPr lang="fr-FR" sz="1400"/>
              <a:t> stepbrother </a:t>
            </a:r>
            <a:r>
              <a:rPr lang="fr-FR" sz="1400" err="1"/>
              <a:t>is</a:t>
            </a:r>
            <a:r>
              <a:rPr lang="fr-FR" sz="1400"/>
              <a:t> </a:t>
            </a:r>
            <a:r>
              <a:rPr lang="fr-FR" sz="1400" err="1"/>
              <a:t>called</a:t>
            </a:r>
            <a:r>
              <a:rPr lang="fr-FR" sz="1400"/>
              <a:t> Martin _______________________________________</a:t>
            </a:r>
          </a:p>
        </p:txBody>
      </p:sp>
      <p:sp>
        <p:nvSpPr>
          <p:cNvPr id="4" name="TextBox 3">
            <a:extLst>
              <a:ext uri="{FF2B5EF4-FFF2-40B4-BE49-F238E27FC236}">
                <a16:creationId xmlns:a16="http://schemas.microsoft.com/office/drawing/2014/main" id="{995E1CC9-3CAC-B44C-824B-EA47ACEFF4F7}"/>
              </a:ext>
            </a:extLst>
          </p:cNvPr>
          <p:cNvSpPr txBox="1"/>
          <p:nvPr/>
        </p:nvSpPr>
        <p:spPr>
          <a:xfrm>
            <a:off x="323850" y="5027939"/>
            <a:ext cx="6210300" cy="3570208"/>
          </a:xfrm>
          <a:prstGeom prst="rect">
            <a:avLst/>
          </a:prstGeom>
          <a:noFill/>
          <a:ln>
            <a:solidFill>
              <a:schemeClr val="tx1"/>
            </a:solidFill>
          </a:ln>
        </p:spPr>
        <p:txBody>
          <a:bodyPr wrap="square" rtlCol="0">
            <a:spAutoFit/>
          </a:bodyPr>
          <a:lstStyle/>
          <a:p>
            <a:r>
              <a:rPr lang="fr-FR" sz="1400" b="1"/>
              <a:t>5. </a:t>
            </a:r>
            <a:r>
              <a:rPr lang="fr-FR" sz="1400" b="1" err="1"/>
              <a:t>Draw</a:t>
            </a:r>
            <a:r>
              <a:rPr lang="fr-FR" sz="1400" b="1"/>
              <a:t> </a:t>
            </a:r>
            <a:r>
              <a:rPr lang="fr-FR" sz="1400" b="1" err="1"/>
              <a:t>arrows</a:t>
            </a:r>
            <a:r>
              <a:rPr lang="fr-FR" sz="1400" b="1"/>
              <a:t> to match up the correct translations:</a:t>
            </a:r>
          </a:p>
          <a:p>
            <a:endParaRPr lang="fr-FR" sz="200" b="1"/>
          </a:p>
          <a:p>
            <a:pPr>
              <a:lnSpc>
                <a:spcPct val="150000"/>
              </a:lnSpc>
            </a:pPr>
            <a:r>
              <a:rPr lang="fr-FR" sz="1400"/>
              <a:t>Elle est intelligente</a:t>
            </a:r>
          </a:p>
          <a:p>
            <a:pPr>
              <a:lnSpc>
                <a:spcPct val="150000"/>
              </a:lnSpc>
            </a:pPr>
            <a:r>
              <a:rPr lang="fr-FR" sz="1400"/>
              <a:t>Il est amusant</a:t>
            </a:r>
          </a:p>
          <a:p>
            <a:pPr>
              <a:lnSpc>
                <a:spcPct val="150000"/>
              </a:lnSpc>
            </a:pPr>
            <a:r>
              <a:rPr lang="fr-FR" sz="1400"/>
              <a:t>Elle est sympa</a:t>
            </a:r>
          </a:p>
          <a:p>
            <a:pPr>
              <a:lnSpc>
                <a:spcPct val="150000"/>
              </a:lnSpc>
            </a:pPr>
            <a:r>
              <a:rPr lang="fr-FR" sz="1400"/>
              <a:t>Il est créatif</a:t>
            </a:r>
          </a:p>
          <a:p>
            <a:pPr>
              <a:lnSpc>
                <a:spcPct val="150000"/>
              </a:lnSpc>
            </a:pPr>
            <a:r>
              <a:rPr lang="fr-FR" sz="1400"/>
              <a:t>Elle est sportive</a:t>
            </a:r>
          </a:p>
          <a:p>
            <a:pPr>
              <a:lnSpc>
                <a:spcPct val="150000"/>
              </a:lnSpc>
            </a:pPr>
            <a:r>
              <a:rPr lang="fr-FR" sz="1400"/>
              <a:t>Il est travailleur</a:t>
            </a:r>
          </a:p>
          <a:p>
            <a:pPr>
              <a:lnSpc>
                <a:spcPct val="150000"/>
              </a:lnSpc>
            </a:pPr>
            <a:r>
              <a:rPr lang="fr-FR" sz="1400"/>
              <a:t>Elle est méchante</a:t>
            </a:r>
          </a:p>
          <a:p>
            <a:pPr>
              <a:lnSpc>
                <a:spcPct val="150000"/>
              </a:lnSpc>
            </a:pPr>
            <a:r>
              <a:rPr lang="fr-FR" sz="1400"/>
              <a:t>Il est autoritaire</a:t>
            </a:r>
          </a:p>
          <a:p>
            <a:pPr>
              <a:lnSpc>
                <a:spcPct val="150000"/>
              </a:lnSpc>
            </a:pPr>
            <a:r>
              <a:rPr lang="fr-FR" sz="1400"/>
              <a:t>Elle est assurée</a:t>
            </a:r>
          </a:p>
          <a:p>
            <a:pPr>
              <a:lnSpc>
                <a:spcPct val="150000"/>
              </a:lnSpc>
            </a:pPr>
            <a:r>
              <a:rPr lang="fr-FR" sz="1400"/>
              <a:t>Il est timide</a:t>
            </a:r>
          </a:p>
        </p:txBody>
      </p:sp>
      <p:sp>
        <p:nvSpPr>
          <p:cNvPr id="5" name="TextBox 4">
            <a:extLst>
              <a:ext uri="{FF2B5EF4-FFF2-40B4-BE49-F238E27FC236}">
                <a16:creationId xmlns:a16="http://schemas.microsoft.com/office/drawing/2014/main" id="{062E18C5-6FAB-434E-B8EF-CF6AF1BDF37B}"/>
              </a:ext>
            </a:extLst>
          </p:cNvPr>
          <p:cNvSpPr txBox="1"/>
          <p:nvPr/>
        </p:nvSpPr>
        <p:spPr>
          <a:xfrm>
            <a:off x="4843463" y="5240628"/>
            <a:ext cx="2776537" cy="3539430"/>
          </a:xfrm>
          <a:prstGeom prst="rect">
            <a:avLst/>
          </a:prstGeom>
          <a:noFill/>
        </p:spPr>
        <p:txBody>
          <a:bodyPr wrap="square" rtlCol="0">
            <a:spAutoFit/>
          </a:bodyPr>
          <a:lstStyle/>
          <a:p>
            <a:pPr>
              <a:lnSpc>
                <a:spcPct val="150000"/>
              </a:lnSpc>
            </a:pPr>
            <a:r>
              <a:rPr lang="fr-FR" sz="1400"/>
              <a:t>He </a:t>
            </a:r>
            <a:r>
              <a:rPr lang="fr-FR" sz="1400" err="1"/>
              <a:t>is</a:t>
            </a:r>
            <a:r>
              <a:rPr lang="fr-FR" sz="1400"/>
              <a:t> </a:t>
            </a:r>
            <a:r>
              <a:rPr lang="fr-FR" sz="1400" err="1"/>
              <a:t>creative</a:t>
            </a:r>
            <a:endParaRPr lang="fr-FR" sz="1400"/>
          </a:p>
          <a:p>
            <a:pPr>
              <a:lnSpc>
                <a:spcPct val="150000"/>
              </a:lnSpc>
            </a:pPr>
            <a:r>
              <a:rPr lang="fr-FR" sz="1400" err="1"/>
              <a:t>She</a:t>
            </a:r>
            <a:r>
              <a:rPr lang="fr-FR" sz="1400"/>
              <a:t> </a:t>
            </a:r>
            <a:r>
              <a:rPr lang="fr-FR" sz="1400" err="1"/>
              <a:t>is</a:t>
            </a:r>
            <a:r>
              <a:rPr lang="fr-FR" sz="1400"/>
              <a:t> </a:t>
            </a:r>
            <a:r>
              <a:rPr lang="fr-FR" sz="1400" err="1"/>
              <a:t>mean</a:t>
            </a:r>
            <a:endParaRPr lang="fr-FR" sz="1400"/>
          </a:p>
          <a:p>
            <a:pPr>
              <a:lnSpc>
                <a:spcPct val="150000"/>
              </a:lnSpc>
            </a:pPr>
            <a:r>
              <a:rPr lang="fr-FR" sz="1400"/>
              <a:t>He </a:t>
            </a:r>
            <a:r>
              <a:rPr lang="fr-FR" sz="1400" err="1"/>
              <a:t>is</a:t>
            </a:r>
            <a:r>
              <a:rPr lang="fr-FR" sz="1400"/>
              <a:t> </a:t>
            </a:r>
            <a:r>
              <a:rPr lang="fr-FR" sz="1400" err="1"/>
              <a:t>shy</a:t>
            </a:r>
            <a:endParaRPr lang="fr-FR" sz="1400"/>
          </a:p>
          <a:p>
            <a:pPr>
              <a:lnSpc>
                <a:spcPct val="150000"/>
              </a:lnSpc>
            </a:pPr>
            <a:r>
              <a:rPr lang="fr-FR" sz="1400"/>
              <a:t>He </a:t>
            </a:r>
            <a:r>
              <a:rPr lang="fr-FR" sz="1400" err="1"/>
              <a:t>is</a:t>
            </a:r>
            <a:r>
              <a:rPr lang="fr-FR" sz="1400"/>
              <a:t> </a:t>
            </a:r>
            <a:r>
              <a:rPr lang="fr-FR" sz="1400" err="1"/>
              <a:t>bossy</a:t>
            </a:r>
            <a:endParaRPr lang="fr-FR" sz="1400"/>
          </a:p>
          <a:p>
            <a:pPr>
              <a:lnSpc>
                <a:spcPct val="150000"/>
              </a:lnSpc>
            </a:pPr>
            <a:r>
              <a:rPr lang="fr-FR" sz="1400" err="1"/>
              <a:t>She</a:t>
            </a:r>
            <a:r>
              <a:rPr lang="fr-FR" sz="1400"/>
              <a:t> </a:t>
            </a:r>
            <a:r>
              <a:rPr lang="fr-FR" sz="1400" err="1"/>
              <a:t>is</a:t>
            </a:r>
            <a:r>
              <a:rPr lang="fr-FR" sz="1400"/>
              <a:t> intelligent</a:t>
            </a:r>
          </a:p>
          <a:p>
            <a:pPr>
              <a:lnSpc>
                <a:spcPct val="150000"/>
              </a:lnSpc>
            </a:pPr>
            <a:r>
              <a:rPr lang="fr-FR" sz="1400" err="1"/>
              <a:t>She</a:t>
            </a:r>
            <a:r>
              <a:rPr lang="fr-FR" sz="1400"/>
              <a:t> </a:t>
            </a:r>
            <a:r>
              <a:rPr lang="fr-FR" sz="1400" err="1"/>
              <a:t>is</a:t>
            </a:r>
            <a:r>
              <a:rPr lang="fr-FR" sz="1400"/>
              <a:t> confident</a:t>
            </a:r>
          </a:p>
          <a:p>
            <a:pPr>
              <a:lnSpc>
                <a:spcPct val="150000"/>
              </a:lnSpc>
            </a:pPr>
            <a:r>
              <a:rPr lang="fr-FR" sz="1400"/>
              <a:t>He </a:t>
            </a:r>
            <a:r>
              <a:rPr lang="fr-FR" sz="1400" err="1"/>
              <a:t>is</a:t>
            </a:r>
            <a:r>
              <a:rPr lang="fr-FR" sz="1400"/>
              <a:t> </a:t>
            </a:r>
            <a:r>
              <a:rPr lang="fr-FR" sz="1400" err="1"/>
              <a:t>funny</a:t>
            </a:r>
            <a:endParaRPr lang="fr-FR" sz="1400"/>
          </a:p>
          <a:p>
            <a:pPr>
              <a:lnSpc>
                <a:spcPct val="150000"/>
              </a:lnSpc>
            </a:pPr>
            <a:r>
              <a:rPr lang="fr-FR" sz="1400" err="1"/>
              <a:t>She</a:t>
            </a:r>
            <a:r>
              <a:rPr lang="fr-FR" sz="1400"/>
              <a:t> </a:t>
            </a:r>
            <a:r>
              <a:rPr lang="fr-FR" sz="1400" err="1"/>
              <a:t>is</a:t>
            </a:r>
            <a:r>
              <a:rPr lang="fr-FR" sz="1400"/>
              <a:t> </a:t>
            </a:r>
            <a:r>
              <a:rPr lang="fr-FR" sz="1400" err="1"/>
              <a:t>sporty</a:t>
            </a:r>
            <a:endParaRPr lang="fr-FR" sz="1400"/>
          </a:p>
          <a:p>
            <a:pPr>
              <a:lnSpc>
                <a:spcPct val="150000"/>
              </a:lnSpc>
            </a:pPr>
            <a:r>
              <a:rPr lang="fr-FR" sz="1400" err="1"/>
              <a:t>She</a:t>
            </a:r>
            <a:r>
              <a:rPr lang="fr-FR" sz="1400"/>
              <a:t> </a:t>
            </a:r>
            <a:r>
              <a:rPr lang="fr-FR" sz="1400" err="1"/>
              <a:t>is</a:t>
            </a:r>
            <a:r>
              <a:rPr lang="fr-FR" sz="1400"/>
              <a:t> </a:t>
            </a:r>
            <a:r>
              <a:rPr lang="fr-FR" sz="1400" err="1"/>
              <a:t>nice</a:t>
            </a:r>
            <a:endParaRPr lang="fr-FR" sz="1400"/>
          </a:p>
          <a:p>
            <a:pPr>
              <a:lnSpc>
                <a:spcPct val="150000"/>
              </a:lnSpc>
            </a:pPr>
            <a:r>
              <a:rPr lang="fr-FR" sz="1400"/>
              <a:t>He </a:t>
            </a:r>
            <a:r>
              <a:rPr lang="fr-FR" sz="1400" err="1"/>
              <a:t>is</a:t>
            </a:r>
            <a:r>
              <a:rPr lang="fr-FR" sz="1400"/>
              <a:t> hard-</a:t>
            </a:r>
            <a:r>
              <a:rPr lang="fr-FR" sz="1400" err="1"/>
              <a:t>working</a:t>
            </a:r>
            <a:endParaRPr lang="fr-FR" sz="1400"/>
          </a:p>
          <a:p>
            <a:endParaRPr lang="fr-FR" sz="1400"/>
          </a:p>
        </p:txBody>
      </p:sp>
      <p:cxnSp>
        <p:nvCxnSpPr>
          <p:cNvPr id="8" name="Straight Arrow Connector 7">
            <a:extLst>
              <a:ext uri="{FF2B5EF4-FFF2-40B4-BE49-F238E27FC236}">
                <a16:creationId xmlns:a16="http://schemas.microsoft.com/office/drawing/2014/main" id="{A681C25E-5382-6F41-B272-8756F4E9E332}"/>
              </a:ext>
            </a:extLst>
          </p:cNvPr>
          <p:cNvCxnSpPr/>
          <p:nvPr/>
        </p:nvCxnSpPr>
        <p:spPr>
          <a:xfrm>
            <a:off x="1854200" y="5696465"/>
            <a:ext cx="2989263" cy="10526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12"/>
          </p:nvPr>
        </p:nvSpPr>
        <p:spPr/>
        <p:txBody>
          <a:bodyPr/>
          <a:lstStyle/>
          <a:p>
            <a:fld id="{B0CB8DA3-2073-294C-B19C-B33865F764CB}" type="slidenum">
              <a:rPr lang="fr-FR" smtClean="0"/>
              <a:t>4</a:t>
            </a:fld>
            <a:endParaRPr lang="fr-FR"/>
          </a:p>
        </p:txBody>
      </p:sp>
    </p:spTree>
    <p:extLst>
      <p:ext uri="{BB962C8B-B14F-4D97-AF65-F5344CB8AC3E}">
        <p14:creationId xmlns:p14="http://schemas.microsoft.com/office/powerpoint/2010/main" val="51410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E032FCD-2B67-014E-89F8-44847348C74D}"/>
              </a:ext>
            </a:extLst>
          </p:cNvPr>
          <p:cNvGraphicFramePr>
            <a:graphicFrameLocks noGrp="1"/>
          </p:cNvGraphicFramePr>
          <p:nvPr>
            <p:extLst>
              <p:ext uri="{D42A27DB-BD31-4B8C-83A1-F6EECF244321}">
                <p14:modId xmlns:p14="http://schemas.microsoft.com/office/powerpoint/2010/main" val="3152538847"/>
              </p:ext>
            </p:extLst>
          </p:nvPr>
        </p:nvGraphicFramePr>
        <p:xfrm>
          <a:off x="438150" y="741680"/>
          <a:ext cx="5861049" cy="4079240"/>
        </p:xfrm>
        <a:graphic>
          <a:graphicData uri="http://schemas.openxmlformats.org/drawingml/2006/table">
            <a:tbl>
              <a:tblPr firstRow="1" bandRow="1">
                <a:tableStyleId>{5C22544A-7EE6-4342-B048-85BDC9FD1C3A}</a:tableStyleId>
              </a:tblPr>
              <a:tblGrid>
                <a:gridCol w="2009502">
                  <a:extLst>
                    <a:ext uri="{9D8B030D-6E8A-4147-A177-3AD203B41FA5}">
                      <a16:colId xmlns:a16="http://schemas.microsoft.com/office/drawing/2014/main" val="2503860669"/>
                    </a:ext>
                  </a:extLst>
                </a:gridCol>
                <a:gridCol w="2060848">
                  <a:extLst>
                    <a:ext uri="{9D8B030D-6E8A-4147-A177-3AD203B41FA5}">
                      <a16:colId xmlns:a16="http://schemas.microsoft.com/office/drawing/2014/main" val="759171705"/>
                    </a:ext>
                  </a:extLst>
                </a:gridCol>
                <a:gridCol w="1790699">
                  <a:extLst>
                    <a:ext uri="{9D8B030D-6E8A-4147-A177-3AD203B41FA5}">
                      <a16:colId xmlns:a16="http://schemas.microsoft.com/office/drawing/2014/main" val="2710932605"/>
                    </a:ext>
                  </a:extLst>
                </a:gridCol>
              </a:tblGrid>
              <a:tr h="370840">
                <a:tc>
                  <a:txBody>
                    <a:bodyPr/>
                    <a:lstStyle/>
                    <a:p>
                      <a:r>
                        <a:rPr lang="fr-FR" b="1">
                          <a:solidFill>
                            <a:sysClr val="windowText" lastClr="000000"/>
                          </a:solidFill>
                        </a:rPr>
                        <a:t>French masculine </a:t>
                      </a:r>
                      <a:r>
                        <a:rPr lang="fr-FR" b="1" err="1">
                          <a:solidFill>
                            <a:sysClr val="windowText" lastClr="000000"/>
                          </a:solidFill>
                        </a:rPr>
                        <a:t>spelling</a:t>
                      </a:r>
                      <a:endParaRPr lang="fr-FR" b="1">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1">
                          <a:solidFill>
                            <a:sysClr val="windowText" lastClr="000000"/>
                          </a:solidFill>
                        </a:rPr>
                        <a:t>French </a:t>
                      </a:r>
                      <a:r>
                        <a:rPr lang="fr-FR" b="1" err="1">
                          <a:solidFill>
                            <a:sysClr val="windowText" lastClr="000000"/>
                          </a:solidFill>
                        </a:rPr>
                        <a:t>feminine</a:t>
                      </a:r>
                      <a:r>
                        <a:rPr lang="fr-FR" b="1">
                          <a:solidFill>
                            <a:sysClr val="windowText" lastClr="000000"/>
                          </a:solidFill>
                        </a:rPr>
                        <a:t> </a:t>
                      </a:r>
                      <a:r>
                        <a:rPr lang="fr-FR" b="1" err="1">
                          <a:solidFill>
                            <a:sysClr val="windowText" lastClr="000000"/>
                          </a:solidFill>
                        </a:rPr>
                        <a:t>spelling</a:t>
                      </a:r>
                      <a:endParaRPr lang="fr-FR" b="1">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1">
                          <a:solidFill>
                            <a:sysClr val="windowText" lastClr="000000"/>
                          </a:solidFill>
                        </a:rPr>
                        <a:t>English translation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69652486"/>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fr-FR" b="0">
                          <a:solidFill>
                            <a:sysClr val="windowText" lastClr="000000"/>
                          </a:solidFill>
                        </a:rPr>
                        <a:t>autoritaire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ysClr val="windowText" lastClr="000000"/>
                          </a:solidFill>
                        </a:rPr>
                        <a:t>bossy</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58199168"/>
                  </a:ext>
                </a:extLst>
              </a:tr>
              <a:tr h="370840">
                <a:tc>
                  <a:txBody>
                    <a:bodyPr/>
                    <a:lstStyle/>
                    <a:p>
                      <a:r>
                        <a:rPr lang="fr-FR" b="0">
                          <a:solidFill>
                            <a:sysClr val="windowText" lastClr="000000"/>
                          </a:solidFill>
                        </a:rPr>
                        <a:t>amusant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ysClr val="windowText" lastClr="000000"/>
                          </a:solidFill>
                        </a:rPr>
                        <a:t>funny</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1905318"/>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assurée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confident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00991219"/>
                  </a:ext>
                </a:extLst>
              </a:tr>
              <a:tr h="370840">
                <a:tc>
                  <a:txBody>
                    <a:bodyPr/>
                    <a:lstStyle/>
                    <a:p>
                      <a:r>
                        <a:rPr lang="fr-FR" b="0">
                          <a:solidFill>
                            <a:sysClr val="windowText" lastClr="000000"/>
                          </a:solidFill>
                        </a:rPr>
                        <a:t>intelligent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intelligente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92806556"/>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méchante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ysClr val="windowText" lastClr="000000"/>
                          </a:solidFill>
                        </a:rPr>
                        <a:t>mean</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617644893"/>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créative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20004138"/>
                  </a:ext>
                </a:extLst>
              </a:tr>
              <a:tr h="370840">
                <a:tc>
                  <a:txBody>
                    <a:bodyPr/>
                    <a:lstStyle/>
                    <a:p>
                      <a:r>
                        <a:rPr lang="fr-FR" b="0">
                          <a:solidFill>
                            <a:sysClr val="windowText" lastClr="000000"/>
                          </a:solidFill>
                        </a:rPr>
                        <a:t>sportif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err="1">
                          <a:solidFill>
                            <a:sysClr val="windowText" lastClr="000000"/>
                          </a:solidFill>
                        </a:rPr>
                        <a:t>sporty</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05194229"/>
                  </a:ext>
                </a:extLst>
              </a:tr>
              <a:tr h="370840">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travailleuse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hard-</a:t>
                      </a:r>
                      <a:r>
                        <a:rPr lang="fr-FR" b="0" err="1">
                          <a:solidFill>
                            <a:sysClr val="windowText" lastClr="000000"/>
                          </a:solidFill>
                        </a:rPr>
                        <a:t>working</a:t>
                      </a:r>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10085129"/>
                  </a:ext>
                </a:extLst>
              </a:tr>
              <a:tr h="370840">
                <a:tc>
                  <a:txBody>
                    <a:bodyPr/>
                    <a:lstStyle/>
                    <a:p>
                      <a:r>
                        <a:rPr lang="fr-FR" b="0">
                          <a:solidFill>
                            <a:sysClr val="windowText" lastClr="000000"/>
                          </a:solidFill>
                        </a:rPr>
                        <a:t>sympa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fr-FR" b="0">
                          <a:solidFill>
                            <a:sysClr val="windowText" lastClr="000000"/>
                          </a:solidFill>
                        </a:rPr>
                        <a:t>sympa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10691389"/>
                  </a:ext>
                </a:extLst>
              </a:tr>
              <a:tr h="370840">
                <a:tc>
                  <a:txBody>
                    <a:bodyPr/>
                    <a:lstStyle/>
                    <a:p>
                      <a:r>
                        <a:rPr lang="fr-FR" b="0">
                          <a:solidFill>
                            <a:sysClr val="windowText" lastClr="000000"/>
                          </a:solidFill>
                        </a:rPr>
                        <a:t>timide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73340163"/>
                  </a:ext>
                </a:extLst>
              </a:tr>
            </a:tbl>
          </a:graphicData>
        </a:graphic>
      </p:graphicFrame>
      <p:sp>
        <p:nvSpPr>
          <p:cNvPr id="3" name="TextBox 2">
            <a:extLst>
              <a:ext uri="{FF2B5EF4-FFF2-40B4-BE49-F238E27FC236}">
                <a16:creationId xmlns:a16="http://schemas.microsoft.com/office/drawing/2014/main" id="{6B9C8789-4B0F-1D4E-881C-7CE73F498C91}"/>
              </a:ext>
            </a:extLst>
          </p:cNvPr>
          <p:cNvSpPr txBox="1"/>
          <p:nvPr/>
        </p:nvSpPr>
        <p:spPr>
          <a:xfrm>
            <a:off x="438150" y="234404"/>
            <a:ext cx="5880099" cy="307777"/>
          </a:xfrm>
          <a:prstGeom prst="rect">
            <a:avLst/>
          </a:prstGeom>
          <a:noFill/>
          <a:ln>
            <a:solidFill>
              <a:schemeClr val="tx1"/>
            </a:solidFill>
          </a:ln>
        </p:spPr>
        <p:txBody>
          <a:bodyPr wrap="square" rtlCol="0">
            <a:spAutoFit/>
          </a:bodyPr>
          <a:lstStyle/>
          <a:p>
            <a:r>
              <a:rPr lang="en-GB" sz="1400" b="1"/>
              <a:t>6. Fill in the gaps in the table using the words in the box below it</a:t>
            </a:r>
          </a:p>
        </p:txBody>
      </p:sp>
      <p:sp>
        <p:nvSpPr>
          <p:cNvPr id="4" name="TextBox 3">
            <a:extLst>
              <a:ext uri="{FF2B5EF4-FFF2-40B4-BE49-F238E27FC236}">
                <a16:creationId xmlns:a16="http://schemas.microsoft.com/office/drawing/2014/main" id="{9486B114-C867-8143-B7B4-0AE38DCBB0BB}"/>
              </a:ext>
            </a:extLst>
          </p:cNvPr>
          <p:cNvSpPr txBox="1"/>
          <p:nvPr/>
        </p:nvSpPr>
        <p:spPr>
          <a:xfrm>
            <a:off x="419099" y="4915928"/>
            <a:ext cx="5899150" cy="523220"/>
          </a:xfrm>
          <a:prstGeom prst="rect">
            <a:avLst/>
          </a:prstGeom>
          <a:noFill/>
          <a:ln>
            <a:solidFill>
              <a:schemeClr val="tx1"/>
            </a:solidFill>
          </a:ln>
        </p:spPr>
        <p:txBody>
          <a:bodyPr wrap="square" rtlCol="0">
            <a:spAutoFit/>
          </a:bodyPr>
          <a:lstStyle/>
          <a:p>
            <a:pPr algn="ctr"/>
            <a:r>
              <a:rPr lang="fr-FR" sz="1400"/>
              <a:t>autoritaire      </a:t>
            </a:r>
            <a:r>
              <a:rPr lang="fr-FR" sz="1400" err="1"/>
              <a:t>shy</a:t>
            </a:r>
            <a:r>
              <a:rPr lang="fr-FR" sz="1400"/>
              <a:t>      intelligent      créatif      méchant      </a:t>
            </a:r>
            <a:r>
              <a:rPr lang="fr-FR" sz="1400" err="1"/>
              <a:t>creative</a:t>
            </a:r>
            <a:r>
              <a:rPr lang="fr-FR" sz="1400"/>
              <a:t>      sportive      assuré      </a:t>
            </a:r>
            <a:r>
              <a:rPr lang="fr-FR" sz="1400" err="1"/>
              <a:t>nice</a:t>
            </a:r>
            <a:r>
              <a:rPr lang="fr-FR" sz="1400"/>
              <a:t>      timide      travailleur      amusante</a:t>
            </a:r>
          </a:p>
        </p:txBody>
      </p:sp>
      <p:sp>
        <p:nvSpPr>
          <p:cNvPr id="5" name="Rectangle 4">
            <a:extLst>
              <a:ext uri="{FF2B5EF4-FFF2-40B4-BE49-F238E27FC236}">
                <a16:creationId xmlns:a16="http://schemas.microsoft.com/office/drawing/2014/main" id="{EB2133C2-25C6-D247-AFDF-CEEA79B43562}"/>
              </a:ext>
            </a:extLst>
          </p:cNvPr>
          <p:cNvSpPr/>
          <p:nvPr/>
        </p:nvSpPr>
        <p:spPr>
          <a:xfrm>
            <a:off x="438150" y="5552505"/>
            <a:ext cx="5899150" cy="2967351"/>
          </a:xfrm>
          <a:prstGeom prst="rect">
            <a:avLst/>
          </a:prstGeom>
          <a:ln>
            <a:solidFill>
              <a:schemeClr val="tx1"/>
            </a:solidFill>
          </a:ln>
        </p:spPr>
        <p:txBody>
          <a:bodyPr wrap="square">
            <a:spAutoFit/>
          </a:bodyPr>
          <a:lstStyle/>
          <a:p>
            <a:pPr>
              <a:lnSpc>
                <a:spcPct val="150000"/>
              </a:lnSpc>
            </a:pPr>
            <a:r>
              <a:rPr lang="fr-FR" sz="1400" b="1"/>
              <a:t>7. Translate </a:t>
            </a:r>
            <a:r>
              <a:rPr lang="fr-FR" sz="1400" b="1" err="1"/>
              <a:t>these</a:t>
            </a:r>
            <a:r>
              <a:rPr lang="fr-FR" sz="1400" b="1"/>
              <a:t> sentences </a:t>
            </a:r>
            <a:r>
              <a:rPr lang="fr-FR" sz="1400" b="1" err="1"/>
              <a:t>into</a:t>
            </a:r>
            <a:r>
              <a:rPr lang="fr-FR" sz="1400" b="1"/>
              <a:t> English (the first one </a:t>
            </a:r>
            <a:r>
              <a:rPr lang="fr-FR" sz="1400" b="1" err="1"/>
              <a:t>is</a:t>
            </a:r>
            <a:r>
              <a:rPr lang="fr-FR" sz="1400" b="1"/>
              <a:t> </a:t>
            </a:r>
            <a:r>
              <a:rPr lang="fr-FR" sz="1400" b="1" err="1"/>
              <a:t>done</a:t>
            </a:r>
            <a:r>
              <a:rPr lang="fr-FR" sz="1400" b="1"/>
              <a:t> for </a:t>
            </a:r>
            <a:r>
              <a:rPr lang="fr-FR" sz="1400" b="1" err="1"/>
              <a:t>you</a:t>
            </a:r>
            <a:r>
              <a:rPr lang="fr-FR" sz="1400" b="1"/>
              <a:t>)</a:t>
            </a:r>
          </a:p>
          <a:p>
            <a:pPr>
              <a:lnSpc>
                <a:spcPct val="150000"/>
              </a:lnSpc>
            </a:pPr>
            <a:r>
              <a:rPr lang="fr-FR" sz="1400"/>
              <a:t>1. Elle est timide et créative </a:t>
            </a:r>
            <a:r>
              <a:rPr lang="fr-FR" sz="1400" i="1"/>
              <a:t>– </a:t>
            </a:r>
            <a:r>
              <a:rPr lang="fr-FR" sz="1400" i="1" err="1"/>
              <a:t>she</a:t>
            </a:r>
            <a:r>
              <a:rPr lang="fr-FR" sz="1400" i="1"/>
              <a:t> </a:t>
            </a:r>
            <a:r>
              <a:rPr lang="fr-FR" sz="1400" i="1" err="1"/>
              <a:t>is</a:t>
            </a:r>
            <a:r>
              <a:rPr lang="fr-FR" sz="1400" i="1"/>
              <a:t> </a:t>
            </a:r>
            <a:r>
              <a:rPr lang="fr-FR" sz="1400" i="1" err="1"/>
              <a:t>shy</a:t>
            </a:r>
            <a:r>
              <a:rPr lang="fr-FR" sz="1400" i="1"/>
              <a:t> and </a:t>
            </a:r>
            <a:r>
              <a:rPr lang="fr-FR" sz="1400" i="1" err="1"/>
              <a:t>creative</a:t>
            </a:r>
            <a:endParaRPr lang="fr-FR" sz="1400" i="1"/>
          </a:p>
          <a:p>
            <a:pPr>
              <a:lnSpc>
                <a:spcPct val="150000"/>
              </a:lnSpc>
            </a:pPr>
            <a:r>
              <a:rPr lang="fr-FR" sz="1400"/>
              <a:t>2. Il est assuré et autoritaire </a:t>
            </a:r>
          </a:p>
          <a:p>
            <a:pPr>
              <a:lnSpc>
                <a:spcPct val="150000"/>
              </a:lnSpc>
            </a:pPr>
            <a:r>
              <a:rPr lang="fr-FR" sz="1400"/>
              <a:t>3. Elle est sportive et intelligente</a:t>
            </a:r>
          </a:p>
          <a:p>
            <a:pPr>
              <a:lnSpc>
                <a:spcPct val="150000"/>
              </a:lnSpc>
            </a:pPr>
            <a:r>
              <a:rPr lang="fr-FR" sz="1400"/>
              <a:t>4. Il est sympa et travailleur</a:t>
            </a:r>
          </a:p>
          <a:p>
            <a:pPr>
              <a:lnSpc>
                <a:spcPct val="150000"/>
              </a:lnSpc>
            </a:pPr>
            <a:r>
              <a:rPr lang="fr-FR" sz="1400"/>
              <a:t>5. Elle est autoritaire et méchante</a:t>
            </a:r>
          </a:p>
          <a:p>
            <a:pPr>
              <a:lnSpc>
                <a:spcPct val="150000"/>
              </a:lnSpc>
            </a:pPr>
            <a:r>
              <a:rPr lang="fr-FR" sz="1400"/>
              <a:t>6. Il est timide mais amusant</a:t>
            </a:r>
          </a:p>
          <a:p>
            <a:pPr>
              <a:lnSpc>
                <a:spcPct val="150000"/>
              </a:lnSpc>
            </a:pPr>
            <a:r>
              <a:rPr lang="fr-FR" sz="1400"/>
              <a:t>7. Elle est assurée mais sympa</a:t>
            </a:r>
          </a:p>
          <a:p>
            <a:pPr>
              <a:lnSpc>
                <a:spcPct val="150000"/>
              </a:lnSpc>
            </a:pPr>
            <a:r>
              <a:rPr lang="fr-FR" sz="1400"/>
              <a:t>8. Elle est travailleuse, amusante et intelligente </a:t>
            </a:r>
          </a:p>
        </p:txBody>
      </p:sp>
      <p:sp>
        <p:nvSpPr>
          <p:cNvPr id="6" name="TextBox 5">
            <a:extLst>
              <a:ext uri="{FF2B5EF4-FFF2-40B4-BE49-F238E27FC236}">
                <a16:creationId xmlns:a16="http://schemas.microsoft.com/office/drawing/2014/main" id="{4673E48E-9505-A141-BE93-22A98EBF3D0C}"/>
              </a:ext>
            </a:extLst>
          </p:cNvPr>
          <p:cNvSpPr txBox="1"/>
          <p:nvPr/>
        </p:nvSpPr>
        <p:spPr>
          <a:xfrm>
            <a:off x="4955168" y="6044324"/>
            <a:ext cx="990600" cy="646331"/>
          </a:xfrm>
          <a:prstGeom prst="rect">
            <a:avLst/>
          </a:prstGeom>
          <a:noFill/>
          <a:ln>
            <a:solidFill>
              <a:schemeClr val="tx1"/>
            </a:solidFill>
          </a:ln>
        </p:spPr>
        <p:txBody>
          <a:bodyPr wrap="square" rtlCol="0">
            <a:spAutoFit/>
          </a:bodyPr>
          <a:lstStyle/>
          <a:p>
            <a:r>
              <a:rPr lang="fr-FR" sz="1200" b="1" err="1"/>
              <a:t>Remember</a:t>
            </a:r>
            <a:r>
              <a:rPr lang="fr-FR" sz="1200" b="1"/>
              <a:t>: </a:t>
            </a:r>
          </a:p>
          <a:p>
            <a:r>
              <a:rPr lang="fr-FR" sz="1200" b="1"/>
              <a:t>et – and</a:t>
            </a:r>
          </a:p>
          <a:p>
            <a:r>
              <a:rPr lang="fr-FR" sz="1200" b="1"/>
              <a:t>mais - but</a:t>
            </a:r>
          </a:p>
        </p:txBody>
      </p:sp>
      <p:sp>
        <p:nvSpPr>
          <p:cNvPr id="7" name="Slide Number Placeholder 6"/>
          <p:cNvSpPr>
            <a:spLocks noGrp="1"/>
          </p:cNvSpPr>
          <p:nvPr>
            <p:ph type="sldNum" sz="quarter" idx="12"/>
          </p:nvPr>
        </p:nvSpPr>
        <p:spPr/>
        <p:txBody>
          <a:bodyPr/>
          <a:lstStyle/>
          <a:p>
            <a:fld id="{B0CB8DA3-2073-294C-B19C-B33865F764CB}" type="slidenum">
              <a:rPr lang="fr-FR" smtClean="0"/>
              <a:t>5</a:t>
            </a:fld>
            <a:endParaRPr lang="fr-FR"/>
          </a:p>
        </p:txBody>
      </p:sp>
    </p:spTree>
    <p:extLst>
      <p:ext uri="{BB962C8B-B14F-4D97-AF65-F5344CB8AC3E}">
        <p14:creationId xmlns:p14="http://schemas.microsoft.com/office/powerpoint/2010/main" val="1257275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9169707-B6C0-0546-AAB6-C2374EBFA26C}"/>
              </a:ext>
            </a:extLst>
          </p:cNvPr>
          <p:cNvSpPr/>
          <p:nvPr/>
        </p:nvSpPr>
        <p:spPr>
          <a:xfrm>
            <a:off x="222249" y="163884"/>
            <a:ext cx="6369051" cy="4260012"/>
          </a:xfrm>
          <a:prstGeom prst="rect">
            <a:avLst/>
          </a:prstGeom>
          <a:ln>
            <a:solidFill>
              <a:schemeClr val="tx1"/>
            </a:solidFill>
          </a:ln>
        </p:spPr>
        <p:txBody>
          <a:bodyPr wrap="square">
            <a:spAutoFit/>
          </a:bodyPr>
          <a:lstStyle/>
          <a:p>
            <a:pPr>
              <a:lnSpc>
                <a:spcPct val="150000"/>
              </a:lnSpc>
            </a:pPr>
            <a:r>
              <a:rPr lang="fr-FR" sz="1400" b="1"/>
              <a:t>8. </a:t>
            </a:r>
            <a:r>
              <a:rPr lang="fr-FR" sz="1400" b="1" err="1"/>
              <a:t>Fill</a:t>
            </a:r>
            <a:r>
              <a:rPr lang="fr-FR" sz="1400" b="1"/>
              <a:t> in the gaps to translate </a:t>
            </a:r>
            <a:r>
              <a:rPr lang="fr-FR" sz="1400" b="1" err="1"/>
              <a:t>this</a:t>
            </a:r>
            <a:r>
              <a:rPr lang="fr-FR" sz="1400" b="1"/>
              <a:t> </a:t>
            </a:r>
            <a:r>
              <a:rPr lang="fr-FR" sz="1400" b="1" err="1"/>
              <a:t>paragraph</a:t>
            </a:r>
            <a:r>
              <a:rPr lang="fr-FR" sz="1400" b="1"/>
              <a:t> </a:t>
            </a:r>
            <a:r>
              <a:rPr lang="fr-FR" sz="1400" b="1" err="1"/>
              <a:t>into</a:t>
            </a:r>
            <a:r>
              <a:rPr lang="fr-FR" sz="1400" b="1"/>
              <a:t> French:</a:t>
            </a:r>
          </a:p>
          <a:p>
            <a:pPr>
              <a:lnSpc>
                <a:spcPct val="150000"/>
              </a:lnSpc>
            </a:pPr>
            <a:r>
              <a:rPr lang="en-GB" sz="1400"/>
              <a:t>Hello! My name is Sebastian. I live in France with my family. My Mum is called Adèle and she is bossy but nice. My Stepdad is called Steve – he is English – he is sporty and funny. My sister is called Beatrix. She is confident but sometimes she is mean. My stepbrother is called Alex. He is intelligent and creative but he is shy. </a:t>
            </a:r>
          </a:p>
          <a:p>
            <a:pPr>
              <a:lnSpc>
                <a:spcPct val="150000"/>
              </a:lnSpc>
            </a:pPr>
            <a:endParaRPr lang="en-GB" sz="1400"/>
          </a:p>
          <a:p>
            <a:pPr>
              <a:lnSpc>
                <a:spcPct val="150000"/>
              </a:lnSpc>
            </a:pPr>
            <a:r>
              <a:rPr lang="fr-FR" sz="1400"/>
              <a:t>Bonjour! Je m’appelle ______________. J’habite en _________ avec ma famille. Ma ________  _________________ Adèle et elle est ______________ mais _______ . Mon ____ - ______   ______________ Steve - il est anglais - ___  ____  sportif et ___________ . Ma _______  ___________ Beatrix. Elle ____  _________  mais quelquefois elle est ____________ . Mon _____ - _______  ______________ Alex. Il ___   _____________ et _____________  mais _____   _____   _____________ . </a:t>
            </a:r>
          </a:p>
          <a:p>
            <a:pPr>
              <a:lnSpc>
                <a:spcPct val="150000"/>
              </a:lnSpc>
            </a:pPr>
            <a:endParaRPr lang="fr-FR" sz="1400"/>
          </a:p>
        </p:txBody>
      </p:sp>
      <p:sp>
        <p:nvSpPr>
          <p:cNvPr id="3" name="Rectangle 2">
            <a:extLst>
              <a:ext uri="{FF2B5EF4-FFF2-40B4-BE49-F238E27FC236}">
                <a16:creationId xmlns:a16="http://schemas.microsoft.com/office/drawing/2014/main" id="{FAD4DC31-7CD4-054A-9CB4-157A0FC7E728}"/>
              </a:ext>
            </a:extLst>
          </p:cNvPr>
          <p:cNvSpPr/>
          <p:nvPr/>
        </p:nvSpPr>
        <p:spPr>
          <a:xfrm>
            <a:off x="222248" y="4572000"/>
            <a:ext cx="6369051" cy="3970318"/>
          </a:xfrm>
          <a:prstGeom prst="rect">
            <a:avLst/>
          </a:prstGeom>
          <a:ln>
            <a:solidFill>
              <a:schemeClr val="tx1"/>
            </a:solidFill>
          </a:ln>
        </p:spPr>
        <p:txBody>
          <a:bodyPr wrap="square">
            <a:spAutoFit/>
          </a:bodyPr>
          <a:lstStyle/>
          <a:p>
            <a:pPr>
              <a:lnSpc>
                <a:spcPct val="150000"/>
              </a:lnSpc>
            </a:pPr>
            <a:r>
              <a:rPr lang="en-GB" sz="1400" b="1"/>
              <a:t>Challenge: write your own paragraph about your family members:</a:t>
            </a:r>
          </a:p>
          <a:p>
            <a:pPr>
              <a:lnSpc>
                <a:spcPct val="150000"/>
              </a:lnSpc>
            </a:pPr>
            <a:r>
              <a:rPr lang="en-GB" sz="1400"/>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p:txBody>
      </p:sp>
      <p:sp>
        <p:nvSpPr>
          <p:cNvPr id="4" name="Slide Number Placeholder 3"/>
          <p:cNvSpPr>
            <a:spLocks noGrp="1"/>
          </p:cNvSpPr>
          <p:nvPr>
            <p:ph type="sldNum" sz="quarter" idx="12"/>
          </p:nvPr>
        </p:nvSpPr>
        <p:spPr/>
        <p:txBody>
          <a:bodyPr/>
          <a:lstStyle/>
          <a:p>
            <a:fld id="{B0CB8DA3-2073-294C-B19C-B33865F764CB}" type="slidenum">
              <a:rPr lang="fr-FR" smtClean="0"/>
              <a:t>6</a:t>
            </a:fld>
            <a:endParaRPr lang="fr-FR"/>
          </a:p>
        </p:txBody>
      </p:sp>
    </p:spTree>
    <p:extLst>
      <p:ext uri="{BB962C8B-B14F-4D97-AF65-F5344CB8AC3E}">
        <p14:creationId xmlns:p14="http://schemas.microsoft.com/office/powerpoint/2010/main" val="4161293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E1E2F8E-3A37-454C-B7FF-22C556C3B339}"/>
              </a:ext>
            </a:extLst>
          </p:cNvPr>
          <p:cNvSpPr txBox="1"/>
          <p:nvPr/>
        </p:nvSpPr>
        <p:spPr>
          <a:xfrm>
            <a:off x="304800" y="151963"/>
            <a:ext cx="6197600" cy="307777"/>
          </a:xfrm>
          <a:prstGeom prst="rect">
            <a:avLst/>
          </a:prstGeom>
          <a:solidFill>
            <a:schemeClr val="bg2">
              <a:lumMod val="90000"/>
            </a:schemeClr>
          </a:solidFill>
          <a:ln>
            <a:solidFill>
              <a:schemeClr val="tx1"/>
            </a:solidFill>
          </a:ln>
        </p:spPr>
        <p:txBody>
          <a:bodyPr wrap="square" rtlCol="0">
            <a:spAutoFit/>
          </a:bodyPr>
          <a:lstStyle/>
          <a:p>
            <a:pPr algn="ctr"/>
            <a:r>
              <a:rPr lang="en-GB" sz="1400" b="1"/>
              <a:t>Section 2: Expressing opinions about music</a:t>
            </a:r>
          </a:p>
        </p:txBody>
      </p:sp>
      <p:graphicFrame>
        <p:nvGraphicFramePr>
          <p:cNvPr id="5" name="Table 4">
            <a:extLst>
              <a:ext uri="{FF2B5EF4-FFF2-40B4-BE49-F238E27FC236}">
                <a16:creationId xmlns:a16="http://schemas.microsoft.com/office/drawing/2014/main" id="{1C3E7379-A9DC-934E-9566-7BBA7FFE8B5F}"/>
              </a:ext>
            </a:extLst>
          </p:cNvPr>
          <p:cNvGraphicFramePr>
            <a:graphicFrameLocks noGrp="1"/>
          </p:cNvGraphicFramePr>
          <p:nvPr>
            <p:extLst>
              <p:ext uri="{D42A27DB-BD31-4B8C-83A1-F6EECF244321}">
                <p14:modId xmlns:p14="http://schemas.microsoft.com/office/powerpoint/2010/main" val="391198424"/>
              </p:ext>
            </p:extLst>
          </p:nvPr>
        </p:nvGraphicFramePr>
        <p:xfrm>
          <a:off x="547687" y="4995318"/>
          <a:ext cx="5711826" cy="3383280"/>
        </p:xfrm>
        <a:graphic>
          <a:graphicData uri="http://schemas.openxmlformats.org/drawingml/2006/table">
            <a:tbl>
              <a:tblPr firstRow="1" bandRow="1">
                <a:tableStyleId>{5C22544A-7EE6-4342-B048-85BDC9FD1C3A}</a:tableStyleId>
              </a:tblPr>
              <a:tblGrid>
                <a:gridCol w="1903942">
                  <a:extLst>
                    <a:ext uri="{9D8B030D-6E8A-4147-A177-3AD203B41FA5}">
                      <a16:colId xmlns:a16="http://schemas.microsoft.com/office/drawing/2014/main" val="2464453700"/>
                    </a:ext>
                  </a:extLst>
                </a:gridCol>
                <a:gridCol w="1903942">
                  <a:extLst>
                    <a:ext uri="{9D8B030D-6E8A-4147-A177-3AD203B41FA5}">
                      <a16:colId xmlns:a16="http://schemas.microsoft.com/office/drawing/2014/main" val="182677708"/>
                    </a:ext>
                  </a:extLst>
                </a:gridCol>
                <a:gridCol w="1903942">
                  <a:extLst>
                    <a:ext uri="{9D8B030D-6E8A-4147-A177-3AD203B41FA5}">
                      <a16:colId xmlns:a16="http://schemas.microsoft.com/office/drawing/2014/main" val="338189019"/>
                    </a:ext>
                  </a:extLst>
                </a:gridCol>
              </a:tblGrid>
              <a:tr h="370840">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1">
                        <a:solidFill>
                          <a:schemeClr val="tx1"/>
                        </a:solidFill>
                      </a:endParaRPr>
                    </a:p>
                    <a:p>
                      <a:pPr algn="ctr"/>
                      <a:r>
                        <a:rPr lang="fr-FR" sz="1400" b="1">
                          <a:solidFill>
                            <a:schemeClr val="tx1"/>
                          </a:solidFill>
                        </a:rPr>
                        <a:t>la musique pop </a:t>
                      </a:r>
                    </a:p>
                    <a:p>
                      <a:pPr algn="ctr"/>
                      <a:r>
                        <a:rPr lang="fr-FR" sz="1400" b="0" i="1">
                          <a:solidFill>
                            <a:schemeClr val="tx1"/>
                          </a:solidFill>
                        </a:rPr>
                        <a:t>pop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1">
                        <a:solidFill>
                          <a:schemeClr val="tx1"/>
                        </a:solidFill>
                      </a:endParaRPr>
                    </a:p>
                    <a:p>
                      <a:pPr algn="ctr"/>
                      <a:endParaRPr lang="fr-FR" sz="1400" b="1">
                        <a:solidFill>
                          <a:schemeClr val="tx1"/>
                        </a:solidFill>
                      </a:endParaRPr>
                    </a:p>
                    <a:p>
                      <a:pPr algn="ctr"/>
                      <a:endParaRPr lang="fr-FR" sz="1400" b="1">
                        <a:solidFill>
                          <a:schemeClr val="tx1"/>
                        </a:solidFill>
                      </a:endParaRPr>
                    </a:p>
                    <a:p>
                      <a:pPr algn="ctr"/>
                      <a:r>
                        <a:rPr lang="fr-FR" sz="1400" b="1">
                          <a:solidFill>
                            <a:schemeClr val="tx1"/>
                          </a:solidFill>
                        </a:rPr>
                        <a:t>la musique classique  </a:t>
                      </a:r>
                      <a:r>
                        <a:rPr lang="fr-FR" sz="1400" b="0" i="1">
                          <a:solidFill>
                            <a:schemeClr val="tx1"/>
                          </a:solidFill>
                        </a:rPr>
                        <a:t>classical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1">
                        <a:solidFill>
                          <a:schemeClr val="tx1"/>
                        </a:solidFill>
                      </a:endParaRPr>
                    </a:p>
                    <a:p>
                      <a:pPr algn="ctr"/>
                      <a:r>
                        <a:rPr lang="fr-FR" sz="1400" b="1">
                          <a:solidFill>
                            <a:schemeClr val="tx1"/>
                          </a:solidFill>
                        </a:rPr>
                        <a:t>le rock  </a:t>
                      </a:r>
                    </a:p>
                    <a:p>
                      <a:pPr algn="ctr"/>
                      <a:r>
                        <a:rPr lang="fr-FR" sz="1400" b="0" i="1">
                          <a:solidFill>
                            <a:schemeClr val="tx1"/>
                          </a:solidFill>
                        </a:rPr>
                        <a:t>rock music</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57697400"/>
                  </a:ext>
                </a:extLst>
              </a:tr>
              <a:tr h="370840">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r>
                        <a:rPr lang="fr-FR" sz="1400" b="1">
                          <a:solidFill>
                            <a:schemeClr val="tx1"/>
                          </a:solidFill>
                        </a:rPr>
                        <a:t>le rap </a:t>
                      </a:r>
                    </a:p>
                    <a:p>
                      <a:pPr algn="ctr"/>
                      <a:r>
                        <a:rPr lang="fr-FR" sz="1400" b="0" i="1">
                          <a:solidFill>
                            <a:schemeClr val="tx1"/>
                          </a:solidFill>
                        </a:rPr>
                        <a:t>hip hop/rap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r>
                        <a:rPr lang="fr-FR" sz="1400" b="1">
                          <a:solidFill>
                            <a:schemeClr val="tx1"/>
                          </a:solidFill>
                        </a:rPr>
                        <a:t>le jazz </a:t>
                      </a:r>
                    </a:p>
                    <a:p>
                      <a:pPr algn="ctr"/>
                      <a:r>
                        <a:rPr lang="fr-FR" sz="1400" b="0" i="1">
                          <a:solidFill>
                            <a:schemeClr val="tx1"/>
                          </a:solidFill>
                        </a:rPr>
                        <a:t>jazz</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endParaRPr lang="fr-FR" sz="1400" b="0">
                        <a:solidFill>
                          <a:schemeClr val="tx1"/>
                        </a:solidFill>
                      </a:endParaRPr>
                    </a:p>
                    <a:p>
                      <a:pPr algn="ctr"/>
                      <a:r>
                        <a:rPr lang="fr-FR" sz="1400" b="1">
                          <a:solidFill>
                            <a:schemeClr val="tx1"/>
                          </a:solidFill>
                        </a:rPr>
                        <a:t>le RnB </a:t>
                      </a:r>
                    </a:p>
                    <a:p>
                      <a:pPr algn="ctr"/>
                      <a:r>
                        <a:rPr lang="fr-FR" sz="1400" b="0" i="1">
                          <a:solidFill>
                            <a:schemeClr val="tx1"/>
                          </a:solidFill>
                        </a:rPr>
                        <a:t> RnB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95789607"/>
                  </a:ext>
                </a:extLst>
              </a:tr>
            </a:tbl>
          </a:graphicData>
        </a:graphic>
      </p:graphicFrame>
      <p:sp>
        <p:nvSpPr>
          <p:cNvPr id="6" name="TextBox 5">
            <a:extLst>
              <a:ext uri="{FF2B5EF4-FFF2-40B4-BE49-F238E27FC236}">
                <a16:creationId xmlns:a16="http://schemas.microsoft.com/office/drawing/2014/main" id="{5E3E810D-D0DA-C747-BA86-F670A8328C53}"/>
              </a:ext>
            </a:extLst>
          </p:cNvPr>
          <p:cNvSpPr txBox="1"/>
          <p:nvPr/>
        </p:nvSpPr>
        <p:spPr>
          <a:xfrm>
            <a:off x="547687" y="618053"/>
            <a:ext cx="5711826" cy="523220"/>
          </a:xfrm>
          <a:prstGeom prst="rect">
            <a:avLst/>
          </a:prstGeom>
          <a:noFill/>
          <a:ln>
            <a:solidFill>
              <a:schemeClr val="tx1"/>
            </a:solidFill>
          </a:ln>
        </p:spPr>
        <p:txBody>
          <a:bodyPr wrap="square" rtlCol="0">
            <a:spAutoFit/>
          </a:bodyPr>
          <a:lstStyle/>
          <a:p>
            <a:r>
              <a:rPr lang="en-GB" sz="1400" b="1"/>
              <a:t>1. Can you remember what these phrases mean in English? Fill in the table using the words in the box. </a:t>
            </a:r>
          </a:p>
        </p:txBody>
      </p:sp>
      <p:sp>
        <p:nvSpPr>
          <p:cNvPr id="7" name="TextBox 6">
            <a:extLst>
              <a:ext uri="{FF2B5EF4-FFF2-40B4-BE49-F238E27FC236}">
                <a16:creationId xmlns:a16="http://schemas.microsoft.com/office/drawing/2014/main" id="{08CC5B13-5337-E84A-8B71-E26A0FBADFF7}"/>
              </a:ext>
            </a:extLst>
          </p:cNvPr>
          <p:cNvSpPr txBox="1"/>
          <p:nvPr/>
        </p:nvSpPr>
        <p:spPr>
          <a:xfrm>
            <a:off x="560387" y="4477237"/>
            <a:ext cx="5711826" cy="307777"/>
          </a:xfrm>
          <a:prstGeom prst="rect">
            <a:avLst/>
          </a:prstGeom>
          <a:noFill/>
          <a:ln>
            <a:solidFill>
              <a:schemeClr val="tx1"/>
            </a:solidFill>
          </a:ln>
        </p:spPr>
        <p:txBody>
          <a:bodyPr wrap="square" rtlCol="0">
            <a:spAutoFit/>
          </a:bodyPr>
          <a:lstStyle/>
          <a:p>
            <a:r>
              <a:rPr lang="en-GB" sz="1400" b="1"/>
              <a:t>2. Draw a picture in each box to represent each genre of music</a:t>
            </a:r>
          </a:p>
        </p:txBody>
      </p:sp>
      <p:graphicFrame>
        <p:nvGraphicFramePr>
          <p:cNvPr id="8" name="Table 7">
            <a:extLst>
              <a:ext uri="{FF2B5EF4-FFF2-40B4-BE49-F238E27FC236}">
                <a16:creationId xmlns:a16="http://schemas.microsoft.com/office/drawing/2014/main" id="{0602E411-BAD4-BA4C-86BF-0A8DA19406B9}"/>
              </a:ext>
            </a:extLst>
          </p:cNvPr>
          <p:cNvGraphicFramePr>
            <a:graphicFrameLocks noGrp="1"/>
          </p:cNvGraphicFramePr>
          <p:nvPr>
            <p:extLst>
              <p:ext uri="{D42A27DB-BD31-4B8C-83A1-F6EECF244321}">
                <p14:modId xmlns:p14="http://schemas.microsoft.com/office/powerpoint/2010/main" val="3251671381"/>
              </p:ext>
            </p:extLst>
          </p:nvPr>
        </p:nvGraphicFramePr>
        <p:xfrm>
          <a:off x="547687" y="1368653"/>
          <a:ext cx="5711826" cy="2151380"/>
        </p:xfrm>
        <a:graphic>
          <a:graphicData uri="http://schemas.openxmlformats.org/drawingml/2006/table">
            <a:tbl>
              <a:tblPr firstRow="1" bandRow="1">
                <a:tableStyleId>{5C22544A-7EE6-4342-B048-85BDC9FD1C3A}</a:tableStyleId>
              </a:tblPr>
              <a:tblGrid>
                <a:gridCol w="2855913">
                  <a:extLst>
                    <a:ext uri="{9D8B030D-6E8A-4147-A177-3AD203B41FA5}">
                      <a16:colId xmlns:a16="http://schemas.microsoft.com/office/drawing/2014/main" val="1639911570"/>
                    </a:ext>
                  </a:extLst>
                </a:gridCol>
                <a:gridCol w="2855913">
                  <a:extLst>
                    <a:ext uri="{9D8B030D-6E8A-4147-A177-3AD203B41FA5}">
                      <a16:colId xmlns:a16="http://schemas.microsoft.com/office/drawing/2014/main" val="1309407708"/>
                    </a:ext>
                  </a:extLst>
                </a:gridCol>
              </a:tblGrid>
              <a:tr h="242342">
                <a:tc>
                  <a:txBody>
                    <a:bodyPr/>
                    <a:lstStyle/>
                    <a:p>
                      <a:pPr algn="ctr"/>
                      <a:r>
                        <a:rPr lang="fr-FR" b="1">
                          <a:solidFill>
                            <a:sysClr val="windowText" lastClr="000000"/>
                          </a:solidFill>
                        </a:rPr>
                        <a:t>French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fr-FR" b="1">
                          <a:solidFill>
                            <a:sysClr val="windowText" lastClr="000000"/>
                          </a:solidFill>
                        </a:rPr>
                        <a:t>English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96310611"/>
                  </a:ext>
                </a:extLst>
              </a:tr>
              <a:tr h="370840">
                <a:tc>
                  <a:txBody>
                    <a:bodyPr/>
                    <a:lstStyle/>
                    <a:p>
                      <a:r>
                        <a:rPr lang="fr-FR" sz="1400" b="0">
                          <a:solidFill>
                            <a:sysClr val="windowText" lastClr="000000"/>
                          </a:solidFill>
                        </a:rPr>
                        <a:t>J’adore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878764309"/>
                  </a:ext>
                </a:extLst>
              </a:tr>
              <a:tr h="370840">
                <a:tc>
                  <a:txBody>
                    <a:bodyPr/>
                    <a:lstStyle/>
                    <a:p>
                      <a:r>
                        <a:rPr lang="fr-FR" sz="1400" b="0">
                          <a:solidFill>
                            <a:sysClr val="windowText" lastClr="000000"/>
                          </a:solidFill>
                        </a:rPr>
                        <a:t>J’aime beaucoup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34769942"/>
                  </a:ext>
                </a:extLst>
              </a:tr>
              <a:tr h="370840">
                <a:tc>
                  <a:txBody>
                    <a:bodyPr/>
                    <a:lstStyle/>
                    <a:p>
                      <a:r>
                        <a:rPr lang="fr-FR" sz="1400" b="0">
                          <a:solidFill>
                            <a:sysClr val="windowText" lastClr="000000"/>
                          </a:solidFill>
                        </a:rPr>
                        <a:t>J’aime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55736926"/>
                  </a:ext>
                </a:extLst>
              </a:tr>
              <a:tr h="370840">
                <a:tc>
                  <a:txBody>
                    <a:bodyPr/>
                    <a:lstStyle/>
                    <a:p>
                      <a:r>
                        <a:rPr lang="fr-FR" sz="1400" b="0">
                          <a:solidFill>
                            <a:sysClr val="windowText" lastClr="000000"/>
                          </a:solidFill>
                        </a:rPr>
                        <a:t>Je n’aime pas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902291907"/>
                  </a:ext>
                </a:extLst>
              </a:tr>
              <a:tr h="370840">
                <a:tc>
                  <a:txBody>
                    <a:bodyPr/>
                    <a:lstStyle/>
                    <a:p>
                      <a:r>
                        <a:rPr lang="fr-FR" sz="1400" b="0">
                          <a:solidFill>
                            <a:sysClr val="windowText" lastClr="000000"/>
                          </a:solidFill>
                        </a:rPr>
                        <a:t>Je déteste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fr-FR" b="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19631302"/>
                  </a:ext>
                </a:extLst>
              </a:tr>
            </a:tbl>
          </a:graphicData>
        </a:graphic>
      </p:graphicFrame>
      <p:pic>
        <p:nvPicPr>
          <p:cNvPr id="9" name="Picture 8">
            <a:extLst>
              <a:ext uri="{FF2B5EF4-FFF2-40B4-BE49-F238E27FC236}">
                <a16:creationId xmlns:a16="http://schemas.microsoft.com/office/drawing/2014/main" id="{D9CA3BD0-F1D3-2140-AEB8-93374CC7D22B}"/>
              </a:ext>
            </a:extLst>
          </p:cNvPr>
          <p:cNvPicPr>
            <a:picLocks noChangeAspect="1"/>
          </p:cNvPicPr>
          <p:nvPr/>
        </p:nvPicPr>
        <p:blipFill>
          <a:blip r:embed="rId2"/>
          <a:stretch>
            <a:fillRect/>
          </a:stretch>
        </p:blipFill>
        <p:spPr>
          <a:xfrm>
            <a:off x="1352551" y="1714246"/>
            <a:ext cx="222250" cy="222250"/>
          </a:xfrm>
          <a:prstGeom prst="rect">
            <a:avLst/>
          </a:prstGeom>
        </p:spPr>
      </p:pic>
      <p:pic>
        <p:nvPicPr>
          <p:cNvPr id="10" name="Picture 9">
            <a:extLst>
              <a:ext uri="{FF2B5EF4-FFF2-40B4-BE49-F238E27FC236}">
                <a16:creationId xmlns:a16="http://schemas.microsoft.com/office/drawing/2014/main" id="{ACBFF908-038E-BA45-96E3-F47B4D72D2E6}"/>
              </a:ext>
            </a:extLst>
          </p:cNvPr>
          <p:cNvPicPr>
            <a:picLocks noChangeAspect="1"/>
          </p:cNvPicPr>
          <p:nvPr/>
        </p:nvPicPr>
        <p:blipFill>
          <a:blip r:embed="rId3"/>
          <a:stretch>
            <a:fillRect/>
          </a:stretch>
        </p:blipFill>
        <p:spPr>
          <a:xfrm>
            <a:off x="1962150" y="2050187"/>
            <a:ext cx="273050" cy="273050"/>
          </a:xfrm>
          <a:prstGeom prst="rect">
            <a:avLst/>
          </a:prstGeom>
        </p:spPr>
      </p:pic>
      <p:pic>
        <p:nvPicPr>
          <p:cNvPr id="11" name="Picture 10">
            <a:extLst>
              <a:ext uri="{FF2B5EF4-FFF2-40B4-BE49-F238E27FC236}">
                <a16:creationId xmlns:a16="http://schemas.microsoft.com/office/drawing/2014/main" id="{ACF63CD7-CE43-8349-846D-E296898A8F2E}"/>
              </a:ext>
            </a:extLst>
          </p:cNvPr>
          <p:cNvPicPr>
            <a:picLocks noChangeAspect="1"/>
          </p:cNvPicPr>
          <p:nvPr/>
        </p:nvPicPr>
        <p:blipFill>
          <a:blip r:embed="rId3"/>
          <a:stretch>
            <a:fillRect/>
          </a:stretch>
        </p:blipFill>
        <p:spPr>
          <a:xfrm>
            <a:off x="2330450" y="2050187"/>
            <a:ext cx="273050" cy="273050"/>
          </a:xfrm>
          <a:prstGeom prst="rect">
            <a:avLst/>
          </a:prstGeom>
        </p:spPr>
      </p:pic>
      <p:pic>
        <p:nvPicPr>
          <p:cNvPr id="12" name="Picture 11">
            <a:extLst>
              <a:ext uri="{FF2B5EF4-FFF2-40B4-BE49-F238E27FC236}">
                <a16:creationId xmlns:a16="http://schemas.microsoft.com/office/drawing/2014/main" id="{9CAF4BA2-BAE4-064C-85F4-BCF07C00EB6F}"/>
              </a:ext>
            </a:extLst>
          </p:cNvPr>
          <p:cNvPicPr>
            <a:picLocks noChangeAspect="1"/>
          </p:cNvPicPr>
          <p:nvPr/>
        </p:nvPicPr>
        <p:blipFill>
          <a:blip r:embed="rId3"/>
          <a:stretch>
            <a:fillRect/>
          </a:stretch>
        </p:blipFill>
        <p:spPr>
          <a:xfrm>
            <a:off x="1301751" y="2455214"/>
            <a:ext cx="273050" cy="273050"/>
          </a:xfrm>
          <a:prstGeom prst="rect">
            <a:avLst/>
          </a:prstGeom>
        </p:spPr>
      </p:pic>
      <p:pic>
        <p:nvPicPr>
          <p:cNvPr id="13" name="Picture 12">
            <a:extLst>
              <a:ext uri="{FF2B5EF4-FFF2-40B4-BE49-F238E27FC236}">
                <a16:creationId xmlns:a16="http://schemas.microsoft.com/office/drawing/2014/main" id="{CE17521F-8DC2-BA40-AEA0-2123FA565E1F}"/>
              </a:ext>
            </a:extLst>
          </p:cNvPr>
          <p:cNvPicPr>
            <a:picLocks noChangeAspect="1"/>
          </p:cNvPicPr>
          <p:nvPr/>
        </p:nvPicPr>
        <p:blipFill>
          <a:blip r:embed="rId4"/>
          <a:stretch>
            <a:fillRect/>
          </a:stretch>
        </p:blipFill>
        <p:spPr>
          <a:xfrm>
            <a:off x="1689100" y="2827581"/>
            <a:ext cx="273050" cy="273050"/>
          </a:xfrm>
          <a:prstGeom prst="rect">
            <a:avLst/>
          </a:prstGeom>
        </p:spPr>
      </p:pic>
      <p:pic>
        <p:nvPicPr>
          <p:cNvPr id="14" name="Picture 13">
            <a:extLst>
              <a:ext uri="{FF2B5EF4-FFF2-40B4-BE49-F238E27FC236}">
                <a16:creationId xmlns:a16="http://schemas.microsoft.com/office/drawing/2014/main" id="{057E8858-8FBB-7540-BEDD-870898868576}"/>
              </a:ext>
            </a:extLst>
          </p:cNvPr>
          <p:cNvPicPr>
            <a:picLocks noChangeAspect="1"/>
          </p:cNvPicPr>
          <p:nvPr/>
        </p:nvPicPr>
        <p:blipFill rotWithShape="1">
          <a:blip r:embed="rId5"/>
          <a:srcRect l="10489" t="11868" r="11888" b="9251"/>
          <a:stretch/>
        </p:blipFill>
        <p:spPr>
          <a:xfrm>
            <a:off x="1463676" y="3189272"/>
            <a:ext cx="273050" cy="277478"/>
          </a:xfrm>
          <a:prstGeom prst="rect">
            <a:avLst/>
          </a:prstGeom>
        </p:spPr>
      </p:pic>
      <p:sp>
        <p:nvSpPr>
          <p:cNvPr id="15" name="TextBox 14">
            <a:extLst>
              <a:ext uri="{FF2B5EF4-FFF2-40B4-BE49-F238E27FC236}">
                <a16:creationId xmlns:a16="http://schemas.microsoft.com/office/drawing/2014/main" id="{E2E87C0F-2B1B-C447-9504-779E2B88A252}"/>
              </a:ext>
            </a:extLst>
          </p:cNvPr>
          <p:cNvSpPr txBox="1"/>
          <p:nvPr/>
        </p:nvSpPr>
        <p:spPr>
          <a:xfrm>
            <a:off x="573087" y="3716600"/>
            <a:ext cx="5686426" cy="523220"/>
          </a:xfrm>
          <a:prstGeom prst="rect">
            <a:avLst/>
          </a:prstGeom>
          <a:noFill/>
          <a:ln>
            <a:solidFill>
              <a:schemeClr val="tx1"/>
            </a:solidFill>
          </a:ln>
        </p:spPr>
        <p:txBody>
          <a:bodyPr wrap="square" rtlCol="0">
            <a:spAutoFit/>
          </a:bodyPr>
          <a:lstStyle/>
          <a:p>
            <a:pPr algn="ctr"/>
            <a:r>
              <a:rPr lang="fr-FR" sz="1400"/>
              <a:t>I </a:t>
            </a:r>
            <a:r>
              <a:rPr lang="fr-FR" sz="1400" err="1"/>
              <a:t>hate</a:t>
            </a:r>
            <a:r>
              <a:rPr lang="fr-FR" sz="1400"/>
              <a:t>            I love              I </a:t>
            </a:r>
            <a:r>
              <a:rPr lang="fr-FR" sz="1400" err="1"/>
              <a:t>like</a:t>
            </a:r>
            <a:r>
              <a:rPr lang="fr-FR" sz="1400"/>
              <a:t>                I </a:t>
            </a:r>
            <a:r>
              <a:rPr lang="fr-FR" sz="1400" err="1"/>
              <a:t>don’t</a:t>
            </a:r>
            <a:r>
              <a:rPr lang="fr-FR" sz="1400"/>
              <a:t> </a:t>
            </a:r>
            <a:r>
              <a:rPr lang="fr-FR" sz="1400" err="1"/>
              <a:t>like</a:t>
            </a:r>
            <a:r>
              <a:rPr lang="fr-FR" sz="1400"/>
              <a:t>            I </a:t>
            </a:r>
            <a:r>
              <a:rPr lang="fr-FR" sz="1400" err="1"/>
              <a:t>really</a:t>
            </a:r>
            <a:r>
              <a:rPr lang="fr-FR" sz="1400"/>
              <a:t> </a:t>
            </a:r>
            <a:r>
              <a:rPr lang="fr-FR" sz="1400" err="1"/>
              <a:t>like</a:t>
            </a:r>
            <a:endParaRPr lang="fr-FR" sz="1400"/>
          </a:p>
          <a:p>
            <a:pPr algn="ctr"/>
            <a:endParaRPr lang="fr-FR" sz="1400"/>
          </a:p>
        </p:txBody>
      </p:sp>
      <p:sp>
        <p:nvSpPr>
          <p:cNvPr id="2" name="Slide Number Placeholder 1"/>
          <p:cNvSpPr>
            <a:spLocks noGrp="1"/>
          </p:cNvSpPr>
          <p:nvPr>
            <p:ph type="sldNum" sz="quarter" idx="12"/>
          </p:nvPr>
        </p:nvSpPr>
        <p:spPr/>
        <p:txBody>
          <a:bodyPr/>
          <a:lstStyle/>
          <a:p>
            <a:fld id="{B0CB8DA3-2073-294C-B19C-B33865F764CB}" type="slidenum">
              <a:rPr lang="fr-FR" smtClean="0"/>
              <a:t>7</a:t>
            </a:fld>
            <a:endParaRPr lang="fr-FR"/>
          </a:p>
        </p:txBody>
      </p:sp>
    </p:spTree>
    <p:extLst>
      <p:ext uri="{BB962C8B-B14F-4D97-AF65-F5344CB8AC3E}">
        <p14:creationId xmlns:p14="http://schemas.microsoft.com/office/powerpoint/2010/main" val="4013167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634FCC5-679A-E046-9F45-61C60EB139D2}"/>
              </a:ext>
            </a:extLst>
          </p:cNvPr>
          <p:cNvSpPr txBox="1"/>
          <p:nvPr/>
        </p:nvSpPr>
        <p:spPr>
          <a:xfrm>
            <a:off x="573088" y="3464992"/>
            <a:ext cx="5711825" cy="4508927"/>
          </a:xfrm>
          <a:prstGeom prst="rect">
            <a:avLst/>
          </a:prstGeom>
          <a:noFill/>
          <a:ln>
            <a:solidFill>
              <a:schemeClr val="tx1"/>
            </a:solidFill>
          </a:ln>
        </p:spPr>
        <p:txBody>
          <a:bodyPr wrap="square" rtlCol="0">
            <a:spAutoFit/>
          </a:bodyPr>
          <a:lstStyle/>
          <a:p>
            <a:r>
              <a:rPr lang="fr-FR" sz="1400" b="1"/>
              <a:t>4. Translate the sentences </a:t>
            </a:r>
            <a:r>
              <a:rPr lang="fr-FR" sz="1400" b="1" err="1"/>
              <a:t>into</a:t>
            </a:r>
            <a:r>
              <a:rPr lang="fr-FR" sz="1400" b="1"/>
              <a:t> English (the first one </a:t>
            </a:r>
            <a:r>
              <a:rPr lang="fr-FR" sz="1400" b="1" err="1"/>
              <a:t>is</a:t>
            </a:r>
            <a:r>
              <a:rPr lang="fr-FR" sz="1400" b="1"/>
              <a:t> </a:t>
            </a:r>
            <a:r>
              <a:rPr lang="fr-FR" sz="1400" b="1" err="1"/>
              <a:t>done</a:t>
            </a:r>
            <a:r>
              <a:rPr lang="fr-FR" sz="1400" b="1"/>
              <a:t> for </a:t>
            </a:r>
            <a:r>
              <a:rPr lang="fr-FR" sz="1400" b="1" err="1"/>
              <a:t>you</a:t>
            </a:r>
            <a:r>
              <a:rPr lang="fr-FR" sz="1400" b="1"/>
              <a:t>)</a:t>
            </a:r>
          </a:p>
          <a:p>
            <a:endParaRPr lang="fr-FR" sz="1400" b="1"/>
          </a:p>
          <a:p>
            <a:pPr>
              <a:lnSpc>
                <a:spcPct val="150000"/>
              </a:lnSpc>
            </a:pPr>
            <a:r>
              <a:rPr lang="fr-FR" sz="1400"/>
              <a:t>1.J’aime le rock </a:t>
            </a:r>
          </a:p>
          <a:p>
            <a:pPr>
              <a:lnSpc>
                <a:spcPct val="150000"/>
              </a:lnSpc>
            </a:pPr>
            <a:r>
              <a:rPr lang="fr-FR" sz="1400"/>
              <a:t>_____________</a:t>
            </a:r>
            <a:r>
              <a:rPr lang="fr-FR" sz="1400" i="1" u="sng"/>
              <a:t>I </a:t>
            </a:r>
            <a:r>
              <a:rPr lang="fr-FR" sz="1400" i="1" u="sng" err="1"/>
              <a:t>like</a:t>
            </a:r>
            <a:r>
              <a:rPr lang="fr-FR" sz="1400" i="1" u="sng"/>
              <a:t> rock music</a:t>
            </a:r>
            <a:r>
              <a:rPr lang="fr-FR" sz="1400"/>
              <a:t>_______________________</a:t>
            </a:r>
          </a:p>
          <a:p>
            <a:pPr>
              <a:lnSpc>
                <a:spcPct val="150000"/>
              </a:lnSpc>
            </a:pPr>
            <a:r>
              <a:rPr lang="fr-FR" sz="1400"/>
              <a:t>2. J’adore la musique classique </a:t>
            </a:r>
          </a:p>
          <a:p>
            <a:pPr>
              <a:lnSpc>
                <a:spcPct val="150000"/>
              </a:lnSpc>
            </a:pPr>
            <a:r>
              <a:rPr lang="fr-FR" sz="1400"/>
              <a:t>_________________________________________________</a:t>
            </a:r>
          </a:p>
          <a:p>
            <a:pPr>
              <a:lnSpc>
                <a:spcPct val="150000"/>
              </a:lnSpc>
            </a:pPr>
            <a:r>
              <a:rPr lang="fr-FR" sz="1400"/>
              <a:t>3. J’aime beaucoup la musique pop</a:t>
            </a:r>
          </a:p>
          <a:p>
            <a:pPr>
              <a:lnSpc>
                <a:spcPct val="150000"/>
              </a:lnSpc>
            </a:pPr>
            <a:r>
              <a:rPr lang="fr-FR" sz="1400"/>
              <a:t>_________________________________________________</a:t>
            </a:r>
          </a:p>
          <a:p>
            <a:pPr>
              <a:lnSpc>
                <a:spcPct val="150000"/>
              </a:lnSpc>
            </a:pPr>
            <a:r>
              <a:rPr lang="fr-FR" sz="1400"/>
              <a:t>4. Je n’aime pas le jazz</a:t>
            </a:r>
          </a:p>
          <a:p>
            <a:pPr>
              <a:lnSpc>
                <a:spcPct val="150000"/>
              </a:lnSpc>
            </a:pPr>
            <a:r>
              <a:rPr lang="fr-FR" sz="1400"/>
              <a:t>_________________________________________________</a:t>
            </a:r>
          </a:p>
          <a:p>
            <a:pPr>
              <a:lnSpc>
                <a:spcPct val="150000"/>
              </a:lnSpc>
            </a:pPr>
            <a:r>
              <a:rPr lang="fr-FR" sz="1400"/>
              <a:t>5. Je déteste le rap</a:t>
            </a:r>
          </a:p>
          <a:p>
            <a:pPr>
              <a:lnSpc>
                <a:spcPct val="150000"/>
              </a:lnSpc>
            </a:pPr>
            <a:r>
              <a:rPr lang="fr-FR" sz="1400"/>
              <a:t>_________________________________________________</a:t>
            </a:r>
          </a:p>
          <a:p>
            <a:pPr>
              <a:lnSpc>
                <a:spcPct val="150000"/>
              </a:lnSpc>
            </a:pPr>
            <a:r>
              <a:rPr lang="fr-FR" sz="1400"/>
              <a:t>6. Je n’aime pas le RnB</a:t>
            </a:r>
          </a:p>
          <a:p>
            <a:r>
              <a:rPr lang="fr-FR" sz="1400"/>
              <a:t>_________________________________________________</a:t>
            </a:r>
          </a:p>
          <a:p>
            <a:endParaRPr lang="fr-FR" sz="1400"/>
          </a:p>
        </p:txBody>
      </p:sp>
      <p:sp>
        <p:nvSpPr>
          <p:cNvPr id="3" name="TextBox 2">
            <a:extLst>
              <a:ext uri="{FF2B5EF4-FFF2-40B4-BE49-F238E27FC236}">
                <a16:creationId xmlns:a16="http://schemas.microsoft.com/office/drawing/2014/main" id="{8DE72967-F37B-4940-8866-0C3ECC9443F3}"/>
              </a:ext>
            </a:extLst>
          </p:cNvPr>
          <p:cNvSpPr txBox="1"/>
          <p:nvPr/>
        </p:nvSpPr>
        <p:spPr>
          <a:xfrm>
            <a:off x="573087" y="260837"/>
            <a:ext cx="5711826" cy="307777"/>
          </a:xfrm>
          <a:prstGeom prst="rect">
            <a:avLst/>
          </a:prstGeom>
          <a:noFill/>
          <a:ln>
            <a:solidFill>
              <a:schemeClr val="tx1"/>
            </a:solidFill>
          </a:ln>
        </p:spPr>
        <p:txBody>
          <a:bodyPr wrap="square" rtlCol="0">
            <a:spAutoFit/>
          </a:bodyPr>
          <a:lstStyle/>
          <a:p>
            <a:r>
              <a:rPr lang="en-GB" sz="1400" b="1"/>
              <a:t>3. Draw arrows to match up the French and English opinions </a:t>
            </a:r>
          </a:p>
        </p:txBody>
      </p:sp>
      <p:sp>
        <p:nvSpPr>
          <p:cNvPr id="4" name="TextBox 3">
            <a:extLst>
              <a:ext uri="{FF2B5EF4-FFF2-40B4-BE49-F238E27FC236}">
                <a16:creationId xmlns:a16="http://schemas.microsoft.com/office/drawing/2014/main" id="{55630242-0777-EC4A-8728-F64B7625FA8F}"/>
              </a:ext>
            </a:extLst>
          </p:cNvPr>
          <p:cNvSpPr txBox="1"/>
          <p:nvPr/>
        </p:nvSpPr>
        <p:spPr>
          <a:xfrm>
            <a:off x="573087" y="774700"/>
            <a:ext cx="5711826" cy="2408352"/>
          </a:xfrm>
          <a:prstGeom prst="rect">
            <a:avLst/>
          </a:prstGeom>
          <a:noFill/>
          <a:ln>
            <a:solidFill>
              <a:schemeClr val="tx1"/>
            </a:solidFill>
          </a:ln>
        </p:spPr>
        <p:txBody>
          <a:bodyPr wrap="square" rtlCol="0">
            <a:spAutoFit/>
          </a:bodyPr>
          <a:lstStyle/>
          <a:p>
            <a:pPr>
              <a:lnSpc>
                <a:spcPct val="150000"/>
              </a:lnSpc>
            </a:pPr>
            <a:endParaRPr lang="fr-FR" sz="700"/>
          </a:p>
          <a:p>
            <a:pPr>
              <a:lnSpc>
                <a:spcPct val="150000"/>
              </a:lnSpc>
            </a:pPr>
            <a:r>
              <a:rPr lang="fr-FR" sz="1400"/>
              <a:t>J’adore le RnB</a:t>
            </a:r>
          </a:p>
          <a:p>
            <a:pPr>
              <a:lnSpc>
                <a:spcPct val="150000"/>
              </a:lnSpc>
            </a:pPr>
            <a:r>
              <a:rPr lang="fr-FR" sz="1400"/>
              <a:t>Je n’aime pas la musique classique</a:t>
            </a:r>
          </a:p>
          <a:p>
            <a:pPr>
              <a:lnSpc>
                <a:spcPct val="150000"/>
              </a:lnSpc>
            </a:pPr>
            <a:r>
              <a:rPr lang="fr-FR" sz="1400"/>
              <a:t>J’aime le jazz</a:t>
            </a:r>
          </a:p>
          <a:p>
            <a:pPr>
              <a:lnSpc>
                <a:spcPct val="150000"/>
              </a:lnSpc>
            </a:pPr>
            <a:r>
              <a:rPr lang="fr-FR" sz="1400"/>
              <a:t>J’aime beaucoup le rap</a:t>
            </a:r>
          </a:p>
          <a:p>
            <a:pPr>
              <a:lnSpc>
                <a:spcPct val="150000"/>
              </a:lnSpc>
            </a:pPr>
            <a:r>
              <a:rPr lang="fr-FR" sz="1400"/>
              <a:t>Je déteste le rock</a:t>
            </a:r>
          </a:p>
          <a:p>
            <a:pPr>
              <a:lnSpc>
                <a:spcPct val="150000"/>
              </a:lnSpc>
            </a:pPr>
            <a:r>
              <a:rPr lang="fr-FR" sz="1400"/>
              <a:t>J’aime la musique pop</a:t>
            </a:r>
          </a:p>
          <a:p>
            <a:endParaRPr lang="fr-FR" sz="1100"/>
          </a:p>
        </p:txBody>
      </p:sp>
      <p:sp>
        <p:nvSpPr>
          <p:cNvPr id="5" name="TextBox 4">
            <a:extLst>
              <a:ext uri="{FF2B5EF4-FFF2-40B4-BE49-F238E27FC236}">
                <a16:creationId xmlns:a16="http://schemas.microsoft.com/office/drawing/2014/main" id="{2DD78EAE-8BA1-1348-B016-057DFE6308EA}"/>
              </a:ext>
            </a:extLst>
          </p:cNvPr>
          <p:cNvSpPr txBox="1"/>
          <p:nvPr/>
        </p:nvSpPr>
        <p:spPr>
          <a:xfrm>
            <a:off x="4229100" y="949960"/>
            <a:ext cx="2309813" cy="1997855"/>
          </a:xfrm>
          <a:prstGeom prst="rect">
            <a:avLst/>
          </a:prstGeom>
          <a:noFill/>
        </p:spPr>
        <p:txBody>
          <a:bodyPr wrap="square" rtlCol="0">
            <a:spAutoFit/>
          </a:bodyPr>
          <a:lstStyle/>
          <a:p>
            <a:pPr>
              <a:lnSpc>
                <a:spcPct val="150000"/>
              </a:lnSpc>
            </a:pPr>
            <a:r>
              <a:rPr lang="en-GB" sz="1400"/>
              <a:t>I hate rock music</a:t>
            </a:r>
          </a:p>
          <a:p>
            <a:pPr>
              <a:lnSpc>
                <a:spcPct val="150000"/>
              </a:lnSpc>
            </a:pPr>
            <a:r>
              <a:rPr lang="en-GB" sz="1400"/>
              <a:t>I love RnB</a:t>
            </a:r>
          </a:p>
          <a:p>
            <a:pPr>
              <a:lnSpc>
                <a:spcPct val="150000"/>
              </a:lnSpc>
            </a:pPr>
            <a:r>
              <a:rPr lang="en-GB" sz="1400"/>
              <a:t>I like jazz</a:t>
            </a:r>
          </a:p>
          <a:p>
            <a:pPr>
              <a:lnSpc>
                <a:spcPct val="150000"/>
              </a:lnSpc>
            </a:pPr>
            <a:r>
              <a:rPr lang="en-GB" sz="1400"/>
              <a:t>I like pop music</a:t>
            </a:r>
          </a:p>
          <a:p>
            <a:pPr>
              <a:lnSpc>
                <a:spcPct val="150000"/>
              </a:lnSpc>
            </a:pPr>
            <a:r>
              <a:rPr lang="en-GB" sz="1400"/>
              <a:t>I really like rap</a:t>
            </a:r>
          </a:p>
          <a:p>
            <a:pPr>
              <a:lnSpc>
                <a:spcPct val="150000"/>
              </a:lnSpc>
            </a:pPr>
            <a:r>
              <a:rPr lang="en-GB" sz="1400"/>
              <a:t>I don’t like classical music</a:t>
            </a:r>
          </a:p>
        </p:txBody>
      </p:sp>
      <p:cxnSp>
        <p:nvCxnSpPr>
          <p:cNvPr id="6" name="Straight Arrow Connector 5">
            <a:extLst>
              <a:ext uri="{FF2B5EF4-FFF2-40B4-BE49-F238E27FC236}">
                <a16:creationId xmlns:a16="http://schemas.microsoft.com/office/drawing/2014/main" id="{5AEA9D59-D805-B549-A0F6-68ADBFEC236C}"/>
              </a:ext>
            </a:extLst>
          </p:cNvPr>
          <p:cNvCxnSpPr>
            <a:cxnSpLocks/>
          </p:cNvCxnSpPr>
          <p:nvPr/>
        </p:nvCxnSpPr>
        <p:spPr>
          <a:xfrm>
            <a:off x="1801813" y="1153662"/>
            <a:ext cx="2427287" cy="3322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Slide Number Placeholder 6"/>
          <p:cNvSpPr>
            <a:spLocks noGrp="1"/>
          </p:cNvSpPr>
          <p:nvPr>
            <p:ph type="sldNum" sz="quarter" idx="12"/>
          </p:nvPr>
        </p:nvSpPr>
        <p:spPr/>
        <p:txBody>
          <a:bodyPr/>
          <a:lstStyle/>
          <a:p>
            <a:fld id="{B0CB8DA3-2073-294C-B19C-B33865F764CB}" type="slidenum">
              <a:rPr lang="fr-FR" smtClean="0"/>
              <a:t>8</a:t>
            </a:fld>
            <a:endParaRPr lang="fr-FR"/>
          </a:p>
        </p:txBody>
      </p:sp>
    </p:spTree>
    <p:extLst>
      <p:ext uri="{BB962C8B-B14F-4D97-AF65-F5344CB8AC3E}">
        <p14:creationId xmlns:p14="http://schemas.microsoft.com/office/powerpoint/2010/main" val="4204286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6398661-7FB6-7B42-932D-C46D57F897DD}"/>
              </a:ext>
            </a:extLst>
          </p:cNvPr>
          <p:cNvSpPr txBox="1"/>
          <p:nvPr/>
        </p:nvSpPr>
        <p:spPr>
          <a:xfrm>
            <a:off x="573087" y="378892"/>
            <a:ext cx="5711825" cy="4508927"/>
          </a:xfrm>
          <a:prstGeom prst="rect">
            <a:avLst/>
          </a:prstGeom>
          <a:noFill/>
          <a:ln>
            <a:solidFill>
              <a:schemeClr val="tx1"/>
            </a:solidFill>
          </a:ln>
        </p:spPr>
        <p:txBody>
          <a:bodyPr wrap="square" rtlCol="0">
            <a:spAutoFit/>
          </a:bodyPr>
          <a:lstStyle/>
          <a:p>
            <a:r>
              <a:rPr lang="fr-FR" sz="1400" b="1"/>
              <a:t>5. Translate </a:t>
            </a:r>
            <a:r>
              <a:rPr lang="fr-FR" sz="1400" b="1" err="1"/>
              <a:t>these</a:t>
            </a:r>
            <a:r>
              <a:rPr lang="fr-FR" sz="1400" b="1"/>
              <a:t> sentences </a:t>
            </a:r>
            <a:r>
              <a:rPr lang="fr-FR" sz="1400" b="1" err="1"/>
              <a:t>into</a:t>
            </a:r>
            <a:r>
              <a:rPr lang="fr-FR" sz="1400" b="1"/>
              <a:t> French (the first one </a:t>
            </a:r>
            <a:r>
              <a:rPr lang="fr-FR" sz="1400" b="1" err="1"/>
              <a:t>is</a:t>
            </a:r>
            <a:r>
              <a:rPr lang="fr-FR" sz="1400" b="1"/>
              <a:t> </a:t>
            </a:r>
            <a:r>
              <a:rPr lang="fr-FR" sz="1400" b="1" err="1"/>
              <a:t>done</a:t>
            </a:r>
            <a:r>
              <a:rPr lang="fr-FR" sz="1400" b="1"/>
              <a:t> for </a:t>
            </a:r>
            <a:r>
              <a:rPr lang="fr-FR" sz="1400" b="1" err="1"/>
              <a:t>you</a:t>
            </a:r>
            <a:r>
              <a:rPr lang="fr-FR" sz="1400" b="1"/>
              <a:t>)</a:t>
            </a:r>
          </a:p>
          <a:p>
            <a:endParaRPr lang="fr-FR" sz="1400" b="1"/>
          </a:p>
          <a:p>
            <a:pPr>
              <a:lnSpc>
                <a:spcPct val="150000"/>
              </a:lnSpc>
            </a:pPr>
            <a:r>
              <a:rPr lang="fr-FR" sz="1400"/>
              <a:t>1.I love rap</a:t>
            </a:r>
          </a:p>
          <a:p>
            <a:pPr>
              <a:lnSpc>
                <a:spcPct val="150000"/>
              </a:lnSpc>
            </a:pPr>
            <a:r>
              <a:rPr lang="fr-FR" sz="1400"/>
              <a:t>__________</a:t>
            </a:r>
            <a:r>
              <a:rPr lang="fr-FR" sz="1400" i="1" u="sng"/>
              <a:t>J’adore le rap</a:t>
            </a:r>
            <a:r>
              <a:rPr lang="fr-FR" sz="1400"/>
              <a:t>_______________________________</a:t>
            </a:r>
          </a:p>
          <a:p>
            <a:pPr>
              <a:lnSpc>
                <a:spcPct val="150000"/>
              </a:lnSpc>
            </a:pPr>
            <a:r>
              <a:rPr lang="fr-FR" sz="1400"/>
              <a:t>2. I </a:t>
            </a:r>
            <a:r>
              <a:rPr lang="fr-FR" sz="1400" err="1"/>
              <a:t>hate</a:t>
            </a:r>
            <a:r>
              <a:rPr lang="fr-FR" sz="1400"/>
              <a:t> pop music</a:t>
            </a:r>
          </a:p>
          <a:p>
            <a:pPr>
              <a:lnSpc>
                <a:spcPct val="150000"/>
              </a:lnSpc>
            </a:pPr>
            <a:r>
              <a:rPr lang="fr-FR" sz="1400"/>
              <a:t>____________________________________________________</a:t>
            </a:r>
          </a:p>
          <a:p>
            <a:pPr>
              <a:lnSpc>
                <a:spcPct val="150000"/>
              </a:lnSpc>
            </a:pPr>
            <a:r>
              <a:rPr lang="fr-FR" sz="1400"/>
              <a:t>3. I </a:t>
            </a:r>
            <a:r>
              <a:rPr lang="fr-FR" sz="1400" err="1"/>
              <a:t>really</a:t>
            </a:r>
            <a:r>
              <a:rPr lang="fr-FR" sz="1400"/>
              <a:t> </a:t>
            </a:r>
            <a:r>
              <a:rPr lang="fr-FR" sz="1400" err="1"/>
              <a:t>like</a:t>
            </a:r>
            <a:r>
              <a:rPr lang="fr-FR" sz="1400"/>
              <a:t> jazz</a:t>
            </a:r>
          </a:p>
          <a:p>
            <a:pPr>
              <a:lnSpc>
                <a:spcPct val="150000"/>
              </a:lnSpc>
            </a:pPr>
            <a:r>
              <a:rPr lang="fr-FR" sz="1400"/>
              <a:t>____________________________________________________</a:t>
            </a:r>
          </a:p>
          <a:p>
            <a:pPr>
              <a:lnSpc>
                <a:spcPct val="150000"/>
              </a:lnSpc>
            </a:pPr>
            <a:r>
              <a:rPr lang="fr-FR" sz="1400"/>
              <a:t>4. I </a:t>
            </a:r>
            <a:r>
              <a:rPr lang="fr-FR" sz="1400" err="1"/>
              <a:t>like</a:t>
            </a:r>
            <a:r>
              <a:rPr lang="fr-FR" sz="1400"/>
              <a:t> RnB</a:t>
            </a:r>
          </a:p>
          <a:p>
            <a:pPr>
              <a:lnSpc>
                <a:spcPct val="150000"/>
              </a:lnSpc>
            </a:pPr>
            <a:r>
              <a:rPr lang="fr-FR" sz="1400"/>
              <a:t>____________________________________________________</a:t>
            </a:r>
          </a:p>
          <a:p>
            <a:pPr>
              <a:lnSpc>
                <a:spcPct val="150000"/>
              </a:lnSpc>
            </a:pPr>
            <a:r>
              <a:rPr lang="fr-FR" sz="1400"/>
              <a:t>5. I love rock music</a:t>
            </a:r>
          </a:p>
          <a:p>
            <a:pPr>
              <a:lnSpc>
                <a:spcPct val="150000"/>
              </a:lnSpc>
            </a:pPr>
            <a:r>
              <a:rPr lang="fr-FR" sz="1400"/>
              <a:t>____________________________________________________</a:t>
            </a:r>
          </a:p>
          <a:p>
            <a:pPr>
              <a:lnSpc>
                <a:spcPct val="150000"/>
              </a:lnSpc>
            </a:pPr>
            <a:r>
              <a:rPr lang="fr-FR" sz="1400"/>
              <a:t>6. I </a:t>
            </a:r>
            <a:r>
              <a:rPr lang="fr-FR" sz="1400" err="1"/>
              <a:t>really</a:t>
            </a:r>
            <a:r>
              <a:rPr lang="fr-FR" sz="1400"/>
              <a:t> </a:t>
            </a:r>
            <a:r>
              <a:rPr lang="fr-FR" sz="1400" err="1"/>
              <a:t>like</a:t>
            </a:r>
            <a:r>
              <a:rPr lang="fr-FR" sz="1400"/>
              <a:t> classical music</a:t>
            </a:r>
          </a:p>
          <a:p>
            <a:r>
              <a:rPr lang="fr-FR" sz="1400"/>
              <a:t>____________________________________________________</a:t>
            </a:r>
          </a:p>
          <a:p>
            <a:endParaRPr lang="fr-FR" sz="1400"/>
          </a:p>
        </p:txBody>
      </p:sp>
      <p:sp>
        <p:nvSpPr>
          <p:cNvPr id="4" name="TextBox 3">
            <a:extLst>
              <a:ext uri="{FF2B5EF4-FFF2-40B4-BE49-F238E27FC236}">
                <a16:creationId xmlns:a16="http://schemas.microsoft.com/office/drawing/2014/main" id="{6401EF0D-1E0E-5649-A972-93ABAA589452}"/>
              </a:ext>
            </a:extLst>
          </p:cNvPr>
          <p:cNvSpPr txBox="1"/>
          <p:nvPr/>
        </p:nvSpPr>
        <p:spPr>
          <a:xfrm>
            <a:off x="573086" y="5130800"/>
            <a:ext cx="5711825" cy="3202993"/>
          </a:xfrm>
          <a:prstGeom prst="rect">
            <a:avLst/>
          </a:prstGeom>
          <a:noFill/>
          <a:ln>
            <a:solidFill>
              <a:schemeClr val="tx1"/>
            </a:solidFill>
          </a:ln>
        </p:spPr>
        <p:txBody>
          <a:bodyPr wrap="square" rtlCol="0">
            <a:spAutoFit/>
          </a:bodyPr>
          <a:lstStyle/>
          <a:p>
            <a:r>
              <a:rPr lang="fr-FR" sz="1400" b="1"/>
              <a:t>6. </a:t>
            </a:r>
            <a:r>
              <a:rPr lang="fr-FR" sz="1400" b="1" err="1"/>
              <a:t>Fill</a:t>
            </a:r>
            <a:r>
              <a:rPr lang="fr-FR" sz="1400" b="1"/>
              <a:t> in the gaps to </a:t>
            </a:r>
            <a:r>
              <a:rPr lang="fr-FR" sz="1400" b="1" err="1"/>
              <a:t>correctly</a:t>
            </a:r>
            <a:r>
              <a:rPr lang="fr-FR" sz="1400" b="1"/>
              <a:t> translate the sentence in </a:t>
            </a:r>
            <a:r>
              <a:rPr lang="fr-FR" sz="1400" b="1" err="1"/>
              <a:t>brackets</a:t>
            </a:r>
            <a:r>
              <a:rPr lang="fr-FR" sz="1400" b="1"/>
              <a:t> (the first one </a:t>
            </a:r>
            <a:r>
              <a:rPr lang="fr-FR" sz="1400" b="1" err="1"/>
              <a:t>is</a:t>
            </a:r>
            <a:r>
              <a:rPr lang="fr-FR" sz="1400" b="1"/>
              <a:t> </a:t>
            </a:r>
            <a:r>
              <a:rPr lang="fr-FR" sz="1400" b="1" err="1"/>
              <a:t>done</a:t>
            </a:r>
            <a:r>
              <a:rPr lang="fr-FR" sz="1400" b="1"/>
              <a:t> for </a:t>
            </a:r>
            <a:r>
              <a:rPr lang="fr-FR" sz="1400" b="1" err="1"/>
              <a:t>you</a:t>
            </a:r>
            <a:r>
              <a:rPr lang="fr-FR" sz="1400" b="1"/>
              <a:t>) </a:t>
            </a:r>
          </a:p>
          <a:p>
            <a:endParaRPr lang="fr-FR" sz="1400"/>
          </a:p>
          <a:p>
            <a:pPr marL="342900" indent="-342900">
              <a:lnSpc>
                <a:spcPct val="150000"/>
              </a:lnSpc>
              <a:buAutoNum type="arabicPeriod"/>
            </a:pPr>
            <a:r>
              <a:rPr lang="fr-FR" sz="1400"/>
              <a:t>Ma _</a:t>
            </a:r>
            <a:r>
              <a:rPr lang="fr-FR" sz="1400" i="1" u="sng"/>
              <a:t>mère_</a:t>
            </a:r>
            <a:r>
              <a:rPr lang="fr-FR" sz="1400"/>
              <a:t> aime la musique _</a:t>
            </a:r>
            <a:r>
              <a:rPr lang="fr-FR" sz="1400" i="1" u="sng"/>
              <a:t>classique_</a:t>
            </a:r>
            <a:r>
              <a:rPr lang="fr-FR" sz="1400"/>
              <a:t> </a:t>
            </a:r>
            <a:r>
              <a:rPr lang="fr-FR" sz="1200"/>
              <a:t>(</a:t>
            </a:r>
            <a:r>
              <a:rPr lang="fr-FR" sz="1200" err="1"/>
              <a:t>My</a:t>
            </a:r>
            <a:r>
              <a:rPr lang="fr-FR" sz="1200"/>
              <a:t> </a:t>
            </a:r>
            <a:r>
              <a:rPr lang="fr-FR" sz="1200" err="1"/>
              <a:t>mum</a:t>
            </a:r>
            <a:r>
              <a:rPr lang="fr-FR" sz="1200"/>
              <a:t> </a:t>
            </a:r>
            <a:r>
              <a:rPr lang="fr-FR" sz="1200" err="1"/>
              <a:t>likes</a:t>
            </a:r>
            <a:r>
              <a:rPr lang="fr-FR" sz="1200"/>
              <a:t> classical music)</a:t>
            </a:r>
            <a:endParaRPr lang="fr-FR" sz="1400"/>
          </a:p>
          <a:p>
            <a:pPr marL="342900" indent="-342900">
              <a:lnSpc>
                <a:spcPct val="150000"/>
              </a:lnSpc>
              <a:buAutoNum type="arabicPeriod"/>
            </a:pPr>
            <a:r>
              <a:rPr lang="fr-FR" sz="1400"/>
              <a:t>Mon ________ adore le rap et le _______</a:t>
            </a:r>
            <a:r>
              <a:rPr lang="fr-FR" sz="1200"/>
              <a:t> (</a:t>
            </a:r>
            <a:r>
              <a:rPr lang="fr-FR" sz="1200" err="1"/>
              <a:t>My</a:t>
            </a:r>
            <a:r>
              <a:rPr lang="fr-FR" sz="1200"/>
              <a:t> </a:t>
            </a:r>
            <a:r>
              <a:rPr lang="fr-FR" sz="1200" err="1"/>
              <a:t>brother</a:t>
            </a:r>
            <a:r>
              <a:rPr lang="fr-FR" sz="1200"/>
              <a:t> loves rap and RnB)</a:t>
            </a:r>
          </a:p>
          <a:p>
            <a:pPr marL="342900" indent="-342900">
              <a:lnSpc>
                <a:spcPct val="150000"/>
              </a:lnSpc>
              <a:buAutoNum type="arabicPeriod"/>
            </a:pPr>
            <a:r>
              <a:rPr lang="fr-FR" sz="1400"/>
              <a:t>Ma _______ aime beaucoup le _______ </a:t>
            </a:r>
            <a:r>
              <a:rPr lang="fr-FR" sz="1200"/>
              <a:t>(</a:t>
            </a:r>
            <a:r>
              <a:rPr lang="fr-FR" sz="1200" err="1"/>
              <a:t>My</a:t>
            </a:r>
            <a:r>
              <a:rPr lang="fr-FR" sz="1200"/>
              <a:t> </a:t>
            </a:r>
            <a:r>
              <a:rPr lang="fr-FR" sz="1200" err="1"/>
              <a:t>aunt</a:t>
            </a:r>
            <a:r>
              <a:rPr lang="fr-FR" sz="1200"/>
              <a:t> </a:t>
            </a:r>
            <a:r>
              <a:rPr lang="fr-FR" sz="1200" err="1"/>
              <a:t>really</a:t>
            </a:r>
            <a:r>
              <a:rPr lang="fr-FR" sz="1200"/>
              <a:t> </a:t>
            </a:r>
            <a:r>
              <a:rPr lang="fr-FR" sz="1200" err="1"/>
              <a:t>likes</a:t>
            </a:r>
            <a:r>
              <a:rPr lang="fr-FR" sz="1200"/>
              <a:t> jazz)</a:t>
            </a:r>
          </a:p>
          <a:p>
            <a:pPr marL="342900" indent="-342900">
              <a:lnSpc>
                <a:spcPct val="150000"/>
              </a:lnSpc>
              <a:buAutoNum type="arabicPeriod"/>
            </a:pPr>
            <a:r>
              <a:rPr lang="fr-FR" sz="1400"/>
              <a:t>Mon _____________ n’aime pas la musique _______ </a:t>
            </a:r>
            <a:r>
              <a:rPr lang="fr-FR" sz="1200"/>
              <a:t>(</a:t>
            </a:r>
            <a:r>
              <a:rPr lang="fr-FR" sz="1200" err="1"/>
              <a:t>My</a:t>
            </a:r>
            <a:r>
              <a:rPr lang="fr-FR" sz="1200"/>
              <a:t> </a:t>
            </a:r>
            <a:r>
              <a:rPr lang="fr-FR" sz="1200" err="1"/>
              <a:t>grandad</a:t>
            </a:r>
            <a:r>
              <a:rPr lang="fr-FR" sz="1200"/>
              <a:t> </a:t>
            </a:r>
            <a:r>
              <a:rPr lang="fr-FR" sz="1200" err="1"/>
              <a:t>doesn’t</a:t>
            </a:r>
            <a:r>
              <a:rPr lang="fr-FR" sz="1200"/>
              <a:t> </a:t>
            </a:r>
            <a:r>
              <a:rPr lang="fr-FR" sz="1200" err="1"/>
              <a:t>like</a:t>
            </a:r>
            <a:r>
              <a:rPr lang="fr-FR" sz="1200"/>
              <a:t> pop music)</a:t>
            </a:r>
          </a:p>
          <a:p>
            <a:pPr marL="342900" indent="-342900">
              <a:lnSpc>
                <a:spcPct val="150000"/>
              </a:lnSpc>
              <a:buAutoNum type="arabicPeriod"/>
            </a:pPr>
            <a:r>
              <a:rPr lang="fr-FR" sz="1400"/>
              <a:t>Ma ______________ déteste le _________ </a:t>
            </a:r>
            <a:r>
              <a:rPr lang="fr-FR" sz="1200"/>
              <a:t>(</a:t>
            </a:r>
            <a:r>
              <a:rPr lang="fr-FR" sz="1200" err="1"/>
              <a:t>My</a:t>
            </a:r>
            <a:r>
              <a:rPr lang="fr-FR" sz="1200"/>
              <a:t> </a:t>
            </a:r>
            <a:r>
              <a:rPr lang="fr-FR" sz="1200" err="1"/>
              <a:t>stepsister</a:t>
            </a:r>
            <a:r>
              <a:rPr lang="fr-FR" sz="1200"/>
              <a:t> </a:t>
            </a:r>
            <a:r>
              <a:rPr lang="fr-FR" sz="1200" err="1"/>
              <a:t>hates</a:t>
            </a:r>
            <a:r>
              <a:rPr lang="fr-FR" sz="1200"/>
              <a:t> rock)</a:t>
            </a:r>
          </a:p>
          <a:p>
            <a:pPr marL="342900" indent="-342900">
              <a:lnSpc>
                <a:spcPct val="150000"/>
              </a:lnSpc>
              <a:buAutoNum type="arabicPeriod"/>
            </a:pPr>
            <a:r>
              <a:rPr lang="fr-FR" sz="1400"/>
              <a:t>Mon ______________ adore la musique _____  </a:t>
            </a:r>
            <a:r>
              <a:rPr lang="fr-FR" sz="1200"/>
              <a:t>(</a:t>
            </a:r>
            <a:r>
              <a:rPr lang="fr-FR" sz="1200" err="1"/>
              <a:t>My</a:t>
            </a:r>
            <a:r>
              <a:rPr lang="fr-FR" sz="1200"/>
              <a:t> </a:t>
            </a:r>
            <a:r>
              <a:rPr lang="fr-FR" sz="1200" err="1"/>
              <a:t>stepdad</a:t>
            </a:r>
            <a:r>
              <a:rPr lang="fr-FR" sz="1200"/>
              <a:t> loves pop music)</a:t>
            </a:r>
            <a:endParaRPr lang="fr-FR" sz="1400"/>
          </a:p>
        </p:txBody>
      </p:sp>
      <p:sp>
        <p:nvSpPr>
          <p:cNvPr id="3" name="Slide Number Placeholder 2"/>
          <p:cNvSpPr>
            <a:spLocks noGrp="1"/>
          </p:cNvSpPr>
          <p:nvPr>
            <p:ph type="sldNum" sz="quarter" idx="12"/>
          </p:nvPr>
        </p:nvSpPr>
        <p:spPr/>
        <p:txBody>
          <a:bodyPr/>
          <a:lstStyle/>
          <a:p>
            <a:fld id="{B0CB8DA3-2073-294C-B19C-B33865F764CB}" type="slidenum">
              <a:rPr lang="fr-FR" smtClean="0"/>
              <a:t>9</a:t>
            </a:fld>
            <a:endParaRPr lang="fr-FR"/>
          </a:p>
        </p:txBody>
      </p:sp>
    </p:spTree>
    <p:extLst>
      <p:ext uri="{BB962C8B-B14F-4D97-AF65-F5344CB8AC3E}">
        <p14:creationId xmlns:p14="http://schemas.microsoft.com/office/powerpoint/2010/main" val="15338723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 /></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 /></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 /></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FE17609BD600F4F9719D13006D9BB1F" ma:contentTypeVersion="4" ma:contentTypeDescription="Create a new document." ma:contentTypeScope="" ma:versionID="58c6f574002e4c926bdd61e91428643f">
  <xsd:schema xmlns:xsd="http://www.w3.org/2001/XMLSchema" xmlns:xs="http://www.w3.org/2001/XMLSchema" xmlns:p="http://schemas.microsoft.com/office/2006/metadata/properties" xmlns:ns2="a0a0298a-5b41-43c9-a8d1-c7da49ccfb31" targetNamespace="http://schemas.microsoft.com/office/2006/metadata/properties" ma:root="true" ma:fieldsID="4949fd3f4fd3e1f7c2dc36dd3fe68dd4" ns2:_="">
    <xsd:import namespace="a0a0298a-5b41-43c9-a8d1-c7da49ccfb3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a0298a-5b41-43c9-a8d1-c7da49ccfb3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5954FCA-96DA-4801-B9C6-19278337D2CA}">
  <ds:schemaRefs>
    <ds:schemaRef ds:uri="http://schemas.microsoft.com/sharepoint/v3/contenttype/forms"/>
  </ds:schemaRefs>
</ds:datastoreItem>
</file>

<file path=customXml/itemProps2.xml><?xml version="1.0" encoding="utf-8"?>
<ds:datastoreItem xmlns:ds="http://schemas.openxmlformats.org/officeDocument/2006/customXml" ds:itemID="{6E615B9B-3047-4523-B8F4-26434B0E0A19}">
  <ds:schemaRefs>
    <ds:schemaRef ds:uri="http://schemas.microsoft.com/office/2006/metadata/contentType"/>
    <ds:schemaRef ds:uri="http://schemas.microsoft.com/office/2006/metadata/properties/metaAttributes"/>
    <ds:schemaRef ds:uri="http://www.w3.org/2000/xmlns/"/>
    <ds:schemaRef ds:uri="http://www.w3.org/2001/XMLSchema"/>
    <ds:schemaRef ds:uri="a0a0298a-5b41-43c9-a8d1-c7da49ccfb31"/>
  </ds:schemaRefs>
</ds:datastoreItem>
</file>

<file path=customXml/itemProps3.xml><?xml version="1.0" encoding="utf-8"?>
<ds:datastoreItem xmlns:ds="http://schemas.openxmlformats.org/officeDocument/2006/customXml" ds:itemID="{DF70D694-6854-444A-A72C-ABC1D568C104}">
  <ds:schemaRefs>
    <ds:schemaRef ds:uri="http://schemas.microsoft.com/office/2006/metadata/properties"/>
    <ds:schemaRef ds:uri="http://www.w3.org/2000/xmlns/"/>
  </ds:schemaRefs>
</ds:datastoreItem>
</file>

<file path=docProps/app.xml><?xml version="1.0" encoding="utf-8"?>
<Properties xmlns="http://schemas.openxmlformats.org/officeDocument/2006/extended-properties" xmlns:vt="http://schemas.openxmlformats.org/officeDocument/2006/docPropsVTypes">
  <Template>Office Theme</Template>
  <Application>Microsoft Office PowerPoint</Application>
  <PresentationFormat>On-screen Show (4:3)</PresentationFormat>
  <Slides>28</Slides>
  <Notes>1</Notes>
  <HiddenSlides>0</HiddenSlide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Susanna Larminie</dc:creator>
  <cp:lastModifiedBy>j_skitt@yahoo.com</cp:lastModifiedBy>
  <cp:revision>2</cp:revision>
  <dcterms:created xsi:type="dcterms:W3CDTF">2020-05-19T06:47:20Z</dcterms:created>
  <dcterms:modified xsi:type="dcterms:W3CDTF">2020-05-31T17:28:41Z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0x010100CFE17609BD600F4F9719D13006D9BB1F</vt:lpwstr>
  </property>
</Properties>
</file>