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3" r:id="rId2"/>
    <p:sldId id="258" r:id="rId3"/>
    <p:sldId id="261" r:id="rId4"/>
    <p:sldId id="262" r:id="rId5"/>
    <p:sldId id="260" r:id="rId6"/>
    <p:sldId id="264" r:id="rId7"/>
    <p:sldId id="266" r:id="rId8"/>
    <p:sldId id="267" r:id="rId9"/>
    <p:sldId id="265" r:id="rId10"/>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7BEB"/>
    <a:srgbClr val="FF9999"/>
    <a:srgbClr val="00CC99"/>
    <a:srgbClr val="CCECFF"/>
    <a:srgbClr val="CC99FF"/>
    <a:srgbClr val="66CCFF"/>
    <a:srgbClr val="FFFFCC"/>
    <a:srgbClr val="FFCCFF"/>
    <a:srgbClr val="CCCC00"/>
    <a:srgbClr val="66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F288BFF-B56D-4535-B586-7EC2FADFC2A5}" v="6" dt="2020-05-19T08:44:07.6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6456" autoAdjust="0"/>
  </p:normalViewPr>
  <p:slideViewPr>
    <p:cSldViewPr snapToGrid="0">
      <p:cViewPr varScale="1">
        <p:scale>
          <a:sx n="62" d="100"/>
          <a:sy n="62" d="100"/>
        </p:scale>
        <p:origin x="10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E5D1BAB-77C2-48CA-8B97-3668875A5CF3}" type="datetimeFigureOut">
              <a:rPr lang="en-GB" smtClean="0"/>
              <a:t>31/05/2020</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613CD999-EC11-4519-8F4E-77F16A585F21}" type="slidenum">
              <a:rPr lang="en-GB" smtClean="0"/>
              <a:t>‹#›</a:t>
            </a:fld>
            <a:endParaRPr lang="en-GB"/>
          </a:p>
        </p:txBody>
      </p:sp>
    </p:spTree>
    <p:extLst>
      <p:ext uri="{BB962C8B-B14F-4D97-AF65-F5344CB8AC3E}">
        <p14:creationId xmlns:p14="http://schemas.microsoft.com/office/powerpoint/2010/main" val="32566599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Starter – match up vocab, this can then be used to support your final task. </a:t>
            </a:r>
          </a:p>
        </p:txBody>
      </p:sp>
      <p:sp>
        <p:nvSpPr>
          <p:cNvPr id="4" name="Slide Number Placeholder 3"/>
          <p:cNvSpPr>
            <a:spLocks noGrp="1"/>
          </p:cNvSpPr>
          <p:nvPr>
            <p:ph type="sldNum" sz="quarter" idx="5"/>
          </p:nvPr>
        </p:nvSpPr>
        <p:spPr/>
        <p:txBody>
          <a:bodyPr/>
          <a:lstStyle/>
          <a:p>
            <a:fld id="{613CD999-EC11-4519-8F4E-77F16A585F21}" type="slidenum">
              <a:rPr lang="en-GB" smtClean="0"/>
              <a:t>1</a:t>
            </a:fld>
            <a:endParaRPr lang="en-GB"/>
          </a:p>
        </p:txBody>
      </p:sp>
    </p:spTree>
    <p:extLst>
      <p:ext uri="{BB962C8B-B14F-4D97-AF65-F5344CB8AC3E}">
        <p14:creationId xmlns:p14="http://schemas.microsoft.com/office/powerpoint/2010/main" val="2522179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Higher – for each of the words above (nouns/verbs) put them in to the correct column to show what is allowed and forbidden in school, you could also choose to put them in the end two columns if you see them as a positive or a negative about our school. There is not necessarily a right or wrong answer, this is more about recognising vocabulary. </a:t>
            </a:r>
          </a:p>
        </p:txBody>
      </p:sp>
      <p:sp>
        <p:nvSpPr>
          <p:cNvPr id="4" name="Slide Number Placeholder 3"/>
          <p:cNvSpPr>
            <a:spLocks noGrp="1"/>
          </p:cNvSpPr>
          <p:nvPr>
            <p:ph type="sldNum" sz="quarter" idx="5"/>
          </p:nvPr>
        </p:nvSpPr>
        <p:spPr/>
        <p:txBody>
          <a:bodyPr/>
          <a:lstStyle/>
          <a:p>
            <a:fld id="{613CD999-EC11-4519-8F4E-77F16A585F21}" type="slidenum">
              <a:rPr lang="en-GB" smtClean="0"/>
              <a:t>3</a:t>
            </a:fld>
            <a:endParaRPr lang="en-GB"/>
          </a:p>
        </p:txBody>
      </p:sp>
    </p:spTree>
    <p:extLst>
      <p:ext uri="{BB962C8B-B14F-4D97-AF65-F5344CB8AC3E}">
        <p14:creationId xmlns:p14="http://schemas.microsoft.com/office/powerpoint/2010/main" val="9298532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Foundation – for each of the words above (nouns/verbs) put them in to the correct column to show what is allowed and forbidden in school, you could also choose to put them in the end two columns if you see them as a positive or a negative about our school. There is not necessarily a right or wrong answer, this is more about recognising vocabulary. </a:t>
            </a:r>
          </a:p>
          <a:p>
            <a:endParaRPr lang="en-GB" dirty="0"/>
          </a:p>
        </p:txBody>
      </p:sp>
      <p:sp>
        <p:nvSpPr>
          <p:cNvPr id="4" name="Slide Number Placeholder 3"/>
          <p:cNvSpPr>
            <a:spLocks noGrp="1"/>
          </p:cNvSpPr>
          <p:nvPr>
            <p:ph type="sldNum" sz="quarter" idx="5"/>
          </p:nvPr>
        </p:nvSpPr>
        <p:spPr/>
        <p:txBody>
          <a:bodyPr/>
          <a:lstStyle/>
          <a:p>
            <a:fld id="{613CD999-EC11-4519-8F4E-77F16A585F21}" type="slidenum">
              <a:rPr lang="en-GB" smtClean="0"/>
              <a:t>4</a:t>
            </a:fld>
            <a:endParaRPr lang="en-GB"/>
          </a:p>
        </p:txBody>
      </p:sp>
    </p:spTree>
    <p:extLst>
      <p:ext uri="{BB962C8B-B14F-4D97-AF65-F5344CB8AC3E}">
        <p14:creationId xmlns:p14="http://schemas.microsoft.com/office/powerpoint/2010/main" val="25290742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Copy green box notes about how to form a statement about what you should and should not do in school</a:t>
            </a:r>
          </a:p>
          <a:p>
            <a:r>
              <a:rPr lang="en-GB" dirty="0"/>
              <a:t>Practice a couple of structures yourself – you must listen, you must not smoke, you must wear uniform, you must not talk</a:t>
            </a:r>
          </a:p>
        </p:txBody>
      </p:sp>
      <p:sp>
        <p:nvSpPr>
          <p:cNvPr id="4" name="Slide Number Placeholder 3"/>
          <p:cNvSpPr>
            <a:spLocks noGrp="1"/>
          </p:cNvSpPr>
          <p:nvPr>
            <p:ph type="sldNum" sz="quarter" idx="5"/>
          </p:nvPr>
        </p:nvSpPr>
        <p:spPr/>
        <p:txBody>
          <a:bodyPr/>
          <a:lstStyle/>
          <a:p>
            <a:fld id="{613CD999-EC11-4519-8F4E-77F16A585F21}" type="slidenum">
              <a:rPr lang="en-GB" smtClean="0"/>
              <a:t>5</a:t>
            </a:fld>
            <a:endParaRPr lang="en-GB"/>
          </a:p>
        </p:txBody>
      </p:sp>
    </p:spTree>
    <p:extLst>
      <p:ext uri="{BB962C8B-B14F-4D97-AF65-F5344CB8AC3E}">
        <p14:creationId xmlns:p14="http://schemas.microsoft.com/office/powerpoint/2010/main" val="2136935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Rot="1" noChangeAspect="1" noChangeArrowheads="1" noTextEdit="1"/>
          </p:cNvSpPr>
          <p:nvPr>
            <p:ph type="sldImg"/>
          </p:nvPr>
        </p:nvSpPr>
        <p:spPr>
          <a:ln/>
        </p:spPr>
      </p:sp>
      <p:sp>
        <p:nvSpPr>
          <p:cNvPr id="27651" name="Rectangle 3"/>
          <p:cNvSpPr>
            <a:spLocks noGrp="1" noChangeArrowheads="1"/>
          </p:cNvSpPr>
          <p:nvPr>
            <p:ph type="body" idx="1"/>
          </p:nvPr>
        </p:nvSpPr>
        <p:spPr/>
        <p:txBody>
          <a:bodyPr/>
          <a:lstStyle/>
          <a:p>
            <a:r>
              <a:rPr lang="en-GB" dirty="0"/>
              <a:t>For each of the structures above put them with </a:t>
            </a:r>
            <a:r>
              <a:rPr lang="en-GB" dirty="0" err="1"/>
              <a:t>il</a:t>
            </a:r>
            <a:r>
              <a:rPr lang="en-GB" dirty="0"/>
              <a:t> faut or </a:t>
            </a:r>
            <a:r>
              <a:rPr lang="en-GB" dirty="0" err="1"/>
              <a:t>il</a:t>
            </a:r>
            <a:r>
              <a:rPr lang="en-GB" dirty="0"/>
              <a:t> </a:t>
            </a:r>
            <a:r>
              <a:rPr lang="en-GB" dirty="0" err="1"/>
              <a:t>est</a:t>
            </a:r>
            <a:r>
              <a:rPr lang="en-GB" dirty="0"/>
              <a:t> </a:t>
            </a:r>
            <a:r>
              <a:rPr lang="en-GB" dirty="0" err="1"/>
              <a:t>interdit</a:t>
            </a:r>
            <a:r>
              <a:rPr lang="en-GB" dirty="0"/>
              <a:t> de so that it makes sense</a:t>
            </a:r>
          </a:p>
        </p:txBody>
      </p:sp>
    </p:spTree>
    <p:extLst>
      <p:ext uri="{BB962C8B-B14F-4D97-AF65-F5344CB8AC3E}">
        <p14:creationId xmlns:p14="http://schemas.microsoft.com/office/powerpoint/2010/main" val="1472436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Higher - Match up the rule with the correct picture – what should they do and not do?</a:t>
            </a:r>
          </a:p>
        </p:txBody>
      </p:sp>
      <p:sp>
        <p:nvSpPr>
          <p:cNvPr id="4" name="Slide Number Placeholder 3"/>
          <p:cNvSpPr>
            <a:spLocks noGrp="1"/>
          </p:cNvSpPr>
          <p:nvPr>
            <p:ph type="sldNum" sz="quarter" idx="5"/>
          </p:nvPr>
        </p:nvSpPr>
        <p:spPr/>
        <p:txBody>
          <a:bodyPr/>
          <a:lstStyle/>
          <a:p>
            <a:fld id="{613CD999-EC11-4519-8F4E-77F16A585F21}" type="slidenum">
              <a:rPr lang="en-GB" smtClean="0"/>
              <a:t>7</a:t>
            </a:fld>
            <a:endParaRPr lang="en-GB"/>
          </a:p>
        </p:txBody>
      </p:sp>
    </p:spTree>
    <p:extLst>
      <p:ext uri="{BB962C8B-B14F-4D97-AF65-F5344CB8AC3E}">
        <p14:creationId xmlns:p14="http://schemas.microsoft.com/office/powerpoint/2010/main" val="861875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Foundation - Match up the rule with the correct picture – what should they do and not do?</a:t>
            </a:r>
          </a:p>
          <a:p>
            <a:endParaRPr lang="en-GB" dirty="0"/>
          </a:p>
        </p:txBody>
      </p:sp>
      <p:sp>
        <p:nvSpPr>
          <p:cNvPr id="4" name="Slide Number Placeholder 3"/>
          <p:cNvSpPr>
            <a:spLocks noGrp="1"/>
          </p:cNvSpPr>
          <p:nvPr>
            <p:ph type="sldNum" sz="quarter" idx="5"/>
          </p:nvPr>
        </p:nvSpPr>
        <p:spPr/>
        <p:txBody>
          <a:bodyPr/>
          <a:lstStyle/>
          <a:p>
            <a:fld id="{613CD999-EC11-4519-8F4E-77F16A585F21}" type="slidenum">
              <a:rPr lang="en-GB" smtClean="0"/>
              <a:t>8</a:t>
            </a:fld>
            <a:endParaRPr lang="en-GB"/>
          </a:p>
        </p:txBody>
      </p:sp>
    </p:spTree>
    <p:extLst>
      <p:ext uri="{BB962C8B-B14F-4D97-AF65-F5344CB8AC3E}">
        <p14:creationId xmlns:p14="http://schemas.microsoft.com/office/powerpoint/2010/main" val="1195941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Using the vocabulary from this lesson you should now write a paragraph (either 40 or 90 words) explaining what you believe to be the positive and negative aspects of school are. Remember you can use vocab from slide 1 to build up your ideas and opinions. I have given you an example paragraph starter for </a:t>
            </a:r>
            <a:r>
              <a:rPr lang="en-GB"/>
              <a:t>those that need it. </a:t>
            </a:r>
            <a:endParaRPr lang="en-GB" dirty="0"/>
          </a:p>
        </p:txBody>
      </p:sp>
      <p:sp>
        <p:nvSpPr>
          <p:cNvPr id="4" name="Slide Number Placeholder 3"/>
          <p:cNvSpPr>
            <a:spLocks noGrp="1"/>
          </p:cNvSpPr>
          <p:nvPr>
            <p:ph type="sldNum" sz="quarter" idx="5"/>
          </p:nvPr>
        </p:nvSpPr>
        <p:spPr/>
        <p:txBody>
          <a:bodyPr/>
          <a:lstStyle/>
          <a:p>
            <a:fld id="{613CD999-EC11-4519-8F4E-77F16A585F21}" type="slidenum">
              <a:rPr lang="en-GB" smtClean="0"/>
              <a:t>9</a:t>
            </a:fld>
            <a:endParaRPr lang="en-GB"/>
          </a:p>
        </p:txBody>
      </p:sp>
    </p:spTree>
    <p:extLst>
      <p:ext uri="{BB962C8B-B14F-4D97-AF65-F5344CB8AC3E}">
        <p14:creationId xmlns:p14="http://schemas.microsoft.com/office/powerpoint/2010/main" val="41647683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721BC70-8DFA-4042-B984-6C69EB4FF5DB}" type="datetimeFigureOut">
              <a:rPr lang="en-GB" smtClean="0"/>
              <a:t>31/05/2020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7E9C4-601E-464B-AB9A-5C80E31808C1}" type="slidenum">
              <a:rPr lang="en-GB" smtClean="0"/>
              <a:t>‹#›</a:t>
            </a:fld>
            <a:endParaRPr lang="en-GB"/>
          </a:p>
        </p:txBody>
      </p:sp>
    </p:spTree>
    <p:extLst>
      <p:ext uri="{BB962C8B-B14F-4D97-AF65-F5344CB8AC3E}">
        <p14:creationId xmlns:p14="http://schemas.microsoft.com/office/powerpoint/2010/main" val="3780212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721BC70-8DFA-4042-B984-6C69EB4FF5DB}" type="datetimeFigureOut">
              <a:rPr lang="en-GB" smtClean="0"/>
              <a:t>31/05/2020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7E9C4-601E-464B-AB9A-5C80E31808C1}" type="slidenum">
              <a:rPr lang="en-GB" smtClean="0"/>
              <a:t>‹#›</a:t>
            </a:fld>
            <a:endParaRPr lang="en-GB"/>
          </a:p>
        </p:txBody>
      </p:sp>
    </p:spTree>
    <p:extLst>
      <p:ext uri="{BB962C8B-B14F-4D97-AF65-F5344CB8AC3E}">
        <p14:creationId xmlns:p14="http://schemas.microsoft.com/office/powerpoint/2010/main" val="1599527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721BC70-8DFA-4042-B984-6C69EB4FF5DB}" type="datetimeFigureOut">
              <a:rPr lang="en-GB" smtClean="0"/>
              <a:t>31/05/2020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7E9C4-601E-464B-AB9A-5C80E31808C1}" type="slidenum">
              <a:rPr lang="en-GB" smtClean="0"/>
              <a:t>‹#›</a:t>
            </a:fld>
            <a:endParaRPr lang="en-GB"/>
          </a:p>
        </p:txBody>
      </p:sp>
    </p:spTree>
    <p:extLst>
      <p:ext uri="{BB962C8B-B14F-4D97-AF65-F5344CB8AC3E}">
        <p14:creationId xmlns:p14="http://schemas.microsoft.com/office/powerpoint/2010/main" val="1869322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721BC70-8DFA-4042-B984-6C69EB4FF5DB}" type="datetimeFigureOut">
              <a:rPr lang="en-GB" smtClean="0"/>
              <a:t>31/05/2020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7E9C4-601E-464B-AB9A-5C80E31808C1}" type="slidenum">
              <a:rPr lang="en-GB" smtClean="0"/>
              <a:t>‹#›</a:t>
            </a:fld>
            <a:endParaRPr lang="en-GB"/>
          </a:p>
        </p:txBody>
      </p:sp>
    </p:spTree>
    <p:extLst>
      <p:ext uri="{BB962C8B-B14F-4D97-AF65-F5344CB8AC3E}">
        <p14:creationId xmlns:p14="http://schemas.microsoft.com/office/powerpoint/2010/main" val="31303764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4721BC70-8DFA-4042-B984-6C69EB4FF5DB}" type="datetimeFigureOut">
              <a:rPr lang="en-GB" smtClean="0"/>
              <a:t>31/05/2020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7F7E9C4-601E-464B-AB9A-5C80E31808C1}" type="slidenum">
              <a:rPr lang="en-GB" smtClean="0"/>
              <a:t>‹#›</a:t>
            </a:fld>
            <a:endParaRPr lang="en-GB"/>
          </a:p>
        </p:txBody>
      </p:sp>
    </p:spTree>
    <p:extLst>
      <p:ext uri="{BB962C8B-B14F-4D97-AF65-F5344CB8AC3E}">
        <p14:creationId xmlns:p14="http://schemas.microsoft.com/office/powerpoint/2010/main" val="11287867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721BC70-8DFA-4042-B984-6C69EB4FF5DB}" type="datetimeFigureOut">
              <a:rPr lang="en-GB" smtClean="0"/>
              <a:t>31/05/2020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F7E9C4-601E-464B-AB9A-5C80E31808C1}" type="slidenum">
              <a:rPr lang="en-GB" smtClean="0"/>
              <a:t>‹#›</a:t>
            </a:fld>
            <a:endParaRPr lang="en-GB"/>
          </a:p>
        </p:txBody>
      </p:sp>
    </p:spTree>
    <p:extLst>
      <p:ext uri="{BB962C8B-B14F-4D97-AF65-F5344CB8AC3E}">
        <p14:creationId xmlns:p14="http://schemas.microsoft.com/office/powerpoint/2010/main" val="2279979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721BC70-8DFA-4042-B984-6C69EB4FF5DB}" type="datetimeFigureOut">
              <a:rPr lang="en-GB" smtClean="0"/>
              <a:t>31/05/2020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7F7E9C4-601E-464B-AB9A-5C80E31808C1}" type="slidenum">
              <a:rPr lang="en-GB" smtClean="0"/>
              <a:t>‹#›</a:t>
            </a:fld>
            <a:endParaRPr lang="en-GB"/>
          </a:p>
        </p:txBody>
      </p:sp>
    </p:spTree>
    <p:extLst>
      <p:ext uri="{BB962C8B-B14F-4D97-AF65-F5344CB8AC3E}">
        <p14:creationId xmlns:p14="http://schemas.microsoft.com/office/powerpoint/2010/main" val="3340205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721BC70-8DFA-4042-B984-6C69EB4FF5DB}" type="datetimeFigureOut">
              <a:rPr lang="en-GB" smtClean="0"/>
              <a:t>31/05/2020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7F7E9C4-601E-464B-AB9A-5C80E31808C1}" type="slidenum">
              <a:rPr lang="en-GB" smtClean="0"/>
              <a:t>‹#›</a:t>
            </a:fld>
            <a:endParaRPr lang="en-GB"/>
          </a:p>
        </p:txBody>
      </p:sp>
    </p:spTree>
    <p:extLst>
      <p:ext uri="{BB962C8B-B14F-4D97-AF65-F5344CB8AC3E}">
        <p14:creationId xmlns:p14="http://schemas.microsoft.com/office/powerpoint/2010/main" val="39289811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21BC70-8DFA-4042-B984-6C69EB4FF5DB}" type="datetimeFigureOut">
              <a:rPr lang="en-GB" smtClean="0"/>
              <a:t>31/05/2020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7F7E9C4-601E-464B-AB9A-5C80E31808C1}" type="slidenum">
              <a:rPr lang="en-GB" smtClean="0"/>
              <a:t>‹#›</a:t>
            </a:fld>
            <a:endParaRPr lang="en-GB"/>
          </a:p>
        </p:txBody>
      </p:sp>
    </p:spTree>
    <p:extLst>
      <p:ext uri="{BB962C8B-B14F-4D97-AF65-F5344CB8AC3E}">
        <p14:creationId xmlns:p14="http://schemas.microsoft.com/office/powerpoint/2010/main" val="403843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721BC70-8DFA-4042-B984-6C69EB4FF5DB}" type="datetimeFigureOut">
              <a:rPr lang="en-GB" smtClean="0"/>
              <a:t>31/05/2020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F7E9C4-601E-464B-AB9A-5C80E31808C1}" type="slidenum">
              <a:rPr lang="en-GB" smtClean="0"/>
              <a:t>‹#›</a:t>
            </a:fld>
            <a:endParaRPr lang="en-GB"/>
          </a:p>
        </p:txBody>
      </p:sp>
    </p:spTree>
    <p:extLst>
      <p:ext uri="{BB962C8B-B14F-4D97-AF65-F5344CB8AC3E}">
        <p14:creationId xmlns:p14="http://schemas.microsoft.com/office/powerpoint/2010/main" val="7622715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721BC70-8DFA-4042-B984-6C69EB4FF5DB}" type="datetimeFigureOut">
              <a:rPr lang="en-GB" smtClean="0"/>
              <a:t>31/05/2020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7F7E9C4-601E-464B-AB9A-5C80E31808C1}" type="slidenum">
              <a:rPr lang="en-GB" smtClean="0"/>
              <a:t>‹#›</a:t>
            </a:fld>
            <a:endParaRPr lang="en-GB"/>
          </a:p>
        </p:txBody>
      </p:sp>
    </p:spTree>
    <p:extLst>
      <p:ext uri="{BB962C8B-B14F-4D97-AF65-F5344CB8AC3E}">
        <p14:creationId xmlns:p14="http://schemas.microsoft.com/office/powerpoint/2010/main" val="4490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21BC70-8DFA-4042-B984-6C69EB4FF5DB}" type="datetimeFigureOut">
              <a:rPr lang="en-GB" smtClean="0"/>
              <a:t>31/05/2020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F7E9C4-601E-464B-AB9A-5C80E31808C1}" type="slidenum">
              <a:rPr lang="en-GB" smtClean="0"/>
              <a:t>‹#›</a:t>
            </a:fld>
            <a:endParaRPr lang="en-GB"/>
          </a:p>
        </p:txBody>
      </p:sp>
    </p:spTree>
    <p:extLst>
      <p:ext uri="{BB962C8B-B14F-4D97-AF65-F5344CB8AC3E}">
        <p14:creationId xmlns:p14="http://schemas.microsoft.com/office/powerpoint/2010/main" val="8225657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9.wmf"/><Relationship Id="rId13" Type="http://schemas.openxmlformats.org/officeDocument/2006/relationships/image" Target="../media/image13.wmf"/><Relationship Id="rId3" Type="http://schemas.openxmlformats.org/officeDocument/2006/relationships/image" Target="../media/image4.wmf"/><Relationship Id="rId7" Type="http://schemas.openxmlformats.org/officeDocument/2006/relationships/image" Target="../media/image8.wmf"/><Relationship Id="rId12" Type="http://schemas.openxmlformats.org/officeDocument/2006/relationships/image" Target="../media/image12.jpeg"/><Relationship Id="rId17" Type="http://schemas.openxmlformats.org/officeDocument/2006/relationships/image" Target="../media/image16.png"/><Relationship Id="rId2" Type="http://schemas.openxmlformats.org/officeDocument/2006/relationships/notesSlide" Target="../notesSlides/notesSlide5.xml"/><Relationship Id="rId16"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7.wmf"/><Relationship Id="rId11" Type="http://schemas.openxmlformats.org/officeDocument/2006/relationships/hyperlink" Target="http://www.clipart.com/en/close-up?o=3862436&amp;memlevel=A&amp;a=a&amp;q=pupil&amp;k_mode=all&amp;s=109&amp;e=126&amp;show=&amp;c=&amp;cid=&amp;findincat=&amp;g=&amp;cc=&amp;page=7&amp;k_exc=&amp;pubid=" TargetMode="External"/><Relationship Id="rId5" Type="http://schemas.openxmlformats.org/officeDocument/2006/relationships/image" Target="../media/image6.gif"/><Relationship Id="rId15" Type="http://schemas.openxmlformats.org/officeDocument/2006/relationships/hyperlink" Target="http://www.clipart.com/en/close-up?o=3861347&amp;memlevel=A&amp;a=a&amp;q=bin&amp;k_mode=all&amp;s=73&amp;e=90&amp;show=&amp;c=&amp;cid=&amp;findincat=&amp;g=&amp;cc=&amp;page=5&amp;k_exc=&amp;pubid=" TargetMode="External"/><Relationship Id="rId10" Type="http://schemas.openxmlformats.org/officeDocument/2006/relationships/image" Target="../media/image11.wmf"/><Relationship Id="rId4" Type="http://schemas.openxmlformats.org/officeDocument/2006/relationships/image" Target="../media/image5.wmf"/><Relationship Id="rId9" Type="http://schemas.openxmlformats.org/officeDocument/2006/relationships/image" Target="../media/image10.wmf"/><Relationship Id="rId14" Type="http://schemas.openxmlformats.org/officeDocument/2006/relationships/image" Target="../media/image14.wmf"/></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t="-17000" b="-17000"/>
          </a:stretch>
        </a:blipFill>
        <a:effectLst/>
      </p:bgPr>
    </p:bg>
    <p:spTree>
      <p:nvGrpSpPr>
        <p:cNvPr id="1" name=""/>
        <p:cNvGrpSpPr/>
        <p:nvPr/>
      </p:nvGrpSpPr>
      <p:grpSpPr>
        <a:xfrm>
          <a:off x="0" y="0"/>
          <a:ext cx="0" cy="0"/>
          <a:chOff x="0" y="0"/>
          <a:chExt cx="0" cy="0"/>
        </a:xfrm>
      </p:grpSpPr>
      <p:sp>
        <p:nvSpPr>
          <p:cNvPr id="4" name="Text Box 6"/>
          <p:cNvSpPr txBox="1"/>
          <p:nvPr/>
        </p:nvSpPr>
        <p:spPr>
          <a:xfrm>
            <a:off x="1774826" y="1268413"/>
            <a:ext cx="4608513" cy="4229100"/>
          </a:xfrm>
          <a:prstGeom prst="rect">
            <a:avLst/>
          </a:prstGeom>
          <a:ln/>
          <a:extLst>
            <a:ext uri="{C572A759-6A51-4108-AA02-DFA0A04FC94B}"/>
          </a:extLst>
        </p:spPr>
        <p:style>
          <a:lnRef idx="2">
            <a:schemeClr val="accent4"/>
          </a:lnRef>
          <a:fillRef idx="1">
            <a:schemeClr val="lt1"/>
          </a:fillRef>
          <a:effectRef idx="0">
            <a:schemeClr val="accent4"/>
          </a:effectRef>
          <a:fontRef idx="minor">
            <a:schemeClr val="dk1"/>
          </a:fontRef>
        </p:style>
        <p:txBody>
          <a:bodyPr/>
          <a:lstStyle>
            <a:lvl1pPr marL="342900" indent="-342900">
              <a:defRPr>
                <a:solidFill>
                  <a:schemeClr val="tx1"/>
                </a:solidFill>
                <a:latin typeface="Arial" pitchFamily="34" charset="0"/>
              </a:defRPr>
            </a:lvl1pPr>
            <a:lvl2pPr marL="800100" indent="-342900">
              <a:defRPr>
                <a:solidFill>
                  <a:schemeClr val="tx1"/>
                </a:solidFill>
                <a:latin typeface="Arial" pitchFamily="34" charset="0"/>
              </a:defRPr>
            </a:lvl2pPr>
            <a:lvl3pPr marL="1257300" indent="-342900">
              <a:defRPr>
                <a:solidFill>
                  <a:schemeClr val="tx1"/>
                </a:solidFill>
                <a:latin typeface="Arial" pitchFamily="34" charset="0"/>
              </a:defRPr>
            </a:lvl3pPr>
            <a:lvl4pPr marL="1714500" indent="-342900">
              <a:defRPr>
                <a:solidFill>
                  <a:schemeClr val="tx1"/>
                </a:solidFill>
                <a:latin typeface="Arial" pitchFamily="34" charset="0"/>
              </a:defRPr>
            </a:lvl4pPr>
            <a:lvl5pPr marL="2171700" indent="-342900">
              <a:defRPr>
                <a:solidFill>
                  <a:schemeClr val="tx1"/>
                </a:solidFill>
                <a:latin typeface="Arial" pitchFamily="34" charset="0"/>
              </a:defRPr>
            </a:lvl5pPr>
            <a:lvl6pPr marL="2628900" indent="-342900" fontAlgn="base">
              <a:spcBef>
                <a:spcPct val="0"/>
              </a:spcBef>
              <a:spcAft>
                <a:spcPct val="0"/>
              </a:spcAft>
              <a:defRPr>
                <a:solidFill>
                  <a:schemeClr val="tx1"/>
                </a:solidFill>
                <a:latin typeface="Arial" pitchFamily="34" charset="0"/>
              </a:defRPr>
            </a:lvl6pPr>
            <a:lvl7pPr marL="3086100" indent="-342900" fontAlgn="base">
              <a:spcBef>
                <a:spcPct val="0"/>
              </a:spcBef>
              <a:spcAft>
                <a:spcPct val="0"/>
              </a:spcAft>
              <a:defRPr>
                <a:solidFill>
                  <a:schemeClr val="tx1"/>
                </a:solidFill>
                <a:latin typeface="Arial" pitchFamily="34" charset="0"/>
              </a:defRPr>
            </a:lvl7pPr>
            <a:lvl8pPr marL="3543300" indent="-342900" fontAlgn="base">
              <a:spcBef>
                <a:spcPct val="0"/>
              </a:spcBef>
              <a:spcAft>
                <a:spcPct val="0"/>
              </a:spcAft>
              <a:defRPr>
                <a:solidFill>
                  <a:schemeClr val="tx1"/>
                </a:solidFill>
                <a:latin typeface="Arial" pitchFamily="34" charset="0"/>
              </a:defRPr>
            </a:lvl8pPr>
            <a:lvl9pPr marL="4000500" indent="-342900" fontAlgn="base">
              <a:spcBef>
                <a:spcPct val="0"/>
              </a:spcBef>
              <a:spcAft>
                <a:spcPct val="0"/>
              </a:spcAft>
              <a:defRPr>
                <a:solidFill>
                  <a:schemeClr val="tx1"/>
                </a:solidFill>
                <a:latin typeface="Arial" pitchFamily="34" charset="0"/>
              </a:defRPr>
            </a:lvl9pPr>
          </a:lstStyle>
          <a:p>
            <a:pPr>
              <a:lnSpc>
                <a:spcPct val="150000"/>
              </a:lnSpc>
              <a:buFontTx/>
              <a:buAutoNum type="arabicPeriod"/>
              <a:defRPr/>
            </a:pPr>
            <a:r>
              <a:rPr lang="fr-FR" dirty="0">
                <a:solidFill>
                  <a:srgbClr val="000000"/>
                </a:solidFill>
                <a:latin typeface="Arial Rounded MT Bold" pitchFamily="34" charset="0"/>
                <a:ea typeface="MS Mincho" pitchFamily="49" charset="-128"/>
                <a:cs typeface="Times New Roman" pitchFamily="18" charset="0"/>
              </a:rPr>
              <a:t>Je suis d’accord avec</a:t>
            </a:r>
            <a:endParaRPr lang="en-GB" sz="1200" dirty="0">
              <a:solidFill>
                <a:srgbClr val="000000"/>
              </a:solidFill>
              <a:latin typeface="Calibri" pitchFamily="34" charset="0"/>
              <a:ea typeface="MS Mincho" pitchFamily="49" charset="-128"/>
              <a:cs typeface="Times New Roman" pitchFamily="18" charset="0"/>
            </a:endParaRPr>
          </a:p>
          <a:p>
            <a:pPr>
              <a:lnSpc>
                <a:spcPct val="150000"/>
              </a:lnSpc>
              <a:buFontTx/>
              <a:buAutoNum type="arabicPeriod"/>
              <a:defRPr/>
            </a:pPr>
            <a:r>
              <a:rPr lang="fr-FR" dirty="0">
                <a:solidFill>
                  <a:srgbClr val="000000"/>
                </a:solidFill>
                <a:latin typeface="Arial Rounded MT Bold" pitchFamily="34" charset="0"/>
                <a:ea typeface="MS Mincho" pitchFamily="49" charset="-128"/>
                <a:cs typeface="Times New Roman" pitchFamily="18" charset="0"/>
              </a:rPr>
              <a:t>Je ne suis pas d’accord avec</a:t>
            </a:r>
            <a:endParaRPr lang="en-GB" sz="1200" dirty="0">
              <a:solidFill>
                <a:srgbClr val="000000"/>
              </a:solidFill>
              <a:latin typeface="Calibri" pitchFamily="34" charset="0"/>
              <a:ea typeface="MS Mincho" pitchFamily="49" charset="-128"/>
              <a:cs typeface="Times New Roman" pitchFamily="18" charset="0"/>
            </a:endParaRPr>
          </a:p>
          <a:p>
            <a:pPr>
              <a:lnSpc>
                <a:spcPct val="150000"/>
              </a:lnSpc>
              <a:buFontTx/>
              <a:buAutoNum type="arabicPeriod"/>
              <a:defRPr/>
            </a:pPr>
            <a:r>
              <a:rPr lang="en-US" dirty="0">
                <a:solidFill>
                  <a:srgbClr val="000000"/>
                </a:solidFill>
                <a:latin typeface="Arial Rounded MT Bold" pitchFamily="34" charset="0"/>
                <a:ea typeface="MS Mincho" pitchFamily="49" charset="-128"/>
                <a:cs typeface="Times New Roman" pitchFamily="18" charset="0"/>
              </a:rPr>
              <a:t>La </a:t>
            </a:r>
            <a:r>
              <a:rPr lang="en-US" dirty="0" err="1">
                <a:solidFill>
                  <a:srgbClr val="000000"/>
                </a:solidFill>
                <a:latin typeface="Arial Rounded MT Bold" pitchFamily="34" charset="0"/>
                <a:ea typeface="MS Mincho" pitchFamily="49" charset="-128"/>
                <a:cs typeface="Times New Roman" pitchFamily="18" charset="0"/>
              </a:rPr>
              <a:t>règle</a:t>
            </a:r>
            <a:r>
              <a:rPr lang="en-US" dirty="0">
                <a:solidFill>
                  <a:srgbClr val="000000"/>
                </a:solidFill>
                <a:latin typeface="Arial Rounded MT Bold" pitchFamily="34" charset="0"/>
                <a:ea typeface="MS Mincho" pitchFamily="49" charset="-128"/>
                <a:cs typeface="Times New Roman" pitchFamily="18" charset="0"/>
              </a:rPr>
              <a:t> qui </a:t>
            </a:r>
            <a:r>
              <a:rPr lang="en-US" dirty="0" err="1">
                <a:solidFill>
                  <a:srgbClr val="000000"/>
                </a:solidFill>
                <a:latin typeface="Arial Rounded MT Bold" pitchFamily="34" charset="0"/>
                <a:ea typeface="MS Mincho" pitchFamily="49" charset="-128"/>
                <a:cs typeface="Times New Roman" pitchFamily="18" charset="0"/>
              </a:rPr>
              <a:t>dit</a:t>
            </a:r>
            <a:r>
              <a:rPr lang="en-US" dirty="0">
                <a:solidFill>
                  <a:srgbClr val="000000"/>
                </a:solidFill>
                <a:latin typeface="Arial Rounded MT Bold" pitchFamily="34" charset="0"/>
                <a:ea typeface="MS Mincho" pitchFamily="49" charset="-128"/>
                <a:cs typeface="Times New Roman" pitchFamily="18" charset="0"/>
              </a:rPr>
              <a:t> </a:t>
            </a:r>
            <a:r>
              <a:rPr lang="en-US" dirty="0" err="1">
                <a:solidFill>
                  <a:srgbClr val="000000"/>
                </a:solidFill>
                <a:latin typeface="Arial Rounded MT Bold" pitchFamily="34" charset="0"/>
                <a:ea typeface="MS Mincho" pitchFamily="49" charset="-128"/>
                <a:cs typeface="Times New Roman" pitchFamily="18" charset="0"/>
              </a:rPr>
              <a:t>qu</a:t>
            </a:r>
            <a:r>
              <a:rPr lang="en-US" dirty="0">
                <a:solidFill>
                  <a:srgbClr val="000000"/>
                </a:solidFill>
                <a:latin typeface="Arial Rounded MT Bold" pitchFamily="34" charset="0"/>
                <a:ea typeface="MS Mincho" pitchFamily="49" charset="-128"/>
                <a:cs typeface="Times New Roman" pitchFamily="18" charset="0"/>
              </a:rPr>
              <a:t>’</a:t>
            </a:r>
            <a:endParaRPr lang="en-GB" sz="1200" dirty="0">
              <a:solidFill>
                <a:srgbClr val="000000"/>
              </a:solidFill>
              <a:latin typeface="Calibri" pitchFamily="34" charset="0"/>
              <a:ea typeface="MS Mincho" pitchFamily="49" charset="-128"/>
              <a:cs typeface="Times New Roman" pitchFamily="18" charset="0"/>
            </a:endParaRPr>
          </a:p>
          <a:p>
            <a:pPr>
              <a:lnSpc>
                <a:spcPct val="150000"/>
              </a:lnSpc>
              <a:buFontTx/>
              <a:buAutoNum type="arabicPeriod"/>
              <a:defRPr/>
            </a:pPr>
            <a:r>
              <a:rPr lang="en-US" dirty="0" err="1">
                <a:solidFill>
                  <a:srgbClr val="000000"/>
                </a:solidFill>
                <a:latin typeface="Arial Rounded MT Bold" pitchFamily="34" charset="0"/>
                <a:ea typeface="MS Mincho" pitchFamily="49" charset="-128"/>
                <a:cs typeface="Times New Roman" pitchFamily="18" charset="0"/>
              </a:rPr>
              <a:t>Parce</a:t>
            </a:r>
            <a:r>
              <a:rPr lang="en-US" dirty="0">
                <a:solidFill>
                  <a:srgbClr val="000000"/>
                </a:solidFill>
                <a:latin typeface="Arial Rounded MT Bold" pitchFamily="34" charset="0"/>
                <a:ea typeface="MS Mincho" pitchFamily="49" charset="-128"/>
                <a:cs typeface="Times New Roman" pitchFamily="18" charset="0"/>
              </a:rPr>
              <a:t> que / car</a:t>
            </a:r>
            <a:endParaRPr lang="en-GB" sz="1200" dirty="0">
              <a:solidFill>
                <a:srgbClr val="000000"/>
              </a:solidFill>
              <a:latin typeface="Calibri" pitchFamily="34" charset="0"/>
              <a:ea typeface="MS Mincho" pitchFamily="49" charset="-128"/>
              <a:cs typeface="Times New Roman" pitchFamily="18" charset="0"/>
            </a:endParaRPr>
          </a:p>
          <a:p>
            <a:pPr>
              <a:lnSpc>
                <a:spcPct val="150000"/>
              </a:lnSpc>
              <a:buFontTx/>
              <a:buAutoNum type="arabicPeriod"/>
              <a:defRPr/>
            </a:pPr>
            <a:r>
              <a:rPr lang="en-US" dirty="0">
                <a:solidFill>
                  <a:srgbClr val="000000"/>
                </a:solidFill>
                <a:latin typeface="Arial Rounded MT Bold" pitchFamily="34" charset="0"/>
                <a:ea typeface="MS Mincho" pitchFamily="49" charset="-128"/>
                <a:cs typeface="Times New Roman" pitchFamily="18" charset="0"/>
              </a:rPr>
              <a:t>Je la </a:t>
            </a:r>
            <a:r>
              <a:rPr lang="en-US" dirty="0" err="1">
                <a:solidFill>
                  <a:srgbClr val="000000"/>
                </a:solidFill>
                <a:latin typeface="Arial Rounded MT Bold" pitchFamily="34" charset="0"/>
                <a:ea typeface="MS Mincho" pitchFamily="49" charset="-128"/>
                <a:cs typeface="Times New Roman" pitchFamily="18" charset="0"/>
              </a:rPr>
              <a:t>trouve</a:t>
            </a:r>
            <a:r>
              <a:rPr lang="en-US" dirty="0">
                <a:solidFill>
                  <a:srgbClr val="000000"/>
                </a:solidFill>
                <a:latin typeface="Arial Rounded MT Bold" pitchFamily="34" charset="0"/>
                <a:ea typeface="MS Mincho" pitchFamily="49" charset="-128"/>
                <a:cs typeface="Times New Roman" pitchFamily="18" charset="0"/>
              </a:rPr>
              <a:t> </a:t>
            </a:r>
          </a:p>
          <a:p>
            <a:pPr>
              <a:lnSpc>
                <a:spcPct val="150000"/>
              </a:lnSpc>
              <a:buFontTx/>
              <a:buAutoNum type="arabicPeriod"/>
              <a:defRPr/>
            </a:pPr>
            <a:r>
              <a:rPr lang="en-US" dirty="0" err="1">
                <a:solidFill>
                  <a:srgbClr val="000000"/>
                </a:solidFill>
                <a:latin typeface="Arial Rounded MT Bold" pitchFamily="34" charset="0"/>
                <a:ea typeface="MS Mincho" pitchFamily="49" charset="-128"/>
                <a:cs typeface="Times New Roman" pitchFamily="18" charset="0"/>
              </a:rPr>
              <a:t>injuste</a:t>
            </a:r>
            <a:r>
              <a:rPr lang="en-US" dirty="0">
                <a:solidFill>
                  <a:srgbClr val="000000"/>
                </a:solidFill>
                <a:latin typeface="Arial Rounded MT Bold" pitchFamily="34" charset="0"/>
                <a:ea typeface="MS Mincho" pitchFamily="49" charset="-128"/>
                <a:cs typeface="Times New Roman" pitchFamily="18" charset="0"/>
              </a:rPr>
              <a:t>/ </a:t>
            </a:r>
            <a:r>
              <a:rPr lang="en-US" dirty="0" err="1">
                <a:solidFill>
                  <a:srgbClr val="000000"/>
                </a:solidFill>
                <a:latin typeface="Arial Rounded MT Bold" pitchFamily="34" charset="0"/>
                <a:ea typeface="MS Mincho" pitchFamily="49" charset="-128"/>
                <a:cs typeface="Times New Roman" pitchFamily="18" charset="0"/>
              </a:rPr>
              <a:t>juste</a:t>
            </a:r>
            <a:r>
              <a:rPr lang="en-US" dirty="0">
                <a:solidFill>
                  <a:srgbClr val="000000"/>
                </a:solidFill>
                <a:latin typeface="Arial Rounded MT Bold" pitchFamily="34" charset="0"/>
                <a:ea typeface="MS Mincho" pitchFamily="49" charset="-128"/>
                <a:cs typeface="Times New Roman" pitchFamily="18" charset="0"/>
              </a:rPr>
              <a:t> / stupide/ </a:t>
            </a:r>
            <a:r>
              <a:rPr lang="en-US" dirty="0" err="1">
                <a:solidFill>
                  <a:srgbClr val="000000"/>
                </a:solidFill>
                <a:latin typeface="Arial Rounded MT Bold" pitchFamily="34" charset="0"/>
                <a:ea typeface="MS Mincho" pitchFamily="49" charset="-128"/>
                <a:cs typeface="Times New Roman" pitchFamily="18" charset="0"/>
              </a:rPr>
              <a:t>raisonnable</a:t>
            </a:r>
            <a:r>
              <a:rPr lang="en-US" dirty="0">
                <a:solidFill>
                  <a:srgbClr val="000000"/>
                </a:solidFill>
                <a:latin typeface="Arial Rounded MT Bold" pitchFamily="34" charset="0"/>
                <a:ea typeface="MS Mincho" pitchFamily="49" charset="-128"/>
                <a:cs typeface="Times New Roman" pitchFamily="18" charset="0"/>
              </a:rPr>
              <a:t> </a:t>
            </a:r>
            <a:endParaRPr lang="en-GB" sz="1200" dirty="0">
              <a:solidFill>
                <a:srgbClr val="000000"/>
              </a:solidFill>
              <a:latin typeface="Calibri" pitchFamily="34" charset="0"/>
              <a:ea typeface="MS Mincho" pitchFamily="49" charset="-128"/>
              <a:cs typeface="Times New Roman" pitchFamily="18" charset="0"/>
            </a:endParaRPr>
          </a:p>
          <a:p>
            <a:pPr>
              <a:lnSpc>
                <a:spcPct val="150000"/>
              </a:lnSpc>
              <a:buFontTx/>
              <a:buAutoNum type="arabicPeriod"/>
              <a:defRPr/>
            </a:pPr>
            <a:r>
              <a:rPr lang="en-US" dirty="0" err="1">
                <a:solidFill>
                  <a:srgbClr val="000000"/>
                </a:solidFill>
                <a:latin typeface="Arial Rounded MT Bold" pitchFamily="34" charset="0"/>
                <a:ea typeface="MS Mincho" pitchFamily="49" charset="-128"/>
                <a:cs typeface="Times New Roman" pitchFamily="18" charset="0"/>
              </a:rPr>
              <a:t>J’estime</a:t>
            </a:r>
            <a:r>
              <a:rPr lang="en-US" dirty="0">
                <a:solidFill>
                  <a:srgbClr val="000000"/>
                </a:solidFill>
                <a:latin typeface="Arial Rounded MT Bold" pitchFamily="34" charset="0"/>
                <a:ea typeface="MS Mincho" pitchFamily="49" charset="-128"/>
                <a:cs typeface="Times New Roman" pitchFamily="18" charset="0"/>
              </a:rPr>
              <a:t> que </a:t>
            </a:r>
          </a:p>
          <a:p>
            <a:pPr>
              <a:lnSpc>
                <a:spcPct val="150000"/>
              </a:lnSpc>
              <a:buFontTx/>
              <a:buAutoNum type="arabicPeriod"/>
              <a:defRPr/>
            </a:pPr>
            <a:r>
              <a:rPr lang="fr-FR" dirty="0">
                <a:solidFill>
                  <a:srgbClr val="000000"/>
                </a:solidFill>
                <a:latin typeface="Arial Rounded MT Bold" pitchFamily="34" charset="0"/>
                <a:ea typeface="MS Mincho" pitchFamily="49" charset="-128"/>
                <a:cs typeface="Times New Roman" pitchFamily="18" charset="0"/>
              </a:rPr>
              <a:t>c’est / ce n’est pas essentiel de+ INF </a:t>
            </a:r>
          </a:p>
          <a:p>
            <a:pPr>
              <a:lnSpc>
                <a:spcPct val="150000"/>
              </a:lnSpc>
              <a:buFontTx/>
              <a:buAutoNum type="arabicPeriod"/>
              <a:defRPr/>
            </a:pPr>
            <a:r>
              <a:rPr lang="fr-FR" dirty="0">
                <a:solidFill>
                  <a:srgbClr val="000000"/>
                </a:solidFill>
                <a:latin typeface="Arial Rounded MT Bold" pitchFamily="34" charset="0"/>
                <a:ea typeface="MS Mincho" pitchFamily="49" charset="-128"/>
                <a:cs typeface="Times New Roman" pitchFamily="18" charset="0"/>
              </a:rPr>
              <a:t>je ne comprends pas pourquoi…</a:t>
            </a:r>
            <a:endParaRPr lang="en-GB" sz="1200" dirty="0">
              <a:solidFill>
                <a:srgbClr val="000000"/>
              </a:solidFill>
              <a:latin typeface="Calibri" pitchFamily="34" charset="0"/>
              <a:ea typeface="MS Mincho" pitchFamily="49" charset="-128"/>
              <a:cs typeface="Times New Roman" pitchFamily="18" charset="0"/>
            </a:endParaRPr>
          </a:p>
          <a:p>
            <a:pPr>
              <a:lnSpc>
                <a:spcPct val="150000"/>
              </a:lnSpc>
              <a:defRPr/>
            </a:pPr>
            <a:endParaRPr lang="en-GB" sz="1200" dirty="0">
              <a:solidFill>
                <a:srgbClr val="000000"/>
              </a:solidFill>
              <a:latin typeface="Calibri" pitchFamily="34" charset="0"/>
              <a:ea typeface="MS Mincho" pitchFamily="49" charset="-128"/>
              <a:cs typeface="Times New Roman" pitchFamily="18" charset="0"/>
            </a:endParaRPr>
          </a:p>
        </p:txBody>
      </p:sp>
      <p:sp>
        <p:nvSpPr>
          <p:cNvPr id="2051" name="Text Box 5"/>
          <p:cNvSpPr txBox="1">
            <a:spLocks noChangeArrowheads="1"/>
          </p:cNvSpPr>
          <p:nvPr/>
        </p:nvSpPr>
        <p:spPr bwMode="auto">
          <a:xfrm>
            <a:off x="3792539" y="333375"/>
            <a:ext cx="4535487" cy="457200"/>
          </a:xfrm>
          <a:prstGeom prst="rect">
            <a:avLst/>
          </a:prstGeom>
          <a:solidFill>
            <a:srgbClr val="DCA1FD"/>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GB" altLang="en-US" sz="2400" b="1" u="sng">
                <a:latin typeface="Comic Sans MS" panose="030F0702030302020204" pitchFamily="66" charset="0"/>
              </a:rPr>
              <a:t>Le vocabulaire important. </a:t>
            </a:r>
          </a:p>
        </p:txBody>
      </p:sp>
      <p:sp>
        <p:nvSpPr>
          <p:cNvPr id="2" name="Text Box 6"/>
          <p:cNvSpPr txBox="1"/>
          <p:nvPr/>
        </p:nvSpPr>
        <p:spPr>
          <a:xfrm>
            <a:off x="6527801" y="1268413"/>
            <a:ext cx="3889375" cy="4229100"/>
          </a:xfrm>
          <a:prstGeom prst="rect">
            <a:avLst/>
          </a:prstGeom>
          <a:ln/>
          <a:extLst>
            <a:ext uri="{C572A759-6A51-4108-AA02-DFA0A04FC94B}"/>
          </a:extLst>
        </p:spPr>
        <p:style>
          <a:lnRef idx="2">
            <a:schemeClr val="accent4"/>
          </a:lnRef>
          <a:fillRef idx="1">
            <a:schemeClr val="lt1"/>
          </a:fillRef>
          <a:effectRef idx="0">
            <a:schemeClr val="accent4"/>
          </a:effectRef>
          <a:fontRef idx="minor">
            <a:schemeClr val="dk1"/>
          </a:fontRef>
        </p:style>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fontAlgn="base">
              <a:spcBef>
                <a:spcPct val="0"/>
              </a:spcBef>
              <a:spcAft>
                <a:spcPct val="0"/>
              </a:spcAft>
              <a:defRPr>
                <a:solidFill>
                  <a:schemeClr val="tx1"/>
                </a:solidFill>
                <a:latin typeface="Arial" pitchFamily="34" charset="0"/>
              </a:defRPr>
            </a:lvl6pPr>
            <a:lvl7pPr marL="2971800" indent="-228600" fontAlgn="base">
              <a:spcBef>
                <a:spcPct val="0"/>
              </a:spcBef>
              <a:spcAft>
                <a:spcPct val="0"/>
              </a:spcAft>
              <a:defRPr>
                <a:solidFill>
                  <a:schemeClr val="tx1"/>
                </a:solidFill>
                <a:latin typeface="Arial" pitchFamily="34" charset="0"/>
              </a:defRPr>
            </a:lvl7pPr>
            <a:lvl8pPr marL="3429000" indent="-228600" fontAlgn="base">
              <a:spcBef>
                <a:spcPct val="0"/>
              </a:spcBef>
              <a:spcAft>
                <a:spcPct val="0"/>
              </a:spcAft>
              <a:defRPr>
                <a:solidFill>
                  <a:schemeClr val="tx1"/>
                </a:solidFill>
                <a:latin typeface="Arial" pitchFamily="34" charset="0"/>
              </a:defRPr>
            </a:lvl8pPr>
            <a:lvl9pPr marL="3886200" indent="-228600" fontAlgn="base">
              <a:spcBef>
                <a:spcPct val="0"/>
              </a:spcBef>
              <a:spcAft>
                <a:spcPct val="0"/>
              </a:spcAft>
              <a:defRPr>
                <a:solidFill>
                  <a:schemeClr val="tx1"/>
                </a:solidFill>
                <a:latin typeface="Arial" pitchFamily="34" charset="0"/>
              </a:defRPr>
            </a:lvl9pPr>
          </a:lstStyle>
          <a:p>
            <a:pPr>
              <a:lnSpc>
                <a:spcPct val="150000"/>
              </a:lnSpc>
              <a:defRPr/>
            </a:pPr>
            <a:r>
              <a:rPr lang="en-US">
                <a:solidFill>
                  <a:srgbClr val="000000"/>
                </a:solidFill>
                <a:latin typeface="Arial Rounded MT Bold" pitchFamily="34" charset="0"/>
              </a:rPr>
              <a:t>because</a:t>
            </a:r>
            <a:r>
              <a:rPr lang="fr-FR">
                <a:latin typeface="Arial Rounded MT Bold" pitchFamily="34" charset="0"/>
              </a:rPr>
              <a:t> </a:t>
            </a:r>
          </a:p>
          <a:p>
            <a:pPr>
              <a:lnSpc>
                <a:spcPct val="150000"/>
              </a:lnSpc>
              <a:defRPr/>
            </a:pPr>
            <a:r>
              <a:rPr lang="fr-FR">
                <a:solidFill>
                  <a:srgbClr val="000000"/>
                </a:solidFill>
                <a:latin typeface="Arial Rounded MT Bold" pitchFamily="34" charset="0"/>
                <a:ea typeface="MS Mincho" pitchFamily="49" charset="-128"/>
                <a:cs typeface="Times New Roman" pitchFamily="18" charset="0"/>
              </a:rPr>
              <a:t>I agree with</a:t>
            </a:r>
          </a:p>
          <a:p>
            <a:pPr>
              <a:lnSpc>
                <a:spcPct val="150000"/>
              </a:lnSpc>
              <a:defRPr/>
            </a:pPr>
            <a:r>
              <a:rPr lang="en-US">
                <a:solidFill>
                  <a:srgbClr val="000000"/>
                </a:solidFill>
                <a:latin typeface="Arial Rounded MT Bold" pitchFamily="34" charset="0"/>
              </a:rPr>
              <a:t>I think that</a:t>
            </a:r>
            <a:endParaRPr lang="en-GB" sz="1200">
              <a:solidFill>
                <a:srgbClr val="000000"/>
              </a:solidFill>
              <a:latin typeface="Arial Rounded MT Bold" pitchFamily="34" charset="0"/>
              <a:ea typeface="MS Mincho" pitchFamily="49" charset="-128"/>
            </a:endParaRPr>
          </a:p>
          <a:p>
            <a:pPr>
              <a:lnSpc>
                <a:spcPct val="150000"/>
              </a:lnSpc>
              <a:defRPr/>
            </a:pPr>
            <a:r>
              <a:rPr lang="fr-FR">
                <a:solidFill>
                  <a:srgbClr val="000000"/>
                </a:solidFill>
                <a:latin typeface="Arial Rounded MT Bold" pitchFamily="34" charset="0"/>
                <a:ea typeface="MS Mincho" pitchFamily="49" charset="-128"/>
              </a:rPr>
              <a:t>I don’t agree with</a:t>
            </a:r>
          </a:p>
          <a:p>
            <a:pPr>
              <a:lnSpc>
                <a:spcPct val="150000"/>
              </a:lnSpc>
              <a:defRPr/>
            </a:pPr>
            <a:r>
              <a:rPr lang="en-US">
                <a:solidFill>
                  <a:srgbClr val="000000"/>
                </a:solidFill>
                <a:latin typeface="Arial Rounded MT Bold" pitchFamily="34" charset="0"/>
              </a:rPr>
              <a:t>I do not understand why</a:t>
            </a:r>
            <a:endParaRPr lang="fr-FR">
              <a:solidFill>
                <a:srgbClr val="000000"/>
              </a:solidFill>
              <a:latin typeface="Arial Rounded MT Bold" pitchFamily="34" charset="0"/>
              <a:ea typeface="MS Mincho" pitchFamily="49" charset="-128"/>
            </a:endParaRPr>
          </a:p>
          <a:p>
            <a:pPr>
              <a:lnSpc>
                <a:spcPct val="150000"/>
              </a:lnSpc>
              <a:defRPr/>
            </a:pPr>
            <a:r>
              <a:rPr lang="en-US">
                <a:solidFill>
                  <a:srgbClr val="000000"/>
                </a:solidFill>
                <a:latin typeface="Arial Rounded MT Bold" pitchFamily="34" charset="0"/>
              </a:rPr>
              <a:t>unfair/fair/stupid/reasonable</a:t>
            </a:r>
            <a:endParaRPr lang="en-GB" sz="1200">
              <a:solidFill>
                <a:srgbClr val="000000"/>
              </a:solidFill>
              <a:latin typeface="Arial Rounded MT Bold" pitchFamily="34" charset="0"/>
              <a:ea typeface="MS Mincho" pitchFamily="49" charset="-128"/>
            </a:endParaRPr>
          </a:p>
          <a:p>
            <a:pPr>
              <a:lnSpc>
                <a:spcPct val="150000"/>
              </a:lnSpc>
              <a:defRPr/>
            </a:pPr>
            <a:r>
              <a:rPr lang="fr-FR">
                <a:solidFill>
                  <a:srgbClr val="000000"/>
                </a:solidFill>
                <a:latin typeface="Arial Rounded MT Bold" pitchFamily="34" charset="0"/>
                <a:ea typeface="MS Mincho" pitchFamily="49" charset="-128"/>
              </a:rPr>
              <a:t>it’s / it’s not essential to..</a:t>
            </a:r>
            <a:endParaRPr lang="en-GB" sz="1200">
              <a:solidFill>
                <a:srgbClr val="000000"/>
              </a:solidFill>
              <a:latin typeface="Arial Rounded MT Bold" pitchFamily="34" charset="0"/>
              <a:ea typeface="MS Mincho" pitchFamily="49" charset="-128"/>
            </a:endParaRPr>
          </a:p>
          <a:p>
            <a:pPr>
              <a:lnSpc>
                <a:spcPct val="150000"/>
              </a:lnSpc>
              <a:defRPr/>
            </a:pPr>
            <a:r>
              <a:rPr lang="en-US">
                <a:solidFill>
                  <a:srgbClr val="000000"/>
                </a:solidFill>
                <a:latin typeface="Arial Rounded MT Bold" pitchFamily="34" charset="0"/>
              </a:rPr>
              <a:t>the rule that says that</a:t>
            </a:r>
            <a:endParaRPr lang="en-US">
              <a:solidFill>
                <a:srgbClr val="000000"/>
              </a:solidFill>
              <a:latin typeface="Arial Rounded MT Bold" pitchFamily="34" charset="0"/>
              <a:ea typeface="MS Mincho" pitchFamily="49" charset="-128"/>
            </a:endParaRPr>
          </a:p>
          <a:p>
            <a:pPr>
              <a:lnSpc>
                <a:spcPct val="150000"/>
              </a:lnSpc>
              <a:defRPr/>
            </a:pPr>
            <a:r>
              <a:rPr lang="en-US">
                <a:solidFill>
                  <a:srgbClr val="000000"/>
                </a:solidFill>
                <a:latin typeface="Arial Rounded MT Bold" pitchFamily="34" charset="0"/>
              </a:rPr>
              <a:t>I find it</a:t>
            </a:r>
            <a:endParaRPr lang="en-GB" sz="1200">
              <a:solidFill>
                <a:srgbClr val="000000"/>
              </a:solidFill>
              <a:latin typeface="Arial Rounded MT Bold" pitchFamily="34" charset="0"/>
              <a:ea typeface="MS Mincho" pitchFamily="49" charset="-128"/>
            </a:endParaRPr>
          </a:p>
          <a:p>
            <a:pPr>
              <a:lnSpc>
                <a:spcPct val="150000"/>
              </a:lnSpc>
              <a:defRPr/>
            </a:pPr>
            <a:r>
              <a:rPr lang="en-US" sz="1200">
                <a:solidFill>
                  <a:srgbClr val="000000"/>
                </a:solidFill>
                <a:latin typeface="Arial Rounded MT Bold" pitchFamily="34" charset="0"/>
                <a:ea typeface="MS Mincho" pitchFamily="49" charset="-128"/>
              </a:rPr>
              <a:t> </a:t>
            </a:r>
            <a:endParaRPr lang="en-GB" sz="1200">
              <a:solidFill>
                <a:srgbClr val="000000"/>
              </a:solidFill>
              <a:latin typeface="Arial Rounded MT Bold" pitchFamily="34" charset="0"/>
              <a:ea typeface="MS Mincho" pitchFamily="49" charset="-128"/>
            </a:endParaRPr>
          </a:p>
        </p:txBody>
      </p:sp>
      <p:sp>
        <p:nvSpPr>
          <p:cNvPr id="2053" name="Text Box 7"/>
          <p:cNvSpPr txBox="1">
            <a:spLocks noChangeArrowheads="1"/>
          </p:cNvSpPr>
          <p:nvPr/>
        </p:nvSpPr>
        <p:spPr bwMode="auto">
          <a:xfrm>
            <a:off x="2135188" y="5734051"/>
            <a:ext cx="8064500" cy="369332"/>
          </a:xfrm>
          <a:prstGeom prst="rect">
            <a:avLst/>
          </a:prstGeom>
          <a:solidFill>
            <a:srgbClr val="F5EA5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en-GB" dirty="0"/>
              <a:t>Starter – match up vocab, this can then be used to support your final task. </a:t>
            </a:r>
          </a:p>
        </p:txBody>
      </p:sp>
    </p:spTree>
    <p:extLst>
      <p:ext uri="{BB962C8B-B14F-4D97-AF65-F5344CB8AC3E}">
        <p14:creationId xmlns:p14="http://schemas.microsoft.com/office/powerpoint/2010/main" val="31828335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0000"/>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162393" y="282917"/>
            <a:ext cx="3676058" cy="857250"/>
          </a:xfrm>
        </p:spPr>
        <p:txBody>
          <a:bodyPr>
            <a:normAutofit/>
          </a:bodyPr>
          <a:lstStyle/>
          <a:p>
            <a:r>
              <a:rPr lang="en-GB" sz="3000" b="1" u="sng" dirty="0"/>
              <a:t>w/c 1</a:t>
            </a:r>
            <a:r>
              <a:rPr lang="en-GB" sz="3000" b="1" u="sng" baseline="30000" dirty="0"/>
              <a:t>st</a:t>
            </a:r>
            <a:r>
              <a:rPr lang="en-GB" sz="3000" b="1" u="sng" dirty="0"/>
              <a:t> June</a:t>
            </a:r>
          </a:p>
        </p:txBody>
      </p:sp>
      <p:sp>
        <p:nvSpPr>
          <p:cNvPr id="3" name="Content Placeholder 2"/>
          <p:cNvSpPr>
            <a:spLocks noGrp="1"/>
          </p:cNvSpPr>
          <p:nvPr>
            <p:ph idx="1"/>
          </p:nvPr>
        </p:nvSpPr>
        <p:spPr>
          <a:xfrm>
            <a:off x="1494813" y="2053304"/>
            <a:ext cx="9149603" cy="3394472"/>
          </a:xfrm>
        </p:spPr>
        <p:txBody>
          <a:bodyPr>
            <a:normAutofit/>
          </a:bodyPr>
          <a:lstStyle/>
          <a:p>
            <a:pPr marL="0" indent="0" algn="ctr">
              <a:buNone/>
            </a:pPr>
            <a:r>
              <a:rPr lang="en-GB" sz="3200" b="1" dirty="0">
                <a:solidFill>
                  <a:schemeClr val="tx1"/>
                </a:solidFill>
              </a:rPr>
              <a:t>Learning Intent:</a:t>
            </a:r>
          </a:p>
          <a:p>
            <a:pPr marL="0" indent="0" algn="ctr">
              <a:buNone/>
            </a:pPr>
            <a:r>
              <a:rPr lang="en-GB" sz="3200" b="1" dirty="0"/>
              <a:t>To understand and discuss school rules</a:t>
            </a:r>
            <a:endParaRPr lang="en-GB" sz="3200" b="1" dirty="0">
              <a:solidFill>
                <a:schemeClr val="tx1"/>
              </a:solidFill>
            </a:endParaRPr>
          </a:p>
        </p:txBody>
      </p:sp>
      <p:sp>
        <p:nvSpPr>
          <p:cNvPr id="5" name="TextBox 4"/>
          <p:cNvSpPr txBox="1"/>
          <p:nvPr/>
        </p:nvSpPr>
        <p:spPr>
          <a:xfrm>
            <a:off x="3335576" y="1195215"/>
            <a:ext cx="5682782" cy="646331"/>
          </a:xfrm>
          <a:prstGeom prst="rect">
            <a:avLst/>
          </a:prstGeom>
          <a:noFill/>
        </p:spPr>
        <p:txBody>
          <a:bodyPr wrap="square" rtlCol="0">
            <a:spAutoFit/>
          </a:bodyPr>
          <a:lstStyle/>
          <a:p>
            <a:pPr algn="ctr"/>
            <a:r>
              <a:rPr lang="en-GB" sz="3600" b="1" u="sng" dirty="0" err="1">
                <a:latin typeface="+mj-lt"/>
              </a:rPr>
              <a:t>Liberté</a:t>
            </a:r>
            <a:r>
              <a:rPr lang="en-GB" sz="3600" b="1" u="sng" dirty="0">
                <a:latin typeface="+mj-lt"/>
              </a:rPr>
              <a:t>, </a:t>
            </a:r>
            <a:r>
              <a:rPr lang="en-GB" sz="3600" b="1" u="sng" dirty="0" err="1">
                <a:latin typeface="+mj-lt"/>
              </a:rPr>
              <a:t>égalité</a:t>
            </a:r>
            <a:r>
              <a:rPr lang="en-GB" sz="3600" b="1" u="sng" dirty="0">
                <a:latin typeface="+mj-lt"/>
              </a:rPr>
              <a:t>, </a:t>
            </a:r>
            <a:r>
              <a:rPr lang="en-GB" sz="3600" b="1" u="sng" dirty="0" err="1">
                <a:latin typeface="+mj-lt"/>
              </a:rPr>
              <a:t>fraternité</a:t>
            </a:r>
            <a:r>
              <a:rPr lang="en-GB" sz="3600" b="1" u="sng" dirty="0">
                <a:latin typeface="+mj-lt"/>
              </a:rPr>
              <a:t>? </a:t>
            </a:r>
          </a:p>
        </p:txBody>
      </p:sp>
      <p:sp>
        <p:nvSpPr>
          <p:cNvPr id="9" name="AutoShape 2" descr="Image result for start"/>
          <p:cNvSpPr>
            <a:spLocks noChangeAspect="1" noChangeArrowheads="1"/>
          </p:cNvSpPr>
          <p:nvPr/>
        </p:nvSpPr>
        <p:spPr bwMode="auto">
          <a:xfrm>
            <a:off x="2643188" y="754856"/>
            <a:ext cx="228600" cy="228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a:p>
        </p:txBody>
      </p:sp>
      <p:sp>
        <p:nvSpPr>
          <p:cNvPr id="14" name="Rounded Rectangle 13"/>
          <p:cNvSpPr/>
          <p:nvPr/>
        </p:nvSpPr>
        <p:spPr>
          <a:xfrm>
            <a:off x="458401" y="4268868"/>
            <a:ext cx="3481490" cy="1388987"/>
          </a:xfrm>
          <a:prstGeom prst="roundRect">
            <a:avLst/>
          </a:prstGeom>
          <a:solidFill>
            <a:srgbClr val="C09F72"/>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u="sng" dirty="0">
              <a:solidFill>
                <a:schemeClr val="tx1"/>
              </a:solidFill>
              <a:latin typeface="Comic Sans MS" panose="030F0702030302020204" pitchFamily="66" charset="0"/>
            </a:endParaRPr>
          </a:p>
          <a:p>
            <a:pPr algn="ctr"/>
            <a:r>
              <a:rPr lang="en-GB" dirty="0">
                <a:solidFill>
                  <a:schemeClr val="tx1"/>
                </a:solidFill>
              </a:rPr>
              <a:t> </a:t>
            </a:r>
          </a:p>
          <a:p>
            <a:pPr algn="ctr"/>
            <a:r>
              <a:rPr lang="en-GB" altLang="en-US" b="1" dirty="0">
                <a:solidFill>
                  <a:schemeClr val="tx1"/>
                </a:solidFill>
                <a:latin typeface="Comic Sans MS" panose="030F0702030302020204" pitchFamily="66" charset="0"/>
              </a:rPr>
              <a:t>Developing</a:t>
            </a:r>
            <a:r>
              <a:rPr lang="en-GB" altLang="en-US" dirty="0">
                <a:solidFill>
                  <a:schemeClr val="tx1"/>
                </a:solidFill>
                <a:latin typeface="Comic Sans MS" panose="030F0702030302020204" pitchFamily="66" charset="0"/>
              </a:rPr>
              <a:t>: to recognise and use structured phrases using the verb </a:t>
            </a:r>
            <a:r>
              <a:rPr lang="en-GB" altLang="en-US" dirty="0" err="1">
                <a:solidFill>
                  <a:schemeClr val="tx1"/>
                </a:solidFill>
                <a:latin typeface="Comic Sans MS" panose="030F0702030302020204" pitchFamily="66" charset="0"/>
              </a:rPr>
              <a:t>falloir</a:t>
            </a:r>
            <a:r>
              <a:rPr lang="en-GB" altLang="en-US" dirty="0">
                <a:solidFill>
                  <a:schemeClr val="tx1"/>
                </a:solidFill>
                <a:latin typeface="Comic Sans MS" panose="030F0702030302020204" pitchFamily="66" charset="0"/>
              </a:rPr>
              <a:t> (step 6)</a:t>
            </a:r>
          </a:p>
          <a:p>
            <a:pPr algn="ctr"/>
            <a:endParaRPr lang="en-GB" altLang="en-US" dirty="0">
              <a:solidFill>
                <a:schemeClr val="tx1"/>
              </a:solidFill>
              <a:latin typeface="Comic Sans MS" panose="030F0702030302020204" pitchFamily="66" charset="0"/>
            </a:endParaRPr>
          </a:p>
          <a:p>
            <a:pPr algn="ctr"/>
            <a:endParaRPr lang="en-GB" altLang="en-US" dirty="0">
              <a:solidFill>
                <a:schemeClr val="tx1"/>
              </a:solidFill>
              <a:latin typeface="Comic Sans MS" panose="030F0702030302020204" pitchFamily="66" charset="0"/>
            </a:endParaRPr>
          </a:p>
        </p:txBody>
      </p:sp>
      <p:sp>
        <p:nvSpPr>
          <p:cNvPr id="15" name="Rounded Rectangle 14"/>
          <p:cNvSpPr/>
          <p:nvPr/>
        </p:nvSpPr>
        <p:spPr>
          <a:xfrm>
            <a:off x="4157397" y="4268868"/>
            <a:ext cx="3750545" cy="1388987"/>
          </a:xfrm>
          <a:prstGeom prst="roundRect">
            <a:avLst/>
          </a:prstGeom>
          <a:solidFill>
            <a:srgbClr val="C9C9C9"/>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buFontTx/>
              <a:buNone/>
            </a:pPr>
            <a:endParaRPr lang="en-GB" altLang="en-US" sz="1050" dirty="0">
              <a:solidFill>
                <a:schemeClr val="tx1"/>
              </a:solidFill>
              <a:latin typeface="Comic Sans MS" panose="030F0702030302020204" pitchFamily="66" charset="0"/>
            </a:endParaRPr>
          </a:p>
          <a:p>
            <a:pPr algn="ctr">
              <a:spcBef>
                <a:spcPct val="0"/>
              </a:spcBef>
            </a:pPr>
            <a:r>
              <a:rPr lang="en-GB" altLang="en-US" b="1" dirty="0">
                <a:solidFill>
                  <a:schemeClr val="tx1"/>
                </a:solidFill>
                <a:latin typeface="Comic Sans MS" panose="030F0702030302020204" pitchFamily="66" charset="0"/>
              </a:rPr>
              <a:t>Secure</a:t>
            </a:r>
            <a:r>
              <a:rPr lang="en-GB" altLang="en-US" dirty="0">
                <a:solidFill>
                  <a:schemeClr val="tx1"/>
                </a:solidFill>
                <a:latin typeface="Comic Sans MS" panose="030F0702030302020204" pitchFamily="66" charset="0"/>
              </a:rPr>
              <a:t>: to use and understand the modal verb </a:t>
            </a:r>
            <a:r>
              <a:rPr lang="en-GB" altLang="en-US" dirty="0" err="1">
                <a:solidFill>
                  <a:schemeClr val="tx1"/>
                </a:solidFill>
                <a:latin typeface="Comic Sans MS" panose="030F0702030302020204" pitchFamily="66" charset="0"/>
              </a:rPr>
              <a:t>falloir</a:t>
            </a:r>
            <a:r>
              <a:rPr lang="en-GB" altLang="en-US" dirty="0">
                <a:solidFill>
                  <a:schemeClr val="tx1"/>
                </a:solidFill>
                <a:latin typeface="Comic Sans MS" panose="030F0702030302020204" pitchFamily="66" charset="0"/>
              </a:rPr>
              <a:t> with a range of infinitives  (step 6)</a:t>
            </a:r>
          </a:p>
          <a:p>
            <a:pPr algn="ctr">
              <a:spcBef>
                <a:spcPct val="0"/>
              </a:spcBef>
              <a:buFontTx/>
              <a:buNone/>
            </a:pPr>
            <a:endParaRPr lang="en-GB" altLang="en-US" dirty="0">
              <a:solidFill>
                <a:schemeClr val="tx1"/>
              </a:solidFill>
              <a:latin typeface="Comic Sans MS" panose="030F0702030302020204" pitchFamily="66" charset="0"/>
            </a:endParaRPr>
          </a:p>
        </p:txBody>
      </p:sp>
      <p:sp>
        <p:nvSpPr>
          <p:cNvPr id="16" name="Rounded Rectangle 15"/>
          <p:cNvSpPr/>
          <p:nvPr/>
        </p:nvSpPr>
        <p:spPr>
          <a:xfrm>
            <a:off x="8125448" y="4312197"/>
            <a:ext cx="3794484" cy="1304806"/>
          </a:xfrm>
          <a:prstGeom prst="roundRect">
            <a:avLst/>
          </a:prstGeom>
          <a:solidFill>
            <a:srgbClr val="F0DB42"/>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200" b="1" u="sng" dirty="0">
              <a:solidFill>
                <a:schemeClr val="tx1"/>
              </a:solidFill>
              <a:latin typeface="Comic Sans MS" panose="030F0702030302020204" pitchFamily="66" charset="0"/>
            </a:endParaRPr>
          </a:p>
          <a:p>
            <a:pPr algn="ctr">
              <a:spcBef>
                <a:spcPct val="0"/>
              </a:spcBef>
              <a:buFontTx/>
              <a:buNone/>
            </a:pPr>
            <a:r>
              <a:rPr lang="en-GB" altLang="en-US" b="1" dirty="0">
                <a:solidFill>
                  <a:schemeClr val="tx1"/>
                </a:solidFill>
                <a:latin typeface="Comic Sans MS" panose="030F0702030302020204" pitchFamily="66" charset="0"/>
              </a:rPr>
              <a:t>Excelling</a:t>
            </a:r>
            <a:r>
              <a:rPr lang="en-GB" altLang="en-US" dirty="0">
                <a:solidFill>
                  <a:schemeClr val="tx1"/>
                </a:solidFill>
                <a:latin typeface="Comic Sans MS" panose="030F0702030302020204" pitchFamily="66" charset="0"/>
              </a:rPr>
              <a:t>: to use the modal verb </a:t>
            </a:r>
            <a:r>
              <a:rPr lang="en-GB" altLang="en-US" dirty="0" err="1">
                <a:solidFill>
                  <a:schemeClr val="tx1"/>
                </a:solidFill>
                <a:latin typeface="Comic Sans MS" panose="030F0702030302020204" pitchFamily="66" charset="0"/>
              </a:rPr>
              <a:t>falloir</a:t>
            </a:r>
            <a:r>
              <a:rPr lang="en-GB" altLang="en-US" dirty="0">
                <a:solidFill>
                  <a:schemeClr val="tx1"/>
                </a:solidFill>
                <a:latin typeface="Comic Sans MS" panose="030F0702030302020204" pitchFamily="66" charset="0"/>
              </a:rPr>
              <a:t> with negatives (step 7)</a:t>
            </a:r>
          </a:p>
          <a:p>
            <a:pPr algn="ctr">
              <a:spcBef>
                <a:spcPct val="0"/>
              </a:spcBef>
              <a:buFontTx/>
              <a:buNone/>
            </a:pPr>
            <a:endParaRPr lang="en-GB" altLang="en-US" dirty="0">
              <a:solidFill>
                <a:schemeClr val="tx1"/>
              </a:solidFill>
              <a:latin typeface="Comic Sans MS" panose="030F0702030302020204" pitchFamily="66" charset="0"/>
            </a:endParaRPr>
          </a:p>
        </p:txBody>
      </p:sp>
      <p:sp>
        <p:nvSpPr>
          <p:cNvPr id="6" name="TextBox 5"/>
          <p:cNvSpPr txBox="1"/>
          <p:nvPr/>
        </p:nvSpPr>
        <p:spPr>
          <a:xfrm>
            <a:off x="4976303" y="3431376"/>
            <a:ext cx="2737676" cy="584775"/>
          </a:xfrm>
          <a:prstGeom prst="rect">
            <a:avLst/>
          </a:prstGeom>
          <a:noFill/>
        </p:spPr>
        <p:txBody>
          <a:bodyPr wrap="square" rtlCol="0">
            <a:spAutoFit/>
          </a:bodyPr>
          <a:lstStyle/>
          <a:p>
            <a:r>
              <a:rPr lang="en-GB" sz="3200" b="1" dirty="0">
                <a:effectLst>
                  <a:outerShdw blurRad="38100" dist="38100" dir="2700000" algn="tl">
                    <a:srgbClr val="000000">
                      <a:alpha val="43137"/>
                    </a:srgbClr>
                  </a:outerShdw>
                </a:effectLst>
                <a:latin typeface="+mj-lt"/>
              </a:rPr>
              <a:t>Success Criteria</a:t>
            </a:r>
          </a:p>
        </p:txBody>
      </p:sp>
    </p:spTree>
    <p:extLst>
      <p:ext uri="{BB962C8B-B14F-4D97-AF65-F5344CB8AC3E}">
        <p14:creationId xmlns:p14="http://schemas.microsoft.com/office/powerpoint/2010/main" val="10365031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1740"/>
          </a:xfrm>
          <a:solidFill>
            <a:schemeClr val="tx1"/>
          </a:solidFill>
        </p:spPr>
        <p:txBody>
          <a:bodyPr>
            <a:normAutofit/>
          </a:bodyPr>
          <a:lstStyle/>
          <a:p>
            <a:pPr algn="ctr"/>
            <a:r>
              <a:rPr lang="en-GB" b="1" dirty="0">
                <a:solidFill>
                  <a:schemeClr val="bg1"/>
                </a:solidFill>
              </a:rPr>
              <a:t>H - </a:t>
            </a:r>
            <a:r>
              <a:rPr lang="en-GB" b="1" dirty="0" err="1">
                <a:solidFill>
                  <a:schemeClr val="bg1"/>
                </a:solidFill>
              </a:rPr>
              <a:t>Classifiez</a:t>
            </a:r>
            <a:r>
              <a:rPr lang="en-GB" b="1" dirty="0">
                <a:solidFill>
                  <a:schemeClr val="bg1"/>
                </a:solidFill>
              </a:rPr>
              <a:t> le </a:t>
            </a:r>
            <a:r>
              <a:rPr lang="en-GB" b="1" dirty="0" err="1">
                <a:solidFill>
                  <a:schemeClr val="bg1"/>
                </a:solidFill>
              </a:rPr>
              <a:t>vocabulaire</a:t>
            </a:r>
            <a:r>
              <a:rPr lang="en-GB" b="1" dirty="0">
                <a:solidFill>
                  <a:schemeClr val="bg1"/>
                </a:solidFill>
              </a:rPr>
              <a:t> en quatre </a:t>
            </a:r>
            <a:r>
              <a:rPr lang="en-GB" b="1" dirty="0" err="1">
                <a:solidFill>
                  <a:schemeClr val="bg1"/>
                </a:solidFill>
              </a:rPr>
              <a:t>groupes</a:t>
            </a:r>
            <a:r>
              <a:rPr lang="en-GB" b="1" dirty="0">
                <a:solidFill>
                  <a:schemeClr val="bg1"/>
                </a:solidFill>
              </a:rPr>
              <a: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26281992"/>
              </p:ext>
            </p:extLst>
          </p:nvPr>
        </p:nvGraphicFramePr>
        <p:xfrm>
          <a:off x="463378" y="1348258"/>
          <a:ext cx="11028407" cy="3223368"/>
        </p:xfrm>
        <a:graphic>
          <a:graphicData uri="http://schemas.openxmlformats.org/drawingml/2006/table">
            <a:tbl>
              <a:tblPr firstRow="1" bandRow="1">
                <a:tableStyleId>{5C22544A-7EE6-4342-B048-85BDC9FD1C3A}</a:tableStyleId>
              </a:tblPr>
              <a:tblGrid>
                <a:gridCol w="2697705">
                  <a:extLst>
                    <a:ext uri="{9D8B030D-6E8A-4147-A177-3AD203B41FA5}">
                      <a16:colId xmlns:a16="http://schemas.microsoft.com/office/drawing/2014/main" val="20000"/>
                    </a:ext>
                  </a:extLst>
                </a:gridCol>
                <a:gridCol w="2617789">
                  <a:extLst>
                    <a:ext uri="{9D8B030D-6E8A-4147-A177-3AD203B41FA5}">
                      <a16:colId xmlns:a16="http://schemas.microsoft.com/office/drawing/2014/main" val="20001"/>
                    </a:ext>
                  </a:extLst>
                </a:gridCol>
                <a:gridCol w="3015208">
                  <a:extLst>
                    <a:ext uri="{9D8B030D-6E8A-4147-A177-3AD203B41FA5}">
                      <a16:colId xmlns:a16="http://schemas.microsoft.com/office/drawing/2014/main" val="20002"/>
                    </a:ext>
                  </a:extLst>
                </a:gridCol>
                <a:gridCol w="2697705">
                  <a:extLst>
                    <a:ext uri="{9D8B030D-6E8A-4147-A177-3AD203B41FA5}">
                      <a16:colId xmlns:a16="http://schemas.microsoft.com/office/drawing/2014/main" val="20003"/>
                    </a:ext>
                  </a:extLst>
                </a:gridCol>
              </a:tblGrid>
              <a:tr h="402921">
                <a:tc>
                  <a:txBody>
                    <a:bodyPr/>
                    <a:lstStyle/>
                    <a:p>
                      <a:r>
                        <a:rPr lang="en-GB" dirty="0" err="1">
                          <a:solidFill>
                            <a:schemeClr val="tx1"/>
                          </a:solidFill>
                        </a:rPr>
                        <a:t>Permis</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err="1">
                          <a:solidFill>
                            <a:schemeClr val="tx1"/>
                          </a:solidFill>
                        </a:rPr>
                        <a:t>Interdit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dirty="0" err="1">
                          <a:solidFill>
                            <a:schemeClr val="tx1"/>
                          </a:solidFill>
                        </a:rPr>
                        <a:t>Postif</a:t>
                      </a:r>
                      <a:r>
                        <a:rPr lang="en-GB" dirty="0">
                          <a:solidFill>
                            <a:schemeClr val="tx1"/>
                          </a:solidFill>
                        </a:rPr>
                        <a:t> à </a:t>
                      </a:r>
                      <a:r>
                        <a:rPr lang="en-GB" dirty="0" err="1">
                          <a:solidFill>
                            <a:schemeClr val="tx1"/>
                          </a:solidFill>
                        </a:rPr>
                        <a:t>l’école</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err="1">
                          <a:solidFill>
                            <a:schemeClr val="tx1"/>
                          </a:solidFill>
                        </a:rPr>
                        <a:t>Négatif</a:t>
                      </a:r>
                      <a:r>
                        <a:rPr lang="en-GB" dirty="0">
                          <a:solidFill>
                            <a:schemeClr val="tx1"/>
                          </a:solidFill>
                        </a:rPr>
                        <a:t> à </a:t>
                      </a:r>
                      <a:r>
                        <a:rPr lang="en-GB" dirty="0" err="1">
                          <a:solidFill>
                            <a:schemeClr val="tx1"/>
                          </a:solidFill>
                        </a:rPr>
                        <a:t>l’école</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02921">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02921">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02921">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02921">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02921">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02921">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02921">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5" name="TextBox 4"/>
          <p:cNvSpPr txBox="1"/>
          <p:nvPr/>
        </p:nvSpPr>
        <p:spPr>
          <a:xfrm>
            <a:off x="2973860" y="4695567"/>
            <a:ext cx="1713471" cy="369332"/>
          </a:xfrm>
          <a:prstGeom prst="rect">
            <a:avLst/>
          </a:prstGeom>
          <a:solidFill>
            <a:schemeClr val="accent4">
              <a:lumMod val="60000"/>
              <a:lumOff val="40000"/>
            </a:schemeClr>
          </a:solidFill>
        </p:spPr>
        <p:txBody>
          <a:bodyPr wrap="square" rtlCol="0">
            <a:spAutoFit/>
          </a:bodyPr>
          <a:lstStyle/>
          <a:p>
            <a:r>
              <a:rPr lang="en-GB" dirty="0"/>
              <a:t>Le </a:t>
            </a:r>
            <a:r>
              <a:rPr lang="en-GB" dirty="0" err="1"/>
              <a:t>maquillage</a:t>
            </a:r>
            <a:endParaRPr lang="en-GB" dirty="0"/>
          </a:p>
        </p:txBody>
      </p:sp>
      <p:sp>
        <p:nvSpPr>
          <p:cNvPr id="6" name="TextBox 5"/>
          <p:cNvSpPr txBox="1"/>
          <p:nvPr/>
        </p:nvSpPr>
        <p:spPr>
          <a:xfrm>
            <a:off x="6660293" y="5143844"/>
            <a:ext cx="2636108" cy="369332"/>
          </a:xfrm>
          <a:prstGeom prst="rect">
            <a:avLst/>
          </a:prstGeom>
          <a:solidFill>
            <a:schemeClr val="accent3">
              <a:lumMod val="40000"/>
              <a:lumOff val="60000"/>
            </a:schemeClr>
          </a:solidFill>
        </p:spPr>
        <p:txBody>
          <a:bodyPr wrap="square" rtlCol="0">
            <a:spAutoFit/>
          </a:bodyPr>
          <a:lstStyle/>
          <a:p>
            <a:pPr algn="ctr"/>
            <a:r>
              <a:rPr lang="en-GB" dirty="0"/>
              <a:t>Le </a:t>
            </a:r>
            <a:r>
              <a:rPr lang="en-GB" dirty="0" err="1"/>
              <a:t>téléphone</a:t>
            </a:r>
            <a:r>
              <a:rPr lang="en-GB" dirty="0"/>
              <a:t> portable</a:t>
            </a:r>
          </a:p>
        </p:txBody>
      </p:sp>
      <p:sp>
        <p:nvSpPr>
          <p:cNvPr id="7" name="TextBox 6"/>
          <p:cNvSpPr txBox="1"/>
          <p:nvPr/>
        </p:nvSpPr>
        <p:spPr>
          <a:xfrm>
            <a:off x="4959178" y="6299204"/>
            <a:ext cx="1713471" cy="369332"/>
          </a:xfrm>
          <a:prstGeom prst="rect">
            <a:avLst/>
          </a:prstGeom>
          <a:solidFill>
            <a:srgbClr val="CCFFCC"/>
          </a:solidFill>
        </p:spPr>
        <p:txBody>
          <a:bodyPr wrap="square" rtlCol="0">
            <a:spAutoFit/>
          </a:bodyPr>
          <a:lstStyle/>
          <a:p>
            <a:r>
              <a:rPr lang="en-GB" dirty="0" err="1"/>
              <a:t>Dormir</a:t>
            </a:r>
            <a:r>
              <a:rPr lang="en-GB" dirty="0"/>
              <a:t> </a:t>
            </a:r>
          </a:p>
        </p:txBody>
      </p:sp>
      <p:sp>
        <p:nvSpPr>
          <p:cNvPr id="8" name="TextBox 7"/>
          <p:cNvSpPr txBox="1"/>
          <p:nvPr/>
        </p:nvSpPr>
        <p:spPr>
          <a:xfrm>
            <a:off x="1260389" y="5660766"/>
            <a:ext cx="1713471" cy="369332"/>
          </a:xfrm>
          <a:prstGeom prst="rect">
            <a:avLst/>
          </a:prstGeom>
          <a:solidFill>
            <a:srgbClr val="FF9999"/>
          </a:solidFill>
        </p:spPr>
        <p:txBody>
          <a:bodyPr wrap="square" rtlCol="0">
            <a:spAutoFit/>
          </a:bodyPr>
          <a:lstStyle/>
          <a:p>
            <a:r>
              <a:rPr lang="en-GB" dirty="0"/>
              <a:t>Le </a:t>
            </a:r>
            <a:r>
              <a:rPr lang="en-GB" dirty="0" err="1"/>
              <a:t>harcelement</a:t>
            </a:r>
            <a:endParaRPr lang="en-GB" dirty="0"/>
          </a:p>
        </p:txBody>
      </p:sp>
      <p:sp>
        <p:nvSpPr>
          <p:cNvPr id="9" name="TextBox 8"/>
          <p:cNvSpPr txBox="1"/>
          <p:nvPr/>
        </p:nvSpPr>
        <p:spPr>
          <a:xfrm>
            <a:off x="4627604" y="5338976"/>
            <a:ext cx="1713471" cy="369332"/>
          </a:xfrm>
          <a:prstGeom prst="rect">
            <a:avLst/>
          </a:prstGeom>
          <a:solidFill>
            <a:srgbClr val="66CCFF"/>
          </a:solidFill>
        </p:spPr>
        <p:txBody>
          <a:bodyPr wrap="square" rtlCol="0">
            <a:spAutoFit/>
          </a:bodyPr>
          <a:lstStyle/>
          <a:p>
            <a:r>
              <a:rPr lang="en-GB" dirty="0"/>
              <a:t>Les </a:t>
            </a:r>
            <a:r>
              <a:rPr lang="en-GB" dirty="0" err="1"/>
              <a:t>retenues</a:t>
            </a:r>
            <a:endParaRPr lang="en-GB" dirty="0"/>
          </a:p>
        </p:txBody>
      </p:sp>
      <p:sp>
        <p:nvSpPr>
          <p:cNvPr id="10" name="TextBox 9"/>
          <p:cNvSpPr txBox="1"/>
          <p:nvPr/>
        </p:nvSpPr>
        <p:spPr>
          <a:xfrm>
            <a:off x="7834184" y="6371967"/>
            <a:ext cx="1713471" cy="369332"/>
          </a:xfrm>
          <a:prstGeom prst="rect">
            <a:avLst/>
          </a:prstGeom>
          <a:solidFill>
            <a:srgbClr val="CC99FF"/>
          </a:solidFill>
        </p:spPr>
        <p:txBody>
          <a:bodyPr wrap="square" rtlCol="0">
            <a:spAutoFit/>
          </a:bodyPr>
          <a:lstStyle/>
          <a:p>
            <a:r>
              <a:rPr lang="en-GB" dirty="0"/>
              <a:t>Les </a:t>
            </a:r>
            <a:r>
              <a:rPr lang="en-GB" dirty="0" err="1"/>
              <a:t>examens</a:t>
            </a:r>
            <a:endParaRPr lang="en-GB" dirty="0"/>
          </a:p>
        </p:txBody>
      </p:sp>
      <p:sp>
        <p:nvSpPr>
          <p:cNvPr id="11" name="TextBox 10"/>
          <p:cNvSpPr txBox="1"/>
          <p:nvPr/>
        </p:nvSpPr>
        <p:spPr>
          <a:xfrm>
            <a:off x="803190" y="4695567"/>
            <a:ext cx="1713471" cy="369332"/>
          </a:xfrm>
          <a:prstGeom prst="rect">
            <a:avLst/>
          </a:prstGeom>
          <a:solidFill>
            <a:srgbClr val="66FFFF"/>
          </a:solidFill>
        </p:spPr>
        <p:txBody>
          <a:bodyPr wrap="square" rtlCol="0">
            <a:spAutoFit/>
          </a:bodyPr>
          <a:lstStyle/>
          <a:p>
            <a:r>
              <a:rPr lang="en-GB" dirty="0"/>
              <a:t>Les bijoux</a:t>
            </a:r>
          </a:p>
        </p:txBody>
      </p:sp>
      <p:sp>
        <p:nvSpPr>
          <p:cNvPr id="12" name="TextBox 11"/>
          <p:cNvSpPr txBox="1"/>
          <p:nvPr/>
        </p:nvSpPr>
        <p:spPr>
          <a:xfrm>
            <a:off x="2704070" y="5165116"/>
            <a:ext cx="1383961" cy="369332"/>
          </a:xfrm>
          <a:prstGeom prst="rect">
            <a:avLst/>
          </a:prstGeom>
          <a:solidFill>
            <a:srgbClr val="CCFF99"/>
          </a:solidFill>
        </p:spPr>
        <p:txBody>
          <a:bodyPr wrap="square" rtlCol="0">
            <a:spAutoFit/>
          </a:bodyPr>
          <a:lstStyle/>
          <a:p>
            <a:r>
              <a:rPr lang="en-GB" dirty="0"/>
              <a:t>Les jeans</a:t>
            </a:r>
          </a:p>
        </p:txBody>
      </p:sp>
      <p:sp>
        <p:nvSpPr>
          <p:cNvPr id="13" name="TextBox 12"/>
          <p:cNvSpPr txBox="1"/>
          <p:nvPr/>
        </p:nvSpPr>
        <p:spPr>
          <a:xfrm>
            <a:off x="9419968" y="5341547"/>
            <a:ext cx="1713471" cy="369332"/>
          </a:xfrm>
          <a:prstGeom prst="rect">
            <a:avLst/>
          </a:prstGeom>
          <a:solidFill>
            <a:schemeClr val="accent2">
              <a:lumMod val="60000"/>
              <a:lumOff val="40000"/>
            </a:schemeClr>
          </a:solidFill>
        </p:spPr>
        <p:txBody>
          <a:bodyPr wrap="square" rtlCol="0">
            <a:spAutoFit/>
          </a:bodyPr>
          <a:lstStyle/>
          <a:p>
            <a:r>
              <a:rPr lang="en-GB" dirty="0"/>
              <a:t>Les baskets</a:t>
            </a:r>
          </a:p>
        </p:txBody>
      </p:sp>
      <p:sp>
        <p:nvSpPr>
          <p:cNvPr id="14" name="TextBox 13"/>
          <p:cNvSpPr txBox="1"/>
          <p:nvPr/>
        </p:nvSpPr>
        <p:spPr>
          <a:xfrm>
            <a:off x="185352" y="6078146"/>
            <a:ext cx="1713471" cy="369332"/>
          </a:xfrm>
          <a:prstGeom prst="rect">
            <a:avLst/>
          </a:prstGeom>
          <a:solidFill>
            <a:srgbClr val="CCCC00"/>
          </a:solidFill>
        </p:spPr>
        <p:txBody>
          <a:bodyPr wrap="square" rtlCol="0">
            <a:spAutoFit/>
          </a:bodyPr>
          <a:lstStyle/>
          <a:p>
            <a:r>
              <a:rPr lang="en-GB" dirty="0"/>
              <a:t>Les </a:t>
            </a:r>
            <a:r>
              <a:rPr lang="en-GB" dirty="0" err="1"/>
              <a:t>retenues</a:t>
            </a:r>
            <a:endParaRPr lang="en-GB" dirty="0"/>
          </a:p>
        </p:txBody>
      </p:sp>
      <p:sp>
        <p:nvSpPr>
          <p:cNvPr id="15" name="TextBox 14"/>
          <p:cNvSpPr txBox="1"/>
          <p:nvPr/>
        </p:nvSpPr>
        <p:spPr>
          <a:xfrm>
            <a:off x="3529915" y="5784336"/>
            <a:ext cx="1338649" cy="369332"/>
          </a:xfrm>
          <a:prstGeom prst="rect">
            <a:avLst/>
          </a:prstGeom>
          <a:solidFill>
            <a:srgbClr val="FFFFCC"/>
          </a:solidFill>
        </p:spPr>
        <p:txBody>
          <a:bodyPr wrap="square" rtlCol="0">
            <a:spAutoFit/>
          </a:bodyPr>
          <a:lstStyle/>
          <a:p>
            <a:r>
              <a:rPr lang="en-GB" dirty="0"/>
              <a:t>La </a:t>
            </a:r>
            <a:r>
              <a:rPr lang="en-GB" dirty="0" err="1"/>
              <a:t>recré</a:t>
            </a:r>
            <a:endParaRPr lang="en-GB" dirty="0"/>
          </a:p>
        </p:txBody>
      </p:sp>
      <p:sp>
        <p:nvSpPr>
          <p:cNvPr id="16" name="TextBox 15"/>
          <p:cNvSpPr txBox="1"/>
          <p:nvPr/>
        </p:nvSpPr>
        <p:spPr>
          <a:xfrm>
            <a:off x="8229601" y="5864313"/>
            <a:ext cx="2636108" cy="369332"/>
          </a:xfrm>
          <a:prstGeom prst="rect">
            <a:avLst/>
          </a:prstGeom>
          <a:solidFill>
            <a:srgbClr val="00CC99"/>
          </a:solidFill>
        </p:spPr>
        <p:txBody>
          <a:bodyPr wrap="square" rtlCol="0">
            <a:spAutoFit/>
          </a:bodyPr>
          <a:lstStyle/>
          <a:p>
            <a:r>
              <a:rPr lang="en-GB" dirty="0" err="1"/>
              <a:t>Parler</a:t>
            </a:r>
            <a:r>
              <a:rPr lang="en-GB" dirty="0"/>
              <a:t> avec </a:t>
            </a:r>
            <a:r>
              <a:rPr lang="en-GB" dirty="0" err="1"/>
              <a:t>ses</a:t>
            </a:r>
            <a:r>
              <a:rPr lang="en-GB" dirty="0"/>
              <a:t> </a:t>
            </a:r>
            <a:r>
              <a:rPr lang="en-GB" dirty="0" err="1"/>
              <a:t>ami</a:t>
            </a:r>
            <a:r>
              <a:rPr lang="en-GB" dirty="0"/>
              <a:t>(e)s</a:t>
            </a:r>
          </a:p>
        </p:txBody>
      </p:sp>
      <p:sp>
        <p:nvSpPr>
          <p:cNvPr id="17" name="TextBox 16"/>
          <p:cNvSpPr txBox="1"/>
          <p:nvPr/>
        </p:nvSpPr>
        <p:spPr>
          <a:xfrm>
            <a:off x="5820032" y="5829983"/>
            <a:ext cx="1713471" cy="369332"/>
          </a:xfrm>
          <a:prstGeom prst="rect">
            <a:avLst/>
          </a:prstGeom>
          <a:solidFill>
            <a:srgbClr val="CCECFF"/>
          </a:solidFill>
        </p:spPr>
        <p:txBody>
          <a:bodyPr wrap="square" rtlCol="0">
            <a:spAutoFit/>
          </a:bodyPr>
          <a:lstStyle/>
          <a:p>
            <a:r>
              <a:rPr lang="en-GB" dirty="0" err="1"/>
              <a:t>Travailler</a:t>
            </a:r>
            <a:r>
              <a:rPr lang="en-GB" dirty="0"/>
              <a:t> </a:t>
            </a:r>
          </a:p>
        </p:txBody>
      </p:sp>
      <p:sp>
        <p:nvSpPr>
          <p:cNvPr id="18" name="TextBox 17"/>
          <p:cNvSpPr txBox="1"/>
          <p:nvPr/>
        </p:nvSpPr>
        <p:spPr>
          <a:xfrm>
            <a:off x="341871" y="5212481"/>
            <a:ext cx="1713471" cy="369332"/>
          </a:xfrm>
          <a:prstGeom prst="rect">
            <a:avLst/>
          </a:prstGeom>
          <a:solidFill>
            <a:schemeClr val="accent1">
              <a:lumMod val="40000"/>
              <a:lumOff val="60000"/>
            </a:schemeClr>
          </a:solidFill>
        </p:spPr>
        <p:txBody>
          <a:bodyPr wrap="square" rtlCol="0">
            <a:spAutoFit/>
          </a:bodyPr>
          <a:lstStyle/>
          <a:p>
            <a:r>
              <a:rPr lang="en-GB" dirty="0" err="1"/>
              <a:t>Apprendre</a:t>
            </a:r>
            <a:r>
              <a:rPr lang="en-GB" dirty="0"/>
              <a:t> </a:t>
            </a:r>
          </a:p>
        </p:txBody>
      </p:sp>
      <p:sp>
        <p:nvSpPr>
          <p:cNvPr id="19" name="TextBox 18"/>
          <p:cNvSpPr txBox="1"/>
          <p:nvPr/>
        </p:nvSpPr>
        <p:spPr>
          <a:xfrm>
            <a:off x="9695937" y="4795784"/>
            <a:ext cx="1713471" cy="369332"/>
          </a:xfrm>
          <a:prstGeom prst="rect">
            <a:avLst/>
          </a:prstGeom>
          <a:solidFill>
            <a:schemeClr val="accent6">
              <a:lumMod val="20000"/>
              <a:lumOff val="80000"/>
            </a:schemeClr>
          </a:solidFill>
        </p:spPr>
        <p:txBody>
          <a:bodyPr wrap="square" rtlCol="0">
            <a:spAutoFit/>
          </a:bodyPr>
          <a:lstStyle/>
          <a:p>
            <a:r>
              <a:rPr lang="en-GB" dirty="0"/>
              <a:t>La </a:t>
            </a:r>
            <a:r>
              <a:rPr lang="en-GB" dirty="0" err="1"/>
              <a:t>nourriture</a:t>
            </a:r>
            <a:endParaRPr lang="en-GB" dirty="0"/>
          </a:p>
        </p:txBody>
      </p:sp>
      <p:sp>
        <p:nvSpPr>
          <p:cNvPr id="20" name="TextBox 19"/>
          <p:cNvSpPr txBox="1"/>
          <p:nvPr/>
        </p:nvSpPr>
        <p:spPr>
          <a:xfrm>
            <a:off x="2673179" y="6293717"/>
            <a:ext cx="1713471" cy="369332"/>
          </a:xfrm>
          <a:prstGeom prst="rect">
            <a:avLst/>
          </a:prstGeom>
          <a:solidFill>
            <a:srgbClr val="FFCCFF"/>
          </a:solidFill>
        </p:spPr>
        <p:txBody>
          <a:bodyPr wrap="square" rtlCol="0">
            <a:spAutoFit/>
          </a:bodyPr>
          <a:lstStyle/>
          <a:p>
            <a:r>
              <a:rPr lang="en-GB" dirty="0"/>
              <a:t>Les </a:t>
            </a:r>
            <a:r>
              <a:rPr lang="en-GB" dirty="0" err="1"/>
              <a:t>professeurs</a:t>
            </a:r>
            <a:endParaRPr lang="en-GB" dirty="0"/>
          </a:p>
        </p:txBody>
      </p:sp>
      <p:sp>
        <p:nvSpPr>
          <p:cNvPr id="21" name="TextBox 20"/>
          <p:cNvSpPr txBox="1"/>
          <p:nvPr/>
        </p:nvSpPr>
        <p:spPr>
          <a:xfrm>
            <a:off x="6446108" y="4682179"/>
            <a:ext cx="1713471" cy="369332"/>
          </a:xfrm>
          <a:prstGeom prst="rect">
            <a:avLst/>
          </a:prstGeom>
          <a:solidFill>
            <a:schemeClr val="accent6">
              <a:lumMod val="60000"/>
              <a:lumOff val="40000"/>
            </a:schemeClr>
          </a:solidFill>
        </p:spPr>
        <p:txBody>
          <a:bodyPr wrap="square" rtlCol="0">
            <a:spAutoFit/>
          </a:bodyPr>
          <a:lstStyle/>
          <a:p>
            <a:r>
              <a:rPr lang="en-GB" dirty="0" err="1"/>
              <a:t>Fumer</a:t>
            </a:r>
            <a:r>
              <a:rPr lang="en-GB" dirty="0"/>
              <a:t> </a:t>
            </a:r>
          </a:p>
        </p:txBody>
      </p:sp>
      <p:sp>
        <p:nvSpPr>
          <p:cNvPr id="22" name="TextBox 21"/>
          <p:cNvSpPr txBox="1"/>
          <p:nvPr/>
        </p:nvSpPr>
        <p:spPr>
          <a:xfrm>
            <a:off x="4823255" y="4811241"/>
            <a:ext cx="1223317" cy="369332"/>
          </a:xfrm>
          <a:prstGeom prst="rect">
            <a:avLst/>
          </a:prstGeom>
          <a:solidFill>
            <a:srgbClr val="EB7BEB"/>
          </a:solidFill>
        </p:spPr>
        <p:txBody>
          <a:bodyPr wrap="square" rtlCol="0">
            <a:spAutoFit/>
          </a:bodyPr>
          <a:lstStyle/>
          <a:p>
            <a:r>
              <a:rPr lang="en-GB" dirty="0" err="1"/>
              <a:t>Tricher</a:t>
            </a:r>
            <a:r>
              <a:rPr lang="en-GB" dirty="0"/>
              <a:t> </a:t>
            </a:r>
          </a:p>
        </p:txBody>
      </p:sp>
    </p:spTree>
    <p:extLst>
      <p:ext uri="{BB962C8B-B14F-4D97-AF65-F5344CB8AC3E}">
        <p14:creationId xmlns:p14="http://schemas.microsoft.com/office/powerpoint/2010/main" val="1410833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1740"/>
          </a:xfrm>
          <a:solidFill>
            <a:schemeClr val="tx1"/>
          </a:solidFill>
        </p:spPr>
        <p:txBody>
          <a:bodyPr>
            <a:normAutofit/>
          </a:bodyPr>
          <a:lstStyle/>
          <a:p>
            <a:pPr algn="ctr"/>
            <a:r>
              <a:rPr lang="en-GB" b="1" dirty="0">
                <a:solidFill>
                  <a:schemeClr val="bg1"/>
                </a:solidFill>
              </a:rPr>
              <a:t>F - </a:t>
            </a:r>
            <a:r>
              <a:rPr lang="en-GB" b="1" dirty="0" err="1">
                <a:solidFill>
                  <a:schemeClr val="bg1"/>
                </a:solidFill>
              </a:rPr>
              <a:t>Classifiez</a:t>
            </a:r>
            <a:r>
              <a:rPr lang="en-GB" b="1" dirty="0">
                <a:solidFill>
                  <a:schemeClr val="bg1"/>
                </a:solidFill>
              </a:rPr>
              <a:t> le </a:t>
            </a:r>
            <a:r>
              <a:rPr lang="en-GB" b="1" dirty="0" err="1">
                <a:solidFill>
                  <a:schemeClr val="bg1"/>
                </a:solidFill>
              </a:rPr>
              <a:t>vocabulaire</a:t>
            </a:r>
            <a:r>
              <a:rPr lang="en-GB" b="1" dirty="0">
                <a:solidFill>
                  <a:schemeClr val="bg1"/>
                </a:solidFill>
              </a:rPr>
              <a:t> en quatre </a:t>
            </a:r>
            <a:r>
              <a:rPr lang="en-GB" b="1" dirty="0" err="1">
                <a:solidFill>
                  <a:schemeClr val="bg1"/>
                </a:solidFill>
              </a:rPr>
              <a:t>groupes</a:t>
            </a:r>
            <a:r>
              <a:rPr lang="en-GB" b="1" dirty="0">
                <a:solidFill>
                  <a:schemeClr val="bg1"/>
                </a:solidFill>
              </a:rPr>
              <a: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29354072"/>
              </p:ext>
            </p:extLst>
          </p:nvPr>
        </p:nvGraphicFramePr>
        <p:xfrm>
          <a:off x="463378" y="1348258"/>
          <a:ext cx="11028407" cy="3277647"/>
        </p:xfrm>
        <a:graphic>
          <a:graphicData uri="http://schemas.openxmlformats.org/drawingml/2006/table">
            <a:tbl>
              <a:tblPr firstRow="1" bandRow="1">
                <a:tableStyleId>{5C22544A-7EE6-4342-B048-85BDC9FD1C3A}</a:tableStyleId>
              </a:tblPr>
              <a:tblGrid>
                <a:gridCol w="2697705">
                  <a:extLst>
                    <a:ext uri="{9D8B030D-6E8A-4147-A177-3AD203B41FA5}">
                      <a16:colId xmlns:a16="http://schemas.microsoft.com/office/drawing/2014/main" val="20000"/>
                    </a:ext>
                  </a:extLst>
                </a:gridCol>
                <a:gridCol w="2617789">
                  <a:extLst>
                    <a:ext uri="{9D8B030D-6E8A-4147-A177-3AD203B41FA5}">
                      <a16:colId xmlns:a16="http://schemas.microsoft.com/office/drawing/2014/main" val="20001"/>
                    </a:ext>
                  </a:extLst>
                </a:gridCol>
                <a:gridCol w="3015208">
                  <a:extLst>
                    <a:ext uri="{9D8B030D-6E8A-4147-A177-3AD203B41FA5}">
                      <a16:colId xmlns:a16="http://schemas.microsoft.com/office/drawing/2014/main" val="20002"/>
                    </a:ext>
                  </a:extLst>
                </a:gridCol>
                <a:gridCol w="2697705">
                  <a:extLst>
                    <a:ext uri="{9D8B030D-6E8A-4147-A177-3AD203B41FA5}">
                      <a16:colId xmlns:a16="http://schemas.microsoft.com/office/drawing/2014/main" val="20003"/>
                    </a:ext>
                  </a:extLst>
                </a:gridCol>
              </a:tblGrid>
              <a:tr h="402921">
                <a:tc>
                  <a:txBody>
                    <a:bodyPr/>
                    <a:lstStyle/>
                    <a:p>
                      <a:r>
                        <a:rPr lang="en-GB" dirty="0" err="1">
                          <a:solidFill>
                            <a:schemeClr val="tx1"/>
                          </a:solidFill>
                        </a:rPr>
                        <a:t>Permis</a:t>
                      </a:r>
                      <a:r>
                        <a:rPr lang="en-GB" dirty="0">
                          <a:solidFill>
                            <a:schemeClr val="tx1"/>
                          </a:solidFill>
                        </a:rPr>
                        <a:t> (allowed)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err="1">
                          <a:solidFill>
                            <a:schemeClr val="tx1"/>
                          </a:solidFill>
                        </a:rPr>
                        <a:t>Interdit</a:t>
                      </a:r>
                      <a:r>
                        <a:rPr lang="en-GB" dirty="0">
                          <a:solidFill>
                            <a:schemeClr val="tx1"/>
                          </a:solidFill>
                        </a:rPr>
                        <a:t> (forbidden)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200" dirty="0" err="1">
                          <a:solidFill>
                            <a:schemeClr val="tx1"/>
                          </a:solidFill>
                        </a:rPr>
                        <a:t>Postif</a:t>
                      </a:r>
                      <a:r>
                        <a:rPr lang="en-GB" sz="1200" dirty="0">
                          <a:solidFill>
                            <a:schemeClr val="tx1"/>
                          </a:solidFill>
                        </a:rPr>
                        <a:t> à </a:t>
                      </a:r>
                      <a:r>
                        <a:rPr lang="en-GB" sz="1200" dirty="0" err="1">
                          <a:solidFill>
                            <a:schemeClr val="tx1"/>
                          </a:solidFill>
                        </a:rPr>
                        <a:t>l’école</a:t>
                      </a:r>
                      <a:r>
                        <a:rPr lang="en-GB" sz="1200" dirty="0">
                          <a:solidFill>
                            <a:schemeClr val="tx1"/>
                          </a:solidFill>
                        </a:rPr>
                        <a:t> (positive things about</a:t>
                      </a:r>
                      <a:r>
                        <a:rPr lang="en-GB" sz="1200" baseline="0" dirty="0">
                          <a:solidFill>
                            <a:schemeClr val="tx1"/>
                          </a:solidFill>
                        </a:rPr>
                        <a:t> school)</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200" dirty="0" err="1">
                          <a:solidFill>
                            <a:schemeClr val="tx1"/>
                          </a:solidFill>
                        </a:rPr>
                        <a:t>Négatif</a:t>
                      </a:r>
                      <a:r>
                        <a:rPr lang="en-GB" sz="1200" dirty="0">
                          <a:solidFill>
                            <a:schemeClr val="tx1"/>
                          </a:solidFill>
                        </a:rPr>
                        <a:t> à </a:t>
                      </a:r>
                      <a:r>
                        <a:rPr lang="en-GB" sz="1200" dirty="0" err="1">
                          <a:solidFill>
                            <a:schemeClr val="tx1"/>
                          </a:solidFill>
                        </a:rPr>
                        <a:t>l’école</a:t>
                      </a:r>
                      <a:r>
                        <a:rPr lang="en-GB" sz="1200" dirty="0">
                          <a:solidFill>
                            <a:schemeClr val="tx1"/>
                          </a:solidFill>
                        </a:rPr>
                        <a:t> (negative</a:t>
                      </a:r>
                      <a:r>
                        <a:rPr lang="en-GB" sz="1200" baseline="0" dirty="0">
                          <a:solidFill>
                            <a:schemeClr val="tx1"/>
                          </a:solidFill>
                        </a:rPr>
                        <a:t> </a:t>
                      </a:r>
                      <a:r>
                        <a:rPr lang="en-GB" sz="1200" dirty="0">
                          <a:solidFill>
                            <a:schemeClr val="tx1"/>
                          </a:solidFill>
                        </a:rPr>
                        <a:t>things about</a:t>
                      </a:r>
                      <a:r>
                        <a:rPr lang="en-GB" sz="1200" baseline="0" dirty="0">
                          <a:solidFill>
                            <a:schemeClr val="tx1"/>
                          </a:solidFill>
                        </a:rPr>
                        <a:t> school)</a:t>
                      </a:r>
                      <a:endParaRPr lang="en-GB"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402921">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402921">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402921">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402921">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402921">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402921">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402921">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
        <p:nvSpPr>
          <p:cNvPr id="6" name="TextBox 5"/>
          <p:cNvSpPr txBox="1"/>
          <p:nvPr/>
        </p:nvSpPr>
        <p:spPr>
          <a:xfrm>
            <a:off x="6660293" y="5143844"/>
            <a:ext cx="2636108" cy="369332"/>
          </a:xfrm>
          <a:prstGeom prst="rect">
            <a:avLst/>
          </a:prstGeom>
          <a:solidFill>
            <a:schemeClr val="accent3">
              <a:lumMod val="40000"/>
              <a:lumOff val="60000"/>
            </a:schemeClr>
          </a:solidFill>
        </p:spPr>
        <p:txBody>
          <a:bodyPr wrap="square" rtlCol="0">
            <a:spAutoFit/>
          </a:bodyPr>
          <a:lstStyle/>
          <a:p>
            <a:pPr algn="ctr"/>
            <a:r>
              <a:rPr lang="en-GB" dirty="0"/>
              <a:t>Le </a:t>
            </a:r>
            <a:r>
              <a:rPr lang="en-GB" dirty="0" err="1"/>
              <a:t>téléphone</a:t>
            </a:r>
            <a:r>
              <a:rPr lang="en-GB" dirty="0"/>
              <a:t> portable</a:t>
            </a:r>
          </a:p>
        </p:txBody>
      </p:sp>
      <p:sp>
        <p:nvSpPr>
          <p:cNvPr id="9" name="TextBox 8"/>
          <p:cNvSpPr txBox="1"/>
          <p:nvPr/>
        </p:nvSpPr>
        <p:spPr>
          <a:xfrm>
            <a:off x="4627604" y="5338976"/>
            <a:ext cx="1713471" cy="369332"/>
          </a:xfrm>
          <a:prstGeom prst="rect">
            <a:avLst/>
          </a:prstGeom>
          <a:solidFill>
            <a:srgbClr val="66CCFF"/>
          </a:solidFill>
        </p:spPr>
        <p:txBody>
          <a:bodyPr wrap="square" rtlCol="0">
            <a:spAutoFit/>
          </a:bodyPr>
          <a:lstStyle/>
          <a:p>
            <a:r>
              <a:rPr lang="en-GB" dirty="0"/>
              <a:t>Les </a:t>
            </a:r>
            <a:r>
              <a:rPr lang="en-GB" dirty="0" err="1"/>
              <a:t>retenues</a:t>
            </a:r>
            <a:endParaRPr lang="en-GB" dirty="0"/>
          </a:p>
        </p:txBody>
      </p:sp>
      <p:sp>
        <p:nvSpPr>
          <p:cNvPr id="10" name="TextBox 9"/>
          <p:cNvSpPr txBox="1"/>
          <p:nvPr/>
        </p:nvSpPr>
        <p:spPr>
          <a:xfrm>
            <a:off x="7834184" y="6371967"/>
            <a:ext cx="1713471" cy="369332"/>
          </a:xfrm>
          <a:prstGeom prst="rect">
            <a:avLst/>
          </a:prstGeom>
          <a:solidFill>
            <a:srgbClr val="CC99FF"/>
          </a:solidFill>
        </p:spPr>
        <p:txBody>
          <a:bodyPr wrap="square" rtlCol="0">
            <a:spAutoFit/>
          </a:bodyPr>
          <a:lstStyle/>
          <a:p>
            <a:r>
              <a:rPr lang="en-GB" dirty="0"/>
              <a:t>Les </a:t>
            </a:r>
            <a:r>
              <a:rPr lang="en-GB" dirty="0" err="1"/>
              <a:t>examens</a:t>
            </a:r>
            <a:endParaRPr lang="en-GB" dirty="0"/>
          </a:p>
        </p:txBody>
      </p:sp>
      <p:sp>
        <p:nvSpPr>
          <p:cNvPr id="12" name="TextBox 11"/>
          <p:cNvSpPr txBox="1"/>
          <p:nvPr/>
        </p:nvSpPr>
        <p:spPr>
          <a:xfrm>
            <a:off x="2704070" y="5165116"/>
            <a:ext cx="1383961" cy="369332"/>
          </a:xfrm>
          <a:prstGeom prst="rect">
            <a:avLst/>
          </a:prstGeom>
          <a:solidFill>
            <a:srgbClr val="CCFF99"/>
          </a:solidFill>
        </p:spPr>
        <p:txBody>
          <a:bodyPr wrap="square" rtlCol="0">
            <a:spAutoFit/>
          </a:bodyPr>
          <a:lstStyle/>
          <a:p>
            <a:r>
              <a:rPr lang="en-GB" dirty="0"/>
              <a:t>Les jeans</a:t>
            </a:r>
          </a:p>
        </p:txBody>
      </p:sp>
      <p:sp>
        <p:nvSpPr>
          <p:cNvPr id="13" name="TextBox 12"/>
          <p:cNvSpPr txBox="1"/>
          <p:nvPr/>
        </p:nvSpPr>
        <p:spPr>
          <a:xfrm>
            <a:off x="9419968" y="5341547"/>
            <a:ext cx="1713471" cy="369332"/>
          </a:xfrm>
          <a:prstGeom prst="rect">
            <a:avLst/>
          </a:prstGeom>
          <a:solidFill>
            <a:schemeClr val="accent2">
              <a:lumMod val="60000"/>
              <a:lumOff val="40000"/>
            </a:schemeClr>
          </a:solidFill>
        </p:spPr>
        <p:txBody>
          <a:bodyPr wrap="square" rtlCol="0">
            <a:spAutoFit/>
          </a:bodyPr>
          <a:lstStyle/>
          <a:p>
            <a:r>
              <a:rPr lang="en-GB" dirty="0"/>
              <a:t>Les baskets</a:t>
            </a:r>
          </a:p>
        </p:txBody>
      </p:sp>
      <p:sp>
        <p:nvSpPr>
          <p:cNvPr id="14" name="TextBox 13"/>
          <p:cNvSpPr txBox="1"/>
          <p:nvPr/>
        </p:nvSpPr>
        <p:spPr>
          <a:xfrm>
            <a:off x="185352" y="6078146"/>
            <a:ext cx="1713471" cy="369332"/>
          </a:xfrm>
          <a:prstGeom prst="rect">
            <a:avLst/>
          </a:prstGeom>
          <a:solidFill>
            <a:srgbClr val="CCCC00"/>
          </a:solidFill>
        </p:spPr>
        <p:txBody>
          <a:bodyPr wrap="square" rtlCol="0">
            <a:spAutoFit/>
          </a:bodyPr>
          <a:lstStyle/>
          <a:p>
            <a:r>
              <a:rPr lang="en-GB" dirty="0"/>
              <a:t>Les </a:t>
            </a:r>
            <a:r>
              <a:rPr lang="en-GB" dirty="0" err="1"/>
              <a:t>retenues</a:t>
            </a:r>
            <a:endParaRPr lang="en-GB" dirty="0"/>
          </a:p>
        </p:txBody>
      </p:sp>
      <p:sp>
        <p:nvSpPr>
          <p:cNvPr id="15" name="TextBox 14"/>
          <p:cNvSpPr txBox="1"/>
          <p:nvPr/>
        </p:nvSpPr>
        <p:spPr>
          <a:xfrm>
            <a:off x="3529915" y="5784336"/>
            <a:ext cx="1338649" cy="369332"/>
          </a:xfrm>
          <a:prstGeom prst="rect">
            <a:avLst/>
          </a:prstGeom>
          <a:solidFill>
            <a:srgbClr val="FFFFCC"/>
          </a:solidFill>
        </p:spPr>
        <p:txBody>
          <a:bodyPr wrap="square" rtlCol="0">
            <a:spAutoFit/>
          </a:bodyPr>
          <a:lstStyle/>
          <a:p>
            <a:r>
              <a:rPr lang="en-GB" dirty="0"/>
              <a:t>La </a:t>
            </a:r>
            <a:r>
              <a:rPr lang="en-GB" dirty="0" err="1"/>
              <a:t>recré</a:t>
            </a:r>
            <a:endParaRPr lang="en-GB" dirty="0"/>
          </a:p>
        </p:txBody>
      </p:sp>
      <p:sp>
        <p:nvSpPr>
          <p:cNvPr id="16" name="TextBox 15"/>
          <p:cNvSpPr txBox="1"/>
          <p:nvPr/>
        </p:nvSpPr>
        <p:spPr>
          <a:xfrm>
            <a:off x="8229601" y="5864313"/>
            <a:ext cx="2636108" cy="369332"/>
          </a:xfrm>
          <a:prstGeom prst="rect">
            <a:avLst/>
          </a:prstGeom>
          <a:solidFill>
            <a:srgbClr val="00CC99"/>
          </a:solidFill>
        </p:spPr>
        <p:txBody>
          <a:bodyPr wrap="square" rtlCol="0">
            <a:spAutoFit/>
          </a:bodyPr>
          <a:lstStyle/>
          <a:p>
            <a:r>
              <a:rPr lang="en-GB" dirty="0" err="1"/>
              <a:t>Parler</a:t>
            </a:r>
            <a:r>
              <a:rPr lang="en-GB" dirty="0"/>
              <a:t> avec </a:t>
            </a:r>
            <a:r>
              <a:rPr lang="en-GB" dirty="0" err="1"/>
              <a:t>ses</a:t>
            </a:r>
            <a:r>
              <a:rPr lang="en-GB" dirty="0"/>
              <a:t> </a:t>
            </a:r>
            <a:r>
              <a:rPr lang="en-GB" dirty="0" err="1"/>
              <a:t>ami</a:t>
            </a:r>
            <a:r>
              <a:rPr lang="en-GB" dirty="0"/>
              <a:t>(e)s</a:t>
            </a:r>
          </a:p>
        </p:txBody>
      </p:sp>
      <p:sp>
        <p:nvSpPr>
          <p:cNvPr id="17" name="TextBox 16"/>
          <p:cNvSpPr txBox="1"/>
          <p:nvPr/>
        </p:nvSpPr>
        <p:spPr>
          <a:xfrm>
            <a:off x="5820032" y="5829983"/>
            <a:ext cx="1713471" cy="369332"/>
          </a:xfrm>
          <a:prstGeom prst="rect">
            <a:avLst/>
          </a:prstGeom>
          <a:solidFill>
            <a:srgbClr val="CCECFF"/>
          </a:solidFill>
        </p:spPr>
        <p:txBody>
          <a:bodyPr wrap="square" rtlCol="0">
            <a:spAutoFit/>
          </a:bodyPr>
          <a:lstStyle/>
          <a:p>
            <a:r>
              <a:rPr lang="en-GB" dirty="0" err="1"/>
              <a:t>Travailler</a:t>
            </a:r>
            <a:r>
              <a:rPr lang="en-GB" dirty="0"/>
              <a:t> </a:t>
            </a:r>
          </a:p>
        </p:txBody>
      </p:sp>
      <p:sp>
        <p:nvSpPr>
          <p:cNvPr id="18" name="TextBox 17"/>
          <p:cNvSpPr txBox="1"/>
          <p:nvPr/>
        </p:nvSpPr>
        <p:spPr>
          <a:xfrm>
            <a:off x="341871" y="5212481"/>
            <a:ext cx="1713471" cy="369332"/>
          </a:xfrm>
          <a:prstGeom prst="rect">
            <a:avLst/>
          </a:prstGeom>
          <a:solidFill>
            <a:schemeClr val="accent1">
              <a:lumMod val="40000"/>
              <a:lumOff val="60000"/>
            </a:schemeClr>
          </a:solidFill>
        </p:spPr>
        <p:txBody>
          <a:bodyPr wrap="square" rtlCol="0">
            <a:spAutoFit/>
          </a:bodyPr>
          <a:lstStyle/>
          <a:p>
            <a:r>
              <a:rPr lang="en-GB" dirty="0" err="1"/>
              <a:t>Apprendre</a:t>
            </a:r>
            <a:r>
              <a:rPr lang="en-GB" dirty="0"/>
              <a:t> </a:t>
            </a:r>
          </a:p>
        </p:txBody>
      </p:sp>
      <p:sp>
        <p:nvSpPr>
          <p:cNvPr id="19" name="TextBox 18"/>
          <p:cNvSpPr txBox="1"/>
          <p:nvPr/>
        </p:nvSpPr>
        <p:spPr>
          <a:xfrm>
            <a:off x="9695937" y="4795784"/>
            <a:ext cx="1713471" cy="369332"/>
          </a:xfrm>
          <a:prstGeom prst="rect">
            <a:avLst/>
          </a:prstGeom>
          <a:solidFill>
            <a:schemeClr val="accent6">
              <a:lumMod val="20000"/>
              <a:lumOff val="80000"/>
            </a:schemeClr>
          </a:solidFill>
        </p:spPr>
        <p:txBody>
          <a:bodyPr wrap="square" rtlCol="0">
            <a:spAutoFit/>
          </a:bodyPr>
          <a:lstStyle/>
          <a:p>
            <a:r>
              <a:rPr lang="en-GB" dirty="0"/>
              <a:t>La </a:t>
            </a:r>
            <a:r>
              <a:rPr lang="en-GB" dirty="0" err="1"/>
              <a:t>nourriture</a:t>
            </a:r>
            <a:endParaRPr lang="en-GB" dirty="0"/>
          </a:p>
        </p:txBody>
      </p:sp>
      <p:sp>
        <p:nvSpPr>
          <p:cNvPr id="20" name="TextBox 19"/>
          <p:cNvSpPr txBox="1"/>
          <p:nvPr/>
        </p:nvSpPr>
        <p:spPr>
          <a:xfrm>
            <a:off x="2673179" y="6293717"/>
            <a:ext cx="1713471" cy="369332"/>
          </a:xfrm>
          <a:prstGeom prst="rect">
            <a:avLst/>
          </a:prstGeom>
          <a:solidFill>
            <a:srgbClr val="FFCCFF"/>
          </a:solidFill>
        </p:spPr>
        <p:txBody>
          <a:bodyPr wrap="square" rtlCol="0">
            <a:spAutoFit/>
          </a:bodyPr>
          <a:lstStyle/>
          <a:p>
            <a:r>
              <a:rPr lang="en-GB" dirty="0"/>
              <a:t>Les </a:t>
            </a:r>
            <a:r>
              <a:rPr lang="en-GB" dirty="0" err="1"/>
              <a:t>professeurs</a:t>
            </a:r>
            <a:endParaRPr lang="en-GB" dirty="0"/>
          </a:p>
        </p:txBody>
      </p:sp>
      <p:sp>
        <p:nvSpPr>
          <p:cNvPr id="21" name="TextBox 20"/>
          <p:cNvSpPr txBox="1"/>
          <p:nvPr/>
        </p:nvSpPr>
        <p:spPr>
          <a:xfrm>
            <a:off x="4946822" y="6320990"/>
            <a:ext cx="1713471" cy="369332"/>
          </a:xfrm>
          <a:prstGeom prst="rect">
            <a:avLst/>
          </a:prstGeom>
          <a:solidFill>
            <a:schemeClr val="accent6">
              <a:lumMod val="60000"/>
              <a:lumOff val="40000"/>
            </a:schemeClr>
          </a:solidFill>
        </p:spPr>
        <p:txBody>
          <a:bodyPr wrap="square" rtlCol="0">
            <a:spAutoFit/>
          </a:bodyPr>
          <a:lstStyle/>
          <a:p>
            <a:r>
              <a:rPr lang="en-GB" dirty="0" err="1"/>
              <a:t>Fumer</a:t>
            </a:r>
            <a:r>
              <a:rPr lang="en-GB" dirty="0"/>
              <a:t> </a:t>
            </a:r>
          </a:p>
        </p:txBody>
      </p:sp>
      <p:sp>
        <p:nvSpPr>
          <p:cNvPr id="22" name="TextBox 21"/>
          <p:cNvSpPr txBox="1"/>
          <p:nvPr/>
        </p:nvSpPr>
        <p:spPr>
          <a:xfrm>
            <a:off x="4823255" y="4811241"/>
            <a:ext cx="1223317" cy="369332"/>
          </a:xfrm>
          <a:prstGeom prst="rect">
            <a:avLst/>
          </a:prstGeom>
          <a:solidFill>
            <a:srgbClr val="EB7BEB"/>
          </a:solidFill>
        </p:spPr>
        <p:txBody>
          <a:bodyPr wrap="square" rtlCol="0">
            <a:spAutoFit/>
          </a:bodyPr>
          <a:lstStyle/>
          <a:p>
            <a:r>
              <a:rPr lang="en-GB" dirty="0" err="1"/>
              <a:t>Tricher</a:t>
            </a:r>
            <a:r>
              <a:rPr lang="en-GB" dirty="0"/>
              <a:t> </a:t>
            </a:r>
          </a:p>
        </p:txBody>
      </p:sp>
    </p:spTree>
    <p:extLst>
      <p:ext uri="{BB962C8B-B14F-4D97-AF65-F5344CB8AC3E}">
        <p14:creationId xmlns:p14="http://schemas.microsoft.com/office/powerpoint/2010/main" val="3952079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a:blip r:embed="rId4"/>
          <a:stretch>
            <a:fillRect/>
          </a:stretch>
        </p:blipFill>
        <p:spPr>
          <a:xfrm>
            <a:off x="1600067" y="662781"/>
            <a:ext cx="8411838" cy="3090611"/>
          </a:xfrm>
          <a:prstGeom prst="rect">
            <a:avLst/>
          </a:prstGeom>
        </p:spPr>
      </p:pic>
    </p:spTree>
    <p:extLst>
      <p:ext uri="{BB962C8B-B14F-4D97-AF65-F5344CB8AC3E}">
        <p14:creationId xmlns:p14="http://schemas.microsoft.com/office/powerpoint/2010/main" val="40434543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5" descr="d:\Profiles\User\Local Settings\Temporary Internet Files\Content.IE5\KQFGJD62\MC900156659[1].wmf"/>
          <p:cNvPicPr>
            <a:picLocks noChangeAspect="1" noChangeArrowheads="1"/>
          </p:cNvPicPr>
          <p:nvPr/>
        </p:nvPicPr>
        <p:blipFill>
          <a:blip r:embed="rId3"/>
          <a:srcRect/>
          <a:stretch>
            <a:fillRect/>
          </a:stretch>
        </p:blipFill>
        <p:spPr bwMode="auto">
          <a:xfrm>
            <a:off x="1703389" y="115888"/>
            <a:ext cx="1811337" cy="1858962"/>
          </a:xfrm>
          <a:prstGeom prst="rect">
            <a:avLst/>
          </a:prstGeom>
          <a:noFill/>
          <a:ln w="9525">
            <a:noFill/>
            <a:miter lim="800000"/>
            <a:headEnd/>
            <a:tailEnd/>
          </a:ln>
        </p:spPr>
      </p:pic>
      <p:pic>
        <p:nvPicPr>
          <p:cNvPr id="17410" name="Picture 6" descr="d:\Profiles\User\Local Settings\Temporary Internet Files\Content.IE5\O24J7TLC\MC900128664[1].wmf"/>
          <p:cNvPicPr>
            <a:picLocks noChangeAspect="1" noChangeArrowheads="1"/>
          </p:cNvPicPr>
          <p:nvPr/>
        </p:nvPicPr>
        <p:blipFill>
          <a:blip r:embed="rId4"/>
          <a:srcRect/>
          <a:stretch>
            <a:fillRect/>
          </a:stretch>
        </p:blipFill>
        <p:spPr bwMode="auto">
          <a:xfrm>
            <a:off x="4583114" y="115889"/>
            <a:ext cx="1481137" cy="1893887"/>
          </a:xfrm>
          <a:prstGeom prst="rect">
            <a:avLst/>
          </a:prstGeom>
          <a:noFill/>
          <a:ln w="9525">
            <a:noFill/>
            <a:miter lim="800000"/>
            <a:headEnd/>
            <a:tailEnd/>
          </a:ln>
        </p:spPr>
      </p:pic>
      <p:pic>
        <p:nvPicPr>
          <p:cNvPr id="17411" name="Picture 7" descr="d:\Profiles\User\Local Settings\Temporary Internet Files\Content.IE5\U5GFOOFW\MM900283673[1].gif"/>
          <p:cNvPicPr>
            <a:picLocks noChangeAspect="1" noChangeArrowheads="1" noCrop="1"/>
          </p:cNvPicPr>
          <p:nvPr/>
        </p:nvPicPr>
        <p:blipFill>
          <a:blip r:embed="rId5"/>
          <a:srcRect/>
          <a:stretch>
            <a:fillRect/>
          </a:stretch>
        </p:blipFill>
        <p:spPr bwMode="auto">
          <a:xfrm>
            <a:off x="6888163" y="115889"/>
            <a:ext cx="1289050" cy="1800225"/>
          </a:xfrm>
          <a:prstGeom prst="rect">
            <a:avLst/>
          </a:prstGeom>
          <a:noFill/>
          <a:ln w="9525">
            <a:noFill/>
            <a:miter lim="800000"/>
            <a:headEnd/>
            <a:tailEnd/>
          </a:ln>
        </p:spPr>
      </p:pic>
      <p:pic>
        <p:nvPicPr>
          <p:cNvPr id="17412" name="Picture 8" descr="d:\Profiles\User\Local Settings\Temporary Internet Files\Content.IE5\1IDXM43N\MC900141207[1].wmf"/>
          <p:cNvPicPr>
            <a:picLocks noChangeAspect="1" noChangeArrowheads="1"/>
          </p:cNvPicPr>
          <p:nvPr/>
        </p:nvPicPr>
        <p:blipFill>
          <a:blip r:embed="rId6"/>
          <a:srcRect/>
          <a:stretch>
            <a:fillRect/>
          </a:stretch>
        </p:blipFill>
        <p:spPr bwMode="auto">
          <a:xfrm>
            <a:off x="2279650" y="4724401"/>
            <a:ext cx="863600" cy="1452563"/>
          </a:xfrm>
          <a:prstGeom prst="rect">
            <a:avLst/>
          </a:prstGeom>
          <a:noFill/>
          <a:ln w="9525">
            <a:noFill/>
            <a:miter lim="800000"/>
            <a:headEnd/>
            <a:tailEnd/>
          </a:ln>
        </p:spPr>
      </p:pic>
      <p:pic>
        <p:nvPicPr>
          <p:cNvPr id="17413" name="Picture 9" descr="d:\Profiles\User\Local Settings\Temporary Internet Files\Content.IE5\T1YGF1VL\MC900432437[1].wmf"/>
          <p:cNvPicPr>
            <a:picLocks noChangeAspect="1" noChangeArrowheads="1"/>
          </p:cNvPicPr>
          <p:nvPr/>
        </p:nvPicPr>
        <p:blipFill>
          <a:blip r:embed="rId7"/>
          <a:srcRect/>
          <a:stretch>
            <a:fillRect/>
          </a:stretch>
        </p:blipFill>
        <p:spPr bwMode="auto">
          <a:xfrm>
            <a:off x="2063751" y="2705101"/>
            <a:ext cx="1368425" cy="1628775"/>
          </a:xfrm>
          <a:prstGeom prst="rect">
            <a:avLst/>
          </a:prstGeom>
          <a:noFill/>
          <a:ln w="9525">
            <a:noFill/>
            <a:miter lim="800000"/>
            <a:headEnd/>
            <a:tailEnd/>
          </a:ln>
        </p:spPr>
      </p:pic>
      <p:pic>
        <p:nvPicPr>
          <p:cNvPr id="17414" name="Picture 11" descr="d:\Profiles\User\Local Settings\Temporary Internet Files\Content.IE5\KQFGJD62\MC900015870[1].wmf"/>
          <p:cNvPicPr>
            <a:picLocks noChangeAspect="1" noChangeArrowheads="1"/>
          </p:cNvPicPr>
          <p:nvPr/>
        </p:nvPicPr>
        <p:blipFill>
          <a:blip r:embed="rId8"/>
          <a:srcRect/>
          <a:stretch>
            <a:fillRect/>
          </a:stretch>
        </p:blipFill>
        <p:spPr bwMode="auto">
          <a:xfrm>
            <a:off x="4111625" y="2708276"/>
            <a:ext cx="1697038" cy="1368425"/>
          </a:xfrm>
          <a:prstGeom prst="rect">
            <a:avLst/>
          </a:prstGeom>
          <a:noFill/>
          <a:ln w="9525">
            <a:noFill/>
            <a:miter lim="800000"/>
            <a:headEnd/>
            <a:tailEnd/>
          </a:ln>
        </p:spPr>
      </p:pic>
      <p:pic>
        <p:nvPicPr>
          <p:cNvPr id="17415" name="Picture 12" descr="d:\Profiles\User\Local Settings\Temporary Internet Files\Content.IE5\K5D5X2A8\MC900101700[1].wmf"/>
          <p:cNvPicPr>
            <a:picLocks noChangeAspect="1" noChangeArrowheads="1"/>
          </p:cNvPicPr>
          <p:nvPr/>
        </p:nvPicPr>
        <p:blipFill>
          <a:blip r:embed="rId9"/>
          <a:srcRect/>
          <a:stretch>
            <a:fillRect/>
          </a:stretch>
        </p:blipFill>
        <p:spPr bwMode="auto">
          <a:xfrm>
            <a:off x="6600826" y="2636838"/>
            <a:ext cx="1127125" cy="1562100"/>
          </a:xfrm>
          <a:prstGeom prst="rect">
            <a:avLst/>
          </a:prstGeom>
          <a:noFill/>
          <a:ln w="9525">
            <a:noFill/>
            <a:miter lim="800000"/>
            <a:headEnd/>
            <a:tailEnd/>
          </a:ln>
        </p:spPr>
      </p:pic>
      <p:pic>
        <p:nvPicPr>
          <p:cNvPr id="17416" name="Picture 13" descr="d:\Profiles\User\Local Settings\Temporary Internet Files\Content.IE5\0XKPD9NE\MC900101662[1].wmf"/>
          <p:cNvPicPr>
            <a:picLocks noChangeAspect="1" noChangeArrowheads="1"/>
          </p:cNvPicPr>
          <p:nvPr/>
        </p:nvPicPr>
        <p:blipFill>
          <a:blip r:embed="rId10"/>
          <a:srcRect/>
          <a:stretch>
            <a:fillRect/>
          </a:stretch>
        </p:blipFill>
        <p:spPr bwMode="auto">
          <a:xfrm>
            <a:off x="6527801" y="3213101"/>
            <a:ext cx="798513" cy="874713"/>
          </a:xfrm>
          <a:prstGeom prst="rect">
            <a:avLst/>
          </a:prstGeom>
          <a:noFill/>
          <a:ln w="9525">
            <a:noFill/>
            <a:miter lim="800000"/>
            <a:headEnd/>
            <a:tailEnd/>
          </a:ln>
        </p:spPr>
      </p:pic>
      <p:pic>
        <p:nvPicPr>
          <p:cNvPr id="17417" name="Picture 15" descr="http://images.clipart.com/thm/thm11/CL/5433_2005010014/000803_1077_51/21131440.thm.jpg?000803_1077_5107_v__v">
            <a:hlinkClick r:id="rId11"/>
          </p:cNvPr>
          <p:cNvPicPr>
            <a:picLocks noChangeAspect="1" noChangeArrowheads="1"/>
          </p:cNvPicPr>
          <p:nvPr/>
        </p:nvPicPr>
        <p:blipFill>
          <a:blip r:embed="rId12"/>
          <a:srcRect/>
          <a:stretch>
            <a:fillRect/>
          </a:stretch>
        </p:blipFill>
        <p:spPr bwMode="auto">
          <a:xfrm>
            <a:off x="8688388" y="2757488"/>
            <a:ext cx="1871662" cy="1535112"/>
          </a:xfrm>
          <a:prstGeom prst="rect">
            <a:avLst/>
          </a:prstGeom>
          <a:noFill/>
          <a:ln w="9525">
            <a:noFill/>
            <a:miter lim="800000"/>
            <a:headEnd/>
            <a:tailEnd/>
          </a:ln>
        </p:spPr>
      </p:pic>
      <p:sp>
        <p:nvSpPr>
          <p:cNvPr id="15" name="TextBox 14"/>
          <p:cNvSpPr txBox="1">
            <a:spLocks noChangeArrowheads="1"/>
          </p:cNvSpPr>
          <p:nvPr/>
        </p:nvSpPr>
        <p:spPr bwMode="auto">
          <a:xfrm>
            <a:off x="1487487" y="1989138"/>
            <a:ext cx="2447926" cy="711200"/>
          </a:xfrm>
          <a:prstGeom prst="rect">
            <a:avLst/>
          </a:prstGeom>
          <a:solidFill>
            <a:srgbClr val="CCFF99"/>
          </a:solidFill>
          <a:ln w="9525">
            <a:solidFill>
              <a:schemeClr val="tx1"/>
            </a:solidFill>
            <a:miter lim="800000"/>
            <a:headEnd/>
            <a:tailEnd/>
          </a:ln>
        </p:spPr>
        <p:txBody>
          <a:bodyPr>
            <a:spAutoFit/>
          </a:bodyPr>
          <a:lstStyle/>
          <a:p>
            <a:pPr algn="ctr"/>
            <a:r>
              <a:rPr lang="en-US" sz="2000"/>
              <a:t>Mâcher du chewing-gum</a:t>
            </a:r>
          </a:p>
        </p:txBody>
      </p:sp>
      <p:sp>
        <p:nvSpPr>
          <p:cNvPr id="16" name="TextBox 15"/>
          <p:cNvSpPr txBox="1">
            <a:spLocks noChangeArrowheads="1"/>
          </p:cNvSpPr>
          <p:nvPr/>
        </p:nvSpPr>
        <p:spPr bwMode="auto">
          <a:xfrm>
            <a:off x="3935414" y="1989138"/>
            <a:ext cx="2232025" cy="711200"/>
          </a:xfrm>
          <a:prstGeom prst="rect">
            <a:avLst/>
          </a:prstGeom>
          <a:solidFill>
            <a:srgbClr val="CCFF99"/>
          </a:solidFill>
          <a:ln w="9525">
            <a:solidFill>
              <a:schemeClr val="tx1"/>
            </a:solidFill>
            <a:miter lim="800000"/>
            <a:headEnd/>
            <a:tailEnd/>
          </a:ln>
        </p:spPr>
        <p:txBody>
          <a:bodyPr>
            <a:spAutoFit/>
          </a:bodyPr>
          <a:lstStyle/>
          <a:p>
            <a:pPr algn="ctr"/>
            <a:r>
              <a:rPr lang="en-US" sz="2000"/>
              <a:t>Fumer en classe/à l’école</a:t>
            </a:r>
          </a:p>
        </p:txBody>
      </p:sp>
      <p:sp>
        <p:nvSpPr>
          <p:cNvPr id="17" name="TextBox 16"/>
          <p:cNvSpPr txBox="1">
            <a:spLocks noChangeArrowheads="1"/>
          </p:cNvSpPr>
          <p:nvPr/>
        </p:nvSpPr>
        <p:spPr bwMode="auto">
          <a:xfrm>
            <a:off x="6167438" y="1989138"/>
            <a:ext cx="2305050" cy="711200"/>
          </a:xfrm>
          <a:prstGeom prst="rect">
            <a:avLst/>
          </a:prstGeom>
          <a:solidFill>
            <a:srgbClr val="CCFF99"/>
          </a:solidFill>
          <a:ln w="9525">
            <a:solidFill>
              <a:schemeClr val="tx1"/>
            </a:solidFill>
            <a:miter lim="800000"/>
            <a:headEnd/>
            <a:tailEnd/>
          </a:ln>
        </p:spPr>
        <p:txBody>
          <a:bodyPr>
            <a:spAutoFit/>
          </a:bodyPr>
          <a:lstStyle/>
          <a:p>
            <a:pPr algn="ctr"/>
            <a:r>
              <a:rPr lang="en-US" sz="2000"/>
              <a:t>Manger en classe/à l’école</a:t>
            </a:r>
          </a:p>
        </p:txBody>
      </p:sp>
      <p:sp>
        <p:nvSpPr>
          <p:cNvPr id="18" name="TextBox 17"/>
          <p:cNvSpPr txBox="1">
            <a:spLocks noChangeArrowheads="1"/>
          </p:cNvSpPr>
          <p:nvPr/>
        </p:nvSpPr>
        <p:spPr bwMode="auto">
          <a:xfrm>
            <a:off x="1487487" y="4294188"/>
            <a:ext cx="2592388" cy="406400"/>
          </a:xfrm>
          <a:prstGeom prst="rect">
            <a:avLst/>
          </a:prstGeom>
          <a:solidFill>
            <a:srgbClr val="CCFF99"/>
          </a:solidFill>
          <a:ln w="9525">
            <a:solidFill>
              <a:schemeClr val="tx1"/>
            </a:solidFill>
            <a:miter lim="800000"/>
            <a:headEnd/>
            <a:tailEnd/>
          </a:ln>
        </p:spPr>
        <p:txBody>
          <a:bodyPr>
            <a:spAutoFit/>
          </a:bodyPr>
          <a:lstStyle/>
          <a:p>
            <a:pPr algn="ctr"/>
            <a:r>
              <a:rPr lang="en-US" sz="2000"/>
              <a:t>Avoir des piercings</a:t>
            </a:r>
          </a:p>
        </p:txBody>
      </p:sp>
      <p:sp>
        <p:nvSpPr>
          <p:cNvPr id="19" name="TextBox 18"/>
          <p:cNvSpPr txBox="1">
            <a:spLocks noChangeArrowheads="1"/>
          </p:cNvSpPr>
          <p:nvPr/>
        </p:nvSpPr>
        <p:spPr bwMode="auto">
          <a:xfrm>
            <a:off x="4079876" y="4292600"/>
            <a:ext cx="2232025" cy="711200"/>
          </a:xfrm>
          <a:prstGeom prst="rect">
            <a:avLst/>
          </a:prstGeom>
          <a:solidFill>
            <a:srgbClr val="CCFF99"/>
          </a:solidFill>
          <a:ln w="9525">
            <a:solidFill>
              <a:schemeClr val="tx1"/>
            </a:solidFill>
            <a:miter lim="800000"/>
            <a:headEnd/>
            <a:tailEnd/>
          </a:ln>
        </p:spPr>
        <p:txBody>
          <a:bodyPr>
            <a:spAutoFit/>
          </a:bodyPr>
          <a:lstStyle/>
          <a:p>
            <a:pPr algn="ctr"/>
            <a:r>
              <a:rPr lang="en-US" sz="2000"/>
              <a:t>Parler des autres langues</a:t>
            </a:r>
          </a:p>
        </p:txBody>
      </p:sp>
      <p:sp>
        <p:nvSpPr>
          <p:cNvPr id="20" name="TextBox 19"/>
          <p:cNvSpPr txBox="1">
            <a:spLocks noChangeArrowheads="1"/>
          </p:cNvSpPr>
          <p:nvPr/>
        </p:nvSpPr>
        <p:spPr bwMode="auto">
          <a:xfrm>
            <a:off x="1524000" y="6149975"/>
            <a:ext cx="2520950" cy="711200"/>
          </a:xfrm>
          <a:prstGeom prst="rect">
            <a:avLst/>
          </a:prstGeom>
          <a:solidFill>
            <a:srgbClr val="CCFF99"/>
          </a:solidFill>
          <a:ln w="9525">
            <a:solidFill>
              <a:schemeClr val="tx1"/>
            </a:solidFill>
            <a:miter lim="800000"/>
            <a:headEnd/>
            <a:tailEnd/>
          </a:ln>
        </p:spPr>
        <p:txBody>
          <a:bodyPr>
            <a:spAutoFit/>
          </a:bodyPr>
          <a:lstStyle/>
          <a:p>
            <a:pPr algn="ctr"/>
            <a:r>
              <a:rPr lang="en-US" sz="2000"/>
              <a:t>Bavarder avec mon voisin/ma voisine</a:t>
            </a:r>
          </a:p>
        </p:txBody>
      </p:sp>
      <p:sp>
        <p:nvSpPr>
          <p:cNvPr id="21" name="TextBox 20"/>
          <p:cNvSpPr txBox="1">
            <a:spLocks noChangeArrowheads="1"/>
          </p:cNvSpPr>
          <p:nvPr/>
        </p:nvSpPr>
        <p:spPr bwMode="auto">
          <a:xfrm>
            <a:off x="6311900" y="4292600"/>
            <a:ext cx="2160588" cy="406400"/>
          </a:xfrm>
          <a:prstGeom prst="rect">
            <a:avLst/>
          </a:prstGeom>
          <a:solidFill>
            <a:srgbClr val="CCFF99"/>
          </a:solidFill>
          <a:ln w="9525">
            <a:solidFill>
              <a:schemeClr val="tx1"/>
            </a:solidFill>
            <a:miter lim="800000"/>
            <a:headEnd/>
            <a:tailEnd/>
          </a:ln>
        </p:spPr>
        <p:txBody>
          <a:bodyPr>
            <a:spAutoFit/>
          </a:bodyPr>
          <a:lstStyle/>
          <a:p>
            <a:pPr algn="ctr"/>
            <a:r>
              <a:rPr lang="en-US" sz="2000"/>
              <a:t>Porter des bijoux</a:t>
            </a:r>
          </a:p>
        </p:txBody>
      </p:sp>
      <p:sp>
        <p:nvSpPr>
          <p:cNvPr id="22" name="TextBox 21"/>
          <p:cNvSpPr txBox="1">
            <a:spLocks noChangeArrowheads="1"/>
          </p:cNvSpPr>
          <p:nvPr/>
        </p:nvSpPr>
        <p:spPr bwMode="auto">
          <a:xfrm>
            <a:off x="8472488" y="4292600"/>
            <a:ext cx="2195512" cy="406400"/>
          </a:xfrm>
          <a:prstGeom prst="rect">
            <a:avLst/>
          </a:prstGeom>
          <a:solidFill>
            <a:srgbClr val="CCFF99"/>
          </a:solidFill>
          <a:ln w="9525">
            <a:solidFill>
              <a:schemeClr val="tx1"/>
            </a:solidFill>
            <a:miter lim="800000"/>
            <a:headEnd/>
            <a:tailEnd/>
          </a:ln>
        </p:spPr>
        <p:txBody>
          <a:bodyPr>
            <a:spAutoFit/>
          </a:bodyPr>
          <a:lstStyle/>
          <a:p>
            <a:pPr algn="ctr"/>
            <a:r>
              <a:rPr lang="en-US" sz="2000"/>
              <a:t>Lever la main</a:t>
            </a:r>
          </a:p>
        </p:txBody>
      </p:sp>
      <p:pic>
        <p:nvPicPr>
          <p:cNvPr id="17426" name="Picture 19" descr="d:\Profiles\User\Local Settings\Temporary Internet Files\Content.IE5\OOL67Z03\MC900187159[1].wmf"/>
          <p:cNvPicPr>
            <a:picLocks noChangeAspect="1" noChangeArrowheads="1"/>
          </p:cNvPicPr>
          <p:nvPr/>
        </p:nvPicPr>
        <p:blipFill>
          <a:blip r:embed="rId13"/>
          <a:srcRect/>
          <a:stretch>
            <a:fillRect/>
          </a:stretch>
        </p:blipFill>
        <p:spPr bwMode="auto">
          <a:xfrm>
            <a:off x="8824914" y="260350"/>
            <a:ext cx="1843087" cy="1511300"/>
          </a:xfrm>
          <a:prstGeom prst="rect">
            <a:avLst/>
          </a:prstGeom>
          <a:noFill/>
          <a:ln w="9525">
            <a:noFill/>
            <a:miter lim="800000"/>
            <a:headEnd/>
            <a:tailEnd/>
          </a:ln>
        </p:spPr>
      </p:pic>
      <p:sp>
        <p:nvSpPr>
          <p:cNvPr id="27" name="TextBox 26"/>
          <p:cNvSpPr txBox="1">
            <a:spLocks noChangeArrowheads="1"/>
          </p:cNvSpPr>
          <p:nvPr/>
        </p:nvSpPr>
        <p:spPr bwMode="auto">
          <a:xfrm>
            <a:off x="8472488" y="1989138"/>
            <a:ext cx="2195512" cy="711200"/>
          </a:xfrm>
          <a:prstGeom prst="rect">
            <a:avLst/>
          </a:prstGeom>
          <a:solidFill>
            <a:srgbClr val="CCFF99"/>
          </a:solidFill>
          <a:ln w="9525">
            <a:solidFill>
              <a:schemeClr val="tx1"/>
            </a:solidFill>
            <a:miter lim="800000"/>
            <a:headEnd/>
            <a:tailEnd/>
          </a:ln>
        </p:spPr>
        <p:txBody>
          <a:bodyPr>
            <a:spAutoFit/>
          </a:bodyPr>
          <a:lstStyle/>
          <a:p>
            <a:pPr algn="ctr"/>
            <a:r>
              <a:rPr lang="en-US" sz="2000"/>
              <a:t>Ecouter le professeur.</a:t>
            </a:r>
          </a:p>
        </p:txBody>
      </p:sp>
      <p:sp>
        <p:nvSpPr>
          <p:cNvPr id="17428" name="Picture 21" descr="d:\Profiles\User\Local Settings\Temporary Internet Files\Content.IE5\OOL67Z03\MC900390786[1].wmf"/>
          <p:cNvSpPr>
            <a:spLocks noChangeAspect="1" noChangeArrowheads="1"/>
          </p:cNvSpPr>
          <p:nvPr/>
        </p:nvSpPr>
        <p:spPr bwMode="auto">
          <a:xfrm>
            <a:off x="4235451" y="4652964"/>
            <a:ext cx="1584325" cy="1506537"/>
          </a:xfrm>
          <a:prstGeom prst="rect">
            <a:avLst/>
          </a:prstGeom>
          <a:noFill/>
          <a:ln w="9525">
            <a:noFill/>
            <a:miter lim="800000"/>
            <a:headEnd/>
            <a:tailEnd/>
          </a:ln>
        </p:spPr>
        <p:txBody>
          <a:bodyPr/>
          <a:lstStyle/>
          <a:p>
            <a:endParaRPr lang="en-US"/>
          </a:p>
        </p:txBody>
      </p:sp>
      <p:sp>
        <p:nvSpPr>
          <p:cNvPr id="32" name="TextBox 31"/>
          <p:cNvSpPr txBox="1">
            <a:spLocks noChangeArrowheads="1"/>
          </p:cNvSpPr>
          <p:nvPr/>
        </p:nvSpPr>
        <p:spPr bwMode="auto">
          <a:xfrm>
            <a:off x="4033839" y="6149975"/>
            <a:ext cx="1806575" cy="711200"/>
          </a:xfrm>
          <a:prstGeom prst="rect">
            <a:avLst/>
          </a:prstGeom>
          <a:solidFill>
            <a:srgbClr val="CCFF99"/>
          </a:solidFill>
          <a:ln w="9525">
            <a:solidFill>
              <a:schemeClr val="tx1"/>
            </a:solidFill>
            <a:miter lim="800000"/>
            <a:headEnd/>
            <a:tailEnd/>
          </a:ln>
        </p:spPr>
        <p:txBody>
          <a:bodyPr>
            <a:spAutoFit/>
          </a:bodyPr>
          <a:lstStyle/>
          <a:p>
            <a:pPr algn="ctr"/>
            <a:r>
              <a:rPr lang="en-US" sz="2000"/>
              <a:t>Faire mes devoirs</a:t>
            </a:r>
          </a:p>
        </p:txBody>
      </p:sp>
      <p:sp>
        <p:nvSpPr>
          <p:cNvPr id="34" name="TextBox 33"/>
          <p:cNvSpPr txBox="1">
            <a:spLocks noChangeArrowheads="1"/>
          </p:cNvSpPr>
          <p:nvPr/>
        </p:nvSpPr>
        <p:spPr bwMode="auto">
          <a:xfrm>
            <a:off x="5819776" y="6129380"/>
            <a:ext cx="2389187" cy="707886"/>
          </a:xfrm>
          <a:prstGeom prst="rect">
            <a:avLst/>
          </a:prstGeom>
          <a:solidFill>
            <a:srgbClr val="CCFF99"/>
          </a:solidFill>
          <a:ln w="9525">
            <a:solidFill>
              <a:schemeClr val="tx1"/>
            </a:solidFill>
            <a:miter lim="800000"/>
            <a:headEnd/>
            <a:tailEnd/>
          </a:ln>
        </p:spPr>
        <p:txBody>
          <a:bodyPr>
            <a:spAutoFit/>
          </a:bodyPr>
          <a:lstStyle/>
          <a:p>
            <a:r>
              <a:rPr lang="en-US" sz="2000"/>
              <a:t>Porter mon uniforme correctement</a:t>
            </a:r>
          </a:p>
        </p:txBody>
      </p:sp>
      <p:pic>
        <p:nvPicPr>
          <p:cNvPr id="17430" name="Picture 22" descr="d:\Profiles\User\Local Settings\Temporary Internet Files\Content.IE5\7M71VK3U\MC900445730[1].wmf"/>
          <p:cNvPicPr>
            <a:picLocks noChangeAspect="1" noChangeArrowheads="1"/>
          </p:cNvPicPr>
          <p:nvPr/>
        </p:nvPicPr>
        <p:blipFill>
          <a:blip r:embed="rId14"/>
          <a:srcRect/>
          <a:stretch>
            <a:fillRect/>
          </a:stretch>
        </p:blipFill>
        <p:spPr bwMode="auto">
          <a:xfrm>
            <a:off x="6829425" y="4716850"/>
            <a:ext cx="703263" cy="1500187"/>
          </a:xfrm>
          <a:prstGeom prst="rect">
            <a:avLst/>
          </a:prstGeom>
          <a:noFill/>
          <a:ln w="9525">
            <a:noFill/>
            <a:miter lim="800000"/>
            <a:headEnd/>
            <a:tailEnd/>
          </a:ln>
        </p:spPr>
      </p:pic>
      <p:pic>
        <p:nvPicPr>
          <p:cNvPr id="17432" name="Picture 24" descr="http://images.clipart.com/thm/thm11/CL/5433_2005010014/000803_1077_29/21122724.thm.jpg?000803_1077_2966_v__v">
            <a:hlinkClick r:id="rId15"/>
          </p:cNvPr>
          <p:cNvPicPr>
            <a:picLocks noChangeAspect="1" noChangeArrowheads="1"/>
          </p:cNvPicPr>
          <p:nvPr/>
        </p:nvPicPr>
        <p:blipFill>
          <a:blip r:embed="rId16"/>
          <a:srcRect/>
          <a:stretch>
            <a:fillRect/>
          </a:stretch>
        </p:blipFill>
        <p:spPr bwMode="auto">
          <a:xfrm>
            <a:off x="8904288" y="4741863"/>
            <a:ext cx="1143000" cy="1219200"/>
          </a:xfrm>
          <a:prstGeom prst="rect">
            <a:avLst/>
          </a:prstGeom>
          <a:noFill/>
          <a:ln w="9525">
            <a:noFill/>
            <a:miter lim="800000"/>
            <a:headEnd/>
            <a:tailEnd/>
          </a:ln>
        </p:spPr>
      </p:pic>
      <p:sp>
        <p:nvSpPr>
          <p:cNvPr id="36" name="TextBox 35"/>
          <p:cNvSpPr txBox="1">
            <a:spLocks noChangeArrowheads="1"/>
          </p:cNvSpPr>
          <p:nvPr/>
        </p:nvSpPr>
        <p:spPr bwMode="auto">
          <a:xfrm>
            <a:off x="8224839" y="6149975"/>
            <a:ext cx="2427287" cy="711200"/>
          </a:xfrm>
          <a:prstGeom prst="rect">
            <a:avLst/>
          </a:prstGeom>
          <a:solidFill>
            <a:srgbClr val="CCFF99"/>
          </a:solidFill>
          <a:ln w="9525">
            <a:solidFill>
              <a:schemeClr val="tx1"/>
            </a:solidFill>
            <a:miter lim="800000"/>
            <a:headEnd/>
            <a:tailEnd/>
          </a:ln>
        </p:spPr>
        <p:txBody>
          <a:bodyPr>
            <a:spAutoFit/>
          </a:bodyPr>
          <a:lstStyle/>
          <a:p>
            <a:pPr algn="ctr"/>
            <a:r>
              <a:rPr lang="en-US" sz="2000"/>
              <a:t>Jeter mes papiers à la poubelle</a:t>
            </a:r>
          </a:p>
        </p:txBody>
      </p:sp>
      <p:pic>
        <p:nvPicPr>
          <p:cNvPr id="2" name="Picture 1"/>
          <p:cNvPicPr>
            <a:picLocks noChangeAspect="1"/>
          </p:cNvPicPr>
          <p:nvPr/>
        </p:nvPicPr>
        <p:blipFill>
          <a:blip r:embed="rId17"/>
          <a:stretch>
            <a:fillRect/>
          </a:stretch>
        </p:blipFill>
        <p:spPr>
          <a:xfrm>
            <a:off x="4274237" y="5115442"/>
            <a:ext cx="971207" cy="971207"/>
          </a:xfrm>
          <a:prstGeom prst="rect">
            <a:avLst/>
          </a:prstGeom>
        </p:spPr>
      </p:pic>
    </p:spTree>
    <p:extLst>
      <p:ext uri="{BB962C8B-B14F-4D97-AF65-F5344CB8AC3E}">
        <p14:creationId xmlns:p14="http://schemas.microsoft.com/office/powerpoint/2010/main" val="1611345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ox(in)">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ox(in)">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box(in)">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ox(in)">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ox(in)">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box(in)">
                                      <p:cBhvr>
                                        <p:cTn id="37" dur="500"/>
                                        <p:tgtEl>
                                          <p:spTgt spid="21"/>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box(in)">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box(in)">
                                      <p:cBhvr>
                                        <p:cTn id="47" dur="500"/>
                                        <p:tgtEl>
                                          <p:spTgt spid="20"/>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box(in)">
                                      <p:cBhvr>
                                        <p:cTn id="52" dur="500"/>
                                        <p:tgtEl>
                                          <p:spTgt spid="32"/>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box(in)">
                                      <p:cBhvr>
                                        <p:cTn id="57" dur="500"/>
                                        <p:tgtEl>
                                          <p:spTgt spid="34"/>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box(in)">
                                      <p:cBhvr>
                                        <p:cTn id="6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animBg="1"/>
      <p:bldP spid="20" grpId="0" animBg="1"/>
      <p:bldP spid="21" grpId="0" animBg="1"/>
      <p:bldP spid="22" grpId="0" animBg="1"/>
      <p:bldP spid="27" grpId="0" animBg="1"/>
      <p:bldP spid="32" grpId="0" animBg="1"/>
      <p:bldP spid="34" grpId="0" animBg="1"/>
      <p:bldP spid="3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6000"/>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928091" y="306635"/>
            <a:ext cx="5627255" cy="697057"/>
          </a:xfrm>
          <a:solidFill>
            <a:schemeClr val="tx1"/>
          </a:solidFill>
        </p:spPr>
        <p:txBody>
          <a:bodyPr>
            <a:normAutofit fontScale="90000"/>
          </a:bodyPr>
          <a:lstStyle/>
          <a:p>
            <a:r>
              <a:rPr lang="en-GB" sz="3600" dirty="0">
                <a:solidFill>
                  <a:schemeClr val="bg1"/>
                </a:solidFill>
                <a:latin typeface="Comic Sans MS" panose="030F0702030302020204" pitchFamily="66" charset="0"/>
              </a:rPr>
              <a:t>H - Le </a:t>
            </a:r>
            <a:r>
              <a:rPr lang="en-GB" sz="3600" dirty="0" err="1">
                <a:solidFill>
                  <a:schemeClr val="bg1"/>
                </a:solidFill>
                <a:latin typeface="Comic Sans MS" panose="030F0702030302020204" pitchFamily="66" charset="0"/>
              </a:rPr>
              <a:t>règlement</a:t>
            </a:r>
            <a:r>
              <a:rPr lang="en-GB" sz="3600" dirty="0">
                <a:solidFill>
                  <a:schemeClr val="bg1"/>
                </a:solidFill>
                <a:latin typeface="Comic Sans MS" panose="030F0702030302020204" pitchFamily="66" charset="0"/>
              </a:rPr>
              <a:t> </a:t>
            </a:r>
            <a:r>
              <a:rPr lang="en-GB" sz="3600" dirty="0" err="1">
                <a:solidFill>
                  <a:schemeClr val="bg1"/>
                </a:solidFill>
                <a:latin typeface="Comic Sans MS" panose="030F0702030302020204" pitchFamily="66" charset="0"/>
              </a:rPr>
              <a:t>intérieur</a:t>
            </a:r>
            <a:r>
              <a:rPr lang="en-GB" sz="3600" dirty="0">
                <a:solidFill>
                  <a:schemeClr val="bg1"/>
                </a:solidFill>
                <a:latin typeface="Comic Sans MS" panose="030F0702030302020204" pitchFamily="66" charset="0"/>
              </a:rPr>
              <a:t>.</a:t>
            </a:r>
          </a:p>
        </p:txBody>
      </p:sp>
      <p:pic>
        <p:nvPicPr>
          <p:cNvPr id="4" name="Picture 3"/>
          <p:cNvPicPr>
            <a:picLocks noChangeAspect="1"/>
          </p:cNvPicPr>
          <p:nvPr/>
        </p:nvPicPr>
        <p:blipFill>
          <a:blip r:embed="rId4"/>
          <a:stretch>
            <a:fillRect/>
          </a:stretch>
        </p:blipFill>
        <p:spPr>
          <a:xfrm>
            <a:off x="1066113" y="1095105"/>
            <a:ext cx="6572360" cy="4243514"/>
          </a:xfrm>
          <a:prstGeom prst="rect">
            <a:avLst/>
          </a:prstGeom>
          <a:ln w="57150">
            <a:solidFill>
              <a:schemeClr val="tx1"/>
            </a:solidFill>
          </a:ln>
        </p:spPr>
      </p:pic>
      <p:pic>
        <p:nvPicPr>
          <p:cNvPr id="5" name="Picture 4"/>
          <p:cNvPicPr>
            <a:picLocks noChangeAspect="1"/>
          </p:cNvPicPr>
          <p:nvPr/>
        </p:nvPicPr>
        <p:blipFill>
          <a:blip r:embed="rId5"/>
          <a:stretch>
            <a:fillRect/>
          </a:stretch>
        </p:blipFill>
        <p:spPr>
          <a:xfrm>
            <a:off x="8517086" y="229405"/>
            <a:ext cx="2836714" cy="6420778"/>
          </a:xfrm>
          <a:prstGeom prst="rect">
            <a:avLst/>
          </a:prstGeom>
          <a:ln w="57150">
            <a:solidFill>
              <a:schemeClr val="tx1"/>
            </a:solidFill>
          </a:ln>
        </p:spPr>
      </p:pic>
      <p:sp>
        <p:nvSpPr>
          <p:cNvPr id="6" name="Rounded Rectangle 5"/>
          <p:cNvSpPr/>
          <p:nvPr/>
        </p:nvSpPr>
        <p:spPr>
          <a:xfrm>
            <a:off x="172074" y="5478883"/>
            <a:ext cx="2339033" cy="1171300"/>
          </a:xfrm>
          <a:prstGeom prst="roundRect">
            <a:avLst/>
          </a:prstGeom>
          <a:solidFill>
            <a:srgbClr val="C09F72"/>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b="1" u="sng" dirty="0">
              <a:solidFill>
                <a:schemeClr val="tx1"/>
              </a:solidFill>
              <a:latin typeface="Comic Sans MS" panose="030F0702030302020204" pitchFamily="66" charset="0"/>
            </a:endParaRPr>
          </a:p>
          <a:p>
            <a:pPr algn="ctr"/>
            <a:r>
              <a:rPr lang="en-GB" sz="1400" dirty="0">
                <a:solidFill>
                  <a:schemeClr val="tx1"/>
                </a:solidFill>
              </a:rPr>
              <a:t> </a:t>
            </a:r>
          </a:p>
          <a:p>
            <a:pPr algn="ctr"/>
            <a:r>
              <a:rPr lang="en-GB" altLang="en-US" sz="1400" b="1" dirty="0">
                <a:solidFill>
                  <a:schemeClr val="tx1"/>
                </a:solidFill>
                <a:latin typeface="Comic Sans MS" panose="030F0702030302020204" pitchFamily="66" charset="0"/>
              </a:rPr>
              <a:t>Developing</a:t>
            </a:r>
            <a:r>
              <a:rPr lang="en-GB" altLang="en-US" sz="1400" dirty="0">
                <a:solidFill>
                  <a:schemeClr val="tx1"/>
                </a:solidFill>
                <a:latin typeface="Comic Sans MS" panose="030F0702030302020204" pitchFamily="66" charset="0"/>
              </a:rPr>
              <a:t>: to recognise and use structured phrases using the verb </a:t>
            </a:r>
            <a:r>
              <a:rPr lang="en-GB" altLang="en-US" sz="1400" dirty="0" err="1">
                <a:solidFill>
                  <a:schemeClr val="tx1"/>
                </a:solidFill>
                <a:latin typeface="Comic Sans MS" panose="030F0702030302020204" pitchFamily="66" charset="0"/>
              </a:rPr>
              <a:t>falloir</a:t>
            </a:r>
            <a:r>
              <a:rPr lang="en-GB" altLang="en-US" sz="1400" dirty="0">
                <a:solidFill>
                  <a:schemeClr val="tx1"/>
                </a:solidFill>
                <a:latin typeface="Comic Sans MS" panose="030F0702030302020204" pitchFamily="66" charset="0"/>
              </a:rPr>
              <a:t> (step 6)</a:t>
            </a:r>
          </a:p>
          <a:p>
            <a:pPr algn="ctr"/>
            <a:endParaRPr lang="en-GB" altLang="en-US" sz="1400" dirty="0">
              <a:solidFill>
                <a:schemeClr val="tx1"/>
              </a:solidFill>
              <a:latin typeface="Comic Sans MS" panose="030F0702030302020204" pitchFamily="66" charset="0"/>
            </a:endParaRPr>
          </a:p>
          <a:p>
            <a:pPr algn="ctr"/>
            <a:endParaRPr lang="en-GB" altLang="en-US" sz="1400" dirty="0">
              <a:solidFill>
                <a:schemeClr val="tx1"/>
              </a:solidFill>
              <a:latin typeface="Comic Sans MS" panose="030F0702030302020204" pitchFamily="66" charset="0"/>
            </a:endParaRPr>
          </a:p>
        </p:txBody>
      </p:sp>
      <p:sp>
        <p:nvSpPr>
          <p:cNvPr id="7" name="Rounded Rectangle 6"/>
          <p:cNvSpPr/>
          <p:nvPr/>
        </p:nvSpPr>
        <p:spPr>
          <a:xfrm>
            <a:off x="2805829" y="5515879"/>
            <a:ext cx="2519798" cy="1171300"/>
          </a:xfrm>
          <a:prstGeom prst="roundRect">
            <a:avLst/>
          </a:prstGeom>
          <a:solidFill>
            <a:srgbClr val="C9C9C9"/>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buFontTx/>
              <a:buNone/>
            </a:pPr>
            <a:endParaRPr lang="en-GB" altLang="en-US" sz="900" dirty="0">
              <a:solidFill>
                <a:schemeClr val="tx1"/>
              </a:solidFill>
              <a:latin typeface="Comic Sans MS" panose="030F0702030302020204" pitchFamily="66" charset="0"/>
            </a:endParaRPr>
          </a:p>
          <a:p>
            <a:pPr algn="ctr">
              <a:spcBef>
                <a:spcPct val="0"/>
              </a:spcBef>
            </a:pPr>
            <a:r>
              <a:rPr lang="en-GB" altLang="en-US" sz="1400" b="1" dirty="0">
                <a:solidFill>
                  <a:schemeClr val="tx1"/>
                </a:solidFill>
                <a:latin typeface="Comic Sans MS" panose="030F0702030302020204" pitchFamily="66" charset="0"/>
              </a:rPr>
              <a:t>Secure</a:t>
            </a:r>
            <a:r>
              <a:rPr lang="en-GB" altLang="en-US" sz="1400" dirty="0">
                <a:solidFill>
                  <a:schemeClr val="tx1"/>
                </a:solidFill>
                <a:latin typeface="Comic Sans MS" panose="030F0702030302020204" pitchFamily="66" charset="0"/>
              </a:rPr>
              <a:t>: to use and understand the modal verb </a:t>
            </a:r>
            <a:r>
              <a:rPr lang="en-GB" altLang="en-US" sz="1400" dirty="0" err="1">
                <a:solidFill>
                  <a:schemeClr val="tx1"/>
                </a:solidFill>
                <a:latin typeface="Comic Sans MS" panose="030F0702030302020204" pitchFamily="66" charset="0"/>
              </a:rPr>
              <a:t>falloir</a:t>
            </a:r>
            <a:r>
              <a:rPr lang="en-GB" altLang="en-US" sz="1400" dirty="0">
                <a:solidFill>
                  <a:schemeClr val="tx1"/>
                </a:solidFill>
                <a:latin typeface="Comic Sans MS" panose="030F0702030302020204" pitchFamily="66" charset="0"/>
              </a:rPr>
              <a:t> with a range of infinitives  (step 6)</a:t>
            </a:r>
          </a:p>
          <a:p>
            <a:pPr algn="ctr">
              <a:spcBef>
                <a:spcPct val="0"/>
              </a:spcBef>
              <a:buFontTx/>
              <a:buNone/>
            </a:pPr>
            <a:endParaRPr lang="en-GB" altLang="en-US" sz="1400" dirty="0">
              <a:solidFill>
                <a:schemeClr val="tx1"/>
              </a:solidFill>
              <a:latin typeface="Comic Sans MS" panose="030F0702030302020204" pitchFamily="66" charset="0"/>
            </a:endParaRPr>
          </a:p>
        </p:txBody>
      </p:sp>
      <p:sp>
        <p:nvSpPr>
          <p:cNvPr id="8" name="Rounded Rectangle 7"/>
          <p:cNvSpPr/>
          <p:nvPr/>
        </p:nvSpPr>
        <p:spPr>
          <a:xfrm>
            <a:off x="5632380" y="5514377"/>
            <a:ext cx="2549318" cy="1172802"/>
          </a:xfrm>
          <a:prstGeom prst="roundRect">
            <a:avLst/>
          </a:prstGeom>
          <a:solidFill>
            <a:srgbClr val="F0DB42"/>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050" b="1" u="sng" dirty="0">
              <a:solidFill>
                <a:schemeClr val="tx1"/>
              </a:solidFill>
              <a:latin typeface="Comic Sans MS" panose="030F0702030302020204" pitchFamily="66" charset="0"/>
            </a:endParaRPr>
          </a:p>
          <a:p>
            <a:pPr algn="ctr">
              <a:spcBef>
                <a:spcPct val="0"/>
              </a:spcBef>
              <a:buFontTx/>
              <a:buNone/>
            </a:pPr>
            <a:r>
              <a:rPr lang="en-GB" altLang="en-US" sz="1400" b="1" dirty="0">
                <a:solidFill>
                  <a:schemeClr val="tx1"/>
                </a:solidFill>
                <a:latin typeface="Comic Sans MS" panose="030F0702030302020204" pitchFamily="66" charset="0"/>
              </a:rPr>
              <a:t>Excelling</a:t>
            </a:r>
            <a:r>
              <a:rPr lang="en-GB" altLang="en-US" sz="1400" dirty="0">
                <a:solidFill>
                  <a:schemeClr val="tx1"/>
                </a:solidFill>
                <a:latin typeface="Comic Sans MS" panose="030F0702030302020204" pitchFamily="66" charset="0"/>
              </a:rPr>
              <a:t>: to use the modal verb </a:t>
            </a:r>
            <a:r>
              <a:rPr lang="en-GB" altLang="en-US" sz="1400" dirty="0" err="1">
                <a:solidFill>
                  <a:schemeClr val="tx1"/>
                </a:solidFill>
                <a:latin typeface="Comic Sans MS" panose="030F0702030302020204" pitchFamily="66" charset="0"/>
              </a:rPr>
              <a:t>falloir</a:t>
            </a:r>
            <a:r>
              <a:rPr lang="en-GB" altLang="en-US" sz="1400" dirty="0">
                <a:solidFill>
                  <a:schemeClr val="tx1"/>
                </a:solidFill>
                <a:latin typeface="Comic Sans MS" panose="030F0702030302020204" pitchFamily="66" charset="0"/>
              </a:rPr>
              <a:t> with negatives (step 7)</a:t>
            </a:r>
          </a:p>
          <a:p>
            <a:pPr algn="ctr">
              <a:spcBef>
                <a:spcPct val="0"/>
              </a:spcBef>
              <a:buFontTx/>
              <a:buNone/>
            </a:pPr>
            <a:endParaRPr lang="en-GB" altLang="en-US" sz="14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194223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4" name="Picture 3"/>
          <p:cNvPicPr>
            <a:picLocks noChangeAspect="1"/>
          </p:cNvPicPr>
          <p:nvPr/>
        </p:nvPicPr>
        <p:blipFill rotWithShape="1">
          <a:blip r:embed="rId3"/>
          <a:srcRect t="2353" b="5737"/>
          <a:stretch/>
        </p:blipFill>
        <p:spPr>
          <a:xfrm>
            <a:off x="685800" y="938976"/>
            <a:ext cx="7107702" cy="4404970"/>
          </a:xfrm>
          <a:prstGeom prst="rect">
            <a:avLst/>
          </a:prstGeom>
          <a:ln>
            <a:solidFill>
              <a:schemeClr val="tx1"/>
            </a:solidFill>
          </a:ln>
        </p:spPr>
      </p:pic>
      <p:pic>
        <p:nvPicPr>
          <p:cNvPr id="5" name="Picture 4"/>
          <p:cNvPicPr>
            <a:picLocks noChangeAspect="1"/>
          </p:cNvPicPr>
          <p:nvPr/>
        </p:nvPicPr>
        <p:blipFill>
          <a:blip r:embed="rId4"/>
          <a:stretch>
            <a:fillRect/>
          </a:stretch>
        </p:blipFill>
        <p:spPr>
          <a:xfrm>
            <a:off x="8623495" y="211962"/>
            <a:ext cx="3391853" cy="6342888"/>
          </a:xfrm>
          <a:prstGeom prst="rect">
            <a:avLst/>
          </a:prstGeom>
          <a:ln>
            <a:solidFill>
              <a:schemeClr val="tx1"/>
            </a:solidFill>
          </a:ln>
        </p:spPr>
      </p:pic>
      <p:sp>
        <p:nvSpPr>
          <p:cNvPr id="6" name="Rounded Rectangle 5"/>
          <p:cNvSpPr/>
          <p:nvPr/>
        </p:nvSpPr>
        <p:spPr>
          <a:xfrm>
            <a:off x="172074" y="5478883"/>
            <a:ext cx="2339033" cy="1171300"/>
          </a:xfrm>
          <a:prstGeom prst="roundRect">
            <a:avLst/>
          </a:prstGeom>
          <a:solidFill>
            <a:srgbClr val="C09F72"/>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b="1" u="sng" dirty="0">
              <a:solidFill>
                <a:schemeClr val="tx1"/>
              </a:solidFill>
              <a:latin typeface="Comic Sans MS" panose="030F0702030302020204" pitchFamily="66" charset="0"/>
            </a:endParaRPr>
          </a:p>
          <a:p>
            <a:pPr algn="ctr"/>
            <a:r>
              <a:rPr lang="en-GB" sz="1400" dirty="0">
                <a:solidFill>
                  <a:schemeClr val="tx1"/>
                </a:solidFill>
              </a:rPr>
              <a:t> </a:t>
            </a:r>
          </a:p>
          <a:p>
            <a:pPr algn="ctr"/>
            <a:r>
              <a:rPr lang="en-GB" altLang="en-US" sz="1400" b="1" dirty="0">
                <a:solidFill>
                  <a:schemeClr val="tx1"/>
                </a:solidFill>
                <a:latin typeface="Comic Sans MS" panose="030F0702030302020204" pitchFamily="66" charset="0"/>
              </a:rPr>
              <a:t>Developing</a:t>
            </a:r>
            <a:r>
              <a:rPr lang="en-GB" altLang="en-US" sz="1400" dirty="0">
                <a:solidFill>
                  <a:schemeClr val="tx1"/>
                </a:solidFill>
                <a:latin typeface="Comic Sans MS" panose="030F0702030302020204" pitchFamily="66" charset="0"/>
              </a:rPr>
              <a:t>: to recognise and use structured phrases using the verb </a:t>
            </a:r>
            <a:r>
              <a:rPr lang="en-GB" altLang="en-US" sz="1400" dirty="0" err="1">
                <a:solidFill>
                  <a:schemeClr val="tx1"/>
                </a:solidFill>
                <a:latin typeface="Comic Sans MS" panose="030F0702030302020204" pitchFamily="66" charset="0"/>
              </a:rPr>
              <a:t>falloir</a:t>
            </a:r>
            <a:r>
              <a:rPr lang="en-GB" altLang="en-US" sz="1400" dirty="0">
                <a:solidFill>
                  <a:schemeClr val="tx1"/>
                </a:solidFill>
                <a:latin typeface="Comic Sans MS" panose="030F0702030302020204" pitchFamily="66" charset="0"/>
              </a:rPr>
              <a:t> (step 6)</a:t>
            </a:r>
          </a:p>
          <a:p>
            <a:pPr algn="ctr"/>
            <a:endParaRPr lang="en-GB" altLang="en-US" sz="1400" dirty="0">
              <a:solidFill>
                <a:schemeClr val="tx1"/>
              </a:solidFill>
              <a:latin typeface="Comic Sans MS" panose="030F0702030302020204" pitchFamily="66" charset="0"/>
            </a:endParaRPr>
          </a:p>
          <a:p>
            <a:pPr algn="ctr"/>
            <a:endParaRPr lang="en-GB" altLang="en-US" sz="1400" dirty="0">
              <a:solidFill>
                <a:schemeClr val="tx1"/>
              </a:solidFill>
              <a:latin typeface="Comic Sans MS" panose="030F0702030302020204" pitchFamily="66" charset="0"/>
            </a:endParaRPr>
          </a:p>
        </p:txBody>
      </p:sp>
      <p:sp>
        <p:nvSpPr>
          <p:cNvPr id="7" name="Rounded Rectangle 6"/>
          <p:cNvSpPr/>
          <p:nvPr/>
        </p:nvSpPr>
        <p:spPr>
          <a:xfrm>
            <a:off x="2805829" y="5515879"/>
            <a:ext cx="2519798" cy="1171300"/>
          </a:xfrm>
          <a:prstGeom prst="roundRect">
            <a:avLst/>
          </a:prstGeom>
          <a:solidFill>
            <a:srgbClr val="C9C9C9"/>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buFontTx/>
              <a:buNone/>
            </a:pPr>
            <a:endParaRPr lang="en-GB" altLang="en-US" sz="900" dirty="0">
              <a:solidFill>
                <a:schemeClr val="tx1"/>
              </a:solidFill>
              <a:latin typeface="Comic Sans MS" panose="030F0702030302020204" pitchFamily="66" charset="0"/>
            </a:endParaRPr>
          </a:p>
          <a:p>
            <a:pPr algn="ctr">
              <a:spcBef>
                <a:spcPct val="0"/>
              </a:spcBef>
            </a:pPr>
            <a:r>
              <a:rPr lang="en-GB" altLang="en-US" sz="1400" b="1" dirty="0">
                <a:solidFill>
                  <a:schemeClr val="tx1"/>
                </a:solidFill>
                <a:latin typeface="Comic Sans MS" panose="030F0702030302020204" pitchFamily="66" charset="0"/>
              </a:rPr>
              <a:t>Secure</a:t>
            </a:r>
            <a:r>
              <a:rPr lang="en-GB" altLang="en-US" sz="1400" dirty="0">
                <a:solidFill>
                  <a:schemeClr val="tx1"/>
                </a:solidFill>
                <a:latin typeface="Comic Sans MS" panose="030F0702030302020204" pitchFamily="66" charset="0"/>
              </a:rPr>
              <a:t>: to use and understand the modal verb </a:t>
            </a:r>
            <a:r>
              <a:rPr lang="en-GB" altLang="en-US" sz="1400" dirty="0" err="1">
                <a:solidFill>
                  <a:schemeClr val="tx1"/>
                </a:solidFill>
                <a:latin typeface="Comic Sans MS" panose="030F0702030302020204" pitchFamily="66" charset="0"/>
              </a:rPr>
              <a:t>falloir</a:t>
            </a:r>
            <a:r>
              <a:rPr lang="en-GB" altLang="en-US" sz="1400" dirty="0">
                <a:solidFill>
                  <a:schemeClr val="tx1"/>
                </a:solidFill>
                <a:latin typeface="Comic Sans MS" panose="030F0702030302020204" pitchFamily="66" charset="0"/>
              </a:rPr>
              <a:t> with a range of infinitives  (step 6)</a:t>
            </a:r>
          </a:p>
          <a:p>
            <a:pPr algn="ctr">
              <a:spcBef>
                <a:spcPct val="0"/>
              </a:spcBef>
              <a:buFontTx/>
              <a:buNone/>
            </a:pPr>
            <a:endParaRPr lang="en-GB" altLang="en-US" sz="1400" dirty="0">
              <a:solidFill>
                <a:schemeClr val="tx1"/>
              </a:solidFill>
              <a:latin typeface="Comic Sans MS" panose="030F0702030302020204" pitchFamily="66" charset="0"/>
            </a:endParaRPr>
          </a:p>
        </p:txBody>
      </p:sp>
      <p:sp>
        <p:nvSpPr>
          <p:cNvPr id="8" name="Rounded Rectangle 7"/>
          <p:cNvSpPr/>
          <p:nvPr/>
        </p:nvSpPr>
        <p:spPr>
          <a:xfrm>
            <a:off x="5632380" y="5514377"/>
            <a:ext cx="2549318" cy="1172802"/>
          </a:xfrm>
          <a:prstGeom prst="roundRect">
            <a:avLst/>
          </a:prstGeom>
          <a:solidFill>
            <a:srgbClr val="F0DB42"/>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050" b="1" u="sng" dirty="0">
              <a:solidFill>
                <a:schemeClr val="tx1"/>
              </a:solidFill>
              <a:latin typeface="Comic Sans MS" panose="030F0702030302020204" pitchFamily="66" charset="0"/>
            </a:endParaRPr>
          </a:p>
          <a:p>
            <a:pPr algn="ctr">
              <a:spcBef>
                <a:spcPct val="0"/>
              </a:spcBef>
              <a:buFontTx/>
              <a:buNone/>
            </a:pPr>
            <a:r>
              <a:rPr lang="en-GB" altLang="en-US" sz="1400" b="1" dirty="0">
                <a:solidFill>
                  <a:schemeClr val="tx1"/>
                </a:solidFill>
                <a:latin typeface="Comic Sans MS" panose="030F0702030302020204" pitchFamily="66" charset="0"/>
              </a:rPr>
              <a:t>Excelling</a:t>
            </a:r>
            <a:r>
              <a:rPr lang="en-GB" altLang="en-US" sz="1400" dirty="0">
                <a:solidFill>
                  <a:schemeClr val="tx1"/>
                </a:solidFill>
                <a:latin typeface="Comic Sans MS" panose="030F0702030302020204" pitchFamily="66" charset="0"/>
              </a:rPr>
              <a:t>: to use the modal verb </a:t>
            </a:r>
            <a:r>
              <a:rPr lang="en-GB" altLang="en-US" sz="1400" dirty="0" err="1">
                <a:solidFill>
                  <a:schemeClr val="tx1"/>
                </a:solidFill>
                <a:latin typeface="Comic Sans MS" panose="030F0702030302020204" pitchFamily="66" charset="0"/>
              </a:rPr>
              <a:t>falloir</a:t>
            </a:r>
            <a:r>
              <a:rPr lang="en-GB" altLang="en-US" sz="1400" dirty="0">
                <a:solidFill>
                  <a:schemeClr val="tx1"/>
                </a:solidFill>
                <a:latin typeface="Comic Sans MS" panose="030F0702030302020204" pitchFamily="66" charset="0"/>
              </a:rPr>
              <a:t> with negatives (step 7)</a:t>
            </a:r>
          </a:p>
          <a:p>
            <a:pPr algn="ctr">
              <a:spcBef>
                <a:spcPct val="0"/>
              </a:spcBef>
              <a:buFontTx/>
              <a:buNone/>
            </a:pPr>
            <a:endParaRPr lang="en-GB" altLang="en-US" sz="1400" dirty="0">
              <a:solidFill>
                <a:schemeClr val="tx1"/>
              </a:solidFill>
              <a:latin typeface="Comic Sans MS" panose="030F0702030302020204" pitchFamily="66" charset="0"/>
            </a:endParaRPr>
          </a:p>
        </p:txBody>
      </p:sp>
      <p:sp>
        <p:nvSpPr>
          <p:cNvPr id="9" name="Title 1"/>
          <p:cNvSpPr txBox="1">
            <a:spLocks/>
          </p:cNvSpPr>
          <p:nvPr/>
        </p:nvSpPr>
        <p:spPr>
          <a:xfrm>
            <a:off x="1347306" y="174450"/>
            <a:ext cx="5627255" cy="697057"/>
          </a:xfrm>
          <a:prstGeom prst="rect">
            <a:avLst/>
          </a:prstGeom>
          <a:solidFill>
            <a:schemeClr val="tx1"/>
          </a:solidFill>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solidFill>
                  <a:schemeClr val="bg1"/>
                </a:solidFill>
                <a:latin typeface="Comic Sans MS" panose="030F0702030302020204" pitchFamily="66" charset="0"/>
              </a:rPr>
              <a:t>F - Le </a:t>
            </a:r>
            <a:r>
              <a:rPr lang="en-GB" sz="3600" dirty="0" err="1">
                <a:solidFill>
                  <a:schemeClr val="bg1"/>
                </a:solidFill>
                <a:latin typeface="Comic Sans MS" panose="030F0702030302020204" pitchFamily="66" charset="0"/>
              </a:rPr>
              <a:t>règlement</a:t>
            </a:r>
            <a:r>
              <a:rPr lang="en-GB" sz="3600" dirty="0">
                <a:solidFill>
                  <a:schemeClr val="bg1"/>
                </a:solidFill>
                <a:latin typeface="Comic Sans MS" panose="030F0702030302020204" pitchFamily="66" charset="0"/>
              </a:rPr>
              <a:t> </a:t>
            </a:r>
            <a:r>
              <a:rPr lang="en-GB" sz="3600" dirty="0" err="1">
                <a:solidFill>
                  <a:schemeClr val="bg1"/>
                </a:solidFill>
                <a:latin typeface="Comic Sans MS" panose="030F0702030302020204" pitchFamily="66" charset="0"/>
              </a:rPr>
              <a:t>intérieur</a:t>
            </a:r>
            <a:r>
              <a:rPr lang="en-GB" sz="3600" dirty="0">
                <a:solidFill>
                  <a:schemeClr val="bg1"/>
                </a:solidFill>
                <a:latin typeface="Comic Sans MS" panose="030F0702030302020204" pitchFamily="66" charset="0"/>
              </a:rPr>
              <a:t>.</a:t>
            </a:r>
          </a:p>
        </p:txBody>
      </p:sp>
    </p:spTree>
    <p:extLst>
      <p:ext uri="{BB962C8B-B14F-4D97-AF65-F5344CB8AC3E}">
        <p14:creationId xmlns:p14="http://schemas.microsoft.com/office/powerpoint/2010/main" val="1615792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0000"/>
            <a:lum/>
          </a:blip>
          <a:srcRect/>
          <a:tile tx="0" ty="0" sx="100000" sy="100000" flip="none" algn="tl"/>
        </a:blipFill>
        <a:effectLst/>
      </p:bgPr>
    </p:bg>
    <p:spTree>
      <p:nvGrpSpPr>
        <p:cNvPr id="1" name=""/>
        <p:cNvGrpSpPr/>
        <p:nvPr/>
      </p:nvGrpSpPr>
      <p:grpSpPr>
        <a:xfrm>
          <a:off x="0" y="0"/>
          <a:ext cx="0" cy="0"/>
          <a:chOff x="0" y="0"/>
          <a:chExt cx="0" cy="0"/>
        </a:xfrm>
      </p:grpSpPr>
      <p:sp>
        <p:nvSpPr>
          <p:cNvPr id="20481" name="Title 1"/>
          <p:cNvSpPr>
            <a:spLocks noGrp="1"/>
          </p:cNvSpPr>
          <p:nvPr>
            <p:ph type="title"/>
          </p:nvPr>
        </p:nvSpPr>
        <p:spPr>
          <a:xfrm>
            <a:off x="1847851" y="274638"/>
            <a:ext cx="8539163" cy="1143000"/>
          </a:xfrm>
          <a:solidFill>
            <a:schemeClr val="tx1"/>
          </a:solidFill>
        </p:spPr>
        <p:txBody>
          <a:bodyPr>
            <a:normAutofit/>
          </a:bodyPr>
          <a:lstStyle/>
          <a:p>
            <a:pPr algn="ctr" eaLnBrk="1" hangingPunct="1"/>
            <a:r>
              <a:rPr lang="en-US" sz="4200" b="1" u="sng" dirty="0" err="1">
                <a:solidFill>
                  <a:schemeClr val="bg1"/>
                </a:solidFill>
                <a:latin typeface="Bodoni MT Condensed" pitchFamily="18" charset="0"/>
              </a:rPr>
              <a:t>Écrivez</a:t>
            </a:r>
            <a:r>
              <a:rPr lang="en-US" sz="4200" b="1" u="sng" dirty="0">
                <a:solidFill>
                  <a:schemeClr val="bg1"/>
                </a:solidFill>
                <a:latin typeface="Bodoni MT Condensed" pitchFamily="18" charset="0"/>
              </a:rPr>
              <a:t> au </a:t>
            </a:r>
            <a:r>
              <a:rPr lang="en-US" sz="4200" b="1" u="sng" dirty="0" err="1">
                <a:solidFill>
                  <a:schemeClr val="bg1"/>
                </a:solidFill>
                <a:latin typeface="Bodoni MT Condensed" pitchFamily="18" charset="0"/>
              </a:rPr>
              <a:t>sujet</a:t>
            </a:r>
            <a:r>
              <a:rPr lang="en-US" sz="4200" b="1" u="sng" dirty="0">
                <a:solidFill>
                  <a:schemeClr val="bg1"/>
                </a:solidFill>
                <a:latin typeface="Bodoni MT Condensed" pitchFamily="18" charset="0"/>
              </a:rPr>
              <a:t> de SHS – 40 / 90 words </a:t>
            </a:r>
          </a:p>
        </p:txBody>
      </p:sp>
      <p:sp>
        <p:nvSpPr>
          <p:cNvPr id="20482" name="Content Placeholder 2"/>
          <p:cNvSpPr>
            <a:spLocks noGrp="1"/>
          </p:cNvSpPr>
          <p:nvPr>
            <p:ph idx="1"/>
          </p:nvPr>
        </p:nvSpPr>
        <p:spPr>
          <a:xfrm>
            <a:off x="1730375" y="1600201"/>
            <a:ext cx="8701088" cy="4525963"/>
          </a:xfrm>
        </p:spPr>
        <p:txBody>
          <a:bodyPr/>
          <a:lstStyle/>
          <a:p>
            <a:pPr marL="0" indent="0" algn="ctr">
              <a:buNone/>
            </a:pPr>
            <a:endParaRPr lang="en-US" sz="2400" dirty="0">
              <a:latin typeface="Arial Rounded MT Bold" pitchFamily="34" charset="0"/>
            </a:endParaRPr>
          </a:p>
          <a:p>
            <a:pPr marL="0" indent="0" algn="ctr">
              <a:buNone/>
            </a:pPr>
            <a:r>
              <a:rPr lang="en-US" sz="2400" dirty="0">
                <a:latin typeface="Arial Rounded MT Bold" pitchFamily="34" charset="0"/>
              </a:rPr>
              <a:t>You must now explain your thoughts on SHS…</a:t>
            </a:r>
          </a:p>
          <a:p>
            <a:pPr marL="0" indent="0" algn="ctr">
              <a:buNone/>
            </a:pPr>
            <a:endParaRPr lang="en-US" sz="2400" dirty="0">
              <a:latin typeface="Arial Rounded MT Bold" pitchFamily="34" charset="0"/>
            </a:endParaRPr>
          </a:p>
          <a:p>
            <a:pPr marL="0" indent="0" algn="ctr">
              <a:buNone/>
            </a:pPr>
            <a:r>
              <a:rPr lang="en-US" sz="2400" dirty="0" err="1">
                <a:latin typeface="Arial Rounded MT Bold" pitchFamily="34" charset="0"/>
              </a:rPr>
              <a:t>Quels</a:t>
            </a:r>
            <a:r>
              <a:rPr lang="en-US" sz="2400" dirty="0">
                <a:latin typeface="Arial Rounded MT Bold" pitchFamily="34" charset="0"/>
              </a:rPr>
              <a:t> </a:t>
            </a:r>
            <a:r>
              <a:rPr lang="en-US" sz="2400" dirty="0" err="1">
                <a:latin typeface="Arial Rounded MT Bold" pitchFamily="34" charset="0"/>
              </a:rPr>
              <a:t>sont</a:t>
            </a:r>
            <a:r>
              <a:rPr lang="en-US" sz="2400" dirty="0">
                <a:latin typeface="Arial Rounded MT Bold" pitchFamily="34" charset="0"/>
              </a:rPr>
              <a:t> les aspects </a:t>
            </a:r>
            <a:r>
              <a:rPr lang="en-US" sz="2400" dirty="0" err="1">
                <a:latin typeface="Arial Rounded MT Bold" pitchFamily="34" charset="0"/>
              </a:rPr>
              <a:t>positifs</a:t>
            </a:r>
            <a:r>
              <a:rPr lang="en-US" sz="2400" dirty="0">
                <a:latin typeface="Arial Rounded MT Bold" pitchFamily="34" charset="0"/>
              </a:rPr>
              <a:t> et </a:t>
            </a:r>
            <a:r>
              <a:rPr lang="en-US" sz="2400" dirty="0" err="1">
                <a:latin typeface="Arial Rounded MT Bold" pitchFamily="34" charset="0"/>
              </a:rPr>
              <a:t>négatifs</a:t>
            </a:r>
            <a:r>
              <a:rPr lang="en-US" sz="2400" dirty="0">
                <a:latin typeface="Arial Rounded MT Bold" pitchFamily="34" charset="0"/>
              </a:rPr>
              <a:t>?</a:t>
            </a:r>
          </a:p>
          <a:p>
            <a:pPr marL="0" indent="0" algn="ctr">
              <a:buNone/>
            </a:pPr>
            <a:r>
              <a:rPr lang="en-US" sz="2400" dirty="0" err="1">
                <a:latin typeface="Arial Rounded MT Bold" pitchFamily="34" charset="0"/>
              </a:rPr>
              <a:t>Quels</a:t>
            </a:r>
            <a:r>
              <a:rPr lang="en-US" sz="2400" dirty="0">
                <a:latin typeface="Arial Rounded MT Bold" pitchFamily="34" charset="0"/>
              </a:rPr>
              <a:t> </a:t>
            </a:r>
            <a:r>
              <a:rPr lang="en-US" sz="2400" dirty="0" err="1">
                <a:latin typeface="Arial Rounded MT Bold" pitchFamily="34" charset="0"/>
              </a:rPr>
              <a:t>sont</a:t>
            </a:r>
            <a:r>
              <a:rPr lang="en-US" sz="2400" dirty="0">
                <a:latin typeface="Arial Rounded MT Bold" pitchFamily="34" charset="0"/>
              </a:rPr>
              <a:t> les </a:t>
            </a:r>
            <a:r>
              <a:rPr lang="en-US" sz="2400" dirty="0" err="1">
                <a:latin typeface="Arial Rounded MT Bold" pitchFamily="34" charset="0"/>
              </a:rPr>
              <a:t>réglements</a:t>
            </a:r>
            <a:r>
              <a:rPr lang="en-US" sz="2400" dirty="0">
                <a:latin typeface="Arial Rounded MT Bold" pitchFamily="34" charset="0"/>
              </a:rPr>
              <a:t> </a:t>
            </a:r>
            <a:r>
              <a:rPr lang="en-US" sz="2400" dirty="0" err="1">
                <a:latin typeface="Arial Rounded MT Bold" pitchFamily="34" charset="0"/>
              </a:rPr>
              <a:t>scolaires</a:t>
            </a:r>
            <a:r>
              <a:rPr lang="en-US" sz="2400" dirty="0">
                <a:latin typeface="Arial Rounded MT Bold" pitchFamily="34" charset="0"/>
              </a:rPr>
              <a:t>?</a:t>
            </a:r>
          </a:p>
        </p:txBody>
      </p:sp>
      <p:sp>
        <p:nvSpPr>
          <p:cNvPr id="4" name="Rounded Rectangle 3"/>
          <p:cNvSpPr/>
          <p:nvPr/>
        </p:nvSpPr>
        <p:spPr>
          <a:xfrm>
            <a:off x="304800" y="5540514"/>
            <a:ext cx="3351617" cy="1171300"/>
          </a:xfrm>
          <a:prstGeom prst="roundRect">
            <a:avLst/>
          </a:prstGeom>
          <a:solidFill>
            <a:srgbClr val="C09F72"/>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b="1" u="sng" dirty="0">
              <a:solidFill>
                <a:schemeClr val="tx1"/>
              </a:solidFill>
              <a:latin typeface="Comic Sans MS" panose="030F0702030302020204" pitchFamily="66" charset="0"/>
            </a:endParaRPr>
          </a:p>
          <a:p>
            <a:pPr algn="ctr"/>
            <a:r>
              <a:rPr lang="en-GB" sz="1400" dirty="0">
                <a:solidFill>
                  <a:schemeClr val="tx1"/>
                </a:solidFill>
              </a:rPr>
              <a:t> </a:t>
            </a:r>
          </a:p>
          <a:p>
            <a:pPr algn="ctr"/>
            <a:r>
              <a:rPr lang="en-GB" altLang="en-US" sz="1400" b="1" dirty="0">
                <a:solidFill>
                  <a:schemeClr val="tx1"/>
                </a:solidFill>
                <a:latin typeface="Comic Sans MS" panose="030F0702030302020204" pitchFamily="66" charset="0"/>
              </a:rPr>
              <a:t>Developing</a:t>
            </a:r>
            <a:r>
              <a:rPr lang="en-GB" altLang="en-US" sz="1400" dirty="0">
                <a:solidFill>
                  <a:schemeClr val="tx1"/>
                </a:solidFill>
                <a:latin typeface="Comic Sans MS" panose="030F0702030302020204" pitchFamily="66" charset="0"/>
              </a:rPr>
              <a:t>: to recognise and use structured phrases using the verb </a:t>
            </a:r>
            <a:r>
              <a:rPr lang="en-GB" altLang="en-US" sz="1400" dirty="0" err="1">
                <a:solidFill>
                  <a:schemeClr val="tx1"/>
                </a:solidFill>
                <a:latin typeface="Comic Sans MS" panose="030F0702030302020204" pitchFamily="66" charset="0"/>
              </a:rPr>
              <a:t>falloir</a:t>
            </a:r>
            <a:r>
              <a:rPr lang="en-GB" altLang="en-US" sz="1400" dirty="0">
                <a:solidFill>
                  <a:schemeClr val="tx1"/>
                </a:solidFill>
                <a:latin typeface="Comic Sans MS" panose="030F0702030302020204" pitchFamily="66" charset="0"/>
              </a:rPr>
              <a:t> (step 6)</a:t>
            </a:r>
          </a:p>
          <a:p>
            <a:pPr algn="ctr"/>
            <a:endParaRPr lang="en-GB" altLang="en-US" sz="1400" dirty="0">
              <a:solidFill>
                <a:schemeClr val="tx1"/>
              </a:solidFill>
              <a:latin typeface="Comic Sans MS" panose="030F0702030302020204" pitchFamily="66" charset="0"/>
            </a:endParaRPr>
          </a:p>
          <a:p>
            <a:pPr algn="ctr"/>
            <a:endParaRPr lang="en-GB" altLang="en-US" sz="1400" dirty="0">
              <a:solidFill>
                <a:schemeClr val="tx1"/>
              </a:solidFill>
              <a:latin typeface="Comic Sans MS" panose="030F0702030302020204" pitchFamily="66" charset="0"/>
            </a:endParaRPr>
          </a:p>
        </p:txBody>
      </p:sp>
      <p:sp>
        <p:nvSpPr>
          <p:cNvPr id="5" name="Rounded Rectangle 4"/>
          <p:cNvSpPr/>
          <p:nvPr/>
        </p:nvSpPr>
        <p:spPr>
          <a:xfrm>
            <a:off x="4124941" y="5540514"/>
            <a:ext cx="3610636" cy="1171300"/>
          </a:xfrm>
          <a:prstGeom prst="roundRect">
            <a:avLst/>
          </a:prstGeom>
          <a:solidFill>
            <a:srgbClr val="C9C9C9"/>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ct val="0"/>
              </a:spcBef>
              <a:buFontTx/>
              <a:buNone/>
            </a:pPr>
            <a:endParaRPr lang="en-GB" altLang="en-US" sz="900" dirty="0">
              <a:solidFill>
                <a:schemeClr val="tx1"/>
              </a:solidFill>
              <a:latin typeface="Comic Sans MS" panose="030F0702030302020204" pitchFamily="66" charset="0"/>
            </a:endParaRPr>
          </a:p>
          <a:p>
            <a:pPr algn="ctr">
              <a:spcBef>
                <a:spcPct val="0"/>
              </a:spcBef>
            </a:pPr>
            <a:r>
              <a:rPr lang="en-GB" altLang="en-US" sz="1400" b="1" dirty="0">
                <a:solidFill>
                  <a:schemeClr val="tx1"/>
                </a:solidFill>
                <a:latin typeface="Comic Sans MS" panose="030F0702030302020204" pitchFamily="66" charset="0"/>
              </a:rPr>
              <a:t>Secure</a:t>
            </a:r>
            <a:r>
              <a:rPr lang="en-GB" altLang="en-US" sz="1400" dirty="0">
                <a:solidFill>
                  <a:schemeClr val="tx1"/>
                </a:solidFill>
                <a:latin typeface="Comic Sans MS" panose="030F0702030302020204" pitchFamily="66" charset="0"/>
              </a:rPr>
              <a:t>: to use and understand the modal verb </a:t>
            </a:r>
            <a:r>
              <a:rPr lang="en-GB" altLang="en-US" sz="1400" dirty="0" err="1">
                <a:solidFill>
                  <a:schemeClr val="tx1"/>
                </a:solidFill>
                <a:latin typeface="Comic Sans MS" panose="030F0702030302020204" pitchFamily="66" charset="0"/>
              </a:rPr>
              <a:t>falloir</a:t>
            </a:r>
            <a:r>
              <a:rPr lang="en-GB" altLang="en-US" sz="1400" dirty="0">
                <a:solidFill>
                  <a:schemeClr val="tx1"/>
                </a:solidFill>
                <a:latin typeface="Comic Sans MS" panose="030F0702030302020204" pitchFamily="66" charset="0"/>
              </a:rPr>
              <a:t> with a range of infinitives  (step 6)</a:t>
            </a:r>
          </a:p>
          <a:p>
            <a:pPr algn="ctr">
              <a:spcBef>
                <a:spcPct val="0"/>
              </a:spcBef>
              <a:buFontTx/>
              <a:buNone/>
            </a:pPr>
            <a:endParaRPr lang="en-GB" altLang="en-US" sz="1400" dirty="0">
              <a:solidFill>
                <a:schemeClr val="tx1"/>
              </a:solidFill>
              <a:latin typeface="Comic Sans MS" panose="030F0702030302020204" pitchFamily="66" charset="0"/>
            </a:endParaRPr>
          </a:p>
        </p:txBody>
      </p:sp>
      <p:sp>
        <p:nvSpPr>
          <p:cNvPr id="6" name="Rounded Rectangle 5"/>
          <p:cNvSpPr/>
          <p:nvPr/>
        </p:nvSpPr>
        <p:spPr>
          <a:xfrm>
            <a:off x="8204102" y="5510049"/>
            <a:ext cx="3652936" cy="1172802"/>
          </a:xfrm>
          <a:prstGeom prst="roundRect">
            <a:avLst/>
          </a:prstGeom>
          <a:solidFill>
            <a:srgbClr val="F0DB42"/>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tLang="en-US" sz="1050" b="1" u="sng" dirty="0">
              <a:solidFill>
                <a:schemeClr val="tx1"/>
              </a:solidFill>
              <a:latin typeface="Comic Sans MS" panose="030F0702030302020204" pitchFamily="66" charset="0"/>
            </a:endParaRPr>
          </a:p>
          <a:p>
            <a:pPr algn="ctr">
              <a:spcBef>
                <a:spcPct val="0"/>
              </a:spcBef>
              <a:buFontTx/>
              <a:buNone/>
            </a:pPr>
            <a:r>
              <a:rPr lang="en-GB" altLang="en-US" sz="1400" b="1" dirty="0">
                <a:solidFill>
                  <a:schemeClr val="tx1"/>
                </a:solidFill>
                <a:latin typeface="Comic Sans MS" panose="030F0702030302020204" pitchFamily="66" charset="0"/>
              </a:rPr>
              <a:t>Excelling</a:t>
            </a:r>
            <a:r>
              <a:rPr lang="en-GB" altLang="en-US" sz="1400" dirty="0">
                <a:solidFill>
                  <a:schemeClr val="tx1"/>
                </a:solidFill>
                <a:latin typeface="Comic Sans MS" panose="030F0702030302020204" pitchFamily="66" charset="0"/>
              </a:rPr>
              <a:t>: to use the modal verb </a:t>
            </a:r>
            <a:r>
              <a:rPr lang="en-GB" altLang="en-US" sz="1400" dirty="0" err="1">
                <a:solidFill>
                  <a:schemeClr val="tx1"/>
                </a:solidFill>
                <a:latin typeface="Comic Sans MS" panose="030F0702030302020204" pitchFamily="66" charset="0"/>
              </a:rPr>
              <a:t>falloir</a:t>
            </a:r>
            <a:r>
              <a:rPr lang="en-GB" altLang="en-US" sz="1400" dirty="0">
                <a:solidFill>
                  <a:schemeClr val="tx1"/>
                </a:solidFill>
                <a:latin typeface="Comic Sans MS" panose="030F0702030302020204" pitchFamily="66" charset="0"/>
              </a:rPr>
              <a:t> with negatives (step 7)</a:t>
            </a:r>
          </a:p>
          <a:p>
            <a:pPr algn="ctr">
              <a:spcBef>
                <a:spcPct val="0"/>
              </a:spcBef>
              <a:buFontTx/>
              <a:buNone/>
            </a:pPr>
            <a:endParaRPr lang="en-GB" altLang="en-US" sz="1400" dirty="0">
              <a:solidFill>
                <a:schemeClr val="tx1"/>
              </a:solidFill>
              <a:latin typeface="Comic Sans MS" panose="030F0702030302020204" pitchFamily="66" charset="0"/>
            </a:endParaRPr>
          </a:p>
        </p:txBody>
      </p:sp>
      <p:sp>
        <p:nvSpPr>
          <p:cNvPr id="2" name="TextBox 1">
            <a:extLst>
              <a:ext uri="{FF2B5EF4-FFF2-40B4-BE49-F238E27FC236}">
                <a16:creationId xmlns:a16="http://schemas.microsoft.com/office/drawing/2014/main" id="{F7E691AA-4933-4559-9483-22AB9D8618C6}"/>
              </a:ext>
            </a:extLst>
          </p:cNvPr>
          <p:cNvSpPr txBox="1"/>
          <p:nvPr/>
        </p:nvSpPr>
        <p:spPr>
          <a:xfrm>
            <a:off x="334962" y="3952068"/>
            <a:ext cx="11522076" cy="1200329"/>
          </a:xfrm>
          <a:prstGeom prst="rect">
            <a:avLst/>
          </a:prstGeom>
          <a:solidFill>
            <a:srgbClr val="EB7BEB"/>
          </a:solidFill>
        </p:spPr>
        <p:txBody>
          <a:bodyPr wrap="square" rtlCol="0">
            <a:spAutoFit/>
          </a:bodyPr>
          <a:lstStyle/>
          <a:p>
            <a:r>
              <a:rPr lang="en-GB" sz="2400" b="1" dirty="0"/>
              <a:t>WAGOLL</a:t>
            </a:r>
          </a:p>
          <a:p>
            <a:r>
              <a:rPr lang="fr-FR" sz="2400" dirty="0"/>
              <a:t>A Stocksbridge on a beaucoup de </a:t>
            </a:r>
            <a:r>
              <a:rPr lang="fr-FR" sz="2400"/>
              <a:t>réglements</a:t>
            </a:r>
            <a:r>
              <a:rPr lang="fr-FR" sz="2400" dirty="0"/>
              <a:t> scolaires. Il y a des positifs et des négatifs, par exemple il y a des bons professeurs mais il est interdit de parler en classe… </a:t>
            </a:r>
          </a:p>
        </p:txBody>
      </p:sp>
    </p:spTree>
    <p:extLst>
      <p:ext uri="{BB962C8B-B14F-4D97-AF65-F5344CB8AC3E}">
        <p14:creationId xmlns:p14="http://schemas.microsoft.com/office/powerpoint/2010/main" val="1657294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399</TotalTime>
  <Words>921</Words>
  <Application>Microsoft Office PowerPoint</Application>
  <PresentationFormat>Widescreen</PresentationFormat>
  <Paragraphs>134</Paragraphs>
  <Slides>9</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Arial Rounded MT Bold</vt:lpstr>
      <vt:lpstr>Bodoni MT Condensed</vt:lpstr>
      <vt:lpstr>Calibri</vt:lpstr>
      <vt:lpstr>Calibri Light</vt:lpstr>
      <vt:lpstr>Comic Sans MS</vt:lpstr>
      <vt:lpstr>Office Theme</vt:lpstr>
      <vt:lpstr>PowerPoint Presentation</vt:lpstr>
      <vt:lpstr>w/c 1st June</vt:lpstr>
      <vt:lpstr>H - Classifiez le vocabulaire en quatre groupes.</vt:lpstr>
      <vt:lpstr>F - Classifiez le vocabulaire en quatre groupes.</vt:lpstr>
      <vt:lpstr>PowerPoint Presentation</vt:lpstr>
      <vt:lpstr>PowerPoint Presentation</vt:lpstr>
      <vt:lpstr>H - Le règlement intérieur.</vt:lpstr>
      <vt:lpstr>PowerPoint Presentation</vt:lpstr>
      <vt:lpstr>Écrivez au sujet de SHS – 40 / 90 words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Jennie Skitt</dc:creator>
  <cp:lastModifiedBy>j_skitt@yahoo.com</cp:lastModifiedBy>
  <cp:revision>21</cp:revision>
  <cp:lastPrinted>2017-11-24T08:12:09Z</cp:lastPrinted>
  <dcterms:created xsi:type="dcterms:W3CDTF">2017-10-03T19:24:44Z</dcterms:created>
  <dcterms:modified xsi:type="dcterms:W3CDTF">2020-05-31T19:57:06Z</dcterms:modified>
</cp:coreProperties>
</file>