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2" r:id="rId5"/>
    <p:sldId id="275" r:id="rId6"/>
    <p:sldId id="291" r:id="rId7"/>
    <p:sldId id="284" r:id="rId8"/>
    <p:sldId id="294" r:id="rId9"/>
    <p:sldId id="285" r:id="rId10"/>
    <p:sldId id="295" r:id="rId11"/>
    <p:sldId id="286" r:id="rId12"/>
    <p:sldId id="296" r:id="rId13"/>
    <p:sldId id="287" r:id="rId14"/>
    <p:sldId id="297" r:id="rId15"/>
    <p:sldId id="279" r:id="rId16"/>
    <p:sldId id="292" r:id="rId17"/>
    <p:sldId id="290" r:id="rId18"/>
    <p:sldId id="293" r:id="rId19"/>
    <p:sldId id="299" r:id="rId20"/>
    <p:sldId id="289" r:id="rId21"/>
    <p:sldId id="282" r:id="rId22"/>
    <p:sldId id="300" r:id="rId23"/>
    <p:sldId id="298" r:id="rId24"/>
    <p:sldId id="30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9999"/>
    <a:srgbClr val="CCFFCC"/>
    <a:srgbClr val="99FF66"/>
    <a:srgbClr val="FF00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CB916-2C0C-411F-AAB7-674BE11B4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9C83F9-4E21-4849-8965-8467CA643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521A9-C618-4150-A650-664318D0D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C50E0-C088-497B-B9C4-F33DB164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58DAF-A4C3-4B6E-8141-66C430A4E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66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34C4F-F084-483B-8F3D-6CDB231C5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FA7318-E133-43B3-BDC6-7C17AA0BF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FFD10-F6D6-422A-B626-2AFCAB6F1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6068F-4895-4F8E-9806-2B934C15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E3DCF-C8B0-43DC-A034-6C04B8D4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6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F74823-B00D-4340-89D2-09B4A2F0C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E622D-2964-4FC7-BB36-17E047364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F7294-3DCC-470D-9C22-B9E525DF6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E0F43-2DE9-413D-AF4C-5B18521D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E1FB3-8185-43B1-811E-A4D0AB232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3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20000" y="1731713"/>
            <a:ext cx="10726933" cy="44068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5251" y="6617829"/>
            <a:ext cx="35712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001" y="6437724"/>
            <a:ext cx="930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422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69734-0B88-4A5E-BCDB-BA8704C0A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259B4-FC13-475C-8950-299DA06D2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6E537-B050-4F01-B9F4-47117516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99BB0-EBF1-4A83-8314-75F8A4429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EED8C-A0CE-4AFF-833F-1857F7A7D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4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96341-1ED7-4E29-BA81-7ED8AE25B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69EDF-6112-4EA2-A80C-21C912080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76C42-7282-4BC2-8E66-447E040E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85024-B861-4A08-B5FE-05A5A5E14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ACE39-110F-4C81-B4F7-DA1D7C21E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00FD9-67E8-4540-BF7B-23FFB9417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C09F8-9772-4E5B-BC79-271DB65F07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98EEA-B2C8-4463-87E6-1B03DF6CF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79759-BE96-4C65-8BBA-DA2A781D4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79064-682C-41DE-B4C0-16AFB0C1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F425E-026F-4AFA-875E-986289E9C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34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EC861-BDCD-406B-B86E-28C914CA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8F4CF-5120-411D-94B4-6302CA49C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BA30B9-B14D-43B5-824E-90140B5C4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A97D64-BFBB-4354-82EB-563CE4B140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C7AB6F-6DA4-4040-A030-0B9D4B5CA9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8FB4E-8361-4AD9-96ED-4F546F950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3ACEBD-A6AE-49C1-BCB9-0D0FE9DA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3723AA-D1EE-4516-A800-7A0198CB7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758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9DF74-9F36-42CF-9FDA-768565AA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71161B-7821-48DE-8A4F-2595DEA5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6456C-4034-4DBE-92E0-3D4885F85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A7471-9431-4679-9817-567A46D4C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6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EAECA-080B-4B1C-9A64-5763E3AA6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9D4D44-4F8E-433F-96D1-CBAD0D433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EA08A-4B5A-43C8-A776-B49C43C1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294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DECE9-C71C-4768-A49F-79D5260FD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E8C01-D6D2-41DA-A511-7C8C258C8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ECD12C-2B34-449E-AD36-AD039766B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0E324C-2460-4670-8D02-8DD6E7E5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7FE8D-84D4-46B4-8C18-9583FFF85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1DE16-06CF-47ED-932C-A9CF0A11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7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0B283-C436-46A5-A21C-4155F0EC0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8A4BE0-E8DF-43A1-9DEA-38A8AE293B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6C9A5-86A5-40AC-A97C-EC14E0B74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F47F9F-1B59-45A9-B830-97D5C50C2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51F1F-AE8F-4548-86A7-EB69CAEBC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08FBF-2243-4C50-A753-632BE58C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07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BD0225-3AD8-4A77-85D5-FABB31094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642AF-99D2-44D0-97EE-80248BD90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D1195-ABE8-4826-B461-06E621F86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F104B-7A17-4448-B0C6-432998141A5A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EA3B9-E4FD-4A8C-AA3E-E85032AB7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86148-D831-403C-9105-ED6175281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E938B-BCEC-4A44-B217-B2C6C7B8B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6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DDBB-2270-494B-A525-88F2AF4D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Century Gothic" panose="020B0502020202020204" pitchFamily="34" charset="0"/>
              </a:rPr>
              <a:t>Speaking exam – role play.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D04DE-047E-4F67-8178-BA7B9C262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613" y="1731713"/>
            <a:ext cx="11487149" cy="4406804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Remember the role play is worth 15 marks in your speaking exam.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On the following slides are a reminder of the mark scheme and key points to remember about the role play and what you will have on the sheet you are given in the exam.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There are then a number of role plays to practice – foundation = blue and higher = green. The first of two slides is what you will receive and the second has an example answer so you can see what you could have said. 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Send us anything you prepare that you aren’t sure about and we will check them. </a:t>
            </a:r>
          </a:p>
        </p:txBody>
      </p:sp>
    </p:spTree>
    <p:extLst>
      <p:ext uri="{BB962C8B-B14F-4D97-AF65-F5344CB8AC3E}">
        <p14:creationId xmlns:p14="http://schemas.microsoft.com/office/powerpoint/2010/main" val="258335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223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Concert </a:t>
            </a:r>
            <a:r>
              <a:rPr lang="en-US" sz="3600" dirty="0" err="1"/>
              <a:t>ce</a:t>
            </a:r>
            <a:r>
              <a:rPr lang="en-US" sz="3600" dirty="0"/>
              <a:t> </a:t>
            </a:r>
            <a:r>
              <a:rPr lang="en-US" sz="3600" dirty="0" err="1"/>
              <a:t>soir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fr-FR" sz="3600" dirty="0"/>
              <a:t>Musique –  votre préférence (</a:t>
            </a:r>
            <a:r>
              <a:rPr lang="fr-FR" sz="3600" b="1" dirty="0"/>
              <a:t>un</a:t>
            </a:r>
            <a:r>
              <a:rPr lang="fr-FR" sz="3600" dirty="0"/>
              <a:t> détail).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dirty="0" err="1"/>
              <a:t>Combien</a:t>
            </a:r>
            <a:r>
              <a:rPr lang="en-US" sz="3600" dirty="0"/>
              <a:t> de </a:t>
            </a:r>
            <a:r>
              <a:rPr lang="en-US" sz="3600" dirty="0" err="1"/>
              <a:t>personnes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b="1" dirty="0"/>
              <a:t>?</a:t>
            </a:r>
            <a:r>
              <a:rPr lang="en-US" sz="3600" dirty="0"/>
              <a:t> </a:t>
            </a:r>
            <a:r>
              <a:rPr lang="en-US" sz="3600" dirty="0" err="1"/>
              <a:t>Heure</a:t>
            </a:r>
            <a:r>
              <a:rPr lang="en-US" sz="3600" dirty="0"/>
              <a:t> du concert.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650941" y="1137684"/>
            <a:ext cx="9202589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 Vous parlez avec un(e) employé(e) dans un théâtre en France. </a:t>
            </a: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E7E0DE-8ED8-4F42-B1D2-C7E51E212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3" y="4144119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1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223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Concert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soir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aller</a:t>
            </a:r>
            <a:r>
              <a:rPr lang="en-US" b="1" dirty="0">
                <a:solidFill>
                  <a:srgbClr val="0070C0"/>
                </a:solidFill>
              </a:rPr>
              <a:t> au concert </a:t>
            </a:r>
            <a:r>
              <a:rPr lang="en-US" b="1" dirty="0" err="1">
                <a:solidFill>
                  <a:srgbClr val="0070C0"/>
                </a:solidFill>
              </a:rPr>
              <a:t>ce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soir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dirty="0"/>
              <a:t>Musique –  votre préférence (</a:t>
            </a:r>
            <a:r>
              <a:rPr lang="fr-FR" b="1" dirty="0"/>
              <a:t>un</a:t>
            </a:r>
            <a:r>
              <a:rPr lang="fr-FR" dirty="0"/>
              <a:t> détail).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J’adore</a:t>
            </a:r>
            <a:r>
              <a:rPr lang="en-US" b="1" dirty="0">
                <a:solidFill>
                  <a:srgbClr val="0070C0"/>
                </a:solidFill>
              </a:rPr>
              <a:t> la </a:t>
            </a:r>
            <a:r>
              <a:rPr lang="en-US" b="1" dirty="0" err="1">
                <a:solidFill>
                  <a:srgbClr val="0070C0"/>
                </a:solidFill>
              </a:rPr>
              <a:t>musique</a:t>
            </a:r>
            <a:r>
              <a:rPr lang="en-US" b="1" dirty="0">
                <a:solidFill>
                  <a:srgbClr val="0070C0"/>
                </a:solidFill>
              </a:rPr>
              <a:t> rock.</a:t>
            </a:r>
          </a:p>
          <a:p>
            <a:pPr>
              <a:lnSpc>
                <a:spcPct val="100000"/>
              </a:lnSpc>
            </a:pPr>
            <a:r>
              <a:rPr lang="en-US" dirty="0" err="1"/>
              <a:t>Combien</a:t>
            </a:r>
            <a:r>
              <a:rPr lang="en-US" dirty="0"/>
              <a:t> de </a:t>
            </a:r>
            <a:r>
              <a:rPr lang="en-US" dirty="0" err="1"/>
              <a:t>personnes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Nous </a:t>
            </a:r>
            <a:r>
              <a:rPr lang="en-US" b="1" dirty="0" err="1">
                <a:solidFill>
                  <a:srgbClr val="0070C0"/>
                </a:solidFill>
              </a:rPr>
              <a:t>sommes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deux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 Seize ans.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Heure</a:t>
            </a:r>
            <a:r>
              <a:rPr lang="en-US" dirty="0"/>
              <a:t> du concert.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A </a:t>
            </a:r>
            <a:r>
              <a:rPr lang="en-US" b="1" dirty="0" err="1">
                <a:solidFill>
                  <a:srgbClr val="0070C0"/>
                </a:solidFill>
              </a:rPr>
              <a:t>quelle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heure</a:t>
            </a:r>
            <a:r>
              <a:rPr lang="en-US" b="1" dirty="0">
                <a:solidFill>
                  <a:srgbClr val="0070C0"/>
                </a:solidFill>
              </a:rPr>
              <a:t> commence le concert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650941" y="1137684"/>
            <a:ext cx="9202589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 Vous parlez avec un(e) employé(e) dans un théâtre en France. </a:t>
            </a: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091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0"/>
            <a:ext cx="10515600" cy="1325563"/>
          </a:xfrm>
        </p:spPr>
        <p:txBody>
          <a:bodyPr/>
          <a:lstStyle/>
          <a:p>
            <a:r>
              <a:rPr lang="en-US" b="1" dirty="0"/>
              <a:t>Higher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737361"/>
            <a:ext cx="8045200" cy="45464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Concert </a:t>
            </a:r>
            <a:r>
              <a:rPr lang="en-US" sz="3200" dirty="0" err="1"/>
              <a:t>hier</a:t>
            </a:r>
            <a:r>
              <a:rPr lang="en-US" sz="3200" dirty="0"/>
              <a:t> – avec qui. </a:t>
            </a:r>
          </a:p>
          <a:p>
            <a:pPr>
              <a:lnSpc>
                <a:spcPct val="100000"/>
              </a:lnSpc>
            </a:pPr>
            <a:r>
              <a:rPr lang="en-US" sz="3200" b="1" dirty="0"/>
              <a:t>!</a:t>
            </a:r>
          </a:p>
          <a:p>
            <a:pPr>
              <a:lnSpc>
                <a:spcPct val="100000"/>
              </a:lnSpc>
            </a:pPr>
            <a:r>
              <a:rPr lang="fr-FR" sz="3200" dirty="0"/>
              <a:t>Une soirée typique (</a:t>
            </a:r>
            <a:r>
              <a:rPr lang="fr-FR" sz="3200" b="1" dirty="0"/>
              <a:t>deux</a:t>
            </a:r>
            <a:r>
              <a:rPr lang="fr-FR" sz="3200" dirty="0"/>
              <a:t> activités).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fr-FR" sz="3200" dirty="0"/>
              <a:t>Musique – ta préférence et </a:t>
            </a:r>
            <a:r>
              <a:rPr lang="fr-FR" sz="3200" b="1" dirty="0"/>
              <a:t>une</a:t>
            </a:r>
            <a:r>
              <a:rPr lang="fr-FR" sz="3200" dirty="0"/>
              <a:t> raison. 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b="1" dirty="0"/>
              <a:t>?</a:t>
            </a:r>
            <a:r>
              <a:rPr lang="en-US" sz="3200" dirty="0"/>
              <a:t> </a:t>
            </a:r>
            <a:r>
              <a:rPr lang="en-US" sz="3200" dirty="0" err="1"/>
              <a:t>Goûts</a:t>
            </a:r>
            <a:r>
              <a:rPr lang="en-US" sz="3200" dirty="0"/>
              <a:t> </a:t>
            </a:r>
            <a:r>
              <a:rPr lang="en-US" sz="3200" dirty="0" err="1"/>
              <a:t>musicaux</a:t>
            </a:r>
            <a:r>
              <a:rPr lang="en-US" sz="3200" dirty="0"/>
              <a:t>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400" dirty="0">
                <a:solidFill>
                  <a:srgbClr val="FF0000"/>
                </a:solidFill>
              </a:rPr>
              <a:t>Tu parles avec ton ami(e) français(e) de la musique et des loisirs.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DC03F56-E7ED-4264-94F9-14E4199D7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3" y="4144119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3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0"/>
            <a:ext cx="10515600" cy="1325563"/>
          </a:xfrm>
        </p:spPr>
        <p:txBody>
          <a:bodyPr/>
          <a:lstStyle/>
          <a:p>
            <a:r>
              <a:rPr lang="en-US" b="1" dirty="0"/>
              <a:t>Higher role-play – example response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737361"/>
            <a:ext cx="8045200" cy="454648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Concert </a:t>
            </a:r>
            <a:r>
              <a:rPr lang="en-US" dirty="0" err="1"/>
              <a:t>hier</a:t>
            </a:r>
            <a:r>
              <a:rPr lang="en-US" dirty="0"/>
              <a:t> – avec qui.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Je </a:t>
            </a:r>
            <a:r>
              <a:rPr lang="en-US" b="1" dirty="0" err="1">
                <a:solidFill>
                  <a:srgbClr val="0070C0"/>
                </a:solidFill>
              </a:rPr>
              <a:t>suis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allé</a:t>
            </a:r>
            <a:r>
              <a:rPr lang="en-US" b="1" dirty="0">
                <a:solidFill>
                  <a:srgbClr val="0070C0"/>
                </a:solidFill>
              </a:rPr>
              <a:t>(e) au concert avec </a:t>
            </a:r>
            <a:r>
              <a:rPr lang="en-US" b="1" dirty="0" err="1">
                <a:solidFill>
                  <a:srgbClr val="0070C0"/>
                </a:solidFill>
              </a:rPr>
              <a:t>mes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copains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J’adore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l’ambiance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dirty="0"/>
              <a:t>Une soirée typique (</a:t>
            </a:r>
            <a:r>
              <a:rPr lang="fr-FR" b="1" dirty="0"/>
              <a:t>deux</a:t>
            </a:r>
            <a:r>
              <a:rPr lang="fr-FR" dirty="0"/>
              <a:t> activités).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regarde</a:t>
            </a:r>
            <a:r>
              <a:rPr lang="en-US" b="1" dirty="0">
                <a:solidFill>
                  <a:srgbClr val="0070C0"/>
                </a:solidFill>
              </a:rPr>
              <a:t> la </a:t>
            </a:r>
            <a:r>
              <a:rPr lang="en-US" b="1" dirty="0" err="1">
                <a:solidFill>
                  <a:srgbClr val="0070C0"/>
                </a:solidFill>
              </a:rPr>
              <a:t>télé</a:t>
            </a:r>
            <a:r>
              <a:rPr lang="en-US" b="1" dirty="0">
                <a:solidFill>
                  <a:srgbClr val="0070C0"/>
                </a:solidFill>
              </a:rPr>
              <a:t> et </a:t>
            </a: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fais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mes</a:t>
            </a:r>
            <a:r>
              <a:rPr lang="en-US" b="1" dirty="0">
                <a:solidFill>
                  <a:srgbClr val="0070C0"/>
                </a:solidFill>
              </a:rPr>
              <a:t> devoirs</a:t>
            </a:r>
          </a:p>
          <a:p>
            <a:pPr>
              <a:lnSpc>
                <a:spcPct val="100000"/>
              </a:lnSpc>
            </a:pPr>
            <a:r>
              <a:rPr lang="fr-FR" dirty="0"/>
              <a:t>Musique – ta préférence et </a:t>
            </a:r>
            <a:r>
              <a:rPr lang="fr-FR" b="1" dirty="0"/>
              <a:t>une</a:t>
            </a:r>
            <a:r>
              <a:rPr lang="fr-FR" dirty="0"/>
              <a:t> raison.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J’aime</a:t>
            </a:r>
            <a:r>
              <a:rPr lang="en-US" b="1" dirty="0">
                <a:solidFill>
                  <a:srgbClr val="0070C0"/>
                </a:solidFill>
              </a:rPr>
              <a:t> la </a:t>
            </a:r>
            <a:r>
              <a:rPr lang="en-US" b="1" dirty="0" err="1">
                <a:solidFill>
                  <a:srgbClr val="0070C0"/>
                </a:solidFill>
              </a:rPr>
              <a:t>musique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classique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relaxant.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Goûts</a:t>
            </a:r>
            <a:r>
              <a:rPr lang="en-US" dirty="0"/>
              <a:t> </a:t>
            </a:r>
            <a:r>
              <a:rPr lang="en-US" dirty="0" err="1"/>
              <a:t>musicaux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Tu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aimes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quelle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sorte</a:t>
            </a:r>
            <a:r>
              <a:rPr lang="en-US" b="1" dirty="0">
                <a:solidFill>
                  <a:srgbClr val="0070C0"/>
                </a:solidFill>
              </a:rPr>
              <a:t> de </a:t>
            </a:r>
            <a:r>
              <a:rPr lang="en-US" b="1" dirty="0" err="1">
                <a:solidFill>
                  <a:srgbClr val="0070C0"/>
                </a:solidFill>
              </a:rPr>
              <a:t>musique</a:t>
            </a:r>
            <a:r>
              <a:rPr lang="en-US" b="1" dirty="0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400" dirty="0">
                <a:solidFill>
                  <a:srgbClr val="FF0000"/>
                </a:solidFill>
              </a:rPr>
              <a:t>Tu parles avec ton ami(e) français(e) de la musique et des loisirs.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6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55151"/>
            <a:ext cx="10515600" cy="1325563"/>
          </a:xfrm>
        </p:spPr>
        <p:txBody>
          <a:bodyPr/>
          <a:lstStyle/>
          <a:p>
            <a:r>
              <a:rPr lang="en-US" b="1" dirty="0"/>
              <a:t>Higher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87869" y="2169876"/>
            <a:ext cx="10156494" cy="44479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200" dirty="0"/>
              <a:t>Utilisation de la technologie récemment (</a:t>
            </a:r>
            <a:r>
              <a:rPr lang="fr-FR" sz="3200" b="1" dirty="0"/>
              <a:t>deux</a:t>
            </a:r>
            <a:r>
              <a:rPr lang="fr-FR" sz="3200" dirty="0"/>
              <a:t> détails).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fr-FR" sz="3200" dirty="0"/>
              <a:t>Importance des portables et </a:t>
            </a:r>
            <a:r>
              <a:rPr lang="fr-FR" sz="3200" b="1" dirty="0"/>
              <a:t>une</a:t>
            </a:r>
            <a:r>
              <a:rPr lang="fr-FR" sz="3200" dirty="0"/>
              <a:t> raison. </a:t>
            </a: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sz="3200" dirty="0" err="1"/>
              <a:t>Réseaux</a:t>
            </a:r>
            <a:r>
              <a:rPr lang="en-US" sz="3200" dirty="0"/>
              <a:t> </a:t>
            </a:r>
            <a:r>
              <a:rPr lang="en-US" sz="3200" dirty="0" err="1"/>
              <a:t>sociaux</a:t>
            </a:r>
            <a:r>
              <a:rPr lang="en-US" sz="3200" dirty="0"/>
              <a:t> (</a:t>
            </a:r>
            <a:r>
              <a:rPr lang="en-US" sz="3200" b="1" dirty="0"/>
              <a:t>un</a:t>
            </a:r>
            <a:r>
              <a:rPr lang="en-US" sz="3200" dirty="0"/>
              <a:t> </a:t>
            </a:r>
            <a:r>
              <a:rPr lang="en-US" sz="3200" dirty="0" err="1"/>
              <a:t>avantage</a:t>
            </a:r>
            <a:r>
              <a:rPr lang="en-US" sz="3200" dirty="0"/>
              <a:t>). </a:t>
            </a:r>
          </a:p>
          <a:p>
            <a:pPr>
              <a:lnSpc>
                <a:spcPct val="100000"/>
              </a:lnSpc>
            </a:pPr>
            <a:r>
              <a:rPr lang="en-US" sz="3200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sz="3200" b="1" dirty="0"/>
              <a:t>?</a:t>
            </a:r>
            <a:r>
              <a:rPr lang="en-US" sz="3200" dirty="0"/>
              <a:t> </a:t>
            </a:r>
            <a:r>
              <a:rPr lang="en-US" sz="3200" dirty="0" err="1"/>
              <a:t>Projets</a:t>
            </a:r>
            <a:r>
              <a:rPr lang="en-US" sz="3200" dirty="0"/>
              <a:t> </a:t>
            </a:r>
            <a:r>
              <a:rPr lang="en-US" sz="3200" dirty="0" err="1"/>
              <a:t>ce</a:t>
            </a:r>
            <a:r>
              <a:rPr lang="en-US" sz="3200" dirty="0"/>
              <a:t> </a:t>
            </a:r>
            <a:r>
              <a:rPr lang="en-US" sz="3200" dirty="0" err="1"/>
              <a:t>soir</a:t>
            </a:r>
            <a:r>
              <a:rPr lang="en-US" sz="3200" dirty="0"/>
              <a:t>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980661" y="1137684"/>
            <a:ext cx="9859617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avec ton ami(e) de la technologie et des réseaux sociaux.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8B6DF6-D383-4A46-ABF8-0C08A408B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3" y="4144119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6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55151"/>
            <a:ext cx="10515600" cy="1325563"/>
          </a:xfrm>
        </p:spPr>
        <p:txBody>
          <a:bodyPr/>
          <a:lstStyle/>
          <a:p>
            <a:r>
              <a:rPr lang="en-US" b="1" dirty="0"/>
              <a:t>Higher role-play – example response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Utilisation de la technologie récemment (</a:t>
            </a:r>
            <a:r>
              <a:rPr lang="fr-FR" b="1" dirty="0"/>
              <a:t>deux</a:t>
            </a:r>
            <a:r>
              <a:rPr lang="fr-FR" dirty="0"/>
              <a:t> détails).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j’ai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envoyé</a:t>
            </a:r>
            <a:r>
              <a:rPr lang="en-US" b="1" dirty="0">
                <a:solidFill>
                  <a:srgbClr val="0070C0"/>
                </a:solidFill>
              </a:rPr>
              <a:t> des </a:t>
            </a:r>
            <a:r>
              <a:rPr lang="en-US" b="1" dirty="0" err="1">
                <a:solidFill>
                  <a:srgbClr val="0070C0"/>
                </a:solidFill>
              </a:rPr>
              <a:t>textos</a:t>
            </a:r>
            <a:r>
              <a:rPr lang="en-US" b="1" dirty="0">
                <a:solidFill>
                  <a:srgbClr val="0070C0"/>
                </a:solidFill>
              </a:rPr>
              <a:t> et </a:t>
            </a:r>
            <a:r>
              <a:rPr lang="en-US" b="1" dirty="0" err="1">
                <a:solidFill>
                  <a:srgbClr val="0070C0"/>
                </a:solidFill>
              </a:rPr>
              <a:t>j’ai</a:t>
            </a:r>
            <a:r>
              <a:rPr lang="en-US" b="1" dirty="0">
                <a:solidFill>
                  <a:srgbClr val="0070C0"/>
                </a:solidFill>
              </a:rPr>
              <a:t> fait </a:t>
            </a:r>
            <a:r>
              <a:rPr lang="en-US" b="1" dirty="0" err="1">
                <a:solidFill>
                  <a:srgbClr val="0070C0"/>
                </a:solidFill>
              </a:rPr>
              <a:t>mes</a:t>
            </a:r>
            <a:r>
              <a:rPr lang="en-US" b="1" dirty="0">
                <a:solidFill>
                  <a:srgbClr val="0070C0"/>
                </a:solidFill>
              </a:rPr>
              <a:t> devoirs.</a:t>
            </a:r>
          </a:p>
          <a:p>
            <a:pPr>
              <a:lnSpc>
                <a:spcPct val="100000"/>
              </a:lnSpc>
            </a:pPr>
            <a:r>
              <a:rPr lang="fr-FR" dirty="0"/>
              <a:t>Importance des portables et </a:t>
            </a:r>
            <a:r>
              <a:rPr lang="fr-FR" b="1" dirty="0"/>
              <a:t>une</a:t>
            </a:r>
            <a:r>
              <a:rPr lang="fr-FR" dirty="0"/>
              <a:t> raison.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pour </a:t>
            </a:r>
            <a:r>
              <a:rPr lang="en-US" b="1" dirty="0" err="1">
                <a:solidFill>
                  <a:srgbClr val="0070C0"/>
                </a:solidFill>
              </a:rPr>
              <a:t>rester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en</a:t>
            </a:r>
            <a:r>
              <a:rPr lang="en-US" b="1" dirty="0">
                <a:solidFill>
                  <a:srgbClr val="0070C0"/>
                </a:solidFill>
              </a:rPr>
              <a:t> contact avec ma </a:t>
            </a:r>
            <a:r>
              <a:rPr lang="en-US" b="1" dirty="0" err="1">
                <a:solidFill>
                  <a:srgbClr val="0070C0"/>
                </a:solidFill>
              </a:rPr>
              <a:t>famille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dirty="0" err="1"/>
              <a:t>Réseaux</a:t>
            </a:r>
            <a:r>
              <a:rPr lang="en-US" dirty="0"/>
              <a:t> </a:t>
            </a:r>
            <a:r>
              <a:rPr lang="en-US" dirty="0" err="1"/>
              <a:t>sociaux</a:t>
            </a:r>
            <a:r>
              <a:rPr lang="en-US" dirty="0"/>
              <a:t> (</a:t>
            </a:r>
            <a:r>
              <a:rPr lang="en-US" b="1" dirty="0"/>
              <a:t>un</a:t>
            </a:r>
            <a:r>
              <a:rPr lang="en-US" dirty="0"/>
              <a:t> </a:t>
            </a:r>
            <a:r>
              <a:rPr lang="en-US" dirty="0" err="1"/>
              <a:t>avantage</a:t>
            </a:r>
            <a:r>
              <a:rPr lang="en-US" dirty="0"/>
              <a:t>).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parler</a:t>
            </a:r>
            <a:r>
              <a:rPr lang="en-US" b="1" dirty="0">
                <a:solidFill>
                  <a:srgbClr val="0070C0"/>
                </a:solidFill>
              </a:rPr>
              <a:t> avec </a:t>
            </a:r>
            <a:r>
              <a:rPr lang="en-US" b="1" dirty="0" err="1">
                <a:solidFill>
                  <a:srgbClr val="0070C0"/>
                </a:solidFill>
              </a:rPr>
              <a:t>mes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amis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Tous</a:t>
            </a:r>
            <a:r>
              <a:rPr lang="en-US" b="1" dirty="0">
                <a:solidFill>
                  <a:srgbClr val="0070C0"/>
                </a:solidFill>
              </a:rPr>
              <a:t> les </a:t>
            </a:r>
            <a:r>
              <a:rPr lang="en-US" b="1" dirty="0" err="1">
                <a:solidFill>
                  <a:srgbClr val="0070C0"/>
                </a:solidFill>
              </a:rPr>
              <a:t>jours</a:t>
            </a:r>
            <a:r>
              <a:rPr lang="en-US" b="1" dirty="0">
                <a:solidFill>
                  <a:srgbClr val="0070C0"/>
                </a:solidFill>
              </a:rPr>
              <a:t>. Pour </a:t>
            </a:r>
            <a:r>
              <a:rPr lang="en-US" b="1" dirty="0" err="1">
                <a:solidFill>
                  <a:srgbClr val="0070C0"/>
                </a:solidFill>
              </a:rPr>
              <a:t>deux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heures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Projets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soir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Qu’est-ce</a:t>
            </a:r>
            <a:r>
              <a:rPr lang="en-US" b="1" dirty="0">
                <a:solidFill>
                  <a:srgbClr val="0070C0"/>
                </a:solidFill>
              </a:rPr>
              <a:t> que </a:t>
            </a:r>
            <a:r>
              <a:rPr lang="en-US" b="1" dirty="0" err="1">
                <a:solidFill>
                  <a:srgbClr val="0070C0"/>
                </a:solidFill>
              </a:rPr>
              <a:t>tu</a:t>
            </a:r>
            <a:r>
              <a:rPr lang="en-US" b="1" dirty="0">
                <a:solidFill>
                  <a:srgbClr val="0070C0"/>
                </a:solidFill>
              </a:rPr>
              <a:t> vas faire </a:t>
            </a:r>
            <a:r>
              <a:rPr lang="en-US" b="1" dirty="0" err="1">
                <a:solidFill>
                  <a:srgbClr val="0070C0"/>
                </a:solidFill>
              </a:rPr>
              <a:t>ce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soir</a:t>
            </a:r>
            <a:r>
              <a:rPr lang="en-US" b="1" dirty="0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980661" y="1137684"/>
            <a:ext cx="9859617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avec ton ami(e) de la technologie et des réseaux sociaux.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05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55151"/>
            <a:ext cx="10515600" cy="1325563"/>
          </a:xfrm>
        </p:spPr>
        <p:txBody>
          <a:bodyPr/>
          <a:lstStyle/>
          <a:p>
            <a:r>
              <a:rPr lang="en-US" b="1" dirty="0"/>
              <a:t>Higher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50940" y="1708987"/>
            <a:ext cx="9050398" cy="45464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 Pullover – acheté quand et prix.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dirty="0" err="1"/>
              <a:t>Problèmes</a:t>
            </a:r>
            <a:r>
              <a:rPr lang="en-US" sz="3600" dirty="0"/>
              <a:t> (</a:t>
            </a:r>
            <a:r>
              <a:rPr lang="en-US" sz="3600" b="1" dirty="0"/>
              <a:t>deux</a:t>
            </a:r>
            <a:r>
              <a:rPr lang="en-US" sz="3600" dirty="0"/>
              <a:t> </a:t>
            </a:r>
            <a:r>
              <a:rPr lang="en-US" sz="3600" dirty="0" err="1"/>
              <a:t>détails</a:t>
            </a:r>
            <a:r>
              <a:rPr lang="en-US" sz="3600" dirty="0"/>
              <a:t>). 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?</a:t>
            </a:r>
            <a:r>
              <a:rPr lang="en-US" sz="3600" dirty="0"/>
              <a:t> </a:t>
            </a:r>
            <a:r>
              <a:rPr lang="en-US" sz="3600" dirty="0" err="1"/>
              <a:t>Autre</a:t>
            </a:r>
            <a:r>
              <a:rPr lang="en-US" sz="3600" dirty="0"/>
              <a:t> pullover.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</a:p>
          <a:p>
            <a:pPr>
              <a:lnSpc>
                <a:spcPct val="100000"/>
              </a:lnSpc>
            </a:pPr>
            <a:r>
              <a:rPr lang="fr-FR" sz="3600" dirty="0"/>
              <a:t>Le magasin – votre opinion et </a:t>
            </a:r>
            <a:r>
              <a:rPr lang="fr-FR" sz="3600" b="1" dirty="0"/>
              <a:t>une</a:t>
            </a:r>
            <a:r>
              <a:rPr lang="fr-FR" sz="3600" dirty="0"/>
              <a:t> raison. </a:t>
            </a:r>
            <a:endParaRPr lang="en-US" sz="3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650940" y="1080475"/>
            <a:ext cx="9207559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Vous parlez avec un(e) vendeur(</a:t>
            </a:r>
            <a:r>
              <a:rPr lang="fr-FR" sz="2800" dirty="0" err="1">
                <a:solidFill>
                  <a:srgbClr val="FF0000"/>
                </a:solidFill>
              </a:rPr>
              <a:t>euse</a:t>
            </a:r>
            <a:r>
              <a:rPr lang="fr-FR" sz="2800" dirty="0">
                <a:solidFill>
                  <a:srgbClr val="FF0000"/>
                </a:solidFill>
              </a:rPr>
              <a:t>) dans un grand magasin</a:t>
            </a:r>
            <a:r>
              <a:rPr lang="en-US" sz="2800" dirty="0">
                <a:solidFill>
                  <a:srgbClr val="FF0000"/>
                </a:solidFill>
              </a:rPr>
              <a:t>.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0579753-60C0-4C36-BDF0-D86228305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963" y="1877350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9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55151"/>
            <a:ext cx="10515600" cy="1325563"/>
          </a:xfrm>
        </p:spPr>
        <p:txBody>
          <a:bodyPr/>
          <a:lstStyle/>
          <a:p>
            <a:r>
              <a:rPr lang="en-US" b="1" dirty="0"/>
              <a:t>Higher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737361"/>
            <a:ext cx="8045200" cy="454648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 Pullover – acheté quand et prix.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acheté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ce</a:t>
            </a:r>
            <a:r>
              <a:rPr lang="en-US" b="1" dirty="0">
                <a:solidFill>
                  <a:srgbClr val="0070C0"/>
                </a:solidFill>
              </a:rPr>
              <a:t> pullover </a:t>
            </a:r>
            <a:r>
              <a:rPr lang="en-US" b="1" dirty="0" err="1">
                <a:solidFill>
                  <a:srgbClr val="0070C0"/>
                </a:solidFill>
              </a:rPr>
              <a:t>hier</a:t>
            </a:r>
            <a:r>
              <a:rPr lang="en-US" b="1" dirty="0">
                <a:solidFill>
                  <a:srgbClr val="0070C0"/>
                </a:solidFill>
              </a:rPr>
              <a:t> pour </a:t>
            </a:r>
            <a:r>
              <a:rPr lang="en-US" b="1" dirty="0" err="1">
                <a:solidFill>
                  <a:srgbClr val="0070C0"/>
                </a:solidFill>
              </a:rPr>
              <a:t>vingt</a:t>
            </a:r>
            <a:r>
              <a:rPr lang="en-US" b="1" dirty="0">
                <a:solidFill>
                  <a:srgbClr val="0070C0"/>
                </a:solidFill>
              </a:rPr>
              <a:t> euros.</a:t>
            </a:r>
          </a:p>
          <a:p>
            <a:pPr>
              <a:lnSpc>
                <a:spcPct val="100000"/>
              </a:lnSpc>
            </a:pPr>
            <a:r>
              <a:rPr lang="en-US" dirty="0" err="1"/>
              <a:t>Problèmes</a:t>
            </a:r>
            <a:r>
              <a:rPr lang="en-US" dirty="0"/>
              <a:t> (</a:t>
            </a:r>
            <a:r>
              <a:rPr lang="en-US" b="1" dirty="0" err="1"/>
              <a:t>deux</a:t>
            </a:r>
            <a:r>
              <a:rPr lang="en-US" dirty="0"/>
              <a:t> </a:t>
            </a:r>
            <a:r>
              <a:rPr lang="en-US" dirty="0" err="1"/>
              <a:t>détails</a:t>
            </a:r>
            <a:r>
              <a:rPr lang="en-US" dirty="0"/>
              <a:t>).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trop petit et je </a:t>
            </a:r>
            <a:r>
              <a:rPr lang="en-US" b="1" dirty="0" err="1">
                <a:solidFill>
                  <a:srgbClr val="0070C0"/>
                </a:solidFill>
              </a:rPr>
              <a:t>n’aime</a:t>
            </a:r>
            <a:r>
              <a:rPr lang="en-US" b="1" dirty="0">
                <a:solidFill>
                  <a:srgbClr val="0070C0"/>
                </a:solidFill>
              </a:rPr>
              <a:t> pas la </a:t>
            </a:r>
            <a:r>
              <a:rPr lang="en-US" b="1" dirty="0" err="1">
                <a:solidFill>
                  <a:srgbClr val="0070C0"/>
                </a:solidFill>
              </a:rPr>
              <a:t>couleur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Autre</a:t>
            </a:r>
            <a:r>
              <a:rPr lang="en-US" dirty="0"/>
              <a:t> pullover.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Est-</a:t>
            </a:r>
            <a:r>
              <a:rPr lang="en-US" b="1" dirty="0" err="1">
                <a:solidFill>
                  <a:srgbClr val="0070C0"/>
                </a:solidFill>
              </a:rPr>
              <a:t>ce</a:t>
            </a:r>
            <a:r>
              <a:rPr lang="en-US" b="1" dirty="0">
                <a:solidFill>
                  <a:srgbClr val="0070C0"/>
                </a:solidFill>
              </a:rPr>
              <a:t> que je </a:t>
            </a:r>
            <a:r>
              <a:rPr lang="en-US" b="1" dirty="0" err="1">
                <a:solidFill>
                  <a:srgbClr val="0070C0"/>
                </a:solidFill>
              </a:rPr>
              <a:t>peux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choisir</a:t>
            </a:r>
            <a:r>
              <a:rPr lang="en-US" b="1" dirty="0">
                <a:solidFill>
                  <a:srgbClr val="0070C0"/>
                </a:solidFill>
              </a:rPr>
              <a:t> un </a:t>
            </a:r>
            <a:r>
              <a:rPr lang="en-US" b="1" dirty="0" err="1">
                <a:solidFill>
                  <a:srgbClr val="0070C0"/>
                </a:solidFill>
              </a:rPr>
              <a:t>autre</a:t>
            </a:r>
            <a:r>
              <a:rPr lang="en-US" b="1" dirty="0">
                <a:solidFill>
                  <a:srgbClr val="0070C0"/>
                </a:solidFill>
              </a:rPr>
              <a:t> pullover?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Rouge. Grand.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fr-FR" dirty="0"/>
              <a:t>Le magasin – votre opinion et </a:t>
            </a:r>
            <a:r>
              <a:rPr lang="fr-FR" b="1" dirty="0"/>
              <a:t>une</a:t>
            </a:r>
            <a:r>
              <a:rPr lang="fr-FR" dirty="0"/>
              <a:t> raison.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bon. Il y a beaucoup de </a:t>
            </a:r>
            <a:r>
              <a:rPr lang="en-US" b="1" dirty="0" err="1">
                <a:solidFill>
                  <a:srgbClr val="0070C0"/>
                </a:solidFill>
              </a:rPr>
              <a:t>choix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650940" y="1080475"/>
            <a:ext cx="9207559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Vous parlez avec un(e) vendeur(</a:t>
            </a:r>
            <a:r>
              <a:rPr lang="fr-FR" sz="2800" dirty="0" err="1">
                <a:solidFill>
                  <a:srgbClr val="FF0000"/>
                </a:solidFill>
              </a:rPr>
              <a:t>euse</a:t>
            </a:r>
            <a:r>
              <a:rPr lang="fr-FR" sz="2800" dirty="0">
                <a:solidFill>
                  <a:srgbClr val="FF0000"/>
                </a:solidFill>
              </a:rPr>
              <a:t>) dans un grand magasin</a:t>
            </a:r>
            <a:r>
              <a:rPr lang="en-US" sz="2800" dirty="0">
                <a:solidFill>
                  <a:srgbClr val="FF0000"/>
                </a:solidFill>
              </a:rPr>
              <a:t>.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23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Higher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83851" y="1989771"/>
            <a:ext cx="8045200" cy="44479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Réservation hier et votre nom.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</a:p>
          <a:p>
            <a:pPr>
              <a:lnSpc>
                <a:spcPct val="100000"/>
              </a:lnSpc>
            </a:pPr>
            <a:r>
              <a:rPr lang="fr-FR" sz="3600" dirty="0"/>
              <a:t>Arrivée en retard – </a:t>
            </a:r>
            <a:r>
              <a:rPr lang="fr-FR" sz="3600" b="1" dirty="0"/>
              <a:t>une</a:t>
            </a:r>
            <a:r>
              <a:rPr lang="fr-FR" sz="3600" dirty="0"/>
              <a:t> raison. </a:t>
            </a:r>
            <a:r>
              <a:rPr lang="en-US" sz="36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3600" dirty="0"/>
              <a:t>Problème avec votre table (</a:t>
            </a:r>
            <a:r>
              <a:rPr lang="fr-FR" sz="3600" b="1" dirty="0"/>
              <a:t>un</a:t>
            </a:r>
            <a:r>
              <a:rPr lang="fr-FR" sz="3600" dirty="0"/>
              <a:t> détail).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b="1" dirty="0"/>
              <a:t>?</a:t>
            </a:r>
            <a:r>
              <a:rPr lang="en-US" sz="3600" dirty="0"/>
              <a:t> </a:t>
            </a:r>
            <a:r>
              <a:rPr lang="en-US" sz="3600" dirty="0" err="1"/>
              <a:t>Végétarien</a:t>
            </a:r>
            <a:r>
              <a:rPr lang="en-US" sz="3600" dirty="0"/>
              <a:t>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028700" y="1486787"/>
            <a:ext cx="10872788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Vous parlez avec le serveur/la serveuse dans un restaurant en France.</a:t>
            </a: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9512F69-235A-41E1-95D5-83D6EDFB2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245" y="4663126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79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Higher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Réservation hier et votre nom.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résérvé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une</a:t>
            </a:r>
            <a:r>
              <a:rPr lang="en-US" b="1" dirty="0">
                <a:solidFill>
                  <a:srgbClr val="0070C0"/>
                </a:solidFill>
              </a:rPr>
              <a:t> table </a:t>
            </a:r>
            <a:r>
              <a:rPr lang="en-US" b="1" dirty="0" err="1">
                <a:solidFill>
                  <a:srgbClr val="0070C0"/>
                </a:solidFill>
              </a:rPr>
              <a:t>hier</a:t>
            </a:r>
            <a:r>
              <a:rPr lang="en-US" b="1" dirty="0">
                <a:solidFill>
                  <a:srgbClr val="0070C0"/>
                </a:solidFill>
              </a:rPr>
              <a:t> au nom de ……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Sept </a:t>
            </a:r>
            <a:r>
              <a:rPr lang="en-US" b="1" dirty="0" err="1">
                <a:solidFill>
                  <a:srgbClr val="0070C0"/>
                </a:solidFill>
              </a:rPr>
              <a:t>heures</a:t>
            </a:r>
            <a:r>
              <a:rPr lang="en-US" b="1" dirty="0">
                <a:solidFill>
                  <a:srgbClr val="0070C0"/>
                </a:solidFill>
              </a:rPr>
              <a:t>. Pour </a:t>
            </a:r>
            <a:r>
              <a:rPr lang="en-US" b="1" dirty="0" err="1">
                <a:solidFill>
                  <a:srgbClr val="0070C0"/>
                </a:solidFill>
              </a:rPr>
              <a:t>quatre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personnes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dirty="0"/>
              <a:t>Arrivée en retard – </a:t>
            </a:r>
            <a:r>
              <a:rPr lang="fr-FR" b="1" dirty="0"/>
              <a:t>une</a:t>
            </a:r>
            <a:r>
              <a:rPr lang="fr-FR" dirty="0"/>
              <a:t> raison. 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j’ai</a:t>
            </a:r>
            <a:r>
              <a:rPr lang="en-US" b="1" dirty="0">
                <a:solidFill>
                  <a:srgbClr val="0070C0"/>
                </a:solidFill>
              </a:rPr>
              <a:t> manqué </a:t>
            </a:r>
            <a:r>
              <a:rPr lang="en-US" b="1" dirty="0" err="1">
                <a:solidFill>
                  <a:srgbClr val="0070C0"/>
                </a:solidFill>
              </a:rPr>
              <a:t>l’autobus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dirty="0"/>
              <a:t>Problème avec votre table (</a:t>
            </a:r>
            <a:r>
              <a:rPr lang="fr-FR" b="1" dirty="0"/>
              <a:t>un</a:t>
            </a:r>
            <a:r>
              <a:rPr lang="fr-FR" dirty="0"/>
              <a:t> détail).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Non, </a:t>
            </a: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trop </a:t>
            </a:r>
            <a:r>
              <a:rPr lang="en-US" b="1" dirty="0" err="1">
                <a:solidFill>
                  <a:srgbClr val="0070C0"/>
                </a:solidFill>
              </a:rPr>
              <a:t>près</a:t>
            </a:r>
            <a:r>
              <a:rPr lang="en-US" b="1" dirty="0">
                <a:solidFill>
                  <a:srgbClr val="0070C0"/>
                </a:solidFill>
              </a:rPr>
              <a:t> de la cuisine.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Végétarien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Y a-t-</a:t>
            </a:r>
            <a:r>
              <a:rPr lang="en-US" b="1" dirty="0" err="1">
                <a:solidFill>
                  <a:srgbClr val="0070C0"/>
                </a:solidFill>
              </a:rPr>
              <a:t>il</a:t>
            </a:r>
            <a:r>
              <a:rPr lang="en-US" b="1" dirty="0">
                <a:solidFill>
                  <a:srgbClr val="0070C0"/>
                </a:solidFill>
              </a:rPr>
              <a:t> un menu </a:t>
            </a:r>
            <a:r>
              <a:rPr lang="en-US" b="1" dirty="0" err="1">
                <a:solidFill>
                  <a:srgbClr val="0070C0"/>
                </a:solidFill>
              </a:rPr>
              <a:t>végétarien</a:t>
            </a:r>
            <a:r>
              <a:rPr lang="en-US" b="1" dirty="0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028700" y="1486787"/>
            <a:ext cx="10872788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Vous parlez avec le serveur/la serveuse dans un restaurant en France.</a:t>
            </a:r>
            <a:endParaRPr lang="en-US" sz="2800" dirty="0">
              <a:solidFill>
                <a:srgbClr val="FF0000"/>
              </a:solidFill>
            </a:endParaRP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521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077"/>
            <a:ext cx="10515600" cy="1325563"/>
          </a:xfrm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Role-play Mark Scheme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374604" y="1233377"/>
          <a:ext cx="700685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7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9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Mark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Communication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 message is conveyed without ambiguity.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 message is partially conveyed or with some ambiguity.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part of the message is conveyed.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374604" y="3040912"/>
          <a:ext cx="7006857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8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8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Mark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Knowledge and use of language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Very good knowledge and use of language.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Good knowledge and use of language.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Reasonable knowledge and use of language.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Limited knowledge and use of language.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Poor knowledge and use of language.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language produced is worthy of credit.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468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1" y="-88624"/>
            <a:ext cx="10515600" cy="1325563"/>
          </a:xfrm>
        </p:spPr>
        <p:txBody>
          <a:bodyPr/>
          <a:lstStyle/>
          <a:p>
            <a:r>
              <a:rPr lang="en-US" b="1" dirty="0"/>
              <a:t>Higher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85471" y="1941374"/>
            <a:ext cx="8980238" cy="479705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Billets de car - où et quand.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?</a:t>
            </a:r>
            <a:r>
              <a:rPr lang="en-US" sz="3600" dirty="0"/>
              <a:t> </a:t>
            </a:r>
            <a:r>
              <a:rPr lang="en-US" sz="3600" dirty="0" err="1"/>
              <a:t>Tarifs</a:t>
            </a:r>
            <a:r>
              <a:rPr lang="en-US" sz="3600" dirty="0"/>
              <a:t> pour </a:t>
            </a:r>
            <a:r>
              <a:rPr lang="en-US" sz="3600" dirty="0" err="1"/>
              <a:t>étudiants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fr-FR" sz="3600" dirty="0"/>
              <a:t>Dernière visite en France (</a:t>
            </a:r>
            <a:r>
              <a:rPr lang="fr-FR" sz="3600" b="1" dirty="0"/>
              <a:t>deux</a:t>
            </a:r>
            <a:r>
              <a:rPr lang="fr-FR" sz="3600" dirty="0"/>
              <a:t> détails).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fr-FR" sz="3600" dirty="0"/>
              <a:t>Votre opinion sur les vacances et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3600" b="1" dirty="0"/>
              <a:t>une</a:t>
            </a:r>
            <a:r>
              <a:rPr lang="fr-FR" sz="3600" dirty="0"/>
              <a:t> raison. </a:t>
            </a:r>
            <a:endParaRPr lang="en-US" sz="3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956399" y="1050343"/>
            <a:ext cx="10279202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>
              <a:lnSpc>
                <a:spcPts val="2000"/>
              </a:lnSpc>
              <a:spcBef>
                <a:spcPct val="20000"/>
              </a:spcBef>
              <a:defRPr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fr-FR" sz="2800" dirty="0">
                <a:solidFill>
                  <a:srgbClr val="FF0000"/>
                </a:solidFill>
              </a:rPr>
              <a:t>Vous parlez avec un(e) employé(e) dans une gare routière en France.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C6C08F-54E4-4241-9643-B12BB8816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813" y="4478106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1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1" y="-88624"/>
            <a:ext cx="10515600" cy="1325563"/>
          </a:xfrm>
        </p:spPr>
        <p:txBody>
          <a:bodyPr/>
          <a:lstStyle/>
          <a:p>
            <a:r>
              <a:rPr lang="en-US" b="1" dirty="0"/>
              <a:t>Higher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486787"/>
            <a:ext cx="8045200" cy="47970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Billets de car - où et quand.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Je </a:t>
            </a:r>
            <a:r>
              <a:rPr lang="en-US" b="1" dirty="0" err="1">
                <a:solidFill>
                  <a:srgbClr val="0070C0"/>
                </a:solidFill>
              </a:rPr>
              <a:t>voudrais</a:t>
            </a:r>
            <a:r>
              <a:rPr lang="en-US" b="1" dirty="0">
                <a:solidFill>
                  <a:srgbClr val="0070C0"/>
                </a:solidFill>
              </a:rPr>
              <a:t> des billets de car pour Paris pour </a:t>
            </a:r>
            <a:r>
              <a:rPr lang="en-US" b="1" dirty="0" err="1">
                <a:solidFill>
                  <a:srgbClr val="0070C0"/>
                </a:solidFill>
              </a:rPr>
              <a:t>demain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Deux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adultes</a:t>
            </a:r>
            <a:r>
              <a:rPr lang="en-US" b="1" dirty="0">
                <a:solidFill>
                  <a:srgbClr val="0070C0"/>
                </a:solidFill>
              </a:rPr>
              <a:t> et </a:t>
            </a:r>
            <a:r>
              <a:rPr lang="en-US" b="1" dirty="0" err="1">
                <a:solidFill>
                  <a:srgbClr val="0070C0"/>
                </a:solidFill>
              </a:rPr>
              <a:t>deux</a:t>
            </a:r>
            <a:r>
              <a:rPr lang="en-US" b="1" dirty="0">
                <a:solidFill>
                  <a:srgbClr val="0070C0"/>
                </a:solidFill>
              </a:rPr>
              <a:t> enfants </a:t>
            </a:r>
            <a:r>
              <a:rPr lang="en-US" b="1" dirty="0" err="1">
                <a:solidFill>
                  <a:srgbClr val="0070C0"/>
                </a:solidFill>
              </a:rPr>
              <a:t>s’il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vous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plaît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 err="1"/>
              <a:t>Tarifs</a:t>
            </a:r>
            <a:r>
              <a:rPr lang="en-US" dirty="0"/>
              <a:t> pour </a:t>
            </a:r>
            <a:r>
              <a:rPr lang="en-US" dirty="0" err="1"/>
              <a:t>étudiants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Est-</a:t>
            </a:r>
            <a:r>
              <a:rPr lang="en-US" b="1" dirty="0" err="1">
                <a:solidFill>
                  <a:srgbClr val="0070C0"/>
                </a:solidFill>
              </a:rPr>
              <a:t>ce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qu’il</a:t>
            </a:r>
            <a:r>
              <a:rPr lang="en-US" b="1" dirty="0">
                <a:solidFill>
                  <a:srgbClr val="0070C0"/>
                </a:solidFill>
              </a:rPr>
              <a:t> y a des </a:t>
            </a:r>
            <a:r>
              <a:rPr lang="en-US" b="1" dirty="0" err="1">
                <a:solidFill>
                  <a:srgbClr val="0070C0"/>
                </a:solidFill>
              </a:rPr>
              <a:t>tarifs</a:t>
            </a:r>
            <a:r>
              <a:rPr lang="en-US" b="1" dirty="0">
                <a:solidFill>
                  <a:srgbClr val="0070C0"/>
                </a:solidFill>
              </a:rPr>
              <a:t> pour </a:t>
            </a:r>
            <a:r>
              <a:rPr lang="en-US" b="1" dirty="0" err="1">
                <a:solidFill>
                  <a:srgbClr val="0070C0"/>
                </a:solidFill>
              </a:rPr>
              <a:t>étudiants</a:t>
            </a:r>
            <a:r>
              <a:rPr lang="en-US" b="1" dirty="0">
                <a:solidFill>
                  <a:srgbClr val="0070C0"/>
                </a:solidFill>
              </a:rPr>
              <a:t> ?</a:t>
            </a:r>
          </a:p>
          <a:p>
            <a:pPr>
              <a:lnSpc>
                <a:spcPct val="100000"/>
              </a:lnSpc>
            </a:pPr>
            <a:r>
              <a:rPr lang="fr-FR" dirty="0"/>
              <a:t>Dernière visite en France (</a:t>
            </a:r>
            <a:r>
              <a:rPr lang="fr-FR" b="1" dirty="0"/>
              <a:t>deux</a:t>
            </a:r>
            <a:r>
              <a:rPr lang="fr-FR" dirty="0"/>
              <a:t> détails).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je </a:t>
            </a:r>
            <a:r>
              <a:rPr lang="en-US" b="1" dirty="0" err="1">
                <a:solidFill>
                  <a:srgbClr val="0070C0"/>
                </a:solidFill>
              </a:rPr>
              <a:t>suis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allé</a:t>
            </a:r>
            <a:r>
              <a:rPr lang="en-US" b="1" dirty="0">
                <a:solidFill>
                  <a:srgbClr val="0070C0"/>
                </a:solidFill>
              </a:rPr>
              <a:t>(e) à Cannes </a:t>
            </a:r>
            <a:r>
              <a:rPr lang="en-US" b="1" dirty="0" err="1">
                <a:solidFill>
                  <a:srgbClr val="0070C0"/>
                </a:solidFill>
              </a:rPr>
              <a:t>dans</a:t>
            </a:r>
            <a:r>
              <a:rPr lang="en-US" b="1" dirty="0">
                <a:solidFill>
                  <a:srgbClr val="0070C0"/>
                </a:solidFill>
              </a:rPr>
              <a:t> le Midi.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fr-FR" dirty="0"/>
              <a:t>Votre opinion sur les vacances et </a:t>
            </a:r>
            <a:r>
              <a:rPr lang="fr-FR" b="1" dirty="0"/>
              <a:t>une</a:t>
            </a:r>
            <a:r>
              <a:rPr lang="fr-FR" dirty="0"/>
              <a:t> raison.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il</a:t>
            </a:r>
            <a:r>
              <a:rPr lang="en-US" b="1" dirty="0">
                <a:solidFill>
                  <a:srgbClr val="0070C0"/>
                </a:solidFill>
              </a:rPr>
              <a:t> y a beaucoup à faire.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956399" y="1050343"/>
            <a:ext cx="10279202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>
              <a:lnSpc>
                <a:spcPts val="2000"/>
              </a:lnSpc>
              <a:spcBef>
                <a:spcPct val="20000"/>
              </a:spcBef>
              <a:defRPr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fr-FR" sz="2800" dirty="0">
                <a:solidFill>
                  <a:srgbClr val="FF0000"/>
                </a:solidFill>
              </a:rPr>
              <a:t>Vous parlez avec un(e) employé(e) dans une gare routière en France.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marL="342900" indent="-342900" defTabSz="457200">
              <a:lnSpc>
                <a:spcPts val="2000"/>
              </a:lnSpc>
              <a:spcBef>
                <a:spcPct val="20000"/>
              </a:spcBef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51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Century Gothic" panose="020B0502020202020204" pitchFamily="34" charset="0"/>
              </a:rPr>
              <a:t>Instructions to candidates</a:t>
            </a:r>
            <a:br>
              <a:rPr lang="en-GB" b="1" dirty="0">
                <a:latin typeface="Century Gothic" panose="020B0502020202020204" pitchFamily="34" charset="0"/>
              </a:rPr>
            </a:br>
            <a:r>
              <a:rPr lang="en-GB" b="1" dirty="0">
                <a:latin typeface="Century Gothic" panose="020B0502020202020204" pitchFamily="34" charset="0"/>
              </a:rPr>
              <a:t>(</a:t>
            </a:r>
            <a:r>
              <a:rPr lang="en-GB" sz="3600" b="1" dirty="0">
                <a:latin typeface="Century Gothic" panose="020B0502020202020204" pitchFamily="34" charset="0"/>
              </a:rPr>
              <a:t>This is what you will see at the top of each card.)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Your teacher will play the part of (your French friend / the sales assistant) and will speak first.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You should address (your French friend / the sales assistant) as </a:t>
            </a:r>
            <a:r>
              <a:rPr lang="en-GB" dirty="0" err="1">
                <a:latin typeface="Century Gothic" panose="020B0502020202020204" pitchFamily="34" charset="0"/>
              </a:rPr>
              <a:t>tu</a:t>
            </a:r>
            <a:r>
              <a:rPr lang="en-GB" dirty="0">
                <a:latin typeface="Century Gothic" panose="020B0502020202020204" pitchFamily="34" charset="0"/>
              </a:rPr>
              <a:t>/</a:t>
            </a:r>
            <a:r>
              <a:rPr lang="en-GB" dirty="0" err="1">
                <a:latin typeface="Century Gothic" panose="020B0502020202020204" pitchFamily="34" charset="0"/>
              </a:rPr>
              <a:t>vous</a:t>
            </a:r>
            <a:r>
              <a:rPr lang="en-GB" dirty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When you see this – </a:t>
            </a:r>
            <a:r>
              <a:rPr lang="en-GB" b="1" dirty="0">
                <a:latin typeface="Century Gothic" panose="020B0502020202020204" pitchFamily="34" charset="0"/>
              </a:rPr>
              <a:t>!</a:t>
            </a:r>
            <a:r>
              <a:rPr lang="en-GB" dirty="0">
                <a:latin typeface="Century Gothic" panose="020B0502020202020204" pitchFamily="34" charset="0"/>
              </a:rPr>
              <a:t> – you will have to respond to something you have not prepared.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When you see this – </a:t>
            </a:r>
            <a:r>
              <a:rPr lang="en-GB" b="1" dirty="0">
                <a:latin typeface="Century Gothic" panose="020B0502020202020204" pitchFamily="34" charset="0"/>
              </a:rPr>
              <a:t>? </a:t>
            </a:r>
            <a:r>
              <a:rPr lang="en-GB" dirty="0">
                <a:latin typeface="Century Gothic" panose="020B0502020202020204" pitchFamily="34" charset="0"/>
              </a:rPr>
              <a:t>– you will have to ask a question.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14537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Internet – </a:t>
            </a:r>
            <a:r>
              <a:rPr lang="en-US" sz="3600" b="1" dirty="0"/>
              <a:t>un</a:t>
            </a:r>
            <a:r>
              <a:rPr lang="en-US" sz="3600" dirty="0"/>
              <a:t> </a:t>
            </a:r>
            <a:r>
              <a:rPr lang="en-US" sz="3600" dirty="0" err="1"/>
              <a:t>avantage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fr-FR" sz="3600" b="1" dirty="0"/>
              <a:t>! </a:t>
            </a:r>
            <a:endParaRPr lang="en-US" sz="3600" b="1" dirty="0"/>
          </a:p>
          <a:p>
            <a:pPr>
              <a:lnSpc>
                <a:spcPct val="100000"/>
              </a:lnSpc>
            </a:pPr>
            <a:r>
              <a:rPr lang="es-ES_tradnl" sz="3600" dirty="0"/>
              <a:t>Facebook - (</a:t>
            </a:r>
            <a:r>
              <a:rPr lang="es-ES_tradnl" sz="3600" b="1" dirty="0"/>
              <a:t>une</a:t>
            </a:r>
            <a:r>
              <a:rPr lang="es-ES_tradnl" sz="3600" dirty="0"/>
              <a:t> </a:t>
            </a:r>
            <a:r>
              <a:rPr lang="es-ES_tradnl" sz="3600" dirty="0" err="1"/>
              <a:t>activité</a:t>
            </a:r>
            <a:r>
              <a:rPr lang="es-ES_tradnl" sz="3600" dirty="0"/>
              <a:t>).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GB" sz="3600" dirty="0" err="1"/>
              <a:t>Jeux</a:t>
            </a:r>
            <a:r>
              <a:rPr lang="en-GB" sz="3600" dirty="0"/>
              <a:t> </a:t>
            </a:r>
            <a:r>
              <a:rPr lang="en-GB" sz="3600" dirty="0" err="1"/>
              <a:t>vidéo</a:t>
            </a:r>
            <a:r>
              <a:rPr lang="en-GB" sz="3600" dirty="0"/>
              <a:t> – ton opinion.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GB" sz="3600" b="1" dirty="0"/>
              <a:t>?</a:t>
            </a:r>
            <a:r>
              <a:rPr lang="en-GB" sz="3600" dirty="0"/>
              <a:t>  Portable.</a:t>
            </a:r>
            <a:endParaRPr lang="en-US" sz="3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de la technologie avec ton ami(e) français(e).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1BB0EC-CBBC-44DF-A0F2-0CB1EA860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3" y="4144119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1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00" y="14537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Internet – </a:t>
            </a:r>
            <a:r>
              <a:rPr lang="en-US" b="1" dirty="0"/>
              <a:t>un</a:t>
            </a:r>
            <a:r>
              <a:rPr lang="en-US" dirty="0"/>
              <a:t> </a:t>
            </a:r>
            <a:r>
              <a:rPr lang="en-US" dirty="0" err="1"/>
              <a:t>avantage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rapide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b="1" dirty="0"/>
              <a:t>! 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un Samsung !</a:t>
            </a:r>
          </a:p>
          <a:p>
            <a:pPr>
              <a:lnSpc>
                <a:spcPct val="100000"/>
              </a:lnSpc>
            </a:pPr>
            <a:r>
              <a:rPr lang="es-ES_tradnl" dirty="0"/>
              <a:t>Facebook - (</a:t>
            </a:r>
            <a:r>
              <a:rPr lang="es-ES_tradnl" b="1" dirty="0"/>
              <a:t>une</a:t>
            </a:r>
            <a:r>
              <a:rPr lang="es-ES_tradnl" dirty="0"/>
              <a:t> </a:t>
            </a:r>
            <a:r>
              <a:rPr lang="es-ES_tradnl" dirty="0" err="1"/>
              <a:t>activité</a:t>
            </a:r>
            <a:r>
              <a:rPr lang="es-ES_tradnl" dirty="0"/>
              <a:t>).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J’envoie</a:t>
            </a:r>
            <a:r>
              <a:rPr lang="en-US" b="1" dirty="0">
                <a:solidFill>
                  <a:srgbClr val="0070C0"/>
                </a:solidFill>
              </a:rPr>
              <a:t> des photos. </a:t>
            </a:r>
          </a:p>
          <a:p>
            <a:pPr>
              <a:lnSpc>
                <a:spcPct val="100000"/>
              </a:lnSpc>
            </a:pPr>
            <a:r>
              <a:rPr lang="en-GB" dirty="0" err="1"/>
              <a:t>Jeux</a:t>
            </a:r>
            <a:r>
              <a:rPr lang="en-GB" dirty="0"/>
              <a:t> </a:t>
            </a:r>
            <a:r>
              <a:rPr lang="en-GB" dirty="0" err="1"/>
              <a:t>vidéo</a:t>
            </a:r>
            <a:r>
              <a:rPr lang="en-GB" dirty="0"/>
              <a:t> – ton opinion.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J’aime</a:t>
            </a:r>
            <a:r>
              <a:rPr lang="en-US" b="1" dirty="0">
                <a:solidFill>
                  <a:srgbClr val="0070C0"/>
                </a:solidFill>
              </a:rPr>
              <a:t> les </a:t>
            </a:r>
            <a:r>
              <a:rPr lang="en-US" b="1" dirty="0" err="1">
                <a:solidFill>
                  <a:srgbClr val="0070C0"/>
                </a:solidFill>
              </a:rPr>
              <a:t>jeux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vidéo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 </a:t>
            </a:r>
            <a:r>
              <a:rPr lang="en-GB" b="1" dirty="0"/>
              <a:t>?</a:t>
            </a:r>
            <a:r>
              <a:rPr lang="en-GB" dirty="0"/>
              <a:t>  Portable.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As-</a:t>
            </a:r>
            <a:r>
              <a:rPr lang="en-US" b="1" dirty="0" err="1">
                <a:solidFill>
                  <a:srgbClr val="0070C0"/>
                </a:solidFill>
              </a:rPr>
              <a:t>tu</a:t>
            </a:r>
            <a:r>
              <a:rPr lang="en-US" b="1" dirty="0">
                <a:solidFill>
                  <a:srgbClr val="0070C0"/>
                </a:solidFill>
              </a:rPr>
              <a:t> un portable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de la technologie avec ton ami(e) français(e).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4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151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3600" dirty="0"/>
              <a:t>Manger – </a:t>
            </a:r>
            <a:r>
              <a:rPr lang="en-GB" sz="3600" dirty="0" err="1"/>
              <a:t>sain</a:t>
            </a:r>
            <a:r>
              <a:rPr lang="en-GB" sz="3600" dirty="0"/>
              <a:t> – quoi (</a:t>
            </a:r>
            <a:r>
              <a:rPr lang="en-GB" sz="3600" b="1" dirty="0"/>
              <a:t>un</a:t>
            </a:r>
            <a:r>
              <a:rPr lang="en-GB" sz="3600" dirty="0"/>
              <a:t> </a:t>
            </a:r>
            <a:r>
              <a:rPr lang="en-GB" sz="3600" dirty="0" err="1"/>
              <a:t>détail</a:t>
            </a:r>
            <a:r>
              <a:rPr lang="en-GB" sz="3600" dirty="0"/>
              <a:t> ).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</a:p>
          <a:p>
            <a:pPr>
              <a:lnSpc>
                <a:spcPct val="100000"/>
              </a:lnSpc>
            </a:pPr>
            <a:r>
              <a:rPr lang="en-GB" sz="3600" dirty="0"/>
              <a:t>Fast-food (ton opinion).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GB" sz="3600" dirty="0"/>
              <a:t>Pour </a:t>
            </a:r>
            <a:r>
              <a:rPr lang="en-GB" sz="3600" dirty="0" err="1"/>
              <a:t>être</a:t>
            </a:r>
            <a:r>
              <a:rPr lang="en-GB" sz="3600" dirty="0"/>
              <a:t> </a:t>
            </a:r>
            <a:r>
              <a:rPr lang="en-GB" sz="3600" dirty="0" err="1"/>
              <a:t>en</a:t>
            </a:r>
            <a:r>
              <a:rPr lang="en-GB" sz="3600" dirty="0"/>
              <a:t> </a:t>
            </a:r>
            <a:r>
              <a:rPr lang="en-GB" sz="3600" dirty="0" err="1"/>
              <a:t>forme</a:t>
            </a:r>
            <a:r>
              <a:rPr lang="en-GB" sz="3600" dirty="0"/>
              <a:t> (deux </a:t>
            </a:r>
            <a:r>
              <a:rPr lang="en-GB" sz="3600" dirty="0" err="1"/>
              <a:t>activités</a:t>
            </a:r>
            <a:r>
              <a:rPr lang="en-GB" sz="3600" dirty="0"/>
              <a:t>). </a:t>
            </a:r>
            <a:endParaRPr lang="en-US" sz="3600" dirty="0"/>
          </a:p>
          <a:p>
            <a:pPr>
              <a:lnSpc>
                <a:spcPct val="100000"/>
              </a:lnSpc>
            </a:pPr>
            <a:r>
              <a:rPr lang="en-GB" sz="3600" b="1" dirty="0"/>
              <a:t>?</a:t>
            </a:r>
            <a:r>
              <a:rPr lang="en-GB" sz="3600" dirty="0"/>
              <a:t>  Cigarettes.</a:t>
            </a:r>
            <a:endParaRPr lang="en-US" sz="3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avec ton ami(e) français(e) de la vie saine.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73BD20B-D871-4E01-AF10-9D7DD0CD7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550" y="4311112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151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Manger – </a:t>
            </a:r>
            <a:r>
              <a:rPr lang="en-GB" dirty="0" err="1"/>
              <a:t>sain</a:t>
            </a:r>
            <a:r>
              <a:rPr lang="en-GB" dirty="0"/>
              <a:t> – quoi (</a:t>
            </a:r>
            <a:r>
              <a:rPr lang="en-GB" b="1" dirty="0"/>
              <a:t>un</a:t>
            </a:r>
            <a:r>
              <a:rPr lang="en-GB" dirty="0"/>
              <a:t> </a:t>
            </a:r>
            <a:r>
              <a:rPr lang="en-GB" dirty="0" err="1"/>
              <a:t>détail</a:t>
            </a:r>
            <a:r>
              <a:rPr lang="en-GB" dirty="0"/>
              <a:t> ).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Oui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mange des </a:t>
            </a:r>
            <a:r>
              <a:rPr lang="en-US" b="1" dirty="0" err="1">
                <a:solidFill>
                  <a:srgbClr val="0070C0"/>
                </a:solidFill>
              </a:rPr>
              <a:t>légumes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De </a:t>
            </a:r>
            <a:r>
              <a:rPr lang="en-US" b="1" dirty="0" err="1">
                <a:solidFill>
                  <a:srgbClr val="0070C0"/>
                </a:solidFill>
              </a:rPr>
              <a:t>l’eau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GB" dirty="0"/>
              <a:t>Fast-food (ton opinion).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J’adore</a:t>
            </a:r>
            <a:r>
              <a:rPr lang="en-US" b="1" dirty="0">
                <a:solidFill>
                  <a:srgbClr val="0070C0"/>
                </a:solidFill>
              </a:rPr>
              <a:t> le fast-food.</a:t>
            </a:r>
          </a:p>
          <a:p>
            <a:pPr>
              <a:lnSpc>
                <a:spcPct val="100000"/>
              </a:lnSpc>
            </a:pPr>
            <a:r>
              <a:rPr lang="en-GB" dirty="0"/>
              <a:t>Pour </a:t>
            </a:r>
            <a:r>
              <a:rPr lang="en-GB" dirty="0" err="1"/>
              <a:t>être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forme</a:t>
            </a:r>
            <a:r>
              <a:rPr lang="en-GB" dirty="0"/>
              <a:t> (</a:t>
            </a:r>
            <a:r>
              <a:rPr lang="en-GB" dirty="0" err="1"/>
              <a:t>deux</a:t>
            </a:r>
            <a:r>
              <a:rPr lang="en-GB" dirty="0"/>
              <a:t> </a:t>
            </a:r>
            <a:r>
              <a:rPr lang="en-GB" dirty="0" err="1"/>
              <a:t>activités</a:t>
            </a:r>
            <a:r>
              <a:rPr lang="en-GB" dirty="0"/>
              <a:t>).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nage</a:t>
            </a:r>
            <a:r>
              <a:rPr lang="en-US" b="1" dirty="0">
                <a:solidFill>
                  <a:srgbClr val="0070C0"/>
                </a:solidFill>
              </a:rPr>
              <a:t> et </a:t>
            </a:r>
            <a:r>
              <a:rPr lang="en-US" b="1" dirty="0" err="1">
                <a:solidFill>
                  <a:srgbClr val="0070C0"/>
                </a:solidFill>
              </a:rPr>
              <a:t>je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joue</a:t>
            </a:r>
            <a:r>
              <a:rPr lang="en-US" b="1" dirty="0">
                <a:solidFill>
                  <a:srgbClr val="0070C0"/>
                </a:solidFill>
              </a:rPr>
              <a:t> au foot.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GB" b="1" dirty="0"/>
              <a:t>?</a:t>
            </a:r>
            <a:r>
              <a:rPr lang="en-GB" dirty="0"/>
              <a:t>  Cigarettes.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Tu</a:t>
            </a:r>
            <a:r>
              <a:rPr lang="en-US" b="1" dirty="0">
                <a:solidFill>
                  <a:srgbClr val="0070C0"/>
                </a:solidFill>
              </a:rPr>
              <a:t> fumes ?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156238" y="1137684"/>
            <a:ext cx="8045200" cy="6982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Tu parles avec ton ami(e) français(e) de la vie saine.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1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915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/>
          </a:bodyPr>
          <a:lstStyle/>
          <a:p>
            <a:r>
              <a:rPr lang="en-GB" sz="3600" dirty="0"/>
              <a:t>Table - </a:t>
            </a:r>
            <a:r>
              <a:rPr lang="en-GB" sz="3600" dirty="0" err="1"/>
              <a:t>combien</a:t>
            </a:r>
            <a:r>
              <a:rPr lang="en-GB" sz="3600" dirty="0"/>
              <a:t> de </a:t>
            </a:r>
            <a:r>
              <a:rPr lang="en-GB" sz="3600" dirty="0" err="1"/>
              <a:t>personnes</a:t>
            </a:r>
            <a:r>
              <a:rPr lang="en-GB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Table – </a:t>
            </a:r>
            <a:r>
              <a:rPr lang="en-US" sz="3600" dirty="0" err="1"/>
              <a:t>où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Cuisine </a:t>
            </a:r>
            <a:r>
              <a:rPr lang="en-US" sz="3600" dirty="0" err="1"/>
              <a:t>fran</a:t>
            </a:r>
            <a:r>
              <a:rPr lang="az-Cyrl-AZ" sz="3600" dirty="0"/>
              <a:t>ҫ</a:t>
            </a:r>
            <a:r>
              <a:rPr lang="en-US" sz="3600" dirty="0" err="1"/>
              <a:t>aise</a:t>
            </a:r>
            <a:r>
              <a:rPr lang="en-US" sz="3600" dirty="0"/>
              <a:t> (</a:t>
            </a:r>
            <a:r>
              <a:rPr lang="en-US" sz="3600" dirty="0" err="1"/>
              <a:t>votre</a:t>
            </a:r>
            <a:r>
              <a:rPr lang="en-US" sz="3600" dirty="0"/>
              <a:t> opinion). </a:t>
            </a:r>
          </a:p>
          <a:p>
            <a:pPr>
              <a:lnSpc>
                <a:spcPct val="100000"/>
              </a:lnSpc>
            </a:pPr>
            <a:r>
              <a:rPr lang="en-US" sz="3600" b="1" dirty="0"/>
              <a:t>?</a:t>
            </a:r>
            <a:r>
              <a:rPr lang="en-US" sz="3600" dirty="0"/>
              <a:t> Wi - Fi.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1173171"/>
            <a:ext cx="10515599" cy="586613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 Vous parlez avec le serveur/la serveuse dans un restaurant en France.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551C7839-4CE8-4159-8F37-F7E7F3D5C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663" y="4158407"/>
            <a:ext cx="2995612" cy="21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1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915"/>
            <a:ext cx="10515600" cy="1325563"/>
          </a:xfrm>
        </p:spPr>
        <p:txBody>
          <a:bodyPr/>
          <a:lstStyle/>
          <a:p>
            <a:r>
              <a:rPr lang="en-US" b="1" dirty="0"/>
              <a:t>Foundation role-play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4000" y="1835889"/>
            <a:ext cx="8045200" cy="444795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Table - </a:t>
            </a:r>
            <a:r>
              <a:rPr lang="en-GB" dirty="0" err="1"/>
              <a:t>combien</a:t>
            </a:r>
            <a:r>
              <a:rPr lang="en-GB" dirty="0"/>
              <a:t> de </a:t>
            </a:r>
            <a:r>
              <a:rPr lang="en-GB" dirty="0" err="1"/>
              <a:t>personnes</a:t>
            </a:r>
            <a:r>
              <a:rPr lang="en-GB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Je </a:t>
            </a:r>
            <a:r>
              <a:rPr lang="en-US" b="1" dirty="0" err="1">
                <a:solidFill>
                  <a:srgbClr val="0070C0"/>
                </a:solidFill>
              </a:rPr>
              <a:t>voudrais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une</a:t>
            </a:r>
            <a:r>
              <a:rPr lang="en-US" b="1" dirty="0">
                <a:solidFill>
                  <a:srgbClr val="0070C0"/>
                </a:solidFill>
              </a:rPr>
              <a:t> table pour </a:t>
            </a:r>
            <a:r>
              <a:rPr lang="en-US" b="1" dirty="0" err="1">
                <a:solidFill>
                  <a:srgbClr val="0070C0"/>
                </a:solidFill>
              </a:rPr>
              <a:t>deux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s’il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vous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plaît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dirty="0"/>
              <a:t>Table – </a:t>
            </a:r>
            <a:r>
              <a:rPr lang="en-US" dirty="0" err="1"/>
              <a:t>où</a:t>
            </a:r>
            <a:r>
              <a:rPr lang="en-US" dirty="0"/>
              <a:t>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Je </a:t>
            </a:r>
            <a:r>
              <a:rPr lang="en-GB" b="1" dirty="0" err="1">
                <a:solidFill>
                  <a:schemeClr val="accent2"/>
                </a:solidFill>
              </a:rPr>
              <a:t>préfère</a:t>
            </a:r>
            <a:r>
              <a:rPr lang="en-GB" b="1" dirty="0"/>
              <a:t> </a:t>
            </a:r>
            <a:r>
              <a:rPr lang="en-US" b="1" dirty="0" err="1">
                <a:solidFill>
                  <a:srgbClr val="0070C0"/>
                </a:solidFill>
              </a:rPr>
              <a:t>une</a:t>
            </a:r>
            <a:r>
              <a:rPr lang="en-US" b="1" dirty="0">
                <a:solidFill>
                  <a:srgbClr val="0070C0"/>
                </a:solidFill>
              </a:rPr>
              <a:t> table </a:t>
            </a:r>
            <a:r>
              <a:rPr lang="en-US" b="1" dirty="0" err="1">
                <a:solidFill>
                  <a:srgbClr val="0070C0"/>
                </a:solidFill>
              </a:rPr>
              <a:t>près</a:t>
            </a:r>
            <a:r>
              <a:rPr lang="en-US" b="1" dirty="0">
                <a:solidFill>
                  <a:srgbClr val="0070C0"/>
                </a:solidFill>
              </a:rPr>
              <a:t> de la </a:t>
            </a:r>
            <a:r>
              <a:rPr lang="en-US" b="1" dirty="0" err="1">
                <a:solidFill>
                  <a:srgbClr val="0070C0"/>
                </a:solidFill>
              </a:rPr>
              <a:t>fenêtre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!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Un steak-frites, </a:t>
            </a:r>
            <a:r>
              <a:rPr lang="en-US" b="1" dirty="0" err="1">
                <a:solidFill>
                  <a:srgbClr val="0070C0"/>
                </a:solidFill>
              </a:rPr>
              <a:t>s’il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vous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plaît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dirty="0"/>
              <a:t>Cuisine </a:t>
            </a:r>
            <a:r>
              <a:rPr lang="en-US" dirty="0" err="1"/>
              <a:t>fran</a:t>
            </a:r>
            <a:r>
              <a:rPr lang="az-Cyrl-AZ" dirty="0"/>
              <a:t>ҫ</a:t>
            </a:r>
            <a:r>
              <a:rPr lang="en-US" dirty="0" err="1"/>
              <a:t>aise</a:t>
            </a:r>
            <a:r>
              <a:rPr lang="en-US" dirty="0"/>
              <a:t> (</a:t>
            </a:r>
            <a:r>
              <a:rPr lang="en-US" dirty="0" err="1"/>
              <a:t>votre</a:t>
            </a:r>
            <a:r>
              <a:rPr lang="en-US" dirty="0"/>
              <a:t> opinion). </a:t>
            </a:r>
          </a:p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70C0"/>
                </a:solidFill>
              </a:rPr>
              <a:t>C’est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délicieux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?</a:t>
            </a:r>
            <a:r>
              <a:rPr lang="en-US" dirty="0"/>
              <a:t> Wi - Fi.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0C0"/>
                </a:solidFill>
              </a:rPr>
              <a:t>Il y a </a:t>
            </a:r>
            <a:r>
              <a:rPr lang="en-US" b="1" dirty="0" err="1">
                <a:solidFill>
                  <a:srgbClr val="0070C0"/>
                </a:solidFill>
              </a:rPr>
              <a:t>wi-fi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ici</a:t>
            </a:r>
            <a:r>
              <a:rPr lang="en-US" b="1" dirty="0">
                <a:solidFill>
                  <a:srgbClr val="0070C0"/>
                </a:solidFill>
              </a:rPr>
              <a:t> ?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1173171"/>
            <a:ext cx="10515599" cy="586613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defRPr/>
            </a:pPr>
            <a:r>
              <a:rPr lang="fr-FR" sz="2800" dirty="0">
                <a:solidFill>
                  <a:srgbClr val="FF0000"/>
                </a:solidFill>
              </a:rPr>
              <a:t> Vous parlez avec le serveur/la serveuse dans un restaurant en France.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8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6DF333-C88E-4B52-B5DE-84BDBB069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B65B06-1879-4BBF-903F-18417B69591E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1d24635c-9b6a-4be4-85eb-13301a09637f"/>
    <ds:schemaRef ds:uri="e8eb7d5e-0f43-4d7c-9ede-4a25dc3993c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F28EA46-C796-4303-9B51-151871E490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1662</Words>
  <Application>Microsoft Office PowerPoint</Application>
  <PresentationFormat>Widescreen</PresentationFormat>
  <Paragraphs>248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Office Theme</vt:lpstr>
      <vt:lpstr>Speaking exam – role play. </vt:lpstr>
      <vt:lpstr>Role-play Mark Scheme</vt:lpstr>
      <vt:lpstr>Instructions to candidates (This is what you will see at the top of each card.)</vt:lpstr>
      <vt:lpstr>Foundation role-play  </vt:lpstr>
      <vt:lpstr>Foundation role-play  </vt:lpstr>
      <vt:lpstr>Foundation role-play</vt:lpstr>
      <vt:lpstr>Foundation role-play</vt:lpstr>
      <vt:lpstr>Foundation role-play </vt:lpstr>
      <vt:lpstr>Foundation role-play </vt:lpstr>
      <vt:lpstr>Foundation role-play  </vt:lpstr>
      <vt:lpstr>Foundation role-play  </vt:lpstr>
      <vt:lpstr>Higher role-play</vt:lpstr>
      <vt:lpstr>Higher role-play – example response</vt:lpstr>
      <vt:lpstr>Higher role-play</vt:lpstr>
      <vt:lpstr>Higher role-play – example response</vt:lpstr>
      <vt:lpstr>Higher role-play </vt:lpstr>
      <vt:lpstr>Higher role-play </vt:lpstr>
      <vt:lpstr>Higher role-play </vt:lpstr>
      <vt:lpstr>Higher role-play </vt:lpstr>
      <vt:lpstr>Higher role-play</vt:lpstr>
      <vt:lpstr>Higher role-play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Role-play assessment criteria (1)</dc:title>
  <dc:creator>SKITT, J (Stocksbridge High School Teacher)</dc:creator>
  <cp:lastModifiedBy>SKITT, J (Stocksbridge High School Teacher)</cp:lastModifiedBy>
  <cp:revision>3</cp:revision>
  <dcterms:created xsi:type="dcterms:W3CDTF">2020-04-10T11:13:00Z</dcterms:created>
  <dcterms:modified xsi:type="dcterms:W3CDTF">2020-04-13T20:58:04Z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