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15C2FF"/>
    <a:srgbClr val="9966FF"/>
    <a:srgbClr val="00FF00"/>
    <a:srgbClr val="66FF33"/>
    <a:srgbClr val="FF3300"/>
    <a:srgbClr val="9B0B3F"/>
    <a:srgbClr val="941100"/>
    <a:srgbClr val="941651"/>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varScale="1">
        <p:scale>
          <a:sx n="72" d="100"/>
          <a:sy n="72"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17/05/2020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319504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17/05/2020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4091558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17/05/2020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828957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17/05/2020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118397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F1F4F5-BAFA-4B22-9721-6427981F9014}" type="datetimeFigureOut">
              <a:rPr lang="en-GB" smtClean="0"/>
              <a:t>17/05/2020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3265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F1F4F5-BAFA-4B22-9721-6427981F9014}" type="datetimeFigureOut">
              <a:rPr lang="en-GB" smtClean="0"/>
              <a:t>17/05/2020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72474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F1F4F5-BAFA-4B22-9721-6427981F9014}" type="datetimeFigureOut">
              <a:rPr lang="en-GB" smtClean="0"/>
              <a:t>17/05/2020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23690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F1F4F5-BAFA-4B22-9721-6427981F9014}" type="datetimeFigureOut">
              <a:rPr lang="en-GB" smtClean="0"/>
              <a:t>17/05/2020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94178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F1F4F5-BAFA-4B22-9721-6427981F9014}" type="datetimeFigureOut">
              <a:rPr lang="en-GB" smtClean="0"/>
              <a:t>17/05/2020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980616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17/05/2020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0763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17/05/2020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9424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1F4F5-BAFA-4B22-9721-6427981F9014}" type="datetimeFigureOut">
              <a:rPr lang="en-GB" smtClean="0"/>
              <a:t>17/05/2020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AD8C6-A249-4127-A570-CA356E43839E}" type="slidenum">
              <a:rPr lang="en-GB" smtClean="0"/>
              <a:t>‹#›</a:t>
            </a:fld>
            <a:endParaRPr lang="en-GB"/>
          </a:p>
        </p:txBody>
      </p:sp>
    </p:spTree>
    <p:extLst>
      <p:ext uri="{BB962C8B-B14F-4D97-AF65-F5344CB8AC3E}">
        <p14:creationId xmlns:p14="http://schemas.microsoft.com/office/powerpoint/2010/main" val="3899222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49134741"/>
              </p:ext>
            </p:extLst>
          </p:nvPr>
        </p:nvGraphicFramePr>
        <p:xfrm>
          <a:off x="901148" y="1054100"/>
          <a:ext cx="10643150" cy="4777175"/>
        </p:xfrm>
        <a:graphic>
          <a:graphicData uri="http://schemas.openxmlformats.org/drawingml/2006/table">
            <a:tbl>
              <a:tblPr firstRow="1" bandRow="1">
                <a:tableStyleId>{5C22544A-7EE6-4342-B048-85BDC9FD1C3A}</a:tableStyleId>
              </a:tblPr>
              <a:tblGrid>
                <a:gridCol w="2128630">
                  <a:extLst>
                    <a:ext uri="{9D8B030D-6E8A-4147-A177-3AD203B41FA5}">
                      <a16:colId xmlns:a16="http://schemas.microsoft.com/office/drawing/2014/main" val="3812360407"/>
                    </a:ext>
                  </a:extLst>
                </a:gridCol>
                <a:gridCol w="2128630">
                  <a:extLst>
                    <a:ext uri="{9D8B030D-6E8A-4147-A177-3AD203B41FA5}">
                      <a16:colId xmlns:a16="http://schemas.microsoft.com/office/drawing/2014/main" val="729011288"/>
                    </a:ext>
                  </a:extLst>
                </a:gridCol>
                <a:gridCol w="2128630">
                  <a:extLst>
                    <a:ext uri="{9D8B030D-6E8A-4147-A177-3AD203B41FA5}">
                      <a16:colId xmlns:a16="http://schemas.microsoft.com/office/drawing/2014/main" val="883390196"/>
                    </a:ext>
                  </a:extLst>
                </a:gridCol>
                <a:gridCol w="2128630">
                  <a:extLst>
                    <a:ext uri="{9D8B030D-6E8A-4147-A177-3AD203B41FA5}">
                      <a16:colId xmlns:a16="http://schemas.microsoft.com/office/drawing/2014/main" val="2435719675"/>
                    </a:ext>
                  </a:extLst>
                </a:gridCol>
                <a:gridCol w="2128630">
                  <a:extLst>
                    <a:ext uri="{9D8B030D-6E8A-4147-A177-3AD203B41FA5}">
                      <a16:colId xmlns:a16="http://schemas.microsoft.com/office/drawing/2014/main" val="2196494581"/>
                    </a:ext>
                  </a:extLst>
                </a:gridCol>
              </a:tblGrid>
              <a:tr h="1172265">
                <a:tc>
                  <a:txBody>
                    <a:bodyPr/>
                    <a:lstStyle/>
                    <a:p>
                      <a:r>
                        <a:rPr lang="en-GB" sz="1200" b="1" dirty="0">
                          <a:solidFill>
                            <a:sysClr val="windowText" lastClr="000000"/>
                          </a:solidFill>
                          <a:latin typeface="Comic Sans MS" panose="030F0702030302020204" pitchFamily="66" charset="0"/>
                        </a:rPr>
                        <a:t>EVOLVING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What do you see outside your bedroom window?</a:t>
                      </a:r>
                    </a:p>
                    <a:p>
                      <a:r>
                        <a:rPr lang="en-GB" sz="1000" b="0" dirty="0">
                          <a:solidFill>
                            <a:sysClr val="windowText" lastClr="000000"/>
                          </a:solidFill>
                          <a:latin typeface="Comic Sans MS" panose="030F0702030302020204" pitchFamily="66" charset="0"/>
                        </a:rPr>
                        <a:t>Have a go at drawing it with detail.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Draw the outline of one of your windows in your house – now, instead of drawing what you see outside – fill it with patterns and words to describe your feelings.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Draw a window frame from one of the rooms in your house and then imagine you are on another planet – draw what you would see outside…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Type in to a google image search – Open Window by Henri Matisse and have a go at drawing it yourself.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extLst>
                  <a:ext uri="{0D108BD9-81ED-4DB2-BD59-A6C34878D82A}">
                    <a16:rowId xmlns:a16="http://schemas.microsoft.com/office/drawing/2014/main" val="237316277"/>
                  </a:ext>
                </a:extLst>
              </a:tr>
              <a:tr h="1043526">
                <a:tc>
                  <a:txBody>
                    <a:bodyPr/>
                    <a:lstStyle/>
                    <a:p>
                      <a:r>
                        <a:rPr lang="en-GB" sz="1200" b="1" dirty="0">
                          <a:solidFill>
                            <a:sysClr val="windowText" lastClr="000000"/>
                          </a:solidFill>
                          <a:latin typeface="Comic Sans MS" panose="030F0702030302020204" pitchFamily="66" charset="0"/>
                        </a:rPr>
                        <a:t>DEVELOPING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Have a look out of your front room window –what do you see?</a:t>
                      </a:r>
                    </a:p>
                    <a:p>
                      <a:r>
                        <a:rPr lang="en-GB" sz="1000" b="0" dirty="0">
                          <a:solidFill>
                            <a:sysClr val="windowText" lastClr="000000"/>
                          </a:solidFill>
                          <a:latin typeface="Comic Sans MS" panose="030F0702030302020204" pitchFamily="66" charset="0"/>
                        </a:rPr>
                        <a:t>Try drawing things accurately and with shading to show the 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Make an accurate drawing of a window frame in your house, then in the blank spaces fill them in with things cut out of newspapers or images you can find to express life now….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Draw a window frame in your house using black and white</a:t>
                      </a:r>
                    </a:p>
                    <a:p>
                      <a:r>
                        <a:rPr lang="en-GB" sz="1000" b="0" dirty="0">
                          <a:solidFill>
                            <a:sysClr val="windowText" lastClr="000000"/>
                          </a:solidFill>
                          <a:latin typeface="Comic Sans MS" panose="030F0702030302020204" pitchFamily="66" charset="0"/>
                        </a:rPr>
                        <a:t> ( including objects on the window sill) now draw the outside using extraordinary bright colours….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Look at examples of Japanese gardens on the internet…they are really beautiful  - imagine you are looking out your window onto one…draw how it would look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625840641"/>
                  </a:ext>
                </a:extLst>
              </a:tr>
              <a:tr h="1359747">
                <a:tc>
                  <a:txBody>
                    <a:bodyPr/>
                    <a:lstStyle/>
                    <a:p>
                      <a:r>
                        <a:rPr lang="en-GB" sz="1200" b="1" dirty="0">
                          <a:solidFill>
                            <a:sysClr val="windowText" lastClr="000000"/>
                          </a:solidFill>
                          <a:latin typeface="Comic Sans MS" panose="030F0702030302020204" pitchFamily="66" charset="0"/>
                        </a:rPr>
                        <a:t>COMPETENT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Look out of your window onto your garden or onto the street outside… make an accurate, detailed copy of what you see, use pencil shading to show light and dark areas to make it feel 3-D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You have been asked to design a poster for a double glazing company called ‘ Clear View’ – it must show a scene through a window and have appropriate lettering to advertise the company 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Look through your window imagine something unbelievable is happening…the end of the world, aliens landing, dinosaurs returning….what ever your imagination comes up with…</a:t>
                      </a:r>
                    </a:p>
                    <a:p>
                      <a:r>
                        <a:rPr lang="en-GB" sz="1000" b="0" dirty="0">
                          <a:solidFill>
                            <a:sysClr val="windowText" lastClr="000000"/>
                          </a:solidFill>
                          <a:latin typeface="Comic Sans MS" panose="030F0702030302020204" pitchFamily="66" charset="0"/>
                        </a:rPr>
                        <a:t>Draw the scene!!!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Type in a google image  search for David Hockney stained glass windows…</a:t>
                      </a:r>
                    </a:p>
                    <a:p>
                      <a:r>
                        <a:rPr lang="en-GB" sz="1000" b="0" dirty="0">
                          <a:solidFill>
                            <a:sysClr val="windowText" lastClr="000000"/>
                          </a:solidFill>
                          <a:latin typeface="Comic Sans MS" panose="030F0702030302020204" pitchFamily="66" charset="0"/>
                        </a:rPr>
                        <a:t>Have a go at drawing one of these great artworks….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extLst>
                  <a:ext uri="{0D108BD9-81ED-4DB2-BD59-A6C34878D82A}">
                    <a16:rowId xmlns:a16="http://schemas.microsoft.com/office/drawing/2014/main" val="2838552126"/>
                  </a:ext>
                </a:extLst>
              </a:tr>
              <a:tr h="1201637">
                <a:tc>
                  <a:txBody>
                    <a:bodyPr/>
                    <a:lstStyle/>
                    <a:p>
                      <a:r>
                        <a:rPr lang="en-GB" sz="1200" b="1" baseline="0" dirty="0">
                          <a:solidFill>
                            <a:sysClr val="windowText" lastClr="000000"/>
                          </a:solidFill>
                          <a:latin typeface="Comic Sans MS" panose="030F0702030302020204" pitchFamily="66" charset="0"/>
                        </a:rPr>
                        <a:t>SKILFUL/ ACCOMPLISHED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Imagine you are driving a car into the distance and leaving disaster behind you….draw the inside of the car and the view you have ahead, show in the rear view mirror what you are leaving behind!!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Find examples of garden pictures by Monet…imagine you can see that out of your window at home…draw the frame of your window and the Monet garden outside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You are in a plane looking out of the window down below…what do you see?</a:t>
                      </a:r>
                    </a:p>
                    <a:p>
                      <a:r>
                        <a:rPr lang="en-GB" sz="1000" b="0" dirty="0">
                          <a:solidFill>
                            <a:sysClr val="windowText" lastClr="000000"/>
                          </a:solidFill>
                          <a:latin typeface="Comic Sans MS" panose="030F0702030302020204" pitchFamily="66" charset="0"/>
                        </a:rPr>
                        <a:t>This can be a realistic drawing of the world from above or imaginary – you choose!!!!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a:txBody>
                    <a:bodyPr/>
                    <a:lstStyle/>
                    <a:p>
                      <a:r>
                        <a:rPr lang="en-GB" sz="1000" b="0" dirty="0">
                          <a:solidFill>
                            <a:sysClr val="windowText" lastClr="000000"/>
                          </a:solidFill>
                          <a:latin typeface="Comic Sans MS" panose="030F0702030302020204" pitchFamily="66" charset="0"/>
                        </a:rPr>
                        <a:t>On google images, look at examples of the beautiful sunsets of JMW Turner….now draw your bedroom window (showing parts of the interior, curtains etc.) and show </a:t>
                      </a:r>
                      <a:r>
                        <a:rPr lang="en-GB" sz="1000" b="0" dirty="0" err="1">
                          <a:solidFill>
                            <a:sysClr val="windowText" lastClr="000000"/>
                          </a:solidFill>
                          <a:latin typeface="Comic Sans MS" panose="030F0702030302020204" pitchFamily="66" charset="0"/>
                        </a:rPr>
                        <a:t>aTurner</a:t>
                      </a:r>
                      <a:r>
                        <a:rPr lang="en-GB" sz="1000" b="0" dirty="0">
                          <a:solidFill>
                            <a:sysClr val="windowText" lastClr="000000"/>
                          </a:solidFill>
                          <a:latin typeface="Comic Sans MS" panose="030F0702030302020204" pitchFamily="66" charset="0"/>
                        </a:rPr>
                        <a:t> sunset blazing outside…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extLst>
                  <a:ext uri="{0D108BD9-81ED-4DB2-BD59-A6C34878D82A}">
                    <a16:rowId xmlns:a16="http://schemas.microsoft.com/office/drawing/2014/main" val="1954342721"/>
                  </a:ext>
                </a:extLst>
              </a:tr>
            </a:tbl>
          </a:graphicData>
        </a:graphic>
      </p:graphicFrame>
      <p:pic>
        <p:nvPicPr>
          <p:cNvPr id="7" name="Picture 6">
            <a:extLst>
              <a:ext uri="{FF2B5EF4-FFF2-40B4-BE49-F238E27FC236}">
                <a16:creationId xmlns:a16="http://schemas.microsoft.com/office/drawing/2014/main" id="{5A18F1E8-54A7-9F4D-8F38-B85542A21615}"/>
              </a:ext>
            </a:extLst>
          </p:cNvPr>
          <p:cNvPicPr>
            <a:picLocks noChangeAspect="1"/>
          </p:cNvPicPr>
          <p:nvPr/>
        </p:nvPicPr>
        <p:blipFill rotWithShape="1">
          <a:blip r:embed="rId2">
            <a:extLst>
              <a:ext uri="{28A0092B-C50C-407E-A947-70E740481C1C}">
                <a14:useLocalDpi xmlns:a14="http://schemas.microsoft.com/office/drawing/2010/main" val="0"/>
              </a:ext>
            </a:extLst>
          </a:blip>
          <a:srcRect l="11755" t="9783" r="5994"/>
          <a:stretch/>
        </p:blipFill>
        <p:spPr>
          <a:xfrm>
            <a:off x="0" y="0"/>
            <a:ext cx="3154680" cy="1054100"/>
          </a:xfrm>
          <a:prstGeom prst="rect">
            <a:avLst/>
          </a:prstGeom>
        </p:spPr>
      </p:pic>
      <p:sp>
        <p:nvSpPr>
          <p:cNvPr id="8" name="Rectangle 7">
            <a:extLst>
              <a:ext uri="{FF2B5EF4-FFF2-40B4-BE49-F238E27FC236}">
                <a16:creationId xmlns:a16="http://schemas.microsoft.com/office/drawing/2014/main" id="{206DABF2-485E-6A45-9CBB-F6AA8F18474A}"/>
              </a:ext>
            </a:extLst>
          </p:cNvPr>
          <p:cNvSpPr/>
          <p:nvPr/>
        </p:nvSpPr>
        <p:spPr>
          <a:xfrm>
            <a:off x="5531315" y="159026"/>
            <a:ext cx="6012982" cy="795131"/>
          </a:xfrm>
          <a:prstGeom prst="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u="sng" dirty="0">
                <a:solidFill>
                  <a:schemeClr val="bg2">
                    <a:lumMod val="90000"/>
                  </a:schemeClr>
                </a:solidFill>
              </a:rPr>
              <a:t>KS3 ART TASKS </a:t>
            </a:r>
          </a:p>
          <a:p>
            <a:pPr algn="ctr"/>
            <a:r>
              <a:rPr lang="en-GB" sz="2800" dirty="0">
                <a:solidFill>
                  <a:schemeClr val="bg2">
                    <a:lumMod val="90000"/>
                  </a:schemeClr>
                </a:solidFill>
              </a:rPr>
              <a:t> Theme – Through the window</a:t>
            </a:r>
          </a:p>
        </p:txBody>
      </p:sp>
      <p:sp>
        <p:nvSpPr>
          <p:cNvPr id="9" name="Rounded Rectangle 8">
            <a:extLst>
              <a:ext uri="{FF2B5EF4-FFF2-40B4-BE49-F238E27FC236}">
                <a16:creationId xmlns:a16="http://schemas.microsoft.com/office/drawing/2014/main" id="{46060561-D4C9-EE4A-8319-9DB705DBE3CB}"/>
              </a:ext>
            </a:extLst>
          </p:cNvPr>
          <p:cNvSpPr/>
          <p:nvPr/>
        </p:nvSpPr>
        <p:spPr>
          <a:xfrm>
            <a:off x="475448" y="5950226"/>
            <a:ext cx="11407140" cy="907774"/>
          </a:xfrm>
          <a:prstGeom prst="round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Create a mini folder to keep your home art tasks in,</a:t>
            </a:r>
          </a:p>
          <a:p>
            <a:pPr algn="ctr"/>
            <a:r>
              <a:rPr lang="en-GB" dirty="0"/>
              <a:t> you can Email evidence of your work to either Mr </a:t>
            </a:r>
            <a:r>
              <a:rPr lang="en-GB" dirty="0" err="1"/>
              <a:t>Sumpner</a:t>
            </a:r>
            <a:r>
              <a:rPr lang="en-GB" dirty="0"/>
              <a:t> or Mr O’Hara</a:t>
            </a:r>
          </a:p>
        </p:txBody>
      </p:sp>
    </p:spTree>
    <p:extLst>
      <p:ext uri="{BB962C8B-B14F-4D97-AF65-F5344CB8AC3E}">
        <p14:creationId xmlns:p14="http://schemas.microsoft.com/office/powerpoint/2010/main" val="26947746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A233848-2099-4B99-959E-4AB56B2406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87A14AB-F5D3-4FC9-B53C-EC5010FECD05}">
  <ds:schemaRefs>
    <ds:schemaRef ds:uri="http://schemas.microsoft.com/sharepoint/v3/contenttype/forms"/>
  </ds:schemaRefs>
</ds:datastoreItem>
</file>

<file path=customXml/itemProps3.xml><?xml version="1.0" encoding="utf-8"?>
<ds:datastoreItem xmlns:ds="http://schemas.openxmlformats.org/officeDocument/2006/customXml" ds:itemID="{D2B5B2D0-7FCF-496E-A035-7226396C0A2D}">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306</TotalTime>
  <Words>542</Words>
  <Application>Microsoft Office PowerPoint</Application>
  <PresentationFormat>Widescreen</PresentationFormat>
  <Paragraphs>30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Comic Sans MS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Fridge</dc:creator>
  <cp:lastModifiedBy>mail@duncansumpner.co.uk</cp:lastModifiedBy>
  <cp:revision>35</cp:revision>
  <cp:lastPrinted>2019-12-02T08:13:32Z</cp:lastPrinted>
  <dcterms:created xsi:type="dcterms:W3CDTF">2019-09-08T13:30:54Z</dcterms:created>
  <dcterms:modified xsi:type="dcterms:W3CDTF">2020-05-17T14:30:47Z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