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33"/>
    <a:srgbClr val="15C2FF"/>
    <a:srgbClr val="9966FF"/>
    <a:srgbClr val="00FF00"/>
    <a:srgbClr val="66FF33"/>
    <a:srgbClr val="FF3300"/>
    <a:srgbClr val="9B0B3F"/>
    <a:srgbClr val="941100"/>
    <a:srgbClr val="941651"/>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146E8E5-888B-05C9-B21C-DDC859D32C04}" v="1" dt="2020-03-20T11:19:16.68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4" autoAdjust="0"/>
    <p:restoredTop sz="94660"/>
  </p:normalViewPr>
  <p:slideViewPr>
    <p:cSldViewPr snapToGrid="0">
      <p:cViewPr varScale="1">
        <p:scale>
          <a:sx n="72" d="100"/>
          <a:sy n="72" d="100"/>
        </p:scale>
        <p:origin x="534"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slide" Target="slides/slide1.xml"/><Relationship Id="rId10"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EF1F4F5-BAFA-4B22-9721-6427981F9014}" type="datetimeFigureOut">
              <a:rPr lang="en-GB" smtClean="0"/>
              <a:t>26/04/2020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8DAD8C6-A249-4127-A570-CA356E43839E}" type="slidenum">
              <a:rPr lang="en-GB" smtClean="0"/>
              <a:t>‹#›</a:t>
            </a:fld>
            <a:endParaRPr lang="en-GB"/>
          </a:p>
        </p:txBody>
      </p:sp>
    </p:spTree>
    <p:extLst>
      <p:ext uri="{BB962C8B-B14F-4D97-AF65-F5344CB8AC3E}">
        <p14:creationId xmlns:p14="http://schemas.microsoft.com/office/powerpoint/2010/main" val="13195049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EF1F4F5-BAFA-4B22-9721-6427981F9014}" type="datetimeFigureOut">
              <a:rPr lang="en-GB" smtClean="0"/>
              <a:t>26/04/2020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8DAD8C6-A249-4127-A570-CA356E43839E}" type="slidenum">
              <a:rPr lang="en-GB" smtClean="0"/>
              <a:t>‹#›</a:t>
            </a:fld>
            <a:endParaRPr lang="en-GB"/>
          </a:p>
        </p:txBody>
      </p:sp>
    </p:spTree>
    <p:extLst>
      <p:ext uri="{BB962C8B-B14F-4D97-AF65-F5344CB8AC3E}">
        <p14:creationId xmlns:p14="http://schemas.microsoft.com/office/powerpoint/2010/main" val="4091558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EF1F4F5-BAFA-4B22-9721-6427981F9014}" type="datetimeFigureOut">
              <a:rPr lang="en-GB" smtClean="0"/>
              <a:t>26/04/2020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8DAD8C6-A249-4127-A570-CA356E43839E}" type="slidenum">
              <a:rPr lang="en-GB" smtClean="0"/>
              <a:t>‹#›</a:t>
            </a:fld>
            <a:endParaRPr lang="en-GB"/>
          </a:p>
        </p:txBody>
      </p:sp>
    </p:spTree>
    <p:extLst>
      <p:ext uri="{BB962C8B-B14F-4D97-AF65-F5344CB8AC3E}">
        <p14:creationId xmlns:p14="http://schemas.microsoft.com/office/powerpoint/2010/main" val="8289573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EF1F4F5-BAFA-4B22-9721-6427981F9014}" type="datetimeFigureOut">
              <a:rPr lang="en-GB" smtClean="0"/>
              <a:t>26/04/2020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8DAD8C6-A249-4127-A570-CA356E43839E}" type="slidenum">
              <a:rPr lang="en-GB" smtClean="0"/>
              <a:t>‹#›</a:t>
            </a:fld>
            <a:endParaRPr lang="en-GB"/>
          </a:p>
        </p:txBody>
      </p:sp>
    </p:spTree>
    <p:extLst>
      <p:ext uri="{BB962C8B-B14F-4D97-AF65-F5344CB8AC3E}">
        <p14:creationId xmlns:p14="http://schemas.microsoft.com/office/powerpoint/2010/main" val="21183975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EF1F4F5-BAFA-4B22-9721-6427981F9014}" type="datetimeFigureOut">
              <a:rPr lang="en-GB" smtClean="0"/>
              <a:t>26/04/2020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8DAD8C6-A249-4127-A570-CA356E43839E}" type="slidenum">
              <a:rPr lang="en-GB" smtClean="0"/>
              <a:t>‹#›</a:t>
            </a:fld>
            <a:endParaRPr lang="en-GB"/>
          </a:p>
        </p:txBody>
      </p:sp>
    </p:spTree>
    <p:extLst>
      <p:ext uri="{BB962C8B-B14F-4D97-AF65-F5344CB8AC3E}">
        <p14:creationId xmlns:p14="http://schemas.microsoft.com/office/powerpoint/2010/main" val="3326562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1EF1F4F5-BAFA-4B22-9721-6427981F9014}" type="datetimeFigureOut">
              <a:rPr lang="en-GB" smtClean="0"/>
              <a:t>26/04/2020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8DAD8C6-A249-4127-A570-CA356E43839E}" type="slidenum">
              <a:rPr lang="en-GB" smtClean="0"/>
              <a:t>‹#›</a:t>
            </a:fld>
            <a:endParaRPr lang="en-GB"/>
          </a:p>
        </p:txBody>
      </p:sp>
    </p:spTree>
    <p:extLst>
      <p:ext uri="{BB962C8B-B14F-4D97-AF65-F5344CB8AC3E}">
        <p14:creationId xmlns:p14="http://schemas.microsoft.com/office/powerpoint/2010/main" val="27247474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1EF1F4F5-BAFA-4B22-9721-6427981F9014}" type="datetimeFigureOut">
              <a:rPr lang="en-GB" smtClean="0"/>
              <a:t>26/04/2020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8DAD8C6-A249-4127-A570-CA356E43839E}" type="slidenum">
              <a:rPr lang="en-GB" smtClean="0"/>
              <a:t>‹#›</a:t>
            </a:fld>
            <a:endParaRPr lang="en-GB"/>
          </a:p>
        </p:txBody>
      </p:sp>
    </p:spTree>
    <p:extLst>
      <p:ext uri="{BB962C8B-B14F-4D97-AF65-F5344CB8AC3E}">
        <p14:creationId xmlns:p14="http://schemas.microsoft.com/office/powerpoint/2010/main" val="3236901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1EF1F4F5-BAFA-4B22-9721-6427981F9014}" type="datetimeFigureOut">
              <a:rPr lang="en-GB" smtClean="0"/>
              <a:t>26/04/2020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8DAD8C6-A249-4127-A570-CA356E43839E}" type="slidenum">
              <a:rPr lang="en-GB" smtClean="0"/>
              <a:t>‹#›</a:t>
            </a:fld>
            <a:endParaRPr lang="en-GB"/>
          </a:p>
        </p:txBody>
      </p:sp>
    </p:spTree>
    <p:extLst>
      <p:ext uri="{BB962C8B-B14F-4D97-AF65-F5344CB8AC3E}">
        <p14:creationId xmlns:p14="http://schemas.microsoft.com/office/powerpoint/2010/main" val="19417820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F1F4F5-BAFA-4B22-9721-6427981F9014}" type="datetimeFigureOut">
              <a:rPr lang="en-GB" smtClean="0"/>
              <a:t>26/04/2020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8DAD8C6-A249-4127-A570-CA356E43839E}" type="slidenum">
              <a:rPr lang="en-GB" smtClean="0"/>
              <a:t>‹#›</a:t>
            </a:fld>
            <a:endParaRPr lang="en-GB"/>
          </a:p>
        </p:txBody>
      </p:sp>
    </p:spTree>
    <p:extLst>
      <p:ext uri="{BB962C8B-B14F-4D97-AF65-F5344CB8AC3E}">
        <p14:creationId xmlns:p14="http://schemas.microsoft.com/office/powerpoint/2010/main" val="39806164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EF1F4F5-BAFA-4B22-9721-6427981F9014}" type="datetimeFigureOut">
              <a:rPr lang="en-GB" smtClean="0"/>
              <a:t>26/04/2020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8DAD8C6-A249-4127-A570-CA356E43839E}" type="slidenum">
              <a:rPr lang="en-GB" smtClean="0"/>
              <a:t>‹#›</a:t>
            </a:fld>
            <a:endParaRPr lang="en-GB"/>
          </a:p>
        </p:txBody>
      </p:sp>
    </p:spTree>
    <p:extLst>
      <p:ext uri="{BB962C8B-B14F-4D97-AF65-F5344CB8AC3E}">
        <p14:creationId xmlns:p14="http://schemas.microsoft.com/office/powerpoint/2010/main" val="10076388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EF1F4F5-BAFA-4B22-9721-6427981F9014}" type="datetimeFigureOut">
              <a:rPr lang="en-GB" smtClean="0"/>
              <a:t>26/04/2020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8DAD8C6-A249-4127-A570-CA356E43839E}" type="slidenum">
              <a:rPr lang="en-GB" smtClean="0"/>
              <a:t>‹#›</a:t>
            </a:fld>
            <a:endParaRPr lang="en-GB"/>
          </a:p>
        </p:txBody>
      </p:sp>
    </p:spTree>
    <p:extLst>
      <p:ext uri="{BB962C8B-B14F-4D97-AF65-F5344CB8AC3E}">
        <p14:creationId xmlns:p14="http://schemas.microsoft.com/office/powerpoint/2010/main" val="10942403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F1F4F5-BAFA-4B22-9721-6427981F9014}" type="datetimeFigureOut">
              <a:rPr lang="en-GB" smtClean="0"/>
              <a:t>26/04/2020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DAD8C6-A249-4127-A570-CA356E43839E}" type="slidenum">
              <a:rPr lang="en-GB" smtClean="0"/>
              <a:t>‹#›</a:t>
            </a:fld>
            <a:endParaRPr lang="en-GB"/>
          </a:p>
        </p:txBody>
      </p:sp>
    </p:spTree>
    <p:extLst>
      <p:ext uri="{BB962C8B-B14F-4D97-AF65-F5344CB8AC3E}">
        <p14:creationId xmlns:p14="http://schemas.microsoft.com/office/powerpoint/2010/main" val="38992220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955505178"/>
              </p:ext>
            </p:extLst>
          </p:nvPr>
        </p:nvGraphicFramePr>
        <p:xfrm>
          <a:off x="901148" y="1054100"/>
          <a:ext cx="10643150" cy="4777175"/>
        </p:xfrm>
        <a:graphic>
          <a:graphicData uri="http://schemas.openxmlformats.org/drawingml/2006/table">
            <a:tbl>
              <a:tblPr firstRow="1" bandRow="1">
                <a:tableStyleId>{5C22544A-7EE6-4342-B048-85BDC9FD1C3A}</a:tableStyleId>
              </a:tblPr>
              <a:tblGrid>
                <a:gridCol w="2128630">
                  <a:extLst>
                    <a:ext uri="{9D8B030D-6E8A-4147-A177-3AD203B41FA5}">
                      <a16:colId xmlns:a16="http://schemas.microsoft.com/office/drawing/2014/main" val="3812360407"/>
                    </a:ext>
                  </a:extLst>
                </a:gridCol>
                <a:gridCol w="2128630">
                  <a:extLst>
                    <a:ext uri="{9D8B030D-6E8A-4147-A177-3AD203B41FA5}">
                      <a16:colId xmlns:a16="http://schemas.microsoft.com/office/drawing/2014/main" val="729011288"/>
                    </a:ext>
                  </a:extLst>
                </a:gridCol>
                <a:gridCol w="2128630">
                  <a:extLst>
                    <a:ext uri="{9D8B030D-6E8A-4147-A177-3AD203B41FA5}">
                      <a16:colId xmlns:a16="http://schemas.microsoft.com/office/drawing/2014/main" val="883390196"/>
                    </a:ext>
                  </a:extLst>
                </a:gridCol>
                <a:gridCol w="2128630">
                  <a:extLst>
                    <a:ext uri="{9D8B030D-6E8A-4147-A177-3AD203B41FA5}">
                      <a16:colId xmlns:a16="http://schemas.microsoft.com/office/drawing/2014/main" val="2435719675"/>
                    </a:ext>
                  </a:extLst>
                </a:gridCol>
                <a:gridCol w="2128630">
                  <a:extLst>
                    <a:ext uri="{9D8B030D-6E8A-4147-A177-3AD203B41FA5}">
                      <a16:colId xmlns:a16="http://schemas.microsoft.com/office/drawing/2014/main" val="2196494581"/>
                    </a:ext>
                  </a:extLst>
                </a:gridCol>
              </a:tblGrid>
              <a:tr h="1172265">
                <a:tc>
                  <a:txBody>
                    <a:bodyPr/>
                    <a:lstStyle/>
                    <a:p>
                      <a:r>
                        <a:rPr lang="en-GB" sz="1200" b="1" dirty="0">
                          <a:solidFill>
                            <a:sysClr val="windowText" lastClr="000000"/>
                          </a:solidFill>
                          <a:latin typeface="Comic Sans MS" panose="030F0702030302020204" pitchFamily="66" charset="0"/>
                        </a:rPr>
                        <a:t>EVOLVING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9933"/>
                    </a:solidFill>
                  </a:tcPr>
                </a:tc>
                <a:tc>
                  <a:txBody>
                    <a:bodyPr/>
                    <a:lstStyle/>
                    <a:p>
                      <a:r>
                        <a:rPr lang="en-GB" sz="1000" b="0" dirty="0">
                          <a:solidFill>
                            <a:sysClr val="windowText" lastClr="000000"/>
                          </a:solidFill>
                          <a:latin typeface="Comic Sans MS" panose="030F0702030302020204" pitchFamily="66" charset="0"/>
                        </a:rPr>
                        <a:t>Divide your page into 4 equal parts – and draw a different feature of your face in each section – an eye, your mouth, your nose, your hair, your chin etc……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9933"/>
                    </a:solidFill>
                  </a:tcPr>
                </a:tc>
                <a:tc>
                  <a:txBody>
                    <a:bodyPr/>
                    <a:lstStyle/>
                    <a:p>
                      <a:r>
                        <a:rPr lang="en-GB" sz="1000" b="0" dirty="0">
                          <a:solidFill>
                            <a:sysClr val="windowText" lastClr="000000"/>
                          </a:solidFill>
                          <a:latin typeface="Comic Sans MS" panose="030F0702030302020204" pitchFamily="66" charset="0"/>
                        </a:rPr>
                        <a:t>Draw an outline of your head and facial features (no shading or detail) inside the  face fill the spaces up with all sorts of patterns, shapes and colours (dots, stripes, zigzags, stars..) until the head is completely full.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9933"/>
                    </a:solidFill>
                  </a:tcPr>
                </a:tc>
                <a:tc>
                  <a:txBody>
                    <a:bodyPr/>
                    <a:lstStyle/>
                    <a:p>
                      <a:r>
                        <a:rPr lang="en-GB" sz="1000" b="0" dirty="0">
                          <a:solidFill>
                            <a:sysClr val="windowText" lastClr="000000"/>
                          </a:solidFill>
                          <a:latin typeface="Comic Sans MS" panose="030F0702030302020204" pitchFamily="66" charset="0"/>
                        </a:rPr>
                        <a:t>Make a drawing of your own face and then try to imagine yourself 50 years from now –how would you look? Add features to make yourself seem so much older!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9933"/>
                    </a:solidFill>
                  </a:tcPr>
                </a:tc>
                <a:tc>
                  <a:txBody>
                    <a:bodyPr/>
                    <a:lstStyle/>
                    <a:p>
                      <a:r>
                        <a:rPr lang="en-GB" sz="1000" b="0" dirty="0">
                          <a:solidFill>
                            <a:sysClr val="windowText" lastClr="000000"/>
                          </a:solidFill>
                          <a:latin typeface="Comic Sans MS" panose="030F0702030302020204" pitchFamily="66" charset="0"/>
                        </a:rPr>
                        <a:t>Find examples of Egyptian style faces and masks and try to make an accurate and coloured copy of 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9933"/>
                    </a:solidFill>
                  </a:tcPr>
                </a:tc>
                <a:extLst>
                  <a:ext uri="{0D108BD9-81ED-4DB2-BD59-A6C34878D82A}">
                    <a16:rowId xmlns:a16="http://schemas.microsoft.com/office/drawing/2014/main" val="237316277"/>
                  </a:ext>
                </a:extLst>
              </a:tr>
              <a:tr h="1043526">
                <a:tc>
                  <a:txBody>
                    <a:bodyPr/>
                    <a:lstStyle/>
                    <a:p>
                      <a:r>
                        <a:rPr lang="en-GB" sz="1200" b="1" dirty="0">
                          <a:solidFill>
                            <a:sysClr val="windowText" lastClr="000000"/>
                          </a:solidFill>
                          <a:latin typeface="Comic Sans MS" panose="030F0702030302020204" pitchFamily="66" charset="0"/>
                        </a:rPr>
                        <a:t>DEVELOPING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r>
                        <a:rPr lang="en-GB" sz="1000" b="0" dirty="0">
                          <a:solidFill>
                            <a:sysClr val="windowText" lastClr="000000"/>
                          </a:solidFill>
                          <a:latin typeface="Comic Sans MS" panose="030F0702030302020204" pitchFamily="66" charset="0"/>
                        </a:rPr>
                        <a:t>Take a selfie (or a few….) edit in someway on your phone – however you like!</a:t>
                      </a:r>
                    </a:p>
                    <a:p>
                      <a:r>
                        <a:rPr lang="en-GB" sz="1000" b="0" dirty="0">
                          <a:solidFill>
                            <a:sysClr val="windowText" lastClr="000000"/>
                          </a:solidFill>
                          <a:latin typeface="Comic Sans MS" panose="030F0702030302020204" pitchFamily="66" charset="0"/>
                        </a:rPr>
                        <a:t>Make an accurate copied drawing of your selfie.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r>
                        <a:rPr lang="en-GB" sz="1000" b="0" dirty="0">
                          <a:solidFill>
                            <a:sysClr val="windowText" lastClr="000000"/>
                          </a:solidFill>
                          <a:latin typeface="Comic Sans MS" panose="030F0702030302020204" pitchFamily="66" charset="0"/>
                        </a:rPr>
                        <a:t>Make an accurate portrait drawing of some one you admire – it could be a sportsperson, a singer, a character from a film…write a little underneath explaining why you admire them.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r>
                        <a:rPr lang="en-GB" sz="1000" b="0" dirty="0">
                          <a:solidFill>
                            <a:sysClr val="windowText" lastClr="000000"/>
                          </a:solidFill>
                          <a:latin typeface="Comic Sans MS" panose="030F0702030302020204" pitchFamily="66" charset="0"/>
                        </a:rPr>
                        <a:t>Think of any object a spoon, a flower, a car etc. and give it a human face – done with detail and shading – perhaps it could be your own face?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r>
                        <a:rPr lang="en-GB" sz="1000" b="0" dirty="0">
                          <a:solidFill>
                            <a:sysClr val="windowText" lastClr="000000"/>
                          </a:solidFill>
                          <a:latin typeface="Comic Sans MS" panose="030F0702030302020204" pitchFamily="66" charset="0"/>
                        </a:rPr>
                        <a:t>Look at examples of African masks on the internet and the way they exaggerate features –have a go at copying some examples using careful shading.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2625840641"/>
                  </a:ext>
                </a:extLst>
              </a:tr>
              <a:tr h="1359747">
                <a:tc>
                  <a:txBody>
                    <a:bodyPr/>
                    <a:lstStyle/>
                    <a:p>
                      <a:r>
                        <a:rPr lang="en-GB" sz="1200" b="1" dirty="0">
                          <a:solidFill>
                            <a:sysClr val="windowText" lastClr="000000"/>
                          </a:solidFill>
                          <a:latin typeface="Comic Sans MS" panose="030F0702030302020204" pitchFamily="66" charset="0"/>
                        </a:rPr>
                        <a:t>COMPETENT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FF00"/>
                    </a:solidFill>
                  </a:tcPr>
                </a:tc>
                <a:tc>
                  <a:txBody>
                    <a:bodyPr/>
                    <a:lstStyle/>
                    <a:p>
                      <a:r>
                        <a:rPr lang="en-GB" sz="1000" b="0" dirty="0">
                          <a:solidFill>
                            <a:sysClr val="windowText" lastClr="000000"/>
                          </a:solidFill>
                          <a:latin typeface="Comic Sans MS" panose="030F0702030302020204" pitchFamily="66" charset="0"/>
                        </a:rPr>
                        <a:t>Ask some one in your family to sit in front of you for 20 minutes – try to make an accurate portrait of them capturing their personality…</a:t>
                      </a:r>
                    </a:p>
                    <a:p>
                      <a:r>
                        <a:rPr lang="en-GB" sz="1000" b="0" dirty="0">
                          <a:solidFill>
                            <a:sysClr val="windowText" lastClr="000000"/>
                          </a:solidFill>
                          <a:latin typeface="Comic Sans MS" panose="030F0702030302020204" pitchFamily="66" charset="0"/>
                        </a:rPr>
                        <a:t>After the 20 mins you can continue to add details/ colour</a:t>
                      </a:r>
                      <a:r>
                        <a:rPr lang="en-GB" sz="1000" b="0">
                          <a:solidFill>
                            <a:sysClr val="windowText" lastClr="000000"/>
                          </a:solidFill>
                          <a:latin typeface="Comic Sans MS" panose="030F0702030302020204" pitchFamily="66" charset="0"/>
                        </a:rPr>
                        <a:t>/ background.</a:t>
                      </a:r>
                      <a:endParaRPr lang="en-GB" sz="1000" b="0" dirty="0">
                        <a:solidFill>
                          <a:sysClr val="windowText" lastClr="000000"/>
                        </a:solidFill>
                        <a:latin typeface="Comic Sans MS" panose="030F0702030302020204" pitchFamily="66"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FF00"/>
                    </a:solidFill>
                  </a:tcPr>
                </a:tc>
                <a:tc>
                  <a:txBody>
                    <a:bodyPr/>
                    <a:lstStyle/>
                    <a:p>
                      <a:r>
                        <a:rPr lang="en-GB" sz="1000" b="0" dirty="0">
                          <a:solidFill>
                            <a:sysClr val="windowText" lastClr="000000"/>
                          </a:solidFill>
                          <a:latin typeface="Comic Sans MS" panose="030F0702030302020204" pitchFamily="66" charset="0"/>
                        </a:rPr>
                        <a:t>Design a sign for an opticians called ‘2020 Vision’…</a:t>
                      </a:r>
                    </a:p>
                    <a:p>
                      <a:r>
                        <a:rPr lang="en-GB" sz="1000" b="0" dirty="0">
                          <a:solidFill>
                            <a:sysClr val="windowText" lastClr="000000"/>
                          </a:solidFill>
                          <a:latin typeface="Comic Sans MS" panose="030F0702030302020204" pitchFamily="66" charset="0"/>
                        </a:rPr>
                        <a:t>Make interesting lettering and add accurately drawn / shaded eyes…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FF00"/>
                    </a:solidFill>
                  </a:tcPr>
                </a:tc>
                <a:tc>
                  <a:txBody>
                    <a:bodyPr/>
                    <a:lstStyle/>
                    <a:p>
                      <a:r>
                        <a:rPr lang="en-GB" sz="1000" b="0" dirty="0">
                          <a:solidFill>
                            <a:sysClr val="windowText" lastClr="000000"/>
                          </a:solidFill>
                          <a:latin typeface="Comic Sans MS" panose="030F0702030302020204" pitchFamily="66" charset="0"/>
                        </a:rPr>
                        <a:t>Draw half of your own face on one side  of the paper and on the other draw the face of any animal to complete the portrait –half human / half animal...</a:t>
                      </a:r>
                    </a:p>
                    <a:p>
                      <a:r>
                        <a:rPr lang="en-GB" sz="1000" b="0" dirty="0">
                          <a:solidFill>
                            <a:sysClr val="windowText" lastClr="000000"/>
                          </a:solidFill>
                          <a:latin typeface="Comic Sans MS" panose="030F0702030302020204" pitchFamily="66" charset="0"/>
                        </a:rPr>
                        <a:t>perhaps it could be the face of your pet?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FF00"/>
                    </a:solidFill>
                  </a:tcPr>
                </a:tc>
                <a:tc>
                  <a:txBody>
                    <a:bodyPr/>
                    <a:lstStyle/>
                    <a:p>
                      <a:r>
                        <a:rPr lang="en-GB" sz="1000" b="0" dirty="0">
                          <a:solidFill>
                            <a:sysClr val="windowText" lastClr="000000"/>
                          </a:solidFill>
                          <a:latin typeface="Comic Sans MS" panose="030F0702030302020204" pitchFamily="66" charset="0"/>
                        </a:rPr>
                        <a:t>Find examples of Pablo Picasso’s cubist portraits, try to copy an example showing how he turned the face into angular shapes going in different directions.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FF00"/>
                    </a:solidFill>
                  </a:tcPr>
                </a:tc>
                <a:extLst>
                  <a:ext uri="{0D108BD9-81ED-4DB2-BD59-A6C34878D82A}">
                    <a16:rowId xmlns:a16="http://schemas.microsoft.com/office/drawing/2014/main" val="2838552126"/>
                  </a:ext>
                </a:extLst>
              </a:tr>
              <a:tr h="1201637">
                <a:tc>
                  <a:txBody>
                    <a:bodyPr/>
                    <a:lstStyle/>
                    <a:p>
                      <a:r>
                        <a:rPr lang="en-GB" sz="1200" b="1" baseline="0" dirty="0">
                          <a:solidFill>
                            <a:sysClr val="windowText" lastClr="000000"/>
                          </a:solidFill>
                          <a:latin typeface="Comic Sans MS" panose="030F0702030302020204" pitchFamily="66" charset="0"/>
                        </a:rPr>
                        <a:t>SKILFUL/ ACCOMPLISHED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5C2FF"/>
                    </a:solidFill>
                  </a:tcPr>
                </a:tc>
                <a:tc>
                  <a:txBody>
                    <a:bodyPr/>
                    <a:lstStyle/>
                    <a:p>
                      <a:r>
                        <a:rPr lang="en-GB" sz="1000" b="0" dirty="0">
                          <a:solidFill>
                            <a:sysClr val="windowText" lastClr="000000"/>
                          </a:solidFill>
                          <a:latin typeface="Comic Sans MS" panose="030F0702030302020204" pitchFamily="66" charset="0"/>
                        </a:rPr>
                        <a:t>Divide your page into 4 parts – in each section draw a self portrait of yourself expressing a different emotion (anger, happiness, boredom, sadness etc.) – you could do each one in different colours?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5C2FF"/>
                    </a:solidFill>
                  </a:tcPr>
                </a:tc>
                <a:tc>
                  <a:txBody>
                    <a:bodyPr/>
                    <a:lstStyle/>
                    <a:p>
                      <a:r>
                        <a:rPr lang="en-GB" sz="1000" b="0" dirty="0">
                          <a:solidFill>
                            <a:sysClr val="windowText" lastClr="000000"/>
                          </a:solidFill>
                          <a:latin typeface="Comic Sans MS" panose="030F0702030302020204" pitchFamily="66" charset="0"/>
                        </a:rPr>
                        <a:t>Find examples of artist LS Lowry’s portraits (not his landscapes which he is famous for)…the faces are very expressive – can you make an accurate and expressive copy of 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5C2FF"/>
                    </a:solidFill>
                  </a:tcPr>
                </a:tc>
                <a:tc>
                  <a:txBody>
                    <a:bodyPr/>
                    <a:lstStyle/>
                    <a:p>
                      <a:r>
                        <a:rPr lang="en-GB" sz="1000" b="0" dirty="0">
                          <a:solidFill>
                            <a:sysClr val="windowText" lastClr="000000"/>
                          </a:solidFill>
                          <a:latin typeface="Comic Sans MS" panose="030F0702030302020204" pitchFamily="66" charset="0"/>
                        </a:rPr>
                        <a:t>Make an accurate self portrait in the centre of a piece of paper –around the self portrait draw pictures of the things that are important to you (objects, people, song lyrics etc) to show who you really are…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66FF"/>
                    </a:solidFill>
                  </a:tcPr>
                </a:tc>
                <a:tc>
                  <a:txBody>
                    <a:bodyPr/>
                    <a:lstStyle/>
                    <a:p>
                      <a:r>
                        <a:rPr lang="en-GB" sz="1000" b="0" dirty="0">
                          <a:solidFill>
                            <a:sysClr val="windowText" lastClr="000000"/>
                          </a:solidFill>
                          <a:latin typeface="Comic Sans MS" panose="030F0702030302020204" pitchFamily="66" charset="0"/>
                        </a:rPr>
                        <a:t>Find examples of artist Hans Holbein’s portraits of kings. Queens and noble persons of his time –try to make and accurate shaded copy of 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66FF"/>
                    </a:solidFill>
                  </a:tcPr>
                </a:tc>
                <a:extLst>
                  <a:ext uri="{0D108BD9-81ED-4DB2-BD59-A6C34878D82A}">
                    <a16:rowId xmlns:a16="http://schemas.microsoft.com/office/drawing/2014/main" val="1954342721"/>
                  </a:ext>
                </a:extLst>
              </a:tr>
            </a:tbl>
          </a:graphicData>
        </a:graphic>
      </p:graphicFrame>
      <p:pic>
        <p:nvPicPr>
          <p:cNvPr id="7" name="Picture 6">
            <a:extLst>
              <a:ext uri="{FF2B5EF4-FFF2-40B4-BE49-F238E27FC236}">
                <a16:creationId xmlns:a16="http://schemas.microsoft.com/office/drawing/2014/main" id="{5A18F1E8-54A7-9F4D-8F38-B85542A21615}"/>
              </a:ext>
            </a:extLst>
          </p:cNvPr>
          <p:cNvPicPr>
            <a:picLocks noChangeAspect="1"/>
          </p:cNvPicPr>
          <p:nvPr/>
        </p:nvPicPr>
        <p:blipFill rotWithShape="1">
          <a:blip r:embed="rId2">
            <a:extLst>
              <a:ext uri="{28A0092B-C50C-407E-A947-70E740481C1C}">
                <a14:useLocalDpi xmlns:a14="http://schemas.microsoft.com/office/drawing/2010/main" val="0"/>
              </a:ext>
            </a:extLst>
          </a:blip>
          <a:srcRect l="11755" t="9783" r="5994"/>
          <a:stretch/>
        </p:blipFill>
        <p:spPr>
          <a:xfrm>
            <a:off x="0" y="0"/>
            <a:ext cx="3154680" cy="1054100"/>
          </a:xfrm>
          <a:prstGeom prst="rect">
            <a:avLst/>
          </a:prstGeom>
        </p:spPr>
      </p:pic>
      <p:sp>
        <p:nvSpPr>
          <p:cNvPr id="8" name="Rectangle 7">
            <a:extLst>
              <a:ext uri="{FF2B5EF4-FFF2-40B4-BE49-F238E27FC236}">
                <a16:creationId xmlns:a16="http://schemas.microsoft.com/office/drawing/2014/main" id="{206DABF2-485E-6A45-9CBB-F6AA8F18474A}"/>
              </a:ext>
            </a:extLst>
          </p:cNvPr>
          <p:cNvSpPr/>
          <p:nvPr/>
        </p:nvSpPr>
        <p:spPr>
          <a:xfrm>
            <a:off x="5531315" y="159026"/>
            <a:ext cx="6012982" cy="795131"/>
          </a:xfrm>
          <a:prstGeom prst="rect">
            <a:avLst/>
          </a:prstGeom>
          <a:solidFill>
            <a:srgbClr val="9B0B3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u="sng" dirty="0">
                <a:solidFill>
                  <a:schemeClr val="bg2">
                    <a:lumMod val="90000"/>
                  </a:schemeClr>
                </a:solidFill>
              </a:rPr>
              <a:t>KS3 ART TASKS </a:t>
            </a:r>
          </a:p>
          <a:p>
            <a:pPr algn="ctr"/>
            <a:r>
              <a:rPr lang="en-GB" sz="2800" dirty="0">
                <a:solidFill>
                  <a:schemeClr val="bg2">
                    <a:lumMod val="90000"/>
                  </a:schemeClr>
                </a:solidFill>
              </a:rPr>
              <a:t> Theme – Faces</a:t>
            </a:r>
          </a:p>
        </p:txBody>
      </p:sp>
      <p:sp>
        <p:nvSpPr>
          <p:cNvPr id="9" name="Rounded Rectangle 8">
            <a:extLst>
              <a:ext uri="{FF2B5EF4-FFF2-40B4-BE49-F238E27FC236}">
                <a16:creationId xmlns:a16="http://schemas.microsoft.com/office/drawing/2014/main" id="{46060561-D4C9-EE4A-8319-9DB705DBE3CB}"/>
              </a:ext>
            </a:extLst>
          </p:cNvPr>
          <p:cNvSpPr/>
          <p:nvPr/>
        </p:nvSpPr>
        <p:spPr>
          <a:xfrm>
            <a:off x="475448" y="5950226"/>
            <a:ext cx="11407140" cy="907774"/>
          </a:xfrm>
          <a:prstGeom prst="roundRect">
            <a:avLst/>
          </a:prstGeom>
          <a:solidFill>
            <a:srgbClr val="9B0B3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Create a mini folder to keep your home art tasks in,</a:t>
            </a:r>
          </a:p>
          <a:p>
            <a:pPr algn="ctr"/>
            <a:r>
              <a:rPr lang="en-GB" dirty="0"/>
              <a:t> you can Email evidence of your work to either Mr </a:t>
            </a:r>
            <a:r>
              <a:rPr lang="en-GB" dirty="0" err="1"/>
              <a:t>Sumpner</a:t>
            </a:r>
            <a:r>
              <a:rPr lang="en-GB" dirty="0"/>
              <a:t> or Mr O’Hara</a:t>
            </a:r>
          </a:p>
        </p:txBody>
      </p:sp>
    </p:spTree>
    <p:extLst>
      <p:ext uri="{BB962C8B-B14F-4D97-AF65-F5344CB8AC3E}">
        <p14:creationId xmlns:p14="http://schemas.microsoft.com/office/powerpoint/2010/main" val="26947746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FE17609BD600F4F9719D13006D9BB1F" ma:contentTypeVersion="4" ma:contentTypeDescription="Create a new document." ma:contentTypeScope="" ma:versionID="58c6f574002e4c926bdd61e91428643f">
  <xsd:schema xmlns:xsd="http://www.w3.org/2001/XMLSchema" xmlns:xs="http://www.w3.org/2001/XMLSchema" xmlns:p="http://schemas.microsoft.com/office/2006/metadata/properties" xmlns:ns2="a0a0298a-5b41-43c9-a8d1-c7da49ccfb31" targetNamespace="http://schemas.microsoft.com/office/2006/metadata/properties" ma:root="true" ma:fieldsID="4949fd3f4fd3e1f7c2dc36dd3fe68dd4" ns2:_="">
    <xsd:import namespace="a0a0298a-5b41-43c9-a8d1-c7da49ccfb3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0a0298a-5b41-43c9-a8d1-c7da49ccfb3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2B5B2D0-7FCF-496E-A035-7226396C0A2D}">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B87A14AB-F5D3-4FC9-B53C-EC5010FECD05}">
  <ds:schemaRefs>
    <ds:schemaRef ds:uri="http://schemas.microsoft.com/sharepoint/v3/contenttype/forms"/>
  </ds:schemaRefs>
</ds:datastoreItem>
</file>

<file path=customXml/itemProps3.xml><?xml version="1.0" encoding="utf-8"?>
<ds:datastoreItem xmlns:ds="http://schemas.openxmlformats.org/officeDocument/2006/customXml" ds:itemID="{6A233848-2099-4B99-959E-4AB56B2406F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0a0298a-5b41-43c9-a8d1-c7da49ccfb3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267</TotalTime>
  <Words>583</Words>
  <Application>Microsoft Office PowerPoint</Application>
  <PresentationFormat>Widescreen</PresentationFormat>
  <Paragraphs>28</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Comic Sans MS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Fridge</dc:creator>
  <cp:lastModifiedBy>mail@duncansumpner.co.uk</cp:lastModifiedBy>
  <cp:revision>29</cp:revision>
  <cp:lastPrinted>2019-12-02T08:13:32Z</cp:lastPrinted>
  <dcterms:created xsi:type="dcterms:W3CDTF">2019-09-08T13:30:54Z</dcterms:created>
  <dcterms:modified xsi:type="dcterms:W3CDTF">2020-04-26T13:59:54Z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0x010100CFE17609BD600F4F9719D13006D9BB1F</vt:lpwstr>
  </property>
</Properties>
</file>