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9" r:id="rId2"/>
    <p:sldId id="257" r:id="rId3"/>
    <p:sldId id="256" r:id="rId4"/>
    <p:sldId id="260" r:id="rId5"/>
    <p:sldId id="258" r:id="rId6"/>
    <p:sldId id="262" r:id="rId7"/>
    <p:sldId id="261" r:id="rId8"/>
    <p:sldId id="263" r:id="rId9"/>
    <p:sldId id="264"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792" autoAdjust="0"/>
  </p:normalViewPr>
  <p:slideViewPr>
    <p:cSldViewPr snapToGrid="0">
      <p:cViewPr varScale="1">
        <p:scale>
          <a:sx n="62" d="100"/>
          <a:sy n="62" d="100"/>
        </p:scale>
        <p:origin x="828" y="56"/>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9771C2-5F11-42BF-9299-149B69DE363E}" type="datetimeFigureOut">
              <a:rPr lang="en-GB" smtClean="0"/>
              <a:t>17/06/2020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315C21-E42A-49E3-989F-7D21BD7C715E}" type="slidenum">
              <a:rPr lang="en-GB" smtClean="0"/>
              <a:t>‹#›</a:t>
            </a:fld>
            <a:endParaRPr lang="en-GB"/>
          </a:p>
        </p:txBody>
      </p:sp>
    </p:spTree>
    <p:extLst>
      <p:ext uri="{BB962C8B-B14F-4D97-AF65-F5344CB8AC3E}">
        <p14:creationId xmlns:p14="http://schemas.microsoft.com/office/powerpoint/2010/main" val="33719605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 Housewife  </a:t>
            </a:r>
            <a:r>
              <a:rPr lang="en-US"/>
              <a:t>and Breadwinner  </a:t>
            </a:r>
            <a:r>
              <a:rPr lang="en-US" dirty="0"/>
              <a:t>2.Segregated </a:t>
            </a:r>
            <a:r>
              <a:rPr lang="en-US"/>
              <a:t>conjugal roles  </a:t>
            </a:r>
            <a:r>
              <a:rPr lang="en-US" dirty="0"/>
              <a:t>3. Patriarchy  4. Anne Oakley   5. F. Heidensohn</a:t>
            </a:r>
            <a:endParaRPr lang="en-GB" dirty="0"/>
          </a:p>
        </p:txBody>
      </p:sp>
      <p:sp>
        <p:nvSpPr>
          <p:cNvPr id="4" name="Slide Number Placeholder 3"/>
          <p:cNvSpPr>
            <a:spLocks noGrp="1"/>
          </p:cNvSpPr>
          <p:nvPr>
            <p:ph type="sldNum" sz="quarter" idx="5"/>
          </p:nvPr>
        </p:nvSpPr>
        <p:spPr/>
        <p:txBody>
          <a:bodyPr/>
          <a:lstStyle/>
          <a:p>
            <a:fld id="{4B315C21-E42A-49E3-989F-7D21BD7C715E}" type="slidenum">
              <a:rPr lang="en-GB" smtClean="0"/>
              <a:t>1</a:t>
            </a:fld>
            <a:endParaRPr lang="en-GB"/>
          </a:p>
        </p:txBody>
      </p:sp>
    </p:spTree>
    <p:extLst>
      <p:ext uri="{BB962C8B-B14F-4D97-AF65-F5344CB8AC3E}">
        <p14:creationId xmlns:p14="http://schemas.microsoft.com/office/powerpoint/2010/main" val="1168834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Statistics</a:t>
            </a:r>
            <a:endParaRPr lang="en-GB" dirty="0"/>
          </a:p>
        </p:txBody>
      </p:sp>
      <p:sp>
        <p:nvSpPr>
          <p:cNvPr id="4" name="Slide Number Placeholder 3"/>
          <p:cNvSpPr>
            <a:spLocks noGrp="1"/>
          </p:cNvSpPr>
          <p:nvPr>
            <p:ph type="sldNum" sz="quarter" idx="5"/>
          </p:nvPr>
        </p:nvSpPr>
        <p:spPr/>
        <p:txBody>
          <a:bodyPr/>
          <a:lstStyle/>
          <a:p>
            <a:fld id="{4B315C21-E42A-49E3-989F-7D21BD7C715E}" type="slidenum">
              <a:rPr lang="en-GB" smtClean="0"/>
              <a:t>4</a:t>
            </a:fld>
            <a:endParaRPr lang="en-GB"/>
          </a:p>
        </p:txBody>
      </p:sp>
    </p:spTree>
    <p:extLst>
      <p:ext uri="{BB962C8B-B14F-4D97-AF65-F5344CB8AC3E}">
        <p14:creationId xmlns:p14="http://schemas.microsoft.com/office/powerpoint/2010/main" val="68603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https://theconversation.com/return-of-the-1950s-housewife-how-to-stop-coronavirus-lockdown-reinforcing-sexist-gender-roles-134851</a:t>
            </a:r>
          </a:p>
          <a:p>
            <a:endParaRPr lang="en-GB" dirty="0"/>
          </a:p>
        </p:txBody>
      </p:sp>
      <p:sp>
        <p:nvSpPr>
          <p:cNvPr id="4" name="Slide Number Placeholder 3"/>
          <p:cNvSpPr>
            <a:spLocks noGrp="1"/>
          </p:cNvSpPr>
          <p:nvPr>
            <p:ph type="sldNum" sz="quarter" idx="5"/>
          </p:nvPr>
        </p:nvSpPr>
        <p:spPr/>
        <p:txBody>
          <a:bodyPr/>
          <a:lstStyle/>
          <a:p>
            <a:fld id="{4B315C21-E42A-49E3-989F-7D21BD7C715E}" type="slidenum">
              <a:rPr lang="en-GB" smtClean="0"/>
              <a:t>6</a:t>
            </a:fld>
            <a:endParaRPr lang="en-GB"/>
          </a:p>
        </p:txBody>
      </p:sp>
    </p:spTree>
    <p:extLst>
      <p:ext uri="{BB962C8B-B14F-4D97-AF65-F5344CB8AC3E}">
        <p14:creationId xmlns:p14="http://schemas.microsoft.com/office/powerpoint/2010/main" val="365510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9C53A5-0A71-4EFD-BE2A-C0097583C08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D28CF05-5C8D-4447-8EF7-B1DCC14A42D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2781D25-5FBA-4DCC-AA09-4C56CD372E23}"/>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5" name="Footer Placeholder 4">
            <a:extLst>
              <a:ext uri="{FF2B5EF4-FFF2-40B4-BE49-F238E27FC236}">
                <a16:creationId xmlns:a16="http://schemas.microsoft.com/office/drawing/2014/main" id="{CD0B64BC-78C5-47E7-8464-D8350D642F0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67361F5-3328-4557-B222-81766943A100}"/>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1897861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6DDCB-2CC8-41CF-A5F6-CF12806835CB}"/>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DE40D74-CB3B-44A8-9A45-C8AD51A0F90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EA175FF-AD3C-4BC9-98E2-92C711452433}"/>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5" name="Footer Placeholder 4">
            <a:extLst>
              <a:ext uri="{FF2B5EF4-FFF2-40B4-BE49-F238E27FC236}">
                <a16:creationId xmlns:a16="http://schemas.microsoft.com/office/drawing/2014/main" id="{9C64794C-9568-411E-BEEA-FB220CE801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BB6B1D7-3B6F-449F-9789-8EB6BD708402}"/>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2763916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317FB3-4F3E-4CD6-9707-2F50EDFA175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1F6D2DD-0D1F-4DEB-84B7-38170C49172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D899AB2-696E-4AA3-92E6-C58C865A5FE8}"/>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5" name="Footer Placeholder 4">
            <a:extLst>
              <a:ext uri="{FF2B5EF4-FFF2-40B4-BE49-F238E27FC236}">
                <a16:creationId xmlns:a16="http://schemas.microsoft.com/office/drawing/2014/main" id="{7DF0BEE7-837F-451C-81F7-7220E4A09B7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7E21ADA-4407-44E3-93AC-D79EF5B79E5B}"/>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41291945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DEB7D5-399B-4565-A57C-FE71BFD0F3A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1B60B5D-85A5-4859-98D4-FFF0B7E6CC6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4DF50B6-E0BB-494C-B6F7-8FCF0A8A2810}"/>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5" name="Footer Placeholder 4">
            <a:extLst>
              <a:ext uri="{FF2B5EF4-FFF2-40B4-BE49-F238E27FC236}">
                <a16:creationId xmlns:a16="http://schemas.microsoft.com/office/drawing/2014/main" id="{11CE997D-36C5-443F-AC9B-40F7342F7CE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FCB6A77-2C2D-49FB-B86F-0AD551765650}"/>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39266722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342D4-B3EF-4ECA-A66D-542FAAF3B1F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2147A3D2-2F91-4EFC-ACD2-83BDD2B91D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D881DE-05B9-4F88-8CFA-C30ADB1BAD63}"/>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5" name="Footer Placeholder 4">
            <a:extLst>
              <a:ext uri="{FF2B5EF4-FFF2-40B4-BE49-F238E27FC236}">
                <a16:creationId xmlns:a16="http://schemas.microsoft.com/office/drawing/2014/main" id="{E3356D9E-1776-4657-AF0B-C8BA75EEA4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804D437-EBAA-4618-AD8F-6A873C33869E}"/>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2559464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AF829-94D3-4DC4-9A0B-C076321BDD2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7D7A1B5-4CC9-4B01-90D8-952F9F4C0CD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522B250-475C-4185-9B19-719F4FDAF8C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5B5EEE1-1A45-4296-8EAA-C0FE8FFE3ACE}"/>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6" name="Footer Placeholder 5">
            <a:extLst>
              <a:ext uri="{FF2B5EF4-FFF2-40B4-BE49-F238E27FC236}">
                <a16:creationId xmlns:a16="http://schemas.microsoft.com/office/drawing/2014/main" id="{DA0C3474-64A7-4539-BF31-61AA3F1A9B7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616CCAA-F4AE-4A2C-B486-3BD5C53CE3C2}"/>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37209386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24C00-B187-4790-B3BE-CE15427B1EC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24A7958-4FAC-4FB3-A607-019E43E0D0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AE09BE4-0A1D-4D2B-9710-D42B05E839B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BF92C20-D7F6-4B47-B9EC-C4028F93417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8E4A635-94E5-4FD7-A2A2-B42BA511C35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5A088044-3E13-45EF-AB76-19C96A7AFE0C}"/>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8" name="Footer Placeholder 7">
            <a:extLst>
              <a:ext uri="{FF2B5EF4-FFF2-40B4-BE49-F238E27FC236}">
                <a16:creationId xmlns:a16="http://schemas.microsoft.com/office/drawing/2014/main" id="{6C17C012-8422-4E5F-B441-C5CE8B01BFD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67FF773D-FEFB-48FE-BAC9-D524F11B0B86}"/>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1849289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E6E83-CAE0-425B-AB56-A77DEB48F492}"/>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2CACCC3-8200-490A-8E45-962E4A3A80C1}"/>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4" name="Footer Placeholder 3">
            <a:extLst>
              <a:ext uri="{FF2B5EF4-FFF2-40B4-BE49-F238E27FC236}">
                <a16:creationId xmlns:a16="http://schemas.microsoft.com/office/drawing/2014/main" id="{6F4539BB-930A-44CE-A39D-96F85E439F4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DC26F6-CA02-4E0F-8A9D-43ED65F12555}"/>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2835461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59E326F-3ABC-41FB-B692-C345627E930C}"/>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3" name="Footer Placeholder 2">
            <a:extLst>
              <a:ext uri="{FF2B5EF4-FFF2-40B4-BE49-F238E27FC236}">
                <a16:creationId xmlns:a16="http://schemas.microsoft.com/office/drawing/2014/main" id="{E94F3D6D-5B5A-439D-92E4-4FC30C69A355}"/>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E0A57A8E-D985-4F5B-BE72-15DB736B78D7}"/>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17998828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4D0E8-C2CC-40E7-A4CC-44B67B1E8DF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C83A33D4-476D-46ED-AB29-27F9C5BC082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87C7040-3CED-4B47-B23C-60623182F17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8F320DA-99BC-4BC1-A451-DCD2DC94E569}"/>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6" name="Footer Placeholder 5">
            <a:extLst>
              <a:ext uri="{FF2B5EF4-FFF2-40B4-BE49-F238E27FC236}">
                <a16:creationId xmlns:a16="http://schemas.microsoft.com/office/drawing/2014/main" id="{E9ED8AEF-00A2-4309-B530-BE34C2D12C3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41FFB6D-FBEB-4C5F-934A-B8E7409304AF}"/>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11212382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BD6D6A-E8EA-4504-AA38-F944D9F9F4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6DC2684-E249-4100-9464-BACD4E07925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2081670-FB16-45D7-89A8-2A6297E3F3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AFA823-64B8-4DDB-B17B-67D45E31B72C}"/>
              </a:ext>
            </a:extLst>
          </p:cNvPr>
          <p:cNvSpPr>
            <a:spLocks noGrp="1"/>
          </p:cNvSpPr>
          <p:nvPr>
            <p:ph type="dt" sz="half" idx="10"/>
          </p:nvPr>
        </p:nvSpPr>
        <p:spPr/>
        <p:txBody>
          <a:bodyPr/>
          <a:lstStyle/>
          <a:p>
            <a:fld id="{C5E73C32-05AF-4343-A2B3-F70206F01CF3}" type="datetimeFigureOut">
              <a:rPr lang="en-GB" smtClean="0"/>
              <a:t>17/06/2020</a:t>
            </a:fld>
            <a:endParaRPr lang="en-GB"/>
          </a:p>
        </p:txBody>
      </p:sp>
      <p:sp>
        <p:nvSpPr>
          <p:cNvPr id="6" name="Footer Placeholder 5">
            <a:extLst>
              <a:ext uri="{FF2B5EF4-FFF2-40B4-BE49-F238E27FC236}">
                <a16:creationId xmlns:a16="http://schemas.microsoft.com/office/drawing/2014/main" id="{DD0CCCD7-52CF-449D-8A8D-99037D48313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AFE98ED-7B5E-428E-BE22-3C6D11300031}"/>
              </a:ext>
            </a:extLst>
          </p:cNvPr>
          <p:cNvSpPr>
            <a:spLocks noGrp="1"/>
          </p:cNvSpPr>
          <p:nvPr>
            <p:ph type="sldNum" sz="quarter" idx="12"/>
          </p:nvPr>
        </p:nvSpPr>
        <p:spPr/>
        <p:txBody>
          <a:bodyPr/>
          <a:lstStyle/>
          <a:p>
            <a:fld id="{DA76CB3A-B7AA-494E-BC8C-AC30F92D216E}" type="slidenum">
              <a:rPr lang="en-GB" smtClean="0"/>
              <a:t>‹#›</a:t>
            </a:fld>
            <a:endParaRPr lang="en-GB"/>
          </a:p>
        </p:txBody>
      </p:sp>
    </p:spTree>
    <p:extLst>
      <p:ext uri="{BB962C8B-B14F-4D97-AF65-F5344CB8AC3E}">
        <p14:creationId xmlns:p14="http://schemas.microsoft.com/office/powerpoint/2010/main" val="2027601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688ED13-0BF4-4EA7-8928-870C111F8B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EAFBE5DB-E0F6-4110-99D6-3DA4A77860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8A30A6B-BCA5-4576-9ED7-93D3695C47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E73C32-05AF-4343-A2B3-F70206F01CF3}" type="datetimeFigureOut">
              <a:rPr lang="en-GB" smtClean="0"/>
              <a:t>17/06/2020</a:t>
            </a:fld>
            <a:endParaRPr lang="en-GB"/>
          </a:p>
        </p:txBody>
      </p:sp>
      <p:sp>
        <p:nvSpPr>
          <p:cNvPr id="5" name="Footer Placeholder 4">
            <a:extLst>
              <a:ext uri="{FF2B5EF4-FFF2-40B4-BE49-F238E27FC236}">
                <a16:creationId xmlns:a16="http://schemas.microsoft.com/office/drawing/2014/main" id="{121010E8-E2FC-4298-8486-6A8D79A03EA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AC8442A-BF55-4AD5-BCA3-7CFFE63D92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76CB3A-B7AA-494E-BC8C-AC30F92D216E}" type="slidenum">
              <a:rPr lang="en-GB" smtClean="0"/>
              <a:t>‹#›</a:t>
            </a:fld>
            <a:endParaRPr lang="en-GB"/>
          </a:p>
        </p:txBody>
      </p:sp>
    </p:spTree>
    <p:extLst>
      <p:ext uri="{BB962C8B-B14F-4D97-AF65-F5344CB8AC3E}">
        <p14:creationId xmlns:p14="http://schemas.microsoft.com/office/powerpoint/2010/main" val="42445472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hyperlink" Target="https://news.un.org/en/story/2020/04/1061132" TargetMode="External"/><Relationship Id="rId3" Type="http://schemas.openxmlformats.org/officeDocument/2006/relationships/image" Target="../media/image4.jpeg"/><Relationship Id="rId7" Type="http://schemas.openxmlformats.org/officeDocument/2006/relationships/hyperlink" Target="https://pursuit.unimelb.edu.au/articles/domestic-violence-isolation-and-covid-19"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www.france24.com/en/20200406-un-chief-decries-horrifying-rise-in-domestic-violence-amid-virus-lockdown" TargetMode="External"/><Relationship Id="rId11" Type="http://schemas.openxmlformats.org/officeDocument/2006/relationships/hyperlink" Target="https://theconversation.com/flexible-working-is-making-us-work-longer-64045" TargetMode="External"/><Relationship Id="rId5" Type="http://schemas.openxmlformats.org/officeDocument/2006/relationships/hyperlink" Target="https://www.bbc.co.uk/news/uk-wales-52076789" TargetMode="External"/><Relationship Id="rId10" Type="http://schemas.openxmlformats.org/officeDocument/2006/relationships/hyperlink" Target="https://academic.oup.com/esr/article/32/6/752/2525493" TargetMode="External"/><Relationship Id="rId4" Type="http://schemas.openxmlformats.org/officeDocument/2006/relationships/image" Target="../media/image5.jpeg"/><Relationship Id="rId9" Type="http://schemas.openxmlformats.org/officeDocument/2006/relationships/hyperlink" Target="https://www.dw.com/en/germany-flexible-working-conditions-lead-to-overtime-study-shows/a-47771436"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27BCE-89B5-4D83-A676-BA95FA6A3BF4}"/>
              </a:ext>
            </a:extLst>
          </p:cNvPr>
          <p:cNvSpPr>
            <a:spLocks noGrp="1"/>
          </p:cNvSpPr>
          <p:nvPr>
            <p:ph type="title"/>
          </p:nvPr>
        </p:nvSpPr>
        <p:spPr>
          <a:xfrm>
            <a:off x="838200" y="344577"/>
            <a:ext cx="10515600" cy="1325563"/>
          </a:xfrm>
          <a:solidFill>
            <a:schemeClr val="accent4">
              <a:lumMod val="20000"/>
              <a:lumOff val="80000"/>
            </a:schemeClr>
          </a:solidFill>
        </p:spPr>
        <p:txBody>
          <a:bodyPr>
            <a:normAutofit/>
          </a:bodyPr>
          <a:lstStyle/>
          <a:p>
            <a:r>
              <a:rPr lang="en-US" sz="3200" dirty="0">
                <a:latin typeface="Comic Sans MS" panose="030F0702030302020204" pitchFamily="66" charset="0"/>
              </a:rPr>
              <a:t>Quick questions (I’ll ask in a minute for people to type answers into the chat)</a:t>
            </a:r>
            <a:endParaRPr lang="en-GB" sz="3200" dirty="0">
              <a:latin typeface="Comic Sans MS" panose="030F0702030302020204" pitchFamily="66" charset="0"/>
            </a:endParaRPr>
          </a:p>
        </p:txBody>
      </p:sp>
      <p:sp>
        <p:nvSpPr>
          <p:cNvPr id="3" name="Content Placeholder 2">
            <a:extLst>
              <a:ext uri="{FF2B5EF4-FFF2-40B4-BE49-F238E27FC236}">
                <a16:creationId xmlns:a16="http://schemas.microsoft.com/office/drawing/2014/main" id="{1C61D5E2-CE0B-4B65-A86C-29D18ED7A84A}"/>
              </a:ext>
            </a:extLst>
          </p:cNvPr>
          <p:cNvSpPr>
            <a:spLocks noGrp="1"/>
          </p:cNvSpPr>
          <p:nvPr>
            <p:ph idx="1"/>
          </p:nvPr>
        </p:nvSpPr>
        <p:spPr>
          <a:xfrm>
            <a:off x="838200" y="2149278"/>
            <a:ext cx="10515600" cy="4351338"/>
          </a:xfrm>
          <a:solidFill>
            <a:schemeClr val="accent4">
              <a:lumMod val="20000"/>
              <a:lumOff val="80000"/>
            </a:schemeClr>
          </a:solidFill>
        </p:spPr>
        <p:txBody>
          <a:bodyPr>
            <a:normAutofit/>
          </a:bodyPr>
          <a:lstStyle/>
          <a:p>
            <a:r>
              <a:rPr lang="en-US" sz="2000" dirty="0">
                <a:latin typeface="Comic Sans MS" panose="030F0702030302020204" pitchFamily="66" charset="0"/>
              </a:rPr>
              <a:t>1. What roles did men and women have in families in the 1950s?</a:t>
            </a:r>
          </a:p>
          <a:p>
            <a:r>
              <a:rPr lang="en-US" sz="2000" dirty="0">
                <a:latin typeface="Comic Sans MS" panose="030F0702030302020204" pitchFamily="66" charset="0"/>
              </a:rPr>
              <a:t>2. What is the key term that refers to these separate roles?</a:t>
            </a:r>
          </a:p>
          <a:p>
            <a:r>
              <a:rPr lang="en-US" sz="2000" dirty="0">
                <a:latin typeface="Comic Sans MS" panose="030F0702030302020204" pitchFamily="66" charset="0"/>
              </a:rPr>
              <a:t>3. What P do Feminists say society is ruled by?</a:t>
            </a:r>
          </a:p>
          <a:p>
            <a:r>
              <a:rPr lang="en-US" sz="2000" dirty="0">
                <a:latin typeface="Comic Sans MS" panose="030F0702030302020204" pitchFamily="66" charset="0"/>
              </a:rPr>
              <a:t>4. Which sociologist said boys and girls are </a:t>
            </a:r>
            <a:r>
              <a:rPr lang="en-US" sz="2000" dirty="0" err="1">
                <a:latin typeface="Comic Sans MS" panose="030F0702030302020204" pitchFamily="66" charset="0"/>
              </a:rPr>
              <a:t>socialised</a:t>
            </a:r>
            <a:r>
              <a:rPr lang="en-US" sz="2000" dirty="0">
                <a:latin typeface="Comic Sans MS" panose="030F0702030302020204" pitchFamily="66" charset="0"/>
              </a:rPr>
              <a:t> differently?</a:t>
            </a:r>
          </a:p>
          <a:p>
            <a:r>
              <a:rPr lang="en-US" sz="2000" dirty="0">
                <a:latin typeface="Comic Sans MS" panose="030F0702030302020204" pitchFamily="66" charset="0"/>
              </a:rPr>
              <a:t>5. Which sociologist said women are unable to commit more crimes as much as men doe to being more controlled?</a:t>
            </a:r>
          </a:p>
          <a:p>
            <a:endParaRPr lang="en-US" sz="2000" dirty="0">
              <a:latin typeface="Comic Sans MS" panose="030F0702030302020204" pitchFamily="66" charset="0"/>
            </a:endParaRPr>
          </a:p>
        </p:txBody>
      </p:sp>
      <p:sp>
        <p:nvSpPr>
          <p:cNvPr id="4" name="Rectangle 3">
            <a:extLst>
              <a:ext uri="{FF2B5EF4-FFF2-40B4-BE49-F238E27FC236}">
                <a16:creationId xmlns:a16="http://schemas.microsoft.com/office/drawing/2014/main" id="{89E27E58-B637-40B1-BEC7-BE916212A5B1}"/>
              </a:ext>
            </a:extLst>
          </p:cNvPr>
          <p:cNvSpPr/>
          <p:nvPr/>
        </p:nvSpPr>
        <p:spPr>
          <a:xfrm>
            <a:off x="4721617" y="4795897"/>
            <a:ext cx="7470383" cy="2062103"/>
          </a:xfrm>
          <a:prstGeom prst="rect">
            <a:avLst/>
          </a:prstGeom>
          <a:solidFill>
            <a:schemeClr val="accent4">
              <a:lumMod val="40000"/>
              <a:lumOff val="60000"/>
            </a:schemeClr>
          </a:solidFill>
        </p:spPr>
        <p:txBody>
          <a:bodyPr wrap="square">
            <a:spAutoFit/>
          </a:bodyPr>
          <a:lstStyle/>
          <a:p>
            <a:pPr>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Key study: A famous sociologist, </a:t>
            </a:r>
            <a:r>
              <a:rPr lang="en-GB" sz="1600" b="1" dirty="0">
                <a:latin typeface="Comic Sans MS" panose="030F0702030302020204" pitchFamily="66" charset="0"/>
                <a:ea typeface="Times New Roman" panose="02020603050405020304" pitchFamily="18" charset="0"/>
                <a:cs typeface="Times New Roman" panose="02020603050405020304" pitchFamily="18" charset="0"/>
              </a:rPr>
              <a:t>A H Halsey</a:t>
            </a:r>
            <a:r>
              <a:rPr lang="en-GB" sz="1600" dirty="0">
                <a:latin typeface="Comic Sans MS" panose="030F0702030302020204" pitchFamily="66" charset="0"/>
                <a:ea typeface="Times New Roman" panose="02020603050405020304" pitchFamily="18" charset="0"/>
                <a:cs typeface="Times New Roman" panose="02020603050405020304" pitchFamily="18" charset="0"/>
              </a:rPr>
              <a:t> said that there are two kinds of inequality.</a:t>
            </a:r>
            <a:endParaRPr lang="en-GB" sz="1600" dirty="0">
              <a:latin typeface="Comic Sans MS" panose="030F0702030302020204" pitchFamily="66" charset="0"/>
              <a:ea typeface="Times New Roman" panose="02020603050405020304" pitchFamily="18" charset="0"/>
            </a:endParaRPr>
          </a:p>
          <a:p>
            <a:pPr>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 </a:t>
            </a:r>
            <a:endParaRPr lang="en-GB" sz="1600" dirty="0">
              <a:latin typeface="Comic Sans MS" panose="030F0702030302020204" pitchFamily="66" charset="0"/>
              <a:ea typeface="Times New Roman" panose="02020603050405020304" pitchFamily="18" charset="0"/>
            </a:endParaRPr>
          </a:p>
          <a:p>
            <a:pPr marL="457200">
              <a:spcAft>
                <a:spcPts val="0"/>
              </a:spcAft>
            </a:pPr>
            <a:r>
              <a:rPr lang="en-GB" sz="1600" b="1" dirty="0">
                <a:latin typeface="Comic Sans MS" panose="030F0702030302020204" pitchFamily="66" charset="0"/>
                <a:ea typeface="Times New Roman" panose="02020603050405020304" pitchFamily="18" charset="0"/>
                <a:cs typeface="Times New Roman" panose="02020603050405020304" pitchFamily="18" charset="0"/>
              </a:rPr>
              <a:t>Inequality of opportunity</a:t>
            </a:r>
            <a:r>
              <a:rPr lang="en-GB" sz="1600" dirty="0">
                <a:latin typeface="Comic Sans MS" panose="030F0702030302020204" pitchFamily="66" charset="0"/>
                <a:ea typeface="Times New Roman" panose="02020603050405020304" pitchFamily="18" charset="0"/>
                <a:cs typeface="Times New Roman" panose="02020603050405020304" pitchFamily="18" charset="0"/>
              </a:rPr>
              <a:t> is where people do not have the same chances in life.</a:t>
            </a:r>
            <a:endParaRPr lang="en-GB" sz="1600" dirty="0">
              <a:latin typeface="Comic Sans MS" panose="030F0702030302020204" pitchFamily="66" charset="0"/>
              <a:ea typeface="Times New Roman" panose="02020603050405020304" pitchFamily="18" charset="0"/>
            </a:endParaRPr>
          </a:p>
          <a:p>
            <a:pPr marL="457200">
              <a:spcAft>
                <a:spcPts val="0"/>
              </a:spcAft>
            </a:pPr>
            <a:r>
              <a:rPr lang="en-GB" sz="1600" dirty="0">
                <a:latin typeface="Comic Sans MS" panose="030F0702030302020204" pitchFamily="66" charset="0"/>
                <a:ea typeface="Times New Roman" panose="02020603050405020304" pitchFamily="18" charset="0"/>
                <a:cs typeface="Times New Roman" panose="02020603050405020304" pitchFamily="18" charset="0"/>
              </a:rPr>
              <a:t> </a:t>
            </a:r>
            <a:endParaRPr lang="en-GB" sz="1600" dirty="0">
              <a:latin typeface="Comic Sans MS" panose="030F0702030302020204" pitchFamily="66" charset="0"/>
              <a:ea typeface="Times New Roman" panose="02020603050405020304" pitchFamily="18" charset="0"/>
            </a:endParaRPr>
          </a:p>
          <a:p>
            <a:pPr marL="457200">
              <a:spcAft>
                <a:spcPts val="0"/>
              </a:spcAft>
            </a:pPr>
            <a:r>
              <a:rPr lang="en-GB" sz="1600" b="1" dirty="0">
                <a:latin typeface="Comic Sans MS" panose="030F0702030302020204" pitchFamily="66" charset="0"/>
                <a:ea typeface="Times New Roman" panose="02020603050405020304" pitchFamily="18" charset="0"/>
                <a:cs typeface="Times New Roman" panose="02020603050405020304" pitchFamily="18" charset="0"/>
              </a:rPr>
              <a:t>Inequality of outcome</a:t>
            </a:r>
            <a:r>
              <a:rPr lang="en-GB" sz="1600" dirty="0">
                <a:latin typeface="Comic Sans MS" panose="030F0702030302020204" pitchFamily="66" charset="0"/>
                <a:ea typeface="Times New Roman" panose="02020603050405020304" pitchFamily="18" charset="0"/>
                <a:cs typeface="Times New Roman" panose="02020603050405020304" pitchFamily="18" charset="0"/>
              </a:rPr>
              <a:t> is where people may have the same opportunities, but cannot take advantage of them for social reasons.</a:t>
            </a:r>
            <a:endParaRPr lang="en-GB" sz="1600" dirty="0">
              <a:latin typeface="Comic Sans MS" panose="030F0702030302020204" pitchFamily="66" charset="0"/>
              <a:ea typeface="Times New Roman" panose="02020603050405020304" pitchFamily="18" charset="0"/>
            </a:endParaRPr>
          </a:p>
        </p:txBody>
      </p:sp>
    </p:spTree>
    <p:extLst>
      <p:ext uri="{BB962C8B-B14F-4D97-AF65-F5344CB8AC3E}">
        <p14:creationId xmlns:p14="http://schemas.microsoft.com/office/powerpoint/2010/main" val="2913642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small white dog&#10;&#10;Description automatically generated">
            <a:extLst>
              <a:ext uri="{FF2B5EF4-FFF2-40B4-BE49-F238E27FC236}">
                <a16:creationId xmlns:a16="http://schemas.microsoft.com/office/drawing/2014/main" id="{2545CF7A-B1EA-4E67-8028-0B1956BF24A8}"/>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14240"/>
          <a:stretch/>
        </p:blipFill>
        <p:spPr>
          <a:xfrm>
            <a:off x="199558" y="246580"/>
            <a:ext cx="3779042" cy="3731714"/>
          </a:xfrm>
        </p:spPr>
      </p:pic>
      <p:sp>
        <p:nvSpPr>
          <p:cNvPr id="6" name="Rectangle 5">
            <a:extLst>
              <a:ext uri="{FF2B5EF4-FFF2-40B4-BE49-F238E27FC236}">
                <a16:creationId xmlns:a16="http://schemas.microsoft.com/office/drawing/2014/main" id="{2D1AFD72-3093-4B10-BA1D-D285783EB522}"/>
              </a:ext>
            </a:extLst>
          </p:cNvPr>
          <p:cNvSpPr/>
          <p:nvPr/>
        </p:nvSpPr>
        <p:spPr>
          <a:xfrm>
            <a:off x="4886246" y="491262"/>
            <a:ext cx="6118213" cy="1754326"/>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Thanks for attending</a:t>
            </a:r>
          </a:p>
          <a:p>
            <a:pPr algn="ctr"/>
            <a:r>
              <a:rPr lang="en-US" sz="5400" b="1" cap="none" spc="0" dirty="0">
                <a:ln w="22225">
                  <a:solidFill>
                    <a:schemeClr val="accent2"/>
                  </a:solidFill>
                  <a:prstDash val="solid"/>
                </a:ln>
                <a:solidFill>
                  <a:schemeClr val="accent2">
                    <a:lumMod val="40000"/>
                    <a:lumOff val="60000"/>
                  </a:schemeClr>
                </a:solidFill>
                <a:effectLst/>
              </a:rPr>
              <a:t> this week!</a:t>
            </a:r>
          </a:p>
        </p:txBody>
      </p:sp>
      <p:sp>
        <p:nvSpPr>
          <p:cNvPr id="7" name="TextBox 6">
            <a:extLst>
              <a:ext uri="{FF2B5EF4-FFF2-40B4-BE49-F238E27FC236}">
                <a16:creationId xmlns:a16="http://schemas.microsoft.com/office/drawing/2014/main" id="{0F552621-9D98-4EA9-9DBE-FE89559F7DF4}"/>
              </a:ext>
            </a:extLst>
          </p:cNvPr>
          <p:cNvSpPr txBox="1"/>
          <p:nvPr/>
        </p:nvSpPr>
        <p:spPr>
          <a:xfrm>
            <a:off x="4469258" y="2835667"/>
            <a:ext cx="7191911" cy="3170099"/>
          </a:xfrm>
          <a:prstGeom prst="rect">
            <a:avLst/>
          </a:prstGeom>
          <a:solidFill>
            <a:schemeClr val="accent4">
              <a:lumMod val="20000"/>
              <a:lumOff val="80000"/>
            </a:schemeClr>
          </a:solidFill>
        </p:spPr>
        <p:txBody>
          <a:bodyPr wrap="square" rtlCol="0">
            <a:spAutoFit/>
          </a:bodyPr>
          <a:lstStyle/>
          <a:p>
            <a:r>
              <a:rPr lang="en-US" sz="2000" dirty="0">
                <a:latin typeface="Comic Sans MS" panose="030F0702030302020204" pitchFamily="66" charset="0"/>
              </a:rPr>
              <a:t>Reminder of work to be getting on with</a:t>
            </a:r>
          </a:p>
          <a:p>
            <a:endParaRPr lang="en-US" sz="2000" dirty="0">
              <a:latin typeface="Comic Sans MS" panose="030F0702030302020204" pitchFamily="66" charset="0"/>
            </a:endParaRPr>
          </a:p>
          <a:p>
            <a:pPr marL="285750" indent="-285750">
              <a:buFont typeface="Arial" panose="020B0604020202020204" pitchFamily="34" charset="0"/>
              <a:buChar char="•"/>
            </a:pPr>
            <a:r>
              <a:rPr lang="en-US" sz="2000" dirty="0">
                <a:latin typeface="Comic Sans MS" panose="030F0702030302020204" pitchFamily="66" charset="0"/>
              </a:rPr>
              <a:t>Practice question from Today’s lessons (email to me for feedback)</a:t>
            </a:r>
          </a:p>
          <a:p>
            <a:endParaRPr lang="en-US" sz="2000" dirty="0">
              <a:latin typeface="Comic Sans MS" panose="030F0702030302020204" pitchFamily="66" charset="0"/>
            </a:endParaRPr>
          </a:p>
          <a:p>
            <a:pPr marL="285750" indent="-285750">
              <a:buFont typeface="Arial" panose="020B0604020202020204" pitchFamily="34" charset="0"/>
              <a:buChar char="•"/>
            </a:pPr>
            <a:r>
              <a:rPr lang="en-US" sz="2000" dirty="0">
                <a:latin typeface="Comic Sans MS" panose="030F0702030302020204" pitchFamily="66" charset="0"/>
              </a:rPr>
              <a:t>Family revision workbook (In about 2 weeks I will put one with example answers on SMH so you can check it and fill in blanks)</a:t>
            </a:r>
          </a:p>
          <a:p>
            <a:endParaRPr lang="en-US" sz="2000" dirty="0">
              <a:latin typeface="Comic Sans MS" panose="030F0702030302020204" pitchFamily="66" charset="0"/>
            </a:endParaRPr>
          </a:p>
          <a:p>
            <a:pPr marL="285750" indent="-285750">
              <a:buFont typeface="Arial" panose="020B0604020202020204" pitchFamily="34" charset="0"/>
              <a:buChar char="•"/>
            </a:pPr>
            <a:r>
              <a:rPr lang="en-US" sz="2000" dirty="0">
                <a:latin typeface="Comic Sans MS" panose="030F0702030302020204" pitchFamily="66" charset="0"/>
              </a:rPr>
              <a:t>A small section of Seneca weekly tasks</a:t>
            </a:r>
            <a:endParaRPr lang="en-GB" sz="2000" dirty="0">
              <a:latin typeface="Comic Sans MS" panose="030F0702030302020204" pitchFamily="66" charset="0"/>
            </a:endParaRPr>
          </a:p>
        </p:txBody>
      </p:sp>
    </p:spTree>
    <p:extLst>
      <p:ext uri="{BB962C8B-B14F-4D97-AF65-F5344CB8AC3E}">
        <p14:creationId xmlns:p14="http://schemas.microsoft.com/office/powerpoint/2010/main" val="29044030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The Decline of Men's Prior Role: Breadwinning – S. Işın Yılmaz">
            <a:extLst>
              <a:ext uri="{FF2B5EF4-FFF2-40B4-BE49-F238E27FC236}">
                <a16:creationId xmlns:a16="http://schemas.microsoft.com/office/drawing/2014/main" id="{97C8BFF5-0D21-4857-99EE-FDFF3CCB3BB6}"/>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947178" y="643467"/>
            <a:ext cx="4684243" cy="55710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You can't smash patriarchy with transphobia - The F-Word">
            <a:extLst>
              <a:ext uri="{FF2B5EF4-FFF2-40B4-BE49-F238E27FC236}">
                <a16:creationId xmlns:a16="http://schemas.microsoft.com/office/drawing/2014/main" id="{70613BF5-4472-48F2-94C3-327AFB415F2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256865" y="909706"/>
            <a:ext cx="5291667" cy="5038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3439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2B8A68-3D7E-43EF-975C-A03AB6129BED}"/>
              </a:ext>
            </a:extLst>
          </p:cNvPr>
          <p:cNvSpPr>
            <a:spLocks noGrp="1"/>
          </p:cNvSpPr>
          <p:nvPr>
            <p:ph type="ctrTitle"/>
          </p:nvPr>
        </p:nvSpPr>
        <p:spPr>
          <a:xfrm>
            <a:off x="838200" y="585216"/>
            <a:ext cx="10515600" cy="1325563"/>
          </a:xfrm>
        </p:spPr>
        <p:txBody>
          <a:bodyPr vert="horz" lIns="91440" tIns="45720" rIns="91440" bIns="45720" rtlCol="0" anchor="ctr">
            <a:normAutofit/>
          </a:bodyPr>
          <a:lstStyle/>
          <a:p>
            <a:pPr algn="l"/>
            <a:r>
              <a:rPr lang="en-US" sz="4400">
                <a:solidFill>
                  <a:schemeClr val="bg1"/>
                </a:solidFill>
              </a:rPr>
              <a:t>LI: Gender inequality and key Sociologists</a:t>
            </a:r>
          </a:p>
        </p:txBody>
      </p:sp>
      <p:pic>
        <p:nvPicPr>
          <p:cNvPr id="6" name="Picture 5" descr="A picture containing photo, man, sign, street&#10;&#10;Description automatically generated">
            <a:extLst>
              <a:ext uri="{FF2B5EF4-FFF2-40B4-BE49-F238E27FC236}">
                <a16:creationId xmlns:a16="http://schemas.microsoft.com/office/drawing/2014/main" id="{697930CF-1BD4-4BC8-8646-55BDA18F72D2}"/>
              </a:ext>
            </a:extLst>
          </p:cNvPr>
          <p:cNvPicPr>
            <a:picLocks noChangeAspect="1"/>
          </p:cNvPicPr>
          <p:nvPr/>
        </p:nvPicPr>
        <p:blipFill rotWithShape="1">
          <a:blip r:embed="rId2">
            <a:extLst>
              <a:ext uri="{28A0092B-C50C-407E-A947-70E740481C1C}">
                <a14:useLocalDpi xmlns:a14="http://schemas.microsoft.com/office/drawing/2010/main" val="0"/>
              </a:ext>
            </a:extLst>
          </a:blip>
          <a:srcRect l="5990" r="8820"/>
          <a:stretch/>
        </p:blipFill>
        <p:spPr>
          <a:xfrm>
            <a:off x="841248" y="2516777"/>
            <a:ext cx="6236208" cy="3660185"/>
          </a:xfrm>
          <a:prstGeom prst="rect">
            <a:avLst/>
          </a:prstGeom>
        </p:spPr>
      </p:pic>
      <p:sp>
        <p:nvSpPr>
          <p:cNvPr id="3" name="Subtitle 2">
            <a:extLst>
              <a:ext uri="{FF2B5EF4-FFF2-40B4-BE49-F238E27FC236}">
                <a16:creationId xmlns:a16="http://schemas.microsoft.com/office/drawing/2014/main" id="{5CEDD477-4289-498D-A377-8A680B77FB03}"/>
              </a:ext>
            </a:extLst>
          </p:cNvPr>
          <p:cNvSpPr>
            <a:spLocks noGrp="1"/>
          </p:cNvSpPr>
          <p:nvPr>
            <p:ph type="subTitle" idx="1"/>
          </p:nvPr>
        </p:nvSpPr>
        <p:spPr>
          <a:xfrm>
            <a:off x="7546848" y="2516777"/>
            <a:ext cx="3803904" cy="3660185"/>
          </a:xfrm>
        </p:spPr>
        <p:txBody>
          <a:bodyPr vert="horz" lIns="91440" tIns="45720" rIns="91440" bIns="45720" rtlCol="0" anchor="ctr">
            <a:normAutofit/>
          </a:bodyPr>
          <a:lstStyle/>
          <a:p>
            <a:pPr algn="l"/>
            <a:r>
              <a:rPr lang="en-US" sz="2200" dirty="0">
                <a:latin typeface="Comic Sans MS" panose="030F0702030302020204" pitchFamily="66" charset="0"/>
              </a:rPr>
              <a:t>SC: </a:t>
            </a:r>
          </a:p>
          <a:p>
            <a:pPr indent="-228600" algn="l">
              <a:buFont typeface="Arial" panose="020B0604020202020204" pitchFamily="34" charset="0"/>
              <a:buChar char="•"/>
            </a:pPr>
            <a:r>
              <a:rPr lang="en-US" sz="2200" dirty="0">
                <a:latin typeface="Comic Sans MS" panose="030F0702030302020204" pitchFamily="66" charset="0"/>
              </a:rPr>
              <a:t>Info about gender inequality</a:t>
            </a:r>
          </a:p>
          <a:p>
            <a:pPr indent="-228600" algn="l">
              <a:buFont typeface="Arial" panose="020B0604020202020204" pitchFamily="34" charset="0"/>
              <a:buChar char="•"/>
            </a:pPr>
            <a:r>
              <a:rPr lang="en-US" sz="2200" dirty="0" err="1">
                <a:latin typeface="Comic Sans MS" panose="030F0702030302020204" pitchFamily="66" charset="0"/>
              </a:rPr>
              <a:t>Covid</a:t>
            </a:r>
            <a:r>
              <a:rPr lang="en-US" sz="2200" dirty="0">
                <a:latin typeface="Comic Sans MS" panose="030F0702030302020204" pitchFamily="66" charset="0"/>
              </a:rPr>
              <a:t> 19</a:t>
            </a:r>
          </a:p>
          <a:p>
            <a:pPr indent="-228600" algn="l">
              <a:buFont typeface="Arial" panose="020B0604020202020204" pitchFamily="34" charset="0"/>
              <a:buChar char="•"/>
            </a:pPr>
            <a:r>
              <a:rPr lang="en-US" sz="2200" dirty="0">
                <a:latin typeface="Comic Sans MS" panose="030F0702030302020204" pitchFamily="66" charset="0"/>
              </a:rPr>
              <a:t>Reminder of previous key words and key sociologists</a:t>
            </a:r>
          </a:p>
          <a:p>
            <a:pPr indent="-228600" algn="l">
              <a:buFont typeface="Arial" panose="020B0604020202020204" pitchFamily="34" charset="0"/>
              <a:buChar char="•"/>
            </a:pPr>
            <a:r>
              <a:rPr lang="en-US" sz="2200" dirty="0">
                <a:latin typeface="Comic Sans MS" panose="030F0702030302020204" pitchFamily="66" charset="0"/>
              </a:rPr>
              <a:t>New key sociologists you need to know</a:t>
            </a:r>
          </a:p>
          <a:p>
            <a:pPr indent="-228600" algn="l">
              <a:buFont typeface="Arial" panose="020B0604020202020204" pitchFamily="34" charset="0"/>
              <a:buChar char="•"/>
            </a:pPr>
            <a:endParaRPr lang="en-US" sz="2200" dirty="0">
              <a:latin typeface="Comic Sans MS" panose="030F0702030302020204" pitchFamily="66" charset="0"/>
            </a:endParaRPr>
          </a:p>
        </p:txBody>
      </p:sp>
    </p:spTree>
    <p:extLst>
      <p:ext uri="{BB962C8B-B14F-4D97-AF65-F5344CB8AC3E}">
        <p14:creationId xmlns:p14="http://schemas.microsoft.com/office/powerpoint/2010/main" val="1109712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E9DEEEF3-46A9-4436-A211-55345F90B362}"/>
              </a:ext>
            </a:extLst>
          </p:cNvPr>
          <p:cNvSpPr>
            <a:spLocks noChangeArrowheads="1"/>
          </p:cNvSpPr>
          <p:nvPr/>
        </p:nvSpPr>
        <p:spPr bwMode="auto">
          <a:xfrm>
            <a:off x="0" y="283477"/>
            <a:ext cx="11734800" cy="5970865"/>
          </a:xfrm>
          <a:prstGeom prst="rect">
            <a:avLst/>
          </a:prstGeom>
          <a:solidFill>
            <a:schemeClr val="accent4">
              <a:lumMod val="20000"/>
              <a:lumOff val="80000"/>
            </a:schemeClr>
          </a:solidFill>
          <a:ln>
            <a:no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28600" algn="l"/>
              </a:tabLst>
              <a:defRPr>
                <a:solidFill>
                  <a:schemeClr val="tx1"/>
                </a:solidFill>
                <a:latin typeface="Arial" panose="020B0604020202020204" pitchFamily="34" charset="0"/>
              </a:defRPr>
            </a:lvl1pPr>
            <a:lvl2pPr eaLnBrk="0" fontAlgn="base" hangingPunct="0">
              <a:spcBef>
                <a:spcPct val="0"/>
              </a:spcBef>
              <a:spcAft>
                <a:spcPct val="0"/>
              </a:spcAft>
              <a:tabLst>
                <a:tab pos="228600" algn="l"/>
              </a:tabLst>
              <a:defRPr>
                <a:solidFill>
                  <a:schemeClr val="tx1"/>
                </a:solidFill>
                <a:latin typeface="Arial" panose="020B0604020202020204" pitchFamily="34" charset="0"/>
              </a:defRPr>
            </a:lvl2pPr>
            <a:lvl3pPr eaLnBrk="0" fontAlgn="base" hangingPunct="0">
              <a:spcBef>
                <a:spcPct val="0"/>
              </a:spcBef>
              <a:spcAft>
                <a:spcPct val="0"/>
              </a:spcAft>
              <a:tabLst>
                <a:tab pos="228600" algn="l"/>
              </a:tabLst>
              <a:defRPr>
                <a:solidFill>
                  <a:schemeClr val="tx1"/>
                </a:solidFill>
                <a:latin typeface="Arial" panose="020B0604020202020204" pitchFamily="34" charset="0"/>
              </a:defRPr>
            </a:lvl3pPr>
            <a:lvl4pPr eaLnBrk="0" fontAlgn="base" hangingPunct="0">
              <a:spcBef>
                <a:spcPct val="0"/>
              </a:spcBef>
              <a:spcAft>
                <a:spcPct val="0"/>
              </a:spcAft>
              <a:tabLst>
                <a:tab pos="228600" algn="l"/>
              </a:tabLst>
              <a:defRPr>
                <a:solidFill>
                  <a:schemeClr val="tx1"/>
                </a:solidFill>
                <a:latin typeface="Arial" panose="020B0604020202020204" pitchFamily="34" charset="0"/>
              </a:defRPr>
            </a:lvl4pPr>
            <a:lvl5pPr eaLnBrk="0" fontAlgn="base" hangingPunct="0">
              <a:spcBef>
                <a:spcPct val="0"/>
              </a:spcBef>
              <a:spcAft>
                <a:spcPct val="0"/>
              </a:spcAft>
              <a:tabLst>
                <a:tab pos="228600" algn="l"/>
              </a:tabLst>
              <a:defRPr>
                <a:solidFill>
                  <a:schemeClr val="tx1"/>
                </a:solidFill>
                <a:latin typeface="Arial" panose="020B0604020202020204" pitchFamily="34" charset="0"/>
              </a:defRPr>
            </a:lvl5pPr>
            <a:lvl6pPr eaLnBrk="0" fontAlgn="base" hangingPunct="0">
              <a:spcBef>
                <a:spcPct val="0"/>
              </a:spcBef>
              <a:spcAft>
                <a:spcPct val="0"/>
              </a:spcAft>
              <a:tabLst>
                <a:tab pos="228600" algn="l"/>
              </a:tabLst>
              <a:defRPr>
                <a:solidFill>
                  <a:schemeClr val="tx1"/>
                </a:solidFill>
                <a:latin typeface="Arial" panose="020B0604020202020204" pitchFamily="34" charset="0"/>
              </a:defRPr>
            </a:lvl6pPr>
            <a:lvl7pPr eaLnBrk="0" fontAlgn="base" hangingPunct="0">
              <a:spcBef>
                <a:spcPct val="0"/>
              </a:spcBef>
              <a:spcAft>
                <a:spcPct val="0"/>
              </a:spcAft>
              <a:tabLst>
                <a:tab pos="228600" algn="l"/>
              </a:tabLst>
              <a:defRPr>
                <a:solidFill>
                  <a:schemeClr val="tx1"/>
                </a:solidFill>
                <a:latin typeface="Arial" panose="020B0604020202020204" pitchFamily="34" charset="0"/>
              </a:defRPr>
            </a:lvl7pPr>
            <a:lvl8pPr eaLnBrk="0" fontAlgn="base" hangingPunct="0">
              <a:spcBef>
                <a:spcPct val="0"/>
              </a:spcBef>
              <a:spcAft>
                <a:spcPct val="0"/>
              </a:spcAft>
              <a:tabLst>
                <a:tab pos="228600" algn="l"/>
              </a:tabLst>
              <a:defRPr>
                <a:solidFill>
                  <a:schemeClr val="tx1"/>
                </a:solidFill>
                <a:latin typeface="Arial" panose="020B0604020202020204" pitchFamily="34" charset="0"/>
              </a:defRPr>
            </a:lvl8pPr>
            <a:lvl9pPr eaLnBrk="0" fontAlgn="base" hangingPunct="0">
              <a:spcBef>
                <a:spcPct val="0"/>
              </a:spcBef>
              <a:spcAft>
                <a:spcPct val="0"/>
              </a:spcAft>
              <a:tabLst>
                <a:tab pos="2286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GB" altLang="en-US" sz="2800" b="1"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How are the genders experiencing inequality in Britain?</a:t>
            </a: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One in four women experience domestic violence at some time in their lives.</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In 70% of heterosexual couples where both partners work full-time, the woman does most of the housework.</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An average of 3 women per day claim they have lost their jobs because they are pregnant.</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Estimates suggest that more than half of females and nearly 10% of male workers have experienced some form of sexual harassment at work. </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Reported rape has trebled in the last decade but the conviction rate has dropped from 24% to 6%. </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Each week, two women are killed by their current or former partners. </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The female prison population almost trebled between 1993 and 2003. It is still less than 10% of all prisoners.</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59% of girls and 48% of boys gain five or more GCSEs grades A*–C or equivalent qualifications.</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Average hourly earnings for women working full-time are 18% lower than for men working full-time, and for women working part-time hourly earnings are 40% lower.</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Life expectancy of men and women in Britain</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None/>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Men	74.5	Women 79.8	years difference 5.3</a:t>
            </a:r>
            <a:endParaRPr kumimoji="0" lang="en-GB" altLang="en-US" sz="1600" b="0" i="0" u="none" strike="noStrike" cap="none" normalizeH="0" baseline="0" dirty="0">
              <a:ln>
                <a:noFill/>
              </a:ln>
              <a:solidFill>
                <a:schemeClr val="tx1"/>
              </a:solidFill>
              <a:effectLst/>
              <a:latin typeface="Comic Sans MS" panose="030F0702030302020204" pitchFamily="66" charset="0"/>
            </a:endParaRP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n-GB" altLang="en-US" sz="2000" b="0" i="0" u="none" strike="noStrike" cap="none" normalizeH="0" baseline="0" dirty="0">
                <a:ln>
                  <a:noFill/>
                </a:ln>
                <a:solidFill>
                  <a:schemeClr val="tx1"/>
                </a:solidFill>
                <a:effectLst/>
                <a:latin typeface="Comic Sans MS" panose="030F0702030302020204" pitchFamily="66" charset="0"/>
                <a:ea typeface="Times New Roman" panose="02020603050405020304" pitchFamily="18" charset="0"/>
                <a:cs typeface="Arial" panose="020B0604020202020204" pitchFamily="34" charset="0"/>
              </a:rPr>
              <a:t>The gender gap between women’s and men’s average incomes in 2002/03 was 46%.</a:t>
            </a:r>
            <a:endParaRPr kumimoji="0" lang="en-GB" altLang="en-US" sz="4400" b="0" i="0" u="none" strike="noStrike" cap="none" normalizeH="0" baseline="0" dirty="0">
              <a:ln>
                <a:noFill/>
              </a:ln>
              <a:solidFill>
                <a:schemeClr val="tx1"/>
              </a:solidFill>
              <a:effectLst/>
              <a:latin typeface="Comic Sans MS" panose="030F0702030302020204" pitchFamily="66" charset="0"/>
            </a:endParaRPr>
          </a:p>
        </p:txBody>
      </p:sp>
    </p:spTree>
    <p:extLst>
      <p:ext uri="{BB962C8B-B14F-4D97-AF65-F5344CB8AC3E}">
        <p14:creationId xmlns:p14="http://schemas.microsoft.com/office/powerpoint/2010/main" val="29132432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18CB3641-EB13-4E77-A3EB-EB1FE07A1F37}"/>
              </a:ext>
            </a:extLst>
          </p:cNvPr>
          <p:cNvGraphicFramePr>
            <a:graphicFrameLocks noGrp="1"/>
          </p:cNvGraphicFramePr>
          <p:nvPr>
            <p:extLst>
              <p:ext uri="{D42A27DB-BD31-4B8C-83A1-F6EECF244321}">
                <p14:modId xmlns:p14="http://schemas.microsoft.com/office/powerpoint/2010/main" val="585603077"/>
              </p:ext>
            </p:extLst>
          </p:nvPr>
        </p:nvGraphicFramePr>
        <p:xfrm>
          <a:off x="542925" y="1075730"/>
          <a:ext cx="10915650" cy="5356894"/>
        </p:xfrm>
        <a:graphic>
          <a:graphicData uri="http://schemas.openxmlformats.org/drawingml/2006/table">
            <a:tbl>
              <a:tblPr firstRow="1" bandRow="1">
                <a:tableStyleId>{00A15C55-8517-42AA-B614-E9B94910E393}</a:tableStyleId>
              </a:tblPr>
              <a:tblGrid>
                <a:gridCol w="5457825">
                  <a:extLst>
                    <a:ext uri="{9D8B030D-6E8A-4147-A177-3AD203B41FA5}">
                      <a16:colId xmlns:a16="http://schemas.microsoft.com/office/drawing/2014/main" val="2644212159"/>
                    </a:ext>
                  </a:extLst>
                </a:gridCol>
                <a:gridCol w="5457825">
                  <a:extLst>
                    <a:ext uri="{9D8B030D-6E8A-4147-A177-3AD203B41FA5}">
                      <a16:colId xmlns:a16="http://schemas.microsoft.com/office/drawing/2014/main" val="2860264543"/>
                    </a:ext>
                  </a:extLst>
                </a:gridCol>
              </a:tblGrid>
              <a:tr h="411875">
                <a:tc>
                  <a:txBody>
                    <a:bodyPr/>
                    <a:lstStyle/>
                    <a:p>
                      <a:r>
                        <a:rPr lang="en-US" dirty="0"/>
                        <a:t>Female</a:t>
                      </a:r>
                      <a:endParaRPr lang="en-GB" dirty="0">
                        <a:latin typeface="Comic Sans MS" panose="030F0702030302020204" pitchFamily="66" charset="0"/>
                      </a:endParaRPr>
                    </a:p>
                  </a:txBody>
                  <a:tcPr/>
                </a:tc>
                <a:tc>
                  <a:txBody>
                    <a:bodyPr/>
                    <a:lstStyle/>
                    <a:p>
                      <a:r>
                        <a:rPr lang="en-US" dirty="0"/>
                        <a:t>Male</a:t>
                      </a:r>
                      <a:endParaRPr lang="en-GB" dirty="0">
                        <a:latin typeface="Comic Sans MS" panose="030F0702030302020204" pitchFamily="66" charset="0"/>
                      </a:endParaRPr>
                    </a:p>
                  </a:txBody>
                  <a:tcPr/>
                </a:tc>
                <a:extLst>
                  <a:ext uri="{0D108BD9-81ED-4DB2-BD59-A6C34878D82A}">
                    <a16:rowId xmlns:a16="http://schemas.microsoft.com/office/drawing/2014/main" val="501611073"/>
                  </a:ext>
                </a:extLst>
              </a:tr>
              <a:tr h="41187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Patriarchy, Sexism</a:t>
                      </a:r>
                      <a:endParaRPr lang="en-GB" dirty="0"/>
                    </a:p>
                    <a:p>
                      <a:endParaRPr lang="en-GB" dirty="0">
                        <a:latin typeface="Comic Sans MS" panose="030F0702030302020204" pitchFamily="66" charset="0"/>
                      </a:endParaRPr>
                    </a:p>
                  </a:txBody>
                  <a:tcPr/>
                </a:tc>
                <a:tc>
                  <a:txBody>
                    <a:bodyPr/>
                    <a:lstStyle/>
                    <a:p>
                      <a:r>
                        <a:rPr lang="en-US" dirty="0"/>
                        <a:t>Lower life expectancy</a:t>
                      </a:r>
                      <a:endParaRPr lang="en-GB" dirty="0">
                        <a:latin typeface="Comic Sans MS" panose="030F0702030302020204" pitchFamily="66" charset="0"/>
                      </a:endParaRPr>
                    </a:p>
                  </a:txBody>
                  <a:tcPr/>
                </a:tc>
                <a:extLst>
                  <a:ext uri="{0D108BD9-81ED-4DB2-BD59-A6C34878D82A}">
                    <a16:rowId xmlns:a16="http://schemas.microsoft.com/office/drawing/2014/main" val="3304676627"/>
                  </a:ext>
                </a:extLst>
              </a:tr>
              <a:tr h="411875">
                <a:tc>
                  <a:txBody>
                    <a:bodyPr/>
                    <a:lstStyle/>
                    <a:p>
                      <a:r>
                        <a:rPr lang="en-US" dirty="0"/>
                        <a:t>Triple shift</a:t>
                      </a:r>
                      <a:endParaRPr lang="en-GB" dirty="0">
                        <a:latin typeface="Comic Sans MS" panose="030F0702030302020204" pitchFamily="66" charset="0"/>
                      </a:endParaRPr>
                    </a:p>
                  </a:txBody>
                  <a:tcPr/>
                </a:tc>
                <a:tc>
                  <a:txBody>
                    <a:bodyPr/>
                    <a:lstStyle/>
                    <a:p>
                      <a:r>
                        <a:rPr lang="en-US" dirty="0"/>
                        <a:t>More dangerous jobs</a:t>
                      </a:r>
                      <a:endParaRPr lang="en-GB" dirty="0">
                        <a:latin typeface="Comic Sans MS" panose="030F0702030302020204" pitchFamily="66" charset="0"/>
                      </a:endParaRPr>
                    </a:p>
                  </a:txBody>
                  <a:tcPr/>
                </a:tc>
                <a:extLst>
                  <a:ext uri="{0D108BD9-81ED-4DB2-BD59-A6C34878D82A}">
                    <a16:rowId xmlns:a16="http://schemas.microsoft.com/office/drawing/2014/main" val="3693980749"/>
                  </a:ext>
                </a:extLst>
              </a:tr>
              <a:tr h="411875">
                <a:tc>
                  <a:txBody>
                    <a:bodyPr/>
                    <a:lstStyle/>
                    <a:p>
                      <a:r>
                        <a:rPr lang="en-US" dirty="0"/>
                        <a:t>Gender pay gap</a:t>
                      </a:r>
                      <a:endParaRPr lang="en-GB" dirty="0">
                        <a:latin typeface="Comic Sans MS" panose="030F0702030302020204" pitchFamily="66" charset="0"/>
                      </a:endParaRPr>
                    </a:p>
                  </a:txBody>
                  <a:tcPr/>
                </a:tc>
                <a:tc>
                  <a:txBody>
                    <a:bodyPr/>
                    <a:lstStyle/>
                    <a:p>
                      <a:r>
                        <a:rPr lang="en-US" dirty="0"/>
                        <a:t>Pressure to be ‘breadwinner’</a:t>
                      </a:r>
                      <a:endParaRPr lang="en-GB" dirty="0">
                        <a:latin typeface="Comic Sans MS" panose="030F0702030302020204" pitchFamily="66" charset="0"/>
                      </a:endParaRPr>
                    </a:p>
                  </a:txBody>
                  <a:tcPr/>
                </a:tc>
                <a:extLst>
                  <a:ext uri="{0D108BD9-81ED-4DB2-BD59-A6C34878D82A}">
                    <a16:rowId xmlns:a16="http://schemas.microsoft.com/office/drawing/2014/main" val="576801251"/>
                  </a:ext>
                </a:extLst>
              </a:tr>
              <a:tr h="411875">
                <a:tc>
                  <a:txBody>
                    <a:bodyPr/>
                    <a:lstStyle/>
                    <a:p>
                      <a:r>
                        <a:rPr lang="en-US" dirty="0"/>
                        <a:t>Glass ceiling</a:t>
                      </a:r>
                      <a:endParaRPr lang="en-GB" dirty="0">
                        <a:latin typeface="Comic Sans MS" panose="030F0702030302020204" pitchFamily="66" charset="0"/>
                      </a:endParaRPr>
                    </a:p>
                  </a:txBody>
                  <a:tcPr/>
                </a:tc>
                <a:tc>
                  <a:txBody>
                    <a:bodyPr/>
                    <a:lstStyle/>
                    <a:p>
                      <a:r>
                        <a:rPr lang="en-US" dirty="0"/>
                        <a:t>Crisis of masculinity</a:t>
                      </a:r>
                      <a:endParaRPr lang="en-GB" dirty="0">
                        <a:latin typeface="Comic Sans MS" panose="030F0702030302020204" pitchFamily="66" charset="0"/>
                      </a:endParaRPr>
                    </a:p>
                  </a:txBody>
                  <a:tcPr/>
                </a:tc>
                <a:extLst>
                  <a:ext uri="{0D108BD9-81ED-4DB2-BD59-A6C34878D82A}">
                    <a16:rowId xmlns:a16="http://schemas.microsoft.com/office/drawing/2014/main" val="581002151"/>
                  </a:ext>
                </a:extLst>
              </a:tr>
              <a:tr h="710907">
                <a:tc>
                  <a:txBody>
                    <a:bodyPr/>
                    <a:lstStyle/>
                    <a:p>
                      <a:r>
                        <a:rPr lang="en-US" dirty="0"/>
                        <a:t>Domestic violence ‘dark side of the family’</a:t>
                      </a:r>
                      <a:endParaRPr lang="en-GB" dirty="0">
                        <a:latin typeface="Comic Sans MS" panose="030F0702030302020204" pitchFamily="66" charset="0"/>
                      </a:endParaRPr>
                    </a:p>
                  </a:txBody>
                  <a:tcPr/>
                </a:tc>
                <a:tc>
                  <a:txBody>
                    <a:bodyPr/>
                    <a:lstStyle/>
                    <a:p>
                      <a:r>
                        <a:rPr lang="en-US" dirty="0"/>
                        <a:t>More likely to die of Covid19</a:t>
                      </a:r>
                      <a:endParaRPr lang="en-GB" dirty="0">
                        <a:latin typeface="Comic Sans MS" panose="030F0702030302020204" pitchFamily="66" charset="0"/>
                      </a:endParaRPr>
                    </a:p>
                  </a:txBody>
                  <a:tcPr/>
                </a:tc>
                <a:extLst>
                  <a:ext uri="{0D108BD9-81ED-4DB2-BD59-A6C34878D82A}">
                    <a16:rowId xmlns:a16="http://schemas.microsoft.com/office/drawing/2014/main" val="2591303072"/>
                  </a:ext>
                </a:extLst>
              </a:tr>
              <a:tr h="411875">
                <a:tc>
                  <a:txBody>
                    <a:bodyPr/>
                    <a:lstStyle/>
                    <a:p>
                      <a:r>
                        <a:rPr lang="en-US" dirty="0"/>
                        <a:t>Underrepresented in powerful jobs</a:t>
                      </a:r>
                      <a:endParaRPr lang="en-GB" dirty="0">
                        <a:latin typeface="Comic Sans MS" panose="030F0702030302020204" pitchFamily="66" charset="0"/>
                      </a:endParaRPr>
                    </a:p>
                  </a:txBody>
                  <a:tcPr/>
                </a:tc>
                <a:tc>
                  <a:txBody>
                    <a:bodyPr/>
                    <a:lstStyle/>
                    <a:p>
                      <a:r>
                        <a:rPr lang="en-US" dirty="0"/>
                        <a:t>Be convicted of a crime</a:t>
                      </a:r>
                      <a:endParaRPr lang="en-GB" dirty="0">
                        <a:latin typeface="Comic Sans MS" panose="030F0702030302020204" pitchFamily="66" charset="0"/>
                      </a:endParaRPr>
                    </a:p>
                  </a:txBody>
                  <a:tcPr/>
                </a:tc>
                <a:extLst>
                  <a:ext uri="{0D108BD9-81ED-4DB2-BD59-A6C34878D82A}">
                    <a16:rowId xmlns:a16="http://schemas.microsoft.com/office/drawing/2014/main" val="8769705"/>
                  </a:ext>
                </a:extLst>
              </a:tr>
              <a:tr h="710907">
                <a:tc>
                  <a:txBody>
                    <a:bodyPr/>
                    <a:lstStyle/>
                    <a:p>
                      <a:r>
                        <a:rPr lang="en-US" dirty="0"/>
                        <a:t>More likely</a:t>
                      </a:r>
                      <a:r>
                        <a:rPr lang="en-US" baseline="0" dirty="0"/>
                        <a:t> to live in poverty</a:t>
                      </a:r>
                      <a:endParaRPr lang="en-GB" dirty="0">
                        <a:latin typeface="Comic Sans MS" panose="030F0702030302020204" pitchFamily="66" charset="0"/>
                      </a:endParaRPr>
                    </a:p>
                  </a:txBody>
                  <a:tcPr/>
                </a:tc>
                <a:tc>
                  <a:txBody>
                    <a:bodyPr/>
                    <a:lstStyle/>
                    <a:p>
                      <a:r>
                        <a:rPr lang="en-US" dirty="0"/>
                        <a:t>Be a victim of crime (opportunist e.g. mugging)</a:t>
                      </a:r>
                      <a:endParaRPr lang="en-GB" dirty="0">
                        <a:latin typeface="Comic Sans MS" panose="030F0702030302020204" pitchFamily="66" charset="0"/>
                      </a:endParaRPr>
                    </a:p>
                  </a:txBody>
                  <a:tcPr/>
                </a:tc>
                <a:extLst>
                  <a:ext uri="{0D108BD9-81ED-4DB2-BD59-A6C34878D82A}">
                    <a16:rowId xmlns:a16="http://schemas.microsoft.com/office/drawing/2014/main" val="540341456"/>
                  </a:ext>
                </a:extLst>
              </a:tr>
              <a:tr h="411875">
                <a:tc>
                  <a:txBody>
                    <a:bodyPr/>
                    <a:lstStyle/>
                    <a:p>
                      <a:r>
                        <a:rPr lang="en-US" dirty="0"/>
                        <a:t>Media stereotypes</a:t>
                      </a:r>
                      <a:endParaRPr lang="en-GB" dirty="0">
                        <a:latin typeface="Comic Sans MS" panose="030F0702030302020204" pitchFamily="66" charset="0"/>
                      </a:endParaRPr>
                    </a:p>
                  </a:txBody>
                  <a:tcPr/>
                </a:tc>
                <a:tc>
                  <a:txBody>
                    <a:bodyPr/>
                    <a:lstStyle/>
                    <a:p>
                      <a:r>
                        <a:rPr lang="en-US" dirty="0"/>
                        <a:t>Lower GCSE passes</a:t>
                      </a:r>
                      <a:endParaRPr lang="en-GB" dirty="0">
                        <a:latin typeface="Comic Sans MS" panose="030F0702030302020204" pitchFamily="66" charset="0"/>
                      </a:endParaRPr>
                    </a:p>
                  </a:txBody>
                  <a:tcPr/>
                </a:tc>
                <a:extLst>
                  <a:ext uri="{0D108BD9-81ED-4DB2-BD59-A6C34878D82A}">
                    <a16:rowId xmlns:a16="http://schemas.microsoft.com/office/drawing/2014/main" val="493127449"/>
                  </a:ext>
                </a:extLst>
              </a:tr>
              <a:tr h="411875">
                <a:tc>
                  <a:txBody>
                    <a:bodyPr/>
                    <a:lstStyle/>
                    <a:p>
                      <a:r>
                        <a:rPr lang="en-US" dirty="0"/>
                        <a:t>Pressure on looks and body image</a:t>
                      </a:r>
                      <a:endParaRPr lang="en-GB" dirty="0">
                        <a:latin typeface="Comic Sans MS" panose="030F0702030302020204" pitchFamily="66" charset="0"/>
                      </a:endParaRPr>
                    </a:p>
                  </a:txBody>
                  <a:tcPr/>
                </a:tc>
                <a:tc>
                  <a:txBody>
                    <a:bodyPr/>
                    <a:lstStyle/>
                    <a:p>
                      <a:r>
                        <a:rPr lang="en-US" dirty="0"/>
                        <a:t>Labelled and stereotyped negatively</a:t>
                      </a:r>
                      <a:endParaRPr lang="en-GB" dirty="0">
                        <a:latin typeface="Comic Sans MS" panose="030F0702030302020204" pitchFamily="66" charset="0"/>
                      </a:endParaRPr>
                    </a:p>
                  </a:txBody>
                  <a:tcPr/>
                </a:tc>
                <a:extLst>
                  <a:ext uri="{0D108BD9-81ED-4DB2-BD59-A6C34878D82A}">
                    <a16:rowId xmlns:a16="http://schemas.microsoft.com/office/drawing/2014/main" val="246504739"/>
                  </a:ext>
                </a:extLst>
              </a:tr>
              <a:tr h="411875">
                <a:tc>
                  <a:txBody>
                    <a:bodyPr/>
                    <a:lstStyle/>
                    <a:p>
                      <a:r>
                        <a:rPr lang="en-US" dirty="0"/>
                        <a:t>Judged</a:t>
                      </a:r>
                      <a:r>
                        <a:rPr lang="en-US" baseline="0" dirty="0"/>
                        <a:t> on behaviour e.g. sexual activity</a:t>
                      </a:r>
                      <a:endParaRPr lang="en-GB" dirty="0">
                        <a:latin typeface="Comic Sans MS" panose="030F0702030302020204" pitchFamily="66" charset="0"/>
                      </a:endParaRPr>
                    </a:p>
                  </a:txBody>
                  <a:tcPr/>
                </a:tc>
                <a:tc>
                  <a:txBody>
                    <a:bodyPr/>
                    <a:lstStyle/>
                    <a:p>
                      <a:r>
                        <a:rPr lang="en-US" dirty="0"/>
                        <a:t>More likely</a:t>
                      </a:r>
                      <a:r>
                        <a:rPr lang="en-US" baseline="0" dirty="0"/>
                        <a:t> to die in accidents</a:t>
                      </a:r>
                      <a:endParaRPr lang="en-GB" dirty="0">
                        <a:latin typeface="Comic Sans MS" panose="030F0702030302020204" pitchFamily="66" charset="0"/>
                      </a:endParaRPr>
                    </a:p>
                  </a:txBody>
                  <a:tcPr/>
                </a:tc>
                <a:extLst>
                  <a:ext uri="{0D108BD9-81ED-4DB2-BD59-A6C34878D82A}">
                    <a16:rowId xmlns:a16="http://schemas.microsoft.com/office/drawing/2014/main" val="3136403680"/>
                  </a:ext>
                </a:extLst>
              </a:tr>
            </a:tbl>
          </a:graphicData>
        </a:graphic>
      </p:graphicFrame>
      <p:sp>
        <p:nvSpPr>
          <p:cNvPr id="6" name="Rectangle 5">
            <a:extLst>
              <a:ext uri="{FF2B5EF4-FFF2-40B4-BE49-F238E27FC236}">
                <a16:creationId xmlns:a16="http://schemas.microsoft.com/office/drawing/2014/main" id="{3607E074-6884-4D38-A5F1-D1264F57EC01}"/>
              </a:ext>
            </a:extLst>
          </p:cNvPr>
          <p:cNvSpPr/>
          <p:nvPr/>
        </p:nvSpPr>
        <p:spPr>
          <a:xfrm>
            <a:off x="1722294" y="0"/>
            <a:ext cx="8880765"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Gender inequality comparison</a:t>
            </a:r>
            <a:endParaRPr lang="en-GB"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36580970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7DC88F3-0EDB-4753-BCAA-F435995CBF0B}"/>
              </a:ext>
            </a:extLst>
          </p:cNvPr>
          <p:cNvSpPr/>
          <p:nvPr/>
        </p:nvSpPr>
        <p:spPr>
          <a:xfrm>
            <a:off x="220397" y="3918051"/>
            <a:ext cx="7084530" cy="829441"/>
          </a:xfrm>
          <a:prstGeom prst="rect">
            <a:avLst/>
          </a:prstGeom>
          <a:solidFill>
            <a:schemeClr val="accent4">
              <a:lumMod val="20000"/>
              <a:lumOff val="80000"/>
            </a:schemeClr>
          </a:solidFill>
        </p:spPr>
        <p:txBody>
          <a:bodyPr vert="horz" lIns="91440" tIns="45720" rIns="91440" bIns="45720" rtlCol="0" anchor="t">
            <a:normAutofit lnSpcReduction="10000"/>
          </a:bodyPr>
          <a:lstStyle/>
          <a:p>
            <a:pPr>
              <a:lnSpc>
                <a:spcPct val="90000"/>
              </a:lnSpc>
              <a:spcAft>
                <a:spcPts val="600"/>
              </a:spcAft>
            </a:pPr>
            <a:r>
              <a:rPr lang="en-US" b="0" i="0" u="none" strike="noStrike" dirty="0">
                <a:solidFill>
                  <a:schemeClr val="bg1">
                    <a:lumMod val="95000"/>
                    <a:lumOff val="5000"/>
                  </a:schemeClr>
                </a:solidFill>
                <a:effectLst/>
              </a:rPr>
              <a:t>‘’Women’s health services, such as access to contraception and abortion, are also precarious unless governments state that they are essential services’’. </a:t>
            </a:r>
          </a:p>
          <a:p>
            <a:pPr indent="-228600">
              <a:lnSpc>
                <a:spcPct val="90000"/>
              </a:lnSpc>
              <a:spcAft>
                <a:spcPts val="600"/>
              </a:spcAft>
              <a:buFont typeface="Arial" panose="020B0604020202020204" pitchFamily="34" charset="0"/>
              <a:buChar char="•"/>
            </a:pPr>
            <a:endParaRPr lang="en-US" dirty="0">
              <a:solidFill>
                <a:schemeClr val="tx1">
                  <a:lumMod val="95000"/>
                  <a:lumOff val="5000"/>
                </a:schemeClr>
              </a:solidFill>
            </a:endParaRPr>
          </a:p>
        </p:txBody>
      </p:sp>
      <p:sp>
        <p:nvSpPr>
          <p:cNvPr id="73" name="Freeform: Shape 72">
            <a:extLst>
              <a:ext uri="{FF2B5EF4-FFF2-40B4-BE49-F238E27FC236}">
                <a16:creationId xmlns:a16="http://schemas.microsoft.com/office/drawing/2014/main" id="{2C6A2225-94AF-4BC4-98F4-77746E7B1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5108" y="1"/>
            <a:ext cx="4666892" cy="3612937"/>
          </a:xfrm>
          <a:custGeom>
            <a:avLst/>
            <a:gdLst>
              <a:gd name="connsiteX0" fmla="*/ 192227 w 4666892"/>
              <a:gd name="connsiteY0" fmla="*/ 0 h 3612937"/>
              <a:gd name="connsiteX1" fmla="*/ 4666892 w 4666892"/>
              <a:gd name="connsiteY1" fmla="*/ 0 h 3612937"/>
              <a:gd name="connsiteX2" fmla="*/ 4666892 w 4666892"/>
              <a:gd name="connsiteY2" fmla="*/ 2643684 h 3612937"/>
              <a:gd name="connsiteX3" fmla="*/ 4657487 w 4666892"/>
              <a:gd name="connsiteY3" fmla="*/ 2656262 h 3612937"/>
              <a:gd name="connsiteX4" fmla="*/ 2628900 w 4666892"/>
              <a:gd name="connsiteY4" fmla="*/ 3612937 h 3612937"/>
              <a:gd name="connsiteX5" fmla="*/ 0 w 4666892"/>
              <a:gd name="connsiteY5" fmla="*/ 984037 h 3612937"/>
              <a:gd name="connsiteX6" fmla="*/ 118190 w 4666892"/>
              <a:gd name="connsiteY6" fmla="*/ 202283 h 3612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6892" h="3612937">
                <a:moveTo>
                  <a:pt x="192227" y="0"/>
                </a:moveTo>
                <a:lnTo>
                  <a:pt x="4666892" y="0"/>
                </a:lnTo>
                <a:lnTo>
                  <a:pt x="4666892" y="2643684"/>
                </a:lnTo>
                <a:lnTo>
                  <a:pt x="4657487" y="2656262"/>
                </a:lnTo>
                <a:cubicBezTo>
                  <a:pt x="4175308" y="3240527"/>
                  <a:pt x="3445594" y="3612937"/>
                  <a:pt x="2628900" y="3612937"/>
                </a:cubicBezTo>
                <a:cubicBezTo>
                  <a:pt x="1176999" y="3612937"/>
                  <a:pt x="0" y="2435938"/>
                  <a:pt x="0" y="984037"/>
                </a:cubicBezTo>
                <a:cubicBezTo>
                  <a:pt x="0" y="711806"/>
                  <a:pt x="41379" y="449239"/>
                  <a:pt x="118190" y="2022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prstClr val="white"/>
              </a:solidFill>
              <a:effectLst/>
              <a:uLnTx/>
              <a:uFillTx/>
              <a:ea typeface="+mn-ea"/>
              <a:cs typeface="+mn-cs"/>
            </a:endParaRPr>
          </a:p>
        </p:txBody>
      </p:sp>
      <p:pic>
        <p:nvPicPr>
          <p:cNvPr id="3076" name="Picture 4" descr="Lockdown more difficult for home-alone single women | Deccan Herald">
            <a:extLst>
              <a:ext uri="{FF2B5EF4-FFF2-40B4-BE49-F238E27FC236}">
                <a16:creationId xmlns:a16="http://schemas.microsoft.com/office/drawing/2014/main" id="{30474CEF-6059-49D3-AA32-3BE042EB441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2200" b="-2"/>
          <a:stretch/>
        </p:blipFill>
        <p:spPr bwMode="auto">
          <a:xfrm>
            <a:off x="7689829" y="10"/>
            <a:ext cx="4502173" cy="3448209"/>
          </a:xfrm>
          <a:custGeom>
            <a:avLst/>
            <a:gdLst/>
            <a:ahLst/>
            <a:cxnLst/>
            <a:rect l="l" t="t" r="r" b="b"/>
            <a:pathLst>
              <a:path w="4502173" h="3448219">
                <a:moveTo>
                  <a:pt x="205627" y="0"/>
                </a:moveTo>
                <a:lnTo>
                  <a:pt x="4502173" y="0"/>
                </a:lnTo>
                <a:lnTo>
                  <a:pt x="4502173" y="2368934"/>
                </a:lnTo>
                <a:lnTo>
                  <a:pt x="4365663" y="2551486"/>
                </a:lnTo>
                <a:cubicBezTo>
                  <a:pt x="3913696" y="3099144"/>
                  <a:pt x="3229704" y="3448219"/>
                  <a:pt x="2464181" y="3448219"/>
                </a:cubicBezTo>
                <a:cubicBezTo>
                  <a:pt x="1103251" y="3448219"/>
                  <a:pt x="0" y="2344968"/>
                  <a:pt x="0" y="984038"/>
                </a:cubicBezTo>
                <a:cubicBezTo>
                  <a:pt x="0" y="643806"/>
                  <a:pt x="68954" y="319678"/>
                  <a:pt x="193648" y="24867"/>
                </a:cubicBezTo>
                <a:close/>
              </a:path>
            </a:pathLst>
          </a:custGeom>
          <a:noFill/>
          <a:extLst>
            <a:ext uri="{909E8E84-426E-40DD-AFC4-6F175D3DCCD1}">
              <a14:hiddenFill xmlns:a14="http://schemas.microsoft.com/office/drawing/2010/main">
                <a:solidFill>
                  <a:srgbClr val="FFFFFF"/>
                </a:solidFill>
              </a14:hiddenFill>
            </a:ext>
          </a:extLst>
        </p:spPr>
      </p:pic>
      <p:sp>
        <p:nvSpPr>
          <p:cNvPr id="75" name="Freeform: Shape 74">
            <a:extLst>
              <a:ext uri="{FF2B5EF4-FFF2-40B4-BE49-F238E27FC236}">
                <a16:creationId xmlns:a16="http://schemas.microsoft.com/office/drawing/2014/main" id="{648F5915-2CE1-4F74-88C5-D4366893D2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4737" y="3918051"/>
            <a:ext cx="3587263" cy="2939948"/>
          </a:xfrm>
          <a:custGeom>
            <a:avLst/>
            <a:gdLst>
              <a:gd name="connsiteX0" fmla="*/ 2070613 w 3587263"/>
              <a:gd name="connsiteY0" fmla="*/ 0 h 2939948"/>
              <a:gd name="connsiteX1" fmla="*/ 3534758 w 3587263"/>
              <a:gd name="connsiteY1" fmla="*/ 606469 h 2939948"/>
              <a:gd name="connsiteX2" fmla="*/ 3587263 w 3587263"/>
              <a:gd name="connsiteY2" fmla="*/ 664240 h 2939948"/>
              <a:gd name="connsiteX3" fmla="*/ 3587263 w 3587263"/>
              <a:gd name="connsiteY3" fmla="*/ 2939948 h 2939948"/>
              <a:gd name="connsiteX4" fmla="*/ 193241 w 3587263"/>
              <a:gd name="connsiteY4" fmla="*/ 2939948 h 2939948"/>
              <a:gd name="connsiteX5" fmla="*/ 162719 w 3587263"/>
              <a:gd name="connsiteY5" fmla="*/ 2876589 h 2939948"/>
              <a:gd name="connsiteX6" fmla="*/ 0 w 3587263"/>
              <a:gd name="connsiteY6" fmla="*/ 2070613 h 2939948"/>
              <a:gd name="connsiteX7" fmla="*/ 2070613 w 3587263"/>
              <a:gd name="connsiteY7" fmla="*/ 0 h 293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7263" h="2939948">
                <a:moveTo>
                  <a:pt x="2070613" y="0"/>
                </a:moveTo>
                <a:cubicBezTo>
                  <a:pt x="2642397" y="0"/>
                  <a:pt x="3160050" y="231761"/>
                  <a:pt x="3534758" y="606469"/>
                </a:cubicBezTo>
                <a:lnTo>
                  <a:pt x="3587263" y="664240"/>
                </a:lnTo>
                <a:lnTo>
                  <a:pt x="3587263" y="2939948"/>
                </a:lnTo>
                <a:lnTo>
                  <a:pt x="193241" y="2939948"/>
                </a:lnTo>
                <a:lnTo>
                  <a:pt x="162719" y="2876589"/>
                </a:lnTo>
                <a:cubicBezTo>
                  <a:pt x="57940" y="2628865"/>
                  <a:pt x="0" y="2356505"/>
                  <a:pt x="0" y="2070613"/>
                </a:cubicBezTo>
                <a:cubicBezTo>
                  <a:pt x="0" y="927045"/>
                  <a:pt x="927045" y="0"/>
                  <a:pt x="2070613"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b="0" i="0" u="none" strike="noStrike" kern="1200" cap="none" spc="0" normalizeH="0" baseline="0" noProof="0">
              <a:ln>
                <a:noFill/>
              </a:ln>
              <a:solidFill>
                <a:prstClr val="white"/>
              </a:solidFill>
              <a:effectLst/>
              <a:uLnTx/>
              <a:uFillTx/>
              <a:ea typeface="+mn-ea"/>
              <a:cs typeface="+mn-cs"/>
            </a:endParaRPr>
          </a:p>
        </p:txBody>
      </p:sp>
      <p:pic>
        <p:nvPicPr>
          <p:cNvPr id="3074" name="Picture 2" descr="Schools Closed - Working From Home. How To Make It Happen?">
            <a:extLst>
              <a:ext uri="{FF2B5EF4-FFF2-40B4-BE49-F238E27FC236}">
                <a16:creationId xmlns:a16="http://schemas.microsoft.com/office/drawing/2014/main" id="{88A16C4D-5C9C-45AF-A786-9F1EFD2DB88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68" r="16670" b="2"/>
          <a:stretch/>
        </p:blipFill>
        <p:spPr bwMode="auto">
          <a:xfrm>
            <a:off x="8768827" y="4082141"/>
            <a:ext cx="3423175" cy="2775859"/>
          </a:xfrm>
          <a:custGeom>
            <a:avLst/>
            <a:gdLst/>
            <a:ahLst/>
            <a:cxnLst/>
            <a:rect l="l" t="t" r="r" b="b"/>
            <a:pathLst>
              <a:path w="3423175" h="2775859">
                <a:moveTo>
                  <a:pt x="1906524" y="0"/>
                </a:moveTo>
                <a:cubicBezTo>
                  <a:pt x="2498805" y="0"/>
                  <a:pt x="3028006" y="270078"/>
                  <a:pt x="3377691" y="693798"/>
                </a:cubicBezTo>
                <a:lnTo>
                  <a:pt x="3423175" y="754624"/>
                </a:lnTo>
                <a:lnTo>
                  <a:pt x="3423175" y="2775859"/>
                </a:lnTo>
                <a:lnTo>
                  <a:pt x="211114" y="2775859"/>
                </a:lnTo>
                <a:lnTo>
                  <a:pt x="149824" y="2648629"/>
                </a:lnTo>
                <a:cubicBezTo>
                  <a:pt x="53349" y="2420536"/>
                  <a:pt x="0" y="2169760"/>
                  <a:pt x="0" y="1906524"/>
                </a:cubicBezTo>
                <a:cubicBezTo>
                  <a:pt x="0" y="853580"/>
                  <a:pt x="853580" y="0"/>
                  <a:pt x="1906524" y="0"/>
                </a:cubicBezTo>
                <a:close/>
              </a:path>
            </a:pathLst>
          </a:custGeom>
          <a:solidFill>
            <a:schemeClr val="accent4">
              <a:lumMod val="20000"/>
              <a:lumOff val="80000"/>
            </a:schemeClr>
          </a:solidFill>
        </p:spPr>
      </p:pic>
      <p:sp>
        <p:nvSpPr>
          <p:cNvPr id="5" name="Rectangle 4">
            <a:extLst>
              <a:ext uri="{FF2B5EF4-FFF2-40B4-BE49-F238E27FC236}">
                <a16:creationId xmlns:a16="http://schemas.microsoft.com/office/drawing/2014/main" id="{E9D1D2D6-6E26-4855-A9C4-9D62DFF771C1}"/>
              </a:ext>
            </a:extLst>
          </p:cNvPr>
          <p:cNvSpPr/>
          <p:nvPr/>
        </p:nvSpPr>
        <p:spPr>
          <a:xfrm>
            <a:off x="220397" y="2434273"/>
            <a:ext cx="8070850" cy="1200329"/>
          </a:xfrm>
          <a:prstGeom prst="rect">
            <a:avLst/>
          </a:prstGeom>
          <a:solidFill>
            <a:schemeClr val="accent6">
              <a:lumMod val="20000"/>
              <a:lumOff val="80000"/>
            </a:schemeClr>
          </a:solidFill>
        </p:spPr>
        <p:txBody>
          <a:bodyPr wrap="square">
            <a:spAutoFit/>
          </a:bodyPr>
          <a:lstStyle/>
          <a:p>
            <a:pPr>
              <a:spcAft>
                <a:spcPts val="600"/>
              </a:spcAft>
            </a:pPr>
            <a:r>
              <a:rPr lang="en-US" b="0" i="0" u="none" strike="noStrike" dirty="0">
                <a:solidFill>
                  <a:srgbClr val="444444"/>
                </a:solidFill>
                <a:effectLst/>
              </a:rPr>
              <a:t>‘’Reports of domestic violence, too, </a:t>
            </a:r>
            <a:r>
              <a:rPr lang="en-US" b="1" i="0" u="none" strike="noStrike" dirty="0">
                <a:solidFill>
                  <a:srgbClr val="002856"/>
                </a:solidFill>
                <a:effectLst/>
                <a:hlinkClick r:id="rId5"/>
              </a:rPr>
              <a:t>have surged as a result of the pandemic</a:t>
            </a:r>
            <a:r>
              <a:rPr lang="en-US" b="0" i="0" u="none" strike="noStrike" dirty="0">
                <a:solidFill>
                  <a:srgbClr val="444444"/>
                </a:solidFill>
                <a:effectLst/>
              </a:rPr>
              <a:t>. In France, </a:t>
            </a:r>
            <a:r>
              <a:rPr lang="en-US" b="1" i="0" u="none" strike="noStrike" dirty="0">
                <a:solidFill>
                  <a:srgbClr val="002856"/>
                </a:solidFill>
                <a:effectLst/>
                <a:hlinkClick r:id="rId6"/>
              </a:rPr>
              <a:t>cases rose by a third in the first week of lockdown</a:t>
            </a:r>
            <a:r>
              <a:rPr lang="en-US" b="0" i="0" u="none" strike="noStrike" dirty="0">
                <a:solidFill>
                  <a:srgbClr val="444444"/>
                </a:solidFill>
                <a:effectLst/>
              </a:rPr>
              <a:t>, while </a:t>
            </a:r>
            <a:r>
              <a:rPr lang="en-US" b="1" i="0" u="none" strike="noStrike" dirty="0">
                <a:solidFill>
                  <a:srgbClr val="002856"/>
                </a:solidFill>
                <a:effectLst/>
                <a:hlinkClick r:id="rId7"/>
              </a:rPr>
              <a:t>reports are up 75% in Australia</a:t>
            </a:r>
            <a:r>
              <a:rPr lang="en-US" b="0" i="0" u="none" strike="noStrike" dirty="0">
                <a:solidFill>
                  <a:srgbClr val="444444"/>
                </a:solidFill>
                <a:effectLst/>
              </a:rPr>
              <a:t> and cases have </a:t>
            </a:r>
            <a:r>
              <a:rPr lang="en-US" b="1" i="0" u="none" strike="noStrike" dirty="0">
                <a:solidFill>
                  <a:srgbClr val="002856"/>
                </a:solidFill>
                <a:effectLst/>
                <a:hlinkClick r:id="rId8"/>
              </a:rPr>
              <a:t>doubled in Lebanon</a:t>
            </a:r>
            <a:r>
              <a:rPr lang="en-US" b="0" i="0" u="none" strike="noStrike" dirty="0">
                <a:solidFill>
                  <a:srgbClr val="444444"/>
                </a:solidFill>
                <a:effectLst/>
              </a:rPr>
              <a:t>. While domestic violence can affect men or women, women experience a disproportionate amount’’.</a:t>
            </a:r>
            <a:endParaRPr lang="en-US" b="0" i="0" u="none" strike="noStrike">
              <a:solidFill>
                <a:srgbClr val="444444"/>
              </a:solidFill>
              <a:effectLst/>
            </a:endParaRPr>
          </a:p>
        </p:txBody>
      </p:sp>
      <p:sp>
        <p:nvSpPr>
          <p:cNvPr id="6" name="Rectangle 5">
            <a:extLst>
              <a:ext uri="{FF2B5EF4-FFF2-40B4-BE49-F238E27FC236}">
                <a16:creationId xmlns:a16="http://schemas.microsoft.com/office/drawing/2014/main" id="{79E20A47-BA97-4FBE-A5D2-148A3868626B}"/>
              </a:ext>
            </a:extLst>
          </p:cNvPr>
          <p:cNvSpPr/>
          <p:nvPr/>
        </p:nvSpPr>
        <p:spPr>
          <a:xfrm>
            <a:off x="253428" y="4893942"/>
            <a:ext cx="6096000" cy="1477328"/>
          </a:xfrm>
          <a:prstGeom prst="rect">
            <a:avLst/>
          </a:prstGeom>
          <a:solidFill>
            <a:schemeClr val="accent4">
              <a:lumMod val="20000"/>
              <a:lumOff val="80000"/>
            </a:schemeClr>
          </a:solidFill>
        </p:spPr>
        <p:txBody>
          <a:bodyPr>
            <a:spAutoFit/>
          </a:bodyPr>
          <a:lstStyle/>
          <a:p>
            <a:pPr>
              <a:spcAft>
                <a:spcPts val="600"/>
              </a:spcAft>
            </a:pPr>
            <a:r>
              <a:rPr lang="en-US" b="0" i="0" u="none" strike="noStrike" dirty="0">
                <a:solidFill>
                  <a:srgbClr val="383838"/>
                </a:solidFill>
                <a:effectLst/>
              </a:rPr>
              <a:t>Division of </a:t>
            </a:r>
            <a:r>
              <a:rPr lang="en-US" b="0" i="0" u="none" strike="noStrike" dirty="0" err="1">
                <a:solidFill>
                  <a:srgbClr val="383838"/>
                </a:solidFill>
                <a:effectLst/>
              </a:rPr>
              <a:t>labour</a:t>
            </a:r>
            <a:r>
              <a:rPr lang="en-US" b="0" i="0" u="none" strike="noStrike" dirty="0">
                <a:solidFill>
                  <a:srgbClr val="383838"/>
                </a:solidFill>
                <a:effectLst/>
              </a:rPr>
              <a:t>: A </a:t>
            </a:r>
            <a:r>
              <a:rPr lang="en-US" b="0" i="0" u="sng" dirty="0">
                <a:solidFill>
                  <a:srgbClr val="383838"/>
                </a:solidFill>
                <a:effectLst/>
                <a:hlinkClick r:id="rId9"/>
              </a:rPr>
              <a:t>recent German study</a:t>
            </a:r>
            <a:r>
              <a:rPr lang="en-US" b="0" i="0" u="none" strike="noStrike" dirty="0">
                <a:solidFill>
                  <a:srgbClr val="383838"/>
                </a:solidFill>
                <a:effectLst/>
              </a:rPr>
              <a:t> has shown that when women work from home, they tend to do three hours more childcare compared to women who do not work from home – while men who are home-workers end up </a:t>
            </a:r>
            <a:r>
              <a:rPr lang="en-US" b="0" i="0" u="sng" dirty="0">
                <a:solidFill>
                  <a:srgbClr val="383838"/>
                </a:solidFill>
                <a:effectLst/>
                <a:hlinkClick r:id="rId10"/>
              </a:rPr>
              <a:t>doing more</a:t>
            </a:r>
            <a:r>
              <a:rPr lang="en-US" b="0" i="0" u="none" strike="noStrike" dirty="0">
                <a:solidFill>
                  <a:srgbClr val="383838"/>
                </a:solidFill>
                <a:effectLst/>
              </a:rPr>
              <a:t> </a:t>
            </a:r>
            <a:r>
              <a:rPr lang="en-US" b="0" i="0" u="sng" dirty="0">
                <a:solidFill>
                  <a:srgbClr val="383838"/>
                </a:solidFill>
                <a:effectLst/>
                <a:hlinkClick r:id="rId11"/>
              </a:rPr>
              <a:t>overtime hours</a:t>
            </a:r>
            <a:r>
              <a:rPr lang="en-US" b="0" i="0" u="none" strike="noStrike" dirty="0">
                <a:solidFill>
                  <a:srgbClr val="383838"/>
                </a:solidFill>
                <a:effectLst/>
              </a:rPr>
              <a:t>. </a:t>
            </a:r>
            <a:endParaRPr lang="en-GB"/>
          </a:p>
        </p:txBody>
      </p:sp>
      <p:sp>
        <p:nvSpPr>
          <p:cNvPr id="8" name="Rectangle 7">
            <a:extLst>
              <a:ext uri="{FF2B5EF4-FFF2-40B4-BE49-F238E27FC236}">
                <a16:creationId xmlns:a16="http://schemas.microsoft.com/office/drawing/2014/main" id="{F7D2CD39-854D-496E-9891-9B06CE6FD4B3}"/>
              </a:ext>
            </a:extLst>
          </p:cNvPr>
          <p:cNvSpPr/>
          <p:nvPr/>
        </p:nvSpPr>
        <p:spPr>
          <a:xfrm>
            <a:off x="220397" y="829468"/>
            <a:ext cx="5041187" cy="646331"/>
          </a:xfrm>
          <a:prstGeom prst="rect">
            <a:avLst/>
          </a:prstGeom>
          <a:solidFill>
            <a:schemeClr val="accent5">
              <a:lumMod val="40000"/>
              <a:lumOff val="60000"/>
            </a:schemeClr>
          </a:solidFill>
        </p:spPr>
        <p:txBody>
          <a:bodyPr wrap="square">
            <a:spAutoFit/>
          </a:bodyPr>
          <a:lstStyle/>
          <a:p>
            <a:pPr>
              <a:spcAft>
                <a:spcPts val="600"/>
              </a:spcAft>
            </a:pPr>
            <a:r>
              <a:rPr lang="en-US" b="0" i="0" u="none" strike="noStrike" dirty="0">
                <a:solidFill>
                  <a:srgbClr val="3E4047"/>
                </a:solidFill>
                <a:effectLst/>
              </a:rPr>
              <a:t>Women are more likely to be a carer and supporting others.</a:t>
            </a:r>
            <a:endParaRPr lang="en-GB"/>
          </a:p>
        </p:txBody>
      </p:sp>
      <p:sp>
        <p:nvSpPr>
          <p:cNvPr id="9" name="Rectangle 8">
            <a:extLst>
              <a:ext uri="{FF2B5EF4-FFF2-40B4-BE49-F238E27FC236}">
                <a16:creationId xmlns:a16="http://schemas.microsoft.com/office/drawing/2014/main" id="{8D06BD10-2F42-48BD-9A1E-20EBF7860EFC}"/>
              </a:ext>
            </a:extLst>
          </p:cNvPr>
          <p:cNvSpPr/>
          <p:nvPr/>
        </p:nvSpPr>
        <p:spPr>
          <a:xfrm>
            <a:off x="220397" y="139809"/>
            <a:ext cx="6096000" cy="646331"/>
          </a:xfrm>
          <a:prstGeom prst="rect">
            <a:avLst/>
          </a:prstGeom>
          <a:solidFill>
            <a:schemeClr val="accent4">
              <a:lumMod val="20000"/>
              <a:lumOff val="80000"/>
            </a:schemeClr>
          </a:solidFill>
        </p:spPr>
        <p:txBody>
          <a:bodyPr>
            <a:spAutoFit/>
          </a:bodyPr>
          <a:lstStyle/>
          <a:p>
            <a:pPr>
              <a:spcAft>
                <a:spcPts val="600"/>
              </a:spcAft>
            </a:pPr>
            <a:r>
              <a:rPr lang="en-US" b="0" i="0" u="none" strike="noStrike" dirty="0">
                <a:solidFill>
                  <a:srgbClr val="3E4047"/>
                </a:solidFill>
                <a:effectLst/>
              </a:rPr>
              <a:t>Men are more at risk of dying of the virus. This might be linked to other factors e.g. men are more likely to smoke.</a:t>
            </a:r>
            <a:endParaRPr lang="en-GB"/>
          </a:p>
        </p:txBody>
      </p:sp>
      <p:sp>
        <p:nvSpPr>
          <p:cNvPr id="10" name="Rectangle 9">
            <a:extLst>
              <a:ext uri="{FF2B5EF4-FFF2-40B4-BE49-F238E27FC236}">
                <a16:creationId xmlns:a16="http://schemas.microsoft.com/office/drawing/2014/main" id="{686C1744-8D7E-480C-A874-F18BA68364DC}"/>
              </a:ext>
            </a:extLst>
          </p:cNvPr>
          <p:cNvSpPr/>
          <p:nvPr/>
        </p:nvSpPr>
        <p:spPr>
          <a:xfrm>
            <a:off x="220397" y="1587289"/>
            <a:ext cx="7084530" cy="646331"/>
          </a:xfrm>
          <a:prstGeom prst="rect">
            <a:avLst/>
          </a:prstGeom>
          <a:solidFill>
            <a:schemeClr val="accent4">
              <a:lumMod val="20000"/>
              <a:lumOff val="80000"/>
            </a:schemeClr>
          </a:solidFill>
        </p:spPr>
        <p:txBody>
          <a:bodyPr wrap="square">
            <a:spAutoFit/>
          </a:bodyPr>
          <a:lstStyle/>
          <a:p>
            <a:pPr>
              <a:spcAft>
                <a:spcPts val="600"/>
              </a:spcAft>
            </a:pPr>
            <a:r>
              <a:rPr lang="en-US" b="0" i="0" u="none" strike="noStrike" dirty="0">
                <a:solidFill>
                  <a:srgbClr val="3E4047"/>
                </a:solidFill>
                <a:effectLst/>
              </a:rPr>
              <a:t>Women are more likely to be in temporary, part-time and precarious employment than men. Potentially in front line jobs.</a:t>
            </a:r>
            <a:endParaRPr lang="en-GB"/>
          </a:p>
        </p:txBody>
      </p:sp>
    </p:spTree>
    <p:extLst>
      <p:ext uri="{BB962C8B-B14F-4D97-AF65-F5344CB8AC3E}">
        <p14:creationId xmlns:p14="http://schemas.microsoft.com/office/powerpoint/2010/main" val="3963866298"/>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2D96588-F4FF-4111-AD23-55EC121C25DF}"/>
              </a:ext>
            </a:extLst>
          </p:cNvPr>
          <p:cNvSpPr txBox="1"/>
          <p:nvPr/>
        </p:nvSpPr>
        <p:spPr>
          <a:xfrm>
            <a:off x="805543" y="368836"/>
            <a:ext cx="4906281" cy="1325563"/>
          </a:xfrm>
          <a:prstGeom prst="rect">
            <a:avLst/>
          </a:prstGeom>
        </p:spPr>
        <p:txBody>
          <a:bodyPr vert="horz" lIns="91440" tIns="45720" rIns="91440" bIns="45720" rtlCol="0" anchor="ctr">
            <a:normAutofit fontScale="92500" lnSpcReduction="20000"/>
          </a:bodyPr>
          <a:lstStyle/>
          <a:p>
            <a:pPr>
              <a:lnSpc>
                <a:spcPct val="90000"/>
              </a:lnSpc>
              <a:spcBef>
                <a:spcPct val="0"/>
              </a:spcBef>
              <a:spcAft>
                <a:spcPts val="600"/>
              </a:spcAft>
            </a:pPr>
            <a:r>
              <a:rPr lang="en-US" sz="5400" kern="1200" dirty="0">
                <a:solidFill>
                  <a:schemeClr val="tx1"/>
                </a:solidFill>
                <a:latin typeface="+mj-lt"/>
                <a:ea typeface="+mj-ea"/>
                <a:cs typeface="+mj-cs"/>
              </a:rPr>
              <a:t>Points to think about!</a:t>
            </a:r>
          </a:p>
        </p:txBody>
      </p:sp>
      <p:sp>
        <p:nvSpPr>
          <p:cNvPr id="3" name="Content Placeholder 2">
            <a:extLst>
              <a:ext uri="{FF2B5EF4-FFF2-40B4-BE49-F238E27FC236}">
                <a16:creationId xmlns:a16="http://schemas.microsoft.com/office/drawing/2014/main" id="{F78DA9E1-7B9A-49ED-91ED-FFE40E3C11BB}"/>
              </a:ext>
            </a:extLst>
          </p:cNvPr>
          <p:cNvSpPr>
            <a:spLocks noGrp="1"/>
          </p:cNvSpPr>
          <p:nvPr>
            <p:ph idx="1"/>
          </p:nvPr>
        </p:nvSpPr>
        <p:spPr>
          <a:xfrm>
            <a:off x="458148" y="2197833"/>
            <a:ext cx="5709698" cy="4408450"/>
          </a:xfrm>
        </p:spPr>
        <p:txBody>
          <a:bodyPr vert="horz" lIns="91440" tIns="45720" rIns="91440" bIns="45720" rtlCol="0" anchor="t">
            <a:normAutofit lnSpcReduction="10000"/>
          </a:bodyPr>
          <a:lstStyle/>
          <a:p>
            <a:r>
              <a:rPr lang="en-US" sz="2400" dirty="0">
                <a:latin typeface="Comic Sans MS" panose="030F0702030302020204" pitchFamily="66" charset="0"/>
              </a:rPr>
              <a:t>Can you trust all government figures to be absolutely truthful? Think about reasons why they are likely to be accurate and reasons why they should not be trusted. </a:t>
            </a:r>
          </a:p>
          <a:p>
            <a:pPr marL="0"/>
            <a:endParaRPr lang="en-US" sz="2400" dirty="0">
              <a:latin typeface="Comic Sans MS" panose="030F0702030302020204" pitchFamily="66" charset="0"/>
            </a:endParaRPr>
          </a:p>
          <a:p>
            <a:r>
              <a:rPr lang="en-US" sz="2400" dirty="0">
                <a:latin typeface="Comic Sans MS" panose="030F0702030302020204" pitchFamily="66" charset="0"/>
              </a:rPr>
              <a:t>Does equality for men and women matter?</a:t>
            </a:r>
          </a:p>
          <a:p>
            <a:pPr marL="0"/>
            <a:endParaRPr lang="en-US" sz="2400" dirty="0">
              <a:latin typeface="Comic Sans MS" panose="030F0702030302020204" pitchFamily="66" charset="0"/>
            </a:endParaRPr>
          </a:p>
          <a:p>
            <a:r>
              <a:rPr lang="en-US" sz="2400" dirty="0">
                <a:latin typeface="Comic Sans MS" panose="030F0702030302020204" pitchFamily="66" charset="0"/>
              </a:rPr>
              <a:t>How does age, ethnicity, location, sexuality, class affect statistics on gender inequality as well? (HINT for essays, some groups face much more</a:t>
            </a:r>
          </a:p>
          <a:p>
            <a:endParaRPr lang="en-US" sz="2400" dirty="0">
              <a:latin typeface="Comic Sans MS" panose="030F0702030302020204" pitchFamily="66" charset="0"/>
            </a:endParaRPr>
          </a:p>
        </p:txBody>
      </p:sp>
      <p:sp>
        <p:nvSpPr>
          <p:cNvPr id="78" name="Freeform: Shape 77">
            <a:extLst>
              <a:ext uri="{FF2B5EF4-FFF2-40B4-BE49-F238E27FC236}">
                <a16:creationId xmlns:a16="http://schemas.microsoft.com/office/drawing/2014/main" id="{4F74D28C-3268-4E35-8EE1-D92CB4A85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19218"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4" name="Freeform: Shape 79">
            <a:extLst>
              <a:ext uri="{FF2B5EF4-FFF2-40B4-BE49-F238E27FC236}">
                <a16:creationId xmlns:a16="http://schemas.microsoft.com/office/drawing/2014/main" id="{58D44E42-C462-4105-BC86-FE75B4E3C4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67846"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close up of a mans face&#10;&#10;Description automatically generated">
            <a:extLst>
              <a:ext uri="{FF2B5EF4-FFF2-40B4-BE49-F238E27FC236}">
                <a16:creationId xmlns:a16="http://schemas.microsoft.com/office/drawing/2014/main" id="{E12B81ED-4EDC-4F92-B1FD-B551D5813F82}"/>
              </a:ext>
            </a:extLst>
          </p:cNvPr>
          <p:cNvPicPr>
            <a:picLocks noChangeAspect="1"/>
          </p:cNvPicPr>
          <p:nvPr/>
        </p:nvPicPr>
        <p:blipFill rotWithShape="1">
          <a:blip r:embed="rId2">
            <a:extLst>
              <a:ext uri="{28A0092B-C50C-407E-A947-70E740481C1C}">
                <a14:useLocalDpi xmlns:a14="http://schemas.microsoft.com/office/drawing/2010/main" val="0"/>
              </a:ext>
            </a:extLst>
          </a:blip>
          <a:srcRect t="11269" r="4" b="11012"/>
          <a:stretch/>
        </p:blipFill>
        <p:spPr>
          <a:xfrm>
            <a:off x="7800975" y="1031618"/>
            <a:ext cx="4105275" cy="3328971"/>
          </a:xfrm>
          <a:prstGeom prst="rect">
            <a:avLst/>
          </a:prstGeom>
        </p:spPr>
      </p:pic>
    </p:spTree>
    <p:extLst>
      <p:ext uri="{BB962C8B-B14F-4D97-AF65-F5344CB8AC3E}">
        <p14:creationId xmlns:p14="http://schemas.microsoft.com/office/powerpoint/2010/main" val="1775236852"/>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73C1D3C-0938-4AE0-B245-840152205FB7}"/>
              </a:ext>
            </a:extLst>
          </p:cNvPr>
          <p:cNvSpPr/>
          <p:nvPr/>
        </p:nvSpPr>
        <p:spPr>
          <a:xfrm>
            <a:off x="151561" y="390418"/>
            <a:ext cx="6941173" cy="4997607"/>
          </a:xfrm>
          <a:prstGeom prst="rect">
            <a:avLst/>
          </a:prstGeom>
        </p:spPr>
        <p:txBody>
          <a:bodyPr vert="horz" lIns="91440" tIns="45720" rIns="91440" bIns="45720" rtlCol="0" anchor="t">
            <a:normAutofit/>
          </a:bodyPr>
          <a:lstStyle/>
          <a:p>
            <a:pPr algn="ctr">
              <a:lnSpc>
                <a:spcPct val="90000"/>
              </a:lnSpc>
              <a:spcAft>
                <a:spcPts val="600"/>
              </a:spcAft>
            </a:pPr>
            <a:r>
              <a:rPr lang="en-GB" sz="2400" b="1" u="sng" dirty="0">
                <a:latin typeface="Comic Sans MS" panose="030F0702030302020204" pitchFamily="66" charset="0"/>
              </a:rPr>
              <a:t>1990 </a:t>
            </a:r>
          </a:p>
          <a:p>
            <a:pPr algn="ctr">
              <a:lnSpc>
                <a:spcPct val="90000"/>
              </a:lnSpc>
              <a:spcAft>
                <a:spcPts val="600"/>
              </a:spcAft>
            </a:pPr>
            <a:r>
              <a:rPr lang="en-US" sz="2400" u="sng" dirty="0">
                <a:latin typeface="Comic Sans MS" panose="030F0702030302020204" pitchFamily="66" charset="0"/>
              </a:rPr>
              <a:t>Silvia Walby identified six sources of </a:t>
            </a:r>
            <a:r>
              <a:rPr lang="en-US" sz="2400" b="1" u="sng" dirty="0">
                <a:latin typeface="Comic Sans MS" panose="030F0702030302020204" pitchFamily="66" charset="0"/>
              </a:rPr>
              <a:t>patriarchal power and control</a:t>
            </a:r>
            <a:r>
              <a:rPr lang="en-US" sz="2400" u="sng" dirty="0">
                <a:latin typeface="Comic Sans MS" panose="030F0702030302020204" pitchFamily="66" charset="0"/>
              </a:rPr>
              <a:t> </a:t>
            </a:r>
          </a:p>
          <a:p>
            <a:pPr algn="ctr">
              <a:lnSpc>
                <a:spcPct val="90000"/>
              </a:lnSpc>
              <a:spcAft>
                <a:spcPts val="600"/>
              </a:spcAft>
            </a:pPr>
            <a:endParaRPr lang="en-US" sz="2000" u="sng" dirty="0">
              <a:latin typeface="Comic Sans MS" panose="030F0702030302020204" pitchFamily="66" charset="0"/>
            </a:endParaRPr>
          </a:p>
          <a:p>
            <a:pPr marL="342900" indent="-342900">
              <a:lnSpc>
                <a:spcPct val="90000"/>
              </a:lnSpc>
              <a:spcAft>
                <a:spcPts val="600"/>
              </a:spcAft>
              <a:buAutoNum type="arabicParenBoth"/>
            </a:pPr>
            <a:r>
              <a:rPr lang="en-US" sz="2000" b="1" dirty="0">
                <a:latin typeface="Comic Sans MS" panose="030F0702030302020204" pitchFamily="66" charset="0"/>
              </a:rPr>
              <a:t> Paid work.</a:t>
            </a:r>
            <a:r>
              <a:rPr lang="en-US" sz="2000" dirty="0">
                <a:latin typeface="Comic Sans MS" panose="030F0702030302020204" pitchFamily="66" charset="0"/>
              </a:rPr>
              <a:t> There is a </a:t>
            </a:r>
            <a:r>
              <a:rPr lang="en-US" sz="2000" b="1" dirty="0">
                <a:latin typeface="Comic Sans MS" panose="030F0702030302020204" pitchFamily="66" charset="0"/>
              </a:rPr>
              <a:t>gender pay gap</a:t>
            </a:r>
            <a:r>
              <a:rPr lang="en-US" sz="2000" dirty="0">
                <a:latin typeface="Comic Sans MS" panose="030F0702030302020204" pitchFamily="66" charset="0"/>
              </a:rPr>
              <a:t> and a </a:t>
            </a:r>
            <a:r>
              <a:rPr lang="en-US" sz="2000" b="1" dirty="0">
                <a:latin typeface="Comic Sans MS" panose="030F0702030302020204" pitchFamily="66" charset="0"/>
              </a:rPr>
              <a:t>glass ceiling</a:t>
            </a:r>
            <a:r>
              <a:rPr lang="en-US" sz="2000" dirty="0">
                <a:latin typeface="Comic Sans MS" panose="030F0702030302020204" pitchFamily="66" charset="0"/>
              </a:rPr>
              <a:t> </a:t>
            </a:r>
          </a:p>
          <a:p>
            <a:pPr marL="342900" indent="-342900">
              <a:lnSpc>
                <a:spcPct val="90000"/>
              </a:lnSpc>
              <a:spcAft>
                <a:spcPts val="600"/>
              </a:spcAft>
              <a:buAutoNum type="arabicParenBoth"/>
            </a:pPr>
            <a:r>
              <a:rPr lang="en-US" sz="2000" b="1" dirty="0">
                <a:latin typeface="Comic Sans MS" panose="030F0702030302020204" pitchFamily="66" charset="0"/>
              </a:rPr>
              <a:t> Housework.</a:t>
            </a:r>
            <a:r>
              <a:rPr lang="en-US" sz="2000" dirty="0">
                <a:latin typeface="Comic Sans MS" panose="030F0702030302020204" pitchFamily="66" charset="0"/>
              </a:rPr>
              <a:t>  Women do most of the housework </a:t>
            </a:r>
          </a:p>
          <a:p>
            <a:pPr marL="342900" indent="-342900">
              <a:lnSpc>
                <a:spcPct val="90000"/>
              </a:lnSpc>
              <a:spcAft>
                <a:spcPts val="600"/>
              </a:spcAft>
              <a:buAutoNum type="arabicParenBoth"/>
            </a:pPr>
            <a:r>
              <a:rPr lang="en-US" sz="2000" b="1" dirty="0">
                <a:latin typeface="Comic Sans MS" panose="030F0702030302020204" pitchFamily="66" charset="0"/>
              </a:rPr>
              <a:t> Culture.</a:t>
            </a:r>
            <a:r>
              <a:rPr lang="en-US" sz="2000" dirty="0">
                <a:latin typeface="Comic Sans MS" panose="030F0702030302020204" pitchFamily="66" charset="0"/>
              </a:rPr>
              <a:t>  There are different norms and values for men and women</a:t>
            </a:r>
          </a:p>
          <a:p>
            <a:pPr marL="342900" indent="-342900">
              <a:lnSpc>
                <a:spcPct val="90000"/>
              </a:lnSpc>
              <a:spcAft>
                <a:spcPts val="600"/>
              </a:spcAft>
              <a:buAutoNum type="arabicParenBoth"/>
            </a:pPr>
            <a:r>
              <a:rPr lang="en-US" sz="2000" b="1" dirty="0">
                <a:latin typeface="Comic Sans MS" panose="030F0702030302020204" pitchFamily="66" charset="0"/>
              </a:rPr>
              <a:t> Sexuality.</a:t>
            </a:r>
            <a:r>
              <a:rPr lang="en-US" sz="2000" dirty="0">
                <a:latin typeface="Comic Sans MS" panose="030F0702030302020204" pitchFamily="66" charset="0"/>
              </a:rPr>
              <a:t>  There are different expectations for men and women when it comes to sexual behaviour</a:t>
            </a:r>
          </a:p>
          <a:p>
            <a:pPr marL="342900" indent="-342900">
              <a:lnSpc>
                <a:spcPct val="90000"/>
              </a:lnSpc>
              <a:spcAft>
                <a:spcPts val="600"/>
              </a:spcAft>
              <a:buAutoNum type="arabicParenBoth"/>
            </a:pPr>
            <a:r>
              <a:rPr lang="en-US" sz="2000" b="1" dirty="0">
                <a:latin typeface="Comic Sans MS" panose="030F0702030302020204" pitchFamily="66" charset="0"/>
              </a:rPr>
              <a:t> Violence.</a:t>
            </a:r>
            <a:r>
              <a:rPr lang="en-US" sz="2000" dirty="0">
                <a:latin typeface="Comic Sans MS" panose="030F0702030302020204" pitchFamily="66" charset="0"/>
              </a:rPr>
              <a:t> Men often use physical violence to control women</a:t>
            </a:r>
          </a:p>
          <a:p>
            <a:pPr marL="342900" indent="-342900">
              <a:lnSpc>
                <a:spcPct val="90000"/>
              </a:lnSpc>
              <a:spcAft>
                <a:spcPts val="600"/>
              </a:spcAft>
              <a:buAutoNum type="arabicParenBoth"/>
            </a:pPr>
            <a:r>
              <a:rPr lang="en-US" sz="2000" dirty="0">
                <a:latin typeface="Comic Sans MS" panose="030F0702030302020204" pitchFamily="66" charset="0"/>
              </a:rPr>
              <a:t> </a:t>
            </a:r>
            <a:r>
              <a:rPr lang="en-US" sz="2000" b="1" dirty="0">
                <a:latin typeface="Comic Sans MS" panose="030F0702030302020204" pitchFamily="66" charset="0"/>
              </a:rPr>
              <a:t>The State.</a:t>
            </a:r>
            <a:r>
              <a:rPr lang="en-US" sz="2000" dirty="0">
                <a:latin typeface="Comic Sans MS" panose="030F0702030302020204" pitchFamily="66" charset="0"/>
              </a:rPr>
              <a:t>  Most politicians are men.</a:t>
            </a:r>
          </a:p>
        </p:txBody>
      </p:sp>
      <p:sp>
        <p:nvSpPr>
          <p:cNvPr id="71" name="Freeform: Shape 70">
            <a:extLst>
              <a:ext uri="{FF2B5EF4-FFF2-40B4-BE49-F238E27FC236}">
                <a16:creationId xmlns:a16="http://schemas.microsoft.com/office/drawing/2014/main" id="{2C6A2225-94AF-4BC4-98F4-77746E7B1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5108" y="1"/>
            <a:ext cx="4666892" cy="3612937"/>
          </a:xfrm>
          <a:custGeom>
            <a:avLst/>
            <a:gdLst>
              <a:gd name="connsiteX0" fmla="*/ 192227 w 4666892"/>
              <a:gd name="connsiteY0" fmla="*/ 0 h 3612937"/>
              <a:gd name="connsiteX1" fmla="*/ 4666892 w 4666892"/>
              <a:gd name="connsiteY1" fmla="*/ 0 h 3612937"/>
              <a:gd name="connsiteX2" fmla="*/ 4666892 w 4666892"/>
              <a:gd name="connsiteY2" fmla="*/ 2643684 h 3612937"/>
              <a:gd name="connsiteX3" fmla="*/ 4657487 w 4666892"/>
              <a:gd name="connsiteY3" fmla="*/ 2656262 h 3612937"/>
              <a:gd name="connsiteX4" fmla="*/ 2628900 w 4666892"/>
              <a:gd name="connsiteY4" fmla="*/ 3612937 h 3612937"/>
              <a:gd name="connsiteX5" fmla="*/ 0 w 4666892"/>
              <a:gd name="connsiteY5" fmla="*/ 984037 h 3612937"/>
              <a:gd name="connsiteX6" fmla="*/ 118190 w 4666892"/>
              <a:gd name="connsiteY6" fmla="*/ 202283 h 3612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6892" h="3612937">
                <a:moveTo>
                  <a:pt x="192227" y="0"/>
                </a:moveTo>
                <a:lnTo>
                  <a:pt x="4666892" y="0"/>
                </a:lnTo>
                <a:lnTo>
                  <a:pt x="4666892" y="2643684"/>
                </a:lnTo>
                <a:lnTo>
                  <a:pt x="4657487" y="2656262"/>
                </a:lnTo>
                <a:cubicBezTo>
                  <a:pt x="4175308" y="3240527"/>
                  <a:pt x="3445594" y="3612937"/>
                  <a:pt x="2628900" y="3612937"/>
                </a:cubicBezTo>
                <a:cubicBezTo>
                  <a:pt x="1176999" y="3612937"/>
                  <a:pt x="0" y="2435938"/>
                  <a:pt x="0" y="984037"/>
                </a:cubicBezTo>
                <a:cubicBezTo>
                  <a:pt x="0" y="711806"/>
                  <a:pt x="41379" y="449239"/>
                  <a:pt x="118190" y="2022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3" name="Freeform: Shape 72">
            <a:extLst>
              <a:ext uri="{FF2B5EF4-FFF2-40B4-BE49-F238E27FC236}">
                <a16:creationId xmlns:a16="http://schemas.microsoft.com/office/drawing/2014/main" id="{46EA0402-5843-4D53-BF9C-BE72058120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689830" y="1"/>
            <a:ext cx="4502173" cy="3448219"/>
          </a:xfrm>
          <a:custGeom>
            <a:avLst/>
            <a:gdLst>
              <a:gd name="connsiteX0" fmla="*/ 205627 w 4502173"/>
              <a:gd name="connsiteY0" fmla="*/ 0 h 3448219"/>
              <a:gd name="connsiteX1" fmla="*/ 4502173 w 4502173"/>
              <a:gd name="connsiteY1" fmla="*/ 0 h 3448219"/>
              <a:gd name="connsiteX2" fmla="*/ 4502173 w 4502173"/>
              <a:gd name="connsiteY2" fmla="*/ 2368934 h 3448219"/>
              <a:gd name="connsiteX3" fmla="*/ 4365663 w 4502173"/>
              <a:gd name="connsiteY3" fmla="*/ 2551486 h 3448219"/>
              <a:gd name="connsiteX4" fmla="*/ 2464181 w 4502173"/>
              <a:gd name="connsiteY4" fmla="*/ 3448219 h 3448219"/>
              <a:gd name="connsiteX5" fmla="*/ 0 w 4502173"/>
              <a:gd name="connsiteY5" fmla="*/ 984038 h 3448219"/>
              <a:gd name="connsiteX6" fmla="*/ 193648 w 4502173"/>
              <a:gd name="connsiteY6" fmla="*/ 24867 h 3448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2173" h="3448219">
                <a:moveTo>
                  <a:pt x="205627" y="0"/>
                </a:moveTo>
                <a:lnTo>
                  <a:pt x="4502173" y="0"/>
                </a:lnTo>
                <a:lnTo>
                  <a:pt x="4502173" y="2368934"/>
                </a:lnTo>
                <a:lnTo>
                  <a:pt x="4365663" y="2551486"/>
                </a:lnTo>
                <a:cubicBezTo>
                  <a:pt x="3913696" y="3099144"/>
                  <a:pt x="3229704" y="3448219"/>
                  <a:pt x="2464181" y="3448219"/>
                </a:cubicBezTo>
                <a:cubicBezTo>
                  <a:pt x="1103251" y="3448219"/>
                  <a:pt x="0" y="2344968"/>
                  <a:pt x="0" y="984038"/>
                </a:cubicBezTo>
                <a:cubicBezTo>
                  <a:pt x="0" y="643806"/>
                  <a:pt x="68954" y="319678"/>
                  <a:pt x="193648" y="24867"/>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descr="A screenshot of a cell phone&#10;&#10;Description automatically generated">
            <a:extLst>
              <a:ext uri="{FF2B5EF4-FFF2-40B4-BE49-F238E27FC236}">
                <a16:creationId xmlns:a16="http://schemas.microsoft.com/office/drawing/2014/main" id="{06A40C4B-0BB6-425A-AD10-8D75CEFABF2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69423" y="197802"/>
            <a:ext cx="1779545" cy="2674180"/>
          </a:xfrm>
          <a:prstGeom prst="rect">
            <a:avLst/>
          </a:prstGeom>
        </p:spPr>
      </p:pic>
      <p:sp>
        <p:nvSpPr>
          <p:cNvPr id="75" name="Freeform: Shape 74">
            <a:extLst>
              <a:ext uri="{FF2B5EF4-FFF2-40B4-BE49-F238E27FC236}">
                <a16:creationId xmlns:a16="http://schemas.microsoft.com/office/drawing/2014/main" id="{648F5915-2CE1-4F74-88C5-D4366893D2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4737" y="3918051"/>
            <a:ext cx="3587263" cy="2939948"/>
          </a:xfrm>
          <a:custGeom>
            <a:avLst/>
            <a:gdLst>
              <a:gd name="connsiteX0" fmla="*/ 2070613 w 3587263"/>
              <a:gd name="connsiteY0" fmla="*/ 0 h 2939948"/>
              <a:gd name="connsiteX1" fmla="*/ 3534758 w 3587263"/>
              <a:gd name="connsiteY1" fmla="*/ 606469 h 2939948"/>
              <a:gd name="connsiteX2" fmla="*/ 3587263 w 3587263"/>
              <a:gd name="connsiteY2" fmla="*/ 664240 h 2939948"/>
              <a:gd name="connsiteX3" fmla="*/ 3587263 w 3587263"/>
              <a:gd name="connsiteY3" fmla="*/ 2939948 h 2939948"/>
              <a:gd name="connsiteX4" fmla="*/ 193241 w 3587263"/>
              <a:gd name="connsiteY4" fmla="*/ 2939948 h 2939948"/>
              <a:gd name="connsiteX5" fmla="*/ 162719 w 3587263"/>
              <a:gd name="connsiteY5" fmla="*/ 2876589 h 2939948"/>
              <a:gd name="connsiteX6" fmla="*/ 0 w 3587263"/>
              <a:gd name="connsiteY6" fmla="*/ 2070613 h 2939948"/>
              <a:gd name="connsiteX7" fmla="*/ 2070613 w 3587263"/>
              <a:gd name="connsiteY7" fmla="*/ 0 h 293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7263" h="2939948">
                <a:moveTo>
                  <a:pt x="2070613" y="0"/>
                </a:moveTo>
                <a:cubicBezTo>
                  <a:pt x="2642397" y="0"/>
                  <a:pt x="3160050" y="231761"/>
                  <a:pt x="3534758" y="606469"/>
                </a:cubicBezTo>
                <a:lnTo>
                  <a:pt x="3587263" y="664240"/>
                </a:lnTo>
                <a:lnTo>
                  <a:pt x="3587263" y="2939948"/>
                </a:lnTo>
                <a:lnTo>
                  <a:pt x="193241" y="2939948"/>
                </a:lnTo>
                <a:lnTo>
                  <a:pt x="162719" y="2876589"/>
                </a:lnTo>
                <a:cubicBezTo>
                  <a:pt x="57940" y="2628865"/>
                  <a:pt x="0" y="2356505"/>
                  <a:pt x="0" y="2070613"/>
                </a:cubicBezTo>
                <a:cubicBezTo>
                  <a:pt x="0" y="927045"/>
                  <a:pt x="927045" y="0"/>
                  <a:pt x="2070613"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7" name="Freeform: Shape 76">
            <a:extLst>
              <a:ext uri="{FF2B5EF4-FFF2-40B4-BE49-F238E27FC236}">
                <a16:creationId xmlns:a16="http://schemas.microsoft.com/office/drawing/2014/main" id="{91B43EC4-7D6F-44CA-82DD-103883D236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8827" y="4082142"/>
            <a:ext cx="3423175" cy="2775859"/>
          </a:xfrm>
          <a:custGeom>
            <a:avLst/>
            <a:gdLst>
              <a:gd name="connsiteX0" fmla="*/ 1906524 w 3423175"/>
              <a:gd name="connsiteY0" fmla="*/ 0 h 2775859"/>
              <a:gd name="connsiteX1" fmla="*/ 3377691 w 3423175"/>
              <a:gd name="connsiteY1" fmla="*/ 693798 h 2775859"/>
              <a:gd name="connsiteX2" fmla="*/ 3423175 w 3423175"/>
              <a:gd name="connsiteY2" fmla="*/ 754624 h 2775859"/>
              <a:gd name="connsiteX3" fmla="*/ 3423175 w 3423175"/>
              <a:gd name="connsiteY3" fmla="*/ 2775859 h 2775859"/>
              <a:gd name="connsiteX4" fmla="*/ 211114 w 3423175"/>
              <a:gd name="connsiteY4" fmla="*/ 2775859 h 2775859"/>
              <a:gd name="connsiteX5" fmla="*/ 149824 w 3423175"/>
              <a:gd name="connsiteY5" fmla="*/ 2648629 h 2775859"/>
              <a:gd name="connsiteX6" fmla="*/ 0 w 3423175"/>
              <a:gd name="connsiteY6" fmla="*/ 1906524 h 2775859"/>
              <a:gd name="connsiteX7" fmla="*/ 1906524 w 3423175"/>
              <a:gd name="connsiteY7" fmla="*/ 0 h 277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175" h="2775859">
                <a:moveTo>
                  <a:pt x="1906524" y="0"/>
                </a:moveTo>
                <a:cubicBezTo>
                  <a:pt x="2498805" y="0"/>
                  <a:pt x="3028006" y="270078"/>
                  <a:pt x="3377691" y="693798"/>
                </a:cubicBezTo>
                <a:lnTo>
                  <a:pt x="3423175" y="754624"/>
                </a:lnTo>
                <a:lnTo>
                  <a:pt x="3423175" y="2775859"/>
                </a:lnTo>
                <a:lnTo>
                  <a:pt x="211114" y="2775859"/>
                </a:lnTo>
                <a:lnTo>
                  <a:pt x="149824" y="2648629"/>
                </a:lnTo>
                <a:cubicBezTo>
                  <a:pt x="53349" y="2420536"/>
                  <a:pt x="0" y="2169760"/>
                  <a:pt x="0" y="1906524"/>
                </a:cubicBezTo>
                <a:cubicBezTo>
                  <a:pt x="0" y="853580"/>
                  <a:pt x="853580" y="0"/>
                  <a:pt x="190652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146" name="Picture 2" descr="Sylvia Walby – The Conversation">
            <a:extLst>
              <a:ext uri="{FF2B5EF4-FFF2-40B4-BE49-F238E27FC236}">
                <a16:creationId xmlns:a16="http://schemas.microsoft.com/office/drawing/2014/main" id="{CDADB662-DA97-49FA-87AE-B0FD7C2FBE5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9671968" y="4769963"/>
            <a:ext cx="1922936" cy="1922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156369"/>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C92174-C856-42DC-92EA-23CDE1B2F140}"/>
              </a:ext>
            </a:extLst>
          </p:cNvPr>
          <p:cNvSpPr>
            <a:spLocks noGrp="1"/>
          </p:cNvSpPr>
          <p:nvPr>
            <p:ph idx="1"/>
          </p:nvPr>
        </p:nvSpPr>
        <p:spPr>
          <a:xfrm>
            <a:off x="394467" y="1507125"/>
            <a:ext cx="5954962" cy="4821755"/>
          </a:xfrm>
          <a:solidFill>
            <a:schemeClr val="accent4">
              <a:lumMod val="40000"/>
              <a:lumOff val="60000"/>
            </a:schemeClr>
          </a:solidFill>
        </p:spPr>
        <p:txBody>
          <a:bodyPr>
            <a:normAutofit/>
          </a:bodyPr>
          <a:lstStyle/>
          <a:p>
            <a:r>
              <a:rPr lang="en-US" sz="2400" dirty="0">
                <a:latin typeface="Comic Sans MS" panose="030F0702030302020204" pitchFamily="66" charset="0"/>
              </a:rPr>
              <a:t>‘Women face more gender inequality than men’? </a:t>
            </a:r>
          </a:p>
          <a:p>
            <a:endParaRPr lang="en-US" sz="2400" dirty="0">
              <a:latin typeface="Comic Sans MS" panose="030F0702030302020204" pitchFamily="66" charset="0"/>
            </a:endParaRPr>
          </a:p>
          <a:p>
            <a:r>
              <a:rPr lang="en-US" sz="2400" dirty="0">
                <a:latin typeface="Comic Sans MS" panose="030F0702030302020204" pitchFamily="66" charset="0"/>
              </a:rPr>
              <a:t>1</a:t>
            </a:r>
            <a:r>
              <a:rPr lang="en-US" sz="2400" baseline="30000" dirty="0">
                <a:latin typeface="Comic Sans MS" panose="030F0702030302020204" pitchFamily="66" charset="0"/>
              </a:rPr>
              <a:t>st</a:t>
            </a:r>
            <a:r>
              <a:rPr lang="en-US" sz="2400" dirty="0">
                <a:latin typeface="Comic Sans MS" panose="030F0702030302020204" pitchFamily="66" charset="0"/>
              </a:rPr>
              <a:t> paragraph: agree points</a:t>
            </a:r>
          </a:p>
          <a:p>
            <a:r>
              <a:rPr lang="en-US" sz="2400" dirty="0">
                <a:latin typeface="Comic Sans MS" panose="030F0702030302020204" pitchFamily="66" charset="0"/>
              </a:rPr>
              <a:t>2</a:t>
            </a:r>
            <a:r>
              <a:rPr lang="en-US" sz="2400" baseline="30000" dirty="0">
                <a:latin typeface="Comic Sans MS" panose="030F0702030302020204" pitchFamily="66" charset="0"/>
              </a:rPr>
              <a:t>nd</a:t>
            </a:r>
            <a:r>
              <a:rPr lang="en-US" sz="2400" dirty="0">
                <a:latin typeface="Comic Sans MS" panose="030F0702030302020204" pitchFamily="66" charset="0"/>
              </a:rPr>
              <a:t> paragraph: disagree points</a:t>
            </a:r>
          </a:p>
          <a:p>
            <a:r>
              <a:rPr lang="en-US" sz="2400" dirty="0">
                <a:latin typeface="Comic Sans MS" panose="030F0702030302020204" pitchFamily="66" charset="0"/>
              </a:rPr>
              <a:t>3</a:t>
            </a:r>
            <a:r>
              <a:rPr lang="en-US" sz="2400" baseline="30000" dirty="0">
                <a:latin typeface="Comic Sans MS" panose="030F0702030302020204" pitchFamily="66" charset="0"/>
              </a:rPr>
              <a:t>rd</a:t>
            </a:r>
            <a:r>
              <a:rPr lang="en-US" sz="2400" dirty="0">
                <a:latin typeface="Comic Sans MS" panose="030F0702030302020204" pitchFamily="66" charset="0"/>
              </a:rPr>
              <a:t> explain Silvia </a:t>
            </a:r>
            <a:r>
              <a:rPr lang="en-US" sz="2400" dirty="0" err="1">
                <a:latin typeface="Comic Sans MS" panose="030F0702030302020204" pitchFamily="66" charset="0"/>
              </a:rPr>
              <a:t>Walby’s</a:t>
            </a:r>
            <a:r>
              <a:rPr lang="en-US" sz="2400" dirty="0">
                <a:latin typeface="Comic Sans MS" panose="030F0702030302020204" pitchFamily="66" charset="0"/>
              </a:rPr>
              <a:t> key study. </a:t>
            </a:r>
          </a:p>
          <a:p>
            <a:r>
              <a:rPr lang="en-US" sz="2400" dirty="0">
                <a:latin typeface="Comic Sans MS" panose="030F0702030302020204" pitchFamily="66" charset="0"/>
              </a:rPr>
              <a:t>Final: conclusion, do you agree with the statement or not and why? (The more detail the better evaluation)</a:t>
            </a:r>
            <a:endParaRPr lang="en-GB" sz="2400" dirty="0">
              <a:latin typeface="Comic Sans MS" panose="030F0702030302020204" pitchFamily="66" charset="0"/>
            </a:endParaRPr>
          </a:p>
        </p:txBody>
      </p:sp>
      <p:sp>
        <p:nvSpPr>
          <p:cNvPr id="4" name="Rectangle 3">
            <a:extLst>
              <a:ext uri="{FF2B5EF4-FFF2-40B4-BE49-F238E27FC236}">
                <a16:creationId xmlns:a16="http://schemas.microsoft.com/office/drawing/2014/main" id="{DF13D9F3-9FB3-474D-B70B-05522E817400}"/>
              </a:ext>
            </a:extLst>
          </p:cNvPr>
          <p:cNvSpPr/>
          <p:nvPr/>
        </p:nvSpPr>
        <p:spPr>
          <a:xfrm>
            <a:off x="394467" y="219372"/>
            <a:ext cx="5135830" cy="923330"/>
          </a:xfrm>
          <a:prstGeom prst="rect">
            <a:avLst/>
          </a:prstGeom>
          <a:noFill/>
        </p:spPr>
        <p:txBody>
          <a:bodyPr wrap="none" lIns="91440" tIns="45720" rIns="91440" bIns="45720">
            <a:spAutoFit/>
          </a:bodyPr>
          <a:lstStyle/>
          <a:p>
            <a:pPr algn="ctr"/>
            <a:r>
              <a:rPr lang="en-US" sz="5400" b="1" cap="none" spc="0" dirty="0">
                <a:ln w="22225">
                  <a:solidFill>
                    <a:schemeClr val="accent2"/>
                  </a:solidFill>
                  <a:prstDash val="solid"/>
                </a:ln>
                <a:solidFill>
                  <a:schemeClr val="accent2">
                    <a:lumMod val="40000"/>
                    <a:lumOff val="60000"/>
                  </a:schemeClr>
                </a:solidFill>
                <a:effectLst/>
              </a:rPr>
              <a:t>Practice question</a:t>
            </a:r>
            <a:endParaRPr lang="en-GB" sz="5400" b="1" cap="none" spc="0" dirty="0">
              <a:ln w="22225">
                <a:solidFill>
                  <a:schemeClr val="accent2"/>
                </a:solidFill>
                <a:prstDash val="solid"/>
              </a:ln>
              <a:solidFill>
                <a:schemeClr val="accent2">
                  <a:lumMod val="40000"/>
                  <a:lumOff val="60000"/>
                </a:schemeClr>
              </a:solidFill>
              <a:effectLst/>
            </a:endParaRPr>
          </a:p>
        </p:txBody>
      </p:sp>
      <p:sp>
        <p:nvSpPr>
          <p:cNvPr id="7" name="TextBox 6">
            <a:extLst>
              <a:ext uri="{FF2B5EF4-FFF2-40B4-BE49-F238E27FC236}">
                <a16:creationId xmlns:a16="http://schemas.microsoft.com/office/drawing/2014/main" id="{04E69C58-45FE-408C-8DF7-595355C24A76}"/>
              </a:ext>
            </a:extLst>
          </p:cNvPr>
          <p:cNvSpPr txBox="1"/>
          <p:nvPr/>
        </p:nvSpPr>
        <p:spPr>
          <a:xfrm>
            <a:off x="7335748" y="973568"/>
            <a:ext cx="4461785" cy="5355312"/>
          </a:xfrm>
          <a:prstGeom prst="rect">
            <a:avLst/>
          </a:prstGeom>
          <a:solidFill>
            <a:schemeClr val="accent6">
              <a:lumMod val="20000"/>
              <a:lumOff val="80000"/>
            </a:schemeClr>
          </a:solidFill>
        </p:spPr>
        <p:txBody>
          <a:bodyPr wrap="square" rtlCol="0">
            <a:spAutoFit/>
          </a:bodyPr>
          <a:lstStyle/>
          <a:p>
            <a:r>
              <a:rPr lang="en-US" dirty="0">
                <a:latin typeface="Comic Sans MS" panose="030F0702030302020204" pitchFamily="66" charset="0"/>
              </a:rPr>
              <a:t>Tip! Remember the assessment objectives in sociology.</a:t>
            </a:r>
          </a:p>
          <a:p>
            <a:endParaRPr lang="en-US" dirty="0">
              <a:latin typeface="Comic Sans MS" panose="030F0702030302020204" pitchFamily="66" charset="0"/>
            </a:endParaRPr>
          </a:p>
          <a:p>
            <a:r>
              <a:rPr lang="en-US" dirty="0">
                <a:latin typeface="Comic Sans MS" panose="030F0702030302020204" pitchFamily="66" charset="0"/>
              </a:rPr>
              <a:t>AO1: Key words, examples, statistics, theories.</a:t>
            </a:r>
          </a:p>
          <a:p>
            <a:endParaRPr lang="en-US" dirty="0">
              <a:latin typeface="Comic Sans MS" panose="030F0702030302020204" pitchFamily="66" charset="0"/>
            </a:endParaRPr>
          </a:p>
          <a:p>
            <a:r>
              <a:rPr lang="en-US" dirty="0">
                <a:latin typeface="Comic Sans MS" panose="030F0702030302020204" pitchFamily="66" charset="0"/>
              </a:rPr>
              <a:t>AO2: Linking the above to the question. Keep on topic of the question, keep referring back to it.</a:t>
            </a:r>
          </a:p>
          <a:p>
            <a:endParaRPr lang="en-US" dirty="0">
              <a:latin typeface="Comic Sans MS" panose="030F0702030302020204" pitchFamily="66" charset="0"/>
            </a:endParaRPr>
          </a:p>
          <a:p>
            <a:r>
              <a:rPr lang="en-US" dirty="0">
                <a:latin typeface="Comic Sans MS" panose="030F0702030302020204" pitchFamily="66" charset="0"/>
              </a:rPr>
              <a:t>AO3: Analysis of the points. E.g. are the statistics correct? Is there other reasons than gender inequality such as some women choosing to stay off work to care for children? How much do you agree with Silvia Walby? </a:t>
            </a:r>
          </a:p>
          <a:p>
            <a:endParaRPr lang="en-US" dirty="0">
              <a:latin typeface="Comic Sans MS" panose="030F0702030302020204" pitchFamily="66" charset="0"/>
            </a:endParaRPr>
          </a:p>
          <a:p>
            <a:r>
              <a:rPr lang="en-US" dirty="0">
                <a:latin typeface="Comic Sans MS" panose="030F0702030302020204" pitchFamily="66" charset="0"/>
              </a:rPr>
              <a:t>(The better essay’s do this in each paragraph, not just in the conclusion)</a:t>
            </a:r>
            <a:endParaRPr lang="en-GB" dirty="0">
              <a:latin typeface="Comic Sans MS" panose="030F0702030302020204" pitchFamily="66" charset="0"/>
            </a:endParaRPr>
          </a:p>
        </p:txBody>
      </p:sp>
    </p:spTree>
    <p:extLst>
      <p:ext uri="{BB962C8B-B14F-4D97-AF65-F5344CB8AC3E}">
        <p14:creationId xmlns:p14="http://schemas.microsoft.com/office/powerpoint/2010/main" val="175225730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TotalTime>
  <Words>1110</Words>
  <Application>Microsoft Office PowerPoint</Application>
  <PresentationFormat>Widescreen</PresentationFormat>
  <Paragraphs>106</Paragraphs>
  <Slides>10</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Comic Sans MS</vt:lpstr>
      <vt:lpstr>Office Theme</vt:lpstr>
      <vt:lpstr>Quick questions (I’ll ask in a minute for people to type answers into the chat)</vt:lpstr>
      <vt:lpstr>PowerPoint Presentation</vt:lpstr>
      <vt:lpstr>LI: Gender inequality and key Sociologists</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Quick questions (I’ll ask in a minute for people to type answers into the chat)</dc:title>
  <dc:creator>Dunne, V (SHS Teacher)</dc:creator>
  <cp:lastModifiedBy>Dunne, V (SHS Teacher)</cp:lastModifiedBy>
  <cp:revision>9</cp:revision>
  <dcterms:created xsi:type="dcterms:W3CDTF">2020-06-16T18:30:42Z</dcterms:created>
  <dcterms:modified xsi:type="dcterms:W3CDTF">2020-06-17T09:31:59Z</dcterms:modified>
</cp:coreProperties>
</file>