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34" autoAdjust="0"/>
    <p:restoredTop sz="90391" autoAdjust="0"/>
  </p:normalViewPr>
  <p:slideViewPr>
    <p:cSldViewPr>
      <p:cViewPr>
        <p:scale>
          <a:sx n="90" d="100"/>
          <a:sy n="90" d="100"/>
        </p:scale>
        <p:origin x="880" y="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A86F30-E680-4823-BAA5-2ACEE097AA09}" type="datetimeFigureOut">
              <a:rPr lang="en-GB" smtClean="0"/>
              <a:t>14/04/2020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2448811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FA86F30-E680-4823-BAA5-2ACEE097AA09}" type="datetimeFigureOut">
              <a:rPr lang="en-GB" smtClean="0"/>
              <a:t>14/04/2020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3174472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FA86F30-E680-4823-BAA5-2ACEE097AA09}" type="datetimeFigureOut">
              <a:rPr lang="en-GB" smtClean="0"/>
              <a:t>14/04/2020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35558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FA86F30-E680-4823-BAA5-2ACEE097AA09}" type="datetimeFigureOut">
              <a:rPr lang="en-GB" smtClean="0"/>
              <a:t>14/04/2020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618558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FA86F30-E680-4823-BAA5-2ACEE097AA09}" type="datetimeFigureOut">
              <a:rPr lang="en-GB" smtClean="0"/>
              <a:t>14/04/2020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3068971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FA86F30-E680-4823-BAA5-2ACEE097AA09}" type="datetimeFigureOut">
              <a:rPr lang="en-GB" smtClean="0"/>
              <a:t>14/04/2020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2384732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FA86F30-E680-4823-BAA5-2ACEE097AA09}" type="datetimeFigureOut">
              <a:rPr lang="en-GB" smtClean="0"/>
              <a:t>14/04/2020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2082584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FA86F30-E680-4823-BAA5-2ACEE097AA09}" type="datetimeFigureOut">
              <a:rPr lang="en-GB" smtClean="0"/>
              <a:t>14/04/2020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747751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A86F30-E680-4823-BAA5-2ACEE097AA09}" type="datetimeFigureOut">
              <a:rPr lang="en-GB" smtClean="0"/>
              <a:t>14/04/2020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573993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FA86F30-E680-4823-BAA5-2ACEE097AA09}" type="datetimeFigureOut">
              <a:rPr lang="en-GB" smtClean="0"/>
              <a:t>14/04/2020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1578788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FA86F30-E680-4823-BAA5-2ACEE097AA09}" type="datetimeFigureOut">
              <a:rPr lang="en-GB" smtClean="0"/>
              <a:t>14/04/2020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CAE2EAB-5187-4322-AACA-5D2AEC00A26E}" type="slidenum">
              <a:rPr lang="en-GB" smtClean="0"/>
              <a:t>‹#›</a:t>
            </a:fld>
            <a:endParaRPr lang="en-GB"/>
          </a:p>
        </p:txBody>
      </p:sp>
    </p:spTree>
    <p:extLst>
      <p:ext uri="{BB962C8B-B14F-4D97-AF65-F5344CB8AC3E}">
        <p14:creationId xmlns:p14="http://schemas.microsoft.com/office/powerpoint/2010/main" val="1630049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86F30-E680-4823-BAA5-2ACEE097AA09}" type="datetimeFigureOut">
              <a:rPr lang="en-GB" smtClean="0"/>
              <a:t>14/04/2020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AE2EAB-5187-4322-AACA-5D2AEC00A26E}" type="slidenum">
              <a:rPr lang="en-GB" smtClean="0"/>
              <a:t>‹#›</a:t>
            </a:fld>
            <a:endParaRPr lang="en-GB"/>
          </a:p>
        </p:txBody>
      </p:sp>
    </p:spTree>
    <p:extLst>
      <p:ext uri="{BB962C8B-B14F-4D97-AF65-F5344CB8AC3E}">
        <p14:creationId xmlns:p14="http://schemas.microsoft.com/office/powerpoint/2010/main" val="682127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microsoft.com/office/2007/relationships/hdphoto" Target="../media/hdphoto1.wdp"/><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30550" t="36243" r="21717" b="55557"/>
          <a:stretch/>
        </p:blipFill>
        <p:spPr bwMode="auto">
          <a:xfrm>
            <a:off x="19348" y="836712"/>
            <a:ext cx="2898237" cy="3600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38021" b="58724" l="31113" r="85139">
                        <a14:foregroundMark x1="36237" y1="42188" x2="36237" y2="42188"/>
                        <a14:foregroundMark x1="42826" y1="49089" x2="42826" y2="49089"/>
                        <a14:foregroundMark x1="52635" y1="44792" x2="52635" y2="44792"/>
                        <a14:foregroundMark x1="60469" y1="43620" x2="60469" y2="43620"/>
                        <a14:foregroundMark x1="66691" y1="42448" x2="66691" y2="42448"/>
                        <a14:foregroundMark x1="80747" y1="42578" x2="80747" y2="42578"/>
                      </a14:backgroundRemoval>
                    </a14:imgEffect>
                  </a14:imgLayer>
                </a14:imgProps>
              </a:ext>
              <a:ext uri="{28A0092B-C50C-407E-A947-70E740481C1C}">
                <a14:useLocalDpi xmlns:a14="http://schemas.microsoft.com/office/drawing/2010/main" val="0"/>
              </a:ext>
            </a:extLst>
          </a:blip>
          <a:srcRect l="31148" t="38443" r="14861" b="41319"/>
          <a:stretch/>
        </p:blipFill>
        <p:spPr bwMode="auto">
          <a:xfrm>
            <a:off x="107504" y="188640"/>
            <a:ext cx="2833640" cy="5971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10" name="Straight Connector 9"/>
          <p:cNvCxnSpPr/>
          <p:nvPr/>
        </p:nvCxnSpPr>
        <p:spPr>
          <a:xfrm>
            <a:off x="107504" y="836712"/>
            <a:ext cx="2880320" cy="0"/>
          </a:xfrm>
          <a:prstGeom prst="line">
            <a:avLst/>
          </a:prstGeom>
        </p:spPr>
        <p:style>
          <a:lnRef idx="2">
            <a:schemeClr val="accent2"/>
          </a:lnRef>
          <a:fillRef idx="0">
            <a:schemeClr val="accent2"/>
          </a:fillRef>
          <a:effectRef idx="1">
            <a:schemeClr val="accent2"/>
          </a:effectRef>
          <a:fontRef idx="minor">
            <a:schemeClr val="tx1"/>
          </a:fontRef>
        </p:style>
      </p:cxnSp>
      <p:sp>
        <p:nvSpPr>
          <p:cNvPr id="2" name="TextBox 1"/>
          <p:cNvSpPr txBox="1"/>
          <p:nvPr/>
        </p:nvSpPr>
        <p:spPr>
          <a:xfrm>
            <a:off x="15031" y="1484784"/>
            <a:ext cx="2937419" cy="3462486"/>
          </a:xfrm>
          <a:prstGeom prst="rect">
            <a:avLst/>
          </a:prstGeom>
          <a:noFill/>
        </p:spPr>
        <p:txBody>
          <a:bodyPr wrap="square" rtlCol="0">
            <a:spAutoFit/>
          </a:bodyPr>
          <a:lstStyle/>
          <a:p>
            <a:pPr algn="ctr"/>
            <a:endParaRPr lang="en-GB" sz="1200" dirty="0">
              <a:latin typeface="Seven Monkey Fury BB" panose="020B0603050302020204" pitchFamily="34" charset="0"/>
            </a:endParaRPr>
          </a:p>
          <a:p>
            <a:pPr algn="ctr"/>
            <a:endParaRPr lang="en-GB" sz="1200" dirty="0">
              <a:latin typeface="Seven Monkey Fury BB" panose="020B0603050302020204" pitchFamily="34" charset="0"/>
            </a:endParaRPr>
          </a:p>
          <a:p>
            <a:pPr algn="ctr"/>
            <a:endParaRPr lang="en-GB" sz="1200" dirty="0">
              <a:latin typeface="Seven Monkey Fury BB" panose="020B0603050302020204" pitchFamily="34" charset="0"/>
            </a:endParaRPr>
          </a:p>
          <a:p>
            <a:pPr algn="ctr"/>
            <a:endParaRPr lang="en-GB" sz="1200" dirty="0">
              <a:latin typeface="Seven Monkey Fury BB" panose="020B0603050302020204" pitchFamily="34" charset="0"/>
            </a:endParaRPr>
          </a:p>
          <a:p>
            <a:pPr algn="ctr"/>
            <a:endParaRPr lang="en-GB" sz="1200" dirty="0">
              <a:latin typeface="Seven Monkey Fury BB" panose="020B0603050302020204" pitchFamily="34" charset="0"/>
            </a:endParaRPr>
          </a:p>
          <a:p>
            <a:pPr algn="ctr"/>
            <a:endParaRPr lang="en-GB" sz="1200" dirty="0">
              <a:latin typeface="Seven Monkey Fury BB" panose="020B0603050302020204" pitchFamily="34" charset="0"/>
            </a:endParaRPr>
          </a:p>
          <a:p>
            <a:pPr algn="ctr"/>
            <a:endParaRPr lang="en-GB" sz="1200" dirty="0">
              <a:latin typeface="Seven Monkey Fury BB" panose="020B0603050302020204" pitchFamily="34" charset="0"/>
            </a:endParaRPr>
          </a:p>
          <a:p>
            <a:pPr algn="ctr"/>
            <a:endParaRPr lang="en-GB" sz="1200" dirty="0">
              <a:latin typeface="Seven Monkey Fury BB" panose="020B0603050302020204" pitchFamily="34" charset="0"/>
            </a:endParaRPr>
          </a:p>
          <a:p>
            <a:pPr algn="ctr"/>
            <a:r>
              <a:rPr lang="en-GB" sz="1100" dirty="0">
                <a:latin typeface="Seven Monkey Fury BB" panose="020B0603050302020204" pitchFamily="34" charset="0"/>
              </a:rPr>
              <a:t>Welcome to Miss Dunne’s Sociology Takeaway </a:t>
            </a:r>
            <a:r>
              <a:rPr lang="en-GB" sz="1100" dirty="0">
                <a:solidFill>
                  <a:srgbClr val="FF0000"/>
                </a:solidFill>
                <a:latin typeface="Seven Monkey Fury BB" panose="020B0603050302020204" pitchFamily="34" charset="0"/>
              </a:rPr>
              <a:t>Crime and deviance </a:t>
            </a:r>
            <a:r>
              <a:rPr lang="en-GB" sz="1100" dirty="0">
                <a:latin typeface="Seven Monkey Fury BB" panose="020B0603050302020204" pitchFamily="34" charset="0"/>
              </a:rPr>
              <a:t>menu, delivering fresh work tasks straight to your doorstep! </a:t>
            </a:r>
          </a:p>
          <a:p>
            <a:pPr algn="ctr"/>
            <a:endParaRPr lang="en-GB" sz="800" dirty="0">
              <a:latin typeface="Seven Monkey Fury BB" panose="020B0603050302020204" pitchFamily="34" charset="0"/>
            </a:endParaRPr>
          </a:p>
          <a:p>
            <a:pPr algn="ctr"/>
            <a:endParaRPr lang="en-GB" sz="1200" dirty="0">
              <a:latin typeface="Seven Monkey Fury BB" panose="020B0603050302020204" pitchFamily="34" charset="0"/>
            </a:endParaRPr>
          </a:p>
          <a:p>
            <a:pPr algn="ctr"/>
            <a:endParaRPr lang="en-GB" sz="1200" dirty="0">
              <a:latin typeface="Seven Monkey Fury BB" panose="020B0603050302020204" pitchFamily="34" charset="0"/>
            </a:endParaRPr>
          </a:p>
          <a:p>
            <a:pPr algn="ctr"/>
            <a:r>
              <a:rPr lang="en-GB" sz="1000" dirty="0"/>
              <a:t>Choose a revision task from the menu. The chilli rating indicates the difficulty of each task, ranging from ‘mild’ to ‘spicy’ to ‘hot’. You can only try each dish once and you must order a different course each time! Enjoy your food! </a:t>
            </a:r>
          </a:p>
          <a:p>
            <a:pPr algn="ctr"/>
            <a:endParaRPr lang="en-GB" sz="800" dirty="0"/>
          </a:p>
        </p:txBody>
      </p:sp>
      <p:cxnSp>
        <p:nvCxnSpPr>
          <p:cNvPr id="9" name="Straight Connector 8"/>
          <p:cNvCxnSpPr/>
          <p:nvPr/>
        </p:nvCxnSpPr>
        <p:spPr>
          <a:xfrm>
            <a:off x="107504" y="1340768"/>
            <a:ext cx="2880320" cy="0"/>
          </a:xfrm>
          <a:prstGeom prst="line">
            <a:avLst/>
          </a:prstGeom>
        </p:spPr>
        <p:style>
          <a:lnRef idx="2">
            <a:schemeClr val="accent2"/>
          </a:lnRef>
          <a:fillRef idx="0">
            <a:schemeClr val="accent2"/>
          </a:fillRef>
          <a:effectRef idx="1">
            <a:schemeClr val="accent2"/>
          </a:effectRef>
          <a:fontRef idx="minor">
            <a:schemeClr val="tx1"/>
          </a:fontRef>
        </p:style>
      </p:cxnSp>
      <p:sp>
        <p:nvSpPr>
          <p:cNvPr id="5" name="TextBox 4"/>
          <p:cNvSpPr txBox="1"/>
          <p:nvPr/>
        </p:nvSpPr>
        <p:spPr>
          <a:xfrm>
            <a:off x="3154866" y="-6221"/>
            <a:ext cx="3024336" cy="400110"/>
          </a:xfrm>
          <a:prstGeom prst="rect">
            <a:avLst/>
          </a:prstGeom>
          <a:noFill/>
        </p:spPr>
        <p:txBody>
          <a:bodyPr wrap="square" rtlCol="0">
            <a:spAutoFit/>
          </a:bodyPr>
          <a:lstStyle/>
          <a:p>
            <a:pPr algn="ctr"/>
            <a:r>
              <a:rPr lang="en-GB" sz="2000" b="1" dirty="0">
                <a:solidFill>
                  <a:srgbClr val="FF0000"/>
                </a:solidFill>
                <a:effectLst>
                  <a:outerShdw blurRad="38100" dist="38100" dir="2700000" algn="tl">
                    <a:srgbClr val="000000">
                      <a:alpha val="43137"/>
                    </a:srgbClr>
                  </a:outerShdw>
                </a:effectLst>
                <a:latin typeface="Seven Monkey Fury BB" panose="020B0603050302020204" pitchFamily="34" charset="0"/>
              </a:rPr>
              <a:t>Sociology Starters</a:t>
            </a:r>
          </a:p>
        </p:txBody>
      </p:sp>
      <p:sp>
        <p:nvSpPr>
          <p:cNvPr id="13" name="TextBox 12"/>
          <p:cNvSpPr txBox="1"/>
          <p:nvPr/>
        </p:nvSpPr>
        <p:spPr>
          <a:xfrm>
            <a:off x="6253355" y="8766"/>
            <a:ext cx="2890645" cy="400110"/>
          </a:xfrm>
          <a:prstGeom prst="rect">
            <a:avLst/>
          </a:prstGeom>
          <a:noFill/>
        </p:spPr>
        <p:txBody>
          <a:bodyPr wrap="square" rtlCol="0">
            <a:spAutoFit/>
          </a:bodyPr>
          <a:lstStyle/>
          <a:p>
            <a:pPr algn="ctr"/>
            <a:r>
              <a:rPr lang="en-GB" sz="2000" b="1" dirty="0">
                <a:solidFill>
                  <a:srgbClr val="FF0000"/>
                </a:solidFill>
                <a:effectLst>
                  <a:outerShdw blurRad="38100" dist="38100" dir="2700000" algn="tl">
                    <a:srgbClr val="000000">
                      <a:alpha val="43137"/>
                    </a:srgbClr>
                  </a:outerShdw>
                </a:effectLst>
                <a:latin typeface="Seven Monkey Fury BB" panose="020B0603050302020204" pitchFamily="34" charset="0"/>
              </a:rPr>
              <a:t>Main courses</a:t>
            </a:r>
          </a:p>
        </p:txBody>
      </p:sp>
      <p:sp>
        <p:nvSpPr>
          <p:cNvPr id="6" name="TextBox 5"/>
          <p:cNvSpPr txBox="1"/>
          <p:nvPr/>
        </p:nvSpPr>
        <p:spPr>
          <a:xfrm>
            <a:off x="3154429" y="1063124"/>
            <a:ext cx="2699529" cy="3385542"/>
          </a:xfrm>
          <a:prstGeom prst="rect">
            <a:avLst/>
          </a:prstGeom>
          <a:noFill/>
        </p:spPr>
        <p:txBody>
          <a:bodyPr wrap="square" rtlCol="0">
            <a:spAutoFit/>
          </a:bodyPr>
          <a:lstStyle/>
          <a:p>
            <a:r>
              <a:rPr lang="en-GB" sz="1100" b="1" dirty="0"/>
              <a:t>2. Tweet and Sour </a:t>
            </a:r>
            <a:r>
              <a:rPr lang="en-GB" sz="1100" dirty="0"/>
              <a:t>…………………………………………</a:t>
            </a:r>
          </a:p>
          <a:p>
            <a:r>
              <a:rPr lang="en-GB" sz="900" i="1" dirty="0"/>
              <a:t>Write a tweet (no more than 140 characters) explaining a Sociological key term we have covered in the Crime and Deviance unit.</a:t>
            </a:r>
          </a:p>
          <a:p>
            <a:pPr marL="228600" indent="-228600">
              <a:buFont typeface="+mj-lt"/>
              <a:buAutoNum type="arabicPeriod"/>
            </a:pPr>
            <a:endParaRPr lang="en-GB" sz="900" dirty="0"/>
          </a:p>
          <a:p>
            <a:r>
              <a:rPr lang="en-GB" sz="1100" b="1" dirty="0"/>
              <a:t>3. Word Ton Soup </a:t>
            </a:r>
            <a:r>
              <a:rPr lang="en-GB" sz="1100" dirty="0"/>
              <a:t>………………………………………….</a:t>
            </a:r>
            <a:endParaRPr lang="en-GB" sz="1100" b="1" dirty="0"/>
          </a:p>
          <a:p>
            <a:r>
              <a:rPr lang="en-GB" sz="900" i="1" dirty="0"/>
              <a:t>Chose three key terms and put them into a sentence to summarise the Crime and Deviance unit.</a:t>
            </a:r>
          </a:p>
          <a:p>
            <a:pPr marL="228600" indent="-228600">
              <a:buFont typeface="+mj-lt"/>
              <a:buAutoNum type="arabicPeriod"/>
            </a:pPr>
            <a:endParaRPr lang="en-GB" sz="900" i="1" dirty="0"/>
          </a:p>
          <a:p>
            <a:r>
              <a:rPr lang="en-GB" sz="1100" b="1" dirty="0"/>
              <a:t>4. Mini Spring Rules </a:t>
            </a:r>
            <a:r>
              <a:rPr lang="en-GB" sz="1100" dirty="0"/>
              <a:t>………………………………..…….</a:t>
            </a:r>
          </a:p>
          <a:p>
            <a:r>
              <a:rPr lang="en-GB" sz="900" i="1" dirty="0"/>
              <a:t>List as many informal and formal rules as you can.</a:t>
            </a:r>
          </a:p>
          <a:p>
            <a:pPr marL="228600" indent="-228600">
              <a:buFont typeface="+mj-lt"/>
              <a:buAutoNum type="arabicPeriod"/>
            </a:pPr>
            <a:endParaRPr lang="en-GB" sz="900" i="1" dirty="0"/>
          </a:p>
          <a:p>
            <a:r>
              <a:rPr lang="en-GB" sz="1100" b="1" dirty="0"/>
              <a:t>5. Speech Cocktail </a:t>
            </a:r>
            <a:r>
              <a:rPr lang="en-GB" sz="1100" dirty="0"/>
              <a:t>…………………………………………</a:t>
            </a:r>
          </a:p>
          <a:p>
            <a:r>
              <a:rPr lang="en-GB" sz="900" i="1" dirty="0"/>
              <a:t>Find a news article about a person breaking a formal rule and summarise it in your own words. Tell someone at home about it.</a:t>
            </a:r>
          </a:p>
          <a:p>
            <a:endParaRPr lang="en-GB" sz="900" dirty="0"/>
          </a:p>
          <a:p>
            <a:endParaRPr lang="en-GB" sz="900" i="1" dirty="0"/>
          </a:p>
        </p:txBody>
      </p:sp>
      <p:pic>
        <p:nvPicPr>
          <p:cNvPr id="16" name="Picture 15"/>
          <p:cNvPicPr/>
          <p:nvPr/>
        </p:nvPicPr>
        <p:blipFill>
          <a:blip r:embed="rId5" cstate="print">
            <a:extLst>
              <a:ext uri="{28A0092B-C50C-407E-A947-70E740481C1C}">
                <a14:useLocalDpi xmlns:a14="http://schemas.microsoft.com/office/drawing/2010/main" val="0"/>
              </a:ext>
            </a:extLst>
          </a:blip>
          <a:stretch>
            <a:fillRect/>
          </a:stretch>
        </p:blipFill>
        <p:spPr>
          <a:xfrm>
            <a:off x="5770916" y="2893879"/>
            <a:ext cx="387412" cy="218169"/>
          </a:xfrm>
          <a:prstGeom prst="rect">
            <a:avLst/>
          </a:prstGeom>
        </p:spPr>
      </p:pic>
      <p:cxnSp>
        <p:nvCxnSpPr>
          <p:cNvPr id="18" name="Straight Connector 17"/>
          <p:cNvCxnSpPr/>
          <p:nvPr/>
        </p:nvCxnSpPr>
        <p:spPr>
          <a:xfrm>
            <a:off x="3287376" y="416200"/>
            <a:ext cx="2740631" cy="0"/>
          </a:xfrm>
          <a:prstGeom prst="line">
            <a:avLst/>
          </a:prstGeom>
        </p:spPr>
        <p:style>
          <a:lnRef idx="2">
            <a:schemeClr val="accent2"/>
          </a:lnRef>
          <a:fillRef idx="0">
            <a:schemeClr val="accent2"/>
          </a:fillRef>
          <a:effectRef idx="1">
            <a:schemeClr val="accent2"/>
          </a:effectRef>
          <a:fontRef idx="minor">
            <a:schemeClr val="tx1"/>
          </a:fontRef>
        </p:style>
      </p:cxnSp>
      <p:pic>
        <p:nvPicPr>
          <p:cNvPr id="19" name="Picture 18"/>
          <p:cNvPicPr/>
          <p:nvPr/>
        </p:nvPicPr>
        <p:blipFill>
          <a:blip r:embed="rId6" cstate="print">
            <a:extLst>
              <a:ext uri="{28A0092B-C50C-407E-A947-70E740481C1C}">
                <a14:useLocalDpi xmlns:a14="http://schemas.microsoft.com/office/drawing/2010/main" val="0"/>
              </a:ext>
            </a:extLst>
          </a:blip>
          <a:stretch>
            <a:fillRect/>
          </a:stretch>
        </p:blipFill>
        <p:spPr>
          <a:xfrm>
            <a:off x="5696657" y="1481097"/>
            <a:ext cx="295921" cy="290828"/>
          </a:xfrm>
          <a:prstGeom prst="rect">
            <a:avLst/>
          </a:prstGeom>
        </p:spPr>
      </p:pic>
      <p:pic>
        <p:nvPicPr>
          <p:cNvPr id="20" name="Picture 19"/>
          <p:cNvPicPr/>
          <p:nvPr/>
        </p:nvPicPr>
        <p:blipFill>
          <a:blip r:embed="rId6" cstate="print">
            <a:extLst>
              <a:ext uri="{28A0092B-C50C-407E-A947-70E740481C1C}">
                <a14:useLocalDpi xmlns:a14="http://schemas.microsoft.com/office/drawing/2010/main" val="0"/>
              </a:ext>
            </a:extLst>
          </a:blip>
          <a:stretch>
            <a:fillRect/>
          </a:stretch>
        </p:blipFill>
        <p:spPr>
          <a:xfrm>
            <a:off x="5770916" y="2269167"/>
            <a:ext cx="295921" cy="290828"/>
          </a:xfrm>
          <a:prstGeom prst="rect">
            <a:avLst/>
          </a:prstGeom>
        </p:spPr>
      </p:pic>
      <p:pic>
        <p:nvPicPr>
          <p:cNvPr id="21" name="Picture 20"/>
          <p:cNvPicPr/>
          <p:nvPr/>
        </p:nvPicPr>
        <p:blipFill>
          <a:blip r:embed="rId5" cstate="print">
            <a:extLst>
              <a:ext uri="{28A0092B-C50C-407E-A947-70E740481C1C}">
                <a14:useLocalDpi xmlns:a14="http://schemas.microsoft.com/office/drawing/2010/main" val="0"/>
              </a:ext>
            </a:extLst>
          </a:blip>
          <a:stretch>
            <a:fillRect/>
          </a:stretch>
        </p:blipFill>
        <p:spPr>
          <a:xfrm>
            <a:off x="5799628" y="3349151"/>
            <a:ext cx="387412" cy="218169"/>
          </a:xfrm>
          <a:prstGeom prst="rect">
            <a:avLst/>
          </a:prstGeom>
        </p:spPr>
      </p:pic>
      <p:pic>
        <p:nvPicPr>
          <p:cNvPr id="22" name="Picture 21"/>
          <p:cNvPicPr/>
          <p:nvPr/>
        </p:nvPicPr>
        <p:blipFill>
          <a:blip r:embed="rId5" cstate="print">
            <a:extLst>
              <a:ext uri="{28A0092B-C50C-407E-A947-70E740481C1C}">
                <a14:useLocalDpi xmlns:a14="http://schemas.microsoft.com/office/drawing/2010/main" val="0"/>
              </a:ext>
            </a:extLst>
          </a:blip>
          <a:stretch>
            <a:fillRect/>
          </a:stretch>
        </p:blipFill>
        <p:spPr>
          <a:xfrm>
            <a:off x="5752902" y="3766037"/>
            <a:ext cx="387412" cy="218169"/>
          </a:xfrm>
          <a:prstGeom prst="rect">
            <a:avLst/>
          </a:prstGeom>
        </p:spPr>
      </p:pic>
      <p:sp>
        <p:nvSpPr>
          <p:cNvPr id="25" name="TextBox 24"/>
          <p:cNvSpPr txBox="1"/>
          <p:nvPr/>
        </p:nvSpPr>
        <p:spPr>
          <a:xfrm>
            <a:off x="6181991" y="1016732"/>
            <a:ext cx="2699529" cy="6093976"/>
          </a:xfrm>
          <a:prstGeom prst="rect">
            <a:avLst/>
          </a:prstGeom>
          <a:noFill/>
        </p:spPr>
        <p:txBody>
          <a:bodyPr wrap="square" rtlCol="0">
            <a:spAutoFit/>
          </a:bodyPr>
          <a:lstStyle/>
          <a:p>
            <a:r>
              <a:rPr lang="en-GB" sz="1100" b="1" dirty="0"/>
              <a:t>6. Spicy Song Sauce </a:t>
            </a:r>
            <a:r>
              <a:rPr lang="en-GB" sz="1100" dirty="0"/>
              <a:t>………………………………………</a:t>
            </a:r>
          </a:p>
          <a:p>
            <a:r>
              <a:rPr lang="en-GB" sz="900" i="1" dirty="0"/>
              <a:t>Write a song or a poem inspired by the Crime and Deviance unit.</a:t>
            </a:r>
          </a:p>
          <a:p>
            <a:endParaRPr lang="en-GB" sz="900" dirty="0"/>
          </a:p>
          <a:p>
            <a:r>
              <a:rPr lang="en-GB" sz="1100" b="1" dirty="0"/>
              <a:t>7. Foo Yung Facebook </a:t>
            </a:r>
            <a:r>
              <a:rPr lang="en-GB" sz="1100" dirty="0"/>
              <a:t>………………………………….</a:t>
            </a:r>
            <a:endParaRPr lang="en-GB" sz="1100" b="1" dirty="0"/>
          </a:p>
          <a:p>
            <a:r>
              <a:rPr lang="en-GB" sz="900" i="1" dirty="0"/>
              <a:t>Create a Facebook/Instagram profile for one the key sociologists in the crime topic.</a:t>
            </a:r>
          </a:p>
          <a:p>
            <a:endParaRPr lang="en-GB" sz="900" i="1" dirty="0"/>
          </a:p>
          <a:p>
            <a:r>
              <a:rPr lang="en-GB" sz="1100" b="1" dirty="0"/>
              <a:t>8. Assorted Quiz Questions </a:t>
            </a:r>
            <a:r>
              <a:rPr lang="en-GB" sz="1100" dirty="0"/>
              <a:t>…….…………………….</a:t>
            </a:r>
            <a:endParaRPr lang="en-GB" sz="1100" b="1" dirty="0"/>
          </a:p>
          <a:p>
            <a:r>
              <a:rPr lang="en-GB" sz="900" i="1" dirty="0"/>
              <a:t>Create a ten-question quiz for your classmates based on one area of the Crime and Deviance unit.</a:t>
            </a:r>
          </a:p>
          <a:p>
            <a:endParaRPr lang="en-GB" sz="900" dirty="0"/>
          </a:p>
          <a:p>
            <a:r>
              <a:rPr lang="en-GB" sz="1100" b="1" dirty="0"/>
              <a:t>9. Photo Fritter </a:t>
            </a:r>
            <a:r>
              <a:rPr lang="en-GB" sz="1100" dirty="0"/>
              <a:t>………………..……………………..…….</a:t>
            </a:r>
          </a:p>
          <a:p>
            <a:r>
              <a:rPr lang="en-GB" sz="900" i="1" dirty="0"/>
              <a:t>Draw as many key terms as possible from the Crime and Deviance unit. You are not allowed to write down any words to explain what they are.</a:t>
            </a:r>
          </a:p>
          <a:p>
            <a:endParaRPr lang="en-GB" sz="900" i="1" dirty="0"/>
          </a:p>
          <a:p>
            <a:r>
              <a:rPr lang="en-GB" sz="1100" b="1" dirty="0"/>
              <a:t>10. Cross Curricular Curry </a:t>
            </a:r>
            <a:r>
              <a:rPr lang="en-GB" sz="1100" dirty="0"/>
              <a:t>…………………………</a:t>
            </a:r>
          </a:p>
          <a:p>
            <a:r>
              <a:rPr lang="en-GB" sz="900" i="1" dirty="0"/>
              <a:t>Choose a topic from another subject, other than English and Maths, and show how you can link it to Crime and Deviance.</a:t>
            </a:r>
          </a:p>
          <a:p>
            <a:endParaRPr lang="en-GB" sz="900" dirty="0"/>
          </a:p>
          <a:p>
            <a:r>
              <a:rPr lang="en-GB" sz="1100" b="1" dirty="0"/>
              <a:t>11. Crispy Crossword </a:t>
            </a:r>
            <a:r>
              <a:rPr lang="en-GB" sz="1100" dirty="0"/>
              <a:t>……………………………………… </a:t>
            </a:r>
            <a:r>
              <a:rPr lang="en-GB" sz="900" i="1" dirty="0"/>
              <a:t>Make a crossword using only key terms from Crime and Deviance. Don’t forget to write detailed clues!</a:t>
            </a:r>
          </a:p>
          <a:p>
            <a:endParaRPr lang="en-GB" sz="900" dirty="0"/>
          </a:p>
          <a:p>
            <a:r>
              <a:rPr lang="en-GB" sz="1100" b="1" dirty="0"/>
              <a:t>12. Creative Cracker </a:t>
            </a:r>
            <a:r>
              <a:rPr lang="en-GB" sz="1100" dirty="0"/>
              <a:t>…………………………….………… </a:t>
            </a:r>
            <a:r>
              <a:rPr lang="en-GB" sz="900" i="1" dirty="0"/>
              <a:t>Produce a piece of artwork, make a video, or a 3D model, </a:t>
            </a:r>
          </a:p>
          <a:p>
            <a:r>
              <a:rPr lang="en-GB" sz="900" i="1" dirty="0"/>
              <a:t>to demonstrate your understanding of Crime and Deviance in sociology.</a:t>
            </a:r>
          </a:p>
          <a:p>
            <a:endParaRPr lang="en-GB" sz="900" dirty="0"/>
          </a:p>
          <a:p>
            <a:endParaRPr lang="en-GB" sz="1100" dirty="0"/>
          </a:p>
          <a:p>
            <a:endParaRPr lang="en-GB" sz="1100" dirty="0"/>
          </a:p>
          <a:p>
            <a:endParaRPr lang="en-GB" sz="900" i="1" dirty="0"/>
          </a:p>
        </p:txBody>
      </p:sp>
      <p:cxnSp>
        <p:nvCxnSpPr>
          <p:cNvPr id="26" name="Straight Connector 25"/>
          <p:cNvCxnSpPr/>
          <p:nvPr/>
        </p:nvCxnSpPr>
        <p:spPr>
          <a:xfrm>
            <a:off x="6352960" y="416200"/>
            <a:ext cx="2691434" cy="0"/>
          </a:xfrm>
          <a:prstGeom prst="line">
            <a:avLst/>
          </a:prstGeom>
        </p:spPr>
        <p:style>
          <a:lnRef idx="2">
            <a:schemeClr val="accent2"/>
          </a:lnRef>
          <a:fillRef idx="0">
            <a:schemeClr val="accent2"/>
          </a:fillRef>
          <a:effectRef idx="1">
            <a:schemeClr val="accent2"/>
          </a:effectRef>
          <a:fontRef idx="minor">
            <a:schemeClr val="tx1"/>
          </a:fontRef>
        </p:style>
      </p:cxnSp>
      <p:pic>
        <p:nvPicPr>
          <p:cNvPr id="30" name="Picture 29"/>
          <p:cNvPicPr/>
          <p:nvPr/>
        </p:nvPicPr>
        <p:blipFill>
          <a:blip r:embed="rId6" cstate="print">
            <a:extLst>
              <a:ext uri="{28A0092B-C50C-407E-A947-70E740481C1C}">
                <a14:useLocalDpi xmlns:a14="http://schemas.microsoft.com/office/drawing/2010/main" val="0"/>
              </a:ext>
            </a:extLst>
          </a:blip>
          <a:stretch>
            <a:fillRect/>
          </a:stretch>
        </p:blipFill>
        <p:spPr>
          <a:xfrm>
            <a:off x="8802708" y="1011231"/>
            <a:ext cx="295921" cy="290828"/>
          </a:xfrm>
          <a:prstGeom prst="rect">
            <a:avLst/>
          </a:prstGeom>
        </p:spPr>
      </p:pic>
      <p:pic>
        <p:nvPicPr>
          <p:cNvPr id="31" name="Picture 30"/>
          <p:cNvPicPr/>
          <p:nvPr/>
        </p:nvPicPr>
        <p:blipFill>
          <a:blip r:embed="rId5" cstate="print">
            <a:extLst>
              <a:ext uri="{28A0092B-C50C-407E-A947-70E740481C1C}">
                <a14:useLocalDpi xmlns:a14="http://schemas.microsoft.com/office/drawing/2010/main" val="0"/>
              </a:ext>
            </a:extLst>
          </a:blip>
          <a:stretch>
            <a:fillRect/>
          </a:stretch>
        </p:blipFill>
        <p:spPr>
          <a:xfrm>
            <a:off x="8719128" y="2587500"/>
            <a:ext cx="387412" cy="218169"/>
          </a:xfrm>
          <a:prstGeom prst="rect">
            <a:avLst/>
          </a:prstGeom>
        </p:spPr>
      </p:pic>
      <p:pic>
        <p:nvPicPr>
          <p:cNvPr id="32" name="Picture 31"/>
          <p:cNvPicPr/>
          <p:nvPr/>
        </p:nvPicPr>
        <p:blipFill>
          <a:blip r:embed="rId7" cstate="print">
            <a:extLst>
              <a:ext uri="{28A0092B-C50C-407E-A947-70E740481C1C}">
                <a14:useLocalDpi xmlns:a14="http://schemas.microsoft.com/office/drawing/2010/main" val="0"/>
              </a:ext>
            </a:extLst>
          </a:blip>
          <a:stretch>
            <a:fillRect/>
          </a:stretch>
        </p:blipFill>
        <p:spPr>
          <a:xfrm>
            <a:off x="8683198" y="4556961"/>
            <a:ext cx="379832" cy="323179"/>
          </a:xfrm>
          <a:prstGeom prst="rect">
            <a:avLst/>
          </a:prstGeom>
        </p:spPr>
      </p:pic>
      <p:pic>
        <p:nvPicPr>
          <p:cNvPr id="33" name="Picture 32"/>
          <p:cNvPicPr/>
          <p:nvPr/>
        </p:nvPicPr>
        <p:blipFill>
          <a:blip r:embed="rId6" cstate="print">
            <a:extLst>
              <a:ext uri="{28A0092B-C50C-407E-A947-70E740481C1C}">
                <a14:useLocalDpi xmlns:a14="http://schemas.microsoft.com/office/drawing/2010/main" val="0"/>
              </a:ext>
            </a:extLst>
          </a:blip>
          <a:stretch>
            <a:fillRect/>
          </a:stretch>
        </p:blipFill>
        <p:spPr>
          <a:xfrm>
            <a:off x="8785558" y="1485535"/>
            <a:ext cx="295921" cy="290828"/>
          </a:xfrm>
          <a:prstGeom prst="rect">
            <a:avLst/>
          </a:prstGeom>
        </p:spPr>
      </p:pic>
      <p:pic>
        <p:nvPicPr>
          <p:cNvPr id="34" name="Picture 33"/>
          <p:cNvPicPr/>
          <p:nvPr/>
        </p:nvPicPr>
        <p:blipFill>
          <a:blip r:embed="rId6" cstate="print">
            <a:extLst>
              <a:ext uri="{28A0092B-C50C-407E-A947-70E740481C1C}">
                <a14:useLocalDpi xmlns:a14="http://schemas.microsoft.com/office/drawing/2010/main" val="0"/>
              </a:ext>
            </a:extLst>
          </a:blip>
          <a:stretch>
            <a:fillRect/>
          </a:stretch>
        </p:blipFill>
        <p:spPr>
          <a:xfrm>
            <a:off x="8774256" y="1914981"/>
            <a:ext cx="295921" cy="290828"/>
          </a:xfrm>
          <a:prstGeom prst="rect">
            <a:avLst/>
          </a:prstGeom>
        </p:spPr>
      </p:pic>
      <p:pic>
        <p:nvPicPr>
          <p:cNvPr id="35" name="Picture 34"/>
          <p:cNvPicPr/>
          <p:nvPr/>
        </p:nvPicPr>
        <p:blipFill>
          <a:blip r:embed="rId5" cstate="print">
            <a:extLst>
              <a:ext uri="{28A0092B-C50C-407E-A947-70E740481C1C}">
                <a14:useLocalDpi xmlns:a14="http://schemas.microsoft.com/office/drawing/2010/main" val="0"/>
              </a:ext>
            </a:extLst>
          </a:blip>
          <a:stretch>
            <a:fillRect/>
          </a:stretch>
        </p:blipFill>
        <p:spPr>
          <a:xfrm>
            <a:off x="8679408" y="3334212"/>
            <a:ext cx="387412" cy="218169"/>
          </a:xfrm>
          <a:prstGeom prst="rect">
            <a:avLst/>
          </a:prstGeom>
        </p:spPr>
      </p:pic>
      <p:pic>
        <p:nvPicPr>
          <p:cNvPr id="36" name="Picture 35"/>
          <p:cNvPicPr/>
          <p:nvPr/>
        </p:nvPicPr>
        <p:blipFill>
          <a:blip r:embed="rId5" cstate="print">
            <a:extLst>
              <a:ext uri="{28A0092B-C50C-407E-A947-70E740481C1C}">
                <a14:useLocalDpi xmlns:a14="http://schemas.microsoft.com/office/drawing/2010/main" val="0"/>
              </a:ext>
            </a:extLst>
          </a:blip>
          <a:stretch>
            <a:fillRect/>
          </a:stretch>
        </p:blipFill>
        <p:spPr>
          <a:xfrm>
            <a:off x="8704540" y="3971839"/>
            <a:ext cx="387412" cy="218169"/>
          </a:xfrm>
          <a:prstGeom prst="rect">
            <a:avLst/>
          </a:prstGeom>
        </p:spPr>
      </p:pic>
      <p:pic>
        <p:nvPicPr>
          <p:cNvPr id="37" name="Picture 36"/>
          <p:cNvPicPr/>
          <p:nvPr/>
        </p:nvPicPr>
        <p:blipFill>
          <a:blip r:embed="rId7" cstate="print">
            <a:extLst>
              <a:ext uri="{28A0092B-C50C-407E-A947-70E740481C1C}">
                <a14:useLocalDpi xmlns:a14="http://schemas.microsoft.com/office/drawing/2010/main" val="0"/>
              </a:ext>
            </a:extLst>
          </a:blip>
          <a:stretch>
            <a:fillRect/>
          </a:stretch>
        </p:blipFill>
        <p:spPr>
          <a:xfrm>
            <a:off x="8690345" y="5258638"/>
            <a:ext cx="379832" cy="323179"/>
          </a:xfrm>
          <a:prstGeom prst="rect">
            <a:avLst/>
          </a:prstGeom>
        </p:spPr>
      </p:pic>
      <p:sp>
        <p:nvSpPr>
          <p:cNvPr id="27" name="TextBox 26"/>
          <p:cNvSpPr txBox="1"/>
          <p:nvPr/>
        </p:nvSpPr>
        <p:spPr>
          <a:xfrm>
            <a:off x="3287376" y="426998"/>
            <a:ext cx="2740631" cy="400110"/>
          </a:xfrm>
          <a:prstGeom prst="rect">
            <a:avLst/>
          </a:prstGeom>
          <a:noFill/>
        </p:spPr>
        <p:txBody>
          <a:bodyPr wrap="square" rtlCol="0">
            <a:spAutoFit/>
          </a:bodyPr>
          <a:lstStyle/>
          <a:p>
            <a:pPr algn="ctr"/>
            <a:r>
              <a:rPr lang="en-GB" sz="1000" dirty="0">
                <a:latin typeface="Seven Monkey Fury BB" panose="020B0603050302020204" pitchFamily="34" charset="0"/>
              </a:rPr>
              <a:t>A spicy selection of literacy-focused starters to whet your appetite!</a:t>
            </a:r>
          </a:p>
        </p:txBody>
      </p:sp>
      <p:sp>
        <p:nvSpPr>
          <p:cNvPr id="40" name="TextBox 39"/>
          <p:cNvSpPr txBox="1"/>
          <p:nvPr/>
        </p:nvSpPr>
        <p:spPr>
          <a:xfrm>
            <a:off x="6352960" y="426998"/>
            <a:ext cx="2691434" cy="553998"/>
          </a:xfrm>
          <a:prstGeom prst="rect">
            <a:avLst/>
          </a:prstGeom>
          <a:noFill/>
        </p:spPr>
        <p:txBody>
          <a:bodyPr wrap="square" rtlCol="0">
            <a:spAutoFit/>
          </a:bodyPr>
          <a:lstStyle/>
          <a:p>
            <a:pPr algn="ctr"/>
            <a:r>
              <a:rPr lang="en-GB" sz="1000" dirty="0">
                <a:latin typeface="Seven Monkey Fury BB" panose="020B0603050302020204" pitchFamily="34" charset="0"/>
              </a:rPr>
              <a:t>Hit your homework hunger hard with this mouth-watering selection of main courses!</a:t>
            </a:r>
          </a:p>
        </p:txBody>
      </p:sp>
      <p:sp>
        <p:nvSpPr>
          <p:cNvPr id="39" name="TextBox 38"/>
          <p:cNvSpPr txBox="1"/>
          <p:nvPr/>
        </p:nvSpPr>
        <p:spPr>
          <a:xfrm>
            <a:off x="-29220" y="3621877"/>
            <a:ext cx="3024336" cy="338554"/>
          </a:xfrm>
          <a:prstGeom prst="rect">
            <a:avLst/>
          </a:prstGeom>
          <a:noFill/>
        </p:spPr>
        <p:txBody>
          <a:bodyPr wrap="square" rtlCol="0">
            <a:spAutoFit/>
          </a:bodyPr>
          <a:lstStyle/>
          <a:p>
            <a:pPr algn="ctr"/>
            <a:r>
              <a:rPr lang="en-GB" sz="1600" b="1" dirty="0">
                <a:solidFill>
                  <a:srgbClr val="FF0000"/>
                </a:solidFill>
                <a:effectLst>
                  <a:outerShdw blurRad="38100" dist="38100" dir="2700000" algn="tl">
                    <a:srgbClr val="000000">
                      <a:alpha val="43137"/>
                    </a:srgbClr>
                  </a:outerShdw>
                </a:effectLst>
                <a:latin typeface="Seven Monkey Fury BB" panose="020B0603050302020204" pitchFamily="34" charset="0"/>
              </a:rPr>
              <a:t>How to order</a:t>
            </a:r>
          </a:p>
        </p:txBody>
      </p:sp>
      <p:cxnSp>
        <p:nvCxnSpPr>
          <p:cNvPr id="41" name="Straight Connector 40"/>
          <p:cNvCxnSpPr/>
          <p:nvPr/>
        </p:nvCxnSpPr>
        <p:spPr>
          <a:xfrm>
            <a:off x="60824" y="3621877"/>
            <a:ext cx="2880320" cy="0"/>
          </a:xfrm>
          <a:prstGeom prst="line">
            <a:avLst/>
          </a:prstGeom>
        </p:spPr>
        <p:style>
          <a:lnRef idx="2">
            <a:schemeClr val="accent2"/>
          </a:lnRef>
          <a:fillRef idx="0">
            <a:schemeClr val="accent2"/>
          </a:fillRef>
          <a:effectRef idx="1">
            <a:schemeClr val="accent2"/>
          </a:effectRef>
          <a:fontRef idx="minor">
            <a:schemeClr val="tx1"/>
          </a:fontRef>
        </p:style>
      </p:cxnSp>
      <p:pic>
        <p:nvPicPr>
          <p:cNvPr id="7"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897" t="7603" r="6381" b="6026"/>
          <a:stretch/>
        </p:blipFill>
        <p:spPr bwMode="auto">
          <a:xfrm>
            <a:off x="268594" y="1522418"/>
            <a:ext cx="2145400" cy="13649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2" name="Picture 41">
            <a:extLst>
              <a:ext uri="{FF2B5EF4-FFF2-40B4-BE49-F238E27FC236}">
                <a16:creationId xmlns:a16="http://schemas.microsoft.com/office/drawing/2014/main" id="{CAE54DCE-E5FC-400E-891C-71D5DE724DE8}"/>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5687005" y="6118621"/>
            <a:ext cx="379832" cy="323179"/>
          </a:xfrm>
          <a:prstGeom prst="rect">
            <a:avLst/>
          </a:prstGeom>
        </p:spPr>
      </p:pic>
      <p:sp>
        <p:nvSpPr>
          <p:cNvPr id="3" name="Rectangle 2">
            <a:extLst>
              <a:ext uri="{FF2B5EF4-FFF2-40B4-BE49-F238E27FC236}">
                <a16:creationId xmlns:a16="http://schemas.microsoft.com/office/drawing/2014/main" id="{4130C564-70C2-4159-A0C4-99FCB897EF5D}"/>
              </a:ext>
            </a:extLst>
          </p:cNvPr>
          <p:cNvSpPr/>
          <p:nvPr/>
        </p:nvSpPr>
        <p:spPr>
          <a:xfrm>
            <a:off x="215399" y="5393997"/>
            <a:ext cx="2664530" cy="923330"/>
          </a:xfrm>
          <a:prstGeom prst="rect">
            <a:avLst/>
          </a:prstGeom>
        </p:spPr>
        <p:txBody>
          <a:bodyPr wrap="square">
            <a:spAutoFit/>
          </a:bodyPr>
          <a:lstStyle/>
          <a:p>
            <a:r>
              <a:rPr lang="en-GB" sz="1200" b="1" dirty="0"/>
              <a:t>1. Family Fondue</a:t>
            </a:r>
          </a:p>
          <a:p>
            <a:r>
              <a:rPr lang="en-GB" sz="1200" dirty="0"/>
              <a:t>……………………………….... </a:t>
            </a:r>
          </a:p>
          <a:p>
            <a:r>
              <a:rPr lang="en-GB" sz="1000" i="1" dirty="0"/>
              <a:t>Teach a Crime and Deviance lesson to a family member or friend and mark the work that they produce. </a:t>
            </a:r>
          </a:p>
        </p:txBody>
      </p:sp>
      <p:sp>
        <p:nvSpPr>
          <p:cNvPr id="43" name="TextBox 42">
            <a:extLst>
              <a:ext uri="{FF2B5EF4-FFF2-40B4-BE49-F238E27FC236}">
                <a16:creationId xmlns:a16="http://schemas.microsoft.com/office/drawing/2014/main" id="{EEB8E6D2-1A2B-4A85-BC72-8C7BAAA9FECE}"/>
              </a:ext>
            </a:extLst>
          </p:cNvPr>
          <p:cNvSpPr txBox="1"/>
          <p:nvPr/>
        </p:nvSpPr>
        <p:spPr>
          <a:xfrm>
            <a:off x="-29220" y="4955124"/>
            <a:ext cx="2890645" cy="400110"/>
          </a:xfrm>
          <a:prstGeom prst="rect">
            <a:avLst/>
          </a:prstGeom>
          <a:noFill/>
        </p:spPr>
        <p:txBody>
          <a:bodyPr wrap="square" rtlCol="0">
            <a:spAutoFit/>
          </a:bodyPr>
          <a:lstStyle/>
          <a:p>
            <a:pPr algn="ctr"/>
            <a:r>
              <a:rPr lang="en-GB" sz="2000" b="1" dirty="0">
                <a:solidFill>
                  <a:srgbClr val="FF0000"/>
                </a:solidFill>
                <a:effectLst>
                  <a:outerShdw blurRad="38100" dist="38100" dir="2700000" algn="tl">
                    <a:srgbClr val="000000">
                      <a:alpha val="43137"/>
                    </a:srgbClr>
                  </a:outerShdw>
                </a:effectLst>
                <a:latin typeface="Seven Monkey Fury BB" panose="020B0603050302020204" pitchFamily="34" charset="0"/>
              </a:rPr>
              <a:t>Sharers</a:t>
            </a:r>
          </a:p>
        </p:txBody>
      </p:sp>
      <p:pic>
        <p:nvPicPr>
          <p:cNvPr id="44" name="Picture 5">
            <a:extLst>
              <a:ext uri="{FF2B5EF4-FFF2-40B4-BE49-F238E27FC236}">
                <a16:creationId xmlns:a16="http://schemas.microsoft.com/office/drawing/2014/main" id="{6C38D7CC-E884-49E9-B76B-7CB71FA1A67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8206" y="6345510"/>
            <a:ext cx="1146175" cy="323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5" name="TextBox 44">
            <a:extLst>
              <a:ext uri="{FF2B5EF4-FFF2-40B4-BE49-F238E27FC236}">
                <a16:creationId xmlns:a16="http://schemas.microsoft.com/office/drawing/2014/main" id="{74E96B13-6895-4E88-930E-936D3C538AA3}"/>
              </a:ext>
            </a:extLst>
          </p:cNvPr>
          <p:cNvSpPr txBox="1"/>
          <p:nvPr/>
        </p:nvSpPr>
        <p:spPr>
          <a:xfrm>
            <a:off x="2916659" y="4240710"/>
            <a:ext cx="3024336" cy="400110"/>
          </a:xfrm>
          <a:prstGeom prst="rect">
            <a:avLst/>
          </a:prstGeom>
          <a:noFill/>
        </p:spPr>
        <p:txBody>
          <a:bodyPr wrap="square" rtlCol="0">
            <a:spAutoFit/>
          </a:bodyPr>
          <a:lstStyle/>
          <a:p>
            <a:pPr algn="ctr"/>
            <a:r>
              <a:rPr lang="en-GB" sz="2000" b="1" dirty="0">
                <a:solidFill>
                  <a:srgbClr val="FF0000"/>
                </a:solidFill>
                <a:effectLst>
                  <a:outerShdw blurRad="38100" dist="38100" dir="2700000" algn="tl">
                    <a:srgbClr val="000000">
                      <a:alpha val="43137"/>
                    </a:srgbClr>
                  </a:outerShdw>
                </a:effectLst>
                <a:latin typeface="Seven Monkey Fury BB" panose="020B0603050302020204" pitchFamily="34" charset="0"/>
              </a:rPr>
              <a:t>Reflective desserts</a:t>
            </a:r>
          </a:p>
        </p:txBody>
      </p:sp>
      <p:sp>
        <p:nvSpPr>
          <p:cNvPr id="4" name="Rectangle 3">
            <a:extLst>
              <a:ext uri="{FF2B5EF4-FFF2-40B4-BE49-F238E27FC236}">
                <a16:creationId xmlns:a16="http://schemas.microsoft.com/office/drawing/2014/main" id="{F044A8EC-D51A-4DBF-8B81-4FB09913B7F1}"/>
              </a:ext>
            </a:extLst>
          </p:cNvPr>
          <p:cNvSpPr/>
          <p:nvPr/>
        </p:nvSpPr>
        <p:spPr>
          <a:xfrm>
            <a:off x="3196491" y="4734447"/>
            <a:ext cx="2731545" cy="846386"/>
          </a:xfrm>
          <a:prstGeom prst="rect">
            <a:avLst/>
          </a:prstGeom>
        </p:spPr>
        <p:txBody>
          <a:bodyPr wrap="square">
            <a:spAutoFit/>
          </a:bodyPr>
          <a:lstStyle/>
          <a:p>
            <a:r>
              <a:rPr lang="en-GB" sz="1100" b="1" dirty="0"/>
              <a:t>13. Glace Graph</a:t>
            </a:r>
          </a:p>
          <a:p>
            <a:r>
              <a:rPr lang="en-GB" sz="1100" dirty="0"/>
              <a:t>………………………………………...…….</a:t>
            </a:r>
          </a:p>
          <a:p>
            <a:r>
              <a:rPr lang="en-GB" sz="900" i="1" dirty="0"/>
              <a:t>Produce a graph to demonstrate what you have learnt and the progress you have made in Crime and Deviance.</a:t>
            </a:r>
          </a:p>
        </p:txBody>
      </p:sp>
      <p:sp>
        <p:nvSpPr>
          <p:cNvPr id="8" name="Rectangle 7">
            <a:extLst>
              <a:ext uri="{FF2B5EF4-FFF2-40B4-BE49-F238E27FC236}">
                <a16:creationId xmlns:a16="http://schemas.microsoft.com/office/drawing/2014/main" id="{E4B93E58-5CBF-4623-8D00-9E46294AA91C}"/>
              </a:ext>
            </a:extLst>
          </p:cNvPr>
          <p:cNvSpPr/>
          <p:nvPr/>
        </p:nvSpPr>
        <p:spPr>
          <a:xfrm>
            <a:off x="3196491" y="5678753"/>
            <a:ext cx="2657467" cy="1015663"/>
          </a:xfrm>
          <a:prstGeom prst="rect">
            <a:avLst/>
          </a:prstGeom>
        </p:spPr>
        <p:txBody>
          <a:bodyPr wrap="square">
            <a:spAutoFit/>
          </a:bodyPr>
          <a:lstStyle/>
          <a:p>
            <a:r>
              <a:rPr lang="en-GB" sz="1100" b="1" dirty="0"/>
              <a:t>14. Audit Ice Cream</a:t>
            </a:r>
          </a:p>
          <a:p>
            <a:r>
              <a:rPr lang="en-GB" sz="1100" b="1" dirty="0"/>
              <a:t> </a:t>
            </a:r>
            <a:r>
              <a:rPr lang="en-GB" sz="1100" dirty="0"/>
              <a:t>………………………………………</a:t>
            </a:r>
          </a:p>
          <a:p>
            <a:r>
              <a:rPr lang="en-GB" sz="900" i="1" dirty="0"/>
              <a:t>Complete an audit of your written work in Sociology. What are your strengths? Where are your common errors? What targets could you set yourself for improvement? </a:t>
            </a:r>
          </a:p>
        </p:txBody>
      </p:sp>
      <p:pic>
        <p:nvPicPr>
          <p:cNvPr id="47" name="Picture 46">
            <a:extLst>
              <a:ext uri="{FF2B5EF4-FFF2-40B4-BE49-F238E27FC236}">
                <a16:creationId xmlns:a16="http://schemas.microsoft.com/office/drawing/2014/main" id="{A37F3E3F-D3A4-4340-84A6-084E7176063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5696492" y="5149553"/>
            <a:ext cx="387412" cy="218169"/>
          </a:xfrm>
          <a:prstGeom prst="rect">
            <a:avLst/>
          </a:prstGeom>
        </p:spPr>
      </p:pic>
    </p:spTree>
    <p:extLst>
      <p:ext uri="{BB962C8B-B14F-4D97-AF65-F5344CB8AC3E}">
        <p14:creationId xmlns:p14="http://schemas.microsoft.com/office/powerpoint/2010/main" val="37648386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TotalTime>
  <Words>482</Words>
  <Application>Microsoft Office PowerPoint</Application>
  <PresentationFormat>On-screen Show (4:3)</PresentationFormat>
  <Paragraphs>61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Seven Monkey Fury BB</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dc:creator>
  <cp:lastModifiedBy>Victoria Dunne</cp:lastModifiedBy>
  <cp:revision>49</cp:revision>
  <dcterms:created xsi:type="dcterms:W3CDTF">2014-03-16T11:08:46Z</dcterms:created>
  <dcterms:modified xsi:type="dcterms:W3CDTF">2020-04-14T08:56:01Z</dcterms:modified>
</cp:coreProperties>
</file>