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34" autoAdjust="0"/>
    <p:restoredTop sz="90391" autoAdjust="0"/>
  </p:normalViewPr>
  <p:slideViewPr>
    <p:cSldViewPr>
      <p:cViewPr varScale="1">
        <p:scale>
          <a:sx n="67" d="100"/>
          <a:sy n="67" d="100"/>
        </p:scale>
        <p:origin x="1540"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FA86F30-E680-4823-BAA5-2ACEE097AA09}" type="datetimeFigureOut">
              <a:rPr lang="en-GB" smtClean="0"/>
              <a:t>15/04/2020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2448811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FA86F30-E680-4823-BAA5-2ACEE097AA09}" type="datetimeFigureOut">
              <a:rPr lang="en-GB" smtClean="0"/>
              <a:t>15/04/2020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3174472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FA86F30-E680-4823-BAA5-2ACEE097AA09}" type="datetimeFigureOut">
              <a:rPr lang="en-GB" smtClean="0"/>
              <a:t>15/04/2020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35558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FA86F30-E680-4823-BAA5-2ACEE097AA09}" type="datetimeFigureOut">
              <a:rPr lang="en-GB" smtClean="0"/>
              <a:t>15/04/2020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618558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FA86F30-E680-4823-BAA5-2ACEE097AA09}" type="datetimeFigureOut">
              <a:rPr lang="en-GB" smtClean="0"/>
              <a:t>15/04/2020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3068971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FA86F30-E680-4823-BAA5-2ACEE097AA09}" type="datetimeFigureOut">
              <a:rPr lang="en-GB" smtClean="0"/>
              <a:t>15/04/2020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2384732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FA86F30-E680-4823-BAA5-2ACEE097AA09}" type="datetimeFigureOut">
              <a:rPr lang="en-GB" smtClean="0"/>
              <a:t>15/04/2020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2082584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FA86F30-E680-4823-BAA5-2ACEE097AA09}" type="datetimeFigureOut">
              <a:rPr lang="en-GB" smtClean="0"/>
              <a:t>15/04/2020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747751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A86F30-E680-4823-BAA5-2ACEE097AA09}" type="datetimeFigureOut">
              <a:rPr lang="en-GB" smtClean="0"/>
              <a:t>15/04/2020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573993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FA86F30-E680-4823-BAA5-2ACEE097AA09}" type="datetimeFigureOut">
              <a:rPr lang="en-GB" smtClean="0"/>
              <a:t>15/04/2020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1578788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FA86F30-E680-4823-BAA5-2ACEE097AA09}" type="datetimeFigureOut">
              <a:rPr lang="en-GB" smtClean="0"/>
              <a:t>15/04/2020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1630049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A86F30-E680-4823-BAA5-2ACEE097AA09}" type="datetimeFigureOut">
              <a:rPr lang="en-GB" smtClean="0"/>
              <a:t>15/04/2020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AE2EAB-5187-4322-AACA-5D2AEC00A26E}" type="slidenum">
              <a:rPr lang="en-GB" smtClean="0"/>
              <a:t>‹#›</a:t>
            </a:fld>
            <a:endParaRPr lang="en-GB"/>
          </a:p>
        </p:txBody>
      </p:sp>
    </p:spTree>
    <p:extLst>
      <p:ext uri="{BB962C8B-B14F-4D97-AF65-F5344CB8AC3E}">
        <p14:creationId xmlns:p14="http://schemas.microsoft.com/office/powerpoint/2010/main" val="682127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microsoft.com/office/2007/relationships/hdphoto" Target="../media/hdphoto1.wdp"/><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30550" t="36243" r="21717" b="55557"/>
          <a:stretch/>
        </p:blipFill>
        <p:spPr bwMode="auto">
          <a:xfrm>
            <a:off x="19348" y="836712"/>
            <a:ext cx="2898237" cy="36004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38021" b="58724" l="31113" r="85139">
                        <a14:foregroundMark x1="36237" y1="42188" x2="36237" y2="42188"/>
                        <a14:foregroundMark x1="42826" y1="49089" x2="42826" y2="49089"/>
                        <a14:foregroundMark x1="52635" y1="44792" x2="52635" y2="44792"/>
                        <a14:foregroundMark x1="60469" y1="43620" x2="60469" y2="43620"/>
                        <a14:foregroundMark x1="66691" y1="42448" x2="66691" y2="42448"/>
                        <a14:foregroundMark x1="80747" y1="42578" x2="80747" y2="42578"/>
                      </a14:backgroundRemoval>
                    </a14:imgEffect>
                  </a14:imgLayer>
                </a14:imgProps>
              </a:ext>
              <a:ext uri="{28A0092B-C50C-407E-A947-70E740481C1C}">
                <a14:useLocalDpi xmlns:a14="http://schemas.microsoft.com/office/drawing/2010/main" val="0"/>
              </a:ext>
            </a:extLst>
          </a:blip>
          <a:srcRect l="31148" t="38443" r="14861" b="41319"/>
          <a:stretch/>
        </p:blipFill>
        <p:spPr bwMode="auto">
          <a:xfrm>
            <a:off x="107504" y="188640"/>
            <a:ext cx="2833640" cy="59717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10" name="Straight Connector 9"/>
          <p:cNvCxnSpPr/>
          <p:nvPr/>
        </p:nvCxnSpPr>
        <p:spPr>
          <a:xfrm>
            <a:off x="107504" y="836712"/>
            <a:ext cx="2880320" cy="0"/>
          </a:xfrm>
          <a:prstGeom prst="line">
            <a:avLst/>
          </a:prstGeom>
        </p:spPr>
        <p:style>
          <a:lnRef idx="2">
            <a:schemeClr val="accent2"/>
          </a:lnRef>
          <a:fillRef idx="0">
            <a:schemeClr val="accent2"/>
          </a:fillRef>
          <a:effectRef idx="1">
            <a:schemeClr val="accent2"/>
          </a:effectRef>
          <a:fontRef idx="minor">
            <a:schemeClr val="tx1"/>
          </a:fontRef>
        </p:style>
      </p:cxnSp>
      <p:sp>
        <p:nvSpPr>
          <p:cNvPr id="2" name="TextBox 1"/>
          <p:cNvSpPr txBox="1"/>
          <p:nvPr/>
        </p:nvSpPr>
        <p:spPr>
          <a:xfrm>
            <a:off x="15031" y="1484784"/>
            <a:ext cx="2937419" cy="3462486"/>
          </a:xfrm>
          <a:prstGeom prst="rect">
            <a:avLst/>
          </a:prstGeom>
          <a:noFill/>
        </p:spPr>
        <p:txBody>
          <a:bodyPr wrap="square" rtlCol="0">
            <a:spAutoFit/>
          </a:bodyPr>
          <a:lstStyle/>
          <a:p>
            <a:pPr algn="ctr"/>
            <a:endParaRPr lang="en-GB" sz="1200" dirty="0">
              <a:solidFill>
                <a:schemeClr val="tx2"/>
              </a:solidFill>
              <a:latin typeface="Seven Monkey Fury BB" panose="020B0603050302020204" pitchFamily="34" charset="0"/>
            </a:endParaRPr>
          </a:p>
          <a:p>
            <a:pPr algn="ctr"/>
            <a:endParaRPr lang="en-GB" sz="1200" dirty="0">
              <a:solidFill>
                <a:schemeClr val="tx2"/>
              </a:solidFill>
              <a:latin typeface="Seven Monkey Fury BB" panose="020B0603050302020204" pitchFamily="34" charset="0"/>
            </a:endParaRPr>
          </a:p>
          <a:p>
            <a:pPr algn="ctr"/>
            <a:endParaRPr lang="en-GB" sz="1200" dirty="0">
              <a:solidFill>
                <a:schemeClr val="tx2"/>
              </a:solidFill>
              <a:latin typeface="Seven Monkey Fury BB" panose="020B0603050302020204" pitchFamily="34" charset="0"/>
            </a:endParaRPr>
          </a:p>
          <a:p>
            <a:pPr algn="ctr"/>
            <a:endParaRPr lang="en-GB" sz="1200" dirty="0">
              <a:solidFill>
                <a:schemeClr val="tx2"/>
              </a:solidFill>
              <a:latin typeface="Seven Monkey Fury BB" panose="020B0603050302020204" pitchFamily="34" charset="0"/>
            </a:endParaRPr>
          </a:p>
          <a:p>
            <a:pPr algn="ctr"/>
            <a:endParaRPr lang="en-GB" sz="1200" dirty="0">
              <a:solidFill>
                <a:schemeClr val="tx2"/>
              </a:solidFill>
              <a:latin typeface="Seven Monkey Fury BB" panose="020B0603050302020204" pitchFamily="34" charset="0"/>
            </a:endParaRPr>
          </a:p>
          <a:p>
            <a:pPr algn="ctr"/>
            <a:endParaRPr lang="en-GB" sz="1200" dirty="0">
              <a:solidFill>
                <a:schemeClr val="tx2"/>
              </a:solidFill>
              <a:latin typeface="Seven Monkey Fury BB" panose="020B0603050302020204" pitchFamily="34" charset="0"/>
            </a:endParaRPr>
          </a:p>
          <a:p>
            <a:pPr algn="ctr"/>
            <a:endParaRPr lang="en-GB" sz="1200" dirty="0">
              <a:solidFill>
                <a:schemeClr val="tx2"/>
              </a:solidFill>
              <a:latin typeface="Seven Monkey Fury BB" panose="020B0603050302020204" pitchFamily="34" charset="0"/>
            </a:endParaRPr>
          </a:p>
          <a:p>
            <a:pPr algn="ctr"/>
            <a:endParaRPr lang="en-GB" sz="1200" dirty="0">
              <a:solidFill>
                <a:schemeClr val="tx2"/>
              </a:solidFill>
              <a:latin typeface="Seven Monkey Fury BB" panose="020B0603050302020204" pitchFamily="34" charset="0"/>
            </a:endParaRPr>
          </a:p>
          <a:p>
            <a:pPr algn="ctr"/>
            <a:r>
              <a:rPr lang="en-GB" sz="1100" dirty="0">
                <a:solidFill>
                  <a:schemeClr val="tx2"/>
                </a:solidFill>
                <a:latin typeface="Seven Monkey Fury BB" panose="020B0603050302020204" pitchFamily="34" charset="0"/>
              </a:rPr>
              <a:t>Welcome to Miss Dunne’s Sociology Takeaway Key concepts menu, delivering fresh work tasks straight to your doorstep! </a:t>
            </a:r>
          </a:p>
          <a:p>
            <a:pPr algn="ctr"/>
            <a:endParaRPr lang="en-GB" sz="800" dirty="0">
              <a:solidFill>
                <a:schemeClr val="tx2"/>
              </a:solidFill>
              <a:latin typeface="Seven Monkey Fury BB" panose="020B0603050302020204" pitchFamily="34" charset="0"/>
            </a:endParaRPr>
          </a:p>
          <a:p>
            <a:pPr algn="ctr"/>
            <a:endParaRPr lang="en-GB" sz="1200" dirty="0">
              <a:solidFill>
                <a:schemeClr val="tx2"/>
              </a:solidFill>
              <a:latin typeface="Seven Monkey Fury BB" panose="020B0603050302020204" pitchFamily="34" charset="0"/>
            </a:endParaRPr>
          </a:p>
          <a:p>
            <a:pPr algn="ctr"/>
            <a:endParaRPr lang="en-GB" sz="1200" dirty="0">
              <a:solidFill>
                <a:schemeClr val="tx2"/>
              </a:solidFill>
              <a:latin typeface="Seven Monkey Fury BB" panose="020B0603050302020204" pitchFamily="34" charset="0"/>
            </a:endParaRPr>
          </a:p>
          <a:p>
            <a:pPr algn="ctr"/>
            <a:r>
              <a:rPr lang="en-GB" sz="1000" dirty="0">
                <a:solidFill>
                  <a:schemeClr val="tx2"/>
                </a:solidFill>
              </a:rPr>
              <a:t>Choose a revision task from the menu. The chilli rating indicates the difficulty of each task, ranging from ‘mild’ to ‘spicy’ to ‘hot’. You can only try each dish once and you must order a different course each time! Enjoy your food! </a:t>
            </a:r>
          </a:p>
          <a:p>
            <a:pPr algn="ctr"/>
            <a:endParaRPr lang="en-GB" sz="800" dirty="0">
              <a:solidFill>
                <a:schemeClr val="tx2"/>
              </a:solidFill>
            </a:endParaRPr>
          </a:p>
        </p:txBody>
      </p:sp>
      <p:cxnSp>
        <p:nvCxnSpPr>
          <p:cNvPr id="9" name="Straight Connector 8"/>
          <p:cNvCxnSpPr/>
          <p:nvPr/>
        </p:nvCxnSpPr>
        <p:spPr>
          <a:xfrm>
            <a:off x="107504" y="1340768"/>
            <a:ext cx="2880320" cy="0"/>
          </a:xfrm>
          <a:prstGeom prst="line">
            <a:avLst/>
          </a:prstGeom>
        </p:spPr>
        <p:style>
          <a:lnRef idx="2">
            <a:schemeClr val="accent2"/>
          </a:lnRef>
          <a:fillRef idx="0">
            <a:schemeClr val="accent2"/>
          </a:fillRef>
          <a:effectRef idx="1">
            <a:schemeClr val="accent2"/>
          </a:effectRef>
          <a:fontRef idx="minor">
            <a:schemeClr val="tx1"/>
          </a:fontRef>
        </p:style>
      </p:cxnSp>
      <p:sp>
        <p:nvSpPr>
          <p:cNvPr id="5" name="TextBox 4"/>
          <p:cNvSpPr txBox="1"/>
          <p:nvPr/>
        </p:nvSpPr>
        <p:spPr>
          <a:xfrm>
            <a:off x="3154866" y="-6221"/>
            <a:ext cx="3024336" cy="400110"/>
          </a:xfrm>
          <a:prstGeom prst="rect">
            <a:avLst/>
          </a:prstGeom>
          <a:noFill/>
        </p:spPr>
        <p:txBody>
          <a:bodyPr wrap="square" rtlCol="0">
            <a:spAutoFit/>
          </a:bodyPr>
          <a:lstStyle/>
          <a:p>
            <a:pPr algn="ctr"/>
            <a:r>
              <a:rPr lang="en-GB" sz="2000" b="1" dirty="0">
                <a:solidFill>
                  <a:schemeClr val="tx2"/>
                </a:solidFill>
                <a:effectLst>
                  <a:outerShdw blurRad="38100" dist="38100" dir="2700000" algn="tl">
                    <a:srgbClr val="000000">
                      <a:alpha val="43137"/>
                    </a:srgbClr>
                  </a:outerShdw>
                </a:effectLst>
                <a:latin typeface="Seven Monkey Fury BB" panose="020B0603050302020204" pitchFamily="34" charset="0"/>
              </a:rPr>
              <a:t>Sociology Starters</a:t>
            </a:r>
          </a:p>
        </p:txBody>
      </p:sp>
      <p:sp>
        <p:nvSpPr>
          <p:cNvPr id="13" name="TextBox 12"/>
          <p:cNvSpPr txBox="1"/>
          <p:nvPr/>
        </p:nvSpPr>
        <p:spPr>
          <a:xfrm>
            <a:off x="6253355" y="8766"/>
            <a:ext cx="2890645" cy="400110"/>
          </a:xfrm>
          <a:prstGeom prst="rect">
            <a:avLst/>
          </a:prstGeom>
          <a:noFill/>
        </p:spPr>
        <p:txBody>
          <a:bodyPr wrap="square" rtlCol="0">
            <a:spAutoFit/>
          </a:bodyPr>
          <a:lstStyle/>
          <a:p>
            <a:pPr algn="ctr"/>
            <a:r>
              <a:rPr lang="en-GB" sz="2000" b="1" dirty="0">
                <a:solidFill>
                  <a:schemeClr val="tx2"/>
                </a:solidFill>
                <a:effectLst>
                  <a:outerShdw blurRad="38100" dist="38100" dir="2700000" algn="tl">
                    <a:srgbClr val="000000">
                      <a:alpha val="43137"/>
                    </a:srgbClr>
                  </a:outerShdw>
                </a:effectLst>
                <a:latin typeface="Seven Monkey Fury BB" panose="020B0603050302020204" pitchFamily="34" charset="0"/>
              </a:rPr>
              <a:t>Main courses</a:t>
            </a:r>
          </a:p>
        </p:txBody>
      </p:sp>
      <p:sp>
        <p:nvSpPr>
          <p:cNvPr id="6" name="TextBox 5"/>
          <p:cNvSpPr txBox="1"/>
          <p:nvPr/>
        </p:nvSpPr>
        <p:spPr>
          <a:xfrm>
            <a:off x="3154429" y="1063124"/>
            <a:ext cx="2699529" cy="3385542"/>
          </a:xfrm>
          <a:prstGeom prst="rect">
            <a:avLst/>
          </a:prstGeom>
          <a:noFill/>
        </p:spPr>
        <p:txBody>
          <a:bodyPr wrap="square" rtlCol="0">
            <a:spAutoFit/>
          </a:bodyPr>
          <a:lstStyle/>
          <a:p>
            <a:r>
              <a:rPr lang="en-GB" sz="1100" b="1" dirty="0">
                <a:solidFill>
                  <a:schemeClr val="tx2"/>
                </a:solidFill>
              </a:rPr>
              <a:t>2. Tweet and Sour </a:t>
            </a:r>
            <a:r>
              <a:rPr lang="en-GB" sz="1100" dirty="0">
                <a:solidFill>
                  <a:schemeClr val="tx2"/>
                </a:solidFill>
              </a:rPr>
              <a:t>…………………………………………</a:t>
            </a:r>
          </a:p>
          <a:p>
            <a:r>
              <a:rPr lang="en-GB" sz="900" i="1" dirty="0">
                <a:solidFill>
                  <a:schemeClr val="tx2"/>
                </a:solidFill>
              </a:rPr>
              <a:t>Write a tweet (no more than 140 characters) explaining a Sociological key term we have covered in the such as socialisation.</a:t>
            </a:r>
          </a:p>
          <a:p>
            <a:pPr marL="228600" indent="-228600">
              <a:buFont typeface="+mj-lt"/>
              <a:buAutoNum type="arabicPeriod"/>
            </a:pPr>
            <a:endParaRPr lang="en-GB" sz="900" dirty="0">
              <a:solidFill>
                <a:schemeClr val="tx2"/>
              </a:solidFill>
            </a:endParaRPr>
          </a:p>
          <a:p>
            <a:r>
              <a:rPr lang="en-GB" sz="1100" b="1" dirty="0">
                <a:solidFill>
                  <a:schemeClr val="tx2"/>
                </a:solidFill>
              </a:rPr>
              <a:t>3. Word Ton Soup </a:t>
            </a:r>
            <a:r>
              <a:rPr lang="en-GB" sz="1100" dirty="0">
                <a:solidFill>
                  <a:schemeClr val="tx2"/>
                </a:solidFill>
              </a:rPr>
              <a:t>………………………………………….</a:t>
            </a:r>
            <a:endParaRPr lang="en-GB" sz="1100" b="1" dirty="0">
              <a:solidFill>
                <a:schemeClr val="tx2"/>
              </a:solidFill>
            </a:endParaRPr>
          </a:p>
          <a:p>
            <a:r>
              <a:rPr lang="en-GB" sz="900" i="1" dirty="0">
                <a:solidFill>
                  <a:schemeClr val="tx2"/>
                </a:solidFill>
              </a:rPr>
              <a:t>Chose three key terms and put them into a sentence to summarise the key concepts unit.</a:t>
            </a:r>
          </a:p>
          <a:p>
            <a:pPr marL="228600" indent="-228600">
              <a:buFont typeface="+mj-lt"/>
              <a:buAutoNum type="arabicPeriod"/>
            </a:pPr>
            <a:endParaRPr lang="en-GB" sz="900" i="1" dirty="0">
              <a:solidFill>
                <a:schemeClr val="tx2"/>
              </a:solidFill>
            </a:endParaRPr>
          </a:p>
          <a:p>
            <a:r>
              <a:rPr lang="en-GB" sz="1100" b="1" dirty="0">
                <a:solidFill>
                  <a:schemeClr val="tx2"/>
                </a:solidFill>
              </a:rPr>
              <a:t>4. Mini Spring Rules </a:t>
            </a:r>
            <a:r>
              <a:rPr lang="en-GB" sz="1100" dirty="0">
                <a:solidFill>
                  <a:schemeClr val="tx2"/>
                </a:solidFill>
              </a:rPr>
              <a:t>………………………………..…….</a:t>
            </a:r>
          </a:p>
          <a:p>
            <a:r>
              <a:rPr lang="en-GB" sz="900" i="1" dirty="0">
                <a:solidFill>
                  <a:schemeClr val="tx2"/>
                </a:solidFill>
              </a:rPr>
              <a:t>List as many informal and formal rules as you can.</a:t>
            </a:r>
          </a:p>
          <a:p>
            <a:pPr marL="228600" indent="-228600">
              <a:buFont typeface="+mj-lt"/>
              <a:buAutoNum type="arabicPeriod"/>
            </a:pPr>
            <a:endParaRPr lang="en-GB" sz="900" i="1" dirty="0">
              <a:solidFill>
                <a:schemeClr val="tx2"/>
              </a:solidFill>
            </a:endParaRPr>
          </a:p>
          <a:p>
            <a:r>
              <a:rPr lang="en-GB" sz="1100" b="1" dirty="0">
                <a:solidFill>
                  <a:schemeClr val="tx2"/>
                </a:solidFill>
              </a:rPr>
              <a:t>5. Speech Cocktail </a:t>
            </a:r>
            <a:r>
              <a:rPr lang="en-GB" sz="1100" dirty="0">
                <a:solidFill>
                  <a:schemeClr val="tx2"/>
                </a:solidFill>
              </a:rPr>
              <a:t>…………………………………………</a:t>
            </a:r>
          </a:p>
          <a:p>
            <a:r>
              <a:rPr lang="en-GB" sz="900" i="1" dirty="0">
                <a:solidFill>
                  <a:schemeClr val="tx2"/>
                </a:solidFill>
              </a:rPr>
              <a:t>Find a news article about a change in society. Tell someone at home about it and how it links to Sociology.</a:t>
            </a:r>
          </a:p>
          <a:p>
            <a:endParaRPr lang="en-GB" sz="900" dirty="0">
              <a:solidFill>
                <a:schemeClr val="tx2"/>
              </a:solidFill>
            </a:endParaRPr>
          </a:p>
          <a:p>
            <a:endParaRPr lang="en-GB" sz="900" i="1" dirty="0">
              <a:solidFill>
                <a:schemeClr val="tx2"/>
              </a:solidFill>
            </a:endParaRPr>
          </a:p>
        </p:txBody>
      </p:sp>
      <p:pic>
        <p:nvPicPr>
          <p:cNvPr id="16" name="Picture 15"/>
          <p:cNvPicPr/>
          <p:nvPr/>
        </p:nvPicPr>
        <p:blipFill>
          <a:blip r:embed="rId5" cstate="print">
            <a:extLst>
              <a:ext uri="{28A0092B-C50C-407E-A947-70E740481C1C}">
                <a14:useLocalDpi xmlns:a14="http://schemas.microsoft.com/office/drawing/2010/main" val="0"/>
              </a:ext>
            </a:extLst>
          </a:blip>
          <a:stretch>
            <a:fillRect/>
          </a:stretch>
        </p:blipFill>
        <p:spPr>
          <a:xfrm>
            <a:off x="5770916" y="2893879"/>
            <a:ext cx="387412" cy="218169"/>
          </a:xfrm>
          <a:prstGeom prst="rect">
            <a:avLst/>
          </a:prstGeom>
        </p:spPr>
      </p:pic>
      <p:cxnSp>
        <p:nvCxnSpPr>
          <p:cNvPr id="18" name="Straight Connector 17"/>
          <p:cNvCxnSpPr/>
          <p:nvPr/>
        </p:nvCxnSpPr>
        <p:spPr>
          <a:xfrm>
            <a:off x="3287376" y="416200"/>
            <a:ext cx="2740631" cy="0"/>
          </a:xfrm>
          <a:prstGeom prst="line">
            <a:avLst/>
          </a:prstGeom>
        </p:spPr>
        <p:style>
          <a:lnRef idx="2">
            <a:schemeClr val="accent2"/>
          </a:lnRef>
          <a:fillRef idx="0">
            <a:schemeClr val="accent2"/>
          </a:fillRef>
          <a:effectRef idx="1">
            <a:schemeClr val="accent2"/>
          </a:effectRef>
          <a:fontRef idx="minor">
            <a:schemeClr val="tx1"/>
          </a:fontRef>
        </p:style>
      </p:cxnSp>
      <p:pic>
        <p:nvPicPr>
          <p:cNvPr id="19" name="Picture 18"/>
          <p:cNvPicPr/>
          <p:nvPr/>
        </p:nvPicPr>
        <p:blipFill>
          <a:blip r:embed="rId6" cstate="print">
            <a:extLst>
              <a:ext uri="{28A0092B-C50C-407E-A947-70E740481C1C}">
                <a14:useLocalDpi xmlns:a14="http://schemas.microsoft.com/office/drawing/2010/main" val="0"/>
              </a:ext>
            </a:extLst>
          </a:blip>
          <a:stretch>
            <a:fillRect/>
          </a:stretch>
        </p:blipFill>
        <p:spPr>
          <a:xfrm>
            <a:off x="5696657" y="1481097"/>
            <a:ext cx="295921" cy="290828"/>
          </a:xfrm>
          <a:prstGeom prst="rect">
            <a:avLst/>
          </a:prstGeom>
        </p:spPr>
      </p:pic>
      <p:pic>
        <p:nvPicPr>
          <p:cNvPr id="20" name="Picture 19"/>
          <p:cNvPicPr/>
          <p:nvPr/>
        </p:nvPicPr>
        <p:blipFill>
          <a:blip r:embed="rId6" cstate="print">
            <a:extLst>
              <a:ext uri="{28A0092B-C50C-407E-A947-70E740481C1C}">
                <a14:useLocalDpi xmlns:a14="http://schemas.microsoft.com/office/drawing/2010/main" val="0"/>
              </a:ext>
            </a:extLst>
          </a:blip>
          <a:stretch>
            <a:fillRect/>
          </a:stretch>
        </p:blipFill>
        <p:spPr>
          <a:xfrm>
            <a:off x="5770916" y="2269167"/>
            <a:ext cx="295921" cy="290828"/>
          </a:xfrm>
          <a:prstGeom prst="rect">
            <a:avLst/>
          </a:prstGeom>
        </p:spPr>
      </p:pic>
      <p:pic>
        <p:nvPicPr>
          <p:cNvPr id="21" name="Picture 20"/>
          <p:cNvPicPr/>
          <p:nvPr/>
        </p:nvPicPr>
        <p:blipFill>
          <a:blip r:embed="rId5" cstate="print">
            <a:extLst>
              <a:ext uri="{28A0092B-C50C-407E-A947-70E740481C1C}">
                <a14:useLocalDpi xmlns:a14="http://schemas.microsoft.com/office/drawing/2010/main" val="0"/>
              </a:ext>
            </a:extLst>
          </a:blip>
          <a:stretch>
            <a:fillRect/>
          </a:stretch>
        </p:blipFill>
        <p:spPr>
          <a:xfrm>
            <a:off x="5799628" y="3349151"/>
            <a:ext cx="387412" cy="218169"/>
          </a:xfrm>
          <a:prstGeom prst="rect">
            <a:avLst/>
          </a:prstGeom>
        </p:spPr>
      </p:pic>
      <p:pic>
        <p:nvPicPr>
          <p:cNvPr id="22" name="Picture 21"/>
          <p:cNvPicPr/>
          <p:nvPr/>
        </p:nvPicPr>
        <p:blipFill>
          <a:blip r:embed="rId5" cstate="print">
            <a:extLst>
              <a:ext uri="{28A0092B-C50C-407E-A947-70E740481C1C}">
                <a14:useLocalDpi xmlns:a14="http://schemas.microsoft.com/office/drawing/2010/main" val="0"/>
              </a:ext>
            </a:extLst>
          </a:blip>
          <a:stretch>
            <a:fillRect/>
          </a:stretch>
        </p:blipFill>
        <p:spPr>
          <a:xfrm>
            <a:off x="5752902" y="3766037"/>
            <a:ext cx="387412" cy="218169"/>
          </a:xfrm>
          <a:prstGeom prst="rect">
            <a:avLst/>
          </a:prstGeom>
        </p:spPr>
      </p:pic>
      <p:sp>
        <p:nvSpPr>
          <p:cNvPr id="25" name="TextBox 24"/>
          <p:cNvSpPr txBox="1"/>
          <p:nvPr/>
        </p:nvSpPr>
        <p:spPr>
          <a:xfrm>
            <a:off x="6181991" y="1016732"/>
            <a:ext cx="2699529" cy="6093976"/>
          </a:xfrm>
          <a:prstGeom prst="rect">
            <a:avLst/>
          </a:prstGeom>
          <a:noFill/>
        </p:spPr>
        <p:txBody>
          <a:bodyPr wrap="square" rtlCol="0">
            <a:spAutoFit/>
          </a:bodyPr>
          <a:lstStyle/>
          <a:p>
            <a:r>
              <a:rPr lang="en-GB" sz="1100" b="1" dirty="0">
                <a:solidFill>
                  <a:schemeClr val="tx2"/>
                </a:solidFill>
              </a:rPr>
              <a:t>6. Spicy Song Sauce </a:t>
            </a:r>
            <a:r>
              <a:rPr lang="en-GB" sz="1100" dirty="0">
                <a:solidFill>
                  <a:schemeClr val="tx2"/>
                </a:solidFill>
              </a:rPr>
              <a:t>………………………………………</a:t>
            </a:r>
          </a:p>
          <a:p>
            <a:r>
              <a:rPr lang="en-GB" sz="900" i="1" dirty="0">
                <a:solidFill>
                  <a:schemeClr val="tx2"/>
                </a:solidFill>
              </a:rPr>
              <a:t>Write a song or a poem inspired by the Key concepts unit.</a:t>
            </a:r>
          </a:p>
          <a:p>
            <a:endParaRPr lang="en-GB" sz="900" dirty="0">
              <a:solidFill>
                <a:schemeClr val="tx2"/>
              </a:solidFill>
            </a:endParaRPr>
          </a:p>
          <a:p>
            <a:r>
              <a:rPr lang="en-GB" sz="1100" b="1" dirty="0">
                <a:solidFill>
                  <a:schemeClr val="tx2"/>
                </a:solidFill>
              </a:rPr>
              <a:t>7. Foo Yung Facebook </a:t>
            </a:r>
            <a:r>
              <a:rPr lang="en-GB" sz="1100" dirty="0">
                <a:solidFill>
                  <a:schemeClr val="tx2"/>
                </a:solidFill>
              </a:rPr>
              <a:t>………………………………….</a:t>
            </a:r>
            <a:endParaRPr lang="en-GB" sz="1100" b="1" dirty="0">
              <a:solidFill>
                <a:schemeClr val="tx2"/>
              </a:solidFill>
            </a:endParaRPr>
          </a:p>
          <a:p>
            <a:r>
              <a:rPr lang="en-GB" sz="900" i="1" dirty="0">
                <a:solidFill>
                  <a:schemeClr val="tx2"/>
                </a:solidFill>
              </a:rPr>
              <a:t>Create a Facebook/Instagram profile for one the key sociologists we have learnt about.</a:t>
            </a:r>
          </a:p>
          <a:p>
            <a:endParaRPr lang="en-GB" sz="900" i="1" dirty="0">
              <a:solidFill>
                <a:schemeClr val="tx2"/>
              </a:solidFill>
            </a:endParaRPr>
          </a:p>
          <a:p>
            <a:r>
              <a:rPr lang="en-GB" sz="1100" b="1" dirty="0">
                <a:solidFill>
                  <a:schemeClr val="tx2"/>
                </a:solidFill>
              </a:rPr>
              <a:t>8. Assorted Quiz Questions </a:t>
            </a:r>
            <a:r>
              <a:rPr lang="en-GB" sz="1100" dirty="0">
                <a:solidFill>
                  <a:schemeClr val="tx2"/>
                </a:solidFill>
              </a:rPr>
              <a:t>…….…………………….</a:t>
            </a:r>
            <a:endParaRPr lang="en-GB" sz="1100" b="1" dirty="0">
              <a:solidFill>
                <a:schemeClr val="tx2"/>
              </a:solidFill>
            </a:endParaRPr>
          </a:p>
          <a:p>
            <a:r>
              <a:rPr lang="en-GB" sz="900" i="1" dirty="0">
                <a:solidFill>
                  <a:schemeClr val="tx2"/>
                </a:solidFill>
              </a:rPr>
              <a:t>Create a ten-question quiz for your classmates based on one area of the key concepts unit.</a:t>
            </a:r>
          </a:p>
          <a:p>
            <a:endParaRPr lang="en-GB" sz="900" dirty="0">
              <a:solidFill>
                <a:schemeClr val="tx2"/>
              </a:solidFill>
            </a:endParaRPr>
          </a:p>
          <a:p>
            <a:r>
              <a:rPr lang="en-GB" sz="1100" b="1" dirty="0">
                <a:solidFill>
                  <a:schemeClr val="tx2"/>
                </a:solidFill>
              </a:rPr>
              <a:t>9. Photo Fritter </a:t>
            </a:r>
            <a:r>
              <a:rPr lang="en-GB" sz="1100" dirty="0">
                <a:solidFill>
                  <a:schemeClr val="tx2"/>
                </a:solidFill>
              </a:rPr>
              <a:t>………………..……………………..…….</a:t>
            </a:r>
          </a:p>
          <a:p>
            <a:r>
              <a:rPr lang="en-GB" sz="900" i="1" dirty="0">
                <a:solidFill>
                  <a:schemeClr val="tx2"/>
                </a:solidFill>
              </a:rPr>
              <a:t>Draw as many key terms as possible the key concepts unit. You are not allowed to write down any words to explain what they are.</a:t>
            </a:r>
          </a:p>
          <a:p>
            <a:endParaRPr lang="en-GB" sz="900" i="1" dirty="0">
              <a:solidFill>
                <a:schemeClr val="tx2"/>
              </a:solidFill>
            </a:endParaRPr>
          </a:p>
          <a:p>
            <a:r>
              <a:rPr lang="en-GB" sz="1100" b="1" dirty="0">
                <a:solidFill>
                  <a:schemeClr val="tx2"/>
                </a:solidFill>
              </a:rPr>
              <a:t>10. Cross Curricular Curry </a:t>
            </a:r>
            <a:r>
              <a:rPr lang="en-GB" sz="1100" dirty="0">
                <a:solidFill>
                  <a:schemeClr val="tx2"/>
                </a:solidFill>
              </a:rPr>
              <a:t>…………………………</a:t>
            </a:r>
          </a:p>
          <a:p>
            <a:r>
              <a:rPr lang="en-GB" sz="900" i="1" dirty="0">
                <a:solidFill>
                  <a:schemeClr val="tx2"/>
                </a:solidFill>
              </a:rPr>
              <a:t>Choose a topic from another subject, other than English and Maths, and show how you can link it to sociology.</a:t>
            </a:r>
          </a:p>
          <a:p>
            <a:endParaRPr lang="en-GB" sz="900" dirty="0">
              <a:solidFill>
                <a:schemeClr val="tx2"/>
              </a:solidFill>
            </a:endParaRPr>
          </a:p>
          <a:p>
            <a:r>
              <a:rPr lang="en-GB" sz="1100" b="1" dirty="0">
                <a:solidFill>
                  <a:schemeClr val="tx2"/>
                </a:solidFill>
              </a:rPr>
              <a:t>11. Crispy Crossword </a:t>
            </a:r>
            <a:r>
              <a:rPr lang="en-GB" sz="1100" dirty="0">
                <a:solidFill>
                  <a:schemeClr val="tx2"/>
                </a:solidFill>
              </a:rPr>
              <a:t>……………………………………… </a:t>
            </a:r>
            <a:r>
              <a:rPr lang="en-GB" sz="900" i="1" dirty="0">
                <a:solidFill>
                  <a:schemeClr val="tx2"/>
                </a:solidFill>
              </a:rPr>
              <a:t>Make a crossword using only key terms from sociology. Don’t forget to write detailed clues!</a:t>
            </a:r>
          </a:p>
          <a:p>
            <a:endParaRPr lang="en-GB" sz="900" dirty="0">
              <a:solidFill>
                <a:schemeClr val="tx2"/>
              </a:solidFill>
            </a:endParaRPr>
          </a:p>
          <a:p>
            <a:r>
              <a:rPr lang="en-GB" sz="1100" b="1" dirty="0">
                <a:solidFill>
                  <a:schemeClr val="tx2"/>
                </a:solidFill>
              </a:rPr>
              <a:t>12. Creative Cracker </a:t>
            </a:r>
            <a:r>
              <a:rPr lang="en-GB" sz="1100" dirty="0">
                <a:solidFill>
                  <a:schemeClr val="tx2"/>
                </a:solidFill>
              </a:rPr>
              <a:t>…………………………….………… </a:t>
            </a:r>
            <a:r>
              <a:rPr lang="en-GB" sz="900" i="1" dirty="0">
                <a:solidFill>
                  <a:schemeClr val="tx2"/>
                </a:solidFill>
              </a:rPr>
              <a:t>Produce a piece of artwork, make a video, or a 3D model, </a:t>
            </a:r>
          </a:p>
          <a:p>
            <a:r>
              <a:rPr lang="en-GB" sz="900" i="1" dirty="0">
                <a:solidFill>
                  <a:schemeClr val="tx2"/>
                </a:solidFill>
              </a:rPr>
              <a:t>to demonstrate your understanding of  the key concepts unit.</a:t>
            </a:r>
          </a:p>
          <a:p>
            <a:endParaRPr lang="en-GB" sz="900" dirty="0">
              <a:solidFill>
                <a:schemeClr val="tx2"/>
              </a:solidFill>
            </a:endParaRPr>
          </a:p>
          <a:p>
            <a:endParaRPr lang="en-GB" sz="1100" dirty="0">
              <a:solidFill>
                <a:schemeClr val="tx2"/>
              </a:solidFill>
            </a:endParaRPr>
          </a:p>
          <a:p>
            <a:endParaRPr lang="en-GB" sz="1100" dirty="0">
              <a:solidFill>
                <a:schemeClr val="tx2"/>
              </a:solidFill>
            </a:endParaRPr>
          </a:p>
          <a:p>
            <a:endParaRPr lang="en-GB" sz="900" i="1" dirty="0">
              <a:solidFill>
                <a:schemeClr val="tx2"/>
              </a:solidFill>
            </a:endParaRPr>
          </a:p>
        </p:txBody>
      </p:sp>
      <p:cxnSp>
        <p:nvCxnSpPr>
          <p:cNvPr id="26" name="Straight Connector 25"/>
          <p:cNvCxnSpPr/>
          <p:nvPr/>
        </p:nvCxnSpPr>
        <p:spPr>
          <a:xfrm>
            <a:off x="6352960" y="416200"/>
            <a:ext cx="2691434" cy="0"/>
          </a:xfrm>
          <a:prstGeom prst="line">
            <a:avLst/>
          </a:prstGeom>
        </p:spPr>
        <p:style>
          <a:lnRef idx="2">
            <a:schemeClr val="accent2"/>
          </a:lnRef>
          <a:fillRef idx="0">
            <a:schemeClr val="accent2"/>
          </a:fillRef>
          <a:effectRef idx="1">
            <a:schemeClr val="accent2"/>
          </a:effectRef>
          <a:fontRef idx="minor">
            <a:schemeClr val="tx1"/>
          </a:fontRef>
        </p:style>
      </p:cxnSp>
      <p:pic>
        <p:nvPicPr>
          <p:cNvPr id="30" name="Picture 29"/>
          <p:cNvPicPr/>
          <p:nvPr/>
        </p:nvPicPr>
        <p:blipFill>
          <a:blip r:embed="rId6" cstate="print">
            <a:extLst>
              <a:ext uri="{28A0092B-C50C-407E-A947-70E740481C1C}">
                <a14:useLocalDpi xmlns:a14="http://schemas.microsoft.com/office/drawing/2010/main" val="0"/>
              </a:ext>
            </a:extLst>
          </a:blip>
          <a:stretch>
            <a:fillRect/>
          </a:stretch>
        </p:blipFill>
        <p:spPr>
          <a:xfrm>
            <a:off x="8802708" y="1011231"/>
            <a:ext cx="295921" cy="290828"/>
          </a:xfrm>
          <a:prstGeom prst="rect">
            <a:avLst/>
          </a:prstGeom>
        </p:spPr>
      </p:pic>
      <p:pic>
        <p:nvPicPr>
          <p:cNvPr id="31" name="Picture 30"/>
          <p:cNvPicPr/>
          <p:nvPr/>
        </p:nvPicPr>
        <p:blipFill>
          <a:blip r:embed="rId5" cstate="print">
            <a:extLst>
              <a:ext uri="{28A0092B-C50C-407E-A947-70E740481C1C}">
                <a14:useLocalDpi xmlns:a14="http://schemas.microsoft.com/office/drawing/2010/main" val="0"/>
              </a:ext>
            </a:extLst>
          </a:blip>
          <a:stretch>
            <a:fillRect/>
          </a:stretch>
        </p:blipFill>
        <p:spPr>
          <a:xfrm>
            <a:off x="8719128" y="2587500"/>
            <a:ext cx="387412" cy="218169"/>
          </a:xfrm>
          <a:prstGeom prst="rect">
            <a:avLst/>
          </a:prstGeom>
        </p:spPr>
      </p:pic>
      <p:pic>
        <p:nvPicPr>
          <p:cNvPr id="32" name="Picture 31"/>
          <p:cNvPicPr/>
          <p:nvPr/>
        </p:nvPicPr>
        <p:blipFill>
          <a:blip r:embed="rId7" cstate="print">
            <a:extLst>
              <a:ext uri="{28A0092B-C50C-407E-A947-70E740481C1C}">
                <a14:useLocalDpi xmlns:a14="http://schemas.microsoft.com/office/drawing/2010/main" val="0"/>
              </a:ext>
            </a:extLst>
          </a:blip>
          <a:stretch>
            <a:fillRect/>
          </a:stretch>
        </p:blipFill>
        <p:spPr>
          <a:xfrm>
            <a:off x="8683198" y="4556961"/>
            <a:ext cx="379832" cy="323179"/>
          </a:xfrm>
          <a:prstGeom prst="rect">
            <a:avLst/>
          </a:prstGeom>
        </p:spPr>
      </p:pic>
      <p:pic>
        <p:nvPicPr>
          <p:cNvPr id="33" name="Picture 32"/>
          <p:cNvPicPr/>
          <p:nvPr/>
        </p:nvPicPr>
        <p:blipFill>
          <a:blip r:embed="rId6" cstate="print">
            <a:extLst>
              <a:ext uri="{28A0092B-C50C-407E-A947-70E740481C1C}">
                <a14:useLocalDpi xmlns:a14="http://schemas.microsoft.com/office/drawing/2010/main" val="0"/>
              </a:ext>
            </a:extLst>
          </a:blip>
          <a:stretch>
            <a:fillRect/>
          </a:stretch>
        </p:blipFill>
        <p:spPr>
          <a:xfrm>
            <a:off x="8785558" y="1485535"/>
            <a:ext cx="295921" cy="290828"/>
          </a:xfrm>
          <a:prstGeom prst="rect">
            <a:avLst/>
          </a:prstGeom>
        </p:spPr>
      </p:pic>
      <p:pic>
        <p:nvPicPr>
          <p:cNvPr id="34" name="Picture 33"/>
          <p:cNvPicPr/>
          <p:nvPr/>
        </p:nvPicPr>
        <p:blipFill>
          <a:blip r:embed="rId6" cstate="print">
            <a:extLst>
              <a:ext uri="{28A0092B-C50C-407E-A947-70E740481C1C}">
                <a14:useLocalDpi xmlns:a14="http://schemas.microsoft.com/office/drawing/2010/main" val="0"/>
              </a:ext>
            </a:extLst>
          </a:blip>
          <a:stretch>
            <a:fillRect/>
          </a:stretch>
        </p:blipFill>
        <p:spPr>
          <a:xfrm>
            <a:off x="8774256" y="1914981"/>
            <a:ext cx="295921" cy="290828"/>
          </a:xfrm>
          <a:prstGeom prst="rect">
            <a:avLst/>
          </a:prstGeom>
        </p:spPr>
      </p:pic>
      <p:pic>
        <p:nvPicPr>
          <p:cNvPr id="35" name="Picture 34"/>
          <p:cNvPicPr/>
          <p:nvPr/>
        </p:nvPicPr>
        <p:blipFill>
          <a:blip r:embed="rId5" cstate="print">
            <a:extLst>
              <a:ext uri="{28A0092B-C50C-407E-A947-70E740481C1C}">
                <a14:useLocalDpi xmlns:a14="http://schemas.microsoft.com/office/drawing/2010/main" val="0"/>
              </a:ext>
            </a:extLst>
          </a:blip>
          <a:stretch>
            <a:fillRect/>
          </a:stretch>
        </p:blipFill>
        <p:spPr>
          <a:xfrm>
            <a:off x="8679408" y="3334212"/>
            <a:ext cx="387412" cy="218169"/>
          </a:xfrm>
          <a:prstGeom prst="rect">
            <a:avLst/>
          </a:prstGeom>
        </p:spPr>
      </p:pic>
      <p:pic>
        <p:nvPicPr>
          <p:cNvPr id="36" name="Picture 35"/>
          <p:cNvPicPr/>
          <p:nvPr/>
        </p:nvPicPr>
        <p:blipFill>
          <a:blip r:embed="rId5" cstate="print">
            <a:extLst>
              <a:ext uri="{28A0092B-C50C-407E-A947-70E740481C1C}">
                <a14:useLocalDpi xmlns:a14="http://schemas.microsoft.com/office/drawing/2010/main" val="0"/>
              </a:ext>
            </a:extLst>
          </a:blip>
          <a:stretch>
            <a:fillRect/>
          </a:stretch>
        </p:blipFill>
        <p:spPr>
          <a:xfrm>
            <a:off x="8704540" y="3971839"/>
            <a:ext cx="387412" cy="218169"/>
          </a:xfrm>
          <a:prstGeom prst="rect">
            <a:avLst/>
          </a:prstGeom>
        </p:spPr>
      </p:pic>
      <p:pic>
        <p:nvPicPr>
          <p:cNvPr id="37" name="Picture 36"/>
          <p:cNvPicPr/>
          <p:nvPr/>
        </p:nvPicPr>
        <p:blipFill>
          <a:blip r:embed="rId7" cstate="print">
            <a:extLst>
              <a:ext uri="{28A0092B-C50C-407E-A947-70E740481C1C}">
                <a14:useLocalDpi xmlns:a14="http://schemas.microsoft.com/office/drawing/2010/main" val="0"/>
              </a:ext>
            </a:extLst>
          </a:blip>
          <a:stretch>
            <a:fillRect/>
          </a:stretch>
        </p:blipFill>
        <p:spPr>
          <a:xfrm>
            <a:off x="8690345" y="5258638"/>
            <a:ext cx="379832" cy="323179"/>
          </a:xfrm>
          <a:prstGeom prst="rect">
            <a:avLst/>
          </a:prstGeom>
        </p:spPr>
      </p:pic>
      <p:sp>
        <p:nvSpPr>
          <p:cNvPr id="27" name="TextBox 26"/>
          <p:cNvSpPr txBox="1"/>
          <p:nvPr/>
        </p:nvSpPr>
        <p:spPr>
          <a:xfrm>
            <a:off x="3287376" y="426998"/>
            <a:ext cx="2740631" cy="400110"/>
          </a:xfrm>
          <a:prstGeom prst="rect">
            <a:avLst/>
          </a:prstGeom>
          <a:noFill/>
        </p:spPr>
        <p:txBody>
          <a:bodyPr wrap="square" rtlCol="0">
            <a:spAutoFit/>
          </a:bodyPr>
          <a:lstStyle/>
          <a:p>
            <a:pPr algn="ctr"/>
            <a:r>
              <a:rPr lang="en-GB" sz="1000" dirty="0">
                <a:solidFill>
                  <a:schemeClr val="tx2"/>
                </a:solidFill>
                <a:latin typeface="Seven Monkey Fury BB" panose="020B0603050302020204" pitchFamily="34" charset="0"/>
              </a:rPr>
              <a:t>A spicy selection of literacy-focused starters to whet your appetite!</a:t>
            </a:r>
          </a:p>
        </p:txBody>
      </p:sp>
      <p:sp>
        <p:nvSpPr>
          <p:cNvPr id="40" name="TextBox 39"/>
          <p:cNvSpPr txBox="1"/>
          <p:nvPr/>
        </p:nvSpPr>
        <p:spPr>
          <a:xfrm>
            <a:off x="6352960" y="426998"/>
            <a:ext cx="2691434" cy="400110"/>
          </a:xfrm>
          <a:prstGeom prst="rect">
            <a:avLst/>
          </a:prstGeom>
          <a:noFill/>
        </p:spPr>
        <p:txBody>
          <a:bodyPr wrap="square" rtlCol="0">
            <a:spAutoFit/>
          </a:bodyPr>
          <a:lstStyle/>
          <a:p>
            <a:pPr algn="ctr"/>
            <a:r>
              <a:rPr lang="en-GB" sz="1000" dirty="0">
                <a:solidFill>
                  <a:schemeClr val="tx2"/>
                </a:solidFill>
                <a:latin typeface="Seven Monkey Fury BB" panose="020B0603050302020204" pitchFamily="34" charset="0"/>
              </a:rPr>
              <a:t>Hit your homework hunger hard with this mouth-watering selection of main courses!</a:t>
            </a:r>
          </a:p>
        </p:txBody>
      </p:sp>
      <p:sp>
        <p:nvSpPr>
          <p:cNvPr id="39" name="TextBox 38"/>
          <p:cNvSpPr txBox="1"/>
          <p:nvPr/>
        </p:nvSpPr>
        <p:spPr>
          <a:xfrm>
            <a:off x="-29220" y="3621877"/>
            <a:ext cx="3024336" cy="338554"/>
          </a:xfrm>
          <a:prstGeom prst="rect">
            <a:avLst/>
          </a:prstGeom>
          <a:noFill/>
        </p:spPr>
        <p:txBody>
          <a:bodyPr wrap="square" rtlCol="0">
            <a:spAutoFit/>
          </a:bodyPr>
          <a:lstStyle/>
          <a:p>
            <a:pPr algn="ctr"/>
            <a:r>
              <a:rPr lang="en-GB" sz="1600" b="1" dirty="0">
                <a:solidFill>
                  <a:schemeClr val="tx2"/>
                </a:solidFill>
                <a:effectLst>
                  <a:outerShdw blurRad="38100" dist="38100" dir="2700000" algn="tl">
                    <a:srgbClr val="000000">
                      <a:alpha val="43137"/>
                    </a:srgbClr>
                  </a:outerShdw>
                </a:effectLst>
                <a:latin typeface="Seven Monkey Fury BB" panose="020B0603050302020204" pitchFamily="34" charset="0"/>
              </a:rPr>
              <a:t>How to order</a:t>
            </a:r>
          </a:p>
        </p:txBody>
      </p:sp>
      <p:cxnSp>
        <p:nvCxnSpPr>
          <p:cNvPr id="41" name="Straight Connector 40"/>
          <p:cNvCxnSpPr/>
          <p:nvPr/>
        </p:nvCxnSpPr>
        <p:spPr>
          <a:xfrm>
            <a:off x="60824" y="3621877"/>
            <a:ext cx="2880320" cy="0"/>
          </a:xfrm>
          <a:prstGeom prst="line">
            <a:avLst/>
          </a:prstGeom>
        </p:spPr>
        <p:style>
          <a:lnRef idx="2">
            <a:schemeClr val="accent2"/>
          </a:lnRef>
          <a:fillRef idx="0">
            <a:schemeClr val="accent2"/>
          </a:fillRef>
          <a:effectRef idx="1">
            <a:schemeClr val="accent2"/>
          </a:effectRef>
          <a:fontRef idx="minor">
            <a:schemeClr val="tx1"/>
          </a:fontRef>
        </p:style>
      </p:cxnSp>
      <p:pic>
        <p:nvPicPr>
          <p:cNvPr id="7"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897" t="7603" r="6381" b="6026"/>
          <a:stretch/>
        </p:blipFill>
        <p:spPr bwMode="auto">
          <a:xfrm>
            <a:off x="268594" y="1522418"/>
            <a:ext cx="2145400" cy="13649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2" name="Picture 41">
            <a:extLst>
              <a:ext uri="{FF2B5EF4-FFF2-40B4-BE49-F238E27FC236}">
                <a16:creationId xmlns:a16="http://schemas.microsoft.com/office/drawing/2014/main" id="{CAE54DCE-E5FC-400E-891C-71D5DE724DE8}"/>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5687005" y="6118621"/>
            <a:ext cx="379832" cy="323179"/>
          </a:xfrm>
          <a:prstGeom prst="rect">
            <a:avLst/>
          </a:prstGeom>
        </p:spPr>
      </p:pic>
      <p:sp>
        <p:nvSpPr>
          <p:cNvPr id="3" name="Rectangle 2">
            <a:extLst>
              <a:ext uri="{FF2B5EF4-FFF2-40B4-BE49-F238E27FC236}">
                <a16:creationId xmlns:a16="http://schemas.microsoft.com/office/drawing/2014/main" id="{4130C564-70C2-4159-A0C4-99FCB897EF5D}"/>
              </a:ext>
            </a:extLst>
          </p:cNvPr>
          <p:cNvSpPr/>
          <p:nvPr/>
        </p:nvSpPr>
        <p:spPr>
          <a:xfrm>
            <a:off x="215399" y="5393997"/>
            <a:ext cx="2664530" cy="923330"/>
          </a:xfrm>
          <a:prstGeom prst="rect">
            <a:avLst/>
          </a:prstGeom>
        </p:spPr>
        <p:txBody>
          <a:bodyPr wrap="square">
            <a:spAutoFit/>
          </a:bodyPr>
          <a:lstStyle/>
          <a:p>
            <a:r>
              <a:rPr lang="en-GB" sz="1200" b="1" dirty="0">
                <a:solidFill>
                  <a:schemeClr val="tx2"/>
                </a:solidFill>
              </a:rPr>
              <a:t>1. Family Fondue</a:t>
            </a:r>
          </a:p>
          <a:p>
            <a:r>
              <a:rPr lang="en-GB" sz="1200" dirty="0">
                <a:solidFill>
                  <a:schemeClr val="tx2"/>
                </a:solidFill>
              </a:rPr>
              <a:t>……………………………….... </a:t>
            </a:r>
          </a:p>
          <a:p>
            <a:r>
              <a:rPr lang="en-GB" sz="1000" i="1" dirty="0">
                <a:solidFill>
                  <a:schemeClr val="tx2"/>
                </a:solidFill>
              </a:rPr>
              <a:t>Plan and teach a sociology lesson to a family member or friend and mark the work that they produce. </a:t>
            </a:r>
          </a:p>
        </p:txBody>
      </p:sp>
      <p:sp>
        <p:nvSpPr>
          <p:cNvPr id="43" name="TextBox 42">
            <a:extLst>
              <a:ext uri="{FF2B5EF4-FFF2-40B4-BE49-F238E27FC236}">
                <a16:creationId xmlns:a16="http://schemas.microsoft.com/office/drawing/2014/main" id="{EEB8E6D2-1A2B-4A85-BC72-8C7BAAA9FECE}"/>
              </a:ext>
            </a:extLst>
          </p:cNvPr>
          <p:cNvSpPr txBox="1"/>
          <p:nvPr/>
        </p:nvSpPr>
        <p:spPr>
          <a:xfrm>
            <a:off x="-29220" y="4955124"/>
            <a:ext cx="2890645" cy="400110"/>
          </a:xfrm>
          <a:prstGeom prst="rect">
            <a:avLst/>
          </a:prstGeom>
          <a:noFill/>
        </p:spPr>
        <p:txBody>
          <a:bodyPr wrap="square" rtlCol="0">
            <a:spAutoFit/>
          </a:bodyPr>
          <a:lstStyle/>
          <a:p>
            <a:pPr algn="ctr"/>
            <a:r>
              <a:rPr lang="en-GB" sz="2000" b="1" dirty="0">
                <a:solidFill>
                  <a:schemeClr val="tx2"/>
                </a:solidFill>
                <a:effectLst>
                  <a:outerShdw blurRad="38100" dist="38100" dir="2700000" algn="tl">
                    <a:srgbClr val="000000">
                      <a:alpha val="43137"/>
                    </a:srgbClr>
                  </a:outerShdw>
                </a:effectLst>
                <a:latin typeface="Seven Monkey Fury BB" panose="020B0603050302020204" pitchFamily="34" charset="0"/>
              </a:rPr>
              <a:t>Sharers</a:t>
            </a:r>
          </a:p>
        </p:txBody>
      </p:sp>
      <p:pic>
        <p:nvPicPr>
          <p:cNvPr id="44" name="Picture 5">
            <a:extLst>
              <a:ext uri="{FF2B5EF4-FFF2-40B4-BE49-F238E27FC236}">
                <a16:creationId xmlns:a16="http://schemas.microsoft.com/office/drawing/2014/main" id="{6C38D7CC-E884-49E9-B76B-7CB71FA1A67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8206" y="6345510"/>
            <a:ext cx="1146175" cy="323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5" name="TextBox 44">
            <a:extLst>
              <a:ext uri="{FF2B5EF4-FFF2-40B4-BE49-F238E27FC236}">
                <a16:creationId xmlns:a16="http://schemas.microsoft.com/office/drawing/2014/main" id="{74E96B13-6895-4E88-930E-936D3C538AA3}"/>
              </a:ext>
            </a:extLst>
          </p:cNvPr>
          <p:cNvSpPr txBox="1"/>
          <p:nvPr/>
        </p:nvSpPr>
        <p:spPr>
          <a:xfrm>
            <a:off x="2916659" y="4240710"/>
            <a:ext cx="3024336" cy="400110"/>
          </a:xfrm>
          <a:prstGeom prst="rect">
            <a:avLst/>
          </a:prstGeom>
          <a:noFill/>
        </p:spPr>
        <p:txBody>
          <a:bodyPr wrap="square" rtlCol="0">
            <a:spAutoFit/>
          </a:bodyPr>
          <a:lstStyle/>
          <a:p>
            <a:pPr algn="ctr"/>
            <a:r>
              <a:rPr lang="en-GB" sz="2000" b="1" dirty="0">
                <a:solidFill>
                  <a:schemeClr val="tx2"/>
                </a:solidFill>
                <a:effectLst>
                  <a:outerShdw blurRad="38100" dist="38100" dir="2700000" algn="tl">
                    <a:srgbClr val="000000">
                      <a:alpha val="43137"/>
                    </a:srgbClr>
                  </a:outerShdw>
                </a:effectLst>
                <a:latin typeface="Seven Monkey Fury BB" panose="020B0603050302020204" pitchFamily="34" charset="0"/>
              </a:rPr>
              <a:t>Reflective desserts</a:t>
            </a:r>
          </a:p>
        </p:txBody>
      </p:sp>
      <p:sp>
        <p:nvSpPr>
          <p:cNvPr id="4" name="Rectangle 3">
            <a:extLst>
              <a:ext uri="{FF2B5EF4-FFF2-40B4-BE49-F238E27FC236}">
                <a16:creationId xmlns:a16="http://schemas.microsoft.com/office/drawing/2014/main" id="{F044A8EC-D51A-4DBF-8B81-4FB09913B7F1}"/>
              </a:ext>
            </a:extLst>
          </p:cNvPr>
          <p:cNvSpPr/>
          <p:nvPr/>
        </p:nvSpPr>
        <p:spPr>
          <a:xfrm>
            <a:off x="3196491" y="4734447"/>
            <a:ext cx="2731545" cy="846386"/>
          </a:xfrm>
          <a:prstGeom prst="rect">
            <a:avLst/>
          </a:prstGeom>
        </p:spPr>
        <p:txBody>
          <a:bodyPr wrap="square">
            <a:spAutoFit/>
          </a:bodyPr>
          <a:lstStyle/>
          <a:p>
            <a:r>
              <a:rPr lang="en-GB" sz="1100" b="1" dirty="0">
                <a:solidFill>
                  <a:schemeClr val="tx2"/>
                </a:solidFill>
              </a:rPr>
              <a:t>13. Glace Graph</a:t>
            </a:r>
          </a:p>
          <a:p>
            <a:r>
              <a:rPr lang="en-GB" sz="1100" dirty="0">
                <a:solidFill>
                  <a:schemeClr val="tx2"/>
                </a:solidFill>
              </a:rPr>
              <a:t>………………………………………...…….</a:t>
            </a:r>
          </a:p>
          <a:p>
            <a:r>
              <a:rPr lang="en-GB" sz="900" i="1" dirty="0">
                <a:solidFill>
                  <a:schemeClr val="tx2"/>
                </a:solidFill>
              </a:rPr>
              <a:t>Produce a graph to demonstrate what you have learnt and the progress you have made in Sociology. (Check your revision folder/book).</a:t>
            </a:r>
          </a:p>
        </p:txBody>
      </p:sp>
      <p:sp>
        <p:nvSpPr>
          <p:cNvPr id="8" name="Rectangle 7">
            <a:extLst>
              <a:ext uri="{FF2B5EF4-FFF2-40B4-BE49-F238E27FC236}">
                <a16:creationId xmlns:a16="http://schemas.microsoft.com/office/drawing/2014/main" id="{E4B93E58-5CBF-4623-8D00-9E46294AA91C}"/>
              </a:ext>
            </a:extLst>
          </p:cNvPr>
          <p:cNvSpPr/>
          <p:nvPr/>
        </p:nvSpPr>
        <p:spPr>
          <a:xfrm>
            <a:off x="3196491" y="5678753"/>
            <a:ext cx="2657467" cy="1015663"/>
          </a:xfrm>
          <a:prstGeom prst="rect">
            <a:avLst/>
          </a:prstGeom>
        </p:spPr>
        <p:txBody>
          <a:bodyPr wrap="square">
            <a:spAutoFit/>
          </a:bodyPr>
          <a:lstStyle/>
          <a:p>
            <a:r>
              <a:rPr lang="en-GB" sz="1100" b="1" dirty="0">
                <a:solidFill>
                  <a:schemeClr val="tx2"/>
                </a:solidFill>
              </a:rPr>
              <a:t>14. Audit Ice Cream</a:t>
            </a:r>
          </a:p>
          <a:p>
            <a:r>
              <a:rPr lang="en-GB" sz="1100" b="1" dirty="0">
                <a:solidFill>
                  <a:schemeClr val="tx2"/>
                </a:solidFill>
              </a:rPr>
              <a:t> </a:t>
            </a:r>
            <a:r>
              <a:rPr lang="en-GB" sz="1100" dirty="0">
                <a:solidFill>
                  <a:schemeClr val="tx2"/>
                </a:solidFill>
              </a:rPr>
              <a:t>………………………………………</a:t>
            </a:r>
          </a:p>
          <a:p>
            <a:r>
              <a:rPr lang="en-GB" sz="900" i="1" dirty="0">
                <a:solidFill>
                  <a:schemeClr val="tx2"/>
                </a:solidFill>
              </a:rPr>
              <a:t>Complete an audit of your written work in Sociology. What are your strengths? Where are your common errors? What targets could you set yourself for improvement? </a:t>
            </a:r>
          </a:p>
        </p:txBody>
      </p:sp>
      <p:pic>
        <p:nvPicPr>
          <p:cNvPr id="47" name="Picture 46">
            <a:extLst>
              <a:ext uri="{FF2B5EF4-FFF2-40B4-BE49-F238E27FC236}">
                <a16:creationId xmlns:a16="http://schemas.microsoft.com/office/drawing/2014/main" id="{A37F3E3F-D3A4-4340-84A6-084E71760631}"/>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5734330" y="4810611"/>
            <a:ext cx="387412" cy="218169"/>
          </a:xfrm>
          <a:prstGeom prst="rect">
            <a:avLst/>
          </a:prstGeom>
        </p:spPr>
      </p:pic>
      <p:pic>
        <p:nvPicPr>
          <p:cNvPr id="46" name="Picture 45">
            <a:extLst>
              <a:ext uri="{FF2B5EF4-FFF2-40B4-BE49-F238E27FC236}">
                <a16:creationId xmlns:a16="http://schemas.microsoft.com/office/drawing/2014/main" id="{DDB7D295-A86C-41EB-8FEB-8E0B48C8C7A9}"/>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8621597" y="6043070"/>
            <a:ext cx="379832" cy="323179"/>
          </a:xfrm>
          <a:prstGeom prst="rect">
            <a:avLst/>
          </a:prstGeom>
        </p:spPr>
      </p:pic>
    </p:spTree>
    <p:extLst>
      <p:ext uri="{BB962C8B-B14F-4D97-AF65-F5344CB8AC3E}">
        <p14:creationId xmlns:p14="http://schemas.microsoft.com/office/powerpoint/2010/main" val="37648386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470</TotalTime>
  <Words>473</Words>
  <Application>Microsoft Office PowerPoint</Application>
  <PresentationFormat>On-screen Show (4:3)</PresentationFormat>
  <Paragraphs>61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Seven Monkey Fury BB</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dc:creator>
  <cp:lastModifiedBy>Victoria Dunne</cp:lastModifiedBy>
  <cp:revision>51</cp:revision>
  <dcterms:created xsi:type="dcterms:W3CDTF">2014-03-16T11:08:46Z</dcterms:created>
  <dcterms:modified xsi:type="dcterms:W3CDTF">2020-04-15T12:02:25Z</dcterms:modified>
</cp:coreProperties>
</file>