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3.xml" ContentType="application/vnd.openxmlformats-officedocument.presentationml.tags+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4"/>
    <p:sldMasterId id="2147483720" r:id="rId5"/>
  </p:sldMasterIdLst>
  <p:handoutMasterIdLst>
    <p:handoutMasterId r:id="rId18"/>
  </p:handoutMasterIdLst>
  <p:sldIdLst>
    <p:sldId id="256" r:id="rId6"/>
    <p:sldId id="269" r:id="rId7"/>
    <p:sldId id="296" r:id="rId8"/>
    <p:sldId id="297" r:id="rId9"/>
    <p:sldId id="298" r:id="rId10"/>
    <p:sldId id="299" r:id="rId11"/>
    <p:sldId id="300" r:id="rId12"/>
    <p:sldId id="301" r:id="rId13"/>
    <p:sldId id="302" r:id="rId14"/>
    <p:sldId id="306" r:id="rId15"/>
    <p:sldId id="311" r:id="rId16"/>
    <p:sldId id="307" r:id="rId17"/>
  </p:sldIdLst>
  <p:sldSz cx="12192000" cy="6858000"/>
  <p:notesSz cx="6797675" cy="9982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461A133-2C42-4894-B87A-B63A0711D791}" v="19" dt="2020-07-04T14:12:45.156"/>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104" d="100"/>
          <a:sy n="104" d="100"/>
        </p:scale>
        <p:origin x="144" y="324"/>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slide" Target="slides/slide10.xml"/><Relationship Id="rId23" Type="http://schemas.microsoft.com/office/2015/10/relationships/revisionInfo" Target="revisionInfo.xml"/><Relationship Id="rId10" Type="http://schemas.openxmlformats.org/officeDocument/2006/relationships/slide" Target="slides/slide5.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F8AB0DC-D26F-4944-98DE-5A952EE55EDD}" type="doc">
      <dgm:prSet loTypeId="urn:microsoft.com/office/officeart/2005/8/layout/radial1" loCatId="cycle" qsTypeId="urn:microsoft.com/office/officeart/2005/8/quickstyle/simple1" qsCatId="simple" csTypeId="urn:microsoft.com/office/officeart/2005/8/colors/accent1_2" csCatId="accent1" phldr="1"/>
      <dgm:spPr/>
      <dgm:t>
        <a:bodyPr/>
        <a:lstStyle/>
        <a:p>
          <a:endParaRPr lang="en-US"/>
        </a:p>
      </dgm:t>
    </dgm:pt>
    <dgm:pt modelId="{44828CDD-684E-46D6-9A98-1E2BB5185FC6}">
      <dgm:prSet phldrT="[Text]" custT="1"/>
      <dgm:spPr/>
      <dgm:t>
        <a:bodyPr/>
        <a:lstStyle/>
        <a:p>
          <a:r>
            <a:rPr lang="en-US" sz="1400" b="1" dirty="0">
              <a:solidFill>
                <a:schemeClr val="tx2"/>
              </a:solidFill>
            </a:rPr>
            <a:t>Types of ventilation</a:t>
          </a:r>
        </a:p>
      </dgm:t>
    </dgm:pt>
    <dgm:pt modelId="{496A753C-1AC7-4CBA-BD61-1013FDAC370A}" type="parTrans" cxnId="{5DA6A7B8-B6A0-4401-8984-110D73E77763}">
      <dgm:prSet/>
      <dgm:spPr/>
      <dgm:t>
        <a:bodyPr/>
        <a:lstStyle/>
        <a:p>
          <a:endParaRPr lang="en-US"/>
        </a:p>
      </dgm:t>
    </dgm:pt>
    <dgm:pt modelId="{FCD595AC-9CE2-43EB-AFCE-D21155DA5D8F}" type="sibTrans" cxnId="{5DA6A7B8-B6A0-4401-8984-110D73E77763}">
      <dgm:prSet/>
      <dgm:spPr/>
      <dgm:t>
        <a:bodyPr/>
        <a:lstStyle/>
        <a:p>
          <a:endParaRPr lang="en-US"/>
        </a:p>
      </dgm:t>
    </dgm:pt>
    <dgm:pt modelId="{82C22EB4-A11A-464E-A4B3-21736FA13540}">
      <dgm:prSet phldrT="[Text]" custT="1"/>
      <dgm:spPr/>
      <dgm:t>
        <a:bodyPr/>
        <a:lstStyle/>
        <a:p>
          <a:r>
            <a:rPr lang="en-US" sz="1400" dirty="0">
              <a:solidFill>
                <a:schemeClr val="tx2"/>
              </a:solidFill>
            </a:rPr>
            <a:t>Opening doors</a:t>
          </a:r>
        </a:p>
      </dgm:t>
    </dgm:pt>
    <dgm:pt modelId="{E38970BA-A14E-4065-9447-92E71C297A6F}" type="parTrans" cxnId="{4DA0AFBE-0539-4FB1-8F75-E243784FB4CF}">
      <dgm:prSet/>
      <dgm:spPr/>
      <dgm:t>
        <a:bodyPr/>
        <a:lstStyle/>
        <a:p>
          <a:endParaRPr lang="en-US" dirty="0"/>
        </a:p>
      </dgm:t>
    </dgm:pt>
    <dgm:pt modelId="{D128A9F9-6BD6-4A9D-93DD-D63BA910B0D7}" type="sibTrans" cxnId="{4DA0AFBE-0539-4FB1-8F75-E243784FB4CF}">
      <dgm:prSet/>
      <dgm:spPr/>
      <dgm:t>
        <a:bodyPr/>
        <a:lstStyle/>
        <a:p>
          <a:endParaRPr lang="en-US"/>
        </a:p>
      </dgm:t>
    </dgm:pt>
    <dgm:pt modelId="{11882C46-452A-4641-AE67-931C33659BE6}">
      <dgm:prSet phldrT="[Text]" custT="1"/>
      <dgm:spPr/>
      <dgm:t>
        <a:bodyPr/>
        <a:lstStyle/>
        <a:p>
          <a:r>
            <a:rPr lang="en-US" sz="1400" dirty="0">
              <a:solidFill>
                <a:schemeClr val="tx2"/>
              </a:solidFill>
            </a:rPr>
            <a:t>Using air conditioning</a:t>
          </a:r>
        </a:p>
      </dgm:t>
    </dgm:pt>
    <dgm:pt modelId="{70508F81-8182-4C68-918A-4BC52A74ADC1}" type="parTrans" cxnId="{58107ABC-9A42-46F1-834A-44B9C67E85F0}">
      <dgm:prSet/>
      <dgm:spPr/>
      <dgm:t>
        <a:bodyPr/>
        <a:lstStyle/>
        <a:p>
          <a:endParaRPr lang="en-US" dirty="0"/>
        </a:p>
      </dgm:t>
    </dgm:pt>
    <dgm:pt modelId="{A9BB989E-AF3E-4446-9EB2-D2BE26F94A71}" type="sibTrans" cxnId="{58107ABC-9A42-46F1-834A-44B9C67E85F0}">
      <dgm:prSet/>
      <dgm:spPr/>
      <dgm:t>
        <a:bodyPr/>
        <a:lstStyle/>
        <a:p>
          <a:endParaRPr lang="en-US"/>
        </a:p>
      </dgm:t>
    </dgm:pt>
    <dgm:pt modelId="{8C7811A5-F969-4881-9327-E63D19978810}">
      <dgm:prSet phldrT="[Text]" custT="1"/>
      <dgm:spPr/>
      <dgm:t>
        <a:bodyPr/>
        <a:lstStyle/>
        <a:p>
          <a:r>
            <a:rPr lang="en-US" sz="1400" dirty="0">
              <a:solidFill>
                <a:schemeClr val="tx2"/>
              </a:solidFill>
            </a:rPr>
            <a:t>Using fans</a:t>
          </a:r>
        </a:p>
      </dgm:t>
    </dgm:pt>
    <dgm:pt modelId="{95D91D24-931A-47F3-B506-55490BFBD2B3}" type="parTrans" cxnId="{D803AA29-0071-47A8-9D4E-300324E792EF}">
      <dgm:prSet/>
      <dgm:spPr/>
      <dgm:t>
        <a:bodyPr/>
        <a:lstStyle/>
        <a:p>
          <a:endParaRPr lang="en-US" dirty="0"/>
        </a:p>
      </dgm:t>
    </dgm:pt>
    <dgm:pt modelId="{989B83BD-9122-41EE-8483-4681E81F9FCE}" type="sibTrans" cxnId="{D803AA29-0071-47A8-9D4E-300324E792EF}">
      <dgm:prSet/>
      <dgm:spPr/>
      <dgm:t>
        <a:bodyPr/>
        <a:lstStyle/>
        <a:p>
          <a:endParaRPr lang="en-US"/>
        </a:p>
      </dgm:t>
    </dgm:pt>
    <dgm:pt modelId="{6192CBDA-A31C-449F-9B86-1E93A09EC14B}">
      <dgm:prSet phldrT="[Text]"/>
      <dgm:spPr/>
      <dgm:t>
        <a:bodyPr/>
        <a:lstStyle/>
        <a:p>
          <a:endParaRPr lang="en-US" dirty="0"/>
        </a:p>
      </dgm:t>
    </dgm:pt>
    <dgm:pt modelId="{DE3A5E2E-46E8-44D0-823D-F92BF3CBBBD4}" type="parTrans" cxnId="{D8C0CFC5-2DD8-4AD7-A7A2-931E8DE36BCF}">
      <dgm:prSet/>
      <dgm:spPr/>
      <dgm:t>
        <a:bodyPr/>
        <a:lstStyle/>
        <a:p>
          <a:endParaRPr lang="en-US"/>
        </a:p>
      </dgm:t>
    </dgm:pt>
    <dgm:pt modelId="{86FAA9A2-6881-4775-AE62-61F298A26CAC}" type="sibTrans" cxnId="{D8C0CFC5-2DD8-4AD7-A7A2-931E8DE36BCF}">
      <dgm:prSet/>
      <dgm:spPr/>
      <dgm:t>
        <a:bodyPr/>
        <a:lstStyle/>
        <a:p>
          <a:endParaRPr lang="en-US"/>
        </a:p>
      </dgm:t>
    </dgm:pt>
    <dgm:pt modelId="{5EA4F2BB-E1E5-4AEB-8628-053C64D85B6B}">
      <dgm:prSet phldrT="[Text]" custT="1"/>
      <dgm:spPr/>
      <dgm:t>
        <a:bodyPr/>
        <a:lstStyle/>
        <a:p>
          <a:r>
            <a:rPr lang="en-US" sz="1400" dirty="0">
              <a:solidFill>
                <a:schemeClr val="tx2"/>
              </a:solidFill>
            </a:rPr>
            <a:t>Opening windows</a:t>
          </a:r>
        </a:p>
      </dgm:t>
    </dgm:pt>
    <dgm:pt modelId="{2BAD8D53-2533-4154-A7F4-6AE3183F8247}" type="parTrans" cxnId="{DEFBD385-3F2F-413F-A5BF-5311F4C0D9DC}">
      <dgm:prSet/>
      <dgm:spPr/>
      <dgm:t>
        <a:bodyPr/>
        <a:lstStyle/>
        <a:p>
          <a:endParaRPr lang="en-US" dirty="0"/>
        </a:p>
      </dgm:t>
    </dgm:pt>
    <dgm:pt modelId="{95D2DE0D-040B-4231-AE12-57E6FA30E87D}" type="sibTrans" cxnId="{DEFBD385-3F2F-413F-A5BF-5311F4C0D9DC}">
      <dgm:prSet/>
      <dgm:spPr/>
      <dgm:t>
        <a:bodyPr/>
        <a:lstStyle/>
        <a:p>
          <a:endParaRPr lang="en-GB"/>
        </a:p>
      </dgm:t>
    </dgm:pt>
    <dgm:pt modelId="{4CAEED1C-BDF6-4FDA-AF7E-A21F843699A3}" type="pres">
      <dgm:prSet presAssocID="{9F8AB0DC-D26F-4944-98DE-5A952EE55EDD}" presName="cycle" presStyleCnt="0">
        <dgm:presLayoutVars>
          <dgm:chMax val="1"/>
          <dgm:dir/>
          <dgm:animLvl val="ctr"/>
          <dgm:resizeHandles val="exact"/>
        </dgm:presLayoutVars>
      </dgm:prSet>
      <dgm:spPr/>
    </dgm:pt>
    <dgm:pt modelId="{10581BD9-BE74-4735-97AF-1CCD86A9AEEE}" type="pres">
      <dgm:prSet presAssocID="{44828CDD-684E-46D6-9A98-1E2BB5185FC6}" presName="centerShape" presStyleLbl="node0" presStyleIdx="0" presStyleCnt="1"/>
      <dgm:spPr/>
    </dgm:pt>
    <dgm:pt modelId="{BE461AEB-151B-459B-9E2D-0C390A96D750}" type="pres">
      <dgm:prSet presAssocID="{E38970BA-A14E-4065-9447-92E71C297A6F}" presName="Name9" presStyleLbl="parChTrans1D2" presStyleIdx="0" presStyleCnt="4"/>
      <dgm:spPr/>
    </dgm:pt>
    <dgm:pt modelId="{1DD96F42-0B0B-4AB9-B6C9-C03C3C1758B9}" type="pres">
      <dgm:prSet presAssocID="{E38970BA-A14E-4065-9447-92E71C297A6F}" presName="connTx" presStyleLbl="parChTrans1D2" presStyleIdx="0" presStyleCnt="4"/>
      <dgm:spPr/>
    </dgm:pt>
    <dgm:pt modelId="{C6DF40E5-2D38-49DF-A0AD-6A2BC0C3E692}" type="pres">
      <dgm:prSet presAssocID="{82C22EB4-A11A-464E-A4B3-21736FA13540}" presName="node" presStyleLbl="node1" presStyleIdx="0" presStyleCnt="4">
        <dgm:presLayoutVars>
          <dgm:bulletEnabled val="1"/>
        </dgm:presLayoutVars>
      </dgm:prSet>
      <dgm:spPr/>
    </dgm:pt>
    <dgm:pt modelId="{3A447DCB-F9E0-4EFE-A23E-9ACD968C1387}" type="pres">
      <dgm:prSet presAssocID="{2BAD8D53-2533-4154-A7F4-6AE3183F8247}" presName="Name9" presStyleLbl="parChTrans1D2" presStyleIdx="1" presStyleCnt="4"/>
      <dgm:spPr/>
    </dgm:pt>
    <dgm:pt modelId="{F712CC98-E6A2-4528-84C8-60E1AE7B80EF}" type="pres">
      <dgm:prSet presAssocID="{2BAD8D53-2533-4154-A7F4-6AE3183F8247}" presName="connTx" presStyleLbl="parChTrans1D2" presStyleIdx="1" presStyleCnt="4"/>
      <dgm:spPr/>
    </dgm:pt>
    <dgm:pt modelId="{A217BAE4-DE12-47BD-ABC8-428D0BACA0DC}" type="pres">
      <dgm:prSet presAssocID="{5EA4F2BB-E1E5-4AEB-8628-053C64D85B6B}" presName="node" presStyleLbl="node1" presStyleIdx="1" presStyleCnt="4">
        <dgm:presLayoutVars>
          <dgm:bulletEnabled val="1"/>
        </dgm:presLayoutVars>
      </dgm:prSet>
      <dgm:spPr/>
    </dgm:pt>
    <dgm:pt modelId="{6AC7D077-9720-4E0C-AA28-1C359DB0DB79}" type="pres">
      <dgm:prSet presAssocID="{70508F81-8182-4C68-918A-4BC52A74ADC1}" presName="Name9" presStyleLbl="parChTrans1D2" presStyleIdx="2" presStyleCnt="4"/>
      <dgm:spPr/>
    </dgm:pt>
    <dgm:pt modelId="{1633F467-B581-43DA-8269-D48201061EDE}" type="pres">
      <dgm:prSet presAssocID="{70508F81-8182-4C68-918A-4BC52A74ADC1}" presName="connTx" presStyleLbl="parChTrans1D2" presStyleIdx="2" presStyleCnt="4"/>
      <dgm:spPr/>
    </dgm:pt>
    <dgm:pt modelId="{8F33C900-FFAB-4AD6-A49A-7B6A1DECC97B}" type="pres">
      <dgm:prSet presAssocID="{11882C46-452A-4641-AE67-931C33659BE6}" presName="node" presStyleLbl="node1" presStyleIdx="2" presStyleCnt="4">
        <dgm:presLayoutVars>
          <dgm:bulletEnabled val="1"/>
        </dgm:presLayoutVars>
      </dgm:prSet>
      <dgm:spPr/>
    </dgm:pt>
    <dgm:pt modelId="{0EB5A757-4756-4A6C-ABFA-7BE7F1E6ECEF}" type="pres">
      <dgm:prSet presAssocID="{95D91D24-931A-47F3-B506-55490BFBD2B3}" presName="Name9" presStyleLbl="parChTrans1D2" presStyleIdx="3" presStyleCnt="4"/>
      <dgm:spPr/>
    </dgm:pt>
    <dgm:pt modelId="{F70C33E8-F762-43E2-9FD6-6254179B8E6B}" type="pres">
      <dgm:prSet presAssocID="{95D91D24-931A-47F3-B506-55490BFBD2B3}" presName="connTx" presStyleLbl="parChTrans1D2" presStyleIdx="3" presStyleCnt="4"/>
      <dgm:spPr/>
    </dgm:pt>
    <dgm:pt modelId="{994BA25A-487A-4D46-B7C1-4C705D5A8BD6}" type="pres">
      <dgm:prSet presAssocID="{8C7811A5-F969-4881-9327-E63D19978810}" presName="node" presStyleLbl="node1" presStyleIdx="3" presStyleCnt="4">
        <dgm:presLayoutVars>
          <dgm:bulletEnabled val="1"/>
        </dgm:presLayoutVars>
      </dgm:prSet>
      <dgm:spPr/>
    </dgm:pt>
  </dgm:ptLst>
  <dgm:cxnLst>
    <dgm:cxn modelId="{D0509208-78CF-4C4A-BE06-B6D3B6B718E3}" type="presOf" srcId="{2BAD8D53-2533-4154-A7F4-6AE3183F8247}" destId="{F712CC98-E6A2-4528-84C8-60E1AE7B80EF}" srcOrd="1" destOrd="0" presId="urn:microsoft.com/office/officeart/2005/8/layout/radial1"/>
    <dgm:cxn modelId="{8D1CE80E-9A62-412A-821D-81DDDE6FD803}" type="presOf" srcId="{95D91D24-931A-47F3-B506-55490BFBD2B3}" destId="{0EB5A757-4756-4A6C-ABFA-7BE7F1E6ECEF}" srcOrd="0" destOrd="0" presId="urn:microsoft.com/office/officeart/2005/8/layout/radial1"/>
    <dgm:cxn modelId="{7CA4B90F-075B-4B18-BDA9-22E79397E7DC}" type="presOf" srcId="{8C7811A5-F969-4881-9327-E63D19978810}" destId="{994BA25A-487A-4D46-B7C1-4C705D5A8BD6}" srcOrd="0" destOrd="0" presId="urn:microsoft.com/office/officeart/2005/8/layout/radial1"/>
    <dgm:cxn modelId="{DD48FE0F-ED2B-4160-8303-37C4648C0386}" type="presOf" srcId="{2BAD8D53-2533-4154-A7F4-6AE3183F8247}" destId="{3A447DCB-F9E0-4EFE-A23E-9ACD968C1387}" srcOrd="0" destOrd="0" presId="urn:microsoft.com/office/officeart/2005/8/layout/radial1"/>
    <dgm:cxn modelId="{04C2C619-3AFA-48F0-8B4E-E99075744FD9}" type="presOf" srcId="{82C22EB4-A11A-464E-A4B3-21736FA13540}" destId="{C6DF40E5-2D38-49DF-A0AD-6A2BC0C3E692}" srcOrd="0" destOrd="0" presId="urn:microsoft.com/office/officeart/2005/8/layout/radial1"/>
    <dgm:cxn modelId="{153A9B27-AD2F-492D-A30F-E615275D5A8C}" type="presOf" srcId="{5EA4F2BB-E1E5-4AEB-8628-053C64D85B6B}" destId="{A217BAE4-DE12-47BD-ABC8-428D0BACA0DC}" srcOrd="0" destOrd="0" presId="urn:microsoft.com/office/officeart/2005/8/layout/radial1"/>
    <dgm:cxn modelId="{D803AA29-0071-47A8-9D4E-300324E792EF}" srcId="{44828CDD-684E-46D6-9A98-1E2BB5185FC6}" destId="{8C7811A5-F969-4881-9327-E63D19978810}" srcOrd="3" destOrd="0" parTransId="{95D91D24-931A-47F3-B506-55490BFBD2B3}" sibTransId="{989B83BD-9122-41EE-8483-4681E81F9FCE}"/>
    <dgm:cxn modelId="{5632C334-EF53-4F49-B860-FF0159F479E9}" type="presOf" srcId="{E38970BA-A14E-4065-9447-92E71C297A6F}" destId="{1DD96F42-0B0B-4AB9-B6C9-C03C3C1758B9}" srcOrd="1" destOrd="0" presId="urn:microsoft.com/office/officeart/2005/8/layout/radial1"/>
    <dgm:cxn modelId="{27693F4A-1E93-488E-93F7-8915128579AE}" type="presOf" srcId="{11882C46-452A-4641-AE67-931C33659BE6}" destId="{8F33C900-FFAB-4AD6-A49A-7B6A1DECC97B}" srcOrd="0" destOrd="0" presId="urn:microsoft.com/office/officeart/2005/8/layout/radial1"/>
    <dgm:cxn modelId="{6218D950-267B-4EE0-ABEF-F6F712A838E8}" type="presOf" srcId="{9F8AB0DC-D26F-4944-98DE-5A952EE55EDD}" destId="{4CAEED1C-BDF6-4FDA-AF7E-A21F843699A3}" srcOrd="0" destOrd="0" presId="urn:microsoft.com/office/officeart/2005/8/layout/radial1"/>
    <dgm:cxn modelId="{F8A7CF52-9F49-4486-99F0-5FFEB1A839A5}" type="presOf" srcId="{E38970BA-A14E-4065-9447-92E71C297A6F}" destId="{BE461AEB-151B-459B-9E2D-0C390A96D750}" srcOrd="0" destOrd="0" presId="urn:microsoft.com/office/officeart/2005/8/layout/radial1"/>
    <dgm:cxn modelId="{3B2CF476-7A3A-45CD-9EA6-2B25A01C3B75}" type="presOf" srcId="{44828CDD-684E-46D6-9A98-1E2BB5185FC6}" destId="{10581BD9-BE74-4735-97AF-1CCD86A9AEEE}" srcOrd="0" destOrd="0" presId="urn:microsoft.com/office/officeart/2005/8/layout/radial1"/>
    <dgm:cxn modelId="{44D4AC7C-3E67-44C5-8A64-55804915F701}" type="presOf" srcId="{70508F81-8182-4C68-918A-4BC52A74ADC1}" destId="{6AC7D077-9720-4E0C-AA28-1C359DB0DB79}" srcOrd="0" destOrd="0" presId="urn:microsoft.com/office/officeart/2005/8/layout/radial1"/>
    <dgm:cxn modelId="{DEFBD385-3F2F-413F-A5BF-5311F4C0D9DC}" srcId="{44828CDD-684E-46D6-9A98-1E2BB5185FC6}" destId="{5EA4F2BB-E1E5-4AEB-8628-053C64D85B6B}" srcOrd="1" destOrd="0" parTransId="{2BAD8D53-2533-4154-A7F4-6AE3183F8247}" sibTransId="{95D2DE0D-040B-4231-AE12-57E6FA30E87D}"/>
    <dgm:cxn modelId="{A160AB93-25BF-4061-BB3A-7982E4DC3F94}" type="presOf" srcId="{70508F81-8182-4C68-918A-4BC52A74ADC1}" destId="{1633F467-B581-43DA-8269-D48201061EDE}" srcOrd="1" destOrd="0" presId="urn:microsoft.com/office/officeart/2005/8/layout/radial1"/>
    <dgm:cxn modelId="{5DA6A7B8-B6A0-4401-8984-110D73E77763}" srcId="{9F8AB0DC-D26F-4944-98DE-5A952EE55EDD}" destId="{44828CDD-684E-46D6-9A98-1E2BB5185FC6}" srcOrd="0" destOrd="0" parTransId="{496A753C-1AC7-4CBA-BD61-1013FDAC370A}" sibTransId="{FCD595AC-9CE2-43EB-AFCE-D21155DA5D8F}"/>
    <dgm:cxn modelId="{58107ABC-9A42-46F1-834A-44B9C67E85F0}" srcId="{44828CDD-684E-46D6-9A98-1E2BB5185FC6}" destId="{11882C46-452A-4641-AE67-931C33659BE6}" srcOrd="2" destOrd="0" parTransId="{70508F81-8182-4C68-918A-4BC52A74ADC1}" sibTransId="{A9BB989E-AF3E-4446-9EB2-D2BE26F94A71}"/>
    <dgm:cxn modelId="{4DA0AFBE-0539-4FB1-8F75-E243784FB4CF}" srcId="{44828CDD-684E-46D6-9A98-1E2BB5185FC6}" destId="{82C22EB4-A11A-464E-A4B3-21736FA13540}" srcOrd="0" destOrd="0" parTransId="{E38970BA-A14E-4065-9447-92E71C297A6F}" sibTransId="{D128A9F9-6BD6-4A9D-93DD-D63BA910B0D7}"/>
    <dgm:cxn modelId="{D8C0CFC5-2DD8-4AD7-A7A2-931E8DE36BCF}" srcId="{9F8AB0DC-D26F-4944-98DE-5A952EE55EDD}" destId="{6192CBDA-A31C-449F-9B86-1E93A09EC14B}" srcOrd="1" destOrd="0" parTransId="{DE3A5E2E-46E8-44D0-823D-F92BF3CBBBD4}" sibTransId="{86FAA9A2-6881-4775-AE62-61F298A26CAC}"/>
    <dgm:cxn modelId="{BD1353E3-6AAC-4822-AF28-050C256C7E9E}" type="presOf" srcId="{95D91D24-931A-47F3-B506-55490BFBD2B3}" destId="{F70C33E8-F762-43E2-9FD6-6254179B8E6B}" srcOrd="1" destOrd="0" presId="urn:microsoft.com/office/officeart/2005/8/layout/radial1"/>
    <dgm:cxn modelId="{91D76D50-55E3-439B-A97D-5924C31CFBDA}" type="presParOf" srcId="{4CAEED1C-BDF6-4FDA-AF7E-A21F843699A3}" destId="{10581BD9-BE74-4735-97AF-1CCD86A9AEEE}" srcOrd="0" destOrd="0" presId="urn:microsoft.com/office/officeart/2005/8/layout/radial1"/>
    <dgm:cxn modelId="{788D03DC-B0AB-40AC-817C-8B2372B86BFC}" type="presParOf" srcId="{4CAEED1C-BDF6-4FDA-AF7E-A21F843699A3}" destId="{BE461AEB-151B-459B-9E2D-0C390A96D750}" srcOrd="1" destOrd="0" presId="urn:microsoft.com/office/officeart/2005/8/layout/radial1"/>
    <dgm:cxn modelId="{29071F88-07A3-4700-A9C8-962051E46874}" type="presParOf" srcId="{BE461AEB-151B-459B-9E2D-0C390A96D750}" destId="{1DD96F42-0B0B-4AB9-B6C9-C03C3C1758B9}" srcOrd="0" destOrd="0" presId="urn:microsoft.com/office/officeart/2005/8/layout/radial1"/>
    <dgm:cxn modelId="{5C9D1A5F-2326-4833-91AB-BBEC3DD3871D}" type="presParOf" srcId="{4CAEED1C-BDF6-4FDA-AF7E-A21F843699A3}" destId="{C6DF40E5-2D38-49DF-A0AD-6A2BC0C3E692}" srcOrd="2" destOrd="0" presId="urn:microsoft.com/office/officeart/2005/8/layout/radial1"/>
    <dgm:cxn modelId="{FE323EBB-50DB-4DD6-83BF-874C8F5FA81B}" type="presParOf" srcId="{4CAEED1C-BDF6-4FDA-AF7E-A21F843699A3}" destId="{3A447DCB-F9E0-4EFE-A23E-9ACD968C1387}" srcOrd="3" destOrd="0" presId="urn:microsoft.com/office/officeart/2005/8/layout/radial1"/>
    <dgm:cxn modelId="{BEEA933B-CC49-4D9E-8232-4E2F49D9588F}" type="presParOf" srcId="{3A447DCB-F9E0-4EFE-A23E-9ACD968C1387}" destId="{F712CC98-E6A2-4528-84C8-60E1AE7B80EF}" srcOrd="0" destOrd="0" presId="urn:microsoft.com/office/officeart/2005/8/layout/radial1"/>
    <dgm:cxn modelId="{18292C01-B5FC-4A8B-9BE4-6A855B9EB1DD}" type="presParOf" srcId="{4CAEED1C-BDF6-4FDA-AF7E-A21F843699A3}" destId="{A217BAE4-DE12-47BD-ABC8-428D0BACA0DC}" srcOrd="4" destOrd="0" presId="urn:microsoft.com/office/officeart/2005/8/layout/radial1"/>
    <dgm:cxn modelId="{18CC2247-C3BA-4DA1-B9A2-0FF5B076F893}" type="presParOf" srcId="{4CAEED1C-BDF6-4FDA-AF7E-A21F843699A3}" destId="{6AC7D077-9720-4E0C-AA28-1C359DB0DB79}" srcOrd="5" destOrd="0" presId="urn:microsoft.com/office/officeart/2005/8/layout/radial1"/>
    <dgm:cxn modelId="{85A8A56D-2B3D-45EA-847A-213F4FFAB0AF}" type="presParOf" srcId="{6AC7D077-9720-4E0C-AA28-1C359DB0DB79}" destId="{1633F467-B581-43DA-8269-D48201061EDE}" srcOrd="0" destOrd="0" presId="urn:microsoft.com/office/officeart/2005/8/layout/radial1"/>
    <dgm:cxn modelId="{B4689EE7-A2BD-467A-8371-912E4B528735}" type="presParOf" srcId="{4CAEED1C-BDF6-4FDA-AF7E-A21F843699A3}" destId="{8F33C900-FFAB-4AD6-A49A-7B6A1DECC97B}" srcOrd="6" destOrd="0" presId="urn:microsoft.com/office/officeart/2005/8/layout/radial1"/>
    <dgm:cxn modelId="{98D0576B-F7A0-4054-BF01-9115F3EB5844}" type="presParOf" srcId="{4CAEED1C-BDF6-4FDA-AF7E-A21F843699A3}" destId="{0EB5A757-4756-4A6C-ABFA-7BE7F1E6ECEF}" srcOrd="7" destOrd="0" presId="urn:microsoft.com/office/officeart/2005/8/layout/radial1"/>
    <dgm:cxn modelId="{78CE6D38-FC79-43E9-84DC-E24B69676BCE}" type="presParOf" srcId="{0EB5A757-4756-4A6C-ABFA-7BE7F1E6ECEF}" destId="{F70C33E8-F762-43E2-9FD6-6254179B8E6B}" srcOrd="0" destOrd="0" presId="urn:microsoft.com/office/officeart/2005/8/layout/radial1"/>
    <dgm:cxn modelId="{8D258591-E639-46F5-B69C-0C905C4334F1}" type="presParOf" srcId="{4CAEED1C-BDF6-4FDA-AF7E-A21F843699A3}" destId="{994BA25A-487A-4D46-B7C1-4C705D5A8BD6}" srcOrd="8" destOrd="0" presId="urn:microsoft.com/office/officeart/2005/8/layout/radial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581BD9-BE74-4735-97AF-1CCD86A9AEEE}">
      <dsp:nvSpPr>
        <dsp:cNvPr id="0" name=""/>
        <dsp:cNvSpPr/>
      </dsp:nvSpPr>
      <dsp:spPr>
        <a:xfrm>
          <a:off x="4521553" y="1766630"/>
          <a:ext cx="1343539" cy="1343539"/>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b="1" kern="1200" dirty="0">
              <a:solidFill>
                <a:schemeClr val="tx2"/>
              </a:solidFill>
            </a:rPr>
            <a:t>Types of ventilation</a:t>
          </a:r>
        </a:p>
      </dsp:txBody>
      <dsp:txXfrm>
        <a:off x="4718310" y="1963387"/>
        <a:ext cx="950025" cy="950025"/>
      </dsp:txXfrm>
    </dsp:sp>
    <dsp:sp modelId="{BE461AEB-151B-459B-9E2D-0C390A96D750}">
      <dsp:nvSpPr>
        <dsp:cNvPr id="0" name=""/>
        <dsp:cNvSpPr/>
      </dsp:nvSpPr>
      <dsp:spPr>
        <a:xfrm rot="16200000">
          <a:off x="4990860" y="1552526"/>
          <a:ext cx="404924" cy="23283"/>
        </a:xfrm>
        <a:custGeom>
          <a:avLst/>
          <a:gdLst/>
          <a:ahLst/>
          <a:cxnLst/>
          <a:rect l="0" t="0" r="0" b="0"/>
          <a:pathLst>
            <a:path>
              <a:moveTo>
                <a:pt x="0" y="11641"/>
              </a:moveTo>
              <a:lnTo>
                <a:pt x="404924" y="1164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5183199" y="1554044"/>
        <a:ext cx="20246" cy="20246"/>
      </dsp:txXfrm>
    </dsp:sp>
    <dsp:sp modelId="{C6DF40E5-2D38-49DF-A0AD-6A2BC0C3E692}">
      <dsp:nvSpPr>
        <dsp:cNvPr id="0" name=""/>
        <dsp:cNvSpPr/>
      </dsp:nvSpPr>
      <dsp:spPr>
        <a:xfrm>
          <a:off x="4521553" y="18166"/>
          <a:ext cx="1343539" cy="1343539"/>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2"/>
              </a:solidFill>
            </a:rPr>
            <a:t>Opening doors</a:t>
          </a:r>
        </a:p>
      </dsp:txBody>
      <dsp:txXfrm>
        <a:off x="4718310" y="214923"/>
        <a:ext cx="950025" cy="950025"/>
      </dsp:txXfrm>
    </dsp:sp>
    <dsp:sp modelId="{3A447DCB-F9E0-4EFE-A23E-9ACD968C1387}">
      <dsp:nvSpPr>
        <dsp:cNvPr id="0" name=""/>
        <dsp:cNvSpPr/>
      </dsp:nvSpPr>
      <dsp:spPr>
        <a:xfrm>
          <a:off x="5865092" y="2426758"/>
          <a:ext cx="404924" cy="23283"/>
        </a:xfrm>
        <a:custGeom>
          <a:avLst/>
          <a:gdLst/>
          <a:ahLst/>
          <a:cxnLst/>
          <a:rect l="0" t="0" r="0" b="0"/>
          <a:pathLst>
            <a:path>
              <a:moveTo>
                <a:pt x="0" y="11641"/>
              </a:moveTo>
              <a:lnTo>
                <a:pt x="404924" y="1164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6057431" y="2428276"/>
        <a:ext cx="20246" cy="20246"/>
      </dsp:txXfrm>
    </dsp:sp>
    <dsp:sp modelId="{A217BAE4-DE12-47BD-ABC8-428D0BACA0DC}">
      <dsp:nvSpPr>
        <dsp:cNvPr id="0" name=""/>
        <dsp:cNvSpPr/>
      </dsp:nvSpPr>
      <dsp:spPr>
        <a:xfrm>
          <a:off x="6270017" y="1766630"/>
          <a:ext cx="1343539" cy="1343539"/>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2"/>
              </a:solidFill>
            </a:rPr>
            <a:t>Opening windows</a:t>
          </a:r>
        </a:p>
      </dsp:txBody>
      <dsp:txXfrm>
        <a:off x="6466774" y="1963387"/>
        <a:ext cx="950025" cy="950025"/>
      </dsp:txXfrm>
    </dsp:sp>
    <dsp:sp modelId="{6AC7D077-9720-4E0C-AA28-1C359DB0DB79}">
      <dsp:nvSpPr>
        <dsp:cNvPr id="0" name=""/>
        <dsp:cNvSpPr/>
      </dsp:nvSpPr>
      <dsp:spPr>
        <a:xfrm rot="5400000">
          <a:off x="4990860" y="3300990"/>
          <a:ext cx="404924" cy="23283"/>
        </a:xfrm>
        <a:custGeom>
          <a:avLst/>
          <a:gdLst/>
          <a:ahLst/>
          <a:cxnLst/>
          <a:rect l="0" t="0" r="0" b="0"/>
          <a:pathLst>
            <a:path>
              <a:moveTo>
                <a:pt x="0" y="11641"/>
              </a:moveTo>
              <a:lnTo>
                <a:pt x="404924" y="1164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a:off x="5183199" y="3302508"/>
        <a:ext cx="20246" cy="20246"/>
      </dsp:txXfrm>
    </dsp:sp>
    <dsp:sp modelId="{8F33C900-FFAB-4AD6-A49A-7B6A1DECC97B}">
      <dsp:nvSpPr>
        <dsp:cNvPr id="0" name=""/>
        <dsp:cNvSpPr/>
      </dsp:nvSpPr>
      <dsp:spPr>
        <a:xfrm>
          <a:off x="4521553" y="3515094"/>
          <a:ext cx="1343539" cy="1343539"/>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2"/>
              </a:solidFill>
            </a:rPr>
            <a:t>Using air conditioning</a:t>
          </a:r>
        </a:p>
      </dsp:txBody>
      <dsp:txXfrm>
        <a:off x="4718310" y="3711851"/>
        <a:ext cx="950025" cy="950025"/>
      </dsp:txXfrm>
    </dsp:sp>
    <dsp:sp modelId="{0EB5A757-4756-4A6C-ABFA-7BE7F1E6ECEF}">
      <dsp:nvSpPr>
        <dsp:cNvPr id="0" name=""/>
        <dsp:cNvSpPr/>
      </dsp:nvSpPr>
      <dsp:spPr>
        <a:xfrm rot="10800000">
          <a:off x="4116628" y="2426758"/>
          <a:ext cx="404924" cy="23283"/>
        </a:xfrm>
        <a:custGeom>
          <a:avLst/>
          <a:gdLst/>
          <a:ahLst/>
          <a:cxnLst/>
          <a:rect l="0" t="0" r="0" b="0"/>
          <a:pathLst>
            <a:path>
              <a:moveTo>
                <a:pt x="0" y="11641"/>
              </a:moveTo>
              <a:lnTo>
                <a:pt x="404924" y="11641"/>
              </a:lnTo>
            </a:path>
          </a:pathLst>
        </a:custGeom>
        <a:noFill/>
        <a:ln w="12700" cap="flat" cmpd="sng" algn="in">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en-US" sz="500" kern="1200" dirty="0"/>
        </a:p>
      </dsp:txBody>
      <dsp:txXfrm rot="10800000">
        <a:off x="4308967" y="2428276"/>
        <a:ext cx="20246" cy="20246"/>
      </dsp:txXfrm>
    </dsp:sp>
    <dsp:sp modelId="{994BA25A-487A-4D46-B7C1-4C705D5A8BD6}">
      <dsp:nvSpPr>
        <dsp:cNvPr id="0" name=""/>
        <dsp:cNvSpPr/>
      </dsp:nvSpPr>
      <dsp:spPr>
        <a:xfrm>
          <a:off x="2773089" y="1766630"/>
          <a:ext cx="1343539" cy="1343539"/>
        </a:xfrm>
        <a:prstGeom prst="ellipse">
          <a:avLst/>
        </a:prstGeom>
        <a:solidFill>
          <a:schemeClr val="accent1">
            <a:hueOff val="0"/>
            <a:satOff val="0"/>
            <a:lumOff val="0"/>
            <a:alphaOff val="0"/>
          </a:schemeClr>
        </a:solidFill>
        <a:ln w="12700" cap="flat" cmpd="sng" algn="in">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solidFill>
                <a:schemeClr val="tx2"/>
              </a:solidFill>
            </a:rPr>
            <a:t>Using fans</a:t>
          </a:r>
        </a:p>
      </dsp:txBody>
      <dsp:txXfrm>
        <a:off x="2969846" y="1963387"/>
        <a:ext cx="950025" cy="950025"/>
      </dsp:txXfrm>
    </dsp:sp>
  </dsp:spTree>
</dsp:drawing>
</file>

<file path=ppt/diagrams/layout1.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500063"/>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3849688" y="0"/>
            <a:ext cx="2946400" cy="500063"/>
          </a:xfrm>
          <a:prstGeom prst="rect">
            <a:avLst/>
          </a:prstGeom>
        </p:spPr>
        <p:txBody>
          <a:bodyPr vert="horz" lIns="91440" tIns="45720" rIns="91440" bIns="45720" rtlCol="0"/>
          <a:lstStyle>
            <a:lvl1pPr algn="r">
              <a:defRPr sz="1200"/>
            </a:lvl1pPr>
          </a:lstStyle>
          <a:p>
            <a:fld id="{4E55E5A9-0D04-4B5B-84F7-B4B6378D2313}" type="datetimeFigureOut">
              <a:rPr lang="en-GB" smtClean="0"/>
              <a:pPr/>
              <a:t>04/07/2020</a:t>
            </a:fld>
            <a:endParaRPr lang="en-GB"/>
          </a:p>
        </p:txBody>
      </p:sp>
      <p:sp>
        <p:nvSpPr>
          <p:cNvPr id="4" name="Footer Placeholder 3"/>
          <p:cNvSpPr>
            <a:spLocks noGrp="1"/>
          </p:cNvSpPr>
          <p:nvPr>
            <p:ph type="ftr" sz="quarter" idx="2"/>
          </p:nvPr>
        </p:nvSpPr>
        <p:spPr>
          <a:xfrm>
            <a:off x="0" y="9482138"/>
            <a:ext cx="2946400" cy="500062"/>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3849688" y="9482138"/>
            <a:ext cx="2946400" cy="500062"/>
          </a:xfrm>
          <a:prstGeom prst="rect">
            <a:avLst/>
          </a:prstGeom>
        </p:spPr>
        <p:txBody>
          <a:bodyPr vert="horz" lIns="91440" tIns="45720" rIns="91440" bIns="45720" rtlCol="0" anchor="b"/>
          <a:lstStyle>
            <a:lvl1pPr algn="r">
              <a:defRPr sz="1200"/>
            </a:lvl1pPr>
          </a:lstStyle>
          <a:p>
            <a:fld id="{8673458D-AD90-4D83-BE08-9D678347F09B}" type="slidenum">
              <a:rPr lang="en-GB" smtClean="0"/>
              <a:pPr/>
              <a:t>‹#›</a:t>
            </a:fld>
            <a:endParaRPr lang="en-GB"/>
          </a:p>
        </p:txBody>
      </p:sp>
    </p:spTree>
    <p:extLst>
      <p:ext uri="{BB962C8B-B14F-4D97-AF65-F5344CB8AC3E}">
        <p14:creationId xmlns:p14="http://schemas.microsoft.com/office/powerpoint/2010/main" val="2252483811"/>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6339284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878794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26240211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1" name="Freeform 6"/>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en-US"/>
              <a:t>Click to edit Master title style</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GB"/>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115B052C-F8D4-4811-96DA-586240DAEFE2}" type="slidenum">
              <a:rPr lang="en-GB" smtClean="0"/>
              <a:pPr/>
              <a:t>‹#›</a:t>
            </a:fld>
            <a:endParaRPr lang="en-GB"/>
          </a:p>
        </p:txBody>
      </p:sp>
      <p:sp>
        <p:nvSpPr>
          <p:cNvPr id="13" name="Rectangle 12"/>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624954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458580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1977438712"/>
      </p:ext>
    </p:extLst>
  </p:cSld>
  <p:clrMapOvr>
    <a:overrideClrMapping bg1="dk1" tx1="lt1" bg2="dk2" tx2="lt2" accent1="accent1" accent2="accent2" accent3="accent3" accent4="accent4" accent5="accent5" accent6="accent6" hlink="hlink" folHlink="folHlink"/>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896436067"/>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2750127055"/>
      </p:ext>
    </p:extLst>
  </p:cSld>
  <p:clrMapOvr>
    <a:masterClrMapping/>
  </p:clrMapOvr>
  <p:extLst>
    <p:ext uri="{DCECCB84-F9BA-43D5-87BE-67443E8EF086}">
      <p15:sldGuideLst xmlns:p15="http://schemas.microsoft.com/office/powerpoint/2012/main"/>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4812305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5355965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2267742836"/>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41695263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42759544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01152384"/>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96464231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en-US"/>
              <a:t>Click to edit Master title style</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GB"/>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115B052C-F8D4-4811-96DA-586240DAEFE2}" type="slidenum">
              <a:rPr lang="en-GB" smtClean="0"/>
              <a:pPr/>
              <a:t>‹#›</a:t>
            </a:fld>
            <a:endParaRPr lang="en-GB"/>
          </a:p>
        </p:txBody>
      </p:sp>
      <p:grpSp>
        <p:nvGrpSpPr>
          <p:cNvPr id="7" name="Group 6"/>
          <p:cNvGrpSpPr/>
          <p:nvPr/>
        </p:nvGrpSpPr>
        <p:grpSpPr>
          <a:xfrm>
            <a:off x="0" y="0"/>
            <a:ext cx="2814638" cy="6858000"/>
            <a:chOff x="0" y="0"/>
            <a:chExt cx="2814638" cy="6858000"/>
          </a:xfrm>
        </p:grpSpPr>
        <p:sp>
          <p:nvSpPr>
            <p:cNvPr id="11" name="Freeform 6"/>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extLst>
      <p:ext uri="{BB962C8B-B14F-4D97-AF65-F5344CB8AC3E}">
        <p14:creationId xmlns:p14="http://schemas.microsoft.com/office/powerpoint/2010/main" val="2047640639"/>
      </p:ext>
    </p:extLst>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510038571"/>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257300"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33864" y="2909102"/>
            <a:ext cx="4800600" cy="299639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154804014"/>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96384652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3932AA8-B7C1-4E75-9001-AAEC59691176}" type="datetimeFigureOut">
              <a:rPr lang="en-GB" smtClean="0"/>
              <a:pPr/>
              <a:t>04/07/2020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3905345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7"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en-US"/>
              <a:t>Click to edit Master title style</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051" y="6375679"/>
            <a:ext cx="1233355" cy="348462"/>
          </a:xfrm>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a:xfrm>
            <a:off x="2103620" y="6375679"/>
            <a:ext cx="3482179" cy="345796"/>
          </a:xfrm>
        </p:spPr>
        <p:txBody>
          <a:bodyPr/>
          <a:lstStyle/>
          <a:p>
            <a:endParaRPr lang="en-GB"/>
          </a:p>
        </p:txBody>
      </p:sp>
      <p:sp>
        <p:nvSpPr>
          <p:cNvPr id="7" name="Slide Number Placeholder 6"/>
          <p:cNvSpPr>
            <a:spLocks noGrp="1"/>
          </p:cNvSpPr>
          <p:nvPr>
            <p:ph type="sldNum" sz="quarter" idx="12"/>
          </p:nvPr>
        </p:nvSpPr>
        <p:spPr>
          <a:xfrm>
            <a:off x="5691014" y="6375679"/>
            <a:ext cx="1232456" cy="345796"/>
          </a:xfrm>
        </p:spPr>
        <p:txBody>
          <a:bodyPr/>
          <a:lstStyle/>
          <a:p>
            <a:fld id="{115B052C-F8D4-4811-96DA-586240DAEFE2}" type="slidenum">
              <a:rPr lang="en-GB" smtClean="0"/>
              <a:pPr/>
              <a:t>‹#›</a:t>
            </a:fld>
            <a:endParaRPr lang="en-GB"/>
          </a:p>
        </p:txBody>
      </p:sp>
      <p:sp>
        <p:nvSpPr>
          <p:cNvPr id="8" name="Rectangle 7"/>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3998502767"/>
      </p:ext>
    </p:extLst>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11" name="Freeform 11"/>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en-US"/>
              <a:t>Click to edit Master title style</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a:xfrm>
            <a:off x="765950" y="6375679"/>
            <a:ext cx="1232456" cy="348462"/>
          </a:xfrm>
        </p:spPr>
        <p:txBody>
          <a:bodyPr/>
          <a:lstStyle/>
          <a:p>
            <a:fld id="{13932AA8-B7C1-4E75-9001-AAEC59691176}" type="datetimeFigureOut">
              <a:rPr lang="en-GB" smtClean="0"/>
              <a:pPr/>
              <a:t>04/07/2020</a:t>
            </a:fld>
            <a:endParaRPr lang="en-GB"/>
          </a:p>
        </p:txBody>
      </p:sp>
      <p:sp>
        <p:nvSpPr>
          <p:cNvPr id="6" name="Footer Placeholder 5"/>
          <p:cNvSpPr>
            <a:spLocks noGrp="1"/>
          </p:cNvSpPr>
          <p:nvPr>
            <p:ph type="ftr" sz="quarter" idx="11"/>
          </p:nvPr>
        </p:nvSpPr>
        <p:spPr>
          <a:xfrm>
            <a:off x="2103621" y="6375679"/>
            <a:ext cx="3482178" cy="345796"/>
          </a:xfrm>
        </p:spPr>
        <p:txBody>
          <a:bodyPr/>
          <a:lstStyle/>
          <a:p>
            <a:endParaRPr lang="en-GB"/>
          </a:p>
        </p:txBody>
      </p:sp>
      <p:sp>
        <p:nvSpPr>
          <p:cNvPr id="7" name="Slide Number Placeholder 6"/>
          <p:cNvSpPr>
            <a:spLocks noGrp="1"/>
          </p:cNvSpPr>
          <p:nvPr>
            <p:ph type="sldNum" sz="quarter" idx="12"/>
          </p:nvPr>
        </p:nvSpPr>
        <p:spPr>
          <a:xfrm>
            <a:off x="5687568" y="6375679"/>
            <a:ext cx="1234440" cy="345796"/>
          </a:xfrm>
        </p:spPr>
        <p:txBody>
          <a:bodyPr/>
          <a:lstStyle/>
          <a:p>
            <a:fld id="{115B052C-F8D4-4811-96DA-586240DAEFE2}" type="slidenum">
              <a:rPr lang="en-GB" smtClean="0"/>
              <a:pPr/>
              <a:t>‹#›</a:t>
            </a:fld>
            <a:endParaRPr lang="en-GB"/>
          </a:p>
        </p:txBody>
      </p:sp>
    </p:spTree>
    <p:extLst>
      <p:ext uri="{BB962C8B-B14F-4D97-AF65-F5344CB8AC3E}">
        <p14:creationId xmlns:p14="http://schemas.microsoft.com/office/powerpoint/2010/main" val="318990752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830977373"/>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00B0F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13932AA8-B7C1-4E75-9001-AAEC59691176}" type="datetimeFigureOut">
              <a:rPr lang="en-GB" smtClean="0"/>
              <a:pPr/>
              <a:t>04/07/2020</a:t>
            </a:fld>
            <a:endParaRPr lang="en-GB"/>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GB"/>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115B052C-F8D4-4811-96DA-586240DAEFE2}" type="slidenum">
              <a:rPr lang="en-GB" smtClean="0"/>
              <a:pPr/>
              <a:t>‹#›</a:t>
            </a:fld>
            <a:endParaRPr lang="en-GB"/>
          </a:p>
        </p:txBody>
      </p:sp>
      <p:sp>
        <p:nvSpPr>
          <p:cNvPr id="11" name="Freeform 6"/>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680533890"/>
      </p:ext>
    </p:extLst>
  </p:cSld>
  <p:clrMap bg1="lt1" tx1="dk1" bg2="lt2" tx2="dk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hyperlink" Target="https://www.youtube.com/watch?v=8Ox5LhIJSBE" TargetMode="External"/><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hyperlink" Target="https://www.youtube.com/watch?v=XAW1khJiJiw" TargetMode="Externa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a:t>LEvel1/2 Health and Social Care</a:t>
            </a:r>
          </a:p>
        </p:txBody>
      </p:sp>
      <p:sp>
        <p:nvSpPr>
          <p:cNvPr id="3" name="Subtitle 2"/>
          <p:cNvSpPr>
            <a:spLocks noGrp="1"/>
          </p:cNvSpPr>
          <p:nvPr>
            <p:ph type="subTitle" idx="1"/>
          </p:nvPr>
        </p:nvSpPr>
        <p:spPr>
          <a:xfrm>
            <a:off x="2215045" y="5403273"/>
            <a:ext cx="8045373" cy="1041111"/>
          </a:xfrm>
        </p:spPr>
        <p:txBody>
          <a:bodyPr>
            <a:normAutofit fontScale="85000" lnSpcReduction="20000"/>
          </a:bodyPr>
          <a:lstStyle/>
          <a:p>
            <a:r>
              <a:rPr lang="en-GB" dirty="0"/>
              <a:t>Ro22 LO1: </a:t>
            </a:r>
          </a:p>
          <a:p>
            <a:r>
              <a:rPr lang="en-GB" dirty="0"/>
              <a:t>Communicating and working with individuals in health, social care and early years settings</a:t>
            </a:r>
          </a:p>
        </p:txBody>
      </p:sp>
    </p:spTree>
    <p:custDataLst>
      <p:tags r:id="rId1"/>
    </p:custDataLst>
    <p:extLst>
      <p:ext uri="{BB962C8B-B14F-4D97-AF65-F5344CB8AC3E}">
        <p14:creationId xmlns:p14="http://schemas.microsoft.com/office/powerpoint/2010/main" val="10847270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262" y="238152"/>
            <a:ext cx="10515600" cy="1325563"/>
          </a:xfrm>
        </p:spPr>
        <p:txBody>
          <a:bodyPr>
            <a:normAutofit fontScale="90000"/>
          </a:bodyPr>
          <a:lstStyle/>
          <a:p>
            <a:r>
              <a:rPr lang="en-GB" dirty="0"/>
              <a:t>Specification recap </a:t>
            </a:r>
            <a:br>
              <a:rPr lang="en-GB" dirty="0"/>
            </a:br>
            <a:br>
              <a:rPr lang="en-GB" dirty="0"/>
            </a:br>
            <a:r>
              <a:rPr lang="en-GB" dirty="0"/>
              <a:t> </a:t>
            </a:r>
            <a:br>
              <a:rPr lang="en-GB" dirty="0"/>
            </a:br>
            <a:br>
              <a:rPr lang="en-GB" dirty="0"/>
            </a:br>
            <a:br>
              <a:rPr lang="en-GB" dirty="0"/>
            </a:br>
            <a:endParaRPr lang="en-GB" dirty="0"/>
          </a:p>
        </p:txBody>
      </p:sp>
      <p:sp>
        <p:nvSpPr>
          <p:cNvPr id="3" name="Content Placeholder 2"/>
          <p:cNvSpPr>
            <a:spLocks noGrp="1"/>
          </p:cNvSpPr>
          <p:nvPr>
            <p:ph idx="1"/>
          </p:nvPr>
        </p:nvSpPr>
        <p:spPr>
          <a:xfrm>
            <a:off x="1066800" y="1524001"/>
            <a:ext cx="10468708" cy="5099538"/>
          </a:xfrm>
        </p:spPr>
        <p:txBody>
          <a:bodyPr>
            <a:normAutofit/>
          </a:bodyPr>
          <a:lstStyle/>
          <a:p>
            <a:pPr>
              <a:buNone/>
            </a:pPr>
            <a:r>
              <a:rPr lang="en-GB" b="1" u="sng" dirty="0">
                <a:solidFill>
                  <a:schemeClr val="tx1"/>
                </a:solidFill>
              </a:rPr>
              <a:t>Now work on the Assessment Task:</a:t>
            </a:r>
          </a:p>
          <a:p>
            <a:pPr>
              <a:buNone/>
            </a:pPr>
            <a:r>
              <a:rPr lang="en-GB" b="1" u="sng" dirty="0">
                <a:solidFill>
                  <a:schemeClr val="tx1"/>
                </a:solidFill>
              </a:rPr>
              <a:t>From your notes and this </a:t>
            </a:r>
            <a:r>
              <a:rPr lang="en-GB" b="1" u="sng" dirty="0" err="1">
                <a:solidFill>
                  <a:schemeClr val="tx1"/>
                </a:solidFill>
              </a:rPr>
              <a:t>poerpoint</a:t>
            </a:r>
            <a:r>
              <a:rPr lang="en-GB" b="1" u="sng" dirty="0">
                <a:solidFill>
                  <a:schemeClr val="tx1"/>
                </a:solidFill>
              </a:rPr>
              <a:t> to help you add to your other work on communication. </a:t>
            </a:r>
          </a:p>
          <a:p>
            <a:pPr>
              <a:buNone/>
            </a:pPr>
            <a:r>
              <a:rPr lang="en-GB" dirty="0">
                <a:solidFill>
                  <a:schemeClr val="tx1"/>
                </a:solidFill>
              </a:rPr>
              <a:t>1. You need an introduction to your document/</a:t>
            </a:r>
            <a:r>
              <a:rPr lang="en-GB" dirty="0" err="1">
                <a:solidFill>
                  <a:schemeClr val="tx1"/>
                </a:solidFill>
              </a:rPr>
              <a:t>powerpoint</a:t>
            </a:r>
            <a:r>
              <a:rPr lang="en-GB" dirty="0">
                <a:solidFill>
                  <a:schemeClr val="tx1"/>
                </a:solidFill>
              </a:rPr>
              <a:t> on why positive communication is necessary in health, social care and early years setting.</a:t>
            </a:r>
          </a:p>
          <a:p>
            <a:pPr>
              <a:buNone/>
            </a:pPr>
            <a:r>
              <a:rPr lang="en-GB" dirty="0">
                <a:solidFill>
                  <a:schemeClr val="tx1"/>
                </a:solidFill>
              </a:rPr>
              <a:t>2. You need to add information about all 5 of the environmental factors that positively influence communication:</a:t>
            </a:r>
          </a:p>
          <a:p>
            <a:pPr>
              <a:buNone/>
            </a:pPr>
            <a:endParaRPr lang="en-GB" dirty="0">
              <a:solidFill>
                <a:schemeClr val="tx1"/>
              </a:solidFill>
            </a:endParaRPr>
          </a:p>
        </p:txBody>
      </p:sp>
      <p:sp>
        <p:nvSpPr>
          <p:cNvPr id="13314" name="AutoShape 2" descr="Image result for writing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b="51065"/>
          <a:stretch>
            <a:fillRect/>
          </a:stretch>
        </p:blipFill>
        <p:spPr bwMode="auto">
          <a:xfrm>
            <a:off x="1066800" y="4468967"/>
            <a:ext cx="10558863" cy="1730064"/>
          </a:xfrm>
          <a:prstGeom prst="rect">
            <a:avLst/>
          </a:prstGeom>
          <a:solidFill>
            <a:srgbClr val="92D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ustDataLst>
      <p:tags r:id="rId1"/>
    </p:custDataLst>
    <p:extLst>
      <p:ext uri="{BB962C8B-B14F-4D97-AF65-F5344CB8AC3E}">
        <p14:creationId xmlns:p14="http://schemas.microsoft.com/office/powerpoint/2010/main" val="18992506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How marks will be awarded</a:t>
            </a:r>
          </a:p>
        </p:txBody>
      </p:sp>
      <p:pic>
        <p:nvPicPr>
          <p:cNvPr id="1027" name="Picture 3"/>
          <p:cNvPicPr>
            <a:picLocks noGrp="1" noChangeAspect="1" noChangeArrowheads="1"/>
          </p:cNvPicPr>
          <p:nvPr>
            <p:ph idx="1"/>
          </p:nvPr>
        </p:nvPicPr>
        <p:blipFill>
          <a:blip r:embed="rId2" cstate="print"/>
          <a:srcRect l="4550" t="46575" r="6313" b="45618"/>
          <a:stretch>
            <a:fillRect/>
          </a:stretch>
        </p:blipFill>
        <p:spPr bwMode="auto">
          <a:xfrm>
            <a:off x="1510018" y="1393170"/>
            <a:ext cx="7987004" cy="962694"/>
          </a:xfrm>
          <a:prstGeom prst="rect">
            <a:avLst/>
          </a:prstGeom>
          <a:noFill/>
          <a:ln w="9525">
            <a:noFill/>
            <a:miter lim="800000"/>
            <a:headEnd/>
            <a:tailEnd/>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76539" y="0"/>
            <a:ext cx="10178322" cy="973015"/>
          </a:xfrm>
          <a:solidFill>
            <a:srgbClr val="FFFF00"/>
          </a:solidFill>
          <a:ln w="76200">
            <a:solidFill>
              <a:srgbClr val="FF0000"/>
            </a:solidFill>
          </a:ln>
        </p:spPr>
        <p:txBody>
          <a:bodyPr>
            <a:noAutofit/>
          </a:bodyPr>
          <a:lstStyle/>
          <a:p>
            <a:r>
              <a:rPr lang="en-GB" sz="7200" b="1" dirty="0">
                <a:effectLst>
                  <a:outerShdw blurRad="38100" dist="38100" dir="2700000" algn="tl">
                    <a:srgbClr val="000000">
                      <a:alpha val="43137"/>
                    </a:srgbClr>
                  </a:outerShdw>
                </a:effectLst>
              </a:rPr>
              <a:t>Task 1 (e)</a:t>
            </a:r>
          </a:p>
        </p:txBody>
      </p:sp>
      <p:sp>
        <p:nvSpPr>
          <p:cNvPr id="3" name="Content Placeholder 2"/>
          <p:cNvSpPr>
            <a:spLocks noGrp="1"/>
          </p:cNvSpPr>
          <p:nvPr>
            <p:ph idx="1"/>
          </p:nvPr>
        </p:nvSpPr>
        <p:spPr>
          <a:xfrm>
            <a:off x="832339" y="4232031"/>
            <a:ext cx="10984523" cy="2004646"/>
          </a:xfrm>
          <a:solidFill>
            <a:srgbClr val="00B0F0"/>
          </a:solidFill>
        </p:spPr>
        <p:txBody>
          <a:bodyPr>
            <a:normAutofit/>
          </a:bodyPr>
          <a:lstStyle/>
          <a:p>
            <a:pPr>
              <a:buNone/>
            </a:pPr>
            <a:r>
              <a:rPr lang="en-GB" dirty="0">
                <a:solidFill>
                  <a:schemeClr val="tx1"/>
                </a:solidFill>
              </a:rPr>
              <a:t>If you use a picture or a quote in your work you MUST type underneath the link/where it came from</a:t>
            </a:r>
          </a:p>
          <a:p>
            <a:pPr>
              <a:buNone/>
            </a:pPr>
            <a:r>
              <a:rPr lang="en-GB" dirty="0">
                <a:solidFill>
                  <a:schemeClr val="tx1"/>
                </a:solidFill>
              </a:rPr>
              <a:t>Your work now needs to cover the </a:t>
            </a:r>
            <a:r>
              <a:rPr lang="en-GB" u="sng" dirty="0">
                <a:solidFill>
                  <a:schemeClr val="tx1"/>
                </a:solidFill>
              </a:rPr>
              <a:t>5 environmental factors </a:t>
            </a:r>
            <a:r>
              <a:rPr lang="en-GB" dirty="0">
                <a:solidFill>
                  <a:schemeClr val="tx1"/>
                </a:solidFill>
              </a:rPr>
              <a:t>that positively influence communication (heating, ventilation, lighting, room layout and noise). You MUST include examples of how these factors influence communication in health, social care and early years settings:</a:t>
            </a:r>
          </a:p>
          <a:p>
            <a:pPr>
              <a:buNone/>
            </a:pPr>
            <a:r>
              <a:rPr lang="en-GB" dirty="0">
                <a:solidFill>
                  <a:schemeClr val="tx1"/>
                </a:solidFill>
              </a:rPr>
              <a:t>	</a:t>
            </a:r>
          </a:p>
          <a:p>
            <a:pPr>
              <a:buNone/>
            </a:pPr>
            <a:endParaRPr lang="en-GB" dirty="0"/>
          </a:p>
        </p:txBody>
      </p:sp>
      <p:sp>
        <p:nvSpPr>
          <p:cNvPr id="5" name="TextBox 4"/>
          <p:cNvSpPr txBox="1"/>
          <p:nvPr/>
        </p:nvSpPr>
        <p:spPr>
          <a:xfrm>
            <a:off x="984739" y="1101969"/>
            <a:ext cx="10761784" cy="2862322"/>
          </a:xfrm>
          <a:prstGeom prst="rect">
            <a:avLst/>
          </a:prstGeom>
          <a:solidFill>
            <a:srgbClr val="00B0F0"/>
          </a:solidFill>
        </p:spPr>
        <p:txBody>
          <a:bodyPr wrap="square" rtlCol="0">
            <a:spAutoFit/>
          </a:bodyPr>
          <a:lstStyle/>
          <a:p>
            <a:pPr>
              <a:buNone/>
            </a:pPr>
            <a:r>
              <a:rPr lang="en-GB" dirty="0"/>
              <a:t>Setting the scene – good communication is everything</a:t>
            </a:r>
          </a:p>
          <a:p>
            <a:pPr>
              <a:buNone/>
            </a:pPr>
            <a:endParaRPr lang="en-GB" dirty="0"/>
          </a:p>
          <a:p>
            <a:pPr>
              <a:buNone/>
            </a:pPr>
            <a:r>
              <a:rPr lang="en-GB" dirty="0"/>
              <a:t>In your local area there has been a recent review of the care given in health, social care and early years settings. One recommendation of the review is that communication needs to be improved when working in these settings. Care workers will attend three workshops where they will learn about best practice in effective communication. You must produce a document or slide presentation/fact sheets which will give clear guidance on how a care worker should communicate in health, social care and early years settings.</a:t>
            </a:r>
          </a:p>
          <a:p>
            <a:pPr>
              <a:buNone/>
            </a:pPr>
            <a:endParaRPr lang="en-GB" dirty="0"/>
          </a:p>
          <a:p>
            <a:pPr>
              <a:buNone/>
            </a:pPr>
            <a:r>
              <a:rPr lang="en-GB" dirty="0"/>
              <a:t>Workshop 1 - the focus is on the different types of communication care workers should use </a:t>
            </a:r>
            <a:r>
              <a:rPr lang="en-GB" b="1" u="sng" dirty="0"/>
              <a:t>and the environmental factors that positively influence communication.</a:t>
            </a:r>
          </a:p>
        </p:txBody>
      </p:sp>
      <p:sp>
        <p:nvSpPr>
          <p:cNvPr id="6" name="Title 1"/>
          <p:cNvSpPr txBox="1">
            <a:spLocks/>
          </p:cNvSpPr>
          <p:nvPr/>
        </p:nvSpPr>
        <p:spPr>
          <a:xfrm>
            <a:off x="2532185" y="6025662"/>
            <a:ext cx="9331569" cy="832338"/>
          </a:xfrm>
          <a:prstGeom prst="rect">
            <a:avLst/>
          </a:prstGeom>
          <a:solidFill>
            <a:srgbClr val="FFFF00"/>
          </a:solidFill>
          <a:ln w="76200">
            <a:solidFill>
              <a:srgbClr val="FF0000"/>
            </a:solidFill>
          </a:ln>
        </p:spPr>
        <p:txBody>
          <a:bodyPr vert="horz" lIns="91440" tIns="45720" rIns="91440" bIns="45720" rtlCol="0" anchor="t">
            <a:noAutofit/>
          </a:body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24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REMEMBER – this is only part of the first task so you </a:t>
            </a:r>
            <a:r>
              <a:rPr kumimoji="0" lang="en-GB" sz="2400" b="1" i="0" u="sng"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must</a:t>
            </a:r>
            <a:r>
              <a:rPr kumimoji="0" lang="en-GB" sz="2400" b="1" i="0"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rPr>
              <a:t> save your work as you will be adding to it later on</a:t>
            </a:r>
            <a:endParaRPr kumimoji="0" lang="en-GB" sz="2400" b="1" i="0" u="none" strike="noStrike" kern="1200" cap="all" spc="200" normalizeH="0" baseline="0" noProof="0" dirty="0">
              <a:ln>
                <a:noFill/>
              </a:ln>
              <a:solidFill>
                <a:schemeClr val="tx2"/>
              </a:solidFill>
              <a:effectLst>
                <a:outerShdw blurRad="38100" dist="38100" dir="2700000" algn="tl">
                  <a:srgbClr val="000000">
                    <a:alpha val="43137"/>
                  </a:srgbClr>
                </a:outerShdw>
              </a:effectLst>
              <a:uLnTx/>
              <a:uFillTx/>
              <a:latin typeface="+mj-lt"/>
              <a:ea typeface="+mj-ea"/>
              <a:cs typeface="+mj-cs"/>
            </a:endParaRPr>
          </a:p>
        </p:txBody>
      </p:sp>
    </p:spTree>
    <p:extLst>
      <p:ext uri="{BB962C8B-B14F-4D97-AF65-F5344CB8AC3E}">
        <p14:creationId xmlns:p14="http://schemas.microsoft.com/office/powerpoint/2010/main" val="16054422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20262" y="238152"/>
            <a:ext cx="10515600" cy="1325563"/>
          </a:xfrm>
        </p:spPr>
        <p:txBody>
          <a:bodyPr>
            <a:normAutofit fontScale="90000"/>
          </a:bodyPr>
          <a:lstStyle/>
          <a:p>
            <a:r>
              <a:rPr lang="en-GB" dirty="0"/>
              <a:t>						</a:t>
            </a:r>
            <a:br>
              <a:rPr lang="en-GB" dirty="0"/>
            </a:br>
            <a:r>
              <a:rPr lang="en-GB" dirty="0"/>
              <a:t>Title: </a:t>
            </a:r>
            <a:r>
              <a:rPr lang="en-GB" u="sng" dirty="0"/>
              <a:t>factors that positively influence communication</a:t>
            </a:r>
            <a:br>
              <a:rPr lang="en-GB" dirty="0"/>
            </a:br>
            <a:br>
              <a:rPr lang="en-GB" dirty="0"/>
            </a:br>
            <a:r>
              <a:rPr lang="en-GB" dirty="0"/>
              <a:t> </a:t>
            </a:r>
            <a:br>
              <a:rPr lang="en-GB" dirty="0"/>
            </a:br>
            <a:br>
              <a:rPr lang="en-GB" dirty="0"/>
            </a:br>
            <a:br>
              <a:rPr lang="en-GB" dirty="0"/>
            </a:br>
            <a:endParaRPr lang="en-GB" dirty="0"/>
          </a:p>
        </p:txBody>
      </p:sp>
      <p:sp>
        <p:nvSpPr>
          <p:cNvPr id="3" name="Content Placeholder 2"/>
          <p:cNvSpPr>
            <a:spLocks noGrp="1"/>
          </p:cNvSpPr>
          <p:nvPr>
            <p:ph idx="1"/>
          </p:nvPr>
        </p:nvSpPr>
        <p:spPr>
          <a:xfrm>
            <a:off x="1066800" y="1524001"/>
            <a:ext cx="10468708" cy="5099538"/>
          </a:xfrm>
        </p:spPr>
        <p:txBody>
          <a:bodyPr>
            <a:normAutofit/>
          </a:bodyPr>
          <a:lstStyle/>
          <a:p>
            <a:endParaRPr lang="en-GB" dirty="0"/>
          </a:p>
          <a:p>
            <a:endParaRPr lang="en-GB" dirty="0">
              <a:solidFill>
                <a:srgbClr val="FF0000"/>
              </a:solidFill>
            </a:endParaRPr>
          </a:p>
          <a:p>
            <a:pPr>
              <a:buNone/>
            </a:pPr>
            <a:r>
              <a:rPr lang="en-GB" dirty="0">
                <a:solidFill>
                  <a:schemeClr val="tx1"/>
                </a:solidFill>
              </a:rPr>
              <a:t>What the exam board says you need to know:</a:t>
            </a:r>
          </a:p>
          <a:p>
            <a:pPr>
              <a:buNone/>
            </a:pPr>
            <a:endParaRPr lang="en-GB" dirty="0">
              <a:solidFill>
                <a:schemeClr val="tx1"/>
              </a:solidFill>
            </a:endParaRPr>
          </a:p>
        </p:txBody>
      </p:sp>
      <p:sp>
        <p:nvSpPr>
          <p:cNvPr id="13314" name="AutoShape 2" descr="Image result for writing clip art"/>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GB" dirty="0"/>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84773" y="2912274"/>
            <a:ext cx="10558863" cy="3535418"/>
          </a:xfrm>
          <a:prstGeom prst="rect">
            <a:avLst/>
          </a:prstGeom>
          <a:solidFill>
            <a:srgbClr val="92D05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Oval 3">
            <a:extLst>
              <a:ext uri="{FF2B5EF4-FFF2-40B4-BE49-F238E27FC236}">
                <a16:creationId xmlns:a16="http://schemas.microsoft.com/office/drawing/2014/main" id="{331DF606-5942-4395-B441-ECC5125EC774}"/>
              </a:ext>
            </a:extLst>
          </p:cNvPr>
          <p:cNvSpPr/>
          <p:nvPr/>
        </p:nvSpPr>
        <p:spPr>
          <a:xfrm>
            <a:off x="920262" y="2676088"/>
            <a:ext cx="5941931" cy="2122415"/>
          </a:xfrm>
          <a:prstGeom prst="ellipse">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TextBox 5">
            <a:extLst>
              <a:ext uri="{FF2B5EF4-FFF2-40B4-BE49-F238E27FC236}">
                <a16:creationId xmlns:a16="http://schemas.microsoft.com/office/drawing/2014/main" id="{4A0F1EAC-EEB6-4157-B151-ECA73BF72184}"/>
              </a:ext>
            </a:extLst>
          </p:cNvPr>
          <p:cNvSpPr txBox="1"/>
          <p:nvPr/>
        </p:nvSpPr>
        <p:spPr>
          <a:xfrm>
            <a:off x="8128932" y="3429000"/>
            <a:ext cx="1831335" cy="369332"/>
          </a:xfrm>
          <a:prstGeom prst="rect">
            <a:avLst/>
          </a:prstGeom>
          <a:noFill/>
        </p:spPr>
        <p:txBody>
          <a:bodyPr wrap="none" rtlCol="0">
            <a:spAutoFit/>
          </a:bodyPr>
          <a:lstStyle/>
          <a:p>
            <a:r>
              <a:rPr lang="en-GB" dirty="0"/>
              <a:t>This weeks’ work</a:t>
            </a:r>
          </a:p>
        </p:txBody>
      </p:sp>
      <p:cxnSp>
        <p:nvCxnSpPr>
          <p:cNvPr id="8" name="Straight Arrow Connector 7">
            <a:extLst>
              <a:ext uri="{FF2B5EF4-FFF2-40B4-BE49-F238E27FC236}">
                <a16:creationId xmlns:a16="http://schemas.microsoft.com/office/drawing/2014/main" id="{F98C0A44-D911-4180-AC76-3BFAF6E354CD}"/>
              </a:ext>
            </a:extLst>
          </p:cNvPr>
          <p:cNvCxnSpPr>
            <a:stCxn id="6" idx="1"/>
          </p:cNvCxnSpPr>
          <p:nvPr/>
        </p:nvCxnSpPr>
        <p:spPr>
          <a:xfrm flipH="1">
            <a:off x="6862193" y="3613666"/>
            <a:ext cx="1266739" cy="0"/>
          </a:xfrm>
          <a:prstGeom prst="straightConnector1">
            <a:avLst/>
          </a:prstGeom>
          <a:ln w="44450">
            <a:solidFill>
              <a:srgbClr val="FF0000"/>
            </a:solidFill>
            <a:tailEnd type="triangle"/>
          </a:ln>
        </p:spPr>
        <p:style>
          <a:lnRef idx="1">
            <a:schemeClr val="accent1"/>
          </a:lnRef>
          <a:fillRef idx="0">
            <a:schemeClr val="accent1"/>
          </a:fillRef>
          <a:effectRef idx="0">
            <a:schemeClr val="accent1"/>
          </a:effectRef>
          <a:fontRef idx="minor">
            <a:schemeClr val="tx1"/>
          </a:fontRef>
        </p:style>
      </p:cxnSp>
    </p:spTree>
    <p:custDataLst>
      <p:tags r:id="rId1"/>
    </p:custDataLst>
    <p:extLst>
      <p:ext uri="{BB962C8B-B14F-4D97-AF65-F5344CB8AC3E}">
        <p14:creationId xmlns:p14="http://schemas.microsoft.com/office/powerpoint/2010/main" val="189925064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Environmental factors</a:t>
            </a:r>
          </a:p>
        </p:txBody>
      </p:sp>
      <p:sp>
        <p:nvSpPr>
          <p:cNvPr id="3" name="Content Placeholder 2"/>
          <p:cNvSpPr>
            <a:spLocks noGrp="1"/>
          </p:cNvSpPr>
          <p:nvPr>
            <p:ph idx="1"/>
          </p:nvPr>
        </p:nvSpPr>
        <p:spPr>
          <a:xfrm>
            <a:off x="937846" y="1289539"/>
            <a:ext cx="10492154" cy="4590054"/>
          </a:xfrm>
        </p:spPr>
        <p:txBody>
          <a:bodyPr/>
          <a:lstStyle/>
          <a:p>
            <a:pPr lvl="0" algn="just"/>
            <a:r>
              <a:rPr lang="en-US" dirty="0">
                <a:solidFill>
                  <a:prstClr val="black"/>
                </a:solidFill>
              </a:rPr>
              <a:t>The physical environment plays an important part in all communications in health, social care and early years settings. There is a range of ways in which the physical environment can positively influence communications. </a:t>
            </a:r>
          </a:p>
          <a:p>
            <a:pPr lvl="0" algn="just"/>
            <a:endParaRPr lang="en-US" dirty="0">
              <a:solidFill>
                <a:prstClr val="black"/>
              </a:solidFill>
            </a:endParaRPr>
          </a:p>
          <a:p>
            <a:pPr>
              <a:buNone/>
            </a:pPr>
            <a:endParaRPr lang="en-GB" dirty="0">
              <a:solidFill>
                <a:schemeClr val="tx2"/>
              </a:solidFill>
            </a:endParaRPr>
          </a:p>
        </p:txBody>
      </p:sp>
      <p:pic>
        <p:nvPicPr>
          <p:cNvPr id="4"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t="14497" b="14579"/>
          <a:stretch/>
        </p:blipFill>
        <p:spPr bwMode="auto">
          <a:xfrm>
            <a:off x="1066799" y="2368808"/>
            <a:ext cx="7877908" cy="44891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9073661" y="2368808"/>
            <a:ext cx="2579077" cy="3170099"/>
          </a:xfrm>
          <a:prstGeom prst="rect">
            <a:avLst/>
          </a:prstGeom>
          <a:noFill/>
        </p:spPr>
        <p:txBody>
          <a:bodyPr wrap="square" rtlCol="0">
            <a:spAutoFit/>
          </a:bodyPr>
          <a:lstStyle/>
          <a:p>
            <a:r>
              <a:rPr lang="en-GB" sz="2000" b="1" u="sng" dirty="0"/>
              <a:t>Task 1: Make notes:</a:t>
            </a:r>
          </a:p>
          <a:p>
            <a:r>
              <a:rPr lang="en-GB" sz="2000" dirty="0"/>
              <a:t>Look at this picture and identify good and bad points about the layout – how would this layout help or hinder communication?</a:t>
            </a:r>
          </a:p>
          <a:p>
            <a:endParaRPr lang="en-GB" sz="2000" dirty="0"/>
          </a:p>
          <a:p>
            <a:r>
              <a:rPr lang="en-GB" sz="2000" dirty="0"/>
              <a:t>Watch the video below. Make notes.</a:t>
            </a:r>
          </a:p>
        </p:txBody>
      </p:sp>
      <p:sp>
        <p:nvSpPr>
          <p:cNvPr id="6" name="TextBox 5"/>
          <p:cNvSpPr txBox="1"/>
          <p:nvPr/>
        </p:nvSpPr>
        <p:spPr>
          <a:xfrm>
            <a:off x="9226062" y="5638800"/>
            <a:ext cx="2649415" cy="646331"/>
          </a:xfrm>
          <a:prstGeom prst="rect">
            <a:avLst/>
          </a:prstGeom>
          <a:solidFill>
            <a:schemeClr val="bg1"/>
          </a:solidFill>
        </p:spPr>
        <p:txBody>
          <a:bodyPr wrap="square" rtlCol="0">
            <a:spAutoFit/>
          </a:bodyPr>
          <a:lstStyle/>
          <a:p>
            <a:r>
              <a:rPr lang="en-GB" dirty="0">
                <a:hlinkClick r:id="rId3"/>
              </a:rPr>
              <a:t>https://www.youtube.com/watch?v=8Ox5LhIJSBE</a:t>
            </a:r>
            <a:r>
              <a:rPr lang="en-GB" dirty="0"/>
              <a:t> </a:t>
            </a:r>
          </a:p>
        </p:txBody>
      </p:sp>
      <p:sp>
        <p:nvSpPr>
          <p:cNvPr id="7" name="TextBox 6"/>
          <p:cNvSpPr txBox="1"/>
          <p:nvPr/>
        </p:nvSpPr>
        <p:spPr>
          <a:xfrm>
            <a:off x="2696308" y="2403231"/>
            <a:ext cx="2625969" cy="369332"/>
          </a:xfrm>
          <a:prstGeom prst="rect">
            <a:avLst/>
          </a:prstGeom>
          <a:noFill/>
        </p:spPr>
        <p:txBody>
          <a:bodyPr wrap="square" rtlCol="0">
            <a:spAutoFit/>
          </a:bodyPr>
          <a:lstStyle/>
          <a:p>
            <a:r>
              <a:rPr lang="en-GB" dirty="0"/>
              <a:t>Outside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heating</a:t>
            </a:r>
          </a:p>
        </p:txBody>
      </p:sp>
      <p:sp>
        <p:nvSpPr>
          <p:cNvPr id="3" name="Content Placeholder 2"/>
          <p:cNvSpPr>
            <a:spLocks noGrp="1"/>
          </p:cNvSpPr>
          <p:nvPr>
            <p:ph idx="1"/>
          </p:nvPr>
        </p:nvSpPr>
        <p:spPr>
          <a:xfrm>
            <a:off x="890953" y="1312985"/>
            <a:ext cx="10961077" cy="5216769"/>
          </a:xfrm>
        </p:spPr>
        <p:txBody>
          <a:bodyPr>
            <a:normAutofit fontScale="70000" lnSpcReduction="20000"/>
          </a:bodyPr>
          <a:lstStyle/>
          <a:p>
            <a:pPr>
              <a:buNone/>
            </a:pPr>
            <a:r>
              <a:rPr lang="en-GB" sz="2900" dirty="0">
                <a:solidFill>
                  <a:schemeClr val="tx2"/>
                </a:solidFill>
              </a:rPr>
              <a:t>Make notes in your book:</a:t>
            </a:r>
          </a:p>
          <a:p>
            <a:pPr>
              <a:buNone/>
            </a:pPr>
            <a:r>
              <a:rPr lang="en-GB" sz="2900" dirty="0">
                <a:solidFill>
                  <a:schemeClr val="tx2"/>
                </a:solidFill>
              </a:rPr>
              <a:t>Heating could help communication in health, social care and early years settings:</a:t>
            </a:r>
          </a:p>
          <a:p>
            <a:pPr marL="342900" lvl="0" indent="-342900">
              <a:spcBef>
                <a:spcPts val="0"/>
              </a:spcBef>
            </a:pPr>
            <a:r>
              <a:rPr lang="en-US" sz="2900" dirty="0">
                <a:solidFill>
                  <a:prstClr val="black"/>
                </a:solidFill>
              </a:rPr>
              <a:t>provides </a:t>
            </a:r>
            <a:r>
              <a:rPr lang="en-US" sz="2900" b="1" dirty="0">
                <a:solidFill>
                  <a:prstClr val="black"/>
                </a:solidFill>
              </a:rPr>
              <a:t>comfort</a:t>
            </a:r>
            <a:r>
              <a:rPr lang="en-US" sz="2900" dirty="0">
                <a:solidFill>
                  <a:prstClr val="black"/>
                </a:solidFill>
              </a:rPr>
              <a:t> - an environment that is warm and not too hot or cold can make individuals feel comfortable and relaxed; a good environment for positive communications</a:t>
            </a:r>
          </a:p>
          <a:p>
            <a:pPr marL="342900" lvl="0" indent="-342900">
              <a:spcBef>
                <a:spcPts val="0"/>
              </a:spcBef>
            </a:pPr>
            <a:r>
              <a:rPr lang="en-US" sz="2900" dirty="0" err="1">
                <a:solidFill>
                  <a:prstClr val="black"/>
                </a:solidFill>
              </a:rPr>
              <a:t>minimises</a:t>
            </a:r>
            <a:r>
              <a:rPr lang="en-US" sz="2900" dirty="0">
                <a:solidFill>
                  <a:prstClr val="black"/>
                </a:solidFill>
              </a:rPr>
              <a:t> </a:t>
            </a:r>
            <a:r>
              <a:rPr lang="en-US" sz="2900" b="1" dirty="0">
                <a:solidFill>
                  <a:prstClr val="black"/>
                </a:solidFill>
              </a:rPr>
              <a:t>distraction</a:t>
            </a:r>
            <a:r>
              <a:rPr lang="en-US" sz="2900" dirty="0">
                <a:solidFill>
                  <a:prstClr val="black"/>
                </a:solidFill>
              </a:rPr>
              <a:t>, i.e. individuals can focus on the communication rather than on the fact they may feel too hot or too cold</a:t>
            </a:r>
          </a:p>
          <a:p>
            <a:pPr marL="342900" lvl="0" indent="-342900">
              <a:spcBef>
                <a:spcPts val="0"/>
              </a:spcBef>
            </a:pPr>
            <a:r>
              <a:rPr lang="en-US" sz="2900" dirty="0">
                <a:solidFill>
                  <a:prstClr val="black"/>
                </a:solidFill>
              </a:rPr>
              <a:t>reinforces </a:t>
            </a:r>
            <a:r>
              <a:rPr lang="en-US" sz="2900" b="1" dirty="0">
                <a:solidFill>
                  <a:prstClr val="black"/>
                </a:solidFill>
              </a:rPr>
              <a:t>well-being</a:t>
            </a:r>
            <a:r>
              <a:rPr lang="en-US" sz="2900" dirty="0">
                <a:solidFill>
                  <a:prstClr val="black"/>
                </a:solidFill>
              </a:rPr>
              <a:t> - an older individual or an individual with a physical disability or condition may require a warm environment.</a:t>
            </a:r>
          </a:p>
          <a:p>
            <a:pPr marL="0" lvl="0" indent="0">
              <a:spcBef>
                <a:spcPts val="0"/>
              </a:spcBef>
              <a:buNone/>
            </a:pPr>
            <a:r>
              <a:rPr lang="en-US" sz="2900" dirty="0">
                <a:solidFill>
                  <a:prstClr val="black"/>
                </a:solidFill>
              </a:rPr>
              <a:t>Examples in Care settings</a:t>
            </a:r>
          </a:p>
          <a:p>
            <a:pPr marL="342900" lvl="0" indent="-342900">
              <a:spcBef>
                <a:spcPts val="576"/>
              </a:spcBef>
            </a:pPr>
            <a:r>
              <a:rPr lang="en-US" sz="2900" dirty="0">
                <a:solidFill>
                  <a:prstClr val="black"/>
                </a:solidFill>
              </a:rPr>
              <a:t>Holding a discussion with an individual in the lounge, where the temperature is warm, is inviting and more likely to engage the individual from the outset.</a:t>
            </a:r>
          </a:p>
          <a:p>
            <a:pPr marL="342900" lvl="0" indent="-342900">
              <a:spcBef>
                <a:spcPts val="0"/>
              </a:spcBef>
            </a:pPr>
            <a:r>
              <a:rPr lang="en-US" sz="2900" dirty="0">
                <a:solidFill>
                  <a:prstClr val="black"/>
                </a:solidFill>
              </a:rPr>
              <a:t>Playing a quiz with young people in a room that is at a warm and comfortable temperature will promote their active participation and interest.</a:t>
            </a:r>
          </a:p>
          <a:p>
            <a:pPr marL="342900" lvl="0" indent="-342900">
              <a:spcBef>
                <a:spcPts val="0"/>
              </a:spcBef>
            </a:pPr>
            <a:r>
              <a:rPr lang="en-US" sz="2900" dirty="0">
                <a:solidFill>
                  <a:prstClr val="black"/>
                </a:solidFill>
              </a:rPr>
              <a:t>Supporting an older individual with bathing in a warm bathroom encourages a more pleasant experience and increases the likelihood of them enjoying it.</a:t>
            </a:r>
          </a:p>
          <a:p>
            <a:pPr marL="342900" lvl="0" indent="-342900">
              <a:spcBef>
                <a:spcPts val="0"/>
              </a:spcBef>
            </a:pPr>
            <a:endParaRPr lang="en-US" sz="2900" dirty="0">
              <a:solidFill>
                <a:prstClr val="black"/>
              </a:solidFill>
            </a:endParaRPr>
          </a:p>
          <a:p>
            <a:pPr marL="342900" lvl="0" indent="-342900">
              <a:spcBef>
                <a:spcPts val="0"/>
              </a:spcBef>
              <a:buNone/>
            </a:pPr>
            <a:r>
              <a:rPr lang="en-US" sz="2900" dirty="0">
                <a:solidFill>
                  <a:prstClr val="black"/>
                </a:solidFill>
              </a:rPr>
              <a:t>Think about your own recent experiences at school – how much easier is it to learn if you are not too hot or too cold?</a:t>
            </a:r>
          </a:p>
          <a:p>
            <a:pPr marL="342900" lvl="0" indent="-342900">
              <a:spcBef>
                <a:spcPts val="0"/>
              </a:spcBef>
            </a:pPr>
            <a:endParaRPr lang="en-US" sz="2900" dirty="0">
              <a:solidFill>
                <a:prstClr val="black"/>
              </a:solidFill>
            </a:endParaRPr>
          </a:p>
          <a:p>
            <a:pPr>
              <a:buNone/>
            </a:pPr>
            <a:endParaRPr lang="en-GB" dirty="0">
              <a:solidFill>
                <a:schemeClr val="tx2"/>
              </a:solidFill>
            </a:endParaRPr>
          </a:p>
        </p:txBody>
      </p:sp>
      <p:pic>
        <p:nvPicPr>
          <p:cNvPr id="1028" name="Picture 4" descr="Image result for cosy"/>
          <p:cNvPicPr>
            <a:picLocks noChangeAspect="1" noChangeArrowheads="1"/>
          </p:cNvPicPr>
          <p:nvPr/>
        </p:nvPicPr>
        <p:blipFill>
          <a:blip r:embed="rId2" cstate="print"/>
          <a:srcRect/>
          <a:stretch>
            <a:fillRect/>
          </a:stretch>
        </p:blipFill>
        <p:spPr bwMode="auto">
          <a:xfrm>
            <a:off x="9116300" y="1"/>
            <a:ext cx="3075699" cy="1644242"/>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ventilation</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832842460"/>
              </p:ext>
            </p:extLst>
          </p:nvPr>
        </p:nvGraphicFramePr>
        <p:xfrm>
          <a:off x="1418493" y="1559170"/>
          <a:ext cx="10386646" cy="4876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173489" y="1505824"/>
            <a:ext cx="4056185" cy="1938992"/>
          </a:xfrm>
          <a:prstGeom prst="rect">
            <a:avLst/>
          </a:prstGeom>
          <a:noFill/>
        </p:spPr>
        <p:txBody>
          <a:bodyPr wrap="square" rtlCol="0">
            <a:spAutoFit/>
          </a:bodyPr>
          <a:lstStyle/>
          <a:p>
            <a:r>
              <a:rPr lang="en-GB" sz="2000" b="1" u="sng" dirty="0"/>
              <a:t>Task 2:</a:t>
            </a:r>
          </a:p>
          <a:p>
            <a:r>
              <a:rPr lang="en-GB" sz="2000" dirty="0"/>
              <a:t>In your books now explain how each of these may have a positive influence on communication.</a:t>
            </a:r>
          </a:p>
          <a:p>
            <a:r>
              <a:rPr lang="en-GB" sz="2000" dirty="0"/>
              <a:t>Follow the example of the previous slide.</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ventilation</a:t>
            </a:r>
          </a:p>
        </p:txBody>
      </p:sp>
      <p:sp>
        <p:nvSpPr>
          <p:cNvPr id="3" name="Content Placeholder 2"/>
          <p:cNvSpPr>
            <a:spLocks noGrp="1"/>
          </p:cNvSpPr>
          <p:nvPr>
            <p:ph idx="1"/>
          </p:nvPr>
        </p:nvSpPr>
        <p:spPr/>
        <p:txBody>
          <a:bodyPr/>
          <a:lstStyle/>
          <a:p>
            <a:pPr>
              <a:spcBef>
                <a:spcPts val="576"/>
              </a:spcBef>
              <a:buNone/>
            </a:pPr>
            <a:r>
              <a:rPr lang="en-US" dirty="0">
                <a:solidFill>
                  <a:schemeClr val="tx1"/>
                </a:solidFill>
              </a:rPr>
              <a:t>Examples of how ventilation can positively influence communications:</a:t>
            </a:r>
          </a:p>
          <a:p>
            <a:pPr marL="342900" indent="-342900"/>
            <a:r>
              <a:rPr lang="en-US" dirty="0">
                <a:solidFill>
                  <a:schemeClr val="tx1"/>
                </a:solidFill>
              </a:rPr>
              <a:t>Encouraging individuals to </a:t>
            </a:r>
            <a:r>
              <a:rPr lang="en-US" b="1" dirty="0">
                <a:solidFill>
                  <a:schemeClr val="tx1"/>
                </a:solidFill>
              </a:rPr>
              <a:t>open their doors and windows </a:t>
            </a:r>
            <a:r>
              <a:rPr lang="en-US" dirty="0">
                <a:solidFill>
                  <a:schemeClr val="tx1"/>
                </a:solidFill>
              </a:rPr>
              <a:t>will help them to feel better in themselves as they experience the free moving air. This in turn will have an impact on their interactions and communications with others – particularly important for individuals who are unable to go out and leave their homes frequently.</a:t>
            </a:r>
          </a:p>
          <a:p>
            <a:pPr marL="342900" indent="-342900"/>
            <a:endParaRPr lang="en-US" dirty="0">
              <a:solidFill>
                <a:schemeClr val="tx1"/>
              </a:solidFill>
            </a:endParaRPr>
          </a:p>
          <a:p>
            <a:pPr marL="342900" indent="-342900"/>
            <a:r>
              <a:rPr lang="en-US" dirty="0">
                <a:solidFill>
                  <a:schemeClr val="tx1"/>
                </a:solidFill>
              </a:rPr>
              <a:t>Ensuring an area such as a small meeting room or lounge is well ventilated, for instance by using air conditioning or a fan, can help to ensure those environments are comfortable and not stuffy.</a:t>
            </a:r>
            <a:endParaRPr lang="en-GB"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Room layout</a:t>
            </a:r>
          </a:p>
        </p:txBody>
      </p:sp>
      <p:sp>
        <p:nvSpPr>
          <p:cNvPr id="3" name="Content Placeholder 2"/>
          <p:cNvSpPr>
            <a:spLocks noGrp="1"/>
          </p:cNvSpPr>
          <p:nvPr>
            <p:ph idx="1"/>
          </p:nvPr>
        </p:nvSpPr>
        <p:spPr>
          <a:xfrm>
            <a:off x="1251678" y="1043355"/>
            <a:ext cx="10612076" cy="4443045"/>
          </a:xfrm>
        </p:spPr>
        <p:txBody>
          <a:bodyPr>
            <a:normAutofit fontScale="85000" lnSpcReduction="10000"/>
          </a:bodyPr>
          <a:lstStyle/>
          <a:p>
            <a:pPr lvl="0">
              <a:spcBef>
                <a:spcPts val="576"/>
              </a:spcBef>
              <a:buNone/>
            </a:pPr>
            <a:r>
              <a:rPr lang="en-US" dirty="0">
                <a:solidFill>
                  <a:prstClr val="black"/>
                </a:solidFill>
              </a:rPr>
              <a:t>How room layout can positively influence communications:</a:t>
            </a:r>
          </a:p>
          <a:p>
            <a:pPr lvl="0">
              <a:spcBef>
                <a:spcPts val="576"/>
              </a:spcBef>
              <a:buNone/>
            </a:pPr>
            <a:endParaRPr lang="en-US" dirty="0">
              <a:solidFill>
                <a:prstClr val="black"/>
              </a:solidFill>
            </a:endParaRPr>
          </a:p>
          <a:p>
            <a:pPr marL="342900" lvl="0" indent="-342900">
              <a:spcBef>
                <a:spcPts val="0"/>
              </a:spcBef>
            </a:pPr>
            <a:r>
              <a:rPr lang="en-US" dirty="0">
                <a:solidFill>
                  <a:prstClr val="black"/>
                </a:solidFill>
              </a:rPr>
              <a:t>Seating arrangements can encourage </a:t>
            </a:r>
            <a:r>
              <a:rPr lang="en-US" b="1" dirty="0">
                <a:solidFill>
                  <a:prstClr val="black"/>
                </a:solidFill>
              </a:rPr>
              <a:t>positive communications </a:t>
            </a:r>
            <a:r>
              <a:rPr lang="en-US" dirty="0">
                <a:solidFill>
                  <a:prstClr val="black"/>
                </a:solidFill>
              </a:rPr>
              <a:t>- seats that are close to each other and slightly turned but not facing each other can encourage individuals to interact and communicate.</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Seating arrangements can encourage the </a:t>
            </a:r>
            <a:r>
              <a:rPr lang="en-US" b="1" dirty="0">
                <a:solidFill>
                  <a:prstClr val="black"/>
                </a:solidFill>
              </a:rPr>
              <a:t>inclusion of individuals </a:t>
            </a:r>
            <a:r>
              <a:rPr lang="en-US" dirty="0">
                <a:solidFill>
                  <a:prstClr val="black"/>
                </a:solidFill>
              </a:rPr>
              <a:t>with different needs - seats that are arranged in small groups or in pairs can encourage individuals who are shy, have limited communication, a hearing loss or a visual impairment to initiate and respond to communications.</a:t>
            </a:r>
          </a:p>
          <a:p>
            <a:pPr marL="342900" lvl="0" indent="-342900">
              <a:spcBef>
                <a:spcPts val="0"/>
              </a:spcBef>
              <a:buNone/>
            </a:pPr>
            <a:endParaRPr lang="en-US" dirty="0">
              <a:solidFill>
                <a:prstClr val="black"/>
              </a:solidFill>
            </a:endParaRPr>
          </a:p>
          <a:p>
            <a:pPr marL="342900" lvl="0" indent="-342900">
              <a:spcBef>
                <a:spcPts val="576"/>
              </a:spcBef>
            </a:pPr>
            <a:r>
              <a:rPr lang="en-US" dirty="0">
                <a:solidFill>
                  <a:prstClr val="black"/>
                </a:solidFill>
              </a:rPr>
              <a:t>A room’s layout can encourage positive communications - rooms that are </a:t>
            </a:r>
            <a:r>
              <a:rPr lang="en-US" b="1" dirty="0">
                <a:solidFill>
                  <a:prstClr val="black"/>
                </a:solidFill>
              </a:rPr>
              <a:t>not cluttered</a:t>
            </a:r>
            <a:r>
              <a:rPr lang="en-US" dirty="0">
                <a:solidFill>
                  <a:prstClr val="black"/>
                </a:solidFill>
              </a:rPr>
              <a:t>, have </a:t>
            </a:r>
            <a:r>
              <a:rPr lang="en-US" b="1" dirty="0">
                <a:solidFill>
                  <a:prstClr val="black"/>
                </a:solidFill>
              </a:rPr>
              <a:t>private areas</a:t>
            </a:r>
            <a:r>
              <a:rPr lang="en-US" dirty="0">
                <a:solidFill>
                  <a:prstClr val="black"/>
                </a:solidFill>
              </a:rPr>
              <a:t> and areas of </a:t>
            </a:r>
            <a:r>
              <a:rPr lang="en-US" b="1" dirty="0">
                <a:solidFill>
                  <a:prstClr val="black"/>
                </a:solidFill>
              </a:rPr>
              <a:t>open space </a:t>
            </a:r>
            <a:r>
              <a:rPr lang="en-US" dirty="0">
                <a:solidFill>
                  <a:prstClr val="black"/>
                </a:solidFill>
              </a:rPr>
              <a:t>are perceived as more welcoming and can enable individuals, depending on their needs, to have positive communications.</a:t>
            </a:r>
          </a:p>
          <a:p>
            <a:pPr marL="342900" lvl="0" indent="-342900">
              <a:spcBef>
                <a:spcPts val="0"/>
              </a:spcBef>
            </a:pPr>
            <a:endParaRPr lang="en-US" dirty="0">
              <a:solidFill>
                <a:prstClr val="black"/>
              </a:solidFill>
            </a:endParaRPr>
          </a:p>
          <a:p>
            <a:pPr marL="342900" lvl="0" indent="-342900">
              <a:spcBef>
                <a:spcPts val="0"/>
              </a:spcBef>
            </a:pPr>
            <a:r>
              <a:rPr lang="en-US" dirty="0">
                <a:solidFill>
                  <a:prstClr val="black"/>
                </a:solidFill>
              </a:rPr>
              <a:t>Room layout can encourage positive communications about difficult or complex topics - having a room that contains </a:t>
            </a:r>
            <a:r>
              <a:rPr lang="en-US" b="1" dirty="0">
                <a:solidFill>
                  <a:prstClr val="black"/>
                </a:solidFill>
              </a:rPr>
              <a:t>no table</a:t>
            </a:r>
            <a:r>
              <a:rPr lang="en-US" dirty="0">
                <a:solidFill>
                  <a:prstClr val="black"/>
                </a:solidFill>
              </a:rPr>
              <a:t>, </a:t>
            </a:r>
            <a:r>
              <a:rPr lang="en-US" b="1" dirty="0">
                <a:solidFill>
                  <a:prstClr val="black"/>
                </a:solidFill>
              </a:rPr>
              <a:t>comfortable armchairs </a:t>
            </a:r>
            <a:r>
              <a:rPr lang="en-US" dirty="0">
                <a:solidFill>
                  <a:prstClr val="black"/>
                </a:solidFill>
              </a:rPr>
              <a:t>and simple but </a:t>
            </a:r>
            <a:r>
              <a:rPr lang="en-US" b="1" dirty="0">
                <a:solidFill>
                  <a:prstClr val="black"/>
                </a:solidFill>
              </a:rPr>
              <a:t>pleasant furnishings </a:t>
            </a:r>
            <a:r>
              <a:rPr lang="en-US" dirty="0">
                <a:solidFill>
                  <a:prstClr val="black"/>
                </a:solidFill>
              </a:rPr>
              <a:t>can be a suitable environment to discuss an individual’s experience of a recent, difficult transition or bereavement.</a:t>
            </a:r>
          </a:p>
          <a:p>
            <a:pPr marL="342900" lvl="0" indent="-342900">
              <a:spcBef>
                <a:spcPts val="0"/>
              </a:spcBef>
            </a:pPr>
            <a:endParaRPr lang="en-US" dirty="0">
              <a:solidFill>
                <a:prstClr val="black"/>
              </a:solidFill>
            </a:endParaRPr>
          </a:p>
          <a:p>
            <a:pPr>
              <a:spcBef>
                <a:spcPts val="576"/>
              </a:spcBef>
              <a:buNone/>
            </a:pPr>
            <a:endParaRPr lang="en-GB" dirty="0"/>
          </a:p>
        </p:txBody>
      </p:sp>
      <p:sp>
        <p:nvSpPr>
          <p:cNvPr id="4" name="TextBox 3"/>
          <p:cNvSpPr txBox="1"/>
          <p:nvPr/>
        </p:nvSpPr>
        <p:spPr>
          <a:xfrm>
            <a:off x="1266094" y="5732585"/>
            <a:ext cx="9894276" cy="923330"/>
          </a:xfrm>
          <a:prstGeom prst="rect">
            <a:avLst/>
          </a:prstGeom>
          <a:solidFill>
            <a:srgbClr val="FFC000"/>
          </a:solidFill>
        </p:spPr>
        <p:txBody>
          <a:bodyPr wrap="square" rtlCol="0">
            <a:spAutoFit/>
          </a:bodyPr>
          <a:lstStyle/>
          <a:p>
            <a:r>
              <a:rPr lang="en-GB" b="1" u="sng" dirty="0"/>
              <a:t>Task 3:</a:t>
            </a:r>
          </a:p>
          <a:p>
            <a:r>
              <a:rPr lang="en-GB" dirty="0"/>
              <a:t>Draw and label a plan view of the library. Annotate to give good and bad points about the layout of the room.  Annotate any other environmental factors that affect learning in the room.</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lighting</a:t>
            </a:r>
          </a:p>
        </p:txBody>
      </p:sp>
      <p:sp>
        <p:nvSpPr>
          <p:cNvPr id="3" name="Content Placeholder 2"/>
          <p:cNvSpPr>
            <a:spLocks noGrp="1"/>
          </p:cNvSpPr>
          <p:nvPr>
            <p:ph idx="1"/>
          </p:nvPr>
        </p:nvSpPr>
        <p:spPr>
          <a:xfrm>
            <a:off x="1243013" y="1343025"/>
            <a:ext cx="10280771" cy="5514975"/>
          </a:xfrm>
        </p:spPr>
        <p:txBody>
          <a:bodyPr>
            <a:normAutofit lnSpcReduction="10000"/>
          </a:bodyPr>
          <a:lstStyle/>
          <a:p>
            <a:pPr lvl="0">
              <a:spcBef>
                <a:spcPts val="576"/>
              </a:spcBef>
              <a:buNone/>
            </a:pPr>
            <a:r>
              <a:rPr lang="en-US" dirty="0">
                <a:solidFill>
                  <a:prstClr val="black"/>
                </a:solidFill>
              </a:rPr>
              <a:t>Type of lighting:</a:t>
            </a:r>
          </a:p>
          <a:p>
            <a:pPr lvl="0">
              <a:spcBef>
                <a:spcPts val="576"/>
              </a:spcBef>
              <a:buNone/>
            </a:pPr>
            <a:endParaRPr lang="en-US" dirty="0">
              <a:solidFill>
                <a:prstClr val="black"/>
              </a:solidFill>
            </a:endParaRPr>
          </a:p>
          <a:p>
            <a:pPr marL="342900" lvl="0" indent="-342900">
              <a:spcBef>
                <a:spcPts val="0"/>
              </a:spcBef>
            </a:pPr>
            <a:r>
              <a:rPr lang="en-US" b="1" dirty="0">
                <a:solidFill>
                  <a:prstClr val="black"/>
                </a:solidFill>
              </a:rPr>
              <a:t>Natural daylight </a:t>
            </a:r>
            <a:r>
              <a:rPr lang="en-US" dirty="0">
                <a:solidFill>
                  <a:prstClr val="black"/>
                </a:solidFill>
              </a:rPr>
              <a:t>can encourage feelings of well-being, i.e. opening the curtains/blinds can make a previously dark room seem more inviting and therefore a good environment in which to communicate and interact with others.</a:t>
            </a:r>
          </a:p>
          <a:p>
            <a:pPr marL="342900" lvl="0" indent="-342900">
              <a:spcBef>
                <a:spcPts val="0"/>
              </a:spcBef>
            </a:pPr>
            <a:r>
              <a:rPr lang="en-US" dirty="0">
                <a:solidFill>
                  <a:prstClr val="black"/>
                </a:solidFill>
              </a:rPr>
              <a:t>Switching on the lights and dimming the lights can </a:t>
            </a:r>
            <a:r>
              <a:rPr lang="en-US" b="1" dirty="0">
                <a:solidFill>
                  <a:prstClr val="black"/>
                </a:solidFill>
              </a:rPr>
              <a:t>create different ‘moods’ </a:t>
            </a:r>
            <a:r>
              <a:rPr lang="en-US" dirty="0">
                <a:solidFill>
                  <a:prstClr val="black"/>
                </a:solidFill>
              </a:rPr>
              <a:t>that can be more receptive to different types of communications, i.e. low lighting creates a relaxed mood, full lighting can create an active mood.</a:t>
            </a:r>
          </a:p>
          <a:p>
            <a:pPr marL="342900" lvl="0" indent="-342900">
              <a:spcBef>
                <a:spcPts val="0"/>
              </a:spcBef>
            </a:pPr>
            <a:endParaRPr lang="en-US" dirty="0">
              <a:solidFill>
                <a:prstClr val="black"/>
              </a:solidFill>
            </a:endParaRPr>
          </a:p>
          <a:p>
            <a:pPr lvl="0">
              <a:spcBef>
                <a:spcPts val="0"/>
              </a:spcBef>
              <a:buNone/>
            </a:pPr>
            <a:r>
              <a:rPr lang="en-US" dirty="0">
                <a:solidFill>
                  <a:prstClr val="black"/>
                </a:solidFill>
              </a:rPr>
              <a:t>Use of lighting:</a:t>
            </a:r>
          </a:p>
          <a:p>
            <a:pPr lvl="0">
              <a:spcBef>
                <a:spcPts val="0"/>
              </a:spcBef>
              <a:buNone/>
            </a:pPr>
            <a:endParaRPr lang="en-US" dirty="0">
              <a:solidFill>
                <a:prstClr val="black"/>
              </a:solidFill>
            </a:endParaRPr>
          </a:p>
          <a:p>
            <a:pPr marL="342900" lvl="0" indent="-342900">
              <a:spcBef>
                <a:spcPts val="0"/>
              </a:spcBef>
            </a:pPr>
            <a:r>
              <a:rPr lang="en-US" dirty="0">
                <a:solidFill>
                  <a:prstClr val="black"/>
                </a:solidFill>
              </a:rPr>
              <a:t>Creating a </a:t>
            </a:r>
            <a:r>
              <a:rPr lang="en-US" b="1" dirty="0">
                <a:solidFill>
                  <a:prstClr val="black"/>
                </a:solidFill>
              </a:rPr>
              <a:t>mixture of dimly lit and well-lit areas </a:t>
            </a:r>
            <a:r>
              <a:rPr lang="en-US" dirty="0">
                <a:solidFill>
                  <a:prstClr val="black"/>
                </a:solidFill>
              </a:rPr>
              <a:t>can be particularly important for individuals who have visual loss and can prepare them for different types of communications with others. </a:t>
            </a:r>
          </a:p>
          <a:p>
            <a:pPr marL="342900" lvl="0" indent="-342900">
              <a:spcBef>
                <a:spcPts val="0"/>
              </a:spcBef>
            </a:pPr>
            <a:r>
              <a:rPr lang="en-US" dirty="0">
                <a:solidFill>
                  <a:prstClr val="black"/>
                </a:solidFill>
              </a:rPr>
              <a:t>Areas that are well lit can be particularly important for individuals who have a </a:t>
            </a:r>
            <a:r>
              <a:rPr lang="en-US" b="1" dirty="0">
                <a:solidFill>
                  <a:prstClr val="black"/>
                </a:solidFill>
              </a:rPr>
              <a:t>hearing loss</a:t>
            </a:r>
            <a:r>
              <a:rPr lang="en-US" dirty="0">
                <a:solidFill>
                  <a:prstClr val="black"/>
                </a:solidFill>
              </a:rPr>
              <a:t>, i.e. to lip read, to reinforce non-verbal messages from facial expressions, body language and gestures. </a:t>
            </a:r>
          </a:p>
          <a:p>
            <a:pPr marL="342900" lvl="0" indent="-342900">
              <a:spcBef>
                <a:spcPts val="0"/>
              </a:spcBef>
              <a:buNone/>
            </a:pPr>
            <a:endParaRPr lang="en-US" dirty="0">
              <a:solidFill>
                <a:prstClr val="black"/>
              </a:solidFill>
            </a:endParaRPr>
          </a:p>
          <a:p>
            <a:pPr>
              <a:spcBef>
                <a:spcPts val="576"/>
              </a:spcBef>
              <a:buNone/>
            </a:pPr>
            <a:endParaRPr lang="en-GB" dirty="0"/>
          </a:p>
        </p:txBody>
      </p:sp>
      <p:pic>
        <p:nvPicPr>
          <p:cNvPr id="31746" name="Picture 2" descr="C:\Users\PC5\AppData\Local\Microsoft\Windows\Temporary Internet Files\Content.IE5\JRR0L7DM\light-bulb-icon[1].png"/>
          <p:cNvPicPr>
            <a:picLocks noChangeAspect="1" noChangeArrowheads="1"/>
          </p:cNvPicPr>
          <p:nvPr/>
        </p:nvPicPr>
        <p:blipFill>
          <a:blip r:embed="rId2" cstate="print"/>
          <a:srcRect/>
          <a:stretch>
            <a:fillRect/>
          </a:stretch>
        </p:blipFill>
        <p:spPr bwMode="auto">
          <a:xfrm rot="10957305">
            <a:off x="9682287" y="11228"/>
            <a:ext cx="1958463" cy="1958463"/>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noise</a:t>
            </a:r>
          </a:p>
        </p:txBody>
      </p:sp>
      <p:sp>
        <p:nvSpPr>
          <p:cNvPr id="3" name="Content Placeholder 2"/>
          <p:cNvSpPr>
            <a:spLocks noGrp="1"/>
          </p:cNvSpPr>
          <p:nvPr>
            <p:ph idx="1"/>
          </p:nvPr>
        </p:nvSpPr>
        <p:spPr>
          <a:xfrm>
            <a:off x="1216508" y="1395048"/>
            <a:ext cx="10178322" cy="3294184"/>
          </a:xfrm>
        </p:spPr>
        <p:txBody>
          <a:bodyPr/>
          <a:lstStyle/>
          <a:p>
            <a:pPr marL="342900" lvl="0" indent="-342900">
              <a:spcBef>
                <a:spcPts val="0"/>
              </a:spcBef>
            </a:pPr>
            <a:r>
              <a:rPr lang="en-US" b="1" dirty="0">
                <a:solidFill>
                  <a:prstClr val="black"/>
                </a:solidFill>
              </a:rPr>
              <a:t>Lack of noise </a:t>
            </a:r>
            <a:r>
              <a:rPr lang="en-US" dirty="0">
                <a:solidFill>
                  <a:prstClr val="black"/>
                </a:solidFill>
              </a:rPr>
              <a:t>can create peaceful, calm environments that are suitable for private communications. </a:t>
            </a:r>
          </a:p>
          <a:p>
            <a:pPr marL="342900" lvl="0" indent="-342900">
              <a:spcBef>
                <a:spcPts val="0"/>
              </a:spcBef>
            </a:pPr>
            <a:r>
              <a:rPr lang="en-US" b="1" dirty="0" err="1">
                <a:solidFill>
                  <a:prstClr val="black"/>
                </a:solidFill>
              </a:rPr>
              <a:t>Minimising</a:t>
            </a:r>
            <a:r>
              <a:rPr lang="en-US" b="1" dirty="0">
                <a:solidFill>
                  <a:prstClr val="black"/>
                </a:solidFill>
              </a:rPr>
              <a:t> background noise </a:t>
            </a:r>
            <a:r>
              <a:rPr lang="en-US" dirty="0">
                <a:solidFill>
                  <a:prstClr val="black"/>
                </a:solidFill>
              </a:rPr>
              <a:t>can enable individuals with specific needs to be able to hear and concentrate more easily.</a:t>
            </a:r>
          </a:p>
          <a:p>
            <a:pPr marL="342900" indent="-342900">
              <a:spcBef>
                <a:spcPts val="0"/>
              </a:spcBef>
            </a:pPr>
            <a:r>
              <a:rPr lang="en-US" b="1" dirty="0">
                <a:solidFill>
                  <a:prstClr val="black"/>
                </a:solidFill>
              </a:rPr>
              <a:t>Controlled noise </a:t>
            </a:r>
            <a:r>
              <a:rPr lang="en-US" dirty="0">
                <a:solidFill>
                  <a:prstClr val="black"/>
                </a:solidFill>
              </a:rPr>
              <a:t>can create a less intimidating environment. Having some background noise or familiar noises can enable individuals with specific needs to not feel so anxious when entering into a new or different environment</a:t>
            </a:r>
          </a:p>
          <a:p>
            <a:pPr marL="342900" lvl="0" indent="-342900">
              <a:spcBef>
                <a:spcPts val="0"/>
              </a:spcBef>
            </a:pPr>
            <a:endParaRPr lang="en-US" dirty="0">
              <a:solidFill>
                <a:prstClr val="black"/>
              </a:solidFill>
            </a:endParaRPr>
          </a:p>
          <a:p>
            <a:pPr>
              <a:spcBef>
                <a:spcPts val="576"/>
              </a:spcBef>
              <a:buNone/>
            </a:pPr>
            <a:endParaRPr lang="en-GB" dirty="0"/>
          </a:p>
        </p:txBody>
      </p:sp>
      <p:sp>
        <p:nvSpPr>
          <p:cNvPr id="4" name="TextBox 3"/>
          <p:cNvSpPr txBox="1"/>
          <p:nvPr/>
        </p:nvSpPr>
        <p:spPr>
          <a:xfrm>
            <a:off x="1031631" y="3997568"/>
            <a:ext cx="10421815" cy="1754326"/>
          </a:xfrm>
          <a:prstGeom prst="rect">
            <a:avLst/>
          </a:prstGeom>
          <a:solidFill>
            <a:srgbClr val="FFC000"/>
          </a:solidFill>
        </p:spPr>
        <p:txBody>
          <a:bodyPr wrap="square" rtlCol="0">
            <a:spAutoFit/>
          </a:bodyPr>
          <a:lstStyle/>
          <a:p>
            <a:r>
              <a:rPr lang="en-US" b="1" u="sng" dirty="0">
                <a:solidFill>
                  <a:prstClr val="black"/>
                </a:solidFill>
              </a:rPr>
              <a:t>Task 4:</a:t>
            </a:r>
          </a:p>
          <a:p>
            <a:r>
              <a:rPr lang="en-US" dirty="0">
                <a:solidFill>
                  <a:prstClr val="black"/>
                </a:solidFill>
              </a:rPr>
              <a:t>Watch the clip and write down how different environments can positively influence communications with Kathy</a:t>
            </a:r>
          </a:p>
          <a:p>
            <a:r>
              <a:rPr lang="en-US" dirty="0">
                <a:solidFill>
                  <a:prstClr val="black"/>
                </a:solidFill>
              </a:rPr>
              <a:t>Write a care plan </a:t>
            </a:r>
            <a:r>
              <a:rPr lang="en-US" dirty="0"/>
              <a:t>for </a:t>
            </a:r>
            <a:r>
              <a:rPr lang="en-US" dirty="0" err="1"/>
              <a:t>carers</a:t>
            </a:r>
            <a:r>
              <a:rPr lang="en-US" dirty="0"/>
              <a:t> about the types of environments in which Kathy prefers to communicate and interact with others. </a:t>
            </a:r>
          </a:p>
          <a:p>
            <a:endParaRPr lang="en-GB" dirty="0"/>
          </a:p>
        </p:txBody>
      </p:sp>
      <p:sp>
        <p:nvSpPr>
          <p:cNvPr id="5" name="TextBox 4"/>
          <p:cNvSpPr txBox="1"/>
          <p:nvPr/>
        </p:nvSpPr>
        <p:spPr>
          <a:xfrm>
            <a:off x="4970585" y="6084277"/>
            <a:ext cx="6506307" cy="369332"/>
          </a:xfrm>
          <a:prstGeom prst="rect">
            <a:avLst/>
          </a:prstGeom>
          <a:solidFill>
            <a:schemeClr val="bg1"/>
          </a:solidFill>
        </p:spPr>
        <p:txBody>
          <a:bodyPr wrap="square" rtlCol="0">
            <a:spAutoFit/>
          </a:bodyPr>
          <a:lstStyle/>
          <a:p>
            <a:r>
              <a:rPr lang="en-GB" dirty="0">
                <a:hlinkClick r:id="rId2"/>
              </a:rPr>
              <a:t>https://www.youtube.com/watch?v=XAW1khJiJiw</a:t>
            </a:r>
            <a:r>
              <a:rPr lang="en-GB" dirty="0"/>
              <a:t> </a:t>
            </a:r>
          </a:p>
        </p:txBody>
      </p:sp>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2.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ags/tag3.xml><?xml version="1.0" encoding="utf-8"?>
<p:tagLst xmlns:a="http://schemas.openxmlformats.org/drawingml/2006/main" xmlns:r="http://schemas.openxmlformats.org/officeDocument/2006/relationships" xmlns:p="http://schemas.openxmlformats.org/presentationml/2006/main">
  <p:tag name="POINTS" val="1"/>
  <p:tag name="TIME" val="15"/>
</p:tagLst>
</file>

<file path=ppt/theme/theme1.xml><?xml version="1.0" encoding="utf-8"?>
<a:theme xmlns:a="http://schemas.openxmlformats.org/drawingml/2006/main" name="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2.xml><?xml version="1.0" encoding="utf-8"?>
<a:theme xmlns:a="http://schemas.openxmlformats.org/drawingml/2006/main" name="1_Badge">
  <a:themeElements>
    <a:clrScheme name="Badge">
      <a:dk1>
        <a:sysClr val="windowText" lastClr="000000"/>
      </a:dk1>
      <a:lt1>
        <a:sysClr val="window" lastClr="FFFFFF"/>
      </a:lt1>
      <a:dk2>
        <a:srgbClr val="2A1A00"/>
      </a:dk2>
      <a:lt2>
        <a:srgbClr val="F3F3F2"/>
      </a:lt2>
      <a:accent1>
        <a:srgbClr val="F8B323"/>
      </a:accent1>
      <a:accent2>
        <a:srgbClr val="656A59"/>
      </a:accent2>
      <a:accent3>
        <a:srgbClr val="46B2B5"/>
      </a:accent3>
      <a:accent4>
        <a:srgbClr val="8CAA7E"/>
      </a:accent4>
      <a:accent5>
        <a:srgbClr val="D36F68"/>
      </a:accent5>
      <a:accent6>
        <a:srgbClr val="826276"/>
      </a:accent6>
      <a:hlink>
        <a:srgbClr val="46B2B5"/>
      </a:hlink>
      <a:folHlink>
        <a:srgbClr val="A46694"/>
      </a:folHlink>
    </a:clrScheme>
    <a:fontScheme name="Badge">
      <a:majorFont>
        <a:latin typeface="Impact"/>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771EA782-DFA6-45B1-AEA3-661F1715B310}"/>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B53A53A6AC0834CB7AE106B51E83CC1" ma:contentTypeVersion="14" ma:contentTypeDescription="Create a new document." ma:contentTypeScope="" ma:versionID="afbe17599e5732f85f7762e837023a3c">
  <xsd:schema xmlns:xsd="http://www.w3.org/2001/XMLSchema" xmlns:xs="http://www.w3.org/2001/XMLSchema" xmlns:p="http://schemas.microsoft.com/office/2006/metadata/properties" xmlns:ns3="e8eb7d5e-0f43-4d7c-9ede-4a25dc3993c6" xmlns:ns4="1d24635c-9b6a-4be4-85eb-13301a09637f" targetNamespace="http://schemas.microsoft.com/office/2006/metadata/properties" ma:root="true" ma:fieldsID="7070c4e13ff1988b69899abff9cda233" ns3:_="" ns4:_="">
    <xsd:import namespace="e8eb7d5e-0f43-4d7c-9ede-4a25dc3993c6"/>
    <xsd:import namespace="1d24635c-9b6a-4be4-85eb-13301a09637f"/>
    <xsd:element name="properties">
      <xsd:complexType>
        <xsd:sequence>
          <xsd:element name="documentManagement">
            <xsd:complexType>
              <xsd:all>
                <xsd:element ref="ns3:SharedWithUsers" minOccurs="0"/>
                <xsd:element ref="ns3:SharedWithDetails" minOccurs="0"/>
                <xsd:element ref="ns3:SharingHintHash" minOccurs="0"/>
                <xsd:element ref="ns3:LastSharedByUser" minOccurs="0"/>
                <xsd:element ref="ns3:LastSharedByTime" minOccurs="0"/>
                <xsd:element ref="ns4:MediaServiceMetadata" minOccurs="0"/>
                <xsd:element ref="ns4:MediaServiceFastMetadata" minOccurs="0"/>
                <xsd:element ref="ns4:MediaServiceDateTaken" minOccurs="0"/>
                <xsd:element ref="ns4:MediaServiceAutoTags" minOccurs="0"/>
                <xsd:element ref="ns4:MediaServiceGenerationTime" minOccurs="0"/>
                <xsd:element ref="ns4:MediaServiceEventHashCode" minOccurs="0"/>
                <xsd:element ref="ns4:MediaServiceOCR"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8eb7d5e-0f43-4d7c-9ede-4a25dc3993c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element name="LastSharedByUser" ma:index="11" nillable="true" ma:displayName="Last Shared By User" ma:description="" ma:internalName="LastSharedByUser" ma:readOnly="true">
      <xsd:simpleType>
        <xsd:restriction base="dms:Note">
          <xsd:maxLength value="255"/>
        </xsd:restriction>
      </xsd:simpleType>
    </xsd:element>
    <xsd:element name="LastSharedByTime" ma:index="12" nillable="true" ma:displayName="Last Shared By Time" ma:description="" ma:internalName="LastSharedByTime" ma:readOnly="true">
      <xsd:simpleType>
        <xsd:restriction base="dms:DateTime"/>
      </xsd:simpleType>
    </xsd:element>
  </xsd:schema>
  <xsd:schema xmlns:xsd="http://www.w3.org/2001/XMLSchema" xmlns:xs="http://www.w3.org/2001/XMLSchema" xmlns:dms="http://schemas.microsoft.com/office/2006/documentManagement/types" xmlns:pc="http://schemas.microsoft.com/office/infopath/2007/PartnerControls" targetNamespace="1d24635c-9b6a-4be4-85eb-13301a09637f" elementFormDefault="qualified">
    <xsd:import namespace="http://schemas.microsoft.com/office/2006/documentManagement/types"/>
    <xsd:import namespace="http://schemas.microsoft.com/office/infopath/2007/PartnerControls"/>
    <xsd:element name="MediaServiceMetadata" ma:index="13" nillable="true" ma:displayName="MediaServiceMetadata" ma:description="" ma:hidden="true" ma:internalName="MediaServiceMetadata" ma:readOnly="true">
      <xsd:simpleType>
        <xsd:restriction base="dms:Note"/>
      </xsd:simpleType>
    </xsd:element>
    <xsd:element name="MediaServiceFastMetadata" ma:index="14" nillable="true" ma:displayName="MediaServiceFastMetadata" ma:description="" ma:hidden="true" ma:internalName="MediaServiceFastMetadata" ma:readOnly="true">
      <xsd:simpleType>
        <xsd:restriction base="dms:Note"/>
      </xsd:simpleType>
    </xsd:element>
    <xsd:element name="MediaServiceDateTaken" ma:index="15" nillable="true" ma:displayName="MediaServiceDateTaken" ma:hidden="true" ma:internalName="MediaServiceDateTaken" ma:readOnly="true">
      <xsd:simpleType>
        <xsd:restriction base="dms:Text"/>
      </xsd:simpleType>
    </xsd:element>
    <xsd:element name="MediaServiceAutoTags" ma:index="16" nillable="true" ma:displayName="Tags" ma:internalName="MediaServiceAutoTags"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OCR" ma:index="19" nillable="true" ma:displayName="Extracted Text" ma:internalName="MediaServiceOCR" ma:readOnly="true">
      <xsd:simpleType>
        <xsd:restriction base="dms:Note">
          <xsd:maxLength value="255"/>
        </xsd:restriction>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13D3C90E-4BE3-4D53-A5AB-6E0042834EDB}">
  <ds:schemaRefs>
    <ds:schemaRef ds:uri="http://schemas.microsoft.com/sharepoint/v3/contenttype/forms"/>
  </ds:schemaRefs>
</ds:datastoreItem>
</file>

<file path=customXml/itemProps2.xml><?xml version="1.0" encoding="utf-8"?>
<ds:datastoreItem xmlns:ds="http://schemas.openxmlformats.org/officeDocument/2006/customXml" ds:itemID="{0D45E6B0-EBC6-4D39-BA5A-44F600B48F76}">
  <ds:schemaRefs>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terms/"/>
    <ds:schemaRef ds:uri="http://www.w3.org/XML/1998/namespace"/>
    <ds:schemaRef ds:uri="e8eb7d5e-0f43-4d7c-9ede-4a25dc3993c6"/>
    <ds:schemaRef ds:uri="http://purl.org/dc/dcmitype/"/>
    <ds:schemaRef ds:uri="http://schemas.openxmlformats.org/package/2006/metadata/core-properties"/>
    <ds:schemaRef ds:uri="1d24635c-9b6a-4be4-85eb-13301a09637f"/>
  </ds:schemaRefs>
</ds:datastoreItem>
</file>

<file path=customXml/itemProps3.xml><?xml version="1.0" encoding="utf-8"?>
<ds:datastoreItem xmlns:ds="http://schemas.openxmlformats.org/officeDocument/2006/customXml" ds:itemID="{585184B5-4AB1-402F-B290-DB4DC9242A4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e8eb7d5e-0f43-4d7c-9ede-4a25dc3993c6"/>
    <ds:schemaRef ds:uri="1d24635c-9b6a-4be4-85eb-13301a09637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Badge</Template>
  <TotalTime>1579</TotalTime>
  <Words>1299</Words>
  <Application>Microsoft Office PowerPoint</Application>
  <PresentationFormat>Widescreen</PresentationFormat>
  <Paragraphs>88</Paragraphs>
  <Slides>12</Slides>
  <Notes>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vt:i4>
      </vt:variant>
    </vt:vector>
  </HeadingPairs>
  <TitlesOfParts>
    <vt:vector size="18" baseType="lpstr">
      <vt:lpstr>Arial</vt:lpstr>
      <vt:lpstr>Calibri</vt:lpstr>
      <vt:lpstr>Gill Sans MT</vt:lpstr>
      <vt:lpstr>Impact</vt:lpstr>
      <vt:lpstr>Badge</vt:lpstr>
      <vt:lpstr>1_Badge</vt:lpstr>
      <vt:lpstr>LEvel1/2 Health and Social Care</vt:lpstr>
      <vt:lpstr>       Title: factors that positively influence communication      </vt:lpstr>
      <vt:lpstr>Environmental factors</vt:lpstr>
      <vt:lpstr>heating</vt:lpstr>
      <vt:lpstr>ventilation</vt:lpstr>
      <vt:lpstr>ventilation</vt:lpstr>
      <vt:lpstr>Room layout</vt:lpstr>
      <vt:lpstr>lighting</vt:lpstr>
      <vt:lpstr>noise</vt:lpstr>
      <vt:lpstr>Specification recap       </vt:lpstr>
      <vt:lpstr>How marks will be awarded</vt:lpstr>
      <vt:lpstr>Task 1 (e)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LEvel1/2 Health and Social Care</dc:title>
  <dc:creator>nataley smith</dc:creator>
  <cp:lastModifiedBy>JACKSON, Claire (SHS Teacher)</cp:lastModifiedBy>
  <cp:revision>164</cp:revision>
  <cp:lastPrinted>2016-12-14T13:48:30Z</cp:lastPrinted>
  <dcterms:created xsi:type="dcterms:W3CDTF">2016-09-07T09:57:02Z</dcterms:created>
  <dcterms:modified xsi:type="dcterms:W3CDTF">2020-07-04T14:14:03Z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0x0101000B53A53A6AC0834CB7AE106B51E83CC1</vt:lpwstr>
  </property>
  <property fmtid="{D5CDD505-2E9C-101B-9397-08002B2CF9AE}" pid="3" name="TalmosEventArgs1">
    <vt:lpwstr>GLbXztQivEZAWyb0nYNdYrIislonbj1baY3FxQ/hSX+iHNtMv+uRS1k6IzFmBv0+YLOPboTz3R92C3Pr30SSIMtS5HjTqXyCdqbBlL8HbrFrYim7HZsVUZB+7K+eR2XEHuB01nhP05my7ZKRW/txreWlcQlg+4eKn4JTPWhk4QGioz160s4l9kivrmNL7psfFOkNSc2wcm1x/nPEBK9b0fvM3MMLNqCOFzONQcPc801ayNe3wkVbajYr31QP0dc</vt:lpwstr>
  </property>
  <property fmtid="{D5CDD505-2E9C-101B-9397-08002B2CF9AE}" pid="4" name="TalmosEventArgs5">
    <vt:lpwstr>LJUNM2HP7hcJn+t5Zw9O1hl4zHytP90N+Rx7sYT2LVUoo4eK5TFC8SMt0kuGI3zLL5SSmrvYWMXIWFGJjbgKnseXI/6BH/YhfGWDvyiBWIkantVZjZv3QVm2vOPxCQpcpSJJ1+9K8OouIhyhkWMhBOocNsVKek5KGU9eCXEeJZWE1tJk=</vt:lpwstr>
  </property>
  <property fmtid="{D5CDD505-2E9C-101B-9397-08002B2CF9AE}" pid="5" name="TalmosEventArgs0">
    <vt:lpwstr>pQZemIOJtEFQVd6AIAbKN1YqCcyUWgux0YkEz4whUkzq93Vb9VOZmzwZNj/cGkzzLsCgrUWOiSVym1IqY1HbWMtkLmssPxaKX85tcJIS2AfIPMh0ZOKStfR/qYtKN7sTqzoKAEQ34CBxvdfpU0n8Qk3nA4BhrRz7rn4v/wjycXT2RT7ML8i9ZBSNZLvregs4RT2X+PsSOwGE5F4P/HQSdK+iPL0tzaiWjP5w/PaByQqb87iQrqF89O1uZXrYdwV</vt:lpwstr>
  </property>
  <property fmtid="{D5CDD505-2E9C-101B-9397-08002B2CF9AE}" pid="6" name="TalmosEventArgs4">
    <vt:lpwstr>ClRj9PbQqy5FOaLolGrfOrzdsT83+8V8TXEpaEyDmVZg1laLXGVn7CviCDjY9PVmORNlZ+uVJ/q21g7Zn4Bd1gaNlYMXLZWmI69pxwjXSyNCAHvIMrd7GkXqdPpl4ifG8gB5M83kJjZLBUbhX9/WDKh1CsG3xM/AIltq4RCTbvJxBMUahoN/WfgM1YXR8w8kH+S02IARj6hRjgXQdkUu0ZPrLVXA8+WeSKs/p8BkFQIxRSJC4dZWPowWWqLDtSh</vt:lpwstr>
  </property>
  <property fmtid="{D5CDD505-2E9C-101B-9397-08002B2CF9AE}" pid="7" name="TalmosEventArgs3">
    <vt:lpwstr>viYH3XOCesbpfAhWkxEzCSc1n80rtyCyUrmF8GodZ7NRFuSh82zuzhWRJAM0A3RXCS5HzagbGsnmcNSCoSJtA1lSWBz51LYidxcf1+89zn6XK95LqvZuve2zM3g8h2q4qMoUGp2pKSchuLad73wamh9n2PWJYGRDDQbcuIoXQiLRj+PQRwq6n1i1AT/CJwRF0zkDW34FS4eJtUTvyFmlahc1mXVBoSRl0MQAOjS8ToNXAAOjo9DJDTsM5cyZQn7</vt:lpwstr>
  </property>
  <property fmtid="{D5CDD505-2E9C-101B-9397-08002B2CF9AE}" pid="8" name="TalmosEventArgs2">
    <vt:lpwstr>UpqBoUkZzE7ScLBAlOxuOWMuUIgPxK5DNjduAXe1GcCzeVna+VvOShhS3cIVFsMZtUEPkDB2eBJgrgjS1tW5+e/ysT7q+XUo6Z53G/ob4OQ5EblJ8VXEK+d0EuPD4OiM3VqILHCzy4pswgByXBm/FDv6v9bKnDNlyMjhgEXteCapJ/iICmnGAnUh9RRFw/NPQHXZg5s7ZNak/11leUsEgVeRTdd8Sr8v3Zrclza9+5PxfnDaKH5KP5AeUlOPxvT</vt:lpwstr>
  </property>
</Properties>
</file>