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FA5C8A-AAD9-28E8-3A23-7616EFD38A42}" v="327" dt="2020-06-12T10:52:15.7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5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7.xml" Id="rId8" /><Relationship Type="http://schemas.openxmlformats.org/officeDocument/2006/relationships/slide" Target="slides/slide12.xml" Id="rId13" /><Relationship Type="http://schemas.openxmlformats.org/officeDocument/2006/relationships/tableStyles" Target="tableStyles.xml" Id="rId18" /><Relationship Type="http://schemas.openxmlformats.org/officeDocument/2006/relationships/slide" Target="slides/slide2.xml" Id="rId3" /><Relationship Type="http://schemas.openxmlformats.org/officeDocument/2006/relationships/slide" Target="slides/slide6.xml" Id="rId7" /><Relationship Type="http://schemas.openxmlformats.org/officeDocument/2006/relationships/slide" Target="slides/slide11.xml" Id="rId12" /><Relationship Type="http://schemas.openxmlformats.org/officeDocument/2006/relationships/theme" Target="theme/theme1.xml" Id="rId17" /><Relationship Type="http://schemas.openxmlformats.org/officeDocument/2006/relationships/slide" Target="slides/slide1.xml" Id="rId2" /><Relationship Type="http://schemas.openxmlformats.org/officeDocument/2006/relationships/viewProps" Target="viewProps.xml" Id="rId16" /><Relationship Type="http://schemas.microsoft.com/office/2015/10/relationships/revisionInfo" Target="revisionInfo.xml" Id="rId20" /><Relationship Type="http://schemas.openxmlformats.org/officeDocument/2006/relationships/slideMaster" Target="slideMasters/slideMaster1.xml" Id="rId1" /><Relationship Type="http://schemas.openxmlformats.org/officeDocument/2006/relationships/slide" Target="slides/slide5.xml" Id="rId6" /><Relationship Type="http://schemas.openxmlformats.org/officeDocument/2006/relationships/slide" Target="slides/slide10.xml" Id="rId11" /><Relationship Type="http://schemas.openxmlformats.org/officeDocument/2006/relationships/slide" Target="slides/slide4.xml" Id="rId5" /><Relationship Type="http://schemas.openxmlformats.org/officeDocument/2006/relationships/presProps" Target="presProps.xml" Id="rId15" /><Relationship Type="http://schemas.openxmlformats.org/officeDocument/2006/relationships/slide" Target="slides/slide9.xml" Id="rId10" /><Relationship Type="http://schemas.openxmlformats.org/officeDocument/2006/relationships/slide" Target="slides/slide3.xml" Id="rId4" /><Relationship Type="http://schemas.openxmlformats.org/officeDocument/2006/relationships/slide" Target="slides/slide8.xml" Id="rId9" /><Relationship Type="http://schemas.openxmlformats.org/officeDocument/2006/relationships/notesMaster" Target="notesMasters/notesMaster1.xml" Id="rId14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2B7CC1-0916-40A1-B79F-A839869B8AD8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B5347-9582-4B6F-BCEB-4D56D71AEF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278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67CD8E-9B23-4A04-89BA-2FF75C1DE5B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225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6/12/2020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9sot5wzdk_U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news/health-23308791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bc.co.uk/news/uk-13548222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u="sng" dirty="0"/>
              <a:t>RO21 LO1: Rights of an Individual</a:t>
            </a:r>
            <a:br>
              <a:rPr lang="en-GB" u="sng" dirty="0"/>
            </a:br>
            <a:r>
              <a:rPr lang="en-GB" u="sng" dirty="0">
                <a:solidFill>
                  <a:srgbClr val="FF0000"/>
                </a:solidFill>
              </a:rPr>
              <a:t>Protection from abuse and harm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340768"/>
            <a:ext cx="8229600" cy="5040560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GB" sz="3200" b="1" dirty="0"/>
              <a:t>Make notes in your books on the following slides:</a:t>
            </a:r>
          </a:p>
          <a:p>
            <a:pPr marL="0" indent="0" algn="just">
              <a:buNone/>
            </a:pPr>
            <a:r>
              <a:rPr lang="en-GB" sz="3200" dirty="0"/>
              <a:t>All care settings where people are being looked after should follow a safeguarding procedure to protect children and adults from harm and abuse.</a:t>
            </a:r>
            <a:endParaRPr lang="en-GB"/>
          </a:p>
          <a:p>
            <a:pPr marL="0" indent="0" algn="just">
              <a:buNone/>
            </a:pPr>
            <a:endParaRPr lang="en-GB" sz="3200" dirty="0"/>
          </a:p>
          <a:p>
            <a:pPr marL="0" indent="0" algn="just">
              <a:buNone/>
            </a:pPr>
            <a:r>
              <a:rPr lang="en-GB" sz="3200" dirty="0"/>
              <a:t>There are legislations (laws) that ensure that care settings look after people in their care to stop abuse and harm but sometimes this does not always happen.</a:t>
            </a:r>
          </a:p>
        </p:txBody>
      </p:sp>
    </p:spTree>
    <p:extLst>
      <p:ext uri="{BB962C8B-B14F-4D97-AF65-F5344CB8AC3E}">
        <p14:creationId xmlns:p14="http://schemas.microsoft.com/office/powerpoint/2010/main" val="1723982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1504" y="116632"/>
            <a:ext cx="8928992" cy="114300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GB" dirty="0"/>
              <a:t>Abuse or not? Write down if you think this abuse or not and  justify your answer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1504" y="1412777"/>
            <a:ext cx="8928992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000" dirty="0"/>
              <a:t>“A homecare worker persuades an individual to spend money on gadgets they do not want.” </a:t>
            </a:r>
          </a:p>
          <a:p>
            <a:pPr marL="0" indent="0" algn="ctr">
              <a:buNone/>
            </a:pPr>
            <a:r>
              <a:rPr lang="en-GB" sz="4000" dirty="0"/>
              <a:t>“A nursery worker pulls a child with their arm to prevent them running into a road, the child is left with a bruise.”</a:t>
            </a:r>
          </a:p>
          <a:p>
            <a:pPr marL="0" indent="0" algn="ctr">
              <a:buNone/>
            </a:pPr>
            <a:endParaRPr lang="en-GB" sz="4000" dirty="0"/>
          </a:p>
          <a:p>
            <a:pPr marL="0" indent="0" algn="ctr">
              <a:buNone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295287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tafford Hospital victim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148" y="3126354"/>
            <a:ext cx="5943600" cy="229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7"/>
          <p:cNvSpPr txBox="1">
            <a:spLocks noGrp="1" noChangeArrowheads="1"/>
          </p:cNvSpPr>
          <p:nvPr>
            <p:ph idx="1"/>
          </p:nvPr>
        </p:nvSpPr>
        <p:spPr bwMode="auto">
          <a:xfrm>
            <a:off x="2653888" y="348601"/>
            <a:ext cx="6985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spcBef>
                <a:spcPct val="50000"/>
              </a:spcBef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algn="ctr">
              <a:spcBef>
                <a:spcPct val="50000"/>
              </a:spcBef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algn="ctr">
              <a:spcBef>
                <a:spcPct val="50000"/>
              </a:spcBef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algn="ctr">
              <a:spcBef>
                <a:spcPct val="50000"/>
              </a:spcBef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algn="ctr">
              <a:spcBef>
                <a:spcPct val="50000"/>
              </a:spcBef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algn="ctr" fontAlgn="base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algn="ctr" fontAlgn="base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algn="ctr" fontAlgn="base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algn="ctr" fontAlgn="base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marL="0" indent="0">
              <a:buNone/>
            </a:pPr>
            <a:r>
              <a:rPr lang="en-GB" dirty="0">
                <a:latin typeface="Comic Sans MS" pitchFamily="66" charset="0"/>
              </a:rPr>
              <a:t>What happens if my rights are ignored?  The Staffordshire NHS Scandal.</a:t>
            </a:r>
          </a:p>
        </p:txBody>
      </p:sp>
      <p:grpSp>
        <p:nvGrpSpPr>
          <p:cNvPr id="3" name="Group 8"/>
          <p:cNvGrpSpPr/>
          <p:nvPr/>
        </p:nvGrpSpPr>
        <p:grpSpPr>
          <a:xfrm>
            <a:off x="2154567" y="5176850"/>
            <a:ext cx="1881970" cy="1191445"/>
            <a:chOff x="6544647" y="1628799"/>
            <a:chExt cx="1728192" cy="1208433"/>
          </a:xfrm>
          <a:gradFill>
            <a:gsLst>
              <a:gs pos="0">
                <a:schemeClr val="bg1"/>
              </a:gs>
              <a:gs pos="50000">
                <a:srgbClr val="9CB86E"/>
              </a:gs>
              <a:gs pos="100000">
                <a:srgbClr val="8BB836"/>
              </a:gs>
            </a:gsLst>
            <a:path path="circle">
              <a:fillToRect l="50000" t="50000" r="50000" b="50000"/>
            </a:path>
          </a:gradFill>
        </p:grpSpPr>
        <p:sp>
          <p:nvSpPr>
            <p:cNvPr id="10" name="Cloud Callout 9"/>
            <p:cNvSpPr/>
            <p:nvPr/>
          </p:nvSpPr>
          <p:spPr>
            <a:xfrm>
              <a:off x="6544647" y="1628799"/>
              <a:ext cx="1728192" cy="1208433"/>
            </a:xfrm>
            <a:prstGeom prst="cloudCallout">
              <a:avLst>
                <a:gd name="adj1" fmla="val 61505"/>
                <a:gd name="adj2" fmla="val -66574"/>
              </a:avLst>
            </a:prstGeom>
            <a:grpFill/>
            <a:ln>
              <a:solidFill>
                <a:srgbClr val="8BB836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747537" y="1905241"/>
              <a:ext cx="1525302" cy="65554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dirty="0">
                  <a:latin typeface="Arial" pitchFamily="34" charset="0"/>
                  <a:cs typeface="Arial" pitchFamily="34" charset="0"/>
                </a:rPr>
                <a:t>Equal and fair treatment </a:t>
              </a:r>
            </a:p>
          </p:txBody>
        </p:sp>
      </p:grpSp>
      <p:sp>
        <p:nvSpPr>
          <p:cNvPr id="12" name="Cloud Callout 11"/>
          <p:cNvSpPr/>
          <p:nvPr/>
        </p:nvSpPr>
        <p:spPr>
          <a:xfrm>
            <a:off x="1740980" y="2032525"/>
            <a:ext cx="1512168" cy="1008112"/>
          </a:xfrm>
          <a:prstGeom prst="cloudCallout">
            <a:avLst>
              <a:gd name="adj1" fmla="val 74911"/>
              <a:gd name="adj2" fmla="val 54941"/>
            </a:avLst>
          </a:prstGeom>
          <a:gradFill flip="none" rotWithShape="1">
            <a:gsLst>
              <a:gs pos="0">
                <a:schemeClr val="bg1"/>
              </a:gs>
              <a:gs pos="50000">
                <a:srgbClr val="9CB86E"/>
              </a:gs>
              <a:gs pos="100000">
                <a:srgbClr val="8BB836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8BB836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Choice</a:t>
            </a:r>
          </a:p>
        </p:txBody>
      </p:sp>
      <p:grpSp>
        <p:nvGrpSpPr>
          <p:cNvPr id="4" name="Group 12"/>
          <p:cNvGrpSpPr/>
          <p:nvPr/>
        </p:nvGrpSpPr>
        <p:grpSpPr>
          <a:xfrm>
            <a:off x="4934025" y="1998242"/>
            <a:ext cx="2034370" cy="906413"/>
            <a:chOff x="6660232" y="1628799"/>
            <a:chExt cx="1728192" cy="1208433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14" name="Cloud Callout 13"/>
            <p:cNvSpPr/>
            <p:nvPr/>
          </p:nvSpPr>
          <p:spPr>
            <a:xfrm>
              <a:off x="6660232" y="1628799"/>
              <a:ext cx="1728192" cy="1208433"/>
            </a:xfrm>
            <a:prstGeom prst="cloudCallout">
              <a:avLst>
                <a:gd name="adj1" fmla="val 6912"/>
                <a:gd name="adj2" fmla="val 75980"/>
              </a:avLst>
            </a:prstGeom>
            <a:gradFill>
              <a:gsLst>
                <a:gs pos="0">
                  <a:schemeClr val="bg1"/>
                </a:gs>
                <a:gs pos="50000">
                  <a:srgbClr val="9CB86E"/>
                </a:gs>
                <a:gs pos="100000">
                  <a:srgbClr val="8BB836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8BB836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712022" y="1937445"/>
              <a:ext cx="1525302" cy="49239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dirty="0">
                  <a:latin typeface="Arial" pitchFamily="34" charset="0"/>
                  <a:cs typeface="Arial" pitchFamily="34" charset="0"/>
                </a:rPr>
                <a:t>Confidentiality</a:t>
              </a:r>
            </a:p>
          </p:txBody>
        </p:sp>
      </p:grpSp>
      <p:grpSp>
        <p:nvGrpSpPr>
          <p:cNvPr id="5" name="Group 15"/>
          <p:cNvGrpSpPr/>
          <p:nvPr/>
        </p:nvGrpSpPr>
        <p:grpSpPr>
          <a:xfrm>
            <a:off x="8616280" y="1832205"/>
            <a:ext cx="1728192" cy="1208433"/>
            <a:chOff x="6660232" y="1628799"/>
            <a:chExt cx="1728192" cy="1208433"/>
          </a:xfrm>
          <a:gradFill>
            <a:gsLst>
              <a:gs pos="0">
                <a:schemeClr val="bg1"/>
              </a:gs>
              <a:gs pos="50000">
                <a:srgbClr val="9CB86E"/>
              </a:gs>
              <a:gs pos="100000">
                <a:srgbClr val="8BB836"/>
              </a:gs>
            </a:gsLst>
            <a:path path="circle">
              <a:fillToRect l="50000" t="50000" r="50000" b="50000"/>
            </a:path>
          </a:gradFill>
        </p:grpSpPr>
        <p:sp>
          <p:nvSpPr>
            <p:cNvPr id="17" name="Cloud Callout 16"/>
            <p:cNvSpPr/>
            <p:nvPr/>
          </p:nvSpPr>
          <p:spPr>
            <a:xfrm>
              <a:off x="6660232" y="1628799"/>
              <a:ext cx="1728192" cy="1208433"/>
            </a:xfrm>
            <a:prstGeom prst="cloudCallout">
              <a:avLst>
                <a:gd name="adj1" fmla="val -82483"/>
                <a:gd name="adj2" fmla="val 40258"/>
              </a:avLst>
            </a:prstGeom>
            <a:grpFill/>
            <a:ln>
              <a:solidFill>
                <a:srgbClr val="8BB836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761677" y="1734945"/>
              <a:ext cx="1525302" cy="9233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dirty="0">
                  <a:latin typeface="Arial" pitchFamily="34" charset="0"/>
                  <a:cs typeface="Arial" pitchFamily="34" charset="0"/>
                </a:rPr>
                <a:t>Protection from abuse and harm</a:t>
              </a:r>
            </a:p>
          </p:txBody>
        </p:sp>
      </p:grpSp>
      <p:grpSp>
        <p:nvGrpSpPr>
          <p:cNvPr id="6" name="Group 18"/>
          <p:cNvGrpSpPr/>
          <p:nvPr/>
        </p:nvGrpSpPr>
        <p:grpSpPr>
          <a:xfrm>
            <a:off x="8138643" y="5176850"/>
            <a:ext cx="1881970" cy="1191445"/>
            <a:chOff x="6660232" y="1628799"/>
            <a:chExt cx="1728192" cy="1208433"/>
          </a:xfrm>
          <a:gradFill>
            <a:gsLst>
              <a:gs pos="0">
                <a:schemeClr val="bg1"/>
              </a:gs>
              <a:gs pos="50000">
                <a:srgbClr val="9CB86E"/>
              </a:gs>
              <a:gs pos="100000">
                <a:srgbClr val="8BB836"/>
              </a:gs>
            </a:gsLst>
            <a:path path="circle">
              <a:fillToRect l="50000" t="50000" r="50000" b="50000"/>
            </a:path>
          </a:gradFill>
        </p:grpSpPr>
        <p:sp>
          <p:nvSpPr>
            <p:cNvPr id="20" name="Cloud Callout 19"/>
            <p:cNvSpPr/>
            <p:nvPr/>
          </p:nvSpPr>
          <p:spPr>
            <a:xfrm>
              <a:off x="6660232" y="1628799"/>
              <a:ext cx="1728192" cy="1208433"/>
            </a:xfrm>
            <a:prstGeom prst="cloudCallout">
              <a:avLst>
                <a:gd name="adj1" fmla="val -69073"/>
                <a:gd name="adj2" fmla="val -44190"/>
              </a:avLst>
            </a:prstGeom>
            <a:grpFill/>
            <a:ln>
              <a:solidFill>
                <a:srgbClr val="8BB836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669196" y="2019407"/>
              <a:ext cx="1525302" cy="3745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dirty="0">
                  <a:latin typeface="Arial" pitchFamily="34" charset="0"/>
                  <a:cs typeface="Arial" pitchFamily="34" charset="0"/>
                </a:rPr>
                <a:t>Consultation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4036538" y="5561967"/>
            <a:ext cx="42197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hlinkClick r:id="rId3"/>
              </a:rPr>
              <a:t>http://www.youtube.com/watch?v=9sot5wzdk_U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996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uslimhype.com/wp-content/uploads/2013/02/2589b_news_article-2276307-17758501000005DC-242_632x6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395700" y="6488668"/>
            <a:ext cx="54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hlinkClick r:id="rId3"/>
              </a:rPr>
              <a:t>http://www.bbc.co.uk/news/health-23308791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247433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What are the signs of different types of abuse?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2800" dirty="0"/>
              <a:t>Recognising different types of abuse involves </a:t>
            </a:r>
            <a:r>
              <a:rPr lang="en-GB" sz="2800" b="1" dirty="0"/>
              <a:t>being aware of the signs that abuse is taking place</a:t>
            </a:r>
            <a:r>
              <a:rPr lang="en-GB" sz="2800" dirty="0"/>
              <a:t> as well as the symptoms individuals may experience as a result.  </a:t>
            </a:r>
          </a:p>
          <a:p>
            <a:pPr marL="0" indent="0" algn="just">
              <a:buNone/>
            </a:pPr>
            <a:endParaRPr lang="en-GB" sz="2800" dirty="0"/>
          </a:p>
          <a:p>
            <a:pPr marL="0" indent="0" algn="just">
              <a:buNone/>
            </a:pPr>
            <a:r>
              <a:rPr lang="en-GB" sz="2800" dirty="0"/>
              <a:t>Remember, </a:t>
            </a:r>
            <a:r>
              <a:rPr lang="en-GB" sz="2800" b="1" dirty="0"/>
              <a:t>all individuals are unique so signs and symptoms will also be different </a:t>
            </a:r>
            <a:r>
              <a:rPr lang="en-GB" sz="2800" dirty="0"/>
              <a:t>and may or may not be indicators of abuse.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23909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070" y="263996"/>
            <a:ext cx="8596668" cy="1320800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SIGNS AND SYMPTOMS OF ABUSE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062" y="1584796"/>
            <a:ext cx="6154994" cy="4565104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just"/>
            <a:r>
              <a:rPr lang="en-GB" sz="2400" dirty="0"/>
              <a:t>It is important that health social care workers recognise the signs and symptoms of abuse so that they can act quickly to stop it.</a:t>
            </a:r>
          </a:p>
          <a:p>
            <a:pPr marL="0" indent="0" algn="just">
              <a:buNone/>
            </a:pPr>
            <a:r>
              <a:rPr lang="en-GB" sz="2400" dirty="0"/>
              <a:t> </a:t>
            </a:r>
            <a:r>
              <a:rPr lang="en-GB" sz="2400" b="1" dirty="0"/>
              <a:t>NOTE: </a:t>
            </a:r>
          </a:p>
          <a:p>
            <a:pPr algn="just"/>
            <a:r>
              <a:rPr lang="en-GB" sz="2400" b="1" dirty="0"/>
              <a:t>A sign is something that can be seen (something physical).</a:t>
            </a:r>
          </a:p>
          <a:p>
            <a:pPr algn="just"/>
            <a:r>
              <a:rPr lang="en-GB" sz="2400" b="1" dirty="0"/>
              <a:t>A symptom is the used to describe the behaviours/feeling a person may experience. 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6120" y="2132856"/>
            <a:ext cx="3312368" cy="3255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185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820" y="-7456"/>
            <a:ext cx="7812360" cy="6807914"/>
          </a:xfrm>
        </p:spPr>
      </p:pic>
    </p:spTree>
    <p:extLst>
      <p:ext uri="{BB962C8B-B14F-4D97-AF65-F5344CB8AC3E}">
        <p14:creationId xmlns:p14="http://schemas.microsoft.com/office/powerpoint/2010/main" val="972935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9536" y="-171400"/>
            <a:ext cx="8229600" cy="1143000"/>
          </a:xfrm>
        </p:spPr>
        <p:txBody>
          <a:bodyPr/>
          <a:lstStyle/>
          <a:p>
            <a:r>
              <a:rPr lang="en-GB" dirty="0"/>
              <a:t>Protection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923" y="975420"/>
            <a:ext cx="9873692" cy="449998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800" dirty="0"/>
              <a:t>From what?</a:t>
            </a:r>
          </a:p>
          <a:p>
            <a:endParaRPr lang="en-GB" sz="2800" dirty="0"/>
          </a:p>
          <a:p>
            <a:r>
              <a:rPr lang="en-GB" sz="2800" dirty="0"/>
              <a:t>What/who could cause a service user harm in a health/care/early years setting? Link it to real case studies</a:t>
            </a:r>
          </a:p>
          <a:p>
            <a:r>
              <a:rPr lang="en-GB" sz="2800" dirty="0"/>
              <a:t>What are the 4 types of abuse?</a:t>
            </a:r>
          </a:p>
          <a:p>
            <a:r>
              <a:rPr lang="en-GB" sz="2800" dirty="0"/>
              <a:t>What are the signs of abuse?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7824192" y="251227"/>
            <a:ext cx="2664296" cy="1728192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/>
              <a:t>Neglect</a:t>
            </a:r>
          </a:p>
          <a:p>
            <a:pPr algn="ctr"/>
            <a:r>
              <a:rPr lang="en-GB" sz="2400" dirty="0"/>
              <a:t>Physical</a:t>
            </a:r>
          </a:p>
          <a:p>
            <a:pPr algn="ctr"/>
            <a:r>
              <a:rPr lang="en-GB" sz="2400" dirty="0"/>
              <a:t>Emotional</a:t>
            </a:r>
          </a:p>
          <a:p>
            <a:pPr algn="ctr"/>
            <a:r>
              <a:rPr lang="en-GB" sz="2400" dirty="0"/>
              <a:t>Sexual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615202" y="5323544"/>
            <a:ext cx="9873286" cy="1403694"/>
          </a:xfrm>
          <a:prstGeom prst="roundRect">
            <a:avLst/>
          </a:prstGeom>
          <a:ln w="762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dirty="0"/>
              <a:t>Split your A4 sheet into 4</a:t>
            </a:r>
          </a:p>
          <a:p>
            <a:pPr algn="ctr"/>
            <a:r>
              <a:rPr lang="en-GB" sz="2800" dirty="0"/>
              <a:t>Research and write down what the signs of each type of abuse might be</a:t>
            </a:r>
          </a:p>
        </p:txBody>
      </p:sp>
    </p:spTree>
    <p:extLst>
      <p:ext uri="{BB962C8B-B14F-4D97-AF65-F5344CB8AC3E}">
        <p14:creationId xmlns:p14="http://schemas.microsoft.com/office/powerpoint/2010/main" val="2785508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does this say about abuse?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hlinkClick r:id="rId2"/>
              </a:rPr>
              <a:t>http://www.bbc.co.uk/news/uk-13548222</a:t>
            </a:r>
            <a:r>
              <a:rPr lang="en-GB" dirty="0"/>
              <a:t> 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On the next few slides, there are scenarios.</a:t>
            </a:r>
          </a:p>
          <a:p>
            <a:endParaRPr lang="en-GB" dirty="0"/>
          </a:p>
          <a:p>
            <a:r>
              <a:rPr lang="en-GB" dirty="0"/>
              <a:t>Reflect on the situation and consider if this is classed as abuse. Why or why not? What are your personal feelings and thoughts. Write your responses in your book.</a:t>
            </a:r>
          </a:p>
        </p:txBody>
      </p:sp>
    </p:spTree>
    <p:extLst>
      <p:ext uri="{BB962C8B-B14F-4D97-AF65-F5344CB8AC3E}">
        <p14:creationId xmlns:p14="http://schemas.microsoft.com/office/powerpoint/2010/main" val="1313747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GB" dirty="0"/>
              <a:t>Abuse or not?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000" dirty="0"/>
              <a:t>A care worker in a nursing home ignores the buzzer when she thinks people are going to ask for help using the toilet. </a:t>
            </a:r>
          </a:p>
          <a:p>
            <a:pPr marL="0" indent="0" algn="ctr">
              <a:buNone/>
            </a:pP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2307599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GB" dirty="0"/>
              <a:t>Abuse or not?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/>
              <a:t>A social worker tells a child they are working with that they are unlovable and it is impossible to find them a loving home. 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04300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GB" dirty="0"/>
              <a:t>Abuse or not?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600" dirty="0"/>
              <a:t>A youth worker takes a sharp item from a young person as they fear they will do harm to someone with it. The young person is very distressed by this.</a:t>
            </a:r>
          </a:p>
        </p:txBody>
      </p:sp>
    </p:spTree>
    <p:extLst>
      <p:ext uri="{BB962C8B-B14F-4D97-AF65-F5344CB8AC3E}">
        <p14:creationId xmlns:p14="http://schemas.microsoft.com/office/powerpoint/2010/main" val="180979453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427</Words>
  <Application>Microsoft Office PowerPoint</Application>
  <PresentationFormat>Widescreen</PresentationFormat>
  <Paragraphs>47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Facet</vt:lpstr>
      <vt:lpstr>RO21 LO1: Rights of an Individual Protection from abuse and harm</vt:lpstr>
      <vt:lpstr>What are the signs of different types of abuse?</vt:lpstr>
      <vt:lpstr>SIGNS AND SYMPTOMS OF ABUSE </vt:lpstr>
      <vt:lpstr>PowerPoint Presentation</vt:lpstr>
      <vt:lpstr>Protection</vt:lpstr>
      <vt:lpstr>What does this say about abuse?</vt:lpstr>
      <vt:lpstr>Abuse or not?</vt:lpstr>
      <vt:lpstr>Abuse or not? </vt:lpstr>
      <vt:lpstr>Abuse or not?</vt:lpstr>
      <vt:lpstr>Abuse or not? Write down if you think this abuse or not and  justify your answer </vt:lpstr>
      <vt:lpstr>PowerPoint Presentation</vt:lpstr>
      <vt:lpstr>PowerPoint Presentation</vt:lpstr>
    </vt:vector>
  </TitlesOfParts>
  <Company>Beaufort Community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Protection from abuse and harm</dc:title>
  <dc:creator>LJ.Davis (L.Jennings)</dc:creator>
  <cp:lastModifiedBy>LJ.Davis (L.Jennings)</cp:lastModifiedBy>
  <cp:revision>55</cp:revision>
  <dcterms:created xsi:type="dcterms:W3CDTF">2018-02-06T12:21:59Z</dcterms:created>
  <dcterms:modified xsi:type="dcterms:W3CDTF">2020-06-12T10:52:16Z</dcterms:modified>
</cp:coreProperties>
</file>