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4"/>
    <p:sldMasterId id="2147483720" r:id="rId5"/>
  </p:sldMasterIdLst>
  <p:handoutMasterIdLst>
    <p:handoutMasterId r:id="rId18"/>
  </p:handoutMasterIdLst>
  <p:sldIdLst>
    <p:sldId id="256" r:id="rId6"/>
    <p:sldId id="269" r:id="rId7"/>
    <p:sldId id="296" r:id="rId8"/>
    <p:sldId id="297" r:id="rId9"/>
    <p:sldId id="298" r:id="rId10"/>
    <p:sldId id="303" r:id="rId11"/>
    <p:sldId id="300" r:id="rId12"/>
    <p:sldId id="301" r:id="rId13"/>
    <p:sldId id="302" r:id="rId14"/>
    <p:sldId id="292" r:id="rId15"/>
    <p:sldId id="294" r:id="rId16"/>
    <p:sldId id="295" r:id="rId17"/>
  </p:sldIdLst>
  <p:sldSz cx="12192000" cy="6858000"/>
  <p:notesSz cx="6797675" cy="9982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C58FCA-16D9-2099-D8CF-64F1CA65B08E}" v="188" dt="2020-06-12T10:37:43.94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54"/>
      </p:cViewPr>
      <p:guideLst>
        <p:guide orient="horz" pos="2160"/>
        <p:guide pos="3840"/>
      </p:guideLst>
    </p:cSldViewPr>
  </p:slideViewPr>
  <p:notesTextViewPr>
    <p:cViewPr>
      <p:scale>
        <a:sx n="1" d="1"/>
        <a:sy n="1" d="1"/>
      </p:scale>
      <p:origin x="0" y="0"/>
    </p:cViewPr>
  </p:notesText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handoutMaster" Target="handoutMasters/handoutMaster1.xml" Id="rId18" /><Relationship Type="http://schemas.openxmlformats.org/officeDocument/2006/relationships/customXml" Target="../customXml/item3.xml" Id="rId3" /><Relationship Type="http://schemas.openxmlformats.org/officeDocument/2006/relationships/theme" Target="theme/theme1.xml" Id="rId21"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customXml" Target="../customXml/item2.xml" Id="rId2" /><Relationship Type="http://schemas.openxmlformats.org/officeDocument/2006/relationships/slide" Target="slides/slide11.xml" Id="rId16" /><Relationship Type="http://schemas.openxmlformats.org/officeDocument/2006/relationships/viewProps" Target="viewProps.xml" Id="rId20" /><Relationship Type="http://schemas.openxmlformats.org/officeDocument/2006/relationships/customXml" Target="../customXml/item1.xml" Id="rId1" /><Relationship Type="http://schemas.openxmlformats.org/officeDocument/2006/relationships/slide" Target="slides/slide1.xml" Id="rId6" /><Relationship Type="http://schemas.openxmlformats.org/officeDocument/2006/relationships/slide" Target="slides/slide6.xml" Id="rId11" /><Relationship Type="http://schemas.microsoft.com/office/2015/10/relationships/revisionInfo" Target="revisionInfo.xml" Id="rId24" /><Relationship Type="http://schemas.openxmlformats.org/officeDocument/2006/relationships/slideMaster" Target="slideMasters/slideMaster2.xml" Id="rId5" /><Relationship Type="http://schemas.openxmlformats.org/officeDocument/2006/relationships/slide" Target="slides/slide10.xml" Id="rId15" /><Relationship Type="http://schemas.openxmlformats.org/officeDocument/2006/relationships/slide" Target="slides/slide5.xml" Id="rId10" /><Relationship Type="http://schemas.openxmlformats.org/officeDocument/2006/relationships/presProps" Target="presProps.xml" Id="rId19" /><Relationship Type="http://schemas.openxmlformats.org/officeDocument/2006/relationships/slideMaster" Target="slideMasters/slideMaster1.xml" Id="rId4"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tableStyles" Target="tableStyles.xml" Id="rId22" /></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50006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500063"/>
          </a:xfrm>
          <a:prstGeom prst="rect">
            <a:avLst/>
          </a:prstGeom>
        </p:spPr>
        <p:txBody>
          <a:bodyPr vert="horz" lIns="91440" tIns="45720" rIns="91440" bIns="45720" rtlCol="0"/>
          <a:lstStyle>
            <a:lvl1pPr algn="r">
              <a:defRPr sz="1200"/>
            </a:lvl1pPr>
          </a:lstStyle>
          <a:p>
            <a:fld id="{4E55E5A9-0D04-4B5B-84F7-B4B6378D2313}" type="datetimeFigureOut">
              <a:rPr lang="en-GB" smtClean="0"/>
              <a:pPr/>
              <a:t>12/06/2020</a:t>
            </a:fld>
            <a:endParaRPr lang="en-GB"/>
          </a:p>
        </p:txBody>
      </p:sp>
      <p:sp>
        <p:nvSpPr>
          <p:cNvPr id="4" name="Footer Placeholder 3"/>
          <p:cNvSpPr>
            <a:spLocks noGrp="1"/>
          </p:cNvSpPr>
          <p:nvPr>
            <p:ph type="ftr" sz="quarter" idx="2"/>
          </p:nvPr>
        </p:nvSpPr>
        <p:spPr>
          <a:xfrm>
            <a:off x="0" y="9482138"/>
            <a:ext cx="2946400" cy="50006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82138"/>
            <a:ext cx="2946400" cy="500062"/>
          </a:xfrm>
          <a:prstGeom prst="rect">
            <a:avLst/>
          </a:prstGeom>
        </p:spPr>
        <p:txBody>
          <a:bodyPr vert="horz" lIns="91440" tIns="45720" rIns="91440" bIns="45720" rtlCol="0" anchor="b"/>
          <a:lstStyle>
            <a:lvl1pPr algn="r">
              <a:defRPr sz="1200"/>
            </a:lvl1pPr>
          </a:lstStyle>
          <a:p>
            <a:fld id="{8673458D-AD90-4D83-BE08-9D678347F09B}" type="slidenum">
              <a:rPr lang="en-GB" smtClean="0"/>
              <a:pPr/>
              <a:t>‹#›</a:t>
            </a:fld>
            <a:endParaRPr lang="en-GB"/>
          </a:p>
        </p:txBody>
      </p:sp>
    </p:spTree>
    <p:extLst>
      <p:ext uri="{BB962C8B-B14F-4D97-AF65-F5344CB8AC3E}">
        <p14:creationId xmlns:p14="http://schemas.microsoft.com/office/powerpoint/2010/main" val="225248381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3932AA8-B7C1-4E75-9001-AAEC59691176}" type="datetimeFigureOut">
              <a:rPr lang="en-GB" smtClean="0"/>
              <a:pPr/>
              <a:t>12/06/2020</a:t>
            </a:fld>
            <a:endParaRPr lang="en-GB"/>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GB"/>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115B052C-F8D4-4811-96DA-586240DAEFE2}" type="slidenum">
              <a:rPr lang="en-GB" smtClean="0"/>
              <a:pPr/>
              <a:t>‹#›</a:t>
            </a:fld>
            <a:endParaRPr lang="en-GB"/>
          </a:p>
        </p:txBody>
      </p:sp>
      <p:sp>
        <p:nvSpPr>
          <p:cNvPr id="13" name="Rectangle 12"/>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6339284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932AA8-B7C1-4E75-9001-AAEC59691176}" type="datetimeFigureOut">
              <a:rPr lang="en-GB" smtClean="0"/>
              <a:pPr/>
              <a:t>12/06/2020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587879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932AA8-B7C1-4E75-9001-AAEC59691176}" type="datetimeFigureOut">
              <a:rPr lang="en-GB" smtClean="0"/>
              <a:pPr/>
              <a:t>12/06/2020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2624021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3932AA8-B7C1-4E75-9001-AAEC59691176}" type="datetimeFigureOut">
              <a:rPr lang="en-GB" smtClean="0"/>
              <a:pPr/>
              <a:t>12/06/2020</a:t>
            </a:fld>
            <a:endParaRPr lang="en-GB"/>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GB"/>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115B052C-F8D4-4811-96DA-586240DAEFE2}" type="slidenum">
              <a:rPr lang="en-GB" smtClean="0"/>
              <a:pPr/>
              <a:t>‹#›</a:t>
            </a:fld>
            <a:endParaRPr lang="en-GB"/>
          </a:p>
        </p:txBody>
      </p:sp>
      <p:sp>
        <p:nvSpPr>
          <p:cNvPr id="13" name="Rectangle 12"/>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624954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932AA8-B7C1-4E75-9001-AAEC59691176}" type="datetimeFigureOut">
              <a:rPr lang="en-GB" smtClean="0"/>
              <a:pPr/>
              <a:t>12/06/2020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3458580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13932AA8-B7C1-4E75-9001-AAEC59691176}" type="datetimeFigureOut">
              <a:rPr lang="en-GB" smtClean="0"/>
              <a:pPr/>
              <a:t>12/06/2020</a:t>
            </a:fld>
            <a:endParaRPr lang="en-GB"/>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GB"/>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115B052C-F8D4-4811-96DA-586240DAEFE2}" type="slidenum">
              <a:rPr lang="en-GB" smtClean="0"/>
              <a:pPr/>
              <a:t>‹#›</a:t>
            </a:fld>
            <a:endParaRPr lang="en-GB"/>
          </a:p>
        </p:txBody>
      </p:sp>
      <p:grpSp>
        <p:nvGrpSpPr>
          <p:cNvPr id="7" name="Group 6"/>
          <p:cNvGrpSpPr/>
          <p:nvPr/>
        </p:nvGrpSpPr>
        <p:grpSpPr>
          <a:xfrm>
            <a:off x="0" y="0"/>
            <a:ext cx="2814638" cy="6858000"/>
            <a:chOff x="0" y="0"/>
            <a:chExt cx="2814638" cy="6858000"/>
          </a:xfrm>
        </p:grpSpPr>
        <p:sp>
          <p:nvSpPr>
            <p:cNvPr id="11" name="Freeform 6"/>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1977438712"/>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3932AA8-B7C1-4E75-9001-AAEC59691176}" type="datetimeFigureOut">
              <a:rPr lang="en-GB" smtClean="0"/>
              <a:pPr/>
              <a:t>12/06/2020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896436067"/>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3932AA8-B7C1-4E75-9001-AAEC59691176}" type="datetimeFigureOut">
              <a:rPr lang="en-GB" smtClean="0"/>
              <a:pPr/>
              <a:t>12/06/2020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2750127055"/>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3932AA8-B7C1-4E75-9001-AAEC59691176}" type="datetimeFigureOut">
              <a:rPr lang="en-GB" smtClean="0"/>
              <a:pPr/>
              <a:t>12/06/2020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9481230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932AA8-B7C1-4E75-9001-AAEC59691176}" type="datetimeFigureOut">
              <a:rPr lang="en-GB" smtClean="0"/>
              <a:pPr/>
              <a:t>12/06/2020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1535596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13932AA8-B7C1-4E75-9001-AAEC59691176}" type="datetimeFigureOut">
              <a:rPr lang="en-GB" smtClean="0"/>
              <a:pPr/>
              <a:t>12/06/2020</a:t>
            </a:fld>
            <a:endParaRPr lang="en-GB"/>
          </a:p>
        </p:txBody>
      </p:sp>
      <p:sp>
        <p:nvSpPr>
          <p:cNvPr id="6" name="Footer Placeholder 5"/>
          <p:cNvSpPr>
            <a:spLocks noGrp="1"/>
          </p:cNvSpPr>
          <p:nvPr>
            <p:ph type="ftr" sz="quarter" idx="11"/>
          </p:nvPr>
        </p:nvSpPr>
        <p:spPr>
          <a:xfrm>
            <a:off x="2103620" y="6375679"/>
            <a:ext cx="3482179" cy="345796"/>
          </a:xfrm>
        </p:spPr>
        <p:txBody>
          <a:bodyPr/>
          <a:lstStyle/>
          <a:p>
            <a:endParaRPr lang="en-GB"/>
          </a:p>
        </p:txBody>
      </p:sp>
      <p:sp>
        <p:nvSpPr>
          <p:cNvPr id="7" name="Slide Number Placeholder 6"/>
          <p:cNvSpPr>
            <a:spLocks noGrp="1"/>
          </p:cNvSpPr>
          <p:nvPr>
            <p:ph type="sldNum" sz="quarter" idx="12"/>
          </p:nvPr>
        </p:nvSpPr>
        <p:spPr>
          <a:xfrm>
            <a:off x="5691014" y="6375679"/>
            <a:ext cx="1232456" cy="345796"/>
          </a:xfrm>
        </p:spPr>
        <p:txBody>
          <a:bodyPr/>
          <a:lstStyle/>
          <a:p>
            <a:fld id="{115B052C-F8D4-4811-96DA-586240DAEFE2}" type="slidenum">
              <a:rPr lang="en-GB" smtClean="0"/>
              <a:pPr/>
              <a:t>‹#›</a:t>
            </a:fld>
            <a:endParaRPr lang="en-GB"/>
          </a:p>
        </p:txBody>
      </p:sp>
      <p:sp>
        <p:nvSpPr>
          <p:cNvPr id="8" name="Rectangle 7"/>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267742836"/>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932AA8-B7C1-4E75-9001-AAEC59691176}" type="datetimeFigureOut">
              <a:rPr lang="en-GB" smtClean="0"/>
              <a:pPr/>
              <a:t>12/06/2020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4169526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1" name="Freeform 11"/>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13932AA8-B7C1-4E75-9001-AAEC59691176}" type="datetimeFigureOut">
              <a:rPr lang="en-GB" smtClean="0"/>
              <a:pPr/>
              <a:t>12/06/2020</a:t>
            </a:fld>
            <a:endParaRPr lang="en-GB"/>
          </a:p>
        </p:txBody>
      </p:sp>
      <p:sp>
        <p:nvSpPr>
          <p:cNvPr id="6" name="Footer Placeholder 5"/>
          <p:cNvSpPr>
            <a:spLocks noGrp="1"/>
          </p:cNvSpPr>
          <p:nvPr>
            <p:ph type="ftr" sz="quarter" idx="11"/>
          </p:nvPr>
        </p:nvSpPr>
        <p:spPr>
          <a:xfrm>
            <a:off x="2103621" y="6375679"/>
            <a:ext cx="3482178" cy="345796"/>
          </a:xfrm>
        </p:spPr>
        <p:txBody>
          <a:bodyPr/>
          <a:lstStyle/>
          <a:p>
            <a:endParaRPr lang="en-GB"/>
          </a:p>
        </p:txBody>
      </p:sp>
      <p:sp>
        <p:nvSpPr>
          <p:cNvPr id="7" name="Slide Number Placeholder 6"/>
          <p:cNvSpPr>
            <a:spLocks noGrp="1"/>
          </p:cNvSpPr>
          <p:nvPr>
            <p:ph type="sldNum" sz="quarter" idx="12"/>
          </p:nvPr>
        </p:nvSpPr>
        <p:spPr>
          <a:xfrm>
            <a:off x="5687568" y="6375679"/>
            <a:ext cx="1234440" cy="345796"/>
          </a:xfrm>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14275954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932AA8-B7C1-4E75-9001-AAEC59691176}" type="datetimeFigureOut">
              <a:rPr lang="en-GB" smtClean="0"/>
              <a:pPr/>
              <a:t>12/06/2020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1011523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932AA8-B7C1-4E75-9001-AAEC59691176}" type="datetimeFigureOut">
              <a:rPr lang="en-GB" smtClean="0"/>
              <a:pPr/>
              <a:t>12/06/2020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964642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13932AA8-B7C1-4E75-9001-AAEC59691176}" type="datetimeFigureOut">
              <a:rPr lang="en-GB" smtClean="0"/>
              <a:pPr/>
              <a:t>12/06/2020</a:t>
            </a:fld>
            <a:endParaRPr lang="en-GB"/>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GB"/>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115B052C-F8D4-4811-96DA-586240DAEFE2}" type="slidenum">
              <a:rPr lang="en-GB" smtClean="0"/>
              <a:pPr/>
              <a:t>‹#›</a:t>
            </a:fld>
            <a:endParaRPr lang="en-GB"/>
          </a:p>
        </p:txBody>
      </p:sp>
      <p:grpSp>
        <p:nvGrpSpPr>
          <p:cNvPr id="7" name="Group 6"/>
          <p:cNvGrpSpPr/>
          <p:nvPr/>
        </p:nvGrpSpPr>
        <p:grpSpPr>
          <a:xfrm>
            <a:off x="0" y="0"/>
            <a:ext cx="2814638" cy="6858000"/>
            <a:chOff x="0" y="0"/>
            <a:chExt cx="2814638" cy="6858000"/>
          </a:xfrm>
        </p:grpSpPr>
        <p:sp>
          <p:nvSpPr>
            <p:cNvPr id="11" name="Freeform 6"/>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047640639"/>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3932AA8-B7C1-4E75-9001-AAEC59691176}" type="datetimeFigureOut">
              <a:rPr lang="en-GB" smtClean="0"/>
              <a:pPr/>
              <a:t>12/06/2020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510038571"/>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3932AA8-B7C1-4E75-9001-AAEC59691176}" type="datetimeFigureOut">
              <a:rPr lang="en-GB" smtClean="0"/>
              <a:pPr/>
              <a:t>12/06/2020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154804014"/>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3932AA8-B7C1-4E75-9001-AAEC59691176}" type="datetimeFigureOut">
              <a:rPr lang="en-GB" smtClean="0"/>
              <a:pPr/>
              <a:t>12/06/2020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9638465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932AA8-B7C1-4E75-9001-AAEC59691176}" type="datetimeFigureOut">
              <a:rPr lang="en-GB" smtClean="0"/>
              <a:pPr/>
              <a:t>12/06/2020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390534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65051" y="6375679"/>
            <a:ext cx="1233355" cy="348462"/>
          </a:xfrm>
        </p:spPr>
        <p:txBody>
          <a:bodyPr/>
          <a:lstStyle/>
          <a:p>
            <a:fld id="{13932AA8-B7C1-4E75-9001-AAEC59691176}" type="datetimeFigureOut">
              <a:rPr lang="en-GB" smtClean="0"/>
              <a:pPr/>
              <a:t>12/06/2020</a:t>
            </a:fld>
            <a:endParaRPr lang="en-GB"/>
          </a:p>
        </p:txBody>
      </p:sp>
      <p:sp>
        <p:nvSpPr>
          <p:cNvPr id="6" name="Footer Placeholder 5"/>
          <p:cNvSpPr>
            <a:spLocks noGrp="1"/>
          </p:cNvSpPr>
          <p:nvPr>
            <p:ph type="ftr" sz="quarter" idx="11"/>
          </p:nvPr>
        </p:nvSpPr>
        <p:spPr>
          <a:xfrm>
            <a:off x="2103620" y="6375679"/>
            <a:ext cx="3482179" cy="345796"/>
          </a:xfrm>
        </p:spPr>
        <p:txBody>
          <a:bodyPr/>
          <a:lstStyle/>
          <a:p>
            <a:endParaRPr lang="en-GB"/>
          </a:p>
        </p:txBody>
      </p:sp>
      <p:sp>
        <p:nvSpPr>
          <p:cNvPr id="7" name="Slide Number Placeholder 6"/>
          <p:cNvSpPr>
            <a:spLocks noGrp="1"/>
          </p:cNvSpPr>
          <p:nvPr>
            <p:ph type="sldNum" sz="quarter" idx="12"/>
          </p:nvPr>
        </p:nvSpPr>
        <p:spPr>
          <a:xfrm>
            <a:off x="5691014" y="6375679"/>
            <a:ext cx="1232456" cy="345796"/>
          </a:xfrm>
        </p:spPr>
        <p:txBody>
          <a:bodyPr/>
          <a:lstStyle/>
          <a:p>
            <a:fld id="{115B052C-F8D4-4811-96DA-586240DAEFE2}" type="slidenum">
              <a:rPr lang="en-GB" smtClean="0"/>
              <a:pPr/>
              <a:t>‹#›</a:t>
            </a:fld>
            <a:endParaRPr lang="en-GB"/>
          </a:p>
        </p:txBody>
      </p:sp>
      <p:sp>
        <p:nvSpPr>
          <p:cNvPr id="8" name="Rectangle 7"/>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998502767"/>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1" name="Freeform 11"/>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65950" y="6375679"/>
            <a:ext cx="1232456" cy="348462"/>
          </a:xfrm>
        </p:spPr>
        <p:txBody>
          <a:bodyPr/>
          <a:lstStyle/>
          <a:p>
            <a:fld id="{13932AA8-B7C1-4E75-9001-AAEC59691176}" type="datetimeFigureOut">
              <a:rPr lang="en-GB" smtClean="0"/>
              <a:pPr/>
              <a:t>12/06/2020</a:t>
            </a:fld>
            <a:endParaRPr lang="en-GB"/>
          </a:p>
        </p:txBody>
      </p:sp>
      <p:sp>
        <p:nvSpPr>
          <p:cNvPr id="6" name="Footer Placeholder 5"/>
          <p:cNvSpPr>
            <a:spLocks noGrp="1"/>
          </p:cNvSpPr>
          <p:nvPr>
            <p:ph type="ftr" sz="quarter" idx="11"/>
          </p:nvPr>
        </p:nvSpPr>
        <p:spPr>
          <a:xfrm>
            <a:off x="2103621" y="6375679"/>
            <a:ext cx="3482178" cy="345796"/>
          </a:xfrm>
        </p:spPr>
        <p:txBody>
          <a:bodyPr/>
          <a:lstStyle/>
          <a:p>
            <a:endParaRPr lang="en-GB"/>
          </a:p>
        </p:txBody>
      </p:sp>
      <p:sp>
        <p:nvSpPr>
          <p:cNvPr id="7" name="Slide Number Placeholder 6"/>
          <p:cNvSpPr>
            <a:spLocks noGrp="1"/>
          </p:cNvSpPr>
          <p:nvPr>
            <p:ph type="sldNum" sz="quarter" idx="12"/>
          </p:nvPr>
        </p:nvSpPr>
        <p:spPr>
          <a:xfrm>
            <a:off x="5687568" y="6375679"/>
            <a:ext cx="1234440" cy="345796"/>
          </a:xfrm>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189907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13932AA8-B7C1-4E75-9001-AAEC59691176}" type="datetimeFigureOut">
              <a:rPr lang="en-GB" smtClean="0"/>
              <a:pPr/>
              <a:t>12/06/2020</a:t>
            </a:fld>
            <a:endParaRPr lang="en-GB"/>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GB"/>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115B052C-F8D4-4811-96DA-586240DAEFE2}" type="slidenum">
              <a:rPr lang="en-GB" smtClean="0"/>
              <a:pPr/>
              <a:t>‹#›</a:t>
            </a:fld>
            <a:endParaRPr lang="en-GB"/>
          </a:p>
        </p:txBody>
      </p:sp>
      <p:sp>
        <p:nvSpPr>
          <p:cNvPr id="11" name="Freeform 6"/>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3097737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13932AA8-B7C1-4E75-9001-AAEC59691176}" type="datetimeFigureOut">
              <a:rPr lang="en-GB" smtClean="0"/>
              <a:pPr/>
              <a:t>12/06/2020</a:t>
            </a:fld>
            <a:endParaRPr lang="en-GB"/>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GB"/>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115B052C-F8D4-4811-96DA-586240DAEFE2}" type="slidenum">
              <a:rPr lang="en-GB" smtClean="0"/>
              <a:pPr/>
              <a:t>‹#›</a:t>
            </a:fld>
            <a:endParaRPr lang="en-GB"/>
          </a:p>
        </p:txBody>
      </p:sp>
      <p:sp>
        <p:nvSpPr>
          <p:cNvPr id="11" name="Freeform 6"/>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80533890"/>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LEvel1/2 Health and Social Care</a:t>
            </a:r>
          </a:p>
        </p:txBody>
      </p:sp>
      <p:sp>
        <p:nvSpPr>
          <p:cNvPr id="3" name="Subtitle 2"/>
          <p:cNvSpPr>
            <a:spLocks noGrp="1"/>
          </p:cNvSpPr>
          <p:nvPr>
            <p:ph type="subTitle" idx="1"/>
          </p:nvPr>
        </p:nvSpPr>
        <p:spPr/>
        <p:txBody>
          <a:bodyPr>
            <a:normAutofit fontScale="85000" lnSpcReduction="20000"/>
          </a:bodyPr>
          <a:lstStyle/>
          <a:p>
            <a:r>
              <a:rPr lang="en-GB" dirty="0"/>
              <a:t>Communicating and working with individuals in health, social care and early years settings</a:t>
            </a:r>
          </a:p>
        </p:txBody>
      </p:sp>
    </p:spTree>
    <p:custDataLst>
      <p:tags r:id="rId1"/>
    </p:custDataLst>
    <p:extLst>
      <p:ext uri="{BB962C8B-B14F-4D97-AF65-F5344CB8AC3E}">
        <p14:creationId xmlns:p14="http://schemas.microsoft.com/office/powerpoint/2010/main" val="10847270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Specification recap  </a:t>
            </a:r>
          </a:p>
        </p:txBody>
      </p:sp>
      <p:sp>
        <p:nvSpPr>
          <p:cNvPr id="3" name="Content Placeholder 2"/>
          <p:cNvSpPr>
            <a:spLocks noGrp="1"/>
          </p:cNvSpPr>
          <p:nvPr>
            <p:ph idx="1"/>
          </p:nvPr>
        </p:nvSpPr>
        <p:spPr>
          <a:xfrm>
            <a:off x="1251678" y="1383323"/>
            <a:ext cx="10178322" cy="4496269"/>
          </a:xfrm>
        </p:spPr>
        <p:txBody>
          <a:bodyPr/>
          <a:lstStyle/>
          <a:p>
            <a:r>
              <a:rPr lang="en-GB" dirty="0"/>
              <a:t>What you need to include:</a:t>
            </a:r>
          </a:p>
          <a:p>
            <a:endParaRPr lang="en-GB" dirty="0"/>
          </a:p>
        </p:txBody>
      </p:sp>
      <p:pic>
        <p:nvPicPr>
          <p:cNvPr id="5"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1019" t="22921" r="30925" b="49733"/>
          <a:stretch/>
        </p:blipFill>
        <p:spPr bwMode="auto">
          <a:xfrm>
            <a:off x="1414536" y="2051538"/>
            <a:ext cx="8680862" cy="25087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ight Brace 5"/>
          <p:cNvSpPr/>
          <p:nvPr/>
        </p:nvSpPr>
        <p:spPr>
          <a:xfrm>
            <a:off x="3681046" y="2672860"/>
            <a:ext cx="351691" cy="832339"/>
          </a:xfrm>
          <a:prstGeom prst="righ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 name="Right Brace 6"/>
          <p:cNvSpPr/>
          <p:nvPr/>
        </p:nvSpPr>
        <p:spPr>
          <a:xfrm>
            <a:off x="3821723" y="3540369"/>
            <a:ext cx="281354" cy="539262"/>
          </a:xfrm>
          <a:prstGeom prst="righ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TextBox 7"/>
          <p:cNvSpPr txBox="1"/>
          <p:nvPr/>
        </p:nvSpPr>
        <p:spPr>
          <a:xfrm>
            <a:off x="4126523" y="2872154"/>
            <a:ext cx="3610708" cy="307777"/>
          </a:xfrm>
          <a:prstGeom prst="rect">
            <a:avLst/>
          </a:prstGeom>
          <a:noFill/>
        </p:spPr>
        <p:txBody>
          <a:bodyPr wrap="square" rtlCol="0">
            <a:spAutoFit/>
          </a:bodyPr>
          <a:lstStyle/>
          <a:p>
            <a:r>
              <a:rPr lang="en-GB" sz="1400" dirty="0"/>
              <a:t>Already completed on power point</a:t>
            </a:r>
          </a:p>
        </p:txBody>
      </p:sp>
      <p:sp>
        <p:nvSpPr>
          <p:cNvPr id="9" name="TextBox 8"/>
          <p:cNvSpPr txBox="1"/>
          <p:nvPr/>
        </p:nvSpPr>
        <p:spPr>
          <a:xfrm>
            <a:off x="4243754" y="3669323"/>
            <a:ext cx="3610708" cy="307777"/>
          </a:xfrm>
          <a:prstGeom prst="rect">
            <a:avLst/>
          </a:prstGeom>
          <a:noFill/>
        </p:spPr>
        <p:txBody>
          <a:bodyPr wrap="square" rtlCol="0">
            <a:spAutoFit/>
          </a:bodyPr>
          <a:lstStyle/>
          <a:p>
            <a:r>
              <a:rPr lang="en-GB" sz="1400" dirty="0"/>
              <a:t>Already completed on power point</a:t>
            </a:r>
          </a:p>
        </p:txBody>
      </p:sp>
    </p:spTree>
    <p:extLst>
      <p:ext uri="{BB962C8B-B14F-4D97-AF65-F5344CB8AC3E}">
        <p14:creationId xmlns:p14="http://schemas.microsoft.com/office/powerpoint/2010/main" val="16618903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81136" y="200399"/>
            <a:ext cx="10606772" cy="1065693"/>
          </a:xfrm>
        </p:spPr>
        <p:txBody>
          <a:bodyPr>
            <a:normAutofit fontScale="90000"/>
          </a:bodyPr>
          <a:lstStyle/>
          <a:p>
            <a:r>
              <a:rPr lang="en-GB" dirty="0"/>
              <a:t>Task 1 – how marks will be awarded</a:t>
            </a:r>
          </a:p>
        </p:txBody>
      </p:sp>
      <p:graphicFrame>
        <p:nvGraphicFramePr>
          <p:cNvPr id="10" name="Table 9"/>
          <p:cNvGraphicFramePr>
            <a:graphicFrameLocks noGrp="1"/>
          </p:cNvGraphicFramePr>
          <p:nvPr/>
        </p:nvGraphicFramePr>
        <p:xfrm>
          <a:off x="1329266" y="1516651"/>
          <a:ext cx="8640960" cy="4446339"/>
        </p:xfrm>
        <a:graphic>
          <a:graphicData uri="http://schemas.openxmlformats.org/drawingml/2006/table">
            <a:tbl>
              <a:tblPr firstRow="1" bandRow="1">
                <a:tableStyleId>{5C22544A-7EE6-4342-B048-85BDC9FD1C3A}</a:tableStyleId>
              </a:tblPr>
              <a:tblGrid>
                <a:gridCol w="2880320">
                  <a:extLst>
                    <a:ext uri="{9D8B030D-6E8A-4147-A177-3AD203B41FA5}">
                      <a16:colId xmlns:a16="http://schemas.microsoft.com/office/drawing/2014/main" val="20000"/>
                    </a:ext>
                  </a:extLst>
                </a:gridCol>
                <a:gridCol w="2880320">
                  <a:extLst>
                    <a:ext uri="{9D8B030D-6E8A-4147-A177-3AD203B41FA5}">
                      <a16:colId xmlns:a16="http://schemas.microsoft.com/office/drawing/2014/main" val="20001"/>
                    </a:ext>
                  </a:extLst>
                </a:gridCol>
                <a:gridCol w="2880320">
                  <a:extLst>
                    <a:ext uri="{9D8B030D-6E8A-4147-A177-3AD203B41FA5}">
                      <a16:colId xmlns:a16="http://schemas.microsoft.com/office/drawing/2014/main" val="20002"/>
                    </a:ext>
                  </a:extLst>
                </a:gridCol>
              </a:tblGrid>
              <a:tr h="355065">
                <a:tc gridSpan="3">
                  <a:txBody>
                    <a:bodyPr/>
                    <a:lstStyle/>
                    <a:p>
                      <a:r>
                        <a:rPr lang="en-GB" dirty="0"/>
                        <a:t>LO1:</a:t>
                      </a:r>
                      <a:r>
                        <a:rPr lang="en-GB" baseline="0" dirty="0"/>
                        <a:t> Understand how to communicate effectively</a:t>
                      </a:r>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0000"/>
                  </a:ext>
                </a:extLst>
              </a:tr>
              <a:tr h="345565">
                <a:tc>
                  <a:txBody>
                    <a:bodyPr/>
                    <a:lstStyle/>
                    <a:p>
                      <a:pPr algn="ctr"/>
                      <a:r>
                        <a:rPr lang="en-GB" dirty="0"/>
                        <a:t>MB1:</a:t>
                      </a:r>
                      <a:r>
                        <a:rPr lang="en-GB" baseline="0" dirty="0"/>
                        <a:t> 1-4 Marks</a:t>
                      </a:r>
                      <a:endParaRPr lang="en-GB" dirty="0"/>
                    </a:p>
                  </a:txBody>
                  <a:tcPr/>
                </a:tc>
                <a:tc>
                  <a:txBody>
                    <a:bodyPr/>
                    <a:lstStyle/>
                    <a:p>
                      <a:pPr algn="ctr"/>
                      <a:r>
                        <a:rPr lang="en-GB" dirty="0"/>
                        <a:t>MB2: 5-8 Marks</a:t>
                      </a:r>
                    </a:p>
                  </a:txBody>
                  <a:tcPr/>
                </a:tc>
                <a:tc>
                  <a:txBody>
                    <a:bodyPr/>
                    <a:lstStyle/>
                    <a:p>
                      <a:pPr algn="ctr"/>
                      <a:r>
                        <a:rPr lang="en-GB" dirty="0"/>
                        <a:t>MB3: 9-11 Marks</a:t>
                      </a:r>
                    </a:p>
                  </a:txBody>
                  <a:tcPr/>
                </a:tc>
                <a:extLst>
                  <a:ext uri="{0D108BD9-81ED-4DB2-BD59-A6C34878D82A}">
                    <a16:rowId xmlns:a16="http://schemas.microsoft.com/office/drawing/2014/main" val="10001"/>
                  </a:ext>
                </a:extLst>
              </a:tr>
              <a:tr h="3714819">
                <a:tc>
                  <a:txBody>
                    <a:bodyPr/>
                    <a:lstStyle/>
                    <a:p>
                      <a:r>
                        <a:rPr lang="en-GB" sz="1800" b="0" kern="1200" dirty="0">
                          <a:solidFill>
                            <a:schemeClr val="dk1"/>
                          </a:solidFill>
                          <a:effectLst/>
                          <a:latin typeface="+mn-lt"/>
                          <a:ea typeface="+mn-ea"/>
                          <a:cs typeface="+mn-cs"/>
                        </a:rPr>
                        <a:t>Demonstrates a basic understanding of effective communication. </a:t>
                      </a:r>
                    </a:p>
                    <a:p>
                      <a:r>
                        <a:rPr lang="en-GB" sz="1800" b="0" kern="1200" dirty="0">
                          <a:solidFill>
                            <a:schemeClr val="dk1"/>
                          </a:solidFill>
                          <a:effectLst/>
                          <a:latin typeface="+mn-lt"/>
                          <a:ea typeface="+mn-ea"/>
                          <a:cs typeface="+mn-cs"/>
                        </a:rPr>
                        <a:t>Produces a basic explanation of some of the different types of communication methods related to a health, social care and early years setting. This may be a list of points with only partly relevant examples given. </a:t>
                      </a:r>
                    </a:p>
                    <a:p>
                      <a:endParaRPr lang="en-GB" dirty="0"/>
                    </a:p>
                  </a:txBody>
                  <a:tcPr/>
                </a:tc>
                <a:tc>
                  <a:txBody>
                    <a:bodyPr/>
                    <a:lstStyle/>
                    <a:p>
                      <a:r>
                        <a:rPr lang="en-GB" dirty="0"/>
                        <a:t>Demonstrates a sound understanding of effective communication. </a:t>
                      </a:r>
                    </a:p>
                    <a:p>
                      <a:r>
                        <a:rPr lang="en-GB" dirty="0"/>
                        <a:t>Produces a sound explanation of most of the different types of communication methods related to a health, social care and early years setting. Examples given are clear and mostly relevant to a health, social care and early years setting. </a:t>
                      </a:r>
                    </a:p>
                  </a:txBody>
                  <a:tcPr/>
                </a:tc>
                <a:tc>
                  <a:txBody>
                    <a:bodyPr/>
                    <a:lstStyle/>
                    <a:p>
                      <a:r>
                        <a:rPr lang="en-GB" dirty="0"/>
                        <a:t>Demonstrates a thorough understanding of effective communication. </a:t>
                      </a:r>
                    </a:p>
                    <a:p>
                      <a:r>
                        <a:rPr lang="en-GB" dirty="0"/>
                        <a:t>Produces a thorough explanation of all</a:t>
                      </a:r>
                      <a:r>
                        <a:rPr lang="en-GB" baseline="0" dirty="0"/>
                        <a:t> </a:t>
                      </a:r>
                      <a:r>
                        <a:rPr lang="en-GB" dirty="0"/>
                        <a:t>of the different types of communication methods related to a health, social care and early years setting. Examples given are clear and wholly relevant to a health, social care and early years setting. </a:t>
                      </a: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1095115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6539" y="0"/>
            <a:ext cx="10178322" cy="973015"/>
          </a:xfrm>
          <a:solidFill>
            <a:srgbClr val="FFFF00"/>
          </a:solidFill>
          <a:ln w="76200">
            <a:solidFill>
              <a:srgbClr val="FF0000"/>
            </a:solidFill>
          </a:ln>
        </p:spPr>
        <p:txBody>
          <a:bodyPr>
            <a:noAutofit/>
          </a:bodyPr>
          <a:lstStyle/>
          <a:p>
            <a:r>
              <a:rPr lang="en-GB" sz="7200" b="1" dirty="0">
                <a:effectLst>
                  <a:outerShdw blurRad="38100" dist="38100" dir="2700000" algn="tl">
                    <a:srgbClr val="000000">
                      <a:alpha val="43137"/>
                    </a:srgbClr>
                  </a:outerShdw>
                </a:effectLst>
              </a:rPr>
              <a:t>Task 1 (c)</a:t>
            </a:r>
          </a:p>
        </p:txBody>
      </p:sp>
      <p:sp>
        <p:nvSpPr>
          <p:cNvPr id="3" name="Content Placeholder 2"/>
          <p:cNvSpPr>
            <a:spLocks noGrp="1"/>
          </p:cNvSpPr>
          <p:nvPr>
            <p:ph idx="1"/>
          </p:nvPr>
        </p:nvSpPr>
        <p:spPr>
          <a:xfrm>
            <a:off x="832339" y="4232031"/>
            <a:ext cx="10984523" cy="2004646"/>
          </a:xfrm>
          <a:solidFill>
            <a:srgbClr val="00B0F0"/>
          </a:solidFill>
        </p:spPr>
        <p:txBody>
          <a:bodyPr>
            <a:normAutofit/>
          </a:bodyPr>
          <a:lstStyle/>
          <a:p>
            <a:pPr>
              <a:buNone/>
            </a:pPr>
            <a:r>
              <a:rPr lang="en-GB" dirty="0">
                <a:solidFill>
                  <a:schemeClr val="tx1"/>
                </a:solidFill>
              </a:rPr>
              <a:t>If you use a picture or a quote in your work you MUST type underneath where it came from</a:t>
            </a:r>
          </a:p>
          <a:p>
            <a:pPr>
              <a:buNone/>
            </a:pPr>
            <a:r>
              <a:rPr lang="en-GB" dirty="0">
                <a:solidFill>
                  <a:schemeClr val="tx1"/>
                </a:solidFill>
              </a:rPr>
              <a:t>Your slide presentation now </a:t>
            </a:r>
            <a:r>
              <a:rPr lang="en-GB">
                <a:solidFill>
                  <a:schemeClr val="tx1"/>
                </a:solidFill>
              </a:rPr>
              <a:t>needs to </a:t>
            </a:r>
            <a:r>
              <a:rPr lang="en-GB" dirty="0">
                <a:solidFill>
                  <a:schemeClr val="tx1"/>
                </a:solidFill>
              </a:rPr>
              <a:t>cover the different types of  written communication’ explaining why clear forms of communication are necessary. You MUST include examples of how written communication will be used in health, social care and early years settings:</a:t>
            </a:r>
          </a:p>
          <a:p>
            <a:pPr>
              <a:buNone/>
            </a:pPr>
            <a:r>
              <a:rPr lang="en-GB" dirty="0">
                <a:solidFill>
                  <a:schemeClr val="tx1"/>
                </a:solidFill>
              </a:rPr>
              <a:t>	</a:t>
            </a:r>
          </a:p>
          <a:p>
            <a:pPr>
              <a:buNone/>
            </a:pPr>
            <a:endParaRPr lang="en-GB" dirty="0"/>
          </a:p>
        </p:txBody>
      </p:sp>
      <p:sp>
        <p:nvSpPr>
          <p:cNvPr id="4" name="Title 1"/>
          <p:cNvSpPr txBox="1">
            <a:spLocks/>
          </p:cNvSpPr>
          <p:nvPr/>
        </p:nvSpPr>
        <p:spPr>
          <a:xfrm>
            <a:off x="5205047" y="5720863"/>
            <a:ext cx="6658707" cy="1137137"/>
          </a:xfrm>
          <a:prstGeom prst="rect">
            <a:avLst/>
          </a:prstGeom>
          <a:solidFill>
            <a:srgbClr val="FFFF00"/>
          </a:solidFill>
          <a:ln w="76200">
            <a:solidFill>
              <a:srgbClr val="FF0000"/>
            </a:solidFill>
          </a:ln>
        </p:spPr>
        <p:txBody>
          <a:bodyPr vert="horz" lIns="91440" tIns="45720" rIns="91440" bIns="45720" rtlCol="0" anchor="t">
            <a:no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400" b="1" i="0" u="none" strike="noStrike" kern="1200" cap="all" spc="200" normalizeH="0" baseline="0" noProof="0" dirty="0">
                <a:ln>
                  <a:noFill/>
                </a:ln>
                <a:solidFill>
                  <a:schemeClr val="tx2"/>
                </a:solidFill>
                <a:effectLst>
                  <a:outerShdw blurRad="38100" dist="38100" dir="2700000" algn="tl">
                    <a:srgbClr val="000000">
                      <a:alpha val="43137"/>
                    </a:srgbClr>
                  </a:outerShdw>
                </a:effectLst>
                <a:uLnTx/>
                <a:uFillTx/>
                <a:latin typeface="+mj-lt"/>
                <a:ea typeface="+mj-ea"/>
                <a:cs typeface="+mj-cs"/>
              </a:rPr>
              <a:t>REMEMBER – this is only part of the first task so you </a:t>
            </a:r>
            <a:r>
              <a:rPr kumimoji="0" lang="en-GB" sz="2400" b="1" i="0" u="sng" strike="noStrike" kern="1200" cap="all" spc="200" normalizeH="0" baseline="0" noProof="0" dirty="0">
                <a:ln>
                  <a:noFill/>
                </a:ln>
                <a:solidFill>
                  <a:schemeClr val="tx2"/>
                </a:solidFill>
                <a:effectLst>
                  <a:outerShdw blurRad="38100" dist="38100" dir="2700000" algn="tl">
                    <a:srgbClr val="000000">
                      <a:alpha val="43137"/>
                    </a:srgbClr>
                  </a:outerShdw>
                </a:effectLst>
                <a:uLnTx/>
                <a:uFillTx/>
                <a:latin typeface="+mj-lt"/>
                <a:ea typeface="+mj-ea"/>
                <a:cs typeface="+mj-cs"/>
              </a:rPr>
              <a:t>must</a:t>
            </a:r>
            <a:r>
              <a:rPr kumimoji="0" lang="en-GB" sz="2400" b="1" i="0" strike="noStrike" kern="1200" cap="all" spc="200" normalizeH="0" baseline="0" noProof="0" dirty="0">
                <a:ln>
                  <a:noFill/>
                </a:ln>
                <a:solidFill>
                  <a:schemeClr val="tx2"/>
                </a:solidFill>
                <a:effectLst>
                  <a:outerShdw blurRad="38100" dist="38100" dir="2700000" algn="tl">
                    <a:srgbClr val="000000">
                      <a:alpha val="43137"/>
                    </a:srgbClr>
                  </a:outerShdw>
                </a:effectLst>
                <a:uLnTx/>
                <a:uFillTx/>
                <a:latin typeface="+mj-lt"/>
                <a:ea typeface="+mj-ea"/>
                <a:cs typeface="+mj-cs"/>
              </a:rPr>
              <a:t> save your work as you will be adding to it later on</a:t>
            </a:r>
            <a:endParaRPr kumimoji="0" lang="en-GB" sz="2400" b="1" i="0" u="none" strike="noStrike" kern="1200" cap="all" spc="200" normalizeH="0" baseline="0" noProof="0" dirty="0">
              <a:ln>
                <a:noFill/>
              </a:ln>
              <a:solidFill>
                <a:schemeClr val="tx2"/>
              </a:solidFill>
              <a:effectLst>
                <a:outerShdw blurRad="38100" dist="38100" dir="2700000" algn="tl">
                  <a:srgbClr val="000000">
                    <a:alpha val="43137"/>
                  </a:srgbClr>
                </a:outerShdw>
              </a:effectLst>
              <a:uLnTx/>
              <a:uFillTx/>
              <a:latin typeface="+mj-lt"/>
              <a:ea typeface="+mj-ea"/>
              <a:cs typeface="+mj-cs"/>
            </a:endParaRPr>
          </a:p>
        </p:txBody>
      </p:sp>
      <p:sp>
        <p:nvSpPr>
          <p:cNvPr id="5" name="TextBox 4"/>
          <p:cNvSpPr txBox="1"/>
          <p:nvPr/>
        </p:nvSpPr>
        <p:spPr>
          <a:xfrm>
            <a:off x="984739" y="1101969"/>
            <a:ext cx="10761784" cy="2862322"/>
          </a:xfrm>
          <a:prstGeom prst="rect">
            <a:avLst/>
          </a:prstGeom>
          <a:solidFill>
            <a:srgbClr val="00B0F0"/>
          </a:solidFill>
        </p:spPr>
        <p:txBody>
          <a:bodyPr wrap="square" rtlCol="0">
            <a:spAutoFit/>
          </a:bodyPr>
          <a:lstStyle/>
          <a:p>
            <a:pPr>
              <a:buNone/>
            </a:pPr>
            <a:r>
              <a:rPr lang="en-GB" dirty="0"/>
              <a:t>Setting the scene – good communication is everything</a:t>
            </a:r>
          </a:p>
          <a:p>
            <a:pPr>
              <a:buNone/>
            </a:pPr>
            <a:endParaRPr lang="en-GB" dirty="0"/>
          </a:p>
          <a:p>
            <a:pPr>
              <a:buNone/>
            </a:pPr>
            <a:r>
              <a:rPr lang="en-GB" dirty="0"/>
              <a:t>In your local area there has been a recent review of the care given in health, social care and early years settings. One recommendation of the review is that communication needs to be improved when working in these settings. Care workers will attend three workshops where they will learn about best practice in effective communication. You must produce a slide presentation and fact sheets which will give clear guidance on how a care worker should communicate in health, social care and early years settings.</a:t>
            </a:r>
          </a:p>
          <a:p>
            <a:pPr>
              <a:buNone/>
            </a:pPr>
            <a:endParaRPr lang="en-GB" dirty="0"/>
          </a:p>
          <a:p>
            <a:pPr>
              <a:buNone/>
            </a:pPr>
            <a:r>
              <a:rPr lang="en-GB" dirty="0"/>
              <a:t>Workshop 1 - the focus is on the different types of communication care workers should use and the factors that positively influence communication.</a:t>
            </a:r>
          </a:p>
        </p:txBody>
      </p:sp>
    </p:spTree>
    <p:extLst>
      <p:ext uri="{BB962C8B-B14F-4D97-AF65-F5344CB8AC3E}">
        <p14:creationId xmlns:p14="http://schemas.microsoft.com/office/powerpoint/2010/main" val="1605442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648460"/>
            <a:ext cx="10515600" cy="1325563"/>
          </a:xfrm>
        </p:spPr>
        <p:txBody>
          <a:bodyPr>
            <a:normAutofit fontScale="90000"/>
          </a:bodyPr>
          <a:lstStyle/>
          <a:p>
            <a:r>
              <a:rPr lang="en-GB" dirty="0"/>
              <a:t>						</a:t>
            </a:r>
            <a:br>
              <a:rPr lang="en-GB" dirty="0"/>
            </a:br>
            <a:r>
              <a:rPr lang="en-GB" dirty="0"/>
              <a:t>Title: </a:t>
            </a:r>
            <a:r>
              <a:rPr lang="en-GB" u="sng" dirty="0"/>
              <a:t>written communication</a:t>
            </a:r>
            <a:br>
              <a:rPr lang="en-GB" dirty="0"/>
            </a:br>
            <a:br>
              <a:rPr lang="en-GB" dirty="0"/>
            </a:br>
            <a:r>
              <a:rPr lang="en-GB" dirty="0"/>
              <a:t> </a:t>
            </a:r>
            <a:br>
              <a:rPr lang="en-GB" dirty="0"/>
            </a:br>
            <a:br>
              <a:rPr lang="en-GB" dirty="0"/>
            </a:br>
            <a:br>
              <a:rPr lang="en-GB" dirty="0"/>
            </a:br>
            <a:endParaRPr lang="en-GB" dirty="0"/>
          </a:p>
        </p:txBody>
      </p:sp>
      <p:sp>
        <p:nvSpPr>
          <p:cNvPr id="3" name="Content Placeholder 2"/>
          <p:cNvSpPr>
            <a:spLocks noGrp="1"/>
          </p:cNvSpPr>
          <p:nvPr>
            <p:ph idx="1"/>
          </p:nvPr>
        </p:nvSpPr>
        <p:spPr>
          <a:xfrm>
            <a:off x="1066800" y="2098431"/>
            <a:ext cx="9290538" cy="4525107"/>
          </a:xfrm>
        </p:spPr>
        <p:txBody>
          <a:bodyPr vert="horz" lIns="91440" tIns="45720" rIns="91440" bIns="45720" rtlCol="0" anchor="t">
            <a:normAutofit/>
          </a:bodyPr>
          <a:lstStyle/>
          <a:p>
            <a:r>
              <a:rPr lang="en-GB" b="1" u="sng" dirty="0"/>
              <a:t>Make notes in your books on slides 1 - 6:</a:t>
            </a:r>
          </a:p>
          <a:p>
            <a:endParaRPr lang="en-GB" dirty="0">
              <a:solidFill>
                <a:srgbClr val="FF0000"/>
              </a:solidFill>
            </a:endParaRPr>
          </a:p>
          <a:p>
            <a:pPr>
              <a:buNone/>
            </a:pPr>
            <a:r>
              <a:rPr lang="en-GB" dirty="0">
                <a:solidFill>
                  <a:schemeClr val="tx1"/>
                </a:solidFill>
              </a:rPr>
              <a:t>Written communication is important in health, social care and early years settings to:</a:t>
            </a:r>
          </a:p>
          <a:p>
            <a:r>
              <a:rPr lang="en-GB" dirty="0">
                <a:solidFill>
                  <a:schemeClr val="tx1"/>
                </a:solidFill>
              </a:rPr>
              <a:t>Ensure continuity between different care practitioners when providing care</a:t>
            </a:r>
          </a:p>
          <a:p>
            <a:r>
              <a:rPr lang="en-GB" dirty="0">
                <a:solidFill>
                  <a:schemeClr val="tx1"/>
                </a:solidFill>
              </a:rPr>
              <a:t>Ensure safety between different care practitioners when providing care</a:t>
            </a:r>
          </a:p>
          <a:p>
            <a:r>
              <a:rPr lang="en-GB" dirty="0">
                <a:solidFill>
                  <a:schemeClr val="tx1"/>
                </a:solidFill>
              </a:rPr>
              <a:t>Provide information about the care/treatment provided to individuals</a:t>
            </a:r>
          </a:p>
          <a:p>
            <a:r>
              <a:rPr lang="en-GB" dirty="0">
                <a:solidFill>
                  <a:schemeClr val="tx1"/>
                </a:solidFill>
              </a:rPr>
              <a:t>Ensure good quality care is provided</a:t>
            </a:r>
          </a:p>
          <a:p>
            <a:r>
              <a:rPr lang="en-GB" dirty="0">
                <a:solidFill>
                  <a:schemeClr val="tx1"/>
                </a:solidFill>
              </a:rPr>
              <a:t>Ensure individuals’ needs and preferences are met</a:t>
            </a:r>
          </a:p>
          <a:p>
            <a:r>
              <a:rPr lang="en-GB" dirty="0">
                <a:solidFill>
                  <a:schemeClr val="tx1"/>
                </a:solidFill>
              </a:rPr>
              <a:t>Provide an accurate record of the care/treatment provided in line with organisational and legal requirements.</a:t>
            </a:r>
          </a:p>
          <a:p>
            <a:endParaRPr lang="en-GB" dirty="0"/>
          </a:p>
        </p:txBody>
      </p:sp>
      <p:sp>
        <p:nvSpPr>
          <p:cNvPr id="13314" name="AutoShape 2" descr="Image result for writing clip ar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13316" name="Picture 4" descr="Image result for writing clip art"/>
          <p:cNvPicPr>
            <a:picLocks noChangeAspect="1" noChangeArrowheads="1"/>
          </p:cNvPicPr>
          <p:nvPr/>
        </p:nvPicPr>
        <p:blipFill>
          <a:blip r:embed="rId3" cstate="print"/>
          <a:srcRect/>
          <a:stretch>
            <a:fillRect/>
          </a:stretch>
        </p:blipFill>
        <p:spPr bwMode="auto">
          <a:xfrm rot="20441899">
            <a:off x="8791173" y="2933"/>
            <a:ext cx="3198646" cy="1767252"/>
          </a:xfrm>
          <a:prstGeom prst="rect">
            <a:avLst/>
          </a:prstGeom>
          <a:noFill/>
        </p:spPr>
      </p:pic>
    </p:spTree>
    <p:custDataLst>
      <p:tags r:id="rId1"/>
    </p:custDataLst>
    <p:extLst>
      <p:ext uri="{BB962C8B-B14F-4D97-AF65-F5344CB8AC3E}">
        <p14:creationId xmlns:p14="http://schemas.microsoft.com/office/powerpoint/2010/main" val="18992506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Written records</a:t>
            </a:r>
          </a:p>
        </p:txBody>
      </p:sp>
      <p:sp>
        <p:nvSpPr>
          <p:cNvPr id="4" name="Oval 3"/>
          <p:cNvSpPr/>
          <p:nvPr/>
        </p:nvSpPr>
        <p:spPr>
          <a:xfrm>
            <a:off x="5052646" y="3165231"/>
            <a:ext cx="1770185" cy="160606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Types of written records</a:t>
            </a:r>
          </a:p>
        </p:txBody>
      </p:sp>
      <p:sp>
        <p:nvSpPr>
          <p:cNvPr id="5" name="Oval 4"/>
          <p:cNvSpPr/>
          <p:nvPr/>
        </p:nvSpPr>
        <p:spPr>
          <a:xfrm>
            <a:off x="1148861" y="3188678"/>
            <a:ext cx="3505200" cy="160606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Instructions </a:t>
            </a:r>
            <a:r>
              <a:rPr lang="en-GB" dirty="0" err="1"/>
              <a:t>eg</a:t>
            </a:r>
            <a:r>
              <a:rPr lang="en-GB" dirty="0"/>
              <a:t> to carry out an activity, for a medical procedure</a:t>
            </a:r>
          </a:p>
        </p:txBody>
      </p:sp>
      <p:sp>
        <p:nvSpPr>
          <p:cNvPr id="6" name="Oval 5"/>
          <p:cNvSpPr/>
          <p:nvPr/>
        </p:nvSpPr>
        <p:spPr>
          <a:xfrm>
            <a:off x="4114800" y="5099540"/>
            <a:ext cx="3704492" cy="160606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Organisational records </a:t>
            </a:r>
            <a:r>
              <a:rPr lang="en-GB" dirty="0" err="1"/>
              <a:t>eg</a:t>
            </a:r>
            <a:r>
              <a:rPr lang="en-GB" dirty="0"/>
              <a:t> care assessments, risk assessments etc.</a:t>
            </a:r>
          </a:p>
        </p:txBody>
      </p:sp>
      <p:sp>
        <p:nvSpPr>
          <p:cNvPr id="7" name="Oval 6"/>
          <p:cNvSpPr/>
          <p:nvPr/>
        </p:nvSpPr>
        <p:spPr>
          <a:xfrm>
            <a:off x="7338646" y="3165231"/>
            <a:ext cx="3376247" cy="160606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Care records </a:t>
            </a:r>
            <a:r>
              <a:rPr lang="en-GB" dirty="0" err="1"/>
              <a:t>eg</a:t>
            </a:r>
            <a:r>
              <a:rPr lang="en-GB" dirty="0"/>
              <a:t> daily care report, care plans</a:t>
            </a:r>
          </a:p>
        </p:txBody>
      </p:sp>
      <p:sp>
        <p:nvSpPr>
          <p:cNvPr id="8" name="Oval 7"/>
          <p:cNvSpPr/>
          <p:nvPr/>
        </p:nvSpPr>
        <p:spPr>
          <a:xfrm>
            <a:off x="4021014" y="1160585"/>
            <a:ext cx="3645877" cy="168812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Emails and other written communications between </a:t>
            </a:r>
            <a:r>
              <a:rPr lang="en-GB" dirty="0" err="1"/>
              <a:t>professionsal</a:t>
            </a:r>
            <a:r>
              <a:rPr lang="en-GB" dirty="0"/>
              <a:t>, individuals, families etc.</a:t>
            </a:r>
          </a:p>
        </p:txBody>
      </p:sp>
      <p:cxnSp>
        <p:nvCxnSpPr>
          <p:cNvPr id="13" name="Straight Arrow Connector 12"/>
          <p:cNvCxnSpPr>
            <a:stCxn id="4" idx="0"/>
          </p:cNvCxnSpPr>
          <p:nvPr/>
        </p:nvCxnSpPr>
        <p:spPr>
          <a:xfrm flipV="1">
            <a:off x="5937739" y="2883877"/>
            <a:ext cx="17584" cy="28135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Straight Arrow Connector 17"/>
          <p:cNvCxnSpPr>
            <a:stCxn id="4" idx="2"/>
            <a:endCxn id="5" idx="6"/>
          </p:cNvCxnSpPr>
          <p:nvPr/>
        </p:nvCxnSpPr>
        <p:spPr>
          <a:xfrm flipH="1">
            <a:off x="4654061" y="3968262"/>
            <a:ext cx="398585" cy="2344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9" name="Straight Arrow Connector 18"/>
          <p:cNvCxnSpPr>
            <a:stCxn id="4" idx="4"/>
            <a:endCxn id="6" idx="0"/>
          </p:cNvCxnSpPr>
          <p:nvPr/>
        </p:nvCxnSpPr>
        <p:spPr>
          <a:xfrm>
            <a:off x="5937739" y="4771292"/>
            <a:ext cx="29307" cy="32824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p:cNvCxnSpPr>
            <a:stCxn id="4" idx="6"/>
            <a:endCxn id="7" idx="2"/>
          </p:cNvCxnSpPr>
          <p:nvPr/>
        </p:nvCxnSpPr>
        <p:spPr>
          <a:xfrm>
            <a:off x="6822831" y="3968262"/>
            <a:ext cx="515815"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lstStyle/>
          <a:p>
            <a:r>
              <a:rPr lang="en-GB" dirty="0"/>
              <a:t>Written skills</a:t>
            </a:r>
          </a:p>
        </p:txBody>
      </p:sp>
      <p:sp>
        <p:nvSpPr>
          <p:cNvPr id="3" name="Content Placeholder 2"/>
          <p:cNvSpPr>
            <a:spLocks noGrp="1"/>
          </p:cNvSpPr>
          <p:nvPr>
            <p:ph idx="1"/>
          </p:nvPr>
        </p:nvSpPr>
        <p:spPr>
          <a:xfrm>
            <a:off x="914401" y="1934309"/>
            <a:ext cx="10855568" cy="4923692"/>
          </a:xfrm>
          <a:solidFill>
            <a:srgbClr val="00B0F0"/>
          </a:solidFill>
        </p:spPr>
        <p:txBody>
          <a:bodyPr vert="horz" lIns="91440" tIns="45720" rIns="91440" bIns="45720" rtlCol="0" anchor="t">
            <a:normAutofit lnSpcReduction="10000"/>
          </a:bodyPr>
          <a:lstStyle/>
          <a:p>
            <a:pPr>
              <a:buNone/>
            </a:pPr>
            <a:r>
              <a:rPr lang="en-GB" dirty="0">
                <a:solidFill>
                  <a:schemeClr val="tx1"/>
                </a:solidFill>
              </a:rPr>
              <a:t>In order to be effective, written communications need to be:</a:t>
            </a:r>
          </a:p>
          <a:p>
            <a:r>
              <a:rPr lang="en-GB" dirty="0">
                <a:solidFill>
                  <a:schemeClr val="tx1"/>
                </a:solidFill>
              </a:rPr>
              <a:t>In a clear, simple language that the reader can understand</a:t>
            </a:r>
          </a:p>
          <a:p>
            <a:r>
              <a:rPr lang="en-GB" dirty="0">
                <a:solidFill>
                  <a:schemeClr val="tx1"/>
                </a:solidFill>
              </a:rPr>
              <a:t>Legible, with no:</a:t>
            </a:r>
          </a:p>
          <a:p>
            <a:pPr>
              <a:buNone/>
            </a:pPr>
            <a:r>
              <a:rPr lang="en-GB" dirty="0">
                <a:solidFill>
                  <a:schemeClr val="tx1"/>
                </a:solidFill>
              </a:rPr>
              <a:t>		Spelling errors</a:t>
            </a:r>
          </a:p>
          <a:p>
            <a:pPr>
              <a:buNone/>
            </a:pPr>
            <a:r>
              <a:rPr lang="en-GB" dirty="0">
                <a:solidFill>
                  <a:schemeClr val="tx1"/>
                </a:solidFill>
              </a:rPr>
              <a:t>		Incorrect grammar and punctuation</a:t>
            </a:r>
          </a:p>
          <a:p>
            <a:pPr>
              <a:buNone/>
            </a:pPr>
            <a:r>
              <a:rPr lang="en-GB" dirty="0">
                <a:solidFill>
                  <a:schemeClr val="tx1"/>
                </a:solidFill>
              </a:rPr>
              <a:t>		Abbreviations</a:t>
            </a:r>
          </a:p>
          <a:p>
            <a:pPr>
              <a:buNone/>
            </a:pPr>
            <a:r>
              <a:rPr lang="en-GB" dirty="0">
                <a:solidFill>
                  <a:schemeClr val="tx1"/>
                </a:solidFill>
              </a:rPr>
              <a:t>		Acronyms</a:t>
            </a:r>
          </a:p>
          <a:p>
            <a:pPr>
              <a:buNone/>
            </a:pPr>
            <a:r>
              <a:rPr lang="en-GB" dirty="0">
                <a:solidFill>
                  <a:schemeClr val="tx1"/>
                </a:solidFill>
              </a:rPr>
              <a:t>		‘Text’ speak</a:t>
            </a:r>
          </a:p>
          <a:p>
            <a:pPr>
              <a:buNone/>
            </a:pPr>
            <a:endParaRPr lang="en-GB" dirty="0">
              <a:solidFill>
                <a:schemeClr val="tx1"/>
              </a:solidFill>
            </a:endParaRPr>
          </a:p>
          <a:p>
            <a:pPr fontAlgn="base">
              <a:spcBef>
                <a:spcPct val="0"/>
              </a:spcBef>
              <a:spcAft>
                <a:spcPct val="0"/>
              </a:spcAft>
              <a:buNone/>
              <a:defRPr/>
            </a:pPr>
            <a:r>
              <a:rPr lang="en-GB" dirty="0">
                <a:solidFill>
                  <a:schemeClr val="tx1"/>
                </a:solidFill>
              </a:rPr>
              <a:t>It is VITAL that written information is accurate -</a:t>
            </a:r>
            <a:r>
              <a:rPr lang="en-GB" dirty="0">
                <a:solidFill>
                  <a:schemeClr val="tx1"/>
                </a:solidFill>
                <a:latin typeface="Gill Sans MT"/>
              </a:rPr>
              <a:t> </a:t>
            </a:r>
            <a:r>
              <a:rPr lang="en-GB" kern="0" dirty="0">
                <a:solidFill>
                  <a:srgbClr val="000000"/>
                </a:solidFill>
                <a:latin typeface="Gill Sans MT"/>
              </a:rPr>
              <a:t>if a mistake is made in a formal record a client could have the wrong treatment or be given incorrect information. This could lead to complaints and someone being taken to court or even to someone being given the wrong treatment, resulting in worsening illness or even death!!!</a:t>
            </a:r>
          </a:p>
          <a:p>
            <a:pPr>
              <a:buNone/>
            </a:pPr>
            <a:endParaRPr lang="en-GB" dirty="0">
              <a:solidFill>
                <a:schemeClr val="tx1"/>
              </a:solidFill>
            </a:endParaRPr>
          </a:p>
          <a:p>
            <a:pPr>
              <a:buNone/>
            </a:pPr>
            <a:endParaRPr lang="en-GB" dirty="0">
              <a:solidFill>
                <a:schemeClr val="tx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4786" y="0"/>
            <a:ext cx="10506568" cy="754753"/>
          </a:xfrm>
        </p:spPr>
        <p:txBody>
          <a:bodyPr>
            <a:normAutofit fontScale="90000"/>
          </a:bodyPr>
          <a:lstStyle/>
          <a:p>
            <a:r>
              <a:rPr lang="en-GB" dirty="0"/>
              <a:t>Effective written communication</a:t>
            </a:r>
          </a:p>
        </p:txBody>
      </p:sp>
      <p:sp>
        <p:nvSpPr>
          <p:cNvPr id="3" name="Content Placeholder 2"/>
          <p:cNvSpPr>
            <a:spLocks noGrp="1"/>
          </p:cNvSpPr>
          <p:nvPr>
            <p:ph idx="1"/>
          </p:nvPr>
        </p:nvSpPr>
        <p:spPr>
          <a:xfrm>
            <a:off x="1019907" y="691662"/>
            <a:ext cx="10879015" cy="2426676"/>
          </a:xfrm>
        </p:spPr>
        <p:txBody>
          <a:bodyPr>
            <a:noAutofit/>
          </a:bodyPr>
          <a:lstStyle/>
          <a:p>
            <a:r>
              <a:rPr lang="en-GB" dirty="0">
                <a:solidFill>
                  <a:schemeClr val="tx1"/>
                </a:solidFill>
              </a:rPr>
              <a:t>In order to be effective written communication needs to be completed in a timely manner as facts may be forgotten if it is left too long before they are written down</a:t>
            </a:r>
          </a:p>
          <a:p>
            <a:r>
              <a:rPr lang="en-GB" dirty="0">
                <a:solidFill>
                  <a:schemeClr val="tx1"/>
                </a:solidFill>
              </a:rPr>
              <a:t>Communications need all relevant details including dates, times, people involved etc</a:t>
            </a:r>
          </a:p>
          <a:p>
            <a:r>
              <a:rPr lang="en-GB" dirty="0">
                <a:solidFill>
                  <a:schemeClr val="tx1"/>
                </a:solidFill>
              </a:rPr>
              <a:t>Only facts need to be included, no irrelevant information, personal opinions or judgements</a:t>
            </a:r>
          </a:p>
          <a:p>
            <a:r>
              <a:rPr lang="en-GB" dirty="0">
                <a:solidFill>
                  <a:schemeClr val="tx1"/>
                </a:solidFill>
              </a:rPr>
              <a:t>Complete all written communications professionally </a:t>
            </a:r>
            <a:r>
              <a:rPr lang="en-GB" dirty="0" err="1">
                <a:solidFill>
                  <a:schemeClr val="tx1"/>
                </a:solidFill>
              </a:rPr>
              <a:t>ie</a:t>
            </a:r>
            <a:r>
              <a:rPr lang="en-GB" dirty="0">
                <a:solidFill>
                  <a:schemeClr val="tx1"/>
                </a:solidFill>
              </a:rPr>
              <a:t> no jargon, slang or inappropriate language or terms – nothing that could be considered discriminatory</a:t>
            </a:r>
          </a:p>
        </p:txBody>
      </p:sp>
      <p:sp>
        <p:nvSpPr>
          <p:cNvPr id="5" name="TextBox 4"/>
          <p:cNvSpPr txBox="1"/>
          <p:nvPr/>
        </p:nvSpPr>
        <p:spPr>
          <a:xfrm>
            <a:off x="902676" y="2965937"/>
            <a:ext cx="5251938" cy="923330"/>
          </a:xfrm>
          <a:prstGeom prst="rect">
            <a:avLst/>
          </a:prstGeom>
          <a:solidFill>
            <a:schemeClr val="accent5">
              <a:lumMod val="60000"/>
              <a:lumOff val="40000"/>
            </a:schemeClr>
          </a:solidFill>
        </p:spPr>
        <p:txBody>
          <a:bodyPr wrap="square" rtlCol="0">
            <a:spAutoFit/>
          </a:bodyPr>
          <a:lstStyle/>
          <a:p>
            <a:r>
              <a:rPr lang="en-GB" dirty="0"/>
              <a:t>Don’t Write:</a:t>
            </a:r>
          </a:p>
          <a:p>
            <a:r>
              <a:rPr lang="en-GB" dirty="0"/>
              <a:t>Fluid intake = 400mls/12hrs </a:t>
            </a:r>
            <a:br>
              <a:rPr lang="en-GB" dirty="0"/>
            </a:br>
            <a:r>
              <a:rPr lang="en-GB" b="1" dirty="0"/>
              <a:t>(meaning not immediately clear)</a:t>
            </a:r>
            <a:endParaRPr lang="en-GB" dirty="0"/>
          </a:p>
        </p:txBody>
      </p:sp>
      <p:sp>
        <p:nvSpPr>
          <p:cNvPr id="6" name="TextBox 5"/>
          <p:cNvSpPr txBox="1"/>
          <p:nvPr/>
        </p:nvSpPr>
        <p:spPr>
          <a:xfrm>
            <a:off x="6178062" y="2954214"/>
            <a:ext cx="5673969" cy="923330"/>
          </a:xfrm>
          <a:prstGeom prst="rect">
            <a:avLst/>
          </a:prstGeom>
          <a:solidFill>
            <a:srgbClr val="92D050"/>
          </a:solidFill>
        </p:spPr>
        <p:txBody>
          <a:bodyPr wrap="square" rtlCol="0">
            <a:spAutoFit/>
          </a:bodyPr>
          <a:lstStyle/>
          <a:p>
            <a:r>
              <a:rPr lang="en-GB" dirty="0"/>
              <a:t>Do Write:</a:t>
            </a:r>
          </a:p>
          <a:p>
            <a:r>
              <a:rPr lang="en-GB" dirty="0"/>
              <a:t>Mr Smith drank 400mls during the shift </a:t>
            </a:r>
            <a:br>
              <a:rPr lang="en-GB" dirty="0"/>
            </a:br>
            <a:r>
              <a:rPr lang="en-GB" b="1" dirty="0"/>
              <a:t>(message is clear)</a:t>
            </a:r>
            <a:endParaRPr lang="en-GB" dirty="0"/>
          </a:p>
        </p:txBody>
      </p:sp>
      <p:sp>
        <p:nvSpPr>
          <p:cNvPr id="7" name="TextBox 6"/>
          <p:cNvSpPr txBox="1"/>
          <p:nvPr/>
        </p:nvSpPr>
        <p:spPr>
          <a:xfrm>
            <a:off x="914399" y="3938953"/>
            <a:ext cx="5240215" cy="923330"/>
          </a:xfrm>
          <a:prstGeom prst="rect">
            <a:avLst/>
          </a:prstGeom>
          <a:solidFill>
            <a:schemeClr val="accent5">
              <a:lumMod val="60000"/>
              <a:lumOff val="40000"/>
            </a:schemeClr>
          </a:solidFill>
        </p:spPr>
        <p:txBody>
          <a:bodyPr wrap="square" rtlCol="0">
            <a:spAutoFit/>
          </a:bodyPr>
          <a:lstStyle/>
          <a:p>
            <a:r>
              <a:rPr lang="en-GB" dirty="0"/>
              <a:t>Don’t Write:</a:t>
            </a:r>
          </a:p>
          <a:p>
            <a:r>
              <a:rPr lang="en-GB" dirty="0"/>
              <a:t>Mr Smith returned to the unit with his wife around lunchtime. </a:t>
            </a:r>
            <a:r>
              <a:rPr lang="en-GB" b="1" dirty="0"/>
              <a:t>(non-specific)</a:t>
            </a:r>
            <a:endParaRPr lang="en-GB" dirty="0"/>
          </a:p>
        </p:txBody>
      </p:sp>
      <p:sp>
        <p:nvSpPr>
          <p:cNvPr id="8" name="TextBox 7"/>
          <p:cNvSpPr txBox="1"/>
          <p:nvPr/>
        </p:nvSpPr>
        <p:spPr>
          <a:xfrm>
            <a:off x="6201508" y="3938953"/>
            <a:ext cx="5662246" cy="923330"/>
          </a:xfrm>
          <a:prstGeom prst="rect">
            <a:avLst/>
          </a:prstGeom>
          <a:solidFill>
            <a:srgbClr val="92D050"/>
          </a:solidFill>
        </p:spPr>
        <p:txBody>
          <a:bodyPr wrap="square" rtlCol="0">
            <a:spAutoFit/>
          </a:bodyPr>
          <a:lstStyle/>
          <a:p>
            <a:r>
              <a:rPr lang="en-GB" dirty="0"/>
              <a:t>Do Write:</a:t>
            </a:r>
          </a:p>
          <a:p>
            <a:r>
              <a:rPr lang="en-GB" dirty="0"/>
              <a:t>Mr Smith returned to the unit with his wife at 11.45 am.  </a:t>
            </a:r>
            <a:r>
              <a:rPr lang="en-GB" b="1" dirty="0"/>
              <a:t>(specific and accurate)</a:t>
            </a:r>
            <a:endParaRPr lang="en-GB" dirty="0"/>
          </a:p>
        </p:txBody>
      </p:sp>
      <p:sp>
        <p:nvSpPr>
          <p:cNvPr id="9" name="TextBox 8"/>
          <p:cNvSpPr txBox="1"/>
          <p:nvPr/>
        </p:nvSpPr>
        <p:spPr>
          <a:xfrm>
            <a:off x="926122" y="4935414"/>
            <a:ext cx="5228491" cy="923330"/>
          </a:xfrm>
          <a:prstGeom prst="rect">
            <a:avLst/>
          </a:prstGeom>
          <a:solidFill>
            <a:schemeClr val="accent5">
              <a:lumMod val="60000"/>
              <a:lumOff val="40000"/>
            </a:schemeClr>
          </a:solidFill>
        </p:spPr>
        <p:txBody>
          <a:bodyPr wrap="square" rtlCol="0">
            <a:spAutoFit/>
          </a:bodyPr>
          <a:lstStyle/>
          <a:p>
            <a:r>
              <a:rPr lang="en-GB" dirty="0"/>
              <a:t>Don’t Write:</a:t>
            </a:r>
          </a:p>
          <a:p>
            <a:r>
              <a:rPr lang="en-GB" dirty="0"/>
              <a:t>Mrs </a:t>
            </a:r>
            <a:r>
              <a:rPr lang="en-GB" dirty="0" err="1"/>
              <a:t>Brwn</a:t>
            </a:r>
            <a:r>
              <a:rPr lang="en-GB" dirty="0"/>
              <a:t> not </a:t>
            </a:r>
            <a:r>
              <a:rPr lang="en-GB" dirty="0" err="1"/>
              <a:t>vry</a:t>
            </a:r>
            <a:r>
              <a:rPr lang="en-GB" dirty="0"/>
              <a:t> </a:t>
            </a:r>
            <a:r>
              <a:rPr lang="en-GB" dirty="0" err="1"/>
              <a:t>appy</a:t>
            </a:r>
            <a:r>
              <a:rPr lang="en-GB" dirty="0"/>
              <a:t> </a:t>
            </a:r>
            <a:r>
              <a:rPr lang="en-GB" dirty="0" err="1"/>
              <a:t>tday</a:t>
            </a:r>
            <a:r>
              <a:rPr lang="en-GB" dirty="0"/>
              <a:t> but </a:t>
            </a:r>
            <a:r>
              <a:rPr lang="en-GB" dirty="0" err="1"/>
              <a:t>lkn</a:t>
            </a:r>
            <a:r>
              <a:rPr lang="en-GB" dirty="0"/>
              <a:t> </a:t>
            </a:r>
            <a:r>
              <a:rPr lang="en-GB" dirty="0" err="1"/>
              <a:t>frwd</a:t>
            </a:r>
            <a:r>
              <a:rPr lang="en-GB" dirty="0"/>
              <a:t> 2 her son </a:t>
            </a:r>
            <a:r>
              <a:rPr lang="en-GB" dirty="0" err="1"/>
              <a:t>vstng</a:t>
            </a:r>
            <a:r>
              <a:rPr lang="en-GB" dirty="0"/>
              <a:t> </a:t>
            </a:r>
            <a:r>
              <a:rPr lang="en-GB" dirty="0" err="1"/>
              <a:t>ltr</a:t>
            </a:r>
            <a:r>
              <a:rPr lang="en-GB" dirty="0"/>
              <a:t> </a:t>
            </a:r>
            <a:r>
              <a:rPr lang="en-GB" b="1" dirty="0"/>
              <a:t>(illegible, may not be understood)</a:t>
            </a:r>
            <a:endParaRPr lang="en-GB" dirty="0"/>
          </a:p>
        </p:txBody>
      </p:sp>
      <p:sp>
        <p:nvSpPr>
          <p:cNvPr id="10" name="TextBox 9"/>
          <p:cNvSpPr txBox="1"/>
          <p:nvPr/>
        </p:nvSpPr>
        <p:spPr>
          <a:xfrm>
            <a:off x="6213231" y="4935414"/>
            <a:ext cx="5627077" cy="923330"/>
          </a:xfrm>
          <a:prstGeom prst="rect">
            <a:avLst/>
          </a:prstGeom>
          <a:solidFill>
            <a:srgbClr val="92D050"/>
          </a:solidFill>
        </p:spPr>
        <p:txBody>
          <a:bodyPr wrap="square" rtlCol="0">
            <a:spAutoFit/>
          </a:bodyPr>
          <a:lstStyle/>
          <a:p>
            <a:r>
              <a:rPr lang="en-GB" dirty="0"/>
              <a:t>Do Write:</a:t>
            </a:r>
          </a:p>
          <a:p>
            <a:r>
              <a:rPr lang="en-GB" dirty="0"/>
              <a:t>Mrs Brown is not very happy today but is looking forward to her son visiting later.  </a:t>
            </a:r>
            <a:r>
              <a:rPr lang="en-GB" b="1" dirty="0"/>
              <a:t>(legible and understandable)</a:t>
            </a:r>
            <a:endParaRPr lang="en-GB" dirty="0"/>
          </a:p>
        </p:txBody>
      </p:sp>
      <p:sp>
        <p:nvSpPr>
          <p:cNvPr id="11" name="TextBox 10"/>
          <p:cNvSpPr txBox="1"/>
          <p:nvPr/>
        </p:nvSpPr>
        <p:spPr>
          <a:xfrm>
            <a:off x="926122" y="5934670"/>
            <a:ext cx="5228491" cy="923330"/>
          </a:xfrm>
          <a:prstGeom prst="rect">
            <a:avLst/>
          </a:prstGeom>
          <a:solidFill>
            <a:schemeClr val="accent5">
              <a:lumMod val="60000"/>
              <a:lumOff val="40000"/>
            </a:schemeClr>
          </a:solidFill>
        </p:spPr>
        <p:txBody>
          <a:bodyPr wrap="square" rtlCol="0">
            <a:spAutoFit/>
          </a:bodyPr>
          <a:lstStyle/>
          <a:p>
            <a:r>
              <a:rPr lang="en-GB" dirty="0"/>
              <a:t>Don’t Write:</a:t>
            </a:r>
          </a:p>
          <a:p>
            <a:r>
              <a:rPr lang="en-GB" dirty="0"/>
              <a:t>He did quite well at tea time, but I don’t think he </a:t>
            </a:r>
            <a:br>
              <a:rPr lang="en-GB" dirty="0"/>
            </a:br>
            <a:r>
              <a:rPr lang="en-GB" dirty="0"/>
              <a:t>has eaten enough. </a:t>
            </a:r>
            <a:r>
              <a:rPr lang="en-GB" b="1" dirty="0"/>
              <a:t>(personal opinion)</a:t>
            </a:r>
            <a:endParaRPr lang="en-GB" dirty="0"/>
          </a:p>
        </p:txBody>
      </p:sp>
      <p:sp>
        <p:nvSpPr>
          <p:cNvPr id="12" name="TextBox 11"/>
          <p:cNvSpPr txBox="1"/>
          <p:nvPr/>
        </p:nvSpPr>
        <p:spPr>
          <a:xfrm>
            <a:off x="6213231" y="5934670"/>
            <a:ext cx="5627077" cy="923330"/>
          </a:xfrm>
          <a:prstGeom prst="rect">
            <a:avLst/>
          </a:prstGeom>
          <a:solidFill>
            <a:srgbClr val="92D050"/>
          </a:solidFill>
        </p:spPr>
        <p:txBody>
          <a:bodyPr wrap="square" rtlCol="0">
            <a:spAutoFit/>
          </a:bodyPr>
          <a:lstStyle/>
          <a:p>
            <a:r>
              <a:rPr lang="en-GB" dirty="0"/>
              <a:t>Do Write:</a:t>
            </a:r>
          </a:p>
          <a:p>
            <a:r>
              <a:rPr lang="en-GB" dirty="0"/>
              <a:t>Mr Smith managed to eat half of his evening meal but had refused lunch and afternoon tea. </a:t>
            </a:r>
            <a:r>
              <a:rPr lang="en-GB" b="1" dirty="0"/>
              <a:t>(reporting facts)</a:t>
            </a:r>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dirty="0"/>
              <a:t>Written communication in Health, Social Care and early years settings</a:t>
            </a:r>
            <a:endParaRPr lang="en-GB" sz="3600" dirty="0"/>
          </a:p>
        </p:txBody>
      </p:sp>
      <p:sp>
        <p:nvSpPr>
          <p:cNvPr id="3" name="Content Placeholder 2"/>
          <p:cNvSpPr>
            <a:spLocks noGrp="1"/>
          </p:cNvSpPr>
          <p:nvPr>
            <p:ph idx="1"/>
          </p:nvPr>
        </p:nvSpPr>
        <p:spPr>
          <a:xfrm>
            <a:off x="1251678" y="1441939"/>
            <a:ext cx="10635522" cy="4437654"/>
          </a:xfrm>
        </p:spPr>
        <p:txBody>
          <a:bodyPr>
            <a:noAutofit/>
          </a:bodyPr>
          <a:lstStyle/>
          <a:p>
            <a:pPr>
              <a:buNone/>
            </a:pPr>
            <a:r>
              <a:rPr lang="en-GB" dirty="0">
                <a:solidFill>
                  <a:schemeClr val="tx2"/>
                </a:solidFill>
              </a:rPr>
              <a:t>In many health, social care and early years settings there will be a policy about how to complete written communication and how often comunicat5ions need to be recorded.</a:t>
            </a:r>
          </a:p>
          <a:p>
            <a:endParaRPr lang="en-GB" dirty="0">
              <a:solidFill>
                <a:schemeClr val="tx2"/>
              </a:solidFill>
            </a:endParaRPr>
          </a:p>
          <a:p>
            <a:r>
              <a:rPr lang="en-GB" dirty="0">
                <a:solidFill>
                  <a:schemeClr val="tx2"/>
                </a:solidFill>
              </a:rPr>
              <a:t>Copies of written communication should always be kept in case they are needed for future reference. </a:t>
            </a:r>
          </a:p>
          <a:p>
            <a:r>
              <a:rPr lang="en-GB" b="1" u="sng" dirty="0">
                <a:solidFill>
                  <a:schemeClr val="tx2"/>
                </a:solidFill>
              </a:rPr>
              <a:t>Care plans </a:t>
            </a:r>
            <a:r>
              <a:rPr lang="en-GB" dirty="0">
                <a:solidFill>
                  <a:schemeClr val="tx2"/>
                </a:solidFill>
              </a:rPr>
              <a:t>– these describe what needs a client has and how they can be met.</a:t>
            </a:r>
          </a:p>
          <a:p>
            <a:r>
              <a:rPr lang="en-GB" b="1" u="sng" dirty="0">
                <a:solidFill>
                  <a:schemeClr val="tx2"/>
                </a:solidFill>
              </a:rPr>
              <a:t>Care records </a:t>
            </a:r>
            <a:r>
              <a:rPr lang="en-GB" dirty="0">
                <a:solidFill>
                  <a:schemeClr val="tx2"/>
                </a:solidFill>
              </a:rPr>
              <a:t>– these keep a record of appointments, problems etc.</a:t>
            </a:r>
          </a:p>
          <a:p>
            <a:r>
              <a:rPr lang="en-GB" b="1" u="sng" dirty="0">
                <a:solidFill>
                  <a:schemeClr val="tx2"/>
                </a:solidFill>
              </a:rPr>
              <a:t>Memos</a:t>
            </a:r>
            <a:r>
              <a:rPr lang="en-GB" dirty="0">
                <a:solidFill>
                  <a:schemeClr val="tx2"/>
                </a:solidFill>
              </a:rPr>
              <a:t> – to give information to someone at work.</a:t>
            </a:r>
          </a:p>
          <a:p>
            <a:r>
              <a:rPr lang="en-GB" b="1" u="sng" dirty="0">
                <a:solidFill>
                  <a:schemeClr val="tx2"/>
                </a:solidFill>
              </a:rPr>
              <a:t>Reports</a:t>
            </a:r>
            <a:r>
              <a:rPr lang="en-GB" dirty="0">
                <a:solidFill>
                  <a:schemeClr val="tx2"/>
                </a:solidFill>
              </a:rPr>
              <a:t> – a detailed description on an issue and how it is being resolved. For example a report on a child who is being bullied and what is being done about it.</a:t>
            </a:r>
          </a:p>
          <a:p>
            <a:pPr lvl="0"/>
            <a:r>
              <a:rPr lang="en-US" b="1" u="sng" dirty="0">
                <a:solidFill>
                  <a:prstClr val="black"/>
                </a:solidFill>
              </a:rPr>
              <a:t>Instructions</a:t>
            </a:r>
            <a:r>
              <a:rPr lang="en-US" b="1" dirty="0">
                <a:solidFill>
                  <a:prstClr val="black"/>
                </a:solidFill>
              </a:rPr>
              <a:t> - </a:t>
            </a:r>
            <a:r>
              <a:rPr lang="en-US" dirty="0">
                <a:solidFill>
                  <a:prstClr val="black"/>
                </a:solidFill>
              </a:rPr>
              <a:t>for medical procedure/operational activity giving details about when/how procedures are to be completed</a:t>
            </a:r>
          </a:p>
          <a:p>
            <a:endParaRPr lang="en-GB" dirty="0">
              <a:solidFill>
                <a:schemeClr val="tx2"/>
              </a:solidFill>
            </a:endParaRPr>
          </a:p>
          <a:p>
            <a:endParaRPr lang="en-GB" dirty="0">
              <a:solidFill>
                <a:schemeClr val="tx2"/>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85092" y="492370"/>
            <a:ext cx="10515600" cy="793478"/>
          </a:xfrm>
        </p:spPr>
        <p:txBody>
          <a:bodyPr>
            <a:normAutofit fontScale="90000"/>
          </a:bodyPr>
          <a:lstStyle/>
          <a:p>
            <a:r>
              <a:rPr lang="en-GB" dirty="0"/>
              <a:t>						</a:t>
            </a:r>
            <a:br>
              <a:rPr lang="en-GB" dirty="0"/>
            </a:br>
            <a:r>
              <a:rPr lang="en-US" dirty="0">
                <a:solidFill>
                  <a:srgbClr val="0070C0"/>
                </a:solidFill>
              </a:rPr>
              <a:t> types of written skills:</a:t>
            </a:r>
            <a:endParaRPr lang="en-GB" dirty="0"/>
          </a:p>
        </p:txBody>
      </p:sp>
      <p:sp>
        <p:nvSpPr>
          <p:cNvPr id="3" name="Content Placeholder 2"/>
          <p:cNvSpPr>
            <a:spLocks noGrp="1"/>
          </p:cNvSpPr>
          <p:nvPr>
            <p:ph idx="1"/>
          </p:nvPr>
        </p:nvSpPr>
        <p:spPr>
          <a:xfrm>
            <a:off x="1066800" y="2145323"/>
            <a:ext cx="9290538" cy="4478215"/>
          </a:xfrm>
        </p:spPr>
        <p:txBody>
          <a:bodyPr vert="horz" lIns="91440" tIns="45720" rIns="91440" bIns="45720" rtlCol="0" anchor="t">
            <a:normAutofit lnSpcReduction="10000"/>
          </a:bodyPr>
          <a:lstStyle/>
          <a:p>
            <a:pPr>
              <a:buNone/>
            </a:pPr>
            <a:r>
              <a:rPr lang="en-GB" b="1" dirty="0">
                <a:solidFill>
                  <a:schemeClr val="tx1"/>
                </a:solidFill>
              </a:rPr>
              <a:t>Writing a Care Plan</a:t>
            </a:r>
            <a:r>
              <a:rPr lang="en-GB" dirty="0">
                <a:solidFill>
                  <a:schemeClr val="tx1"/>
                </a:solidFill>
              </a:rPr>
              <a:t>	</a:t>
            </a:r>
          </a:p>
          <a:p>
            <a:pPr>
              <a:buNone/>
            </a:pPr>
            <a:r>
              <a:rPr lang="en-GB" dirty="0">
                <a:solidFill>
                  <a:schemeClr val="tx1"/>
                </a:solidFill>
              </a:rPr>
              <a:t>A care plan is a written record that sets out an individual’s preferences, wishes, care and support needs, including actions that will be taken, how the care and support will be provided, when and by whom</a:t>
            </a:r>
          </a:p>
          <a:p>
            <a:pPr lvl="0">
              <a:spcBef>
                <a:spcPts val="576"/>
              </a:spcBef>
              <a:buNone/>
            </a:pPr>
            <a:r>
              <a:rPr lang="en-US" b="1" dirty="0">
                <a:solidFill>
                  <a:prstClr val="black"/>
                </a:solidFill>
              </a:rPr>
              <a:t>The principles:</a:t>
            </a:r>
          </a:p>
          <a:p>
            <a:pPr marL="342900" lvl="0" indent="-342900">
              <a:spcBef>
                <a:spcPts val="0"/>
              </a:spcBef>
            </a:pPr>
            <a:r>
              <a:rPr lang="en-US" dirty="0"/>
              <a:t>Provides clear information - is written in a way that the service user can understand by using their own words, signs, photographs etc.</a:t>
            </a:r>
          </a:p>
          <a:p>
            <a:pPr marL="342900" lvl="0" indent="-342900">
              <a:spcBef>
                <a:spcPts val="0"/>
              </a:spcBef>
            </a:pPr>
            <a:r>
              <a:rPr lang="en-US" dirty="0">
                <a:solidFill>
                  <a:prstClr val="black"/>
                </a:solidFill>
              </a:rPr>
              <a:t>Is written with the service user and/or their representatives such as their family, advocate.</a:t>
            </a:r>
            <a:endParaRPr lang="en-US" dirty="0"/>
          </a:p>
          <a:p>
            <a:pPr marL="342900" lvl="0" indent="-342900">
              <a:spcBef>
                <a:spcPts val="0"/>
              </a:spcBef>
            </a:pPr>
            <a:r>
              <a:rPr lang="en-US" dirty="0">
                <a:solidFill>
                  <a:prstClr val="black"/>
                </a:solidFill>
              </a:rPr>
              <a:t>Includes accurate information that is up-to-date and correct.</a:t>
            </a:r>
          </a:p>
          <a:p>
            <a:pPr lvl="0">
              <a:spcBef>
                <a:spcPts val="576"/>
              </a:spcBef>
              <a:buNone/>
            </a:pPr>
            <a:endParaRPr lang="en-US" dirty="0">
              <a:solidFill>
                <a:prstClr val="black"/>
              </a:solidFill>
            </a:endParaRPr>
          </a:p>
          <a:p>
            <a:pPr marL="342900" lvl="0" indent="-342900">
              <a:spcBef>
                <a:spcPts val="0"/>
              </a:spcBef>
            </a:pPr>
            <a:endParaRPr lang="en-US" dirty="0">
              <a:solidFill>
                <a:prstClr val="black"/>
              </a:solidFill>
            </a:endParaRPr>
          </a:p>
          <a:p>
            <a:pPr marL="342900" indent="-342900">
              <a:spcBef>
                <a:spcPts val="0"/>
              </a:spcBef>
              <a:buNone/>
            </a:pPr>
            <a:r>
              <a:rPr lang="en-US" dirty="0"/>
              <a:t>TASK: Research types of </a:t>
            </a:r>
            <a:r>
              <a:rPr lang="en-US" b="1" u="sng" dirty="0"/>
              <a:t>care and support plans</a:t>
            </a:r>
            <a:r>
              <a:rPr lang="en-US" dirty="0"/>
              <a:t> – what are their good/bad points?</a:t>
            </a:r>
          </a:p>
          <a:p>
            <a:pPr marL="342900" lvl="0" indent="-342900">
              <a:spcBef>
                <a:spcPts val="0"/>
              </a:spcBef>
              <a:buNone/>
            </a:pPr>
            <a:endParaRPr lang="en-US" dirty="0">
              <a:solidFill>
                <a:prstClr val="black"/>
              </a:solidFill>
            </a:endParaRPr>
          </a:p>
          <a:p>
            <a:endParaRPr lang="en-GB" dirty="0"/>
          </a:p>
        </p:txBody>
      </p:sp>
      <p:sp>
        <p:nvSpPr>
          <p:cNvPr id="13314" name="AutoShape 2" descr="Image result for writing clip ar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Tree>
    <p:custDataLst>
      <p:tags r:id="rId1"/>
    </p:custDataLst>
    <p:extLst>
      <p:ext uri="{BB962C8B-B14F-4D97-AF65-F5344CB8AC3E}">
        <p14:creationId xmlns:p14="http://schemas.microsoft.com/office/powerpoint/2010/main" val="18992506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solidFill>
                  <a:srgbClr val="0070C0"/>
                </a:solidFill>
              </a:rPr>
              <a:t>types of written skills:</a:t>
            </a:r>
            <a:endParaRPr lang="en-GB" dirty="0"/>
          </a:p>
        </p:txBody>
      </p:sp>
      <p:sp>
        <p:nvSpPr>
          <p:cNvPr id="3" name="Content Placeholder 2"/>
          <p:cNvSpPr>
            <a:spLocks noGrp="1"/>
          </p:cNvSpPr>
          <p:nvPr>
            <p:ph idx="1"/>
          </p:nvPr>
        </p:nvSpPr>
        <p:spPr>
          <a:xfrm>
            <a:off x="1251678" y="1230923"/>
            <a:ext cx="10178322" cy="4648669"/>
          </a:xfrm>
        </p:spPr>
        <p:txBody>
          <a:bodyPr>
            <a:normAutofit fontScale="92500" lnSpcReduction="10000"/>
          </a:bodyPr>
          <a:lstStyle/>
          <a:p>
            <a:pPr marL="342900" lvl="0" indent="-342900">
              <a:spcBef>
                <a:spcPts val="576"/>
              </a:spcBef>
              <a:buNone/>
            </a:pPr>
            <a:r>
              <a:rPr lang="en-US" b="1" dirty="0">
                <a:solidFill>
                  <a:prstClr val="black"/>
                </a:solidFill>
              </a:rPr>
              <a:t>Writing a Care Report</a:t>
            </a:r>
          </a:p>
          <a:p>
            <a:pPr marL="342900" lvl="0" indent="-342900">
              <a:spcBef>
                <a:spcPts val="576"/>
              </a:spcBef>
              <a:buNone/>
            </a:pPr>
            <a:endParaRPr lang="en-US" b="1" dirty="0">
              <a:solidFill>
                <a:prstClr val="black"/>
              </a:solidFill>
            </a:endParaRPr>
          </a:p>
          <a:p>
            <a:pPr marL="342900" lvl="0" indent="-342900">
              <a:spcBef>
                <a:spcPts val="576"/>
              </a:spcBef>
              <a:buNone/>
            </a:pPr>
            <a:r>
              <a:rPr lang="en-US" b="1" dirty="0">
                <a:solidFill>
                  <a:prstClr val="black"/>
                </a:solidFill>
              </a:rPr>
              <a:t>Principles:</a:t>
            </a:r>
            <a:endParaRPr lang="en-GB" dirty="0"/>
          </a:p>
          <a:p>
            <a:r>
              <a:rPr lang="en-GB" dirty="0">
                <a:solidFill>
                  <a:schemeClr val="tx1"/>
                </a:solidFill>
              </a:rPr>
              <a:t>Write as near as possible to the time you’ve delivered the care</a:t>
            </a:r>
          </a:p>
          <a:p>
            <a:r>
              <a:rPr lang="en-GB" dirty="0">
                <a:solidFill>
                  <a:schemeClr val="tx1"/>
                </a:solidFill>
              </a:rPr>
              <a:t>Write simply and clearly</a:t>
            </a:r>
          </a:p>
          <a:p>
            <a:r>
              <a:rPr lang="en-GB" dirty="0">
                <a:solidFill>
                  <a:schemeClr val="tx1"/>
                </a:solidFill>
              </a:rPr>
              <a:t>Write legibly (if hand-written) and as error-free as possible if keyed into a computer</a:t>
            </a:r>
          </a:p>
          <a:p>
            <a:r>
              <a:rPr lang="en-GB" dirty="0">
                <a:solidFill>
                  <a:schemeClr val="tx1"/>
                </a:solidFill>
              </a:rPr>
              <a:t>Insert dates and times as accurately as possible when specific events and circumstances occurred</a:t>
            </a:r>
          </a:p>
          <a:p>
            <a:r>
              <a:rPr lang="en-GB" dirty="0">
                <a:solidFill>
                  <a:schemeClr val="tx1"/>
                </a:solidFill>
              </a:rPr>
              <a:t>Avoid giving personal opinions</a:t>
            </a:r>
          </a:p>
          <a:p>
            <a:r>
              <a:rPr lang="en-GB" dirty="0">
                <a:solidFill>
                  <a:schemeClr val="tx1"/>
                </a:solidFill>
              </a:rPr>
              <a:t>Avoid writing anything judgemental or which may seem personally abusive or insulting. Report factually what you have observed.</a:t>
            </a:r>
          </a:p>
          <a:p>
            <a:r>
              <a:rPr lang="en-GB" dirty="0">
                <a:solidFill>
                  <a:schemeClr val="tx1"/>
                </a:solidFill>
              </a:rPr>
              <a:t>And remember, as part of the health care team, you have a responsibility to make sure that anything you write about a patient/client (or that any other member of staff writes, for that matter) remains confidential and cannot be accessed by any unauthorised person. </a:t>
            </a: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70C0"/>
                </a:solidFill>
              </a:rPr>
              <a:t>types of written skills:</a:t>
            </a:r>
            <a:endParaRPr lang="en-GB" dirty="0"/>
          </a:p>
        </p:txBody>
      </p:sp>
      <p:sp>
        <p:nvSpPr>
          <p:cNvPr id="3" name="Content Placeholder 2"/>
          <p:cNvSpPr>
            <a:spLocks noGrp="1"/>
          </p:cNvSpPr>
          <p:nvPr>
            <p:ph idx="1"/>
          </p:nvPr>
        </p:nvSpPr>
        <p:spPr/>
        <p:txBody>
          <a:bodyPr/>
          <a:lstStyle/>
          <a:p>
            <a:pPr lvl="0">
              <a:spcBef>
                <a:spcPts val="576"/>
              </a:spcBef>
              <a:buNone/>
            </a:pPr>
            <a:r>
              <a:rPr lang="en-US" b="1" dirty="0">
                <a:solidFill>
                  <a:prstClr val="black"/>
                </a:solidFill>
              </a:rPr>
              <a:t>Instructions for medical procedure/operational activity</a:t>
            </a:r>
          </a:p>
          <a:p>
            <a:pPr lvl="0">
              <a:spcBef>
                <a:spcPts val="576"/>
              </a:spcBef>
              <a:buNone/>
            </a:pPr>
            <a:r>
              <a:rPr lang="en-US" b="1" dirty="0">
                <a:solidFill>
                  <a:prstClr val="black"/>
                </a:solidFill>
              </a:rPr>
              <a:t>Principles:</a:t>
            </a:r>
          </a:p>
          <a:p>
            <a:pPr marL="342900" lvl="0" indent="-342900">
              <a:spcBef>
                <a:spcPts val="0"/>
              </a:spcBef>
            </a:pPr>
            <a:r>
              <a:rPr lang="en-US" dirty="0">
                <a:solidFill>
                  <a:prstClr val="black"/>
                </a:solidFill>
              </a:rPr>
              <a:t>Clear and easy to follow so that it can be understood by others.</a:t>
            </a:r>
          </a:p>
          <a:p>
            <a:pPr marL="342900" lvl="0" indent="-342900">
              <a:spcBef>
                <a:spcPts val="0"/>
              </a:spcBef>
            </a:pPr>
            <a:r>
              <a:rPr lang="en-US" dirty="0">
                <a:solidFill>
                  <a:prstClr val="black"/>
                </a:solidFill>
              </a:rPr>
              <a:t>Contain the necessary information only, so they can be carried out effectively.</a:t>
            </a:r>
          </a:p>
          <a:p>
            <a:pPr marL="342900" lvl="0" indent="-342900">
              <a:spcBef>
                <a:spcPts val="0"/>
              </a:spcBef>
            </a:pPr>
            <a:r>
              <a:rPr lang="en-US" dirty="0">
                <a:solidFill>
                  <a:prstClr val="black"/>
                </a:solidFill>
              </a:rPr>
              <a:t>Avoid the use of jargon, such as technical terms and abbreviations, as these may not be understood by all or may be misunderstood/misinterpreted.</a:t>
            </a:r>
          </a:p>
          <a:p>
            <a:endParaRPr lang="en-GB" dirty="0"/>
          </a:p>
        </p:txBody>
      </p:sp>
      <p:sp>
        <p:nvSpPr>
          <p:cNvPr id="4" name="TextBox 3"/>
          <p:cNvSpPr txBox="1"/>
          <p:nvPr/>
        </p:nvSpPr>
        <p:spPr>
          <a:xfrm>
            <a:off x="1219201" y="4525108"/>
            <a:ext cx="9894276" cy="1754326"/>
          </a:xfrm>
          <a:prstGeom prst="rect">
            <a:avLst/>
          </a:prstGeom>
          <a:solidFill>
            <a:srgbClr val="FFC000"/>
          </a:solidFill>
        </p:spPr>
        <p:txBody>
          <a:bodyPr wrap="square" rtlCol="0" anchor="t">
            <a:spAutoFit/>
          </a:bodyPr>
          <a:lstStyle/>
          <a:p>
            <a:r>
              <a:rPr lang="en-GB" dirty="0"/>
              <a:t>Tasks:</a:t>
            </a:r>
          </a:p>
          <a:p>
            <a:endParaRPr lang="en-GB" dirty="0"/>
          </a:p>
          <a:p>
            <a:r>
              <a:rPr lang="en-GB" dirty="0"/>
              <a:t>Using your work that you have already completed:</a:t>
            </a:r>
          </a:p>
          <a:p>
            <a:r>
              <a:rPr lang="en-GB" b="1" u="sng" dirty="0"/>
              <a:t>Add </a:t>
            </a:r>
            <a:r>
              <a:rPr lang="en-GB" dirty="0"/>
              <a:t>to your power point/</a:t>
            </a:r>
            <a:r>
              <a:rPr lang="en-GB" err="1"/>
              <a:t>docuemnt</a:t>
            </a:r>
            <a:r>
              <a:rPr lang="en-GB" dirty="0"/>
              <a:t> on the </a:t>
            </a:r>
            <a:r>
              <a:rPr lang="en-GB" b="1" u="sng" dirty="0"/>
              <a:t>different forms of written communication</a:t>
            </a:r>
            <a:r>
              <a:rPr lang="en-GB" dirty="0"/>
              <a:t> – make sure you give information on how to complete written communication. You need to include examples of how written communication is used in (</a:t>
            </a:r>
            <a:r>
              <a:rPr lang="en-GB" dirty="0" err="1"/>
              <a:t>i</a:t>
            </a:r>
            <a:r>
              <a:rPr lang="en-GB" dirty="0"/>
              <a:t>) health care, (ii) social care (iii) early years settings</a:t>
            </a:r>
            <a:endParaRPr lang="en-GB"/>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3.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1_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88B80F2C8ECB84D863A6171D4C46DA2" ma:contentTypeVersion="0" ma:contentTypeDescription="Create a new document." ma:contentTypeScope="" ma:versionID="1e3d0277c40933b029a2b59452d9fac4">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2630ECC-A949-4657-A617-61B573ED573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13D3C90E-4BE3-4D53-A5AB-6E0042834EDB}">
  <ds:schemaRefs>
    <ds:schemaRef ds:uri="http://schemas.microsoft.com/sharepoint/v3/contenttype/forms"/>
  </ds:schemaRefs>
</ds:datastoreItem>
</file>

<file path=customXml/itemProps3.xml><?xml version="1.0" encoding="utf-8"?>
<ds:datastoreItem xmlns:ds="http://schemas.openxmlformats.org/officeDocument/2006/customXml" ds:itemID="{0D45E6B0-EBC6-4D39-BA5A-44F600B48F76}">
  <ds:schemaRefs>
    <ds:schemaRef ds:uri="http://schemas.microsoft.com/office/2006/documentManagement/types"/>
    <ds:schemaRef ds:uri="http://purl.org/dc/terms/"/>
    <ds:schemaRef ds:uri="http://schemas.microsoft.com/office/infopath/2007/PartnerControls"/>
    <ds:schemaRef ds:uri="http://purl.org/dc/elements/1.1/"/>
    <ds:schemaRef ds:uri="http://schemas.openxmlformats.org/package/2006/metadata/core-properties"/>
    <ds:schemaRef ds:uri="http://schemas.microsoft.com/office/2006/metadata/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Badge</Template>
  <TotalTime>938</TotalTime>
  <Words>1196</Words>
  <Application>Microsoft Office PowerPoint</Application>
  <PresentationFormat>Widescreen</PresentationFormat>
  <Paragraphs>114</Paragraphs>
  <Slides>12</Slides>
  <Notes>0</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Badge</vt:lpstr>
      <vt:lpstr>1_Badge</vt:lpstr>
      <vt:lpstr>LEvel1/2 Health and Social Care</vt:lpstr>
      <vt:lpstr>       Title: written communication      </vt:lpstr>
      <vt:lpstr>Written records</vt:lpstr>
      <vt:lpstr>Written skills</vt:lpstr>
      <vt:lpstr>Effective written communication</vt:lpstr>
      <vt:lpstr>Written communication in Health, Social Care and early years settings</vt:lpstr>
      <vt:lpstr>        types of written skills:</vt:lpstr>
      <vt:lpstr>types of written skills:</vt:lpstr>
      <vt:lpstr>types of written skills:</vt:lpstr>
      <vt:lpstr>Specification recap  </vt:lpstr>
      <vt:lpstr>Task 1 – how marks will be awarded</vt:lpstr>
      <vt:lpstr>Task 1 (c)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LEvel1/2 Health and Social Care</dc:title>
  <dc:creator>nataley smith</dc:creator>
  <cp:lastModifiedBy>JACKSON, Claire (SHS Teacher)</cp:lastModifiedBy>
  <cp:revision>135</cp:revision>
  <cp:lastPrinted>2016-12-14T13:48:30Z</cp:lastPrinted>
  <dcterms:created xsi:type="dcterms:W3CDTF">2016-09-07T09:57:02Z</dcterms:created>
  <dcterms:modified xsi:type="dcterms:W3CDTF">2020-06-12T10:37:46Z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0x010100388B80F2C8ECB84D863A6171D4C46DA2</vt:lpwstr>
  </property>
  <property fmtid="{D5CDD505-2E9C-101B-9397-08002B2CF9AE}" pid="3" name="TalmosEventArgs1">
    <vt:lpwstr>GLbXztQivEZAWyb0nYNdYrIislonbj1baY3FxQ/hSX+iHNtMv+uRS1k6IzFmBv0+YLOPboTz3R92C3Pr30SSIMtS5HjTqXyCdqbBlL8HbrFrYim7HZsVUZB+7K+eR2XEHuB01nhP05my7ZKRW/txreWlcQlg+4eKn4JTPWhk4QGioz160s4l9kivrmNL7psfFOkNSc2wcm1x/nPEBK9b0fvM3MMLNqCOFzONQcPc801ayNe3wkVbajYr31QP0dc</vt:lpwstr>
  </property>
  <property fmtid="{D5CDD505-2E9C-101B-9397-08002B2CF9AE}" pid="4" name="TalmosEventArgs5">
    <vt:lpwstr>LJUNM2HP7hcJn+t5Zw9O1hl4zHytP90N+Rx7sYT2LVUoo4eK5TFC8SMt0kuGI3zLL5SSmrvYWMXIWFGJjbgKnseXI/6BH/YhfGWDvyiBWIkantVZjZv3QVm2vOPxCQpcpSJJ1+9K8OouIhyhkWMhBOocNsVKek5KGU9eCXEeJZWE1tJk=</vt:lpwstr>
  </property>
  <property fmtid="{D5CDD505-2E9C-101B-9397-08002B2CF9AE}" pid="5" name="TalmosEventArgs0">
    <vt:lpwstr>pQZemIOJtEFQVd6AIAbKN1YqCcyUWgux0YkEz4whUkzq93Vb9VOZmzwZNj/cGkzzLsCgrUWOiSVym1IqY1HbWMtkLmssPxaKX85tcJIS2AfIPMh0ZOKStfR/qYtKN7sTqzoKAEQ34CBxvdfpU0n8Qk3nA4BhrRz7rn4v/wjycXT2RT7ML8i9ZBSNZLvregs4RT2X+PsSOwGE5F4P/HQSdK+iPL0tzaiWjP5w/PaByQqb87iQrqF89O1uZXrYdwV</vt:lpwstr>
  </property>
  <property fmtid="{D5CDD505-2E9C-101B-9397-08002B2CF9AE}" pid="6" name="TalmosEventArgs4">
    <vt:lpwstr>ClRj9PbQqy5FOaLolGrfOrzdsT83+8V8TXEpaEyDmVZg1laLXGVn7CviCDjY9PVmORNlZ+uVJ/q21g7Zn4Bd1gaNlYMXLZWmI69pxwjXSyNCAHvIMrd7GkXqdPpl4ifG8gB5M83kJjZLBUbhX9/WDKh1CsG3xM/AIltq4RCTbvJxBMUahoN/WfgM1YXR8w8kH+S02IARj6hRjgXQdkUu0ZPrLVXA8+WeSKs/p8BkFQIxRSJC4dZWPowWWqLDtSh</vt:lpwstr>
  </property>
  <property fmtid="{D5CDD505-2E9C-101B-9397-08002B2CF9AE}" pid="7" name="TalmosEventArgs3">
    <vt:lpwstr>viYH3XOCesbpfAhWkxEzCSc1n80rtyCyUrmF8GodZ7NRFuSh82zuzhWRJAM0A3RXCS5HzagbGsnmcNSCoSJtA1lSWBz51LYidxcf1+89zn6XK95LqvZuve2zM3g8h2q4qMoUGp2pKSchuLad73wamh9n2PWJYGRDDQbcuIoXQiLRj+PQRwq6n1i1AT/CJwRF0zkDW34FS4eJtUTvyFmlahc1mXVBoSRl0MQAOjS8ToNXAAOjo9DJDTsM5cyZQn7</vt:lpwstr>
  </property>
  <property fmtid="{D5CDD505-2E9C-101B-9397-08002B2CF9AE}" pid="8" name="TalmosEventArgs2">
    <vt:lpwstr>UpqBoUkZzE7ScLBAlOxuOWMuUIgPxK5DNjduAXe1GcCzeVna+VvOShhS3cIVFsMZtUEPkDB2eBJgrgjS1tW5+e/ysT7q+XUo6Z53G/ob4OQ5EblJ8VXEK+d0EuPD4OiM3VqILHCzy4pswgByXBm/FDv6v9bKnDNlyMjhgEXteCapJ/iICmnGAnUh9RRFw/NPQHXZg5s7ZNak/11leUsEgVeRTdd8Sr8v3Zrclza9+5PxfnDaKH5KP5AeUlOPxvT</vt:lpwstr>
  </property>
</Properties>
</file>