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0EE0F-4F46-4CA4-9ECC-DA2796387807}" v="2" dt="2020-05-03T20:45:27.1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E8FF6-8943-445C-A4B1-F7895473D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ABCA82-7644-4635-B2A4-983D1719CB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0A05C-459C-4410-9F97-9816612CD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87DDE-844C-4AB5-94AF-6C785B51D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F96A9-2959-41B0-89F3-D996E6216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75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68FAF-0730-403D-AB6C-695C684E3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FC32ED-D722-4A64-A124-0509D196E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E5206-3ACD-464E-8DA2-5FAAF034D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69C8A-2034-414B-82AF-C0C7CC3FA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00730-103D-4E44-9536-750C0E13F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4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7FD39A-C931-454E-A396-8C361DF5F5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A8B298-95F4-447C-8412-5F4B8070C0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72A15-77AA-422D-BAEE-9AD7BD5EC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A8D3B-06B7-41EB-9C41-AE8DD564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D490B-2E0F-41DB-A2E4-ECFDEA56B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0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62810-542C-4EF7-917A-76E7C10CF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53052-6D87-4D4B-BC4E-BCC098417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0A37E-7E5F-47D6-8CFC-C5A65E35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2581C-465F-48AE-B5F6-93EB56674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DECC4-3995-4FED-A0BB-FF20ABF8B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50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E137-6E2A-48E2-B3B2-221D9086C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6F166-288B-4ED6-99DE-94E46F5C4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4C99A-9A41-40EB-89B4-5DD59836D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64D58-4794-493D-BCF3-B5B139C44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C932A-AE21-4A99-875E-51AA78BA5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40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1DA47-0D2A-4A98-8E81-FA3E26073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5AA8A-B967-4565-B0F0-03C5CAB8F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C0F4B-4883-426B-8E8B-5F8DF45EC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0B5E2-C276-438F-9A16-AD9A319E1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581F65-DE71-442C-80E7-E49DAC31D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19222-976E-42FD-A702-9455F81F6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4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61F94-0061-46C7-A7E6-83DA548B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27A180-8A30-49BF-9A4D-51F41FB1D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E555C7-0737-4001-A90C-35F381A81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5A9A28-E35B-49B2-ABF8-39B800A93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CC5D3B-CC7E-4F16-820B-6C64D14A3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21A90A-51F5-45D5-9D90-87C4AAE69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2A0049-793A-434A-833F-DB52B6946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0AD1FC-6A42-43BE-A626-681D5319C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50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D48E7-0C75-46F8-9637-790781876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6681A8-AE1D-4AB2-89B9-11C9D0EC2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E187F-5835-4024-9E76-0F1BF016C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28772-4D30-4FFF-BBA1-1C3222B95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1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ED69D3-CE79-4D81-9252-B655D5416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8161A-FC11-4B7E-83B7-C33EB8EFE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1D4CE-854D-4BF0-ADDD-63545BF8D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3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347B-F390-4A6E-A16E-8AFC7D0D3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D8E17-867F-4AB2-978B-432B7104F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B1871E-CCB5-4556-B1FD-F069A0063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EB9C9-5274-4987-BBC0-927B42BF7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AABC1-1C09-4DE3-B9E2-CF32AEF19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F388D-8CB1-4273-B965-30D14C4BB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1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567AB-AF57-4073-9C45-C5F5BBC0A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137F7-6EB3-4C2F-9EA8-32AD4D4BDF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AEC4A-DE02-4F58-97D6-F220401B78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162106-5EAA-45F0-870D-25367385F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A15B3-87AB-4065-B36E-01489CB16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94312C-9208-43B7-99FB-499AED14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47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53C7B8-7F5B-439A-824B-69C264D4D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4DEA2-97D6-4076-976B-55767767E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D7BC4-B438-4301-BB19-2F7F5F601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FBE7E-DBB1-4FF3-90FA-3AFF103E4590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4555-35B9-4776-A76A-9C63A50C9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29246-D6E5-4E4E-8D0D-B0F7FBE2F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48CCF-C25B-4A5F-9BED-B0C3348B56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7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ED27C-0399-4E7B-A75C-37FF805F42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Development from young people into adulthood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22F6BB-8F27-495B-AB10-8912DF8487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w/c 4 May 2020</a:t>
            </a:r>
          </a:p>
        </p:txBody>
      </p:sp>
    </p:spTree>
    <p:extLst>
      <p:ext uri="{BB962C8B-B14F-4D97-AF65-F5344CB8AC3E}">
        <p14:creationId xmlns:p14="http://schemas.microsoft.com/office/powerpoint/2010/main" val="158251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E876D-C56E-412D-8A01-2AAF10DC3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2966"/>
          </a:xfrm>
        </p:spPr>
        <p:txBody>
          <a:bodyPr>
            <a:normAutofit fontScale="90000"/>
          </a:bodyPr>
          <a:lstStyle/>
          <a:p>
            <a:r>
              <a:rPr lang="en-GB" dirty="0"/>
              <a:t>Development of an individual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2D83C-CB92-4BD8-A6E6-4D9E91CE3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7909"/>
            <a:ext cx="10515600" cy="4949054"/>
          </a:xfrm>
        </p:spPr>
        <p:txBody>
          <a:bodyPr>
            <a:normAutofit/>
          </a:bodyPr>
          <a:lstStyle/>
          <a:p>
            <a:r>
              <a:rPr lang="en-GB" dirty="0"/>
              <a:t>On the following slides, choose an area of development to research and write a written report. Use the </a:t>
            </a:r>
            <a:r>
              <a:rPr lang="en-GB" b="1" dirty="0">
                <a:solidFill>
                  <a:srgbClr val="FF0000"/>
                </a:solidFill>
              </a:rPr>
              <a:t>key words </a:t>
            </a:r>
            <a:r>
              <a:rPr lang="en-GB" dirty="0"/>
              <a:t>and </a:t>
            </a:r>
            <a:r>
              <a:rPr lang="en-GB" b="1" dirty="0">
                <a:solidFill>
                  <a:srgbClr val="FF0000"/>
                </a:solidFill>
              </a:rPr>
              <a:t>phrases</a:t>
            </a:r>
            <a:r>
              <a:rPr lang="en-GB" dirty="0"/>
              <a:t> to help you understand the areas to cover. You are writing about the changes associated with young people’s development and their transition into adulthood:</a:t>
            </a:r>
          </a:p>
          <a:p>
            <a:pPr lvl="1"/>
            <a:r>
              <a:rPr lang="en-GB" dirty="0"/>
              <a:t>Physical changes</a:t>
            </a:r>
          </a:p>
          <a:p>
            <a:pPr lvl="1"/>
            <a:r>
              <a:rPr lang="en-GB" dirty="0"/>
              <a:t>Intellectual and Language changes</a:t>
            </a:r>
          </a:p>
          <a:p>
            <a:pPr lvl="1"/>
            <a:r>
              <a:rPr lang="en-GB" dirty="0"/>
              <a:t>Emotional and social changes</a:t>
            </a:r>
          </a:p>
          <a:p>
            <a:r>
              <a:rPr lang="en-GB" dirty="0"/>
              <a:t>Look at all the factors that can affect an individuals life (slide 6)</a:t>
            </a:r>
          </a:p>
          <a:p>
            <a:pPr lvl="1"/>
            <a:r>
              <a:rPr lang="en-GB" dirty="0"/>
              <a:t>In answering the questions you will be explaining the factors. </a:t>
            </a:r>
          </a:p>
          <a:p>
            <a:pPr lvl="2"/>
            <a:r>
              <a:rPr lang="en-GB" dirty="0"/>
              <a:t>Give examples of each and justify your thoughts on the effect of these life events on individuals. Explain why people can react differently.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332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792F2D6-856B-4A09-A459-20CE45927F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352140"/>
              </p:ext>
            </p:extLst>
          </p:nvPr>
        </p:nvGraphicFramePr>
        <p:xfrm>
          <a:off x="349249" y="316229"/>
          <a:ext cx="11493501" cy="6323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167">
                  <a:extLst>
                    <a:ext uri="{9D8B030D-6E8A-4147-A177-3AD203B41FA5}">
                      <a16:colId xmlns:a16="http://schemas.microsoft.com/office/drawing/2014/main" val="3351356532"/>
                    </a:ext>
                  </a:extLst>
                </a:gridCol>
                <a:gridCol w="3831167">
                  <a:extLst>
                    <a:ext uri="{9D8B030D-6E8A-4147-A177-3AD203B41FA5}">
                      <a16:colId xmlns:a16="http://schemas.microsoft.com/office/drawing/2014/main" val="1628771046"/>
                    </a:ext>
                  </a:extLst>
                </a:gridCol>
                <a:gridCol w="3831167">
                  <a:extLst>
                    <a:ext uri="{9D8B030D-6E8A-4147-A177-3AD203B41FA5}">
                      <a16:colId xmlns:a16="http://schemas.microsoft.com/office/drawing/2014/main" val="448211850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Physical Development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971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Childhood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Adolescence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Adulthood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078897"/>
                  </a:ext>
                </a:extLst>
              </a:tr>
              <a:tr h="1661160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Development of the body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Taller</a:t>
                      </a:r>
                    </a:p>
                    <a:p>
                      <a:pPr algn="ctr"/>
                      <a:r>
                        <a:rPr lang="en-GB" dirty="0"/>
                        <a:t>Muscles</a:t>
                      </a:r>
                    </a:p>
                    <a:p>
                      <a:pPr algn="ctr"/>
                      <a:r>
                        <a:rPr lang="en-GB" dirty="0"/>
                        <a:t>Coordination</a:t>
                      </a:r>
                    </a:p>
                    <a:p>
                      <a:pPr algn="ctr"/>
                      <a:r>
                        <a:rPr lang="en-GB" dirty="0"/>
                        <a:t>Teeth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Development of the body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Puberty in boys &amp; girls</a:t>
                      </a:r>
                    </a:p>
                    <a:p>
                      <a:pPr algn="ctr"/>
                      <a:r>
                        <a:rPr lang="en-GB" dirty="0"/>
                        <a:t>Body changes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u="sng" dirty="0"/>
                        <a:t>Development of the body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Full height</a:t>
                      </a:r>
                    </a:p>
                    <a:p>
                      <a:pPr algn="ctr"/>
                      <a:r>
                        <a:rPr lang="en-GB" dirty="0"/>
                        <a:t>Ageing – grey hair</a:t>
                      </a:r>
                    </a:p>
                    <a:p>
                      <a:pPr algn="ctr"/>
                      <a:r>
                        <a:rPr lang="en-GB" dirty="0"/>
                        <a:t>Poor health</a:t>
                      </a:r>
                    </a:p>
                    <a:p>
                      <a:pPr algn="ctr"/>
                      <a:r>
                        <a:rPr lang="en-GB" dirty="0"/>
                        <a:t>Menopause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98509948"/>
                  </a:ext>
                </a:extLst>
              </a:tr>
              <a:tr h="1716088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Gross/Fine motor skills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Hop &amp; skip</a:t>
                      </a:r>
                    </a:p>
                    <a:p>
                      <a:pPr algn="ctr"/>
                      <a:r>
                        <a:rPr lang="en-GB" dirty="0"/>
                        <a:t>Hand-eye coordination</a:t>
                      </a:r>
                    </a:p>
                    <a:p>
                      <a:pPr algn="ctr"/>
                      <a:r>
                        <a:rPr lang="en-GB" dirty="0"/>
                        <a:t>Handwriting</a:t>
                      </a:r>
                    </a:p>
                    <a:p>
                      <a:pPr algn="ctr"/>
                      <a:r>
                        <a:rPr lang="en-GB" dirty="0"/>
                        <a:t>Musical instruments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Gross/Fine motor skills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Practice</a:t>
                      </a:r>
                    </a:p>
                    <a:p>
                      <a:pPr algn="ctr"/>
                      <a:r>
                        <a:rPr lang="en-GB" dirty="0"/>
                        <a:t>Sports</a:t>
                      </a: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Gross/Fine motor skills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Arthritis</a:t>
                      </a:r>
                    </a:p>
                    <a:p>
                      <a:pPr algn="ctr"/>
                      <a:r>
                        <a:rPr lang="en-GB" dirty="0"/>
                        <a:t>Practical activities</a:t>
                      </a:r>
                    </a:p>
                    <a:p>
                      <a:pPr algn="ctr"/>
                      <a:r>
                        <a:rPr lang="en-GB" dirty="0"/>
                        <a:t>Muscle strength decreases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41657575"/>
                  </a:ext>
                </a:extLst>
              </a:tr>
              <a:tr h="2106613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Physical appearance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Taller</a:t>
                      </a:r>
                    </a:p>
                    <a:p>
                      <a:pPr algn="ctr"/>
                      <a:r>
                        <a:rPr lang="en-GB" dirty="0"/>
                        <a:t>Slimmer</a:t>
                      </a:r>
                    </a:p>
                    <a:p>
                      <a:pPr algn="ctr"/>
                      <a:r>
                        <a:rPr lang="en-GB" dirty="0"/>
                        <a:t>Baby-face</a:t>
                      </a:r>
                    </a:p>
                    <a:p>
                      <a:pPr algn="ctr"/>
                      <a:r>
                        <a:rPr lang="en-GB" dirty="0"/>
                        <a:t>Features</a:t>
                      </a: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Physical appearance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Puberty</a:t>
                      </a:r>
                    </a:p>
                    <a:p>
                      <a:pPr algn="ctr"/>
                      <a:r>
                        <a:rPr lang="en-GB" dirty="0"/>
                        <a:t>Boys &amp; girls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Physical appearance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Wrinkles</a:t>
                      </a:r>
                    </a:p>
                    <a:p>
                      <a:pPr algn="ctr"/>
                      <a:r>
                        <a:rPr lang="en-GB" dirty="0"/>
                        <a:t>Loss of hair</a:t>
                      </a:r>
                    </a:p>
                    <a:p>
                      <a:pPr algn="ctr"/>
                      <a:r>
                        <a:rPr lang="en-GB" dirty="0"/>
                        <a:t>Posture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31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038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792F2D6-856B-4A09-A459-20CE45927F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439435"/>
              </p:ext>
            </p:extLst>
          </p:nvPr>
        </p:nvGraphicFramePr>
        <p:xfrm>
          <a:off x="349249" y="279400"/>
          <a:ext cx="11493501" cy="6378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167">
                  <a:extLst>
                    <a:ext uri="{9D8B030D-6E8A-4147-A177-3AD203B41FA5}">
                      <a16:colId xmlns:a16="http://schemas.microsoft.com/office/drawing/2014/main" val="3351356532"/>
                    </a:ext>
                  </a:extLst>
                </a:gridCol>
                <a:gridCol w="3831167">
                  <a:extLst>
                    <a:ext uri="{9D8B030D-6E8A-4147-A177-3AD203B41FA5}">
                      <a16:colId xmlns:a16="http://schemas.microsoft.com/office/drawing/2014/main" val="1628771046"/>
                    </a:ext>
                  </a:extLst>
                </a:gridCol>
                <a:gridCol w="3831167">
                  <a:extLst>
                    <a:ext uri="{9D8B030D-6E8A-4147-A177-3AD203B41FA5}">
                      <a16:colId xmlns:a16="http://schemas.microsoft.com/office/drawing/2014/main" val="448211850"/>
                    </a:ext>
                  </a:extLst>
                </a:gridCol>
              </a:tblGrid>
              <a:tr h="40402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Intellectual and Language Development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078897"/>
                  </a:ext>
                </a:extLst>
              </a:tr>
              <a:tr h="1809799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Building up of concepts (maths ones)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Counting</a:t>
                      </a:r>
                    </a:p>
                    <a:p>
                      <a:pPr algn="ctr"/>
                      <a:r>
                        <a:rPr lang="en-GB" dirty="0"/>
                        <a:t>Logic</a:t>
                      </a:r>
                    </a:p>
                    <a:p>
                      <a:pPr algn="ctr"/>
                      <a:r>
                        <a:rPr lang="en-GB" dirty="0"/>
                        <a:t>Add/subtract/multiply/divide</a:t>
                      </a:r>
                    </a:p>
                    <a:p>
                      <a:pPr algn="ctr"/>
                      <a:r>
                        <a:rPr lang="en-GB" dirty="0"/>
                        <a:t>Abstract thinking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Self-esteem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Self-confidence</a:t>
                      </a:r>
                    </a:p>
                    <a:p>
                      <a:pPr algn="ctr"/>
                      <a:r>
                        <a:rPr lang="en-GB" dirty="0"/>
                        <a:t>Being happy</a:t>
                      </a: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Development of ability to understand, reason and learn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Verbal reasoning</a:t>
                      </a:r>
                    </a:p>
                    <a:p>
                      <a:pPr algn="ctr"/>
                      <a:r>
                        <a:rPr lang="en-GB" dirty="0"/>
                        <a:t>Concentrating</a:t>
                      </a:r>
                    </a:p>
                    <a:p>
                      <a:pPr algn="ctr"/>
                      <a:r>
                        <a:rPr lang="en-GB" dirty="0"/>
                        <a:t>Continues into adulthood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398509948"/>
                  </a:ext>
                </a:extLst>
              </a:tr>
              <a:tr h="1869642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Learning to read and write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Writing</a:t>
                      </a:r>
                    </a:p>
                    <a:p>
                      <a:pPr algn="ctr"/>
                      <a:r>
                        <a:rPr lang="en-GB" dirty="0"/>
                        <a:t>Reading</a:t>
                      </a:r>
                    </a:p>
                    <a:p>
                      <a:pPr algn="ctr"/>
                      <a:r>
                        <a:rPr lang="en-GB" dirty="0"/>
                        <a:t>Hobbies</a:t>
                      </a: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Tests and Exams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Revising</a:t>
                      </a:r>
                    </a:p>
                    <a:p>
                      <a:pPr algn="ctr"/>
                      <a:r>
                        <a:rPr lang="en-GB" dirty="0"/>
                        <a:t>Studying</a:t>
                      </a: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Memory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Information recall</a:t>
                      </a:r>
                    </a:p>
                    <a:p>
                      <a:pPr algn="ctr"/>
                      <a:r>
                        <a:rPr lang="en-GB" dirty="0"/>
                        <a:t>Cognitive development</a:t>
                      </a:r>
                    </a:p>
                    <a:p>
                      <a:pPr algn="ctr"/>
                      <a:r>
                        <a:rPr lang="en-GB" dirty="0"/>
                        <a:t>Improves up to the age of 25-30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41657575"/>
                  </a:ext>
                </a:extLst>
              </a:tr>
              <a:tr h="2295111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Communication Skills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Language</a:t>
                      </a:r>
                    </a:p>
                    <a:p>
                      <a:pPr algn="ctr"/>
                      <a:r>
                        <a:rPr lang="en-GB" dirty="0"/>
                        <a:t>Speaking</a:t>
                      </a:r>
                    </a:p>
                    <a:p>
                      <a:pPr algn="ctr"/>
                      <a:r>
                        <a:rPr lang="en-GB" dirty="0"/>
                        <a:t>Conversation</a:t>
                      </a:r>
                    </a:p>
                    <a:p>
                      <a:pPr algn="ctr"/>
                      <a:r>
                        <a:rPr lang="en-GB" dirty="0"/>
                        <a:t>Develop through life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Developing Language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Read, write and spell</a:t>
                      </a:r>
                    </a:p>
                    <a:p>
                      <a:pPr algn="ctr"/>
                      <a:r>
                        <a:rPr lang="en-GB" dirty="0"/>
                        <a:t>Reading</a:t>
                      </a:r>
                    </a:p>
                    <a:p>
                      <a:pPr algn="ctr"/>
                      <a:r>
                        <a:rPr lang="en-GB" dirty="0"/>
                        <a:t>Vocabulary</a:t>
                      </a:r>
                    </a:p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31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818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792F2D6-856B-4A09-A459-20CE45927F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6361427"/>
              </p:ext>
            </p:extLst>
          </p:nvPr>
        </p:nvGraphicFramePr>
        <p:xfrm>
          <a:off x="349249" y="228600"/>
          <a:ext cx="11493501" cy="6482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167">
                  <a:extLst>
                    <a:ext uri="{9D8B030D-6E8A-4147-A177-3AD203B41FA5}">
                      <a16:colId xmlns:a16="http://schemas.microsoft.com/office/drawing/2014/main" val="3351356532"/>
                    </a:ext>
                  </a:extLst>
                </a:gridCol>
                <a:gridCol w="3831167">
                  <a:extLst>
                    <a:ext uri="{9D8B030D-6E8A-4147-A177-3AD203B41FA5}">
                      <a16:colId xmlns:a16="http://schemas.microsoft.com/office/drawing/2014/main" val="1628771046"/>
                    </a:ext>
                  </a:extLst>
                </a:gridCol>
                <a:gridCol w="3831167">
                  <a:extLst>
                    <a:ext uri="{9D8B030D-6E8A-4147-A177-3AD203B41FA5}">
                      <a16:colId xmlns:a16="http://schemas.microsoft.com/office/drawing/2014/main" val="448211850"/>
                    </a:ext>
                  </a:extLst>
                </a:gridCol>
              </a:tblGrid>
              <a:tr h="40130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Emotional and Social Development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078897"/>
                  </a:ext>
                </a:extLst>
              </a:tr>
              <a:tr h="1931447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Family influences (S)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Stability</a:t>
                      </a:r>
                    </a:p>
                    <a:p>
                      <a:pPr algn="ctr"/>
                      <a:r>
                        <a:rPr lang="en-GB" dirty="0"/>
                        <a:t>Relaxed</a:t>
                      </a:r>
                    </a:p>
                    <a:p>
                      <a:pPr algn="ctr"/>
                      <a:r>
                        <a:rPr lang="en-GB" dirty="0"/>
                        <a:t>Fear of rejection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Positive and negative emotions (S)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Hormones</a:t>
                      </a:r>
                    </a:p>
                    <a:p>
                      <a:pPr algn="ctr"/>
                      <a:r>
                        <a:rPr lang="en-GB" dirty="0"/>
                        <a:t>Terrible twos</a:t>
                      </a:r>
                    </a:p>
                    <a:p>
                      <a:pPr algn="ctr"/>
                      <a:r>
                        <a:rPr lang="en-GB" dirty="0"/>
                        <a:t>Adolescence</a:t>
                      </a:r>
                    </a:p>
                    <a:p>
                      <a:pPr algn="ctr"/>
                      <a:r>
                        <a:rPr lang="en-GB" dirty="0"/>
                        <a:t>Form relationships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Self-concept (S)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Strengths</a:t>
                      </a:r>
                    </a:p>
                    <a:p>
                      <a:pPr algn="ctr"/>
                      <a:r>
                        <a:rPr lang="en-GB" dirty="0"/>
                        <a:t>Weaknesses</a:t>
                      </a:r>
                    </a:p>
                    <a:p>
                      <a:pPr algn="ctr"/>
                      <a:r>
                        <a:rPr lang="en-GB" dirty="0"/>
                        <a:t>Self-perceptions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509948"/>
                  </a:ext>
                </a:extLst>
              </a:tr>
              <a:tr h="2019354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Stress (S)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Starting secondary school</a:t>
                      </a:r>
                    </a:p>
                    <a:p>
                      <a:pPr algn="ctr"/>
                      <a:r>
                        <a:rPr lang="en-GB" dirty="0"/>
                        <a:t>Exams</a:t>
                      </a:r>
                    </a:p>
                    <a:p>
                      <a:pPr algn="ctr"/>
                      <a:r>
                        <a:rPr lang="en-GB" dirty="0"/>
                        <a:t>Losing their job</a:t>
                      </a:r>
                    </a:p>
                    <a:p>
                      <a:pPr algn="ctr"/>
                      <a:r>
                        <a:rPr lang="en-GB" dirty="0"/>
                        <a:t>Ill-health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The environment (S)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The surroundings</a:t>
                      </a:r>
                    </a:p>
                    <a:p>
                      <a:pPr algn="ctr"/>
                      <a:r>
                        <a:rPr lang="en-GB" dirty="0"/>
                        <a:t>Noise, pollution, poor housing</a:t>
                      </a:r>
                    </a:p>
                    <a:p>
                      <a:pPr algn="ctr"/>
                      <a:r>
                        <a:rPr lang="en-GB" dirty="0"/>
                        <a:t>Positive environment</a:t>
                      </a:r>
                    </a:p>
                    <a:p>
                      <a:pPr algn="ctr"/>
                      <a:r>
                        <a:rPr lang="en-GB" dirty="0"/>
                        <a:t>Regardless of 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Development of relationships (E)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Special friendships</a:t>
                      </a:r>
                    </a:p>
                    <a:p>
                      <a:pPr algn="ctr"/>
                      <a:r>
                        <a:rPr lang="en-GB" dirty="0"/>
                        <a:t>Peer group</a:t>
                      </a:r>
                    </a:p>
                    <a:p>
                      <a:pPr algn="ctr"/>
                      <a:r>
                        <a:rPr lang="en-GB" dirty="0"/>
                        <a:t>Marriage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657575"/>
                  </a:ext>
                </a:extLst>
              </a:tr>
              <a:tr h="2130209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Social interaction (E)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Conversation</a:t>
                      </a:r>
                    </a:p>
                    <a:p>
                      <a:pPr algn="ctr"/>
                      <a:r>
                        <a:rPr lang="en-GB" dirty="0"/>
                        <a:t>Playgroup </a:t>
                      </a:r>
                    </a:p>
                    <a:p>
                      <a:pPr algn="ctr"/>
                      <a:r>
                        <a:rPr lang="en-GB" dirty="0"/>
                        <a:t>Isolation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Environment (E)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Where a person lives</a:t>
                      </a:r>
                    </a:p>
                    <a:p>
                      <a:pPr algn="ctr"/>
                      <a:r>
                        <a:rPr lang="en-GB" dirty="0"/>
                        <a:t>Leisure facilities</a:t>
                      </a:r>
                    </a:p>
                    <a:p>
                      <a:pPr algn="ctr"/>
                      <a:r>
                        <a:rPr lang="en-GB" dirty="0"/>
                        <a:t>Rural</a:t>
                      </a:r>
                    </a:p>
                    <a:p>
                      <a:pPr algn="ctr"/>
                      <a:r>
                        <a:rPr lang="en-GB" dirty="0"/>
                        <a:t>Public transport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Status (E)</a:t>
                      </a:r>
                    </a:p>
                    <a:p>
                      <a:pPr algn="ctr"/>
                      <a:endParaRPr lang="en-GB" dirty="0"/>
                    </a:p>
                    <a:p>
                      <a:pPr algn="ctr"/>
                      <a:r>
                        <a:rPr lang="en-GB" dirty="0"/>
                        <a:t>Position of an individual</a:t>
                      </a:r>
                    </a:p>
                    <a:p>
                      <a:pPr algn="ctr"/>
                      <a:r>
                        <a:rPr lang="en-GB" dirty="0"/>
                        <a:t>Social or professional standing</a:t>
                      </a:r>
                    </a:p>
                    <a:p>
                      <a:pPr algn="ctr"/>
                      <a:r>
                        <a:rPr lang="en-GB" dirty="0"/>
                        <a:t>Choices</a:t>
                      </a:r>
                    </a:p>
                    <a:p>
                      <a:pPr algn="ctr"/>
                      <a:r>
                        <a:rPr lang="en-GB" dirty="0"/>
                        <a:t>Financially better off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31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72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792F2D6-856B-4A09-A459-20CE45927F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047138"/>
              </p:ext>
            </p:extLst>
          </p:nvPr>
        </p:nvGraphicFramePr>
        <p:xfrm>
          <a:off x="195943" y="143691"/>
          <a:ext cx="11821887" cy="656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1291">
                  <a:extLst>
                    <a:ext uri="{9D8B030D-6E8A-4147-A177-3AD203B41FA5}">
                      <a16:colId xmlns:a16="http://schemas.microsoft.com/office/drawing/2014/main" val="3351356532"/>
                    </a:ext>
                  </a:extLst>
                </a:gridCol>
                <a:gridCol w="4079967">
                  <a:extLst>
                    <a:ext uri="{9D8B030D-6E8A-4147-A177-3AD203B41FA5}">
                      <a16:colId xmlns:a16="http://schemas.microsoft.com/office/drawing/2014/main" val="1628771046"/>
                    </a:ext>
                  </a:extLst>
                </a:gridCol>
                <a:gridCol w="3940629">
                  <a:extLst>
                    <a:ext uri="{9D8B030D-6E8A-4147-A177-3AD203B41FA5}">
                      <a16:colId xmlns:a16="http://schemas.microsoft.com/office/drawing/2014/main" val="448211850"/>
                    </a:ext>
                  </a:extLst>
                </a:gridCol>
              </a:tblGrid>
              <a:tr h="40656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Factors that affect development in life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078897"/>
                  </a:ext>
                </a:extLst>
              </a:tr>
              <a:tr h="1956746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Education</a:t>
                      </a:r>
                    </a:p>
                    <a:p>
                      <a:pPr algn="ctr"/>
                      <a:r>
                        <a:rPr lang="en-GB" dirty="0"/>
                        <a:t>Why is education important?</a:t>
                      </a:r>
                    </a:p>
                    <a:p>
                      <a:pPr algn="ctr"/>
                      <a:r>
                        <a:rPr lang="en-GB" dirty="0"/>
                        <a:t>Why is attendance at school important?</a:t>
                      </a:r>
                    </a:p>
                    <a:p>
                      <a:pPr algn="ctr"/>
                      <a:r>
                        <a:rPr lang="en-GB" dirty="0"/>
                        <a:t>Why is education important for the future?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Home/school/work</a:t>
                      </a:r>
                    </a:p>
                    <a:p>
                      <a:pPr algn="ctr"/>
                      <a:r>
                        <a:rPr lang="en-GB" dirty="0"/>
                        <a:t>What happens when a child is unhappy at home?</a:t>
                      </a:r>
                    </a:p>
                    <a:p>
                      <a:pPr algn="ctr"/>
                      <a:r>
                        <a:rPr lang="en-GB" dirty="0"/>
                        <a:t>How can bullying affect a child?</a:t>
                      </a:r>
                    </a:p>
                    <a:p>
                      <a:pPr algn="ctr"/>
                      <a:r>
                        <a:rPr lang="en-GB" dirty="0"/>
                        <a:t>Can adults be bullied? How? How will it affect them?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Menopause</a:t>
                      </a:r>
                    </a:p>
                    <a:p>
                      <a:pPr algn="ctr"/>
                      <a:r>
                        <a:rPr lang="en-GB" dirty="0"/>
                        <a:t>Why can the menopause be a relief or be sad for women?</a:t>
                      </a:r>
                    </a:p>
                    <a:p>
                      <a:pPr algn="ctr"/>
                      <a:r>
                        <a:rPr lang="en-GB" dirty="0"/>
                        <a:t>What changes in the menopause?</a:t>
                      </a:r>
                    </a:p>
                    <a:p>
                      <a:pPr algn="ctr"/>
                      <a:r>
                        <a:rPr lang="en-GB" dirty="0"/>
                        <a:t>Why do some women get depressed through the menopause?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509948"/>
                  </a:ext>
                </a:extLst>
              </a:tr>
              <a:tr h="2045805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Culture/Religion</a:t>
                      </a:r>
                    </a:p>
                    <a:p>
                      <a:pPr algn="ctr"/>
                      <a:endParaRPr lang="en-GB" b="1" u="sng" dirty="0"/>
                    </a:p>
                    <a:p>
                      <a:pPr algn="ctr"/>
                      <a:r>
                        <a:rPr lang="en-GB" dirty="0"/>
                        <a:t>How can a person’s culture/religion influence a person’s like?</a:t>
                      </a:r>
                    </a:p>
                    <a:p>
                      <a:pPr algn="ctr"/>
                      <a:r>
                        <a:rPr lang="en-GB" dirty="0"/>
                        <a:t>Give examples of cultural differences.</a:t>
                      </a:r>
                    </a:p>
                    <a:p>
                      <a:pPr algn="ctr"/>
                      <a:r>
                        <a:rPr lang="en-GB" dirty="0"/>
                        <a:t>Why is it difficult to abandon a culture/religion?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Relationships</a:t>
                      </a:r>
                    </a:p>
                    <a:p>
                      <a:pPr algn="ctr"/>
                      <a:r>
                        <a:rPr lang="en-GB" dirty="0"/>
                        <a:t>Why are secure relationships important? Give examples.</a:t>
                      </a:r>
                    </a:p>
                    <a:p>
                      <a:pPr algn="ctr"/>
                      <a:r>
                        <a:rPr lang="en-GB" dirty="0"/>
                        <a:t>How can relationships help to prevent stress?</a:t>
                      </a:r>
                    </a:p>
                    <a:p>
                      <a:pPr algn="ctr"/>
                      <a:r>
                        <a:rPr lang="en-GB" dirty="0"/>
                        <a:t>How can divorce affect people and their families?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Redundancy</a:t>
                      </a:r>
                    </a:p>
                    <a:p>
                      <a:pPr algn="ctr"/>
                      <a:r>
                        <a:rPr lang="en-GB" dirty="0"/>
                        <a:t>What are the negatives to redundancy in a family?</a:t>
                      </a:r>
                    </a:p>
                    <a:p>
                      <a:pPr algn="ctr"/>
                      <a:r>
                        <a:rPr lang="en-GB" dirty="0"/>
                        <a:t>Does it affect one age group more than others? Why?</a:t>
                      </a:r>
                    </a:p>
                    <a:p>
                      <a:pPr algn="ctr"/>
                      <a:r>
                        <a:rPr lang="en-GB" dirty="0"/>
                        <a:t>What might the positives be to redundancy?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657575"/>
                  </a:ext>
                </a:extLst>
              </a:tr>
              <a:tr h="2158112"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Puberty</a:t>
                      </a:r>
                    </a:p>
                    <a:p>
                      <a:pPr algn="ctr"/>
                      <a:endParaRPr lang="en-GB" b="1" u="sng" dirty="0"/>
                    </a:p>
                    <a:p>
                      <a:pPr algn="ctr"/>
                      <a:r>
                        <a:rPr lang="en-GB" dirty="0"/>
                        <a:t>What changes in puberty?</a:t>
                      </a:r>
                    </a:p>
                    <a:p>
                      <a:pPr algn="ctr"/>
                      <a:r>
                        <a:rPr lang="en-GB" dirty="0"/>
                        <a:t>How does oestrogen affect girls in puberty?</a:t>
                      </a:r>
                    </a:p>
                    <a:p>
                      <a:pPr algn="ctr"/>
                      <a:r>
                        <a:rPr lang="en-GB" dirty="0"/>
                        <a:t>How does testosterone affect boys in puberty?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Pregnancy/Birth of children</a:t>
                      </a:r>
                    </a:p>
                    <a:p>
                      <a:pPr algn="ctr"/>
                      <a:r>
                        <a:rPr lang="en-GB" dirty="0"/>
                        <a:t>How does diet, smoking, drinking and drugs affect an unborn baby?</a:t>
                      </a:r>
                    </a:p>
                    <a:p>
                      <a:pPr algn="ctr"/>
                      <a:r>
                        <a:rPr lang="en-GB" dirty="0"/>
                        <a:t>Why is chicken pox dangerous to a pregnant woman?</a:t>
                      </a:r>
                    </a:p>
                    <a:p>
                      <a:pPr algn="ctr"/>
                      <a:r>
                        <a:rPr lang="en-GB" dirty="0"/>
                        <a:t>How can a traumatic birth affect individuals and families? Disabilities?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/>
                        <a:t>Bereavement</a:t>
                      </a:r>
                    </a:p>
                    <a:p>
                      <a:pPr algn="ctr"/>
                      <a:r>
                        <a:rPr lang="en-GB" dirty="0"/>
                        <a:t>Why is bereavement particularly difficult for children?</a:t>
                      </a:r>
                    </a:p>
                    <a:p>
                      <a:pPr algn="ctr"/>
                      <a:r>
                        <a:rPr lang="en-GB" dirty="0"/>
                        <a:t>What are the emotional effects of bereavement? Other effects?</a:t>
                      </a:r>
                    </a:p>
                    <a:p>
                      <a:pPr algn="ctr"/>
                      <a:r>
                        <a:rPr lang="en-GB" dirty="0"/>
                        <a:t>How can bereavement effect older people?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31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69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4" ma:contentTypeDescription="Create a new document." ma:contentTypeScope="" ma:versionID="afbe17599e5732f85f7762e837023a3c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7070c4e13ff1988b69899abff9cda233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6FB108-1FF6-48C9-99C3-5CC5EE0AF9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2C68F67-89D5-4F31-978A-E4ED31521D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781CAE-3992-4748-8E03-C6ED76B8ACC8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e8eb7d5e-0f43-4d7c-9ede-4a25dc3993c6"/>
    <ds:schemaRef ds:uri="http://schemas.microsoft.com/office/infopath/2007/PartnerControls"/>
    <ds:schemaRef ds:uri="http://schemas.openxmlformats.org/package/2006/metadata/core-properties"/>
    <ds:schemaRef ds:uri="1d24635c-9b6a-4be4-85eb-13301a09637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682</Words>
  <Application>Microsoft Office PowerPoint</Application>
  <PresentationFormat>Widescreen</PresentationFormat>
  <Paragraphs>191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Development from young people into adulthood</vt:lpstr>
      <vt:lpstr>Development of an individual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from young people into adulthood</dc:title>
  <dc:creator>Claire Jackson</dc:creator>
  <cp:lastModifiedBy>Taylor, H (SHS Staff)</cp:lastModifiedBy>
  <cp:revision>8</cp:revision>
  <dcterms:created xsi:type="dcterms:W3CDTF">2020-05-03T19:27:48Z</dcterms:created>
  <dcterms:modified xsi:type="dcterms:W3CDTF">2020-05-05T12:17:42Z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