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 id="2147483720" r:id="rId5"/>
  </p:sldMasterIdLst>
  <p:notesMasterIdLst>
    <p:notesMasterId r:id="rId20"/>
  </p:notesMasterIdLst>
  <p:handoutMasterIdLst>
    <p:handoutMasterId r:id="rId21"/>
  </p:handoutMasterIdLst>
  <p:sldIdLst>
    <p:sldId id="256" r:id="rId6"/>
    <p:sldId id="279" r:id="rId7"/>
    <p:sldId id="290" r:id="rId8"/>
    <p:sldId id="317" r:id="rId9"/>
    <p:sldId id="322" r:id="rId10"/>
    <p:sldId id="324" r:id="rId11"/>
    <p:sldId id="283" r:id="rId12"/>
    <p:sldId id="321" r:id="rId13"/>
    <p:sldId id="319" r:id="rId14"/>
    <p:sldId id="323" r:id="rId15"/>
    <p:sldId id="284" r:id="rId16"/>
    <p:sldId id="292" r:id="rId17"/>
    <p:sldId id="294" r:id="rId18"/>
    <p:sldId id="325" r:id="rId19"/>
  </p:sldIdLst>
  <p:sldSz cx="12192000" cy="6858000"/>
  <p:notesSz cx="6797675" cy="9982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5" d="100"/>
          <a:sy n="115" d="100"/>
        </p:scale>
        <p:origin x="43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5000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500063"/>
          </a:xfrm>
          <a:prstGeom prst="rect">
            <a:avLst/>
          </a:prstGeom>
        </p:spPr>
        <p:txBody>
          <a:bodyPr vert="horz" lIns="91440" tIns="45720" rIns="91440" bIns="45720" rtlCol="0"/>
          <a:lstStyle>
            <a:lvl1pPr algn="r">
              <a:defRPr sz="1200"/>
            </a:lvl1pPr>
          </a:lstStyle>
          <a:p>
            <a:fld id="{4E55E5A9-0D04-4B5B-84F7-B4B6378D2313}" type="datetimeFigureOut">
              <a:rPr lang="en-GB" smtClean="0"/>
              <a:pPr/>
              <a:t>08/06/2020</a:t>
            </a:fld>
            <a:endParaRPr lang="en-GB"/>
          </a:p>
        </p:txBody>
      </p:sp>
      <p:sp>
        <p:nvSpPr>
          <p:cNvPr id="4" name="Footer Placeholder 3"/>
          <p:cNvSpPr>
            <a:spLocks noGrp="1"/>
          </p:cNvSpPr>
          <p:nvPr>
            <p:ph type="ftr" sz="quarter" idx="2"/>
          </p:nvPr>
        </p:nvSpPr>
        <p:spPr>
          <a:xfrm>
            <a:off x="0" y="9482138"/>
            <a:ext cx="2946400" cy="50006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82138"/>
            <a:ext cx="2946400" cy="500062"/>
          </a:xfrm>
          <a:prstGeom prst="rect">
            <a:avLst/>
          </a:prstGeom>
        </p:spPr>
        <p:txBody>
          <a:bodyPr vert="horz" lIns="91440" tIns="45720" rIns="91440" bIns="45720" rtlCol="0" anchor="b"/>
          <a:lstStyle>
            <a:lvl1pPr algn="r">
              <a:defRPr sz="1200"/>
            </a:lvl1pPr>
          </a:lstStyle>
          <a:p>
            <a:fld id="{8673458D-AD90-4D83-BE08-9D678347F09B}" type="slidenum">
              <a:rPr lang="en-GB" smtClean="0"/>
              <a:pPr/>
              <a:t>‹#›</a:t>
            </a:fld>
            <a:endParaRPr lang="en-GB"/>
          </a:p>
        </p:txBody>
      </p:sp>
    </p:spTree>
    <p:extLst>
      <p:ext uri="{BB962C8B-B14F-4D97-AF65-F5344CB8AC3E}">
        <p14:creationId xmlns:p14="http://schemas.microsoft.com/office/powerpoint/2010/main" val="22524838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28FAA4AA-5D00-482D-9203-23A985183A9A}" type="datetimeFigureOut">
              <a:rPr lang="en-GB" smtClean="0"/>
              <a:t>08/06/2020</a:t>
            </a:fld>
            <a:endParaRPr lang="en-GB"/>
          </a:p>
        </p:txBody>
      </p:sp>
      <p:sp>
        <p:nvSpPr>
          <p:cNvPr id="4" name="Slide Image Placeholder 3"/>
          <p:cNvSpPr>
            <a:spLocks noGrp="1" noRot="1" noChangeAspect="1"/>
          </p:cNvSpPr>
          <p:nvPr>
            <p:ph type="sldImg" idx="2"/>
          </p:nvPr>
        </p:nvSpPr>
        <p:spPr>
          <a:xfrm>
            <a:off x="71438" y="749300"/>
            <a:ext cx="6654800" cy="37433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41863"/>
            <a:ext cx="5438775" cy="44910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82138"/>
            <a:ext cx="2946400" cy="4984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82138"/>
            <a:ext cx="2946400" cy="498475"/>
          </a:xfrm>
          <a:prstGeom prst="rect">
            <a:avLst/>
          </a:prstGeom>
        </p:spPr>
        <p:txBody>
          <a:bodyPr vert="horz" lIns="91440" tIns="45720" rIns="91440" bIns="45720" rtlCol="0" anchor="b"/>
          <a:lstStyle>
            <a:lvl1pPr algn="r">
              <a:defRPr sz="1200"/>
            </a:lvl1pPr>
          </a:lstStyle>
          <a:p>
            <a:fld id="{C54F944B-55CE-46BD-9EA2-C7592280879C}"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8BC08711-7006-470B-B12E-925D91358C66}" type="slidenum">
              <a:rPr lang="en-GB" smtClean="0">
                <a:solidFill>
                  <a:prstClr val="black"/>
                </a:solidFill>
              </a:rPr>
              <a:pPr/>
              <a:t>6</a:t>
            </a:fld>
            <a:endParaRPr lang="en-GB" smtClean="0">
              <a:solidFill>
                <a:prstClr val="black"/>
              </a:solidFill>
            </a:endParaRPr>
          </a:p>
        </p:txBody>
      </p:sp>
      <p:sp>
        <p:nvSpPr>
          <p:cNvPr id="51203" name="Rectangle 2"/>
          <p:cNvSpPr>
            <a:spLocks noGrp="1" noRot="1" noChangeAspect="1" noChangeArrowheads="1" noTextEdit="1"/>
          </p:cNvSpPr>
          <p:nvPr>
            <p:ph type="sldImg"/>
          </p:nvPr>
        </p:nvSpPr>
        <p:spPr>
          <a:xfrm>
            <a:off x="71438" y="749300"/>
            <a:ext cx="6654800" cy="3743325"/>
          </a:xfrm>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3932371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3932AA8-B7C1-4E75-9001-AAEC59691176}" type="datetimeFigureOut">
              <a:rPr lang="en-GB" smtClean="0"/>
              <a:pPr/>
              <a:t>08/06/2020</a:t>
            </a:fld>
            <a:endParaRPr lang="en-GB"/>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GB"/>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15B052C-F8D4-4811-96DA-586240DAEFE2}" type="slidenum">
              <a:rPr lang="en-GB" smtClean="0"/>
              <a:pPr/>
              <a:t>‹#›</a:t>
            </a:fld>
            <a:endParaRPr lang="en-GB"/>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33928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587879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262402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3932AA8-B7C1-4E75-9001-AAEC59691176}" type="datetimeFigureOut">
              <a:rPr lang="en-GB" smtClean="0"/>
              <a:pPr/>
              <a:t>08/06/2020</a:t>
            </a:fld>
            <a:endParaRPr lang="en-GB"/>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GB"/>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15B052C-F8D4-4811-96DA-586240DAEFE2}" type="slidenum">
              <a:rPr lang="en-GB" smtClean="0"/>
              <a:pPr/>
              <a:t>‹#›</a:t>
            </a:fld>
            <a:endParaRPr lang="en-GB"/>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62495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345858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3932AA8-B7C1-4E75-9001-AAEC59691176}" type="datetimeFigureOut">
              <a:rPr lang="en-GB" smtClean="0"/>
              <a:pPr/>
              <a:t>08/06/2020</a:t>
            </a:fld>
            <a:endParaRPr lang="en-GB"/>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15B052C-F8D4-4811-96DA-586240DAEFE2}" type="slidenum">
              <a:rPr lang="en-GB" smtClean="0"/>
              <a:pPr/>
              <a:t>‹#›</a:t>
            </a:fld>
            <a:endParaRPr lang="en-GB"/>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977438712"/>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896436067"/>
      </p:ext>
    </p:extLst>
  </p:cSld>
  <p:clrMapOvr>
    <a:masterClrMapping/>
  </p:clrMapOvr>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2750127055"/>
      </p:ext>
    </p:extLst>
  </p:cSld>
  <p:clrMapOvr>
    <a:masterClrMapping/>
  </p:clrMapOvr>
  <p:extLst mod="1">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9481230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53559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13932AA8-B7C1-4E75-9001-AAEC59691176}" type="datetimeFigureOut">
              <a:rPr lang="en-GB" smtClean="0"/>
              <a:pPr/>
              <a:t>08/06/2020</a:t>
            </a:fld>
            <a:endParaRPr lang="en-GB"/>
          </a:p>
        </p:txBody>
      </p:sp>
      <p:sp>
        <p:nvSpPr>
          <p:cNvPr id="6" name="Footer Placeholder 5"/>
          <p:cNvSpPr>
            <a:spLocks noGrp="1"/>
          </p:cNvSpPr>
          <p:nvPr>
            <p:ph type="ftr" sz="quarter" idx="11"/>
          </p:nvPr>
        </p:nvSpPr>
        <p:spPr>
          <a:xfrm>
            <a:off x="2103620" y="6375679"/>
            <a:ext cx="3482179" cy="345796"/>
          </a:xfrm>
        </p:spPr>
        <p:txBody>
          <a:bodyPr/>
          <a:lstStyle/>
          <a:p>
            <a:endParaRPr lang="en-GB"/>
          </a:p>
        </p:txBody>
      </p:sp>
      <p:sp>
        <p:nvSpPr>
          <p:cNvPr id="7" name="Slide Number Placeholder 6"/>
          <p:cNvSpPr>
            <a:spLocks noGrp="1"/>
          </p:cNvSpPr>
          <p:nvPr>
            <p:ph type="sldNum" sz="quarter" idx="12"/>
          </p:nvPr>
        </p:nvSpPr>
        <p:spPr>
          <a:xfrm>
            <a:off x="5691014" y="6375679"/>
            <a:ext cx="1232456" cy="345796"/>
          </a:xfrm>
        </p:spPr>
        <p:txBody>
          <a:bodyPr/>
          <a:lstStyle/>
          <a:p>
            <a:fld id="{115B052C-F8D4-4811-96DA-586240DAEFE2}" type="slidenum">
              <a:rPr lang="en-GB" smtClean="0"/>
              <a:pPr/>
              <a:t>‹#›</a:t>
            </a:fld>
            <a:endParaRPr lang="en-GB"/>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67742836"/>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4169526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13932AA8-B7C1-4E75-9001-AAEC59691176}" type="datetimeFigureOut">
              <a:rPr lang="en-GB" smtClean="0"/>
              <a:pPr/>
              <a:t>08/06/2020</a:t>
            </a:fld>
            <a:endParaRPr lang="en-GB"/>
          </a:p>
        </p:txBody>
      </p:sp>
      <p:sp>
        <p:nvSpPr>
          <p:cNvPr id="6" name="Footer Placeholder 5"/>
          <p:cNvSpPr>
            <a:spLocks noGrp="1"/>
          </p:cNvSpPr>
          <p:nvPr>
            <p:ph type="ftr" sz="quarter" idx="11"/>
          </p:nvPr>
        </p:nvSpPr>
        <p:spPr>
          <a:xfrm>
            <a:off x="2103621" y="6375679"/>
            <a:ext cx="3482178" cy="345796"/>
          </a:xfrm>
        </p:spPr>
        <p:txBody>
          <a:bodyPr/>
          <a:lstStyle/>
          <a:p>
            <a:endParaRPr lang="en-GB"/>
          </a:p>
        </p:txBody>
      </p:sp>
      <p:sp>
        <p:nvSpPr>
          <p:cNvPr id="7" name="Slide Number Placeholder 6"/>
          <p:cNvSpPr>
            <a:spLocks noGrp="1"/>
          </p:cNvSpPr>
          <p:nvPr>
            <p:ph type="sldNum" sz="quarter" idx="12"/>
          </p:nvPr>
        </p:nvSpPr>
        <p:spPr>
          <a:xfrm>
            <a:off x="5687568" y="6375679"/>
            <a:ext cx="1234440" cy="345796"/>
          </a:xfrm>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14275954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011523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964642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3932AA8-B7C1-4E75-9001-AAEC59691176}" type="datetimeFigureOut">
              <a:rPr lang="en-GB" smtClean="0"/>
              <a:pPr/>
              <a:t>08/06/2020</a:t>
            </a:fld>
            <a:endParaRPr lang="en-GB"/>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15B052C-F8D4-4811-96DA-586240DAEFE2}" type="slidenum">
              <a:rPr lang="en-GB" smtClean="0"/>
              <a:pPr/>
              <a:t>‹#›</a:t>
            </a:fld>
            <a:endParaRPr lang="en-GB"/>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04764063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510038571"/>
      </p:ext>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154804014"/>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963846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932AA8-B7C1-4E75-9001-AAEC59691176}" type="datetimeFigureOut">
              <a:rPr lang="en-GB" smtClean="0"/>
              <a:pPr/>
              <a:t>08/06/2020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390534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13932AA8-B7C1-4E75-9001-AAEC59691176}" type="datetimeFigureOut">
              <a:rPr lang="en-GB" smtClean="0"/>
              <a:pPr/>
              <a:t>08/06/2020</a:t>
            </a:fld>
            <a:endParaRPr lang="en-GB"/>
          </a:p>
        </p:txBody>
      </p:sp>
      <p:sp>
        <p:nvSpPr>
          <p:cNvPr id="6" name="Footer Placeholder 5"/>
          <p:cNvSpPr>
            <a:spLocks noGrp="1"/>
          </p:cNvSpPr>
          <p:nvPr>
            <p:ph type="ftr" sz="quarter" idx="11"/>
          </p:nvPr>
        </p:nvSpPr>
        <p:spPr>
          <a:xfrm>
            <a:off x="2103620" y="6375679"/>
            <a:ext cx="3482179" cy="345796"/>
          </a:xfrm>
        </p:spPr>
        <p:txBody>
          <a:bodyPr/>
          <a:lstStyle/>
          <a:p>
            <a:endParaRPr lang="en-GB"/>
          </a:p>
        </p:txBody>
      </p:sp>
      <p:sp>
        <p:nvSpPr>
          <p:cNvPr id="7" name="Slide Number Placeholder 6"/>
          <p:cNvSpPr>
            <a:spLocks noGrp="1"/>
          </p:cNvSpPr>
          <p:nvPr>
            <p:ph type="sldNum" sz="quarter" idx="12"/>
          </p:nvPr>
        </p:nvSpPr>
        <p:spPr>
          <a:xfrm>
            <a:off x="5691014" y="6375679"/>
            <a:ext cx="1232456" cy="345796"/>
          </a:xfrm>
        </p:spPr>
        <p:txBody>
          <a:bodyPr/>
          <a:lstStyle/>
          <a:p>
            <a:fld id="{115B052C-F8D4-4811-96DA-586240DAEFE2}" type="slidenum">
              <a:rPr lang="en-GB" smtClean="0"/>
              <a:pPr/>
              <a:t>‹#›</a:t>
            </a:fld>
            <a:endParaRPr lang="en-GB"/>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98502767"/>
      </p:ext>
    </p:extLst>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13932AA8-B7C1-4E75-9001-AAEC59691176}" type="datetimeFigureOut">
              <a:rPr lang="en-GB" smtClean="0"/>
              <a:pPr/>
              <a:t>08/06/2020</a:t>
            </a:fld>
            <a:endParaRPr lang="en-GB"/>
          </a:p>
        </p:txBody>
      </p:sp>
      <p:sp>
        <p:nvSpPr>
          <p:cNvPr id="6" name="Footer Placeholder 5"/>
          <p:cNvSpPr>
            <a:spLocks noGrp="1"/>
          </p:cNvSpPr>
          <p:nvPr>
            <p:ph type="ftr" sz="quarter" idx="11"/>
          </p:nvPr>
        </p:nvSpPr>
        <p:spPr>
          <a:xfrm>
            <a:off x="2103621" y="6375679"/>
            <a:ext cx="3482178" cy="345796"/>
          </a:xfrm>
        </p:spPr>
        <p:txBody>
          <a:bodyPr/>
          <a:lstStyle/>
          <a:p>
            <a:endParaRPr lang="en-GB"/>
          </a:p>
        </p:txBody>
      </p:sp>
      <p:sp>
        <p:nvSpPr>
          <p:cNvPr id="7" name="Slide Number Placeholder 6"/>
          <p:cNvSpPr>
            <a:spLocks noGrp="1"/>
          </p:cNvSpPr>
          <p:nvPr>
            <p:ph type="sldNum" sz="quarter" idx="12"/>
          </p:nvPr>
        </p:nvSpPr>
        <p:spPr>
          <a:xfrm>
            <a:off x="5687568" y="6375679"/>
            <a:ext cx="1234440" cy="345796"/>
          </a:xfrm>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89907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3932AA8-B7C1-4E75-9001-AAEC59691176}" type="datetimeFigureOut">
              <a:rPr lang="en-GB" smtClean="0"/>
              <a:pPr/>
              <a:t>08/06/2020</a:t>
            </a:fld>
            <a:endParaRPr lang="en-GB"/>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15B052C-F8D4-4811-96DA-586240DAEFE2}" type="slidenum">
              <a:rPr lang="en-GB" smtClean="0"/>
              <a:pPr/>
              <a:t>‹#›</a:t>
            </a:fld>
            <a:endParaRPr lang="en-GB"/>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3097737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3932AA8-B7C1-4E75-9001-AAEC59691176}" type="datetimeFigureOut">
              <a:rPr lang="en-GB" smtClean="0"/>
              <a:pPr/>
              <a:t>08/06/2020</a:t>
            </a:fld>
            <a:endParaRPr lang="en-GB"/>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15B052C-F8D4-4811-96DA-586240DAEFE2}" type="slidenum">
              <a:rPr lang="en-GB" smtClean="0"/>
              <a:pPr/>
              <a:t>‹#›</a:t>
            </a:fld>
            <a:endParaRPr lang="en-GB"/>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8053389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ybNPAsjqeco"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WjoDEQqyTig"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8" Type="http://schemas.openxmlformats.org/officeDocument/2006/relationships/hyperlink" Target="https://www.youtube.com/watch?v=CpNxBfPyukI&amp;safe=active" TargetMode="External"/><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9cX6VaIy2yA"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hyperlink" Target="https://www.youtube.com/watch?v=j0rZ3QPzhmo" TargetMode="Externa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LEvel1/2 Health and Social Care</a:t>
            </a:r>
          </a:p>
        </p:txBody>
      </p:sp>
      <p:sp>
        <p:nvSpPr>
          <p:cNvPr id="3" name="Subtitle 2"/>
          <p:cNvSpPr>
            <a:spLocks noGrp="1"/>
          </p:cNvSpPr>
          <p:nvPr>
            <p:ph type="subTitle" idx="1"/>
          </p:nvPr>
        </p:nvSpPr>
        <p:spPr/>
        <p:txBody>
          <a:bodyPr>
            <a:normAutofit fontScale="85000" lnSpcReduction="20000"/>
          </a:bodyPr>
          <a:lstStyle/>
          <a:p>
            <a:r>
              <a:rPr lang="en-GB" dirty="0"/>
              <a:t>Communicating and working with individuals in health, social care and early years settings</a:t>
            </a:r>
          </a:p>
        </p:txBody>
      </p:sp>
    </p:spTree>
    <p:custDataLst>
      <p:tags r:id="rId1"/>
    </p:custDataLst>
    <p:extLst>
      <p:ext uri="{BB962C8B-B14F-4D97-AF65-F5344CB8AC3E}">
        <p14:creationId xmlns:p14="http://schemas.microsoft.com/office/powerpoint/2010/main" val="10847270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8939" y="147923"/>
            <a:ext cx="10154876" cy="1082999"/>
          </a:xfrm>
          <a:solidFill>
            <a:srgbClr val="00B0F0"/>
          </a:solidFill>
        </p:spPr>
        <p:txBody>
          <a:bodyPr>
            <a:normAutofit/>
          </a:bodyPr>
          <a:lstStyle/>
          <a:p>
            <a:r>
              <a:rPr lang="en-GB" dirty="0" smtClean="0"/>
              <a:t>Facial expressions</a:t>
            </a:r>
            <a:endParaRPr lang="en-GB" dirty="0"/>
          </a:p>
        </p:txBody>
      </p:sp>
      <p:sp>
        <p:nvSpPr>
          <p:cNvPr id="3" name="Content Placeholder 2"/>
          <p:cNvSpPr>
            <a:spLocks noGrp="1"/>
          </p:cNvSpPr>
          <p:nvPr>
            <p:ph idx="1"/>
          </p:nvPr>
        </p:nvSpPr>
        <p:spPr>
          <a:xfrm>
            <a:off x="1028939" y="855785"/>
            <a:ext cx="10682415" cy="1449533"/>
          </a:xfrm>
        </p:spPr>
        <p:txBody>
          <a:bodyPr>
            <a:normAutofit/>
          </a:bodyPr>
          <a:lstStyle/>
          <a:p>
            <a:pPr>
              <a:buNone/>
            </a:pPr>
            <a:endParaRPr lang="en-GB" dirty="0" smtClean="0"/>
          </a:p>
          <a:p>
            <a:pPr>
              <a:buNone/>
            </a:pPr>
            <a:r>
              <a:rPr lang="en-GB" dirty="0" smtClean="0"/>
              <a:t>Watch the following clip – can you tell how Jack Sparrow is feeling from his facial expressions?</a:t>
            </a:r>
          </a:p>
          <a:p>
            <a:pPr>
              <a:buNone/>
            </a:pPr>
            <a:r>
              <a:rPr lang="en-GB" dirty="0" smtClean="0">
                <a:hlinkClick r:id="rId2"/>
              </a:rPr>
              <a:t>https://www.youtube.com/watch?v=ybNPAsjqeco</a:t>
            </a:r>
            <a:r>
              <a:rPr lang="en-GB" dirty="0" smtClean="0"/>
              <a:t> </a:t>
            </a:r>
            <a:endParaRPr lang="en-GB" dirty="0"/>
          </a:p>
        </p:txBody>
      </p:sp>
      <p:sp>
        <p:nvSpPr>
          <p:cNvPr id="4" name="TextBox 3"/>
          <p:cNvSpPr txBox="1"/>
          <p:nvPr/>
        </p:nvSpPr>
        <p:spPr>
          <a:xfrm>
            <a:off x="879230" y="3598985"/>
            <a:ext cx="10902462" cy="3139321"/>
          </a:xfrm>
          <a:prstGeom prst="rect">
            <a:avLst/>
          </a:prstGeom>
          <a:solidFill>
            <a:schemeClr val="bg1"/>
          </a:solidFill>
        </p:spPr>
        <p:txBody>
          <a:bodyPr wrap="square" rtlCol="0">
            <a:spAutoFit/>
          </a:bodyPr>
          <a:lstStyle/>
          <a:p>
            <a:r>
              <a:rPr lang="en-GB" sz="2000" dirty="0" smtClean="0"/>
              <a:t>Tasks</a:t>
            </a:r>
          </a:p>
          <a:p>
            <a:endParaRPr lang="en-GB" sz="2000" dirty="0" smtClean="0"/>
          </a:p>
          <a:p>
            <a:r>
              <a:rPr lang="en-GB" sz="2000" dirty="0" smtClean="0"/>
              <a:t>Match the emotions game – match the facial expressions with the emotional words</a:t>
            </a:r>
          </a:p>
          <a:p>
            <a:r>
              <a:rPr lang="en-GB" sz="2000" dirty="0" smtClean="0"/>
              <a:t> </a:t>
            </a:r>
          </a:p>
          <a:p>
            <a:r>
              <a:rPr lang="en-US" sz="2000" dirty="0" smtClean="0"/>
              <a:t>Write notes in books on facial expressions and how they would be used in a health, social care and early years setting (3 examples)</a:t>
            </a:r>
            <a:endParaRPr lang="en-GB" sz="2000" dirty="0" smtClean="0"/>
          </a:p>
          <a:p>
            <a:r>
              <a:rPr lang="en-GB" sz="2000" dirty="0" smtClean="0"/>
              <a:t> </a:t>
            </a:r>
          </a:p>
          <a:p>
            <a:r>
              <a:rPr lang="en-GB" sz="2000" dirty="0" smtClean="0"/>
              <a:t>Annotate 2 facial expression pictures explaining how the features would affect communication, especially in health, social care and early years settings.</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188" y="0"/>
            <a:ext cx="10058566" cy="798490"/>
          </a:xfrm>
          <a:solidFill>
            <a:srgbClr val="00B0F0"/>
          </a:solidFill>
        </p:spPr>
        <p:txBody>
          <a:bodyPr/>
          <a:lstStyle/>
          <a:p>
            <a:r>
              <a:rPr lang="en-GB" dirty="0" smtClean="0"/>
              <a:t>Gestures </a:t>
            </a:r>
            <a:endParaRPr lang="en-GB" dirty="0"/>
          </a:p>
        </p:txBody>
      </p:sp>
      <p:sp>
        <p:nvSpPr>
          <p:cNvPr id="5" name="Rectangle 4"/>
          <p:cNvSpPr/>
          <p:nvPr/>
        </p:nvSpPr>
        <p:spPr>
          <a:xfrm>
            <a:off x="1043188" y="798491"/>
            <a:ext cx="5357611" cy="605951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r>
              <a:rPr lang="en-GB" sz="2000" dirty="0">
                <a:solidFill>
                  <a:schemeClr val="tx1"/>
                </a:solidFill>
              </a:rPr>
              <a:t>A </a:t>
            </a:r>
            <a:r>
              <a:rPr lang="en-GB" sz="2000" b="1" dirty="0">
                <a:solidFill>
                  <a:schemeClr val="tx1"/>
                </a:solidFill>
              </a:rPr>
              <a:t>gesture</a:t>
            </a:r>
            <a:r>
              <a:rPr lang="en-GB" sz="2000" dirty="0">
                <a:solidFill>
                  <a:schemeClr val="tx1"/>
                </a:solidFill>
              </a:rPr>
              <a:t> is a form of </a:t>
            </a:r>
            <a:r>
              <a:rPr lang="en-GB" sz="2000" dirty="0" smtClean="0">
                <a:solidFill>
                  <a:schemeClr val="tx1"/>
                </a:solidFill>
              </a:rPr>
              <a:t>non-vocal </a:t>
            </a:r>
            <a:r>
              <a:rPr lang="en-GB" sz="2000" dirty="0">
                <a:solidFill>
                  <a:schemeClr val="tx1"/>
                </a:solidFill>
              </a:rPr>
              <a:t>communication in which visible bodily actions communicate particular </a:t>
            </a:r>
            <a:r>
              <a:rPr lang="en-GB" sz="2000" dirty="0" smtClean="0">
                <a:solidFill>
                  <a:schemeClr val="tx1"/>
                </a:solidFill>
              </a:rPr>
              <a:t>messages</a:t>
            </a:r>
          </a:p>
          <a:p>
            <a:endParaRPr lang="en-GB" sz="2000" dirty="0" smtClean="0">
              <a:solidFill>
                <a:schemeClr val="tx1"/>
              </a:solidFill>
            </a:endParaRPr>
          </a:p>
          <a:p>
            <a:pPr>
              <a:buFont typeface="Arial" pitchFamily="34" charset="0"/>
              <a:buChar char="•"/>
            </a:pPr>
            <a:r>
              <a:rPr lang="en-GB" sz="2000" dirty="0" smtClean="0">
                <a:solidFill>
                  <a:schemeClr val="tx1"/>
                </a:solidFill>
              </a:rPr>
              <a:t>Hand gestures such as waving may be seen as friendly and welcoming whereas a hand presented palm out may be a warning to ‘stop’</a:t>
            </a:r>
          </a:p>
          <a:p>
            <a:pPr>
              <a:buFont typeface="Arial" pitchFamily="34" charset="0"/>
              <a:buChar char="•"/>
            </a:pPr>
            <a:endParaRPr lang="en-GB" sz="2000" dirty="0" smtClean="0">
              <a:solidFill>
                <a:schemeClr val="tx1"/>
              </a:solidFill>
            </a:endParaRPr>
          </a:p>
          <a:p>
            <a:pPr>
              <a:buFont typeface="Arial" pitchFamily="34" charset="0"/>
              <a:buChar char="•"/>
            </a:pPr>
            <a:r>
              <a:rPr lang="en-GB" sz="2000" dirty="0" smtClean="0">
                <a:solidFill>
                  <a:schemeClr val="tx1"/>
                </a:solidFill>
              </a:rPr>
              <a:t>Head gestures such as nodding may be seen as reassuring/agreeing whereas shaking the head is a negative gesture, seen as a sign of disagreement</a:t>
            </a:r>
          </a:p>
          <a:p>
            <a:pPr>
              <a:buFont typeface="Arial" pitchFamily="34" charset="0"/>
              <a:buChar char="•"/>
            </a:pPr>
            <a:endParaRPr lang="en-GB" sz="2000" dirty="0" smtClean="0">
              <a:solidFill>
                <a:schemeClr val="tx1"/>
              </a:solidFill>
            </a:endParaRPr>
          </a:p>
          <a:p>
            <a:pPr>
              <a:buFont typeface="Arial" pitchFamily="34" charset="0"/>
              <a:buChar char="•"/>
            </a:pPr>
            <a:r>
              <a:rPr lang="en-GB" sz="2000" dirty="0" smtClean="0">
                <a:solidFill>
                  <a:schemeClr val="tx1"/>
                </a:solidFill>
              </a:rPr>
              <a:t>Shoulder gestures such as shrugging usually signifies a lack of understanding or could be interpreted as not caring</a:t>
            </a:r>
          </a:p>
          <a:p>
            <a:endParaRPr lang="en-GB" sz="2000" dirty="0" smtClean="0">
              <a:solidFill>
                <a:schemeClr val="tx1"/>
              </a:solidFill>
            </a:endParaRPr>
          </a:p>
          <a:p>
            <a:r>
              <a:rPr lang="en-GB" sz="2000" dirty="0" smtClean="0">
                <a:solidFill>
                  <a:schemeClr val="tx1"/>
                </a:solidFill>
              </a:rPr>
              <a:t>WARNING: The same gesture may be interpreted in different ways in different countries/cultures you are going to research these for yourself</a:t>
            </a:r>
            <a:endParaRPr lang="en-GB" sz="2400" dirty="0" smtClean="0">
              <a:solidFill>
                <a:schemeClr val="tx1"/>
              </a:solidFill>
            </a:endParaRPr>
          </a:p>
        </p:txBody>
      </p:sp>
      <p:pic>
        <p:nvPicPr>
          <p:cNvPr id="6146" name="Picture 2" descr="Image result for hand gestures"/>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598106" y="1852246"/>
            <a:ext cx="5276150" cy="4829908"/>
          </a:xfrm>
          <a:prstGeom prst="rect">
            <a:avLst/>
          </a:prstGeom>
          <a:noFill/>
        </p:spPr>
      </p:pic>
    </p:spTree>
    <p:extLst>
      <p:ext uri="{BB962C8B-B14F-4D97-AF65-F5344CB8AC3E}">
        <p14:creationId xmlns:p14="http://schemas.microsoft.com/office/powerpoint/2010/main" val="10083629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Specification recap  </a:t>
            </a:r>
            <a:endParaRPr lang="en-GB" dirty="0"/>
          </a:p>
        </p:txBody>
      </p:sp>
      <p:sp>
        <p:nvSpPr>
          <p:cNvPr id="3" name="Content Placeholder 2"/>
          <p:cNvSpPr>
            <a:spLocks noGrp="1"/>
          </p:cNvSpPr>
          <p:nvPr>
            <p:ph idx="1"/>
          </p:nvPr>
        </p:nvSpPr>
        <p:spPr/>
        <p:txBody>
          <a:bodyPr/>
          <a:lstStyle/>
          <a:p>
            <a:r>
              <a:rPr lang="en-GB" dirty="0" smtClean="0"/>
              <a:t>What you need to include:</a:t>
            </a:r>
          </a:p>
          <a:p>
            <a:endParaRPr lang="en-GB" dirty="0"/>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1019" t="22921" r="30925" b="54461"/>
          <a:stretch/>
        </p:blipFill>
        <p:spPr bwMode="auto">
          <a:xfrm>
            <a:off x="910443" y="2872154"/>
            <a:ext cx="10789770" cy="2579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ight Brace 4"/>
          <p:cNvSpPr/>
          <p:nvPr/>
        </p:nvSpPr>
        <p:spPr>
          <a:xfrm>
            <a:off x="3915508" y="3622432"/>
            <a:ext cx="304801" cy="1008184"/>
          </a:xfrm>
          <a:prstGeom prst="rightBrace">
            <a:avLst>
              <a:gd name="adj1" fmla="val 8333"/>
              <a:gd name="adj2" fmla="val 51587"/>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6" name="TextBox 5"/>
          <p:cNvSpPr txBox="1"/>
          <p:nvPr/>
        </p:nvSpPr>
        <p:spPr>
          <a:xfrm>
            <a:off x="4314092" y="4009292"/>
            <a:ext cx="4478216" cy="307777"/>
          </a:xfrm>
          <a:prstGeom prst="rect">
            <a:avLst/>
          </a:prstGeom>
          <a:noFill/>
        </p:spPr>
        <p:txBody>
          <a:bodyPr wrap="square" rtlCol="0">
            <a:spAutoFit/>
          </a:bodyPr>
          <a:lstStyle/>
          <a:p>
            <a:r>
              <a:rPr lang="en-GB" sz="1400" dirty="0" smtClean="0"/>
              <a:t>Covered in first lessons (already on power </a:t>
            </a:r>
            <a:r>
              <a:rPr lang="en-GB" sz="1400" dirty="0" smtClean="0"/>
              <a:t>point)</a:t>
            </a:r>
            <a:endParaRPr lang="en-GB" sz="1400" dirty="0"/>
          </a:p>
        </p:txBody>
      </p:sp>
      <p:sp>
        <p:nvSpPr>
          <p:cNvPr id="7" name="Right Brace 6"/>
          <p:cNvSpPr/>
          <p:nvPr/>
        </p:nvSpPr>
        <p:spPr>
          <a:xfrm>
            <a:off x="3938954" y="4700954"/>
            <a:ext cx="304800" cy="738554"/>
          </a:xfrm>
          <a:prstGeom prst="rightBrace">
            <a:avLst/>
          </a:prstGeom>
          <a:ln w="19050"/>
        </p:spPr>
        <p:style>
          <a:lnRef idx="1">
            <a:schemeClr val="dk1"/>
          </a:lnRef>
          <a:fillRef idx="0">
            <a:schemeClr val="dk1"/>
          </a:fillRef>
          <a:effectRef idx="0">
            <a:schemeClr val="dk1"/>
          </a:effectRef>
          <a:fontRef idx="minor">
            <a:schemeClr val="tx1"/>
          </a:fontRef>
        </p:style>
        <p:txBody>
          <a:bodyPr rtlCol="0" anchor="ctr"/>
          <a:lstStyle/>
          <a:p>
            <a:pPr algn="ctr"/>
            <a:endParaRPr lang="en-GB"/>
          </a:p>
        </p:txBody>
      </p:sp>
      <p:sp>
        <p:nvSpPr>
          <p:cNvPr id="8" name="TextBox 7"/>
          <p:cNvSpPr txBox="1"/>
          <p:nvPr/>
        </p:nvSpPr>
        <p:spPr>
          <a:xfrm>
            <a:off x="4360985" y="4947138"/>
            <a:ext cx="4149969" cy="307777"/>
          </a:xfrm>
          <a:prstGeom prst="rect">
            <a:avLst/>
          </a:prstGeom>
          <a:noFill/>
        </p:spPr>
        <p:txBody>
          <a:bodyPr wrap="square" rtlCol="0">
            <a:spAutoFit/>
          </a:bodyPr>
          <a:lstStyle/>
          <a:p>
            <a:r>
              <a:rPr lang="en-GB" sz="1400" dirty="0" smtClean="0"/>
              <a:t>Need to cover this time (to be added to power point)</a:t>
            </a:r>
            <a:endParaRPr lang="en-GB" sz="1400" dirty="0"/>
          </a:p>
        </p:txBody>
      </p:sp>
    </p:spTree>
    <p:extLst>
      <p:ext uri="{BB962C8B-B14F-4D97-AF65-F5344CB8AC3E}">
        <p14:creationId xmlns:p14="http://schemas.microsoft.com/office/powerpoint/2010/main" val="16618903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39574" y="289891"/>
            <a:ext cx="8640960" cy="1143000"/>
          </a:xfrm>
        </p:spPr>
        <p:txBody>
          <a:bodyPr/>
          <a:lstStyle/>
          <a:p>
            <a:r>
              <a:rPr lang="en-GB" dirty="0" smtClean="0"/>
              <a:t>Task 1a Criteria</a:t>
            </a:r>
            <a:endParaRPr lang="en-GB" dirty="0"/>
          </a:p>
        </p:txBody>
      </p:sp>
      <p:graphicFrame>
        <p:nvGraphicFramePr>
          <p:cNvPr id="10" name="Table 9"/>
          <p:cNvGraphicFramePr>
            <a:graphicFrameLocks noGrp="1"/>
          </p:cNvGraphicFramePr>
          <p:nvPr>
            <p:extLst>
              <p:ext uri="{D42A27DB-BD31-4B8C-83A1-F6EECF244321}">
                <p14:modId xmlns:p14="http://schemas.microsoft.com/office/powerpoint/2010/main" val="1999039970"/>
              </p:ext>
            </p:extLst>
          </p:nvPr>
        </p:nvGraphicFramePr>
        <p:xfrm>
          <a:off x="1739574" y="1635202"/>
          <a:ext cx="8640960" cy="4446339"/>
        </p:xfrm>
        <a:graphic>
          <a:graphicData uri="http://schemas.openxmlformats.org/drawingml/2006/table">
            <a:tbl>
              <a:tblPr firstRow="1" bandRow="1">
                <a:tableStyleId>{5C22544A-7EE6-4342-B048-85BDC9FD1C3A}</a:tableStyleId>
              </a:tblPr>
              <a:tblGrid>
                <a:gridCol w="2880320">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2880320">
                  <a:extLst>
                    <a:ext uri="{9D8B030D-6E8A-4147-A177-3AD203B41FA5}">
                      <a16:colId xmlns:a16="http://schemas.microsoft.com/office/drawing/2014/main" val="20002"/>
                    </a:ext>
                  </a:extLst>
                </a:gridCol>
              </a:tblGrid>
              <a:tr h="355065">
                <a:tc gridSpan="3">
                  <a:txBody>
                    <a:bodyPr/>
                    <a:lstStyle/>
                    <a:p>
                      <a:r>
                        <a:rPr lang="en-GB" dirty="0" smtClean="0"/>
                        <a:t>LO1:</a:t>
                      </a:r>
                      <a:r>
                        <a:rPr lang="en-GB" baseline="0" dirty="0" smtClean="0"/>
                        <a:t> Understand how to communicate effectively</a:t>
                      </a:r>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45565">
                <a:tc>
                  <a:txBody>
                    <a:bodyPr/>
                    <a:lstStyle/>
                    <a:p>
                      <a:pPr algn="ctr"/>
                      <a:r>
                        <a:rPr lang="en-GB" dirty="0" smtClean="0"/>
                        <a:t>MB1:</a:t>
                      </a:r>
                      <a:r>
                        <a:rPr lang="en-GB" baseline="0" dirty="0" smtClean="0"/>
                        <a:t> 1-4 Marks</a:t>
                      </a:r>
                      <a:endParaRPr lang="en-GB" dirty="0"/>
                    </a:p>
                  </a:txBody>
                  <a:tcPr/>
                </a:tc>
                <a:tc>
                  <a:txBody>
                    <a:bodyPr/>
                    <a:lstStyle/>
                    <a:p>
                      <a:pPr algn="ctr"/>
                      <a:r>
                        <a:rPr lang="en-GB" dirty="0" smtClean="0"/>
                        <a:t>MB2: 5-8 Marks</a:t>
                      </a:r>
                      <a:endParaRPr lang="en-GB" dirty="0"/>
                    </a:p>
                  </a:txBody>
                  <a:tcPr/>
                </a:tc>
                <a:tc>
                  <a:txBody>
                    <a:bodyPr/>
                    <a:lstStyle/>
                    <a:p>
                      <a:pPr algn="ctr"/>
                      <a:r>
                        <a:rPr lang="en-GB" dirty="0" smtClean="0"/>
                        <a:t>MB3: 9-11 Marks</a:t>
                      </a:r>
                      <a:endParaRPr lang="en-GB" dirty="0"/>
                    </a:p>
                  </a:txBody>
                  <a:tcPr/>
                </a:tc>
                <a:extLst>
                  <a:ext uri="{0D108BD9-81ED-4DB2-BD59-A6C34878D82A}">
                    <a16:rowId xmlns:a16="http://schemas.microsoft.com/office/drawing/2014/main" val="10001"/>
                  </a:ext>
                </a:extLst>
              </a:tr>
              <a:tr h="3714819">
                <a:tc>
                  <a:txBody>
                    <a:bodyPr/>
                    <a:lstStyle/>
                    <a:p>
                      <a:r>
                        <a:rPr lang="en-GB" sz="1800" b="0" kern="1200" dirty="0" smtClean="0">
                          <a:solidFill>
                            <a:schemeClr val="dk1"/>
                          </a:solidFill>
                          <a:effectLst/>
                          <a:latin typeface="+mn-lt"/>
                          <a:ea typeface="+mn-ea"/>
                          <a:cs typeface="+mn-cs"/>
                        </a:rPr>
                        <a:t>Demonstrates a basic understanding of effective communication. </a:t>
                      </a:r>
                    </a:p>
                    <a:p>
                      <a:r>
                        <a:rPr lang="en-GB" sz="1800" b="0" kern="1200" dirty="0" smtClean="0">
                          <a:solidFill>
                            <a:schemeClr val="dk1"/>
                          </a:solidFill>
                          <a:effectLst/>
                          <a:latin typeface="+mn-lt"/>
                          <a:ea typeface="+mn-ea"/>
                          <a:cs typeface="+mn-cs"/>
                        </a:rPr>
                        <a:t>Produces a basic explanation of some of the different types of communication methods related to a health, social care and early years setting. This may be a list of points with only partly relevant examples given. </a:t>
                      </a:r>
                    </a:p>
                    <a:p>
                      <a:endParaRPr lang="en-GB" dirty="0"/>
                    </a:p>
                  </a:txBody>
                  <a:tcPr/>
                </a:tc>
                <a:tc>
                  <a:txBody>
                    <a:bodyPr/>
                    <a:lstStyle/>
                    <a:p>
                      <a:r>
                        <a:rPr lang="en-GB" dirty="0" smtClean="0"/>
                        <a:t>Demonstrates a sound understanding of effective communication. </a:t>
                      </a:r>
                    </a:p>
                    <a:p>
                      <a:r>
                        <a:rPr lang="en-GB" dirty="0" smtClean="0"/>
                        <a:t>Produces a sound explanation of most of the different types of communication methods related to a health, social care and early years setting. Examples given are clear and mostly relevant to a health, social care and early years setting. </a:t>
                      </a:r>
                    </a:p>
                  </a:txBody>
                  <a:tcPr/>
                </a:tc>
                <a:tc>
                  <a:txBody>
                    <a:bodyPr/>
                    <a:lstStyle/>
                    <a:p>
                      <a:r>
                        <a:rPr lang="en-GB" dirty="0" smtClean="0"/>
                        <a:t>Demonstrates a thorough understanding of effective communication. </a:t>
                      </a:r>
                    </a:p>
                    <a:p>
                      <a:r>
                        <a:rPr lang="en-GB" dirty="0" smtClean="0"/>
                        <a:t>Produces a thorough explanation of all</a:t>
                      </a:r>
                      <a:r>
                        <a:rPr lang="en-GB" baseline="0" dirty="0" smtClean="0"/>
                        <a:t> </a:t>
                      </a:r>
                      <a:r>
                        <a:rPr lang="en-GB" dirty="0" smtClean="0"/>
                        <a:t>of the different types of communication methods related to a health, social care and early years setting. Examples given are clear and wholly relevant to a health, social care and early years setting. </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1095115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957589" y="288020"/>
            <a:ext cx="8319752" cy="6314542"/>
          </a:xfrm>
          <a:prstGeom prst="rect">
            <a:avLst/>
          </a:prstGeom>
        </p:spPr>
      </p:pic>
      <p:sp>
        <p:nvSpPr>
          <p:cNvPr id="8" name="Rounded Rectangle 7"/>
          <p:cNvSpPr/>
          <p:nvPr/>
        </p:nvSpPr>
        <p:spPr>
          <a:xfrm>
            <a:off x="1648496" y="2524259"/>
            <a:ext cx="8937938" cy="669702"/>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ounded Rectangle 8"/>
          <p:cNvSpPr/>
          <p:nvPr/>
        </p:nvSpPr>
        <p:spPr>
          <a:xfrm>
            <a:off x="1648496" y="4134117"/>
            <a:ext cx="8937938" cy="837127"/>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30604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892623"/>
          </a:xfrm>
          <a:solidFill>
            <a:srgbClr val="00B0F0"/>
          </a:solidFill>
        </p:spPr>
        <p:txBody>
          <a:bodyPr/>
          <a:lstStyle/>
          <a:p>
            <a:r>
              <a:rPr lang="en-GB" dirty="0" smtClean="0"/>
              <a:t>Title: Non-verbal communication </a:t>
            </a:r>
            <a:endParaRPr lang="en-GB" dirty="0"/>
          </a:p>
        </p:txBody>
      </p:sp>
      <p:sp>
        <p:nvSpPr>
          <p:cNvPr id="3" name="Content Placeholder 2"/>
          <p:cNvSpPr>
            <a:spLocks noGrp="1"/>
          </p:cNvSpPr>
          <p:nvPr>
            <p:ph idx="1"/>
          </p:nvPr>
        </p:nvSpPr>
        <p:spPr>
          <a:xfrm>
            <a:off x="1251678" y="1648497"/>
            <a:ext cx="10178322" cy="3760630"/>
          </a:xfrm>
          <a:solidFill>
            <a:srgbClr val="00B0F0"/>
          </a:solidFill>
        </p:spPr>
        <p:txBody>
          <a:bodyPr>
            <a:normAutofit fontScale="77500" lnSpcReduction="20000"/>
          </a:bodyPr>
          <a:lstStyle/>
          <a:p>
            <a:r>
              <a:rPr lang="en-GB" sz="3600" dirty="0" smtClean="0">
                <a:solidFill>
                  <a:schemeClr val="tx1"/>
                </a:solidFill>
              </a:rPr>
              <a:t>Task: </a:t>
            </a:r>
          </a:p>
          <a:p>
            <a:pPr marL="0" indent="0">
              <a:buNone/>
            </a:pPr>
            <a:r>
              <a:rPr lang="en-GB" sz="3600" dirty="0" smtClean="0">
                <a:solidFill>
                  <a:schemeClr val="tx1"/>
                </a:solidFill>
              </a:rPr>
              <a:t>Write your own definition of non-verbal communication</a:t>
            </a:r>
          </a:p>
          <a:p>
            <a:pPr marL="0" indent="0">
              <a:buNone/>
            </a:pPr>
            <a:r>
              <a:rPr lang="en-GB" sz="3600" dirty="0" smtClean="0">
                <a:solidFill>
                  <a:schemeClr val="tx1"/>
                </a:solidFill>
              </a:rPr>
              <a:t>What do you think it means?</a:t>
            </a:r>
          </a:p>
          <a:p>
            <a:pPr marL="0" indent="0">
              <a:buNone/>
            </a:pPr>
            <a:r>
              <a:rPr lang="en-GB" sz="3600" dirty="0" smtClean="0">
                <a:solidFill>
                  <a:schemeClr val="tx1"/>
                </a:solidFill>
              </a:rPr>
              <a:t>What words does the phrase make you think of?</a:t>
            </a:r>
          </a:p>
          <a:p>
            <a:pPr>
              <a:buNone/>
            </a:pPr>
            <a:endParaRPr lang="en-GB" sz="3600" dirty="0" smtClean="0">
              <a:solidFill>
                <a:schemeClr val="tx1"/>
              </a:solidFill>
            </a:endParaRPr>
          </a:p>
          <a:p>
            <a:pPr>
              <a:buNone/>
            </a:pPr>
            <a:r>
              <a:rPr lang="en-GB" sz="3600" dirty="0" smtClean="0">
                <a:solidFill>
                  <a:schemeClr val="tx1"/>
                </a:solidFill>
              </a:rPr>
              <a:t>Watch the following clip – there are no words. Do you know what the clip is about? Do you know what emotions are being shown? How do you know this if there is no verbal communication?</a:t>
            </a:r>
          </a:p>
          <a:p>
            <a:pPr>
              <a:buNone/>
            </a:pPr>
            <a:endParaRPr lang="en-GB" sz="3600" dirty="0">
              <a:solidFill>
                <a:schemeClr val="tx1"/>
              </a:solidFill>
            </a:endParaRPr>
          </a:p>
          <a:p>
            <a:pPr>
              <a:buNone/>
            </a:pPr>
            <a:endParaRPr lang="en-GB" dirty="0" smtClean="0"/>
          </a:p>
          <a:p>
            <a:endParaRPr lang="en-GB" dirty="0"/>
          </a:p>
        </p:txBody>
      </p:sp>
      <p:sp>
        <p:nvSpPr>
          <p:cNvPr id="4" name="Rectangle 3"/>
          <p:cNvSpPr/>
          <p:nvPr/>
        </p:nvSpPr>
        <p:spPr>
          <a:xfrm>
            <a:off x="1497335" y="5577226"/>
            <a:ext cx="8617487" cy="584775"/>
          </a:xfrm>
          <a:prstGeom prst="rect">
            <a:avLst/>
          </a:prstGeom>
        </p:spPr>
        <p:txBody>
          <a:bodyPr wrap="none">
            <a:spAutoFit/>
          </a:bodyPr>
          <a:lstStyle/>
          <a:p>
            <a:r>
              <a:rPr lang="en-GB" sz="3200" u="sng" dirty="0" smtClean="0">
                <a:solidFill>
                  <a:schemeClr val="tx2"/>
                </a:solidFill>
                <a:hlinkClick r:id="rId2"/>
              </a:rPr>
              <a:t>https://www.youtube.com/watch?v=WjoDEQqyTig</a:t>
            </a:r>
            <a:endParaRPr lang="en-GB" sz="3200" dirty="0">
              <a:solidFill>
                <a:schemeClr val="tx2"/>
              </a:solidFill>
            </a:endParaRPr>
          </a:p>
        </p:txBody>
      </p:sp>
    </p:spTree>
    <p:extLst>
      <p:ext uri="{BB962C8B-B14F-4D97-AF65-F5344CB8AC3E}">
        <p14:creationId xmlns:p14="http://schemas.microsoft.com/office/powerpoint/2010/main" val="34152612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216508" y="-1"/>
            <a:ext cx="10518291" cy="1582615"/>
          </a:xfrm>
        </p:spPr>
        <p:txBody>
          <a:bodyPr>
            <a:normAutofit fontScale="90000"/>
          </a:bodyPr>
          <a:lstStyle/>
          <a:p>
            <a:pPr algn="ctr" eaLnBrk="1" hangingPunct="1"/>
            <a:r>
              <a:rPr lang="en-GB" altLang="en-US" sz="7200" dirty="0" smtClean="0"/>
              <a:t>Non-Verbal Communication</a:t>
            </a:r>
            <a:br>
              <a:rPr lang="en-GB" altLang="en-US" sz="7200" dirty="0" smtClean="0"/>
            </a:br>
            <a:r>
              <a:rPr lang="en-GB" altLang="en-US" sz="3600" dirty="0" smtClean="0"/>
              <a:t>93% of communication is non-verbal</a:t>
            </a:r>
            <a:endParaRPr lang="en-GB" altLang="en-US" sz="3600" dirty="0"/>
          </a:p>
        </p:txBody>
      </p:sp>
      <p:sp>
        <p:nvSpPr>
          <p:cNvPr id="3" name="Content Placeholder 2"/>
          <p:cNvSpPr>
            <a:spLocks noGrp="1"/>
          </p:cNvSpPr>
          <p:nvPr>
            <p:ph idx="1"/>
          </p:nvPr>
        </p:nvSpPr>
        <p:spPr>
          <a:xfrm>
            <a:off x="1946275" y="2928938"/>
            <a:ext cx="2459038" cy="990600"/>
          </a:xfrm>
          <a:ln>
            <a:solidFill>
              <a:schemeClr val="tx1"/>
            </a:solidFill>
          </a:ln>
        </p:spPr>
        <p:txBody>
          <a:bodyPr>
            <a:normAutofit lnSpcReduction="10000"/>
          </a:bodyPr>
          <a:lstStyle/>
          <a:p>
            <a:pPr marL="0" indent="0">
              <a:buNone/>
              <a:defRPr/>
            </a:pPr>
            <a:r>
              <a:rPr lang="en-GB" altLang="en-US" sz="2800" b="1" dirty="0"/>
              <a:t>Body Language</a:t>
            </a:r>
          </a:p>
          <a:p>
            <a:pPr eaLnBrk="1" hangingPunct="1">
              <a:defRPr/>
            </a:pPr>
            <a:endParaRPr lang="en-GB" dirty="0"/>
          </a:p>
        </p:txBody>
      </p:sp>
      <p:sp>
        <p:nvSpPr>
          <p:cNvPr id="5" name="Content Placeholder 2"/>
          <p:cNvSpPr txBox="1">
            <a:spLocks/>
          </p:cNvSpPr>
          <p:nvPr/>
        </p:nvSpPr>
        <p:spPr bwMode="auto">
          <a:xfrm>
            <a:off x="4872039" y="2928938"/>
            <a:ext cx="2459037" cy="99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kern="1200">
                <a:solidFill>
                  <a:schemeClr val="tx1"/>
                </a:solidFill>
                <a:latin typeface="+mn-lt"/>
                <a:ea typeface="+mn-ea"/>
                <a:cs typeface="+mn-cs"/>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kern="1200">
                <a:solidFill>
                  <a:schemeClr val="tx1"/>
                </a:solidFill>
                <a:latin typeface="+mn-lt"/>
                <a:ea typeface="+mn-ea"/>
                <a:cs typeface="+mn-cs"/>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kern="1200">
                <a:solidFill>
                  <a:schemeClr val="tx1"/>
                </a:solidFill>
                <a:latin typeface="+mn-lt"/>
                <a:ea typeface="+mn-ea"/>
                <a:cs typeface="+mn-cs"/>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en-GB" dirty="0"/>
              <a:t>Gestures</a:t>
            </a:r>
          </a:p>
          <a:p>
            <a:pPr>
              <a:defRPr/>
            </a:pPr>
            <a:endParaRPr lang="en-GB" dirty="0"/>
          </a:p>
        </p:txBody>
      </p:sp>
      <p:sp>
        <p:nvSpPr>
          <p:cNvPr id="6" name="Content Placeholder 2"/>
          <p:cNvSpPr txBox="1">
            <a:spLocks/>
          </p:cNvSpPr>
          <p:nvPr/>
        </p:nvSpPr>
        <p:spPr bwMode="auto">
          <a:xfrm>
            <a:off x="7813675" y="2924175"/>
            <a:ext cx="2603500" cy="99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l"/>
              <a:defRPr sz="3000" kern="12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anose="05000000000000000000" pitchFamily="2" charset="2"/>
              <a:buChar char="l"/>
              <a:defRPr sz="2600" kern="1200">
                <a:solidFill>
                  <a:schemeClr val="tx1"/>
                </a:solidFill>
                <a:latin typeface="+mn-lt"/>
                <a:ea typeface="+mn-ea"/>
                <a:cs typeface="+mn-cs"/>
              </a:defRPr>
            </a:lvl2pPr>
            <a:lvl3pPr marL="987425" indent="-293688" algn="l" rtl="0" eaLnBrk="0" fontAlgn="base" hangingPunct="0">
              <a:spcBef>
                <a:spcPct val="20000"/>
              </a:spcBef>
              <a:spcAft>
                <a:spcPct val="0"/>
              </a:spcAft>
              <a:buClr>
                <a:schemeClr val="accent1"/>
              </a:buClr>
              <a:buSzPct val="70000"/>
              <a:buFont typeface="Wingdings" panose="05000000000000000000" pitchFamily="2" charset="2"/>
              <a:buChar char="l"/>
              <a:defRPr sz="2300" kern="1200">
                <a:solidFill>
                  <a:schemeClr val="tx1"/>
                </a:solidFill>
                <a:latin typeface="+mn-lt"/>
                <a:ea typeface="+mn-ea"/>
                <a:cs typeface="+mn-cs"/>
              </a:defRPr>
            </a:lvl3pPr>
            <a:lvl4pPr marL="1281113" indent="-292100" algn="l" rtl="0" eaLnBrk="0" fontAlgn="base" hangingPunct="0">
              <a:spcBef>
                <a:spcPct val="20000"/>
              </a:spcBef>
              <a:spcAft>
                <a:spcPct val="0"/>
              </a:spcAft>
              <a:buClr>
                <a:schemeClr val="tx2"/>
              </a:buClr>
              <a:buSzPct val="75000"/>
              <a:buFont typeface="Wingdings" panose="05000000000000000000" pitchFamily="2" charset="2"/>
              <a:buChar char="§"/>
              <a:defRPr sz="2000" kern="1200">
                <a:solidFill>
                  <a:schemeClr val="tx1"/>
                </a:solidFill>
                <a:latin typeface="+mn-lt"/>
                <a:ea typeface="+mn-ea"/>
                <a:cs typeface="+mn-cs"/>
              </a:defRPr>
            </a:lvl4pPr>
            <a:lvl5pPr marL="1598613" indent="-315913" algn="l" rtl="0" eaLnBrk="0" fontAlgn="base" hangingPunct="0">
              <a:spcBef>
                <a:spcPct val="20000"/>
              </a:spcBef>
              <a:spcAft>
                <a:spcPct val="0"/>
              </a:spcAft>
              <a:buClr>
                <a:schemeClr val="folHlink"/>
              </a:buClr>
              <a:buSzPct val="80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en-GB" dirty="0"/>
              <a:t>Facial Expressions</a:t>
            </a:r>
          </a:p>
          <a:p>
            <a:pPr>
              <a:defRPr/>
            </a:pPr>
            <a:endParaRPr lang="en-GB" dirty="0"/>
          </a:p>
        </p:txBody>
      </p:sp>
      <p:sp>
        <p:nvSpPr>
          <p:cNvPr id="13" name="TextBox 12"/>
          <p:cNvSpPr txBox="1">
            <a:spLocks noChangeArrowheads="1"/>
          </p:cNvSpPr>
          <p:nvPr/>
        </p:nvSpPr>
        <p:spPr bwMode="auto">
          <a:xfrm>
            <a:off x="1847851" y="4076700"/>
            <a:ext cx="2663825"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4" name="TextBox 13"/>
          <p:cNvSpPr txBox="1">
            <a:spLocks noChangeArrowheads="1"/>
          </p:cNvSpPr>
          <p:nvPr/>
        </p:nvSpPr>
        <p:spPr bwMode="auto">
          <a:xfrm>
            <a:off x="4787901" y="4076700"/>
            <a:ext cx="2663825"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 name="TextBox 14"/>
          <p:cNvSpPr txBox="1">
            <a:spLocks noChangeArrowheads="1"/>
          </p:cNvSpPr>
          <p:nvPr/>
        </p:nvSpPr>
        <p:spPr bwMode="auto">
          <a:xfrm>
            <a:off x="7780339" y="4079875"/>
            <a:ext cx="2663825" cy="36933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cxnSp>
        <p:nvCxnSpPr>
          <p:cNvPr id="21" name="Straight Arrow Connector 20"/>
          <p:cNvCxnSpPr>
            <a:endCxn id="3" idx="0"/>
          </p:cNvCxnSpPr>
          <p:nvPr/>
        </p:nvCxnSpPr>
        <p:spPr>
          <a:xfrm flipH="1">
            <a:off x="3175794" y="1558331"/>
            <a:ext cx="2129961" cy="1370607"/>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5" idx="0"/>
          </p:cNvCxnSpPr>
          <p:nvPr/>
        </p:nvCxnSpPr>
        <p:spPr>
          <a:xfrm>
            <a:off x="6084277" y="1535723"/>
            <a:ext cx="17281" cy="1393215"/>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811108" y="1535723"/>
            <a:ext cx="2938534" cy="1388451"/>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1746" name="Picture 2" descr="Image result for body language"/>
          <p:cNvPicPr>
            <a:picLocks noChangeAspect="1" noChangeArrowheads="1"/>
          </p:cNvPicPr>
          <p:nvPr/>
        </p:nvPicPr>
        <p:blipFill>
          <a:blip r:embed="rId2" cstate="print"/>
          <a:srcRect/>
          <a:stretch>
            <a:fillRect/>
          </a:stretch>
        </p:blipFill>
        <p:spPr bwMode="auto">
          <a:xfrm>
            <a:off x="1011360" y="4040675"/>
            <a:ext cx="3514725" cy="2524126"/>
          </a:xfrm>
          <a:prstGeom prst="rect">
            <a:avLst/>
          </a:prstGeom>
          <a:noFill/>
        </p:spPr>
      </p:pic>
      <p:pic>
        <p:nvPicPr>
          <p:cNvPr id="31748" name="Picture 4" descr="Image result for gestures"/>
          <p:cNvPicPr>
            <a:picLocks noChangeAspect="1" noChangeArrowheads="1"/>
          </p:cNvPicPr>
          <p:nvPr/>
        </p:nvPicPr>
        <p:blipFill>
          <a:blip r:embed="rId3" cstate="print"/>
          <a:srcRect/>
          <a:stretch>
            <a:fillRect/>
          </a:stretch>
        </p:blipFill>
        <p:spPr bwMode="auto">
          <a:xfrm>
            <a:off x="4575176" y="4082928"/>
            <a:ext cx="3115163" cy="2041519"/>
          </a:xfrm>
          <a:prstGeom prst="rect">
            <a:avLst/>
          </a:prstGeom>
          <a:noFill/>
        </p:spPr>
      </p:pic>
      <p:pic>
        <p:nvPicPr>
          <p:cNvPr id="31750" name="Picture 6" descr="Image result for facial expressions"/>
          <p:cNvPicPr>
            <a:picLocks noChangeAspect="1" noChangeArrowheads="1"/>
          </p:cNvPicPr>
          <p:nvPr/>
        </p:nvPicPr>
        <p:blipFill>
          <a:blip r:embed="rId4" cstate="print"/>
          <a:srcRect/>
          <a:stretch>
            <a:fillRect/>
          </a:stretch>
        </p:blipFill>
        <p:spPr bwMode="auto">
          <a:xfrm>
            <a:off x="7728683" y="3986700"/>
            <a:ext cx="2978146" cy="2449269"/>
          </a:xfrm>
          <a:prstGeom prst="rect">
            <a:avLst/>
          </a:prstGeom>
          <a:noFill/>
        </p:spPr>
      </p:pic>
    </p:spTree>
    <p:extLst>
      <p:ext uri="{BB962C8B-B14F-4D97-AF65-F5344CB8AC3E}">
        <p14:creationId xmlns:p14="http://schemas.microsoft.com/office/powerpoint/2010/main" val="28827044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bg/>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P spid="6" grpId="0" animBg="1"/>
      <p:bldP spid="13"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92313" y="3644900"/>
            <a:ext cx="1943100" cy="2776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9651" y="549276"/>
            <a:ext cx="2016125" cy="243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6501" y="333376"/>
            <a:ext cx="2087563" cy="230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96226" y="1196976"/>
            <a:ext cx="2016125" cy="223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2"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48525" y="4221164"/>
            <a:ext cx="2820988" cy="2090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3"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27576" y="4652963"/>
            <a:ext cx="2016125" cy="187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4" name="TextBox 1"/>
          <p:cNvSpPr txBox="1">
            <a:spLocks noChangeArrowheads="1"/>
          </p:cNvSpPr>
          <p:nvPr/>
        </p:nvSpPr>
        <p:spPr bwMode="auto">
          <a:xfrm>
            <a:off x="4727575" y="2781301"/>
            <a:ext cx="2305050" cy="1630363"/>
          </a:xfrm>
          <a:prstGeom prst="rect">
            <a:avLst/>
          </a:prstGeom>
          <a:noFill/>
          <a:ln w="2857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GB" sz="2000"/>
              <a:t>YOU CAN’T </a:t>
            </a:r>
            <a:r>
              <a:rPr lang="en-GB" sz="2000">
                <a:solidFill>
                  <a:srgbClr val="FF0000"/>
                </a:solidFill>
              </a:rPr>
              <a:t>HEAR</a:t>
            </a:r>
            <a:r>
              <a:rPr lang="en-GB" sz="2000"/>
              <a:t> ANYTHING BUT ARE THESE PICTURES </a:t>
            </a:r>
            <a:r>
              <a:rPr lang="en-GB" sz="2000">
                <a:solidFill>
                  <a:srgbClr val="FF0000"/>
                </a:solidFill>
              </a:rPr>
              <a:t>COMMUNICATING</a:t>
            </a:r>
            <a:r>
              <a:rPr lang="en-GB" sz="2000"/>
              <a:t> ANYTHING?</a:t>
            </a:r>
          </a:p>
        </p:txBody>
      </p:sp>
      <p:sp>
        <p:nvSpPr>
          <p:cNvPr id="14345" name="TextBox 2"/>
          <p:cNvSpPr txBox="1">
            <a:spLocks noChangeArrowheads="1"/>
          </p:cNvSpPr>
          <p:nvPr/>
        </p:nvSpPr>
        <p:spPr bwMode="auto">
          <a:xfrm>
            <a:off x="1955801" y="549275"/>
            <a:ext cx="3603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GB"/>
              <a:t>A</a:t>
            </a:r>
          </a:p>
        </p:txBody>
      </p:sp>
      <p:sp>
        <p:nvSpPr>
          <p:cNvPr id="14346" name="TextBox 3"/>
          <p:cNvSpPr txBox="1">
            <a:spLocks noChangeArrowheads="1"/>
          </p:cNvSpPr>
          <p:nvPr/>
        </p:nvSpPr>
        <p:spPr bwMode="auto">
          <a:xfrm>
            <a:off x="4583113" y="404814"/>
            <a:ext cx="3603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GB"/>
              <a:t>B</a:t>
            </a:r>
          </a:p>
        </p:txBody>
      </p:sp>
      <p:sp>
        <p:nvSpPr>
          <p:cNvPr id="14347" name="TextBox 4"/>
          <p:cNvSpPr txBox="1">
            <a:spLocks noChangeArrowheads="1"/>
          </p:cNvSpPr>
          <p:nvPr/>
        </p:nvSpPr>
        <p:spPr bwMode="auto">
          <a:xfrm>
            <a:off x="7824789" y="774700"/>
            <a:ext cx="2873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GB"/>
              <a:t>C</a:t>
            </a:r>
          </a:p>
        </p:txBody>
      </p:sp>
      <p:sp>
        <p:nvSpPr>
          <p:cNvPr id="14348" name="TextBox 5"/>
          <p:cNvSpPr txBox="1">
            <a:spLocks noChangeArrowheads="1"/>
          </p:cNvSpPr>
          <p:nvPr/>
        </p:nvSpPr>
        <p:spPr bwMode="auto">
          <a:xfrm>
            <a:off x="1955801" y="3213100"/>
            <a:ext cx="4683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GB"/>
              <a:t>D</a:t>
            </a:r>
          </a:p>
        </p:txBody>
      </p:sp>
      <p:sp>
        <p:nvSpPr>
          <p:cNvPr id="14349" name="TextBox 6"/>
          <p:cNvSpPr txBox="1">
            <a:spLocks noChangeArrowheads="1"/>
          </p:cNvSpPr>
          <p:nvPr/>
        </p:nvSpPr>
        <p:spPr bwMode="auto">
          <a:xfrm>
            <a:off x="4224339" y="4652964"/>
            <a:ext cx="3587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GB"/>
              <a:t>E</a:t>
            </a:r>
          </a:p>
        </p:txBody>
      </p:sp>
      <p:sp>
        <p:nvSpPr>
          <p:cNvPr id="14350" name="TextBox 7"/>
          <p:cNvSpPr txBox="1">
            <a:spLocks noChangeArrowheads="1"/>
          </p:cNvSpPr>
          <p:nvPr/>
        </p:nvSpPr>
        <p:spPr bwMode="auto">
          <a:xfrm>
            <a:off x="7967664" y="3789363"/>
            <a:ext cx="504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pitchFamily="34" charset="0"/>
              </a:defRPr>
            </a:lvl1pPr>
            <a:lvl2pPr marL="742950" indent="-285750" eaLnBrk="0" hangingPunct="0">
              <a:defRPr>
                <a:solidFill>
                  <a:schemeClr val="tx1"/>
                </a:solidFill>
                <a:latin typeface="Calibri" pitchFamily="34" charset="0"/>
                <a:cs typeface="Arial" pitchFamily="34" charset="0"/>
              </a:defRPr>
            </a:lvl2pPr>
            <a:lvl3pPr marL="1143000" indent="-228600" eaLnBrk="0" hangingPunct="0">
              <a:defRPr>
                <a:solidFill>
                  <a:schemeClr val="tx1"/>
                </a:solidFill>
                <a:latin typeface="Calibri" pitchFamily="34" charset="0"/>
                <a:cs typeface="Arial" pitchFamily="34" charset="0"/>
              </a:defRPr>
            </a:lvl3pPr>
            <a:lvl4pPr marL="1600200" indent="-228600" eaLnBrk="0" hangingPunct="0">
              <a:defRPr>
                <a:solidFill>
                  <a:schemeClr val="tx1"/>
                </a:solidFill>
                <a:latin typeface="Calibri" pitchFamily="34" charset="0"/>
                <a:cs typeface="Arial" pitchFamily="34" charset="0"/>
              </a:defRPr>
            </a:lvl4pPr>
            <a:lvl5pPr marL="2057400" indent="-228600" eaLnBrk="0" hangingPunct="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pPr eaLnBrk="1" hangingPunct="1"/>
            <a:r>
              <a:rPr lang="en-GB"/>
              <a:t>F</a:t>
            </a:r>
          </a:p>
        </p:txBody>
      </p:sp>
      <p:sp>
        <p:nvSpPr>
          <p:cNvPr id="2" name="Action Button: Forward or Next 1">
            <a:hlinkClick r:id="rId8" highlightClick="1"/>
          </p:cNvPr>
          <p:cNvSpPr/>
          <p:nvPr/>
        </p:nvSpPr>
        <p:spPr>
          <a:xfrm>
            <a:off x="9120336" y="0"/>
            <a:ext cx="1152128" cy="1143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64587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additive="base">
                                        <p:cTn id="7" dur="500" fill="hold"/>
                                        <p:tgtEl>
                                          <p:spTgt spid="14339"/>
                                        </p:tgtEl>
                                        <p:attrNameLst>
                                          <p:attrName>ppt_x</p:attrName>
                                        </p:attrNameLst>
                                      </p:cBhvr>
                                      <p:tavLst>
                                        <p:tav tm="0">
                                          <p:val>
                                            <p:strVal val="#ppt_x"/>
                                          </p:val>
                                        </p:tav>
                                        <p:tav tm="100000">
                                          <p:val>
                                            <p:strVal val="#ppt_x"/>
                                          </p:val>
                                        </p:tav>
                                      </p:tavLst>
                                    </p:anim>
                                    <p:anim calcmode="lin" valueType="num">
                                      <p:cBhvr additive="base">
                                        <p:cTn id="8" dur="500" fill="hold"/>
                                        <p:tgtEl>
                                          <p:spTgt spid="1433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340"/>
                                        </p:tgtEl>
                                        <p:attrNameLst>
                                          <p:attrName>style.visibility</p:attrName>
                                        </p:attrNameLst>
                                      </p:cBhvr>
                                      <p:to>
                                        <p:strVal val="visible"/>
                                      </p:to>
                                    </p:set>
                                    <p:anim calcmode="lin" valueType="num">
                                      <p:cBhvr additive="base">
                                        <p:cTn id="13" dur="500" fill="hold"/>
                                        <p:tgtEl>
                                          <p:spTgt spid="14340"/>
                                        </p:tgtEl>
                                        <p:attrNameLst>
                                          <p:attrName>ppt_x</p:attrName>
                                        </p:attrNameLst>
                                      </p:cBhvr>
                                      <p:tavLst>
                                        <p:tav tm="0">
                                          <p:val>
                                            <p:strVal val="#ppt_x"/>
                                          </p:val>
                                        </p:tav>
                                        <p:tav tm="100000">
                                          <p:val>
                                            <p:strVal val="#ppt_x"/>
                                          </p:val>
                                        </p:tav>
                                      </p:tavLst>
                                    </p:anim>
                                    <p:anim calcmode="lin" valueType="num">
                                      <p:cBhvr additive="base">
                                        <p:cTn id="14" dur="500" fill="hold"/>
                                        <p:tgtEl>
                                          <p:spTgt spid="1434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341"/>
                                        </p:tgtEl>
                                        <p:attrNameLst>
                                          <p:attrName>style.visibility</p:attrName>
                                        </p:attrNameLst>
                                      </p:cBhvr>
                                      <p:to>
                                        <p:strVal val="visible"/>
                                      </p:to>
                                    </p:set>
                                    <p:anim calcmode="lin" valueType="num">
                                      <p:cBhvr additive="base">
                                        <p:cTn id="19" dur="500" fill="hold"/>
                                        <p:tgtEl>
                                          <p:spTgt spid="14341"/>
                                        </p:tgtEl>
                                        <p:attrNameLst>
                                          <p:attrName>ppt_x</p:attrName>
                                        </p:attrNameLst>
                                      </p:cBhvr>
                                      <p:tavLst>
                                        <p:tav tm="0">
                                          <p:val>
                                            <p:strVal val="#ppt_x"/>
                                          </p:val>
                                        </p:tav>
                                        <p:tav tm="100000">
                                          <p:val>
                                            <p:strVal val="#ppt_x"/>
                                          </p:val>
                                        </p:tav>
                                      </p:tavLst>
                                    </p:anim>
                                    <p:anim calcmode="lin" valueType="num">
                                      <p:cBhvr additive="base">
                                        <p:cTn id="20" dur="500" fill="hold"/>
                                        <p:tgtEl>
                                          <p:spTgt spid="1434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338"/>
                                        </p:tgtEl>
                                        <p:attrNameLst>
                                          <p:attrName>style.visibility</p:attrName>
                                        </p:attrNameLst>
                                      </p:cBhvr>
                                      <p:to>
                                        <p:strVal val="visible"/>
                                      </p:to>
                                    </p:set>
                                    <p:anim calcmode="lin" valueType="num">
                                      <p:cBhvr additive="base">
                                        <p:cTn id="25" dur="500" fill="hold"/>
                                        <p:tgtEl>
                                          <p:spTgt spid="14338"/>
                                        </p:tgtEl>
                                        <p:attrNameLst>
                                          <p:attrName>ppt_x</p:attrName>
                                        </p:attrNameLst>
                                      </p:cBhvr>
                                      <p:tavLst>
                                        <p:tav tm="0">
                                          <p:val>
                                            <p:strVal val="#ppt_x"/>
                                          </p:val>
                                        </p:tav>
                                        <p:tav tm="100000">
                                          <p:val>
                                            <p:strVal val="#ppt_x"/>
                                          </p:val>
                                        </p:tav>
                                      </p:tavLst>
                                    </p:anim>
                                    <p:anim calcmode="lin" valueType="num">
                                      <p:cBhvr additive="base">
                                        <p:cTn id="26"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4343"/>
                                        </p:tgtEl>
                                        <p:attrNameLst>
                                          <p:attrName>style.visibility</p:attrName>
                                        </p:attrNameLst>
                                      </p:cBhvr>
                                      <p:to>
                                        <p:strVal val="visible"/>
                                      </p:to>
                                    </p:set>
                                    <p:anim calcmode="lin" valueType="num">
                                      <p:cBhvr additive="base">
                                        <p:cTn id="31" dur="500" fill="hold"/>
                                        <p:tgtEl>
                                          <p:spTgt spid="14343"/>
                                        </p:tgtEl>
                                        <p:attrNameLst>
                                          <p:attrName>ppt_x</p:attrName>
                                        </p:attrNameLst>
                                      </p:cBhvr>
                                      <p:tavLst>
                                        <p:tav tm="0">
                                          <p:val>
                                            <p:strVal val="#ppt_x"/>
                                          </p:val>
                                        </p:tav>
                                        <p:tav tm="100000">
                                          <p:val>
                                            <p:strVal val="#ppt_x"/>
                                          </p:val>
                                        </p:tav>
                                      </p:tavLst>
                                    </p:anim>
                                    <p:anim calcmode="lin" valueType="num">
                                      <p:cBhvr additive="base">
                                        <p:cTn id="32" dur="500" fill="hold"/>
                                        <p:tgtEl>
                                          <p:spTgt spid="1434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4342"/>
                                        </p:tgtEl>
                                        <p:attrNameLst>
                                          <p:attrName>style.visibility</p:attrName>
                                        </p:attrNameLst>
                                      </p:cBhvr>
                                      <p:to>
                                        <p:strVal val="visible"/>
                                      </p:to>
                                    </p:set>
                                    <p:anim calcmode="lin" valueType="num">
                                      <p:cBhvr additive="base">
                                        <p:cTn id="37" dur="500" fill="hold"/>
                                        <p:tgtEl>
                                          <p:spTgt spid="14342"/>
                                        </p:tgtEl>
                                        <p:attrNameLst>
                                          <p:attrName>ppt_x</p:attrName>
                                        </p:attrNameLst>
                                      </p:cBhvr>
                                      <p:tavLst>
                                        <p:tav tm="0">
                                          <p:val>
                                            <p:strVal val="#ppt_x"/>
                                          </p:val>
                                        </p:tav>
                                        <p:tav tm="100000">
                                          <p:val>
                                            <p:strVal val="#ppt_x"/>
                                          </p:val>
                                        </p:tav>
                                      </p:tavLst>
                                    </p:anim>
                                    <p:anim calcmode="lin" valueType="num">
                                      <p:cBhvr additive="base">
                                        <p:cTn id="38" dur="500" fill="hold"/>
                                        <p:tgtEl>
                                          <p:spTgt spid="1434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1000"/>
                                        <p:tgtEl>
                                          <p:spTgt spid="2"/>
                                        </p:tgtEl>
                                      </p:cBhvr>
                                    </p:animEffect>
                                    <p:anim calcmode="lin" valueType="num">
                                      <p:cBhvr>
                                        <p:cTn id="44" dur="1000" fill="hold"/>
                                        <p:tgtEl>
                                          <p:spTgt spid="2"/>
                                        </p:tgtEl>
                                        <p:attrNameLst>
                                          <p:attrName>ppt_x</p:attrName>
                                        </p:attrNameLst>
                                      </p:cBhvr>
                                      <p:tavLst>
                                        <p:tav tm="0">
                                          <p:val>
                                            <p:strVal val="#ppt_x"/>
                                          </p:val>
                                        </p:tav>
                                        <p:tav tm="100000">
                                          <p:val>
                                            <p:strVal val="#ppt_x"/>
                                          </p:val>
                                        </p:tav>
                                      </p:tavLst>
                                    </p:anim>
                                    <p:anim calcmode="lin" valueType="num">
                                      <p:cBhvr>
                                        <p:cTn id="4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Body language</a:t>
            </a:r>
            <a:endParaRPr lang="en-GB" dirty="0"/>
          </a:p>
        </p:txBody>
      </p:sp>
      <p:sp>
        <p:nvSpPr>
          <p:cNvPr id="3" name="Content Placeholder 2"/>
          <p:cNvSpPr>
            <a:spLocks noGrp="1"/>
          </p:cNvSpPr>
          <p:nvPr>
            <p:ph idx="1"/>
          </p:nvPr>
        </p:nvSpPr>
        <p:spPr>
          <a:xfrm>
            <a:off x="1251678" y="1430215"/>
            <a:ext cx="10178322" cy="5318315"/>
          </a:xfrm>
        </p:spPr>
        <p:txBody>
          <a:bodyPr>
            <a:normAutofit lnSpcReduction="10000"/>
          </a:bodyPr>
          <a:lstStyle/>
          <a:p>
            <a:r>
              <a:rPr lang="en-GB" dirty="0" smtClean="0"/>
              <a:t>Where and how we position our bodies sends messages to the people we are talking too </a:t>
            </a:r>
          </a:p>
          <a:p>
            <a:pPr lvl="1"/>
            <a:r>
              <a:rPr lang="en-GB" dirty="0" smtClean="0"/>
              <a:t>leaning towards someone shows that you are interested in what they are saying;.</a:t>
            </a:r>
          </a:p>
          <a:p>
            <a:pPr lvl="1"/>
            <a:r>
              <a:rPr lang="en-GB" dirty="0" smtClean="0"/>
              <a:t>crossing your arms is a defensive position and could tell someone you are unsure of yourself or not approachable.</a:t>
            </a:r>
          </a:p>
          <a:p>
            <a:pPr lvl="1"/>
            <a:r>
              <a:rPr lang="en-GB" dirty="0" smtClean="0"/>
              <a:t>Getting down to another person’s level, especially a child’s, shows that you see eye to eye with them and are sympathetic.</a:t>
            </a:r>
          </a:p>
          <a:p>
            <a:pPr lvl="1"/>
            <a:r>
              <a:rPr lang="en-GB" dirty="0" smtClean="0"/>
              <a:t>The level of eye-contact may determine the level of trust/trustworthiness and also indicates that someone is interested in what is being said</a:t>
            </a:r>
          </a:p>
          <a:p>
            <a:endParaRPr lang="en-GB" dirty="0" smtClean="0"/>
          </a:p>
          <a:p>
            <a:r>
              <a:rPr lang="en-GB" dirty="0" smtClean="0"/>
              <a:t>What we are saying verbally may give a positive message but our body language may give a negative message, which could confuse the person we are speaking to.</a:t>
            </a:r>
          </a:p>
          <a:p>
            <a:endParaRPr lang="en-GB" dirty="0" smtClean="0"/>
          </a:p>
          <a:p>
            <a:r>
              <a:rPr lang="en-GB" dirty="0" smtClean="0"/>
              <a:t>Watch the following clip – what does Mr Bean’s body language tell you?</a:t>
            </a:r>
          </a:p>
          <a:p>
            <a:pPr>
              <a:buNone/>
            </a:pPr>
            <a:r>
              <a:rPr lang="en-GB" sz="2600" u="sng" dirty="0" smtClean="0">
                <a:hlinkClick r:id="rId2"/>
              </a:rPr>
              <a:t>https://www.youtube.com/watch?v=9cX6VaIy2yA</a:t>
            </a:r>
            <a:r>
              <a:rPr lang="en-GB" sz="2600" dirty="0" smtClean="0"/>
              <a:t> </a:t>
            </a:r>
          </a:p>
          <a:p>
            <a:pPr lvl="1">
              <a:buNone/>
            </a:pPr>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p:cNvPicPr>
            <a:picLocks noChangeAspect="1" noChangeArrowheads="1"/>
          </p:cNvPicPr>
          <p:nvPr/>
        </p:nvPicPr>
        <p:blipFill>
          <a:blip r:embed="rId3" cstate="print"/>
          <a:srcRect/>
          <a:stretch>
            <a:fillRect/>
          </a:stretch>
        </p:blipFill>
        <p:spPr bwMode="auto">
          <a:xfrm>
            <a:off x="0" y="150816"/>
            <a:ext cx="12192000" cy="6556375"/>
          </a:xfrm>
          <a:prstGeom prst="rect">
            <a:avLst/>
          </a:prstGeom>
          <a:noFill/>
          <a:ln w="9525">
            <a:noFill/>
            <a:miter lim="800000"/>
            <a:headEnd/>
            <a:tailEnd/>
          </a:ln>
        </p:spPr>
      </p:pic>
      <p:sp>
        <p:nvSpPr>
          <p:cNvPr id="14339" name="Rectangle 5"/>
          <p:cNvSpPr>
            <a:spLocks noChangeArrowheads="1"/>
          </p:cNvSpPr>
          <p:nvPr/>
        </p:nvSpPr>
        <p:spPr bwMode="auto">
          <a:xfrm>
            <a:off x="4368802" y="2852741"/>
            <a:ext cx="3263900" cy="1081087"/>
          </a:xfrm>
          <a:prstGeom prst="rect">
            <a:avLst/>
          </a:prstGeom>
          <a:solidFill>
            <a:schemeClr val="accent1"/>
          </a:solidFill>
          <a:ln w="9525">
            <a:solidFill>
              <a:schemeClr val="tx1"/>
            </a:solidFill>
            <a:miter lim="800000"/>
            <a:headEnd/>
            <a:tailEnd/>
          </a:ln>
        </p:spPr>
        <p:txBody>
          <a:bodyPr wrap="none" anchor="ctr"/>
          <a:lstStyle/>
          <a:p>
            <a:endParaRPr lang="en-US">
              <a:solidFill>
                <a:prstClr val="black"/>
              </a:solidFill>
            </a:endParaRPr>
          </a:p>
        </p:txBody>
      </p:sp>
      <p:sp>
        <p:nvSpPr>
          <p:cNvPr id="14340" name="Text Box 6"/>
          <p:cNvSpPr txBox="1">
            <a:spLocks noChangeArrowheads="1"/>
          </p:cNvSpPr>
          <p:nvPr/>
        </p:nvSpPr>
        <p:spPr bwMode="auto">
          <a:xfrm>
            <a:off x="4464052" y="2924177"/>
            <a:ext cx="3071283" cy="1015663"/>
          </a:xfrm>
          <a:prstGeom prst="rect">
            <a:avLst/>
          </a:prstGeom>
          <a:noFill/>
          <a:ln w="9525">
            <a:noFill/>
            <a:miter lim="800000"/>
            <a:headEnd/>
            <a:tailEnd/>
          </a:ln>
        </p:spPr>
        <p:txBody>
          <a:bodyPr>
            <a:spAutoFit/>
          </a:bodyPr>
          <a:lstStyle/>
          <a:p>
            <a:pPr algn="ctr">
              <a:spcBef>
                <a:spcPct val="50000"/>
              </a:spcBef>
            </a:pPr>
            <a:r>
              <a:rPr lang="en-GB" sz="2400">
                <a:solidFill>
                  <a:prstClr val="black"/>
                </a:solidFill>
              </a:rPr>
              <a:t>Types of </a:t>
            </a:r>
          </a:p>
          <a:p>
            <a:pPr algn="ctr">
              <a:spcBef>
                <a:spcPct val="50000"/>
              </a:spcBef>
            </a:pPr>
            <a:r>
              <a:rPr lang="en-GB" sz="2400">
                <a:solidFill>
                  <a:prstClr val="black"/>
                </a:solidFill>
              </a:rPr>
              <a:t>Body Language</a:t>
            </a:r>
          </a:p>
        </p:txBody>
      </p:sp>
    </p:spTree>
    <p:extLst>
      <p:ext uri="{BB962C8B-B14F-4D97-AF65-F5344CB8AC3E}">
        <p14:creationId xmlns:p14="http://schemas.microsoft.com/office/powerpoint/2010/main" val="1897675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690" y="114300"/>
            <a:ext cx="10515600" cy="890588"/>
          </a:xfrm>
          <a:solidFill>
            <a:srgbClr val="00B0F0"/>
          </a:solidFill>
        </p:spPr>
        <p:style>
          <a:lnRef idx="2">
            <a:schemeClr val="accent2"/>
          </a:lnRef>
          <a:fillRef idx="1">
            <a:schemeClr val="lt1"/>
          </a:fillRef>
          <a:effectRef idx="0">
            <a:schemeClr val="accent2"/>
          </a:effectRef>
          <a:fontRef idx="minor">
            <a:schemeClr val="dk1"/>
          </a:fontRef>
        </p:style>
        <p:txBody>
          <a:bodyPr/>
          <a:lstStyle/>
          <a:p>
            <a:r>
              <a:rPr lang="en-GB" dirty="0" smtClean="0"/>
              <a:t>Body language</a:t>
            </a:r>
            <a:endParaRPr lang="en-GB" dirty="0"/>
          </a:p>
        </p:txBody>
      </p:sp>
      <p:sp>
        <p:nvSpPr>
          <p:cNvPr id="7" name="Rectangle 6"/>
          <p:cNvSpPr/>
          <p:nvPr/>
        </p:nvSpPr>
        <p:spPr>
          <a:xfrm>
            <a:off x="186689" y="1162844"/>
            <a:ext cx="3694845" cy="5586570"/>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2400" dirty="0"/>
          </a:p>
        </p:txBody>
      </p:sp>
      <p:sp>
        <p:nvSpPr>
          <p:cNvPr id="3" name="Content Placeholder 2"/>
          <p:cNvSpPr>
            <a:spLocks noGrp="1"/>
          </p:cNvSpPr>
          <p:nvPr>
            <p:ph idx="1"/>
          </p:nvPr>
        </p:nvSpPr>
        <p:spPr>
          <a:xfrm>
            <a:off x="727466" y="1453405"/>
            <a:ext cx="3154068" cy="5005448"/>
          </a:xfrm>
        </p:spPr>
        <p:txBody>
          <a:bodyPr/>
          <a:lstStyle/>
          <a:p>
            <a:r>
              <a:rPr lang="en-GB" dirty="0" smtClean="0"/>
              <a:t>What do we mean by the term BODY LANGUAGE?</a:t>
            </a:r>
          </a:p>
          <a:p>
            <a:endParaRPr lang="en-GB" dirty="0"/>
          </a:p>
          <a:p>
            <a:r>
              <a:rPr lang="en-GB" dirty="0" smtClean="0"/>
              <a:t>Write your own definition in your book</a:t>
            </a:r>
          </a:p>
          <a:p>
            <a:endParaRPr lang="en-GB" dirty="0"/>
          </a:p>
          <a:p>
            <a:r>
              <a:rPr lang="en-GB" dirty="0" smtClean="0"/>
              <a:t>Include three examples of how body language might be used in an HSC setting – how might you do this?</a:t>
            </a:r>
            <a:endParaRPr lang="en-GB" dirty="0"/>
          </a:p>
        </p:txBody>
      </p:sp>
      <p:pic>
        <p:nvPicPr>
          <p:cNvPr id="8" name="Picture 7"/>
          <p:cNvPicPr>
            <a:picLocks noChangeAspect="1"/>
          </p:cNvPicPr>
          <p:nvPr/>
        </p:nvPicPr>
        <p:blipFill>
          <a:blip r:embed="rId2" cstate="print"/>
          <a:stretch>
            <a:fillRect/>
          </a:stretch>
        </p:blipFill>
        <p:spPr>
          <a:xfrm>
            <a:off x="4150876" y="1162844"/>
            <a:ext cx="7437971" cy="5586570"/>
          </a:xfrm>
          <a:prstGeom prst="rect">
            <a:avLst/>
          </a:prstGeom>
        </p:spPr>
      </p:pic>
    </p:spTree>
    <p:extLst>
      <p:ext uri="{BB962C8B-B14F-4D97-AF65-F5344CB8AC3E}">
        <p14:creationId xmlns:p14="http://schemas.microsoft.com/office/powerpoint/2010/main" val="2900187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Facial expressions</a:t>
            </a:r>
            <a:endParaRPr lang="en-GB" dirty="0"/>
          </a:p>
        </p:txBody>
      </p:sp>
      <p:sp>
        <p:nvSpPr>
          <p:cNvPr id="3" name="Content Placeholder 2"/>
          <p:cNvSpPr>
            <a:spLocks noGrp="1"/>
          </p:cNvSpPr>
          <p:nvPr>
            <p:ph idx="1"/>
          </p:nvPr>
        </p:nvSpPr>
        <p:spPr>
          <a:xfrm>
            <a:off x="1251678" y="1160585"/>
            <a:ext cx="10178322" cy="4719007"/>
          </a:xfrm>
        </p:spPr>
        <p:txBody>
          <a:bodyPr>
            <a:normAutofit fontScale="92500"/>
          </a:bodyPr>
          <a:lstStyle/>
          <a:p>
            <a:pPr>
              <a:lnSpc>
                <a:spcPct val="90000"/>
              </a:lnSpc>
            </a:pPr>
            <a:r>
              <a:rPr lang="en-GB" altLang="en-US" sz="3400" dirty="0" smtClean="0"/>
              <a:t>Watch the following clip from Coronation Street</a:t>
            </a:r>
          </a:p>
          <a:p>
            <a:r>
              <a:rPr lang="en-GB" sz="3600" dirty="0" smtClean="0">
                <a:hlinkClick r:id="rId2"/>
              </a:rPr>
              <a:t>https://www.youtube.com/watch?v=j0rZ3QPzhmo</a:t>
            </a:r>
            <a:endParaRPr lang="en-GB" sz="3600" dirty="0" smtClean="0"/>
          </a:p>
          <a:p>
            <a:pPr lvl="1">
              <a:lnSpc>
                <a:spcPct val="90000"/>
              </a:lnSpc>
            </a:pPr>
            <a:r>
              <a:rPr lang="en-GB" altLang="en-US" sz="3000" dirty="0" smtClean="0"/>
              <a:t>Firstly with no sound</a:t>
            </a:r>
          </a:p>
          <a:p>
            <a:pPr lvl="2">
              <a:lnSpc>
                <a:spcPct val="90000"/>
              </a:lnSpc>
            </a:pPr>
            <a:r>
              <a:rPr lang="en-GB" altLang="en-US" sz="2700" dirty="0" smtClean="0"/>
              <a:t>What is the storyline?</a:t>
            </a:r>
          </a:p>
          <a:p>
            <a:pPr lvl="2">
              <a:lnSpc>
                <a:spcPct val="90000"/>
              </a:lnSpc>
            </a:pPr>
            <a:r>
              <a:rPr lang="en-GB" altLang="en-US" sz="2700" dirty="0" smtClean="0"/>
              <a:t>What gestures, facial expressions, physical contact led you to these conclusions.</a:t>
            </a:r>
          </a:p>
          <a:p>
            <a:pPr lvl="1">
              <a:lnSpc>
                <a:spcPct val="90000"/>
              </a:lnSpc>
            </a:pPr>
            <a:r>
              <a:rPr lang="en-GB" altLang="en-US" sz="3000" dirty="0" smtClean="0"/>
              <a:t>Then with sound</a:t>
            </a:r>
          </a:p>
          <a:p>
            <a:pPr lvl="2">
              <a:lnSpc>
                <a:spcPct val="90000"/>
              </a:lnSpc>
            </a:pPr>
            <a:r>
              <a:rPr lang="en-GB" altLang="en-US" sz="2700" dirty="0" smtClean="0"/>
              <a:t>What is the storyline?</a:t>
            </a:r>
          </a:p>
          <a:p>
            <a:pPr lvl="2">
              <a:lnSpc>
                <a:spcPct val="90000"/>
              </a:lnSpc>
            </a:pPr>
            <a:r>
              <a:rPr lang="en-GB" altLang="en-US" sz="2700" dirty="0" smtClean="0"/>
              <a:t>How accurate were you in your conclusions?</a:t>
            </a:r>
          </a:p>
          <a:p>
            <a:pPr lvl="2">
              <a:lnSpc>
                <a:spcPct val="90000"/>
              </a:lnSpc>
            </a:pPr>
            <a:r>
              <a:rPr lang="en-GB" altLang="en-US" sz="2700" dirty="0" smtClean="0"/>
              <a:t>How much did the NVC contribute to the message being conveyed?</a:t>
            </a: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690" y="114300"/>
            <a:ext cx="10515600" cy="890588"/>
          </a:xfrm>
          <a:solidFill>
            <a:srgbClr val="00B0F0"/>
          </a:solidFill>
        </p:spPr>
        <p:style>
          <a:lnRef idx="2">
            <a:schemeClr val="accent2"/>
          </a:lnRef>
          <a:fillRef idx="1">
            <a:schemeClr val="lt1"/>
          </a:fillRef>
          <a:effectRef idx="0">
            <a:schemeClr val="accent2"/>
          </a:effectRef>
          <a:fontRef idx="minor">
            <a:schemeClr val="dk1"/>
          </a:fontRef>
        </p:style>
        <p:txBody>
          <a:bodyPr/>
          <a:lstStyle/>
          <a:p>
            <a:r>
              <a:rPr lang="en-GB" dirty="0" smtClean="0"/>
              <a:t>Facial expressions</a:t>
            </a:r>
            <a:endParaRPr lang="en-GB" dirty="0"/>
          </a:p>
        </p:txBody>
      </p:sp>
      <p:pic>
        <p:nvPicPr>
          <p:cNvPr id="4" name="Content Placeholder 3"/>
          <p:cNvPicPr>
            <a:picLocks noGrp="1" noChangeAspect="1"/>
          </p:cNvPicPr>
          <p:nvPr>
            <p:ph idx="1"/>
          </p:nvPr>
        </p:nvPicPr>
        <p:blipFill rotWithShape="1">
          <a:blip r:embed="rId2" cstate="hqprint">
            <a:extLst>
              <a:ext uri="{28A0092B-C50C-407E-A947-70E740481C1C}">
                <a14:useLocalDpi xmlns:a14="http://schemas.microsoft.com/office/drawing/2010/main" val="0"/>
              </a:ext>
            </a:extLst>
          </a:blip>
          <a:srcRect r="577" b="6044"/>
          <a:stretch/>
        </p:blipFill>
        <p:spPr>
          <a:xfrm>
            <a:off x="5528019" y="1154916"/>
            <a:ext cx="2145483" cy="2622286"/>
          </a:xfrm>
        </p:spPr>
      </p:pic>
      <p:pic>
        <p:nvPicPr>
          <p:cNvPr id="5" name="Picture 4"/>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893151" y="1154916"/>
            <a:ext cx="3839449" cy="2400971"/>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54030" y="3927231"/>
            <a:ext cx="4578570" cy="2694754"/>
          </a:xfrm>
          <a:prstGeom prst="rect">
            <a:avLst/>
          </a:prstGeom>
        </p:spPr>
      </p:pic>
      <p:sp>
        <p:nvSpPr>
          <p:cNvPr id="7" name="Rectangle 6"/>
          <p:cNvSpPr/>
          <p:nvPr/>
        </p:nvSpPr>
        <p:spPr>
          <a:xfrm>
            <a:off x="186690" y="996462"/>
            <a:ext cx="5030080" cy="5861538"/>
          </a:xfrm>
          <a:prstGeom prst="rect">
            <a:avLst/>
          </a:prstGeom>
          <a:solidFill>
            <a:schemeClr val="bg1"/>
          </a:solidFill>
        </p:spPr>
        <p:style>
          <a:lnRef idx="2">
            <a:schemeClr val="accent6"/>
          </a:lnRef>
          <a:fillRef idx="1">
            <a:schemeClr val="lt1"/>
          </a:fillRef>
          <a:effectRef idx="0">
            <a:schemeClr val="accent6"/>
          </a:effectRef>
          <a:fontRef idx="minor">
            <a:schemeClr val="dk1"/>
          </a:fontRef>
        </p:style>
        <p:txBody>
          <a:bodyPr rtlCol="0" anchor="ctr"/>
          <a:lstStyle/>
          <a:p>
            <a:pPr>
              <a:buFont typeface="Arial" pitchFamily="34" charset="0"/>
              <a:buChar char="•"/>
            </a:pPr>
            <a:r>
              <a:rPr lang="en-GB" sz="2000" dirty="0"/>
              <a:t>Facial expressions can tell us a lot about characters, situations and subtext. It's important that you learn what they reveal about emotions and moods, and how to create and describe them</a:t>
            </a:r>
            <a:r>
              <a:rPr lang="en-GB" sz="2000" dirty="0" smtClean="0"/>
              <a:t>.</a:t>
            </a:r>
          </a:p>
          <a:p>
            <a:pPr>
              <a:buFont typeface="Arial" pitchFamily="34" charset="0"/>
              <a:buChar char="•"/>
            </a:pPr>
            <a:r>
              <a:rPr lang="en-GB" sz="2000" dirty="0" smtClean="0"/>
              <a:t>A </a:t>
            </a:r>
            <a:r>
              <a:rPr lang="en-GB" sz="2000" dirty="0"/>
              <a:t>facial expression can also convey the character’s true feelings. </a:t>
            </a:r>
            <a:r>
              <a:rPr lang="en-GB" sz="2000" dirty="0" smtClean="0"/>
              <a:t>These can reflect:</a:t>
            </a:r>
          </a:p>
          <a:p>
            <a:pPr lvl="1">
              <a:buFont typeface="Arial" pitchFamily="34" charset="0"/>
              <a:buChar char="•"/>
            </a:pPr>
            <a:r>
              <a:rPr lang="en-GB" sz="2000" dirty="0" smtClean="0"/>
              <a:t>Emotions – how we are feeling and how others make us feel</a:t>
            </a:r>
          </a:p>
          <a:p>
            <a:pPr lvl="1">
              <a:buFont typeface="Arial" pitchFamily="34" charset="0"/>
              <a:buChar char="•"/>
            </a:pPr>
            <a:r>
              <a:rPr lang="en-GB" sz="2000" dirty="0" smtClean="0"/>
              <a:t>Attitudes – what we believe and what we think about what we hear</a:t>
            </a:r>
          </a:p>
          <a:p>
            <a:pPr>
              <a:buFont typeface="Arial" pitchFamily="34" charset="0"/>
              <a:buChar char="•"/>
            </a:pPr>
            <a:endParaRPr lang="en-GB" sz="2000" dirty="0" smtClean="0"/>
          </a:p>
          <a:p>
            <a:pPr>
              <a:buFont typeface="Arial" pitchFamily="34" charset="0"/>
              <a:buChar char="•"/>
            </a:pPr>
            <a:r>
              <a:rPr lang="en-GB" sz="2000" dirty="0" smtClean="0"/>
              <a:t>Facial expressions can help to reinforce the words we use with others </a:t>
            </a:r>
            <a:r>
              <a:rPr lang="en-GB" sz="2000" dirty="0" err="1" smtClean="0"/>
              <a:t>eg</a:t>
            </a:r>
            <a:r>
              <a:rPr lang="en-GB" sz="2000" dirty="0" smtClean="0"/>
              <a:t>:</a:t>
            </a:r>
          </a:p>
          <a:p>
            <a:pPr lvl="1">
              <a:buFont typeface="Arial" pitchFamily="34" charset="0"/>
              <a:buChar char="•"/>
            </a:pPr>
            <a:r>
              <a:rPr lang="en-GB" sz="2000" dirty="0" smtClean="0"/>
              <a:t>Smiling reinforces that what we are saying is good news/non-threatening</a:t>
            </a:r>
          </a:p>
          <a:p>
            <a:pPr lvl="1">
              <a:buFont typeface="Arial" pitchFamily="34" charset="0"/>
              <a:buChar char="•"/>
            </a:pPr>
            <a:r>
              <a:rPr lang="en-GB" sz="2000" dirty="0" smtClean="0"/>
              <a:t>Frowning reinforces that we are unhappy/angry about what we are saying</a:t>
            </a:r>
          </a:p>
          <a:p>
            <a:pPr algn="ctr"/>
            <a:endParaRPr lang="en-GB" sz="2400" dirty="0"/>
          </a:p>
        </p:txBody>
      </p:sp>
    </p:spTree>
    <p:extLst>
      <p:ext uri="{BB962C8B-B14F-4D97-AF65-F5344CB8AC3E}">
        <p14:creationId xmlns:p14="http://schemas.microsoft.com/office/powerpoint/2010/main" val="288088774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1_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88B80F2C8ECB84D863A6171D4C46DA2" ma:contentTypeVersion="0" ma:contentTypeDescription="Create a new document." ma:contentTypeScope="" ma:versionID="1e3d0277c40933b029a2b59452d9fac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D3C90E-4BE3-4D53-A5AB-6E0042834EDB}">
  <ds:schemaRefs>
    <ds:schemaRef ds:uri="http://schemas.microsoft.com/sharepoint/v3/contenttype/forms"/>
  </ds:schemaRefs>
</ds:datastoreItem>
</file>

<file path=customXml/itemProps2.xml><?xml version="1.0" encoding="utf-8"?>
<ds:datastoreItem xmlns:ds="http://schemas.openxmlformats.org/officeDocument/2006/customXml" ds:itemID="{0D45E6B0-EBC6-4D39-BA5A-44F600B48F76}">
  <ds:schemaRefs>
    <ds:schemaRef ds:uri="http://schemas.microsoft.com/office/2006/metadata/properties"/>
    <ds:schemaRef ds:uri="http://purl.org/dc/elements/1.1/"/>
    <ds:schemaRef ds:uri="http://purl.org/dc/dcmitype/"/>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http://purl.org/dc/terms/"/>
  </ds:schemaRefs>
</ds:datastoreItem>
</file>

<file path=customXml/itemProps3.xml><?xml version="1.0" encoding="utf-8"?>
<ds:datastoreItem xmlns:ds="http://schemas.openxmlformats.org/officeDocument/2006/customXml" ds:itemID="{22630ECC-A949-4657-A617-61B573ED57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Badge</Template>
  <TotalTime>1390</TotalTime>
  <Words>888</Words>
  <Application>Microsoft Office PowerPoint</Application>
  <PresentationFormat>Widescreen</PresentationFormat>
  <Paragraphs>97</Paragraphs>
  <Slides>14</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Gill Sans MT</vt:lpstr>
      <vt:lpstr>Impact</vt:lpstr>
      <vt:lpstr>Wingdings</vt:lpstr>
      <vt:lpstr>Badge</vt:lpstr>
      <vt:lpstr>1_Badge</vt:lpstr>
      <vt:lpstr>LEvel1/2 Health and Social Care</vt:lpstr>
      <vt:lpstr>Title: Non-verbal communication </vt:lpstr>
      <vt:lpstr>Non-Verbal Communication 93% of communication is non-verbal</vt:lpstr>
      <vt:lpstr>PowerPoint Presentation</vt:lpstr>
      <vt:lpstr>Body language</vt:lpstr>
      <vt:lpstr>PowerPoint Presentation</vt:lpstr>
      <vt:lpstr>Body language</vt:lpstr>
      <vt:lpstr>Facial expressions</vt:lpstr>
      <vt:lpstr>Facial expressions</vt:lpstr>
      <vt:lpstr>Facial expressions</vt:lpstr>
      <vt:lpstr>Gestures </vt:lpstr>
      <vt:lpstr>Specification recap  </vt:lpstr>
      <vt:lpstr>Task 1a Criteria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LEvel1/2 Health and Social Care</dc:title>
  <dc:creator>nataley smith</dc:creator>
  <cp:lastModifiedBy>JACKSON, Claire (SHS Teacher)</cp:lastModifiedBy>
  <cp:revision>109</cp:revision>
  <cp:lastPrinted>2016-12-14T13:48:30Z</cp:lastPrinted>
  <dcterms:created xsi:type="dcterms:W3CDTF">2016-09-07T09:57:02Z</dcterms:created>
  <dcterms:modified xsi:type="dcterms:W3CDTF">2020-06-08T11:05:51Z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0x010100388B80F2C8ECB84D863A6171D4C46DA2</vt:lpwstr>
  </property>
  <property fmtid="{D5CDD505-2E9C-101B-9397-08002B2CF9AE}" pid="3" name="TalmosEventArgs1">
    <vt:lpwstr>GLbXztQivEZAWyb0nYNdYrIislonbj1baY3FxQ/hSX+iHNtMv+uRS1k6IzFmBv0+YLOPboTz3R92C3Pr30SSIMtS5HjTqXyCdqbBlL8HbrFrYim7HZsVUZB+7K+eR2XEHuB01nhP05my7ZKRW/txreWlcQlg+4eKn4JTPWhk4QGioz160s4l9kivrmNL7psfFOkNSc2wcm1x/nPEBK9b0fvM3MMLNqCOFzONQcPc801ayNe3wkVbajYr31QP0dc</vt:lpwstr>
  </property>
  <property fmtid="{D5CDD505-2E9C-101B-9397-08002B2CF9AE}" pid="4" name="TalmosEventArgs5">
    <vt:lpwstr>LJUNM2HP7hcJn+t5Zw9O1hl4zHytP90N+Rx7sYT2LVUoo4eK5TFC8SMt0kuGI3zLL5SSmrvYWMXIWFGJjbgKnseXI/6BH/YhfGWDvyiBWIkantVZjZv3QVm2vOPxCQpcpSJJ1+9K8OouIhyhkWMhBOocNsVKek5KGU9eCXEeJZWE1tJk=</vt:lpwstr>
  </property>
  <property fmtid="{D5CDD505-2E9C-101B-9397-08002B2CF9AE}" pid="5" name="TalmosEventArgs0">
    <vt:lpwstr>pQZemIOJtEFQVd6AIAbKN1YqCcyUWgux0YkEz4whUkzq93Vb9VOZmzwZNj/cGkzzLsCgrUWOiSVym1IqY1HbWMtkLmssPxaKX85tcJIS2AfIPMh0ZOKStfR/qYtKN7sTqzoKAEQ34CBxvdfpU0n8Qk3nA4BhrRz7rn4v/wjycXT2RT7ML8i9ZBSNZLvregs4RT2X+PsSOwGE5F4P/HQSdK+iPL0tzaiWjP5w/PaByQqb87iQrqF89O1uZXrYdwV</vt:lpwstr>
  </property>
  <property fmtid="{D5CDD505-2E9C-101B-9397-08002B2CF9AE}" pid="6" name="TalmosEventArgs4">
    <vt:lpwstr>ClRj9PbQqy5FOaLolGrfOrzdsT83+8V8TXEpaEyDmVZg1laLXGVn7CviCDjY9PVmORNlZ+uVJ/q21g7Zn4Bd1gaNlYMXLZWmI69pxwjXSyNCAHvIMrd7GkXqdPpl4ifG8gB5M83kJjZLBUbhX9/WDKh1CsG3xM/AIltq4RCTbvJxBMUahoN/WfgM1YXR8w8kH+S02IARj6hRjgXQdkUu0ZPrLVXA8+WeSKs/p8BkFQIxRSJC4dZWPowWWqLDtSh</vt:lpwstr>
  </property>
  <property fmtid="{D5CDD505-2E9C-101B-9397-08002B2CF9AE}" pid="7" name="TalmosEventArgs3">
    <vt:lpwstr>viYH3XOCesbpfAhWkxEzCSc1n80rtyCyUrmF8GodZ7NRFuSh82zuzhWRJAM0A3RXCS5HzagbGsnmcNSCoSJtA1lSWBz51LYidxcf1+89zn6XK95LqvZuve2zM3g8h2q4qMoUGp2pKSchuLad73wamh9n2PWJYGRDDQbcuIoXQiLRj+PQRwq6n1i1AT/CJwRF0zkDW34FS4eJtUTvyFmlahc1mXVBoSRl0MQAOjS8ToNXAAOjo9DJDTsM5cyZQn7</vt:lpwstr>
  </property>
  <property fmtid="{D5CDD505-2E9C-101B-9397-08002B2CF9AE}" pid="8" name="TalmosEventArgs2">
    <vt:lpwstr>UpqBoUkZzE7ScLBAlOxuOWMuUIgPxK5DNjduAXe1GcCzeVna+VvOShhS3cIVFsMZtUEPkDB2eBJgrgjS1tW5+e/ysT7q+XUo6Z53G/ob4OQ5EblJ8VXEK+d0EuPD4OiM3VqILHCzy4pswgByXBm/FDv6v9bKnDNlyMjhgEXteCapJ/iICmnGAnUh9RRFw/NPQHXZg5s7ZNak/11leUsEgVeRTdd8Sr8v3Zrclza9+5PxfnDaKH5KP5AeUlOPxvT</vt:lpwstr>
  </property>
</Properties>
</file>