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8" r:id="rId5"/>
    <p:sldId id="357" r:id="rId6"/>
    <p:sldId id="261" r:id="rId7"/>
    <p:sldId id="266" r:id="rId8"/>
    <p:sldId id="268" r:id="rId9"/>
    <p:sldId id="269" r:id="rId10"/>
    <p:sldId id="273" r:id="rId11"/>
    <p:sldId id="274" r:id="rId12"/>
    <p:sldId id="362" r:id="rId13"/>
    <p:sldId id="275" r:id="rId14"/>
    <p:sldId id="276" r:id="rId15"/>
    <p:sldId id="289" r:id="rId16"/>
    <p:sldId id="363" r:id="rId17"/>
    <p:sldId id="364" r:id="rId18"/>
    <p:sldId id="290" r:id="rId19"/>
    <p:sldId id="291" r:id="rId20"/>
    <p:sldId id="36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7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BC6A-6BAF-4FB2-9344-22EB483A9B84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E60A7-5BF6-4586-95B2-329AFCB997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188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27A6-55C4-48B5-9AB3-9ED95F562A81}" type="datetimeFigureOut">
              <a:rPr lang="en-GB" smtClean="0"/>
              <a:pPr/>
              <a:t>08/06/2020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117180" cy="314858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4800" dirty="0"/>
              <a:t>RO21: Essential values of care for use with</a:t>
            </a:r>
            <a:br>
              <a:rPr lang="en-GB" sz="4800" dirty="0"/>
            </a:br>
            <a:r>
              <a:rPr lang="en-GB" sz="4800" dirty="0"/>
              <a:t>individuals in care settings</a:t>
            </a:r>
          </a:p>
        </p:txBody>
      </p:sp>
    </p:spTree>
    <p:extLst>
      <p:ext uri="{BB962C8B-B14F-4D97-AF65-F5344CB8AC3E}">
        <p14:creationId xmlns:p14="http://schemas.microsoft.com/office/powerpoint/2010/main" val="3602602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b="1" u="sng" dirty="0"/>
              <a:t>Confidentiality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3600" dirty="0" smtClean="0"/>
              <a:t>The effects </a:t>
            </a:r>
            <a:r>
              <a:rPr lang="en-GB" sz="3600" dirty="0"/>
              <a:t>of </a:t>
            </a:r>
            <a:r>
              <a:rPr lang="en-GB" sz="3600" dirty="0" smtClean="0"/>
              <a:t>breaking </a:t>
            </a:r>
            <a:r>
              <a:rPr lang="en-GB" sz="3600" dirty="0"/>
              <a:t>confidentiality:</a:t>
            </a:r>
          </a:p>
          <a:p>
            <a:pPr algn="just"/>
            <a:r>
              <a:rPr lang="en-GB" sz="3600" dirty="0"/>
              <a:t>There could be a lack of trust between service user and staff. </a:t>
            </a:r>
          </a:p>
          <a:p>
            <a:pPr algn="just"/>
            <a:r>
              <a:rPr lang="en-GB" sz="3600" dirty="0"/>
              <a:t>Service users may not feel valued or respected and this could lower their self esteem.</a:t>
            </a:r>
          </a:p>
        </p:txBody>
      </p:sp>
    </p:spTree>
    <p:extLst>
      <p:ext uri="{BB962C8B-B14F-4D97-AF65-F5344CB8AC3E}">
        <p14:creationId xmlns:p14="http://schemas.microsoft.com/office/powerpoint/2010/main" val="1848179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u="sng" dirty="0"/>
              <a:t>Confidentiality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591" y="1564493"/>
            <a:ext cx="3898776" cy="4525963"/>
          </a:xfrm>
        </p:spPr>
        <p:txBody>
          <a:bodyPr>
            <a:normAutofit/>
          </a:bodyPr>
          <a:lstStyle/>
          <a:p>
            <a:pPr lvl="0"/>
            <a:r>
              <a:rPr lang="en-GB" sz="4000" dirty="0"/>
              <a:t>Having personal notes stored securely.</a:t>
            </a:r>
          </a:p>
          <a:p>
            <a:pPr lvl="0"/>
            <a:r>
              <a:rPr lang="en-GB" sz="4000" dirty="0"/>
              <a:t>Not being spoken about </a:t>
            </a:r>
            <a:r>
              <a:rPr lang="en-GB" sz="4000" dirty="0" smtClean="0"/>
              <a:t>so </a:t>
            </a:r>
            <a:r>
              <a:rPr lang="en-GB" sz="4000" dirty="0"/>
              <a:t>others can hear</a:t>
            </a:r>
          </a:p>
        </p:txBody>
      </p:sp>
      <p:sp>
        <p:nvSpPr>
          <p:cNvPr id="4" name="Explosion 1 3"/>
          <p:cNvSpPr/>
          <p:nvPr/>
        </p:nvSpPr>
        <p:spPr>
          <a:xfrm>
            <a:off x="3992468" y="0"/>
            <a:ext cx="5151532" cy="6552728"/>
          </a:xfrm>
          <a:prstGeom prst="irregularSeal1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/>
              <a:t>Give an example of how the two points ensure confidentiality and an example of how it could go wrong.</a:t>
            </a:r>
          </a:p>
        </p:txBody>
      </p:sp>
    </p:spTree>
    <p:extLst>
      <p:ext uri="{BB962C8B-B14F-4D97-AF65-F5344CB8AC3E}">
        <p14:creationId xmlns:p14="http://schemas.microsoft.com/office/powerpoint/2010/main" val="688417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information about service users should be kept confidential?</a:t>
            </a:r>
          </a:p>
          <a:p>
            <a:endParaRPr lang="en-GB" dirty="0"/>
          </a:p>
          <a:p>
            <a:r>
              <a:rPr lang="en-GB" dirty="0"/>
              <a:t>How can this be kept confidential?</a:t>
            </a:r>
          </a:p>
        </p:txBody>
      </p:sp>
      <p:pic>
        <p:nvPicPr>
          <p:cNvPr id="1026" name="Picture 2" descr="C:\Users\hparker.313\AppData\Local\Microsoft\Windows\Temporary Internet Files\Content.IE5\1MHWO5XS\MC9003898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81128"/>
            <a:ext cx="1558925" cy="180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1795463" cy="183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parker.313\AppData\Local\Microsoft\Windows\Temporary Internet Files\Content.IE5\L9UVR0JW\MC9003102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53136"/>
            <a:ext cx="182880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12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Need-to-know basis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Sharing information on a need-to-know basis means:</a:t>
            </a:r>
          </a:p>
          <a:p>
            <a:pPr lvl="1"/>
            <a:r>
              <a:rPr lang="en-GB" dirty="0" smtClean="0"/>
              <a:t>Shared with only those directly involved in the care and support</a:t>
            </a:r>
          </a:p>
          <a:p>
            <a:pPr lvl="1"/>
            <a:r>
              <a:rPr lang="en-GB" dirty="0" smtClean="0"/>
              <a:t>Access to the information is restricted to those who have a clear reason to access it</a:t>
            </a:r>
          </a:p>
          <a:p>
            <a:pPr lvl="1"/>
            <a:r>
              <a:rPr lang="en-GB" dirty="0" smtClean="0"/>
              <a:t>Telling someone only what they need to know</a:t>
            </a:r>
          </a:p>
          <a:p>
            <a:pPr lvl="1"/>
            <a:r>
              <a:rPr lang="en-GB" dirty="0" smtClean="0"/>
              <a:t>Passing the information onto relevant and appropriate people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504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When confidentiality can be broken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When the individual</a:t>
            </a:r>
          </a:p>
          <a:p>
            <a:pPr lvl="1"/>
            <a:r>
              <a:rPr lang="en-GB" dirty="0" smtClean="0"/>
              <a:t>Intends to harm themselves</a:t>
            </a:r>
          </a:p>
          <a:p>
            <a:pPr lvl="2"/>
            <a:r>
              <a:rPr lang="en-GB" dirty="0" smtClean="0"/>
              <a:t>Committing suicide</a:t>
            </a:r>
          </a:p>
          <a:p>
            <a:pPr lvl="2"/>
            <a:r>
              <a:rPr lang="en-GB" dirty="0" smtClean="0"/>
              <a:t>Mental health problems</a:t>
            </a:r>
          </a:p>
          <a:p>
            <a:pPr lvl="1"/>
            <a:r>
              <a:rPr lang="en-GB" dirty="0" smtClean="0"/>
              <a:t>Intends to harm others</a:t>
            </a:r>
          </a:p>
          <a:p>
            <a:pPr lvl="2"/>
            <a:r>
              <a:rPr lang="en-GB" dirty="0" smtClean="0"/>
              <a:t>Injuring someone else</a:t>
            </a:r>
          </a:p>
          <a:p>
            <a:pPr lvl="2"/>
            <a:r>
              <a:rPr lang="en-GB" dirty="0" smtClean="0"/>
              <a:t>Injuring others</a:t>
            </a:r>
          </a:p>
          <a:p>
            <a:pPr lvl="1"/>
            <a:r>
              <a:rPr lang="en-GB" dirty="0" smtClean="0"/>
              <a:t>Is at risk of harm from others</a:t>
            </a:r>
          </a:p>
          <a:p>
            <a:pPr lvl="2"/>
            <a:r>
              <a:rPr lang="en-GB" dirty="0" smtClean="0"/>
              <a:t>Child sex abuse</a:t>
            </a:r>
          </a:p>
          <a:p>
            <a:pPr lvl="2"/>
            <a:r>
              <a:rPr lang="en-GB" dirty="0" smtClean="0"/>
              <a:t>Domestic violence</a:t>
            </a:r>
          </a:p>
          <a:p>
            <a:pPr lvl="1"/>
            <a:r>
              <a:rPr lang="en-GB" dirty="0" smtClean="0"/>
              <a:t>Is at risk of carrying out a serious offence</a:t>
            </a:r>
          </a:p>
          <a:p>
            <a:pPr lvl="2"/>
            <a:r>
              <a:rPr lang="en-GB" dirty="0" smtClean="0"/>
              <a:t>Terrorism</a:t>
            </a:r>
          </a:p>
          <a:p>
            <a:pPr lvl="2"/>
            <a:r>
              <a:rPr lang="en-GB" dirty="0" smtClean="0"/>
              <a:t>Drug dealing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815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Exam </a:t>
            </a:r>
            <a:r>
              <a:rPr lang="en-GB" b="1" dirty="0" smtClean="0"/>
              <a:t>Question – to complete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3600" dirty="0"/>
              <a:t>Explain why it is not always possible to maintain confidentiality in care </a:t>
            </a:r>
            <a:r>
              <a:rPr lang="en-GB" sz="3600" dirty="0" smtClean="0"/>
              <a:t>settings i.e. when confidentiality can be broken.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3600" dirty="0" smtClean="0"/>
              <a:t>(</a:t>
            </a:r>
            <a:r>
              <a:rPr lang="en-GB" sz="3600" dirty="0"/>
              <a:t>3 </a:t>
            </a:r>
            <a:r>
              <a:rPr lang="en-GB" sz="3600" dirty="0" smtClean="0"/>
              <a:t>marks</a:t>
            </a:r>
            <a:r>
              <a:rPr lang="en-GB" sz="3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05680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Confidentiality - answers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GB" dirty="0"/>
              <a:t>Why might it not always be possible to maintain a service user’s confidentiality?</a:t>
            </a:r>
          </a:p>
        </p:txBody>
      </p:sp>
      <p:pic>
        <p:nvPicPr>
          <p:cNvPr id="2050" name="Picture 2" descr="C:\Users\hparker.313\AppData\Local\Microsoft\Windows\Temporary Internet Files\Content.IE5\L9UVR0JW\MC900434912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2855913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parker.313\AppData\Local\Microsoft\Windows\Temporary Internet Files\Content.IE5\L6P0TZI1\MC900433818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333216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107504" y="1196752"/>
            <a:ext cx="8928992" cy="54726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457200" algn="just">
              <a:buFont typeface="+mj-lt"/>
              <a:buAutoNum type="arabicPeriod"/>
            </a:pPr>
            <a:r>
              <a:rPr lang="en-GB" sz="3200" dirty="0"/>
              <a:t>Protection of an individual from abuse and harm (e.g</a:t>
            </a:r>
            <a:r>
              <a:rPr lang="en-GB" sz="3200" dirty="0" smtClean="0"/>
              <a:t>. </a:t>
            </a:r>
            <a:r>
              <a:rPr lang="en-GB" sz="3200" dirty="0"/>
              <a:t>child sex abuse)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GB" sz="3200" dirty="0"/>
              <a:t>When there is a risk of the person harming themselves (e.g. suicidal)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GB" sz="3200" dirty="0"/>
              <a:t>When there is a risk of the person harming others (e.g</a:t>
            </a:r>
            <a:r>
              <a:rPr lang="en-GB" sz="3200" dirty="0" smtClean="0"/>
              <a:t>. </a:t>
            </a:r>
            <a:r>
              <a:rPr lang="en-GB" sz="3200" dirty="0"/>
              <a:t>mental health)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GB" sz="3200" dirty="0"/>
              <a:t>When there is a risk of the person committing a </a:t>
            </a:r>
            <a:r>
              <a:rPr lang="en-GB" sz="3200" b="1" dirty="0"/>
              <a:t>serious</a:t>
            </a:r>
            <a:r>
              <a:rPr lang="en-GB" sz="3200" dirty="0"/>
              <a:t> crime (</a:t>
            </a:r>
            <a:r>
              <a:rPr lang="en-GB" sz="3200" dirty="0" smtClean="0"/>
              <a:t>e.g. </a:t>
            </a:r>
            <a:r>
              <a:rPr lang="en-GB" sz="3200" dirty="0"/>
              <a:t>drug dealing)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en-GB" sz="3200" dirty="0"/>
              <a:t>Information has to be shared on a need to know basis.</a:t>
            </a:r>
          </a:p>
        </p:txBody>
      </p:sp>
    </p:spTree>
    <p:extLst>
      <p:ext uri="{BB962C8B-B14F-4D97-AF65-F5344CB8AC3E}">
        <p14:creationId xmlns:p14="http://schemas.microsoft.com/office/powerpoint/2010/main" val="320833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879" y="-63986"/>
            <a:ext cx="8229600" cy="1143000"/>
          </a:xfrm>
        </p:spPr>
        <p:txBody>
          <a:bodyPr/>
          <a:lstStyle/>
          <a:p>
            <a:r>
              <a:rPr lang="en-GB" b="1" u="sng" dirty="0"/>
              <a:t>HOT Questions:</a:t>
            </a:r>
            <a:r>
              <a:rPr lang="en-GB" dirty="0"/>
              <a:t> Top -&gt; Bottom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021" y="1115052"/>
            <a:ext cx="9144000" cy="936104"/>
          </a:xfrm>
          <a:prstGeom prst="roundRect">
            <a:avLst/>
          </a:prstGeom>
          <a:solidFill>
            <a:srgbClr val="FF47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dirty="0">
                <a:ln w="0"/>
                <a:solidFill>
                  <a:schemeClr val="tx1"/>
                </a:solidFill>
              </a:rPr>
              <a:t>List 3 reasons why it is important to maintain confidentiality in HSC.  </a:t>
            </a:r>
            <a:endParaRPr lang="en-GB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021" y="2041718"/>
            <a:ext cx="9143999" cy="720240"/>
          </a:xfrm>
          <a:prstGeom prst="roundRect">
            <a:avLst/>
          </a:prstGeom>
          <a:solidFill>
            <a:srgbClr val="EC6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dirty="0">
                <a:ln w="0"/>
                <a:solidFill>
                  <a:schemeClr val="tx1"/>
                </a:solidFill>
              </a:rPr>
              <a:t>What is the purpose of choice in HSC?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22" y="3482590"/>
            <a:ext cx="9143999" cy="152129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dirty="0">
                <a:ln w="0"/>
                <a:solidFill>
                  <a:schemeClr val="tx1"/>
                </a:solidFill>
              </a:rPr>
              <a:t>What approach would you use if someone was having suicidal thoughts but you feel you must maintain confidentiality?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021" y="5004047"/>
            <a:ext cx="9113317" cy="70182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</a:rPr>
              <a:t> </a:t>
            </a:r>
            <a:r>
              <a:rPr lang="en-GB" sz="3200" dirty="0">
                <a:ln w="0"/>
                <a:solidFill>
                  <a:schemeClr val="tx1"/>
                </a:solidFill>
              </a:rPr>
              <a:t>What are the features of choice in care planning?</a:t>
            </a:r>
            <a:endParaRPr lang="en-GB" sz="32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7020" y="5705872"/>
            <a:ext cx="9113318" cy="1152128"/>
          </a:xfrm>
          <a:prstGeom prst="roundRect">
            <a:avLst/>
          </a:prstGeom>
          <a:solidFill>
            <a:srgbClr val="80F50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dirty="0">
                <a:ln w="0"/>
                <a:solidFill>
                  <a:schemeClr val="tx1"/>
                </a:solidFill>
              </a:rPr>
              <a:t>Evaluate the confidentiality policy at school, give an example to back up your answer?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022" y="2771558"/>
            <a:ext cx="9143999" cy="701432"/>
          </a:xfrm>
          <a:prstGeom prst="roundRect">
            <a:avLst/>
          </a:prstGeom>
          <a:solidFill>
            <a:srgbClr val="EC661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3200" dirty="0">
                <a:ln w="0"/>
                <a:solidFill>
                  <a:schemeClr val="tx1"/>
                </a:solidFill>
              </a:rPr>
              <a:t>What is the effects of choice in HSC? </a:t>
            </a:r>
          </a:p>
        </p:txBody>
      </p:sp>
    </p:spTree>
    <p:extLst>
      <p:ext uri="{BB962C8B-B14F-4D97-AF65-F5344CB8AC3E}">
        <p14:creationId xmlns:p14="http://schemas.microsoft.com/office/powerpoint/2010/main" val="409809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LO1: Understand how to support individuals to maintain their rights</a:t>
            </a:r>
          </a:p>
        </p:txBody>
      </p:sp>
    </p:spTree>
    <p:extLst>
      <p:ext uri="{BB962C8B-B14F-4D97-AF65-F5344CB8AC3E}">
        <p14:creationId xmlns:p14="http://schemas.microsoft.com/office/powerpoint/2010/main" val="878849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What are rights?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GB" dirty="0"/>
              <a:t>Everyone has different rights depending on their age. Adults are allowed to do some things that children aren't. For example, adults can buy alcohol, have a credit card or take out a loan.</a:t>
            </a:r>
          </a:p>
          <a:p>
            <a:endParaRPr lang="en-GB" dirty="0"/>
          </a:p>
          <a:p>
            <a:pPr algn="ctr">
              <a:buNone/>
            </a:pPr>
            <a:r>
              <a:rPr lang="en-GB" dirty="0">
                <a:solidFill>
                  <a:srgbClr val="7030A0"/>
                </a:solidFill>
              </a:rPr>
              <a:t>Can you think of anything that you are entitled to?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Why do we need rights?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en-GB" dirty="0"/>
              <a:t>Rights help us stay safe and get fair treatment. Some rights are given to you at certain ages – like being allowed to leave home or drive a car.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95023" y="1064881"/>
            <a:ext cx="69652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GB" sz="4000" dirty="0">
                <a:latin typeface="Comic Sans MS" pitchFamily="66" charset="0"/>
              </a:rPr>
              <a:t>What are my rights?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81163" y="2377905"/>
            <a:ext cx="6196405" cy="3603812"/>
          </a:xfrm>
          <a:prstGeom prst="roundRect">
            <a:avLst>
              <a:gd name="adj" fmla="val 8591"/>
            </a:avLst>
          </a:prstGeom>
          <a:solidFill>
            <a:schemeClr val="bg1"/>
          </a:solidFill>
          <a:ln>
            <a:noFill/>
          </a:ln>
          <a:effectLst>
            <a:innerShdw blurRad="317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endParaRPr lang="en-GB" b="1" dirty="0"/>
          </a:p>
        </p:txBody>
      </p:sp>
      <p:grpSp>
        <p:nvGrpSpPr>
          <p:cNvPr id="3" name="Group 5"/>
          <p:cNvGrpSpPr/>
          <p:nvPr/>
        </p:nvGrpSpPr>
        <p:grpSpPr>
          <a:xfrm>
            <a:off x="882307" y="4581128"/>
            <a:ext cx="1881970" cy="1191445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7" name="Cloud Callout 6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61505"/>
                <a:gd name="adj2" fmla="val -66574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47537" y="1905241"/>
              <a:ext cx="1525302" cy="6555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Equal and fair treatment</a:t>
              </a:r>
            </a:p>
          </p:txBody>
        </p:sp>
      </p:grpSp>
      <p:sp>
        <p:nvSpPr>
          <p:cNvPr id="10" name="Cloud Callout 9"/>
          <p:cNvSpPr/>
          <p:nvPr/>
        </p:nvSpPr>
        <p:spPr>
          <a:xfrm>
            <a:off x="940477" y="2395480"/>
            <a:ext cx="1512168" cy="1008112"/>
          </a:xfrm>
          <a:prstGeom prst="cloudCallout">
            <a:avLst>
              <a:gd name="adj1" fmla="val 74911"/>
              <a:gd name="adj2" fmla="val 54941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BB83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Choice</a:t>
            </a:r>
          </a:p>
        </p:txBody>
      </p:sp>
      <p:grpSp>
        <p:nvGrpSpPr>
          <p:cNvPr id="6" name="Group 10"/>
          <p:cNvGrpSpPr/>
          <p:nvPr/>
        </p:nvGrpSpPr>
        <p:grpSpPr>
          <a:xfrm>
            <a:off x="3327748" y="2025468"/>
            <a:ext cx="2034370" cy="906413"/>
            <a:chOff x="6660232" y="1628799"/>
            <a:chExt cx="1728192" cy="120843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2" name="Cloud Callout 11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6912"/>
                <a:gd name="adj2" fmla="val 75980"/>
              </a:avLst>
            </a:prstGeom>
            <a:gradFill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8BB836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2022" y="1937445"/>
              <a:ext cx="1525302" cy="4923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Confidentiality</a:t>
              </a:r>
            </a:p>
          </p:txBody>
        </p:sp>
      </p:grpSp>
      <p:grpSp>
        <p:nvGrpSpPr>
          <p:cNvPr id="9" name="Group 13"/>
          <p:cNvGrpSpPr/>
          <p:nvPr/>
        </p:nvGrpSpPr>
        <p:grpSpPr>
          <a:xfrm>
            <a:off x="6545653" y="2295319"/>
            <a:ext cx="1728192" cy="1208433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5" name="Cloud Callout 14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82483"/>
                <a:gd name="adj2" fmla="val 40258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61677" y="1734945"/>
              <a:ext cx="1525302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Protection from abuse and harm</a:t>
              </a: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6545653" y="4555186"/>
            <a:ext cx="1881970" cy="1191445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8" name="Cloud Callout 17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69073"/>
                <a:gd name="adj2" fmla="val -44190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69196" y="2019407"/>
              <a:ext cx="1525302" cy="3745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Consultation</a:t>
              </a:r>
            </a:p>
          </p:txBody>
        </p:sp>
      </p:grpSp>
      <p:pic>
        <p:nvPicPr>
          <p:cNvPr id="2" name="Picture 2" descr="C:\Users\user\AppData\Local\Microsoft\Windows\Temporary Internet Files\Content.IE5\MLXZ5HLN\MC90036099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29000"/>
            <a:ext cx="2304256" cy="18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28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u="sng" dirty="0" smtClean="0">
                <a:solidFill>
                  <a:srgbClr val="7030A0"/>
                </a:solidFill>
              </a:rPr>
              <a:t>Choice – To complete</a:t>
            </a:r>
            <a:endParaRPr lang="en-GB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GB" dirty="0"/>
              <a:t>Define the term choice....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What choices do you have? </a:t>
            </a:r>
          </a:p>
          <a:p>
            <a:pPr marL="514350" indent="-514350" algn="just">
              <a:buFont typeface="+mj-lt"/>
              <a:buAutoNum type="arabicPeriod"/>
            </a:pPr>
            <a:endParaRPr lang="en-GB" dirty="0"/>
          </a:p>
          <a:p>
            <a:pPr marL="514350" indent="-514350" algn="just">
              <a:buFont typeface="+mj-lt"/>
              <a:buAutoNum type="arabicPeriod"/>
            </a:pPr>
            <a:r>
              <a:rPr lang="en-GB" dirty="0"/>
              <a:t>Why do you think choice is important in health and social care?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b="1" u="sng" dirty="0" smtClean="0">
                <a:solidFill>
                  <a:schemeClr val="accent4"/>
                </a:solidFill>
              </a:rPr>
              <a:t>Choices – to complete</a:t>
            </a:r>
            <a:endParaRPr lang="en-GB" b="1" u="sng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Joining in activities </a:t>
            </a:r>
          </a:p>
          <a:p>
            <a:pPr lvl="0"/>
            <a:r>
              <a:rPr lang="en-GB" dirty="0" smtClean="0"/>
              <a:t>Food </a:t>
            </a:r>
            <a:r>
              <a:rPr lang="en-GB" dirty="0"/>
              <a:t>options </a:t>
            </a:r>
          </a:p>
          <a:p>
            <a:pPr lvl="0"/>
            <a:r>
              <a:rPr lang="en-GB" dirty="0" smtClean="0"/>
              <a:t>Selection </a:t>
            </a:r>
            <a:r>
              <a:rPr lang="en-GB" dirty="0"/>
              <a:t>of GP </a:t>
            </a:r>
          </a:p>
          <a:p>
            <a:r>
              <a:rPr lang="en-GB" dirty="0" smtClean="0"/>
              <a:t>Where/how to receive </a:t>
            </a:r>
            <a:r>
              <a:rPr lang="en-GB" dirty="0"/>
              <a:t>treatment 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Can you give </a:t>
            </a:r>
            <a:r>
              <a:rPr lang="en-GB" b="1" dirty="0" smtClean="0"/>
              <a:t>different</a:t>
            </a:r>
            <a:r>
              <a:rPr lang="en-GB" dirty="0" smtClean="0"/>
              <a:t> examples in </a:t>
            </a:r>
            <a:r>
              <a:rPr lang="en-GB" b="1" dirty="0" smtClean="0"/>
              <a:t>different</a:t>
            </a:r>
            <a:r>
              <a:rPr lang="en-GB" dirty="0" smtClean="0"/>
              <a:t> care settings?</a:t>
            </a:r>
          </a:p>
          <a:p>
            <a:pPr lvl="1"/>
            <a:r>
              <a:rPr lang="en-GB" dirty="0" smtClean="0"/>
              <a:t>Residential social care setting</a:t>
            </a:r>
          </a:p>
          <a:p>
            <a:pPr lvl="1"/>
            <a:r>
              <a:rPr lang="en-GB" dirty="0" smtClean="0"/>
              <a:t>Healthcare setting</a:t>
            </a:r>
          </a:p>
          <a:p>
            <a:pPr lvl="1"/>
            <a:r>
              <a:rPr lang="en-GB" dirty="0" smtClean="0"/>
              <a:t>Early years setting</a:t>
            </a:r>
            <a:endParaRPr lang="en-GB" dirty="0"/>
          </a:p>
        </p:txBody>
      </p:sp>
      <p:sp>
        <p:nvSpPr>
          <p:cNvPr id="4" name="Explosion 1 3"/>
          <p:cNvSpPr/>
          <p:nvPr/>
        </p:nvSpPr>
        <p:spPr>
          <a:xfrm>
            <a:off x="5580112" y="404664"/>
            <a:ext cx="3420888" cy="3024336"/>
          </a:xfrm>
          <a:prstGeom prst="irregularSeal1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Create a </a:t>
            </a:r>
            <a:r>
              <a:rPr lang="en-GB" sz="1400" dirty="0" smtClean="0"/>
              <a:t>list/mind </a:t>
            </a:r>
            <a:r>
              <a:rPr lang="en-GB" sz="1400" dirty="0"/>
              <a:t>map of why each of the bullet points are important when giving choice to a person.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u="sng" dirty="0"/>
              <a:t>Confidentiality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dirty="0"/>
              <a:t>This focuses on keeping personal information safe and secure and out of the reach of others.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Care workers may have access to personal information about the people they are caring for and must gain consent before passing on information. </a:t>
            </a:r>
          </a:p>
        </p:txBody>
      </p:sp>
    </p:spTree>
    <p:extLst>
      <p:ext uri="{BB962C8B-B14F-4D97-AF65-F5344CB8AC3E}">
        <p14:creationId xmlns:p14="http://schemas.microsoft.com/office/powerpoint/2010/main" val="1335906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Confidentiality is important because…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Care workers receive sensitive and private information from service users (SUs)</a:t>
            </a:r>
          </a:p>
          <a:p>
            <a:r>
              <a:rPr lang="en-GB" dirty="0" smtClean="0"/>
              <a:t>SUs may be vulnerable</a:t>
            </a:r>
          </a:p>
          <a:p>
            <a:r>
              <a:rPr lang="en-GB" dirty="0" smtClean="0"/>
              <a:t>It is unprofessional to talk outside the care environment so others can overhear</a:t>
            </a:r>
          </a:p>
          <a:p>
            <a:r>
              <a:rPr lang="en-GB" dirty="0" smtClean="0"/>
              <a:t>It protects the individual, the SU cannot be exploited or abused as a result of the information</a:t>
            </a:r>
          </a:p>
          <a:p>
            <a:r>
              <a:rPr lang="en-GB" dirty="0" smtClean="0"/>
              <a:t>It helps to build trust</a:t>
            </a:r>
          </a:p>
          <a:p>
            <a:r>
              <a:rPr lang="en-GB" dirty="0" smtClean="0"/>
              <a:t>The SU’s permission must be given before the information is passed to other people outside the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397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F86F3D-8D8D-45D9-A7A6-75CE9BA3DF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7B1E3E8-D7C3-46E9-873C-CE1F624704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AFD8DF-8AA3-4C04-ADBA-960667219E56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1d24635c-9b6a-4be4-85eb-13301a09637f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e8eb7d5e-0f43-4d7c-9ede-4a25dc3993c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735</Words>
  <Application>Microsoft Office PowerPoint</Application>
  <PresentationFormat>On-screen Show (4:3)</PresentationFormat>
  <Paragraphs>91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MS PGothic</vt:lpstr>
      <vt:lpstr>Arial</vt:lpstr>
      <vt:lpstr>Calibri</vt:lpstr>
      <vt:lpstr>Comic Sans MS</vt:lpstr>
      <vt:lpstr>Office Theme</vt:lpstr>
      <vt:lpstr>RO21: Essential values of care for use with individuals in care settings</vt:lpstr>
      <vt:lpstr>LO1: Understand how to support individuals to maintain their rights</vt:lpstr>
      <vt:lpstr>What are rights?</vt:lpstr>
      <vt:lpstr>Why do we need rights?</vt:lpstr>
      <vt:lpstr>What are my rights?</vt:lpstr>
      <vt:lpstr>Choice – To complete</vt:lpstr>
      <vt:lpstr>Choices – to complete</vt:lpstr>
      <vt:lpstr>Confidentiality</vt:lpstr>
      <vt:lpstr>Confidentiality is important because…</vt:lpstr>
      <vt:lpstr>Confidentiality </vt:lpstr>
      <vt:lpstr>Confidentiality </vt:lpstr>
      <vt:lpstr>Confidentiality</vt:lpstr>
      <vt:lpstr>Need-to-know basis</vt:lpstr>
      <vt:lpstr>When confidentiality can be broken</vt:lpstr>
      <vt:lpstr>Exam Question – to complete</vt:lpstr>
      <vt:lpstr>Confidentiality - answers</vt:lpstr>
      <vt:lpstr>HOT Questions: Top -&gt; Bottom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RO21: Essential values of care for use with individuals in care settings</dc:title>
  <dc:creator>Laura</dc:creator>
  <cp:lastModifiedBy>JACKSON, Claire (SHS Teacher)</cp:lastModifiedBy>
  <cp:revision>38</cp:revision>
  <dcterms:created xsi:type="dcterms:W3CDTF">2017-11-09T16:48:25Z</dcterms:created>
  <dcterms:modified xsi:type="dcterms:W3CDTF">2020-06-08T10:41:07Z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