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20" r:id="rId5"/>
  </p:sldMasterIdLst>
  <p:handoutMasterIdLst>
    <p:handoutMasterId r:id="rId18"/>
  </p:handoutMasterIdLst>
  <p:sldIdLst>
    <p:sldId id="256" r:id="rId6"/>
    <p:sldId id="269" r:id="rId7"/>
    <p:sldId id="296" r:id="rId8"/>
    <p:sldId id="297" r:id="rId9"/>
    <p:sldId id="298" r:id="rId10"/>
    <p:sldId id="301" r:id="rId11"/>
    <p:sldId id="299" r:id="rId12"/>
    <p:sldId id="300" r:id="rId13"/>
    <p:sldId id="302" r:id="rId14"/>
    <p:sldId id="303" r:id="rId15"/>
    <p:sldId id="292" r:id="rId16"/>
    <p:sldId id="294" r:id="rId17"/>
  </p:sldIdLst>
  <p:sldSz cx="12192000" cy="6858000"/>
  <p:notesSz cx="6797675" cy="9982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E1BC7D-56E6-2E6A-8EBF-0AE14521ECE4}" v="4" dt="2020-06-19T09:50:50.290"/>
    <p1510:client id="{F1691F86-E721-4355-9FD4-703ACB137768}" v="2" dt="2020-06-19T10:00:13.1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4" d="100"/>
          <a:sy n="114" d="100"/>
        </p:scale>
        <p:origin x="474"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500063"/>
          </a:xfrm>
          <a:prstGeom prst="rect">
            <a:avLst/>
          </a:prstGeom>
        </p:spPr>
        <p:txBody>
          <a:bodyPr vert="horz" lIns="91440" tIns="45720" rIns="91440" bIns="45720" rtlCol="0"/>
          <a:lstStyle>
            <a:lvl1pPr algn="r">
              <a:defRPr sz="1200"/>
            </a:lvl1pPr>
          </a:lstStyle>
          <a:p>
            <a:fld id="{4E55E5A9-0D04-4B5B-84F7-B4B6378D2313}" type="datetimeFigureOut">
              <a:rPr lang="en-GB" smtClean="0"/>
              <a:pPr/>
              <a:t>19/06/2020</a:t>
            </a:fld>
            <a:endParaRPr lang="en-GB"/>
          </a:p>
        </p:txBody>
      </p:sp>
      <p:sp>
        <p:nvSpPr>
          <p:cNvPr id="4" name="Footer Placeholder 3"/>
          <p:cNvSpPr>
            <a:spLocks noGrp="1"/>
          </p:cNvSpPr>
          <p:nvPr>
            <p:ph type="ftr" sz="quarter" idx="2"/>
          </p:nvPr>
        </p:nvSpPr>
        <p:spPr>
          <a:xfrm>
            <a:off x="0" y="9482138"/>
            <a:ext cx="2946400"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82138"/>
            <a:ext cx="2946400" cy="500062"/>
          </a:xfrm>
          <a:prstGeom prst="rect">
            <a:avLst/>
          </a:prstGeom>
        </p:spPr>
        <p:txBody>
          <a:bodyPr vert="horz" lIns="91440" tIns="45720" rIns="91440" bIns="45720" rtlCol="0" anchor="b"/>
          <a:lstStyle>
            <a:lvl1pPr algn="r">
              <a:defRPr sz="1200"/>
            </a:lvl1pPr>
          </a:lstStyle>
          <a:p>
            <a:fld id="{8673458D-AD90-4D83-BE08-9D678347F09B}" type="slidenum">
              <a:rPr lang="en-GB" smtClean="0"/>
              <a:pPr/>
              <a:t>‹#›</a:t>
            </a:fld>
            <a:endParaRPr lang="en-GB"/>
          </a:p>
        </p:txBody>
      </p:sp>
    </p:spTree>
    <p:extLst>
      <p:ext uri="{BB962C8B-B14F-4D97-AF65-F5344CB8AC3E}">
        <p14:creationId xmlns:p14="http://schemas.microsoft.com/office/powerpoint/2010/main" val="225248381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39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8787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262402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62495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45858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7743871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896436067"/>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275012705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4812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53559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19/06/2020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7742836"/>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416952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19/06/2020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4275954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01152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6464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19/06/2020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4764063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10038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5480401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96384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19/06/2020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9053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19/06/2020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8502767"/>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19/06/2020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8990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19/06/2020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097737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19/06/2020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05338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hyperlink" Target="https://www.youtube.com/watch?v=PRskvLyCoU0" TargetMode="Externa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NnOk2tTz468"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LEvel1/2 Health and Social Care</a:t>
            </a:r>
          </a:p>
        </p:txBody>
      </p:sp>
      <p:sp>
        <p:nvSpPr>
          <p:cNvPr id="3" name="Subtitle 2"/>
          <p:cNvSpPr>
            <a:spLocks noGrp="1"/>
          </p:cNvSpPr>
          <p:nvPr>
            <p:ph type="subTitle" idx="1"/>
          </p:nvPr>
        </p:nvSpPr>
        <p:spPr/>
        <p:txBody>
          <a:bodyPr>
            <a:normAutofit fontScale="85000" lnSpcReduction="20000"/>
          </a:bodyPr>
          <a:lstStyle/>
          <a:p>
            <a:r>
              <a:rPr lang="en-GB" dirty="0"/>
              <a:t>Communicating and working with individuals in health, social care and early years settings</a:t>
            </a:r>
          </a:p>
        </p:txBody>
      </p:sp>
    </p:spTree>
    <p:custDataLst>
      <p:tags r:id="rId1"/>
    </p:custDataLst>
    <p:extLst>
      <p:ext uri="{BB962C8B-B14F-4D97-AF65-F5344CB8AC3E}">
        <p14:creationId xmlns:p14="http://schemas.microsoft.com/office/powerpoint/2010/main" val="1084727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Interpreters </a:t>
            </a:r>
          </a:p>
        </p:txBody>
      </p:sp>
      <p:sp>
        <p:nvSpPr>
          <p:cNvPr id="3" name="Content Placeholder 2"/>
          <p:cNvSpPr>
            <a:spLocks noGrp="1"/>
          </p:cNvSpPr>
          <p:nvPr>
            <p:ph idx="1"/>
          </p:nvPr>
        </p:nvSpPr>
        <p:spPr>
          <a:xfrm>
            <a:off x="1216509" y="1160586"/>
            <a:ext cx="10178322" cy="4566607"/>
          </a:xfrm>
        </p:spPr>
        <p:txBody>
          <a:bodyPr>
            <a:normAutofit lnSpcReduction="10000"/>
          </a:bodyPr>
          <a:lstStyle/>
          <a:p>
            <a:pPr>
              <a:buNone/>
            </a:pPr>
            <a:r>
              <a:rPr lang="en-GB" dirty="0">
                <a:solidFill>
                  <a:schemeClr val="tx2"/>
                </a:solidFill>
              </a:rPr>
              <a:t>Interpreters support people who are not fluent in the language to help them understand what is being said eg sign language interpreters convert spoken statements into sign language.</a:t>
            </a:r>
          </a:p>
          <a:p>
            <a:pPr>
              <a:buNone/>
            </a:pPr>
            <a:endParaRPr lang="en-GB" dirty="0">
              <a:solidFill>
                <a:schemeClr val="tx2"/>
              </a:solidFill>
            </a:endParaRPr>
          </a:p>
          <a:p>
            <a:pPr>
              <a:buNone/>
            </a:pPr>
            <a:r>
              <a:rPr lang="en-GB" dirty="0">
                <a:solidFill>
                  <a:schemeClr val="tx2"/>
                </a:solidFill>
              </a:rPr>
              <a:t>Interpreting can be carried out:</a:t>
            </a:r>
          </a:p>
          <a:p>
            <a:pPr>
              <a:buNone/>
            </a:pPr>
            <a:r>
              <a:rPr lang="en-GB" dirty="0">
                <a:solidFill>
                  <a:schemeClr val="tx2"/>
                </a:solidFill>
              </a:rPr>
              <a:t>		in person eg at a care plan meeting</a:t>
            </a:r>
          </a:p>
          <a:p>
            <a:pPr>
              <a:buNone/>
            </a:pPr>
            <a:r>
              <a:rPr lang="en-GB" dirty="0">
                <a:solidFill>
                  <a:schemeClr val="tx2"/>
                </a:solidFill>
              </a:rPr>
              <a:t>		by telephone eg at a hospital</a:t>
            </a:r>
          </a:p>
          <a:p>
            <a:pPr>
              <a:buNone/>
            </a:pPr>
            <a:r>
              <a:rPr lang="en-GB" dirty="0">
                <a:solidFill>
                  <a:schemeClr val="tx2"/>
                </a:solidFill>
              </a:rPr>
              <a:t>		via video conferencing eg at a group meeting</a:t>
            </a:r>
          </a:p>
          <a:p>
            <a:pPr>
              <a:buNone/>
            </a:pPr>
            <a:endParaRPr lang="en-GB" dirty="0">
              <a:solidFill>
                <a:schemeClr val="tx2"/>
              </a:solidFill>
            </a:endParaRPr>
          </a:p>
          <a:p>
            <a:pPr>
              <a:buNone/>
            </a:pPr>
            <a:r>
              <a:rPr lang="en-GB" dirty="0">
                <a:solidFill>
                  <a:schemeClr val="tx2"/>
                </a:solidFill>
              </a:rPr>
              <a:t>Interpreters are impartial and only convert what is being spoken</a:t>
            </a:r>
          </a:p>
          <a:p>
            <a:pPr>
              <a:buNone/>
            </a:pPr>
            <a:endParaRPr lang="en-GB" dirty="0">
              <a:solidFill>
                <a:schemeClr val="tx2"/>
              </a:solidFill>
            </a:endParaRPr>
          </a:p>
          <a:p>
            <a:pPr>
              <a:buNone/>
            </a:pPr>
            <a:r>
              <a:rPr lang="en-GB" dirty="0">
                <a:solidFill>
                  <a:schemeClr val="tx2"/>
                </a:solidFill>
              </a:rPr>
              <a:t>Interpreters can enable service users to feel included and involved in discussions, meetings and decisions about their care</a:t>
            </a:r>
          </a:p>
          <a:p>
            <a:pPr>
              <a:buNone/>
            </a:pPr>
            <a:endParaRPr lang="en-GB" dirty="0">
              <a:solidFill>
                <a:schemeClr val="tx2"/>
              </a:solidFill>
            </a:endParaRPr>
          </a:p>
        </p:txBody>
      </p:sp>
      <p:sp>
        <p:nvSpPr>
          <p:cNvPr id="4" name="TextBox 3"/>
          <p:cNvSpPr txBox="1"/>
          <p:nvPr/>
        </p:nvSpPr>
        <p:spPr>
          <a:xfrm>
            <a:off x="3505200" y="6037385"/>
            <a:ext cx="6330462" cy="369332"/>
          </a:xfrm>
          <a:prstGeom prst="rect">
            <a:avLst/>
          </a:prstGeom>
          <a:solidFill>
            <a:schemeClr val="bg1"/>
          </a:solidFill>
        </p:spPr>
        <p:txBody>
          <a:bodyPr wrap="square" rtlCol="0">
            <a:spAutoFit/>
          </a:bodyPr>
          <a:lstStyle/>
          <a:p>
            <a:r>
              <a:rPr lang="en-GB" dirty="0">
                <a:hlinkClick r:id="rId2"/>
              </a:rPr>
              <a:t>https://www.youtube.com/watch?v=PRskvLyCoU0</a:t>
            </a:r>
            <a:r>
              <a:rPr lang="en-GB" dirty="0"/>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Specification recap  </a:t>
            </a:r>
          </a:p>
        </p:txBody>
      </p:sp>
      <p:sp>
        <p:nvSpPr>
          <p:cNvPr id="3" name="Content Placeholder 2"/>
          <p:cNvSpPr>
            <a:spLocks noGrp="1"/>
          </p:cNvSpPr>
          <p:nvPr>
            <p:ph idx="1"/>
          </p:nvPr>
        </p:nvSpPr>
        <p:spPr>
          <a:xfrm>
            <a:off x="1251678" y="1383323"/>
            <a:ext cx="10178322" cy="4496269"/>
          </a:xfrm>
        </p:spPr>
        <p:txBody>
          <a:bodyPr/>
          <a:lstStyle/>
          <a:p>
            <a:r>
              <a:rPr lang="en-GB" dirty="0"/>
              <a:t>What you need to include:</a:t>
            </a:r>
          </a:p>
          <a:p>
            <a:endParaRPr lang="en-GB" dirty="0"/>
          </a:p>
        </p:txBody>
      </p:sp>
      <p:pic>
        <p:nvPicPr>
          <p:cNvPr id="1026" name="Picture 2"/>
          <p:cNvPicPr>
            <a:picLocks noChangeAspect="1" noChangeArrowheads="1"/>
          </p:cNvPicPr>
          <p:nvPr/>
        </p:nvPicPr>
        <p:blipFill>
          <a:blip r:embed="rId2" cstate="print"/>
          <a:srcRect l="21923" t="23077" r="25385" b="37740"/>
          <a:stretch>
            <a:fillRect/>
          </a:stretch>
        </p:blipFill>
        <p:spPr bwMode="auto">
          <a:xfrm>
            <a:off x="2743200" y="1969478"/>
            <a:ext cx="6424246" cy="3821723"/>
          </a:xfrm>
          <a:prstGeom prst="rect">
            <a:avLst/>
          </a:prstGeom>
          <a:noFill/>
          <a:ln w="9525">
            <a:noFill/>
            <a:miter lim="800000"/>
            <a:headEnd/>
            <a:tailEnd/>
          </a:ln>
        </p:spPr>
      </p:pic>
    </p:spTree>
    <p:extLst>
      <p:ext uri="{BB962C8B-B14F-4D97-AF65-F5344CB8AC3E}">
        <p14:creationId xmlns:p14="http://schemas.microsoft.com/office/powerpoint/2010/main" val="1661890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81136" y="200399"/>
            <a:ext cx="10606772" cy="1065693"/>
          </a:xfrm>
        </p:spPr>
        <p:txBody>
          <a:bodyPr>
            <a:normAutofit fontScale="90000"/>
          </a:bodyPr>
          <a:lstStyle/>
          <a:p>
            <a:r>
              <a:rPr lang="en-GB" dirty="0"/>
              <a:t>Task 1 – how marks will be awarded</a:t>
            </a:r>
          </a:p>
        </p:txBody>
      </p:sp>
      <p:graphicFrame>
        <p:nvGraphicFramePr>
          <p:cNvPr id="10" name="Table 9"/>
          <p:cNvGraphicFramePr>
            <a:graphicFrameLocks noGrp="1"/>
          </p:cNvGraphicFramePr>
          <p:nvPr>
            <p:extLst>
              <p:ext uri="{D42A27DB-BD31-4B8C-83A1-F6EECF244321}">
                <p14:modId xmlns:p14="http://schemas.microsoft.com/office/powerpoint/2010/main" val="2697697215"/>
              </p:ext>
            </p:extLst>
          </p:nvPr>
        </p:nvGraphicFramePr>
        <p:xfrm>
          <a:off x="1329266" y="1516651"/>
          <a:ext cx="8640960" cy="4446339"/>
        </p:xfrm>
        <a:graphic>
          <a:graphicData uri="http://schemas.openxmlformats.org/drawingml/2006/table">
            <a:tbl>
              <a:tblPr firstRow="1" bandRow="1">
                <a:tableStyleId>{5C22544A-7EE6-4342-B048-85BDC9FD1C3A}</a:tableStyleId>
              </a:tblPr>
              <a:tblGrid>
                <a:gridCol w="2880320">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2880320">
                  <a:extLst>
                    <a:ext uri="{9D8B030D-6E8A-4147-A177-3AD203B41FA5}">
                      <a16:colId xmlns:a16="http://schemas.microsoft.com/office/drawing/2014/main" val="20002"/>
                    </a:ext>
                  </a:extLst>
                </a:gridCol>
              </a:tblGrid>
              <a:tr h="355065">
                <a:tc gridSpan="3">
                  <a:txBody>
                    <a:bodyPr/>
                    <a:lstStyle/>
                    <a:p>
                      <a:r>
                        <a:rPr lang="en-GB" dirty="0"/>
                        <a:t>LO1:</a:t>
                      </a:r>
                      <a:r>
                        <a:rPr lang="en-GB" baseline="0" dirty="0"/>
                        <a:t> Understand how to communicate effectively</a:t>
                      </a:r>
                      <a:endParaRPr lang="en-GB" dirty="0"/>
                    </a:p>
                  </a:txBody>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345565">
                <a:tc>
                  <a:txBody>
                    <a:bodyPr/>
                    <a:lstStyle/>
                    <a:p>
                      <a:pPr algn="ctr"/>
                      <a:r>
                        <a:rPr lang="en-GB" dirty="0"/>
                        <a:t>MB1:</a:t>
                      </a:r>
                      <a:r>
                        <a:rPr lang="en-GB" baseline="0" dirty="0"/>
                        <a:t> 1-4 Marks</a:t>
                      </a:r>
                      <a:endParaRPr lang="en-GB" dirty="0"/>
                    </a:p>
                  </a:txBody>
                  <a:tcPr/>
                </a:tc>
                <a:tc>
                  <a:txBody>
                    <a:bodyPr/>
                    <a:lstStyle/>
                    <a:p>
                      <a:pPr algn="ctr"/>
                      <a:r>
                        <a:rPr lang="en-GB" dirty="0"/>
                        <a:t>MB2: 5-8 Marks</a:t>
                      </a:r>
                    </a:p>
                  </a:txBody>
                  <a:tcPr/>
                </a:tc>
                <a:tc>
                  <a:txBody>
                    <a:bodyPr/>
                    <a:lstStyle/>
                    <a:p>
                      <a:pPr algn="ctr"/>
                      <a:r>
                        <a:rPr lang="en-GB" dirty="0"/>
                        <a:t>MB3: 9-11 Marks</a:t>
                      </a:r>
                    </a:p>
                  </a:txBody>
                  <a:tcPr/>
                </a:tc>
                <a:extLst>
                  <a:ext uri="{0D108BD9-81ED-4DB2-BD59-A6C34878D82A}">
                    <a16:rowId xmlns:a16="http://schemas.microsoft.com/office/drawing/2014/main" val="10001"/>
                  </a:ext>
                </a:extLst>
              </a:tr>
              <a:tr h="3714819">
                <a:tc>
                  <a:txBody>
                    <a:bodyPr/>
                    <a:lstStyle/>
                    <a:p>
                      <a:r>
                        <a:rPr lang="en-GB" sz="1800" b="0" kern="1200" dirty="0">
                          <a:solidFill>
                            <a:schemeClr val="dk1"/>
                          </a:solidFill>
                          <a:effectLst/>
                          <a:latin typeface="+mn-lt"/>
                          <a:ea typeface="+mn-ea"/>
                          <a:cs typeface="+mn-cs"/>
                        </a:rPr>
                        <a:t>Demonstrates a basic understanding of effective communication. </a:t>
                      </a:r>
                    </a:p>
                    <a:p>
                      <a:r>
                        <a:rPr lang="en-GB" sz="1800" b="0" kern="1200" dirty="0">
                          <a:solidFill>
                            <a:schemeClr val="dk1"/>
                          </a:solidFill>
                          <a:effectLst/>
                          <a:latin typeface="+mn-lt"/>
                          <a:ea typeface="+mn-ea"/>
                          <a:cs typeface="+mn-cs"/>
                        </a:rPr>
                        <a:t>Produces a basic explanation of </a:t>
                      </a:r>
                      <a:r>
                        <a:rPr lang="en-GB" sz="1800" b="1" u="sng" kern="1200" dirty="0">
                          <a:solidFill>
                            <a:schemeClr val="dk1"/>
                          </a:solidFill>
                          <a:effectLst/>
                          <a:latin typeface="+mn-lt"/>
                          <a:ea typeface="+mn-ea"/>
                          <a:cs typeface="+mn-cs"/>
                        </a:rPr>
                        <a:t>some of the different types of communication methods</a:t>
                      </a:r>
                      <a:r>
                        <a:rPr lang="en-GB" sz="1800" b="0" kern="1200" dirty="0">
                          <a:solidFill>
                            <a:schemeClr val="dk1"/>
                          </a:solidFill>
                          <a:effectLst/>
                          <a:latin typeface="+mn-lt"/>
                          <a:ea typeface="+mn-ea"/>
                          <a:cs typeface="+mn-cs"/>
                        </a:rPr>
                        <a:t> related to a health, social care and early years setting. This may be a list of points with only partly relevant examples given. </a:t>
                      </a:r>
                    </a:p>
                    <a:p>
                      <a:endParaRPr lang="en-GB" dirty="0"/>
                    </a:p>
                  </a:txBody>
                  <a:tcPr/>
                </a:tc>
                <a:tc>
                  <a:txBody>
                    <a:bodyPr/>
                    <a:lstStyle/>
                    <a:p>
                      <a:r>
                        <a:rPr lang="en-GB" dirty="0"/>
                        <a:t>Demonstrates a sound understanding of effective communication. </a:t>
                      </a:r>
                    </a:p>
                    <a:p>
                      <a:r>
                        <a:rPr lang="en-GB" dirty="0"/>
                        <a:t>Produces a sound explanation of </a:t>
                      </a:r>
                      <a:r>
                        <a:rPr lang="en-GB" b="1" u="sng" dirty="0"/>
                        <a:t>most of the different types of communication methods </a:t>
                      </a:r>
                      <a:r>
                        <a:rPr lang="en-GB" dirty="0"/>
                        <a:t>related to a health, social care and early years setting. Examples given are clear and mostly relevant to a health, social care and early years setting. </a:t>
                      </a:r>
                    </a:p>
                  </a:txBody>
                  <a:tcPr/>
                </a:tc>
                <a:tc>
                  <a:txBody>
                    <a:bodyPr/>
                    <a:lstStyle/>
                    <a:p>
                      <a:r>
                        <a:rPr lang="en-GB" dirty="0"/>
                        <a:t>Demonstrates a thorough understanding of effective communication. </a:t>
                      </a:r>
                    </a:p>
                    <a:p>
                      <a:r>
                        <a:rPr lang="en-GB" dirty="0"/>
                        <a:t>Produces a thorough explanation of </a:t>
                      </a:r>
                      <a:r>
                        <a:rPr lang="en-GB" b="1" u="sng" dirty="0"/>
                        <a:t>all</a:t>
                      </a:r>
                      <a:r>
                        <a:rPr lang="en-GB" b="1" u="sng" baseline="0" dirty="0"/>
                        <a:t> </a:t>
                      </a:r>
                      <a:r>
                        <a:rPr lang="en-GB" b="1" u="sng" dirty="0"/>
                        <a:t>of the different types of communication methods </a:t>
                      </a:r>
                      <a:r>
                        <a:rPr lang="en-GB" dirty="0"/>
                        <a:t>related to a health, social care and early years setting. Examples given are clear and wholly relevant to a health, social care and early years setting. </a:t>
                      </a: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109511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20262" y="238152"/>
            <a:ext cx="10515600" cy="1325563"/>
          </a:xfrm>
        </p:spPr>
        <p:txBody>
          <a:bodyPr>
            <a:normAutofit fontScale="90000"/>
          </a:bodyPr>
          <a:lstStyle/>
          <a:p>
            <a:r>
              <a:rPr lang="en-GB" dirty="0"/>
              <a:t>						</a:t>
            </a:r>
            <a:br>
              <a:rPr lang="en-GB" dirty="0"/>
            </a:br>
            <a:r>
              <a:rPr lang="en-GB" dirty="0"/>
              <a:t>Title: </a:t>
            </a:r>
            <a:r>
              <a:rPr lang="en-GB" u="sng" dirty="0"/>
              <a:t>specialist communication</a:t>
            </a:r>
            <a:br>
              <a:rPr lang="en-GB" dirty="0"/>
            </a:br>
            <a:br>
              <a:rPr lang="en-GB" dirty="0"/>
            </a:br>
            <a:r>
              <a:rPr lang="en-GB" dirty="0"/>
              <a:t> </a:t>
            </a:r>
            <a:br>
              <a:rPr lang="en-GB" dirty="0"/>
            </a:br>
            <a:br>
              <a:rPr lang="en-GB" dirty="0"/>
            </a:br>
            <a:br>
              <a:rPr lang="en-GB" dirty="0"/>
            </a:br>
            <a:endParaRPr lang="en-GB" dirty="0"/>
          </a:p>
        </p:txBody>
      </p:sp>
      <p:sp>
        <p:nvSpPr>
          <p:cNvPr id="3" name="Content Placeholder 2"/>
          <p:cNvSpPr>
            <a:spLocks noGrp="1"/>
          </p:cNvSpPr>
          <p:nvPr>
            <p:ph idx="1"/>
          </p:nvPr>
        </p:nvSpPr>
        <p:spPr>
          <a:xfrm>
            <a:off x="1066800" y="1524001"/>
            <a:ext cx="10468708" cy="5099538"/>
          </a:xfrm>
        </p:spPr>
        <p:txBody>
          <a:bodyPr vert="horz" lIns="91440" tIns="45720" rIns="91440" bIns="45720" rtlCol="0" anchor="t">
            <a:normAutofit fontScale="92500"/>
          </a:bodyPr>
          <a:lstStyle/>
          <a:p>
            <a:pPr marL="0" indent="0">
              <a:buNone/>
            </a:pPr>
            <a:r>
              <a:rPr lang="en-GB" dirty="0"/>
              <a:t>You need to write about all the different types of specialist communication. You need to explain how it helps people to communicate.</a:t>
            </a:r>
          </a:p>
          <a:p>
            <a:pPr marL="0" indent="0">
              <a:buNone/>
            </a:pPr>
            <a:endParaRPr lang="en-GB" dirty="0">
              <a:solidFill>
                <a:srgbClr val="FF0000"/>
              </a:solidFill>
            </a:endParaRPr>
          </a:p>
          <a:p>
            <a:pPr>
              <a:buNone/>
            </a:pPr>
            <a:r>
              <a:rPr lang="en-GB" dirty="0">
                <a:solidFill>
                  <a:schemeClr val="tx1"/>
                </a:solidFill>
              </a:rPr>
              <a:t>There are 6 types of specialist communication we will be looking at in the next few slides. Theses are:</a:t>
            </a:r>
          </a:p>
          <a:p>
            <a:pPr>
              <a:buNone/>
            </a:pPr>
            <a:endParaRPr lang="en-GB" dirty="0">
              <a:solidFill>
                <a:schemeClr val="tx1"/>
              </a:solidFill>
            </a:endParaRPr>
          </a:p>
          <a:p>
            <a:r>
              <a:rPr lang="en-GB" dirty="0">
                <a:solidFill>
                  <a:schemeClr val="tx2"/>
                </a:solidFill>
              </a:rPr>
              <a:t>Braille</a:t>
            </a:r>
          </a:p>
          <a:p>
            <a:r>
              <a:rPr lang="en-GB" dirty="0">
                <a:solidFill>
                  <a:schemeClr val="tx2"/>
                </a:solidFill>
              </a:rPr>
              <a:t>Sign language</a:t>
            </a:r>
          </a:p>
          <a:p>
            <a:r>
              <a:rPr lang="en-GB" dirty="0">
                <a:solidFill>
                  <a:schemeClr val="tx2"/>
                </a:solidFill>
              </a:rPr>
              <a:t>Voice-activated software</a:t>
            </a:r>
          </a:p>
          <a:p>
            <a:r>
              <a:rPr lang="en-GB" dirty="0">
                <a:solidFill>
                  <a:schemeClr val="tx2"/>
                </a:solidFill>
              </a:rPr>
              <a:t>Advocates</a:t>
            </a:r>
          </a:p>
          <a:p>
            <a:r>
              <a:rPr lang="en-GB" dirty="0">
                <a:solidFill>
                  <a:schemeClr val="tx2"/>
                </a:solidFill>
              </a:rPr>
              <a:t>Interpreters</a:t>
            </a:r>
          </a:p>
          <a:p>
            <a:r>
              <a:rPr lang="en-GB" dirty="0">
                <a:solidFill>
                  <a:schemeClr val="tx2"/>
                </a:solidFill>
              </a:rPr>
              <a:t>Makaton </a:t>
            </a:r>
          </a:p>
          <a:p>
            <a:pPr>
              <a:buNone/>
            </a:pPr>
            <a:r>
              <a:rPr lang="en-GB" b="1" dirty="0">
                <a:solidFill>
                  <a:schemeClr val="tx2"/>
                </a:solidFill>
              </a:rPr>
              <a:t>Specialist forms of communication are used to meet the specific and unique needs of service users that may arise out of a condition or disability</a:t>
            </a:r>
          </a:p>
        </p:txBody>
      </p:sp>
      <p:sp>
        <p:nvSpPr>
          <p:cNvPr id="13314" name="AutoShape 2" descr="Image result for writing clip ar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Tree>
    <p:custDataLst>
      <p:tags r:id="rId1"/>
    </p:custDataLst>
    <p:extLst>
      <p:ext uri="{BB962C8B-B14F-4D97-AF65-F5344CB8AC3E}">
        <p14:creationId xmlns:p14="http://schemas.microsoft.com/office/powerpoint/2010/main" val="1899250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942323"/>
          </a:xfrm>
          <a:solidFill>
            <a:srgbClr val="00B0F0"/>
          </a:solidFill>
        </p:spPr>
        <p:txBody>
          <a:bodyPr/>
          <a:lstStyle/>
          <a:p>
            <a:r>
              <a:rPr lang="en-GB" dirty="0" err="1"/>
              <a:t>braille</a:t>
            </a:r>
            <a:endParaRPr lang="en-GB" dirty="0"/>
          </a:p>
        </p:txBody>
      </p:sp>
      <p:sp>
        <p:nvSpPr>
          <p:cNvPr id="3" name="Content Placeholder 2"/>
          <p:cNvSpPr>
            <a:spLocks noGrp="1"/>
          </p:cNvSpPr>
          <p:nvPr>
            <p:ph idx="1"/>
          </p:nvPr>
        </p:nvSpPr>
        <p:spPr>
          <a:xfrm>
            <a:off x="1251678" y="1559169"/>
            <a:ext cx="10178322" cy="5298831"/>
          </a:xfrm>
          <a:solidFill>
            <a:srgbClr val="00B0F0"/>
          </a:solidFill>
        </p:spPr>
        <p:txBody>
          <a:bodyPr/>
          <a:lstStyle/>
          <a:p>
            <a:pPr>
              <a:buNone/>
            </a:pPr>
            <a:r>
              <a:rPr lang="en-GB" b="1" dirty="0">
                <a:solidFill>
                  <a:schemeClr val="tx2"/>
                </a:solidFill>
              </a:rPr>
              <a:t>Braille</a:t>
            </a:r>
            <a:r>
              <a:rPr lang="en-GB" dirty="0">
                <a:solidFill>
                  <a:schemeClr val="tx2"/>
                </a:solidFill>
              </a:rPr>
              <a:t> is a way that blind people can read and write.</a:t>
            </a:r>
          </a:p>
          <a:p>
            <a:r>
              <a:rPr lang="en-GB" dirty="0">
                <a:solidFill>
                  <a:schemeClr val="tx2"/>
                </a:solidFill>
              </a:rPr>
              <a:t>It was invented in 1821 by Louis Braille, a blind Frenchman. Each Braille character (cell), is made from six dot positions, arranged in a rectangle containing two columns of three dots each. The dots are raised at any of the six positions so they can be felt by the fingers.</a:t>
            </a:r>
          </a:p>
          <a:p>
            <a:endParaRPr lang="en-GB" dirty="0"/>
          </a:p>
        </p:txBody>
      </p:sp>
      <p:pic>
        <p:nvPicPr>
          <p:cNvPr id="4" name="Picture 7" descr="http://upload.wikimedia.org/wikipedia/commons/4/4c/Braille_closeup.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10944" y="0"/>
            <a:ext cx="2523148" cy="1674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descr="braille-alphabet-thumb10243391"/>
          <p:cNvPicPr>
            <a:picLocks noChangeAspect="1" noChangeArrowheads="1"/>
          </p:cNvPicPr>
          <p:nvPr/>
        </p:nvPicPr>
        <p:blipFill>
          <a:blip r:embed="rId3" cstate="print">
            <a:extLst>
              <a:ext uri="{28A0092B-C50C-407E-A947-70E740481C1C}">
                <a14:useLocalDpi xmlns:a14="http://schemas.microsoft.com/office/drawing/2010/main" val="0"/>
              </a:ext>
            </a:extLst>
          </a:blip>
          <a:srcRect t="7840" b="13240"/>
          <a:stretch>
            <a:fillRect/>
          </a:stretch>
        </p:blipFill>
        <p:spPr bwMode="auto">
          <a:xfrm>
            <a:off x="1359877" y="3130363"/>
            <a:ext cx="5533292" cy="372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001368" y="3130363"/>
            <a:ext cx="4185138" cy="3416320"/>
          </a:xfrm>
          <a:prstGeom prst="rect">
            <a:avLst/>
          </a:prstGeom>
          <a:solidFill>
            <a:srgbClr val="FFC000"/>
          </a:solidFill>
        </p:spPr>
        <p:txBody>
          <a:bodyPr wrap="square" rtlCol="0">
            <a:spAutoFit/>
          </a:bodyPr>
          <a:lstStyle/>
          <a:p>
            <a:r>
              <a:rPr lang="en-GB" dirty="0"/>
              <a:t>Tasks:</a:t>
            </a:r>
          </a:p>
          <a:p>
            <a:r>
              <a:rPr lang="en-GB" dirty="0"/>
              <a:t>Research how people learn how to use braille.</a:t>
            </a:r>
          </a:p>
          <a:p>
            <a:endParaRPr lang="en-GB" dirty="0"/>
          </a:p>
          <a:p>
            <a:r>
              <a:rPr lang="en-GB" dirty="0"/>
              <a:t>What disabilities can using braille help?</a:t>
            </a:r>
          </a:p>
          <a:p>
            <a:endParaRPr lang="en-GB" dirty="0"/>
          </a:p>
          <a:p>
            <a:r>
              <a:rPr lang="en-GB" dirty="0"/>
              <a:t>Why is it important for a blind/partially sighted person to be able to communicate in this way?</a:t>
            </a:r>
          </a:p>
          <a:p>
            <a:endParaRPr lang="en-GB" dirty="0"/>
          </a:p>
          <a:p>
            <a:r>
              <a:rPr lang="en-GB" dirty="0"/>
              <a:t>Is society equipped for braille? Where do you see examples of it being used?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Sign language</a:t>
            </a:r>
          </a:p>
        </p:txBody>
      </p:sp>
      <p:sp>
        <p:nvSpPr>
          <p:cNvPr id="3" name="Content Placeholder 2"/>
          <p:cNvSpPr>
            <a:spLocks noGrp="1"/>
          </p:cNvSpPr>
          <p:nvPr>
            <p:ph idx="1"/>
          </p:nvPr>
        </p:nvSpPr>
        <p:spPr>
          <a:xfrm>
            <a:off x="923430" y="1101971"/>
            <a:ext cx="4527801" cy="4958860"/>
          </a:xfrm>
        </p:spPr>
        <p:txBody>
          <a:bodyPr>
            <a:normAutofit fontScale="85000" lnSpcReduction="10000"/>
          </a:bodyPr>
          <a:lstStyle/>
          <a:p>
            <a:r>
              <a:rPr lang="en-GB" sz="2900" dirty="0">
                <a:solidFill>
                  <a:schemeClr val="tx2"/>
                </a:solidFill>
              </a:rPr>
              <a:t>Sign language is a visual means of communicating using gestures, facial expressions and body language.</a:t>
            </a:r>
          </a:p>
          <a:p>
            <a:r>
              <a:rPr lang="en-GB" sz="2900" dirty="0">
                <a:solidFill>
                  <a:schemeClr val="tx2"/>
                </a:solidFill>
              </a:rPr>
              <a:t>Those who are deaf and have hearing impairments may use sign language</a:t>
            </a:r>
          </a:p>
          <a:p>
            <a:r>
              <a:rPr lang="en-GB" sz="2900" dirty="0">
                <a:solidFill>
                  <a:schemeClr val="tx2"/>
                </a:solidFill>
              </a:rPr>
              <a:t>British Sign Language (BSL) is the preferred language of between 50 – 70 000 people in the UK.</a:t>
            </a:r>
          </a:p>
          <a:p>
            <a:pPr lvl="0" fontAlgn="base">
              <a:spcBef>
                <a:spcPct val="0"/>
              </a:spcBef>
              <a:spcAft>
                <a:spcPct val="0"/>
              </a:spcAft>
              <a:defRPr/>
            </a:pPr>
            <a:r>
              <a:rPr lang="en-GB" sz="2900" dirty="0">
                <a:solidFill>
                  <a:schemeClr val="tx2"/>
                </a:solidFill>
              </a:rPr>
              <a:t>BSL has its own alphabet</a:t>
            </a:r>
            <a:r>
              <a:rPr lang="en-GB" sz="2900" kern="0" dirty="0">
                <a:solidFill>
                  <a:srgbClr val="000000"/>
                </a:solidFill>
              </a:rPr>
              <a:t> </a:t>
            </a:r>
          </a:p>
          <a:p>
            <a:pPr lvl="0" fontAlgn="base">
              <a:spcBef>
                <a:spcPct val="0"/>
              </a:spcBef>
              <a:spcAft>
                <a:spcPct val="0"/>
              </a:spcAft>
              <a:defRPr/>
            </a:pPr>
            <a:endParaRPr lang="en-GB" sz="2900" kern="0" dirty="0">
              <a:solidFill>
                <a:srgbClr val="000000"/>
              </a:solidFill>
            </a:endParaRPr>
          </a:p>
          <a:p>
            <a:pPr lvl="0" fontAlgn="base">
              <a:spcBef>
                <a:spcPct val="0"/>
              </a:spcBef>
              <a:spcAft>
                <a:spcPct val="0"/>
              </a:spcAft>
              <a:defRPr/>
            </a:pPr>
            <a:endParaRPr lang="en-GB" sz="2900" kern="0" dirty="0">
              <a:solidFill>
                <a:srgbClr val="000000"/>
              </a:solidFill>
            </a:endParaRPr>
          </a:p>
          <a:p>
            <a:pPr lvl="0" fontAlgn="base">
              <a:spcBef>
                <a:spcPct val="0"/>
              </a:spcBef>
              <a:spcAft>
                <a:spcPct val="0"/>
              </a:spcAft>
              <a:buNone/>
              <a:defRPr/>
            </a:pPr>
            <a:endParaRPr lang="en-GB" sz="2900" kern="0" dirty="0">
              <a:solidFill>
                <a:srgbClr val="000000"/>
              </a:solidFill>
            </a:endParaRPr>
          </a:p>
          <a:p>
            <a:pPr lvl="0" fontAlgn="base">
              <a:spcBef>
                <a:spcPct val="0"/>
              </a:spcBef>
              <a:spcAft>
                <a:spcPct val="0"/>
              </a:spcAft>
              <a:buNone/>
              <a:defRPr/>
            </a:pPr>
            <a:endParaRPr lang="en-GB" sz="2900" kern="0" dirty="0">
              <a:solidFill>
                <a:srgbClr val="000000"/>
              </a:solidFill>
            </a:endParaRPr>
          </a:p>
          <a:p>
            <a:pPr lvl="0" fontAlgn="base">
              <a:spcBef>
                <a:spcPct val="0"/>
              </a:spcBef>
              <a:spcAft>
                <a:spcPct val="0"/>
              </a:spcAft>
              <a:buNone/>
              <a:defRPr/>
            </a:pPr>
            <a:endParaRPr lang="en-GB" sz="2900" kern="0" dirty="0">
              <a:solidFill>
                <a:srgbClr val="000000"/>
              </a:solidFill>
            </a:endParaRPr>
          </a:p>
          <a:p>
            <a:pPr lvl="0" fontAlgn="base">
              <a:spcBef>
                <a:spcPct val="0"/>
              </a:spcBef>
              <a:spcAft>
                <a:spcPct val="0"/>
              </a:spcAft>
              <a:buNone/>
              <a:defRPr/>
            </a:pPr>
            <a:endParaRPr lang="en-GB" sz="2900" kern="0" dirty="0">
              <a:solidFill>
                <a:srgbClr val="000000"/>
              </a:solidFill>
            </a:endParaRPr>
          </a:p>
          <a:p>
            <a:pPr lvl="0" fontAlgn="base">
              <a:spcBef>
                <a:spcPct val="0"/>
              </a:spcBef>
              <a:spcAft>
                <a:spcPct val="0"/>
              </a:spcAft>
              <a:buNone/>
              <a:defRPr/>
            </a:pPr>
            <a:endParaRPr lang="en-GB" sz="2900" kern="0" dirty="0">
              <a:solidFill>
                <a:srgbClr val="000000"/>
              </a:solidFill>
            </a:endParaRPr>
          </a:p>
          <a:p>
            <a:pPr lvl="0" fontAlgn="base">
              <a:spcBef>
                <a:spcPct val="0"/>
              </a:spcBef>
              <a:spcAft>
                <a:spcPct val="0"/>
              </a:spcAft>
              <a:buNone/>
              <a:defRPr/>
            </a:pPr>
            <a:endParaRPr lang="en-GB" sz="2900" kern="0" dirty="0">
              <a:solidFill>
                <a:srgbClr val="000000"/>
              </a:solidFill>
            </a:endParaRPr>
          </a:p>
          <a:p>
            <a:pPr marL="457200" lvl="0" indent="-457200" fontAlgn="base">
              <a:spcBef>
                <a:spcPct val="0"/>
              </a:spcBef>
              <a:spcAft>
                <a:spcPct val="0"/>
              </a:spcAft>
              <a:buNone/>
              <a:defRPr/>
            </a:pPr>
            <a:endParaRPr lang="en-GB" sz="2900" dirty="0">
              <a:solidFill>
                <a:schemeClr val="tx2"/>
              </a:solidFill>
            </a:endParaRPr>
          </a:p>
          <a:p>
            <a:endParaRPr lang="en-GB" sz="2900" dirty="0">
              <a:solidFill>
                <a:schemeClr val="tx2"/>
              </a:solidFill>
            </a:endParaRPr>
          </a:p>
          <a:p>
            <a:endParaRPr lang="en-GB" dirty="0">
              <a:solidFill>
                <a:schemeClr val="tx2"/>
              </a:solidFill>
            </a:endParaRPr>
          </a:p>
        </p:txBody>
      </p:sp>
      <p:grpSp>
        <p:nvGrpSpPr>
          <p:cNvPr id="4" name="Group 3"/>
          <p:cNvGrpSpPr/>
          <p:nvPr/>
        </p:nvGrpSpPr>
        <p:grpSpPr>
          <a:xfrm>
            <a:off x="7666892" y="3012830"/>
            <a:ext cx="1784019" cy="1696097"/>
            <a:chOff x="2457135" y="1487407"/>
            <a:chExt cx="1129640" cy="1129640"/>
          </a:xfrm>
        </p:grpSpPr>
        <p:sp>
          <p:nvSpPr>
            <p:cNvPr id="5" name="Oval 4"/>
            <p:cNvSpPr/>
            <p:nvPr/>
          </p:nvSpPr>
          <p:spPr>
            <a:xfrm>
              <a:off x="2457135" y="1487407"/>
              <a:ext cx="1129640" cy="112964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Oval 4"/>
            <p:cNvSpPr/>
            <p:nvPr/>
          </p:nvSpPr>
          <p:spPr>
            <a:xfrm>
              <a:off x="2622567" y="1652839"/>
              <a:ext cx="798776" cy="7987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b="1" kern="1200" dirty="0">
                  <a:solidFill>
                    <a:schemeClr val="tx2"/>
                  </a:solidFill>
                </a:rPr>
                <a:t>Types of sign language</a:t>
              </a:r>
            </a:p>
          </p:txBody>
        </p:sp>
      </p:grpSp>
      <p:grpSp>
        <p:nvGrpSpPr>
          <p:cNvPr id="7" name="Group 6"/>
          <p:cNvGrpSpPr/>
          <p:nvPr/>
        </p:nvGrpSpPr>
        <p:grpSpPr>
          <a:xfrm>
            <a:off x="7561385" y="1043353"/>
            <a:ext cx="1912973" cy="1778157"/>
            <a:chOff x="2457135" y="16084"/>
            <a:chExt cx="1129640" cy="1129640"/>
          </a:xfrm>
        </p:grpSpPr>
        <p:sp>
          <p:nvSpPr>
            <p:cNvPr id="8" name="Oval 7"/>
            <p:cNvSpPr/>
            <p:nvPr/>
          </p:nvSpPr>
          <p:spPr>
            <a:xfrm>
              <a:off x="2457135" y="16084"/>
              <a:ext cx="1129640" cy="112964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Oval 4"/>
            <p:cNvSpPr/>
            <p:nvPr/>
          </p:nvSpPr>
          <p:spPr>
            <a:xfrm>
              <a:off x="2622567" y="181516"/>
              <a:ext cx="798776" cy="7987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kern="1200" dirty="0">
                  <a:solidFill>
                    <a:schemeClr val="tx2"/>
                  </a:solidFill>
                </a:rPr>
                <a:t>British Sign Language (BSL) – used by deaf people in the UK</a:t>
              </a:r>
            </a:p>
          </p:txBody>
        </p:sp>
      </p:grpSp>
      <p:grpSp>
        <p:nvGrpSpPr>
          <p:cNvPr id="13" name="Group 12"/>
          <p:cNvGrpSpPr/>
          <p:nvPr/>
        </p:nvGrpSpPr>
        <p:grpSpPr>
          <a:xfrm>
            <a:off x="9823940" y="2286000"/>
            <a:ext cx="2203938" cy="2590746"/>
            <a:chOff x="3876371" y="1296142"/>
            <a:chExt cx="1233815" cy="1512170"/>
          </a:xfrm>
        </p:grpSpPr>
        <p:sp>
          <p:nvSpPr>
            <p:cNvPr id="14" name="Oval 13"/>
            <p:cNvSpPr/>
            <p:nvPr/>
          </p:nvSpPr>
          <p:spPr>
            <a:xfrm>
              <a:off x="3876371" y="1296142"/>
              <a:ext cx="1233815" cy="151217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Oval 4"/>
            <p:cNvSpPr/>
            <p:nvPr/>
          </p:nvSpPr>
          <p:spPr>
            <a:xfrm>
              <a:off x="4057059" y="1517594"/>
              <a:ext cx="872439" cy="10692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kern="1200" dirty="0">
                  <a:solidFill>
                    <a:schemeClr val="tx2"/>
                  </a:solidFill>
                </a:rPr>
                <a:t>Sign Supported English (SSE) – used in schools where deaf children and hearing children attend</a:t>
              </a:r>
            </a:p>
          </p:txBody>
        </p:sp>
      </p:grpSp>
      <p:grpSp>
        <p:nvGrpSpPr>
          <p:cNvPr id="16" name="Group 15"/>
          <p:cNvGrpSpPr/>
          <p:nvPr/>
        </p:nvGrpSpPr>
        <p:grpSpPr>
          <a:xfrm>
            <a:off x="7690339" y="4958861"/>
            <a:ext cx="2039815" cy="1899139"/>
            <a:chOff x="2145510" y="2958730"/>
            <a:chExt cx="1129640" cy="1129640"/>
          </a:xfrm>
        </p:grpSpPr>
        <p:sp>
          <p:nvSpPr>
            <p:cNvPr id="17" name="Oval 16"/>
            <p:cNvSpPr/>
            <p:nvPr/>
          </p:nvSpPr>
          <p:spPr>
            <a:xfrm>
              <a:off x="2145510" y="2958730"/>
              <a:ext cx="1129640" cy="112964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Oval 4"/>
            <p:cNvSpPr/>
            <p:nvPr/>
          </p:nvSpPr>
          <p:spPr>
            <a:xfrm>
              <a:off x="2304450" y="3152054"/>
              <a:ext cx="798776" cy="7987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2000" kern="1200" dirty="0">
                  <a:solidFill>
                    <a:schemeClr val="tx2"/>
                  </a:solidFill>
                </a:rPr>
                <a:t>Tactile Signing – used by people who are deafblind </a:t>
              </a:r>
            </a:p>
          </p:txBody>
        </p:sp>
      </p:grpSp>
      <p:grpSp>
        <p:nvGrpSpPr>
          <p:cNvPr id="19" name="Group 18"/>
          <p:cNvGrpSpPr/>
          <p:nvPr/>
        </p:nvGrpSpPr>
        <p:grpSpPr>
          <a:xfrm>
            <a:off x="5568461" y="3012831"/>
            <a:ext cx="1748850" cy="1649205"/>
            <a:chOff x="985813" y="1487407"/>
            <a:chExt cx="1129640" cy="1129640"/>
          </a:xfrm>
        </p:grpSpPr>
        <p:sp>
          <p:nvSpPr>
            <p:cNvPr id="20" name="Oval 19"/>
            <p:cNvSpPr/>
            <p:nvPr/>
          </p:nvSpPr>
          <p:spPr>
            <a:xfrm>
              <a:off x="985813" y="1487407"/>
              <a:ext cx="1129640" cy="1129640"/>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1" name="Oval 4"/>
            <p:cNvSpPr/>
            <p:nvPr/>
          </p:nvSpPr>
          <p:spPr>
            <a:xfrm>
              <a:off x="1151245" y="1652839"/>
              <a:ext cx="798776" cy="7987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2000" kern="1200" dirty="0">
                  <a:solidFill>
                    <a:schemeClr val="tx2"/>
                  </a:solidFill>
                </a:rPr>
                <a:t>Makaton – used by children and adults </a:t>
              </a:r>
            </a:p>
          </p:txBody>
        </p:sp>
      </p:grpSp>
      <p:sp>
        <p:nvSpPr>
          <p:cNvPr id="22" name="Rectangle 21"/>
          <p:cNvSpPr/>
          <p:nvPr/>
        </p:nvSpPr>
        <p:spPr>
          <a:xfrm>
            <a:off x="1274841" y="6175103"/>
            <a:ext cx="6125395" cy="369332"/>
          </a:xfrm>
          <a:prstGeom prst="rect">
            <a:avLst/>
          </a:prstGeom>
        </p:spPr>
        <p:txBody>
          <a:bodyPr wrap="none">
            <a:spAutoFit/>
          </a:bodyPr>
          <a:lstStyle/>
          <a:p>
            <a:pPr lvl="0" fontAlgn="base">
              <a:spcBef>
                <a:spcPct val="0"/>
              </a:spcBef>
              <a:spcAft>
                <a:spcPct val="0"/>
              </a:spcAft>
              <a:buNone/>
              <a:defRPr/>
            </a:pPr>
            <a:r>
              <a:rPr lang="en-GB" kern="0" dirty="0">
                <a:solidFill>
                  <a:srgbClr val="000000"/>
                </a:solidFill>
              </a:rPr>
              <a:t>https://www.youtube.com/watch?v=6y0e1zmFWE8&amp;safe=active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err="1"/>
              <a:t>makaton</a:t>
            </a:r>
            <a:endParaRPr lang="en-GB" dirty="0"/>
          </a:p>
        </p:txBody>
      </p:sp>
      <p:sp>
        <p:nvSpPr>
          <p:cNvPr id="3" name="Content Placeholder 2"/>
          <p:cNvSpPr>
            <a:spLocks noGrp="1"/>
          </p:cNvSpPr>
          <p:nvPr>
            <p:ph idx="1"/>
          </p:nvPr>
        </p:nvSpPr>
        <p:spPr>
          <a:xfrm>
            <a:off x="1055077" y="1547447"/>
            <a:ext cx="10374923" cy="4332146"/>
          </a:xfrm>
          <a:solidFill>
            <a:srgbClr val="00B0F0"/>
          </a:solidFill>
        </p:spPr>
        <p:txBody>
          <a:bodyPr>
            <a:normAutofit/>
          </a:bodyPr>
          <a:lstStyle/>
          <a:p>
            <a:r>
              <a:rPr lang="en-GB" dirty="0">
                <a:solidFill>
                  <a:schemeClr val="tx2"/>
                </a:solidFill>
              </a:rPr>
              <a:t>Makaton is designed to help hearing people with learning and communication difficulties, it is an aid to communication not a language as such</a:t>
            </a:r>
          </a:p>
          <a:p>
            <a:r>
              <a:rPr lang="en-GB" dirty="0">
                <a:solidFill>
                  <a:schemeClr val="tx2"/>
                </a:solidFill>
              </a:rPr>
              <a:t>Comprises of a Core Vocabulary and Resource Vocabulary arranged in topics</a:t>
            </a:r>
          </a:p>
          <a:p>
            <a:r>
              <a:rPr lang="en-GB" dirty="0">
                <a:solidFill>
                  <a:schemeClr val="tx2"/>
                </a:solidFill>
              </a:rPr>
              <a:t>Used extensively in pre-schools, nurseries, schools, centres, hospitals, clinics and at home</a:t>
            </a:r>
          </a:p>
          <a:p>
            <a:r>
              <a:rPr lang="en-GB" dirty="0">
                <a:solidFill>
                  <a:schemeClr val="tx2"/>
                </a:solidFill>
              </a:rPr>
              <a:t>Most Makaton signs are adapted from British Sign Language (BSL)</a:t>
            </a:r>
          </a:p>
          <a:p>
            <a:r>
              <a:rPr lang="en-GB" dirty="0">
                <a:solidFill>
                  <a:schemeClr val="tx2"/>
                </a:solidFill>
              </a:rPr>
              <a:t>Uses facial expression, body language and speech in addition to signs</a:t>
            </a:r>
          </a:p>
          <a:p>
            <a:r>
              <a:rPr lang="en-GB" dirty="0">
                <a:solidFill>
                  <a:schemeClr val="tx2"/>
                </a:solidFill>
              </a:rPr>
              <a:t>Can also be used in with symbols</a:t>
            </a:r>
          </a:p>
          <a:p>
            <a:r>
              <a:rPr lang="en-GB" dirty="0">
                <a:solidFill>
                  <a:schemeClr val="tx2"/>
                </a:solidFill>
              </a:rPr>
              <a:t>Mr Tumble!</a:t>
            </a:r>
          </a:p>
          <a:p>
            <a:endParaRPr lang="en-GB" dirty="0">
              <a:solidFill>
                <a:schemeClr val="tx2"/>
              </a:solidFill>
            </a:endParaRPr>
          </a:p>
          <a:p>
            <a:pPr>
              <a:buNone/>
            </a:pPr>
            <a:r>
              <a:rPr lang="en-GB" dirty="0">
                <a:solidFill>
                  <a:schemeClr val="tx2"/>
                </a:solidFill>
              </a:rPr>
              <a:t>https://www.youtube.com/watch?v=MASkfzYf_9w</a:t>
            </a:r>
          </a:p>
        </p:txBody>
      </p:sp>
      <p:sp>
        <p:nvSpPr>
          <p:cNvPr id="4" name="TextBox 3"/>
          <p:cNvSpPr txBox="1"/>
          <p:nvPr/>
        </p:nvSpPr>
        <p:spPr>
          <a:xfrm>
            <a:off x="6557073" y="4244820"/>
            <a:ext cx="4783015" cy="1754326"/>
          </a:xfrm>
          <a:prstGeom prst="rect">
            <a:avLst/>
          </a:prstGeom>
          <a:solidFill>
            <a:srgbClr val="FFC000"/>
          </a:solidFill>
        </p:spPr>
        <p:txBody>
          <a:bodyPr wrap="square" rtlCol="0">
            <a:spAutoFit/>
          </a:bodyPr>
          <a:lstStyle/>
          <a:p>
            <a:r>
              <a:rPr lang="en-GB" dirty="0"/>
              <a:t>Task:</a:t>
            </a:r>
          </a:p>
          <a:p>
            <a:r>
              <a:rPr lang="en-GB" dirty="0"/>
              <a:t>As part of your written work, write down the differences and similarities between BSL and Makaton. </a:t>
            </a:r>
          </a:p>
          <a:p>
            <a:r>
              <a:rPr lang="en-GB" dirty="0"/>
              <a:t>In health, social care and early years settings, which form would be useful? Why?</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51678" y="382385"/>
            <a:ext cx="10178322" cy="719584"/>
          </a:xfrm>
          <a:solidFill>
            <a:srgbClr val="00B0F0"/>
          </a:solidFill>
        </p:spPr>
        <p:txBody>
          <a:bodyPr>
            <a:normAutofit/>
          </a:bodyPr>
          <a:lstStyle/>
          <a:p>
            <a:r>
              <a:rPr lang="en-GB" sz="4400" dirty="0"/>
              <a:t>Differences between BSL and Makaton</a:t>
            </a:r>
          </a:p>
        </p:txBody>
      </p:sp>
      <p:sp>
        <p:nvSpPr>
          <p:cNvPr id="3" name="Content Placeholder 2"/>
          <p:cNvSpPr>
            <a:spLocks noGrp="1"/>
          </p:cNvSpPr>
          <p:nvPr>
            <p:ph idx="1"/>
          </p:nvPr>
        </p:nvSpPr>
        <p:spPr>
          <a:xfrm>
            <a:off x="797169" y="1184031"/>
            <a:ext cx="11113477" cy="5673969"/>
          </a:xfrm>
          <a:solidFill>
            <a:srgbClr val="00B0F0"/>
          </a:solidFill>
        </p:spPr>
        <p:txBody>
          <a:bodyPr>
            <a:normAutofit lnSpcReduction="10000"/>
          </a:bodyPr>
          <a:lstStyle/>
          <a:p>
            <a:pPr fontAlgn="base">
              <a:buNone/>
            </a:pPr>
            <a:r>
              <a:rPr lang="en-GB" b="1" dirty="0"/>
              <a:t>Makaton</a:t>
            </a:r>
          </a:p>
          <a:p>
            <a:pPr fontAlgn="base"/>
            <a:r>
              <a:rPr lang="en-GB" dirty="0"/>
              <a:t>The aim of Makaton is to help people communicate through speech, so when the user is able to say the correct words they are then encouraged to speak rather than sign.</a:t>
            </a:r>
          </a:p>
          <a:p>
            <a:pPr fontAlgn="base"/>
            <a:r>
              <a:rPr lang="en-GB" dirty="0"/>
              <a:t>Makaton uses action signs that look like what they represent (i.e. the sign for 'book' looks like a book opening).</a:t>
            </a:r>
          </a:p>
          <a:p>
            <a:pPr fontAlgn="base"/>
            <a:r>
              <a:rPr lang="en-GB" dirty="0"/>
              <a:t>Makaton uses a common vocabulary and words that are used in everyday language.</a:t>
            </a:r>
          </a:p>
          <a:p>
            <a:pPr fontAlgn="base"/>
            <a:r>
              <a:rPr lang="en-GB" dirty="0"/>
              <a:t>Makaton is simpler to use and learn than BSL.</a:t>
            </a:r>
          </a:p>
          <a:p>
            <a:pPr fontAlgn="base"/>
            <a:r>
              <a:rPr lang="en-GB" dirty="0"/>
              <a:t>Makaton is widely used for very young children who aren't yet speaking and children with speech, language and learning difficulties.</a:t>
            </a:r>
          </a:p>
          <a:p>
            <a:pPr fontAlgn="base">
              <a:buNone/>
            </a:pPr>
            <a:r>
              <a:rPr lang="en-GB" b="1" dirty="0"/>
              <a:t>British Sign Language (BSL)</a:t>
            </a:r>
          </a:p>
          <a:p>
            <a:pPr fontAlgn="base"/>
            <a:r>
              <a:rPr lang="en-GB" dirty="0"/>
              <a:t>BSL is a language just like English or French, and has grammar and syntax rules like any other language.</a:t>
            </a:r>
          </a:p>
          <a:p>
            <a:pPr fontAlgn="base"/>
            <a:r>
              <a:rPr lang="en-GB" dirty="0"/>
              <a:t>BSL is widely used by people with moderate to severe hearing impairments such as deafness.</a:t>
            </a:r>
          </a:p>
          <a:p>
            <a:pPr fontAlgn="base"/>
            <a:r>
              <a:rPr lang="en-GB" dirty="0"/>
              <a:t>BSL is widely seen on many UK television channels</a:t>
            </a:r>
          </a:p>
          <a:p>
            <a:pPr fontAlgn="base"/>
            <a:r>
              <a:rPr lang="en-GB" dirty="0"/>
              <a:t>Incorporates Sign Supported English and Finger Spelling.</a:t>
            </a:r>
          </a:p>
          <a:p>
            <a:pPr fontAlgn="base">
              <a:buNone/>
            </a:pPr>
            <a:endParaRPr lang="en-GB" dirty="0"/>
          </a:p>
          <a:p>
            <a:pPr>
              <a:buNone/>
            </a:pP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Voice activated software</a:t>
            </a:r>
          </a:p>
        </p:txBody>
      </p:sp>
      <p:sp>
        <p:nvSpPr>
          <p:cNvPr id="3" name="Content Placeholder 2"/>
          <p:cNvSpPr>
            <a:spLocks noGrp="1"/>
          </p:cNvSpPr>
          <p:nvPr>
            <p:ph idx="1"/>
          </p:nvPr>
        </p:nvSpPr>
        <p:spPr>
          <a:xfrm>
            <a:off x="982047" y="1219201"/>
            <a:ext cx="10178322" cy="3593591"/>
          </a:xfrm>
        </p:spPr>
        <p:txBody>
          <a:bodyPr/>
          <a:lstStyle/>
          <a:p>
            <a:pPr>
              <a:buNone/>
            </a:pPr>
            <a:r>
              <a:rPr lang="en-US" dirty="0">
                <a:solidFill>
                  <a:schemeClr val="tx1"/>
                </a:solidFill>
              </a:rPr>
              <a:t>What is it?</a:t>
            </a:r>
          </a:p>
          <a:p>
            <a:pPr marL="342900" indent="-342900"/>
            <a:r>
              <a:rPr lang="en-US" dirty="0">
                <a:solidFill>
                  <a:schemeClr val="tx1"/>
                </a:solidFill>
              </a:rPr>
              <a:t>Software that converts spoken words into written words.</a:t>
            </a:r>
          </a:p>
          <a:p>
            <a:endParaRPr lang="en-US" dirty="0">
              <a:solidFill>
                <a:schemeClr val="tx1"/>
              </a:solidFill>
            </a:endParaRPr>
          </a:p>
          <a:p>
            <a:pPr>
              <a:buNone/>
            </a:pPr>
            <a:r>
              <a:rPr lang="en-US" dirty="0">
                <a:solidFill>
                  <a:schemeClr val="tx1"/>
                </a:solidFill>
              </a:rPr>
              <a:t>Who is it used by?</a:t>
            </a:r>
          </a:p>
          <a:p>
            <a:pPr marL="342900" indent="-342900"/>
            <a:r>
              <a:rPr lang="en-US" dirty="0">
                <a:solidFill>
                  <a:schemeClr val="tx1"/>
                </a:solidFill>
              </a:rPr>
              <a:t>It can be used by individuals who:</a:t>
            </a:r>
          </a:p>
          <a:p>
            <a:pPr marL="631825" indent="-288925">
              <a:buFont typeface="Courier New" pitchFamily="49" charset="0"/>
              <a:buChar char="o"/>
            </a:pPr>
            <a:r>
              <a:rPr lang="en-US" dirty="0">
                <a:solidFill>
                  <a:schemeClr val="tx1"/>
                </a:solidFill>
              </a:rPr>
              <a:t>have a physical disability and find typing difficult or painful</a:t>
            </a:r>
          </a:p>
          <a:p>
            <a:pPr marL="631825" indent="-288925">
              <a:buFont typeface="Courier New" pitchFamily="49" charset="0"/>
              <a:buChar char="o"/>
            </a:pPr>
            <a:r>
              <a:rPr lang="en-US" dirty="0">
                <a:solidFill>
                  <a:schemeClr val="tx1"/>
                </a:solidFill>
              </a:rPr>
              <a:t>are blind and are unable to use a keyboard</a:t>
            </a:r>
          </a:p>
          <a:p>
            <a:pPr marL="631825" indent="-288925">
              <a:buFont typeface="Courier New" pitchFamily="49" charset="0"/>
              <a:buChar char="o"/>
            </a:pPr>
            <a:r>
              <a:rPr lang="en-US" dirty="0">
                <a:solidFill>
                  <a:schemeClr val="tx1"/>
                </a:solidFill>
              </a:rPr>
              <a:t>have dyslexia, as written words are spelled correctly.</a:t>
            </a:r>
          </a:p>
          <a:p>
            <a:pPr marL="631825" indent="-288925">
              <a:buNone/>
            </a:pPr>
            <a:endParaRPr lang="en-US" dirty="0">
              <a:solidFill>
                <a:schemeClr val="tx1"/>
              </a:solidFill>
            </a:endParaRPr>
          </a:p>
          <a:p>
            <a:endParaRPr lang="en-GB" dirty="0"/>
          </a:p>
        </p:txBody>
      </p:sp>
      <p:sp>
        <p:nvSpPr>
          <p:cNvPr id="4" name="TextBox 3"/>
          <p:cNvSpPr txBox="1"/>
          <p:nvPr/>
        </p:nvSpPr>
        <p:spPr>
          <a:xfrm>
            <a:off x="8335108" y="5251938"/>
            <a:ext cx="3540369" cy="1200329"/>
          </a:xfrm>
          <a:prstGeom prst="rect">
            <a:avLst/>
          </a:prstGeom>
          <a:solidFill>
            <a:srgbClr val="FFC000"/>
          </a:solidFill>
        </p:spPr>
        <p:txBody>
          <a:bodyPr wrap="square" rtlCol="0">
            <a:spAutoFit/>
          </a:bodyPr>
          <a:lstStyle/>
          <a:p>
            <a:pPr lvl="0"/>
            <a:r>
              <a:rPr lang="en-US" dirty="0">
                <a:solidFill>
                  <a:prstClr val="black"/>
                </a:solidFill>
              </a:rPr>
              <a:t>Task:</a:t>
            </a:r>
          </a:p>
          <a:p>
            <a:pPr lvl="0"/>
            <a:r>
              <a:rPr lang="en-US" dirty="0">
                <a:solidFill>
                  <a:prstClr val="black"/>
                </a:solidFill>
              </a:rPr>
              <a:t>Discuss the benefits of voice-activated software in health, social care and early years settings.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solidFill>
            <a:srgbClr val="00B0F0"/>
          </a:solidFill>
        </p:spPr>
        <p:txBody>
          <a:bodyPr/>
          <a:lstStyle/>
          <a:p>
            <a:r>
              <a:rPr lang="en-GB" dirty="0"/>
              <a:t>advocates</a:t>
            </a:r>
          </a:p>
        </p:txBody>
      </p:sp>
      <p:sp>
        <p:nvSpPr>
          <p:cNvPr id="3" name="Content Placeholder 2"/>
          <p:cNvSpPr>
            <a:spLocks noGrp="1"/>
          </p:cNvSpPr>
          <p:nvPr>
            <p:ph idx="1"/>
          </p:nvPr>
        </p:nvSpPr>
        <p:spPr/>
        <p:txBody>
          <a:bodyPr/>
          <a:lstStyle/>
          <a:p>
            <a:pPr>
              <a:buNone/>
            </a:pPr>
            <a:r>
              <a:rPr lang="en-GB" dirty="0">
                <a:solidFill>
                  <a:schemeClr val="tx2"/>
                </a:solidFill>
              </a:rPr>
              <a:t>An advocate is someone who speaks on behalf of a service user, making sure their views and wishes are heard if they are unable to speak for themselves or find it difficult to communicate their thoughts. </a:t>
            </a:r>
          </a:p>
          <a:p>
            <a:pPr>
              <a:buNone/>
            </a:pPr>
            <a:r>
              <a:rPr lang="en-GB" dirty="0">
                <a:solidFill>
                  <a:schemeClr val="tx2"/>
                </a:solidFill>
              </a:rPr>
              <a:t>An advocate enable a service user to </a:t>
            </a:r>
          </a:p>
          <a:p>
            <a:pPr>
              <a:buNone/>
            </a:pPr>
            <a:r>
              <a:rPr lang="en-GB" dirty="0">
                <a:solidFill>
                  <a:schemeClr val="tx2"/>
                </a:solidFill>
              </a:rPr>
              <a:t>	be independent, allowing them to have their views, wishes and preferences communicated</a:t>
            </a:r>
          </a:p>
          <a:p>
            <a:pPr>
              <a:buNone/>
            </a:pPr>
            <a:r>
              <a:rPr lang="en-GB" dirty="0">
                <a:solidFill>
                  <a:schemeClr val="tx2"/>
                </a:solidFill>
              </a:rPr>
              <a:t>	be confident by supporting them to have their views, wishes and preferences communicated to others</a:t>
            </a:r>
          </a:p>
          <a:p>
            <a:pPr>
              <a:buNone/>
            </a:pPr>
            <a:r>
              <a:rPr lang="en-GB" dirty="0">
                <a:solidFill>
                  <a:schemeClr val="tx2"/>
                </a:solidFill>
              </a:rPr>
              <a:t>	be heard by empowering them to ensure others listen to their views, wishes and preferences </a:t>
            </a:r>
          </a:p>
          <a:p>
            <a:pPr>
              <a:buNone/>
            </a:pPr>
            <a:r>
              <a:rPr lang="en-GB" dirty="0">
                <a:solidFill>
                  <a:schemeClr val="tx2"/>
                </a:solidFill>
              </a:rPr>
              <a:t>	be resourceful by supporting them to believe in their own abilities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does an advocate do?</a:t>
            </a:r>
          </a:p>
        </p:txBody>
      </p:sp>
      <p:sp>
        <p:nvSpPr>
          <p:cNvPr id="3" name="Content Placeholder 2"/>
          <p:cNvSpPr>
            <a:spLocks noGrp="1"/>
          </p:cNvSpPr>
          <p:nvPr>
            <p:ph idx="1"/>
          </p:nvPr>
        </p:nvSpPr>
        <p:spPr>
          <a:xfrm>
            <a:off x="1251678" y="1266093"/>
            <a:ext cx="10178322" cy="4613500"/>
          </a:xfrm>
          <a:solidFill>
            <a:schemeClr val="bg1"/>
          </a:solidFill>
        </p:spPr>
        <p:txBody>
          <a:bodyPr>
            <a:normAutofit fontScale="92500" lnSpcReduction="10000"/>
          </a:bodyPr>
          <a:lstStyle/>
          <a:p>
            <a:pPr>
              <a:buNone/>
            </a:pPr>
            <a:r>
              <a:rPr lang="en-GB" dirty="0"/>
              <a:t>An advocate will:</a:t>
            </a:r>
          </a:p>
          <a:p>
            <a:r>
              <a:rPr lang="en-GB" dirty="0"/>
              <a:t>listen to a service users views and concerns</a:t>
            </a:r>
          </a:p>
          <a:p>
            <a:r>
              <a:rPr lang="en-GB" dirty="0"/>
              <a:t>help a service user explore their options and rights</a:t>
            </a:r>
          </a:p>
          <a:p>
            <a:r>
              <a:rPr lang="en-GB" dirty="0"/>
              <a:t>Give information to help a service user make informed decisions</a:t>
            </a:r>
          </a:p>
          <a:p>
            <a:r>
              <a:rPr lang="en-GB" dirty="0"/>
              <a:t>help a service user contact relevant people, or contact them on their behalf</a:t>
            </a:r>
          </a:p>
          <a:p>
            <a:r>
              <a:rPr lang="en-GB" dirty="0"/>
              <a:t>accompany and support a service user in meetings or appointments</a:t>
            </a:r>
          </a:p>
          <a:p>
            <a:pPr>
              <a:buNone/>
            </a:pPr>
            <a:r>
              <a:rPr lang="en-GB" dirty="0"/>
              <a:t>An advocate will not:</a:t>
            </a:r>
          </a:p>
          <a:p>
            <a:r>
              <a:rPr lang="en-GB" dirty="0"/>
              <a:t>Give their personal opinion</a:t>
            </a:r>
          </a:p>
          <a:p>
            <a:r>
              <a:rPr lang="en-GB" dirty="0"/>
              <a:t>solve problems and make decisions for a service user</a:t>
            </a:r>
          </a:p>
          <a:p>
            <a:r>
              <a:rPr lang="en-GB" dirty="0"/>
              <a:t>make judgements about a service user</a:t>
            </a:r>
          </a:p>
          <a:p>
            <a:pPr>
              <a:buNone/>
            </a:pPr>
            <a:br>
              <a:rPr lang="en-GB" dirty="0"/>
            </a:br>
            <a:r>
              <a:rPr lang="en-GB" dirty="0"/>
              <a:t> </a:t>
            </a:r>
            <a:r>
              <a:rPr lang="en-GB" dirty="0">
                <a:hlinkClick r:id="rId2"/>
              </a:rPr>
              <a:t>https://www.youtube.com/watch?v=NnOk2tTz468</a:t>
            </a:r>
            <a:r>
              <a:rPr lang="en-GB" dirty="0"/>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D3C90E-4BE3-4D53-A5AB-6E0042834EDB}">
  <ds:schemaRefs>
    <ds:schemaRef ds:uri="http://schemas.microsoft.com/sharepoint/v3/contenttype/forms"/>
  </ds:schemaRefs>
</ds:datastoreItem>
</file>

<file path=customXml/itemProps2.xml><?xml version="1.0" encoding="utf-8"?>
<ds:datastoreItem xmlns:ds="http://schemas.openxmlformats.org/officeDocument/2006/customXml" ds:itemID="{0D45E6B0-EBC6-4D39-BA5A-44F600B48F76}">
  <ds:schemaRefs>
    <ds:schemaRef ds:uri="http://www.w3.org/XML/1998/namespace"/>
    <ds:schemaRef ds:uri="http://schemas.microsoft.com/office/2006/metadata/properties"/>
    <ds:schemaRef ds:uri="1d24635c-9b6a-4be4-85eb-13301a09637f"/>
    <ds:schemaRef ds:uri="http://purl.org/dc/dcmitype/"/>
    <ds:schemaRef ds:uri="http://schemas.microsoft.com/office/2006/documentManagement/types"/>
    <ds:schemaRef ds:uri="http://purl.org/dc/terms/"/>
    <ds:schemaRef ds:uri="e8eb7d5e-0f43-4d7c-9ede-4a25dc3993c6"/>
    <ds:schemaRef ds:uri="http://schemas.microsoft.com/office/infopath/2007/PartnerControl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3BEC5E24-AD47-4A66-AD17-E106970588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Badge</Template>
  <TotalTime>1184</TotalTime>
  <Words>1248</Words>
  <Application>Microsoft Office PowerPoint</Application>
  <PresentationFormat>Widescreen</PresentationFormat>
  <Paragraphs>125</Paragraphs>
  <Slides>12</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12</vt:i4>
      </vt:variant>
    </vt:vector>
  </HeadingPairs>
  <TitlesOfParts>
    <vt:vector size="19" baseType="lpstr">
      <vt:lpstr>Arial</vt:lpstr>
      <vt:lpstr>Calibri</vt:lpstr>
      <vt:lpstr>Courier New</vt:lpstr>
      <vt:lpstr>Gill Sans MT</vt:lpstr>
      <vt:lpstr>Impact</vt:lpstr>
      <vt:lpstr>Badge</vt:lpstr>
      <vt:lpstr>1_Badge</vt:lpstr>
      <vt:lpstr>LEvel1/2 Health and Social Care</vt:lpstr>
      <vt:lpstr>       Title: specialist communication      </vt:lpstr>
      <vt:lpstr>braille</vt:lpstr>
      <vt:lpstr>Sign language</vt:lpstr>
      <vt:lpstr>makaton</vt:lpstr>
      <vt:lpstr>Differences between BSL and Makaton</vt:lpstr>
      <vt:lpstr>Voice activated software</vt:lpstr>
      <vt:lpstr>advocates</vt:lpstr>
      <vt:lpstr>What does an advocate do?</vt:lpstr>
      <vt:lpstr>Interpreters </vt:lpstr>
      <vt:lpstr>Specification recap  </vt:lpstr>
      <vt:lpstr>Task 1 – how marks will be awarded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LEvel1/2 Health and Social Care</dc:title>
  <dc:creator>nataley smith</dc:creator>
  <cp:lastModifiedBy>JACKSON, Claire (SHS Teacher)</cp:lastModifiedBy>
  <cp:revision>129</cp:revision>
  <cp:lastPrinted>2016-12-14T13:48:30Z</cp:lastPrinted>
  <dcterms:created xsi:type="dcterms:W3CDTF">2016-09-07T09:57:02Z</dcterms:created>
  <dcterms:modified xsi:type="dcterms:W3CDTF">2020-06-19T10:00:15Z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y fmtid="{D5CDD505-2E9C-101B-9397-08002B2CF9AE}" pid="3" name="TalmosEventArgs1">
    <vt:lpwstr>GLbXztQivEZAWyb0nYNdYrIislonbj1baY3FxQ/hSX+iHNtMv+uRS1k6IzFmBv0+YLOPboTz3R92C3Pr30SSIMtS5HjTqXyCdqbBlL8HbrFrYim7HZsVUZB+7K+eR2XEHuB01nhP05my7ZKRW/txreWlcQlg+4eKn4JTPWhk4QGioz160s4l9kivrmNL7psfFOkNSc2wcm1x/nPEBK9b0fvM3MMLNqCOFzONQcPc801ayNe3wkVbajYr31QP0dc</vt:lpwstr>
  </property>
  <property fmtid="{D5CDD505-2E9C-101B-9397-08002B2CF9AE}" pid="4" name="TalmosEventArgs5">
    <vt:lpwstr>LJUNM2HP7hcJn+t5Zw9O1hl4zHytP90N+Rx7sYT2LVUoo4eK5TFC8SMt0kuGI3zLL5SSmrvYWMXIWFGJjbgKnseXI/6BH/YhfGWDvyiBWIkantVZjZv3QVm2vOPxCQpcpSJJ1+9K8OouIhyhkWMhBOocNsVKek5KGU9eCXEeJZWE1tJk=</vt:lpwstr>
  </property>
  <property fmtid="{D5CDD505-2E9C-101B-9397-08002B2CF9AE}" pid="5" name="TalmosEventArgs0">
    <vt:lpwstr>pQZemIOJtEFQVd6AIAbKN1YqCcyUWgux0YkEz4whUkzq93Vb9VOZmzwZNj/cGkzzLsCgrUWOiSVym1IqY1HbWMtkLmssPxaKX85tcJIS2AfIPMh0ZOKStfR/qYtKN7sTqzoKAEQ34CBxvdfpU0n8Qk3nA4BhrRz7rn4v/wjycXT2RT7ML8i9ZBSNZLvregs4RT2X+PsSOwGE5F4P/HQSdK+iPL0tzaiWjP5w/PaByQqb87iQrqF89O1uZXrYdwV</vt:lpwstr>
  </property>
  <property fmtid="{D5CDD505-2E9C-101B-9397-08002B2CF9AE}" pid="6" name="TalmosEventArgs4">
    <vt:lpwstr>ClRj9PbQqy5FOaLolGrfOrzdsT83+8V8TXEpaEyDmVZg1laLXGVn7CviCDjY9PVmORNlZ+uVJ/q21g7Zn4Bd1gaNlYMXLZWmI69pxwjXSyNCAHvIMrd7GkXqdPpl4ifG8gB5M83kJjZLBUbhX9/WDKh1CsG3xM/AIltq4RCTbvJxBMUahoN/WfgM1YXR8w8kH+S02IARj6hRjgXQdkUu0ZPrLVXA8+WeSKs/p8BkFQIxRSJC4dZWPowWWqLDtSh</vt:lpwstr>
  </property>
  <property fmtid="{D5CDD505-2E9C-101B-9397-08002B2CF9AE}" pid="7" name="TalmosEventArgs3">
    <vt:lpwstr>viYH3XOCesbpfAhWkxEzCSc1n80rtyCyUrmF8GodZ7NRFuSh82zuzhWRJAM0A3RXCS5HzagbGsnmcNSCoSJtA1lSWBz51LYidxcf1+89zn6XK95LqvZuve2zM3g8h2q4qMoUGp2pKSchuLad73wamh9n2PWJYGRDDQbcuIoXQiLRj+PQRwq6n1i1AT/CJwRF0zkDW34FS4eJtUTvyFmlahc1mXVBoSRl0MQAOjS8ToNXAAOjo9DJDTsM5cyZQn7</vt:lpwstr>
  </property>
  <property fmtid="{D5CDD505-2E9C-101B-9397-08002B2CF9AE}" pid="8" name="TalmosEventArgs2">
    <vt:lpwstr>UpqBoUkZzE7ScLBAlOxuOWMuUIgPxK5DNjduAXe1GcCzeVna+VvOShhS3cIVFsMZtUEPkDB2eBJgrgjS1tW5+e/ysT7q+XUo6Z53G/ob4OQ5EblJ8VXEK+d0EuPD4OiM3VqILHCzy4pswgByXBm/FDv6v9bKnDNlyMjhgEXteCapJ/iICmnGAnUh9RRFw/NPQHXZg5s7ZNak/11leUsEgVeRTdd8Sr8v3Zrclza9+5PxfnDaKH5KP5AeUlOPxvT</vt:lpwstr>
  </property>
</Properties>
</file>