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8"/>
  </p:notesMasterIdLst>
  <p:handoutMasterIdLst>
    <p:handoutMasterId r:id="rId39"/>
  </p:handoutMasterIdLst>
  <p:sldIdLst>
    <p:sldId id="372" r:id="rId5"/>
    <p:sldId id="361" r:id="rId6"/>
    <p:sldId id="286" r:id="rId7"/>
    <p:sldId id="369" r:id="rId8"/>
    <p:sldId id="297" r:id="rId9"/>
    <p:sldId id="298" r:id="rId10"/>
    <p:sldId id="299" r:id="rId11"/>
    <p:sldId id="300" r:id="rId12"/>
    <p:sldId id="301" r:id="rId13"/>
    <p:sldId id="307" r:id="rId14"/>
    <p:sldId id="308" r:id="rId15"/>
    <p:sldId id="310" r:id="rId16"/>
    <p:sldId id="311" r:id="rId17"/>
    <p:sldId id="309" r:id="rId18"/>
    <p:sldId id="312" r:id="rId19"/>
    <p:sldId id="313" r:id="rId20"/>
    <p:sldId id="314" r:id="rId21"/>
    <p:sldId id="315" r:id="rId22"/>
    <p:sldId id="381" r:id="rId23"/>
    <p:sldId id="317" r:id="rId24"/>
    <p:sldId id="316" r:id="rId25"/>
    <p:sldId id="318" r:id="rId26"/>
    <p:sldId id="319" r:id="rId27"/>
    <p:sldId id="321" r:id="rId28"/>
    <p:sldId id="324" r:id="rId29"/>
    <p:sldId id="328" r:id="rId30"/>
    <p:sldId id="327" r:id="rId31"/>
    <p:sldId id="380" r:id="rId32"/>
    <p:sldId id="332" r:id="rId33"/>
    <p:sldId id="333" r:id="rId34"/>
    <p:sldId id="334" r:id="rId35"/>
    <p:sldId id="336" r:id="rId36"/>
    <p:sldId id="285" r:id="rId37"/>
  </p:sldIdLst>
  <p:sldSz cx="9144000" cy="6858000" type="screen4x3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585"/>
    <a:srgbClr val="F5AC7F"/>
    <a:srgbClr val="FF47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9F353F-D062-411E-A66C-A7E0DC317660}" v="111" dt="2020-06-19T10:54:42.9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8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AADF62-3F95-490D-AAAE-78569251E386}" type="datetimeFigureOut">
              <a:rPr lang="en-GB" smtClean="0"/>
              <a:t>19/06/2020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AAA003-406C-41CA-A936-78E20443C3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147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D8BC6A-6BAF-4FB2-9344-22EB483A9B84}" type="datetimeFigureOut">
              <a:rPr lang="en-GB" smtClean="0"/>
              <a:pPr/>
              <a:t>19/06/2020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CE60A7-5BF6-4586-95B2-329AFCB997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188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dirty="0"/>
              <a:t>http://www.google.co.uk/imgres?imgurl=http://cdn.mos.totalfilm.com/images/b/billy-elliot-800-75.jpg&amp;imgrefurl=http://www.totalfilm.com/media/1910&amp;usg=__DQKTpvxEd3l40defwoEUcZELKMU=&amp;h=522&amp;w=800&amp;sz=53&amp;hl=en&amp;start=0&amp;zoom=1&amp;tbnid=H8Kk6phkiNmqlM:&amp;tbnh=137&amp;tbnw=199&amp;ei=wI5iTYWJPMj44AaL0NXBCQ&amp;prev=/images%3Fq%3Dbilly%2Belliot%26um%3D1%26hl%3Den%26sa%3DN%26rls%3Dcom.microsoft:en-gb:IE-SearchBox%26rlz%3D1I7ADBF_en-GB%26biw%3D1259%26bih%3D728%26tbs%3Disch:1&amp;um=1&amp;itbs=1&amp;iact=rc&amp;dur=140&amp;oei=wI5iTYWJPMj44AaL0NXBCQ&amp;page=1&amp;ndsp=28&amp;ved=1t:429,r:11,s:0&amp;tx=112&amp;ty=85 </a:t>
            </a:r>
          </a:p>
        </p:txBody>
      </p:sp>
      <p:sp>
        <p:nvSpPr>
          <p:cNvPr id="27652" name="Slide Number Placeholder 3"/>
          <p:cNvSpPr txBox="1">
            <a:spLocks noGrp="1"/>
          </p:cNvSpPr>
          <p:nvPr/>
        </p:nvSpPr>
        <p:spPr bwMode="auto">
          <a:xfrm>
            <a:off x="3856495" y="9440305"/>
            <a:ext cx="2949084" cy="49744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8EA58406-72EE-4DBD-8411-3882646048AC}" type="slidenum">
              <a:rPr lang="en-GB" sz="1200">
                <a:solidFill>
                  <a:prstClr val="black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GB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1353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/>
              <a:t>http://www.google.co.uk/imgres?imgurl=http://4.bp.blogspot.com/_9WM7HW1RmWU/So8u9HSaN7I/AAAAAAAAAKs/R7irggrRCM8/s400/billy-DVD1.jpg&amp;imgrefurl=http://allthingsfoe.blogspot.com/2009/08/jamie-bell-movie-propsbilly-elliot.html&amp;usg=__MpDNwzklytfP0kAe0GPe7cLZ5ZI=&amp;h=287&amp;w=400&amp;sz=12&amp;hl=en&amp;start=0&amp;zoom=1&amp;tbnid=gBwrdK3RXflaQM:&amp;tbnh=129&amp;tbnw=172&amp;ei=NpBiTYXoKJP34AaH4uDLCQ&amp;prev=/images%3Fq%3Dbilly%2Belliot%2Bboxing%26um%3D1%26hl%3Den%26rls%3Dcom.microsoft:en-gb:IE-SearchBox%26rlz%3D1I7ADBF_en-GB%26biw%3D1259%26bih%3D728%26tbs%3Disch:1&amp;um=1&amp;itbs=1&amp;iact=hc&amp;vpx=305&amp;vpy=75&amp;dur=3563&amp;hovh=190&amp;hovw=265&amp;tx=152&amp;ty=104&amp;oei=NpBiTYXoKJP34AaH4uDLCQ&amp;page=1&amp;ndsp=25&amp;ved=1t:429,r:1,s:0 </a:t>
            </a:r>
          </a:p>
        </p:txBody>
      </p:sp>
      <p:sp>
        <p:nvSpPr>
          <p:cNvPr id="28676" name="Slide Number Placeholder 3"/>
          <p:cNvSpPr txBox="1">
            <a:spLocks noGrp="1"/>
          </p:cNvSpPr>
          <p:nvPr/>
        </p:nvSpPr>
        <p:spPr bwMode="auto">
          <a:xfrm>
            <a:off x="3856495" y="9440305"/>
            <a:ext cx="2949084" cy="49744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fld id="{0E33CD99-BDC8-4184-9683-849E2C334DBC}" type="slidenum">
              <a:rPr lang="en-GB" sz="1200">
                <a:solidFill>
                  <a:prstClr val="black"/>
                </a:solidFill>
              </a:rPr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GB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522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27A6-55C4-48B5-9AB3-9ED95F562A81}" type="datetimeFigureOut">
              <a:rPr lang="en-GB" smtClean="0"/>
              <a:pPr/>
              <a:t>19/06/2020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3367F-1934-4CF4-BCB2-1E16B31E12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27A6-55C4-48B5-9AB3-9ED95F562A81}" type="datetimeFigureOut">
              <a:rPr lang="en-GB" smtClean="0"/>
              <a:pPr/>
              <a:t>19/06/2020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3367F-1934-4CF4-BCB2-1E16B31E12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27A6-55C4-48B5-9AB3-9ED95F562A81}" type="datetimeFigureOut">
              <a:rPr lang="en-GB" smtClean="0"/>
              <a:pPr/>
              <a:t>19/06/2020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3367F-1934-4CF4-BCB2-1E16B31E12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27A6-55C4-48B5-9AB3-9ED95F562A81}" type="datetimeFigureOut">
              <a:rPr lang="en-GB" smtClean="0"/>
              <a:pPr/>
              <a:t>19/06/2020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3367F-1934-4CF4-BCB2-1E16B31E12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27A6-55C4-48B5-9AB3-9ED95F562A81}" type="datetimeFigureOut">
              <a:rPr lang="en-GB" smtClean="0"/>
              <a:pPr/>
              <a:t>19/06/2020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3367F-1934-4CF4-BCB2-1E16B31E12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27A6-55C4-48B5-9AB3-9ED95F562A81}" type="datetimeFigureOut">
              <a:rPr lang="en-GB" smtClean="0"/>
              <a:pPr/>
              <a:t>19/06/2020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3367F-1934-4CF4-BCB2-1E16B31E12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27A6-55C4-48B5-9AB3-9ED95F562A81}" type="datetimeFigureOut">
              <a:rPr lang="en-GB" smtClean="0"/>
              <a:pPr/>
              <a:t>19/06/2020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3367F-1934-4CF4-BCB2-1E16B31E12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27A6-55C4-48B5-9AB3-9ED95F562A81}" type="datetimeFigureOut">
              <a:rPr lang="en-GB" smtClean="0"/>
              <a:pPr/>
              <a:t>19/06/2020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3367F-1934-4CF4-BCB2-1E16B31E12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27A6-55C4-48B5-9AB3-9ED95F562A81}" type="datetimeFigureOut">
              <a:rPr lang="en-GB" smtClean="0"/>
              <a:pPr/>
              <a:t>19/06/2020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3367F-1934-4CF4-BCB2-1E16B31E12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27A6-55C4-48B5-9AB3-9ED95F562A81}" type="datetimeFigureOut">
              <a:rPr lang="en-GB" smtClean="0"/>
              <a:pPr/>
              <a:t>19/06/2020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3367F-1934-4CF4-BCB2-1E16B31E12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027A6-55C4-48B5-9AB3-9ED95F562A81}" type="datetimeFigureOut">
              <a:rPr lang="en-GB" smtClean="0"/>
              <a:pPr/>
              <a:t>19/06/2020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3367F-1934-4CF4-BCB2-1E16B31E12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027A6-55C4-48B5-9AB3-9ED95F562A81}" type="datetimeFigureOut">
              <a:rPr lang="en-GB" smtClean="0"/>
              <a:pPr/>
              <a:t>19/06/2020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3367F-1934-4CF4-BCB2-1E16B31E122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ulazCKOsFz8" TargetMode="External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095023" y="1064881"/>
            <a:ext cx="696524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spcBef>
                <a:spcPct val="50000"/>
              </a:spcBef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algn="ctr">
              <a:spcBef>
                <a:spcPct val="50000"/>
              </a:spcBef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algn="ctr">
              <a:spcBef>
                <a:spcPct val="50000"/>
              </a:spcBef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algn="ctr">
              <a:spcBef>
                <a:spcPct val="50000"/>
              </a:spcBef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algn="ctr">
              <a:spcBef>
                <a:spcPct val="50000"/>
              </a:spcBef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algn="ctr" fontAlgn="base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algn="ctr" fontAlgn="base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algn="ctr" fontAlgn="base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algn="ctr" fontAlgn="base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r>
              <a:rPr lang="en-GB" sz="4000" dirty="0">
                <a:latin typeface="Comic Sans MS" pitchFamily="66" charset="0"/>
              </a:rPr>
              <a:t>What are my rights?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681163" y="2377905"/>
            <a:ext cx="6196405" cy="3603812"/>
          </a:xfrm>
          <a:prstGeom prst="roundRect">
            <a:avLst>
              <a:gd name="adj" fmla="val 8591"/>
            </a:avLst>
          </a:prstGeom>
          <a:solidFill>
            <a:schemeClr val="bg1"/>
          </a:solidFill>
          <a:ln>
            <a:noFill/>
          </a:ln>
          <a:effectLst>
            <a:innerShdw blurRad="3175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indent="0">
              <a:buNone/>
            </a:pPr>
            <a:endParaRPr lang="en-GB" b="1" dirty="0"/>
          </a:p>
        </p:txBody>
      </p:sp>
      <p:grpSp>
        <p:nvGrpSpPr>
          <p:cNvPr id="3" name="Group 5"/>
          <p:cNvGrpSpPr/>
          <p:nvPr/>
        </p:nvGrpSpPr>
        <p:grpSpPr>
          <a:xfrm>
            <a:off x="882307" y="4581128"/>
            <a:ext cx="1881970" cy="1191445"/>
            <a:chOff x="6660232" y="1628799"/>
            <a:chExt cx="1728192" cy="1208433"/>
          </a:xfrm>
          <a:gradFill>
            <a:gsLst>
              <a:gs pos="0">
                <a:schemeClr val="bg1"/>
              </a:gs>
              <a:gs pos="50000">
                <a:srgbClr val="9CB86E"/>
              </a:gs>
              <a:gs pos="100000">
                <a:srgbClr val="8BB836"/>
              </a:gs>
            </a:gsLst>
            <a:path path="circle">
              <a:fillToRect l="50000" t="50000" r="50000" b="50000"/>
            </a:path>
          </a:gradFill>
        </p:grpSpPr>
        <p:sp>
          <p:nvSpPr>
            <p:cNvPr id="7" name="Cloud Callout 6"/>
            <p:cNvSpPr/>
            <p:nvPr/>
          </p:nvSpPr>
          <p:spPr>
            <a:xfrm>
              <a:off x="6660232" y="1628799"/>
              <a:ext cx="1728192" cy="1208433"/>
            </a:xfrm>
            <a:prstGeom prst="cloudCallout">
              <a:avLst>
                <a:gd name="adj1" fmla="val 61505"/>
                <a:gd name="adj2" fmla="val -66574"/>
              </a:avLst>
            </a:prstGeom>
            <a:grpFill/>
            <a:ln>
              <a:solidFill>
                <a:srgbClr val="8BB836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747537" y="1905241"/>
              <a:ext cx="1525302" cy="65554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dirty="0">
                  <a:latin typeface="Arial" pitchFamily="34" charset="0"/>
                  <a:cs typeface="Arial" pitchFamily="34" charset="0"/>
                </a:rPr>
                <a:t>Equal and fair treatment</a:t>
              </a:r>
            </a:p>
          </p:txBody>
        </p:sp>
      </p:grpSp>
      <p:sp>
        <p:nvSpPr>
          <p:cNvPr id="10" name="Cloud Callout 9"/>
          <p:cNvSpPr/>
          <p:nvPr/>
        </p:nvSpPr>
        <p:spPr>
          <a:xfrm>
            <a:off x="940477" y="2395480"/>
            <a:ext cx="1512168" cy="1008112"/>
          </a:xfrm>
          <a:prstGeom prst="cloudCallout">
            <a:avLst>
              <a:gd name="adj1" fmla="val 74911"/>
              <a:gd name="adj2" fmla="val 54941"/>
            </a:avLst>
          </a:prstGeom>
          <a:gradFill flip="none" rotWithShape="1">
            <a:gsLst>
              <a:gs pos="0">
                <a:schemeClr val="bg1"/>
              </a:gs>
              <a:gs pos="50000">
                <a:srgbClr val="9CB86E"/>
              </a:gs>
              <a:gs pos="100000">
                <a:srgbClr val="8BB836"/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8BB836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r>
              <a:rPr lang="en-GB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Choice</a:t>
            </a:r>
          </a:p>
        </p:txBody>
      </p:sp>
      <p:grpSp>
        <p:nvGrpSpPr>
          <p:cNvPr id="6" name="Group 10"/>
          <p:cNvGrpSpPr/>
          <p:nvPr/>
        </p:nvGrpSpPr>
        <p:grpSpPr>
          <a:xfrm>
            <a:off x="3410617" y="2428325"/>
            <a:ext cx="2034370" cy="906413"/>
            <a:chOff x="6660232" y="1628799"/>
            <a:chExt cx="1728192" cy="1208433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12" name="Cloud Callout 11"/>
            <p:cNvSpPr/>
            <p:nvPr/>
          </p:nvSpPr>
          <p:spPr>
            <a:xfrm>
              <a:off x="6660232" y="1628799"/>
              <a:ext cx="1728192" cy="1208433"/>
            </a:xfrm>
            <a:prstGeom prst="cloudCallout">
              <a:avLst>
                <a:gd name="adj1" fmla="val 6912"/>
                <a:gd name="adj2" fmla="val 75980"/>
              </a:avLst>
            </a:prstGeom>
            <a:gradFill>
              <a:gsLst>
                <a:gs pos="0">
                  <a:schemeClr val="bg1"/>
                </a:gs>
                <a:gs pos="50000">
                  <a:srgbClr val="9CB86E"/>
                </a:gs>
                <a:gs pos="100000">
                  <a:srgbClr val="8BB836"/>
                </a:gs>
              </a:gsLst>
              <a:path path="circle">
                <a:fillToRect l="50000" t="50000" r="50000" b="50000"/>
              </a:path>
            </a:gradFill>
            <a:ln>
              <a:solidFill>
                <a:srgbClr val="8BB836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712022" y="1937445"/>
              <a:ext cx="1525302" cy="49239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dirty="0">
                  <a:latin typeface="Arial" pitchFamily="34" charset="0"/>
                  <a:cs typeface="Arial" pitchFamily="34" charset="0"/>
                </a:rPr>
                <a:t>Confidentiality</a:t>
              </a:r>
            </a:p>
          </p:txBody>
        </p:sp>
      </p:grpSp>
      <p:grpSp>
        <p:nvGrpSpPr>
          <p:cNvPr id="9" name="Group 13"/>
          <p:cNvGrpSpPr/>
          <p:nvPr/>
        </p:nvGrpSpPr>
        <p:grpSpPr>
          <a:xfrm>
            <a:off x="6545653" y="2295319"/>
            <a:ext cx="1728192" cy="1208433"/>
            <a:chOff x="6660232" y="1628799"/>
            <a:chExt cx="1728192" cy="1208433"/>
          </a:xfrm>
          <a:gradFill>
            <a:gsLst>
              <a:gs pos="0">
                <a:schemeClr val="bg1"/>
              </a:gs>
              <a:gs pos="50000">
                <a:srgbClr val="9CB86E"/>
              </a:gs>
              <a:gs pos="100000">
                <a:srgbClr val="8BB836"/>
              </a:gs>
            </a:gsLst>
            <a:path path="circle">
              <a:fillToRect l="50000" t="50000" r="50000" b="50000"/>
            </a:path>
          </a:gradFill>
        </p:grpSpPr>
        <p:sp>
          <p:nvSpPr>
            <p:cNvPr id="15" name="Cloud Callout 14"/>
            <p:cNvSpPr/>
            <p:nvPr/>
          </p:nvSpPr>
          <p:spPr>
            <a:xfrm>
              <a:off x="6660232" y="1628799"/>
              <a:ext cx="1728192" cy="1208433"/>
            </a:xfrm>
            <a:prstGeom prst="cloudCallout">
              <a:avLst>
                <a:gd name="adj1" fmla="val -82483"/>
                <a:gd name="adj2" fmla="val 40258"/>
              </a:avLst>
            </a:prstGeom>
            <a:grpFill/>
            <a:ln>
              <a:solidFill>
                <a:srgbClr val="8BB836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761677" y="1734945"/>
              <a:ext cx="1525302" cy="92333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dirty="0">
                  <a:latin typeface="Arial" pitchFamily="34" charset="0"/>
                  <a:cs typeface="Arial" pitchFamily="34" charset="0"/>
                </a:rPr>
                <a:t>Protection from abuse and harm</a:t>
              </a:r>
            </a:p>
          </p:txBody>
        </p:sp>
      </p:grpSp>
      <p:grpSp>
        <p:nvGrpSpPr>
          <p:cNvPr id="11" name="Group 16"/>
          <p:cNvGrpSpPr/>
          <p:nvPr/>
        </p:nvGrpSpPr>
        <p:grpSpPr>
          <a:xfrm>
            <a:off x="6545653" y="4555186"/>
            <a:ext cx="1881970" cy="1191445"/>
            <a:chOff x="6660232" y="1628799"/>
            <a:chExt cx="1728192" cy="1208433"/>
          </a:xfrm>
          <a:gradFill>
            <a:gsLst>
              <a:gs pos="0">
                <a:schemeClr val="bg1"/>
              </a:gs>
              <a:gs pos="50000">
                <a:srgbClr val="9CB86E"/>
              </a:gs>
              <a:gs pos="100000">
                <a:srgbClr val="8BB836"/>
              </a:gs>
            </a:gsLst>
            <a:path path="circle">
              <a:fillToRect l="50000" t="50000" r="50000" b="50000"/>
            </a:path>
          </a:gradFill>
        </p:grpSpPr>
        <p:sp>
          <p:nvSpPr>
            <p:cNvPr id="18" name="Cloud Callout 17"/>
            <p:cNvSpPr/>
            <p:nvPr/>
          </p:nvSpPr>
          <p:spPr>
            <a:xfrm>
              <a:off x="6660232" y="1628799"/>
              <a:ext cx="1728192" cy="1208433"/>
            </a:xfrm>
            <a:prstGeom prst="cloudCallout">
              <a:avLst>
                <a:gd name="adj1" fmla="val -69073"/>
                <a:gd name="adj2" fmla="val -44190"/>
              </a:avLst>
            </a:prstGeom>
            <a:grpFill/>
            <a:ln>
              <a:solidFill>
                <a:srgbClr val="8BB836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en-GB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669196" y="2019407"/>
              <a:ext cx="1525302" cy="3745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dirty="0">
                  <a:latin typeface="Arial" pitchFamily="34" charset="0"/>
                  <a:cs typeface="Arial" pitchFamily="34" charset="0"/>
                </a:rPr>
                <a:t>Consultation</a:t>
              </a:r>
            </a:p>
          </p:txBody>
        </p:sp>
      </p:grpSp>
      <p:pic>
        <p:nvPicPr>
          <p:cNvPr id="2" name="Picture 2" descr="C:\Users\user\AppData\Local\Microsoft\Windows\Temporary Internet Files\Content.IE5\MLXZ5HLN\MC90036099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429000"/>
            <a:ext cx="2304256" cy="181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2339752" y="6402189"/>
            <a:ext cx="6390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https://www.youtube.com/watch?v=ulazCKOsFz8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86688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Arial" charset="0"/>
                <a:cs typeface="Arial" charset="0"/>
              </a:rPr>
              <a:t>Choose your apprentice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5194300" cy="4925144"/>
          </a:xfrm>
        </p:spPr>
        <p:txBody>
          <a:bodyPr>
            <a:normAutofit fontScale="85000" lnSpcReduction="10000"/>
          </a:bodyPr>
          <a:lstStyle/>
          <a:p>
            <a:pPr algn="just" eaLnBrk="1" hangingPunct="1">
              <a:lnSpc>
                <a:spcPct val="110000"/>
              </a:lnSpc>
            </a:pPr>
            <a:r>
              <a:rPr lang="en-GB" dirty="0">
                <a:latin typeface="Arial" charset="0"/>
                <a:cs typeface="Arial" charset="0"/>
              </a:rPr>
              <a:t>You are an entrepreneur, like Alan Sugar on The Apprentice.</a:t>
            </a:r>
          </a:p>
          <a:p>
            <a:pPr algn="just" eaLnBrk="1" hangingPunct="1">
              <a:lnSpc>
                <a:spcPct val="110000"/>
              </a:lnSpc>
            </a:pPr>
            <a:r>
              <a:rPr lang="en-GB" dirty="0">
                <a:latin typeface="Arial" charset="0"/>
                <a:cs typeface="Arial" charset="0"/>
              </a:rPr>
              <a:t>You need to ‘hire’ an engineer to set up life on the moon! </a:t>
            </a:r>
          </a:p>
          <a:p>
            <a:pPr algn="just" eaLnBrk="1" hangingPunct="1">
              <a:lnSpc>
                <a:spcPct val="110000"/>
              </a:lnSpc>
            </a:pPr>
            <a:r>
              <a:rPr lang="en-GB" dirty="0">
                <a:latin typeface="Arial" charset="0"/>
                <a:cs typeface="Arial" charset="0"/>
              </a:rPr>
              <a:t>It’s a big, challenging job that will make history. </a:t>
            </a:r>
          </a:p>
          <a:p>
            <a:pPr algn="just" eaLnBrk="1" hangingPunct="1">
              <a:lnSpc>
                <a:spcPct val="110000"/>
              </a:lnSpc>
            </a:pPr>
            <a:r>
              <a:rPr lang="en-GB" dirty="0">
                <a:latin typeface="Arial" charset="0"/>
                <a:cs typeface="Arial" charset="0"/>
              </a:rPr>
              <a:t>It needs the right apprentice - someone with resilience, determination, engineering expertise and great people skills!</a:t>
            </a:r>
          </a:p>
          <a:p>
            <a:pPr algn="just" eaLnBrk="1" hangingPunct="1">
              <a:lnSpc>
                <a:spcPct val="110000"/>
              </a:lnSpc>
              <a:buFont typeface="Arial" charset="0"/>
              <a:buNone/>
            </a:pPr>
            <a:endParaRPr lang="en-GB" dirty="0"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110000"/>
              </a:lnSpc>
              <a:buFont typeface="Arial" charset="0"/>
              <a:buNone/>
            </a:pPr>
            <a:endParaRPr lang="en-GB" dirty="0">
              <a:latin typeface="Arial" charset="0"/>
              <a:cs typeface="Arial" charset="0"/>
            </a:endParaRPr>
          </a:p>
        </p:txBody>
      </p:sp>
      <p:pic>
        <p:nvPicPr>
          <p:cNvPr id="4100" name="Picture 5" descr="http://starchild.gsfc.nasa.gov/Images/StarChild/solar_system_level1/moon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2133600"/>
            <a:ext cx="3076575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9800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Arial" charset="0"/>
                <a:cs typeface="Arial" charset="0"/>
              </a:rPr>
              <a:t>Choose your apprentice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ctr" eaLnBrk="1" hangingPunct="1"/>
            <a:r>
              <a:rPr lang="en-GB" dirty="0">
                <a:latin typeface="Arial" charset="0"/>
                <a:cs typeface="Arial" charset="0"/>
              </a:rPr>
              <a:t>On the next slide you will be given 8 names, write them down!</a:t>
            </a:r>
          </a:p>
          <a:p>
            <a:pPr algn="ctr" eaLnBrk="1" hangingPunct="1"/>
            <a:r>
              <a:rPr lang="en-GB" dirty="0">
                <a:latin typeface="Arial" charset="0"/>
                <a:cs typeface="Arial" charset="0"/>
              </a:rPr>
              <a:t>Each time I reveal a layer of information about each apprentice, you need to ‘fire’ one person by removing them from your line up.</a:t>
            </a:r>
          </a:p>
          <a:p>
            <a:pPr algn="ctr" eaLnBrk="1" hangingPunct="1">
              <a:buFont typeface="Arial" charset="0"/>
              <a:buNone/>
            </a:pPr>
            <a:endParaRPr lang="en-GB" dirty="0">
              <a:latin typeface="Arial" charset="0"/>
              <a:cs typeface="Arial" charset="0"/>
            </a:endParaRPr>
          </a:p>
          <a:p>
            <a:pPr algn="ctr" eaLnBrk="1" hangingPunct="1"/>
            <a:r>
              <a:rPr lang="en-GB" sz="2400" b="1" dirty="0">
                <a:latin typeface="Arial" charset="0"/>
                <a:cs typeface="Arial" charset="0"/>
              </a:rPr>
              <a:t>Who will you ‘fire’ and ‘hire’?</a:t>
            </a:r>
          </a:p>
          <a:p>
            <a:pPr algn="ctr" eaLnBrk="1" hangingPunct="1"/>
            <a:endParaRPr lang="en-GB" dirty="0">
              <a:latin typeface="Arial" charset="0"/>
              <a:cs typeface="Arial" charset="0"/>
            </a:endParaRPr>
          </a:p>
          <a:p>
            <a:pPr algn="ctr" eaLnBrk="1" hangingPunct="1">
              <a:buFont typeface="Arial" charset="0"/>
              <a:buNone/>
            </a:pPr>
            <a:endParaRPr lang="en-GB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4200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Arial" charset="0"/>
                <a:cs typeface="Arial" charset="0"/>
              </a:rPr>
              <a:t>Choose your apprentice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4294967295"/>
          </p:nvPr>
        </p:nvSpPr>
        <p:spPr>
          <a:xfrm>
            <a:off x="467544" y="1196752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n-GB" b="1" dirty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n-GB" b="1" dirty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en-GB" b="1" dirty="0">
                <a:latin typeface="Arial" charset="0"/>
                <a:cs typeface="Arial" charset="0"/>
              </a:rPr>
              <a:t>Fire one now so you have five remaining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9750" y="3068638"/>
            <a:ext cx="1055688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Ali Abdul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2275" y="3068638"/>
            <a:ext cx="1079500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Patrick Murphy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43213" y="3068638"/>
            <a:ext cx="1081087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Jamie Small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95738" y="3068638"/>
            <a:ext cx="1081087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David Campbell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48263" y="3068638"/>
            <a:ext cx="1079500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Adriana </a:t>
            </a:r>
            <a:r>
              <a:rPr lang="en-GB" b="1" dirty="0" err="1">
                <a:solidFill>
                  <a:prstClr val="black"/>
                </a:solidFill>
              </a:rPr>
              <a:t>Carboni</a:t>
            </a:r>
            <a:endParaRPr lang="en-GB" b="1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00788" y="3068638"/>
            <a:ext cx="1079500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Hannah Mann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451725" y="3068638"/>
            <a:ext cx="1008063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 err="1">
                <a:solidFill>
                  <a:prstClr val="black"/>
                </a:solidFill>
              </a:rPr>
              <a:t>Delroy</a:t>
            </a:r>
            <a:endParaRPr lang="en-GB" b="1" dirty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Bailey</a:t>
            </a:r>
          </a:p>
        </p:txBody>
      </p:sp>
    </p:spTree>
    <p:extLst>
      <p:ext uri="{BB962C8B-B14F-4D97-AF65-F5344CB8AC3E}">
        <p14:creationId xmlns:p14="http://schemas.microsoft.com/office/powerpoint/2010/main" val="38292810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Arial" charset="0"/>
                <a:cs typeface="Arial" charset="0"/>
              </a:rPr>
              <a:t>Choose your apprentice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GB" b="1">
                <a:latin typeface="Arial" charset="0"/>
                <a:cs typeface="Arial" charset="0"/>
              </a:rPr>
              <a:t>Fire one now so you have four remaining</a:t>
            </a:r>
          </a:p>
        </p:txBody>
      </p:sp>
      <p:pic>
        <p:nvPicPr>
          <p:cNvPr id="8196" name="Picture 2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8" t="3125" r="18839" b="3123"/>
          <a:stretch>
            <a:fillRect/>
          </a:stretch>
        </p:blipFill>
        <p:spPr bwMode="auto">
          <a:xfrm>
            <a:off x="1476375" y="3500438"/>
            <a:ext cx="1081088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1" r="6696"/>
          <a:stretch>
            <a:fillRect/>
          </a:stretch>
        </p:blipFill>
        <p:spPr bwMode="auto">
          <a:xfrm>
            <a:off x="2700338" y="3538538"/>
            <a:ext cx="1143000" cy="205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2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/>
          <a:stretch>
            <a:fillRect/>
          </a:stretch>
        </p:blipFill>
        <p:spPr bwMode="auto">
          <a:xfrm>
            <a:off x="3924300" y="3644900"/>
            <a:ext cx="1150938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3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9"/>
          <a:stretch>
            <a:fillRect/>
          </a:stretch>
        </p:blipFill>
        <p:spPr bwMode="auto">
          <a:xfrm>
            <a:off x="5218113" y="3789363"/>
            <a:ext cx="10826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2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/>
          <a:stretch>
            <a:fillRect/>
          </a:stretch>
        </p:blipFill>
        <p:spPr bwMode="auto">
          <a:xfrm>
            <a:off x="250825" y="3429000"/>
            <a:ext cx="107950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3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75"/>
          <a:stretch>
            <a:fillRect/>
          </a:stretch>
        </p:blipFill>
        <p:spPr bwMode="auto">
          <a:xfrm>
            <a:off x="7667625" y="3933825"/>
            <a:ext cx="111760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2" name="Picture 3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0" r="18867"/>
          <a:stretch>
            <a:fillRect/>
          </a:stretch>
        </p:blipFill>
        <p:spPr bwMode="auto">
          <a:xfrm>
            <a:off x="6396038" y="3860800"/>
            <a:ext cx="1152525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50825" y="2420938"/>
            <a:ext cx="1055688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Ali Abdul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76375" y="2420938"/>
            <a:ext cx="1079500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Patrick Murphy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00338" y="2420938"/>
            <a:ext cx="1079500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Jamie Small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24300" y="2420938"/>
            <a:ext cx="1079500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David Campbell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148263" y="2420938"/>
            <a:ext cx="1079500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Adriana </a:t>
            </a:r>
            <a:r>
              <a:rPr lang="en-GB" b="1" dirty="0" err="1">
                <a:solidFill>
                  <a:prstClr val="black"/>
                </a:solidFill>
              </a:rPr>
              <a:t>Carboni</a:t>
            </a:r>
            <a:endParaRPr lang="en-GB" b="1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72225" y="2420938"/>
            <a:ext cx="1079500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Hannah Mann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596188" y="2420938"/>
            <a:ext cx="1008062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 err="1">
                <a:solidFill>
                  <a:prstClr val="black"/>
                </a:solidFill>
              </a:rPr>
              <a:t>Delroy</a:t>
            </a:r>
            <a:endParaRPr lang="en-GB" b="1" dirty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Bailey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rot="5400000">
            <a:off x="574675" y="3249613"/>
            <a:ext cx="360363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>
            <a:off x="1800226" y="3248025"/>
            <a:ext cx="360362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5400000">
            <a:off x="3097213" y="3248025"/>
            <a:ext cx="36036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>
            <a:off x="4248151" y="3248025"/>
            <a:ext cx="360362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5400000">
            <a:off x="7921626" y="3248025"/>
            <a:ext cx="360362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>
            <a:off x="6769101" y="3248025"/>
            <a:ext cx="360362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5400000">
            <a:off x="5545138" y="3248025"/>
            <a:ext cx="36036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66237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Arial" charset="0"/>
                <a:cs typeface="Arial" charset="0"/>
              </a:rPr>
              <a:t>Choose your apprentice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GB" b="1" dirty="0">
                <a:latin typeface="Arial" charset="0"/>
                <a:cs typeface="Arial" charset="0"/>
              </a:rPr>
              <a:t>The apprentices…</a:t>
            </a:r>
          </a:p>
          <a:p>
            <a:pPr eaLnBrk="1" hangingPunct="1">
              <a:buFont typeface="Arial" charset="0"/>
              <a:buNone/>
            </a:pPr>
            <a:endParaRPr lang="en-GB" b="1" dirty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en-GB" b="1" dirty="0">
                <a:latin typeface="Arial" charset="0"/>
                <a:cs typeface="Arial" charset="0"/>
              </a:rPr>
              <a:t>Fire one now so you have six remaining</a:t>
            </a:r>
          </a:p>
          <a:p>
            <a:pPr eaLnBrk="1" hangingPunct="1">
              <a:buFont typeface="Arial" charset="0"/>
              <a:buNone/>
            </a:pPr>
            <a:endParaRPr lang="en-GB" b="1" dirty="0">
              <a:latin typeface="Arial" charset="0"/>
              <a:cs typeface="Arial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3461935"/>
              </p:ext>
            </p:extLst>
          </p:nvPr>
        </p:nvGraphicFramePr>
        <p:xfrm>
          <a:off x="539552" y="3789040"/>
          <a:ext cx="7993062" cy="129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18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18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18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18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18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18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4186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9540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Ali</a:t>
                      </a:r>
                    </a:p>
                  </a:txBody>
                  <a:tcPr marL="91442" marR="91442" marT="45694" marB="4569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Patrick</a:t>
                      </a:r>
                    </a:p>
                  </a:txBody>
                  <a:tcPr marL="91442" marR="91442" marT="45694" marB="4569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Jamie</a:t>
                      </a:r>
                    </a:p>
                  </a:txBody>
                  <a:tcPr marL="91442" marR="91442" marT="45694" marB="4569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David</a:t>
                      </a:r>
                    </a:p>
                  </a:txBody>
                  <a:tcPr marL="91442" marR="91442" marT="45694" marB="4569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Adriana</a:t>
                      </a:r>
                    </a:p>
                  </a:txBody>
                  <a:tcPr marL="91442" marR="91442" marT="45694" marB="4569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Hannah</a:t>
                      </a:r>
                    </a:p>
                  </a:txBody>
                  <a:tcPr marL="91442" marR="91442" marT="45694" marB="4569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err="1">
                          <a:solidFill>
                            <a:schemeClr val="tx1"/>
                          </a:solidFill>
                        </a:rPr>
                        <a:t>Delroy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2" marR="91442" marT="45694" marB="4569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53867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Arial" charset="0"/>
                <a:cs typeface="Arial" charset="0"/>
              </a:rPr>
              <a:t>Choose your apprentice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4294967295"/>
          </p:nvPr>
        </p:nvSpPr>
        <p:spPr>
          <a:xfrm>
            <a:off x="251520" y="1628800"/>
            <a:ext cx="8568952" cy="146843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GB" b="1" dirty="0">
                <a:latin typeface="Arial" charset="0"/>
                <a:cs typeface="Arial" charset="0"/>
              </a:rPr>
              <a:t>Fire one now so you have three remaining</a:t>
            </a:r>
          </a:p>
        </p:txBody>
      </p:sp>
      <p:pic>
        <p:nvPicPr>
          <p:cNvPr id="9220" name="Picture 2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8" t="3125" r="18839" b="3123"/>
          <a:stretch>
            <a:fillRect/>
          </a:stretch>
        </p:blipFill>
        <p:spPr bwMode="auto">
          <a:xfrm>
            <a:off x="1476375" y="3500438"/>
            <a:ext cx="1081088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1" r="6696"/>
          <a:stretch>
            <a:fillRect/>
          </a:stretch>
        </p:blipFill>
        <p:spPr bwMode="auto">
          <a:xfrm>
            <a:off x="2700338" y="3538538"/>
            <a:ext cx="1143000" cy="205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2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/>
          <a:stretch>
            <a:fillRect/>
          </a:stretch>
        </p:blipFill>
        <p:spPr bwMode="auto">
          <a:xfrm>
            <a:off x="3924300" y="3644900"/>
            <a:ext cx="1150938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3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9"/>
          <a:stretch>
            <a:fillRect/>
          </a:stretch>
        </p:blipFill>
        <p:spPr bwMode="auto">
          <a:xfrm>
            <a:off x="5218113" y="3789363"/>
            <a:ext cx="10826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2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/>
          <a:stretch>
            <a:fillRect/>
          </a:stretch>
        </p:blipFill>
        <p:spPr bwMode="auto">
          <a:xfrm>
            <a:off x="250825" y="3429000"/>
            <a:ext cx="107950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3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75"/>
          <a:stretch>
            <a:fillRect/>
          </a:stretch>
        </p:blipFill>
        <p:spPr bwMode="auto">
          <a:xfrm>
            <a:off x="7667625" y="3933825"/>
            <a:ext cx="111760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Picture 3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0" r="18867"/>
          <a:stretch>
            <a:fillRect/>
          </a:stretch>
        </p:blipFill>
        <p:spPr bwMode="auto">
          <a:xfrm>
            <a:off x="6396038" y="3860800"/>
            <a:ext cx="1152525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250825" y="2420938"/>
            <a:ext cx="1055688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Ali Abdul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dirty="0">
              <a:solidFill>
                <a:prstClr val="black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476375" y="2420938"/>
            <a:ext cx="1079500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Patrick Murphy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700338" y="2420938"/>
            <a:ext cx="1079500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Jamie Small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924300" y="2420938"/>
            <a:ext cx="1079500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David Campbell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148263" y="2420938"/>
            <a:ext cx="1079500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Adriana </a:t>
            </a:r>
            <a:r>
              <a:rPr lang="en-GB" b="1" dirty="0" err="1">
                <a:solidFill>
                  <a:prstClr val="black"/>
                </a:solidFill>
              </a:rPr>
              <a:t>Carboni</a:t>
            </a:r>
            <a:endParaRPr lang="en-GB" b="1" dirty="0">
              <a:solidFill>
                <a:prstClr val="black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372225" y="2420938"/>
            <a:ext cx="1079500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Hannah Mann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596188" y="2420938"/>
            <a:ext cx="1008062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 err="1">
                <a:solidFill>
                  <a:prstClr val="black"/>
                </a:solidFill>
              </a:rPr>
              <a:t>Delroy</a:t>
            </a:r>
            <a:endParaRPr lang="en-GB" b="1" dirty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Bailey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rot="5400000">
            <a:off x="574675" y="3249613"/>
            <a:ext cx="360363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5400000">
            <a:off x="1800226" y="3248025"/>
            <a:ext cx="360362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5400000">
            <a:off x="3097213" y="3248025"/>
            <a:ext cx="36036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5400000">
            <a:off x="4248151" y="3248025"/>
            <a:ext cx="360362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5400000">
            <a:off x="7921626" y="3248025"/>
            <a:ext cx="360362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5400000">
            <a:off x="6769101" y="3248025"/>
            <a:ext cx="360362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5400000">
            <a:off x="5545138" y="3248025"/>
            <a:ext cx="36036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41" name="TextBox 11"/>
          <p:cNvSpPr txBox="1">
            <a:spLocks noChangeArrowheads="1"/>
          </p:cNvSpPr>
          <p:nvPr/>
        </p:nvSpPr>
        <p:spPr bwMode="auto">
          <a:xfrm>
            <a:off x="395288" y="4724400"/>
            <a:ext cx="936625" cy="584200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600">
                <a:solidFill>
                  <a:prstClr val="white"/>
                </a:solidFill>
                <a:cs typeface="Arial" charset="0"/>
              </a:rPr>
              <a:t>Hetero-sexual </a:t>
            </a:r>
          </a:p>
        </p:txBody>
      </p:sp>
      <p:sp>
        <p:nvSpPr>
          <p:cNvPr id="9242" name="TextBox 11"/>
          <p:cNvSpPr txBox="1">
            <a:spLocks noChangeArrowheads="1"/>
          </p:cNvSpPr>
          <p:nvPr/>
        </p:nvSpPr>
        <p:spPr bwMode="auto">
          <a:xfrm>
            <a:off x="1547813" y="4724400"/>
            <a:ext cx="1008062" cy="584200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600">
                <a:solidFill>
                  <a:prstClr val="white"/>
                </a:solidFill>
                <a:cs typeface="Arial" charset="0"/>
              </a:rPr>
              <a:t>Gay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9243" name="TextBox 11"/>
          <p:cNvSpPr txBox="1">
            <a:spLocks noChangeArrowheads="1"/>
          </p:cNvSpPr>
          <p:nvPr/>
        </p:nvSpPr>
        <p:spPr bwMode="auto">
          <a:xfrm>
            <a:off x="2700338" y="4724400"/>
            <a:ext cx="1079500" cy="584200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600">
                <a:solidFill>
                  <a:prstClr val="white"/>
                </a:solidFill>
                <a:cs typeface="Arial" charset="0"/>
              </a:rPr>
              <a:t>Lesbian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9244" name="TextBox 11"/>
          <p:cNvSpPr txBox="1">
            <a:spLocks noChangeArrowheads="1"/>
          </p:cNvSpPr>
          <p:nvPr/>
        </p:nvSpPr>
        <p:spPr bwMode="auto">
          <a:xfrm>
            <a:off x="3924300" y="4724400"/>
            <a:ext cx="1079500" cy="584200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600">
                <a:solidFill>
                  <a:prstClr val="white"/>
                </a:solidFill>
                <a:cs typeface="Arial" charset="0"/>
              </a:rPr>
              <a:t>Hetero-sexual</a:t>
            </a:r>
          </a:p>
        </p:txBody>
      </p:sp>
      <p:sp>
        <p:nvSpPr>
          <p:cNvPr id="9245" name="TextBox 11"/>
          <p:cNvSpPr txBox="1">
            <a:spLocks noChangeArrowheads="1"/>
          </p:cNvSpPr>
          <p:nvPr/>
        </p:nvSpPr>
        <p:spPr bwMode="auto">
          <a:xfrm>
            <a:off x="5148263" y="4724400"/>
            <a:ext cx="1152525" cy="584200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600">
                <a:solidFill>
                  <a:prstClr val="white"/>
                </a:solidFill>
                <a:cs typeface="Arial" charset="0"/>
              </a:rPr>
              <a:t>Hetero-sexual</a:t>
            </a:r>
          </a:p>
        </p:txBody>
      </p:sp>
      <p:sp>
        <p:nvSpPr>
          <p:cNvPr id="9246" name="TextBox 11"/>
          <p:cNvSpPr txBox="1">
            <a:spLocks noChangeArrowheads="1"/>
          </p:cNvSpPr>
          <p:nvPr/>
        </p:nvSpPr>
        <p:spPr bwMode="auto">
          <a:xfrm>
            <a:off x="7742238" y="4727575"/>
            <a:ext cx="1077912" cy="584200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600">
                <a:solidFill>
                  <a:prstClr val="white"/>
                </a:solidFill>
                <a:cs typeface="Arial" charset="0"/>
              </a:rPr>
              <a:t>Hetero-sexual</a:t>
            </a:r>
          </a:p>
        </p:txBody>
      </p:sp>
      <p:sp>
        <p:nvSpPr>
          <p:cNvPr id="9247" name="TextBox 11"/>
          <p:cNvSpPr txBox="1">
            <a:spLocks noChangeArrowheads="1"/>
          </p:cNvSpPr>
          <p:nvPr/>
        </p:nvSpPr>
        <p:spPr bwMode="auto">
          <a:xfrm>
            <a:off x="6443663" y="4727575"/>
            <a:ext cx="1152525" cy="584200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600">
                <a:solidFill>
                  <a:prstClr val="white"/>
                </a:solidFill>
                <a:cs typeface="Arial" charset="0"/>
              </a:rPr>
              <a:t>Hetero-sexual</a:t>
            </a:r>
          </a:p>
        </p:txBody>
      </p:sp>
    </p:spTree>
    <p:extLst>
      <p:ext uri="{BB962C8B-B14F-4D97-AF65-F5344CB8AC3E}">
        <p14:creationId xmlns:p14="http://schemas.microsoft.com/office/powerpoint/2010/main" val="37858505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Arial" charset="0"/>
                <a:cs typeface="Arial" charset="0"/>
              </a:rPr>
              <a:t>Choose your apprentice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GB" b="1">
                <a:latin typeface="Arial" charset="0"/>
                <a:cs typeface="Arial" charset="0"/>
              </a:rPr>
              <a:t>Fire one now so you have two remaining</a:t>
            </a:r>
          </a:p>
          <a:p>
            <a:pPr eaLnBrk="1" hangingPunct="1">
              <a:buFont typeface="Arial" charset="0"/>
              <a:buNone/>
            </a:pPr>
            <a:endParaRPr lang="en-GB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n-GB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n-GB">
              <a:latin typeface="Arial" charset="0"/>
              <a:cs typeface="Arial" charset="0"/>
            </a:endParaRPr>
          </a:p>
        </p:txBody>
      </p:sp>
      <p:pic>
        <p:nvPicPr>
          <p:cNvPr id="10244" name="Picture 2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8" t="3125" r="18839" b="3123"/>
          <a:stretch>
            <a:fillRect/>
          </a:stretch>
        </p:blipFill>
        <p:spPr bwMode="auto">
          <a:xfrm>
            <a:off x="1476375" y="3500438"/>
            <a:ext cx="1081088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1" r="6696"/>
          <a:stretch>
            <a:fillRect/>
          </a:stretch>
        </p:blipFill>
        <p:spPr bwMode="auto">
          <a:xfrm>
            <a:off x="2700338" y="3538538"/>
            <a:ext cx="1143000" cy="205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2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/>
          <a:stretch>
            <a:fillRect/>
          </a:stretch>
        </p:blipFill>
        <p:spPr bwMode="auto">
          <a:xfrm>
            <a:off x="3924300" y="3644900"/>
            <a:ext cx="1150938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3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9"/>
          <a:stretch>
            <a:fillRect/>
          </a:stretch>
        </p:blipFill>
        <p:spPr bwMode="auto">
          <a:xfrm>
            <a:off x="5218113" y="3789363"/>
            <a:ext cx="10826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2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/>
          <a:stretch>
            <a:fillRect/>
          </a:stretch>
        </p:blipFill>
        <p:spPr bwMode="auto">
          <a:xfrm>
            <a:off x="250825" y="3429000"/>
            <a:ext cx="107950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3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75"/>
          <a:stretch>
            <a:fillRect/>
          </a:stretch>
        </p:blipFill>
        <p:spPr bwMode="auto">
          <a:xfrm>
            <a:off x="7667625" y="3933825"/>
            <a:ext cx="111760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3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0" r="18867"/>
          <a:stretch>
            <a:fillRect/>
          </a:stretch>
        </p:blipFill>
        <p:spPr bwMode="auto">
          <a:xfrm>
            <a:off x="6396038" y="3860800"/>
            <a:ext cx="1152525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250825" y="2420938"/>
            <a:ext cx="1055688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Ali Abdul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dirty="0">
              <a:solidFill>
                <a:prstClr val="black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476375" y="2420938"/>
            <a:ext cx="1079500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Patrick Murphy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700338" y="2420938"/>
            <a:ext cx="1079500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Jamie Small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924300" y="2420938"/>
            <a:ext cx="1079500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David Campbell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148263" y="2420938"/>
            <a:ext cx="1079500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Adriana </a:t>
            </a:r>
            <a:r>
              <a:rPr lang="en-GB" b="1" dirty="0" err="1">
                <a:solidFill>
                  <a:prstClr val="black"/>
                </a:solidFill>
              </a:rPr>
              <a:t>Carboni</a:t>
            </a:r>
            <a:endParaRPr lang="en-GB" b="1" dirty="0">
              <a:solidFill>
                <a:prstClr val="black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372225" y="2420938"/>
            <a:ext cx="1079500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Hannah Mann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596188" y="2420938"/>
            <a:ext cx="1008062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 err="1">
                <a:solidFill>
                  <a:prstClr val="black"/>
                </a:solidFill>
              </a:rPr>
              <a:t>Delroy</a:t>
            </a:r>
            <a:endParaRPr lang="en-GB" b="1" dirty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Bailey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rot="5400000">
            <a:off x="574675" y="3249613"/>
            <a:ext cx="360363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5400000">
            <a:off x="1800226" y="3248025"/>
            <a:ext cx="360362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5400000">
            <a:off x="3097213" y="3248025"/>
            <a:ext cx="36036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5400000">
            <a:off x="4248151" y="3248025"/>
            <a:ext cx="360362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5400000">
            <a:off x="7921626" y="3248025"/>
            <a:ext cx="360362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5400000">
            <a:off x="6769101" y="3248025"/>
            <a:ext cx="360362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5400000">
            <a:off x="5545138" y="3248025"/>
            <a:ext cx="36036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5" name="TextBox 11"/>
          <p:cNvSpPr txBox="1">
            <a:spLocks noChangeArrowheads="1"/>
          </p:cNvSpPr>
          <p:nvPr/>
        </p:nvSpPr>
        <p:spPr bwMode="auto">
          <a:xfrm>
            <a:off x="250825" y="4724400"/>
            <a:ext cx="1225550" cy="1077913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600">
                <a:solidFill>
                  <a:prstClr val="white"/>
                </a:solidFill>
                <a:cs typeface="Arial" charset="0"/>
              </a:rPr>
              <a:t>Physically fit but wears glasses</a:t>
            </a:r>
          </a:p>
        </p:txBody>
      </p:sp>
      <p:sp>
        <p:nvSpPr>
          <p:cNvPr id="10266" name="TextBox 11"/>
          <p:cNvSpPr txBox="1">
            <a:spLocks noChangeArrowheads="1"/>
          </p:cNvSpPr>
          <p:nvPr/>
        </p:nvSpPr>
        <p:spPr bwMode="auto">
          <a:xfrm>
            <a:off x="1476375" y="4724400"/>
            <a:ext cx="1223963" cy="1077913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600">
                <a:solidFill>
                  <a:prstClr val="white"/>
                </a:solidFill>
                <a:cs typeface="Arial" charset="0"/>
              </a:rPr>
              <a:t>Physically and mentally fit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0267" name="TextBox 11"/>
          <p:cNvSpPr txBox="1">
            <a:spLocks noChangeArrowheads="1"/>
          </p:cNvSpPr>
          <p:nvPr/>
        </p:nvSpPr>
        <p:spPr bwMode="auto">
          <a:xfrm>
            <a:off x="2700338" y="4724400"/>
            <a:ext cx="1223962" cy="1077913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600">
                <a:solidFill>
                  <a:prstClr val="white"/>
                </a:solidFill>
                <a:cs typeface="Arial" charset="0"/>
              </a:rPr>
              <a:t>Physically fit and mentally fit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0268" name="TextBox 11"/>
          <p:cNvSpPr txBox="1">
            <a:spLocks noChangeArrowheads="1"/>
          </p:cNvSpPr>
          <p:nvPr/>
        </p:nvSpPr>
        <p:spPr bwMode="auto">
          <a:xfrm>
            <a:off x="3924300" y="4724400"/>
            <a:ext cx="1223963" cy="1077913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600">
                <a:solidFill>
                  <a:prstClr val="white"/>
                </a:solidFill>
                <a:cs typeface="Arial" charset="0"/>
              </a:rPr>
              <a:t>Physically disabled, mentally fit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0269" name="TextBox 11"/>
          <p:cNvSpPr txBox="1">
            <a:spLocks noChangeArrowheads="1"/>
          </p:cNvSpPr>
          <p:nvPr/>
        </p:nvSpPr>
        <p:spPr bwMode="auto">
          <a:xfrm>
            <a:off x="5148263" y="4724400"/>
            <a:ext cx="1223962" cy="1077913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600">
                <a:solidFill>
                  <a:prstClr val="white"/>
                </a:solidFill>
                <a:cs typeface="Arial" charset="0"/>
              </a:rPr>
              <a:t>Physically and mentally fit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0270" name="TextBox 11"/>
          <p:cNvSpPr txBox="1">
            <a:spLocks noChangeArrowheads="1"/>
          </p:cNvSpPr>
          <p:nvPr/>
        </p:nvSpPr>
        <p:spPr bwMode="auto">
          <a:xfrm>
            <a:off x="7597775" y="4727575"/>
            <a:ext cx="1222375" cy="1077913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600">
                <a:solidFill>
                  <a:prstClr val="white"/>
                </a:solidFill>
                <a:cs typeface="Arial" charset="0"/>
              </a:rPr>
              <a:t>Physically fit but suffers anxiety</a:t>
            </a:r>
          </a:p>
        </p:txBody>
      </p:sp>
      <p:sp>
        <p:nvSpPr>
          <p:cNvPr id="10271" name="TextBox 11"/>
          <p:cNvSpPr txBox="1">
            <a:spLocks noChangeArrowheads="1"/>
          </p:cNvSpPr>
          <p:nvPr/>
        </p:nvSpPr>
        <p:spPr bwMode="auto">
          <a:xfrm>
            <a:off x="6372225" y="4727575"/>
            <a:ext cx="1222375" cy="1076325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600">
                <a:solidFill>
                  <a:prstClr val="white"/>
                </a:solidFill>
                <a:cs typeface="Arial" charset="0"/>
              </a:rPr>
              <a:t>Pregnant, physically &amp; mentally fit</a:t>
            </a:r>
          </a:p>
        </p:txBody>
      </p:sp>
    </p:spTree>
    <p:extLst>
      <p:ext uri="{BB962C8B-B14F-4D97-AF65-F5344CB8AC3E}">
        <p14:creationId xmlns:p14="http://schemas.microsoft.com/office/powerpoint/2010/main" val="35699098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Arial" charset="0"/>
                <a:cs typeface="Arial" charset="0"/>
              </a:rPr>
              <a:t>Choose your apprentice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GB" b="1">
                <a:latin typeface="Arial" charset="0"/>
                <a:cs typeface="Arial" charset="0"/>
              </a:rPr>
              <a:t>Fire one now so you have one remaining</a:t>
            </a:r>
          </a:p>
          <a:p>
            <a:pPr eaLnBrk="1" hangingPunct="1">
              <a:buFont typeface="Arial" charset="0"/>
              <a:buNone/>
            </a:pPr>
            <a:endParaRPr lang="en-GB" b="1">
              <a:latin typeface="Arial" charset="0"/>
              <a:cs typeface="Arial" charset="0"/>
            </a:endParaRPr>
          </a:p>
        </p:txBody>
      </p:sp>
      <p:pic>
        <p:nvPicPr>
          <p:cNvPr id="11268" name="Picture 2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8" t="3125" r="18839" b="3123"/>
          <a:stretch>
            <a:fillRect/>
          </a:stretch>
        </p:blipFill>
        <p:spPr bwMode="auto">
          <a:xfrm>
            <a:off x="1476375" y="3500438"/>
            <a:ext cx="1081088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2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1" r="6696"/>
          <a:stretch>
            <a:fillRect/>
          </a:stretch>
        </p:blipFill>
        <p:spPr bwMode="auto">
          <a:xfrm>
            <a:off x="2700338" y="3538538"/>
            <a:ext cx="1143000" cy="205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2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/>
          <a:stretch>
            <a:fillRect/>
          </a:stretch>
        </p:blipFill>
        <p:spPr bwMode="auto">
          <a:xfrm>
            <a:off x="3924300" y="3644900"/>
            <a:ext cx="1150938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3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9"/>
          <a:stretch>
            <a:fillRect/>
          </a:stretch>
        </p:blipFill>
        <p:spPr bwMode="auto">
          <a:xfrm>
            <a:off x="5218113" y="3789363"/>
            <a:ext cx="10826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2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/>
          <a:stretch>
            <a:fillRect/>
          </a:stretch>
        </p:blipFill>
        <p:spPr bwMode="auto">
          <a:xfrm>
            <a:off x="250825" y="3429000"/>
            <a:ext cx="1079500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3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75"/>
          <a:stretch>
            <a:fillRect/>
          </a:stretch>
        </p:blipFill>
        <p:spPr bwMode="auto">
          <a:xfrm>
            <a:off x="7667625" y="3933825"/>
            <a:ext cx="111760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3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20" r="18867"/>
          <a:stretch>
            <a:fillRect/>
          </a:stretch>
        </p:blipFill>
        <p:spPr bwMode="auto">
          <a:xfrm>
            <a:off x="6396038" y="3860800"/>
            <a:ext cx="1152525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250825" y="2420938"/>
            <a:ext cx="1055688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Ali Abdul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b="1" dirty="0">
              <a:solidFill>
                <a:prstClr val="black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476375" y="2420938"/>
            <a:ext cx="1079500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Patrick Murphy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700338" y="2420938"/>
            <a:ext cx="1079500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Jamie Small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924300" y="2420938"/>
            <a:ext cx="1079500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David Campbell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148263" y="2420938"/>
            <a:ext cx="1079500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Adriana </a:t>
            </a:r>
            <a:r>
              <a:rPr lang="en-GB" b="1" dirty="0" err="1">
                <a:solidFill>
                  <a:prstClr val="black"/>
                </a:solidFill>
              </a:rPr>
              <a:t>Carboni</a:t>
            </a:r>
            <a:endParaRPr lang="en-GB" b="1" dirty="0">
              <a:solidFill>
                <a:prstClr val="black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372225" y="2420938"/>
            <a:ext cx="1079500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Hannah Mann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596188" y="2420938"/>
            <a:ext cx="1008062" cy="64611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 err="1">
                <a:solidFill>
                  <a:prstClr val="black"/>
                </a:solidFill>
              </a:rPr>
              <a:t>Delroy</a:t>
            </a:r>
            <a:endParaRPr lang="en-GB" b="1" dirty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 dirty="0">
                <a:solidFill>
                  <a:prstClr val="black"/>
                </a:solidFill>
              </a:rPr>
              <a:t>Bailey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rot="5400000">
            <a:off x="574675" y="3249613"/>
            <a:ext cx="360363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5400000">
            <a:off x="1800226" y="3248025"/>
            <a:ext cx="360362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5400000">
            <a:off x="3097213" y="3248025"/>
            <a:ext cx="36036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5400000">
            <a:off x="4248151" y="3248025"/>
            <a:ext cx="360362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5400000">
            <a:off x="7921626" y="3248025"/>
            <a:ext cx="360362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rot="5400000">
            <a:off x="6769101" y="3248025"/>
            <a:ext cx="360362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5400000">
            <a:off x="5545138" y="3248025"/>
            <a:ext cx="36036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89" name="TextBox 11"/>
          <p:cNvSpPr txBox="1">
            <a:spLocks noChangeArrowheads="1"/>
          </p:cNvSpPr>
          <p:nvPr/>
        </p:nvSpPr>
        <p:spPr bwMode="auto">
          <a:xfrm>
            <a:off x="250825" y="4724400"/>
            <a:ext cx="1225550" cy="1077913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600">
                <a:solidFill>
                  <a:prstClr val="white"/>
                </a:solidFill>
                <a:cs typeface="Arial" charset="0"/>
              </a:rPr>
              <a:t>Ex-Army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white"/>
              </a:solidFill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white"/>
              </a:solidFill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1290" name="TextBox 11"/>
          <p:cNvSpPr txBox="1">
            <a:spLocks noChangeArrowheads="1"/>
          </p:cNvSpPr>
          <p:nvPr/>
        </p:nvSpPr>
        <p:spPr bwMode="auto">
          <a:xfrm>
            <a:off x="1476375" y="4724400"/>
            <a:ext cx="1223963" cy="1077913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600">
                <a:solidFill>
                  <a:prstClr val="white"/>
                </a:solidFill>
                <a:cs typeface="Arial" charset="0"/>
              </a:rPr>
              <a:t>Entrepren-eur / business man</a:t>
            </a:r>
          </a:p>
        </p:txBody>
      </p:sp>
      <p:sp>
        <p:nvSpPr>
          <p:cNvPr id="11291" name="TextBox 11"/>
          <p:cNvSpPr txBox="1">
            <a:spLocks noChangeArrowheads="1"/>
          </p:cNvSpPr>
          <p:nvPr/>
        </p:nvSpPr>
        <p:spPr bwMode="auto">
          <a:xfrm>
            <a:off x="2700338" y="4724400"/>
            <a:ext cx="1223962" cy="1077913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600">
                <a:solidFill>
                  <a:prstClr val="white"/>
                </a:solidFill>
                <a:cs typeface="Arial" charset="0"/>
              </a:rPr>
              <a:t>Firewoman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white"/>
              </a:solidFill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white"/>
              </a:solidFill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1292" name="TextBox 11"/>
          <p:cNvSpPr txBox="1">
            <a:spLocks noChangeArrowheads="1"/>
          </p:cNvSpPr>
          <p:nvPr/>
        </p:nvSpPr>
        <p:spPr bwMode="auto">
          <a:xfrm>
            <a:off x="3924300" y="4724400"/>
            <a:ext cx="1223963" cy="1081088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500">
                <a:solidFill>
                  <a:prstClr val="white"/>
                </a:solidFill>
                <a:cs typeface="Arial" charset="0"/>
              </a:rPr>
              <a:t>Doctor of engineering</a:t>
            </a:r>
            <a:endParaRPr lang="en-GB" sz="1600">
              <a:solidFill>
                <a:prstClr val="white"/>
              </a:solidFill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white"/>
              </a:solidFill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1293" name="TextBox 11"/>
          <p:cNvSpPr txBox="1">
            <a:spLocks noChangeArrowheads="1"/>
          </p:cNvSpPr>
          <p:nvPr/>
        </p:nvSpPr>
        <p:spPr bwMode="auto">
          <a:xfrm>
            <a:off x="5148263" y="4724400"/>
            <a:ext cx="1223962" cy="1077913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600">
                <a:solidFill>
                  <a:prstClr val="white"/>
                </a:solidFill>
                <a:cs typeface="Arial" charset="0"/>
              </a:rPr>
              <a:t>Engineer and project manager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1294" name="TextBox 11"/>
          <p:cNvSpPr txBox="1">
            <a:spLocks noChangeArrowheads="1"/>
          </p:cNvSpPr>
          <p:nvPr/>
        </p:nvSpPr>
        <p:spPr bwMode="auto">
          <a:xfrm>
            <a:off x="7597775" y="4727575"/>
            <a:ext cx="1222375" cy="1076325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600">
                <a:solidFill>
                  <a:prstClr val="white"/>
                </a:solidFill>
                <a:cs typeface="Arial" charset="0"/>
              </a:rPr>
              <a:t>Engineer graduate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white"/>
              </a:solidFill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11295" name="TextBox 11"/>
          <p:cNvSpPr txBox="1">
            <a:spLocks noChangeArrowheads="1"/>
          </p:cNvSpPr>
          <p:nvPr/>
        </p:nvSpPr>
        <p:spPr bwMode="auto">
          <a:xfrm>
            <a:off x="6372225" y="4727575"/>
            <a:ext cx="1222375" cy="1076325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600">
                <a:solidFill>
                  <a:prstClr val="white"/>
                </a:solidFill>
                <a:cs typeface="Arial" charset="0"/>
              </a:rPr>
              <a:t>Army </a:t>
            </a:r>
            <a:r>
              <a:rPr lang="en-GB" sz="1500">
                <a:solidFill>
                  <a:prstClr val="white"/>
                </a:solidFill>
                <a:cs typeface="Arial" charset="0"/>
              </a:rPr>
              <a:t>engineering</a:t>
            </a:r>
            <a:r>
              <a:rPr lang="en-GB" sz="1600">
                <a:solidFill>
                  <a:prstClr val="white"/>
                </a:solidFill>
                <a:cs typeface="Arial" charset="0"/>
              </a:rPr>
              <a:t> officer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white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7160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Arial" charset="0"/>
                <a:cs typeface="Arial" charset="0"/>
              </a:rPr>
              <a:t>Who was your choice?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4294967295"/>
          </p:nvPr>
        </p:nvSpPr>
        <p:spPr>
          <a:xfrm>
            <a:off x="323528" y="1484784"/>
            <a:ext cx="8496944" cy="5184576"/>
          </a:xfrm>
        </p:spPr>
        <p:txBody>
          <a:bodyPr>
            <a:noAutofit/>
          </a:bodyPr>
          <a:lstStyle/>
          <a:p>
            <a:pPr algn="just" eaLnBrk="1" hangingPunct="1"/>
            <a:r>
              <a:rPr lang="en-GB" sz="2400" dirty="0">
                <a:latin typeface="Arial" charset="0"/>
                <a:cs typeface="Arial" charset="0"/>
              </a:rPr>
              <a:t>What choice did you make?</a:t>
            </a:r>
          </a:p>
          <a:p>
            <a:pPr algn="just" eaLnBrk="1" hangingPunct="1"/>
            <a:r>
              <a:rPr lang="en-GB" sz="2400" dirty="0">
                <a:latin typeface="Arial" charset="0"/>
                <a:cs typeface="Arial" charset="0"/>
              </a:rPr>
              <a:t>Are you pleased with your hired apprentice?</a:t>
            </a:r>
          </a:p>
          <a:p>
            <a:pPr algn="just" eaLnBrk="1" hangingPunct="1"/>
            <a:r>
              <a:rPr lang="en-GB" sz="2400" dirty="0">
                <a:latin typeface="Arial" charset="0"/>
                <a:cs typeface="Arial" charset="0"/>
              </a:rPr>
              <a:t>Would you have made a different decision if you had the qualifications information first?</a:t>
            </a:r>
          </a:p>
          <a:p>
            <a:pPr algn="just" eaLnBrk="1" hangingPunct="1"/>
            <a:r>
              <a:rPr lang="en-GB" sz="2400" dirty="0">
                <a:latin typeface="Arial" charset="0"/>
                <a:cs typeface="Arial" charset="0"/>
              </a:rPr>
              <a:t>What is wrong with judging people with such little information?</a:t>
            </a:r>
          </a:p>
          <a:p>
            <a:pPr algn="just" eaLnBrk="1" hangingPunct="1"/>
            <a:r>
              <a:rPr lang="en-GB" sz="2400" dirty="0">
                <a:latin typeface="Arial" charset="0"/>
                <a:cs typeface="Arial" charset="0"/>
              </a:rPr>
              <a:t>What do you think influenced your decisions? </a:t>
            </a:r>
          </a:p>
          <a:p>
            <a:pPr algn="just" eaLnBrk="1" hangingPunct="1"/>
            <a:r>
              <a:rPr lang="en-GB" sz="2400" dirty="0">
                <a:latin typeface="Arial" charset="0"/>
                <a:cs typeface="Arial" charset="0"/>
              </a:rPr>
              <a:t>Do you think people often judge people like this in our everyday life?</a:t>
            </a:r>
          </a:p>
          <a:p>
            <a:pPr algn="just" eaLnBrk="1" hangingPunct="1"/>
            <a:r>
              <a:rPr lang="en-GB" sz="2400" dirty="0">
                <a:latin typeface="Arial" charset="0"/>
                <a:cs typeface="Arial" charset="0"/>
              </a:rPr>
              <a:t>What could be the consequences of pre-judging people?</a:t>
            </a:r>
          </a:p>
          <a:p>
            <a:pPr algn="just" eaLnBrk="1" hangingPunct="1">
              <a:buFont typeface="Arial" charset="0"/>
              <a:buNone/>
            </a:pPr>
            <a:endParaRPr lang="en-GB" sz="2400" dirty="0">
              <a:latin typeface="Arial" charset="0"/>
              <a:cs typeface="Arial" charset="0"/>
            </a:endParaRPr>
          </a:p>
          <a:p>
            <a:pPr algn="just" eaLnBrk="1" hangingPunct="1"/>
            <a:endParaRPr lang="en-GB" sz="2400" dirty="0">
              <a:latin typeface="Arial" charset="0"/>
              <a:cs typeface="Arial" charset="0"/>
            </a:endParaRPr>
          </a:p>
          <a:p>
            <a:pPr algn="just" eaLnBrk="1" hangingPunct="1">
              <a:buFont typeface="Arial" charset="0"/>
              <a:buNone/>
            </a:pPr>
            <a:endParaRPr lang="en-GB" sz="24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3670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3035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Equal and Fair Treatment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784" y="3140968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GB" dirty="0"/>
              <a:t>Fair = treating people equally without favouritism or discrimination</a:t>
            </a:r>
          </a:p>
          <a:p>
            <a:pPr algn="ctr">
              <a:buNone/>
            </a:pPr>
            <a:endParaRPr lang="en-GB" dirty="0"/>
          </a:p>
          <a:p>
            <a:pPr algn="ctr">
              <a:buNone/>
            </a:pPr>
            <a:r>
              <a:rPr lang="en-GB" dirty="0"/>
              <a:t>Equal = being the same in quantity, size, degree, or value</a:t>
            </a:r>
          </a:p>
          <a:p>
            <a:pPr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26055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Arial" charset="0"/>
                <a:cs typeface="Arial" charset="0"/>
              </a:rPr>
              <a:t>Stereotypes and prejudice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59568" y="1556792"/>
            <a:ext cx="8424863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2400" b="1" dirty="0">
                <a:solidFill>
                  <a:prstClr val="black"/>
                </a:solidFill>
              </a:rPr>
              <a:t>Stereotypes: </a:t>
            </a:r>
            <a:r>
              <a:rPr lang="en-GB" sz="2400" dirty="0">
                <a:solidFill>
                  <a:prstClr val="black"/>
                </a:solidFill>
              </a:rPr>
              <a:t>thinking all people who belong to a certain group are the same and labelling them. 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z="2400" dirty="0">
              <a:solidFill>
                <a:prstClr val="black"/>
              </a:solidFill>
            </a:endParaRP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2400" dirty="0">
                <a:solidFill>
                  <a:prstClr val="black"/>
                </a:solidFill>
              </a:rPr>
              <a:t>for example all young people who wear hoodies are thugs.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z="2400" dirty="0">
              <a:solidFill>
                <a:prstClr val="black"/>
              </a:solidFill>
              <a:cs typeface="Arial" charset="0"/>
            </a:endParaRP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2400" b="1" dirty="0">
                <a:solidFill>
                  <a:prstClr val="black"/>
                </a:solidFill>
              </a:rPr>
              <a:t>Prejudice: </a:t>
            </a:r>
            <a:r>
              <a:rPr lang="en-GB" sz="2400" dirty="0">
                <a:solidFill>
                  <a:prstClr val="black"/>
                </a:solidFill>
              </a:rPr>
              <a:t>judging someone without knowing them, on the basis of what they look like or what group they belong to.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2400" dirty="0">
                <a:solidFill>
                  <a:prstClr val="black"/>
                </a:solidFill>
              </a:rPr>
              <a:t> 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2400" dirty="0">
                <a:solidFill>
                  <a:prstClr val="black"/>
                </a:solidFill>
              </a:rPr>
              <a:t>for example all old people are grumpy and boring.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z="2400" dirty="0">
              <a:solidFill>
                <a:prstClr val="black"/>
              </a:solidFill>
              <a:cs typeface="Arial" charset="0"/>
            </a:endParaRP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z="2400" dirty="0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845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Arial" charset="0"/>
                <a:cs typeface="Arial" charset="0"/>
              </a:rPr>
              <a:t>Stereotypes and prejudice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algn="just" eaLnBrk="1" hangingPunct="1"/>
            <a:r>
              <a:rPr lang="en-GB" dirty="0">
                <a:latin typeface="Arial" charset="0"/>
                <a:cs typeface="Arial" charset="0"/>
              </a:rPr>
              <a:t>It is wrong to judge people based on their identity and can have negative consequences.</a:t>
            </a:r>
          </a:p>
          <a:p>
            <a:pPr algn="just" eaLnBrk="1" hangingPunct="1"/>
            <a:endParaRPr lang="en-GB" dirty="0">
              <a:latin typeface="Arial" charset="0"/>
              <a:cs typeface="Arial" charset="0"/>
            </a:endParaRPr>
          </a:p>
          <a:p>
            <a:pPr algn="just" eaLnBrk="1" hangingPunct="1"/>
            <a:r>
              <a:rPr lang="en-GB" dirty="0">
                <a:latin typeface="Arial" charset="0"/>
                <a:cs typeface="Arial" charset="0"/>
              </a:rPr>
              <a:t>This lesson we will be exploring stereotypes and prejudice.</a:t>
            </a:r>
          </a:p>
          <a:p>
            <a:pPr algn="just" eaLnBrk="1" hangingPunct="1">
              <a:buNone/>
            </a:pPr>
            <a:endParaRPr lang="en-GB" dirty="0">
              <a:latin typeface="Arial" charset="0"/>
              <a:cs typeface="Arial" charset="0"/>
            </a:endParaRPr>
          </a:p>
          <a:p>
            <a:pPr algn="just" eaLnBrk="1" hangingPunct="1">
              <a:buFont typeface="Arial" charset="0"/>
              <a:buNone/>
            </a:pPr>
            <a:endParaRPr lang="en-GB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8579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Arial" charset="0"/>
                <a:cs typeface="Arial" charset="0"/>
              </a:rPr>
              <a:t>What is your reaction to this?</a:t>
            </a:r>
          </a:p>
        </p:txBody>
      </p:sp>
      <p:pic>
        <p:nvPicPr>
          <p:cNvPr id="15363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484313"/>
            <a:ext cx="6762750" cy="441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11536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Arial" charset="0"/>
                <a:cs typeface="Arial" charset="0"/>
              </a:rPr>
              <a:t>Does this seem better?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endParaRPr lang="en-GB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n-GB">
              <a:latin typeface="Arial" charset="0"/>
              <a:cs typeface="Arial" charset="0"/>
            </a:endParaRPr>
          </a:p>
        </p:txBody>
      </p:sp>
      <p:pic>
        <p:nvPicPr>
          <p:cNvPr id="16388" name="Picture 6" descr="billy-DVD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517650"/>
            <a:ext cx="5616575" cy="402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75600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Arial" charset="0"/>
                <a:cs typeface="Arial" charset="0"/>
              </a:rPr>
              <a:t>Gender stereotypes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GB" dirty="0">
                <a:latin typeface="Arial" charset="0"/>
                <a:cs typeface="Arial" charset="0"/>
              </a:rPr>
              <a:t>Why does Billy Elliot’s family not like him doing ballet?</a:t>
            </a:r>
          </a:p>
          <a:p>
            <a:pPr eaLnBrk="1" hangingPunct="1"/>
            <a:r>
              <a:rPr lang="en-GB" dirty="0">
                <a:latin typeface="Arial" charset="0"/>
                <a:cs typeface="Arial" charset="0"/>
              </a:rPr>
              <a:t>Where does his family’s attitudes come from? </a:t>
            </a:r>
          </a:p>
          <a:p>
            <a:pPr eaLnBrk="1" hangingPunct="1"/>
            <a:r>
              <a:rPr lang="en-GB" dirty="0">
                <a:latin typeface="Arial" charset="0"/>
                <a:cs typeface="Arial" charset="0"/>
              </a:rPr>
              <a:t>Are there certain sports that are for girls and others for boys?</a:t>
            </a:r>
          </a:p>
          <a:p>
            <a:pPr eaLnBrk="1" hangingPunct="1"/>
            <a:r>
              <a:rPr lang="en-GB" dirty="0">
                <a:latin typeface="Arial" charset="0"/>
                <a:cs typeface="Arial" charset="0"/>
              </a:rPr>
              <a:t>Is it fair that some things are labelled as girls or boys?</a:t>
            </a:r>
          </a:p>
          <a:p>
            <a:pPr eaLnBrk="1" hangingPunct="1"/>
            <a:endParaRPr lang="en-GB" dirty="0">
              <a:latin typeface="Arial" charset="0"/>
              <a:cs typeface="Arial" charset="0"/>
            </a:endParaRPr>
          </a:p>
          <a:p>
            <a:pPr eaLnBrk="1" hangingPunct="1"/>
            <a:endParaRPr lang="en-GB" dirty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n-GB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17564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 idx="4294967295"/>
          </p:nvPr>
        </p:nvSpPr>
        <p:spPr>
          <a:xfrm>
            <a:off x="493204" y="-6121"/>
            <a:ext cx="8229600" cy="1143000"/>
          </a:xfrm>
        </p:spPr>
        <p:txBody>
          <a:bodyPr/>
          <a:lstStyle/>
          <a:p>
            <a:pPr eaLnBrk="1" hangingPunct="1"/>
            <a:r>
              <a:rPr lang="en-GB" dirty="0">
                <a:latin typeface="Arial" charset="0"/>
                <a:cs typeface="Arial" charset="0"/>
              </a:rPr>
              <a:t>Labelling teenagers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4294967295"/>
          </p:nvPr>
        </p:nvSpPr>
        <p:spPr>
          <a:xfrm>
            <a:off x="323528" y="1196752"/>
            <a:ext cx="8568952" cy="5400600"/>
          </a:xfrm>
        </p:spPr>
        <p:txBody>
          <a:bodyPr>
            <a:normAutofit/>
          </a:bodyPr>
          <a:lstStyle/>
          <a:p>
            <a:pPr algn="just" eaLnBrk="1" hangingPunct="1">
              <a:buFont typeface="Arial" charset="0"/>
              <a:buNone/>
            </a:pPr>
            <a:r>
              <a:rPr lang="en-GB" b="1" dirty="0">
                <a:latin typeface="Arial" charset="0"/>
                <a:cs typeface="Arial" charset="0"/>
              </a:rPr>
              <a:t>Consider:</a:t>
            </a:r>
          </a:p>
          <a:p>
            <a:pPr algn="just" eaLnBrk="1" hangingPunct="1"/>
            <a:r>
              <a:rPr lang="en-GB" dirty="0">
                <a:latin typeface="Arial" charset="0"/>
                <a:cs typeface="Arial" charset="0"/>
              </a:rPr>
              <a:t>How do adults, society and the media label teenagers? </a:t>
            </a:r>
          </a:p>
          <a:p>
            <a:pPr algn="just" eaLnBrk="1" hangingPunct="1"/>
            <a:r>
              <a:rPr lang="en-GB" dirty="0">
                <a:latin typeface="Arial" charset="0"/>
                <a:cs typeface="Arial" charset="0"/>
              </a:rPr>
              <a:t>Do different groups of young people get labelled in different ways?</a:t>
            </a:r>
          </a:p>
          <a:p>
            <a:pPr algn="just" eaLnBrk="1" hangingPunct="1"/>
            <a:r>
              <a:rPr lang="en-GB" dirty="0">
                <a:latin typeface="Arial" charset="0"/>
                <a:cs typeface="Arial" charset="0"/>
              </a:rPr>
              <a:t>What prejudiced attitudes or behaviour could this lead to?</a:t>
            </a:r>
          </a:p>
          <a:p>
            <a:pPr algn="just" eaLnBrk="1" hangingPunct="1"/>
            <a:r>
              <a:rPr lang="en-GB" dirty="0">
                <a:latin typeface="Arial" charset="0"/>
                <a:cs typeface="Arial" charset="0"/>
              </a:rPr>
              <a:t>Explain the consequences of labelling.</a:t>
            </a:r>
          </a:p>
          <a:p>
            <a:pPr algn="just" eaLnBrk="1" hangingPunct="1"/>
            <a:endParaRPr lang="en-GB" dirty="0">
              <a:latin typeface="Arial" charset="0"/>
              <a:cs typeface="Arial" charset="0"/>
            </a:endParaRPr>
          </a:p>
          <a:p>
            <a:pPr algn="just" eaLnBrk="1" hangingPunct="1"/>
            <a:endParaRPr lang="en-GB" dirty="0">
              <a:latin typeface="Arial" charset="0"/>
              <a:cs typeface="Arial" charset="0"/>
            </a:endParaRPr>
          </a:p>
          <a:p>
            <a:pPr algn="just" eaLnBrk="1" hangingPunct="1">
              <a:buFont typeface="Arial" charset="0"/>
              <a:buNone/>
            </a:pPr>
            <a:endParaRPr lang="en-GB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9274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How can we challenge discrimination?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Three categories:</a:t>
            </a:r>
          </a:p>
          <a:p>
            <a:endParaRPr lang="en-GB" dirty="0"/>
          </a:p>
          <a:p>
            <a:r>
              <a:rPr lang="en-GB" dirty="0"/>
              <a:t>Challenge at the time (when it happens)</a:t>
            </a:r>
          </a:p>
          <a:p>
            <a:endParaRPr lang="en-GB" dirty="0"/>
          </a:p>
          <a:p>
            <a:r>
              <a:rPr lang="en-GB" dirty="0"/>
              <a:t>Challenge afterwards through procedures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Challenge through long-term proactive campaigns</a:t>
            </a:r>
          </a:p>
        </p:txBody>
      </p:sp>
    </p:spTree>
    <p:extLst>
      <p:ext uri="{BB962C8B-B14F-4D97-AF65-F5344CB8AC3E}">
        <p14:creationId xmlns:p14="http://schemas.microsoft.com/office/powerpoint/2010/main" val="2084403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Arial" charset="0"/>
                <a:cs typeface="Arial" charset="0"/>
              </a:rPr>
              <a:t>Challenging stereotypes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4294967295"/>
          </p:nvPr>
        </p:nvSpPr>
        <p:spPr/>
        <p:txBody>
          <a:bodyPr>
            <a:normAutofit fontScale="70000" lnSpcReduction="20000"/>
          </a:bodyPr>
          <a:lstStyle/>
          <a:p>
            <a:pPr eaLnBrk="1" hangingPunct="1">
              <a:buFont typeface="Arial" charset="0"/>
              <a:buNone/>
            </a:pPr>
            <a:r>
              <a:rPr lang="en-GB" b="1" dirty="0">
                <a:latin typeface="Arial" charset="0"/>
                <a:cs typeface="Arial" charset="0"/>
              </a:rPr>
              <a:t>Statements:</a:t>
            </a:r>
          </a:p>
          <a:p>
            <a:pPr marL="857250" lvl="1" indent="-457200" eaLnBrk="1" hangingPunct="1">
              <a:buFont typeface="Calibri" pitchFamily="34" charset="0"/>
              <a:buAutoNum type="arabicPeriod"/>
            </a:pPr>
            <a:r>
              <a:rPr lang="en-GB" dirty="0">
                <a:latin typeface="Arial" charset="0"/>
                <a:cs typeface="Arial" charset="0"/>
              </a:rPr>
              <a:t>All gay men are weird</a:t>
            </a:r>
          </a:p>
          <a:p>
            <a:pPr marL="857250" lvl="1" indent="-457200" eaLnBrk="1" hangingPunct="1">
              <a:buFont typeface="Calibri" pitchFamily="34" charset="0"/>
              <a:buAutoNum type="arabicPeriod"/>
            </a:pPr>
            <a:r>
              <a:rPr lang="en-GB" dirty="0">
                <a:latin typeface="Arial" charset="0"/>
                <a:cs typeface="Arial" charset="0"/>
              </a:rPr>
              <a:t>The woman’s place is in the home</a:t>
            </a:r>
          </a:p>
          <a:p>
            <a:pPr marL="857250" lvl="1" indent="-457200" eaLnBrk="1" hangingPunct="1">
              <a:buFont typeface="Calibri" pitchFamily="34" charset="0"/>
              <a:buAutoNum type="arabicPeriod"/>
            </a:pPr>
            <a:r>
              <a:rPr lang="en-GB" dirty="0">
                <a:latin typeface="Arial" charset="0"/>
                <a:cs typeface="Arial" charset="0"/>
              </a:rPr>
              <a:t>All black people are good at sports</a:t>
            </a:r>
          </a:p>
          <a:p>
            <a:pPr marL="857250" lvl="1" indent="-457200" eaLnBrk="1" hangingPunct="1">
              <a:buFont typeface="Calibri" pitchFamily="34" charset="0"/>
              <a:buAutoNum type="arabicPeriod"/>
            </a:pPr>
            <a:r>
              <a:rPr lang="en-GB" dirty="0">
                <a:latin typeface="Arial" charset="0"/>
                <a:cs typeface="Arial" charset="0"/>
              </a:rPr>
              <a:t>You have to talk slowly to a disabled person</a:t>
            </a:r>
          </a:p>
          <a:p>
            <a:pPr marL="857250" lvl="1" indent="-457200" eaLnBrk="1" hangingPunct="1">
              <a:buFont typeface="Calibri" pitchFamily="34" charset="0"/>
              <a:buAutoNum type="arabicPeriod"/>
            </a:pPr>
            <a:r>
              <a:rPr lang="en-GB" dirty="0">
                <a:latin typeface="Arial" charset="0"/>
                <a:cs typeface="Arial" charset="0"/>
              </a:rPr>
              <a:t>All kids are lazy</a:t>
            </a:r>
          </a:p>
          <a:p>
            <a:pPr marL="857250" lvl="1" indent="-457200" eaLnBrk="1" hangingPunct="1">
              <a:buFont typeface="Calibri" pitchFamily="34" charset="0"/>
              <a:buAutoNum type="arabicPeriod"/>
            </a:pPr>
            <a:r>
              <a:rPr lang="en-GB" dirty="0">
                <a:latin typeface="Arial" charset="0"/>
                <a:cs typeface="Arial" charset="0"/>
              </a:rPr>
              <a:t>Blonde women are stupid</a:t>
            </a:r>
          </a:p>
          <a:p>
            <a:pPr marL="857250" lvl="1" indent="-457200" eaLnBrk="1" hangingPunct="1">
              <a:buFont typeface="Calibri" pitchFamily="34" charset="0"/>
              <a:buAutoNum type="arabicPeriod"/>
            </a:pPr>
            <a:r>
              <a:rPr lang="en-GB" dirty="0">
                <a:latin typeface="Arial" charset="0"/>
                <a:cs typeface="Arial" charset="0"/>
              </a:rPr>
              <a:t>Elderly people are frail and boring</a:t>
            </a:r>
          </a:p>
          <a:p>
            <a:pPr marL="857250" lvl="1" indent="-457200" eaLnBrk="1" hangingPunct="1">
              <a:buFont typeface="Calibri" pitchFamily="34" charset="0"/>
              <a:buAutoNum type="arabicPeriod"/>
            </a:pPr>
            <a:r>
              <a:rPr lang="en-GB" dirty="0">
                <a:latin typeface="Arial" charset="0"/>
                <a:cs typeface="Arial" charset="0"/>
              </a:rPr>
              <a:t>Boys in hoodies are violent</a:t>
            </a:r>
          </a:p>
          <a:p>
            <a:pPr marL="857250" lvl="1" indent="-457200" eaLnBrk="1" hangingPunct="1">
              <a:buFont typeface="Calibri" pitchFamily="34" charset="0"/>
              <a:buAutoNum type="arabicPeriod"/>
            </a:pPr>
            <a:r>
              <a:rPr lang="en-GB" dirty="0">
                <a:latin typeface="Arial" charset="0"/>
                <a:cs typeface="Arial" charset="0"/>
              </a:rPr>
              <a:t>Immigrants are scroungers</a:t>
            </a:r>
          </a:p>
          <a:p>
            <a:pPr marL="857250" lvl="1" indent="-457200" eaLnBrk="1" hangingPunct="1">
              <a:buFont typeface="Calibri" pitchFamily="34" charset="0"/>
              <a:buAutoNum type="arabicPeriod"/>
            </a:pPr>
            <a:r>
              <a:rPr lang="en-GB" dirty="0">
                <a:latin typeface="Arial" charset="0"/>
                <a:cs typeface="Arial" charset="0"/>
              </a:rPr>
              <a:t>All gypsies are thieves</a:t>
            </a:r>
          </a:p>
          <a:p>
            <a:pPr marL="857250" lvl="1" indent="-457200" eaLnBrk="1" hangingPunct="1">
              <a:buFont typeface="Calibri" pitchFamily="34" charset="0"/>
              <a:buAutoNum type="arabicPeriod"/>
            </a:pPr>
            <a:r>
              <a:rPr lang="en-GB" dirty="0">
                <a:latin typeface="Arial" charset="0"/>
                <a:cs typeface="Arial" charset="0"/>
              </a:rPr>
              <a:t>Boys that cry are gay</a:t>
            </a:r>
          </a:p>
          <a:p>
            <a:pPr marL="400050" lvl="1" indent="0" eaLnBrk="1" hangingPunct="1">
              <a:buNone/>
            </a:pPr>
            <a:endParaRPr lang="en-GB" dirty="0">
              <a:latin typeface="Arial" charset="0"/>
              <a:cs typeface="Arial" charset="0"/>
            </a:endParaRPr>
          </a:p>
          <a:p>
            <a:pPr marL="400050" lvl="1" indent="0" eaLnBrk="1" hangingPunct="1">
              <a:buNone/>
            </a:pPr>
            <a:r>
              <a:rPr lang="en-GB" dirty="0">
                <a:latin typeface="Arial" charset="0"/>
                <a:cs typeface="Arial" charset="0"/>
              </a:rPr>
              <a:t>Why do people say these things?</a:t>
            </a:r>
          </a:p>
          <a:p>
            <a:pPr eaLnBrk="1" hangingPunct="1"/>
            <a:endParaRPr lang="en-GB" dirty="0">
              <a:latin typeface="Arial" charset="0"/>
              <a:cs typeface="Arial" charset="0"/>
            </a:endParaRPr>
          </a:p>
          <a:p>
            <a:pPr eaLnBrk="1" hangingPunct="1"/>
            <a:endParaRPr lang="en-GB" dirty="0">
              <a:latin typeface="Arial" charset="0"/>
              <a:cs typeface="Arial" charset="0"/>
            </a:endParaRPr>
          </a:p>
          <a:p>
            <a:pPr eaLnBrk="1" hangingPunct="1"/>
            <a:endParaRPr lang="en-GB" dirty="0">
              <a:latin typeface="Arial" charset="0"/>
              <a:cs typeface="Arial" charset="0"/>
            </a:endParaRPr>
          </a:p>
          <a:p>
            <a:pPr eaLnBrk="1" hangingPunct="1"/>
            <a:endParaRPr lang="en-GB" dirty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</a:pPr>
            <a:endParaRPr lang="en-GB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03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5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5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5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5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5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5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57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57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Equal and Fair Treatment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does equal mean to you?</a:t>
            </a:r>
          </a:p>
          <a:p>
            <a:endParaRPr lang="en-GB" dirty="0"/>
          </a:p>
          <a:p>
            <a:r>
              <a:rPr lang="en-GB" dirty="0"/>
              <a:t>What does it look like?</a:t>
            </a:r>
          </a:p>
          <a:p>
            <a:endParaRPr lang="en-GB" dirty="0"/>
          </a:p>
          <a:p>
            <a:pPr algn="ctr">
              <a:buNone/>
            </a:pPr>
            <a:r>
              <a:rPr lang="en-GB" dirty="0">
                <a:solidFill>
                  <a:srgbClr val="7030A0"/>
                </a:solidFill>
              </a:rPr>
              <a:t>Write this in your book	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80143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66FF"/>
          </a:solidFill>
        </p:spPr>
        <p:txBody>
          <a:bodyPr/>
          <a:lstStyle/>
          <a:p>
            <a:r>
              <a:rPr lang="en-GB" dirty="0"/>
              <a:t>Based on what we’ve learnt...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60000"/>
              </a:lnSpc>
              <a:buNone/>
            </a:pPr>
            <a:r>
              <a:rPr lang="en-GB" dirty="0"/>
              <a:t>A man and his son are in a car crash. The father is killed and the child is taken to hospital gravely injured. When he gets there, the surgeon says, 'I can't operate on this boy - for he is my son!!!' How can this possibly be?</a:t>
            </a:r>
          </a:p>
        </p:txBody>
      </p:sp>
    </p:spTree>
    <p:extLst>
      <p:ext uri="{BB962C8B-B14F-4D97-AF65-F5344CB8AC3E}">
        <p14:creationId xmlns:p14="http://schemas.microsoft.com/office/powerpoint/2010/main" val="4104365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Equal and Fair Treatment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Being treated for the needs the individual has</a:t>
            </a:r>
          </a:p>
          <a:p>
            <a:endParaRPr lang="en-GB" dirty="0"/>
          </a:p>
          <a:p>
            <a:pPr algn="ctr">
              <a:buNone/>
            </a:pPr>
            <a:r>
              <a:rPr lang="en-GB" dirty="0"/>
              <a:t>What do you think this means?</a:t>
            </a:r>
          </a:p>
          <a:p>
            <a:pPr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26055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Arial" charset="0"/>
                <a:cs typeface="Arial" charset="0"/>
              </a:rPr>
              <a:t>Riddle - answers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dirty="0">
                <a:latin typeface="Arial" charset="0"/>
                <a:cs typeface="Arial" charset="0"/>
              </a:rPr>
              <a:t>How can the boy be the surgeon’s son?</a:t>
            </a:r>
          </a:p>
          <a:p>
            <a:pPr lvl="1" eaLnBrk="1" hangingPunct="1">
              <a:defRPr/>
            </a:pPr>
            <a:r>
              <a:rPr lang="en-GB" dirty="0">
                <a:latin typeface="Arial" charset="0"/>
                <a:cs typeface="Arial" charset="0"/>
              </a:rPr>
              <a:t>The surgeon could be a woman and it is her son.</a:t>
            </a:r>
          </a:p>
          <a:p>
            <a:pPr lvl="1" eaLnBrk="1" hangingPunct="1">
              <a:defRPr/>
            </a:pPr>
            <a:r>
              <a:rPr lang="en-GB" dirty="0">
                <a:latin typeface="Arial" charset="0"/>
                <a:cs typeface="Arial" charset="0"/>
              </a:rPr>
              <a:t>Or the surgeon could be a man and they are a gay couple with a son.</a:t>
            </a:r>
          </a:p>
          <a:p>
            <a:pPr lvl="1" eaLnBrk="1" hangingPunct="1">
              <a:buFont typeface="Arial" charset="0"/>
              <a:buNone/>
              <a:defRPr/>
            </a:pPr>
            <a:endParaRPr lang="en-GB" dirty="0">
              <a:latin typeface="Arial" charset="0"/>
              <a:cs typeface="Arial" charset="0"/>
            </a:endParaRPr>
          </a:p>
          <a:p>
            <a:pPr lvl="1" eaLnBrk="1" hangingPunct="1">
              <a:buFont typeface="Arial" charset="0"/>
              <a:buNone/>
              <a:defRPr/>
            </a:pPr>
            <a:endParaRPr lang="en-GB" dirty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endParaRPr lang="en-GB" dirty="0">
              <a:latin typeface="Arial" charset="0"/>
              <a:cs typeface="Arial" charset="0"/>
            </a:endParaRPr>
          </a:p>
          <a:p>
            <a:pPr marL="0" indent="0" eaLnBrk="1" hangingPunct="1">
              <a:buFont typeface="Arial" charset="0"/>
              <a:buNone/>
              <a:defRPr/>
            </a:pPr>
            <a:endParaRPr lang="en-GB" dirty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endParaRPr lang="en-GB" dirty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None/>
              <a:defRPr/>
            </a:pPr>
            <a:endParaRPr lang="en-GB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468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44" t="23230" r="17843" b="8422"/>
          <a:stretch/>
        </p:blipFill>
        <p:spPr bwMode="auto">
          <a:xfrm>
            <a:off x="827584" y="116632"/>
            <a:ext cx="7128792" cy="6650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31712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Equal and Fair Treatment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pPr algn="ctr">
              <a:buNone/>
            </a:pPr>
            <a:r>
              <a:rPr lang="en-GB" dirty="0"/>
              <a:t>What do you think this means NOW?</a:t>
            </a:r>
          </a:p>
          <a:p>
            <a:pPr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260552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624"/>
            <a:ext cx="8229600" cy="1143000"/>
          </a:xfrm>
        </p:spPr>
        <p:txBody>
          <a:bodyPr/>
          <a:lstStyle/>
          <a:p>
            <a:r>
              <a:rPr lang="en-GB" u="sng" dirty="0"/>
              <a:t>Consultation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150000"/>
              </a:lnSpc>
            </a:pPr>
            <a:r>
              <a:rPr lang="en-GB" sz="2800" dirty="0"/>
              <a:t>A consultation is a meeting which is held to discuss something this means that people have the right to be consulted before care is planned for them.</a:t>
            </a:r>
          </a:p>
          <a:p>
            <a:pPr algn="just">
              <a:lnSpc>
                <a:spcPct val="150000"/>
              </a:lnSpc>
            </a:pPr>
            <a:endParaRPr lang="en-GB" sz="2800" dirty="0"/>
          </a:p>
          <a:p>
            <a:pPr algn="just">
              <a:lnSpc>
                <a:spcPct val="150000"/>
              </a:lnSpc>
            </a:pPr>
            <a:r>
              <a:rPr lang="en-GB" sz="2800" dirty="0"/>
              <a:t>They should be asked what type of care the individual would like if it were possible.</a:t>
            </a:r>
          </a:p>
          <a:p>
            <a:pPr algn="just">
              <a:lnSpc>
                <a:spcPct val="150000"/>
              </a:lnSpc>
            </a:pPr>
            <a:endParaRPr lang="en-GB" sz="2800" dirty="0"/>
          </a:p>
          <a:p>
            <a:pPr algn="just">
              <a:lnSpc>
                <a:spcPct val="150000"/>
              </a:lnSpc>
            </a:pPr>
            <a:r>
              <a:rPr lang="en-GB" sz="2800" dirty="0"/>
              <a:t>Their opinions and views being sought after 	</a:t>
            </a:r>
          </a:p>
          <a:p>
            <a:pPr algn="just">
              <a:lnSpc>
                <a:spcPct val="150000"/>
              </a:lnSpc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615598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Starter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 rich man and a poor man commit the same type of crime. The rich man is fined £10 000 while the poor man is sent to jail for one year. Is this fair?</a:t>
            </a:r>
          </a:p>
          <a:p>
            <a:endParaRPr lang="en-GB" dirty="0"/>
          </a:p>
          <a:p>
            <a:r>
              <a:rPr lang="en-GB" dirty="0"/>
              <a:t>What is your opinion?</a:t>
            </a:r>
          </a:p>
        </p:txBody>
      </p:sp>
    </p:spTree>
    <p:extLst>
      <p:ext uri="{BB962C8B-B14F-4D97-AF65-F5344CB8AC3E}">
        <p14:creationId xmlns:p14="http://schemas.microsoft.com/office/powerpoint/2010/main" val="2074964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en-GB" b="1" u="sng" dirty="0"/>
              <a:t>Equal and Fair Treatment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640960" cy="5328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800" dirty="0"/>
              <a:t>In your books, define these key terms:</a:t>
            </a:r>
          </a:p>
          <a:p>
            <a:r>
              <a:rPr lang="en-GB" sz="2800" dirty="0"/>
              <a:t>Discrimination</a:t>
            </a:r>
          </a:p>
          <a:p>
            <a:r>
              <a:rPr lang="en-GB" sz="2800" dirty="0"/>
              <a:t>Prejudice</a:t>
            </a:r>
          </a:p>
          <a:p>
            <a:r>
              <a:rPr lang="en-GB" sz="2800" dirty="0"/>
              <a:t>Ethnicity</a:t>
            </a:r>
          </a:p>
          <a:p>
            <a:r>
              <a:rPr lang="en-GB" sz="2800" dirty="0"/>
              <a:t>Equality</a:t>
            </a:r>
          </a:p>
          <a:p>
            <a:r>
              <a:rPr lang="en-GB" sz="2800" dirty="0"/>
              <a:t>For what reasons could people be discriminated against?</a:t>
            </a:r>
          </a:p>
          <a:p>
            <a:r>
              <a:rPr lang="en-GB" sz="2800" dirty="0"/>
              <a:t>What discrimination can occur in health and social care settings?</a:t>
            </a:r>
          </a:p>
        </p:txBody>
      </p:sp>
    </p:spTree>
    <p:extLst>
      <p:ext uri="{BB962C8B-B14F-4D97-AF65-F5344CB8AC3E}">
        <p14:creationId xmlns:p14="http://schemas.microsoft.com/office/powerpoint/2010/main" val="3661453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GB"/>
              <a:t>Direct discrimination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557338"/>
            <a:ext cx="8229600" cy="4525962"/>
          </a:xfrm>
        </p:spPr>
        <p:txBody>
          <a:bodyPr>
            <a:normAutofit lnSpcReduction="10000"/>
          </a:bodyPr>
          <a:lstStyle/>
          <a:p>
            <a:pPr algn="just" eaLnBrk="1" hangingPunct="1">
              <a:defRPr/>
            </a:pPr>
            <a:r>
              <a:rPr lang="en-GB" dirty="0"/>
              <a:t>Overt individuals openly discriminate against others.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en-GB" sz="1600" dirty="0"/>
          </a:p>
          <a:p>
            <a:pPr algn="just" eaLnBrk="1" hangingPunct="1">
              <a:defRPr/>
            </a:pPr>
            <a:r>
              <a:rPr lang="en-GB" dirty="0"/>
              <a:t>Occurs when it is obvious by words or actions of an individual that they are deliberately disadvantaging against another person.</a:t>
            </a:r>
          </a:p>
          <a:p>
            <a:pPr algn="just" eaLnBrk="1" hangingPunct="1">
              <a:defRPr/>
            </a:pPr>
            <a:endParaRPr lang="en-GB" sz="1600" dirty="0"/>
          </a:p>
          <a:p>
            <a:pPr algn="just" eaLnBrk="1" hangingPunct="1">
              <a:defRPr/>
            </a:pPr>
            <a:r>
              <a:rPr lang="en-GB" dirty="0"/>
              <a:t>i.e. Within a care setting giving superior treatment to some groups or denying treatment to some groups.</a:t>
            </a:r>
          </a:p>
        </p:txBody>
      </p:sp>
    </p:spTree>
    <p:extLst>
      <p:ext uri="{BB962C8B-B14F-4D97-AF65-F5344CB8AC3E}">
        <p14:creationId xmlns:p14="http://schemas.microsoft.com/office/powerpoint/2010/main" val="745266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GB" u="sng" dirty="0"/>
              <a:t>Indirect discrimination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1340769"/>
            <a:ext cx="8568952" cy="5184576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defRPr/>
            </a:pPr>
            <a:r>
              <a:rPr lang="en-GB" b="1" dirty="0"/>
              <a:t>Indirect discrimination</a:t>
            </a:r>
            <a:r>
              <a:rPr lang="en-GB" dirty="0"/>
              <a:t> is when there's a practice, policy or rule which applies to everyone in the same way, but it has a worse effect on some people than others. 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GB" dirty="0"/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GB" sz="1000" dirty="0"/>
          </a:p>
          <a:p>
            <a:pPr algn="just" eaLnBrk="1" hangingPunct="1">
              <a:lnSpc>
                <a:spcPct val="90000"/>
              </a:lnSpc>
              <a:defRPr/>
            </a:pPr>
            <a:r>
              <a:rPr lang="en-GB" dirty="0"/>
              <a:t>Difficult to prove, because it is not obvious that this is what is happening.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442783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GB" sz="3600" dirty="0">
                <a:effectLst/>
              </a:rPr>
              <a:t>Emily went to the dentist with a painful toothache. The dentist prescribed antibiotics and said that Emily would have to wait for a week before any treatment could be given.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GB" sz="3600" dirty="0">
                <a:effectLst/>
              </a:rPr>
              <a:t>Emily is still in pain.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en-GB" sz="3600" dirty="0">
              <a:effectLst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GB" sz="3600" dirty="0">
                <a:solidFill>
                  <a:srgbClr val="FF0000"/>
                </a:solidFill>
                <a:effectLst/>
              </a:rPr>
              <a:t>Is this discrimination or not? Why?</a:t>
            </a:r>
          </a:p>
          <a:p>
            <a:pPr marL="0" indent="0" algn="ctr">
              <a:buFont typeface="Wingdings" pitchFamily="2" charset="2"/>
              <a:buNone/>
              <a:defRPr/>
            </a:pP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439033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GB" sz="3600" dirty="0">
                <a:effectLst/>
              </a:rPr>
              <a:t>Ahmed is diabetic and is in hospital being treated for a heart condition. A nurse offered to cut the fingernails of other patients on the ward but refused to cut Ahmed’s nails saying that he would need specialist attention because of his diabetes.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en-GB" sz="3600" dirty="0">
              <a:solidFill>
                <a:srgbClr val="FF0000"/>
              </a:solidFill>
              <a:effectLst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GB" sz="3600" dirty="0">
                <a:solidFill>
                  <a:srgbClr val="FF0000"/>
                </a:solidFill>
                <a:effectLst/>
              </a:rPr>
              <a:t>Is this discrimination or not? Why?</a:t>
            </a:r>
          </a:p>
          <a:p>
            <a:pPr marL="0" indent="0" algn="ctr">
              <a:buFont typeface="Wingdings" pitchFamily="2" charset="2"/>
              <a:buNone/>
              <a:defRPr/>
            </a:pP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782674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53A53A6AC0834CB7AE106B51E83CC1" ma:contentTypeVersion="14" ma:contentTypeDescription="Create a new document." ma:contentTypeScope="" ma:versionID="afbe17599e5732f85f7762e837023a3c">
  <xsd:schema xmlns:xsd="http://www.w3.org/2001/XMLSchema" xmlns:xs="http://www.w3.org/2001/XMLSchema" xmlns:p="http://schemas.microsoft.com/office/2006/metadata/properties" xmlns:ns3="e8eb7d5e-0f43-4d7c-9ede-4a25dc3993c6" xmlns:ns4="1d24635c-9b6a-4be4-85eb-13301a09637f" targetNamespace="http://schemas.microsoft.com/office/2006/metadata/properties" ma:root="true" ma:fieldsID="7070c4e13ff1988b69899abff9cda233" ns3:_="" ns4:_="">
    <xsd:import namespace="e8eb7d5e-0f43-4d7c-9ede-4a25dc3993c6"/>
    <xsd:import namespace="1d24635c-9b6a-4be4-85eb-13301a09637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eb7d5e-0f43-4d7c-9ede-4a25dc3993c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  <xsd:element name="LastSharedByUser" ma:index="11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24635c-9b6a-4be4-85eb-13301a0963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65ECFB3-3E84-4288-B2C5-03EB4FAB29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8eb7d5e-0f43-4d7c-9ede-4a25dc3993c6"/>
    <ds:schemaRef ds:uri="1d24635c-9b6a-4be4-85eb-13301a0963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D9D8088-1978-4203-A6B2-DD07BE2FFD0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41C88C2-700A-4312-9913-039552389200}">
  <ds:schemaRefs>
    <ds:schemaRef ds:uri="http://purl.org/dc/terms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e8eb7d5e-0f43-4d7c-9ede-4a25dc3993c6"/>
    <ds:schemaRef ds:uri="1d24635c-9b6a-4be4-85eb-13301a09637f"/>
    <ds:schemaRef ds:uri="http://schemas.microsoft.com/office/infopath/2007/PartnerControls"/>
    <ds:schemaRef ds:uri="http://schemas.microsoft.com/office/2006/metadata/properties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1149</TotalTime>
  <Words>1632</Words>
  <Application>Microsoft Office PowerPoint</Application>
  <PresentationFormat>On-screen Show (4:3)</PresentationFormat>
  <Paragraphs>233</Paragraphs>
  <Slides>33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8" baseType="lpstr">
      <vt:lpstr>Arial</vt:lpstr>
      <vt:lpstr>Calibri</vt:lpstr>
      <vt:lpstr>Comic Sans MS</vt:lpstr>
      <vt:lpstr>Wingdings</vt:lpstr>
      <vt:lpstr>Office Theme</vt:lpstr>
      <vt:lpstr>What are my rights?</vt:lpstr>
      <vt:lpstr>Equal and Fair Treatment</vt:lpstr>
      <vt:lpstr>Equal and Fair Treatment</vt:lpstr>
      <vt:lpstr>Starter </vt:lpstr>
      <vt:lpstr>Equal and Fair Treatment</vt:lpstr>
      <vt:lpstr>Direct discrimination</vt:lpstr>
      <vt:lpstr>Indirect discrimination</vt:lpstr>
      <vt:lpstr>PowerPoint Presentation</vt:lpstr>
      <vt:lpstr>PowerPoint Presentation</vt:lpstr>
      <vt:lpstr>Choose your apprentice</vt:lpstr>
      <vt:lpstr>Choose your apprentice</vt:lpstr>
      <vt:lpstr>Choose your apprentice</vt:lpstr>
      <vt:lpstr>Choose your apprentice</vt:lpstr>
      <vt:lpstr>Choose your apprentice</vt:lpstr>
      <vt:lpstr>Choose your apprentice</vt:lpstr>
      <vt:lpstr>Choose your apprentice</vt:lpstr>
      <vt:lpstr>Choose your apprentice</vt:lpstr>
      <vt:lpstr>Who was your choice?</vt:lpstr>
      <vt:lpstr>PowerPoint Presentation</vt:lpstr>
      <vt:lpstr>Stereotypes and prejudice</vt:lpstr>
      <vt:lpstr>Stereotypes and prejudice</vt:lpstr>
      <vt:lpstr>What is your reaction to this?</vt:lpstr>
      <vt:lpstr>Does this seem better?</vt:lpstr>
      <vt:lpstr>Gender stereotypes</vt:lpstr>
      <vt:lpstr>Labelling teenagers</vt:lpstr>
      <vt:lpstr>How can we challenge discrimination?</vt:lpstr>
      <vt:lpstr>Challenging stereotypes</vt:lpstr>
      <vt:lpstr>Equal and Fair Treatment</vt:lpstr>
      <vt:lpstr>Based on what we’ve learnt...</vt:lpstr>
      <vt:lpstr>Riddle - answers</vt:lpstr>
      <vt:lpstr>PowerPoint Presentation</vt:lpstr>
      <vt:lpstr>Equal and Fair Treatment</vt:lpstr>
      <vt:lpstr>Consultation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RO21: Essential values of care for use with individuals in care settings</dc:title>
  <dc:creator>Laura</dc:creator>
  <cp:lastModifiedBy>JACKSON, Claire (SHS Teacher)</cp:lastModifiedBy>
  <cp:revision>67</cp:revision>
  <cp:lastPrinted>2018-01-31T11:28:51Z</cp:lastPrinted>
  <dcterms:created xsi:type="dcterms:W3CDTF">2017-11-09T16:48:25Z</dcterms:created>
  <dcterms:modified xsi:type="dcterms:W3CDTF">2020-06-19T10:54:43Z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0x0101000B53A53A6AC0834CB7AE106B51E83CC1</vt:lpwstr>
  </property>
</Properties>
</file>