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5"/>
  </p:notesMasterIdLst>
  <p:sldIdLst>
    <p:sldId id="256" r:id="rId2"/>
    <p:sldId id="258" r:id="rId3"/>
    <p:sldId id="259" r:id="rId4"/>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FFCC"/>
    <a:srgbClr val="990033"/>
    <a:srgbClr val="FFCC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C2EC5F0A-FB52-4A5B-99EB-669E6AC55DE8}">
  <a:tblStyle styleId="{C2EC5F0A-FB52-4A5B-99EB-669E6AC55DE8}" styleName="Table_0">
    <a:wholeTbl>
      <a:tcTxStyle>
        <a:font>
          <a:latin typeface="Arial"/>
          <a:ea typeface="Arial"/>
          <a:cs typeface="Arial"/>
        </a:font>
        <a:srgbClr val="000000"/>
      </a:tcTxStyle>
      <a:tcStyle>
        <a:tcBdr>
          <a:left>
            <a:ln w="9525" cap="flat" cmpd="sng">
              <a:solidFill>
                <a:srgbClr val="9E9E9E"/>
              </a:solidFill>
              <a:prstDash val="solid"/>
              <a:round/>
              <a:headEnd type="none" w="sm" len="sm"/>
              <a:tailEnd type="none" w="sm" len="sm"/>
            </a:ln>
          </a:left>
          <a:right>
            <a:ln w="9525" cap="flat" cmpd="sng">
              <a:solidFill>
                <a:srgbClr val="9E9E9E"/>
              </a:solidFill>
              <a:prstDash val="solid"/>
              <a:round/>
              <a:headEnd type="none" w="sm" len="sm"/>
              <a:tailEnd type="none" w="sm" len="sm"/>
            </a:ln>
          </a:right>
          <a:top>
            <a:ln w="9525" cap="flat" cmpd="sng">
              <a:solidFill>
                <a:srgbClr val="9E9E9E"/>
              </a:solidFill>
              <a:prstDash val="solid"/>
              <a:round/>
              <a:headEnd type="none" w="sm" len="sm"/>
              <a:tailEnd type="none" w="sm" len="sm"/>
            </a:ln>
          </a:top>
          <a:bottom>
            <a:ln w="9525" cap="flat" cmpd="sng">
              <a:solidFill>
                <a:srgbClr val="9E9E9E"/>
              </a:solidFill>
              <a:prstDash val="solid"/>
              <a:round/>
              <a:headEnd type="none" w="sm" len="sm"/>
              <a:tailEnd type="none" w="sm" len="sm"/>
            </a:ln>
          </a:bottom>
          <a:insideH>
            <a:ln w="9525" cap="flat" cmpd="sng">
              <a:solidFill>
                <a:srgbClr val="9E9E9E"/>
              </a:solidFill>
              <a:prstDash val="solid"/>
              <a:round/>
              <a:headEnd type="none" w="sm" len="sm"/>
              <a:tailEnd type="none" w="sm" len="sm"/>
            </a:ln>
          </a:insideH>
          <a:insideV>
            <a:ln w="9525" cap="flat" cmpd="sng">
              <a:solidFill>
                <a:srgbClr val="9E9E9E"/>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90" d="100"/>
          <a:sy n="90" d="100"/>
        </p:scale>
        <p:origin x="816" y="72"/>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numCol="1"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numCol="1"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numCol="1" anchor="t"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36637420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numCol="1"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11708" y="744575"/>
            <a:ext cx="8520600" cy="2052600"/>
          </a:xfrm>
          <a:prstGeom prst="rect">
            <a:avLst/>
          </a:prstGeom>
        </p:spPr>
        <p:txBody>
          <a:bodyPr spcFirstLastPara="1" wrap="square" lIns="91425" tIns="91425" rIns="91425" bIns="91425" numCol="1" anchor="b" anchorCtr="0">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11700" y="2834125"/>
            <a:ext cx="8520600" cy="792600"/>
          </a:xfrm>
          <a:prstGeom prst="rect">
            <a:avLst/>
          </a:prstGeom>
        </p:spPr>
        <p:txBody>
          <a:bodyPr spcFirstLastPara="1" wrap="square" lIns="91425" tIns="91425" rIns="91425" bIns="91425" numCol="1" anchor="t" anchorCtr="0">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12" name="Google Shape;12;p2"/>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numCol="1"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11700" y="3152225"/>
            <a:ext cx="8520600" cy="1300800"/>
          </a:xfrm>
          <a:prstGeom prst="rect">
            <a:avLst/>
          </a:prstGeom>
        </p:spPr>
        <p:txBody>
          <a:bodyPr spcFirstLastPara="1" wrap="square" lIns="91425" tIns="91425" rIns="91425" bIns="91425" numCol="1"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47" name="Google Shape;47;p11"/>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11700" y="2150850"/>
            <a:ext cx="8520600" cy="841800"/>
          </a:xfrm>
          <a:prstGeom prst="rect">
            <a:avLst/>
          </a:prstGeom>
        </p:spPr>
        <p:txBody>
          <a:bodyPr spcFirstLastPara="1" wrap="square" lIns="91425" tIns="91425" rIns="91425" bIns="91425" numCol="1"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11700" y="445025"/>
            <a:ext cx="8520600" cy="572700"/>
          </a:xfrm>
          <a:prstGeom prst="rect">
            <a:avLst/>
          </a:prstGeom>
        </p:spPr>
        <p:txBody>
          <a:bodyPr spcFirstLastPara="1" wrap="square" lIns="91425" tIns="91425" rIns="91425" bIns="91425" numCol="1"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11700" y="1152475"/>
            <a:ext cx="8520600" cy="3416400"/>
          </a:xfrm>
          <a:prstGeom prst="rect">
            <a:avLst/>
          </a:prstGeom>
        </p:spPr>
        <p:txBody>
          <a:bodyPr spcFirstLastPara="1" wrap="square" lIns="91425" tIns="91425" rIns="91425" bIns="91425" numCol="1"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19" name="Google Shape;19;p4"/>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11700" y="445025"/>
            <a:ext cx="8520600" cy="572700"/>
          </a:xfrm>
          <a:prstGeom prst="rect">
            <a:avLst/>
          </a:prstGeom>
        </p:spPr>
        <p:txBody>
          <a:bodyPr spcFirstLastPara="1" wrap="square" lIns="91425" tIns="91425" rIns="91425" bIns="91425" numCol="1"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11700" y="1152475"/>
            <a:ext cx="3999900" cy="3416400"/>
          </a:xfrm>
          <a:prstGeom prst="rect">
            <a:avLst/>
          </a:prstGeom>
        </p:spPr>
        <p:txBody>
          <a:bodyPr spcFirstLastPara="1" wrap="square" lIns="91425" tIns="91425" rIns="91425" bIns="91425" numCol="1"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3" name="Google Shape;23;p5"/>
          <p:cNvSpPr txBox="1">
            <a:spLocks noGrp="1"/>
          </p:cNvSpPr>
          <p:nvPr>
            <p:ph type="body" idx="2"/>
          </p:nvPr>
        </p:nvSpPr>
        <p:spPr>
          <a:xfrm>
            <a:off x="4832400" y="1152475"/>
            <a:ext cx="3999900" cy="3416400"/>
          </a:xfrm>
          <a:prstGeom prst="rect">
            <a:avLst/>
          </a:prstGeom>
        </p:spPr>
        <p:txBody>
          <a:bodyPr spcFirstLastPara="1" wrap="square" lIns="91425" tIns="91425" rIns="91425" bIns="91425" numCol="1"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4" name="Google Shape;24;p5"/>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11700" y="445025"/>
            <a:ext cx="8520600" cy="572700"/>
          </a:xfrm>
          <a:prstGeom prst="rect">
            <a:avLst/>
          </a:prstGeom>
        </p:spPr>
        <p:txBody>
          <a:bodyPr spcFirstLastPara="1" wrap="square" lIns="91425" tIns="91425" rIns="91425" bIns="91425" numCol="1"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11700" y="555600"/>
            <a:ext cx="2808000" cy="755700"/>
          </a:xfrm>
          <a:prstGeom prst="rect">
            <a:avLst/>
          </a:prstGeom>
        </p:spPr>
        <p:txBody>
          <a:bodyPr spcFirstLastPara="1" wrap="square" lIns="91425" tIns="91425" rIns="91425" bIns="91425" numCol="1"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11700" y="1389600"/>
            <a:ext cx="2808000" cy="3179400"/>
          </a:xfrm>
          <a:prstGeom prst="rect">
            <a:avLst/>
          </a:prstGeom>
        </p:spPr>
        <p:txBody>
          <a:bodyPr spcFirstLastPara="1" wrap="square" lIns="91425" tIns="91425" rIns="91425" bIns="91425" numCol="1"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7"/>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90250" y="450150"/>
            <a:ext cx="6367800" cy="4090800"/>
          </a:xfrm>
          <a:prstGeom prst="rect">
            <a:avLst/>
          </a:prstGeom>
        </p:spPr>
        <p:txBody>
          <a:bodyPr spcFirstLastPara="1" wrap="square" lIns="91425" tIns="91425" rIns="91425" bIns="91425" numCol="1"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65500" y="1233175"/>
            <a:ext cx="4045200" cy="1482300"/>
          </a:xfrm>
          <a:prstGeom prst="rect">
            <a:avLst/>
          </a:prstGeom>
        </p:spPr>
        <p:txBody>
          <a:bodyPr spcFirstLastPara="1" wrap="square" lIns="91425" tIns="91425" rIns="91425" bIns="91425" numCol="1"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65500" y="2803075"/>
            <a:ext cx="4045200" cy="1235100"/>
          </a:xfrm>
          <a:prstGeom prst="rect">
            <a:avLst/>
          </a:prstGeom>
        </p:spPr>
        <p:txBody>
          <a:bodyPr spcFirstLastPara="1" wrap="square" lIns="91425" tIns="91425" rIns="91425" bIns="91425" numCol="1"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4939500" y="724075"/>
            <a:ext cx="3837000" cy="3695100"/>
          </a:xfrm>
          <a:prstGeom prst="rect">
            <a:avLst/>
          </a:prstGeom>
        </p:spPr>
        <p:txBody>
          <a:bodyPr spcFirstLastPara="1" wrap="square" lIns="91425" tIns="91425" rIns="91425" bIns="91425" numCol="1"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40" name="Google Shape;40;p9"/>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11700" y="4230575"/>
            <a:ext cx="5998800" cy="605100"/>
          </a:xfrm>
          <a:prstGeom prst="rect">
            <a:avLst/>
          </a:prstGeom>
        </p:spPr>
        <p:txBody>
          <a:bodyPr spcFirstLastPara="1" wrap="square" lIns="91425" tIns="91425" rIns="91425" bIns="91425" numCol="1" anchor="ctr" anchorCtr="0">
            <a:no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numCol="1" anchor="t" anchorCtr="0">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numCol="1" anchor="t" anchorCtr="0">
            <a:no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1600"/>
              </a:spcBef>
              <a:spcAft>
                <a:spcPts val="0"/>
              </a:spcAft>
              <a:buClr>
                <a:schemeClr val="dk2"/>
              </a:buClr>
              <a:buSzPts val="1400"/>
              <a:buChar char="○"/>
              <a:defRPr>
                <a:solidFill>
                  <a:schemeClr val="dk2"/>
                </a:solidFill>
              </a:defRPr>
            </a:lvl2pPr>
            <a:lvl3pPr marL="1371600" lvl="2" indent="-317500">
              <a:lnSpc>
                <a:spcPct val="115000"/>
              </a:lnSpc>
              <a:spcBef>
                <a:spcPts val="1600"/>
              </a:spcBef>
              <a:spcAft>
                <a:spcPts val="0"/>
              </a:spcAft>
              <a:buClr>
                <a:schemeClr val="dk2"/>
              </a:buClr>
              <a:buSzPts val="1400"/>
              <a:buChar char="■"/>
              <a:defRPr>
                <a:solidFill>
                  <a:schemeClr val="dk2"/>
                </a:solidFill>
              </a:defRPr>
            </a:lvl3pPr>
            <a:lvl4pPr marL="1828800" lvl="3" indent="-317500">
              <a:lnSpc>
                <a:spcPct val="115000"/>
              </a:lnSpc>
              <a:spcBef>
                <a:spcPts val="1600"/>
              </a:spcBef>
              <a:spcAft>
                <a:spcPts val="0"/>
              </a:spcAft>
              <a:buClr>
                <a:schemeClr val="dk2"/>
              </a:buClr>
              <a:buSzPts val="1400"/>
              <a:buChar char="●"/>
              <a:defRPr>
                <a:solidFill>
                  <a:schemeClr val="dk2"/>
                </a:solidFill>
              </a:defRPr>
            </a:lvl4pPr>
            <a:lvl5pPr marL="2286000" lvl="4" indent="-317500">
              <a:lnSpc>
                <a:spcPct val="115000"/>
              </a:lnSpc>
              <a:spcBef>
                <a:spcPts val="1600"/>
              </a:spcBef>
              <a:spcAft>
                <a:spcPts val="0"/>
              </a:spcAft>
              <a:buClr>
                <a:schemeClr val="dk2"/>
              </a:buClr>
              <a:buSzPts val="1400"/>
              <a:buChar char="○"/>
              <a:defRPr>
                <a:solidFill>
                  <a:schemeClr val="dk2"/>
                </a:solidFill>
              </a:defRPr>
            </a:lvl5pPr>
            <a:lvl6pPr marL="2743200" lvl="5" indent="-317500">
              <a:lnSpc>
                <a:spcPct val="115000"/>
              </a:lnSpc>
              <a:spcBef>
                <a:spcPts val="1600"/>
              </a:spcBef>
              <a:spcAft>
                <a:spcPts val="0"/>
              </a:spcAft>
              <a:buClr>
                <a:schemeClr val="dk2"/>
              </a:buClr>
              <a:buSzPts val="1400"/>
              <a:buChar char="■"/>
              <a:defRPr>
                <a:solidFill>
                  <a:schemeClr val="dk2"/>
                </a:solidFill>
              </a:defRPr>
            </a:lvl6pPr>
            <a:lvl7pPr marL="3200400" lvl="6" indent="-317500">
              <a:lnSpc>
                <a:spcPct val="115000"/>
              </a:lnSpc>
              <a:spcBef>
                <a:spcPts val="1600"/>
              </a:spcBef>
              <a:spcAft>
                <a:spcPts val="0"/>
              </a:spcAft>
              <a:buClr>
                <a:schemeClr val="dk2"/>
              </a:buClr>
              <a:buSzPts val="1400"/>
              <a:buChar char="●"/>
              <a:defRPr>
                <a:solidFill>
                  <a:schemeClr val="dk2"/>
                </a:solidFill>
              </a:defRPr>
            </a:lvl7pPr>
            <a:lvl8pPr marL="3657600" lvl="7" indent="-317500">
              <a:lnSpc>
                <a:spcPct val="115000"/>
              </a:lnSpc>
              <a:spcBef>
                <a:spcPts val="1600"/>
              </a:spcBef>
              <a:spcAft>
                <a:spcPts val="0"/>
              </a:spcAft>
              <a:buClr>
                <a:schemeClr val="dk2"/>
              </a:buClr>
              <a:buSzPts val="1400"/>
              <a:buChar char="○"/>
              <a:defRPr>
                <a:solidFill>
                  <a:schemeClr val="dk2"/>
                </a:solidFill>
              </a:defRPr>
            </a:lvl8pPr>
            <a:lvl9pPr marL="4114800" lvl="8" indent="-317500">
              <a:lnSpc>
                <a:spcPct val="115000"/>
              </a:lnSpc>
              <a:spcBef>
                <a:spcPts val="1600"/>
              </a:spcBef>
              <a:spcAft>
                <a:spcPts val="160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numCol="1"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en-GB" altLang="en-GB"/>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1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990033"/>
        </a:solidFill>
        <a:effectLst/>
      </p:bgPr>
    </p:bg>
    <p:spTree>
      <p:nvGrpSpPr>
        <p:cNvPr id="1" name="Shape 53"/>
        <p:cNvGrpSpPr/>
        <p:nvPr/>
      </p:nvGrpSpPr>
      <p:grpSpPr>
        <a:xfrm>
          <a:off x="0" y="0"/>
          <a:ext cx="0" cy="0"/>
          <a:chOff x="0" y="0"/>
          <a:chExt cx="0" cy="0"/>
        </a:xfrm>
      </p:grpSpPr>
      <p:graphicFrame>
        <p:nvGraphicFramePr>
          <p:cNvPr id="54" name="Google Shape;54;p13"/>
          <p:cNvGraphicFramePr/>
          <p:nvPr>
            <p:extLst>
              <p:ext uri="{D42A27DB-BD31-4B8C-83A1-F6EECF244321}">
                <p14:modId xmlns:p14="http://schemas.microsoft.com/office/powerpoint/2010/main" val="736423125"/>
              </p:ext>
            </p:extLst>
          </p:nvPr>
        </p:nvGraphicFramePr>
        <p:xfrm>
          <a:off x="124867" y="1496688"/>
          <a:ext cx="8894266" cy="3335543"/>
        </p:xfrm>
        <a:graphic>
          <a:graphicData uri="http://schemas.openxmlformats.org/drawingml/2006/table">
            <a:tbl>
              <a:tblPr>
                <a:noFill/>
                <a:tableStyleId>{C2EC5F0A-FB52-4A5B-99EB-669E6AC55DE8}</a:tableStyleId>
              </a:tblPr>
              <a:tblGrid>
                <a:gridCol w="443751">
                  <a:extLst>
                    <a:ext uri="{9D8B030D-6E8A-4147-A177-3AD203B41FA5}">
                      <a16:colId xmlns:a16="http://schemas.microsoft.com/office/drawing/2014/main" val="20000"/>
                    </a:ext>
                  </a:extLst>
                </a:gridCol>
                <a:gridCol w="2335947">
                  <a:extLst>
                    <a:ext uri="{9D8B030D-6E8A-4147-A177-3AD203B41FA5}">
                      <a16:colId xmlns:a16="http://schemas.microsoft.com/office/drawing/2014/main" val="20001"/>
                    </a:ext>
                  </a:extLst>
                </a:gridCol>
                <a:gridCol w="2136161">
                  <a:extLst>
                    <a:ext uri="{9D8B030D-6E8A-4147-A177-3AD203B41FA5}">
                      <a16:colId xmlns:a16="http://schemas.microsoft.com/office/drawing/2014/main" val="20002"/>
                    </a:ext>
                  </a:extLst>
                </a:gridCol>
                <a:gridCol w="1990165">
                  <a:extLst>
                    <a:ext uri="{9D8B030D-6E8A-4147-A177-3AD203B41FA5}">
                      <a16:colId xmlns:a16="http://schemas.microsoft.com/office/drawing/2014/main" val="20003"/>
                    </a:ext>
                  </a:extLst>
                </a:gridCol>
                <a:gridCol w="1988242">
                  <a:extLst>
                    <a:ext uri="{9D8B030D-6E8A-4147-A177-3AD203B41FA5}">
                      <a16:colId xmlns:a16="http://schemas.microsoft.com/office/drawing/2014/main" val="357926995"/>
                    </a:ext>
                  </a:extLst>
                </a:gridCol>
              </a:tblGrid>
              <a:tr h="259060">
                <a:tc>
                  <a:txBody>
                    <a:bodyPr/>
                    <a:lstStyle/>
                    <a:p>
                      <a:pPr marL="0" lvl="0" indent="0" algn="l" rtl="0">
                        <a:spcBef>
                          <a:spcPts val="0"/>
                        </a:spcBef>
                        <a:spcAft>
                          <a:spcPts val="0"/>
                        </a:spcAft>
                        <a:buNone/>
                      </a:pPr>
                      <a:endParaRPr sz="800" dirty="0"/>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ctr" rtl="0">
                        <a:spcBef>
                          <a:spcPts val="0"/>
                        </a:spcBef>
                        <a:spcAft>
                          <a:spcPts val="0"/>
                        </a:spcAft>
                        <a:buNone/>
                      </a:pPr>
                      <a:r>
                        <a:rPr lang="en-GB" altLang="en-GB" sz="1100" b="1" dirty="0">
                          <a:latin typeface="Arial Rounded MT Bold" panose="020F0704030504030204" pitchFamily="34" charset="0"/>
                          <a:ea typeface="Calibri"/>
                          <a:cs typeface="Calibri"/>
                          <a:sym typeface="Calibri"/>
                        </a:rPr>
                        <a:t>Basic</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Developing</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Competent</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lgn="ctr">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Skilful</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lgn="ctr">
                      <a:solidFill>
                        <a:srgbClr val="9E9E9E"/>
                      </a:solidFill>
                      <a:prstDash val="solid"/>
                      <a:round/>
                      <a:headEnd type="none" w="sm" len="sm"/>
                      <a:tailEnd type="none" w="sm" len="sm"/>
                    </a:lnB>
                    <a:solidFill>
                      <a:srgbClr val="00B0F0"/>
                    </a:solidFill>
                  </a:tcPr>
                </a:tc>
                <a:extLst>
                  <a:ext uri="{0D108BD9-81ED-4DB2-BD59-A6C34878D82A}">
                    <a16:rowId xmlns:a16="http://schemas.microsoft.com/office/drawing/2014/main" val="10000"/>
                  </a:ext>
                </a:extLst>
              </a:tr>
              <a:tr h="2985053">
                <a:tc>
                  <a:txBody>
                    <a:bodyPr/>
                    <a:lstStyle/>
                    <a:p>
                      <a:pPr marL="0" lvl="0" indent="0" algn="l" rtl="0">
                        <a:spcBef>
                          <a:spcPts val="0"/>
                        </a:spcBef>
                        <a:spcAft>
                          <a:spcPts val="0"/>
                        </a:spcAft>
                        <a:buNone/>
                      </a:pPr>
                      <a:r>
                        <a:rPr lang="en-GB" altLang="en-GB" sz="1100" b="1" dirty="0">
                          <a:latin typeface="Arial Rounded MT Bold" panose="020F0704030504030204" pitchFamily="34" charset="0"/>
                          <a:ea typeface="Calibri"/>
                          <a:cs typeface="Calibri"/>
                          <a:sym typeface="Calibri"/>
                        </a:rPr>
                        <a:t>Project 1</a:t>
                      </a:r>
                      <a:endParaRPr sz="1100" b="1" dirty="0">
                        <a:latin typeface="Arial Rounded MT Bold" panose="020F0704030504030204" pitchFamily="34" charset="0"/>
                        <a:ea typeface="Calibri"/>
                        <a:cs typeface="Calibri"/>
                        <a:sym typeface="Calibri"/>
                      </a:endParaRPr>
                    </a:p>
                  </a:txBody>
                  <a:tcPr marL="91425" marR="91425" marT="91425" marB="91425" vert="vert"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l" rtl="0">
                        <a:spcBef>
                          <a:spcPts val="0"/>
                        </a:spcBef>
                        <a:spcAft>
                          <a:spcPts val="0"/>
                        </a:spcAft>
                        <a:buNone/>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Write a review.  A review is when someone watches something, for example a play, and writes about what they liked about it and what they didn’t.</a:t>
                      </a:r>
                    </a:p>
                    <a:p>
                      <a:pPr marL="0" lvl="0" indent="0" algn="l" rtl="0">
                        <a:spcBef>
                          <a:spcPts val="0"/>
                        </a:spcBef>
                        <a:spcAft>
                          <a:spcPts val="0"/>
                        </a:spcAft>
                        <a:buNone/>
                      </a:pPr>
                      <a:r>
                        <a:rPr lang="en-GB" sz="1100" dirty="0">
                          <a:solidFill>
                            <a:schemeClr val="dk1"/>
                          </a:solidFill>
                          <a:highlight>
                            <a:srgbClr val="FFFFFF"/>
                          </a:highlight>
                          <a:latin typeface="Arial Rounded MT Bold" panose="020F0704030504030204" pitchFamily="34" charset="0"/>
                          <a:ea typeface="Calibri"/>
                          <a:cs typeface="Calibri"/>
                          <a:sym typeface="Calibri"/>
                        </a:rPr>
                        <a:t>Choose a musical you might have seen, or could watch on </a:t>
                      </a:r>
                      <a:r>
                        <a:rPr lang="en-GB" sz="1100" dirty="0" err="1">
                          <a:solidFill>
                            <a:schemeClr val="dk1"/>
                          </a:solidFill>
                          <a:highlight>
                            <a:srgbClr val="FFFFFF"/>
                          </a:highlight>
                          <a:latin typeface="Arial Rounded MT Bold" panose="020F0704030504030204" pitchFamily="34" charset="0"/>
                          <a:ea typeface="Calibri"/>
                          <a:cs typeface="Calibri"/>
                          <a:sym typeface="Calibri"/>
                        </a:rPr>
                        <a:t>Youtube</a:t>
                      </a:r>
                      <a:r>
                        <a:rPr lang="en-GB" sz="1100" dirty="0">
                          <a:solidFill>
                            <a:schemeClr val="dk1"/>
                          </a:solidFill>
                          <a:highlight>
                            <a:srgbClr val="FFFFFF"/>
                          </a:highlight>
                          <a:latin typeface="Arial Rounded MT Bold" panose="020F0704030504030204" pitchFamily="34" charset="0"/>
                          <a:ea typeface="Calibri"/>
                          <a:cs typeface="Calibri"/>
                          <a:sym typeface="Calibri"/>
                        </a:rPr>
                        <a:t> and write about how good /bad you think it was and most importantly why.  Talk about how successful the storyline was and also the characters.  Don’t just say it was “good”, explain why you think this.</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l" rtl="0">
                        <a:spcBef>
                          <a:spcPts val="0"/>
                        </a:spcBef>
                        <a:spcAft>
                          <a:spcPts val="0"/>
                        </a:spcAft>
                        <a:buNone/>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Think about the quality of the acting.  How did the actors make their characters believable.  Explain it in terms of how they used their body language, facial expressions and voice.  Compare and contrast by saying who you think was more successful and what it was about how they performed their characters that made this the case. </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l" rtl="0">
                        <a:spcBef>
                          <a:spcPts val="0"/>
                        </a:spcBef>
                        <a:spcAft>
                          <a:spcPts val="0"/>
                        </a:spcAft>
                        <a:buNone/>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Discuss the semiotics.  This means how technical elements were used to add to the success of the performance, for example the costume, make up, set lighting, music.  These are all the things we use on top of the actual actor’s performance in order to make the performance as a whole more successful.</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lgn="ctr">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tc>
                  <a:txBody>
                    <a:bodyPr/>
                    <a:lstStyle/>
                    <a:p>
                      <a:pPr marL="0" lvl="0" indent="0" algn="l" rtl="0">
                        <a:spcBef>
                          <a:spcPts val="0"/>
                        </a:spcBef>
                        <a:spcAft>
                          <a:spcPts val="0"/>
                        </a:spcAft>
                        <a:buNone/>
                      </a:pPr>
                      <a:r>
                        <a:rPr lang="en-GB" sz="1100" dirty="0">
                          <a:highlight>
                            <a:srgbClr val="FFFFCC"/>
                          </a:highlight>
                          <a:latin typeface="Arial Rounded MT Bold" panose="020F0704030504030204" pitchFamily="34" charset="0"/>
                          <a:ea typeface="Calibri"/>
                          <a:cs typeface="Calibri"/>
                          <a:sym typeface="Calibri"/>
                        </a:rPr>
                        <a:t>Pick one musical number to analyse.  Discuss IN DETAIL all of the general things mentioned in the last three columns, </a:t>
                      </a:r>
                      <a:r>
                        <a:rPr lang="en-GB" sz="1100" dirty="0" err="1">
                          <a:highlight>
                            <a:srgbClr val="FFFFCC"/>
                          </a:highlight>
                          <a:latin typeface="Arial Rounded MT Bold" panose="020F0704030504030204" pitchFamily="34" charset="0"/>
                          <a:ea typeface="Calibri"/>
                          <a:cs typeface="Calibri"/>
                          <a:sym typeface="Calibri"/>
                        </a:rPr>
                        <a:t>i.e</a:t>
                      </a:r>
                      <a:r>
                        <a:rPr lang="en-GB" sz="1100" dirty="0">
                          <a:highlight>
                            <a:srgbClr val="FFFFCC"/>
                          </a:highlight>
                          <a:latin typeface="Arial Rounded MT Bold" panose="020F0704030504030204" pitchFamily="34" charset="0"/>
                          <a:ea typeface="Calibri"/>
                          <a:cs typeface="Calibri"/>
                          <a:sym typeface="Calibri"/>
                        </a:rPr>
                        <a:t> discuss the quality and effectiveness, the use of skills and the use of semiotics and how all of these things came together to make the number successful (or not).</a:t>
                      </a:r>
                      <a:endParaRPr sz="1100" dirty="0">
                        <a:highlight>
                          <a:srgbClr val="FFFFCC"/>
                        </a:highlight>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lgn="ctr">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F0"/>
                    </a:solidFill>
                  </a:tcPr>
                </a:tc>
                <a:extLst>
                  <a:ext uri="{0D108BD9-81ED-4DB2-BD59-A6C34878D82A}">
                    <a16:rowId xmlns:a16="http://schemas.microsoft.com/office/drawing/2014/main" val="10001"/>
                  </a:ext>
                </a:extLst>
              </a:tr>
            </a:tbl>
          </a:graphicData>
        </a:graphic>
      </p:graphicFrame>
      <p:sp>
        <p:nvSpPr>
          <p:cNvPr id="55" name="Google Shape;55;p13"/>
          <p:cNvSpPr txBox="1"/>
          <p:nvPr/>
        </p:nvSpPr>
        <p:spPr>
          <a:xfrm>
            <a:off x="138313" y="86767"/>
            <a:ext cx="6938682" cy="1327096"/>
          </a:xfrm>
          <a:prstGeom prst="rect">
            <a:avLst/>
          </a:prstGeom>
          <a:solidFill>
            <a:srgbClr val="FFCC99"/>
          </a:solidFill>
          <a:ln w="9525" cap="flat" cmpd="sng">
            <a:solidFill>
              <a:srgbClr val="000000"/>
            </a:solidFill>
            <a:prstDash val="solid"/>
            <a:round/>
            <a:headEnd type="none" w="sm" len="sm"/>
            <a:tailEnd type="none" w="sm" len="sm"/>
          </a:ln>
        </p:spPr>
        <p:txBody>
          <a:bodyPr spcFirstLastPara="1" wrap="square" lIns="91425" tIns="91425" rIns="91425" bIns="91425" numCol="1" anchor="t" anchorCtr="0">
            <a:noAutofit/>
          </a:bodyPr>
          <a:lstStyle/>
          <a:p>
            <a:pPr marL="0" lvl="0" indent="0" algn="l" rtl="0">
              <a:spcBef>
                <a:spcPts val="0"/>
              </a:spcBef>
              <a:spcAft>
                <a:spcPts val="0"/>
              </a:spcAft>
              <a:buNone/>
            </a:pPr>
            <a:r>
              <a:rPr lang="en-GB" altLang="en-GB" sz="1100" b="1" dirty="0">
                <a:latin typeface="Calibri"/>
                <a:ea typeface="Calibri"/>
                <a:cs typeface="Calibri"/>
                <a:sym typeface="Calibri"/>
              </a:rPr>
              <a:t>Contained below is the Home Learning Project and Creative tasks for Drama for this half term.</a:t>
            </a:r>
          </a:p>
          <a:p>
            <a:pPr marL="0" lvl="0" indent="0" algn="l" rtl="0">
              <a:spcBef>
                <a:spcPts val="0"/>
              </a:spcBef>
              <a:spcAft>
                <a:spcPts val="0"/>
              </a:spcAft>
              <a:buNone/>
            </a:pPr>
            <a:r>
              <a:rPr lang="en-GB" sz="1100" b="1" dirty="0">
                <a:latin typeface="Calibri"/>
                <a:ea typeface="Calibri"/>
                <a:cs typeface="Calibri"/>
                <a:sym typeface="Calibri"/>
              </a:rPr>
              <a:t>The project is differentiated and to allow you to stretch and challenge yourself.  Start off by completing the Basic, column, which all students must complete and then stretch yourself by moving on to the Developing, Competent and Skilful columns depending on how much of a challenge you want to take on.   Each of these projects must be completed to the level you choose over this half term and are considered the equivalent to a week’s work.  You need to choose a task from the creative tasks, one per week for the other remaining weeks.  Please forward any evidence you have to your teacher either through show my homework or email.</a:t>
            </a:r>
            <a:endParaRPr sz="1100" b="1" dirty="0">
              <a:latin typeface="Calibri" panose="020F0502020204030204" pitchFamily="34" charset="0"/>
              <a:ea typeface="Calibri"/>
              <a:cs typeface="Calibri" panose="020F0502020204030204" pitchFamily="34" charset="0"/>
              <a:sym typeface="Calibri"/>
            </a:endParaRPr>
          </a:p>
        </p:txBody>
      </p:sp>
      <p:pic>
        <p:nvPicPr>
          <p:cNvPr id="56" name="Google Shape;56;p13"/>
          <p:cNvPicPr preferRelativeResize="0"/>
          <p:nvPr/>
        </p:nvPicPr>
        <p:blipFill rotWithShape="1">
          <a:blip r:embed="rId3">
            <a:alphaModFix/>
          </a:blip>
          <a:srcRect l="11753" t="9779" r="5996"/>
          <a:stretch/>
        </p:blipFill>
        <p:spPr>
          <a:xfrm>
            <a:off x="7154425" y="32225"/>
            <a:ext cx="1633125" cy="453300"/>
          </a:xfrm>
          <a:prstGeom prst="rect">
            <a:avLst/>
          </a:prstGeom>
          <a:noFill/>
          <a:ln>
            <a:noFill/>
          </a:ln>
        </p:spPr>
      </p:pic>
      <p:sp>
        <p:nvSpPr>
          <p:cNvPr id="58" name="Google Shape;58;p13"/>
          <p:cNvSpPr/>
          <p:nvPr/>
        </p:nvSpPr>
        <p:spPr>
          <a:xfrm>
            <a:off x="2497015" y="1575036"/>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dirty="0"/>
          </a:p>
        </p:txBody>
      </p:sp>
      <p:sp>
        <p:nvSpPr>
          <p:cNvPr id="59" name="Google Shape;59;p13"/>
          <p:cNvSpPr/>
          <p:nvPr/>
        </p:nvSpPr>
        <p:spPr>
          <a:xfrm>
            <a:off x="4636904" y="1575036"/>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
        <p:nvSpPr>
          <p:cNvPr id="7" name="Google Shape;59;p13">
            <a:extLst>
              <a:ext uri="{FF2B5EF4-FFF2-40B4-BE49-F238E27FC236}">
                <a16:creationId xmlns:a16="http://schemas.microsoft.com/office/drawing/2014/main" id="{57F70CCE-C9BD-4661-8B66-77759E2EB3E2}"/>
              </a:ext>
            </a:extLst>
          </p:cNvPr>
          <p:cNvSpPr/>
          <p:nvPr/>
        </p:nvSpPr>
        <p:spPr>
          <a:xfrm>
            <a:off x="6658218" y="1575036"/>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990033"/>
        </a:solidFill>
        <a:effectLst/>
      </p:bgPr>
    </p:bg>
    <p:spTree>
      <p:nvGrpSpPr>
        <p:cNvPr id="1" name="Shape 53"/>
        <p:cNvGrpSpPr/>
        <p:nvPr/>
      </p:nvGrpSpPr>
      <p:grpSpPr>
        <a:xfrm>
          <a:off x="0" y="0"/>
          <a:ext cx="0" cy="0"/>
          <a:chOff x="0" y="0"/>
          <a:chExt cx="0" cy="0"/>
        </a:xfrm>
      </p:grpSpPr>
      <p:graphicFrame>
        <p:nvGraphicFramePr>
          <p:cNvPr id="54" name="Google Shape;54;p13"/>
          <p:cNvGraphicFramePr/>
          <p:nvPr>
            <p:extLst>
              <p:ext uri="{D42A27DB-BD31-4B8C-83A1-F6EECF244321}">
                <p14:modId xmlns:p14="http://schemas.microsoft.com/office/powerpoint/2010/main" val="1912396659"/>
              </p:ext>
            </p:extLst>
          </p:nvPr>
        </p:nvGraphicFramePr>
        <p:xfrm>
          <a:off x="138313" y="1211102"/>
          <a:ext cx="8875056" cy="3338200"/>
        </p:xfrm>
        <a:graphic>
          <a:graphicData uri="http://schemas.openxmlformats.org/drawingml/2006/table">
            <a:tbl>
              <a:tblPr>
                <a:noFill/>
                <a:tableStyleId>{C2EC5F0A-FB52-4A5B-99EB-669E6AC55DE8}</a:tableStyleId>
              </a:tblPr>
              <a:tblGrid>
                <a:gridCol w="387024">
                  <a:extLst>
                    <a:ext uri="{9D8B030D-6E8A-4147-A177-3AD203B41FA5}">
                      <a16:colId xmlns:a16="http://schemas.microsoft.com/office/drawing/2014/main" val="20000"/>
                    </a:ext>
                  </a:extLst>
                </a:gridCol>
                <a:gridCol w="2563645">
                  <a:extLst>
                    <a:ext uri="{9D8B030D-6E8A-4147-A177-3AD203B41FA5}">
                      <a16:colId xmlns:a16="http://schemas.microsoft.com/office/drawing/2014/main" val="20001"/>
                    </a:ext>
                  </a:extLst>
                </a:gridCol>
                <a:gridCol w="1751959">
                  <a:extLst>
                    <a:ext uri="{9D8B030D-6E8A-4147-A177-3AD203B41FA5}">
                      <a16:colId xmlns:a16="http://schemas.microsoft.com/office/drawing/2014/main" val="20002"/>
                    </a:ext>
                  </a:extLst>
                </a:gridCol>
                <a:gridCol w="2289842">
                  <a:extLst>
                    <a:ext uri="{9D8B030D-6E8A-4147-A177-3AD203B41FA5}">
                      <a16:colId xmlns:a16="http://schemas.microsoft.com/office/drawing/2014/main" val="20003"/>
                    </a:ext>
                  </a:extLst>
                </a:gridCol>
                <a:gridCol w="1882586">
                  <a:extLst>
                    <a:ext uri="{9D8B030D-6E8A-4147-A177-3AD203B41FA5}">
                      <a16:colId xmlns:a16="http://schemas.microsoft.com/office/drawing/2014/main" val="1220955479"/>
                    </a:ext>
                  </a:extLst>
                </a:gridCol>
              </a:tblGrid>
              <a:tr h="640750">
                <a:tc>
                  <a:txBody>
                    <a:bodyPr/>
                    <a:lstStyle/>
                    <a:p>
                      <a:pPr marL="0" lvl="0" indent="0" algn="l" rtl="0">
                        <a:spcBef>
                          <a:spcPts val="0"/>
                        </a:spcBef>
                        <a:spcAft>
                          <a:spcPts val="0"/>
                        </a:spcAft>
                        <a:buNone/>
                      </a:pPr>
                      <a:endParaRPr sz="800" dirty="0"/>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ctr" rtl="0">
                        <a:spcBef>
                          <a:spcPts val="0"/>
                        </a:spcBef>
                        <a:spcAft>
                          <a:spcPts val="0"/>
                        </a:spcAft>
                        <a:buNone/>
                      </a:pPr>
                      <a:r>
                        <a:rPr lang="en-GB" altLang="en-GB" sz="1100" b="1" dirty="0">
                          <a:latin typeface="Arial Rounded MT Bold" panose="020F0704030504030204" pitchFamily="34" charset="0"/>
                          <a:ea typeface="Calibri"/>
                          <a:cs typeface="Calibri"/>
                          <a:sym typeface="Calibri"/>
                        </a:rPr>
                        <a:t>Basic</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Developing</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Competent</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lgn="ctr">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Skilful</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lgn="ctr">
                      <a:solidFill>
                        <a:srgbClr val="9E9E9E"/>
                      </a:solidFill>
                      <a:prstDash val="solid"/>
                      <a:round/>
                      <a:headEnd type="none" w="sm" len="sm"/>
                      <a:tailEnd type="none" w="sm" len="sm"/>
                    </a:lnB>
                    <a:solidFill>
                      <a:srgbClr val="00B0F0"/>
                    </a:solidFill>
                  </a:tcPr>
                </a:tc>
                <a:extLst>
                  <a:ext uri="{0D108BD9-81ED-4DB2-BD59-A6C34878D82A}">
                    <a16:rowId xmlns:a16="http://schemas.microsoft.com/office/drawing/2014/main" val="10000"/>
                  </a:ext>
                </a:extLst>
              </a:tr>
              <a:tr h="936000">
                <a:tc>
                  <a:txBody>
                    <a:bodyPr/>
                    <a:lstStyle/>
                    <a:p>
                      <a:pPr marL="0" lvl="0" indent="0" algn="l" rtl="0">
                        <a:spcBef>
                          <a:spcPts val="0"/>
                        </a:spcBef>
                        <a:spcAft>
                          <a:spcPts val="0"/>
                        </a:spcAft>
                        <a:buNone/>
                      </a:pPr>
                      <a:r>
                        <a:rPr lang="en-GB" altLang="en-GB" sz="1100" b="1" dirty="0">
                          <a:latin typeface="Arial Rounded MT Bold" panose="020F0704030504030204" pitchFamily="34" charset="0"/>
                          <a:ea typeface="Calibri"/>
                          <a:cs typeface="Calibri"/>
                          <a:sym typeface="Calibri"/>
                        </a:rPr>
                        <a:t>Project 2</a:t>
                      </a:r>
                      <a:endParaRPr sz="1100" b="1" dirty="0">
                        <a:latin typeface="Arial Rounded MT Bold" panose="020F0704030504030204" pitchFamily="34" charset="0"/>
                        <a:ea typeface="Calibri"/>
                        <a:cs typeface="Calibri"/>
                        <a:sym typeface="Calibri"/>
                      </a:endParaRPr>
                    </a:p>
                  </a:txBody>
                  <a:tcPr marL="91425" marR="91425" marT="91425" marB="91425" vert="vert"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Write a bonus scene for the musical you have reviewed.  This must contain some of the characters from it but you need to introduce at least one new one.  The scene still needs to make sense in the context of the play/film, it can’t do or say anything that would alter the original story, but it needs to tell us some extra information that you think would fit.</a:t>
                      </a:r>
                    </a:p>
                    <a:p>
                      <a:pPr marL="0" lvl="0" indent="0" algn="l" rtl="0">
                        <a:spcBef>
                          <a:spcPts val="0"/>
                        </a:spcBef>
                        <a:spcAft>
                          <a:spcPts val="0"/>
                        </a:spcAft>
                        <a:buNone/>
                      </a:pPr>
                      <a:endParaRPr lang="en-GB" sz="1100" dirty="0">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lang="en-GB" sz="1100" dirty="0">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Write full stage directions for your scene.  This means a description of where it is set and what the characters are doing while they are talking </a:t>
                      </a:r>
                      <a:r>
                        <a:rPr lang="en-GB" sz="1100" dirty="0" err="1">
                          <a:latin typeface="Arial Rounded MT Bold" panose="020F0704030504030204" pitchFamily="34" charset="0"/>
                          <a:ea typeface="Calibri"/>
                          <a:cs typeface="Calibri"/>
                          <a:sym typeface="Calibri"/>
                        </a:rPr>
                        <a:t>i.e</a:t>
                      </a:r>
                      <a:r>
                        <a:rPr lang="en-GB" sz="1100" dirty="0">
                          <a:latin typeface="Arial Rounded MT Bold" panose="020F0704030504030204" pitchFamily="34" charset="0"/>
                          <a:ea typeface="Calibri"/>
                          <a:cs typeface="Calibri"/>
                          <a:sym typeface="Calibri"/>
                        </a:rPr>
                        <a:t> “John walks over to the door” etc.</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Take on the role of a member of the production team.  This means you could be costume, make-up, wardrobe designer or set, lighting or props designed and create some sketches of what you think that person would want part of the production to look like, </a:t>
                      </a:r>
                      <a:r>
                        <a:rPr lang="en-GB" sz="1100" dirty="0" err="1">
                          <a:latin typeface="Arial Rounded MT Bold" panose="020F0704030504030204" pitchFamily="34" charset="0"/>
                          <a:ea typeface="Calibri"/>
                          <a:cs typeface="Calibri"/>
                          <a:sym typeface="Calibri"/>
                        </a:rPr>
                        <a:t>i.e</a:t>
                      </a:r>
                      <a:r>
                        <a:rPr lang="en-GB" sz="1100" dirty="0">
                          <a:latin typeface="Arial Rounded MT Bold" panose="020F0704030504030204" pitchFamily="34" charset="0"/>
                          <a:ea typeface="Calibri"/>
                          <a:cs typeface="Calibri"/>
                          <a:sym typeface="Calibri"/>
                        </a:rPr>
                        <a:t> a drawing of one of the costumes or the set the scene is taking place in.</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lgn="ctr">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Try to create a musical number to fit in the scene you have created.  This could either be by creating a dance routine or a song that would add to the narrative of the scene and help to tell the story through music or movement.</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lgn="ctr">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F0"/>
                    </a:solidFill>
                  </a:tcPr>
                </a:tc>
                <a:extLst>
                  <a:ext uri="{0D108BD9-81ED-4DB2-BD59-A6C34878D82A}">
                    <a16:rowId xmlns:a16="http://schemas.microsoft.com/office/drawing/2014/main" val="10001"/>
                  </a:ext>
                </a:extLst>
              </a:tr>
            </a:tbl>
          </a:graphicData>
        </a:graphic>
      </p:graphicFrame>
      <p:pic>
        <p:nvPicPr>
          <p:cNvPr id="56" name="Google Shape;56;p13"/>
          <p:cNvPicPr preferRelativeResize="0"/>
          <p:nvPr/>
        </p:nvPicPr>
        <p:blipFill rotWithShape="1">
          <a:blip r:embed="rId3">
            <a:alphaModFix/>
          </a:blip>
          <a:srcRect l="11753" t="9779" r="5996"/>
          <a:stretch/>
        </p:blipFill>
        <p:spPr>
          <a:xfrm>
            <a:off x="7154425" y="32225"/>
            <a:ext cx="1633125" cy="453300"/>
          </a:xfrm>
          <a:prstGeom prst="rect">
            <a:avLst/>
          </a:prstGeom>
          <a:noFill/>
          <a:ln>
            <a:noFill/>
          </a:ln>
        </p:spPr>
      </p:pic>
      <p:sp>
        <p:nvSpPr>
          <p:cNvPr id="58" name="Google Shape;58;p13"/>
          <p:cNvSpPr/>
          <p:nvPr/>
        </p:nvSpPr>
        <p:spPr>
          <a:xfrm>
            <a:off x="2639615" y="1465823"/>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
        <p:nvSpPr>
          <p:cNvPr id="59" name="Google Shape;59;p13"/>
          <p:cNvSpPr/>
          <p:nvPr/>
        </p:nvSpPr>
        <p:spPr>
          <a:xfrm>
            <a:off x="4402200" y="1465823"/>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
        <p:nvSpPr>
          <p:cNvPr id="6" name="Google Shape;59;p13">
            <a:extLst>
              <a:ext uri="{FF2B5EF4-FFF2-40B4-BE49-F238E27FC236}">
                <a16:creationId xmlns:a16="http://schemas.microsoft.com/office/drawing/2014/main" id="{A079E629-A16A-4B5B-B302-AE7CC6F26541}"/>
              </a:ext>
            </a:extLst>
          </p:cNvPr>
          <p:cNvSpPr/>
          <p:nvPr/>
        </p:nvSpPr>
        <p:spPr>
          <a:xfrm>
            <a:off x="6707784" y="1465823"/>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13796928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990033"/>
        </a:solidFill>
        <a:effectLst/>
      </p:bgPr>
    </p:bg>
    <p:spTree>
      <p:nvGrpSpPr>
        <p:cNvPr id="1" name="Shape 53"/>
        <p:cNvGrpSpPr/>
        <p:nvPr/>
      </p:nvGrpSpPr>
      <p:grpSpPr>
        <a:xfrm>
          <a:off x="0" y="0"/>
          <a:ext cx="0" cy="0"/>
          <a:chOff x="0" y="0"/>
          <a:chExt cx="0" cy="0"/>
        </a:xfrm>
      </p:grpSpPr>
      <p:graphicFrame>
        <p:nvGraphicFramePr>
          <p:cNvPr id="54" name="Google Shape;54;p13"/>
          <p:cNvGraphicFramePr/>
          <p:nvPr>
            <p:extLst>
              <p:ext uri="{D42A27DB-BD31-4B8C-83A1-F6EECF244321}">
                <p14:modId xmlns:p14="http://schemas.microsoft.com/office/powerpoint/2010/main" val="4183697125"/>
              </p:ext>
            </p:extLst>
          </p:nvPr>
        </p:nvGraphicFramePr>
        <p:xfrm>
          <a:off x="244676" y="800229"/>
          <a:ext cx="8702553" cy="4192726"/>
        </p:xfrm>
        <a:graphic>
          <a:graphicData uri="http://schemas.openxmlformats.org/drawingml/2006/table">
            <a:tbl>
              <a:tblPr>
                <a:noFill/>
                <a:tableStyleId>{C2EC5F0A-FB52-4A5B-99EB-669E6AC55DE8}</a:tableStyleId>
              </a:tblPr>
              <a:tblGrid>
                <a:gridCol w="2900851">
                  <a:extLst>
                    <a:ext uri="{9D8B030D-6E8A-4147-A177-3AD203B41FA5}">
                      <a16:colId xmlns:a16="http://schemas.microsoft.com/office/drawing/2014/main" val="20000"/>
                    </a:ext>
                  </a:extLst>
                </a:gridCol>
                <a:gridCol w="3070856">
                  <a:extLst>
                    <a:ext uri="{9D8B030D-6E8A-4147-A177-3AD203B41FA5}">
                      <a16:colId xmlns:a16="http://schemas.microsoft.com/office/drawing/2014/main" val="20001"/>
                    </a:ext>
                  </a:extLst>
                </a:gridCol>
                <a:gridCol w="2730846">
                  <a:extLst>
                    <a:ext uri="{9D8B030D-6E8A-4147-A177-3AD203B41FA5}">
                      <a16:colId xmlns:a16="http://schemas.microsoft.com/office/drawing/2014/main" val="20002"/>
                    </a:ext>
                  </a:extLst>
                </a:gridCol>
              </a:tblGrid>
              <a:tr h="1369936">
                <a:tc>
                  <a:txBody>
                    <a:bodyPr/>
                    <a:lstStyle/>
                    <a:p>
                      <a:pPr>
                        <a:lnSpc>
                          <a:spcPct val="107000"/>
                        </a:lnSpc>
                        <a:spcBef>
                          <a:spcPts val="300"/>
                        </a:spcBef>
                        <a:spcAft>
                          <a:spcPts val="300"/>
                        </a:spcAft>
                      </a:pPr>
                      <a:r>
                        <a:rPr lang="en-GB" sz="1100" b="0" dirty="0">
                          <a:effectLst/>
                          <a:latin typeface="Arial Rounded MT Bold" panose="020F0704030504030204" pitchFamily="34" charset="0"/>
                          <a:ea typeface="Calibri" panose="020F0502020204030204" pitchFamily="34" charset="0"/>
                        </a:rPr>
                        <a:t>Write a detailed description of a location for an improvised scene where two strangers meet for the first time and for some reason strike up a conversation.  What does it look like, sound like, smell like, why might they both be there at the same time. </a:t>
                      </a: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99FF"/>
                    </a:solidFill>
                  </a:tcPr>
                </a:tc>
                <a:tc>
                  <a:txBody>
                    <a:bodyPr/>
                    <a:lstStyle/>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Create a character and give them a back story.  Think about their live, job, friends, hobbies, personality and give them a secret that they are hiding and why it might be difficult for them to do this.</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99FF"/>
                    </a:solidFill>
                  </a:tcPr>
                </a:tc>
                <a:tc>
                  <a:txBody>
                    <a:bodyPr/>
                    <a:lstStyle/>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Get a member of your family to pick 5 random objects from around your house and bring them to you.  Can you write a short scene that in some way either has all of the objects either in it and/of mentioned in the dialogue.</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99FF"/>
                    </a:solidFill>
                  </a:tcPr>
                </a:tc>
                <a:extLst>
                  <a:ext uri="{0D108BD9-81ED-4DB2-BD59-A6C34878D82A}">
                    <a16:rowId xmlns:a16="http://schemas.microsoft.com/office/drawing/2014/main" val="10000"/>
                  </a:ext>
                </a:extLst>
              </a:tr>
              <a:tr h="2822790">
                <a:tc>
                  <a:txBody>
                    <a:bodyPr/>
                    <a:lstStyle/>
                    <a:p>
                      <a:pPr marL="0" marR="0" lvl="0" indent="0" algn="l" defTabSz="914400" rtl="0" eaLnBrk="1" fontAlgn="auto" latinLnBrk="0" hangingPunct="1">
                        <a:lnSpc>
                          <a:spcPct val="107000"/>
                        </a:lnSpc>
                        <a:spcBef>
                          <a:spcPts val="300"/>
                        </a:spcBef>
                        <a:spcAft>
                          <a:spcPts val="300"/>
                        </a:spcAft>
                        <a:buClr>
                          <a:srgbClr val="000000"/>
                        </a:buClr>
                        <a:buSzTx/>
                        <a:buFont typeface="Arial"/>
                        <a:buNone/>
                        <a:tabLst/>
                        <a:defRPr/>
                      </a:pPr>
                      <a:r>
                        <a:rPr lang="en-GB" sz="1100" b="0" dirty="0">
                          <a:effectLst/>
                          <a:latin typeface="Arial Rounded MT Bold" panose="020F0704030504030204" pitchFamily="34" charset="0"/>
                          <a:ea typeface="Calibri" panose="020F0502020204030204" pitchFamily="34" charset="0"/>
                        </a:rPr>
                        <a:t>Using people in your family try to tell a fairy story through still image with you as the narrator.  Get them to create at least 5 freeze frame images that change at appropriate points in the story as you tell it.  </a:t>
                      </a:r>
                      <a:r>
                        <a:rPr lang="en-GB" sz="1100" b="0">
                          <a:effectLst/>
                          <a:latin typeface="Arial Rounded MT Bold" panose="020F0704030504030204" pitchFamily="34" charset="0"/>
                          <a:ea typeface="Calibri" panose="020F0502020204030204" pitchFamily="34" charset="0"/>
                        </a:rPr>
                        <a:t>Remind them </a:t>
                      </a:r>
                      <a:r>
                        <a:rPr lang="en-GB" sz="1100" b="0" dirty="0">
                          <a:effectLst/>
                          <a:latin typeface="Arial Rounded MT Bold" panose="020F0704030504030204" pitchFamily="34" charset="0"/>
                          <a:ea typeface="Calibri" panose="020F0502020204030204" pitchFamily="34" charset="0"/>
                        </a:rPr>
                        <a:t>that they are not allowed to speak or communicate with each other and if they play different characters, they need to use their body language and facial expression to make it really clear who they are and what is happening.  You must be director and mould them into the positions you want them to freeze in.</a:t>
                      </a:r>
                    </a:p>
                    <a:p>
                      <a:pPr>
                        <a:lnSpc>
                          <a:spcPct val="107000"/>
                        </a:lnSpc>
                        <a:spcBef>
                          <a:spcPts val="300"/>
                        </a:spcBef>
                        <a:spcAft>
                          <a:spcPts val="300"/>
                        </a:spcAft>
                      </a:pP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99"/>
                    </a:solidFill>
                  </a:tcPr>
                </a:tc>
                <a:tc>
                  <a:txBody>
                    <a:bodyPr/>
                    <a:lstStyle/>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Write 4 questions you could ask a character during a hot seating exercise (this is where an actor sits in a chair and is asked questions that they have to try and answer as though they were a particular character).  This could be a character from Everybody’s talking about Jamie or something else.  The aim is to try and get the actor to think as though they were that character and learn new things about “themselves”.</a:t>
                      </a:r>
                    </a:p>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Extension – You could try and do the exercise practically by getting a member of your family to pretend to be the character while you ask them the questions.</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99"/>
                    </a:solidFill>
                  </a:tcPr>
                </a:tc>
                <a:tc>
                  <a:txBody>
                    <a:bodyPr/>
                    <a:lstStyle/>
                    <a:p>
                      <a:pPr>
                        <a:lnSpc>
                          <a:spcPct val="107000"/>
                        </a:lnSpc>
                        <a:spcBef>
                          <a:spcPts val="300"/>
                        </a:spcBef>
                        <a:spcAft>
                          <a:spcPts val="300"/>
                        </a:spcAft>
                      </a:pPr>
                      <a:r>
                        <a:rPr lang="en-GB" sz="1100" b="0" dirty="0">
                          <a:effectLst/>
                          <a:latin typeface="Arial Rounded MT Bold" panose="020F0704030504030204" pitchFamily="34" charset="0"/>
                          <a:ea typeface="Calibri" panose="020F0502020204030204" pitchFamily="34" charset="0"/>
                        </a:rPr>
                        <a:t>Choose a famous person to study.  Watch clips of them and look carefully how they move and speak and if there are any particular habits that they have. Can you use your body language, facial expression and vocal skills to copy this person and impersonate them?</a:t>
                      </a:r>
                    </a:p>
                    <a:p>
                      <a:pPr>
                        <a:lnSpc>
                          <a:spcPct val="107000"/>
                        </a:lnSpc>
                        <a:spcBef>
                          <a:spcPts val="300"/>
                        </a:spcBef>
                        <a:spcAft>
                          <a:spcPts val="300"/>
                        </a:spcAft>
                      </a:pPr>
                      <a:r>
                        <a:rPr lang="en-GB" sz="1100" b="0" dirty="0">
                          <a:effectLst/>
                          <a:latin typeface="Arial Rounded MT Bold" panose="020F0704030504030204" pitchFamily="34" charset="0"/>
                          <a:ea typeface="Calibri" panose="020F0502020204030204" pitchFamily="34" charset="0"/>
                        </a:rPr>
                        <a:t>Extension – Perform it to a member of your family and see if they can tell who you are trying to be.</a:t>
                      </a: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99"/>
                    </a:solidFill>
                  </a:tcPr>
                </a:tc>
                <a:extLst>
                  <a:ext uri="{0D108BD9-81ED-4DB2-BD59-A6C34878D82A}">
                    <a16:rowId xmlns:a16="http://schemas.microsoft.com/office/drawing/2014/main" val="10001"/>
                  </a:ext>
                </a:extLst>
              </a:tr>
            </a:tbl>
          </a:graphicData>
        </a:graphic>
      </p:graphicFrame>
      <p:sp>
        <p:nvSpPr>
          <p:cNvPr id="55" name="Google Shape;55;p13"/>
          <p:cNvSpPr txBox="1"/>
          <p:nvPr/>
        </p:nvSpPr>
        <p:spPr>
          <a:xfrm>
            <a:off x="244676" y="150545"/>
            <a:ext cx="6796649" cy="517965"/>
          </a:xfrm>
          <a:prstGeom prst="rect">
            <a:avLst/>
          </a:prstGeom>
          <a:solidFill>
            <a:srgbClr val="FFFFCC"/>
          </a:solidFill>
          <a:ln w="9525" cap="flat" cmpd="sng">
            <a:solidFill>
              <a:srgbClr val="000000"/>
            </a:solidFill>
            <a:prstDash val="solid"/>
            <a:round/>
            <a:headEnd type="none" w="sm" len="sm"/>
            <a:tailEnd type="none" w="sm" len="sm"/>
          </a:ln>
        </p:spPr>
        <p:txBody>
          <a:bodyPr spcFirstLastPara="1" wrap="square" lIns="91425" tIns="91425" rIns="91425" bIns="91425" numCol="1" anchor="ctr"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r>
              <a:rPr kumimoji="0" lang="en-GB" altLang="en-GB" sz="1100" b="1" i="0" u="none" strike="noStrike" kern="0" cap="none" spc="0" normalizeH="0" baseline="0" noProof="0">
                <a:ln>
                  <a:noFill/>
                </a:ln>
                <a:solidFill>
                  <a:srgbClr val="000000"/>
                </a:solidFill>
                <a:effectLst/>
                <a:uLnTx/>
                <a:uFillTx/>
                <a:latin typeface="Arial Rounded MT Bold" panose="020F0704030504030204" pitchFamily="34" charset="0"/>
                <a:ea typeface="Calibri"/>
                <a:cs typeface="Calibri"/>
                <a:sym typeface="Calibri"/>
              </a:rPr>
              <a:t>Choose </a:t>
            </a:r>
            <a:r>
              <a:rPr kumimoji="0" lang="en-GB" altLang="en-GB" sz="1100" b="1" i="0" u="none" strike="noStrike" kern="0" cap="none" spc="0" normalizeH="0" baseline="0" noProof="0" dirty="0">
                <a:ln>
                  <a:noFill/>
                </a:ln>
                <a:solidFill>
                  <a:srgbClr val="000000"/>
                </a:solidFill>
                <a:effectLst/>
                <a:uLnTx/>
                <a:uFillTx/>
                <a:latin typeface="Arial Rounded MT Bold" panose="020F0704030504030204" pitchFamily="34" charset="0"/>
                <a:ea typeface="Calibri"/>
                <a:cs typeface="Calibri"/>
                <a:sym typeface="Calibri"/>
              </a:rPr>
              <a:t>a task for today's home learning  - Complete one task per week, when not completing a project task, for this half term.</a:t>
            </a:r>
            <a:endParaRPr kumimoji="0" sz="1100" b="1" i="0" u="none" strike="noStrike" kern="0" cap="none" spc="0" normalizeH="0" baseline="0" noProof="0" dirty="0">
              <a:ln>
                <a:noFill/>
              </a:ln>
              <a:solidFill>
                <a:srgbClr val="000000"/>
              </a:solidFill>
              <a:effectLst/>
              <a:uLnTx/>
              <a:uFillTx/>
              <a:latin typeface="Arial Rounded MT Bold" panose="020F0704030504030204" pitchFamily="34" charset="0"/>
              <a:ea typeface="Calibri"/>
              <a:cs typeface="Calibri"/>
              <a:sym typeface="Calibri"/>
            </a:endParaRPr>
          </a:p>
        </p:txBody>
      </p:sp>
      <p:pic>
        <p:nvPicPr>
          <p:cNvPr id="56" name="Google Shape;56;p13"/>
          <p:cNvPicPr preferRelativeResize="0"/>
          <p:nvPr/>
        </p:nvPicPr>
        <p:blipFill rotWithShape="1">
          <a:blip r:embed="rId3">
            <a:alphaModFix/>
          </a:blip>
          <a:srcRect l="11753" t="9779" r="5996"/>
          <a:stretch/>
        </p:blipFill>
        <p:spPr>
          <a:xfrm>
            <a:off x="7154425" y="32225"/>
            <a:ext cx="1633125" cy="453300"/>
          </a:xfrm>
          <a:prstGeom prst="rect">
            <a:avLst/>
          </a:prstGeom>
          <a:noFill/>
          <a:ln>
            <a:noFill/>
          </a:ln>
        </p:spPr>
      </p:pic>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137</TotalTime>
  <Words>1098</Words>
  <Application>Microsoft Office PowerPoint</Application>
  <PresentationFormat>On-screen Show (16:9)</PresentationFormat>
  <Paragraphs>31</Paragraphs>
  <Slides>3</Slides>
  <Notes>3</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Arial Rounded MT Bold</vt:lpstr>
      <vt:lpstr>Calibri</vt:lpstr>
      <vt:lpstr>Simple Light</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hp</dc:creator>
  <cp:lastModifiedBy>Hannah Taylor</cp:lastModifiedBy>
  <cp:revision>24</cp:revision>
  <dcterms:modified xsi:type="dcterms:W3CDTF">2020-06-03T10:04:30Z</dcterms:modified>
</cp:coreProperties>
</file>