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87e9c4e03d_0_96:notes"/>
          <p:cNvSpPr/>
          <p:nvPr>
            <p:ph idx="2" type="sldImg"/>
          </p:nvPr>
        </p:nvSpPr>
        <p:spPr>
          <a:xfrm>
            <a:off x="91291" y="685727"/>
            <a:ext cx="66756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87e9c4e03d_0_96:notes"/>
          <p:cNvSpPr txBox="1"/>
          <p:nvPr>
            <p:ph idx="1" type="body"/>
          </p:nvPr>
        </p:nvSpPr>
        <p:spPr>
          <a:xfrm>
            <a:off x="685801" y="4343402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7e9c4e03d_0_104:notes"/>
          <p:cNvSpPr/>
          <p:nvPr>
            <p:ph idx="2" type="sldImg"/>
          </p:nvPr>
        </p:nvSpPr>
        <p:spPr>
          <a:xfrm>
            <a:off x="91291" y="685727"/>
            <a:ext cx="66756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87e9c4e03d_0_104:notes"/>
          <p:cNvSpPr txBox="1"/>
          <p:nvPr>
            <p:ph idx="1" type="body"/>
          </p:nvPr>
        </p:nvSpPr>
        <p:spPr>
          <a:xfrm>
            <a:off x="685801" y="4343402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857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857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857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857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>
            <a:lvl1pPr indent="-2984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8575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8575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8575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8575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●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8575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Arial"/>
              <a:buChar char="○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8575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900"/>
              <a:buFont typeface="Arial"/>
              <a:buChar char="■"/>
              <a:defRPr b="0" i="0" sz="12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indent="-3175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2pPr>
            <a:lvl3pPr indent="-3175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indent="-31750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4pPr>
            <a:lvl5pPr indent="-31750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»"/>
              <a:defRPr/>
            </a:lvl5pPr>
            <a:lvl6pPr indent="-31750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6pPr>
            <a:lvl7pPr indent="-31750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7pPr>
            <a:lvl8pPr indent="-31750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8pPr>
            <a:lvl9pPr indent="-31750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" name="Google Shape;64;p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ctr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Calibri"/>
              <a:buNone/>
              <a:defRPr b="1" sz="3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>
                <a:solidFill>
                  <a:schemeClr val="lt1"/>
                </a:solidFill>
              </a:defRPr>
            </a:lvl1pPr>
            <a:lvl2pPr indent="-2286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5pPr>
            <a:lvl6pPr indent="-228600" lvl="5" marL="2743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6pPr>
            <a:lvl7pPr indent="-228600" lvl="6" marL="3200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7pPr>
            <a:lvl8pPr indent="-228600" lvl="7" marL="3657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8pPr>
            <a:lvl9pPr indent="-228600" lvl="8" marL="4114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457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 sz="2100"/>
            </a:lvl1pPr>
            <a:lvl2pPr indent="-3429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2pPr>
            <a:lvl3pPr indent="-32385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3pPr>
            <a:lvl4pPr indent="-31750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 sz="1400"/>
            </a:lvl4pPr>
            <a:lvl5pPr indent="-31750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»"/>
              <a:defRPr sz="1400"/>
            </a:lvl5pPr>
            <a:lvl6pPr indent="-31750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6pPr>
            <a:lvl7pPr indent="-31750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7pPr>
            <a:lvl8pPr indent="-31750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8pPr>
            <a:lvl9pPr indent="-31750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9pPr>
          </a:lstStyle>
          <a:p/>
        </p:txBody>
      </p:sp>
      <p:sp>
        <p:nvSpPr>
          <p:cNvPr id="82" name="Google Shape;82;p18"/>
          <p:cNvSpPr txBox="1"/>
          <p:nvPr>
            <p:ph idx="2" type="body"/>
          </p:nvPr>
        </p:nvSpPr>
        <p:spPr>
          <a:xfrm>
            <a:off x="4648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Char char="•"/>
              <a:defRPr sz="2100"/>
            </a:lvl1pPr>
            <a:lvl2pPr indent="-342900" lvl="1" marL="914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2pPr>
            <a:lvl3pPr indent="-32385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3pPr>
            <a:lvl4pPr indent="-31750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 sz="1400"/>
            </a:lvl4pPr>
            <a:lvl5pPr indent="-31750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»"/>
              <a:defRPr sz="1400"/>
            </a:lvl5pPr>
            <a:lvl6pPr indent="-31750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6pPr>
            <a:lvl7pPr indent="-31750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7pPr>
            <a:lvl8pPr indent="-31750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8pPr>
            <a:lvl9pPr indent="-31750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9pPr>
          </a:lstStyle>
          <a:p/>
        </p:txBody>
      </p:sp>
      <p:sp>
        <p:nvSpPr>
          <p:cNvPr id="83" name="Google Shape;83;p1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1pPr>
            <a:lvl2pPr indent="-2286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b="1" sz="1500"/>
            </a:lvl2pPr>
            <a:lvl3pPr indent="-2286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5pPr>
            <a:lvl6pPr indent="-228600" lvl="5" marL="2743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6pPr>
            <a:lvl7pPr indent="-228600" lvl="6" marL="3200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7pPr>
            <a:lvl8pPr indent="-228600" lvl="7" marL="3657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8pPr>
            <a:lvl9pPr indent="-228600" lvl="8" marL="4114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9" name="Google Shape;89;p19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4290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1pPr>
            <a:lvl2pPr indent="-32385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–"/>
              <a:defRPr sz="1500"/>
            </a:lvl2pPr>
            <a:lvl3pPr indent="-3175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3pPr>
            <a:lvl4pPr indent="-3048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–"/>
              <a:defRPr sz="1200"/>
            </a:lvl4pPr>
            <a:lvl5pPr indent="-3048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»"/>
              <a:defRPr sz="1200"/>
            </a:lvl5pPr>
            <a:lvl6pPr indent="-304800" lvl="5" marL="2743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6pPr>
            <a:lvl7pPr indent="-304800" lvl="6" marL="3200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7pPr>
            <a:lvl8pPr indent="-304800" lvl="7" marL="3657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8pPr>
            <a:lvl9pPr indent="-304800" lvl="8" marL="4114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90" name="Google Shape;90;p19"/>
          <p:cNvSpPr txBox="1"/>
          <p:nvPr>
            <p:ph idx="3" type="body"/>
          </p:nvPr>
        </p:nvSpPr>
        <p:spPr>
          <a:xfrm>
            <a:off x="4645026" y="1151335"/>
            <a:ext cx="4041600" cy="480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1pPr>
            <a:lvl2pPr indent="-2286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b="1" sz="1500"/>
            </a:lvl2pPr>
            <a:lvl3pPr indent="-2286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1" sz="1400"/>
            </a:lvl3pPr>
            <a:lvl4pPr indent="-2286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4pPr>
            <a:lvl5pPr indent="-2286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5pPr>
            <a:lvl6pPr indent="-228600" lvl="5" marL="2743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6pPr>
            <a:lvl7pPr indent="-228600" lvl="6" marL="3200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7pPr>
            <a:lvl8pPr indent="-228600" lvl="7" marL="3657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8pPr>
            <a:lvl9pPr indent="-228600" lvl="8" marL="4114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1" name="Google Shape;91;p19"/>
          <p:cNvSpPr txBox="1"/>
          <p:nvPr>
            <p:ph idx="4" type="body"/>
          </p:nvPr>
        </p:nvSpPr>
        <p:spPr>
          <a:xfrm>
            <a:off x="4645026" y="1631156"/>
            <a:ext cx="40416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42900" lvl="0" marL="4572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1pPr>
            <a:lvl2pPr indent="-32385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–"/>
              <a:defRPr sz="1500"/>
            </a:lvl2pPr>
            <a:lvl3pPr indent="-3175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/>
            </a:lvl3pPr>
            <a:lvl4pPr indent="-304800" lvl="3" marL="1828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–"/>
              <a:defRPr sz="1200"/>
            </a:lvl4pPr>
            <a:lvl5pPr indent="-304800" lvl="4" marL="22860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»"/>
              <a:defRPr sz="1200"/>
            </a:lvl5pPr>
            <a:lvl6pPr indent="-304800" lvl="5" marL="2743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6pPr>
            <a:lvl7pPr indent="-304800" lvl="6" marL="3200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7pPr>
            <a:lvl8pPr indent="-304800" lvl="7" marL="3657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8pPr>
            <a:lvl9pPr indent="-304800" lvl="8" marL="41148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457201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None/>
              <a:defRPr b="1"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61950" lvl="1" marL="9144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Char char="–"/>
              <a:defRPr sz="2100"/>
            </a:lvl2pPr>
            <a:lvl3pPr indent="-342900" lvl="2" marL="137160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2385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–"/>
              <a:defRPr sz="1500"/>
            </a:lvl4pPr>
            <a:lvl5pPr indent="-32385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»"/>
              <a:defRPr sz="1500"/>
            </a:lvl5pPr>
            <a:lvl6pPr indent="-32385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6pPr>
            <a:lvl7pPr indent="-32385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7pPr>
            <a:lvl8pPr indent="-32385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8pPr>
            <a:lvl9pPr indent="-32385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/>
            </a:lvl1pPr>
            <a:lvl2pPr indent="-228600" lvl="1" marL="914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3pPr>
            <a:lvl4pPr indent="-228600" lvl="3" marL="18288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4pPr>
            <a:lvl5pPr indent="-228600" lvl="4" marL="22860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5pPr>
            <a:lvl6pPr indent="-228600" lvl="5" marL="27432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6pPr>
            <a:lvl7pPr indent="-228600" lvl="6" marL="32004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7pPr>
            <a:lvl8pPr indent="-228600" lvl="7" marL="36576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8pPr>
            <a:lvl9pPr indent="-228600" lvl="8" marL="41148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9pPr>
          </a:lstStyle>
          <a:p/>
        </p:txBody>
      </p:sp>
      <p:sp>
        <p:nvSpPr>
          <p:cNvPr id="108" name="Google Shape;108;p2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9" name="Google Shape;109;p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2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Calibri"/>
              <a:buNone/>
              <a:defRPr b="1" sz="15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" name="Google Shape;113;p23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100"/>
              <a:buNone/>
              <a:defRPr sz="1100"/>
            </a:lvl1pPr>
            <a:lvl2pPr indent="-228600" lvl="1" marL="9144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800"/>
              <a:buNone/>
              <a:defRPr sz="800"/>
            </a:lvl3pPr>
            <a:lvl4pPr indent="-228600" lvl="3" marL="18288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4pPr>
            <a:lvl5pPr indent="-228600" lvl="4" marL="22860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5pPr>
            <a:lvl6pPr indent="-228600" lvl="5" marL="27432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6pPr>
            <a:lvl7pPr indent="-228600" lvl="6" marL="32004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7pPr>
            <a:lvl8pPr indent="-228600" lvl="7" marL="36576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8pPr>
            <a:lvl9pPr indent="-228600" lvl="8" marL="4114800" rtl="0" algn="l">
              <a:spcBef>
                <a:spcPts val="100"/>
              </a:spcBef>
              <a:spcAft>
                <a:spcPts val="0"/>
              </a:spcAft>
              <a:buClr>
                <a:schemeClr val="lt1"/>
              </a:buClr>
              <a:buSzPts val="700"/>
              <a:buNone/>
              <a:defRPr sz="7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indent="-3175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2pPr>
            <a:lvl3pPr indent="-3175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indent="-31750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4pPr>
            <a:lvl5pPr indent="-31750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»"/>
              <a:defRPr/>
            </a:lvl5pPr>
            <a:lvl6pPr indent="-31750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6pPr>
            <a:lvl7pPr indent="-31750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7pPr>
            <a:lvl8pPr indent="-31750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8pPr>
            <a:lvl9pPr indent="-31750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 rot="5400000">
            <a:off x="5463750" y="1371629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 rot="5400000">
            <a:off x="1272750" y="-609571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17500" lvl="0" marL="457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1pPr>
            <a:lvl2pPr indent="-317500" lvl="1" marL="914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2pPr>
            <a:lvl3pPr indent="-317500" lvl="2" marL="1371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3pPr>
            <a:lvl4pPr indent="-317500" lvl="3" marL="1828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–"/>
              <a:defRPr/>
            </a:lvl4pPr>
            <a:lvl5pPr indent="-317500" lvl="4" marL="22860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»"/>
              <a:defRPr/>
            </a:lvl5pPr>
            <a:lvl6pPr indent="-317500" lvl="5" marL="27432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6pPr>
            <a:lvl7pPr indent="-317500" lvl="6" marL="32004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7pPr>
            <a:lvl8pPr indent="-317500" lvl="7" marL="36576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8pPr>
            <a:lvl9pPr indent="-317500" lvl="8" marL="411480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>
            <p:ph type="title"/>
          </p:nvPr>
        </p:nvSpPr>
        <p:spPr>
          <a:xfrm>
            <a:off x="311700" y="5706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GB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  ‘Everyone's talking about Jamie’</a:t>
            </a:r>
            <a:r>
              <a:rPr lang="en-GB" sz="2400">
                <a:latin typeface="Comic Sans MS"/>
                <a:ea typeface="Comic Sans MS"/>
                <a:cs typeface="Comic Sans MS"/>
                <a:sym typeface="Comic Sans MS"/>
              </a:rPr>
              <a:t> in Education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5" name="Google Shape;135;p26"/>
          <p:cNvSpPr txBox="1"/>
          <p:nvPr>
            <p:ph idx="1" type="body"/>
          </p:nvPr>
        </p:nvSpPr>
        <p:spPr>
          <a:xfrm>
            <a:off x="311700" y="1430382"/>
            <a:ext cx="4987500" cy="36444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2250" lvl="0" marL="215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Read the interview with Anna Flische (</a:t>
            </a:r>
            <a:r>
              <a:rPr b="1"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pages 14/15</a:t>
            </a:r>
            <a:r>
              <a:rPr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 of the attached document)  Highlight any information that you think is important to be able to complete the 3 tasks below:</a:t>
            </a:r>
            <a:endParaRPr sz="1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Explain, in your own words, the process the designer goes through when creating designs for a production</a:t>
            </a:r>
            <a:endParaRPr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Explain, in your own words, what key things the designer needed to think about and consider when creating designs for the production</a:t>
            </a:r>
            <a:endParaRPr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Explain, in your own words, what key colours and symbols the director considered when creating designs for the production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1400" u="sng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6" name="Google Shape;136;p26"/>
          <p:cNvSpPr txBox="1"/>
          <p:nvPr>
            <p:ph idx="2" type="body"/>
          </p:nvPr>
        </p:nvSpPr>
        <p:spPr>
          <a:xfrm>
            <a:off x="5593278" y="471399"/>
            <a:ext cx="3239100" cy="4507500"/>
          </a:xfrm>
          <a:prstGeom prst="rect">
            <a:avLst/>
          </a:prstGeom>
          <a:noFill/>
          <a:ln cap="flat" cmpd="sng" w="2857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400">
                <a:latin typeface="Comic Sans MS"/>
                <a:ea typeface="Comic Sans MS"/>
                <a:cs typeface="Comic Sans MS"/>
                <a:sym typeface="Comic Sans MS"/>
              </a:rPr>
              <a:t>Sentence starters...</a:t>
            </a:r>
            <a:endParaRPr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</a:pPr>
            <a:r>
              <a:t/>
            </a:r>
            <a:endParaRPr sz="1400"/>
          </a:p>
          <a:p>
            <a:pPr indent="-2159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GB" sz="1400">
                <a:latin typeface="Comic Sans MS"/>
                <a:ea typeface="Comic Sans MS"/>
                <a:cs typeface="Comic Sans MS"/>
                <a:sym typeface="Comic Sans MS"/>
              </a:rPr>
              <a:t>The designer started by...</a:t>
            </a:r>
            <a:endParaRPr sz="1400"/>
          </a:p>
          <a:p>
            <a:pPr indent="-2159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-GB" sz="1400">
                <a:latin typeface="Comic Sans MS"/>
                <a:ea typeface="Comic Sans MS"/>
                <a:cs typeface="Comic Sans MS"/>
                <a:sym typeface="Comic Sans MS"/>
              </a:rPr>
              <a:t>The designer then...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Before the designer started to create the designs they needed to...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designer needed to think about...because...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designer needed to  understand...because...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designer needed to research...because...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Key colours the designer used were...because...</a:t>
            </a:r>
            <a:endParaRPr/>
          </a:p>
          <a:p>
            <a:pPr indent="-2222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-GB" sz="1400">
                <a:solidFill>
                  <a:srgbClr val="EEECE1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designer wanted to include symbols of...because...</a:t>
            </a:r>
            <a:endParaRPr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2000" u="sng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2000" u="sng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9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37" name="Google Shape;137;p26"/>
          <p:cNvSpPr txBox="1"/>
          <p:nvPr/>
        </p:nvSpPr>
        <p:spPr>
          <a:xfrm>
            <a:off x="311700" y="629764"/>
            <a:ext cx="4988400" cy="69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Intent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show understanding of how the set and costume designer works to create final designs for the production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erson wearing a costume&#10;&#10;Description generated with high confidence" id="138" name="Google Shape;138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510" y="1430382"/>
            <a:ext cx="544115" cy="5395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311700" y="57064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-GB" sz="24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  ‘Everyone's talking about Jamie’</a:t>
            </a:r>
            <a:r>
              <a:rPr lang="en-GB" sz="2400">
                <a:latin typeface="Comic Sans MS"/>
                <a:ea typeface="Comic Sans MS"/>
                <a:cs typeface="Comic Sans MS"/>
                <a:sym typeface="Comic Sans MS"/>
              </a:rPr>
              <a:t> in Education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489062" y="1282580"/>
            <a:ext cx="4987500" cy="3802200"/>
          </a:xfrm>
          <a:prstGeom prst="rect">
            <a:avLst/>
          </a:prstGeom>
          <a:solidFill>
            <a:srgbClr val="00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300">
                <a:solidFill>
                  <a:schemeClr val="dk1"/>
                </a:solidFill>
              </a:rPr>
              <a:t>Design a set for one of the scenes from 'Everyone's talking about Jamie' (you can see all the scenes on </a:t>
            </a:r>
            <a:r>
              <a:rPr b="1" lang="en-GB" sz="1300">
                <a:solidFill>
                  <a:schemeClr val="dk1"/>
                </a:solidFill>
              </a:rPr>
              <a:t>pages 7-10</a:t>
            </a:r>
            <a:r>
              <a:rPr lang="en-GB" sz="1300">
                <a:solidFill>
                  <a:schemeClr val="dk1"/>
                </a:solidFill>
              </a:rPr>
              <a:t>)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300">
                <a:solidFill>
                  <a:schemeClr val="dk1"/>
                </a:solidFill>
              </a:rPr>
              <a:t>You must:</a:t>
            </a:r>
            <a:endParaRPr sz="1300"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Sketch/draw your design – add as much detail as possible – so I can imagine your set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Add colour to your sketch/drawing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Add notes (this is your annotation) to describe different parts of your design, explain the reasons for your choices and what they communicate to the audience</a:t>
            </a:r>
            <a:endParaRPr sz="1300"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 sz="1300">
                <a:solidFill>
                  <a:schemeClr val="dk1"/>
                </a:solidFill>
              </a:rPr>
              <a:t>Challenge </a:t>
            </a:r>
            <a:r>
              <a:rPr lang="en-GB" sz="1300">
                <a:solidFill>
                  <a:schemeClr val="dk1"/>
                </a:solidFill>
              </a:rPr>
              <a:t>– You could also include preparation photos and sketches as well as your final design</a:t>
            </a:r>
            <a:endParaRPr sz="13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 sz="1300">
                <a:solidFill>
                  <a:schemeClr val="dk1"/>
                </a:solidFill>
              </a:rPr>
              <a:t>Remember you are getting marked on your ideas NOT your art skills!</a:t>
            </a:r>
            <a:endParaRPr sz="13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1400" u="sng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5" name="Google Shape;145;p27"/>
          <p:cNvSpPr txBox="1"/>
          <p:nvPr>
            <p:ph idx="2" type="body"/>
          </p:nvPr>
        </p:nvSpPr>
        <p:spPr>
          <a:xfrm>
            <a:off x="5593278" y="106822"/>
            <a:ext cx="3239100" cy="4901400"/>
          </a:xfrm>
          <a:prstGeom prst="rect">
            <a:avLst/>
          </a:prstGeom>
          <a:noFill/>
          <a:ln cap="flat" cmpd="sng" w="28575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GB" sz="1300">
                <a:solidFill>
                  <a:srgbClr val="EEECE1"/>
                </a:solidFill>
              </a:rPr>
              <a:t>Key things to include in annotation</a:t>
            </a:r>
            <a:endParaRPr sz="13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rgbClr val="EEECE1"/>
              </a:solidFill>
            </a:endParaRPr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Shape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Space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Colour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Symbol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Backdrop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Floor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Furniture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Props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-GB" sz="1300">
                <a:solidFill>
                  <a:srgbClr val="EEECE1"/>
                </a:solidFill>
              </a:rPr>
              <a:t>Materials</a:t>
            </a:r>
            <a:endParaRPr sz="1300"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rgbClr val="EEECE1"/>
              </a:solidFill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300">
                <a:solidFill>
                  <a:srgbClr val="EEECE1"/>
                </a:solidFill>
              </a:rPr>
              <a:t>Remember that in your annotation you need :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-GB" sz="1300">
                <a:solidFill>
                  <a:srgbClr val="EEECE1"/>
                </a:solidFill>
              </a:rPr>
              <a:t>DESCRIBE </a:t>
            </a:r>
            <a:r>
              <a:rPr lang="en-GB" sz="1300">
                <a:solidFill>
                  <a:srgbClr val="EEECE1"/>
                </a:solidFill>
              </a:rPr>
              <a:t>what is in your set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-GB" sz="1300">
                <a:solidFill>
                  <a:srgbClr val="EEECE1"/>
                </a:solidFill>
              </a:rPr>
              <a:t>EXPLAIN</a:t>
            </a:r>
            <a:r>
              <a:rPr lang="en-GB" sz="1300">
                <a:solidFill>
                  <a:srgbClr val="EEECE1"/>
                </a:solidFill>
              </a:rPr>
              <a:t> why you have designed it in the way you have</a:t>
            </a:r>
            <a:endParaRPr sz="1300"/>
          </a:p>
          <a:p>
            <a:pPr indent="-23495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-GB" sz="1300">
                <a:solidFill>
                  <a:srgbClr val="EEECE1"/>
                </a:solidFill>
              </a:rPr>
              <a:t>LINK</a:t>
            </a:r>
            <a:r>
              <a:rPr lang="en-GB" sz="1300">
                <a:solidFill>
                  <a:srgbClr val="EEECE1"/>
                </a:solidFill>
              </a:rPr>
              <a:t> the set design to the </a:t>
            </a:r>
            <a:r>
              <a:rPr b="1" lang="en-GB" sz="1300">
                <a:solidFill>
                  <a:srgbClr val="EEECE1"/>
                </a:solidFill>
              </a:rPr>
              <a:t>INTENTION </a:t>
            </a:r>
            <a:r>
              <a:rPr lang="en-GB" sz="1300">
                <a:solidFill>
                  <a:srgbClr val="EEECE1"/>
                </a:solidFill>
              </a:rPr>
              <a:t>– what does your design communicate to the audience</a:t>
            </a:r>
            <a:endParaRPr sz="1300"/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300">
              <a:solidFill>
                <a:srgbClr val="EEECE1"/>
              </a:solidFill>
            </a:endParaRPr>
          </a:p>
          <a:p>
            <a:pPr indent="-152400" lvl="0" marL="2159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400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2000" u="sng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2000" u="sng">
              <a:solidFill>
                <a:srgbClr val="EEECE1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9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46" name="Google Shape;146;p27"/>
          <p:cNvSpPr txBox="1"/>
          <p:nvPr/>
        </p:nvSpPr>
        <p:spPr>
          <a:xfrm>
            <a:off x="489062" y="521376"/>
            <a:ext cx="4988400" cy="69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Intent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show understanding of how the set and costume designer works when creating final designs for the production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erson wearing a costume&#10;&#10;Description generated with high confidence" id="147" name="Google Shape;14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217" y="1282580"/>
            <a:ext cx="475142" cy="4705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