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
  </p:notesMasterIdLst>
  <p:sldIdLst>
    <p:sldId id="256" r:id="rId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33"/>
    <a:srgbClr val="FFFFCC"/>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2EC5F0A-FB52-4A5B-99EB-669E6AC55DE8}">
  <a:tblStyle styleId="{C2EC5F0A-FB52-4A5B-99EB-669E6AC55DE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64" y="4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numCol="1"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numCol="1"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numCol="1"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numCol="1"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numCol="1"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numCol="1"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numCol="1"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numCol="1"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numCol="1"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numCol="1"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numCol="1"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numCol="1"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numCol="1"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numCol="1"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numCol="1"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numCol="1"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numCol="1"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numCol="1"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numCol="1"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numCol="1"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numCol="1"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numCol="1"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lt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90033"/>
        </a:solidFill>
        <a:effectLst/>
      </p:bgPr>
    </p:bg>
    <p:spTree>
      <p:nvGrpSpPr>
        <p:cNvPr id="1" name="Shape 53"/>
        <p:cNvGrpSpPr/>
        <p:nvPr/>
      </p:nvGrpSpPr>
      <p:grpSpPr>
        <a:xfrm>
          <a:off x="0" y="0"/>
          <a:ext cx="0" cy="0"/>
          <a:chOff x="0" y="0"/>
          <a:chExt cx="0" cy="0"/>
        </a:xfrm>
      </p:grpSpPr>
      <p:graphicFrame>
        <p:nvGraphicFramePr>
          <p:cNvPr id="54" name="Google Shape;54;p13"/>
          <p:cNvGraphicFramePr/>
          <p:nvPr>
            <p:extLst>
              <p:ext uri="{D42A27DB-BD31-4B8C-83A1-F6EECF244321}">
                <p14:modId xmlns:p14="http://schemas.microsoft.com/office/powerpoint/2010/main" val="3356784751"/>
              </p:ext>
            </p:extLst>
          </p:nvPr>
        </p:nvGraphicFramePr>
        <p:xfrm>
          <a:off x="138313" y="485101"/>
          <a:ext cx="8875056" cy="4431150"/>
        </p:xfrm>
        <a:graphic>
          <a:graphicData uri="http://schemas.openxmlformats.org/drawingml/2006/table">
            <a:tbl>
              <a:tblPr>
                <a:noFill/>
                <a:tableStyleId>{C2EC5F0A-FB52-4A5B-99EB-669E6AC55DE8}</a:tableStyleId>
              </a:tblPr>
              <a:tblGrid>
                <a:gridCol w="831357">
                  <a:extLst>
                    <a:ext uri="{9D8B030D-6E8A-4147-A177-3AD203B41FA5}">
                      <a16:colId xmlns:a16="http://schemas.microsoft.com/office/drawing/2014/main" val="20000"/>
                    </a:ext>
                  </a:extLst>
                </a:gridCol>
                <a:gridCol w="2870810">
                  <a:extLst>
                    <a:ext uri="{9D8B030D-6E8A-4147-A177-3AD203B41FA5}">
                      <a16:colId xmlns:a16="http://schemas.microsoft.com/office/drawing/2014/main" val="20001"/>
                    </a:ext>
                  </a:extLst>
                </a:gridCol>
                <a:gridCol w="2639833">
                  <a:extLst>
                    <a:ext uri="{9D8B030D-6E8A-4147-A177-3AD203B41FA5}">
                      <a16:colId xmlns:a16="http://schemas.microsoft.com/office/drawing/2014/main" val="20002"/>
                    </a:ext>
                  </a:extLst>
                </a:gridCol>
                <a:gridCol w="2533056">
                  <a:extLst>
                    <a:ext uri="{9D8B030D-6E8A-4147-A177-3AD203B41FA5}">
                      <a16:colId xmlns:a16="http://schemas.microsoft.com/office/drawing/2014/main" val="20003"/>
                    </a:ext>
                  </a:extLst>
                </a:gridCol>
              </a:tblGrid>
              <a:tr h="324000">
                <a:tc>
                  <a:txBody>
                    <a:bodyPr/>
                    <a:lstStyle/>
                    <a:p>
                      <a:pPr marL="0" lvl="0" indent="0" algn="l" rtl="0">
                        <a:spcBef>
                          <a:spcPts val="0"/>
                        </a:spcBef>
                        <a:spcAft>
                          <a:spcPts val="0"/>
                        </a:spcAft>
                        <a:buNone/>
                      </a:pPr>
                      <a:endParaRPr sz="800" dirty="0"/>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CC"/>
                    </a:solidFill>
                  </a:tcPr>
                </a:tc>
                <a:tc>
                  <a:txBody>
                    <a:bodyPr/>
                    <a:lstStyle/>
                    <a:p>
                      <a:pPr marL="0" lvl="0" indent="0" algn="ctr" rtl="0">
                        <a:spcBef>
                          <a:spcPts val="0"/>
                        </a:spcBef>
                        <a:spcAft>
                          <a:spcPts val="0"/>
                        </a:spcAft>
                        <a:buNone/>
                      </a:pPr>
                      <a:r>
                        <a:rPr lang="en-GB" altLang="en-GB" sz="1100" b="1" dirty="0">
                          <a:latin typeface="Arial Rounded MT Bold" panose="020F0704030504030204" pitchFamily="34" charset="0"/>
                          <a:ea typeface="Calibri"/>
                          <a:cs typeface="Calibri"/>
                          <a:sym typeface="Calibri"/>
                        </a:rPr>
                        <a:t>Basic</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C000"/>
                    </a:solidFill>
                  </a:tcPr>
                </a:tc>
                <a:tc>
                  <a:txBody>
                    <a:bodyPr/>
                    <a:lstStyle/>
                    <a:p>
                      <a:pPr marL="0" lvl="0" indent="0" algn="ctr" rtl="0">
                        <a:spcBef>
                          <a:spcPts val="0"/>
                        </a:spcBef>
                        <a:spcAft>
                          <a:spcPts val="0"/>
                        </a:spcAft>
                        <a:buNone/>
                      </a:pPr>
                      <a:r>
                        <a:rPr lang="en-GB" sz="1100" b="1" dirty="0">
                          <a:latin typeface="Arial Rounded MT Bold" panose="020F0704030504030204" pitchFamily="34" charset="0"/>
                          <a:ea typeface="Calibri"/>
                          <a:cs typeface="Calibri"/>
                          <a:sym typeface="Calibri"/>
                        </a:rPr>
                        <a:t>Developing</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None/>
                      </a:pPr>
                      <a:r>
                        <a:rPr lang="en-GB" sz="1100" b="1" dirty="0">
                          <a:latin typeface="Arial Rounded MT Bold" panose="020F0704030504030204" pitchFamily="34" charset="0"/>
                          <a:ea typeface="Calibri"/>
                          <a:cs typeface="Calibri"/>
                          <a:sym typeface="Calibri"/>
                        </a:rPr>
                        <a:t>Competent</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00B050"/>
                    </a:solidFill>
                  </a:tcPr>
                </a:tc>
                <a:extLst>
                  <a:ext uri="{0D108BD9-81ED-4DB2-BD59-A6C34878D82A}">
                    <a16:rowId xmlns:a16="http://schemas.microsoft.com/office/drawing/2014/main" val="10000"/>
                  </a:ext>
                </a:extLst>
              </a:tr>
              <a:tr h="936000">
                <a:tc>
                  <a:txBody>
                    <a:bodyPr/>
                    <a:lstStyle/>
                    <a:p>
                      <a:pPr marL="0" lvl="0" indent="0" algn="l" rtl="0">
                        <a:spcBef>
                          <a:spcPts val="0"/>
                        </a:spcBef>
                        <a:spcAft>
                          <a:spcPts val="0"/>
                        </a:spcAft>
                        <a:buNone/>
                      </a:pPr>
                      <a:r>
                        <a:rPr lang="en-GB" altLang="en-GB" sz="1100" b="1" dirty="0">
                          <a:latin typeface="Arial Rounded MT Bold" panose="020F0704030504030204" pitchFamily="34" charset="0"/>
                          <a:ea typeface="Calibri"/>
                          <a:cs typeface="Calibri"/>
                          <a:sym typeface="Calibri"/>
                        </a:rPr>
                        <a:t>Project 1</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CC"/>
                    </a:solidFill>
                  </a:tcPr>
                </a:tc>
                <a:tc>
                  <a:txBody>
                    <a:bodyPr/>
                    <a:lstStyle/>
                    <a:p>
                      <a:pPr marL="0" lvl="0" indent="0" algn="l" rtl="0">
                        <a:spcBef>
                          <a:spcPts val="0"/>
                        </a:spcBef>
                        <a:spcAft>
                          <a:spcPts val="0"/>
                        </a:spcAft>
                        <a:buNone/>
                      </a:pPr>
                      <a:r>
                        <a:rPr lang="en-GB" altLang="en-GB" sz="1100" dirty="0">
                          <a:solidFill>
                            <a:schemeClr val="dk1"/>
                          </a:solidFill>
                          <a:highlight>
                            <a:srgbClr val="FFFFFF"/>
                          </a:highlight>
                          <a:latin typeface="Arial Rounded MT Bold" panose="020F0704030504030204" pitchFamily="34" charset="0"/>
                          <a:ea typeface="Calibri"/>
                          <a:cs typeface="Calibri"/>
                          <a:sym typeface="Calibri"/>
                        </a:rPr>
                        <a:t>Make 3 drama convention posters to go on the wall in the drama studio.  Each one should have the name of the drama convention and an image to represent that convention.</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C000"/>
                    </a:solidFill>
                  </a:tcPr>
                </a:tc>
                <a:tc>
                  <a:txBody>
                    <a:bodyPr/>
                    <a:lstStyle/>
                    <a:p>
                      <a:pPr marL="0" lvl="0" indent="0" algn="l" rtl="0">
                        <a:spcBef>
                          <a:spcPts val="0"/>
                        </a:spcBef>
                        <a:spcAft>
                          <a:spcPts val="0"/>
                        </a:spcAft>
                        <a:buNone/>
                      </a:pPr>
                      <a:r>
                        <a:rPr lang="en-GB" altLang="en-GB" sz="1100" dirty="0">
                          <a:solidFill>
                            <a:schemeClr val="dk1"/>
                          </a:solidFill>
                          <a:highlight>
                            <a:srgbClr val="FFFFFF"/>
                          </a:highlight>
                          <a:latin typeface="Arial Rounded MT Bold" panose="020F0704030504030204" pitchFamily="34" charset="0"/>
                          <a:ea typeface="Calibri"/>
                          <a:cs typeface="Calibri"/>
                          <a:sym typeface="Calibri"/>
                        </a:rPr>
                        <a:t>Add a definition to each poster that clearly describes what the convention is.</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00"/>
                    </a:solidFill>
                  </a:tcPr>
                </a:tc>
                <a:tc>
                  <a:txBody>
                    <a:bodyPr/>
                    <a:lstStyle/>
                    <a:p>
                      <a:pPr marL="0" lvl="0" indent="0" algn="l" rtl="0">
                        <a:spcBef>
                          <a:spcPts val="0"/>
                        </a:spcBef>
                        <a:spcAft>
                          <a:spcPts val="0"/>
                        </a:spcAft>
                        <a:buNone/>
                      </a:pPr>
                      <a:r>
                        <a:rPr lang="en-GB" altLang="en-GB" sz="1100" dirty="0">
                          <a:solidFill>
                            <a:schemeClr val="dk1"/>
                          </a:solidFill>
                          <a:highlight>
                            <a:srgbClr val="FFFFFF"/>
                          </a:highlight>
                          <a:latin typeface="Arial Rounded MT Bold" panose="020F0704030504030204" pitchFamily="34" charset="0"/>
                          <a:ea typeface="Calibri"/>
                          <a:cs typeface="Calibri"/>
                          <a:sym typeface="Calibri"/>
                        </a:rPr>
                        <a:t>On the back write an example of how this convention could be used in a piece of drama.</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00B050"/>
                    </a:solidFill>
                  </a:tcPr>
                </a:tc>
                <a:extLst>
                  <a:ext uri="{0D108BD9-81ED-4DB2-BD59-A6C34878D82A}">
                    <a16:rowId xmlns:a16="http://schemas.microsoft.com/office/drawing/2014/main" val="10001"/>
                  </a:ext>
                </a:extLst>
              </a:tr>
              <a:tr h="1368000">
                <a:tc>
                  <a:txBody>
                    <a:bodyPr/>
                    <a:lstStyle/>
                    <a:p>
                      <a:pPr marL="0" lvl="0" indent="0" algn="l" rtl="0">
                        <a:spcBef>
                          <a:spcPts val="0"/>
                        </a:spcBef>
                        <a:spcAft>
                          <a:spcPts val="0"/>
                        </a:spcAft>
                        <a:buNone/>
                      </a:pPr>
                      <a:r>
                        <a:rPr lang="en-GB" altLang="en-GB" sz="1100" b="1" dirty="0">
                          <a:latin typeface="Arial Rounded MT Bold" panose="020F0704030504030204" pitchFamily="34" charset="0"/>
                          <a:ea typeface="Calibri"/>
                          <a:cs typeface="Calibri"/>
                          <a:sym typeface="Calibri"/>
                        </a:rPr>
                        <a:t>Project 2</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CC"/>
                    </a:solidFill>
                  </a:tcPr>
                </a:tc>
                <a:tc>
                  <a:txBody>
                    <a:bodyPr/>
                    <a:lstStyle/>
                    <a:p>
                      <a:pPr marL="0" lvl="0" indent="0" algn="l" rtl="0">
                        <a:spcBef>
                          <a:spcPts val="0"/>
                        </a:spcBef>
                        <a:spcAft>
                          <a:spcPts val="0"/>
                        </a:spcAft>
                        <a:buNone/>
                      </a:pPr>
                      <a:r>
                        <a:rPr lang="en-GB" sz="1100" b="0" i="0" u="none" strike="noStrike" cap="none" dirty="0">
                          <a:solidFill>
                            <a:srgbClr val="000000"/>
                          </a:solidFill>
                          <a:effectLst/>
                          <a:highlight>
                            <a:srgbClr val="FFFFFF"/>
                          </a:highlight>
                          <a:latin typeface="Arial Rounded MT Bold" panose="020F0704030504030204" pitchFamily="34" charset="0"/>
                          <a:ea typeface="Arial"/>
                          <a:cs typeface="Arial"/>
                          <a:sym typeface="Arial"/>
                        </a:rPr>
                        <a:t>Imagine a scene where the intention is ‘to show how some people are intimidated by others’.  Create a 6 scene storyboard that shows what would happen in a performance based on this intention, include a picture and description of each scene. </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C000"/>
                    </a:solidFill>
                  </a:tcPr>
                </a:tc>
                <a:tc>
                  <a:txBody>
                    <a:bodyPr/>
                    <a:lstStyle/>
                    <a:p>
                      <a:pPr marL="0" lvl="0" indent="0" algn="l" rtl="0">
                        <a:spcBef>
                          <a:spcPts val="0"/>
                        </a:spcBef>
                        <a:spcAft>
                          <a:spcPts val="0"/>
                        </a:spcAft>
                        <a:buNone/>
                      </a:pPr>
                      <a:r>
                        <a:rPr lang="en-GB" sz="1100" b="0" i="0" u="none" strike="noStrike" cap="none" dirty="0">
                          <a:solidFill>
                            <a:srgbClr val="000000"/>
                          </a:solidFill>
                          <a:effectLst/>
                          <a:highlight>
                            <a:srgbClr val="FFFFFF"/>
                          </a:highlight>
                          <a:latin typeface="Arial Rounded MT Bold" panose="020F0704030504030204" pitchFamily="34" charset="0"/>
                          <a:ea typeface="Arial"/>
                          <a:cs typeface="Arial"/>
                          <a:sym typeface="Arial"/>
                        </a:rPr>
                        <a:t>Explain why this would be an appropriate topic to be performed as a piece of Theatre in Education and what you would like your audience to learn from your performance.</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00"/>
                    </a:solidFill>
                  </a:tcPr>
                </a:tc>
                <a:tc>
                  <a:txBody>
                    <a:bodyPr/>
                    <a:lstStyle/>
                    <a:p>
                      <a:pPr marL="0" lvl="0" indent="0" algn="l" rtl="0">
                        <a:spcBef>
                          <a:spcPts val="0"/>
                        </a:spcBef>
                        <a:spcAft>
                          <a:spcPts val="0"/>
                        </a:spcAft>
                        <a:buNone/>
                      </a:pPr>
                      <a:r>
                        <a:rPr lang="en-GB" sz="1100" b="0" i="0" u="none" strike="noStrike" cap="none" dirty="0">
                          <a:solidFill>
                            <a:srgbClr val="000000"/>
                          </a:solidFill>
                          <a:effectLst/>
                          <a:highlight>
                            <a:srgbClr val="FFFFFF"/>
                          </a:highlight>
                          <a:latin typeface="Arial Rounded MT Bold" panose="020F0704030504030204" pitchFamily="34" charset="0"/>
                          <a:ea typeface="Arial"/>
                          <a:cs typeface="Arial"/>
                          <a:sym typeface="Arial"/>
                        </a:rPr>
                        <a:t>Write a script for one of the scenes adding stage directions.  Pick a scene that you think will highlight the intention to the audience most effectively.</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00B050"/>
                    </a:solidFill>
                  </a:tcPr>
                </a:tc>
                <a:extLst>
                  <a:ext uri="{0D108BD9-81ED-4DB2-BD59-A6C34878D82A}">
                    <a16:rowId xmlns:a16="http://schemas.microsoft.com/office/drawing/2014/main" val="10002"/>
                  </a:ext>
                </a:extLst>
              </a:tr>
              <a:tr h="1642571">
                <a:tc>
                  <a:txBody>
                    <a:bodyPr/>
                    <a:lstStyle/>
                    <a:p>
                      <a:pPr marL="0" lvl="0" indent="0" algn="l" rtl="0">
                        <a:spcBef>
                          <a:spcPts val="0"/>
                        </a:spcBef>
                        <a:spcAft>
                          <a:spcPts val="0"/>
                        </a:spcAft>
                        <a:buNone/>
                      </a:pPr>
                      <a:r>
                        <a:rPr lang="en-GB" altLang="en-GB" sz="1100" b="1" dirty="0">
                          <a:latin typeface="Arial Rounded MT Bold" panose="020F0704030504030204" pitchFamily="34" charset="0"/>
                          <a:ea typeface="Calibri"/>
                          <a:cs typeface="Calibri"/>
                          <a:sym typeface="Calibri"/>
                        </a:rPr>
                        <a:t>Project 3</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CC"/>
                    </a:solidFill>
                  </a:tcPr>
                </a:tc>
                <a:tc>
                  <a:txBody>
                    <a:bodyPr/>
                    <a:lstStyle/>
                    <a:p>
                      <a:r>
                        <a:rPr lang="en-GB" sz="1100" b="0" i="0" u="none" strike="noStrike" cap="none" dirty="0">
                          <a:solidFill>
                            <a:srgbClr val="000000"/>
                          </a:solidFill>
                          <a:effectLst/>
                          <a:highlight>
                            <a:srgbClr val="FFFFFF"/>
                          </a:highlight>
                          <a:latin typeface="Arial Rounded MT Bold" panose="020F0704030504030204" pitchFamily="34" charset="0"/>
                          <a:ea typeface="Arial"/>
                          <a:cs typeface="Arial"/>
                          <a:sym typeface="Arial"/>
                        </a:rPr>
                        <a:t>Watch the following clip from "The Lion King".</a:t>
                      </a:r>
                    </a:p>
                    <a:p>
                      <a:r>
                        <a:rPr lang="en-GB" sz="1100" b="0" i="0" u="none" strike="noStrike" cap="none" dirty="0">
                          <a:solidFill>
                            <a:srgbClr val="000000"/>
                          </a:solidFill>
                          <a:effectLst/>
                          <a:highlight>
                            <a:srgbClr val="FFFFFF"/>
                          </a:highlight>
                          <a:latin typeface="Arial Rounded MT Bold" panose="020F0704030504030204" pitchFamily="34" charset="0"/>
                          <a:ea typeface="Arial"/>
                          <a:cs typeface="Arial"/>
                          <a:sym typeface="Arial"/>
                        </a:rPr>
                        <a:t>https://www.youtube.com/watch?v=Ij-vIh3gBPw (to 2 mins 30)</a:t>
                      </a:r>
                    </a:p>
                    <a:p>
                      <a:r>
                        <a:rPr lang="en-GB" sz="1100" b="0" i="0" u="none" strike="noStrike" cap="none" dirty="0">
                          <a:solidFill>
                            <a:srgbClr val="000000"/>
                          </a:solidFill>
                          <a:effectLst/>
                          <a:highlight>
                            <a:srgbClr val="FFFFFF"/>
                          </a:highlight>
                          <a:latin typeface="Arial Rounded MT Bold" panose="020F0704030504030204" pitchFamily="34" charset="0"/>
                          <a:ea typeface="Arial"/>
                          <a:cs typeface="Arial"/>
                          <a:sym typeface="Arial"/>
                        </a:rPr>
                        <a:t>Write a character profile for each of the characters.  Think about how you can describe their personality. </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C000"/>
                    </a:solidFill>
                  </a:tcPr>
                </a:tc>
                <a:tc>
                  <a:txBody>
                    <a:bodyPr/>
                    <a:lstStyle/>
                    <a:p>
                      <a:r>
                        <a:rPr lang="en-GB" sz="1100" b="0" i="0" u="none" strike="noStrike" cap="none" dirty="0">
                          <a:solidFill>
                            <a:srgbClr val="000000"/>
                          </a:solidFill>
                          <a:effectLst/>
                          <a:highlight>
                            <a:srgbClr val="FFFFFF"/>
                          </a:highlight>
                          <a:latin typeface="Arial Rounded MT Bold" panose="020F0704030504030204" pitchFamily="34" charset="0"/>
                          <a:ea typeface="Arial"/>
                          <a:cs typeface="Arial"/>
                          <a:sym typeface="Arial"/>
                        </a:rPr>
                        <a:t>Imagine you are performing this scene in the stage version of the film where real people play the different characters.  Explain for the scene how you would use proxemics (space and levels) to communicate power and relationships between the characters to the audience.</a:t>
                      </a: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00"/>
                    </a:solidFill>
                  </a:tcPr>
                </a:tc>
                <a:tc>
                  <a:txBody>
                    <a:bodyPr/>
                    <a:lstStyle/>
                    <a:p>
                      <a:pPr marL="0" lvl="0" indent="0" algn="l" rtl="0">
                        <a:spcBef>
                          <a:spcPts val="0"/>
                        </a:spcBef>
                        <a:spcAft>
                          <a:spcPts val="0"/>
                        </a:spcAft>
                        <a:buNone/>
                      </a:pPr>
                      <a:r>
                        <a:rPr lang="en-GB" sz="1100" b="0" i="0" u="none" strike="noStrike" cap="none" dirty="0">
                          <a:solidFill>
                            <a:srgbClr val="000000"/>
                          </a:solidFill>
                          <a:effectLst/>
                          <a:highlight>
                            <a:srgbClr val="FFFFFF"/>
                          </a:highlight>
                          <a:latin typeface="Arial Rounded MT Bold" panose="020F0704030504030204" pitchFamily="34" charset="0"/>
                          <a:ea typeface="Arial"/>
                          <a:cs typeface="Arial"/>
                          <a:sym typeface="Arial"/>
                        </a:rPr>
                        <a:t>If one of these characters was a human, what would the human version of the character be like </a:t>
                      </a:r>
                      <a:r>
                        <a:rPr lang="en-GB" sz="1100" b="0" i="0" u="none" strike="noStrike" cap="none" dirty="0" err="1">
                          <a:solidFill>
                            <a:srgbClr val="000000"/>
                          </a:solidFill>
                          <a:effectLst/>
                          <a:highlight>
                            <a:srgbClr val="FFFFFF"/>
                          </a:highlight>
                          <a:latin typeface="Arial Rounded MT Bold" panose="020F0704030504030204" pitchFamily="34" charset="0"/>
                          <a:ea typeface="Arial"/>
                          <a:cs typeface="Arial"/>
                          <a:sym typeface="Arial"/>
                        </a:rPr>
                        <a:t>e.g</a:t>
                      </a:r>
                      <a:r>
                        <a:rPr lang="en-GB" sz="1100" b="0" i="0" u="none" strike="noStrike" cap="none" dirty="0">
                          <a:solidFill>
                            <a:srgbClr val="000000"/>
                          </a:solidFill>
                          <a:effectLst/>
                          <a:highlight>
                            <a:srgbClr val="FFFFFF"/>
                          </a:highlight>
                          <a:latin typeface="Arial Rounded MT Bold" panose="020F0704030504030204" pitchFamily="34" charset="0"/>
                          <a:ea typeface="Arial"/>
                          <a:cs typeface="Arial"/>
                          <a:sym typeface="Arial"/>
                        </a:rPr>
                        <a:t> What job would they do?  What would they look like?  What would their hobbies be?  What would their relationships be like with other people?  Create a social media profile for this person.</a:t>
                      </a:r>
                      <a:endParaRPr sz="1100" dirty="0">
                        <a:solidFill>
                          <a:schemeClr val="dk1"/>
                        </a:solidFill>
                        <a:highlight>
                          <a:srgbClr val="FFFFFF"/>
                        </a:highlight>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00B050"/>
                    </a:solidFill>
                  </a:tcPr>
                </a:tc>
                <a:extLst>
                  <a:ext uri="{0D108BD9-81ED-4DB2-BD59-A6C34878D82A}">
                    <a16:rowId xmlns:a16="http://schemas.microsoft.com/office/drawing/2014/main" val="10003"/>
                  </a:ext>
                </a:extLst>
              </a:tr>
            </a:tbl>
          </a:graphicData>
        </a:graphic>
      </p:graphicFrame>
      <p:sp>
        <p:nvSpPr>
          <p:cNvPr id="55" name="Google Shape;55;p13"/>
          <p:cNvSpPr txBox="1"/>
          <p:nvPr/>
        </p:nvSpPr>
        <p:spPr>
          <a:xfrm>
            <a:off x="138313" y="86767"/>
            <a:ext cx="6938682" cy="320407"/>
          </a:xfrm>
          <a:prstGeom prst="rect">
            <a:avLst/>
          </a:prstGeom>
          <a:solidFill>
            <a:srgbClr val="FFCC99"/>
          </a:solidFill>
          <a:ln w="9525" cap="flat" cmpd="sng">
            <a:solidFill>
              <a:srgbClr val="000000"/>
            </a:solidFill>
            <a:prstDash val="solid"/>
            <a:round/>
            <a:headEnd type="none" w="sm" len="sm"/>
            <a:tailEnd type="none" w="sm" len="sm"/>
          </a:ln>
        </p:spPr>
        <p:txBody>
          <a:bodyPr spcFirstLastPara="1" wrap="square" lIns="91425" tIns="91425" rIns="91425" bIns="91425" numCol="1" anchor="t" anchorCtr="0">
            <a:noAutofit/>
          </a:bodyPr>
          <a:lstStyle/>
          <a:p>
            <a:pPr marL="0" lvl="0" indent="0" algn="l" rtl="0">
              <a:spcBef>
                <a:spcPts val="0"/>
              </a:spcBef>
              <a:spcAft>
                <a:spcPts val="0"/>
              </a:spcAft>
              <a:buNone/>
            </a:pPr>
            <a:r>
              <a:rPr lang="en-GB" altLang="en-GB" sz="1100" b="1" dirty="0">
                <a:latin typeface="Calibri"/>
                <a:ea typeface="Calibri"/>
                <a:cs typeface="Calibri"/>
                <a:sym typeface="Calibri"/>
              </a:rPr>
              <a:t>     </a:t>
            </a:r>
            <a:r>
              <a:rPr lang="en-GB" altLang="en-GB" sz="1150" b="1" dirty="0">
                <a:latin typeface="Calibri" panose="020F0502020204030204" pitchFamily="34" charset="0"/>
                <a:ea typeface="Calibri"/>
                <a:cs typeface="Calibri" panose="020F0502020204030204" pitchFamily="34" charset="0"/>
                <a:sym typeface="Calibri"/>
              </a:rPr>
              <a:t>Choose a project for today's home learning  - try to complete the basic, competent and skilful tasks within it.</a:t>
            </a:r>
            <a:endParaRPr sz="1150" b="1" dirty="0">
              <a:latin typeface="Calibri" panose="020F0502020204030204" pitchFamily="34" charset="0"/>
              <a:ea typeface="Calibri"/>
              <a:cs typeface="Calibri" panose="020F0502020204030204" pitchFamily="34" charset="0"/>
              <a:sym typeface="Calibri"/>
            </a:endParaRPr>
          </a:p>
        </p:txBody>
      </p:sp>
      <p:pic>
        <p:nvPicPr>
          <p:cNvPr id="56" name="Google Shape;56;p13"/>
          <p:cNvPicPr preferRelativeResize="0"/>
          <p:nvPr/>
        </p:nvPicPr>
        <p:blipFill rotWithShape="1">
          <a:blip r:embed="rId3">
            <a:alphaModFix/>
          </a:blip>
          <a:srcRect l="11753" t="9779" r="5996"/>
          <a:stretch/>
        </p:blipFill>
        <p:spPr>
          <a:xfrm>
            <a:off x="7154425" y="32225"/>
            <a:ext cx="1633125" cy="453300"/>
          </a:xfrm>
          <a:prstGeom prst="rect">
            <a:avLst/>
          </a:prstGeom>
          <a:noFill/>
          <a:ln>
            <a:noFill/>
          </a:ln>
        </p:spPr>
      </p:pic>
      <p:sp>
        <p:nvSpPr>
          <p:cNvPr id="58" name="Google Shape;58;p13"/>
          <p:cNvSpPr/>
          <p:nvPr/>
        </p:nvSpPr>
        <p:spPr>
          <a:xfrm>
            <a:off x="3486793" y="1599112"/>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
        <p:nvSpPr>
          <p:cNvPr id="59" name="Google Shape;59;p13"/>
          <p:cNvSpPr/>
          <p:nvPr/>
        </p:nvSpPr>
        <p:spPr>
          <a:xfrm>
            <a:off x="6098130" y="1583698"/>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
        <p:nvSpPr>
          <p:cNvPr id="61" name="Google Shape;61;p13"/>
          <p:cNvSpPr/>
          <p:nvPr/>
        </p:nvSpPr>
        <p:spPr>
          <a:xfrm>
            <a:off x="3486793" y="2932123"/>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
        <p:nvSpPr>
          <p:cNvPr id="62" name="Google Shape;62;p13"/>
          <p:cNvSpPr/>
          <p:nvPr/>
        </p:nvSpPr>
        <p:spPr>
          <a:xfrm>
            <a:off x="6080281" y="2963105"/>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
        <p:nvSpPr>
          <p:cNvPr id="64" name="Google Shape;64;p13"/>
          <p:cNvSpPr/>
          <p:nvPr/>
        </p:nvSpPr>
        <p:spPr>
          <a:xfrm>
            <a:off x="3486793" y="4632295"/>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
        <p:nvSpPr>
          <p:cNvPr id="65" name="Google Shape;65;p13"/>
          <p:cNvSpPr/>
          <p:nvPr/>
        </p:nvSpPr>
        <p:spPr>
          <a:xfrm>
            <a:off x="6098130" y="4635544"/>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TotalTime>
  <Words>355</Words>
  <Application>Microsoft Office PowerPoint</Application>
  <PresentationFormat>On-screen Show (16:9)</PresentationFormat>
  <Paragraphs>18</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Arial Rounded MT Bold</vt:lpstr>
      <vt:lpstr>Calibri</vt:lpstr>
      <vt:lpstr>Simple Light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Armitage, L (SHS Teacher)</cp:lastModifiedBy>
  <cp:revision>7</cp:revision>
  <dcterms:modified xsi:type="dcterms:W3CDTF">2020-04-13T20:37:32Z</dcterms:modified>
</cp:coreProperties>
</file>