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FFCC"/>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2EC5F0A-FB52-4A5B-99EB-669E6AC55DE8}">
  <a:tblStyle styleId="{C2EC5F0A-FB52-4A5B-99EB-669E6AC55DE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76" y="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numCol="1"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numCol="1"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numCol="1"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numCol="1"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numCol="1"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numCol="1"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numCol="1"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numCol="1"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numCol="1"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numCol="1"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numCol="1"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lt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737082976"/>
              </p:ext>
            </p:extLst>
          </p:nvPr>
        </p:nvGraphicFramePr>
        <p:xfrm>
          <a:off x="138313" y="485101"/>
          <a:ext cx="8875056" cy="4571632"/>
        </p:xfrm>
        <a:graphic>
          <a:graphicData uri="http://schemas.openxmlformats.org/drawingml/2006/table">
            <a:tbl>
              <a:tblPr>
                <a:noFill/>
                <a:tableStyleId>{C2EC5F0A-FB52-4A5B-99EB-669E6AC55DE8}</a:tableStyleId>
              </a:tblPr>
              <a:tblGrid>
                <a:gridCol w="831357">
                  <a:extLst>
                    <a:ext uri="{9D8B030D-6E8A-4147-A177-3AD203B41FA5}">
                      <a16:colId xmlns:a16="http://schemas.microsoft.com/office/drawing/2014/main" val="20000"/>
                    </a:ext>
                  </a:extLst>
                </a:gridCol>
                <a:gridCol w="3296952">
                  <a:extLst>
                    <a:ext uri="{9D8B030D-6E8A-4147-A177-3AD203B41FA5}">
                      <a16:colId xmlns:a16="http://schemas.microsoft.com/office/drawing/2014/main" val="20001"/>
                    </a:ext>
                  </a:extLst>
                </a:gridCol>
                <a:gridCol w="2307069">
                  <a:extLst>
                    <a:ext uri="{9D8B030D-6E8A-4147-A177-3AD203B41FA5}">
                      <a16:colId xmlns:a16="http://schemas.microsoft.com/office/drawing/2014/main" val="20002"/>
                    </a:ext>
                  </a:extLst>
                </a:gridCol>
                <a:gridCol w="2439678">
                  <a:extLst>
                    <a:ext uri="{9D8B030D-6E8A-4147-A177-3AD203B41FA5}">
                      <a16:colId xmlns:a16="http://schemas.microsoft.com/office/drawing/2014/main" val="20003"/>
                    </a:ext>
                  </a:extLst>
                </a:gridCol>
              </a:tblGrid>
              <a:tr h="340330">
                <a:tc>
                  <a:txBody>
                    <a:bodyPr/>
                    <a:lstStyle/>
                    <a:p>
                      <a:pPr marL="0" lvl="0" indent="0" algn="l" rtl="0">
                        <a:spcBef>
                          <a:spcPts val="0"/>
                        </a:spcBef>
                        <a:spcAft>
                          <a:spcPts val="0"/>
                        </a:spcAft>
                        <a:buNone/>
                      </a:pPr>
                      <a:endParaRPr sz="800"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ctr" rtl="0">
                        <a:spcBef>
                          <a:spcPts val="0"/>
                        </a:spcBef>
                        <a:spcAft>
                          <a:spcPts val="0"/>
                        </a:spcAft>
                        <a:buNone/>
                      </a:pPr>
                      <a:r>
                        <a:rPr lang="en-GB" altLang="en-GB" sz="1100" b="1" dirty="0">
                          <a:latin typeface="Arial Rounded MT Bold" panose="020F0704030504030204" pitchFamily="34" charset="0"/>
                          <a:ea typeface="Calibri"/>
                          <a:cs typeface="Calibri"/>
                          <a:sym typeface="Calibri"/>
                        </a:rPr>
                        <a:t>Basic</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Developing</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Competent</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0"/>
                  </a:ext>
                </a:extLst>
              </a:tr>
              <a:tr h="936000">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1</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Make 3 drama convention posters to go on the wall in the drama studio.  Each one should have the name of the drama convention and an image to represent that convention.</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Add a definition to each poster that clearly describes what the convention is.</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On the back write an example of how this convention could be used in a piece of drama.</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1"/>
                  </a:ext>
                </a:extLst>
              </a:tr>
              <a:tr h="1642571">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2</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Imagine that you are a professional actor and you are auditioning for a role in a silent film.  Watch a version of Peter Pan.  This can either be either the cartoon, a live action film or a play.  Create a 1 minute mime based on the character of Peter Pan to perform at your audition - this should aim to show the director what a great non-verbal actor you are!  </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Ask someone in your family to pretend to be the director and either perform this mime to them live or record it and show it to them.  Ask them if they would cast you in the role giving their reasons for why they have made this decision.</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Using the information from the "director" write an evaluation of your performance describing three things you did well and something you would like to have done better.</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2"/>
                  </a:ext>
                </a:extLst>
              </a:tr>
              <a:tr h="1642571">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3</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Watch a version of Peter Pan (it needs to be based on the original story, not a different version like Hook or Pan).  This can either be either the cartoon, a live action film or a play.  Imagine you have been asked to create a set for a stage production of the play.  Do a sketch/drawing of the stage as you would want it to look for the scenes in Neverland. </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Add colour, detail and notes to your drawing that explain why you have chosen for the set to look this way and what it shows to the audience.</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Write a short monologue (a speech for just one person) for either Wendy, John or Michael describing what they think of Neverland when they first arrive.  Think about how that character would speak when you are writing it.</a:t>
                      </a:r>
                      <a:endParaRPr sz="1100" dirty="0">
                        <a:solidFill>
                          <a:schemeClr val="dk1"/>
                        </a:solidFill>
                        <a:highlight>
                          <a:srgbClr val="FFFFFF"/>
                        </a:highlight>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3"/>
                  </a:ext>
                </a:extLst>
              </a:tr>
            </a:tbl>
          </a:graphicData>
        </a:graphic>
      </p:graphicFrame>
      <p:sp>
        <p:nvSpPr>
          <p:cNvPr id="55" name="Google Shape;55;p13"/>
          <p:cNvSpPr txBox="1"/>
          <p:nvPr/>
        </p:nvSpPr>
        <p:spPr>
          <a:xfrm>
            <a:off x="138313" y="86767"/>
            <a:ext cx="6938682" cy="320407"/>
          </a:xfrm>
          <a:prstGeom prst="rect">
            <a:avLst/>
          </a:prstGeom>
          <a:solidFill>
            <a:srgbClr val="FFCC99"/>
          </a:solidFill>
          <a:ln w="9525" cap="flat" cmpd="sng">
            <a:solidFill>
              <a:srgbClr val="000000"/>
            </a:solidFill>
            <a:prstDash val="solid"/>
            <a:round/>
            <a:headEnd type="none" w="sm" len="sm"/>
            <a:tailEnd type="none" w="sm" len="sm"/>
          </a:ln>
        </p:spPr>
        <p:txBody>
          <a:bodyPr spcFirstLastPara="1" wrap="square" lIns="91425" tIns="91425" rIns="91425" bIns="91425" numCol="1" anchor="t" anchorCtr="0">
            <a:noAutofit/>
          </a:bodyPr>
          <a:lstStyle/>
          <a:p>
            <a:pPr marL="0" lvl="0" indent="0" algn="l" rtl="0">
              <a:spcBef>
                <a:spcPts val="0"/>
              </a:spcBef>
              <a:spcAft>
                <a:spcPts val="0"/>
              </a:spcAft>
              <a:buNone/>
            </a:pPr>
            <a:r>
              <a:rPr lang="en-GB" altLang="en-GB" sz="1100" b="1" dirty="0">
                <a:latin typeface="Calibri"/>
                <a:ea typeface="Calibri"/>
                <a:cs typeface="Calibri"/>
                <a:sym typeface="Calibri"/>
              </a:rPr>
              <a:t>     </a:t>
            </a:r>
            <a:r>
              <a:rPr lang="en-GB" altLang="en-GB" sz="1150" b="1" dirty="0">
                <a:latin typeface="Calibri" panose="020F0502020204030204" pitchFamily="34" charset="0"/>
                <a:ea typeface="Calibri"/>
                <a:cs typeface="Calibri" panose="020F0502020204030204" pitchFamily="34" charset="0"/>
                <a:sym typeface="Calibri"/>
              </a:rPr>
              <a:t>Choose a project for today's home learning  - try to complete the basic, competent and skilful tasks within it.</a:t>
            </a:r>
            <a:endParaRPr sz="1150" b="1" dirty="0">
              <a:latin typeface="Calibri" panose="020F0502020204030204" pitchFamily="34" charset="0"/>
              <a:ea typeface="Calibri"/>
              <a:cs typeface="Calibri" panose="020F0502020204030204" pitchFamily="34" charset="0"/>
              <a:sym typeface="Calibri"/>
            </a:endParaRPr>
          </a:p>
        </p:txBody>
      </p:sp>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
        <p:nvSpPr>
          <p:cNvPr id="58" name="Google Shape;58;p13"/>
          <p:cNvSpPr/>
          <p:nvPr/>
        </p:nvSpPr>
        <p:spPr>
          <a:xfrm>
            <a:off x="3881643" y="1416217"/>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59" name="Google Shape;59;p13"/>
          <p:cNvSpPr/>
          <p:nvPr/>
        </p:nvSpPr>
        <p:spPr>
          <a:xfrm>
            <a:off x="6165181" y="1420059"/>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1" name="Google Shape;61;p13"/>
          <p:cNvSpPr/>
          <p:nvPr/>
        </p:nvSpPr>
        <p:spPr>
          <a:xfrm>
            <a:off x="3881643" y="3126975"/>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2" name="Google Shape;62;p13"/>
          <p:cNvSpPr/>
          <p:nvPr/>
        </p:nvSpPr>
        <p:spPr>
          <a:xfrm>
            <a:off x="6165181" y="3126975"/>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4" name="Google Shape;64;p13"/>
          <p:cNvSpPr/>
          <p:nvPr/>
        </p:nvSpPr>
        <p:spPr>
          <a:xfrm>
            <a:off x="3881643" y="4779575"/>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5" name="Google Shape;65;p13"/>
          <p:cNvSpPr/>
          <p:nvPr/>
        </p:nvSpPr>
        <p:spPr>
          <a:xfrm>
            <a:off x="6165181" y="4777180"/>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404</Words>
  <Application>Microsoft Office PowerPoint</Application>
  <PresentationFormat>On-screen Show (16:9)</PresentationFormat>
  <Paragraphs>16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Rounded MT Bold</vt:lpstr>
      <vt:lpstr>Calibri</vt:lpstr>
      <vt:lpstr>Simple Light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Armitage, L (SHS Teacher)</cp:lastModifiedBy>
  <cp:revision>6</cp:revision>
  <dcterms:modified xsi:type="dcterms:W3CDTF">2020-04-13T15:57:11Z</dcterms:modified>
</cp:coreProperties>
</file>