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6"/>
  </p:notesMasterIdLst>
  <p:sldIdLst>
    <p:sldId id="600" r:id="rId5"/>
    <p:sldId id="705" r:id="rId6"/>
    <p:sldId id="660" r:id="rId7"/>
    <p:sldId id="688" r:id="rId8"/>
    <p:sldId id="667" r:id="rId9"/>
    <p:sldId id="669" r:id="rId10"/>
    <p:sldId id="692" r:id="rId11"/>
    <p:sldId id="691" r:id="rId12"/>
    <p:sldId id="674" r:id="rId13"/>
    <p:sldId id="693" r:id="rId14"/>
    <p:sldId id="694" r:id="rId15"/>
    <p:sldId id="695" r:id="rId16"/>
    <p:sldId id="703" r:id="rId17"/>
    <p:sldId id="696" r:id="rId18"/>
    <p:sldId id="697" r:id="rId19"/>
    <p:sldId id="698" r:id="rId20"/>
    <p:sldId id="699" r:id="rId21"/>
    <p:sldId id="700" r:id="rId22"/>
    <p:sldId id="701" r:id="rId23"/>
    <p:sldId id="702" r:id="rId24"/>
    <p:sldId id="704" r:id="rId25"/>
  </p:sldIdLst>
  <p:sldSz cx="9144000" cy="6858000" type="screen4x3"/>
  <p:notesSz cx="6888163" cy="100203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FF00"/>
    <a:srgbClr val="FFCCFF"/>
    <a:srgbClr val="C26FF5"/>
    <a:srgbClr val="DBA9F9"/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40" autoAdjust="0"/>
    <p:restoredTop sz="94531" autoAdjust="0"/>
  </p:normalViewPr>
  <p:slideViewPr>
    <p:cSldViewPr>
      <p:cViewPr varScale="1">
        <p:scale>
          <a:sx n="72" d="100"/>
          <a:sy n="72" d="100"/>
        </p:scale>
        <p:origin x="1266" y="84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hill" userId="621b3d79-ed93-42f0-a8b2-9b99499a6b8f" providerId="ADAL" clId="{4366EEB9-1DB5-451F-809F-5E8F649D96CF}"/>
    <pc:docChg chg="custSel addSld modSld">
      <pc:chgData name="Phill" userId="621b3d79-ed93-42f0-a8b2-9b99499a6b8f" providerId="ADAL" clId="{4366EEB9-1DB5-451F-809F-5E8F649D96CF}" dt="2020-06-26T10:24:46.621" v="164" actId="20577"/>
      <pc:docMkLst>
        <pc:docMk/>
      </pc:docMkLst>
      <pc:sldChg chg="modSp mod">
        <pc:chgData name="Phill" userId="621b3d79-ed93-42f0-a8b2-9b99499a6b8f" providerId="ADAL" clId="{4366EEB9-1DB5-451F-809F-5E8F649D96CF}" dt="2020-06-26T10:24:46.621" v="164" actId="20577"/>
        <pc:sldMkLst>
          <pc:docMk/>
          <pc:sldMk cId="3480361240" sldId="600"/>
        </pc:sldMkLst>
        <pc:spChg chg="mod">
          <ac:chgData name="Phill" userId="621b3d79-ed93-42f0-a8b2-9b99499a6b8f" providerId="ADAL" clId="{4366EEB9-1DB5-451F-809F-5E8F649D96CF}" dt="2020-06-26T10:24:46.621" v="164" actId="20577"/>
          <ac:spMkLst>
            <pc:docMk/>
            <pc:sldMk cId="3480361240" sldId="600"/>
            <ac:spMk id="4" creationId="{454E8C21-DD1F-4684-8454-0443431319CA}"/>
          </ac:spMkLst>
        </pc:spChg>
        <pc:spChg chg="mod">
          <ac:chgData name="Phill" userId="621b3d79-ed93-42f0-a8b2-9b99499a6b8f" providerId="ADAL" clId="{4366EEB9-1DB5-451F-809F-5E8F649D96CF}" dt="2020-06-26T10:24:06.573" v="45" actId="5793"/>
          <ac:spMkLst>
            <pc:docMk/>
            <pc:sldMk cId="3480361240" sldId="600"/>
            <ac:spMk id="8" creationId="{00000000-0000-0000-0000-000000000000}"/>
          </ac:spMkLst>
        </pc:spChg>
      </pc:sldChg>
      <pc:sldChg chg="modSp mod">
        <pc:chgData name="Phill" userId="621b3d79-ed93-42f0-a8b2-9b99499a6b8f" providerId="ADAL" clId="{4366EEB9-1DB5-451F-809F-5E8F649D96CF}" dt="2020-06-26T09:56:25.086" v="30" actId="20577"/>
        <pc:sldMkLst>
          <pc:docMk/>
          <pc:sldMk cId="470389137" sldId="688"/>
        </pc:sldMkLst>
        <pc:spChg chg="mod">
          <ac:chgData name="Phill" userId="621b3d79-ed93-42f0-a8b2-9b99499a6b8f" providerId="ADAL" clId="{4366EEB9-1DB5-451F-809F-5E8F649D96CF}" dt="2020-06-26T09:56:18.950" v="14" actId="20577"/>
          <ac:spMkLst>
            <pc:docMk/>
            <pc:sldMk cId="470389137" sldId="688"/>
            <ac:spMk id="2" creationId="{00000000-0000-0000-0000-000000000000}"/>
          </ac:spMkLst>
        </pc:spChg>
        <pc:graphicFrameChg chg="modGraphic">
          <ac:chgData name="Phill" userId="621b3d79-ed93-42f0-a8b2-9b99499a6b8f" providerId="ADAL" clId="{4366EEB9-1DB5-451F-809F-5E8F649D96CF}" dt="2020-06-26T09:56:25.086" v="30" actId="20577"/>
          <ac:graphicFrameMkLst>
            <pc:docMk/>
            <pc:sldMk cId="470389137" sldId="688"/>
            <ac:graphicFrameMk id="4" creationId="{00000000-0000-0000-0000-000000000000}"/>
          </ac:graphicFrameMkLst>
        </pc:graphicFrameChg>
      </pc:sldChg>
      <pc:sldChg chg="add">
        <pc:chgData name="Phill" userId="621b3d79-ed93-42f0-a8b2-9b99499a6b8f" providerId="ADAL" clId="{4366EEB9-1DB5-451F-809F-5E8F649D96CF}" dt="2020-06-26T10:23:56.499" v="31"/>
        <pc:sldMkLst>
          <pc:docMk/>
          <pc:sldMk cId="3626043237" sldId="705"/>
        </pc:sldMkLst>
      </pc:sldChg>
    </pc:docChg>
  </pc:docChgLst>
</pc:chgInfo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500" cy="501650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l">
              <a:defRPr sz="1300">
                <a:cs typeface="+mn-cs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02075" y="0"/>
            <a:ext cx="2984500" cy="501650"/>
          </a:xfrm>
          <a:prstGeom prst="rect">
            <a:avLst/>
          </a:prstGeom>
        </p:spPr>
        <p:txBody>
          <a:bodyPr vert="horz" lIns="96616" tIns="48308" rIns="96616" bIns="48308" rtlCol="0"/>
          <a:lstStyle>
            <a:lvl1pPr algn="r">
              <a:defRPr sz="1300">
                <a:cs typeface="+mn-cs"/>
              </a:defRPr>
            </a:lvl1pPr>
          </a:lstStyle>
          <a:p>
            <a:pPr>
              <a:defRPr/>
            </a:pPr>
            <a:fld id="{3C6283D1-47E1-43A8-8CB6-CE6A30A6174B}" type="datetimeFigureOut">
              <a:rPr lang="en-GB"/>
              <a:pPr>
                <a:defRPr/>
              </a:pPr>
              <a:t>26/06/2020</a:t>
            </a:fld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39800" y="750888"/>
            <a:ext cx="5008563" cy="37576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16" tIns="48308" rIns="96616" bIns="48308" rtlCol="0" anchor="ctr"/>
          <a:lstStyle/>
          <a:p>
            <a:pPr lvl="0"/>
            <a:endParaRPr lang="en-GB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8975" y="4759325"/>
            <a:ext cx="5510213" cy="4510088"/>
          </a:xfrm>
          <a:prstGeom prst="rect">
            <a:avLst/>
          </a:prstGeom>
        </p:spPr>
        <p:txBody>
          <a:bodyPr vert="horz" lIns="96616" tIns="48308" rIns="96616" bIns="48308" rtlCol="0">
            <a:normAutofit/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  <a:endParaRPr lang="en-GB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517063"/>
            <a:ext cx="2984500" cy="501650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l">
              <a:defRPr sz="1300">
                <a:cs typeface="+mn-cs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02075" y="9517063"/>
            <a:ext cx="2984500" cy="501650"/>
          </a:xfrm>
          <a:prstGeom prst="rect">
            <a:avLst/>
          </a:prstGeom>
        </p:spPr>
        <p:txBody>
          <a:bodyPr vert="horz" lIns="96616" tIns="48308" rIns="96616" bIns="48308" rtlCol="0" anchor="b"/>
          <a:lstStyle>
            <a:lvl1pPr algn="r">
              <a:defRPr sz="1300">
                <a:cs typeface="+mn-cs"/>
              </a:defRPr>
            </a:lvl1pPr>
          </a:lstStyle>
          <a:p>
            <a:pPr>
              <a:defRPr/>
            </a:pPr>
            <a:fld id="{4406B868-FD91-4EA3-9286-B539439B11EE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8926656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0636175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10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4289096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11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0325455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12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53312535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7020490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14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44961777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15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0032438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16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31254636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17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6985338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18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3720678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19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945619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2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33039847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20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0865760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21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8046420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6664741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4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49852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5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740978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6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31878844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7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4955564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8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3274015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406B868-FD91-4EA3-9286-B539439B11EE}" type="slidenum">
              <a:rPr lang="en-GB" smtClean="0"/>
              <a:pPr>
                <a:defRPr/>
              </a:pPr>
              <a:t>9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0422066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86C63B-F4E6-442E-83F7-DD4082F4687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86385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977CF1-0C8F-4C23-8749-FB133E0ACED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44759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418FA56-F661-4132-9B3D-8649362637A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696650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59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3938588"/>
            <a:ext cx="4038600" cy="21875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C1FF2BE-13DC-4D3B-8670-01DD4AC6390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35445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99F2D1-707B-47D9-868C-9ED90DF2B30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2171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036A23-B0C1-4BDC-A4CA-BEAEEF79BB8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48842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625A17-C284-47C8-9696-1F359889F33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8447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9107EE-05F7-47E6-BABB-B4EE96405A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5033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7604F4-A2F0-4F5E-9306-E51488A043C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68418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7A5BC6-40E1-4370-A609-D89B2A81028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85467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5101D1-3DB1-4BE3-A8A3-CE50FD4F28B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7320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9BFB15-8F9E-48E7-A85B-2C4A2A514FA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43782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40000"/>
            <a:lumOff val="60000"/>
            <a:alpha val="6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>
              <a:defRPr/>
            </a:pPr>
            <a:fld id="{55360B51-95A6-4921-A64C-73D0423AC3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sz="4000" b="1" dirty="0">
                <a:latin typeface="Century Gothic" panose="020B0502020202020204" pitchFamily="34" charset="0"/>
              </a:rPr>
              <a:t>Reminder…</a:t>
            </a:r>
            <a:r>
              <a:rPr lang="en-US" dirty="0">
                <a:latin typeface="Century Gothic" panose="020B0502020202020204" pitchFamily="34" charset="0"/>
              </a:rPr>
              <a:t>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54E8C21-DD1F-4684-8454-0443431319CA}"/>
              </a:ext>
            </a:extLst>
          </p:cNvPr>
          <p:cNvSpPr txBox="1"/>
          <p:nvPr/>
        </p:nvSpPr>
        <p:spPr>
          <a:xfrm>
            <a:off x="197768" y="2420888"/>
            <a:ext cx="8748464" cy="28315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200" b="1" dirty="0">
                <a:latin typeface="Century Gothic" panose="020B0502020202020204" pitchFamily="34" charset="0"/>
              </a:rPr>
              <a:t>Send your work in once you have completed it. Email or SMHW.</a:t>
            </a:r>
          </a:p>
          <a:p>
            <a:endParaRPr lang="en-GB" sz="3200" b="1" dirty="0">
              <a:latin typeface="Century Gothic" panose="020B0502020202020204" pitchFamily="34" charset="0"/>
            </a:endParaRPr>
          </a:p>
          <a:p>
            <a:r>
              <a:rPr lang="en-GB" sz="3200" b="1" dirty="0">
                <a:latin typeface="Century Gothic" panose="020B0502020202020204" pitchFamily="34" charset="0"/>
              </a:rPr>
              <a:t>Will be contacting home for students who haven’t.</a:t>
            </a:r>
            <a:endParaRPr lang="en-GB" sz="3200" dirty="0">
              <a:latin typeface="Century Gothic" panose="020B0502020202020204" pitchFamily="34" charset="0"/>
            </a:endParaRP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803612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sz="4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</a:t>
            </a:r>
            <a:r>
              <a:rPr lang="en-US" dirty="0">
                <a:latin typeface="Century Gothic" panose="020B0502020202020204" pitchFamily="34" charset="0"/>
              </a:rPr>
              <a:t>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C6BD3D5-F8F2-49C0-AB28-9EFF3E204B98}"/>
              </a:ext>
            </a:extLst>
          </p:cNvPr>
          <p:cNvSpPr txBox="1"/>
          <p:nvPr/>
        </p:nvSpPr>
        <p:spPr>
          <a:xfrm>
            <a:off x="359532" y="1484784"/>
            <a:ext cx="8424936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GB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800" b="1" dirty="0">
                <a:latin typeface="Calibri" panose="020F0502020204030204" pitchFamily="34" charset="0"/>
                <a:cs typeface="Calibri" panose="020F0502020204030204" pitchFamily="34" charset="0"/>
              </a:rPr>
              <a:t>Using the sheet provided, you must first in pencil decide which cause comes under the 3 different categories that we have looked at and make a small symbol in the top corner (‘Phys’, ‘</a:t>
            </a:r>
            <a:r>
              <a:rPr lang="en-GB" sz="2800" b="1" dirty="0" err="1">
                <a:latin typeface="Calibri" panose="020F0502020204030204" pitchFamily="34" charset="0"/>
                <a:cs typeface="Calibri" panose="020F0502020204030204" pitchFamily="34" charset="0"/>
              </a:rPr>
              <a:t>Psyc</a:t>
            </a:r>
            <a:r>
              <a:rPr lang="en-GB" sz="2800" b="1" dirty="0">
                <a:latin typeface="Calibri" panose="020F0502020204030204" pitchFamily="34" charset="0"/>
                <a:cs typeface="Calibri" panose="020F0502020204030204" pitchFamily="34" charset="0"/>
              </a:rPr>
              <a:t>’ or ‘Env’).</a:t>
            </a: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800" b="1" dirty="0">
                <a:latin typeface="Calibri" panose="020F0502020204030204" pitchFamily="34" charset="0"/>
                <a:cs typeface="Calibri" panose="020F0502020204030204" pitchFamily="34" charset="0"/>
              </a:rPr>
              <a:t>Once we have gone through the answers together, you will need to highlight the causes in a separate colour and match it up with a key.</a:t>
            </a: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n-GB" sz="3200" b="1" dirty="0"/>
          </a:p>
        </p:txBody>
      </p:sp>
    </p:spTree>
    <p:extLst>
      <p:ext uri="{BB962C8B-B14F-4D97-AF65-F5344CB8AC3E}">
        <p14:creationId xmlns:p14="http://schemas.microsoft.com/office/powerpoint/2010/main" val="2892861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sz="4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</a:t>
            </a:r>
            <a:r>
              <a:rPr lang="en-US" dirty="0">
                <a:latin typeface="Century Gothic" panose="020B0502020202020204" pitchFamily="34" charset="0"/>
              </a:rPr>
              <a:t>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C6BD3D5-F8F2-49C0-AB28-9EFF3E204B98}"/>
              </a:ext>
            </a:extLst>
          </p:cNvPr>
          <p:cNvSpPr txBox="1"/>
          <p:nvPr/>
        </p:nvSpPr>
        <p:spPr>
          <a:xfrm>
            <a:off x="359532" y="1484784"/>
            <a:ext cx="842493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800" b="1" u="sng" dirty="0">
                <a:latin typeface="Calibri" panose="020F0502020204030204" pitchFamily="34" charset="0"/>
                <a:cs typeface="Calibri" panose="020F0502020204030204" pitchFamily="34" charset="0"/>
              </a:rPr>
              <a:t>Examples Task </a:t>
            </a: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800" b="1" dirty="0">
                <a:latin typeface="Calibri" panose="020F0502020204030204" pitchFamily="34" charset="0"/>
                <a:cs typeface="Calibri" panose="020F0502020204030204" pitchFamily="34" charset="0"/>
              </a:rPr>
              <a:t>Write down an example for each cause to show your understanding of how an injury could occur.</a:t>
            </a: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Distinction</a:t>
            </a:r>
            <a:r>
              <a:rPr lang="en-GB" sz="2800" b="1" dirty="0">
                <a:latin typeface="Calibri" panose="020F0502020204030204" pitchFamily="34" charset="0"/>
                <a:cs typeface="Calibri" panose="020F0502020204030204" pitchFamily="34" charset="0"/>
              </a:rPr>
              <a:t> – Can you add a suggestion for how the risk could be lowered for each cause?</a:t>
            </a:r>
            <a:endParaRPr lang="en-GB" sz="36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n-GB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n-GB" sz="3200" b="1" dirty="0"/>
          </a:p>
        </p:txBody>
      </p:sp>
    </p:spTree>
    <p:extLst>
      <p:ext uri="{BB962C8B-B14F-4D97-AF65-F5344CB8AC3E}">
        <p14:creationId xmlns:p14="http://schemas.microsoft.com/office/powerpoint/2010/main" val="30558613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57408998"/>
              </p:ext>
            </p:extLst>
          </p:nvPr>
        </p:nvGraphicFramePr>
        <p:xfrm>
          <a:off x="0" y="1212125"/>
          <a:ext cx="9144000" cy="563049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797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64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991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Grade</a:t>
                      </a: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</a:t>
                      </a:r>
                      <a:r>
                        <a:rPr lang="en-GB" sz="24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hat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’m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ooking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or…</a:t>
                      </a:r>
                      <a:endParaRPr lang="en-GB" sz="2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rgbClr val="DBA9F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7432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Pass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Identify </a:t>
                      </a:r>
                    </a:p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2000" b="1" i="0" u="none" strike="noStrike" dirty="0">
                          <a:solidFill>
                            <a:schemeClr val="tx1"/>
                          </a:solidFill>
                          <a:effectLst/>
                          <a:latin typeface="Century Gothic"/>
                        </a:rPr>
                        <a:t>3 categories of causes of common sporting injuries</a:t>
                      </a: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9008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Merit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3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The meaning of the words Physiological, Psychological and Environmental</a:t>
                      </a: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696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Distinction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Using examples, how these causes may result in common sporting injuries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0" lang="en-US" sz="20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entury Gothic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3265" y="15375"/>
            <a:ext cx="9144000" cy="1196752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GB" sz="3200" b="1" dirty="0">
                <a:latin typeface="Century Gothic" panose="020B0502020202020204" pitchFamily="34" charset="0"/>
              </a:rPr>
              <a:t>W</a:t>
            </a:r>
            <a:r>
              <a:rPr lang="en-GB" sz="3200" dirty="0">
                <a:latin typeface="Century Gothic" panose="020B0502020202020204" pitchFamily="34" charset="0"/>
              </a:rPr>
              <a:t>e </a:t>
            </a:r>
            <a:r>
              <a:rPr lang="en-GB" sz="3200" b="1" dirty="0">
                <a:latin typeface="Century Gothic" panose="020B0502020202020204" pitchFamily="34" charset="0"/>
              </a:rPr>
              <a:t>A</a:t>
            </a:r>
            <a:r>
              <a:rPr lang="en-GB" sz="3200" dirty="0">
                <a:latin typeface="Century Gothic" panose="020B0502020202020204" pitchFamily="34" charset="0"/>
              </a:rPr>
              <a:t>re </a:t>
            </a:r>
            <a:r>
              <a:rPr lang="en-GB" sz="3200" b="1" dirty="0">
                <a:latin typeface="Century Gothic" panose="020B0502020202020204" pitchFamily="34" charset="0"/>
              </a:rPr>
              <a:t>L</a:t>
            </a:r>
            <a:r>
              <a:rPr lang="en-GB" sz="3200" dirty="0">
                <a:latin typeface="Century Gothic" panose="020B0502020202020204" pitchFamily="34" charset="0"/>
              </a:rPr>
              <a:t>earning </a:t>
            </a:r>
            <a:r>
              <a:rPr lang="en-GB" sz="3200" b="1" dirty="0">
                <a:latin typeface="Century Gothic" panose="020B0502020202020204" pitchFamily="34" charset="0"/>
              </a:rPr>
              <a:t>T</a:t>
            </a:r>
            <a:r>
              <a:rPr lang="en-GB" sz="3200" dirty="0">
                <a:latin typeface="Century Gothic" panose="020B0502020202020204" pitchFamily="34" charset="0"/>
              </a:rPr>
              <a:t>oday: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</a:t>
            </a:r>
            <a:endParaRPr lang="en-GB" sz="3200" b="1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447089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54FE6DEA-9557-493D-964D-01437091AD9D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7624" y="1916832"/>
            <a:ext cx="6444208" cy="4142705"/>
          </a:xfrm>
          <a:prstGeom prst="rect">
            <a:avLst/>
          </a:prstGeom>
        </p:spPr>
      </p:pic>
      <p:sp>
        <p:nvSpPr>
          <p:cNvPr id="6" name="Title 1">
            <a:extLst>
              <a:ext uri="{FF2B5EF4-FFF2-40B4-BE49-F238E27FC236}">
                <a16:creationId xmlns:a16="http://schemas.microsoft.com/office/drawing/2014/main" id="{D057C387-A5C2-4F77-BCD1-93FFEC3FB3BF}"/>
              </a:ext>
            </a:extLst>
          </p:cNvPr>
          <p:cNvSpPr txBox="1">
            <a:spLocks/>
          </p:cNvSpPr>
          <p:nvPr/>
        </p:nvSpPr>
        <p:spPr bwMode="auto">
          <a:xfrm>
            <a:off x="5744" y="0"/>
            <a:ext cx="9144000" cy="1317914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4000" b="1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kern="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Common Complex Sporting Injuries</a:t>
            </a:r>
            <a:endParaRPr lang="en-GB" kern="0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7766936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sz="4000" b="1" dirty="0">
                <a:latin typeface="Century Gothic" panose="020B0502020202020204" pitchFamily="34" charset="0"/>
              </a:rPr>
              <a:t>Assignment B </a:t>
            </a:r>
            <a:br>
              <a:rPr lang="en-US" sz="4000" dirty="0">
                <a:latin typeface="Century Gothic" panose="020B0502020202020204" pitchFamily="34" charset="0"/>
              </a:rPr>
            </a:br>
            <a:r>
              <a:rPr lang="en-US" sz="4000" dirty="0"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2</a:t>
            </a:r>
            <a:r>
              <a:rPr lang="en-US" dirty="0">
                <a:latin typeface="Century Gothic" panose="020B0502020202020204" pitchFamily="34" charset="0"/>
              </a:rPr>
              <a:t>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54E8C21-DD1F-4684-8454-0443431319CA}"/>
              </a:ext>
            </a:extLst>
          </p:cNvPr>
          <p:cNvSpPr txBox="1"/>
          <p:nvPr/>
        </p:nvSpPr>
        <p:spPr>
          <a:xfrm>
            <a:off x="197768" y="1556792"/>
            <a:ext cx="8748464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200" b="1" u="sng" dirty="0">
                <a:latin typeface="Century Gothic" panose="020B0502020202020204" pitchFamily="34" charset="0"/>
              </a:rPr>
              <a:t>Starter Task:</a:t>
            </a:r>
          </a:p>
          <a:p>
            <a:r>
              <a:rPr lang="en-GB" sz="3200" dirty="0">
                <a:latin typeface="Century Gothic" panose="020B0502020202020204" pitchFamily="34" charset="0"/>
              </a:rPr>
              <a:t>In the back of your books can you write down the…</a:t>
            </a:r>
          </a:p>
          <a:p>
            <a:r>
              <a:rPr lang="en-GB" sz="3200" b="1" dirty="0">
                <a:latin typeface="Century Gothic" panose="020B0502020202020204" pitchFamily="34" charset="0"/>
              </a:rPr>
              <a:t>Pass: </a:t>
            </a:r>
            <a:r>
              <a:rPr lang="en-GB" sz="3200" dirty="0">
                <a:latin typeface="Century Gothic" panose="020B0502020202020204" pitchFamily="34" charset="0"/>
              </a:rPr>
              <a:t>3 categories of causes of sporting injuries</a:t>
            </a:r>
          </a:p>
          <a:p>
            <a:endParaRPr lang="en-GB" sz="3200" dirty="0">
              <a:latin typeface="Century Gothic" panose="020B0502020202020204" pitchFamily="34" charset="0"/>
            </a:endParaRPr>
          </a:p>
          <a:p>
            <a:r>
              <a:rPr lang="en-GB" sz="3200" b="1" dirty="0">
                <a:latin typeface="Century Gothic" panose="020B0502020202020204" pitchFamily="34" charset="0"/>
              </a:rPr>
              <a:t>Merit: </a:t>
            </a:r>
            <a:r>
              <a:rPr lang="en-GB" sz="3200" dirty="0">
                <a:latin typeface="Century Gothic" panose="020B0502020202020204" pitchFamily="34" charset="0"/>
              </a:rPr>
              <a:t>Describe each category</a:t>
            </a:r>
          </a:p>
          <a:p>
            <a:endParaRPr lang="en-GB" sz="3200" dirty="0">
              <a:latin typeface="Century Gothic" panose="020B0502020202020204" pitchFamily="34" charset="0"/>
            </a:endParaRPr>
          </a:p>
          <a:p>
            <a:r>
              <a:rPr lang="en-GB" sz="3200" b="1" dirty="0">
                <a:latin typeface="Century Gothic" panose="020B0502020202020204" pitchFamily="34" charset="0"/>
              </a:rPr>
              <a:t>Distinction: An example of each category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52624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2441891"/>
              </p:ext>
            </p:extLst>
          </p:nvPr>
        </p:nvGraphicFramePr>
        <p:xfrm>
          <a:off x="0" y="1212125"/>
          <a:ext cx="9144000" cy="563049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797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64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991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Grade</a:t>
                      </a: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</a:t>
                      </a:r>
                      <a:r>
                        <a:rPr lang="en-GB" sz="24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hat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’m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ooking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or…</a:t>
                      </a:r>
                      <a:endParaRPr lang="en-GB" sz="2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rgbClr val="DBA9F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7432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Pass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Identify </a:t>
                      </a:r>
                    </a:p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2000" b="1" i="0" u="none" strike="noStrike" dirty="0">
                          <a:solidFill>
                            <a:schemeClr val="tx1"/>
                          </a:solidFill>
                          <a:effectLst/>
                          <a:latin typeface="Century Gothic"/>
                        </a:rPr>
                        <a:t>3 categories of causes of common sporting injuries</a:t>
                      </a: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9008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Merit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3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Describe…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How Equipment, People and Coaching methods could increase the risk of sporting injury</a:t>
                      </a: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696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Distinction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Using examples, how these causes may result in common sporting injuries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0" lang="en-US" sz="20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entury Gothic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3265" y="15375"/>
            <a:ext cx="9144000" cy="1196752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GB" sz="3200" b="1" dirty="0">
                <a:latin typeface="Century Gothic" panose="020B0502020202020204" pitchFamily="34" charset="0"/>
              </a:rPr>
              <a:t>W</a:t>
            </a:r>
            <a:r>
              <a:rPr lang="en-GB" sz="3200" dirty="0">
                <a:latin typeface="Century Gothic" panose="020B0502020202020204" pitchFamily="34" charset="0"/>
              </a:rPr>
              <a:t>e </a:t>
            </a:r>
            <a:r>
              <a:rPr lang="en-GB" sz="3200" b="1" dirty="0">
                <a:latin typeface="Century Gothic" panose="020B0502020202020204" pitchFamily="34" charset="0"/>
              </a:rPr>
              <a:t>A</a:t>
            </a:r>
            <a:r>
              <a:rPr lang="en-GB" sz="3200" dirty="0">
                <a:latin typeface="Century Gothic" panose="020B0502020202020204" pitchFamily="34" charset="0"/>
              </a:rPr>
              <a:t>re </a:t>
            </a:r>
            <a:r>
              <a:rPr lang="en-GB" sz="3200" b="1" dirty="0">
                <a:latin typeface="Century Gothic" panose="020B0502020202020204" pitchFamily="34" charset="0"/>
              </a:rPr>
              <a:t>L</a:t>
            </a:r>
            <a:r>
              <a:rPr lang="en-GB" sz="3200" dirty="0">
                <a:latin typeface="Century Gothic" panose="020B0502020202020204" pitchFamily="34" charset="0"/>
              </a:rPr>
              <a:t>earning </a:t>
            </a:r>
            <a:r>
              <a:rPr lang="en-GB" sz="3200" b="1" dirty="0">
                <a:latin typeface="Century Gothic" panose="020B0502020202020204" pitchFamily="34" charset="0"/>
              </a:rPr>
              <a:t>T</a:t>
            </a:r>
            <a:r>
              <a:rPr lang="en-GB" sz="3200" dirty="0">
                <a:latin typeface="Century Gothic" panose="020B0502020202020204" pitchFamily="34" charset="0"/>
              </a:rPr>
              <a:t>oday: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2</a:t>
            </a:r>
            <a:endParaRPr lang="en-GB" sz="3200" b="1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675498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-6423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sz="4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2</a:t>
            </a:r>
            <a:r>
              <a:rPr lang="en-US" dirty="0">
                <a:latin typeface="Century Gothic" panose="020B0502020202020204" pitchFamily="34" charset="0"/>
              </a:rPr>
              <a:t>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C6BD3D5-F8F2-49C0-AB28-9EFF3E204B98}"/>
              </a:ext>
            </a:extLst>
          </p:cNvPr>
          <p:cNvSpPr txBox="1"/>
          <p:nvPr/>
        </p:nvSpPr>
        <p:spPr>
          <a:xfrm>
            <a:off x="359532" y="1343201"/>
            <a:ext cx="8424936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>
                <a:latin typeface="Calibri" panose="020F0502020204030204" pitchFamily="34" charset="0"/>
                <a:cs typeface="Calibri" panose="020F0502020204030204" pitchFamily="34" charset="0"/>
              </a:rPr>
              <a:t>Understanding the causes of common sporting injuries and how they can be prevented will help a sports leader to do everything they can to reduce the risk of injuries occurring.</a:t>
            </a:r>
          </a:p>
          <a:p>
            <a:endParaRPr lang="en-GB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400" b="1" dirty="0">
                <a:latin typeface="Calibri" panose="020F0502020204030204" pitchFamily="34" charset="0"/>
                <a:cs typeface="Calibri" panose="020F0502020204030204" pitchFamily="34" charset="0"/>
              </a:rPr>
              <a:t>There are 6 different categories of causes, the second 3 that we will cover are…have a discussion with your partner about what you think these mean.</a:t>
            </a:r>
          </a:p>
          <a:p>
            <a:pPr algn="ctr"/>
            <a:r>
              <a:rPr lang="en-GB" sz="3200" b="1" dirty="0">
                <a:latin typeface="Calibri" panose="020F0502020204030204" pitchFamily="34" charset="0"/>
                <a:cs typeface="Calibri" panose="020F0502020204030204" pitchFamily="34" charset="0"/>
              </a:rPr>
              <a:t>Equipment</a:t>
            </a:r>
          </a:p>
          <a:p>
            <a:pPr algn="ctr"/>
            <a:endParaRPr lang="en-GB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/>
            <a:r>
              <a:rPr lang="en-GB" sz="3200" b="1" dirty="0">
                <a:latin typeface="Calibri" panose="020F0502020204030204" pitchFamily="34" charset="0"/>
                <a:cs typeface="Calibri" panose="020F0502020204030204" pitchFamily="34" charset="0"/>
              </a:rPr>
              <a:t>People related</a:t>
            </a:r>
          </a:p>
          <a:p>
            <a:pPr algn="ctr"/>
            <a:endParaRPr lang="en-GB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/>
            <a:r>
              <a:rPr lang="en-GB" sz="3200" b="1" dirty="0">
                <a:latin typeface="Calibri" panose="020F0502020204030204" pitchFamily="34" charset="0"/>
                <a:cs typeface="Calibri" panose="020F0502020204030204" pitchFamily="34" charset="0"/>
              </a:rPr>
              <a:t>Coaching related</a:t>
            </a:r>
          </a:p>
          <a:p>
            <a:endParaRPr lang="en-GB" sz="3200" b="1" dirty="0"/>
          </a:p>
        </p:txBody>
      </p:sp>
    </p:spTree>
    <p:extLst>
      <p:ext uri="{BB962C8B-B14F-4D97-AF65-F5344CB8AC3E}">
        <p14:creationId xmlns:p14="http://schemas.microsoft.com/office/powerpoint/2010/main" val="35611391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16641031"/>
              </p:ext>
            </p:extLst>
          </p:nvPr>
        </p:nvGraphicFramePr>
        <p:xfrm>
          <a:off x="0" y="1212125"/>
          <a:ext cx="9144000" cy="563049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797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64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991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Grade</a:t>
                      </a: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</a:t>
                      </a:r>
                      <a:r>
                        <a:rPr lang="en-GB" sz="24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hat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’m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ooking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or…</a:t>
                      </a:r>
                      <a:endParaRPr lang="en-GB" sz="2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rgbClr val="DBA9F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7432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Pass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Identify </a:t>
                      </a:r>
                    </a:p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2000" b="1" i="0" u="none" strike="noStrike" dirty="0">
                          <a:solidFill>
                            <a:schemeClr val="tx1"/>
                          </a:solidFill>
                          <a:effectLst/>
                          <a:latin typeface="Century Gothic"/>
                        </a:rPr>
                        <a:t>6 categories of causes of common sporting injuries</a:t>
                      </a: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9008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Merit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3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Describe…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How Equipment, People and Coaching methods could increase the risk of sporting injury</a:t>
                      </a: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696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Distinction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Using examples, how these causes may result in common sporting injuries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0" lang="en-US" sz="20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entury Gothic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3265" y="15375"/>
            <a:ext cx="9144000" cy="1196752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GB" sz="3200" b="1" dirty="0">
                <a:latin typeface="Century Gothic" panose="020B0502020202020204" pitchFamily="34" charset="0"/>
              </a:rPr>
              <a:t>W</a:t>
            </a:r>
            <a:r>
              <a:rPr lang="en-GB" sz="3200" dirty="0">
                <a:latin typeface="Century Gothic" panose="020B0502020202020204" pitchFamily="34" charset="0"/>
              </a:rPr>
              <a:t>e </a:t>
            </a:r>
            <a:r>
              <a:rPr lang="en-GB" sz="3200" b="1" dirty="0">
                <a:latin typeface="Century Gothic" panose="020B0502020202020204" pitchFamily="34" charset="0"/>
              </a:rPr>
              <a:t>A</a:t>
            </a:r>
            <a:r>
              <a:rPr lang="en-GB" sz="3200" dirty="0">
                <a:latin typeface="Century Gothic" panose="020B0502020202020204" pitchFamily="34" charset="0"/>
              </a:rPr>
              <a:t>re </a:t>
            </a:r>
            <a:r>
              <a:rPr lang="en-GB" sz="3200" b="1" dirty="0">
                <a:latin typeface="Century Gothic" panose="020B0502020202020204" pitchFamily="34" charset="0"/>
              </a:rPr>
              <a:t>L</a:t>
            </a:r>
            <a:r>
              <a:rPr lang="en-GB" sz="3200" dirty="0">
                <a:latin typeface="Century Gothic" panose="020B0502020202020204" pitchFamily="34" charset="0"/>
              </a:rPr>
              <a:t>earning </a:t>
            </a:r>
            <a:r>
              <a:rPr lang="en-GB" sz="3200" b="1" dirty="0">
                <a:latin typeface="Century Gothic" panose="020B0502020202020204" pitchFamily="34" charset="0"/>
              </a:rPr>
              <a:t>T</a:t>
            </a:r>
            <a:r>
              <a:rPr lang="en-GB" sz="3200" dirty="0">
                <a:latin typeface="Century Gothic" panose="020B0502020202020204" pitchFamily="34" charset="0"/>
              </a:rPr>
              <a:t>oday: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2</a:t>
            </a:r>
            <a:endParaRPr lang="en-GB" sz="3200" b="1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0822593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sz="4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2 </a:t>
            </a:r>
            <a:r>
              <a:rPr lang="en-US" dirty="0">
                <a:latin typeface="Century Gothic" panose="020B0502020202020204" pitchFamily="34" charset="0"/>
              </a:rPr>
              <a:t>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C6BD3D5-F8F2-49C0-AB28-9EFF3E204B98}"/>
              </a:ext>
            </a:extLst>
          </p:cNvPr>
          <p:cNvSpPr txBox="1"/>
          <p:nvPr/>
        </p:nvSpPr>
        <p:spPr>
          <a:xfrm>
            <a:off x="359532" y="1484784"/>
            <a:ext cx="8424936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GB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800" b="1" dirty="0">
                <a:latin typeface="Calibri" panose="020F0502020204030204" pitchFamily="34" charset="0"/>
                <a:cs typeface="Calibri" panose="020F0502020204030204" pitchFamily="34" charset="0"/>
              </a:rPr>
              <a:t>Using the sheet provided, you must cut out each of the 12 boxes. Arrange the boxes into the 3 sections for where you think they best fit.</a:t>
            </a: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800" b="1" dirty="0">
                <a:latin typeface="Calibri" panose="020F0502020204030204" pitchFamily="34" charset="0"/>
                <a:cs typeface="Calibri" panose="020F0502020204030204" pitchFamily="34" charset="0"/>
              </a:rPr>
              <a:t>Once we have gone through the answers together, you will need to stick them in your books under the correct category heading.</a:t>
            </a: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n-GB" sz="3200" b="1" dirty="0"/>
          </a:p>
        </p:txBody>
      </p:sp>
    </p:spTree>
    <p:extLst>
      <p:ext uri="{BB962C8B-B14F-4D97-AF65-F5344CB8AC3E}">
        <p14:creationId xmlns:p14="http://schemas.microsoft.com/office/powerpoint/2010/main" val="29717377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06637527"/>
              </p:ext>
            </p:extLst>
          </p:nvPr>
        </p:nvGraphicFramePr>
        <p:xfrm>
          <a:off x="0" y="1212125"/>
          <a:ext cx="9144000" cy="563049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797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64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991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Grade</a:t>
                      </a: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</a:t>
                      </a:r>
                      <a:r>
                        <a:rPr lang="en-GB" sz="24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hat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’m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ooking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or…</a:t>
                      </a:r>
                      <a:endParaRPr lang="en-GB" sz="2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rgbClr val="DBA9F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7432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Pass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Identify </a:t>
                      </a:r>
                    </a:p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2000" b="1" i="0" u="none" strike="noStrike" dirty="0">
                          <a:solidFill>
                            <a:schemeClr val="tx1"/>
                          </a:solidFill>
                          <a:effectLst/>
                          <a:latin typeface="Century Gothic"/>
                        </a:rPr>
                        <a:t>6 categories of causes of common sporting injuries</a:t>
                      </a: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9008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Merit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3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Describe…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How Equipment, People and Coaching methods could increase the risk of sporting injury</a:t>
                      </a: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696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Distinction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Using examples, how these causes may result in common sporting injuries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0" lang="en-US" sz="20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entury Gothic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3265" y="15375"/>
            <a:ext cx="9144000" cy="1196752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GB" sz="3200" b="1" dirty="0">
                <a:latin typeface="Century Gothic" panose="020B0502020202020204" pitchFamily="34" charset="0"/>
              </a:rPr>
              <a:t>W</a:t>
            </a:r>
            <a:r>
              <a:rPr lang="en-GB" sz="3200" dirty="0">
                <a:latin typeface="Century Gothic" panose="020B0502020202020204" pitchFamily="34" charset="0"/>
              </a:rPr>
              <a:t>e </a:t>
            </a:r>
            <a:r>
              <a:rPr lang="en-GB" sz="3200" b="1" dirty="0">
                <a:latin typeface="Century Gothic" panose="020B0502020202020204" pitchFamily="34" charset="0"/>
              </a:rPr>
              <a:t>A</a:t>
            </a:r>
            <a:r>
              <a:rPr lang="en-GB" sz="3200" dirty="0">
                <a:latin typeface="Century Gothic" panose="020B0502020202020204" pitchFamily="34" charset="0"/>
              </a:rPr>
              <a:t>re </a:t>
            </a:r>
            <a:r>
              <a:rPr lang="en-GB" sz="3200" b="1" dirty="0">
                <a:latin typeface="Century Gothic" panose="020B0502020202020204" pitchFamily="34" charset="0"/>
              </a:rPr>
              <a:t>L</a:t>
            </a:r>
            <a:r>
              <a:rPr lang="en-GB" sz="3200" dirty="0">
                <a:latin typeface="Century Gothic" panose="020B0502020202020204" pitchFamily="34" charset="0"/>
              </a:rPr>
              <a:t>earning </a:t>
            </a:r>
            <a:r>
              <a:rPr lang="en-GB" sz="3200" b="1" dirty="0">
                <a:latin typeface="Century Gothic" panose="020B0502020202020204" pitchFamily="34" charset="0"/>
              </a:rPr>
              <a:t>T</a:t>
            </a:r>
            <a:r>
              <a:rPr lang="en-GB" sz="3200" dirty="0">
                <a:latin typeface="Century Gothic" panose="020B0502020202020204" pitchFamily="34" charset="0"/>
              </a:rPr>
              <a:t>oday: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2</a:t>
            </a:r>
            <a:endParaRPr lang="en-GB" sz="3200" b="1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559939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sz="4000" b="1" dirty="0">
                <a:latin typeface="Century Gothic" panose="020B0502020202020204" pitchFamily="34" charset="0"/>
              </a:rPr>
              <a:t>Assignment B </a:t>
            </a:r>
            <a:br>
              <a:rPr lang="en-US" sz="4000" dirty="0">
                <a:latin typeface="Century Gothic" panose="020B0502020202020204" pitchFamily="34" charset="0"/>
              </a:rPr>
            </a:br>
            <a:r>
              <a:rPr lang="en-US" sz="4000" dirty="0"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</a:t>
            </a:r>
            <a:r>
              <a:rPr lang="en-US" dirty="0">
                <a:latin typeface="Century Gothic" panose="020B0502020202020204" pitchFamily="34" charset="0"/>
              </a:rPr>
              <a:t>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54E8C21-DD1F-4684-8454-0443431319CA}"/>
              </a:ext>
            </a:extLst>
          </p:cNvPr>
          <p:cNvSpPr txBox="1"/>
          <p:nvPr/>
        </p:nvSpPr>
        <p:spPr>
          <a:xfrm>
            <a:off x="197768" y="1556792"/>
            <a:ext cx="8748464" cy="43088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200" b="1" u="sng" dirty="0">
                <a:latin typeface="Century Gothic" panose="020B0502020202020204" pitchFamily="34" charset="0"/>
              </a:rPr>
              <a:t>Starter Task:</a:t>
            </a:r>
          </a:p>
          <a:p>
            <a:r>
              <a:rPr lang="en-GB" sz="3200" dirty="0">
                <a:latin typeface="Century Gothic" panose="020B0502020202020204" pitchFamily="34" charset="0"/>
              </a:rPr>
              <a:t>In the back of your books can you write down the…</a:t>
            </a:r>
          </a:p>
          <a:p>
            <a:r>
              <a:rPr lang="en-GB" sz="3200" b="1" dirty="0">
                <a:latin typeface="Century Gothic" panose="020B0502020202020204" pitchFamily="34" charset="0"/>
              </a:rPr>
              <a:t>Pass: </a:t>
            </a:r>
            <a:r>
              <a:rPr lang="en-GB" sz="3200" dirty="0">
                <a:latin typeface="Century Gothic" panose="020B0502020202020204" pitchFamily="34" charset="0"/>
              </a:rPr>
              <a:t>5 Complex Sporting Injuries</a:t>
            </a:r>
          </a:p>
          <a:p>
            <a:endParaRPr lang="en-GB" sz="3200" dirty="0">
              <a:latin typeface="Century Gothic" panose="020B0502020202020204" pitchFamily="34" charset="0"/>
            </a:endParaRPr>
          </a:p>
          <a:p>
            <a:r>
              <a:rPr lang="en-GB" sz="3200" b="1" dirty="0">
                <a:latin typeface="Century Gothic" panose="020B0502020202020204" pitchFamily="34" charset="0"/>
              </a:rPr>
              <a:t>Merit: </a:t>
            </a:r>
            <a:r>
              <a:rPr lang="en-GB" sz="3200" dirty="0">
                <a:latin typeface="Century Gothic" panose="020B0502020202020204" pitchFamily="34" charset="0"/>
              </a:rPr>
              <a:t>Describe each injury</a:t>
            </a:r>
          </a:p>
          <a:p>
            <a:endParaRPr lang="en-GB" sz="3200" dirty="0">
              <a:latin typeface="Century Gothic" panose="020B0502020202020204" pitchFamily="34" charset="0"/>
            </a:endParaRPr>
          </a:p>
          <a:p>
            <a:r>
              <a:rPr lang="en-GB" sz="3200" b="1" dirty="0">
                <a:latin typeface="Century Gothic" panose="020B0502020202020204" pitchFamily="34" charset="0"/>
              </a:rPr>
              <a:t>Distinction:  </a:t>
            </a:r>
            <a:r>
              <a:rPr lang="en-GB" sz="3200" dirty="0">
                <a:latin typeface="Century Gothic" panose="020B0502020202020204" pitchFamily="34" charset="0"/>
              </a:rPr>
              <a:t>A symptom for each injury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260432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sz="4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</a:t>
            </a:r>
            <a:r>
              <a:rPr lang="en-US" dirty="0">
                <a:latin typeface="Century Gothic" panose="020B0502020202020204" pitchFamily="34" charset="0"/>
              </a:rPr>
              <a:t>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C6BD3D5-F8F2-49C0-AB28-9EFF3E204B98}"/>
              </a:ext>
            </a:extLst>
          </p:cNvPr>
          <p:cNvSpPr txBox="1"/>
          <p:nvPr/>
        </p:nvSpPr>
        <p:spPr>
          <a:xfrm>
            <a:off x="359532" y="1484784"/>
            <a:ext cx="8424936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800" b="1" u="sng" dirty="0">
                <a:latin typeface="Calibri" panose="020F0502020204030204" pitchFamily="34" charset="0"/>
                <a:cs typeface="Calibri" panose="020F0502020204030204" pitchFamily="34" charset="0"/>
              </a:rPr>
              <a:t>Examples Task </a:t>
            </a: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800" b="1" dirty="0">
                <a:latin typeface="Calibri" panose="020F0502020204030204" pitchFamily="34" charset="0"/>
                <a:cs typeface="Calibri" panose="020F0502020204030204" pitchFamily="34" charset="0"/>
              </a:rPr>
              <a:t>Write down an example for each cause to show your understanding of how an injury could occur.</a:t>
            </a:r>
          </a:p>
          <a:p>
            <a:endParaRPr lang="en-GB" sz="28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800" b="1" dirty="0">
                <a:solidFill>
                  <a:srgbClr val="0070C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Distinction</a:t>
            </a:r>
            <a:r>
              <a:rPr lang="en-GB" sz="2800" b="1" dirty="0">
                <a:latin typeface="Calibri" panose="020F0502020204030204" pitchFamily="34" charset="0"/>
                <a:cs typeface="Calibri" panose="020F0502020204030204" pitchFamily="34" charset="0"/>
              </a:rPr>
              <a:t> – Can you add a suggestion for how the risk could be lowered for each cause?</a:t>
            </a:r>
            <a:endParaRPr lang="en-GB" sz="36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n-GB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endParaRPr lang="en-GB" sz="3200" b="1" dirty="0"/>
          </a:p>
        </p:txBody>
      </p:sp>
    </p:spTree>
    <p:extLst>
      <p:ext uri="{BB962C8B-B14F-4D97-AF65-F5344CB8AC3E}">
        <p14:creationId xmlns:p14="http://schemas.microsoft.com/office/powerpoint/2010/main" val="1736393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75171479"/>
              </p:ext>
            </p:extLst>
          </p:nvPr>
        </p:nvGraphicFramePr>
        <p:xfrm>
          <a:off x="0" y="1212125"/>
          <a:ext cx="9144000" cy="563049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797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64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991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Grade</a:t>
                      </a: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</a:t>
                      </a:r>
                      <a:r>
                        <a:rPr lang="en-GB" sz="24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hat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’m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ooking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or…</a:t>
                      </a:r>
                      <a:endParaRPr lang="en-GB" sz="2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rgbClr val="DBA9F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7432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Pass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Identify </a:t>
                      </a:r>
                    </a:p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2000" b="1" i="0" u="none" strike="noStrike" dirty="0">
                          <a:solidFill>
                            <a:schemeClr val="tx1"/>
                          </a:solidFill>
                          <a:effectLst/>
                          <a:latin typeface="Century Gothic"/>
                        </a:rPr>
                        <a:t>6 categories of causes of common sporting injuries</a:t>
                      </a: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9008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Merit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3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Describe…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How Equipment, People and Coaching methods could increase the risk of sporting injury</a:t>
                      </a: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696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Distinction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Using examples, how these causes may result in common sporting injuries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0" lang="en-US" sz="20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entury Gothic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3265" y="15375"/>
            <a:ext cx="9144000" cy="1196752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GB" sz="3200" b="1" dirty="0">
                <a:latin typeface="Century Gothic" panose="020B0502020202020204" pitchFamily="34" charset="0"/>
              </a:rPr>
              <a:t>W</a:t>
            </a:r>
            <a:r>
              <a:rPr lang="en-GB" sz="3200" dirty="0">
                <a:latin typeface="Century Gothic" panose="020B0502020202020204" pitchFamily="34" charset="0"/>
              </a:rPr>
              <a:t>e </a:t>
            </a:r>
            <a:r>
              <a:rPr lang="en-GB" sz="3200" b="1" dirty="0">
                <a:latin typeface="Century Gothic" panose="020B0502020202020204" pitchFamily="34" charset="0"/>
              </a:rPr>
              <a:t>A</a:t>
            </a:r>
            <a:r>
              <a:rPr lang="en-GB" sz="3200" dirty="0">
                <a:latin typeface="Century Gothic" panose="020B0502020202020204" pitchFamily="34" charset="0"/>
              </a:rPr>
              <a:t>re </a:t>
            </a:r>
            <a:r>
              <a:rPr lang="en-GB" sz="3200" b="1" dirty="0">
                <a:latin typeface="Century Gothic" panose="020B0502020202020204" pitchFamily="34" charset="0"/>
              </a:rPr>
              <a:t>L</a:t>
            </a:r>
            <a:r>
              <a:rPr lang="en-GB" sz="3200" dirty="0">
                <a:latin typeface="Century Gothic" panose="020B0502020202020204" pitchFamily="34" charset="0"/>
              </a:rPr>
              <a:t>earning </a:t>
            </a:r>
            <a:r>
              <a:rPr lang="en-GB" sz="3200" b="1" dirty="0">
                <a:latin typeface="Century Gothic" panose="020B0502020202020204" pitchFamily="34" charset="0"/>
              </a:rPr>
              <a:t>T</a:t>
            </a:r>
            <a:r>
              <a:rPr lang="en-GB" sz="3200" dirty="0">
                <a:latin typeface="Century Gothic" panose="020B0502020202020204" pitchFamily="34" charset="0"/>
              </a:rPr>
              <a:t>oday: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2</a:t>
            </a:r>
            <a:endParaRPr lang="en-GB" sz="3200" b="1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570028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54FE6DEA-9557-493D-964D-01437091AD9D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7624" y="1916832"/>
            <a:ext cx="6444208" cy="4142705"/>
          </a:xfrm>
          <a:prstGeom prst="rect">
            <a:avLst/>
          </a:prstGeom>
        </p:spPr>
      </p:pic>
      <p:sp>
        <p:nvSpPr>
          <p:cNvPr id="6" name="Title 1">
            <a:extLst>
              <a:ext uri="{FF2B5EF4-FFF2-40B4-BE49-F238E27FC236}">
                <a16:creationId xmlns:a16="http://schemas.microsoft.com/office/drawing/2014/main" id="{D057C387-A5C2-4F77-BCD1-93FFEC3FB3BF}"/>
              </a:ext>
            </a:extLst>
          </p:cNvPr>
          <p:cNvSpPr txBox="1">
            <a:spLocks/>
          </p:cNvSpPr>
          <p:nvPr/>
        </p:nvSpPr>
        <p:spPr bwMode="auto">
          <a:xfrm>
            <a:off x="-15686" y="0"/>
            <a:ext cx="9144000" cy="1317914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4000" b="1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kern="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</a:t>
            </a:r>
            <a:endParaRPr lang="en-GB" kern="0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534855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58094791"/>
              </p:ext>
            </p:extLst>
          </p:nvPr>
        </p:nvGraphicFramePr>
        <p:xfrm>
          <a:off x="0" y="1212125"/>
          <a:ext cx="9144000" cy="563049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797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64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991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Grade</a:t>
                      </a: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Success Criteria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…</a:t>
                      </a:r>
                      <a:endParaRPr lang="en-GB" sz="2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rgbClr val="DBA9F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7432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Pass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Identify </a:t>
                      </a:r>
                    </a:p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2000" b="1" i="0" u="none" strike="noStrike" dirty="0">
                          <a:solidFill>
                            <a:schemeClr val="tx1"/>
                          </a:solidFill>
                          <a:effectLst/>
                          <a:latin typeface="Century Gothic"/>
                        </a:rPr>
                        <a:t>3 categories of causes of common sporting injuries</a:t>
                      </a: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9008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Merit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3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The meaning of the words Physiological, Psychological and Environmental</a:t>
                      </a: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696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Distinction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Using examples, how these causes may result in common sporting injuries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0" lang="en-US" sz="20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entury Gothic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3265" y="15375"/>
            <a:ext cx="9144000" cy="1196752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GB" sz="3200" b="1" dirty="0">
                <a:latin typeface="Century Gothic" panose="020B0502020202020204" pitchFamily="34" charset="0"/>
              </a:rPr>
              <a:t>Learning Intent</a:t>
            </a:r>
            <a:r>
              <a:rPr lang="en-GB" sz="3200" dirty="0">
                <a:latin typeface="Century Gothic" panose="020B0502020202020204" pitchFamily="34" charset="0"/>
              </a:rPr>
              <a:t>: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</a:t>
            </a:r>
            <a:endParaRPr lang="en-GB" sz="3200" b="1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03891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sz="4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 </a:t>
            </a:r>
            <a:r>
              <a:rPr lang="en-US" dirty="0">
                <a:latin typeface="Century Gothic" panose="020B0502020202020204" pitchFamily="34" charset="0"/>
              </a:rPr>
              <a:t>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C6BD3D5-F8F2-49C0-AB28-9EFF3E204B98}"/>
              </a:ext>
            </a:extLst>
          </p:cNvPr>
          <p:cNvSpPr txBox="1"/>
          <p:nvPr/>
        </p:nvSpPr>
        <p:spPr>
          <a:xfrm>
            <a:off x="359532" y="1343201"/>
            <a:ext cx="8424936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b="1" dirty="0">
                <a:latin typeface="Calibri" panose="020F0502020204030204" pitchFamily="34" charset="0"/>
                <a:cs typeface="Calibri" panose="020F0502020204030204" pitchFamily="34" charset="0"/>
              </a:rPr>
              <a:t>Understanding the causes of common sporting injuries and how they can be prevented will help a sports leader to do everything they can to reduce the risk of injuries occurring.</a:t>
            </a:r>
          </a:p>
          <a:p>
            <a:endParaRPr lang="en-GB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en-GB" sz="2400" b="1" dirty="0">
                <a:latin typeface="Calibri" panose="020F0502020204030204" pitchFamily="34" charset="0"/>
                <a:cs typeface="Calibri" panose="020F0502020204030204" pitchFamily="34" charset="0"/>
              </a:rPr>
              <a:t>There are 6 different categories of causes, the first 3 that we will cover are…</a:t>
            </a:r>
          </a:p>
          <a:p>
            <a:endParaRPr lang="en-GB" sz="24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/>
            <a:r>
              <a:rPr lang="en-GB" sz="3200" b="1" dirty="0">
                <a:latin typeface="Calibri" panose="020F0502020204030204" pitchFamily="34" charset="0"/>
                <a:cs typeface="Calibri" panose="020F0502020204030204" pitchFamily="34" charset="0"/>
              </a:rPr>
              <a:t>Physiological</a:t>
            </a:r>
          </a:p>
          <a:p>
            <a:pPr algn="ctr"/>
            <a:endParaRPr lang="en-GB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/>
            <a:r>
              <a:rPr lang="en-GB" sz="3200" b="1" dirty="0">
                <a:latin typeface="Calibri" panose="020F0502020204030204" pitchFamily="34" charset="0"/>
                <a:cs typeface="Calibri" panose="020F0502020204030204" pitchFamily="34" charset="0"/>
              </a:rPr>
              <a:t>Psychological</a:t>
            </a:r>
          </a:p>
          <a:p>
            <a:pPr algn="ctr"/>
            <a:endParaRPr lang="en-GB" sz="3200" b="1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ctr"/>
            <a:r>
              <a:rPr lang="en-GB" sz="3200" b="1" dirty="0">
                <a:latin typeface="Calibri" panose="020F0502020204030204" pitchFamily="34" charset="0"/>
                <a:cs typeface="Calibri" panose="020F0502020204030204" pitchFamily="34" charset="0"/>
              </a:rPr>
              <a:t>Environmental</a:t>
            </a:r>
          </a:p>
          <a:p>
            <a:endParaRPr lang="en-GB" sz="3200" b="1" dirty="0"/>
          </a:p>
        </p:txBody>
      </p:sp>
    </p:spTree>
    <p:extLst>
      <p:ext uri="{BB962C8B-B14F-4D97-AF65-F5344CB8AC3E}">
        <p14:creationId xmlns:p14="http://schemas.microsoft.com/office/powerpoint/2010/main" val="41341998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317914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US" b="1" dirty="0">
                <a:latin typeface="Century Gothic" panose="020B0502020202020204" pitchFamily="34" charset="0"/>
              </a:rPr>
              <a:t>Assignment B </a:t>
            </a:r>
            <a:br>
              <a:rPr lang="en-US" dirty="0">
                <a:latin typeface="Century Gothic" panose="020B0502020202020204" pitchFamily="34" charset="0"/>
              </a:rPr>
            </a:br>
            <a:r>
              <a:rPr lang="en-US" dirty="0">
                <a:latin typeface="Century Gothic" panose="020B0502020202020204" pitchFamily="34" charset="0"/>
              </a:rPr>
              <a:t> Causes of Sporting Injuries 	</a:t>
            </a:r>
            <a:endParaRPr lang="en-GB" dirty="0">
              <a:latin typeface="Century Gothic" panose="020B0502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C6BD3D5-F8F2-49C0-AB28-9EFF3E204B98}"/>
              </a:ext>
            </a:extLst>
          </p:cNvPr>
          <p:cNvSpPr txBox="1"/>
          <p:nvPr/>
        </p:nvSpPr>
        <p:spPr>
          <a:xfrm>
            <a:off x="197768" y="1389857"/>
            <a:ext cx="8748464" cy="49552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GB" sz="2400" b="1" dirty="0"/>
          </a:p>
          <a:p>
            <a:r>
              <a:rPr lang="en-GB" sz="2400" b="1" dirty="0"/>
              <a:t>Discussion Task: What do you think the following words mean – have you heard them in another context?</a:t>
            </a:r>
          </a:p>
          <a:p>
            <a:endParaRPr lang="en-GB" sz="2400" b="1" dirty="0"/>
          </a:p>
          <a:p>
            <a:r>
              <a:rPr lang="en-GB" sz="3200" b="1" dirty="0">
                <a:solidFill>
                  <a:srgbClr val="FF0000"/>
                </a:solidFill>
              </a:rPr>
              <a:t>Physio</a:t>
            </a:r>
            <a:r>
              <a:rPr lang="en-GB" sz="3200" b="1" dirty="0"/>
              <a:t>logical – </a:t>
            </a:r>
          </a:p>
          <a:p>
            <a:r>
              <a:rPr lang="en-GB" sz="2400" dirty="0"/>
              <a:t>Relates to the biological functions of the body</a:t>
            </a:r>
          </a:p>
          <a:p>
            <a:endParaRPr lang="en-GB" sz="2400" b="1" dirty="0">
              <a:solidFill>
                <a:srgbClr val="FF0000"/>
              </a:solidFill>
            </a:endParaRPr>
          </a:p>
          <a:p>
            <a:r>
              <a:rPr lang="en-GB" sz="3200" b="1" dirty="0">
                <a:solidFill>
                  <a:srgbClr val="FF0000"/>
                </a:solidFill>
              </a:rPr>
              <a:t>Psycho</a:t>
            </a:r>
            <a:r>
              <a:rPr lang="en-GB" sz="3200" b="1" dirty="0"/>
              <a:t>logical – </a:t>
            </a:r>
          </a:p>
          <a:p>
            <a:r>
              <a:rPr lang="en-US" sz="2400" dirty="0">
                <a:solidFill>
                  <a:srgbClr val="111111"/>
                </a:solidFill>
                <a:latin typeface="Arial" panose="020B0604020202020204" pitchFamily="34" charset="0"/>
              </a:rPr>
              <a:t>related to the mental and emotional state of a person</a:t>
            </a:r>
            <a:endParaRPr lang="en-GB" sz="2400" dirty="0"/>
          </a:p>
          <a:p>
            <a:endParaRPr lang="en-GB" sz="2400" dirty="0"/>
          </a:p>
          <a:p>
            <a:r>
              <a:rPr lang="en-GB" sz="2800" b="1" dirty="0"/>
              <a:t>Environmental – </a:t>
            </a:r>
          </a:p>
          <a:p>
            <a:r>
              <a:rPr lang="en-US" sz="2800" dirty="0">
                <a:solidFill>
                  <a:srgbClr val="111111"/>
                </a:solidFill>
                <a:latin typeface="Arial" panose="020B0604020202020204" pitchFamily="34" charset="0"/>
              </a:rPr>
              <a:t>relating to or arising from a person's surroundings</a:t>
            </a:r>
            <a:endParaRPr lang="en-GB" sz="2800" b="1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9E970A0-4753-4C46-9BBE-1810D2904D4B}"/>
              </a:ext>
            </a:extLst>
          </p:cNvPr>
          <p:cNvSpPr/>
          <p:nvPr/>
        </p:nvSpPr>
        <p:spPr>
          <a:xfrm>
            <a:off x="285258" y="3429000"/>
            <a:ext cx="8280920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211D935B-54A0-4C16-8E0F-DA0D8A0B4BA6}"/>
              </a:ext>
            </a:extLst>
          </p:cNvPr>
          <p:cNvSpPr/>
          <p:nvPr/>
        </p:nvSpPr>
        <p:spPr>
          <a:xfrm>
            <a:off x="317983" y="4640808"/>
            <a:ext cx="8248195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43560C2-3F31-44C3-BBB8-F63EEBABBB19}"/>
              </a:ext>
            </a:extLst>
          </p:cNvPr>
          <p:cNvSpPr/>
          <p:nvPr/>
        </p:nvSpPr>
        <p:spPr>
          <a:xfrm>
            <a:off x="317982" y="5852616"/>
            <a:ext cx="8248195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14021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5" grpId="0" animBg="1"/>
      <p:bldP spid="6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54FE6DEA-9557-493D-964D-01437091AD9D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7624" y="1916832"/>
            <a:ext cx="6444208" cy="4142705"/>
          </a:xfrm>
          <a:prstGeom prst="rect">
            <a:avLst/>
          </a:prstGeom>
        </p:spPr>
      </p:pic>
      <p:sp>
        <p:nvSpPr>
          <p:cNvPr id="6" name="Title 1">
            <a:extLst>
              <a:ext uri="{FF2B5EF4-FFF2-40B4-BE49-F238E27FC236}">
                <a16:creationId xmlns:a16="http://schemas.microsoft.com/office/drawing/2014/main" id="{D057C387-A5C2-4F77-BCD1-93FFEC3FB3BF}"/>
              </a:ext>
            </a:extLst>
          </p:cNvPr>
          <p:cNvSpPr txBox="1">
            <a:spLocks/>
          </p:cNvSpPr>
          <p:nvPr/>
        </p:nvSpPr>
        <p:spPr bwMode="auto">
          <a:xfrm>
            <a:off x="-15686" y="0"/>
            <a:ext cx="9144000" cy="1317914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4000" b="1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kern="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</a:t>
            </a:r>
            <a:endParaRPr lang="en-GB" kern="0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23770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71619090"/>
              </p:ext>
            </p:extLst>
          </p:nvPr>
        </p:nvGraphicFramePr>
        <p:xfrm>
          <a:off x="0" y="1212125"/>
          <a:ext cx="9144000" cy="563049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7971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1642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99118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Grade</a:t>
                      </a: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GB" sz="240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</a:t>
                      </a:r>
                      <a:r>
                        <a:rPr lang="en-GB" sz="2400" b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hat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’m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ooking </a:t>
                      </a:r>
                      <a:r>
                        <a:rPr lang="en-GB" sz="2400" b="1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  <a:r>
                        <a:rPr lang="en-GB" sz="2400" b="0" baseline="0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or…</a:t>
                      </a:r>
                      <a:endParaRPr lang="en-GB" sz="2400" dirty="0">
                        <a:solidFill>
                          <a:schemeClr val="tx1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rgbClr val="DBA9F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47432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Pass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Identify </a:t>
                      </a:r>
                    </a:p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2000" b="1" i="0" u="none" strike="noStrike" dirty="0">
                          <a:solidFill>
                            <a:schemeClr val="tx1"/>
                          </a:solidFill>
                          <a:effectLst/>
                          <a:latin typeface="Century Gothic"/>
                        </a:rPr>
                        <a:t>3 categories of causes of common sporting injuries</a:t>
                      </a: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9008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Merit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3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The meaning of the words Physiological, Psychological and Environmental</a:t>
                      </a:r>
                    </a:p>
                  </a:txBody>
                  <a:tcPr anchor="ctr">
                    <a:solidFill>
                      <a:srgbClr val="00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696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Gill Sans MT"/>
                          <a:ea typeface=""/>
                          <a:cs typeface=""/>
                        </a:defRPr>
                      </a:lvl9pPr>
                    </a:lstStyle>
                    <a:p>
                      <a:pPr algn="ctr"/>
                      <a:r>
                        <a:rPr lang="en-US" sz="2400" dirty="0">
                          <a:latin typeface="Century Gothic" panose="020B0502020202020204" pitchFamily="34" charset="0"/>
                        </a:rPr>
                        <a:t>Distinction</a:t>
                      </a:r>
                      <a:endParaRPr lang="en-GB" sz="2400" dirty="0">
                        <a:latin typeface="Century Gothic" panose="020B0502020202020204" pitchFamily="34" charset="0"/>
                      </a:endParaRPr>
                    </a:p>
                  </a:txBody>
                  <a:tcPr anchor="ctr">
                    <a:solidFill>
                      <a:schemeClr val="accent5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Arial" panose="020B0604020202020204" pitchFamily="34" charset="0"/>
                        <a:buNone/>
                      </a:pPr>
                      <a:r>
                        <a:rPr lang="en-US" sz="3200" b="1" i="0" u="none" strike="noStrike" dirty="0">
                          <a:solidFill>
                            <a:srgbClr val="7030A0"/>
                          </a:solidFill>
                          <a:effectLst/>
                          <a:latin typeface="Century Gothic"/>
                        </a:rPr>
                        <a:t>Explain…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Century Gothic"/>
                          <a:ea typeface="+mn-ea"/>
                          <a:cs typeface="+mn-cs"/>
                        </a:rPr>
                        <a:t>Using examples, how these causes may result in common sporting injuries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kumimoji="0" lang="en-US" sz="20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entury Gothic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3265" y="15375"/>
            <a:ext cx="9144000" cy="1196752"/>
          </a:xfr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en-GB" sz="3200" b="1" dirty="0">
                <a:latin typeface="Century Gothic" panose="020B0502020202020204" pitchFamily="34" charset="0"/>
              </a:rPr>
              <a:t>W</a:t>
            </a:r>
            <a:r>
              <a:rPr lang="en-GB" sz="3200" dirty="0">
                <a:latin typeface="Century Gothic" panose="020B0502020202020204" pitchFamily="34" charset="0"/>
              </a:rPr>
              <a:t>e </a:t>
            </a:r>
            <a:r>
              <a:rPr lang="en-GB" sz="3200" b="1" dirty="0">
                <a:latin typeface="Century Gothic" panose="020B0502020202020204" pitchFamily="34" charset="0"/>
              </a:rPr>
              <a:t>A</a:t>
            </a:r>
            <a:r>
              <a:rPr lang="en-GB" sz="3200" dirty="0">
                <a:latin typeface="Century Gothic" panose="020B0502020202020204" pitchFamily="34" charset="0"/>
              </a:rPr>
              <a:t>re </a:t>
            </a:r>
            <a:r>
              <a:rPr lang="en-GB" sz="3200" b="1" dirty="0">
                <a:latin typeface="Century Gothic" panose="020B0502020202020204" pitchFamily="34" charset="0"/>
              </a:rPr>
              <a:t>L</a:t>
            </a:r>
            <a:r>
              <a:rPr lang="en-GB" sz="3200" dirty="0">
                <a:latin typeface="Century Gothic" panose="020B0502020202020204" pitchFamily="34" charset="0"/>
              </a:rPr>
              <a:t>earning </a:t>
            </a:r>
            <a:r>
              <a:rPr lang="en-GB" sz="3200" b="1" dirty="0">
                <a:latin typeface="Century Gothic" panose="020B0502020202020204" pitchFamily="34" charset="0"/>
              </a:rPr>
              <a:t>T</a:t>
            </a:r>
            <a:r>
              <a:rPr lang="en-GB" sz="3200" dirty="0">
                <a:latin typeface="Century Gothic" panose="020B0502020202020204" pitchFamily="34" charset="0"/>
              </a:rPr>
              <a:t>oday: </a:t>
            </a:r>
            <a:b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dirty="0">
                <a:latin typeface="Century Gothic" panose="020B0502020202020204" pitchFamily="34" charset="0"/>
              </a:rPr>
              <a:t>Causes of Sporting Injuries</a:t>
            </a:r>
            <a:endParaRPr lang="en-GB" sz="3200" b="1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3714136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54FE6DEA-9557-493D-964D-01437091AD9D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87624" y="1916832"/>
            <a:ext cx="6444208" cy="4142705"/>
          </a:xfrm>
          <a:prstGeom prst="rect">
            <a:avLst/>
          </a:prstGeom>
        </p:spPr>
      </p:pic>
      <p:sp>
        <p:nvSpPr>
          <p:cNvPr id="6" name="Title 1">
            <a:extLst>
              <a:ext uri="{FF2B5EF4-FFF2-40B4-BE49-F238E27FC236}">
                <a16:creationId xmlns:a16="http://schemas.microsoft.com/office/drawing/2014/main" id="{D057C387-A5C2-4F77-BCD1-93FFEC3FB3BF}"/>
              </a:ext>
            </a:extLst>
          </p:cNvPr>
          <p:cNvSpPr txBox="1">
            <a:spLocks/>
          </p:cNvSpPr>
          <p:nvPr/>
        </p:nvSpPr>
        <p:spPr bwMode="auto">
          <a:xfrm>
            <a:off x="5744" y="0"/>
            <a:ext cx="9144000" cy="1317914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4000" b="1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Assignment B </a:t>
            </a:r>
            <a:br>
              <a:rPr lang="en-US" sz="4000" kern="0" dirty="0">
                <a:solidFill>
                  <a:srgbClr val="000000"/>
                </a:solidFill>
                <a:latin typeface="Century Gothic" panose="020B0502020202020204" pitchFamily="34" charset="0"/>
              </a:rPr>
            </a:br>
            <a:r>
              <a:rPr lang="en-US" sz="4000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 </a:t>
            </a:r>
            <a:r>
              <a:rPr lang="en-US" sz="3600" kern="0" dirty="0">
                <a:solidFill>
                  <a:srgbClr val="000000"/>
                </a:solidFill>
                <a:latin typeface="Century Gothic" panose="020B0502020202020204" pitchFamily="34" charset="0"/>
              </a:rPr>
              <a:t>Common Complex Sporting Injuries</a:t>
            </a:r>
            <a:endParaRPr lang="en-GB" kern="0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51558560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Math_Settings xmlns="1d24635c-9b6a-4be4-85eb-13301a09637f" xsi:nil="true"/>
    <_ip_UnifiedCompliancePolicyUIAction xmlns="http://schemas.microsoft.com/sharepoint/v3" xsi:nil="true"/>
    <Owner xmlns="1d24635c-9b6a-4be4-85eb-13301a09637f">
      <UserInfo>
        <DisplayName/>
        <AccountId xsi:nil="true"/>
        <AccountType/>
      </UserInfo>
    </Owner>
    <Is_Collaboration_Space_Locked xmlns="1d24635c-9b6a-4be4-85eb-13301a09637f" xsi:nil="true"/>
    <FolderType xmlns="1d24635c-9b6a-4be4-85eb-13301a09637f" xsi:nil="true"/>
    <Student_Groups xmlns="1d24635c-9b6a-4be4-85eb-13301a09637f">
      <UserInfo>
        <DisplayName/>
        <AccountId xsi:nil="true"/>
        <AccountType/>
      </UserInfo>
    </Student_Groups>
    <AppVersion xmlns="1d24635c-9b6a-4be4-85eb-13301a09637f" xsi:nil="true"/>
    <Invited_Teachers xmlns="1d24635c-9b6a-4be4-85eb-13301a09637f" xsi:nil="true"/>
    <Invited_Students xmlns="1d24635c-9b6a-4be4-85eb-13301a09637f" xsi:nil="true"/>
    <Has_Leaders_Only_SectionGroup xmlns="1d24635c-9b6a-4be4-85eb-13301a09637f" xsi:nil="true"/>
    <Students xmlns="1d24635c-9b6a-4be4-85eb-13301a09637f">
      <UserInfo>
        <DisplayName/>
        <AccountId xsi:nil="true"/>
        <AccountType/>
      </UserInfo>
    </Students>
    <_ip_UnifiedCompliancePolicyProperties xmlns="http://schemas.microsoft.com/sharepoint/v3" xsi:nil="true"/>
    <TeamsChannelId xmlns="1d24635c-9b6a-4be4-85eb-13301a09637f" xsi:nil="true"/>
    <Invited_Leaders xmlns="1d24635c-9b6a-4be4-85eb-13301a09637f" xsi:nil="true"/>
    <Invited_Members xmlns="1d24635c-9b6a-4be4-85eb-13301a09637f" xsi:nil="true"/>
    <Templates xmlns="1d24635c-9b6a-4be4-85eb-13301a09637f" xsi:nil="true"/>
    <Self_Registration_Enabled xmlns="1d24635c-9b6a-4be4-85eb-13301a09637f" xsi:nil="true"/>
    <Has_Teacher_Only_SectionGroup xmlns="1d24635c-9b6a-4be4-85eb-13301a09637f" xsi:nil="true"/>
    <Members xmlns="1d24635c-9b6a-4be4-85eb-13301a09637f">
      <UserInfo>
        <DisplayName/>
        <AccountId xsi:nil="true"/>
        <AccountType/>
      </UserInfo>
    </Members>
    <CultureName xmlns="1d24635c-9b6a-4be4-85eb-13301a09637f" xsi:nil="true"/>
    <Distribution_Groups xmlns="1d24635c-9b6a-4be4-85eb-13301a09637f" xsi:nil="true"/>
    <IsNotebookLocked xmlns="1d24635c-9b6a-4be4-85eb-13301a09637f" xsi:nil="true"/>
    <Member_Groups xmlns="1d24635c-9b6a-4be4-85eb-13301a09637f">
      <UserInfo>
        <DisplayName/>
        <AccountId xsi:nil="true"/>
        <AccountType/>
      </UserInfo>
    </Member_Groups>
    <NotebookType xmlns="1d24635c-9b6a-4be4-85eb-13301a09637f" xsi:nil="true"/>
    <Teachers xmlns="1d24635c-9b6a-4be4-85eb-13301a09637f">
      <UserInfo>
        <DisplayName/>
        <AccountId xsi:nil="true"/>
        <AccountType/>
      </UserInfo>
    </Teachers>
    <Leaders xmlns="1d24635c-9b6a-4be4-85eb-13301a09637f">
      <UserInfo>
        <DisplayName/>
        <AccountId xsi:nil="true"/>
        <AccountType/>
      </UserInfo>
    </Leaders>
    <LMS_Mappings xmlns="1d24635c-9b6a-4be4-85eb-13301a09637f" xsi:nil="true"/>
    <DefaultSectionNames xmlns="1d24635c-9b6a-4be4-85eb-13301a09637f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B53A53A6AC0834CB7AE106B51E83CC1" ma:contentTypeVersion="38" ma:contentTypeDescription="Create a new document." ma:contentTypeScope="" ma:versionID="828958dd9d664d5698385db2373530fc">
  <xsd:schema xmlns:xsd="http://www.w3.org/2001/XMLSchema" xmlns:xs="http://www.w3.org/2001/XMLSchema" xmlns:p="http://schemas.microsoft.com/office/2006/metadata/properties" xmlns:ns1="http://schemas.microsoft.com/sharepoint/v3" xmlns:ns3="e8eb7d5e-0f43-4d7c-9ede-4a25dc3993c6" xmlns:ns4="1d24635c-9b6a-4be4-85eb-13301a09637f" targetNamespace="http://schemas.microsoft.com/office/2006/metadata/properties" ma:root="true" ma:fieldsID="4dcad1bacdd57e333d8df518950df770" ns1:_="" ns3:_="" ns4:_="">
    <xsd:import namespace="http://schemas.microsoft.com/sharepoint/v3"/>
    <xsd:import namespace="e8eb7d5e-0f43-4d7c-9ede-4a25dc3993c6"/>
    <xsd:import namespace="1d24635c-9b6a-4be4-85eb-13301a09637f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3:LastSharedByTime" minOccurs="0"/>
                <xsd:element ref="ns3:LastSharedByUser" minOccurs="0"/>
                <xsd:element ref="ns4:MediaServiceMetadata" minOccurs="0"/>
                <xsd:element ref="ns4:MediaServiceFastMetadata" minOccurs="0"/>
                <xsd:element ref="ns1:_ip_UnifiedCompliancePolicyProperties" minOccurs="0"/>
                <xsd:element ref="ns1:_ip_UnifiedCompliancePolicyUIAction" minOccurs="0"/>
                <xsd:element ref="ns4:MediaServiceAutoTags" minOccurs="0"/>
                <xsd:element ref="ns4:NotebookType" minOccurs="0"/>
                <xsd:element ref="ns4:FolderType" minOccurs="0"/>
                <xsd:element ref="ns4:CultureName" minOccurs="0"/>
                <xsd:element ref="ns4:AppVersion" minOccurs="0"/>
                <xsd:element ref="ns4:TeamsChannelId" minOccurs="0"/>
                <xsd:element ref="ns4:Owner" minOccurs="0"/>
                <xsd:element ref="ns4:Math_Settings" minOccurs="0"/>
                <xsd:element ref="ns4:DefaultSectionNames" minOccurs="0"/>
                <xsd:element ref="ns4:Templates" minOccurs="0"/>
                <xsd:element ref="ns4:Teachers" minOccurs="0"/>
                <xsd:element ref="ns4:Students" minOccurs="0"/>
                <xsd:element ref="ns4:Student_Groups" minOccurs="0"/>
                <xsd:element ref="ns4:Distribution_Groups" minOccurs="0"/>
                <xsd:element ref="ns4:LMS_Mappings" minOccurs="0"/>
                <xsd:element ref="ns4:Invited_Teachers" minOccurs="0"/>
                <xsd:element ref="ns4:Invited_Students" minOccurs="0"/>
                <xsd:element ref="ns4:Self_Registration_Enabled" minOccurs="0"/>
                <xsd:element ref="ns4:Has_Teacher_Only_SectionGroup" minOccurs="0"/>
                <xsd:element ref="ns4:Is_Collaboration_Space_Locked" minOccurs="0"/>
                <xsd:element ref="ns4:IsNotebookLocked" minOccurs="0"/>
                <xsd:element ref="ns4:Leaders" minOccurs="0"/>
                <xsd:element ref="ns4:Members" minOccurs="0"/>
                <xsd:element ref="ns4:Member_Groups" minOccurs="0"/>
                <xsd:element ref="ns4:Invited_Leaders" minOccurs="0"/>
                <xsd:element ref="ns4:Invited_Members" minOccurs="0"/>
                <xsd:element ref="ns4:Has_Leaders_Only_SectionGroup" minOccurs="0"/>
                <xsd:element ref="ns4:MediaServiceGenerationTime" minOccurs="0"/>
                <xsd:element ref="ns4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_ip_UnifiedCompliancePolicyProperties" ma:index="15" nillable="true" ma:displayName="Unified Compliance Policy Properties" ma:hidden="true" ma:internalName="_ip_UnifiedCompliancePolicyProperties">
      <xsd:simpleType>
        <xsd:restriction base="dms:Note"/>
      </xsd:simpleType>
    </xsd:element>
    <xsd:element name="_ip_UnifiedCompliancePolicyUIAction" ma:index="16" nillable="true" ma:displayName="Unified Compliance Policy UI Action" ma:hidden="true" ma:internalName="_ip_UnifiedCompliancePolicyUIAction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8eb7d5e-0f43-4d7c-9ede-4a25dc3993c6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Sharing Hint Hash" ma:description="" ma:hidden="true" ma:internalName="SharingHintHash" ma:readOnly="true">
      <xsd:simpleType>
        <xsd:restriction base="dms:Text"/>
      </xsd:simpleType>
    </xsd:element>
    <xsd:element name="LastSharedByTime" ma:index="11" nillable="true" ma:displayName="Last Shared By Time" ma:description="" ma:internalName="LastSharedByTime" ma:readOnly="true">
      <xsd:simpleType>
        <xsd:restriction base="dms:DateTime"/>
      </xsd:simpleType>
    </xsd:element>
    <xsd:element name="LastSharedByUser" ma:index="12" nillable="true" ma:displayName="Last Shared By User" ma:description="" ma:internalName="LastSharedByUse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d24635c-9b6a-4be4-85eb-13301a09637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3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4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7" nillable="true" ma:displayName="MediaServiceAutoTags" ma:internalName="MediaServiceAutoTags" ma:readOnly="true">
      <xsd:simpleType>
        <xsd:restriction base="dms:Text"/>
      </xsd:simpleType>
    </xsd:element>
    <xsd:element name="NotebookType" ma:index="18" nillable="true" ma:displayName="Notebook Type" ma:internalName="NotebookType">
      <xsd:simpleType>
        <xsd:restriction base="dms:Text"/>
      </xsd:simpleType>
    </xsd:element>
    <xsd:element name="FolderType" ma:index="19" nillable="true" ma:displayName="Folder Type" ma:internalName="FolderType">
      <xsd:simpleType>
        <xsd:restriction base="dms:Text"/>
      </xsd:simpleType>
    </xsd:element>
    <xsd:element name="CultureName" ma:index="20" nillable="true" ma:displayName="Culture Name" ma:internalName="CultureName">
      <xsd:simpleType>
        <xsd:restriction base="dms:Text"/>
      </xsd:simpleType>
    </xsd:element>
    <xsd:element name="AppVersion" ma:index="21" nillable="true" ma:displayName="App Version" ma:internalName="AppVersion">
      <xsd:simpleType>
        <xsd:restriction base="dms:Text"/>
      </xsd:simpleType>
    </xsd:element>
    <xsd:element name="TeamsChannelId" ma:index="22" nillable="true" ma:displayName="Teams Channel Id" ma:internalName="TeamsChannelId">
      <xsd:simpleType>
        <xsd:restriction base="dms:Text"/>
      </xsd:simpleType>
    </xsd:element>
    <xsd:element name="Owner" ma:index="23" nillable="true" ma:displayName="Owner" ma:internalName="Owner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Math_Settings" ma:index="24" nillable="true" ma:displayName="Math Settings" ma:internalName="Math_Settings">
      <xsd:simpleType>
        <xsd:restriction base="dms:Text"/>
      </xsd:simpleType>
    </xsd:element>
    <xsd:element name="DefaultSectionNames" ma:index="25" nillable="true" ma:displayName="Default Section Names" ma:internalName="DefaultSectionNames">
      <xsd:simpleType>
        <xsd:restriction base="dms:Note">
          <xsd:maxLength value="255"/>
        </xsd:restriction>
      </xsd:simpleType>
    </xsd:element>
    <xsd:element name="Templates" ma:index="26" nillable="true" ma:displayName="Templates" ma:internalName="Templates">
      <xsd:simpleType>
        <xsd:restriction base="dms:Note">
          <xsd:maxLength value="255"/>
        </xsd:restriction>
      </xsd:simpleType>
    </xsd:element>
    <xsd:element name="Teachers" ma:index="27" nillable="true" ma:displayName="Teachers" ma:internalName="Teacher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s" ma:index="28" nillable="true" ma:displayName="Students" ma:internalName="Student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tudent_Groups" ma:index="29" nillable="true" ma:displayName="Student Groups" ma:internalName="Student_Group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Distribution_Groups" ma:index="30" nillable="true" ma:displayName="Distribution Groups" ma:internalName="Distribution_Groups">
      <xsd:simpleType>
        <xsd:restriction base="dms:Note">
          <xsd:maxLength value="255"/>
        </xsd:restriction>
      </xsd:simpleType>
    </xsd:element>
    <xsd:element name="LMS_Mappings" ma:index="31" nillable="true" ma:displayName="LMS Mappings" ma:internalName="LMS_Mappings">
      <xsd:simpleType>
        <xsd:restriction base="dms:Note">
          <xsd:maxLength value="255"/>
        </xsd:restriction>
      </xsd:simpleType>
    </xsd:element>
    <xsd:element name="Invited_Teachers" ma:index="32" nillable="true" ma:displayName="Invited Teachers" ma:internalName="Invited_Teachers">
      <xsd:simpleType>
        <xsd:restriction base="dms:Note">
          <xsd:maxLength value="255"/>
        </xsd:restriction>
      </xsd:simpleType>
    </xsd:element>
    <xsd:element name="Invited_Students" ma:index="33" nillable="true" ma:displayName="Invited Students" ma:internalName="Invited_Students">
      <xsd:simpleType>
        <xsd:restriction base="dms:Note">
          <xsd:maxLength value="255"/>
        </xsd:restriction>
      </xsd:simpleType>
    </xsd:element>
    <xsd:element name="Self_Registration_Enabled" ma:index="34" nillable="true" ma:displayName="Self Registration Enabled" ma:internalName="Self_Registration_Enabled">
      <xsd:simpleType>
        <xsd:restriction base="dms:Boolean"/>
      </xsd:simpleType>
    </xsd:element>
    <xsd:element name="Has_Teacher_Only_SectionGroup" ma:index="35" nillable="true" ma:displayName="Has Teacher Only SectionGroup" ma:internalName="Has_Teacher_Only_SectionGroup">
      <xsd:simpleType>
        <xsd:restriction base="dms:Boolean"/>
      </xsd:simpleType>
    </xsd:element>
    <xsd:element name="Is_Collaboration_Space_Locked" ma:index="36" nillable="true" ma:displayName="Is Collaboration Space Locked" ma:internalName="Is_Collaboration_Space_Locked">
      <xsd:simpleType>
        <xsd:restriction base="dms:Boolean"/>
      </xsd:simpleType>
    </xsd:element>
    <xsd:element name="IsNotebookLocked" ma:index="37" nillable="true" ma:displayName="Is Notebook Locked" ma:internalName="IsNotebookLocked">
      <xsd:simpleType>
        <xsd:restriction base="dms:Boolean"/>
      </xsd:simpleType>
    </xsd:element>
    <xsd:element name="Leaders" ma:index="38" nillable="true" ma:displayName="Leaders" ma:internalName="Leader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Members" ma:index="39" nillable="true" ma:displayName="Members" ma:internalName="Member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Member_Groups" ma:index="40" nillable="true" ma:displayName="Member Groups" ma:internalName="Member_Groups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Invited_Leaders" ma:index="41" nillable="true" ma:displayName="Invited Leaders" ma:internalName="Invited_Leaders">
      <xsd:simpleType>
        <xsd:restriction base="dms:Note">
          <xsd:maxLength value="255"/>
        </xsd:restriction>
      </xsd:simpleType>
    </xsd:element>
    <xsd:element name="Invited_Members" ma:index="42" nillable="true" ma:displayName="Invited Members" ma:internalName="Invited_Members">
      <xsd:simpleType>
        <xsd:restriction base="dms:Note">
          <xsd:maxLength value="255"/>
        </xsd:restriction>
      </xsd:simpleType>
    </xsd:element>
    <xsd:element name="Has_Leaders_Only_SectionGroup" ma:index="43" nillable="true" ma:displayName="Has Leaders Only SectionGroup" ma:internalName="Has_Leaders_Only_SectionGroup">
      <xsd:simpleType>
        <xsd:restriction base="dms:Boolean"/>
      </xsd:simpleType>
    </xsd:element>
    <xsd:element name="MediaServiceGenerationTime" ma:index="4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45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112A2B5-F45E-42F8-99B8-069FB252072F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7FF7A5B-1A1C-48EF-B709-6BFD665D0BBB}">
  <ds:schemaRefs>
    <ds:schemaRef ds:uri="http://schemas.microsoft.com/office/2006/metadata/properties"/>
    <ds:schemaRef ds:uri="http://schemas.microsoft.com/office/infopath/2007/PartnerControls"/>
    <ds:schemaRef ds:uri="1d24635c-9b6a-4be4-85eb-13301a09637f"/>
    <ds:schemaRef ds:uri="http://schemas.microsoft.com/sharepoint/v3"/>
  </ds:schemaRefs>
</ds:datastoreItem>
</file>

<file path=customXml/itemProps3.xml><?xml version="1.0" encoding="utf-8"?>
<ds:datastoreItem xmlns:ds="http://schemas.openxmlformats.org/officeDocument/2006/customXml" ds:itemID="{E982222A-278E-4CD8-BC77-1FB2451B262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"/>
    <ds:schemaRef ds:uri="e8eb7d5e-0f43-4d7c-9ede-4a25dc3993c6"/>
    <ds:schemaRef ds:uri="1d24635c-9b6a-4be4-85eb-13301a09637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17501</TotalTime>
  <Words>1003</Words>
  <Application>Microsoft Office PowerPoint</Application>
  <PresentationFormat>On-screen Show (4:3)</PresentationFormat>
  <Paragraphs>184</Paragraphs>
  <Slides>21</Slides>
  <Notes>21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5" baseType="lpstr">
      <vt:lpstr>Arial</vt:lpstr>
      <vt:lpstr>Calibri</vt:lpstr>
      <vt:lpstr>Century Gothic</vt:lpstr>
      <vt:lpstr>Default Design</vt:lpstr>
      <vt:lpstr>Reminder… </vt:lpstr>
      <vt:lpstr>Assignment B   Causes of Sporting Injuries </vt:lpstr>
      <vt:lpstr>PowerPoint Presentation</vt:lpstr>
      <vt:lpstr>Learning Intent:   Causes of Sporting Injuries</vt:lpstr>
      <vt:lpstr>Assignment B   Causes of Sporting Injuries  </vt:lpstr>
      <vt:lpstr>Assignment B   Causes of Sporting Injuries  </vt:lpstr>
      <vt:lpstr>PowerPoint Presentation</vt:lpstr>
      <vt:lpstr>We Are Learning Today:   Causes of Sporting Injuries</vt:lpstr>
      <vt:lpstr>PowerPoint Presentation</vt:lpstr>
      <vt:lpstr>Assignment B   Causes of Sporting Injuries  </vt:lpstr>
      <vt:lpstr>Assignment B   Causes of Sporting Injuries  </vt:lpstr>
      <vt:lpstr>We Are Learning Today:   Causes of Sporting Injuries</vt:lpstr>
      <vt:lpstr>PowerPoint Presentation</vt:lpstr>
      <vt:lpstr>Assignment B   Causes of Sporting Injuries 2 </vt:lpstr>
      <vt:lpstr>We Are Learning Today:   Causes of Sporting Injuries 2</vt:lpstr>
      <vt:lpstr>Assignment B   Causes of Sporting Injuries 2 </vt:lpstr>
      <vt:lpstr>We Are Learning Today:   Causes of Sporting Injuries 2</vt:lpstr>
      <vt:lpstr>Assignment B   Causes of Sporting Injuries 2  </vt:lpstr>
      <vt:lpstr>We Are Learning Today:   Causes of Sporting Injuries 2</vt:lpstr>
      <vt:lpstr>Assignment B   Causes of Sporting Injuries  </vt:lpstr>
      <vt:lpstr>We Are Learning Today:   Causes of Sporting Injuries 2</vt:lpstr>
    </vt:vector>
  </TitlesOfParts>
  <Company>RMBC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pnaldrett</dc:creator>
  <cp:lastModifiedBy>Phil Banton</cp:lastModifiedBy>
  <cp:revision>1377</cp:revision>
  <cp:lastPrinted>2011-11-16T19:33:37Z</cp:lastPrinted>
  <dcterms:created xsi:type="dcterms:W3CDTF">2005-07-14T16:25:01Z</dcterms:created>
  <dcterms:modified xsi:type="dcterms:W3CDTF">2020-06-26T10:43:31Z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0x0101000B53A53A6AC0834CB7AE106B51E83CC1</vt:lpwstr>
  </property>
</Properties>
</file>