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600" r:id="rId5"/>
    <p:sldId id="705" r:id="rId6"/>
    <p:sldId id="660" r:id="rId7"/>
    <p:sldId id="688" r:id="rId8"/>
    <p:sldId id="667" r:id="rId9"/>
    <p:sldId id="669" r:id="rId10"/>
    <p:sldId id="692" r:id="rId11"/>
    <p:sldId id="691" r:id="rId12"/>
    <p:sldId id="674" r:id="rId13"/>
    <p:sldId id="693" r:id="rId14"/>
    <p:sldId id="694" r:id="rId15"/>
    <p:sldId id="695" r:id="rId16"/>
    <p:sldId id="703" r:id="rId17"/>
    <p:sldId id="696" r:id="rId18"/>
    <p:sldId id="697" r:id="rId19"/>
    <p:sldId id="698" r:id="rId20"/>
    <p:sldId id="699" r:id="rId21"/>
    <p:sldId id="700" r:id="rId22"/>
    <p:sldId id="701" r:id="rId23"/>
    <p:sldId id="702" r:id="rId24"/>
    <p:sldId id="704" r:id="rId25"/>
  </p:sldIdLst>
  <p:sldSz cx="9144000" cy="6858000" type="screen4x3"/>
  <p:notesSz cx="6888163" cy="10020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CCFF"/>
    <a:srgbClr val="C26FF5"/>
    <a:srgbClr val="DBA9F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531" autoAdjust="0"/>
  </p:normalViewPr>
  <p:slideViewPr>
    <p:cSldViewPr>
      <p:cViewPr varScale="1">
        <p:scale>
          <a:sx n="72" d="100"/>
          <a:sy n="72" d="100"/>
        </p:scale>
        <p:origin x="126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l" userId="621b3d79-ed93-42f0-a8b2-9b99499a6b8f" providerId="ADAL" clId="{4366EEB9-1DB5-451F-809F-5E8F649D96CF}"/>
    <pc:docChg chg="custSel addSld modSld">
      <pc:chgData name="Phill" userId="621b3d79-ed93-42f0-a8b2-9b99499a6b8f" providerId="ADAL" clId="{4366EEB9-1DB5-451F-809F-5E8F649D96CF}" dt="2020-06-26T10:24:46.621" v="164" actId="20577"/>
      <pc:docMkLst>
        <pc:docMk/>
      </pc:docMkLst>
      <pc:sldChg chg="modSp mod">
        <pc:chgData name="Phill" userId="621b3d79-ed93-42f0-a8b2-9b99499a6b8f" providerId="ADAL" clId="{4366EEB9-1DB5-451F-809F-5E8F649D96CF}" dt="2020-06-26T10:24:46.621" v="164" actId="20577"/>
        <pc:sldMkLst>
          <pc:docMk/>
          <pc:sldMk cId="3480361240" sldId="600"/>
        </pc:sldMkLst>
        <pc:spChg chg="mod">
          <ac:chgData name="Phill" userId="621b3d79-ed93-42f0-a8b2-9b99499a6b8f" providerId="ADAL" clId="{4366EEB9-1DB5-451F-809F-5E8F649D96CF}" dt="2020-06-26T10:24:46.621" v="164" actId="20577"/>
          <ac:spMkLst>
            <pc:docMk/>
            <pc:sldMk cId="3480361240" sldId="600"/>
            <ac:spMk id="4" creationId="{454E8C21-DD1F-4684-8454-0443431319CA}"/>
          </ac:spMkLst>
        </pc:spChg>
        <pc:spChg chg="mod">
          <ac:chgData name="Phill" userId="621b3d79-ed93-42f0-a8b2-9b99499a6b8f" providerId="ADAL" clId="{4366EEB9-1DB5-451F-809F-5E8F649D96CF}" dt="2020-06-26T10:24:06.573" v="45" actId="5793"/>
          <ac:spMkLst>
            <pc:docMk/>
            <pc:sldMk cId="3480361240" sldId="600"/>
            <ac:spMk id="8" creationId="{00000000-0000-0000-0000-000000000000}"/>
          </ac:spMkLst>
        </pc:spChg>
      </pc:sldChg>
      <pc:sldChg chg="modSp mod">
        <pc:chgData name="Phill" userId="621b3d79-ed93-42f0-a8b2-9b99499a6b8f" providerId="ADAL" clId="{4366EEB9-1DB5-451F-809F-5E8F649D96CF}" dt="2020-06-26T09:56:25.086" v="30" actId="20577"/>
        <pc:sldMkLst>
          <pc:docMk/>
          <pc:sldMk cId="470389137" sldId="688"/>
        </pc:sldMkLst>
        <pc:spChg chg="mod">
          <ac:chgData name="Phill" userId="621b3d79-ed93-42f0-a8b2-9b99499a6b8f" providerId="ADAL" clId="{4366EEB9-1DB5-451F-809F-5E8F649D96CF}" dt="2020-06-26T09:56:18.950" v="14" actId="20577"/>
          <ac:spMkLst>
            <pc:docMk/>
            <pc:sldMk cId="470389137" sldId="688"/>
            <ac:spMk id="2" creationId="{00000000-0000-0000-0000-000000000000}"/>
          </ac:spMkLst>
        </pc:spChg>
        <pc:graphicFrameChg chg="modGraphic">
          <ac:chgData name="Phill" userId="621b3d79-ed93-42f0-a8b2-9b99499a6b8f" providerId="ADAL" clId="{4366EEB9-1DB5-451F-809F-5E8F649D96CF}" dt="2020-06-26T09:56:25.086" v="30" actId="20577"/>
          <ac:graphicFrameMkLst>
            <pc:docMk/>
            <pc:sldMk cId="470389137" sldId="688"/>
            <ac:graphicFrameMk id="4" creationId="{00000000-0000-0000-0000-000000000000}"/>
          </ac:graphicFrameMkLst>
        </pc:graphicFrameChg>
      </pc:sldChg>
      <pc:sldChg chg="add">
        <pc:chgData name="Phill" userId="621b3d79-ed93-42f0-a8b2-9b99499a6b8f" providerId="ADAL" clId="{4366EEB9-1DB5-451F-809F-5E8F649D96CF}" dt="2020-06-26T10:23:56.499" v="31"/>
        <pc:sldMkLst>
          <pc:docMk/>
          <pc:sldMk cId="3626043237" sldId="70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3C6283D1-47E1-43A8-8CB6-CE6A30A6174B}" type="datetimeFigureOut">
              <a:rPr lang="en-GB"/>
              <a:pPr>
                <a:defRPr/>
              </a:pPr>
              <a:t>26/06/2020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4406B868-FD91-4EA3-9286-B539439B11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266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6361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890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254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3312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2049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9617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324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2546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8533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2067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4561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039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6576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464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647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98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097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788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555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2740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206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6C63B-F4E6-442E-83F7-DD4082F468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3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77CF1-0C8F-4C23-8749-FB133E0ACE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475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8FA56-F661-4132-9B3D-8649362637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66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FF2BE-13DC-4D3B-8670-01DD4AC639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544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9F2D1-707B-47D9-868C-9ED90DF2B3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21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36A23-B0C1-4BDC-A4CA-BEAEEF79BB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88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25A17-C284-47C8-9696-1F359889F3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84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107EE-05F7-47E6-BABB-B4EE96405A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3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604F4-A2F0-4F5E-9306-E51488A043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4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A5BC6-40E1-4370-A609-D89B2A8102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54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101D1-3DB1-4BE3-A8A3-CE50FD4F28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3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BFB15-8F9E-48E7-A85B-2C4A2A514F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7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5360B51-95A6-4921-A64C-73D0423AC3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latin typeface="Century Gothic" panose="020B0502020202020204" pitchFamily="34" charset="0"/>
              </a:rPr>
              <a:t>Reminder…</a:t>
            </a:r>
            <a:r>
              <a:rPr lang="en-US" dirty="0">
                <a:latin typeface="Century Gothic" panose="020B0502020202020204" pitchFamily="34" charset="0"/>
              </a:rPr>
              <a:t>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4E8C21-DD1F-4684-8454-0443431319CA}"/>
              </a:ext>
            </a:extLst>
          </p:cNvPr>
          <p:cNvSpPr txBox="1"/>
          <p:nvPr/>
        </p:nvSpPr>
        <p:spPr>
          <a:xfrm>
            <a:off x="197768" y="2420888"/>
            <a:ext cx="874846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Century Gothic" panose="020B0502020202020204" pitchFamily="34" charset="0"/>
              </a:rPr>
              <a:t>Send your work in once you have completed it. Email or SMHW.</a:t>
            </a:r>
          </a:p>
          <a:p>
            <a:endParaRPr lang="en-GB" sz="3200" b="1" dirty="0">
              <a:latin typeface="Century Gothic" panose="020B0502020202020204" pitchFamily="34" charset="0"/>
            </a:endParaRPr>
          </a:p>
          <a:p>
            <a:r>
              <a:rPr lang="en-GB" sz="3200" b="1" dirty="0">
                <a:latin typeface="Century Gothic" panose="020B0502020202020204" pitchFamily="34" charset="0"/>
              </a:rPr>
              <a:t>Will be contacting home for students who haven’t.</a:t>
            </a:r>
            <a:endParaRPr lang="en-GB" sz="3200" dirty="0">
              <a:latin typeface="Century Gothic" panose="020B0502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361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</a:t>
            </a:r>
            <a:r>
              <a:rPr lang="en-US" dirty="0">
                <a:latin typeface="Century Gothic" panose="020B0502020202020204" pitchFamily="34" charset="0"/>
              </a:rPr>
              <a:t>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6BD3D5-F8F2-49C0-AB28-9EFF3E204B98}"/>
              </a:ext>
            </a:extLst>
          </p:cNvPr>
          <p:cNvSpPr txBox="1"/>
          <p:nvPr/>
        </p:nvSpPr>
        <p:spPr>
          <a:xfrm>
            <a:off x="359532" y="1484784"/>
            <a:ext cx="84249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Using the sheet provided, you must first in pencil decide which cause comes under the 3 different categories that we have looked at and make a small symbol in the top corner (‘Phys’, ‘</a:t>
            </a:r>
            <a:r>
              <a:rPr lang="en-GB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Psyc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’ or ‘Env’).</a:t>
            </a: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Once we have gone through the answers together, you will need to highlight the causes in a separate colour and match it up with a key.</a:t>
            </a: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8928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</a:t>
            </a:r>
            <a:r>
              <a:rPr lang="en-US" dirty="0">
                <a:latin typeface="Century Gothic" panose="020B0502020202020204" pitchFamily="34" charset="0"/>
              </a:rPr>
              <a:t>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6BD3D5-F8F2-49C0-AB28-9EFF3E204B98}"/>
              </a:ext>
            </a:extLst>
          </p:cNvPr>
          <p:cNvSpPr txBox="1"/>
          <p:nvPr/>
        </p:nvSpPr>
        <p:spPr>
          <a:xfrm>
            <a:off x="359532" y="1484784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Examples Task </a:t>
            </a: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Write down an example for each cause to show your understanding of how an injury could occur.</a:t>
            </a: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Distinction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 – Can you add a suggestion for how the risk could be lowered for each cause?</a:t>
            </a:r>
            <a:endParaRPr lang="en-GB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05586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7408998"/>
              </p:ext>
            </p:extLst>
          </p:nvPr>
        </p:nvGraphicFramePr>
        <p:xfrm>
          <a:off x="0" y="1212125"/>
          <a:ext cx="9144000" cy="56304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9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Grade</a:t>
                      </a: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hat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’m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ooking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or…</a:t>
                      </a:r>
                      <a:endParaRPr lang="en-GB" sz="2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BA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4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Pass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Identify </a:t>
                      </a:r>
                    </a:p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 categories of causes of common sporting injuries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Merit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The meaning of the words Physiological, Psychological and Environmental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69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Distinction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Using examples, how these causes may result in common sporting injuries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265" y="15375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b="1" dirty="0">
                <a:latin typeface="Century Gothic" panose="020B0502020202020204" pitchFamily="34" charset="0"/>
              </a:rPr>
              <a:t>W</a:t>
            </a:r>
            <a:r>
              <a:rPr lang="en-GB" sz="3200" dirty="0">
                <a:latin typeface="Century Gothic" panose="020B0502020202020204" pitchFamily="34" charset="0"/>
              </a:rPr>
              <a:t>e </a:t>
            </a:r>
            <a:r>
              <a:rPr lang="en-GB" sz="3200" b="1" dirty="0">
                <a:latin typeface="Century Gothic" panose="020B0502020202020204" pitchFamily="34" charset="0"/>
              </a:rPr>
              <a:t>A</a:t>
            </a:r>
            <a:r>
              <a:rPr lang="en-GB" sz="3200" dirty="0">
                <a:latin typeface="Century Gothic" panose="020B0502020202020204" pitchFamily="34" charset="0"/>
              </a:rPr>
              <a:t>re </a:t>
            </a:r>
            <a:r>
              <a:rPr lang="en-GB" sz="3200" b="1" dirty="0">
                <a:latin typeface="Century Gothic" panose="020B0502020202020204" pitchFamily="34" charset="0"/>
              </a:rPr>
              <a:t>L</a:t>
            </a:r>
            <a:r>
              <a:rPr lang="en-GB" sz="3200" dirty="0">
                <a:latin typeface="Century Gothic" panose="020B0502020202020204" pitchFamily="34" charset="0"/>
              </a:rPr>
              <a:t>earning </a:t>
            </a:r>
            <a:r>
              <a:rPr lang="en-GB" sz="3200" b="1" dirty="0">
                <a:latin typeface="Century Gothic" panose="020B0502020202020204" pitchFamily="34" charset="0"/>
              </a:rPr>
              <a:t>T</a:t>
            </a:r>
            <a:r>
              <a:rPr lang="en-GB" sz="3200" dirty="0">
                <a:latin typeface="Century Gothic" panose="020B0502020202020204" pitchFamily="34" charset="0"/>
              </a:rPr>
              <a:t>oday: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</a:t>
            </a:r>
            <a:endParaRPr lang="en-GB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470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FE6DEA-9557-493D-964D-01437091A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16832"/>
            <a:ext cx="6444208" cy="414270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057C387-A5C2-4F77-BCD1-93FFEC3FB3BF}"/>
              </a:ext>
            </a:extLst>
          </p:cNvPr>
          <p:cNvSpPr txBox="1">
            <a:spLocks/>
          </p:cNvSpPr>
          <p:nvPr/>
        </p:nvSpPr>
        <p:spPr bwMode="auto">
          <a:xfrm>
            <a:off x="5744" y="0"/>
            <a:ext cx="9144000" cy="131791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000" b="1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kern="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Common Complex Sporting Injuries</a:t>
            </a:r>
            <a:endParaRPr lang="en-GB" kern="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669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latin typeface="Century Gothic" panose="020B0502020202020204" pitchFamily="34" charset="0"/>
              </a:rPr>
              <a:t>Assignment B </a:t>
            </a:r>
            <a:br>
              <a:rPr lang="en-US" sz="4000" dirty="0">
                <a:latin typeface="Century Gothic" panose="020B0502020202020204" pitchFamily="34" charset="0"/>
              </a:rPr>
            </a:br>
            <a:r>
              <a:rPr lang="en-US" sz="4000" dirty="0"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2</a:t>
            </a:r>
            <a:r>
              <a:rPr lang="en-US" dirty="0">
                <a:latin typeface="Century Gothic" panose="020B0502020202020204" pitchFamily="34" charset="0"/>
              </a:rPr>
              <a:t>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4E8C21-DD1F-4684-8454-0443431319CA}"/>
              </a:ext>
            </a:extLst>
          </p:cNvPr>
          <p:cNvSpPr txBox="1"/>
          <p:nvPr/>
        </p:nvSpPr>
        <p:spPr>
          <a:xfrm>
            <a:off x="197768" y="1556792"/>
            <a:ext cx="87484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u="sng" dirty="0">
                <a:latin typeface="Century Gothic" panose="020B0502020202020204" pitchFamily="34" charset="0"/>
              </a:rPr>
              <a:t>Starter Task: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In the back of your books can you write down the…</a:t>
            </a:r>
          </a:p>
          <a:p>
            <a:r>
              <a:rPr lang="en-GB" sz="3200" b="1" dirty="0">
                <a:latin typeface="Century Gothic" panose="020B0502020202020204" pitchFamily="34" charset="0"/>
              </a:rPr>
              <a:t>Pass: </a:t>
            </a:r>
            <a:r>
              <a:rPr lang="en-GB" sz="3200" dirty="0">
                <a:latin typeface="Century Gothic" panose="020B0502020202020204" pitchFamily="34" charset="0"/>
              </a:rPr>
              <a:t>3 categories of causes of sporting injuries</a:t>
            </a:r>
          </a:p>
          <a:p>
            <a:endParaRPr lang="en-GB" sz="3200" dirty="0">
              <a:latin typeface="Century Gothic" panose="020B0502020202020204" pitchFamily="34" charset="0"/>
            </a:endParaRPr>
          </a:p>
          <a:p>
            <a:r>
              <a:rPr lang="en-GB" sz="3200" b="1" dirty="0">
                <a:latin typeface="Century Gothic" panose="020B0502020202020204" pitchFamily="34" charset="0"/>
              </a:rPr>
              <a:t>Merit: </a:t>
            </a:r>
            <a:r>
              <a:rPr lang="en-GB" sz="3200" dirty="0">
                <a:latin typeface="Century Gothic" panose="020B0502020202020204" pitchFamily="34" charset="0"/>
              </a:rPr>
              <a:t>Describe each category</a:t>
            </a:r>
          </a:p>
          <a:p>
            <a:endParaRPr lang="en-GB" sz="3200" dirty="0">
              <a:latin typeface="Century Gothic" panose="020B0502020202020204" pitchFamily="34" charset="0"/>
            </a:endParaRPr>
          </a:p>
          <a:p>
            <a:r>
              <a:rPr lang="en-GB" sz="3200" b="1" dirty="0">
                <a:latin typeface="Century Gothic" panose="020B0502020202020204" pitchFamily="34" charset="0"/>
              </a:rPr>
              <a:t>Distinction: An example of each category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6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441891"/>
              </p:ext>
            </p:extLst>
          </p:nvPr>
        </p:nvGraphicFramePr>
        <p:xfrm>
          <a:off x="0" y="1212125"/>
          <a:ext cx="9144000" cy="56304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9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Grade</a:t>
                      </a: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hat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’m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ooking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or…</a:t>
                      </a:r>
                      <a:endParaRPr lang="en-GB" sz="2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BA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4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Pass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Identify </a:t>
                      </a:r>
                    </a:p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 categories of causes of common sporting injuries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Merit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Describe…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How Equipment, People and Coaching methods could increase the risk of sporting injury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69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Distinction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Using examples, how these causes may result in common sporting injuries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265" y="15375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b="1" dirty="0">
                <a:latin typeface="Century Gothic" panose="020B0502020202020204" pitchFamily="34" charset="0"/>
              </a:rPr>
              <a:t>W</a:t>
            </a:r>
            <a:r>
              <a:rPr lang="en-GB" sz="3200" dirty="0">
                <a:latin typeface="Century Gothic" panose="020B0502020202020204" pitchFamily="34" charset="0"/>
              </a:rPr>
              <a:t>e </a:t>
            </a:r>
            <a:r>
              <a:rPr lang="en-GB" sz="3200" b="1" dirty="0">
                <a:latin typeface="Century Gothic" panose="020B0502020202020204" pitchFamily="34" charset="0"/>
              </a:rPr>
              <a:t>A</a:t>
            </a:r>
            <a:r>
              <a:rPr lang="en-GB" sz="3200" dirty="0">
                <a:latin typeface="Century Gothic" panose="020B0502020202020204" pitchFamily="34" charset="0"/>
              </a:rPr>
              <a:t>re </a:t>
            </a:r>
            <a:r>
              <a:rPr lang="en-GB" sz="3200" b="1" dirty="0">
                <a:latin typeface="Century Gothic" panose="020B0502020202020204" pitchFamily="34" charset="0"/>
              </a:rPr>
              <a:t>L</a:t>
            </a:r>
            <a:r>
              <a:rPr lang="en-GB" sz="3200" dirty="0">
                <a:latin typeface="Century Gothic" panose="020B0502020202020204" pitchFamily="34" charset="0"/>
              </a:rPr>
              <a:t>earning </a:t>
            </a:r>
            <a:r>
              <a:rPr lang="en-GB" sz="3200" b="1" dirty="0">
                <a:latin typeface="Century Gothic" panose="020B0502020202020204" pitchFamily="34" charset="0"/>
              </a:rPr>
              <a:t>T</a:t>
            </a:r>
            <a:r>
              <a:rPr lang="en-GB" sz="3200" dirty="0">
                <a:latin typeface="Century Gothic" panose="020B0502020202020204" pitchFamily="34" charset="0"/>
              </a:rPr>
              <a:t>oday: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2</a:t>
            </a:r>
            <a:endParaRPr lang="en-GB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54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6423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2</a:t>
            </a:r>
            <a:r>
              <a:rPr lang="en-US" dirty="0">
                <a:latin typeface="Century Gothic" panose="020B0502020202020204" pitchFamily="34" charset="0"/>
              </a:rPr>
              <a:t>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6BD3D5-F8F2-49C0-AB28-9EFF3E204B98}"/>
              </a:ext>
            </a:extLst>
          </p:cNvPr>
          <p:cNvSpPr txBox="1"/>
          <p:nvPr/>
        </p:nvSpPr>
        <p:spPr>
          <a:xfrm>
            <a:off x="359532" y="1343201"/>
            <a:ext cx="84249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Understanding the causes of common sporting injuries and how they can be prevented will help a sports leader to do everything they can to reduce the risk of injuries occurring.</a:t>
            </a:r>
          </a:p>
          <a:p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There are 6 different categories of causes, the second 3 that we will cover are…have a discussion with your partner about what you think these mean.</a:t>
            </a:r>
          </a:p>
          <a:p>
            <a:pPr algn="ctr"/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Equipment</a:t>
            </a:r>
          </a:p>
          <a:p>
            <a:pPr algn="ctr"/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People related</a:t>
            </a:r>
          </a:p>
          <a:p>
            <a:pPr algn="ctr"/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Coaching related</a:t>
            </a:r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56113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6641031"/>
              </p:ext>
            </p:extLst>
          </p:nvPr>
        </p:nvGraphicFramePr>
        <p:xfrm>
          <a:off x="0" y="1212125"/>
          <a:ext cx="9144000" cy="56304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9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Grade</a:t>
                      </a: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hat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’m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ooking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or…</a:t>
                      </a:r>
                      <a:endParaRPr lang="en-GB" sz="2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BA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4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Pass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Identify </a:t>
                      </a:r>
                    </a:p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6 categories of causes of common sporting injuries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Merit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Describe…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How Equipment, People and Coaching methods could increase the risk of sporting injury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69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Distinction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Using examples, how these causes may result in common sporting injuries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265" y="15375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b="1" dirty="0">
                <a:latin typeface="Century Gothic" panose="020B0502020202020204" pitchFamily="34" charset="0"/>
              </a:rPr>
              <a:t>W</a:t>
            </a:r>
            <a:r>
              <a:rPr lang="en-GB" sz="3200" dirty="0">
                <a:latin typeface="Century Gothic" panose="020B0502020202020204" pitchFamily="34" charset="0"/>
              </a:rPr>
              <a:t>e </a:t>
            </a:r>
            <a:r>
              <a:rPr lang="en-GB" sz="3200" b="1" dirty="0">
                <a:latin typeface="Century Gothic" panose="020B0502020202020204" pitchFamily="34" charset="0"/>
              </a:rPr>
              <a:t>A</a:t>
            </a:r>
            <a:r>
              <a:rPr lang="en-GB" sz="3200" dirty="0">
                <a:latin typeface="Century Gothic" panose="020B0502020202020204" pitchFamily="34" charset="0"/>
              </a:rPr>
              <a:t>re </a:t>
            </a:r>
            <a:r>
              <a:rPr lang="en-GB" sz="3200" b="1" dirty="0">
                <a:latin typeface="Century Gothic" panose="020B0502020202020204" pitchFamily="34" charset="0"/>
              </a:rPr>
              <a:t>L</a:t>
            </a:r>
            <a:r>
              <a:rPr lang="en-GB" sz="3200" dirty="0">
                <a:latin typeface="Century Gothic" panose="020B0502020202020204" pitchFamily="34" charset="0"/>
              </a:rPr>
              <a:t>earning </a:t>
            </a:r>
            <a:r>
              <a:rPr lang="en-GB" sz="3200" b="1" dirty="0">
                <a:latin typeface="Century Gothic" panose="020B0502020202020204" pitchFamily="34" charset="0"/>
              </a:rPr>
              <a:t>T</a:t>
            </a:r>
            <a:r>
              <a:rPr lang="en-GB" sz="3200" dirty="0">
                <a:latin typeface="Century Gothic" panose="020B0502020202020204" pitchFamily="34" charset="0"/>
              </a:rPr>
              <a:t>oday: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2</a:t>
            </a:r>
            <a:endParaRPr lang="en-GB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225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2 </a:t>
            </a:r>
            <a:r>
              <a:rPr lang="en-US" dirty="0">
                <a:latin typeface="Century Gothic" panose="020B0502020202020204" pitchFamily="34" charset="0"/>
              </a:rPr>
              <a:t>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6BD3D5-F8F2-49C0-AB28-9EFF3E204B98}"/>
              </a:ext>
            </a:extLst>
          </p:cNvPr>
          <p:cNvSpPr txBox="1"/>
          <p:nvPr/>
        </p:nvSpPr>
        <p:spPr>
          <a:xfrm>
            <a:off x="359532" y="1484784"/>
            <a:ext cx="84249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Using the sheet provided, you must cut out each of the 12 boxes. Arrange the boxes into the 3 sections for where you think they best fit.</a:t>
            </a: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Once we have gone through the answers together, you will need to stick them in your books under the correct category heading.</a:t>
            </a: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97173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6637527"/>
              </p:ext>
            </p:extLst>
          </p:nvPr>
        </p:nvGraphicFramePr>
        <p:xfrm>
          <a:off x="0" y="1212125"/>
          <a:ext cx="9144000" cy="56304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9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Grade</a:t>
                      </a: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hat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’m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ooking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or…</a:t>
                      </a:r>
                      <a:endParaRPr lang="en-GB" sz="2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BA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4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Pass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Identify </a:t>
                      </a:r>
                    </a:p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6 categories of causes of common sporting injuries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Merit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Describe…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How Equipment, People and Coaching methods could increase the risk of sporting injury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69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Distinction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Using examples, how these causes may result in common sporting injuries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265" y="15375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b="1" dirty="0">
                <a:latin typeface="Century Gothic" panose="020B0502020202020204" pitchFamily="34" charset="0"/>
              </a:rPr>
              <a:t>W</a:t>
            </a:r>
            <a:r>
              <a:rPr lang="en-GB" sz="3200" dirty="0">
                <a:latin typeface="Century Gothic" panose="020B0502020202020204" pitchFamily="34" charset="0"/>
              </a:rPr>
              <a:t>e </a:t>
            </a:r>
            <a:r>
              <a:rPr lang="en-GB" sz="3200" b="1" dirty="0">
                <a:latin typeface="Century Gothic" panose="020B0502020202020204" pitchFamily="34" charset="0"/>
              </a:rPr>
              <a:t>A</a:t>
            </a:r>
            <a:r>
              <a:rPr lang="en-GB" sz="3200" dirty="0">
                <a:latin typeface="Century Gothic" panose="020B0502020202020204" pitchFamily="34" charset="0"/>
              </a:rPr>
              <a:t>re </a:t>
            </a:r>
            <a:r>
              <a:rPr lang="en-GB" sz="3200" b="1" dirty="0">
                <a:latin typeface="Century Gothic" panose="020B0502020202020204" pitchFamily="34" charset="0"/>
              </a:rPr>
              <a:t>L</a:t>
            </a:r>
            <a:r>
              <a:rPr lang="en-GB" sz="3200" dirty="0">
                <a:latin typeface="Century Gothic" panose="020B0502020202020204" pitchFamily="34" charset="0"/>
              </a:rPr>
              <a:t>earning </a:t>
            </a:r>
            <a:r>
              <a:rPr lang="en-GB" sz="3200" b="1" dirty="0">
                <a:latin typeface="Century Gothic" panose="020B0502020202020204" pitchFamily="34" charset="0"/>
              </a:rPr>
              <a:t>T</a:t>
            </a:r>
            <a:r>
              <a:rPr lang="en-GB" sz="3200" dirty="0">
                <a:latin typeface="Century Gothic" panose="020B0502020202020204" pitchFamily="34" charset="0"/>
              </a:rPr>
              <a:t>oday: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2</a:t>
            </a:r>
            <a:endParaRPr lang="en-GB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993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latin typeface="Century Gothic" panose="020B0502020202020204" pitchFamily="34" charset="0"/>
              </a:rPr>
              <a:t>Assignment B </a:t>
            </a:r>
            <a:br>
              <a:rPr lang="en-US" sz="4000" dirty="0">
                <a:latin typeface="Century Gothic" panose="020B0502020202020204" pitchFamily="34" charset="0"/>
              </a:rPr>
            </a:br>
            <a:r>
              <a:rPr lang="en-US" sz="4000" dirty="0"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</a:t>
            </a:r>
            <a:r>
              <a:rPr lang="en-US" dirty="0">
                <a:latin typeface="Century Gothic" panose="020B0502020202020204" pitchFamily="34" charset="0"/>
              </a:rPr>
              <a:t>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4E8C21-DD1F-4684-8454-0443431319CA}"/>
              </a:ext>
            </a:extLst>
          </p:cNvPr>
          <p:cNvSpPr txBox="1"/>
          <p:nvPr/>
        </p:nvSpPr>
        <p:spPr>
          <a:xfrm>
            <a:off x="197768" y="1556792"/>
            <a:ext cx="874846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u="sng" dirty="0">
                <a:latin typeface="Century Gothic" panose="020B0502020202020204" pitchFamily="34" charset="0"/>
              </a:rPr>
              <a:t>Starter Task:</a:t>
            </a:r>
          </a:p>
          <a:p>
            <a:r>
              <a:rPr lang="en-GB" sz="3200" dirty="0">
                <a:latin typeface="Century Gothic" panose="020B0502020202020204" pitchFamily="34" charset="0"/>
              </a:rPr>
              <a:t>In the back of your books can you write down the…</a:t>
            </a:r>
          </a:p>
          <a:p>
            <a:r>
              <a:rPr lang="en-GB" sz="3200" b="1" dirty="0">
                <a:latin typeface="Century Gothic" panose="020B0502020202020204" pitchFamily="34" charset="0"/>
              </a:rPr>
              <a:t>Pass: </a:t>
            </a:r>
            <a:r>
              <a:rPr lang="en-GB" sz="3200" dirty="0">
                <a:latin typeface="Century Gothic" panose="020B0502020202020204" pitchFamily="34" charset="0"/>
              </a:rPr>
              <a:t>5 Complex Sporting Injuries</a:t>
            </a:r>
          </a:p>
          <a:p>
            <a:endParaRPr lang="en-GB" sz="3200" dirty="0">
              <a:latin typeface="Century Gothic" panose="020B0502020202020204" pitchFamily="34" charset="0"/>
            </a:endParaRPr>
          </a:p>
          <a:p>
            <a:r>
              <a:rPr lang="en-GB" sz="3200" b="1" dirty="0">
                <a:latin typeface="Century Gothic" panose="020B0502020202020204" pitchFamily="34" charset="0"/>
              </a:rPr>
              <a:t>Merit: </a:t>
            </a:r>
            <a:r>
              <a:rPr lang="en-GB" sz="3200" dirty="0">
                <a:latin typeface="Century Gothic" panose="020B0502020202020204" pitchFamily="34" charset="0"/>
              </a:rPr>
              <a:t>Describe each injury</a:t>
            </a:r>
          </a:p>
          <a:p>
            <a:endParaRPr lang="en-GB" sz="3200" dirty="0">
              <a:latin typeface="Century Gothic" panose="020B0502020202020204" pitchFamily="34" charset="0"/>
            </a:endParaRPr>
          </a:p>
          <a:p>
            <a:r>
              <a:rPr lang="en-GB" sz="3200" b="1" dirty="0">
                <a:latin typeface="Century Gothic" panose="020B0502020202020204" pitchFamily="34" charset="0"/>
              </a:rPr>
              <a:t>Distinction:  </a:t>
            </a:r>
            <a:r>
              <a:rPr lang="en-GB" sz="3200" dirty="0">
                <a:latin typeface="Century Gothic" panose="020B0502020202020204" pitchFamily="34" charset="0"/>
              </a:rPr>
              <a:t>A symptom for each injury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604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</a:t>
            </a:r>
            <a:r>
              <a:rPr lang="en-US" dirty="0">
                <a:latin typeface="Century Gothic" panose="020B0502020202020204" pitchFamily="34" charset="0"/>
              </a:rPr>
              <a:t>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6BD3D5-F8F2-49C0-AB28-9EFF3E204B98}"/>
              </a:ext>
            </a:extLst>
          </p:cNvPr>
          <p:cNvSpPr txBox="1"/>
          <p:nvPr/>
        </p:nvSpPr>
        <p:spPr>
          <a:xfrm>
            <a:off x="359532" y="1484784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Examples Task </a:t>
            </a: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Write down an example for each cause to show your understanding of how an injury could occur.</a:t>
            </a:r>
          </a:p>
          <a:p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Distinction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 – Can you add a suggestion for how the risk could be lowered for each cause?</a:t>
            </a:r>
            <a:endParaRPr lang="en-GB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7363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171479"/>
              </p:ext>
            </p:extLst>
          </p:nvPr>
        </p:nvGraphicFramePr>
        <p:xfrm>
          <a:off x="0" y="1212125"/>
          <a:ext cx="9144000" cy="56304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9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Grade</a:t>
                      </a: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hat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’m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ooking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or…</a:t>
                      </a:r>
                      <a:endParaRPr lang="en-GB" sz="2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BA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4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Pass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Identify </a:t>
                      </a:r>
                    </a:p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6 categories of causes of common sporting injuries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Merit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Describe…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How Equipment, People and Coaching methods could increase the risk of sporting injury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69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Distinction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Using examples, how these causes may result in common sporting injuries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265" y="15375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b="1" dirty="0">
                <a:latin typeface="Century Gothic" panose="020B0502020202020204" pitchFamily="34" charset="0"/>
              </a:rPr>
              <a:t>W</a:t>
            </a:r>
            <a:r>
              <a:rPr lang="en-GB" sz="3200" dirty="0">
                <a:latin typeface="Century Gothic" panose="020B0502020202020204" pitchFamily="34" charset="0"/>
              </a:rPr>
              <a:t>e </a:t>
            </a:r>
            <a:r>
              <a:rPr lang="en-GB" sz="3200" b="1" dirty="0">
                <a:latin typeface="Century Gothic" panose="020B0502020202020204" pitchFamily="34" charset="0"/>
              </a:rPr>
              <a:t>A</a:t>
            </a:r>
            <a:r>
              <a:rPr lang="en-GB" sz="3200" dirty="0">
                <a:latin typeface="Century Gothic" panose="020B0502020202020204" pitchFamily="34" charset="0"/>
              </a:rPr>
              <a:t>re </a:t>
            </a:r>
            <a:r>
              <a:rPr lang="en-GB" sz="3200" b="1" dirty="0">
                <a:latin typeface="Century Gothic" panose="020B0502020202020204" pitchFamily="34" charset="0"/>
              </a:rPr>
              <a:t>L</a:t>
            </a:r>
            <a:r>
              <a:rPr lang="en-GB" sz="3200" dirty="0">
                <a:latin typeface="Century Gothic" panose="020B0502020202020204" pitchFamily="34" charset="0"/>
              </a:rPr>
              <a:t>earning </a:t>
            </a:r>
            <a:r>
              <a:rPr lang="en-GB" sz="3200" b="1" dirty="0">
                <a:latin typeface="Century Gothic" panose="020B0502020202020204" pitchFamily="34" charset="0"/>
              </a:rPr>
              <a:t>T</a:t>
            </a:r>
            <a:r>
              <a:rPr lang="en-GB" sz="3200" dirty="0">
                <a:latin typeface="Century Gothic" panose="020B0502020202020204" pitchFamily="34" charset="0"/>
              </a:rPr>
              <a:t>oday: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2</a:t>
            </a:r>
            <a:endParaRPr lang="en-GB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002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FE6DEA-9557-493D-964D-01437091A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16832"/>
            <a:ext cx="6444208" cy="414270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057C387-A5C2-4F77-BCD1-93FFEC3FB3BF}"/>
              </a:ext>
            </a:extLst>
          </p:cNvPr>
          <p:cNvSpPr txBox="1">
            <a:spLocks/>
          </p:cNvSpPr>
          <p:nvPr/>
        </p:nvSpPr>
        <p:spPr bwMode="auto">
          <a:xfrm>
            <a:off x="-15686" y="0"/>
            <a:ext cx="9144000" cy="131791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000" b="1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kern="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</a:t>
            </a:r>
            <a:endParaRPr lang="en-GB" kern="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485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8094791"/>
              </p:ext>
            </p:extLst>
          </p:nvPr>
        </p:nvGraphicFramePr>
        <p:xfrm>
          <a:off x="0" y="1212125"/>
          <a:ext cx="9144000" cy="56304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9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Grade</a:t>
                      </a: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Success Criteria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…</a:t>
                      </a:r>
                      <a:endParaRPr lang="en-GB" sz="2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BA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4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Pass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Identify </a:t>
                      </a:r>
                    </a:p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 categories of causes of common sporting injuries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Merit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The meaning of the words Physiological, Psychological and Environmental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69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Distinction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Using examples, how these causes may result in common sporting injuries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265" y="15375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b="1" dirty="0">
                <a:latin typeface="Century Gothic" panose="020B0502020202020204" pitchFamily="34" charset="0"/>
              </a:rPr>
              <a:t>Learning Intent</a:t>
            </a:r>
            <a:r>
              <a:rPr lang="en-GB" sz="3200" dirty="0">
                <a:latin typeface="Century Gothic" panose="020B0502020202020204" pitchFamily="34" charset="0"/>
              </a:rPr>
              <a:t>: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</a:t>
            </a:r>
            <a:endParaRPr lang="en-GB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389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 </a:t>
            </a:r>
            <a:r>
              <a:rPr lang="en-US" dirty="0">
                <a:latin typeface="Century Gothic" panose="020B0502020202020204" pitchFamily="34" charset="0"/>
              </a:rPr>
              <a:t>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6BD3D5-F8F2-49C0-AB28-9EFF3E204B98}"/>
              </a:ext>
            </a:extLst>
          </p:cNvPr>
          <p:cNvSpPr txBox="1"/>
          <p:nvPr/>
        </p:nvSpPr>
        <p:spPr>
          <a:xfrm>
            <a:off x="359532" y="1343201"/>
            <a:ext cx="84249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Understanding the causes of common sporting injuries and how they can be prevented will help a sports leader to do everything they can to reduce the risk of injuries occurring.</a:t>
            </a:r>
          </a:p>
          <a:p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There are 6 different categories of causes, the first 3 that we will cover are…</a:t>
            </a:r>
          </a:p>
          <a:p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Physiological</a:t>
            </a:r>
          </a:p>
          <a:p>
            <a:pPr algn="ctr"/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Psychological</a:t>
            </a:r>
          </a:p>
          <a:p>
            <a:pPr algn="ctr"/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Environmental</a:t>
            </a:r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13419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7914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Assignment B 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 Causes of Sporting Injuries 	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6BD3D5-F8F2-49C0-AB28-9EFF3E204B98}"/>
              </a:ext>
            </a:extLst>
          </p:cNvPr>
          <p:cNvSpPr txBox="1"/>
          <p:nvPr/>
        </p:nvSpPr>
        <p:spPr>
          <a:xfrm>
            <a:off x="197768" y="1389857"/>
            <a:ext cx="874846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dirty="0"/>
          </a:p>
          <a:p>
            <a:r>
              <a:rPr lang="en-GB" sz="2400" b="1" dirty="0"/>
              <a:t>Discussion Task: What do you think the following words mean – have you heard them in another context?</a:t>
            </a:r>
          </a:p>
          <a:p>
            <a:endParaRPr lang="en-GB" sz="2400" b="1" dirty="0"/>
          </a:p>
          <a:p>
            <a:r>
              <a:rPr lang="en-GB" sz="3200" b="1" dirty="0">
                <a:solidFill>
                  <a:srgbClr val="FF0000"/>
                </a:solidFill>
              </a:rPr>
              <a:t>Physio</a:t>
            </a:r>
            <a:r>
              <a:rPr lang="en-GB" sz="3200" b="1" dirty="0"/>
              <a:t>logical – </a:t>
            </a:r>
          </a:p>
          <a:p>
            <a:r>
              <a:rPr lang="en-GB" sz="2400" dirty="0"/>
              <a:t>Relates to the biological functions of the body</a:t>
            </a:r>
          </a:p>
          <a:p>
            <a:endParaRPr lang="en-GB" sz="2400" b="1" dirty="0">
              <a:solidFill>
                <a:srgbClr val="FF0000"/>
              </a:solidFill>
            </a:endParaRPr>
          </a:p>
          <a:p>
            <a:r>
              <a:rPr lang="en-GB" sz="3200" b="1" dirty="0">
                <a:solidFill>
                  <a:srgbClr val="FF0000"/>
                </a:solidFill>
              </a:rPr>
              <a:t>Psycho</a:t>
            </a:r>
            <a:r>
              <a:rPr lang="en-GB" sz="3200" b="1" dirty="0"/>
              <a:t>logical – </a:t>
            </a:r>
          </a:p>
          <a:p>
            <a:r>
              <a:rPr lang="en-US" sz="2400" dirty="0">
                <a:solidFill>
                  <a:srgbClr val="111111"/>
                </a:solidFill>
                <a:latin typeface="Arial" panose="020B0604020202020204" pitchFamily="34" charset="0"/>
              </a:rPr>
              <a:t>related to the mental and emotional state of a person</a:t>
            </a:r>
            <a:endParaRPr lang="en-GB" sz="2400" dirty="0"/>
          </a:p>
          <a:p>
            <a:endParaRPr lang="en-GB" sz="2400" dirty="0"/>
          </a:p>
          <a:p>
            <a:r>
              <a:rPr lang="en-GB" sz="2800" b="1" dirty="0"/>
              <a:t>Environmental – </a:t>
            </a:r>
          </a:p>
          <a:p>
            <a:r>
              <a:rPr lang="en-US" sz="2800" dirty="0">
                <a:solidFill>
                  <a:srgbClr val="111111"/>
                </a:solidFill>
                <a:latin typeface="Arial" panose="020B0604020202020204" pitchFamily="34" charset="0"/>
              </a:rPr>
              <a:t>relating to or arising from a person's surroundings</a:t>
            </a:r>
            <a:endParaRPr lang="en-GB" sz="28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E970A0-4753-4C46-9BBE-1810D2904D4B}"/>
              </a:ext>
            </a:extLst>
          </p:cNvPr>
          <p:cNvSpPr/>
          <p:nvPr/>
        </p:nvSpPr>
        <p:spPr>
          <a:xfrm>
            <a:off x="285258" y="3429000"/>
            <a:ext cx="82809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1D935B-54A0-4C16-8E0F-DA0D8A0B4BA6}"/>
              </a:ext>
            </a:extLst>
          </p:cNvPr>
          <p:cNvSpPr/>
          <p:nvPr/>
        </p:nvSpPr>
        <p:spPr>
          <a:xfrm>
            <a:off x="317983" y="4640808"/>
            <a:ext cx="824819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3560C2-3F31-44C3-BBB8-F63EEBABBB19}"/>
              </a:ext>
            </a:extLst>
          </p:cNvPr>
          <p:cNvSpPr/>
          <p:nvPr/>
        </p:nvSpPr>
        <p:spPr>
          <a:xfrm>
            <a:off x="317982" y="5852616"/>
            <a:ext cx="824819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0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FE6DEA-9557-493D-964D-01437091A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16832"/>
            <a:ext cx="6444208" cy="414270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057C387-A5C2-4F77-BCD1-93FFEC3FB3BF}"/>
              </a:ext>
            </a:extLst>
          </p:cNvPr>
          <p:cNvSpPr txBox="1">
            <a:spLocks/>
          </p:cNvSpPr>
          <p:nvPr/>
        </p:nvSpPr>
        <p:spPr bwMode="auto">
          <a:xfrm>
            <a:off x="-15686" y="0"/>
            <a:ext cx="9144000" cy="131791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000" b="1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kern="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</a:t>
            </a:r>
            <a:endParaRPr lang="en-GB" kern="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77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619090"/>
              </p:ext>
            </p:extLst>
          </p:nvPr>
        </p:nvGraphicFramePr>
        <p:xfrm>
          <a:off x="0" y="1212125"/>
          <a:ext cx="9144000" cy="56304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9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Grade</a:t>
                      </a: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hat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’m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ooking </a:t>
                      </a:r>
                      <a:r>
                        <a:rPr lang="en-GB" sz="2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  <a:r>
                        <a:rPr lang="en-GB" sz="2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or…</a:t>
                      </a:r>
                      <a:endParaRPr lang="en-GB" sz="2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BA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4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Pass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Identify </a:t>
                      </a:r>
                    </a:p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 categories of causes of common sporting injuries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Merit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The meaning of the words Physiological, Psychological and Environmental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69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Distinction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3200" b="1" i="0" u="none" strike="noStrike" dirty="0">
                          <a:solidFill>
                            <a:srgbClr val="7030A0"/>
                          </a:solidFill>
                          <a:effectLst/>
                          <a:latin typeface="Century Gothic"/>
                        </a:rPr>
                        <a:t>Explain…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Using examples, how these causes may result in common sporting injuries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265" y="15375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b="1" dirty="0">
                <a:latin typeface="Century Gothic" panose="020B0502020202020204" pitchFamily="34" charset="0"/>
              </a:rPr>
              <a:t>W</a:t>
            </a:r>
            <a:r>
              <a:rPr lang="en-GB" sz="3200" dirty="0">
                <a:latin typeface="Century Gothic" panose="020B0502020202020204" pitchFamily="34" charset="0"/>
              </a:rPr>
              <a:t>e </a:t>
            </a:r>
            <a:r>
              <a:rPr lang="en-GB" sz="3200" b="1" dirty="0">
                <a:latin typeface="Century Gothic" panose="020B0502020202020204" pitchFamily="34" charset="0"/>
              </a:rPr>
              <a:t>A</a:t>
            </a:r>
            <a:r>
              <a:rPr lang="en-GB" sz="3200" dirty="0">
                <a:latin typeface="Century Gothic" panose="020B0502020202020204" pitchFamily="34" charset="0"/>
              </a:rPr>
              <a:t>re </a:t>
            </a:r>
            <a:r>
              <a:rPr lang="en-GB" sz="3200" b="1" dirty="0">
                <a:latin typeface="Century Gothic" panose="020B0502020202020204" pitchFamily="34" charset="0"/>
              </a:rPr>
              <a:t>L</a:t>
            </a:r>
            <a:r>
              <a:rPr lang="en-GB" sz="3200" dirty="0">
                <a:latin typeface="Century Gothic" panose="020B0502020202020204" pitchFamily="34" charset="0"/>
              </a:rPr>
              <a:t>earning </a:t>
            </a:r>
            <a:r>
              <a:rPr lang="en-GB" sz="3200" b="1" dirty="0">
                <a:latin typeface="Century Gothic" panose="020B0502020202020204" pitchFamily="34" charset="0"/>
              </a:rPr>
              <a:t>T</a:t>
            </a:r>
            <a:r>
              <a:rPr lang="en-GB" sz="3200" dirty="0">
                <a:latin typeface="Century Gothic" panose="020B0502020202020204" pitchFamily="34" charset="0"/>
              </a:rPr>
              <a:t>oday: </a:t>
            </a:r>
            <a:b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Causes of Sporting Injuries</a:t>
            </a:r>
            <a:endParaRPr lang="en-GB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141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FE6DEA-9557-493D-964D-01437091A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16832"/>
            <a:ext cx="6444208" cy="414270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057C387-A5C2-4F77-BCD1-93FFEC3FB3BF}"/>
              </a:ext>
            </a:extLst>
          </p:cNvPr>
          <p:cNvSpPr txBox="1">
            <a:spLocks/>
          </p:cNvSpPr>
          <p:nvPr/>
        </p:nvSpPr>
        <p:spPr bwMode="auto">
          <a:xfrm>
            <a:off x="5744" y="0"/>
            <a:ext cx="9144000" cy="131791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000" b="1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Assignment B </a:t>
            </a:r>
            <a:br>
              <a:rPr lang="en-US" sz="4000" kern="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4000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3600" kern="0" dirty="0">
                <a:solidFill>
                  <a:srgbClr val="000000"/>
                </a:solidFill>
                <a:latin typeface="Century Gothic" panose="020B0502020202020204" pitchFamily="34" charset="0"/>
              </a:rPr>
              <a:t>Common Complex Sporting Injuries</a:t>
            </a:r>
            <a:endParaRPr lang="en-GB" kern="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55856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th_Settings xmlns="1d24635c-9b6a-4be4-85eb-13301a09637f" xsi:nil="true"/>
    <_ip_UnifiedCompliancePolicyUIAction xmlns="http://schemas.microsoft.com/sharepoint/v3" xsi:nil="true"/>
    <Owner xmlns="1d24635c-9b6a-4be4-85eb-13301a09637f">
      <UserInfo>
        <DisplayName/>
        <AccountId xsi:nil="true"/>
        <AccountType/>
      </UserInfo>
    </Owner>
    <Is_Collaboration_Space_Locked xmlns="1d24635c-9b6a-4be4-85eb-13301a09637f" xsi:nil="true"/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Has_Leaders_Only_SectionGroup xmlns="1d24635c-9b6a-4be4-85eb-13301a09637f" xsi:nil="true"/>
    <Students xmlns="1d24635c-9b6a-4be4-85eb-13301a09637f">
      <UserInfo>
        <DisplayName/>
        <AccountId xsi:nil="true"/>
        <AccountType/>
      </UserInfo>
    </Students>
    <_ip_UnifiedCompliancePolicyProperties xmlns="http://schemas.microsoft.com/sharepoint/v3" xsi:nil="true"/>
    <TeamsChannelId xmlns="1d24635c-9b6a-4be4-85eb-13301a09637f" xsi:nil="true"/>
    <Invited_Leaders xmlns="1d24635c-9b6a-4be4-85eb-13301a09637f" xsi:nil="true"/>
    <Invited_Members xmlns="1d24635c-9b6a-4be4-85eb-13301a09637f" xsi:nil="true"/>
    <Templates xmlns="1d24635c-9b6a-4be4-85eb-13301a09637f" xsi:nil="true"/>
    <Self_Registration_Enabled xmlns="1d24635c-9b6a-4be4-85eb-13301a09637f" xsi:nil="true"/>
    <Has_Teacher_Only_SectionGroup xmlns="1d24635c-9b6a-4be4-85eb-13301a09637f" xsi:nil="true"/>
    <Members xmlns="1d24635c-9b6a-4be4-85eb-13301a09637f">
      <UserInfo>
        <DisplayName/>
        <AccountId xsi:nil="true"/>
        <AccountType/>
      </UserInfo>
    </Members>
    <CultureName xmlns="1d24635c-9b6a-4be4-85eb-13301a09637f" xsi:nil="true"/>
    <Distribution_Groups xmlns="1d24635c-9b6a-4be4-85eb-13301a09637f" xsi:nil="true"/>
    <IsNotebookLocked xmlns="1d24635c-9b6a-4be4-85eb-13301a09637f" xsi:nil="true"/>
    <Member_Groups xmlns="1d24635c-9b6a-4be4-85eb-13301a09637f">
      <UserInfo>
        <DisplayName/>
        <AccountId xsi:nil="true"/>
        <AccountType/>
      </UserInfo>
    </Member_Groups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Leaders xmlns="1d24635c-9b6a-4be4-85eb-13301a09637f">
      <UserInfo>
        <DisplayName/>
        <AccountId xsi:nil="true"/>
        <AccountType/>
      </UserInfo>
    </Leaders>
    <LMS_Mappings xmlns="1d24635c-9b6a-4be4-85eb-13301a09637f" xsi:nil="true"/>
    <DefaultSectionNames xmlns="1d24635c-9b6a-4be4-85eb-13301a09637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38" ma:contentTypeDescription="Create a new document." ma:contentTypeScope="" ma:versionID="828958dd9d664d5698385db2373530fc">
  <xsd:schema xmlns:xsd="http://www.w3.org/2001/XMLSchema" xmlns:xs="http://www.w3.org/2001/XMLSchema" xmlns:p="http://schemas.microsoft.com/office/2006/metadata/properties" xmlns:ns1="http://schemas.microsoft.com/sharepoint/v3" xmlns:ns3="e8eb7d5e-0f43-4d7c-9ede-4a25dc3993c6" xmlns:ns4="1d24635c-9b6a-4be4-85eb-13301a09637f" targetNamespace="http://schemas.microsoft.com/office/2006/metadata/properties" ma:root="true" ma:fieldsID="4dcad1bacdd57e333d8df518950df770" ns1:_="" ns3:_="" ns4:_="">
    <xsd:import namespace="http://schemas.microsoft.com/sharepoint/v3"/>
    <xsd:import namespace="e8eb7d5e-0f43-4d7c-9ede-4a25dc3993c6"/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Time" minOccurs="0"/>
                <xsd:element ref="ns3:LastSharedByUser" minOccurs="0"/>
                <xsd:element ref="ns4:MediaServiceMetadata" minOccurs="0"/>
                <xsd:element ref="ns4:MediaServiceFastMetadata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Leaders" minOccurs="0"/>
                <xsd:element ref="ns4:Members" minOccurs="0"/>
                <xsd:element ref="ns4:Member_Groups" minOccurs="0"/>
                <xsd:element ref="ns4:Invited_Leaders" minOccurs="0"/>
                <xsd:element ref="ns4:Invited_Members" minOccurs="0"/>
                <xsd:element ref="ns4:Has_Leaders_Only_SectionGroup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  <xsd:element name="LastSharedByUser" ma:index="12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  <xsd:element name="NotebookType" ma:index="18" nillable="true" ma:displayName="Notebook Type" ma:internalName="NotebookType">
      <xsd:simpleType>
        <xsd:restriction base="dms:Text"/>
      </xsd:simpleType>
    </xsd:element>
    <xsd:element name="FolderType" ma:index="19" nillable="true" ma:displayName="Folder Type" ma:internalName="FolderType">
      <xsd:simpleType>
        <xsd:restriction base="dms:Text"/>
      </xsd:simpleType>
    </xsd:element>
    <xsd:element name="CultureName" ma:index="20" nillable="true" ma:displayName="Culture Name" ma:internalName="CultureName">
      <xsd:simpleType>
        <xsd:restriction base="dms:Text"/>
      </xsd:simpleType>
    </xsd:element>
    <xsd:element name="AppVersion" ma:index="21" nillable="true" ma:displayName="App Version" ma:internalName="AppVersion">
      <xsd:simpleType>
        <xsd:restriction base="dms:Text"/>
      </xsd:simpleType>
    </xsd:element>
    <xsd:element name="TeamsChannelId" ma:index="22" nillable="true" ma:displayName="Teams Channel Id" ma:internalName="TeamsChannelId">
      <xsd:simpleType>
        <xsd:restriction base="dms:Text"/>
      </xsd:simpleType>
    </xsd:element>
    <xsd:element name="Owner" ma:index="2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4" nillable="true" ma:displayName="Math Settings" ma:internalName="Math_Settings">
      <xsd:simpleType>
        <xsd:restriction base="dms:Text"/>
      </xsd:simpleType>
    </xsd:element>
    <xsd:element name="DefaultSectionNames" ma:index="25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6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7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8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9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0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1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2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3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4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5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6" nillable="true" ma:displayName="Is Collaboration Space Locked" ma:internalName="Is_Collaboration_Space_Locked">
      <xsd:simpleType>
        <xsd:restriction base="dms:Boolean"/>
      </xsd:simpleType>
    </xsd:element>
    <xsd:element name="IsNotebookLocked" ma:index="37" nillable="true" ma:displayName="Is Notebook Locked" ma:internalName="IsNotebookLocked">
      <xsd:simpleType>
        <xsd:restriction base="dms:Boolean"/>
      </xsd:simpleType>
    </xsd:element>
    <xsd:element name="Leaders" ma:index="38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39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40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41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42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Has_Leaders_Only_SectionGroup" ma:index="43" nillable="true" ma:displayName="Has Leaders Only SectionGroup" ma:internalName="Has_Leaders_Only_SectionGroup">
      <xsd:simpleType>
        <xsd:restriction base="dms:Boolean"/>
      </xsd:simpleType>
    </xsd:element>
    <xsd:element name="MediaServiceGenerationTime" ma:index="4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12A2B5-F45E-42F8-99B8-069FB25207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FF7A5B-1A1C-48EF-B709-6BFD665D0BBB}">
  <ds:schemaRefs>
    <ds:schemaRef ds:uri="http://schemas.microsoft.com/office/2006/metadata/properties"/>
    <ds:schemaRef ds:uri="http://schemas.microsoft.com/office/infopath/2007/PartnerControls"/>
    <ds:schemaRef ds:uri="1d24635c-9b6a-4be4-85eb-13301a09637f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E982222A-278E-4CD8-BC77-1FB2451B26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8eb7d5e-0f43-4d7c-9ede-4a25dc3993c6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17501</TotalTime>
  <Words>1003</Words>
  <Application>Microsoft Office PowerPoint</Application>
  <PresentationFormat>On-screen Show (4:3)</PresentationFormat>
  <Paragraphs>184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Century Gothic</vt:lpstr>
      <vt:lpstr>Default Design</vt:lpstr>
      <vt:lpstr>Reminder… </vt:lpstr>
      <vt:lpstr>Assignment B   Causes of Sporting Injuries </vt:lpstr>
      <vt:lpstr>PowerPoint Presentation</vt:lpstr>
      <vt:lpstr>Learning Intent:   Causes of Sporting Injuries</vt:lpstr>
      <vt:lpstr>Assignment B   Causes of Sporting Injuries  </vt:lpstr>
      <vt:lpstr>Assignment B   Causes of Sporting Injuries  </vt:lpstr>
      <vt:lpstr>PowerPoint Presentation</vt:lpstr>
      <vt:lpstr>We Are Learning Today:   Causes of Sporting Injuries</vt:lpstr>
      <vt:lpstr>PowerPoint Presentation</vt:lpstr>
      <vt:lpstr>Assignment B   Causes of Sporting Injuries  </vt:lpstr>
      <vt:lpstr>Assignment B   Causes of Sporting Injuries  </vt:lpstr>
      <vt:lpstr>We Are Learning Today:   Causes of Sporting Injuries</vt:lpstr>
      <vt:lpstr>PowerPoint Presentation</vt:lpstr>
      <vt:lpstr>Assignment B   Causes of Sporting Injuries 2 </vt:lpstr>
      <vt:lpstr>We Are Learning Today:   Causes of Sporting Injuries 2</vt:lpstr>
      <vt:lpstr>Assignment B   Causes of Sporting Injuries 2 </vt:lpstr>
      <vt:lpstr>We Are Learning Today:   Causes of Sporting Injuries 2</vt:lpstr>
      <vt:lpstr>Assignment B   Causes of Sporting Injuries 2  </vt:lpstr>
      <vt:lpstr>We Are Learning Today:   Causes of Sporting Injuries 2</vt:lpstr>
      <vt:lpstr>Assignment B   Causes of Sporting Injuries  </vt:lpstr>
      <vt:lpstr>We Are Learning Today:   Causes of Sporting Injuries 2</vt:lpstr>
    </vt:vector>
  </TitlesOfParts>
  <Company>RMBC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pnaldrett</dc:creator>
  <cp:lastModifiedBy>Phil Banton</cp:lastModifiedBy>
  <cp:revision>1377</cp:revision>
  <cp:lastPrinted>2011-11-16T19:33:37Z</cp:lastPrinted>
  <dcterms:created xsi:type="dcterms:W3CDTF">2005-07-14T16:25:01Z</dcterms:created>
  <dcterms:modified xsi:type="dcterms:W3CDTF">2020-06-26T10:43:31Z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