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5" r:id="rId4"/>
    <p:sldId id="273" r:id="rId5"/>
    <p:sldId id="276" r:id="rId6"/>
    <p:sldId id="277" r:id="rId7"/>
    <p:sldId id="278" r:id="rId8"/>
    <p:sldId id="270" r:id="rId9"/>
    <p:sldId id="279" r:id="rId10"/>
    <p:sldId id="280" r:id="rId11"/>
    <p:sldId id="281" r:id="rId12"/>
    <p:sldId id="272" r:id="rId13"/>
    <p:sldId id="271" r:id="rId14"/>
    <p:sldId id="257" r:id="rId15"/>
    <p:sldId id="282" r:id="rId16"/>
    <p:sldId id="284" r:id="rId17"/>
    <p:sldId id="283" r:id="rId18"/>
    <p:sldId id="285" r:id="rId19"/>
    <p:sldId id="286" r:id="rId20"/>
    <p:sldId id="287" r:id="rId21"/>
    <p:sldId id="28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E9C1F1"/>
    <a:srgbClr val="FFCCCC"/>
    <a:srgbClr val="00CC00"/>
    <a:srgbClr val="CC99FF"/>
    <a:srgbClr val="CCCCFF"/>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64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01/06/2020</a:t>
            </a:fld>
            <a:endParaRPr lang="en-GB" dirty="0"/>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dirty="0"/>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01/06/2020</a:t>
            </a:fld>
            <a:endParaRPr lang="en-GB" dirty="0"/>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dirty="0"/>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5.xml"/><Relationship Id="rId18" Type="http://schemas.openxmlformats.org/officeDocument/2006/relationships/slide" Target="slide4.xml"/><Relationship Id="rId26" Type="http://schemas.openxmlformats.org/officeDocument/2006/relationships/image" Target="../media/image4.png"/><Relationship Id="rId3" Type="http://schemas.openxmlformats.org/officeDocument/2006/relationships/slide" Target="slide5.xml"/><Relationship Id="rId21" Type="http://schemas.openxmlformats.org/officeDocument/2006/relationships/slide" Target="slide19.xml"/><Relationship Id="rId7" Type="http://schemas.openxmlformats.org/officeDocument/2006/relationships/slide" Target="slide9.xml"/><Relationship Id="rId12" Type="http://schemas.openxmlformats.org/officeDocument/2006/relationships/slide" Target="slide14.xml"/><Relationship Id="rId17" Type="http://schemas.openxmlformats.org/officeDocument/2006/relationships/slide" Target="slide21.xml"/><Relationship Id="rId25" Type="http://schemas.openxmlformats.org/officeDocument/2006/relationships/hyperlink" Target="http://www.publicdomainfiles.com/show_file.php?id=13939532414910" TargetMode="External"/><Relationship Id="rId2" Type="http://schemas.openxmlformats.org/officeDocument/2006/relationships/slide" Target="slide2.xml"/><Relationship Id="rId16" Type="http://schemas.openxmlformats.org/officeDocument/2006/relationships/slide" Target="slide20.xml"/><Relationship Id="rId20" Type="http://schemas.openxmlformats.org/officeDocument/2006/relationships/slide" Target="slide18.xml"/><Relationship Id="rId29" Type="http://schemas.openxmlformats.org/officeDocument/2006/relationships/hyperlink" Target="https://commons.wikimedia.org/wiki/File:Crypto_key.svg" TargetMode="External"/><Relationship Id="rId1" Type="http://schemas.openxmlformats.org/officeDocument/2006/relationships/slideLayout" Target="../slideLayouts/slideLayout1.xml"/><Relationship Id="rId6" Type="http://schemas.openxmlformats.org/officeDocument/2006/relationships/slide" Target="slide8.xml"/><Relationship Id="rId11" Type="http://schemas.openxmlformats.org/officeDocument/2006/relationships/slide" Target="slide13.xml"/><Relationship Id="rId24" Type="http://schemas.openxmlformats.org/officeDocument/2006/relationships/image" Target="../media/image3.png"/><Relationship Id="rId5" Type="http://schemas.openxmlformats.org/officeDocument/2006/relationships/slide" Target="slide7.xml"/><Relationship Id="rId15" Type="http://schemas.openxmlformats.org/officeDocument/2006/relationships/slide" Target="slide17.xml"/><Relationship Id="rId23" Type="http://schemas.openxmlformats.org/officeDocument/2006/relationships/image" Target="../media/image2.png"/><Relationship Id="rId28" Type="http://schemas.openxmlformats.org/officeDocument/2006/relationships/image" Target="../media/image5.png"/><Relationship Id="rId10" Type="http://schemas.openxmlformats.org/officeDocument/2006/relationships/slide" Target="slide12.xml"/><Relationship Id="rId19" Type="http://schemas.openxmlformats.org/officeDocument/2006/relationships/slide" Target="slide3.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6.xml"/><Relationship Id="rId22" Type="http://schemas.openxmlformats.org/officeDocument/2006/relationships/image" Target="../media/image1.png"/><Relationship Id="rId27" Type="http://schemas.openxmlformats.org/officeDocument/2006/relationships/hyperlink" Target="http://www.scottmonty.com/2015/02/you-cant-own-conversation.html"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pixabay.com/en/television-vintage-tv-retro-36276/" TargetMode="External"/><Relationship Id="rId7" Type="http://schemas.openxmlformats.org/officeDocument/2006/relationships/hyperlink" Target="https://www.youtube.com/watch?v=blEjKk8NpKU" TargetMode="External"/><Relationship Id="rId12" Type="http://schemas.openxmlformats.org/officeDocument/2006/relationships/hyperlink" Target="http://www.scottmonty.com/2015/02/you-cant-own-conversation.html" TargetMode="Externa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www.publicdomainpictures.net/view-image.php?image=82930&amp;picture=house-clipart" TargetMode="External"/><Relationship Id="rId11" Type="http://schemas.openxmlformats.org/officeDocument/2006/relationships/image" Target="../media/image4.png"/><Relationship Id="rId5" Type="http://schemas.openxmlformats.org/officeDocument/2006/relationships/image" Target="../media/image8.jpg"/><Relationship Id="rId10" Type="http://schemas.openxmlformats.org/officeDocument/2006/relationships/image" Target="../media/image1.png"/><Relationship Id="rId4" Type="http://schemas.openxmlformats.org/officeDocument/2006/relationships/slide" Target="slide1.xml"/><Relationship Id="rId9" Type="http://schemas.openxmlformats.org/officeDocument/2006/relationships/image" Target="../media/image22.jpeg"/></Relationships>
</file>

<file path=ppt/slides/_rels/slide11.xml.rels><?xml version="1.0" encoding="UTF-8" standalone="yes"?>
<Relationships xmlns="http://schemas.openxmlformats.org/package/2006/relationships"><Relationship Id="rId8" Type="http://schemas.openxmlformats.org/officeDocument/2006/relationships/hyperlink" Target="https://www.youtube.com/watch?v=z4EOxPvkLQg" TargetMode="External"/><Relationship Id="rId13" Type="http://schemas.openxmlformats.org/officeDocument/2006/relationships/image" Target="../media/image23.jpeg"/><Relationship Id="rId3" Type="http://schemas.openxmlformats.org/officeDocument/2006/relationships/image" Target="../media/image8.jpg"/><Relationship Id="rId7" Type="http://schemas.openxmlformats.org/officeDocument/2006/relationships/hyperlink" Target="https://www.youtube.com/watch?v=7pjAH84f-c0&amp;t=35s" TargetMode="External"/><Relationship Id="rId12"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s://www.youtube.com/watch?v=oXn_fQei-Ec" TargetMode="External"/><Relationship Id="rId11" Type="http://schemas.openxmlformats.org/officeDocument/2006/relationships/image" Target="../media/image13.png"/><Relationship Id="rId5" Type="http://schemas.openxmlformats.org/officeDocument/2006/relationships/hyperlink" Target="https://www.youtube.com/watch?v=BT14Xzqvfoo&amp;t=282s" TargetMode="External"/><Relationship Id="rId10"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hyperlink" Target="https://www.youtube.com/watch?v=2rXqwLks7zw" TargetMode="External"/><Relationship Id="rId13" Type="http://schemas.openxmlformats.org/officeDocument/2006/relationships/hyperlink" Target="https://pixabay.com/en/television-vintage-tv-retro-36276/" TargetMode="External"/><Relationship Id="rId3" Type="http://schemas.openxmlformats.org/officeDocument/2006/relationships/image" Target="../media/image20.png"/><Relationship Id="rId7" Type="http://schemas.openxmlformats.org/officeDocument/2006/relationships/hyperlink" Target="http://www.publicdomainpictures.net/view-image.php?image=82930&amp;picture=house-clipart" TargetMode="External"/><Relationship Id="rId12"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jpg"/><Relationship Id="rId11" Type="http://schemas.openxmlformats.org/officeDocument/2006/relationships/hyperlink" Target="https://www.youtube.com/watch?v=Uan6pbm_nfQ" TargetMode="External"/><Relationship Id="rId5" Type="http://schemas.openxmlformats.org/officeDocument/2006/relationships/slide" Target="slide1.xml"/><Relationship Id="rId10" Type="http://schemas.openxmlformats.org/officeDocument/2006/relationships/hyperlink" Target="https://www.youtube.com/watch?v=Ue6KrclRvY8" TargetMode="External"/><Relationship Id="rId4" Type="http://schemas.openxmlformats.org/officeDocument/2006/relationships/hyperlink" Target="https://pixabay.com/en/watch-clock-clipart-vector-sticker-2337729/" TargetMode="External"/><Relationship Id="rId9" Type="http://schemas.openxmlformats.org/officeDocument/2006/relationships/hyperlink" Target="https://www.youtube.com/watch?v=nVJV8iEAm88&amp;t=3s"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pixabay.com/en/television-vintage-tv-retro-36276/" TargetMode="External"/><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hyperlink" Target="https://pixabay.com/en/watch-clock-clipart-vector-sticker-2337729/" TargetMode="External"/><Relationship Id="rId11" Type="http://schemas.openxmlformats.org/officeDocument/2006/relationships/hyperlink" Target="http://www.publicdomainpictures.net/view-image.php?image=82930&amp;picture=house-clipart" TargetMode="External"/><Relationship Id="rId5" Type="http://schemas.openxmlformats.org/officeDocument/2006/relationships/image" Target="../media/image20.png"/><Relationship Id="rId10" Type="http://schemas.openxmlformats.org/officeDocument/2006/relationships/image" Target="../media/image8.jpg"/><Relationship Id="rId4" Type="http://schemas.openxmlformats.org/officeDocument/2006/relationships/hyperlink" Target="https://youtu.be/MdNXDqCGv3M" TargetMode="External"/><Relationship Id="rId9" Type="http://schemas.openxmlformats.org/officeDocument/2006/relationships/slide" Target="slide1.xml"/></Relationships>
</file>

<file path=ppt/slides/_rels/slide14.xml.rels><?xml version="1.0" encoding="UTF-8" standalone="yes"?>
<Relationships xmlns="http://schemas.openxmlformats.org/package/2006/relationships"><Relationship Id="rId8" Type="http://schemas.openxmlformats.org/officeDocument/2006/relationships/hyperlink" Target="https://pixabay.com/en/television-vintage-tv-retro-36276/" TargetMode="External"/><Relationship Id="rId3" Type="http://schemas.openxmlformats.org/officeDocument/2006/relationships/slide" Target="slide1.xml"/><Relationship Id="rId7"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www.youtube.com/watch?v=7pjAH84f-c0&amp;t=35s" TargetMode="External"/><Relationship Id="rId5" Type="http://schemas.openxmlformats.org/officeDocument/2006/relationships/hyperlink" Target="http://www.publicdomainpictures.net/view-image.php?image=82930&amp;picture=house-clipart" TargetMode="External"/><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8" Type="http://schemas.openxmlformats.org/officeDocument/2006/relationships/hyperlink" Target="http://www.scottmonty.com/2015/02/you-cant-own-conversation.html" TargetMode="External"/><Relationship Id="rId13" Type="http://schemas.openxmlformats.org/officeDocument/2006/relationships/hyperlink" Target="https://pixabay.com/en/television-vintage-tv-retro-36276/" TargetMode="External"/><Relationship Id="rId3" Type="http://schemas.openxmlformats.org/officeDocument/2006/relationships/image" Target="../media/image8.jpg"/><Relationship Id="rId7" Type="http://schemas.openxmlformats.org/officeDocument/2006/relationships/image" Target="../media/image4.png"/><Relationship Id="rId12" Type="http://schemas.openxmlformats.org/officeDocument/2006/relationships/image" Target="../media/image13.png"/><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brunella-beato.blogspot.com/2010/12/il-newyork-times-ha-pubblicato-i.html" TargetMode="External"/><Relationship Id="rId11" Type="http://schemas.openxmlformats.org/officeDocument/2006/relationships/hyperlink" Target="https://www.youtube.com/watch?v=M9dhKR4RpFU" TargetMode="External"/><Relationship Id="rId5" Type="http://schemas.openxmlformats.org/officeDocument/2006/relationships/image" Target="../media/image25.jpg"/><Relationship Id="rId10" Type="http://schemas.openxmlformats.org/officeDocument/2006/relationships/hyperlink" Target="https://www.youtube.com/watch?v=bSDCMhxw-zw"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www.youtube.com/watch?v=ZmaoHB5fKB4&amp;list=PLcvEcrsF_9zJ8AqMTFZycm46Ks4DdSaLM&amp;index=8&amp;t=21s"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www.britannica.com/science/carbolic-acid" TargetMode="External"/><Relationship Id="rId13" Type="http://schemas.openxmlformats.org/officeDocument/2006/relationships/hyperlink" Target="https://www.britannica.com/topic/Columbia-University" TargetMode="External"/><Relationship Id="rId18" Type="http://schemas.openxmlformats.org/officeDocument/2006/relationships/image" Target="../media/image3.png"/><Relationship Id="rId3" Type="http://schemas.openxmlformats.org/officeDocument/2006/relationships/hyperlink" Target="https://www.britannica.com/biography/Louis-Pasteur" TargetMode="External"/><Relationship Id="rId7" Type="http://schemas.openxmlformats.org/officeDocument/2006/relationships/hyperlink" Target="https://www.britannica.com/science/wound" TargetMode="External"/><Relationship Id="rId12" Type="http://schemas.openxmlformats.org/officeDocument/2006/relationships/hyperlink" Target="https://www.merriam-webster.com/dictionary/constituted" TargetMode="External"/><Relationship Id="rId17" Type="http://schemas.openxmlformats.org/officeDocument/2006/relationships/hyperlink" Target="http://www.publicdomainpictures.net/view-image.php?image=82930&amp;picture=house-clipart" TargetMode="External"/><Relationship Id="rId2" Type="http://schemas.openxmlformats.org/officeDocument/2006/relationships/hyperlink" Target="https://www.merriam-webster.com/dictionary/August" TargetMode="External"/><Relationship Id="rId16"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hyperlink" Target="https://www.britannica.com/science/therapeutics" TargetMode="External"/><Relationship Id="rId11" Type="http://schemas.openxmlformats.org/officeDocument/2006/relationships/hyperlink" Target="https://www.britannica.com/science/germ-theory" TargetMode="External"/><Relationship Id="rId5" Type="http://schemas.openxmlformats.org/officeDocument/2006/relationships/hyperlink" Target="https://www.merriam-webster.com/dictionary/feasible" TargetMode="External"/><Relationship Id="rId15" Type="http://schemas.openxmlformats.org/officeDocument/2006/relationships/slide" Target="slide1.xml"/><Relationship Id="rId10" Type="http://schemas.openxmlformats.org/officeDocument/2006/relationships/hyperlink" Target="https://www.britannica.com/place/England" TargetMode="External"/><Relationship Id="rId19" Type="http://schemas.openxmlformats.org/officeDocument/2006/relationships/hyperlink" Target="http://www.publicdomainfiles.com/show_file.php?id=13939532414910" TargetMode="External"/><Relationship Id="rId4" Type="http://schemas.openxmlformats.org/officeDocument/2006/relationships/hyperlink" Target="https://www.britannica.com/science/human-disease" TargetMode="External"/><Relationship Id="rId9" Type="http://schemas.openxmlformats.org/officeDocument/2006/relationships/hyperlink" Target="https://www.britannica.com/science/mortality-demography" TargetMode="External"/><Relationship Id="rId14" Type="http://schemas.openxmlformats.org/officeDocument/2006/relationships/hyperlink" Target="https://www.merriam-webster.com/dictionary/compound"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jpg"/><Relationship Id="rId7" Type="http://schemas.openxmlformats.org/officeDocument/2006/relationships/hyperlink" Target="https://www.bbc.co.uk/bitesize/guides/z8c99j6/revision/1"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s://www.youtube.com/watch?v=my14ZuzjH5I&amp;t=206s" TargetMode="External"/><Relationship Id="rId5" Type="http://schemas.openxmlformats.org/officeDocument/2006/relationships/image" Target="../media/image26.jpeg"/><Relationship Id="rId4" Type="http://schemas.openxmlformats.org/officeDocument/2006/relationships/hyperlink" Target="http://www.publicdomainpictures.net/view-image.php?image=82930&amp;picture=house-clipart"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8.jpg"/><Relationship Id="rId7"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2.png"/><Relationship Id="rId5" Type="http://schemas.openxmlformats.org/officeDocument/2006/relationships/hyperlink" Target="https://www.youtube.com/watch?v=N2-7UQWrYPY&amp;list=PLcvEcrsF_9zJ8AqMTFZycm46Ks4DdSaLM&amp;index=10&amp;t=18s" TargetMode="External"/><Relationship Id="rId10"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openclipart.org/detail/285925/interview-people"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jpg"/><Relationship Id="rId7" Type="http://schemas.openxmlformats.org/officeDocument/2006/relationships/image" Target="../media/image28.jpeg"/><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3e6rAqItIDL18M&amp;tbnid=4NXbnwPIB6E-IM:&amp;ved=0CAUQjRw&amp;url=http://www.dailymail.co.uk/femail/article-1371548/Kate-Middleton-Top-Trump-Royal-Wedding-game-cards.html&amp;ei=AJhAUp-hHJCQhQfW34CgAw&amp;bvm=bv.52434380,d.ZGU&amp;psig=AFQjCNGtDi5sEQlzuOmOyrRfW7JoeDrOWw&amp;ust=1380051017472674" TargetMode="External"/><Relationship Id="rId5" Type="http://schemas.openxmlformats.org/officeDocument/2006/relationships/hyperlink" Target="https://www.youtube.com/watch?v=my14ZuzjH5I&amp;t=206s"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www.youtube.com/watch?v=RaU95Q61Oy0" TargetMode="External"/><Relationship Id="rId7" Type="http://schemas.openxmlformats.org/officeDocument/2006/relationships/hyperlink" Target="https://pixabay.com/en/earphones-sound-boy-character-152471/"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www.scottmonty.com/2015/02/you-cant-own-conversation.html" TargetMode="External"/><Relationship Id="rId10" Type="http://schemas.openxmlformats.org/officeDocument/2006/relationships/hyperlink" Target="http://www.publicdomainpictures.net/view-image.php?image=82930&amp;picture=house-clipart" TargetMode="External"/><Relationship Id="rId4" Type="http://schemas.openxmlformats.org/officeDocument/2006/relationships/image" Target="../media/image4.png"/><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hyperlink" Target="https://www.youtube.com/watch?v=l2DhvTCuK_s&amp;t=51s"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s://www.youtube.com/watch?v=CCAyUxY0Cm0" TargetMode="External"/><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pixabay.com/en/television-vintage-tv-retro-36276/"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image" Target="../media/image8.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teachinginadigitalworld.blogspot.com/2013/08/creating-my-own-stock-photos-and.html"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hyperlink" Target="http://www.publicdomainfiles.com/show_file.php?id=13939532414910" TargetMode="External"/><Relationship Id="rId7" Type="http://schemas.openxmlformats.org/officeDocument/2006/relationships/slide" Target="slide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http://www.mlahanas.de/Greeks/images/Dissection.jpg" TargetMode="External"/><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hyperlink" Target="http://www.publicdomainpictures.net/view-image.php?image=82930&amp;picture=house-clipart" TargetMode="External"/></Relationships>
</file>

<file path=ppt/slides/_rels/slide4.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www.educationquizzes.com/gcse/history/medicine-the-middle-ages/" TargetMode="External"/><Relationship Id="rId7" Type="http://schemas.openxmlformats.org/officeDocument/2006/relationships/hyperlink" Target="http://antoniroigschool.blogspot.com/2014_05_01_archive.html" TargetMode="External"/><Relationship Id="rId2" Type="http://schemas.openxmlformats.org/officeDocument/2006/relationships/hyperlink" Target="https://www.sporcle.com/games/Historyquizex/medicine-through-time---medieval-medicine" TargetMode="Externa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hyperlink" Target="https://youtu.be/nVJV8iEAm88" TargetMode="External"/><Relationship Id="rId10" Type="http://schemas.openxmlformats.org/officeDocument/2006/relationships/hyperlink" Target="http://www.publicdomainpictures.net/view-image.php?image=82930&amp;picture=house-clipart" TargetMode="External"/><Relationship Id="rId4" Type="http://schemas.openxmlformats.org/officeDocument/2006/relationships/image" Target="../media/image1.png"/><Relationship Id="rId9" Type="http://schemas.openxmlformats.org/officeDocument/2006/relationships/image" Target="../media/image8.jpg"/></Relationships>
</file>

<file path=ppt/slides/_rels/slide5.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2.png"/><Relationship Id="rId7" Type="http://schemas.openxmlformats.org/officeDocument/2006/relationships/hyperlink" Target="https://www.youtube.com/watch?v=nVJV8iEAm88&amp;list=PLcvEcrsF_9zJ8AqMTFZycm46Ks4DdSaLM&amp;index=2&amp;t=0s"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pixabay.com/en/television-vintage-tv-retro-36276/" TargetMode="External"/><Relationship Id="rId5" Type="http://schemas.openxmlformats.org/officeDocument/2006/relationships/image" Target="../media/image13.png"/><Relationship Id="rId10" Type="http://schemas.openxmlformats.org/officeDocument/2006/relationships/hyperlink" Target="http://www.publicdomainpictures.net/view-image.php?image=82930&amp;picture=house-clipart" TargetMode="External"/><Relationship Id="rId4" Type="http://schemas.openxmlformats.org/officeDocument/2006/relationships/hyperlink" Target="https://pixabay.com/en/dialog-tip-advice-hint-speaking-148815/" TargetMode="External"/><Relationship Id="rId9" Type="http://schemas.openxmlformats.org/officeDocument/2006/relationships/image" Target="../media/image8.jpg"/></Relationships>
</file>

<file path=ppt/slides/_rels/slide6.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hyperlink" Target="https://pixabay.com/en/television-vintage-tv-retro-36276/" TargetMode="External"/><Relationship Id="rId7" Type="http://schemas.openxmlformats.org/officeDocument/2006/relationships/slide" Target="slide1.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www.scottmonty.com/2015/02/you-cant-own-conversation.html" TargetMode="External"/><Relationship Id="rId5" Type="http://schemas.openxmlformats.org/officeDocument/2006/relationships/image" Target="../media/image4.png"/><Relationship Id="rId4" Type="http://schemas.openxmlformats.org/officeDocument/2006/relationships/hyperlink" Target="https://www.bbc.co.uk/iplayer/episode/b00gksx4/science-and-islam-1-the-language-of-science" TargetMode="External"/><Relationship Id="rId9" Type="http://schemas.openxmlformats.org/officeDocument/2006/relationships/hyperlink" Target="http://www.publicdomainpictures.net/view-image.php?image=82930&amp;picture=house-clipart"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s://pixabay.com/en/dialog-tip-advice-hint-speaking-148815/" TargetMode="External"/><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hyperlink" Target="http://www.publicdomainpictures.net/view-image.php?image=82930&amp;picture=house-clipart" TargetMode="External"/><Relationship Id="rId5" Type="http://schemas.openxmlformats.org/officeDocument/2006/relationships/image" Target="../media/image2.png"/><Relationship Id="rId10" Type="http://schemas.openxmlformats.org/officeDocument/2006/relationships/image" Target="../media/image8.jpg"/><Relationship Id="rId4" Type="http://schemas.openxmlformats.org/officeDocument/2006/relationships/image" Target="../media/image1.png"/><Relationship Id="rId9"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8.jpeg"/><Relationship Id="rId3" Type="http://schemas.openxmlformats.org/officeDocument/2006/relationships/image" Target="../media/image8.jpg"/><Relationship Id="rId7" Type="http://schemas.openxmlformats.org/officeDocument/2006/relationships/image" Target="../media/image2.png"/><Relationship Id="rId12" Type="http://schemas.openxmlformats.org/officeDocument/2006/relationships/image" Target="../media/image17.jpe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pixabay.com/en/television-vintage-tv-retro-36276/" TargetMode="External"/><Relationship Id="rId11" Type="http://schemas.openxmlformats.org/officeDocument/2006/relationships/hyperlink" Target="https://www.youtube.com/watch?v=walfj2dpU-E&amp;list=PLcvEcrsF_9zJ8AqMTFZycm46Ks4DdSaLM&amp;index=6" TargetMode="External"/><Relationship Id="rId5" Type="http://schemas.openxmlformats.org/officeDocument/2006/relationships/image" Target="../media/image13.png"/><Relationship Id="rId10"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www.scottmonty.com/2015/02/you-cant-own-conversation.html" TargetMode="External"/><Relationship Id="rId14" Type="http://schemas.openxmlformats.org/officeDocument/2006/relationships/image" Target="../media/image19.jpe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hyperlink" Target="https://www.youtube.com/watch?v=Vg1hqZanDa0&amp;t=6s" TargetMode="Externa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hyperlink" Target="https://pixabay.com/en/watch-clock-clipart-vector-sticker-2337729/" TargetMode="External"/><Relationship Id="rId5" Type="http://schemas.openxmlformats.org/officeDocument/2006/relationships/image" Target="../media/image20.png"/><Relationship Id="rId10"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pixabay.com/en/television-vintage-tv-retro-3627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0DEE8E91-FAEA-489D-B046-918588FAFBE1}"/>
              </a:ext>
            </a:extLst>
          </p:cNvPr>
          <p:cNvGraphicFramePr>
            <a:graphicFrameLocks noGrp="1"/>
          </p:cNvGraphicFramePr>
          <p:nvPr>
            <p:extLst>
              <p:ext uri="{D42A27DB-BD31-4B8C-83A1-F6EECF244321}">
                <p14:modId xmlns:p14="http://schemas.microsoft.com/office/powerpoint/2010/main" val="1215259665"/>
              </p:ext>
            </p:extLst>
          </p:nvPr>
        </p:nvGraphicFramePr>
        <p:xfrm>
          <a:off x="303997" y="1060377"/>
          <a:ext cx="9709295" cy="5641668"/>
        </p:xfrm>
        <a:graphic>
          <a:graphicData uri="http://schemas.openxmlformats.org/drawingml/2006/table">
            <a:tbl>
              <a:tblPr firstRow="1" bandRow="1">
                <a:tableStyleId>{5940675A-B579-460E-94D1-54222C63F5DA}</a:tableStyleId>
              </a:tblPr>
              <a:tblGrid>
                <a:gridCol w="1941859">
                  <a:extLst>
                    <a:ext uri="{9D8B030D-6E8A-4147-A177-3AD203B41FA5}">
                      <a16:colId xmlns:a16="http://schemas.microsoft.com/office/drawing/2014/main" val="959468669"/>
                    </a:ext>
                  </a:extLst>
                </a:gridCol>
                <a:gridCol w="1941859">
                  <a:extLst>
                    <a:ext uri="{9D8B030D-6E8A-4147-A177-3AD203B41FA5}">
                      <a16:colId xmlns:a16="http://schemas.microsoft.com/office/drawing/2014/main" val="3709687011"/>
                    </a:ext>
                  </a:extLst>
                </a:gridCol>
                <a:gridCol w="1941859">
                  <a:extLst>
                    <a:ext uri="{9D8B030D-6E8A-4147-A177-3AD203B41FA5}">
                      <a16:colId xmlns:a16="http://schemas.microsoft.com/office/drawing/2014/main" val="4190420608"/>
                    </a:ext>
                  </a:extLst>
                </a:gridCol>
                <a:gridCol w="1941859">
                  <a:extLst>
                    <a:ext uri="{9D8B030D-6E8A-4147-A177-3AD203B41FA5}">
                      <a16:colId xmlns:a16="http://schemas.microsoft.com/office/drawing/2014/main" val="3758799847"/>
                    </a:ext>
                  </a:extLst>
                </a:gridCol>
                <a:gridCol w="1941859">
                  <a:extLst>
                    <a:ext uri="{9D8B030D-6E8A-4147-A177-3AD203B41FA5}">
                      <a16:colId xmlns:a16="http://schemas.microsoft.com/office/drawing/2014/main" val="1548633343"/>
                    </a:ext>
                  </a:extLst>
                </a:gridCol>
              </a:tblGrid>
              <a:tr h="1410417">
                <a:tc>
                  <a:txBody>
                    <a:bodyPr/>
                    <a:lstStyle/>
                    <a:p>
                      <a:r>
                        <a:rPr lang="en-GB" dirty="0"/>
                        <a:t> </a:t>
                      </a:r>
                    </a:p>
                  </a:txBody>
                  <a:tcPr>
                    <a:solidFill>
                      <a:schemeClr val="accent1">
                        <a:lumMod val="60000"/>
                        <a:lumOff val="40000"/>
                      </a:schemeClr>
                    </a:solidFill>
                  </a:tcPr>
                </a:tc>
                <a:tc>
                  <a:txBody>
                    <a:bodyPr/>
                    <a:lstStyle/>
                    <a:p>
                      <a:endParaRPr lang="en-GB" dirty="0"/>
                    </a:p>
                  </a:txBody>
                  <a:tcPr/>
                </a:tc>
                <a:tc>
                  <a:txBody>
                    <a:bodyPr/>
                    <a:lstStyle/>
                    <a:p>
                      <a:endParaRPr lang="en-GB" dirty="0"/>
                    </a:p>
                  </a:txBody>
                  <a:tcPr/>
                </a:tc>
                <a:tc>
                  <a:txBody>
                    <a:bodyPr/>
                    <a:lstStyle/>
                    <a:p>
                      <a:endParaRPr lang="en-GB" dirty="0"/>
                    </a:p>
                  </a:txBody>
                  <a:tcPr>
                    <a:solidFill>
                      <a:schemeClr val="accent1">
                        <a:lumMod val="20000"/>
                        <a:lumOff val="80000"/>
                      </a:schemeClr>
                    </a:solidFill>
                  </a:tcPr>
                </a:tc>
                <a:tc>
                  <a:txBody>
                    <a:bodyPr/>
                    <a:lstStyle/>
                    <a:p>
                      <a:endParaRPr lang="en-GB" dirty="0"/>
                    </a:p>
                  </a:txBody>
                  <a:tcPr>
                    <a:solidFill>
                      <a:schemeClr val="accent1">
                        <a:lumMod val="60000"/>
                        <a:lumOff val="40000"/>
                      </a:schemeClr>
                    </a:solidFill>
                  </a:tcPr>
                </a:tc>
                <a:extLst>
                  <a:ext uri="{0D108BD9-81ED-4DB2-BD59-A6C34878D82A}">
                    <a16:rowId xmlns:a16="http://schemas.microsoft.com/office/drawing/2014/main" val="2241353753"/>
                  </a:ext>
                </a:extLst>
              </a:tr>
              <a:tr h="1410417">
                <a:tc>
                  <a:txBody>
                    <a:bodyPr/>
                    <a:lstStyle/>
                    <a:p>
                      <a:endParaRPr lang="en-GB" dirty="0"/>
                    </a:p>
                  </a:txBody>
                  <a:tcPr>
                    <a:solidFill>
                      <a:schemeClr val="accent1">
                        <a:lumMod val="20000"/>
                        <a:lumOff val="80000"/>
                      </a:schemeClr>
                    </a:solidFill>
                  </a:tcPr>
                </a:tc>
                <a:tc>
                  <a:txBody>
                    <a:bodyPr/>
                    <a:lstStyle/>
                    <a:p>
                      <a:endParaRPr lang="en-GB" dirty="0"/>
                    </a:p>
                  </a:txBody>
                  <a:tcPr>
                    <a:solidFill>
                      <a:schemeClr val="accent1">
                        <a:lumMod val="20000"/>
                        <a:lumOff val="80000"/>
                      </a:schemeClr>
                    </a:solidFill>
                  </a:tcPr>
                </a:tc>
                <a:tc>
                  <a:txBody>
                    <a:bodyPr/>
                    <a:lstStyle/>
                    <a:p>
                      <a:endParaRPr lang="en-GB" dirty="0"/>
                    </a:p>
                  </a:txBody>
                  <a:tcPr>
                    <a:solidFill>
                      <a:schemeClr val="accent1">
                        <a:lumMod val="60000"/>
                        <a:lumOff val="40000"/>
                      </a:schemeClr>
                    </a:solidFill>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905453583"/>
                  </a:ext>
                </a:extLst>
              </a:tr>
              <a:tr h="1410417">
                <a:tc>
                  <a:txBody>
                    <a:bodyPr/>
                    <a:lstStyle/>
                    <a:p>
                      <a:endParaRPr lang="en-GB" dirty="0"/>
                    </a:p>
                  </a:txBody>
                  <a:tcPr>
                    <a:solidFill>
                      <a:schemeClr val="accent1">
                        <a:lumMod val="60000"/>
                        <a:lumOff val="40000"/>
                      </a:schemeClr>
                    </a:solidFill>
                  </a:tcPr>
                </a:tc>
                <a:tc>
                  <a:txBody>
                    <a:bodyPr/>
                    <a:lstStyle/>
                    <a:p>
                      <a:endParaRPr lang="en-GB" dirty="0"/>
                    </a:p>
                  </a:txBody>
                  <a:tcPr>
                    <a:solidFill>
                      <a:schemeClr val="accent1">
                        <a:lumMod val="60000"/>
                        <a:lumOff val="40000"/>
                      </a:schemeClr>
                    </a:solidFill>
                  </a:tcPr>
                </a:tc>
                <a:tc>
                  <a:txBody>
                    <a:bodyPr/>
                    <a:lstStyle/>
                    <a:p>
                      <a:endParaRPr lang="en-GB" dirty="0"/>
                    </a:p>
                  </a:txBody>
                  <a:tcPr/>
                </a:tc>
                <a:tc>
                  <a:txBody>
                    <a:bodyPr/>
                    <a:lstStyle/>
                    <a:p>
                      <a:endParaRPr lang="en-GB" dirty="0"/>
                    </a:p>
                  </a:txBody>
                  <a:tcPr>
                    <a:solidFill>
                      <a:schemeClr val="accent1">
                        <a:lumMod val="20000"/>
                        <a:lumOff val="80000"/>
                      </a:schemeClr>
                    </a:solidFill>
                  </a:tcPr>
                </a:tc>
                <a:tc>
                  <a:txBody>
                    <a:bodyPr/>
                    <a:lstStyle/>
                    <a:p>
                      <a:endParaRPr lang="en-GB" dirty="0"/>
                    </a:p>
                  </a:txBody>
                  <a:tcPr>
                    <a:solidFill>
                      <a:schemeClr val="accent1">
                        <a:lumMod val="20000"/>
                        <a:lumOff val="80000"/>
                      </a:schemeClr>
                    </a:solidFill>
                  </a:tcPr>
                </a:tc>
                <a:extLst>
                  <a:ext uri="{0D108BD9-81ED-4DB2-BD59-A6C34878D82A}">
                    <a16:rowId xmlns:a16="http://schemas.microsoft.com/office/drawing/2014/main" val="802277967"/>
                  </a:ext>
                </a:extLst>
              </a:tr>
              <a:tr h="1410417">
                <a:tc>
                  <a:txBody>
                    <a:bodyPr/>
                    <a:lstStyle/>
                    <a:p>
                      <a:endParaRPr lang="en-GB" dirty="0"/>
                    </a:p>
                  </a:txBody>
                  <a:tcPr>
                    <a:solidFill>
                      <a:schemeClr val="accent1">
                        <a:lumMod val="20000"/>
                        <a:lumOff val="80000"/>
                      </a:schemeClr>
                    </a:solidFill>
                  </a:tcPr>
                </a:tc>
                <a:tc>
                  <a:txBody>
                    <a:bodyPr/>
                    <a:lstStyle/>
                    <a:p>
                      <a:endParaRPr lang="en-GB" dirty="0"/>
                    </a:p>
                  </a:txBody>
                  <a:tcPr/>
                </a:tc>
                <a:tc>
                  <a:txBody>
                    <a:bodyPr/>
                    <a:lstStyle/>
                    <a:p>
                      <a:endParaRPr lang="en-GB" dirty="0">
                        <a:solidFill>
                          <a:srgbClr val="002060"/>
                        </a:solidFill>
                      </a:endParaRPr>
                    </a:p>
                  </a:txBody>
                  <a:tcPr>
                    <a:solidFill>
                      <a:schemeClr val="accent1">
                        <a:lumMod val="20000"/>
                        <a:lumOff val="80000"/>
                      </a:schemeClr>
                    </a:solidFill>
                  </a:tcPr>
                </a:tc>
                <a:tc>
                  <a:txBody>
                    <a:bodyPr/>
                    <a:lstStyle/>
                    <a:p>
                      <a:endParaRPr lang="en-GB" dirty="0">
                        <a:solidFill>
                          <a:srgbClr val="002060"/>
                        </a:solidFill>
                      </a:endParaRPr>
                    </a:p>
                  </a:txBody>
                  <a:tcPr>
                    <a:solidFill>
                      <a:schemeClr val="accent1">
                        <a:lumMod val="20000"/>
                        <a:lumOff val="80000"/>
                      </a:schemeClr>
                    </a:solidFill>
                  </a:tcPr>
                </a:tc>
                <a:tc>
                  <a:txBody>
                    <a:bodyPr/>
                    <a:lstStyle/>
                    <a:p>
                      <a:endParaRPr lang="en-GB" dirty="0"/>
                    </a:p>
                  </a:txBody>
                  <a:tcPr>
                    <a:solidFill>
                      <a:schemeClr val="accent1">
                        <a:lumMod val="60000"/>
                        <a:lumOff val="40000"/>
                      </a:schemeClr>
                    </a:solidFill>
                  </a:tcPr>
                </a:tc>
                <a:extLst>
                  <a:ext uri="{0D108BD9-81ED-4DB2-BD59-A6C34878D82A}">
                    <a16:rowId xmlns:a16="http://schemas.microsoft.com/office/drawing/2014/main" val="1183485274"/>
                  </a:ext>
                </a:extLst>
              </a:tr>
            </a:tbl>
          </a:graphicData>
        </a:graphic>
      </p:graphicFrame>
      <p:sp>
        <p:nvSpPr>
          <p:cNvPr id="4" name="TextBox 3">
            <a:extLst>
              <a:ext uri="{FF2B5EF4-FFF2-40B4-BE49-F238E27FC236}">
                <a16:creationId xmlns:a16="http://schemas.microsoft.com/office/drawing/2014/main" id="{E7EBC806-D2D9-4D3A-8C75-555C2FE596EE}"/>
              </a:ext>
            </a:extLst>
          </p:cNvPr>
          <p:cNvSpPr txBox="1"/>
          <p:nvPr/>
        </p:nvSpPr>
        <p:spPr>
          <a:xfrm>
            <a:off x="2762919" y="44578"/>
            <a:ext cx="6733309" cy="461665"/>
          </a:xfrm>
          <a:prstGeom prst="rect">
            <a:avLst/>
          </a:prstGeom>
          <a:solidFill>
            <a:srgbClr val="00B0F0"/>
          </a:solidFill>
          <a:ln w="38100">
            <a:solidFill>
              <a:srgbClr val="FF0000"/>
            </a:solidFill>
          </a:ln>
        </p:spPr>
        <p:txBody>
          <a:bodyPr wrap="square" rtlCol="0">
            <a:spAutoFit/>
          </a:bodyPr>
          <a:lstStyle/>
          <a:p>
            <a:pPr algn="ctr"/>
            <a:r>
              <a:rPr lang="en-GB" sz="2400" b="1" u="sng" dirty="0">
                <a:latin typeface="Century Gothic" panose="020B0502020202020204" pitchFamily="34" charset="0"/>
              </a:rPr>
              <a:t>Y10 History Home Learning; June – July 2020</a:t>
            </a:r>
          </a:p>
        </p:txBody>
      </p:sp>
      <p:sp>
        <p:nvSpPr>
          <p:cNvPr id="47" name="Rectangle 46">
            <a:extLst>
              <a:ext uri="{FF2B5EF4-FFF2-40B4-BE49-F238E27FC236}">
                <a16:creationId xmlns:a16="http://schemas.microsoft.com/office/drawing/2014/main" id="{C280FE93-98F8-41FC-8F9F-C354BBBCAE38}"/>
              </a:ext>
            </a:extLst>
          </p:cNvPr>
          <p:cNvSpPr/>
          <p:nvPr/>
        </p:nvSpPr>
        <p:spPr>
          <a:xfrm>
            <a:off x="83127" y="83127"/>
            <a:ext cx="2059709" cy="748542"/>
          </a:xfrm>
          <a:prstGeom prst="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TextBox 47">
            <a:extLst>
              <a:ext uri="{FF2B5EF4-FFF2-40B4-BE49-F238E27FC236}">
                <a16:creationId xmlns:a16="http://schemas.microsoft.com/office/drawing/2014/main" id="{6C086315-DE63-4F0A-8D9F-223E803D6D9E}"/>
              </a:ext>
            </a:extLst>
          </p:cNvPr>
          <p:cNvSpPr txBox="1"/>
          <p:nvPr/>
        </p:nvSpPr>
        <p:spPr>
          <a:xfrm>
            <a:off x="121763" y="89655"/>
            <a:ext cx="2019584" cy="738664"/>
          </a:xfrm>
          <a:prstGeom prst="rect">
            <a:avLst/>
          </a:prstGeom>
          <a:noFill/>
        </p:spPr>
        <p:txBody>
          <a:bodyPr wrap="square" rtlCol="0">
            <a:spAutoFit/>
          </a:bodyPr>
          <a:lstStyle/>
          <a:p>
            <a:r>
              <a:rPr lang="en-GB" sz="1400"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dirty="0">
                <a:solidFill>
                  <a:schemeClr val="bg1"/>
                </a:solidFill>
                <a:latin typeface="Century Gothic" panose="020B0502020202020204" pitchFamily="34" charset="0"/>
              </a:rPr>
              <a:t>to go to further instructions and guidance…</a:t>
            </a:r>
          </a:p>
        </p:txBody>
      </p:sp>
      <p:sp>
        <p:nvSpPr>
          <p:cNvPr id="49" name="TextBox 48">
            <a:extLst>
              <a:ext uri="{FF2B5EF4-FFF2-40B4-BE49-F238E27FC236}">
                <a16:creationId xmlns:a16="http://schemas.microsoft.com/office/drawing/2014/main" id="{0CA8C591-74B6-40DB-8A11-A07484029D68}"/>
              </a:ext>
            </a:extLst>
          </p:cNvPr>
          <p:cNvSpPr txBox="1"/>
          <p:nvPr/>
        </p:nvSpPr>
        <p:spPr>
          <a:xfrm>
            <a:off x="817861" y="1063727"/>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2" action="ppaction://hlinksldjump"/>
              </a:rPr>
              <a:t>Task </a:t>
            </a:r>
            <a:r>
              <a:rPr lang="en-GB" sz="1100" dirty="0">
                <a:latin typeface="Century Gothic" panose="020B0502020202020204" pitchFamily="34" charset="0"/>
                <a:hlinkClick r:id="rId2" action="ppaction://hlinksldjump"/>
              </a:rPr>
              <a:t>1-</a:t>
            </a:r>
            <a:endParaRPr lang="en-GB" sz="1100" dirty="0">
              <a:latin typeface="Century Gothic" panose="020B0502020202020204" pitchFamily="34" charset="0"/>
            </a:endParaRPr>
          </a:p>
          <a:p>
            <a:r>
              <a:rPr lang="en-GB" sz="1100" dirty="0">
                <a:latin typeface="Century Gothic" panose="020B0502020202020204" pitchFamily="34" charset="0"/>
              </a:rPr>
              <a:t>Challenging (7-9)- Listen to the podcast from BBC Radio 4.  </a:t>
            </a:r>
          </a:p>
          <a:p>
            <a:r>
              <a:rPr lang="en-GB" sz="1100" dirty="0">
                <a:latin typeface="Century Gothic" panose="020B0502020202020204" pitchFamily="34" charset="0"/>
              </a:rPr>
              <a:t>What impact has the Hippocratic oath had?</a:t>
            </a:r>
          </a:p>
        </p:txBody>
      </p:sp>
      <p:sp>
        <p:nvSpPr>
          <p:cNvPr id="52" name="TextBox 51">
            <a:extLst>
              <a:ext uri="{FF2B5EF4-FFF2-40B4-BE49-F238E27FC236}">
                <a16:creationId xmlns:a16="http://schemas.microsoft.com/office/drawing/2014/main" id="{D3EF2874-0055-4872-AE26-D7B876763844}"/>
              </a:ext>
            </a:extLst>
          </p:cNvPr>
          <p:cNvSpPr txBox="1"/>
          <p:nvPr/>
        </p:nvSpPr>
        <p:spPr>
          <a:xfrm>
            <a:off x="6710297" y="1040510"/>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3" action="ppaction://hlinksldjump"/>
              </a:rPr>
              <a:t>Task 4- </a:t>
            </a:r>
            <a:r>
              <a:rPr lang="en-GB" sz="1100" dirty="0">
                <a:latin typeface="Century Gothic" panose="020B0502020202020204" pitchFamily="34" charset="0"/>
              </a:rPr>
              <a:t>Create a revision tool (poster/mind</a:t>
            </a:r>
          </a:p>
        </p:txBody>
      </p:sp>
      <p:sp>
        <p:nvSpPr>
          <p:cNvPr id="53" name="TextBox 52">
            <a:extLst>
              <a:ext uri="{FF2B5EF4-FFF2-40B4-BE49-F238E27FC236}">
                <a16:creationId xmlns:a16="http://schemas.microsoft.com/office/drawing/2014/main" id="{BB684338-2057-45C4-9DA6-6B9CFC68A2E9}"/>
              </a:ext>
            </a:extLst>
          </p:cNvPr>
          <p:cNvSpPr txBox="1"/>
          <p:nvPr/>
        </p:nvSpPr>
        <p:spPr>
          <a:xfrm>
            <a:off x="8641865" y="1040211"/>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4" action="ppaction://hlinksldjump"/>
              </a:rPr>
              <a:t>Task 5- </a:t>
            </a:r>
            <a:r>
              <a:rPr lang="en-GB" sz="1100" dirty="0">
                <a:latin typeface="Century Gothic" panose="020B0502020202020204" pitchFamily="34" charset="0"/>
              </a:rPr>
              <a:t>Watch the episode about Islamic Science. </a:t>
            </a:r>
          </a:p>
          <a:p>
            <a:r>
              <a:rPr lang="en-GB" sz="1100" dirty="0">
                <a:latin typeface="Century Gothic" panose="020B0502020202020204" pitchFamily="34" charset="0"/>
              </a:rPr>
              <a:t>Complete the 3 tasks making notes on the ways Islamic Medicine developed.</a:t>
            </a:r>
          </a:p>
        </p:txBody>
      </p:sp>
      <p:sp>
        <p:nvSpPr>
          <p:cNvPr id="54" name="TextBox 53">
            <a:extLst>
              <a:ext uri="{FF2B5EF4-FFF2-40B4-BE49-F238E27FC236}">
                <a16:creationId xmlns:a16="http://schemas.microsoft.com/office/drawing/2014/main" id="{23A71937-924A-4E1B-B8A6-580F88BBA6CC}"/>
              </a:ext>
            </a:extLst>
          </p:cNvPr>
          <p:cNvSpPr txBox="1"/>
          <p:nvPr/>
        </p:nvSpPr>
        <p:spPr>
          <a:xfrm>
            <a:off x="844051" y="2444768"/>
            <a:ext cx="1426575" cy="415498"/>
          </a:xfrm>
          <a:prstGeom prst="rect">
            <a:avLst/>
          </a:prstGeom>
          <a:noFill/>
        </p:spPr>
        <p:txBody>
          <a:bodyPr wrap="square" rtlCol="0">
            <a:spAutoFit/>
          </a:bodyPr>
          <a:lstStyle/>
          <a:p>
            <a:r>
              <a:rPr lang="en-GB" sz="1050" b="1" u="sng" dirty="0">
                <a:latin typeface="Century Gothic" panose="020B0502020202020204" pitchFamily="34" charset="0"/>
                <a:hlinkClick r:id="rId5" action="ppaction://hlinksldjump"/>
              </a:rPr>
              <a:t>Task 6-</a:t>
            </a:r>
            <a:r>
              <a:rPr lang="en-GB" sz="1050" dirty="0">
                <a:latin typeface="Century Gothic" panose="020B0502020202020204" pitchFamily="34" charset="0"/>
                <a:hlinkClick r:id="rId5" action="ppaction://hlinksldjump"/>
              </a:rPr>
              <a:t> </a:t>
            </a:r>
            <a:r>
              <a:rPr lang="en-GB" sz="1050" dirty="0">
                <a:latin typeface="Century Gothic" panose="020B0502020202020204" pitchFamily="34" charset="0"/>
              </a:rPr>
              <a:t>Choose one of renaissance</a:t>
            </a:r>
          </a:p>
        </p:txBody>
      </p:sp>
      <p:sp>
        <p:nvSpPr>
          <p:cNvPr id="55" name="TextBox 54">
            <a:extLst>
              <a:ext uri="{FF2B5EF4-FFF2-40B4-BE49-F238E27FC236}">
                <a16:creationId xmlns:a16="http://schemas.microsoft.com/office/drawing/2014/main" id="{4F074B33-4F3A-4F31-B180-651FBF3FF288}"/>
              </a:ext>
            </a:extLst>
          </p:cNvPr>
          <p:cNvSpPr txBox="1"/>
          <p:nvPr/>
        </p:nvSpPr>
        <p:spPr>
          <a:xfrm>
            <a:off x="2740647" y="2457648"/>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6" action="ppaction://hlinksldjump"/>
              </a:rPr>
              <a:t>Task 7- </a:t>
            </a:r>
            <a:r>
              <a:rPr lang="en-GB" sz="1100" dirty="0">
                <a:latin typeface="Century Gothic" panose="020B0502020202020204" pitchFamily="34" charset="0"/>
              </a:rPr>
              <a:t>Watch the video on Pare, Harvey and Vesalius (and research further). Create a top 3 points to memorise.</a:t>
            </a:r>
          </a:p>
        </p:txBody>
      </p:sp>
      <p:sp>
        <p:nvSpPr>
          <p:cNvPr id="56" name="TextBox 55">
            <a:extLst>
              <a:ext uri="{FF2B5EF4-FFF2-40B4-BE49-F238E27FC236}">
                <a16:creationId xmlns:a16="http://schemas.microsoft.com/office/drawing/2014/main" id="{E9FE17F4-35EC-4931-BBD3-768D587D0714}"/>
              </a:ext>
            </a:extLst>
          </p:cNvPr>
          <p:cNvSpPr txBox="1"/>
          <p:nvPr/>
        </p:nvSpPr>
        <p:spPr>
          <a:xfrm>
            <a:off x="4703839" y="2429233"/>
            <a:ext cx="1426575" cy="1554272"/>
          </a:xfrm>
          <a:prstGeom prst="rect">
            <a:avLst/>
          </a:prstGeom>
          <a:noFill/>
        </p:spPr>
        <p:txBody>
          <a:bodyPr wrap="square" rtlCol="0">
            <a:spAutoFit/>
          </a:bodyPr>
          <a:lstStyle/>
          <a:p>
            <a:r>
              <a:rPr lang="en-GB" sz="1100" b="1" u="sng" dirty="0">
                <a:latin typeface="Century Gothic" panose="020B0502020202020204" pitchFamily="34" charset="0"/>
                <a:hlinkClick r:id="rId7" action="ppaction://hlinksldjump"/>
              </a:rPr>
              <a:t>Task 8- </a:t>
            </a:r>
            <a:r>
              <a:rPr lang="en-GB" sz="1200" dirty="0">
                <a:latin typeface="Century Gothic" panose="020B0502020202020204" pitchFamily="34" charset="0"/>
              </a:rPr>
              <a:t>Q2: Explain the significance of the discovery of anaesthetics in the history of medicine (8)</a:t>
            </a:r>
          </a:p>
          <a:p>
            <a:endParaRPr lang="en-GB" sz="1100" dirty="0">
              <a:latin typeface="Century Gothic" panose="020B0502020202020204" pitchFamily="34" charset="0"/>
            </a:endParaRPr>
          </a:p>
        </p:txBody>
      </p:sp>
      <p:sp>
        <p:nvSpPr>
          <p:cNvPr id="57" name="TextBox 56">
            <a:extLst>
              <a:ext uri="{FF2B5EF4-FFF2-40B4-BE49-F238E27FC236}">
                <a16:creationId xmlns:a16="http://schemas.microsoft.com/office/drawing/2014/main" id="{79857474-D6E7-4933-A1F5-DB13EC24FF20}"/>
              </a:ext>
            </a:extLst>
          </p:cNvPr>
          <p:cNvSpPr txBox="1"/>
          <p:nvPr/>
        </p:nvSpPr>
        <p:spPr>
          <a:xfrm>
            <a:off x="6630552" y="2488009"/>
            <a:ext cx="1486925" cy="1446550"/>
          </a:xfrm>
          <a:prstGeom prst="rect">
            <a:avLst/>
          </a:prstGeom>
          <a:noFill/>
        </p:spPr>
        <p:txBody>
          <a:bodyPr wrap="square" rtlCol="0">
            <a:spAutoFit/>
          </a:bodyPr>
          <a:lstStyle/>
          <a:p>
            <a:r>
              <a:rPr lang="en-GB" sz="1100" b="1" u="sng" dirty="0">
                <a:latin typeface="Century Gothic" panose="020B0502020202020204" pitchFamily="34" charset="0"/>
                <a:hlinkClick r:id="rId8" action="ppaction://hlinksldjump"/>
              </a:rPr>
              <a:t>Task 9-</a:t>
            </a:r>
            <a:r>
              <a:rPr lang="en-GB" sz="1100" dirty="0">
                <a:latin typeface="Century Gothic" panose="020B0502020202020204" pitchFamily="34" charset="0"/>
                <a:hlinkClick r:id="rId8" action="ppaction://hlinksldjump"/>
              </a:rPr>
              <a:t> </a:t>
            </a:r>
            <a:r>
              <a:rPr lang="en-GB" sz="1100" dirty="0">
                <a:latin typeface="Century Gothic" panose="020B0502020202020204" pitchFamily="34" charset="0"/>
              </a:rPr>
              <a:t>Watch the video clip about the development of hospitals. Use the information to create a timeline that chronicles the developments.</a:t>
            </a:r>
          </a:p>
        </p:txBody>
      </p:sp>
      <p:sp>
        <p:nvSpPr>
          <p:cNvPr id="58" name="TextBox 57">
            <a:extLst>
              <a:ext uri="{FF2B5EF4-FFF2-40B4-BE49-F238E27FC236}">
                <a16:creationId xmlns:a16="http://schemas.microsoft.com/office/drawing/2014/main" id="{64347613-BF5A-464A-84B4-2185C543ADF4}"/>
              </a:ext>
            </a:extLst>
          </p:cNvPr>
          <p:cNvSpPr txBox="1"/>
          <p:nvPr/>
        </p:nvSpPr>
        <p:spPr>
          <a:xfrm>
            <a:off x="8570095" y="2478894"/>
            <a:ext cx="1426575" cy="261610"/>
          </a:xfrm>
          <a:prstGeom prst="rect">
            <a:avLst/>
          </a:prstGeom>
          <a:noFill/>
        </p:spPr>
        <p:txBody>
          <a:bodyPr wrap="square" rtlCol="0">
            <a:spAutoFit/>
          </a:bodyPr>
          <a:lstStyle/>
          <a:p>
            <a:r>
              <a:rPr lang="en-GB" sz="1100" b="1" u="sng" dirty="0">
                <a:latin typeface="Century Gothic" panose="020B0502020202020204" pitchFamily="34" charset="0"/>
                <a:hlinkClick r:id="rId9" action="ppaction://hlinksldjump"/>
              </a:rPr>
              <a:t>Task 10-</a:t>
            </a:r>
            <a:endParaRPr lang="en-GB" sz="1100" dirty="0">
              <a:latin typeface="Century Gothic" panose="020B0502020202020204" pitchFamily="34" charset="0"/>
            </a:endParaRPr>
          </a:p>
        </p:txBody>
      </p:sp>
      <p:sp>
        <p:nvSpPr>
          <p:cNvPr id="59" name="TextBox 58">
            <a:extLst>
              <a:ext uri="{FF2B5EF4-FFF2-40B4-BE49-F238E27FC236}">
                <a16:creationId xmlns:a16="http://schemas.microsoft.com/office/drawing/2014/main" id="{542D7D9E-5C6F-48BE-905B-CD9CEF280EF5}"/>
              </a:ext>
            </a:extLst>
          </p:cNvPr>
          <p:cNvSpPr txBox="1"/>
          <p:nvPr/>
        </p:nvSpPr>
        <p:spPr>
          <a:xfrm>
            <a:off x="747453" y="3890316"/>
            <a:ext cx="1567389" cy="600164"/>
          </a:xfrm>
          <a:prstGeom prst="rect">
            <a:avLst/>
          </a:prstGeom>
          <a:noFill/>
        </p:spPr>
        <p:txBody>
          <a:bodyPr wrap="square" rtlCol="0">
            <a:spAutoFit/>
          </a:bodyPr>
          <a:lstStyle/>
          <a:p>
            <a:r>
              <a:rPr lang="en-GB" sz="1100" b="1" u="sng" dirty="0">
                <a:latin typeface="Century Gothic" panose="020B0502020202020204" pitchFamily="34" charset="0"/>
                <a:hlinkClick r:id="rId10" action="ppaction://hlinksldjump"/>
              </a:rPr>
              <a:t>Task 11-</a:t>
            </a:r>
            <a:r>
              <a:rPr lang="en-GB" sz="1000" u="sng" dirty="0">
                <a:latin typeface="Century Gothic" panose="020B0502020202020204" pitchFamily="34" charset="0"/>
              </a:rPr>
              <a:t> </a:t>
            </a:r>
            <a:br>
              <a:rPr lang="en-GB" sz="1000" u="sng" dirty="0">
                <a:latin typeface="Century Gothic" panose="020B0502020202020204" pitchFamily="34" charset="0"/>
              </a:rPr>
            </a:br>
            <a:r>
              <a:rPr lang="en-GB" sz="1000" dirty="0">
                <a:latin typeface="Century Gothic" panose="020B0502020202020204" pitchFamily="34" charset="0"/>
              </a:rPr>
              <a:t>Q3: </a:t>
            </a:r>
            <a:r>
              <a:rPr lang="en-GB" sz="1100" dirty="0">
                <a:latin typeface="Century Gothic" panose="020B0502020202020204" pitchFamily="34" charset="0"/>
              </a:rPr>
              <a:t>Compare the problems of Public</a:t>
            </a:r>
          </a:p>
        </p:txBody>
      </p:sp>
      <p:sp>
        <p:nvSpPr>
          <p:cNvPr id="60" name="TextBox 59">
            <a:extLst>
              <a:ext uri="{FF2B5EF4-FFF2-40B4-BE49-F238E27FC236}">
                <a16:creationId xmlns:a16="http://schemas.microsoft.com/office/drawing/2014/main" id="{13DC4404-969A-4067-987D-630CF683E054}"/>
              </a:ext>
            </a:extLst>
          </p:cNvPr>
          <p:cNvSpPr txBox="1"/>
          <p:nvPr/>
        </p:nvSpPr>
        <p:spPr>
          <a:xfrm>
            <a:off x="2733793" y="3865486"/>
            <a:ext cx="1476955" cy="1615827"/>
          </a:xfrm>
          <a:prstGeom prst="rect">
            <a:avLst/>
          </a:prstGeom>
          <a:noFill/>
        </p:spPr>
        <p:txBody>
          <a:bodyPr wrap="square" rtlCol="0">
            <a:spAutoFit/>
          </a:bodyPr>
          <a:lstStyle/>
          <a:p>
            <a:r>
              <a:rPr lang="en-GB" sz="1100" b="1" u="sng" dirty="0">
                <a:latin typeface="Century Gothic" panose="020B0502020202020204" pitchFamily="34" charset="0"/>
                <a:hlinkClick r:id="rId11" action="ppaction://hlinksldjump"/>
              </a:rPr>
              <a:t>Task 12-</a:t>
            </a:r>
            <a:r>
              <a:rPr lang="en-GB" sz="1100" b="1" u="sng" dirty="0">
                <a:latin typeface="Century Gothic" panose="020B0502020202020204" pitchFamily="34" charset="0"/>
              </a:rPr>
              <a:t> </a:t>
            </a:r>
            <a:r>
              <a:rPr lang="en-GB" altLang="en-US" sz="1100" dirty="0">
                <a:latin typeface="Century Gothic" panose="020B0502020202020204" pitchFamily="34" charset="0"/>
                <a:ea typeface="Calibri" panose="020F0502020204030204" pitchFamily="34" charset="0"/>
                <a:cs typeface="Times New Roman" panose="02020603050405020304" pitchFamily="18" charset="0"/>
              </a:rPr>
              <a:t>Q1: How useful is Source A to a historian studying Public Health problems at the start of the Industrial Revolution? (8)</a:t>
            </a:r>
            <a:endParaRPr lang="en-GB" altLang="en-US" sz="1100" dirty="0">
              <a:latin typeface="Century Gothic" panose="020B0502020202020204" pitchFamily="34" charset="0"/>
            </a:endParaRPr>
          </a:p>
          <a:p>
            <a:endParaRPr lang="en-GB" sz="1100" dirty="0">
              <a:latin typeface="Century Gothic" panose="020B0502020202020204" pitchFamily="34" charset="0"/>
            </a:endParaRPr>
          </a:p>
        </p:txBody>
      </p:sp>
      <p:sp>
        <p:nvSpPr>
          <p:cNvPr id="61" name="TextBox 60">
            <a:extLst>
              <a:ext uri="{FF2B5EF4-FFF2-40B4-BE49-F238E27FC236}">
                <a16:creationId xmlns:a16="http://schemas.microsoft.com/office/drawing/2014/main" id="{D040A155-5C60-4277-8401-54A6E8D57897}"/>
              </a:ext>
            </a:extLst>
          </p:cNvPr>
          <p:cNvSpPr txBox="1"/>
          <p:nvPr/>
        </p:nvSpPr>
        <p:spPr>
          <a:xfrm>
            <a:off x="4772124" y="3893013"/>
            <a:ext cx="1426575" cy="938719"/>
          </a:xfrm>
          <a:prstGeom prst="rect">
            <a:avLst/>
          </a:prstGeom>
          <a:noFill/>
        </p:spPr>
        <p:txBody>
          <a:bodyPr wrap="square" rtlCol="0">
            <a:spAutoFit/>
          </a:bodyPr>
          <a:lstStyle/>
          <a:p>
            <a:r>
              <a:rPr lang="en-GB" sz="1100" b="1" u="sng" dirty="0">
                <a:latin typeface="Century Gothic" panose="020B0502020202020204" pitchFamily="34" charset="0"/>
                <a:hlinkClick r:id="rId12" action="ppaction://hlinksldjump"/>
              </a:rPr>
              <a:t>Task 13-</a:t>
            </a:r>
            <a:r>
              <a:rPr lang="en-GB" sz="1100" b="1" u="sng" dirty="0">
                <a:latin typeface="Century Gothic" panose="020B0502020202020204" pitchFamily="34" charset="0"/>
              </a:rPr>
              <a:t> </a:t>
            </a:r>
            <a:r>
              <a:rPr lang="en-GB" sz="1100" dirty="0">
                <a:latin typeface="Century Gothic" panose="020B0502020202020204" pitchFamily="34" charset="0"/>
              </a:rPr>
              <a:t>Complete the quick quiz on Jenner, Pasteur and Koch </a:t>
            </a:r>
          </a:p>
        </p:txBody>
      </p:sp>
      <p:sp>
        <p:nvSpPr>
          <p:cNvPr id="62" name="TextBox 61">
            <a:extLst>
              <a:ext uri="{FF2B5EF4-FFF2-40B4-BE49-F238E27FC236}">
                <a16:creationId xmlns:a16="http://schemas.microsoft.com/office/drawing/2014/main" id="{C4142A69-FD91-440F-8CC1-701DBD3D68F1}"/>
              </a:ext>
            </a:extLst>
          </p:cNvPr>
          <p:cNvSpPr txBox="1"/>
          <p:nvPr/>
        </p:nvSpPr>
        <p:spPr>
          <a:xfrm>
            <a:off x="6598467" y="3884733"/>
            <a:ext cx="1641418" cy="646331"/>
          </a:xfrm>
          <a:prstGeom prst="rect">
            <a:avLst/>
          </a:prstGeom>
          <a:noFill/>
        </p:spPr>
        <p:txBody>
          <a:bodyPr wrap="square" rtlCol="0">
            <a:spAutoFit/>
          </a:bodyPr>
          <a:lstStyle/>
          <a:p>
            <a:r>
              <a:rPr lang="en-GB" sz="1100" b="1" u="sng" dirty="0">
                <a:latin typeface="Century Gothic" panose="020B0502020202020204" pitchFamily="34" charset="0"/>
                <a:hlinkClick r:id="rId13" action="ppaction://hlinksldjump"/>
              </a:rPr>
              <a:t>Task 14- </a:t>
            </a:r>
            <a:r>
              <a:rPr lang="en-GB" sz="1200" dirty="0">
                <a:latin typeface="Century Gothic" panose="020B0502020202020204" pitchFamily="34" charset="0"/>
              </a:rPr>
              <a:t>Create 3 wordsearches one for;</a:t>
            </a:r>
            <a:r>
              <a:rPr lang="en-GB" sz="1200" b="1" dirty="0">
                <a:latin typeface="Century Gothic" panose="020B0502020202020204" pitchFamily="34" charset="0"/>
              </a:rPr>
              <a:t> </a:t>
            </a:r>
            <a:r>
              <a:rPr lang="en-GB" sz="1200" dirty="0">
                <a:latin typeface="Century Gothic" panose="020B0502020202020204" pitchFamily="34" charset="0"/>
              </a:rPr>
              <a:t>Pasteur/Koch/</a:t>
            </a:r>
            <a:endParaRPr lang="en-GB" sz="1100" dirty="0">
              <a:latin typeface="Century Gothic" panose="020B0502020202020204" pitchFamily="34" charset="0"/>
            </a:endParaRPr>
          </a:p>
        </p:txBody>
      </p:sp>
      <p:sp>
        <p:nvSpPr>
          <p:cNvPr id="63" name="TextBox 62">
            <a:extLst>
              <a:ext uri="{FF2B5EF4-FFF2-40B4-BE49-F238E27FC236}">
                <a16:creationId xmlns:a16="http://schemas.microsoft.com/office/drawing/2014/main" id="{8B5F5A1A-C4CB-4E2A-AFFA-C20DA57B7E48}"/>
              </a:ext>
            </a:extLst>
          </p:cNvPr>
          <p:cNvSpPr txBox="1"/>
          <p:nvPr/>
        </p:nvSpPr>
        <p:spPr>
          <a:xfrm>
            <a:off x="8604782" y="3905958"/>
            <a:ext cx="1426575" cy="1107996"/>
          </a:xfrm>
          <a:prstGeom prst="rect">
            <a:avLst/>
          </a:prstGeom>
          <a:noFill/>
        </p:spPr>
        <p:txBody>
          <a:bodyPr wrap="square" rtlCol="0">
            <a:spAutoFit/>
          </a:bodyPr>
          <a:lstStyle/>
          <a:p>
            <a:r>
              <a:rPr lang="en-GB" sz="1100" b="1" u="sng" dirty="0">
                <a:latin typeface="Century Gothic" panose="020B0502020202020204" pitchFamily="34" charset="0"/>
                <a:hlinkClick r:id="rId14" action="ppaction://hlinksldjump"/>
              </a:rPr>
              <a:t>Task 15-</a:t>
            </a:r>
            <a:r>
              <a:rPr lang="en-GB" sz="1100" dirty="0">
                <a:latin typeface="Century Gothic" panose="020B0502020202020204" pitchFamily="34" charset="0"/>
                <a:hlinkClick r:id="rId14" action="ppaction://hlinksldjump"/>
              </a:rPr>
              <a:t> </a:t>
            </a:r>
            <a:r>
              <a:rPr lang="en-GB" sz="1100" dirty="0">
                <a:latin typeface="Century Gothic" panose="020B0502020202020204" pitchFamily="34" charset="0"/>
              </a:rPr>
              <a:t>Read the information on Lister and his work. Complete the short texts to show understanding.</a:t>
            </a:r>
          </a:p>
        </p:txBody>
      </p:sp>
      <p:sp>
        <p:nvSpPr>
          <p:cNvPr id="64" name="TextBox 63">
            <a:extLst>
              <a:ext uri="{FF2B5EF4-FFF2-40B4-BE49-F238E27FC236}">
                <a16:creationId xmlns:a16="http://schemas.microsoft.com/office/drawing/2014/main" id="{DC0C9ADB-3D67-4DEC-9374-E3A2610F4416}"/>
              </a:ext>
            </a:extLst>
          </p:cNvPr>
          <p:cNvSpPr txBox="1"/>
          <p:nvPr/>
        </p:nvSpPr>
        <p:spPr>
          <a:xfrm>
            <a:off x="790290" y="5322583"/>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15" action="ppaction://hlinksldjump"/>
              </a:rPr>
              <a:t>Task 16- </a:t>
            </a:r>
            <a:r>
              <a:rPr lang="en-GB" sz="1100" dirty="0">
                <a:latin typeface="Century Gothic" panose="020B0502020202020204" pitchFamily="34" charset="0"/>
              </a:rPr>
              <a:t>Create a mnemonic to show the social reforms used to improve public health during the Industrial Revolution.</a:t>
            </a:r>
          </a:p>
        </p:txBody>
      </p:sp>
      <p:sp>
        <p:nvSpPr>
          <p:cNvPr id="65" name="TextBox 64">
            <a:extLst>
              <a:ext uri="{FF2B5EF4-FFF2-40B4-BE49-F238E27FC236}">
                <a16:creationId xmlns:a16="http://schemas.microsoft.com/office/drawing/2014/main" id="{450F8927-805B-4844-9FCF-49CBC42FD352}"/>
              </a:ext>
            </a:extLst>
          </p:cNvPr>
          <p:cNvSpPr txBox="1"/>
          <p:nvPr/>
        </p:nvSpPr>
        <p:spPr>
          <a:xfrm>
            <a:off x="6666437" y="5312629"/>
            <a:ext cx="1449428" cy="938719"/>
          </a:xfrm>
          <a:prstGeom prst="rect">
            <a:avLst/>
          </a:prstGeom>
          <a:noFill/>
        </p:spPr>
        <p:txBody>
          <a:bodyPr wrap="square" rtlCol="0">
            <a:spAutoFit/>
          </a:bodyPr>
          <a:lstStyle/>
          <a:p>
            <a:r>
              <a:rPr lang="en-GB" sz="1100" b="1" u="sng" dirty="0">
                <a:latin typeface="Century Gothic" panose="020B0502020202020204" pitchFamily="34" charset="0"/>
                <a:hlinkClick r:id="rId16" action="ppaction://hlinksldjump"/>
              </a:rPr>
              <a:t>Task 19-</a:t>
            </a:r>
            <a:r>
              <a:rPr lang="en-GB" sz="1100" dirty="0">
                <a:latin typeface="Century Gothic" panose="020B0502020202020204" pitchFamily="34" charset="0"/>
                <a:hlinkClick r:id="rId16" action="ppaction://hlinksldjump"/>
              </a:rPr>
              <a:t> </a:t>
            </a:r>
            <a:r>
              <a:rPr lang="en-GB" sz="1100" dirty="0">
                <a:latin typeface="Century Gothic" panose="020B0502020202020204" pitchFamily="34" charset="0"/>
              </a:rPr>
              <a:t>Complete the quick quiz on the welfare state.</a:t>
            </a:r>
          </a:p>
          <a:p>
            <a:endParaRPr lang="en-GB" sz="1100" dirty="0">
              <a:latin typeface="Century Gothic" panose="020B0502020202020204" pitchFamily="34" charset="0"/>
            </a:endParaRPr>
          </a:p>
        </p:txBody>
      </p:sp>
      <p:sp>
        <p:nvSpPr>
          <p:cNvPr id="66" name="TextBox 65">
            <a:extLst>
              <a:ext uri="{FF2B5EF4-FFF2-40B4-BE49-F238E27FC236}">
                <a16:creationId xmlns:a16="http://schemas.microsoft.com/office/drawing/2014/main" id="{5508155D-F4B2-4DC5-A080-1269EE2F2B7C}"/>
              </a:ext>
            </a:extLst>
          </p:cNvPr>
          <p:cNvSpPr txBox="1"/>
          <p:nvPr/>
        </p:nvSpPr>
        <p:spPr>
          <a:xfrm>
            <a:off x="8584866" y="5310327"/>
            <a:ext cx="1426575" cy="1277273"/>
          </a:xfrm>
          <a:prstGeom prst="rect">
            <a:avLst/>
          </a:prstGeom>
          <a:noFill/>
        </p:spPr>
        <p:txBody>
          <a:bodyPr wrap="square" rtlCol="0">
            <a:spAutoFit/>
          </a:bodyPr>
          <a:lstStyle/>
          <a:p>
            <a:r>
              <a:rPr lang="en-GB" sz="1100" b="1" u="sng" dirty="0">
                <a:latin typeface="Century Gothic" panose="020B0502020202020204" pitchFamily="34" charset="0"/>
                <a:hlinkClick r:id="rId17" action="ppaction://hlinksldjump"/>
              </a:rPr>
              <a:t>Task 20-</a:t>
            </a:r>
            <a:r>
              <a:rPr lang="en-GB" sz="1100" b="1" u="sng" dirty="0">
                <a:latin typeface="Century Gothic" panose="020B0502020202020204" pitchFamily="34" charset="0"/>
              </a:rPr>
              <a:t> </a:t>
            </a:r>
            <a:r>
              <a:rPr lang="en-GB" sz="1100" u="sng" dirty="0">
                <a:latin typeface="Century Gothic" panose="020B0502020202020204" pitchFamily="34" charset="0"/>
              </a:rPr>
              <a:t>Q4-</a:t>
            </a:r>
            <a:r>
              <a:rPr lang="en-GB" sz="1100" dirty="0">
                <a:latin typeface="Century Gothic" panose="020B0502020202020204" pitchFamily="34" charset="0"/>
              </a:rPr>
              <a:t> Have individuals been the main factor in understanding the cause of disease in Britain? (16)</a:t>
            </a:r>
          </a:p>
        </p:txBody>
      </p:sp>
      <p:sp>
        <p:nvSpPr>
          <p:cNvPr id="67" name="TextBox 66">
            <a:extLst>
              <a:ext uri="{FF2B5EF4-FFF2-40B4-BE49-F238E27FC236}">
                <a16:creationId xmlns:a16="http://schemas.microsoft.com/office/drawing/2014/main" id="{00928AE6-92B1-4BA7-B680-3511E0E5A6FA}"/>
              </a:ext>
            </a:extLst>
          </p:cNvPr>
          <p:cNvSpPr txBox="1"/>
          <p:nvPr/>
        </p:nvSpPr>
        <p:spPr>
          <a:xfrm>
            <a:off x="4768356" y="1053238"/>
            <a:ext cx="1426575" cy="1277273"/>
          </a:xfrm>
          <a:prstGeom prst="rect">
            <a:avLst/>
          </a:prstGeom>
          <a:noFill/>
        </p:spPr>
        <p:txBody>
          <a:bodyPr wrap="square" rtlCol="0">
            <a:spAutoFit/>
          </a:bodyPr>
          <a:lstStyle/>
          <a:p>
            <a:r>
              <a:rPr lang="en-GB" sz="1100" b="1" u="sng" dirty="0">
                <a:latin typeface="Century Gothic" panose="020B0502020202020204" pitchFamily="34" charset="0"/>
                <a:hlinkClick r:id="rId18" action="ppaction://hlinksldjump"/>
              </a:rPr>
              <a:t>Task 3- </a:t>
            </a:r>
            <a:r>
              <a:rPr lang="en-GB" sz="1100" dirty="0">
                <a:latin typeface="Century Gothic" panose="020B0502020202020204" pitchFamily="34" charset="0"/>
              </a:rPr>
              <a:t>Medieval medicine- can you complete the quick quizzes and send your teacher a screenshot of your score? </a:t>
            </a:r>
          </a:p>
        </p:txBody>
      </p:sp>
      <p:sp>
        <p:nvSpPr>
          <p:cNvPr id="5" name="Rectangle 4">
            <a:extLst>
              <a:ext uri="{FF2B5EF4-FFF2-40B4-BE49-F238E27FC236}">
                <a16:creationId xmlns:a16="http://schemas.microsoft.com/office/drawing/2014/main" id="{BA7960AE-A057-4A31-A1E0-9D21EAD4518A}"/>
              </a:ext>
            </a:extLst>
          </p:cNvPr>
          <p:cNvSpPr/>
          <p:nvPr/>
        </p:nvSpPr>
        <p:spPr>
          <a:xfrm>
            <a:off x="2721454" y="1067590"/>
            <a:ext cx="1398267" cy="1277273"/>
          </a:xfrm>
          <a:prstGeom prst="rect">
            <a:avLst/>
          </a:prstGeom>
        </p:spPr>
        <p:txBody>
          <a:bodyPr wrap="square">
            <a:spAutoFit/>
          </a:bodyPr>
          <a:lstStyle/>
          <a:p>
            <a:r>
              <a:rPr lang="en-GB" sz="1100" b="1" u="sng" dirty="0">
                <a:latin typeface="Century Gothic" panose="020B0502020202020204" pitchFamily="34" charset="0"/>
                <a:hlinkClick r:id="rId19" action="ppaction://hlinksldjump"/>
              </a:rPr>
              <a:t>Task 2-</a:t>
            </a:r>
            <a:r>
              <a:rPr lang="en-GB" sz="1100" dirty="0">
                <a:latin typeface="Century Gothic" panose="020B0502020202020204" pitchFamily="34" charset="0"/>
                <a:hlinkClick r:id="rId19" action="ppaction://hlinksldjump"/>
              </a:rPr>
              <a:t> </a:t>
            </a:r>
            <a:r>
              <a:rPr lang="en-GB" sz="1100" dirty="0">
                <a:latin typeface="Century Gothic" panose="020B0502020202020204" pitchFamily="34" charset="0"/>
              </a:rPr>
              <a:t>Look at and </a:t>
            </a:r>
            <a:r>
              <a:rPr lang="en-GB" sz="1100" b="1" u="sng" dirty="0">
                <a:latin typeface="Century Gothic" panose="020B0502020202020204" pitchFamily="34" charset="0"/>
              </a:rPr>
              <a:t>annotate</a:t>
            </a:r>
            <a:r>
              <a:rPr lang="en-GB" sz="1100" dirty="0">
                <a:latin typeface="Century Gothic" panose="020B0502020202020204" pitchFamily="34" charset="0"/>
              </a:rPr>
              <a:t> the sources about Galen. Be sure to infer how significant he was.</a:t>
            </a:r>
            <a:endParaRPr lang="en-GB" sz="1100" dirty="0"/>
          </a:p>
        </p:txBody>
      </p:sp>
      <p:sp>
        <p:nvSpPr>
          <p:cNvPr id="12" name="Rectangle 11">
            <a:extLst>
              <a:ext uri="{FF2B5EF4-FFF2-40B4-BE49-F238E27FC236}">
                <a16:creationId xmlns:a16="http://schemas.microsoft.com/office/drawing/2014/main" id="{3B9D8B62-D3E7-4396-8A97-4EF69024F944}"/>
              </a:ext>
            </a:extLst>
          </p:cNvPr>
          <p:cNvSpPr/>
          <p:nvPr/>
        </p:nvSpPr>
        <p:spPr>
          <a:xfrm>
            <a:off x="2206011" y="574537"/>
            <a:ext cx="9786471" cy="430887"/>
          </a:xfrm>
          <a:prstGeom prst="rect">
            <a:avLst/>
          </a:prstGeom>
          <a:solidFill>
            <a:schemeClr val="bg1"/>
          </a:solidFill>
          <a:ln w="38100">
            <a:solidFill>
              <a:schemeClr val="tx1"/>
            </a:solidFill>
          </a:ln>
        </p:spPr>
        <p:txBody>
          <a:bodyPr wrap="square">
            <a:spAutoFit/>
          </a:bodyPr>
          <a:lstStyle/>
          <a:p>
            <a:r>
              <a:rPr lang="en-GB" sz="1100" i="1" u="sng" dirty="0">
                <a:solidFill>
                  <a:srgbClr val="00B0F0"/>
                </a:solidFill>
                <a:effectLst>
                  <a:outerShdw blurRad="38100" dist="38100" dir="2700000" algn="tl">
                    <a:srgbClr val="000000">
                      <a:alpha val="43137"/>
                    </a:srgbClr>
                  </a:outerShdw>
                </a:effectLst>
                <a:latin typeface="Century Gothic" panose="020B0502020202020204" pitchFamily="34" charset="0"/>
              </a:rPr>
              <a:t>Everyone should- </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these are BASIC/SIMPLE (1-4) tasks </a:t>
            </a:r>
            <a:r>
              <a:rPr lang="en-GB" sz="1100" u="sng" dirty="0">
                <a:solidFill>
                  <a:srgbClr val="00B0F0"/>
                </a:solidFill>
                <a:effectLst>
                  <a:outerShdw blurRad="38100" dist="38100" dir="2700000" algn="tl">
                    <a:srgbClr val="000000">
                      <a:alpha val="43137"/>
                    </a:srgbClr>
                  </a:outerShdw>
                </a:effectLst>
                <a:latin typeface="Century Gothic" panose="020B0502020202020204" pitchFamily="34" charset="0"/>
              </a:rPr>
              <a:t>everyone</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 should attempt to do. They are shown in </a:t>
            </a:r>
            <a:r>
              <a:rPr lang="en-GB" sz="1100" b="1" u="sng" dirty="0">
                <a:solidFill>
                  <a:srgbClr val="00B0F0"/>
                </a:solidFill>
                <a:effectLst>
                  <a:outerShdw blurRad="38100" dist="38100" dir="2700000" algn="tl">
                    <a:srgbClr val="000000">
                      <a:alpha val="43137"/>
                    </a:srgbClr>
                  </a:outerShdw>
                </a:effectLst>
                <a:latin typeface="Century Gothic" panose="020B0502020202020204" pitchFamily="34" charset="0"/>
              </a:rPr>
              <a:t>light blue </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boxes.</a:t>
            </a:r>
          </a:p>
          <a:p>
            <a:r>
              <a:rPr lang="en-GB" sz="1100" b="1" i="1" u="sng" dirty="0">
                <a:solidFill>
                  <a:srgbClr val="002060"/>
                </a:solidFill>
                <a:effectLst>
                  <a:outerShdw blurRad="38100" dist="38100" dir="2700000" algn="tl">
                    <a:srgbClr val="000000">
                      <a:alpha val="43137"/>
                    </a:srgbClr>
                  </a:outerShdw>
                </a:effectLst>
                <a:latin typeface="Century Gothic" panose="020B0502020202020204" pitchFamily="34" charset="0"/>
              </a:rPr>
              <a:t>Everyone could- </a:t>
            </a:r>
            <a:r>
              <a:rPr lang="en-GB" sz="1100" dirty="0">
                <a:solidFill>
                  <a:srgbClr val="002060"/>
                </a:solidFill>
                <a:effectLst>
                  <a:outerShdw blurRad="38100" dist="38100" dir="2700000" algn="tl">
                    <a:srgbClr val="000000">
                      <a:alpha val="43137"/>
                    </a:srgbClr>
                  </a:outerShdw>
                </a:effectLst>
                <a:latin typeface="Century Gothic" panose="020B0502020202020204" pitchFamily="34" charset="0"/>
              </a:rPr>
              <a:t>these are DEVELOPED/COMPLEX tasks (5-9) to stretch and challenge and prepare for exams. They are </a:t>
            </a:r>
            <a:r>
              <a:rPr lang="en-GB" sz="1100" b="1" u="sng" dirty="0">
                <a:solidFill>
                  <a:srgbClr val="002060"/>
                </a:solidFill>
                <a:effectLst>
                  <a:outerShdw blurRad="38100" dist="38100" dir="2700000" algn="tl">
                    <a:srgbClr val="000000">
                      <a:alpha val="43137"/>
                    </a:srgbClr>
                  </a:outerShdw>
                </a:effectLst>
                <a:latin typeface="Century Gothic" panose="020B0502020202020204" pitchFamily="34" charset="0"/>
              </a:rPr>
              <a:t>darker blue </a:t>
            </a:r>
            <a:r>
              <a:rPr lang="en-GB" sz="1100" dirty="0">
                <a:solidFill>
                  <a:srgbClr val="002060"/>
                </a:solidFill>
                <a:effectLst>
                  <a:outerShdw blurRad="38100" dist="38100" dir="2700000" algn="tl">
                    <a:srgbClr val="000000">
                      <a:alpha val="43137"/>
                    </a:srgbClr>
                  </a:outerShdw>
                </a:effectLst>
                <a:latin typeface="Century Gothic" panose="020B0502020202020204" pitchFamily="34" charset="0"/>
              </a:rPr>
              <a:t>boxes.</a:t>
            </a:r>
            <a:endParaRPr lang="en-GB" sz="1100" dirty="0">
              <a:solidFill>
                <a:srgbClr val="002060"/>
              </a:solidFill>
              <a:latin typeface="Century Gothic" panose="020B0502020202020204" pitchFamily="34" charset="0"/>
            </a:endParaRPr>
          </a:p>
        </p:txBody>
      </p:sp>
      <p:sp>
        <p:nvSpPr>
          <p:cNvPr id="80" name="TextBox 79">
            <a:extLst>
              <a:ext uri="{FF2B5EF4-FFF2-40B4-BE49-F238E27FC236}">
                <a16:creationId xmlns:a16="http://schemas.microsoft.com/office/drawing/2014/main" id="{D4078BB2-4FDE-4785-99D1-D1ACBE98AD4E}"/>
              </a:ext>
            </a:extLst>
          </p:cNvPr>
          <p:cNvSpPr txBox="1"/>
          <p:nvPr/>
        </p:nvSpPr>
        <p:spPr>
          <a:xfrm>
            <a:off x="2685866" y="5300191"/>
            <a:ext cx="1542417" cy="1346331"/>
          </a:xfrm>
          <a:prstGeom prst="rect">
            <a:avLst/>
          </a:prstGeom>
          <a:noFill/>
        </p:spPr>
        <p:txBody>
          <a:bodyPr wrap="square" rtlCol="0">
            <a:spAutoFit/>
          </a:bodyPr>
          <a:lstStyle/>
          <a:p>
            <a:pPr>
              <a:lnSpc>
                <a:spcPct val="107000"/>
              </a:lnSpc>
              <a:spcAft>
                <a:spcPts val="800"/>
              </a:spcAft>
            </a:pPr>
            <a:r>
              <a:rPr lang="en-GB" sz="1100" b="1" u="sng" dirty="0">
                <a:latin typeface="Century Gothic" panose="020B0502020202020204" pitchFamily="34" charset="0"/>
                <a:hlinkClick r:id="rId20" action="ppaction://hlinksldjump"/>
              </a:rPr>
              <a:t>Task 17-</a:t>
            </a:r>
            <a:r>
              <a:rPr lang="en-GB" sz="1100" b="1" u="sng" dirty="0">
                <a:latin typeface="Century Gothic" panose="020B0502020202020204" pitchFamily="34" charset="0"/>
              </a:rPr>
              <a:t> </a:t>
            </a:r>
            <a:r>
              <a:rPr lang="en-GB" sz="1100" dirty="0">
                <a:latin typeface="Century Gothic" panose="020B0502020202020204" pitchFamily="34" charset="0"/>
                <a:ea typeface="Calibri" panose="020F0502020204030204" pitchFamily="34" charset="0"/>
                <a:cs typeface="Times New Roman" panose="02020603050405020304" pitchFamily="18" charset="0"/>
              </a:rPr>
              <a:t>Your task is to create two interviews with the key people who helped to develop Penicillin; Flemming, Florey &amp; Chain.</a:t>
            </a:r>
            <a:endParaRPr lang="en-GB" sz="1100" dirty="0">
              <a:latin typeface="Century Gothic" panose="020B0502020202020204" pitchFamily="34" charset="0"/>
            </a:endParaRPr>
          </a:p>
        </p:txBody>
      </p:sp>
      <p:sp>
        <p:nvSpPr>
          <p:cNvPr id="81" name="TextBox 80">
            <a:extLst>
              <a:ext uri="{FF2B5EF4-FFF2-40B4-BE49-F238E27FC236}">
                <a16:creationId xmlns:a16="http://schemas.microsoft.com/office/drawing/2014/main" id="{39AE96E0-4118-4EAD-8801-3874C4C6F301}"/>
              </a:ext>
            </a:extLst>
          </p:cNvPr>
          <p:cNvSpPr txBox="1"/>
          <p:nvPr/>
        </p:nvSpPr>
        <p:spPr>
          <a:xfrm>
            <a:off x="4631413" y="5288219"/>
            <a:ext cx="1476955" cy="1277273"/>
          </a:xfrm>
          <a:prstGeom prst="rect">
            <a:avLst/>
          </a:prstGeom>
          <a:noFill/>
        </p:spPr>
        <p:txBody>
          <a:bodyPr wrap="square" rtlCol="0">
            <a:spAutoFit/>
          </a:bodyPr>
          <a:lstStyle/>
          <a:p>
            <a:r>
              <a:rPr lang="en-GB" sz="1100" b="1" u="sng" dirty="0">
                <a:latin typeface="Century Gothic" panose="020B0502020202020204" pitchFamily="34" charset="0"/>
                <a:hlinkClick r:id="rId21" action="ppaction://hlinksldjump"/>
              </a:rPr>
              <a:t>Task 18-</a:t>
            </a:r>
            <a:r>
              <a:rPr lang="en-GB" sz="1100" dirty="0">
                <a:latin typeface="Century Gothic" panose="020B0502020202020204" pitchFamily="34" charset="0"/>
              </a:rPr>
              <a:t> Create a set of top trumps for some of the biggest medical developments in the early 20</a:t>
            </a:r>
            <a:r>
              <a:rPr lang="en-GB" sz="1100" baseline="30000" dirty="0">
                <a:latin typeface="Century Gothic" panose="020B0502020202020204" pitchFamily="34" charset="0"/>
              </a:rPr>
              <a:t>th</a:t>
            </a:r>
            <a:r>
              <a:rPr lang="en-GB" sz="1100" dirty="0">
                <a:latin typeface="Century Gothic" panose="020B0502020202020204" pitchFamily="34" charset="0"/>
              </a:rPr>
              <a:t> century.</a:t>
            </a:r>
          </a:p>
        </p:txBody>
      </p:sp>
      <p:pic>
        <p:nvPicPr>
          <p:cNvPr id="83" name="Picture 82">
            <a:extLst>
              <a:ext uri="{FF2B5EF4-FFF2-40B4-BE49-F238E27FC236}">
                <a16:creationId xmlns:a16="http://schemas.microsoft.com/office/drawing/2014/main" id="{C7729122-E798-4F21-A5E2-140483DF6EDD}"/>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2305723" y="3959758"/>
            <a:ext cx="416414" cy="405761"/>
          </a:xfrm>
          <a:prstGeom prst="rect">
            <a:avLst/>
          </a:prstGeom>
          <a:noFill/>
          <a:ln>
            <a:noFill/>
          </a:ln>
          <a:extLst>
            <a:ext uri="{53640926-AAD7-44D8-BBD7-CCE9431645EC}">
              <a14:shadowObscured xmlns:a14="http://schemas.microsoft.com/office/drawing/2010/main"/>
            </a:ext>
          </a:extLst>
        </p:spPr>
      </p:pic>
      <p:pic>
        <p:nvPicPr>
          <p:cNvPr id="84" name="Picture 83">
            <a:extLst>
              <a:ext uri="{FF2B5EF4-FFF2-40B4-BE49-F238E27FC236}">
                <a16:creationId xmlns:a16="http://schemas.microsoft.com/office/drawing/2014/main" id="{D6721F12-AEBE-4A6E-887F-4F5D62A602EF}"/>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4300726" y="3934523"/>
            <a:ext cx="438150" cy="466090"/>
          </a:xfrm>
          <a:prstGeom prst="rect">
            <a:avLst/>
          </a:prstGeom>
          <a:noFill/>
          <a:ln>
            <a:noFill/>
          </a:ln>
          <a:extLst>
            <a:ext uri="{53640926-AAD7-44D8-BBD7-CCE9431645EC}">
              <a14:shadowObscured xmlns:a14="http://schemas.microsoft.com/office/drawing/2010/main"/>
            </a:ext>
          </a:extLst>
        </p:spPr>
      </p:pic>
      <p:pic>
        <p:nvPicPr>
          <p:cNvPr id="88" name="Picture 87">
            <a:extLst>
              <a:ext uri="{FF2B5EF4-FFF2-40B4-BE49-F238E27FC236}">
                <a16:creationId xmlns:a16="http://schemas.microsoft.com/office/drawing/2014/main" id="{05A143E0-A517-4DF5-96FC-11793AFC65F1}"/>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10197373" y="5336640"/>
            <a:ext cx="399474" cy="466090"/>
          </a:xfrm>
          <a:prstGeom prst="rect">
            <a:avLst/>
          </a:prstGeom>
          <a:noFill/>
          <a:ln>
            <a:noFill/>
          </a:ln>
          <a:extLst>
            <a:ext uri="{53640926-AAD7-44D8-BBD7-CCE9431645EC}">
              <a14:shadowObscured xmlns:a14="http://schemas.microsoft.com/office/drawing/2010/main"/>
            </a:ext>
          </a:extLst>
        </p:spPr>
      </p:pic>
      <p:pic>
        <p:nvPicPr>
          <p:cNvPr id="89" name="Picture 88">
            <a:extLst>
              <a:ext uri="{FF2B5EF4-FFF2-40B4-BE49-F238E27FC236}">
                <a16:creationId xmlns:a16="http://schemas.microsoft.com/office/drawing/2014/main" id="{58BE64B9-86AC-49B5-9284-0E0F8936CD1E}"/>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10204980" y="2549478"/>
            <a:ext cx="391013" cy="475615"/>
          </a:xfrm>
          <a:prstGeom prst="rect">
            <a:avLst/>
          </a:prstGeom>
          <a:noFill/>
          <a:ln>
            <a:noFill/>
          </a:ln>
          <a:extLst>
            <a:ext uri="{53640926-AAD7-44D8-BBD7-CCE9431645EC}">
              <a14:shadowObscured xmlns:a14="http://schemas.microsoft.com/office/drawing/2010/main"/>
            </a:ext>
          </a:extLst>
        </p:spPr>
      </p:pic>
      <p:pic>
        <p:nvPicPr>
          <p:cNvPr id="90" name="Picture 89">
            <a:extLst>
              <a:ext uri="{FF2B5EF4-FFF2-40B4-BE49-F238E27FC236}">
                <a16:creationId xmlns:a16="http://schemas.microsoft.com/office/drawing/2014/main" id="{866C9F34-5417-4097-BB4F-61AB402647CB}"/>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10204980" y="3502606"/>
            <a:ext cx="391013" cy="475614"/>
          </a:xfrm>
          <a:prstGeom prst="rect">
            <a:avLst/>
          </a:prstGeom>
          <a:noFill/>
          <a:ln>
            <a:noFill/>
          </a:ln>
          <a:extLst>
            <a:ext uri="{53640926-AAD7-44D8-BBD7-CCE9431645EC}">
              <a14:shadowObscured xmlns:a14="http://schemas.microsoft.com/office/drawing/2010/main"/>
            </a:ext>
          </a:extLst>
        </p:spPr>
      </p:pic>
      <p:pic>
        <p:nvPicPr>
          <p:cNvPr id="91" name="Picture 9">
            <a:extLst>
              <a:ext uri="{FF2B5EF4-FFF2-40B4-BE49-F238E27FC236}">
                <a16:creationId xmlns:a16="http://schemas.microsoft.com/office/drawing/2014/main" id="{DB52FCE2-328B-4D4B-AFAF-1B7D896A133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204980" y="1754881"/>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91">
            <a:extLst>
              <a:ext uri="{FF2B5EF4-FFF2-40B4-BE49-F238E27FC236}">
                <a16:creationId xmlns:a16="http://schemas.microsoft.com/office/drawing/2014/main" id="{EC7F5E0E-697A-4038-95AF-B6AE69250638}"/>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10199134" y="4385915"/>
            <a:ext cx="378126" cy="475615"/>
          </a:xfrm>
          <a:prstGeom prst="rect">
            <a:avLst/>
          </a:prstGeom>
          <a:solidFill>
            <a:schemeClr val="bg1"/>
          </a:solidFill>
        </p:spPr>
      </p:pic>
      <p:sp>
        <p:nvSpPr>
          <p:cNvPr id="93" name="TextBox 92">
            <a:extLst>
              <a:ext uri="{FF2B5EF4-FFF2-40B4-BE49-F238E27FC236}">
                <a16:creationId xmlns:a16="http://schemas.microsoft.com/office/drawing/2014/main" id="{4288FDD9-32A7-440A-9EF5-5ABF494E7B89}"/>
              </a:ext>
            </a:extLst>
          </p:cNvPr>
          <p:cNvSpPr txBox="1"/>
          <p:nvPr/>
        </p:nvSpPr>
        <p:spPr>
          <a:xfrm>
            <a:off x="10552611" y="1699989"/>
            <a:ext cx="1632213" cy="600164"/>
          </a:xfrm>
          <a:prstGeom prst="rect">
            <a:avLst/>
          </a:prstGeom>
          <a:noFill/>
        </p:spPr>
        <p:txBody>
          <a:bodyPr wrap="square" rtlCol="0">
            <a:spAutoFit/>
          </a:bodyPr>
          <a:lstStyle/>
          <a:p>
            <a:r>
              <a:rPr lang="en-GB" sz="1100" dirty="0">
                <a:latin typeface="Century Gothic" panose="020B0502020202020204" pitchFamily="34" charset="0"/>
              </a:rPr>
              <a:t>Research- finding and presenting information.</a:t>
            </a:r>
          </a:p>
        </p:txBody>
      </p:sp>
      <p:sp>
        <p:nvSpPr>
          <p:cNvPr id="94" name="TextBox 93">
            <a:extLst>
              <a:ext uri="{FF2B5EF4-FFF2-40B4-BE49-F238E27FC236}">
                <a16:creationId xmlns:a16="http://schemas.microsoft.com/office/drawing/2014/main" id="{8718E90D-86AD-47B0-B02E-0B508487F039}"/>
              </a:ext>
            </a:extLst>
          </p:cNvPr>
          <p:cNvSpPr txBox="1"/>
          <p:nvPr/>
        </p:nvSpPr>
        <p:spPr>
          <a:xfrm>
            <a:off x="10502860" y="4337457"/>
            <a:ext cx="1632213" cy="938719"/>
          </a:xfrm>
          <a:prstGeom prst="rect">
            <a:avLst/>
          </a:prstGeom>
          <a:noFill/>
        </p:spPr>
        <p:txBody>
          <a:bodyPr wrap="square" rtlCol="0">
            <a:spAutoFit/>
          </a:bodyPr>
          <a:lstStyle/>
          <a:p>
            <a:r>
              <a:rPr lang="en-GB" sz="1100" dirty="0">
                <a:latin typeface="Century Gothic" panose="020B0502020202020204" pitchFamily="34" charset="0"/>
              </a:rPr>
              <a:t>Reading- looking at information and annotating/ highlighting it for key knowledge.</a:t>
            </a:r>
          </a:p>
        </p:txBody>
      </p:sp>
      <p:sp>
        <p:nvSpPr>
          <p:cNvPr id="95" name="TextBox 94">
            <a:extLst>
              <a:ext uri="{FF2B5EF4-FFF2-40B4-BE49-F238E27FC236}">
                <a16:creationId xmlns:a16="http://schemas.microsoft.com/office/drawing/2014/main" id="{DAE4F401-9B3B-4403-A516-B73E104602C5}"/>
              </a:ext>
            </a:extLst>
          </p:cNvPr>
          <p:cNvSpPr txBox="1"/>
          <p:nvPr/>
        </p:nvSpPr>
        <p:spPr>
          <a:xfrm>
            <a:off x="10547941" y="2457648"/>
            <a:ext cx="1624215" cy="938719"/>
          </a:xfrm>
          <a:prstGeom prst="rect">
            <a:avLst/>
          </a:prstGeom>
          <a:noFill/>
        </p:spPr>
        <p:txBody>
          <a:bodyPr wrap="square" rtlCol="0">
            <a:spAutoFit/>
          </a:bodyPr>
          <a:lstStyle/>
          <a:p>
            <a:r>
              <a:rPr lang="en-GB" sz="1100" dirty="0">
                <a:latin typeface="Century Gothic" panose="020B0502020202020204" pitchFamily="34" charset="0"/>
              </a:rPr>
              <a:t>Application- answering short questions or creating something to show understanding.</a:t>
            </a:r>
          </a:p>
        </p:txBody>
      </p:sp>
      <p:sp>
        <p:nvSpPr>
          <p:cNvPr id="96" name="TextBox 95">
            <a:extLst>
              <a:ext uri="{FF2B5EF4-FFF2-40B4-BE49-F238E27FC236}">
                <a16:creationId xmlns:a16="http://schemas.microsoft.com/office/drawing/2014/main" id="{D55BA9EB-619A-45BD-B960-1FE2BB8462E6}"/>
              </a:ext>
            </a:extLst>
          </p:cNvPr>
          <p:cNvSpPr txBox="1"/>
          <p:nvPr/>
        </p:nvSpPr>
        <p:spPr>
          <a:xfrm>
            <a:off x="10502860" y="5319518"/>
            <a:ext cx="1670888" cy="600164"/>
          </a:xfrm>
          <a:prstGeom prst="rect">
            <a:avLst/>
          </a:prstGeom>
          <a:noFill/>
        </p:spPr>
        <p:txBody>
          <a:bodyPr wrap="square" rtlCol="0">
            <a:spAutoFit/>
          </a:bodyPr>
          <a:lstStyle/>
          <a:p>
            <a:r>
              <a:rPr lang="en-GB" sz="1100" dirty="0">
                <a:latin typeface="Century Gothic" panose="020B0502020202020204" pitchFamily="34" charset="0"/>
              </a:rPr>
              <a:t>Quick quizzing- giving facts to answers questions.</a:t>
            </a:r>
          </a:p>
        </p:txBody>
      </p:sp>
      <p:sp>
        <p:nvSpPr>
          <p:cNvPr id="97" name="TextBox 96">
            <a:extLst>
              <a:ext uri="{FF2B5EF4-FFF2-40B4-BE49-F238E27FC236}">
                <a16:creationId xmlns:a16="http://schemas.microsoft.com/office/drawing/2014/main" id="{1138CD57-3452-4D30-AAA6-528BA4BBB1D1}"/>
              </a:ext>
            </a:extLst>
          </p:cNvPr>
          <p:cNvSpPr txBox="1"/>
          <p:nvPr/>
        </p:nvSpPr>
        <p:spPr>
          <a:xfrm>
            <a:off x="10534347" y="3480766"/>
            <a:ext cx="1693859" cy="769441"/>
          </a:xfrm>
          <a:prstGeom prst="rect">
            <a:avLst/>
          </a:prstGeom>
          <a:noFill/>
        </p:spPr>
        <p:txBody>
          <a:bodyPr wrap="square" rtlCol="0">
            <a:spAutoFit/>
          </a:bodyPr>
          <a:lstStyle/>
          <a:p>
            <a:r>
              <a:rPr lang="en-GB" sz="1100" dirty="0">
                <a:latin typeface="Century Gothic" panose="020B0502020202020204" pitchFamily="34" charset="0"/>
              </a:rPr>
              <a:t>Written application- longer written tasks, may be exam practice.</a:t>
            </a:r>
          </a:p>
        </p:txBody>
      </p:sp>
      <p:pic>
        <p:nvPicPr>
          <p:cNvPr id="98" name="Picture 97">
            <a:extLst>
              <a:ext uri="{FF2B5EF4-FFF2-40B4-BE49-F238E27FC236}">
                <a16:creationId xmlns:a16="http://schemas.microsoft.com/office/drawing/2014/main" id="{C473D02E-D5D6-4B0D-A6B8-7BABC562BF43}"/>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10214559" y="6116401"/>
            <a:ext cx="407831" cy="401784"/>
          </a:xfrm>
          <a:prstGeom prst="rect">
            <a:avLst/>
          </a:prstGeom>
          <a:solidFill>
            <a:schemeClr val="bg1"/>
          </a:solidFill>
        </p:spPr>
      </p:pic>
      <p:sp>
        <p:nvSpPr>
          <p:cNvPr id="99" name="TextBox 98">
            <a:extLst>
              <a:ext uri="{FF2B5EF4-FFF2-40B4-BE49-F238E27FC236}">
                <a16:creationId xmlns:a16="http://schemas.microsoft.com/office/drawing/2014/main" id="{5AB2A557-9654-4E86-8BA1-D712666813BE}"/>
              </a:ext>
            </a:extLst>
          </p:cNvPr>
          <p:cNvSpPr txBox="1"/>
          <p:nvPr/>
        </p:nvSpPr>
        <p:spPr>
          <a:xfrm>
            <a:off x="10539943" y="6019887"/>
            <a:ext cx="1632213" cy="769441"/>
          </a:xfrm>
          <a:prstGeom prst="rect">
            <a:avLst/>
          </a:prstGeom>
          <a:noFill/>
        </p:spPr>
        <p:txBody>
          <a:bodyPr wrap="square" rtlCol="0">
            <a:spAutoFit/>
          </a:bodyPr>
          <a:lstStyle/>
          <a:p>
            <a:r>
              <a:rPr lang="en-GB" sz="1100" dirty="0">
                <a:latin typeface="Century Gothic" panose="020B0502020202020204" pitchFamily="34" charset="0"/>
              </a:rPr>
              <a:t>Creative analysis- videos, audio, conversation topics etc.</a:t>
            </a:r>
          </a:p>
        </p:txBody>
      </p:sp>
      <p:sp>
        <p:nvSpPr>
          <p:cNvPr id="100" name="Rectangle 99">
            <a:extLst>
              <a:ext uri="{FF2B5EF4-FFF2-40B4-BE49-F238E27FC236}">
                <a16:creationId xmlns:a16="http://schemas.microsoft.com/office/drawing/2014/main" id="{69D622B5-B280-48C8-9A94-93DC101EF8A7}"/>
              </a:ext>
            </a:extLst>
          </p:cNvPr>
          <p:cNvSpPr/>
          <p:nvPr/>
        </p:nvSpPr>
        <p:spPr>
          <a:xfrm>
            <a:off x="10162864" y="1688060"/>
            <a:ext cx="1927536" cy="7355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01" name="Rectangle 100">
            <a:extLst>
              <a:ext uri="{FF2B5EF4-FFF2-40B4-BE49-F238E27FC236}">
                <a16:creationId xmlns:a16="http://schemas.microsoft.com/office/drawing/2014/main" id="{F7F8FCB0-1CD5-4EDD-8840-D663791691C5}"/>
              </a:ext>
            </a:extLst>
          </p:cNvPr>
          <p:cNvSpPr/>
          <p:nvPr/>
        </p:nvSpPr>
        <p:spPr>
          <a:xfrm>
            <a:off x="10162864" y="2481164"/>
            <a:ext cx="1927536" cy="911592"/>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02" name="Rectangle 101">
            <a:extLst>
              <a:ext uri="{FF2B5EF4-FFF2-40B4-BE49-F238E27FC236}">
                <a16:creationId xmlns:a16="http://schemas.microsoft.com/office/drawing/2014/main" id="{C3277F07-CBC8-4961-8FDA-89400B4DC57A}"/>
              </a:ext>
            </a:extLst>
          </p:cNvPr>
          <p:cNvSpPr/>
          <p:nvPr/>
        </p:nvSpPr>
        <p:spPr>
          <a:xfrm>
            <a:off x="10162864" y="3449614"/>
            <a:ext cx="1927536" cy="80059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03" name="Rectangle 102">
            <a:extLst>
              <a:ext uri="{FF2B5EF4-FFF2-40B4-BE49-F238E27FC236}">
                <a16:creationId xmlns:a16="http://schemas.microsoft.com/office/drawing/2014/main" id="{4E280950-15E6-427B-81B6-831F42424A55}"/>
              </a:ext>
            </a:extLst>
          </p:cNvPr>
          <p:cNvSpPr/>
          <p:nvPr/>
        </p:nvSpPr>
        <p:spPr>
          <a:xfrm>
            <a:off x="10164176" y="6036294"/>
            <a:ext cx="1927536" cy="75303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p>
        </p:txBody>
      </p:sp>
      <p:sp>
        <p:nvSpPr>
          <p:cNvPr id="104" name="Rectangle 103">
            <a:extLst>
              <a:ext uri="{FF2B5EF4-FFF2-40B4-BE49-F238E27FC236}">
                <a16:creationId xmlns:a16="http://schemas.microsoft.com/office/drawing/2014/main" id="{BD12F4F3-D564-47D7-B6D2-1D9597A71AEC}"/>
              </a:ext>
            </a:extLst>
          </p:cNvPr>
          <p:cNvSpPr/>
          <p:nvPr/>
        </p:nvSpPr>
        <p:spPr>
          <a:xfrm>
            <a:off x="10168629" y="5324866"/>
            <a:ext cx="1927536" cy="64633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p>
        </p:txBody>
      </p:sp>
      <p:sp>
        <p:nvSpPr>
          <p:cNvPr id="105" name="Rectangle 104">
            <a:extLst>
              <a:ext uri="{FF2B5EF4-FFF2-40B4-BE49-F238E27FC236}">
                <a16:creationId xmlns:a16="http://schemas.microsoft.com/office/drawing/2014/main" id="{EF18F865-9027-46B4-9D2D-F56DF49661D5}"/>
              </a:ext>
            </a:extLst>
          </p:cNvPr>
          <p:cNvSpPr/>
          <p:nvPr/>
        </p:nvSpPr>
        <p:spPr>
          <a:xfrm>
            <a:off x="10162864" y="4338865"/>
            <a:ext cx="1927536" cy="909117"/>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p>
        </p:txBody>
      </p:sp>
      <p:pic>
        <p:nvPicPr>
          <p:cNvPr id="22" name="Picture 21">
            <a:extLst>
              <a:ext uri="{FF2B5EF4-FFF2-40B4-BE49-F238E27FC236}">
                <a16:creationId xmlns:a16="http://schemas.microsoft.com/office/drawing/2014/main" id="{E908B438-526B-4D26-A5A7-84F9C7F4DA68}"/>
              </a:ext>
            </a:extLst>
          </p:cNvPr>
          <p:cNvPicPr>
            <a:picLocks noChangeAspect="1"/>
          </p:cNvPicPr>
          <p:nvPr/>
        </p:nvPicPr>
        <p:blipFill>
          <a:blip r:embed="rId28">
            <a:extLst>
              <a:ext uri="{28A0092B-C50C-407E-A947-70E740481C1C}">
                <a14:useLocalDpi xmlns:a14="http://schemas.microsoft.com/office/drawing/2010/main" val="0"/>
              </a:ext>
              <a:ext uri="{837473B0-CC2E-450A-ABE3-18F120FF3D39}">
                <a1611:picAttrSrcUrl xmlns:a1611="http://schemas.microsoft.com/office/drawing/2016/11/main" r:id="rId29"/>
              </a:ext>
            </a:extLst>
          </a:blip>
          <a:stretch>
            <a:fillRect/>
          </a:stretch>
        </p:blipFill>
        <p:spPr>
          <a:xfrm>
            <a:off x="10196034" y="1230405"/>
            <a:ext cx="993535" cy="413326"/>
          </a:xfrm>
          <a:prstGeom prst="rect">
            <a:avLst/>
          </a:prstGeom>
        </p:spPr>
      </p:pic>
      <p:sp>
        <p:nvSpPr>
          <p:cNvPr id="24" name="TextBox 23">
            <a:extLst>
              <a:ext uri="{FF2B5EF4-FFF2-40B4-BE49-F238E27FC236}">
                <a16:creationId xmlns:a16="http://schemas.microsoft.com/office/drawing/2014/main" id="{B15CD74E-DF6E-4B80-B388-FDCE9E7F1420}"/>
              </a:ext>
            </a:extLst>
          </p:cNvPr>
          <p:cNvSpPr txBox="1"/>
          <p:nvPr/>
        </p:nvSpPr>
        <p:spPr>
          <a:xfrm>
            <a:off x="11272800" y="1230405"/>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pic>
        <p:nvPicPr>
          <p:cNvPr id="106" name="Picture 105">
            <a:extLst>
              <a:ext uri="{FF2B5EF4-FFF2-40B4-BE49-F238E27FC236}">
                <a16:creationId xmlns:a16="http://schemas.microsoft.com/office/drawing/2014/main" id="{2421E71E-BAFA-446E-947D-C04F968345B3}"/>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4228354" y="5820349"/>
            <a:ext cx="401699" cy="475615"/>
          </a:xfrm>
          <a:prstGeom prst="rect">
            <a:avLst/>
          </a:prstGeom>
          <a:noFill/>
          <a:ln>
            <a:noFill/>
          </a:ln>
          <a:extLst>
            <a:ext uri="{53640926-AAD7-44D8-BBD7-CCE9431645EC}">
              <a14:shadowObscured xmlns:a14="http://schemas.microsoft.com/office/drawing/2010/main"/>
            </a:ext>
          </a:extLst>
        </p:spPr>
      </p:pic>
      <p:pic>
        <p:nvPicPr>
          <p:cNvPr id="108" name="Picture 107">
            <a:extLst>
              <a:ext uri="{FF2B5EF4-FFF2-40B4-BE49-F238E27FC236}">
                <a16:creationId xmlns:a16="http://schemas.microsoft.com/office/drawing/2014/main" id="{BE51629B-2A6A-43A7-A704-33790DD44890}"/>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4259615" y="2515304"/>
            <a:ext cx="416414" cy="405761"/>
          </a:xfrm>
          <a:prstGeom prst="rect">
            <a:avLst/>
          </a:prstGeom>
          <a:noFill/>
          <a:ln>
            <a:noFill/>
          </a:ln>
          <a:extLst>
            <a:ext uri="{53640926-AAD7-44D8-BBD7-CCE9431645EC}">
              <a14:shadowObscured xmlns:a14="http://schemas.microsoft.com/office/drawing/2010/main"/>
            </a:ext>
          </a:extLst>
        </p:spPr>
      </p:pic>
      <p:pic>
        <p:nvPicPr>
          <p:cNvPr id="112" name="Picture 111">
            <a:extLst>
              <a:ext uri="{FF2B5EF4-FFF2-40B4-BE49-F238E27FC236}">
                <a16:creationId xmlns:a16="http://schemas.microsoft.com/office/drawing/2014/main" id="{B57FAFB6-96F8-4519-8287-ABAA28D637C7}"/>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373876" y="3956611"/>
            <a:ext cx="416414" cy="405761"/>
          </a:xfrm>
          <a:prstGeom prst="rect">
            <a:avLst/>
          </a:prstGeom>
          <a:noFill/>
          <a:ln>
            <a:noFill/>
          </a:ln>
          <a:extLst>
            <a:ext uri="{53640926-AAD7-44D8-BBD7-CCE9431645EC}">
              <a14:shadowObscured xmlns:a14="http://schemas.microsoft.com/office/drawing/2010/main"/>
            </a:ext>
          </a:extLst>
        </p:spPr>
      </p:pic>
      <p:sp>
        <p:nvSpPr>
          <p:cNvPr id="17" name="Rectangle 16">
            <a:extLst>
              <a:ext uri="{FF2B5EF4-FFF2-40B4-BE49-F238E27FC236}">
                <a16:creationId xmlns:a16="http://schemas.microsoft.com/office/drawing/2014/main" id="{B924C889-6D22-468A-B3A9-1787AB1D25BE}"/>
              </a:ext>
            </a:extLst>
          </p:cNvPr>
          <p:cNvSpPr/>
          <p:nvPr/>
        </p:nvSpPr>
        <p:spPr>
          <a:xfrm>
            <a:off x="278389" y="4405473"/>
            <a:ext cx="1946782" cy="938719"/>
          </a:xfrm>
          <a:prstGeom prst="rect">
            <a:avLst/>
          </a:prstGeom>
        </p:spPr>
        <p:txBody>
          <a:bodyPr wrap="square">
            <a:spAutoFit/>
          </a:bodyPr>
          <a:lstStyle/>
          <a:p>
            <a:r>
              <a:rPr lang="en-GB" sz="1100" dirty="0">
                <a:latin typeface="Century Gothic" panose="020B0502020202020204" pitchFamily="34" charset="0"/>
              </a:rPr>
              <a:t>Health in the Middle Ages to the early part of the Industrial Revolution. In what ways were they similar? (8)</a:t>
            </a:r>
          </a:p>
        </p:txBody>
      </p:sp>
      <p:sp>
        <p:nvSpPr>
          <p:cNvPr id="3" name="Rectangle 2">
            <a:extLst>
              <a:ext uri="{FF2B5EF4-FFF2-40B4-BE49-F238E27FC236}">
                <a16:creationId xmlns:a16="http://schemas.microsoft.com/office/drawing/2014/main" id="{64E8CE4F-8F13-4F85-BDDE-11E968CE490D}"/>
              </a:ext>
            </a:extLst>
          </p:cNvPr>
          <p:cNvSpPr/>
          <p:nvPr/>
        </p:nvSpPr>
        <p:spPr>
          <a:xfrm>
            <a:off x="847946" y="2772803"/>
            <a:ext cx="1459262" cy="1061829"/>
          </a:xfrm>
          <a:prstGeom prst="rect">
            <a:avLst/>
          </a:prstGeom>
        </p:spPr>
        <p:txBody>
          <a:bodyPr wrap="square">
            <a:spAutoFit/>
          </a:bodyPr>
          <a:lstStyle/>
          <a:p>
            <a:r>
              <a:rPr lang="en-GB" sz="1050" dirty="0">
                <a:latin typeface="Century Gothic" panose="020B0502020202020204" pitchFamily="34" charset="0"/>
              </a:rPr>
              <a:t>individuals/ their idea- create a pitch for dragons den explaining why their work should receive investment.</a:t>
            </a:r>
          </a:p>
        </p:txBody>
      </p:sp>
      <p:pic>
        <p:nvPicPr>
          <p:cNvPr id="69" name="Picture 68">
            <a:extLst>
              <a:ext uri="{FF2B5EF4-FFF2-40B4-BE49-F238E27FC236}">
                <a16:creationId xmlns:a16="http://schemas.microsoft.com/office/drawing/2014/main" id="{C7F8E14B-6FA9-4361-8BD1-3E9DECBE5A1B}"/>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381679" y="2515303"/>
            <a:ext cx="447675" cy="475615"/>
          </a:xfrm>
          <a:prstGeom prst="rect">
            <a:avLst/>
          </a:prstGeom>
          <a:noFill/>
          <a:ln>
            <a:noFill/>
          </a:ln>
          <a:extLst>
            <a:ext uri="{53640926-AAD7-44D8-BBD7-CCE9431645EC}">
              <a14:shadowObscured xmlns:a14="http://schemas.microsoft.com/office/drawing/2010/main"/>
            </a:ext>
          </a:extLst>
        </p:spPr>
      </p:pic>
      <p:pic>
        <p:nvPicPr>
          <p:cNvPr id="70" name="Picture 9">
            <a:extLst>
              <a:ext uri="{FF2B5EF4-FFF2-40B4-BE49-F238E27FC236}">
                <a16:creationId xmlns:a16="http://schemas.microsoft.com/office/drawing/2014/main" id="{2B5073E1-81B9-4EC0-B571-96DDAA41F8EA}"/>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324026" y="2529889"/>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8D3A3792-B051-4B8F-BCCD-B7FEEAF793D1}"/>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2314751" y="2957460"/>
            <a:ext cx="407831" cy="401784"/>
          </a:xfrm>
          <a:prstGeom prst="rect">
            <a:avLst/>
          </a:prstGeom>
          <a:solidFill>
            <a:schemeClr val="bg1"/>
          </a:solidFill>
        </p:spPr>
      </p:pic>
      <p:pic>
        <p:nvPicPr>
          <p:cNvPr id="72" name="Picture 71">
            <a:extLst>
              <a:ext uri="{FF2B5EF4-FFF2-40B4-BE49-F238E27FC236}">
                <a16:creationId xmlns:a16="http://schemas.microsoft.com/office/drawing/2014/main" id="{4D6031B1-AE7B-4578-A82D-0F09DB3A7338}"/>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2304559" y="3329512"/>
            <a:ext cx="447675" cy="475615"/>
          </a:xfrm>
          <a:prstGeom prst="rect">
            <a:avLst/>
          </a:prstGeom>
          <a:noFill/>
          <a:ln>
            <a:noFill/>
          </a:ln>
          <a:extLst>
            <a:ext uri="{53640926-AAD7-44D8-BBD7-CCE9431645EC}">
              <a14:shadowObscured xmlns:a14="http://schemas.microsoft.com/office/drawing/2010/main"/>
            </a:ext>
          </a:extLst>
        </p:spPr>
      </p:pic>
      <p:pic>
        <p:nvPicPr>
          <p:cNvPr id="75" name="Picture 74">
            <a:extLst>
              <a:ext uri="{FF2B5EF4-FFF2-40B4-BE49-F238E27FC236}">
                <a16:creationId xmlns:a16="http://schemas.microsoft.com/office/drawing/2014/main" id="{1FC5F391-B4F5-4B2D-A0EF-AC68945C7124}"/>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4275058" y="1121564"/>
            <a:ext cx="438150" cy="466090"/>
          </a:xfrm>
          <a:prstGeom prst="rect">
            <a:avLst/>
          </a:prstGeom>
          <a:noFill/>
          <a:ln>
            <a:noFill/>
          </a:ln>
          <a:extLst>
            <a:ext uri="{53640926-AAD7-44D8-BBD7-CCE9431645EC}">
              <a14:shadowObscured xmlns:a14="http://schemas.microsoft.com/office/drawing/2010/main"/>
            </a:ext>
          </a:extLst>
        </p:spPr>
      </p:pic>
      <p:pic>
        <p:nvPicPr>
          <p:cNvPr id="76" name="Picture 75">
            <a:extLst>
              <a:ext uri="{FF2B5EF4-FFF2-40B4-BE49-F238E27FC236}">
                <a16:creationId xmlns:a16="http://schemas.microsoft.com/office/drawing/2014/main" id="{ADEC7A6E-A06B-48F1-A591-F6C2753D1E56}"/>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375437" y="1157450"/>
            <a:ext cx="407831" cy="401784"/>
          </a:xfrm>
          <a:prstGeom prst="rect">
            <a:avLst/>
          </a:prstGeom>
          <a:solidFill>
            <a:schemeClr val="bg1"/>
          </a:solidFill>
        </p:spPr>
      </p:pic>
      <p:pic>
        <p:nvPicPr>
          <p:cNvPr id="79" name="Picture 78">
            <a:extLst>
              <a:ext uri="{FF2B5EF4-FFF2-40B4-BE49-F238E27FC236}">
                <a16:creationId xmlns:a16="http://schemas.microsoft.com/office/drawing/2014/main" id="{7CDDFB31-EDA0-4012-AA4C-17C20760A2AB}"/>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8147220" y="1128308"/>
            <a:ext cx="407831" cy="401784"/>
          </a:xfrm>
          <a:prstGeom prst="rect">
            <a:avLst/>
          </a:prstGeom>
          <a:solidFill>
            <a:schemeClr val="bg1"/>
          </a:solidFill>
        </p:spPr>
      </p:pic>
      <p:pic>
        <p:nvPicPr>
          <p:cNvPr id="82" name="Picture 81">
            <a:extLst>
              <a:ext uri="{FF2B5EF4-FFF2-40B4-BE49-F238E27FC236}">
                <a16:creationId xmlns:a16="http://schemas.microsoft.com/office/drawing/2014/main" id="{78E50798-C35D-4D39-AB1D-71EDD44C0759}"/>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2312021" y="1139668"/>
            <a:ext cx="421772" cy="475615"/>
          </a:xfrm>
          <a:prstGeom prst="rect">
            <a:avLst/>
          </a:prstGeom>
          <a:solidFill>
            <a:schemeClr val="bg1"/>
          </a:solidFill>
        </p:spPr>
      </p:pic>
      <p:sp>
        <p:nvSpPr>
          <p:cNvPr id="6" name="Rectangle 5">
            <a:extLst>
              <a:ext uri="{FF2B5EF4-FFF2-40B4-BE49-F238E27FC236}">
                <a16:creationId xmlns:a16="http://schemas.microsoft.com/office/drawing/2014/main" id="{1D98C262-6108-4FF8-859A-287AEAA2DF53}"/>
              </a:ext>
            </a:extLst>
          </p:cNvPr>
          <p:cNvSpPr/>
          <p:nvPr/>
        </p:nvSpPr>
        <p:spPr>
          <a:xfrm>
            <a:off x="6108368" y="1530485"/>
            <a:ext cx="1963913" cy="938719"/>
          </a:xfrm>
          <a:prstGeom prst="rect">
            <a:avLst/>
          </a:prstGeom>
        </p:spPr>
        <p:txBody>
          <a:bodyPr wrap="square">
            <a:spAutoFit/>
          </a:bodyPr>
          <a:lstStyle/>
          <a:p>
            <a:r>
              <a:rPr lang="en-GB" sz="1100" dirty="0">
                <a:latin typeface="Century Gothic" panose="020B0502020202020204" pitchFamily="34" charset="0"/>
              </a:rPr>
              <a:t>map/ cards etc.) to show the key aspects of medieval medicine. This should include </a:t>
            </a:r>
            <a:r>
              <a:rPr lang="en-GB" sz="1100" b="1" dirty="0">
                <a:latin typeface="Century Gothic" panose="020B0502020202020204" pitchFamily="34" charset="0"/>
              </a:rPr>
              <a:t>keywords, colour and images.</a:t>
            </a:r>
            <a:endParaRPr lang="en-GB" sz="1100" dirty="0">
              <a:latin typeface="Century Gothic" panose="020B0502020202020204" pitchFamily="34" charset="0"/>
            </a:endParaRPr>
          </a:p>
        </p:txBody>
      </p:sp>
      <p:pic>
        <p:nvPicPr>
          <p:cNvPr id="85" name="Picture 84">
            <a:extLst>
              <a:ext uri="{FF2B5EF4-FFF2-40B4-BE49-F238E27FC236}">
                <a16:creationId xmlns:a16="http://schemas.microsoft.com/office/drawing/2014/main" id="{C142B6A4-992F-419F-94DF-6D285C4BB9B1}"/>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6200323" y="1116801"/>
            <a:ext cx="454826" cy="475615"/>
          </a:xfrm>
          <a:prstGeom prst="rect">
            <a:avLst/>
          </a:prstGeom>
          <a:noFill/>
          <a:ln>
            <a:noFill/>
          </a:ln>
          <a:extLst>
            <a:ext uri="{53640926-AAD7-44D8-BBD7-CCE9431645EC}">
              <a14:shadowObscured xmlns:a14="http://schemas.microsoft.com/office/drawing/2010/main"/>
            </a:ext>
          </a:extLst>
        </p:spPr>
      </p:pic>
      <p:pic>
        <p:nvPicPr>
          <p:cNvPr id="86" name="Picture 85">
            <a:extLst>
              <a:ext uri="{FF2B5EF4-FFF2-40B4-BE49-F238E27FC236}">
                <a16:creationId xmlns:a16="http://schemas.microsoft.com/office/drawing/2014/main" id="{ADB9756C-3958-4832-AE93-3174F300F3D1}"/>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8156256" y="5362517"/>
            <a:ext cx="416414" cy="405761"/>
          </a:xfrm>
          <a:prstGeom prst="rect">
            <a:avLst/>
          </a:prstGeom>
          <a:noFill/>
          <a:ln>
            <a:noFill/>
          </a:ln>
          <a:extLst>
            <a:ext uri="{53640926-AAD7-44D8-BBD7-CCE9431645EC}">
              <a14:shadowObscured xmlns:a14="http://schemas.microsoft.com/office/drawing/2010/main"/>
            </a:ext>
          </a:extLst>
        </p:spPr>
      </p:pic>
      <p:pic>
        <p:nvPicPr>
          <p:cNvPr id="110" name="Picture 9">
            <a:extLst>
              <a:ext uri="{FF2B5EF4-FFF2-40B4-BE49-F238E27FC236}">
                <a16:creationId xmlns:a16="http://schemas.microsoft.com/office/drawing/2014/main" id="{91424AB7-1853-4B5D-B710-04BD9AD08824}"/>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4030" y="3008488"/>
            <a:ext cx="460199" cy="422275"/>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110">
            <a:extLst>
              <a:ext uri="{FF2B5EF4-FFF2-40B4-BE49-F238E27FC236}">
                <a16:creationId xmlns:a16="http://schemas.microsoft.com/office/drawing/2014/main" id="{0C2E6871-E36D-4CD9-AD3D-205D4812D293}"/>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6195669" y="2555306"/>
            <a:ext cx="391013" cy="475615"/>
          </a:xfrm>
          <a:prstGeom prst="rect">
            <a:avLst/>
          </a:prstGeom>
          <a:noFill/>
          <a:ln>
            <a:noFill/>
          </a:ln>
          <a:extLst>
            <a:ext uri="{53640926-AAD7-44D8-BBD7-CCE9431645EC}">
              <a14:shadowObscured xmlns:a14="http://schemas.microsoft.com/office/drawing/2010/main"/>
            </a:ext>
          </a:extLst>
        </p:spPr>
      </p:pic>
      <p:pic>
        <p:nvPicPr>
          <p:cNvPr id="113" name="Picture 112">
            <a:extLst>
              <a:ext uri="{FF2B5EF4-FFF2-40B4-BE49-F238E27FC236}">
                <a16:creationId xmlns:a16="http://schemas.microsoft.com/office/drawing/2014/main" id="{02CC8779-E035-4774-9F83-34346E7370FB}"/>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6178851" y="3088114"/>
            <a:ext cx="407831" cy="401784"/>
          </a:xfrm>
          <a:prstGeom prst="rect">
            <a:avLst/>
          </a:prstGeom>
          <a:solidFill>
            <a:schemeClr val="bg1"/>
          </a:solidFill>
        </p:spPr>
      </p:pic>
      <p:pic>
        <p:nvPicPr>
          <p:cNvPr id="114" name="Picture 9">
            <a:extLst>
              <a:ext uri="{FF2B5EF4-FFF2-40B4-BE49-F238E27FC236}">
                <a16:creationId xmlns:a16="http://schemas.microsoft.com/office/drawing/2014/main" id="{5EB61CAE-94B2-47C8-9FBF-BC3B2F6493E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153474" y="2561665"/>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114">
            <a:extLst>
              <a:ext uri="{FF2B5EF4-FFF2-40B4-BE49-F238E27FC236}">
                <a16:creationId xmlns:a16="http://schemas.microsoft.com/office/drawing/2014/main" id="{3485313B-59BF-4954-AEB2-B39036D5DAA1}"/>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8164044" y="3065909"/>
            <a:ext cx="391013" cy="475615"/>
          </a:xfrm>
          <a:prstGeom prst="rect">
            <a:avLst/>
          </a:prstGeom>
          <a:noFill/>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4CA561B7-0565-46D7-B2FB-81A04FBB8B37}"/>
              </a:ext>
            </a:extLst>
          </p:cNvPr>
          <p:cNvSpPr/>
          <p:nvPr/>
        </p:nvSpPr>
        <p:spPr>
          <a:xfrm>
            <a:off x="8572670" y="2674490"/>
            <a:ext cx="1424000" cy="1107996"/>
          </a:xfrm>
          <a:prstGeom prst="rect">
            <a:avLst/>
          </a:prstGeom>
        </p:spPr>
        <p:txBody>
          <a:bodyPr wrap="square">
            <a:spAutoFit/>
          </a:bodyPr>
          <a:lstStyle/>
          <a:p>
            <a:r>
              <a:rPr lang="en-GB" sz="1100" dirty="0">
                <a:latin typeface="Century Gothic" panose="020B0502020202020204" pitchFamily="34" charset="0"/>
                <a:ea typeface="Calibri" panose="020F0502020204030204" pitchFamily="34" charset="0"/>
                <a:cs typeface="Times New Roman" panose="02020603050405020304" pitchFamily="18" charset="0"/>
              </a:rPr>
              <a:t>Create a piece of </a:t>
            </a:r>
            <a:r>
              <a:rPr lang="en-GB" sz="1100" b="1" u="sng" dirty="0">
                <a:latin typeface="Century Gothic" panose="020B0502020202020204" pitchFamily="34" charset="0"/>
                <a:ea typeface="Calibri" panose="020F0502020204030204" pitchFamily="34" charset="0"/>
                <a:cs typeface="Times New Roman" panose="02020603050405020304" pitchFamily="18" charset="0"/>
              </a:rPr>
              <a:t>propaganda </a:t>
            </a:r>
            <a:r>
              <a:rPr lang="en-GB" sz="1100" dirty="0">
                <a:latin typeface="Century Gothic" panose="020B0502020202020204" pitchFamily="34" charset="0"/>
                <a:ea typeface="Calibri" panose="020F0502020204030204" pitchFamily="34" charset="0"/>
                <a:cs typeface="Times New Roman" panose="02020603050405020304" pitchFamily="18" charset="0"/>
              </a:rPr>
              <a:t>that clearly shows the reasons that some people opposed Hunter. </a:t>
            </a:r>
          </a:p>
        </p:txBody>
      </p:sp>
      <p:sp>
        <p:nvSpPr>
          <p:cNvPr id="8" name="Rectangle 7">
            <a:extLst>
              <a:ext uri="{FF2B5EF4-FFF2-40B4-BE49-F238E27FC236}">
                <a16:creationId xmlns:a16="http://schemas.microsoft.com/office/drawing/2014/main" id="{D31CF256-7B31-4A94-8414-1984B4CA3053}"/>
              </a:ext>
            </a:extLst>
          </p:cNvPr>
          <p:cNvSpPr/>
          <p:nvPr/>
        </p:nvSpPr>
        <p:spPr>
          <a:xfrm>
            <a:off x="6112747" y="4412431"/>
            <a:ext cx="1959534" cy="830997"/>
          </a:xfrm>
          <a:prstGeom prst="rect">
            <a:avLst/>
          </a:prstGeom>
        </p:spPr>
        <p:txBody>
          <a:bodyPr wrap="square">
            <a:spAutoFit/>
          </a:bodyPr>
          <a:lstStyle/>
          <a:p>
            <a:r>
              <a:rPr lang="en-GB" sz="1200" dirty="0">
                <a:latin typeface="Century Gothic" panose="020B0502020202020204" pitchFamily="34" charset="0"/>
              </a:rPr>
              <a:t>Ehrlich. Ensure each contains keywords that link to the key individual.</a:t>
            </a:r>
            <a:endParaRPr lang="en-GB" sz="1200" dirty="0"/>
          </a:p>
        </p:txBody>
      </p:sp>
      <p:pic>
        <p:nvPicPr>
          <p:cNvPr id="116" name="Picture 115">
            <a:extLst>
              <a:ext uri="{FF2B5EF4-FFF2-40B4-BE49-F238E27FC236}">
                <a16:creationId xmlns:a16="http://schemas.microsoft.com/office/drawing/2014/main" id="{F56F98E1-1BFD-428F-84A0-048A0C89038C}"/>
              </a:ext>
            </a:extLst>
          </p:cNvPr>
          <p:cNvPicPr>
            <a:picLocks noChangeAspect="1"/>
          </p:cNvPicPr>
          <p:nvPr/>
        </p:nvPicPr>
        <p:blipFill>
          <a:blip r:embed="rId26">
            <a:extLst>
              <a:ext uri="{28A0092B-C50C-407E-A947-70E740481C1C}">
                <a14:useLocalDpi xmlns:a14="http://schemas.microsoft.com/office/drawing/2010/main" val="0"/>
              </a:ext>
              <a:ext uri="{837473B0-CC2E-450A-ABE3-18F120FF3D39}">
                <a1611:picAttrSrcUrl xmlns:a1611="http://schemas.microsoft.com/office/drawing/2016/11/main" r:id="rId27"/>
              </a:ext>
            </a:extLst>
          </a:blip>
          <a:stretch>
            <a:fillRect/>
          </a:stretch>
        </p:blipFill>
        <p:spPr>
          <a:xfrm flipH="1">
            <a:off x="6199964" y="3950721"/>
            <a:ext cx="407831" cy="401784"/>
          </a:xfrm>
          <a:prstGeom prst="rect">
            <a:avLst/>
          </a:prstGeom>
          <a:solidFill>
            <a:schemeClr val="bg1"/>
          </a:solidFill>
        </p:spPr>
      </p:pic>
      <p:pic>
        <p:nvPicPr>
          <p:cNvPr id="117" name="Picture 116">
            <a:extLst>
              <a:ext uri="{FF2B5EF4-FFF2-40B4-BE49-F238E27FC236}">
                <a16:creationId xmlns:a16="http://schemas.microsoft.com/office/drawing/2014/main" id="{B20F80B6-B1D0-4E36-BCE3-DBE30F1D9C70}"/>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8169304" y="3932482"/>
            <a:ext cx="399297" cy="475615"/>
          </a:xfrm>
          <a:prstGeom prst="rect">
            <a:avLst/>
          </a:prstGeom>
          <a:solidFill>
            <a:schemeClr val="bg1"/>
          </a:solidFill>
        </p:spPr>
      </p:pic>
      <p:pic>
        <p:nvPicPr>
          <p:cNvPr id="77" name="Picture 76">
            <a:extLst>
              <a:ext uri="{FF2B5EF4-FFF2-40B4-BE49-F238E27FC236}">
                <a16:creationId xmlns:a16="http://schemas.microsoft.com/office/drawing/2014/main" id="{A5223868-289E-4581-8734-43776067B830}"/>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383845" y="5345768"/>
            <a:ext cx="429426" cy="475615"/>
          </a:xfrm>
          <a:prstGeom prst="rect">
            <a:avLst/>
          </a:prstGeom>
          <a:noFill/>
          <a:ln>
            <a:noFill/>
          </a:ln>
          <a:extLst>
            <a:ext uri="{53640926-AAD7-44D8-BBD7-CCE9431645EC}">
              <a14:shadowObscured xmlns:a14="http://schemas.microsoft.com/office/drawing/2010/main"/>
            </a:ext>
          </a:extLst>
        </p:spPr>
      </p:pic>
      <p:pic>
        <p:nvPicPr>
          <p:cNvPr id="87" name="Picture 86">
            <a:extLst>
              <a:ext uri="{FF2B5EF4-FFF2-40B4-BE49-F238E27FC236}">
                <a16:creationId xmlns:a16="http://schemas.microsoft.com/office/drawing/2014/main" id="{A05A9C92-07AE-4EB1-B883-D727F48963DA}"/>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2318423" y="5820349"/>
            <a:ext cx="391013" cy="475615"/>
          </a:xfrm>
          <a:prstGeom prst="rect">
            <a:avLst/>
          </a:prstGeom>
          <a:noFill/>
          <a:ln>
            <a:noFill/>
          </a:ln>
          <a:extLst>
            <a:ext uri="{53640926-AAD7-44D8-BBD7-CCE9431645EC}">
              <a14:shadowObscured xmlns:a14="http://schemas.microsoft.com/office/drawing/2010/main"/>
            </a:ext>
          </a:extLst>
        </p:spPr>
      </p:pic>
      <p:pic>
        <p:nvPicPr>
          <p:cNvPr id="107" name="Picture 9">
            <a:extLst>
              <a:ext uri="{FF2B5EF4-FFF2-40B4-BE49-F238E27FC236}">
                <a16:creationId xmlns:a16="http://schemas.microsoft.com/office/drawing/2014/main" id="{C6DAC7C9-66B3-4ABC-8833-9F14EF7E6944}"/>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97512" y="5360661"/>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9">
            <a:extLst>
              <a:ext uri="{FF2B5EF4-FFF2-40B4-BE49-F238E27FC236}">
                <a16:creationId xmlns:a16="http://schemas.microsoft.com/office/drawing/2014/main" id="{025EC83B-B238-4E35-80EF-1F923362432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239040" y="5354259"/>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117">
            <a:extLst>
              <a:ext uri="{FF2B5EF4-FFF2-40B4-BE49-F238E27FC236}">
                <a16:creationId xmlns:a16="http://schemas.microsoft.com/office/drawing/2014/main" id="{AF4BED5F-6522-462B-AAFA-A62D8536F62F}"/>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6206963" y="5366654"/>
            <a:ext cx="438150" cy="46609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EB266F9-A0E6-4256-80A8-60B148D59FF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65392" y="1702957"/>
            <a:ext cx="2971846" cy="4671899"/>
          </a:xfrm>
          <a:prstGeom prst="rect">
            <a:avLst/>
          </a:prstGeom>
        </p:spPr>
      </p:pic>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a:t>
            </a:r>
          </a:p>
        </p:txBody>
      </p:sp>
      <p:pic>
        <p:nvPicPr>
          <p:cNvPr id="3" name="Picture 2">
            <a:hlinkClick r:id="rId4" action="ppaction://hlinksldjump"/>
            <a:extLst>
              <a:ext uri="{FF2B5EF4-FFF2-40B4-BE49-F238E27FC236}">
                <a16:creationId xmlns:a16="http://schemas.microsoft.com/office/drawing/2014/main" id="{9FBD29B2-6E58-4468-8564-FAE4587E24D3}"/>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885AFCEA-7492-4906-8036-F01F33D5353B}"/>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 name="Rectangle 1">
            <a:extLst>
              <a:ext uri="{FF2B5EF4-FFF2-40B4-BE49-F238E27FC236}">
                <a16:creationId xmlns:a16="http://schemas.microsoft.com/office/drawing/2014/main" id="{26EC1890-26D4-4968-90AE-86FB17D221CC}"/>
              </a:ext>
            </a:extLst>
          </p:cNvPr>
          <p:cNvSpPr/>
          <p:nvPr/>
        </p:nvSpPr>
        <p:spPr>
          <a:xfrm>
            <a:off x="933060" y="4038906"/>
            <a:ext cx="1686469" cy="1200329"/>
          </a:xfrm>
          <a:prstGeom prst="rect">
            <a:avLst/>
          </a:prstGeom>
        </p:spPr>
        <p:txBody>
          <a:bodyPr wrap="square">
            <a:spAutoFit/>
          </a:bodyPr>
          <a:lstStyle/>
          <a:p>
            <a:pPr algn="ctr"/>
            <a:r>
              <a:rPr lang="en-GB" dirty="0">
                <a:hlinkClick r:id="rId7"/>
              </a:rPr>
              <a:t>https://www.youtube.com/watch?v=blEjKk8NpKU</a:t>
            </a:r>
            <a:endParaRPr lang="en-GB" dirty="0"/>
          </a:p>
        </p:txBody>
      </p:sp>
      <p:sp>
        <p:nvSpPr>
          <p:cNvPr id="7" name="Rectangle 6">
            <a:extLst>
              <a:ext uri="{FF2B5EF4-FFF2-40B4-BE49-F238E27FC236}">
                <a16:creationId xmlns:a16="http://schemas.microsoft.com/office/drawing/2014/main" id="{7EEB2B6B-5860-48F0-9E06-FAD1C06EBCC4}"/>
              </a:ext>
            </a:extLst>
          </p:cNvPr>
          <p:cNvSpPr>
            <a:spLocks noChangeArrowheads="1"/>
          </p:cNvSpPr>
          <p:nvPr/>
        </p:nvSpPr>
        <p:spPr bwMode="auto">
          <a:xfrm>
            <a:off x="4012164" y="305508"/>
            <a:ext cx="7874094" cy="3416320"/>
          </a:xfrm>
          <a:prstGeom prst="rect">
            <a:avLst/>
          </a:prstGeom>
          <a:solidFill>
            <a:schemeClr val="accent1">
              <a:lumMod val="60000"/>
              <a:lumOff val="40000"/>
            </a:schemeClr>
          </a:solidFill>
          <a:ln w="28575">
            <a:solidFill>
              <a:schemeClr val="tx1"/>
            </a:solid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GB" altLang="en-US" sz="20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Task:</a:t>
            </a:r>
            <a:r>
              <a:rPr kumimoji="0" lang="en-GB" altLang="en-US" sz="20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p>
          <a:p>
            <a:pPr eaLnBrk="0" fontAlgn="base" hangingPunct="0">
              <a:spcBef>
                <a:spcPct val="0"/>
              </a:spcBef>
              <a:spcAft>
                <a:spcPct val="0"/>
              </a:spcAft>
            </a:pPr>
            <a:endParaRPr lang="en-GB" altLang="en-US" dirty="0">
              <a:latin typeface="Century Gothic" panose="020B050202020202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r>
              <a:rPr kumimoji="0" lang="en-GB" altLang="en-US"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Watch the video clip below about the development of hospitals since the 16</a:t>
            </a:r>
            <a:r>
              <a:rPr kumimoji="0" lang="en-GB" altLang="en-US" i="0" strike="noStrike" cap="none" normalizeH="0" baseline="3000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th</a:t>
            </a:r>
            <a:r>
              <a:rPr kumimoji="0" lang="en-GB" altLang="en-US"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century.</a:t>
            </a:r>
          </a:p>
          <a:p>
            <a:pPr eaLnBrk="0" fontAlgn="base" hangingPunct="0">
              <a:spcBef>
                <a:spcPct val="0"/>
              </a:spcBef>
              <a:spcAft>
                <a:spcPct val="0"/>
              </a:spcAft>
            </a:pPr>
            <a:endParaRPr lang="en-GB" dirty="0">
              <a:latin typeface="Century Gothic" panose="020B0502020202020204" pitchFamily="34" charset="0"/>
              <a:cs typeface="Times New Roman" panose="02020603050405020304" pitchFamily="18" charset="0"/>
            </a:endParaRPr>
          </a:p>
          <a:p>
            <a:pPr eaLnBrk="0" fontAlgn="base" hangingPunct="0">
              <a:spcBef>
                <a:spcPct val="0"/>
              </a:spcBef>
              <a:spcAft>
                <a:spcPct val="0"/>
              </a:spcAft>
            </a:pPr>
            <a:r>
              <a:rPr lang="en-GB" dirty="0">
                <a:latin typeface="Century Gothic" panose="020B0502020202020204" pitchFamily="34" charset="0"/>
                <a:cs typeface="Times New Roman" panose="02020603050405020304" pitchFamily="18" charset="0"/>
              </a:rPr>
              <a:t>As you watch jot down significant developments/ events/ people and the dates.</a:t>
            </a:r>
          </a:p>
          <a:p>
            <a:pPr eaLnBrk="0" fontAlgn="base" hangingPunct="0">
              <a:spcBef>
                <a:spcPct val="0"/>
              </a:spcBef>
              <a:spcAft>
                <a:spcPct val="0"/>
              </a:spcAft>
            </a:pPr>
            <a:endParaRPr lang="en-GB" dirty="0">
              <a:latin typeface="Century Gothic" panose="020B0502020202020204" pitchFamily="34" charset="0"/>
              <a:cs typeface="Times New Roman" panose="02020603050405020304" pitchFamily="18" charset="0"/>
            </a:endParaRPr>
          </a:p>
          <a:p>
            <a:pPr eaLnBrk="0" fontAlgn="base" hangingPunct="0">
              <a:spcBef>
                <a:spcPct val="0"/>
              </a:spcBef>
              <a:spcAft>
                <a:spcPct val="0"/>
              </a:spcAft>
            </a:pPr>
            <a:r>
              <a:rPr lang="en-GB" dirty="0">
                <a:latin typeface="Century Gothic" panose="020B0502020202020204" pitchFamily="34" charset="0"/>
                <a:cs typeface="Times New Roman" panose="02020603050405020304" pitchFamily="18" charset="0"/>
              </a:rPr>
              <a:t>Use your creative skills to produce a timeline (in chronological order) showing how hospitals developed over time. Ensure to include key details, dates, colours and images/ icons. </a:t>
            </a:r>
          </a:p>
          <a:p>
            <a:pPr eaLnBrk="0" fontAlgn="base" hangingPunct="0">
              <a:spcBef>
                <a:spcPct val="0"/>
              </a:spcBef>
              <a:spcAft>
                <a:spcPct val="0"/>
              </a:spcAft>
            </a:pPr>
            <a:endParaRPr lang="en-GB" dirty="0">
              <a:latin typeface="Century Gothic" panose="020B0502020202020204" pitchFamily="34" charset="0"/>
            </a:endParaRPr>
          </a:p>
        </p:txBody>
      </p:sp>
      <p:pic>
        <p:nvPicPr>
          <p:cNvPr id="15362" name="Picture 2" descr="38 Timeline Template Examples and Design Tips - Venngage">
            <a:extLst>
              <a:ext uri="{FF2B5EF4-FFF2-40B4-BE49-F238E27FC236}">
                <a16:creationId xmlns:a16="http://schemas.microsoft.com/office/drawing/2014/main" id="{CFF67786-1AA5-4466-A13C-62082A2F09F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4531" y="3943743"/>
            <a:ext cx="3675063" cy="2839612"/>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Florence Nightingale - Wikipedia">
            <a:extLst>
              <a:ext uri="{FF2B5EF4-FFF2-40B4-BE49-F238E27FC236}">
                <a16:creationId xmlns:a16="http://schemas.microsoft.com/office/drawing/2014/main" id="{ECB5C77F-D333-4ACD-975E-60F378057A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53338" y="3886814"/>
            <a:ext cx="2068869" cy="28756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8CB76A3-BC91-4994-A025-6A46E4142609}"/>
              </a:ext>
            </a:extLst>
          </p:cNvPr>
          <p:cNvPicPr/>
          <p:nvPr/>
        </p:nvPicPr>
        <p:blipFill rotWithShape="1">
          <a:blip r:embed="rId10">
            <a:extLst>
              <a:ext uri="{28A0092B-C50C-407E-A947-70E740481C1C}">
                <a14:useLocalDpi xmlns:a14="http://schemas.microsoft.com/office/drawing/2010/main" val="0"/>
              </a:ext>
            </a:extLst>
          </a:blip>
          <a:srcRect l="20751" t="54076" r="74442" b="36831"/>
          <a:stretch/>
        </p:blipFill>
        <p:spPr bwMode="auto">
          <a:xfrm>
            <a:off x="1483710" y="182165"/>
            <a:ext cx="457057" cy="475615"/>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E6EE4A42-33B6-47D0-87CB-0A7D0170BCED}"/>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flipH="1">
            <a:off x="2031586" y="182165"/>
            <a:ext cx="482772" cy="475614"/>
          </a:xfrm>
          <a:prstGeom prst="rect">
            <a:avLst/>
          </a:prstGeom>
          <a:solidFill>
            <a:schemeClr val="bg1"/>
          </a:solidFill>
        </p:spPr>
      </p:pic>
    </p:spTree>
    <p:extLst>
      <p:ext uri="{BB962C8B-B14F-4D97-AF65-F5344CB8AC3E}">
        <p14:creationId xmlns:p14="http://schemas.microsoft.com/office/powerpoint/2010/main" val="2479296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834C67A-78B7-40F6-BCF0-0DB1582663ED}"/>
              </a:ext>
            </a:extLst>
          </p:cNvPr>
          <p:cNvSpPr/>
          <p:nvPr/>
        </p:nvSpPr>
        <p:spPr>
          <a:xfrm>
            <a:off x="1811493" y="2320604"/>
            <a:ext cx="8550151" cy="2248726"/>
          </a:xfrm>
          <a:prstGeom prst="rect">
            <a:avLst/>
          </a:prstGeom>
          <a:solidFill>
            <a:schemeClr val="accent1">
              <a:lumMod val="60000"/>
              <a:lumOff val="40000"/>
            </a:schemeClr>
          </a:solidFill>
          <a:ln w="38100">
            <a:solidFill>
              <a:schemeClr val="tx1"/>
            </a:solidFill>
          </a:ln>
        </p:spPr>
        <p:txBody>
          <a:bodyPr wrap="square">
            <a:spAutoFit/>
          </a:bodyPr>
          <a:lstStyle/>
          <a:p>
            <a:pPr>
              <a:lnSpc>
                <a:spcPct val="107000"/>
              </a:lnSpc>
              <a:spcAft>
                <a:spcPts val="800"/>
              </a:spcAft>
            </a:pPr>
            <a:endParaRPr lang="en-GB"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pic>
        <p:nvPicPr>
          <p:cNvPr id="3" name="Picture 2">
            <a:hlinkClick r:id="rId2" action="ppaction://hlinksldjump"/>
            <a:extLst>
              <a:ext uri="{FF2B5EF4-FFF2-40B4-BE49-F238E27FC236}">
                <a16:creationId xmlns:a16="http://schemas.microsoft.com/office/drawing/2014/main" id="{C9026519-FFE2-4EF7-A0BC-F20A0588239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47003295-FA66-4BFC-9FEB-785B6835E411}"/>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 name="Rectangle 1">
            <a:extLst>
              <a:ext uri="{FF2B5EF4-FFF2-40B4-BE49-F238E27FC236}">
                <a16:creationId xmlns:a16="http://schemas.microsoft.com/office/drawing/2014/main" id="{91020CA0-D55B-4A77-AB1E-CC552744D799}"/>
              </a:ext>
            </a:extLst>
          </p:cNvPr>
          <p:cNvSpPr/>
          <p:nvPr/>
        </p:nvSpPr>
        <p:spPr>
          <a:xfrm>
            <a:off x="1996775" y="2469894"/>
            <a:ext cx="5660524" cy="369332"/>
          </a:xfrm>
          <a:prstGeom prst="rect">
            <a:avLst/>
          </a:prstGeom>
        </p:spPr>
        <p:txBody>
          <a:bodyPr wrap="none">
            <a:spAutoFit/>
          </a:bodyPr>
          <a:lstStyle/>
          <a:p>
            <a:r>
              <a:rPr lang="en-GB" dirty="0">
                <a:hlinkClick r:id="rId5"/>
              </a:rPr>
              <a:t>https://www.youtube.com/watch?v=BT14Xzqvfoo&amp;t=282s</a:t>
            </a:r>
            <a:endParaRPr lang="en-GB" dirty="0"/>
          </a:p>
        </p:txBody>
      </p:sp>
      <p:sp>
        <p:nvSpPr>
          <p:cNvPr id="6" name="Rectangle 5">
            <a:extLst>
              <a:ext uri="{FF2B5EF4-FFF2-40B4-BE49-F238E27FC236}">
                <a16:creationId xmlns:a16="http://schemas.microsoft.com/office/drawing/2014/main" id="{A40ED783-EFBD-403F-8BD2-6D045564525F}"/>
              </a:ext>
            </a:extLst>
          </p:cNvPr>
          <p:cNvSpPr/>
          <p:nvPr/>
        </p:nvSpPr>
        <p:spPr>
          <a:xfrm>
            <a:off x="1996775" y="2945756"/>
            <a:ext cx="4812408" cy="369332"/>
          </a:xfrm>
          <a:prstGeom prst="rect">
            <a:avLst/>
          </a:prstGeom>
        </p:spPr>
        <p:txBody>
          <a:bodyPr wrap="none">
            <a:spAutoFit/>
          </a:bodyPr>
          <a:lstStyle/>
          <a:p>
            <a:r>
              <a:rPr lang="en-GB" dirty="0">
                <a:hlinkClick r:id="rId6"/>
              </a:rPr>
              <a:t>https://www.youtube.com/watch?v=oXn_fQei-Ec</a:t>
            </a:r>
            <a:endParaRPr lang="en-GB" dirty="0"/>
          </a:p>
        </p:txBody>
      </p:sp>
      <p:sp>
        <p:nvSpPr>
          <p:cNvPr id="7" name="Rectangle 6">
            <a:extLst>
              <a:ext uri="{FF2B5EF4-FFF2-40B4-BE49-F238E27FC236}">
                <a16:creationId xmlns:a16="http://schemas.microsoft.com/office/drawing/2014/main" id="{75E07F98-6E1E-43F0-A278-3536F409BE32}"/>
              </a:ext>
            </a:extLst>
          </p:cNvPr>
          <p:cNvSpPr/>
          <p:nvPr/>
        </p:nvSpPr>
        <p:spPr>
          <a:xfrm>
            <a:off x="1996775" y="3465552"/>
            <a:ext cx="5495222" cy="369332"/>
          </a:xfrm>
          <a:prstGeom prst="rect">
            <a:avLst/>
          </a:prstGeom>
        </p:spPr>
        <p:txBody>
          <a:bodyPr wrap="none">
            <a:spAutoFit/>
          </a:bodyPr>
          <a:lstStyle/>
          <a:p>
            <a:r>
              <a:rPr lang="en-GB" dirty="0">
                <a:hlinkClick r:id="rId7"/>
              </a:rPr>
              <a:t>https://www.youtube.com/watch?v=7pjAH84f-c0&amp;t=35s</a:t>
            </a:r>
            <a:endParaRPr lang="en-GB" dirty="0"/>
          </a:p>
        </p:txBody>
      </p:sp>
      <p:sp>
        <p:nvSpPr>
          <p:cNvPr id="8" name="Rectangle 7">
            <a:extLst>
              <a:ext uri="{FF2B5EF4-FFF2-40B4-BE49-F238E27FC236}">
                <a16:creationId xmlns:a16="http://schemas.microsoft.com/office/drawing/2014/main" id="{14E44D1D-9065-483C-9F06-10DA2E2E78D2}"/>
              </a:ext>
            </a:extLst>
          </p:cNvPr>
          <p:cNvSpPr/>
          <p:nvPr/>
        </p:nvSpPr>
        <p:spPr>
          <a:xfrm>
            <a:off x="1996775" y="3985348"/>
            <a:ext cx="4919616" cy="369332"/>
          </a:xfrm>
          <a:prstGeom prst="rect">
            <a:avLst/>
          </a:prstGeom>
        </p:spPr>
        <p:txBody>
          <a:bodyPr wrap="none">
            <a:spAutoFit/>
          </a:bodyPr>
          <a:lstStyle/>
          <a:p>
            <a:r>
              <a:rPr lang="en-GB" dirty="0">
                <a:hlinkClick r:id="rId8"/>
              </a:rPr>
              <a:t>https://www.youtube.com/watch?v=z4EOxPvkLQg</a:t>
            </a:r>
            <a:endParaRPr lang="en-GB" dirty="0"/>
          </a:p>
        </p:txBody>
      </p:sp>
      <p:pic>
        <p:nvPicPr>
          <p:cNvPr id="9" name="Picture 9">
            <a:extLst>
              <a:ext uri="{FF2B5EF4-FFF2-40B4-BE49-F238E27FC236}">
                <a16:creationId xmlns:a16="http://schemas.microsoft.com/office/drawing/2014/main" id="{EFC83134-3D3A-4FF1-B167-4DD7215A319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92461" y="165082"/>
            <a:ext cx="470964" cy="47561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F07BEA5-D0D1-4C97-847A-28A5DE86DDED}"/>
              </a:ext>
            </a:extLst>
          </p:cNvPr>
          <p:cNvPicPr/>
          <p:nvPr/>
        </p:nvPicPr>
        <p:blipFill rotWithShape="1">
          <a:blip r:embed="rId10">
            <a:extLst>
              <a:ext uri="{28A0092B-C50C-407E-A947-70E740481C1C}">
                <a14:useLocalDpi xmlns:a14="http://schemas.microsoft.com/office/drawing/2010/main" val="0"/>
              </a:ext>
            </a:extLst>
          </a:blip>
          <a:srcRect l="20751" t="54076" r="74442" b="36831"/>
          <a:stretch/>
        </p:blipFill>
        <p:spPr bwMode="auto">
          <a:xfrm>
            <a:off x="2141607" y="165082"/>
            <a:ext cx="470964" cy="475615"/>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9ABAD280-57B9-4950-88FC-96481C4D46B8}"/>
              </a:ext>
            </a:extLst>
          </p:cNvPr>
          <p:cNvSpPr/>
          <p:nvPr/>
        </p:nvSpPr>
        <p:spPr>
          <a:xfrm>
            <a:off x="341923" y="904351"/>
            <a:ext cx="11489293" cy="1061188"/>
          </a:xfrm>
          <a:prstGeom prst="rect">
            <a:avLst/>
          </a:prstGeom>
          <a:solidFill>
            <a:srgbClr val="00B0F0"/>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John Hunter is a significant individual in medicine for several reasons but he was not without his many critics.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Watch the following video clips and revise your notes on Hunter. </a:t>
            </a:r>
          </a:p>
        </p:txBody>
      </p:sp>
      <p:sp>
        <p:nvSpPr>
          <p:cNvPr id="13" name="Rectangle 12">
            <a:extLst>
              <a:ext uri="{FF2B5EF4-FFF2-40B4-BE49-F238E27FC236}">
                <a16:creationId xmlns:a16="http://schemas.microsoft.com/office/drawing/2014/main" id="{F4AFD502-E9F6-4C92-A533-B8AABE35495C}"/>
              </a:ext>
            </a:extLst>
          </p:cNvPr>
          <p:cNvSpPr/>
          <p:nvPr/>
        </p:nvSpPr>
        <p:spPr>
          <a:xfrm>
            <a:off x="351353" y="4830609"/>
            <a:ext cx="10537471" cy="1460143"/>
          </a:xfrm>
          <a:prstGeom prst="rect">
            <a:avLst/>
          </a:prstGeom>
          <a:solidFill>
            <a:srgbClr val="00B0F0"/>
          </a:solidFill>
          <a:ln w="38100">
            <a:solidFill>
              <a:schemeClr val="tx1"/>
            </a:solidFill>
          </a:ln>
        </p:spPr>
        <p:txBody>
          <a:bodyPr wrap="square">
            <a:spAutoFit/>
          </a:bodyPr>
          <a:lstStyle/>
          <a:p>
            <a:pP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Task:</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Imagine you are one of the people who oppose Hunter and his methods. Create a piece of </a:t>
            </a:r>
            <a:r>
              <a:rPr lang="en-GB" b="1" u="sng" dirty="0">
                <a:latin typeface="Century Gothic" panose="020B0502020202020204" pitchFamily="34" charset="0"/>
                <a:ea typeface="Calibri" panose="020F0502020204030204" pitchFamily="34" charset="0"/>
                <a:cs typeface="Times New Roman" panose="02020603050405020304" pitchFamily="18" charset="0"/>
              </a:rPr>
              <a:t>propaganda </a:t>
            </a:r>
            <a:r>
              <a:rPr lang="en-GB" dirty="0">
                <a:latin typeface="Century Gothic" panose="020B0502020202020204" pitchFamily="34" charset="0"/>
                <a:ea typeface="Calibri" panose="020F0502020204030204" pitchFamily="34" charset="0"/>
                <a:cs typeface="Times New Roman" panose="02020603050405020304" pitchFamily="18" charset="0"/>
              </a:rPr>
              <a:t>that clearly shows the reasons that some people opposed Hunter. </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Think about his dissections, rumours of body snatching, his museum etc. </a:t>
            </a:r>
          </a:p>
        </p:txBody>
      </p:sp>
      <p:pic>
        <p:nvPicPr>
          <p:cNvPr id="14" name="Picture 13">
            <a:extLst>
              <a:ext uri="{FF2B5EF4-FFF2-40B4-BE49-F238E27FC236}">
                <a16:creationId xmlns:a16="http://schemas.microsoft.com/office/drawing/2014/main" id="{A7B520DD-3970-4448-B675-1FD8D9C06EC9}"/>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513445" y="2226818"/>
            <a:ext cx="390689" cy="646824"/>
          </a:xfrm>
          <a:prstGeom prst="rect">
            <a:avLst/>
          </a:prstGeom>
        </p:spPr>
      </p:pic>
      <p:pic>
        <p:nvPicPr>
          <p:cNvPr id="15" name="Picture 14">
            <a:extLst>
              <a:ext uri="{FF2B5EF4-FFF2-40B4-BE49-F238E27FC236}">
                <a16:creationId xmlns:a16="http://schemas.microsoft.com/office/drawing/2014/main" id="{0543480E-64E3-462E-92AD-1147DC70B17A}"/>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513444" y="2730059"/>
            <a:ext cx="390689" cy="646824"/>
          </a:xfrm>
          <a:prstGeom prst="rect">
            <a:avLst/>
          </a:prstGeom>
        </p:spPr>
      </p:pic>
      <p:pic>
        <p:nvPicPr>
          <p:cNvPr id="16" name="Picture 15">
            <a:extLst>
              <a:ext uri="{FF2B5EF4-FFF2-40B4-BE49-F238E27FC236}">
                <a16:creationId xmlns:a16="http://schemas.microsoft.com/office/drawing/2014/main" id="{03F0EF5D-E963-447A-8844-623DD9184190}"/>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513443" y="3275682"/>
            <a:ext cx="390689" cy="646824"/>
          </a:xfrm>
          <a:prstGeom prst="rect">
            <a:avLst/>
          </a:prstGeom>
        </p:spPr>
      </p:pic>
      <p:pic>
        <p:nvPicPr>
          <p:cNvPr id="17" name="Picture 16">
            <a:extLst>
              <a:ext uri="{FF2B5EF4-FFF2-40B4-BE49-F238E27FC236}">
                <a16:creationId xmlns:a16="http://schemas.microsoft.com/office/drawing/2014/main" id="{92125659-DE4C-4D59-BC14-DC2952A8124D}"/>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513443" y="3797587"/>
            <a:ext cx="390689" cy="646824"/>
          </a:xfrm>
          <a:prstGeom prst="rect">
            <a:avLst/>
          </a:prstGeom>
        </p:spPr>
      </p:pic>
      <p:pic>
        <p:nvPicPr>
          <p:cNvPr id="14338" name="Picture 2" descr="John Hunter Quotes - 7 Science Quotes - Dictionary of Science ...">
            <a:extLst>
              <a:ext uri="{FF2B5EF4-FFF2-40B4-BE49-F238E27FC236}">
                <a16:creationId xmlns:a16="http://schemas.microsoft.com/office/drawing/2014/main" id="{5875A2B7-D110-446B-BA7F-5BC3D8501E5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49214" y="2176162"/>
            <a:ext cx="1846011" cy="2461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197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93A90E47-FBA1-40EC-9647-069C0833BBA4}"/>
              </a:ext>
            </a:extLst>
          </p:cNvPr>
          <p:cNvSpPr>
            <a:spLocks noChangeArrowheads="1"/>
          </p:cNvSpPr>
          <p:nvPr/>
        </p:nvSpPr>
        <p:spPr bwMode="auto">
          <a:xfrm>
            <a:off x="373224" y="32657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4" name="Rectangle 4">
            <a:extLst>
              <a:ext uri="{FF2B5EF4-FFF2-40B4-BE49-F238E27FC236}">
                <a16:creationId xmlns:a16="http://schemas.microsoft.com/office/drawing/2014/main" id="{07510416-471F-4FF1-B4BE-D6319F8A5FEF}"/>
              </a:ext>
            </a:extLst>
          </p:cNvPr>
          <p:cNvSpPr>
            <a:spLocks noChangeArrowheads="1"/>
          </p:cNvSpPr>
          <p:nvPr/>
        </p:nvSpPr>
        <p:spPr bwMode="auto">
          <a:xfrm>
            <a:off x="373224" y="783772"/>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GB" dirty="0"/>
          </a:p>
        </p:txBody>
      </p:sp>
      <p:sp>
        <p:nvSpPr>
          <p:cNvPr id="5" name="Rectangle 6">
            <a:extLst>
              <a:ext uri="{FF2B5EF4-FFF2-40B4-BE49-F238E27FC236}">
                <a16:creationId xmlns:a16="http://schemas.microsoft.com/office/drawing/2014/main" id="{68C86B7F-A271-4353-A05B-333876B3E593}"/>
              </a:ext>
            </a:extLst>
          </p:cNvPr>
          <p:cNvSpPr>
            <a:spLocks noChangeArrowheads="1"/>
          </p:cNvSpPr>
          <p:nvPr/>
        </p:nvSpPr>
        <p:spPr bwMode="auto">
          <a:xfrm>
            <a:off x="2095146" y="326311"/>
            <a:ext cx="9884418" cy="584775"/>
          </a:xfrm>
          <a:prstGeom prst="rect">
            <a:avLst/>
          </a:prstGeom>
          <a:solidFill>
            <a:schemeClr val="accent1">
              <a:lumMod val="60000"/>
              <a:lumOff val="40000"/>
            </a:schemeClr>
          </a:solidFill>
          <a:ln w="28575">
            <a:solidFill>
              <a:schemeClr val="tx1"/>
            </a:solidFill>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Question 3: </a:t>
            </a:r>
            <a:r>
              <a:rPr lang="en-GB" sz="1600" b="1" u="sng" dirty="0">
                <a:latin typeface="Century Gothic" panose="020B0502020202020204" pitchFamily="34" charset="0"/>
              </a:rPr>
              <a:t>Compare the problems of Public Health in the Middle Ages to the early part of the Industrial Revolution. In what ways were they similar? (8)</a:t>
            </a:r>
            <a:endParaRPr kumimoji="0" lang="en-GB" altLang="en-US" sz="1600" b="1" i="0" u="sng" strike="noStrike" cap="none" normalizeH="0" baseline="0" dirty="0">
              <a:ln>
                <a:noFill/>
              </a:ln>
              <a:solidFill>
                <a:schemeClr val="tx1"/>
              </a:solidFill>
              <a:effectLst/>
              <a:latin typeface="Century Gothic" panose="020B0502020202020204" pitchFamily="34" charset="0"/>
            </a:endParaRPr>
          </a:p>
        </p:txBody>
      </p:sp>
      <p:sp>
        <p:nvSpPr>
          <p:cNvPr id="8" name="TextBox 7">
            <a:extLst>
              <a:ext uri="{FF2B5EF4-FFF2-40B4-BE49-F238E27FC236}">
                <a16:creationId xmlns:a16="http://schemas.microsoft.com/office/drawing/2014/main" id="{66128546-C405-4038-9FE9-6E83745FA702}"/>
              </a:ext>
            </a:extLst>
          </p:cNvPr>
          <p:cNvSpPr txBox="1"/>
          <p:nvPr/>
        </p:nvSpPr>
        <p:spPr>
          <a:xfrm>
            <a:off x="175938" y="224798"/>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pic>
        <p:nvPicPr>
          <p:cNvPr id="9" name="Picture 8">
            <a:extLst>
              <a:ext uri="{FF2B5EF4-FFF2-40B4-BE49-F238E27FC236}">
                <a16:creationId xmlns:a16="http://schemas.microsoft.com/office/drawing/2014/main" id="{6BFEAAAF-117F-442E-8565-5D56F1788C6C}"/>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1598338" y="250086"/>
            <a:ext cx="416414" cy="405761"/>
          </a:xfrm>
          <a:prstGeom prst="rect">
            <a:avLst/>
          </a:prstGeom>
          <a:noFill/>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58238ED4-2B75-4366-8EB6-E6AB68D2026D}"/>
              </a:ext>
            </a:extLst>
          </p:cNvPr>
          <p:cNvSpPr/>
          <p:nvPr/>
        </p:nvSpPr>
        <p:spPr>
          <a:xfrm>
            <a:off x="6037095" y="1273971"/>
            <a:ext cx="5688180" cy="2911887"/>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similarity between public health in the middle ages and the early part of the industrial revolution was………………………………………………………………… In the Middle Ages……………………………………………… This was similar in the early Industrial Revolution ………………………………………………………………………The reason it was similar in both periods is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7030A0"/>
                </a:solidFill>
                <a:latin typeface="Century Gothic" panose="020B0502020202020204" pitchFamily="34" charset="0"/>
                <a:ea typeface="Calibri" panose="020F0502020204030204" pitchFamily="34" charset="0"/>
                <a:cs typeface="Times New Roman" panose="02020603050405020304" pitchFamily="18" charset="0"/>
              </a:rPr>
              <a:t>Repeat for Paragraph 2 and Paragraph 3</a:t>
            </a:r>
          </a:p>
        </p:txBody>
      </p:sp>
      <p:pic>
        <p:nvPicPr>
          <p:cNvPr id="16" name="Picture 15">
            <a:extLst>
              <a:ext uri="{FF2B5EF4-FFF2-40B4-BE49-F238E27FC236}">
                <a16:creationId xmlns:a16="http://schemas.microsoft.com/office/drawing/2014/main" id="{32612C7F-54A1-437B-A0CF-CF7860A32D1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241609" y="718564"/>
            <a:ext cx="759191" cy="759191"/>
          </a:xfrm>
          <a:prstGeom prst="rect">
            <a:avLst/>
          </a:prstGeom>
        </p:spPr>
      </p:pic>
      <p:pic>
        <p:nvPicPr>
          <p:cNvPr id="17" name="Picture 16">
            <a:hlinkClick r:id="rId5" action="ppaction://hlinksldjump"/>
            <a:extLst>
              <a:ext uri="{FF2B5EF4-FFF2-40B4-BE49-F238E27FC236}">
                <a16:creationId xmlns:a16="http://schemas.microsoft.com/office/drawing/2014/main" id="{01BF9B80-A695-459C-BDD4-515CF4EC5EB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1330841" y="6098809"/>
            <a:ext cx="738332" cy="590666"/>
          </a:xfrm>
          <a:prstGeom prst="rect">
            <a:avLst/>
          </a:prstGeom>
        </p:spPr>
      </p:pic>
      <p:sp>
        <p:nvSpPr>
          <p:cNvPr id="18" name="TextBox 17">
            <a:extLst>
              <a:ext uri="{FF2B5EF4-FFF2-40B4-BE49-F238E27FC236}">
                <a16:creationId xmlns:a16="http://schemas.microsoft.com/office/drawing/2014/main" id="{C4276C79-FD84-4CF6-ADFC-4FB6823A78D9}"/>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19" name="Rectangle 18">
            <a:extLst>
              <a:ext uri="{FF2B5EF4-FFF2-40B4-BE49-F238E27FC236}">
                <a16:creationId xmlns:a16="http://schemas.microsoft.com/office/drawing/2014/main" id="{DC248FDA-2FCF-4C9A-AEA0-BBB8D5F253F2}"/>
              </a:ext>
            </a:extLst>
          </p:cNvPr>
          <p:cNvSpPr/>
          <p:nvPr/>
        </p:nvSpPr>
        <p:spPr>
          <a:xfrm>
            <a:off x="285939" y="1231592"/>
            <a:ext cx="5168217" cy="4036233"/>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u="sng" dirty="0">
                <a:latin typeface="Century Gothic" panose="020B0502020202020204" pitchFamily="34" charset="0"/>
                <a:ea typeface="Calibri" panose="020F0502020204030204" pitchFamily="34" charset="0"/>
                <a:cs typeface="Times New Roman" panose="02020603050405020304" pitchFamily="18" charset="0"/>
              </a:rPr>
              <a:t>10 minutes- 3 paras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You need to explain the SIMILARITIES. In this question what were the SAME problems seen in both time periods? The question wants to show events over time.</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1- Choose one public health issue that exists in both time periods. Choose an obvious or simple one to start. </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2- Choose a second similarity to discuss.</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3- Leave your most complex similarity for the last paragraph.</a:t>
            </a:r>
          </a:p>
        </p:txBody>
      </p:sp>
      <p:pic>
        <p:nvPicPr>
          <p:cNvPr id="20" name="Picture 19">
            <a:extLst>
              <a:ext uri="{FF2B5EF4-FFF2-40B4-BE49-F238E27FC236}">
                <a16:creationId xmlns:a16="http://schemas.microsoft.com/office/drawing/2014/main" id="{9FAEFE74-BADE-4342-A6AF-CA730D3A891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490453" y="961160"/>
            <a:ext cx="759191" cy="759191"/>
          </a:xfrm>
          <a:prstGeom prst="rect">
            <a:avLst/>
          </a:prstGeom>
        </p:spPr>
      </p:pic>
      <p:sp>
        <p:nvSpPr>
          <p:cNvPr id="21" name="Rectangle 20">
            <a:extLst>
              <a:ext uri="{FF2B5EF4-FFF2-40B4-BE49-F238E27FC236}">
                <a16:creationId xmlns:a16="http://schemas.microsoft.com/office/drawing/2014/main" id="{5926C374-2201-4444-B44A-5F902A627F8A}"/>
              </a:ext>
            </a:extLst>
          </p:cNvPr>
          <p:cNvSpPr/>
          <p:nvPr/>
        </p:nvSpPr>
        <p:spPr>
          <a:xfrm>
            <a:off x="285939" y="5443473"/>
            <a:ext cx="5168217" cy="1357551"/>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u="sng" dirty="0">
                <a:latin typeface="Century Gothic" panose="020B0502020202020204" pitchFamily="34" charset="0"/>
                <a:ea typeface="Calibri" panose="020F0502020204030204" pitchFamily="34" charset="0"/>
                <a:cs typeface="Times New Roman" panose="02020603050405020304" pitchFamily="18" charset="0"/>
              </a:rPr>
              <a:t>Things to include:</a:t>
            </a:r>
            <a:endParaRPr lang="en-GB"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Disease, waste, overcrowding, dirt, no germ theory, miasma, superstitious, quarantine, lack of government action/ support.</a:t>
            </a:r>
          </a:p>
        </p:txBody>
      </p:sp>
      <p:sp>
        <p:nvSpPr>
          <p:cNvPr id="6" name="Rectangle 5">
            <a:extLst>
              <a:ext uri="{FF2B5EF4-FFF2-40B4-BE49-F238E27FC236}">
                <a16:creationId xmlns:a16="http://schemas.microsoft.com/office/drawing/2014/main" id="{72097074-138F-4453-90CD-8A62DB6DEF46}"/>
              </a:ext>
            </a:extLst>
          </p:cNvPr>
          <p:cNvSpPr/>
          <p:nvPr/>
        </p:nvSpPr>
        <p:spPr>
          <a:xfrm>
            <a:off x="6695514" y="4773001"/>
            <a:ext cx="4391395" cy="338554"/>
          </a:xfrm>
          <a:prstGeom prst="rect">
            <a:avLst/>
          </a:prstGeom>
        </p:spPr>
        <p:txBody>
          <a:bodyPr wrap="none">
            <a:spAutoFit/>
          </a:bodyPr>
          <a:lstStyle/>
          <a:p>
            <a:r>
              <a:rPr lang="en-GB" sz="1600" dirty="0">
                <a:hlinkClick r:id="rId8"/>
              </a:rPr>
              <a:t>https://www.youtube.com/watch?v=2rXqwLks7zw</a:t>
            </a:r>
            <a:endParaRPr lang="en-GB" sz="1600" dirty="0"/>
          </a:p>
        </p:txBody>
      </p:sp>
      <p:sp>
        <p:nvSpPr>
          <p:cNvPr id="7" name="Rectangle 6">
            <a:extLst>
              <a:ext uri="{FF2B5EF4-FFF2-40B4-BE49-F238E27FC236}">
                <a16:creationId xmlns:a16="http://schemas.microsoft.com/office/drawing/2014/main" id="{EAFF035C-4ACC-4C12-BFE4-898F73EAFD13}"/>
              </a:ext>
            </a:extLst>
          </p:cNvPr>
          <p:cNvSpPr/>
          <p:nvPr/>
        </p:nvSpPr>
        <p:spPr>
          <a:xfrm>
            <a:off x="6695514" y="5135063"/>
            <a:ext cx="4904291" cy="338554"/>
          </a:xfrm>
          <a:prstGeom prst="rect">
            <a:avLst/>
          </a:prstGeom>
        </p:spPr>
        <p:txBody>
          <a:bodyPr wrap="none">
            <a:spAutoFit/>
          </a:bodyPr>
          <a:lstStyle/>
          <a:p>
            <a:r>
              <a:rPr lang="en-GB" sz="1600" dirty="0">
                <a:hlinkClick r:id="rId9"/>
              </a:rPr>
              <a:t>https://www.youtube.com/watch?v=nVJV8iEAm88&amp;t=3s</a:t>
            </a:r>
            <a:endParaRPr lang="en-GB" sz="1600" dirty="0"/>
          </a:p>
        </p:txBody>
      </p:sp>
      <p:sp>
        <p:nvSpPr>
          <p:cNvPr id="12" name="Rectangle 11">
            <a:extLst>
              <a:ext uri="{FF2B5EF4-FFF2-40B4-BE49-F238E27FC236}">
                <a16:creationId xmlns:a16="http://schemas.microsoft.com/office/drawing/2014/main" id="{8EC8A1B0-5548-4DDA-9B66-CD2D344EA7C2}"/>
              </a:ext>
            </a:extLst>
          </p:cNvPr>
          <p:cNvSpPr/>
          <p:nvPr/>
        </p:nvSpPr>
        <p:spPr>
          <a:xfrm>
            <a:off x="6695514" y="5447659"/>
            <a:ext cx="4320542" cy="338554"/>
          </a:xfrm>
          <a:prstGeom prst="rect">
            <a:avLst/>
          </a:prstGeom>
        </p:spPr>
        <p:txBody>
          <a:bodyPr wrap="none">
            <a:spAutoFit/>
          </a:bodyPr>
          <a:lstStyle/>
          <a:p>
            <a:r>
              <a:rPr lang="en-GB" sz="1600" dirty="0">
                <a:hlinkClick r:id="rId10"/>
              </a:rPr>
              <a:t>https://www.youtube.com/watch?v=Ue6KrclRvY8</a:t>
            </a:r>
            <a:endParaRPr lang="en-GB" sz="1600" dirty="0"/>
          </a:p>
        </p:txBody>
      </p:sp>
      <p:sp>
        <p:nvSpPr>
          <p:cNvPr id="22" name="Rectangle 21">
            <a:extLst>
              <a:ext uri="{FF2B5EF4-FFF2-40B4-BE49-F238E27FC236}">
                <a16:creationId xmlns:a16="http://schemas.microsoft.com/office/drawing/2014/main" id="{0B8A12FD-679E-42F7-AB08-610ECAA8F42D}"/>
              </a:ext>
            </a:extLst>
          </p:cNvPr>
          <p:cNvSpPr/>
          <p:nvPr/>
        </p:nvSpPr>
        <p:spPr>
          <a:xfrm>
            <a:off x="6695514" y="5831529"/>
            <a:ext cx="4498091" cy="338554"/>
          </a:xfrm>
          <a:prstGeom prst="rect">
            <a:avLst/>
          </a:prstGeom>
        </p:spPr>
        <p:txBody>
          <a:bodyPr wrap="none">
            <a:spAutoFit/>
          </a:bodyPr>
          <a:lstStyle/>
          <a:p>
            <a:r>
              <a:rPr lang="en-GB" sz="1600" dirty="0">
                <a:hlinkClick r:id="rId11"/>
              </a:rPr>
              <a:t>https://www.youtube.com/watch?v=Uan6pbm_nfQ</a:t>
            </a:r>
            <a:endParaRPr lang="en-GB" sz="1600" dirty="0"/>
          </a:p>
        </p:txBody>
      </p:sp>
      <p:pic>
        <p:nvPicPr>
          <p:cNvPr id="23" name="Picture 22">
            <a:extLst>
              <a:ext uri="{FF2B5EF4-FFF2-40B4-BE49-F238E27FC236}">
                <a16:creationId xmlns:a16="http://schemas.microsoft.com/office/drawing/2014/main" id="{4102F7CD-B1A3-42D3-81F3-5600AAE37E6B}"/>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304825" y="4449589"/>
            <a:ext cx="390689" cy="646824"/>
          </a:xfrm>
          <a:prstGeom prst="rect">
            <a:avLst/>
          </a:prstGeom>
        </p:spPr>
      </p:pic>
      <p:pic>
        <p:nvPicPr>
          <p:cNvPr id="24" name="Picture 23">
            <a:extLst>
              <a:ext uri="{FF2B5EF4-FFF2-40B4-BE49-F238E27FC236}">
                <a16:creationId xmlns:a16="http://schemas.microsoft.com/office/drawing/2014/main" id="{C803C54B-ACE4-4ABE-B17A-1DA6D38791A4}"/>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326975" y="4854567"/>
            <a:ext cx="390689" cy="646824"/>
          </a:xfrm>
          <a:prstGeom prst="rect">
            <a:avLst/>
          </a:prstGeom>
        </p:spPr>
      </p:pic>
      <p:pic>
        <p:nvPicPr>
          <p:cNvPr id="25" name="Picture 24">
            <a:extLst>
              <a:ext uri="{FF2B5EF4-FFF2-40B4-BE49-F238E27FC236}">
                <a16:creationId xmlns:a16="http://schemas.microsoft.com/office/drawing/2014/main" id="{85D04C2B-9C4F-4325-9B97-9DF20DA09DD0}"/>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337450" y="5259545"/>
            <a:ext cx="390689" cy="646824"/>
          </a:xfrm>
          <a:prstGeom prst="rect">
            <a:avLst/>
          </a:prstGeom>
        </p:spPr>
      </p:pic>
      <p:pic>
        <p:nvPicPr>
          <p:cNvPr id="26" name="Picture 25">
            <a:extLst>
              <a:ext uri="{FF2B5EF4-FFF2-40B4-BE49-F238E27FC236}">
                <a16:creationId xmlns:a16="http://schemas.microsoft.com/office/drawing/2014/main" id="{08C1DDDA-11AE-4D41-8B61-D1A499186106}"/>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338282" y="5661731"/>
            <a:ext cx="390689" cy="646824"/>
          </a:xfrm>
          <a:prstGeom prst="rect">
            <a:avLst/>
          </a:prstGeom>
        </p:spPr>
      </p:pic>
    </p:spTree>
    <p:extLst>
      <p:ext uri="{BB962C8B-B14F-4D97-AF65-F5344CB8AC3E}">
        <p14:creationId xmlns:p14="http://schemas.microsoft.com/office/powerpoint/2010/main" val="2201793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4" descr="http://www.victorianweb.org/science/health/5d.jpg">
            <a:extLst>
              <a:ext uri="{FF2B5EF4-FFF2-40B4-BE49-F238E27FC236}">
                <a16:creationId xmlns:a16="http://schemas.microsoft.com/office/drawing/2014/main" id="{3004E94B-BF8B-4972-B790-6C6CB35DB1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265" y="1034197"/>
            <a:ext cx="6354147" cy="47769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93A90E47-FBA1-40EC-9647-069C0833BBA4}"/>
              </a:ext>
            </a:extLst>
          </p:cNvPr>
          <p:cNvSpPr>
            <a:spLocks noChangeArrowheads="1"/>
          </p:cNvSpPr>
          <p:nvPr/>
        </p:nvSpPr>
        <p:spPr bwMode="auto">
          <a:xfrm>
            <a:off x="373224" y="32657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4" name="Rectangle 4">
            <a:extLst>
              <a:ext uri="{FF2B5EF4-FFF2-40B4-BE49-F238E27FC236}">
                <a16:creationId xmlns:a16="http://schemas.microsoft.com/office/drawing/2014/main" id="{07510416-471F-4FF1-B4BE-D6319F8A5FEF}"/>
              </a:ext>
            </a:extLst>
          </p:cNvPr>
          <p:cNvSpPr>
            <a:spLocks noChangeArrowheads="1"/>
          </p:cNvSpPr>
          <p:nvPr/>
        </p:nvSpPr>
        <p:spPr bwMode="auto">
          <a:xfrm>
            <a:off x="373224" y="783772"/>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GB" dirty="0"/>
          </a:p>
        </p:txBody>
      </p:sp>
      <p:sp>
        <p:nvSpPr>
          <p:cNvPr id="5" name="Rectangle 6">
            <a:extLst>
              <a:ext uri="{FF2B5EF4-FFF2-40B4-BE49-F238E27FC236}">
                <a16:creationId xmlns:a16="http://schemas.microsoft.com/office/drawing/2014/main" id="{68C86B7F-A271-4353-A05B-333876B3E593}"/>
              </a:ext>
            </a:extLst>
          </p:cNvPr>
          <p:cNvSpPr>
            <a:spLocks noChangeArrowheads="1"/>
          </p:cNvSpPr>
          <p:nvPr/>
        </p:nvSpPr>
        <p:spPr bwMode="auto">
          <a:xfrm>
            <a:off x="2095146" y="326311"/>
            <a:ext cx="9884418" cy="584775"/>
          </a:xfrm>
          <a:prstGeom prst="rect">
            <a:avLst/>
          </a:prstGeom>
          <a:solidFill>
            <a:schemeClr val="accent1">
              <a:lumMod val="60000"/>
              <a:lumOff val="40000"/>
            </a:schemeClr>
          </a:solidFill>
          <a:ln w="28575">
            <a:solidFill>
              <a:schemeClr val="tx1"/>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Question 1: How useful is Source A to a historian studying Public Health problems at the start of the Industrial Revolution? (8)</a:t>
            </a:r>
            <a:endParaRPr kumimoji="0" lang="en-GB" altLang="en-US" sz="2400" b="1" i="0" u="sng" strike="noStrike" cap="none" normalizeH="0" baseline="0" dirty="0">
              <a:ln>
                <a:noFill/>
              </a:ln>
              <a:solidFill>
                <a:schemeClr val="tx1"/>
              </a:solidFill>
              <a:effectLst/>
              <a:latin typeface="Century Gothic" panose="020B0502020202020204" pitchFamily="34" charset="0"/>
            </a:endParaRPr>
          </a:p>
        </p:txBody>
      </p:sp>
      <p:sp>
        <p:nvSpPr>
          <p:cNvPr id="6" name="Rectangle 5">
            <a:extLst>
              <a:ext uri="{FF2B5EF4-FFF2-40B4-BE49-F238E27FC236}">
                <a16:creationId xmlns:a16="http://schemas.microsoft.com/office/drawing/2014/main" id="{64921CBF-79A2-42AD-85D1-D4754D990042}"/>
              </a:ext>
            </a:extLst>
          </p:cNvPr>
          <p:cNvSpPr/>
          <p:nvPr/>
        </p:nvSpPr>
        <p:spPr>
          <a:xfrm>
            <a:off x="233265" y="5934988"/>
            <a:ext cx="6096000" cy="707886"/>
          </a:xfrm>
          <a:prstGeom prst="rect">
            <a:avLst/>
          </a:prstGeom>
          <a:ln w="19050">
            <a:solidFill>
              <a:schemeClr val="tx1"/>
            </a:solidFill>
          </a:ln>
        </p:spPr>
        <p:txBody>
          <a:bodyPr>
            <a:spAutoFit/>
          </a:bodyPr>
          <a:lstStyle/>
          <a:p>
            <a:pPr lvl="0" eaLnBrk="0" fontAlgn="base" hangingPunct="0">
              <a:spcBef>
                <a:spcPct val="0"/>
              </a:spcBef>
              <a:spcAft>
                <a:spcPct val="0"/>
              </a:spcAft>
              <a:tabLst>
                <a:tab pos="457200" algn="l"/>
              </a:tabLst>
            </a:pPr>
            <a:r>
              <a:rPr lang="en-US" altLang="en-US" sz="1200" b="1" dirty="0">
                <a:latin typeface="Century Gothic" panose="020B0502020202020204" pitchFamily="34" charset="0"/>
                <a:ea typeface="Times New Roman" panose="02020603050405020304" pitchFamily="18" charset="0"/>
                <a:cs typeface="Times New Roman" panose="02020603050405020304" pitchFamily="18" charset="0"/>
              </a:rPr>
              <a:t>Source A:</a:t>
            </a:r>
            <a:r>
              <a:rPr lang="en-US" altLang="en-US" sz="1200" dirty="0">
                <a:latin typeface="Century Gothic" panose="020B0502020202020204" pitchFamily="34" charset="0"/>
                <a:ea typeface="Times New Roman" panose="02020603050405020304" pitchFamily="18" charset="0"/>
                <a:cs typeface="Times New Roman" panose="02020603050405020304" pitchFamily="18" charset="0"/>
              </a:rPr>
              <a:t> Text below reads: Monster soup commonly called Thames water, being a correct representation of that precious stuff doled out to us!!!</a:t>
            </a:r>
            <a:endParaRPr lang="en-US" altLang="en-US" sz="1200" dirty="0"/>
          </a:p>
          <a:p>
            <a:pPr lvl="0" eaLnBrk="0" fontAlgn="base" hangingPunct="0">
              <a:spcBef>
                <a:spcPct val="0"/>
              </a:spcBef>
              <a:spcAft>
                <a:spcPct val="0"/>
              </a:spcAft>
              <a:tabLst>
                <a:tab pos="457200" algn="l"/>
              </a:tabLst>
            </a:pPr>
            <a:r>
              <a:rPr lang="en-US" altLang="en-US" sz="1200" i="1" dirty="0">
                <a:latin typeface="Century Gothic" panose="020B0502020202020204" pitchFamily="34" charset="0"/>
                <a:ea typeface="Times New Roman" panose="02020603050405020304" pitchFamily="18" charset="0"/>
                <a:cs typeface="Times New Roman" panose="02020603050405020304" pitchFamily="18" charset="0"/>
              </a:rPr>
              <a:t>Painted by British artist William Heath, </a:t>
            </a:r>
            <a:r>
              <a:rPr lang="en-US" altLang="en-US" sz="1600" b="1" i="1" u="sng" dirty="0">
                <a:solidFill>
                  <a:srgbClr val="FF0000"/>
                </a:solidFill>
                <a:latin typeface="Century Gothic" panose="020B0502020202020204" pitchFamily="34" charset="0"/>
                <a:ea typeface="Times New Roman" panose="02020603050405020304" pitchFamily="18" charset="0"/>
                <a:cs typeface="Times New Roman" panose="02020603050405020304" pitchFamily="18" charset="0"/>
              </a:rPr>
              <a:t>1828</a:t>
            </a:r>
            <a:endParaRPr lang="en-US" altLang="en-US" sz="1200" b="1" u="sng" dirty="0">
              <a:solidFill>
                <a:srgbClr val="FF0000"/>
              </a:solidFill>
            </a:endParaRPr>
          </a:p>
        </p:txBody>
      </p:sp>
      <p:sp>
        <p:nvSpPr>
          <p:cNvPr id="8" name="TextBox 7">
            <a:extLst>
              <a:ext uri="{FF2B5EF4-FFF2-40B4-BE49-F238E27FC236}">
                <a16:creationId xmlns:a16="http://schemas.microsoft.com/office/drawing/2014/main" id="{66128546-C405-4038-9FE9-6E83745FA702}"/>
              </a:ext>
            </a:extLst>
          </p:cNvPr>
          <p:cNvSpPr txBox="1"/>
          <p:nvPr/>
        </p:nvSpPr>
        <p:spPr>
          <a:xfrm>
            <a:off x="175938" y="224798"/>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pic>
        <p:nvPicPr>
          <p:cNvPr id="9" name="Picture 8">
            <a:extLst>
              <a:ext uri="{FF2B5EF4-FFF2-40B4-BE49-F238E27FC236}">
                <a16:creationId xmlns:a16="http://schemas.microsoft.com/office/drawing/2014/main" id="{6BFEAAAF-117F-442E-8565-5D56F1788C6C}"/>
              </a:ext>
            </a:extLst>
          </p:cNvPr>
          <p:cNvPicPr/>
          <p:nvPr/>
        </p:nvPicPr>
        <p:blipFill rotWithShape="1">
          <a:blip r:embed="rId3">
            <a:extLst>
              <a:ext uri="{28A0092B-C50C-407E-A947-70E740481C1C}">
                <a14:useLocalDpi xmlns:a14="http://schemas.microsoft.com/office/drawing/2010/main" val="0"/>
              </a:ext>
            </a:extLst>
          </a:blip>
          <a:srcRect l="43249" t="54258" r="52456" b="37013"/>
          <a:stretch/>
        </p:blipFill>
        <p:spPr bwMode="auto">
          <a:xfrm>
            <a:off x="1598338" y="250086"/>
            <a:ext cx="416414" cy="405761"/>
          </a:xfrm>
          <a:prstGeom prst="rect">
            <a:avLst/>
          </a:prstGeom>
          <a:noFill/>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D4333751-1D74-4918-AB79-211B062461D0}"/>
              </a:ext>
            </a:extLst>
          </p:cNvPr>
          <p:cNvSpPr/>
          <p:nvPr/>
        </p:nvSpPr>
        <p:spPr>
          <a:xfrm>
            <a:off x="6790518" y="1046914"/>
            <a:ext cx="5168217" cy="1893339"/>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10 minutes- 2 paras</a:t>
            </a: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Para 1- Identify how the picture </a:t>
            </a:r>
            <a:r>
              <a:rPr lang="en-GB" sz="1400" b="1" u="sng" dirty="0">
                <a:latin typeface="Century Gothic" panose="020B0502020202020204" pitchFamily="34" charset="0"/>
                <a:ea typeface="Calibri" panose="020F0502020204030204" pitchFamily="34" charset="0"/>
                <a:cs typeface="Times New Roman" panose="02020603050405020304" pitchFamily="18" charset="0"/>
              </a:rPr>
              <a:t>IS USEFUL- </a:t>
            </a:r>
            <a:r>
              <a:rPr lang="en-GB" sz="1400" dirty="0">
                <a:latin typeface="Century Gothic" panose="020B0502020202020204" pitchFamily="34" charset="0"/>
                <a:ea typeface="Calibri" panose="020F0502020204030204" pitchFamily="34" charset="0"/>
                <a:cs typeface="Times New Roman" panose="02020603050405020304" pitchFamily="18" charset="0"/>
              </a:rPr>
              <a:t>what does it tell us about that time? You MUST use your knowledge to support.</a:t>
            </a: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Para 2- Identify how the Provenance is useful. (POTATO). What does it tell us? You MUST use knowledge to back it up.</a:t>
            </a:r>
          </a:p>
        </p:txBody>
      </p:sp>
      <p:sp>
        <p:nvSpPr>
          <p:cNvPr id="11" name="Rectangle 10">
            <a:extLst>
              <a:ext uri="{FF2B5EF4-FFF2-40B4-BE49-F238E27FC236}">
                <a16:creationId xmlns:a16="http://schemas.microsoft.com/office/drawing/2014/main" id="{58238ED4-2B75-4366-8EB6-E6AB68D2026D}"/>
              </a:ext>
            </a:extLst>
          </p:cNvPr>
          <p:cNvSpPr/>
          <p:nvPr/>
        </p:nvSpPr>
        <p:spPr>
          <a:xfrm>
            <a:off x="6790516" y="3048946"/>
            <a:ext cx="5168217" cy="212147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thing I can see in the Source is…….. This is useful because I know that…………….was a problem for Public Health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part of the provenance that is useful is…….. This is useful because I know that……was a problem for Public Health because……</a:t>
            </a:r>
          </a:p>
        </p:txBody>
      </p:sp>
      <p:sp>
        <p:nvSpPr>
          <p:cNvPr id="13" name="Rectangle 12">
            <a:extLst>
              <a:ext uri="{FF2B5EF4-FFF2-40B4-BE49-F238E27FC236}">
                <a16:creationId xmlns:a16="http://schemas.microsoft.com/office/drawing/2014/main" id="{1D42BF7B-F85D-48E7-B948-7C2637633D90}"/>
              </a:ext>
            </a:extLst>
          </p:cNvPr>
          <p:cNvSpPr/>
          <p:nvPr/>
        </p:nvSpPr>
        <p:spPr>
          <a:xfrm>
            <a:off x="6790516" y="5279117"/>
            <a:ext cx="5168217" cy="862416"/>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u="sng" dirty="0">
                <a:latin typeface="Century Gothic" panose="020B0502020202020204" pitchFamily="34" charset="0"/>
                <a:ea typeface="Calibri" panose="020F0502020204030204" pitchFamily="34" charset="0"/>
                <a:cs typeface="Times New Roman" panose="02020603050405020304" pitchFamily="18" charset="0"/>
              </a:rPr>
              <a:t>Words to include: </a:t>
            </a:r>
            <a:r>
              <a:rPr lang="en-GB" sz="1600" i="1" dirty="0">
                <a:latin typeface="Century Gothic" panose="020B0502020202020204" pitchFamily="34" charset="0"/>
                <a:ea typeface="Calibri" panose="020F0502020204030204" pitchFamily="34" charset="0"/>
                <a:cs typeface="Times New Roman" panose="02020603050405020304" pitchFamily="18" charset="0"/>
              </a:rPr>
              <a:t>Water born, Disease, Cholera, Germ Theory (1861), Miasma, spontaneous generation.</a:t>
            </a:r>
          </a:p>
        </p:txBody>
      </p:sp>
      <p:sp>
        <p:nvSpPr>
          <p:cNvPr id="15" name="TextBox 14">
            <a:extLst>
              <a:ext uri="{FF2B5EF4-FFF2-40B4-BE49-F238E27FC236}">
                <a16:creationId xmlns:a16="http://schemas.microsoft.com/office/drawing/2014/main" id="{894B5AE5-8558-4C26-8B37-D14ED1E787E7}"/>
              </a:ext>
            </a:extLst>
          </p:cNvPr>
          <p:cNvSpPr txBox="1"/>
          <p:nvPr/>
        </p:nvSpPr>
        <p:spPr>
          <a:xfrm>
            <a:off x="6956134" y="6296146"/>
            <a:ext cx="5168217" cy="369332"/>
          </a:xfrm>
          <a:prstGeom prst="rect">
            <a:avLst/>
          </a:prstGeom>
          <a:noFill/>
        </p:spPr>
        <p:txBody>
          <a:bodyPr wrap="square" rtlCol="0">
            <a:spAutoFit/>
          </a:bodyPr>
          <a:lstStyle/>
          <a:p>
            <a:r>
              <a:rPr lang="en-GB" dirty="0">
                <a:hlinkClick r:id="rId4"/>
              </a:rPr>
              <a:t>https://youtu.be/MdNXDqCGv3M</a:t>
            </a:r>
            <a:r>
              <a:rPr lang="en-GB" dirty="0"/>
              <a:t> </a:t>
            </a:r>
            <a:endParaRPr lang="en-GB" b="1" u="sng" dirty="0">
              <a:solidFill>
                <a:srgbClr val="FF0000"/>
              </a:solidFill>
            </a:endParaRPr>
          </a:p>
        </p:txBody>
      </p:sp>
      <p:pic>
        <p:nvPicPr>
          <p:cNvPr id="16" name="Picture 15">
            <a:extLst>
              <a:ext uri="{FF2B5EF4-FFF2-40B4-BE49-F238E27FC236}">
                <a16:creationId xmlns:a16="http://schemas.microsoft.com/office/drawing/2014/main" id="{32612C7F-54A1-437B-A0CF-CF7860A32D1D}"/>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527359" y="718564"/>
            <a:ext cx="759191" cy="759191"/>
          </a:xfrm>
          <a:prstGeom prst="rect">
            <a:avLst/>
          </a:prstGeom>
        </p:spPr>
      </p:pic>
      <p:pic>
        <p:nvPicPr>
          <p:cNvPr id="17" name="Picture 16">
            <a:extLst>
              <a:ext uri="{FF2B5EF4-FFF2-40B4-BE49-F238E27FC236}">
                <a16:creationId xmlns:a16="http://schemas.microsoft.com/office/drawing/2014/main" id="{BBEFD78C-5731-44F0-B5FD-DA1E7254625C}"/>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6433083" y="6061562"/>
            <a:ext cx="422075" cy="663524"/>
          </a:xfrm>
          <a:prstGeom prst="rect">
            <a:avLst/>
          </a:prstGeom>
        </p:spPr>
      </p:pic>
      <p:pic>
        <p:nvPicPr>
          <p:cNvPr id="18" name="Picture 17">
            <a:hlinkClick r:id="rId9" action="ppaction://hlinksldjump"/>
            <a:extLst>
              <a:ext uri="{FF2B5EF4-FFF2-40B4-BE49-F238E27FC236}">
                <a16:creationId xmlns:a16="http://schemas.microsoft.com/office/drawing/2014/main" id="{9EB3B510-46E5-47F5-A08C-3D913F0D352F}"/>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flipH="1">
            <a:off x="11330841" y="6098809"/>
            <a:ext cx="738332" cy="590666"/>
          </a:xfrm>
          <a:prstGeom prst="rect">
            <a:avLst/>
          </a:prstGeom>
        </p:spPr>
      </p:pic>
      <p:sp>
        <p:nvSpPr>
          <p:cNvPr id="19" name="TextBox 18">
            <a:extLst>
              <a:ext uri="{FF2B5EF4-FFF2-40B4-BE49-F238E27FC236}">
                <a16:creationId xmlns:a16="http://schemas.microsoft.com/office/drawing/2014/main" id="{E518045E-D489-4823-9704-03103D08ECAA}"/>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4261442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266623" y="1262985"/>
            <a:ext cx="11826703" cy="5595015"/>
          </a:xfrm>
        </p:spPr>
        <p:txBody>
          <a:bodyPr>
            <a:noAutofit/>
          </a:bodyPr>
          <a:lstStyle/>
          <a:p>
            <a:pPr eaLnBrk="1" hangingPunct="1">
              <a:lnSpc>
                <a:spcPct val="80000"/>
              </a:lnSpc>
              <a:buFont typeface="+mj-lt"/>
              <a:buAutoNum type="arabicPeriod"/>
            </a:pPr>
            <a:r>
              <a:rPr lang="en-GB" altLang="en-US" sz="2000" dirty="0">
                <a:latin typeface="Comic Sans MS" panose="030F0702030302020204" pitchFamily="66" charset="0"/>
              </a:rPr>
              <a:t> I worked with a brewing company</a:t>
            </a:r>
          </a:p>
          <a:p>
            <a:pPr eaLnBrk="1" hangingPunct="1">
              <a:lnSpc>
                <a:spcPct val="80000"/>
              </a:lnSpc>
              <a:buFont typeface="+mj-lt"/>
              <a:buAutoNum type="arabicPeriod"/>
            </a:pPr>
            <a:r>
              <a:rPr lang="en-GB" altLang="en-US" sz="2000" dirty="0">
                <a:latin typeface="Comic Sans MS" panose="030F0702030302020204" pitchFamily="66" charset="0"/>
              </a:rPr>
              <a:t> I published the Germ Theory in 1861</a:t>
            </a:r>
          </a:p>
          <a:p>
            <a:pPr eaLnBrk="1" hangingPunct="1">
              <a:lnSpc>
                <a:spcPct val="80000"/>
              </a:lnSpc>
              <a:buFont typeface="+mj-lt"/>
              <a:buAutoNum type="arabicPeriod"/>
            </a:pPr>
            <a:r>
              <a:rPr lang="en-GB" altLang="en-US" sz="2000" dirty="0">
                <a:latin typeface="Comic Sans MS" panose="030F0702030302020204" pitchFamily="66" charset="0"/>
              </a:rPr>
              <a:t> I was a doctor in Gloucestershire</a:t>
            </a:r>
          </a:p>
          <a:p>
            <a:pPr eaLnBrk="1" hangingPunct="1">
              <a:lnSpc>
                <a:spcPct val="80000"/>
              </a:lnSpc>
              <a:buFont typeface="+mj-lt"/>
              <a:buAutoNum type="arabicPeriod"/>
            </a:pPr>
            <a:r>
              <a:rPr lang="en-GB" altLang="en-US" sz="2000" dirty="0">
                <a:latin typeface="Comic Sans MS" panose="030F0702030302020204" pitchFamily="66" charset="0"/>
              </a:rPr>
              <a:t> I studied anthrax</a:t>
            </a:r>
          </a:p>
          <a:p>
            <a:pPr eaLnBrk="1" hangingPunct="1">
              <a:lnSpc>
                <a:spcPct val="80000"/>
              </a:lnSpc>
              <a:buFont typeface="+mj-lt"/>
              <a:buAutoNum type="arabicPeriod"/>
            </a:pPr>
            <a:r>
              <a:rPr lang="en-GB" altLang="en-US" sz="2000" dirty="0">
                <a:latin typeface="Comic Sans MS" panose="030F0702030302020204" pitchFamily="66" charset="0"/>
              </a:rPr>
              <a:t> I worked with a team, not alone</a:t>
            </a:r>
          </a:p>
          <a:p>
            <a:pPr eaLnBrk="1" hangingPunct="1">
              <a:lnSpc>
                <a:spcPct val="80000"/>
              </a:lnSpc>
              <a:buFont typeface="+mj-lt"/>
              <a:buAutoNum type="arabicPeriod"/>
            </a:pPr>
            <a:r>
              <a:rPr lang="en-GB" altLang="en-US" sz="2000" dirty="0">
                <a:latin typeface="Comic Sans MS" panose="030F0702030302020204" pitchFamily="66" charset="0"/>
              </a:rPr>
              <a:t> I developed a vaccine for smallpox</a:t>
            </a:r>
          </a:p>
          <a:p>
            <a:pPr eaLnBrk="1" hangingPunct="1">
              <a:lnSpc>
                <a:spcPct val="80000"/>
              </a:lnSpc>
              <a:buFont typeface="+mj-lt"/>
              <a:buAutoNum type="arabicPeriod"/>
            </a:pPr>
            <a:r>
              <a:rPr lang="en-GB" altLang="en-US" sz="2000" dirty="0">
                <a:latin typeface="Comic Sans MS" panose="030F0702030302020204" pitchFamily="66" charset="0"/>
              </a:rPr>
              <a:t> I had a theory that it was micro-organisms that caused decay</a:t>
            </a:r>
          </a:p>
          <a:p>
            <a:pPr eaLnBrk="1" hangingPunct="1">
              <a:lnSpc>
                <a:spcPct val="80000"/>
              </a:lnSpc>
              <a:buFont typeface="+mj-lt"/>
              <a:buAutoNum type="arabicPeriod"/>
            </a:pPr>
            <a:r>
              <a:rPr lang="en-GB" altLang="en-US" sz="2000" dirty="0">
                <a:latin typeface="Comic Sans MS" panose="030F0702030302020204" pitchFamily="66" charset="0"/>
              </a:rPr>
              <a:t> I carried out an experiment by injecting James Phipps with cowpox and then injecting him with smallpox</a:t>
            </a:r>
          </a:p>
          <a:p>
            <a:pPr eaLnBrk="1" hangingPunct="1">
              <a:lnSpc>
                <a:spcPct val="80000"/>
              </a:lnSpc>
              <a:buFont typeface="+mj-lt"/>
              <a:buAutoNum type="arabicPeriod"/>
            </a:pPr>
            <a:r>
              <a:rPr lang="en-GB" altLang="en-US" sz="2000" dirty="0">
                <a:latin typeface="Comic Sans MS" panose="030F0702030302020204" pitchFamily="66" charset="0"/>
              </a:rPr>
              <a:t> I put my theory to the test with silkworms</a:t>
            </a:r>
          </a:p>
          <a:p>
            <a:pPr eaLnBrk="1" hangingPunct="1">
              <a:lnSpc>
                <a:spcPct val="80000"/>
              </a:lnSpc>
              <a:buFont typeface="+mj-lt"/>
              <a:buAutoNum type="arabicPeriod"/>
            </a:pPr>
            <a:r>
              <a:rPr lang="en-GB" altLang="en-US" sz="2000" dirty="0">
                <a:latin typeface="Comic Sans MS" panose="030F0702030302020204" pitchFamily="66" charset="0"/>
              </a:rPr>
              <a:t> I overheard a story that milkmaids never caught smallpox</a:t>
            </a:r>
          </a:p>
          <a:p>
            <a:pPr eaLnBrk="1" hangingPunct="1">
              <a:lnSpc>
                <a:spcPct val="80000"/>
              </a:lnSpc>
              <a:buFont typeface="+mj-lt"/>
              <a:buAutoNum type="arabicPeriod"/>
            </a:pPr>
            <a:r>
              <a:rPr lang="en-GB" altLang="en-US" sz="2000" dirty="0">
                <a:latin typeface="Comic Sans MS" panose="030F0702030302020204" pitchFamily="66" charset="0"/>
              </a:rPr>
              <a:t> I identified bacteria that cause specific diseases</a:t>
            </a:r>
          </a:p>
          <a:p>
            <a:pPr eaLnBrk="1" hangingPunct="1">
              <a:lnSpc>
                <a:spcPct val="80000"/>
              </a:lnSpc>
              <a:buFont typeface="+mj-lt"/>
              <a:buAutoNum type="arabicPeriod"/>
            </a:pPr>
            <a:r>
              <a:rPr lang="en-GB" altLang="en-US" sz="2000" dirty="0">
                <a:latin typeface="Comic Sans MS" panose="030F0702030302020204" pitchFamily="66" charset="0"/>
              </a:rPr>
              <a:t> I developed vaccinations for chicken cholera, anthrax and rabies</a:t>
            </a:r>
          </a:p>
          <a:p>
            <a:pPr marL="0" indent="0" eaLnBrk="1" hangingPunct="1">
              <a:lnSpc>
                <a:spcPct val="80000"/>
              </a:lnSpc>
              <a:buNone/>
            </a:pPr>
            <a:endParaRPr lang="en-GB" alt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A554B445-B0EB-4273-8BE6-9918AEF07027}"/>
              </a:ext>
            </a:extLst>
          </p:cNvPr>
          <p:cNvSpPr txBox="1"/>
          <p:nvPr/>
        </p:nvSpPr>
        <p:spPr>
          <a:xfrm>
            <a:off x="175938" y="224798"/>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13</a:t>
            </a:r>
          </a:p>
        </p:txBody>
      </p:sp>
      <p:pic>
        <p:nvPicPr>
          <p:cNvPr id="7" name="Picture 6">
            <a:extLst>
              <a:ext uri="{FF2B5EF4-FFF2-40B4-BE49-F238E27FC236}">
                <a16:creationId xmlns:a16="http://schemas.microsoft.com/office/drawing/2014/main" id="{159D0F6E-8EE2-4439-8533-CE05AAB984DB}"/>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1598338" y="253363"/>
            <a:ext cx="438150" cy="466090"/>
          </a:xfrm>
          <a:prstGeom prst="rect">
            <a:avLst/>
          </a:prstGeom>
          <a:noFill/>
          <a:ln>
            <a:noFill/>
          </a:ln>
          <a:extLst>
            <a:ext uri="{53640926-AAD7-44D8-BBD7-CCE9431645EC}">
              <a14:shadowObscured xmlns:a14="http://schemas.microsoft.com/office/drawing/2010/main"/>
            </a:ext>
          </a:extLst>
        </p:spPr>
      </p:pic>
      <p:sp>
        <p:nvSpPr>
          <p:cNvPr id="8" name="Rectangle 6">
            <a:extLst>
              <a:ext uri="{FF2B5EF4-FFF2-40B4-BE49-F238E27FC236}">
                <a16:creationId xmlns:a16="http://schemas.microsoft.com/office/drawing/2014/main" id="{CB785FE8-3574-4CD2-B8B5-F847C97841A5}"/>
              </a:ext>
            </a:extLst>
          </p:cNvPr>
          <p:cNvSpPr>
            <a:spLocks noChangeArrowheads="1"/>
          </p:cNvSpPr>
          <p:nvPr/>
        </p:nvSpPr>
        <p:spPr bwMode="auto">
          <a:xfrm>
            <a:off x="6223520" y="224798"/>
            <a:ext cx="5701857" cy="2862322"/>
          </a:xfrm>
          <a:prstGeom prst="rect">
            <a:avLst/>
          </a:prstGeom>
          <a:solidFill>
            <a:schemeClr val="accent1">
              <a:lumMod val="60000"/>
              <a:lumOff val="40000"/>
            </a:schemeClr>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Quick Quiz:</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2000" dirty="0">
                <a:latin typeface="Century Gothic" panose="020B0502020202020204" pitchFamily="34" charset="0"/>
                <a:cs typeface="Times New Roman" panose="02020603050405020304" pitchFamily="18" charset="0"/>
              </a:rPr>
              <a:t>The answer to each question is either Jenner, Pasteur or Koch. </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000" dirty="0">
              <a:latin typeface="Century Gothic" panose="020B050202020202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2000" dirty="0">
                <a:latin typeface="Century Gothic" panose="020B0502020202020204" pitchFamily="34" charset="0"/>
                <a:cs typeface="Times New Roman" panose="02020603050405020304" pitchFamily="18" charset="0"/>
              </a:rPr>
              <a:t>All these individuals are </a:t>
            </a:r>
            <a:r>
              <a:rPr lang="en-GB" altLang="en-US" sz="2000" b="1" u="sng" dirty="0">
                <a:latin typeface="Century Gothic" panose="020B0502020202020204" pitchFamily="34" charset="0"/>
                <a:cs typeface="Times New Roman" panose="02020603050405020304" pitchFamily="18" charset="0"/>
              </a:rPr>
              <a:t>significant </a:t>
            </a:r>
            <a:r>
              <a:rPr lang="en-GB" altLang="en-US" sz="2000" dirty="0">
                <a:latin typeface="Century Gothic" panose="020B0502020202020204" pitchFamily="34" charset="0"/>
                <a:cs typeface="Times New Roman" panose="02020603050405020304" pitchFamily="18" charset="0"/>
              </a:rPr>
              <a:t>and had a huge impact on the development of medicine and understanding of disease and infection. </a:t>
            </a:r>
            <a:endParaRPr kumimoji="0" lang="en-GB" altLang="en-US" sz="3200" i="0" strike="noStrike" cap="none" normalizeH="0" baseline="0" dirty="0">
              <a:ln>
                <a:noFill/>
              </a:ln>
              <a:solidFill>
                <a:schemeClr val="tx1"/>
              </a:solidFill>
              <a:effectLst/>
              <a:latin typeface="Century Gothic" panose="020B0502020202020204" pitchFamily="34" charset="0"/>
            </a:endParaRPr>
          </a:p>
        </p:txBody>
      </p:sp>
      <p:pic>
        <p:nvPicPr>
          <p:cNvPr id="9" name="Picture 8">
            <a:hlinkClick r:id="rId3" action="ppaction://hlinksldjump"/>
            <a:extLst>
              <a:ext uri="{FF2B5EF4-FFF2-40B4-BE49-F238E27FC236}">
                <a16:creationId xmlns:a16="http://schemas.microsoft.com/office/drawing/2014/main" id="{35395FD4-FC40-4DC4-83F6-31C600D0140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10" name="TextBox 9">
            <a:extLst>
              <a:ext uri="{FF2B5EF4-FFF2-40B4-BE49-F238E27FC236}">
                <a16:creationId xmlns:a16="http://schemas.microsoft.com/office/drawing/2014/main" id="{3CD71762-8D59-44B3-96EA-E0E33A0B3C4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 name="Rectangle 1">
            <a:extLst>
              <a:ext uri="{FF2B5EF4-FFF2-40B4-BE49-F238E27FC236}">
                <a16:creationId xmlns:a16="http://schemas.microsoft.com/office/drawing/2014/main" id="{F1922D17-856D-455C-8523-22F11EF6516B}"/>
              </a:ext>
            </a:extLst>
          </p:cNvPr>
          <p:cNvSpPr/>
          <p:nvPr/>
        </p:nvSpPr>
        <p:spPr>
          <a:xfrm>
            <a:off x="600778" y="6024810"/>
            <a:ext cx="5495222" cy="369332"/>
          </a:xfrm>
          <a:prstGeom prst="rect">
            <a:avLst/>
          </a:prstGeom>
        </p:spPr>
        <p:txBody>
          <a:bodyPr wrap="none">
            <a:spAutoFit/>
          </a:bodyPr>
          <a:lstStyle/>
          <a:p>
            <a:r>
              <a:rPr lang="en-GB" dirty="0">
                <a:hlinkClick r:id="rId6"/>
              </a:rPr>
              <a:t>https://www.youtube.com/watch?v=7pjAH84f-c0&amp;t=35s</a:t>
            </a:r>
            <a:endParaRPr lang="en-GB" dirty="0"/>
          </a:p>
        </p:txBody>
      </p:sp>
      <p:pic>
        <p:nvPicPr>
          <p:cNvPr id="11" name="Picture 10">
            <a:extLst>
              <a:ext uri="{FF2B5EF4-FFF2-40B4-BE49-F238E27FC236}">
                <a16:creationId xmlns:a16="http://schemas.microsoft.com/office/drawing/2014/main" id="{D6EFAD14-46DA-4128-9385-06A8688B6E1B}"/>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22663" y="6021708"/>
            <a:ext cx="422075" cy="663524"/>
          </a:xfrm>
          <a:prstGeom prst="rect">
            <a:avLst/>
          </a:prstGeom>
        </p:spPr>
      </p:pic>
    </p:spTree>
    <p:extLst>
      <p:ext uri="{BB962C8B-B14F-4D97-AF65-F5344CB8AC3E}">
        <p14:creationId xmlns:p14="http://schemas.microsoft.com/office/powerpoint/2010/main" val="2007944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C970B6-0295-4458-8BF6-8E5F7C48049C}"/>
              </a:ext>
            </a:extLst>
          </p:cNvPr>
          <p:cNvSpPr/>
          <p:nvPr/>
        </p:nvSpPr>
        <p:spPr>
          <a:xfrm>
            <a:off x="251347" y="876235"/>
            <a:ext cx="11448660" cy="5755422"/>
          </a:xfrm>
          <a:prstGeom prst="rect">
            <a:avLst/>
          </a:prstGeom>
          <a:solidFill>
            <a:schemeClr val="accent1">
              <a:lumMod val="40000"/>
              <a:lumOff val="60000"/>
            </a:schemeClr>
          </a:solidFill>
          <a:ln w="38100">
            <a:solidFill>
              <a:schemeClr val="tx1"/>
            </a:solidFill>
          </a:ln>
        </p:spPr>
        <p:txBody>
          <a:bodyPr wrap="square">
            <a:spAutoFit/>
          </a:bodyPr>
          <a:lstStyle/>
          <a:p>
            <a:r>
              <a:rPr lang="en-GB" sz="1600" dirty="0">
                <a:latin typeface="Century Gothic" panose="020B0502020202020204" pitchFamily="34" charset="0"/>
              </a:rPr>
              <a:t>Create 3 wordsearches one for;</a:t>
            </a:r>
            <a:r>
              <a:rPr lang="en-GB" sz="1600" b="1" dirty="0">
                <a:latin typeface="Century Gothic" panose="020B0502020202020204" pitchFamily="34" charset="0"/>
              </a:rPr>
              <a:t> </a:t>
            </a:r>
            <a:r>
              <a:rPr lang="en-GB" sz="1600" b="1" u="sng" dirty="0">
                <a:latin typeface="Century Gothic" panose="020B0502020202020204" pitchFamily="34" charset="0"/>
              </a:rPr>
              <a:t>Pasteur/Koch/ Ehrlich. </a:t>
            </a:r>
          </a:p>
          <a:p>
            <a:endParaRPr lang="en-GB" sz="1600" dirty="0">
              <a:latin typeface="Century Gothic" panose="020B0502020202020204" pitchFamily="34" charset="0"/>
            </a:endParaRPr>
          </a:p>
          <a:p>
            <a:r>
              <a:rPr lang="en-GB" sz="1600" dirty="0">
                <a:latin typeface="Century Gothic" panose="020B0502020202020204" pitchFamily="34" charset="0"/>
              </a:rPr>
              <a:t>Each wordsearch should contain </a:t>
            </a:r>
            <a:r>
              <a:rPr lang="en-GB" sz="1600" b="1" u="sng" dirty="0">
                <a:latin typeface="Century Gothic" panose="020B0502020202020204" pitchFamily="34" charset="0"/>
              </a:rPr>
              <a:t>keywords</a:t>
            </a:r>
            <a:r>
              <a:rPr lang="en-GB" sz="1600" dirty="0">
                <a:latin typeface="Century Gothic" panose="020B0502020202020204" pitchFamily="34" charset="0"/>
              </a:rPr>
              <a:t> that link to the key individual. Aim for </a:t>
            </a:r>
            <a:r>
              <a:rPr lang="en-GB" sz="1600" u="sng" dirty="0">
                <a:latin typeface="Century Gothic" panose="020B0502020202020204" pitchFamily="34" charset="0"/>
              </a:rPr>
              <a:t>10 words in each one</a:t>
            </a:r>
            <a:r>
              <a:rPr lang="en-GB" sz="1600" dirty="0">
                <a:latin typeface="Century Gothic" panose="020B0502020202020204" pitchFamily="34" charset="0"/>
              </a:rPr>
              <a:t>. </a:t>
            </a:r>
          </a:p>
          <a:p>
            <a:r>
              <a:rPr lang="en-GB" sz="1600" dirty="0">
                <a:latin typeface="Century Gothic" panose="020B0502020202020204" pitchFamily="34" charset="0"/>
              </a:rPr>
              <a:t>You can use their name as one of your words.</a:t>
            </a:r>
          </a:p>
          <a:p>
            <a:endParaRPr lang="en-GB" sz="1600" dirty="0">
              <a:latin typeface="Century Gothic" panose="020B0502020202020204" pitchFamily="34" charset="0"/>
            </a:endParaRPr>
          </a:p>
          <a:p>
            <a:r>
              <a:rPr lang="en-GB" sz="1600" dirty="0">
                <a:latin typeface="Century Gothic" panose="020B0502020202020204" pitchFamily="34" charset="0"/>
              </a:rPr>
              <a:t>Your word searches will need the words listed with them.</a:t>
            </a: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endParaRPr lang="en-GB" sz="1600" dirty="0">
              <a:latin typeface="Century Gothic" panose="020B0502020202020204" pitchFamily="34" charset="0"/>
            </a:endParaRPr>
          </a:p>
          <a:p>
            <a:r>
              <a:rPr lang="en-GB" sz="1600" b="1" u="sng" dirty="0">
                <a:latin typeface="Century Gothic" panose="020B0502020202020204" pitchFamily="34" charset="0"/>
              </a:rPr>
              <a:t>The ideal!</a:t>
            </a:r>
          </a:p>
          <a:p>
            <a:endParaRPr lang="en-GB" sz="1600" dirty="0">
              <a:latin typeface="Century Gothic" panose="020B0502020202020204" pitchFamily="34" charset="0"/>
            </a:endParaRPr>
          </a:p>
          <a:p>
            <a:r>
              <a:rPr lang="en-GB" sz="1600" dirty="0">
                <a:latin typeface="Century Gothic" panose="020B0502020202020204" pitchFamily="34" charset="0"/>
              </a:rPr>
              <a:t>To be able to speak a clear sentence for each keyword explaining what it means/ it’s context. You could even write them down if that works better for you.</a:t>
            </a:r>
          </a:p>
          <a:p>
            <a:endParaRPr lang="en-GB" sz="1600" dirty="0">
              <a:latin typeface="Century Gothic" panose="020B0502020202020204" pitchFamily="34" charset="0"/>
            </a:endParaRPr>
          </a:p>
          <a:p>
            <a:r>
              <a:rPr lang="en-GB" sz="1600" dirty="0">
                <a:latin typeface="Century Gothic" panose="020B0502020202020204" pitchFamily="34" charset="0"/>
              </a:rPr>
              <a:t>E.g. Miasma- the belief that diseases spread through the air.</a:t>
            </a: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14</a:t>
            </a:r>
          </a:p>
        </p:txBody>
      </p:sp>
      <p:pic>
        <p:nvPicPr>
          <p:cNvPr id="3" name="Picture 2">
            <a:hlinkClick r:id="rId2" action="ppaction://hlinksldjump"/>
            <a:extLst>
              <a:ext uri="{FF2B5EF4-FFF2-40B4-BE49-F238E27FC236}">
                <a16:creationId xmlns:a16="http://schemas.microsoft.com/office/drawing/2014/main" id="{90188FE7-2485-40B2-BB4A-C991DC0F16B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3BF4B5CC-7933-405F-860F-EDF60A82AFEC}"/>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9" name="Picture 8" descr="A drawing of a cartoon character&#10;&#10;Description automatically generated">
            <a:extLst>
              <a:ext uri="{FF2B5EF4-FFF2-40B4-BE49-F238E27FC236}">
                <a16:creationId xmlns:a16="http://schemas.microsoft.com/office/drawing/2014/main" id="{EDE236AA-E2E3-419C-AC2E-EC6D49841DA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91993" y="2709256"/>
            <a:ext cx="2862165" cy="2089380"/>
          </a:xfrm>
          <a:prstGeom prst="rect">
            <a:avLst/>
          </a:prstGeom>
        </p:spPr>
      </p:pic>
      <p:pic>
        <p:nvPicPr>
          <p:cNvPr id="11" name="Picture 10">
            <a:extLst>
              <a:ext uri="{FF2B5EF4-FFF2-40B4-BE49-F238E27FC236}">
                <a16:creationId xmlns:a16="http://schemas.microsoft.com/office/drawing/2014/main" id="{7FBC422A-CDA3-4633-A8B4-1E0D7ACA21CE}"/>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flipH="1">
            <a:off x="1592461" y="226343"/>
            <a:ext cx="407831" cy="401784"/>
          </a:xfrm>
          <a:prstGeom prst="rect">
            <a:avLst/>
          </a:prstGeom>
          <a:solidFill>
            <a:schemeClr val="bg1"/>
          </a:solidFill>
        </p:spPr>
      </p:pic>
      <p:sp>
        <p:nvSpPr>
          <p:cNvPr id="12" name="Rectangle 6">
            <a:extLst>
              <a:ext uri="{FF2B5EF4-FFF2-40B4-BE49-F238E27FC236}">
                <a16:creationId xmlns:a16="http://schemas.microsoft.com/office/drawing/2014/main" id="{63652323-C358-497C-BDDE-32345CF560A8}"/>
              </a:ext>
            </a:extLst>
          </p:cNvPr>
          <p:cNvSpPr>
            <a:spLocks noChangeArrowheads="1"/>
          </p:cNvSpPr>
          <p:nvPr/>
        </p:nvSpPr>
        <p:spPr bwMode="auto">
          <a:xfrm>
            <a:off x="5526347" y="2769061"/>
            <a:ext cx="5701857" cy="1969770"/>
          </a:xfrm>
          <a:prstGeom prst="rect">
            <a:avLst/>
          </a:prstGeom>
          <a:solidFill>
            <a:schemeClr val="accent1">
              <a:lumMod val="60000"/>
              <a:lumOff val="40000"/>
            </a:schemeClr>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GB" dirty="0">
                <a:hlinkClick r:id="rId9"/>
              </a:rPr>
              <a:t>https://www.youtube.com/watch?v=ZmaoHB5fKB4&amp;list=PLcvEcrsF_9zJ8AqMTFZycm46Ks4DdSaLM&amp;index=8&amp;t=21s</a:t>
            </a:r>
            <a:endParaRPr lang="en-GB"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i="0" strike="noStrike" cap="none" normalizeH="0" baseline="0" dirty="0">
              <a:ln>
                <a:noFill/>
              </a:ln>
              <a:solidFill>
                <a:schemeClr val="tx1"/>
              </a:solidFill>
              <a:effectLst/>
              <a:latin typeface="Century Gothic" panose="020B0502020202020204" pitchFamily="34" charset="0"/>
            </a:endParaRPr>
          </a:p>
          <a:p>
            <a:pPr lvl="0" eaLnBrk="0" fontAlgn="base" hangingPunct="0">
              <a:spcBef>
                <a:spcPct val="0"/>
              </a:spcBef>
              <a:spcAft>
                <a:spcPct val="0"/>
              </a:spcAft>
            </a:pPr>
            <a:r>
              <a:rPr lang="en-GB" dirty="0">
                <a:hlinkClick r:id="rId10"/>
              </a:rPr>
              <a:t>https://www.youtube.com/watch?v=bSDCMhxw-zw</a:t>
            </a:r>
            <a:endParaRPr lang="en-GB" dirty="0"/>
          </a:p>
          <a:p>
            <a:pPr lvl="0" eaLnBrk="0" fontAlgn="base" hangingPunct="0">
              <a:spcBef>
                <a:spcPct val="0"/>
              </a:spcBef>
              <a:spcAft>
                <a:spcPct val="0"/>
              </a:spcAft>
            </a:pPr>
            <a:endParaRPr kumimoji="0" lang="en-GB" altLang="en-US" i="0" strike="noStrike" cap="none" normalizeH="0" baseline="0" dirty="0">
              <a:ln>
                <a:noFill/>
              </a:ln>
              <a:solidFill>
                <a:schemeClr val="tx1"/>
              </a:solidFill>
              <a:effectLst/>
              <a:latin typeface="Century Gothic" panose="020B0502020202020204" pitchFamily="34" charset="0"/>
            </a:endParaRPr>
          </a:p>
          <a:p>
            <a:pPr lvl="0" eaLnBrk="0" fontAlgn="base" hangingPunct="0">
              <a:spcBef>
                <a:spcPct val="0"/>
              </a:spcBef>
              <a:spcAft>
                <a:spcPct val="0"/>
              </a:spcAft>
            </a:pPr>
            <a:r>
              <a:rPr lang="en-GB" dirty="0">
                <a:hlinkClick r:id="rId11"/>
              </a:rPr>
              <a:t>https://www.youtube.com/watch?v=M9dhKR4RpFU</a:t>
            </a:r>
            <a:endParaRPr kumimoji="0" lang="en-GB" altLang="en-US" i="0" strike="noStrike" cap="none" normalizeH="0" baseline="0" dirty="0">
              <a:ln>
                <a:noFill/>
              </a:ln>
              <a:solidFill>
                <a:schemeClr val="tx1"/>
              </a:solidFill>
              <a:effectLst/>
              <a:latin typeface="Century Gothic" panose="020B0502020202020204" pitchFamily="34" charset="0"/>
            </a:endParaRPr>
          </a:p>
        </p:txBody>
      </p:sp>
      <p:sp>
        <p:nvSpPr>
          <p:cNvPr id="13" name="Rectangle 12">
            <a:extLst>
              <a:ext uri="{FF2B5EF4-FFF2-40B4-BE49-F238E27FC236}">
                <a16:creationId xmlns:a16="http://schemas.microsoft.com/office/drawing/2014/main" id="{09AC4BDE-0C1F-4BAD-9ADA-2BA868769B47}"/>
              </a:ext>
            </a:extLst>
          </p:cNvPr>
          <p:cNvSpPr/>
          <p:nvPr/>
        </p:nvSpPr>
        <p:spPr>
          <a:xfrm>
            <a:off x="3048000" y="3105835"/>
            <a:ext cx="6096000" cy="369332"/>
          </a:xfrm>
          <a:prstGeom prst="rect">
            <a:avLst/>
          </a:prstGeom>
        </p:spPr>
        <p:txBody>
          <a:bodyPr>
            <a:spAutoFit/>
          </a:bodyPr>
          <a:lstStyle/>
          <a:p>
            <a:endParaRPr lang="en-GB" dirty="0"/>
          </a:p>
        </p:txBody>
      </p:sp>
      <p:pic>
        <p:nvPicPr>
          <p:cNvPr id="14" name="Picture 13">
            <a:extLst>
              <a:ext uri="{FF2B5EF4-FFF2-40B4-BE49-F238E27FC236}">
                <a16:creationId xmlns:a16="http://schemas.microsoft.com/office/drawing/2014/main" id="{ABB29A07-587F-4B89-B915-C7397030827F}"/>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5054544" y="2774073"/>
            <a:ext cx="422075" cy="663524"/>
          </a:xfrm>
          <a:prstGeom prst="rect">
            <a:avLst/>
          </a:prstGeom>
        </p:spPr>
      </p:pic>
      <p:pic>
        <p:nvPicPr>
          <p:cNvPr id="15" name="Picture 14">
            <a:extLst>
              <a:ext uri="{FF2B5EF4-FFF2-40B4-BE49-F238E27FC236}">
                <a16:creationId xmlns:a16="http://schemas.microsoft.com/office/drawing/2014/main" id="{FDA27AD4-863A-4B3C-B348-39D110C0ABBD}"/>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5054542" y="3453940"/>
            <a:ext cx="422075" cy="663524"/>
          </a:xfrm>
          <a:prstGeom prst="rect">
            <a:avLst/>
          </a:prstGeom>
        </p:spPr>
      </p:pic>
      <p:pic>
        <p:nvPicPr>
          <p:cNvPr id="16" name="Picture 15">
            <a:extLst>
              <a:ext uri="{FF2B5EF4-FFF2-40B4-BE49-F238E27FC236}">
                <a16:creationId xmlns:a16="http://schemas.microsoft.com/office/drawing/2014/main" id="{36898CE8-0C17-4F46-A2AC-8C27A9C52E2F}"/>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5054542" y="4105644"/>
            <a:ext cx="422075" cy="663524"/>
          </a:xfrm>
          <a:prstGeom prst="rect">
            <a:avLst/>
          </a:prstGeom>
        </p:spPr>
      </p:pic>
    </p:spTree>
    <p:extLst>
      <p:ext uri="{BB962C8B-B14F-4D97-AF65-F5344CB8AC3E}">
        <p14:creationId xmlns:p14="http://schemas.microsoft.com/office/powerpoint/2010/main" val="2193953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B85C05-DF13-4B8C-97C6-38B1A584D05E}"/>
              </a:ext>
            </a:extLst>
          </p:cNvPr>
          <p:cNvSpPr/>
          <p:nvPr/>
        </p:nvSpPr>
        <p:spPr>
          <a:xfrm>
            <a:off x="2271986" y="191753"/>
            <a:ext cx="9549319" cy="6353662"/>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200" dirty="0">
                <a:latin typeface="Century Gothic" panose="020B0502020202020204" pitchFamily="34" charset="0"/>
                <a:ea typeface="Calibri" panose="020F0502020204030204" pitchFamily="34" charset="0"/>
                <a:cs typeface="Times New Roman" panose="02020603050405020304" pitchFamily="18" charset="0"/>
              </a:rPr>
              <a:t>In </a:t>
            </a:r>
            <a:r>
              <a:rPr lang="en-GB" sz="1200" dirty="0">
                <a:latin typeface="Century Gothic" panose="020B050202020202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August</a:t>
            </a:r>
            <a:r>
              <a:rPr lang="en-GB" sz="1200" dirty="0">
                <a:latin typeface="Century Gothic" panose="020B0502020202020204" pitchFamily="34" charset="0"/>
                <a:ea typeface="Calibri" panose="020F0502020204030204" pitchFamily="34" charset="0"/>
                <a:cs typeface="Times New Roman" panose="02020603050405020304" pitchFamily="18" charset="0"/>
              </a:rPr>
              <a:t> 1861 Joseph Lister was appointed surgeon to the Glasgow Royal Infirmary, where he was in charge of wards in the new surgical block. The managers hoped that hospital disease (now known as operative sepsis—infection of the blood by disease-producing microorganisms) would be greatly decreased in their new building. The hope proved vain, however. Lister reported that, in his Male Accident Ward, between 45 and 50 percent of his amputation cases died from sepsis between 1861 and 1865.</a:t>
            </a:r>
          </a:p>
          <a:p>
            <a:r>
              <a:rPr lang="en-GB" sz="1200" dirty="0">
                <a:latin typeface="Century Gothic" panose="020B0502020202020204" pitchFamily="34" charset="0"/>
                <a:ea typeface="Times New Roman" panose="02020603050405020304" pitchFamily="18" charset="0"/>
              </a:rPr>
              <a:t>Lister began his experiments with antisepsis. Much of his earlier published work had dealt with blood and role of the blood vessels in the first stages of inflammation. Both researches depended upon the microscope and were directly connected with the healing of wounds. Lister had already tried out methods to encourage clean healing and had formed theories to account for the prevalence of sepsis. Discarding the popular concept of miasma—direct infection by bad air—he postulated that sepsis might be caused by a pollen-like dust. There is no evidence that he believed this dust to be living matter, but he had come close to the truth. It is therefore all the more surprising that he became acquainted with the work of the bacteriologist </a:t>
            </a:r>
            <a:r>
              <a:rPr lang="en-GB" sz="1200" dirty="0">
                <a:latin typeface="Century Gothic" panose="020B0502020202020204" pitchFamily="34" charset="0"/>
                <a:ea typeface="Times New Roman" panose="02020603050405020304" pitchFamily="18" charset="0"/>
                <a:hlinkClick r:id="rId3">
                  <a:extLst>
                    <a:ext uri="{A12FA001-AC4F-418D-AE19-62706E023703}">
                      <ahyp:hlinkClr xmlns:ahyp="http://schemas.microsoft.com/office/drawing/2018/hyperlinkcolor" val="tx"/>
                    </a:ext>
                  </a:extLst>
                </a:hlinkClick>
              </a:rPr>
              <a:t>Louis Pasteur</a:t>
            </a:r>
            <a:r>
              <a:rPr lang="en-GB" sz="1200" dirty="0">
                <a:latin typeface="Century Gothic" panose="020B0502020202020204" pitchFamily="34" charset="0"/>
                <a:ea typeface="Times New Roman" panose="02020603050405020304" pitchFamily="18" charset="0"/>
              </a:rPr>
              <a:t> only in 1865.</a:t>
            </a:r>
          </a:p>
          <a:p>
            <a:r>
              <a:rPr lang="en-GB" sz="1200" dirty="0">
                <a:latin typeface="Century Gothic" panose="020B0502020202020204" pitchFamily="34" charset="0"/>
                <a:ea typeface="Times New Roman" panose="02020603050405020304" pitchFamily="18" charset="0"/>
              </a:rPr>
              <a:t>Pasteur had arrived at his theory that microorganisms cause rot and </a:t>
            </a:r>
            <a:r>
              <a:rPr lang="en-GB" sz="1200" dirty="0">
                <a:latin typeface="Century Gothic" panose="020B0502020202020204" pitchFamily="34" charset="0"/>
                <a:ea typeface="Times New Roman" panose="02020603050405020304" pitchFamily="18" charset="0"/>
                <a:hlinkClick r:id="rId4">
                  <a:extLst>
                    <a:ext uri="{A12FA001-AC4F-418D-AE19-62706E023703}">
                      <ahyp:hlinkClr xmlns:ahyp="http://schemas.microsoft.com/office/drawing/2018/hyperlinkcolor" val="tx"/>
                    </a:ext>
                  </a:extLst>
                </a:hlinkClick>
              </a:rPr>
              <a:t>disease</a:t>
            </a:r>
            <a:r>
              <a:rPr lang="en-GB" sz="1200" dirty="0">
                <a:latin typeface="Century Gothic" panose="020B0502020202020204" pitchFamily="34" charset="0"/>
                <a:ea typeface="Times New Roman" panose="02020603050405020304" pitchFamily="18" charset="0"/>
              </a:rPr>
              <a:t> by experiments. Lister’s education and his familiarity with the microscope, the process of fermentation, and the natural phenomena of inflammation and coagulation of the blood impelled him to accept Pasteur’s theory. At the start he believed the germs were carried solely by the air. This incorrect opinion proved useful, for it obliged him to adopt the only </a:t>
            </a:r>
            <a:r>
              <a:rPr lang="en-GB" sz="1200" dirty="0">
                <a:latin typeface="Century Gothic" panose="020B0502020202020204" pitchFamily="34" charset="0"/>
                <a:ea typeface="Times New Roman" panose="02020603050405020304" pitchFamily="18" charset="0"/>
                <a:hlinkClick r:id="rId5">
                  <a:extLst>
                    <a:ext uri="{A12FA001-AC4F-418D-AE19-62706E023703}">
                      <ahyp:hlinkClr xmlns:ahyp="http://schemas.microsoft.com/office/drawing/2018/hyperlinkcolor" val="tx"/>
                    </a:ext>
                  </a:extLst>
                </a:hlinkClick>
              </a:rPr>
              <a:t>feasible</a:t>
            </a:r>
            <a:r>
              <a:rPr lang="en-GB" sz="1200" dirty="0">
                <a:latin typeface="Century Gothic" panose="020B0502020202020204" pitchFamily="34" charset="0"/>
                <a:ea typeface="Times New Roman" panose="02020603050405020304" pitchFamily="18" charset="0"/>
              </a:rPr>
              <a:t> method of surgically clean </a:t>
            </a:r>
            <a:r>
              <a:rPr lang="en-GB" sz="1200" dirty="0">
                <a:latin typeface="Century Gothic" panose="020B0502020202020204" pitchFamily="34" charset="0"/>
                <a:ea typeface="Times New Roman" panose="02020603050405020304" pitchFamily="18" charset="0"/>
                <a:hlinkClick r:id="rId6">
                  <a:extLst>
                    <a:ext uri="{A12FA001-AC4F-418D-AE19-62706E023703}">
                      <ahyp:hlinkClr xmlns:ahyp="http://schemas.microsoft.com/office/drawing/2018/hyperlinkcolor" val="tx"/>
                    </a:ext>
                  </a:extLst>
                </a:hlinkClick>
              </a:rPr>
              <a:t>treatment</a:t>
            </a:r>
            <a:r>
              <a:rPr lang="en-GB" sz="1200" dirty="0">
                <a:latin typeface="Century Gothic" panose="020B0502020202020204" pitchFamily="34" charset="0"/>
                <a:ea typeface="Times New Roman" panose="02020603050405020304" pitchFamily="18" charset="0"/>
              </a:rPr>
              <a:t>. In his attempt to create an antiseptic barrier between the </a:t>
            </a:r>
            <a:r>
              <a:rPr lang="en-GB" sz="1200" dirty="0">
                <a:latin typeface="Century Gothic" panose="020B0502020202020204" pitchFamily="34" charset="0"/>
                <a:ea typeface="Times New Roman" panose="02020603050405020304" pitchFamily="18" charset="0"/>
                <a:hlinkClick r:id="rId7">
                  <a:extLst>
                    <a:ext uri="{A12FA001-AC4F-418D-AE19-62706E023703}">
                      <ahyp:hlinkClr xmlns:ahyp="http://schemas.microsoft.com/office/drawing/2018/hyperlinkcolor" val="tx"/>
                    </a:ext>
                  </a:extLst>
                </a:hlinkClick>
              </a:rPr>
              <a:t>wound</a:t>
            </a:r>
            <a:r>
              <a:rPr lang="en-GB" sz="1200" dirty="0">
                <a:latin typeface="Century Gothic" panose="020B0502020202020204" pitchFamily="34" charset="0"/>
                <a:ea typeface="Times New Roman" panose="02020603050405020304" pitchFamily="18" charset="0"/>
              </a:rPr>
              <a:t> and the air, he protected the site of operation from infection by the surgeon’s hands and instruments. He found an effective antiseptic in </a:t>
            </a:r>
            <a:r>
              <a:rPr lang="en-GB" sz="1200" dirty="0">
                <a:latin typeface="Century Gothic" panose="020B0502020202020204" pitchFamily="34" charset="0"/>
                <a:ea typeface="Times New Roman" panose="02020603050405020304" pitchFamily="18" charset="0"/>
                <a:hlinkClick r:id="rId8">
                  <a:extLst>
                    <a:ext uri="{A12FA001-AC4F-418D-AE19-62706E023703}">
                      <ahyp:hlinkClr xmlns:ahyp="http://schemas.microsoft.com/office/drawing/2018/hyperlinkcolor" val="tx"/>
                    </a:ext>
                  </a:extLst>
                </a:hlinkClick>
              </a:rPr>
              <a:t>carbolic acid</a:t>
            </a:r>
            <a:r>
              <a:rPr lang="en-GB" sz="1200" dirty="0">
                <a:latin typeface="Century Gothic" panose="020B0502020202020204" pitchFamily="34" charset="0"/>
                <a:ea typeface="Times New Roman" panose="02020603050405020304" pitchFamily="18" charset="0"/>
              </a:rPr>
              <a:t>, which had already been used as a means of cleansing foul-smelling sewers and had been empirically advised as a wound dressing in 1863. Lister first successfully used his new method on Aug. 12, 1865; in March 1867 he published a series of cases. The results were dramatic. Between 1865 and 1869, surgical </a:t>
            </a:r>
            <a:r>
              <a:rPr lang="en-GB" sz="1200" dirty="0">
                <a:latin typeface="Century Gothic" panose="020B0502020202020204" pitchFamily="34" charset="0"/>
                <a:ea typeface="Times New Roman" panose="02020603050405020304" pitchFamily="18" charset="0"/>
                <a:hlinkClick r:id="rId9">
                  <a:extLst>
                    <a:ext uri="{A12FA001-AC4F-418D-AE19-62706E023703}">
                      <ahyp:hlinkClr xmlns:ahyp="http://schemas.microsoft.com/office/drawing/2018/hyperlinkcolor" val="tx"/>
                    </a:ext>
                  </a:extLst>
                </a:hlinkClick>
              </a:rPr>
              <a:t>mortality</a:t>
            </a:r>
            <a:r>
              <a:rPr lang="en-GB" sz="1200" dirty="0">
                <a:latin typeface="Century Gothic" panose="020B0502020202020204" pitchFamily="34" charset="0"/>
                <a:ea typeface="Times New Roman" panose="02020603050405020304" pitchFamily="18" charset="0"/>
              </a:rPr>
              <a:t> fell from 45 to 15 percent in his Male Accident Ward.</a:t>
            </a:r>
          </a:p>
          <a:p>
            <a:r>
              <a:rPr lang="en-GB" sz="1200" dirty="0">
                <a:latin typeface="Century Gothic" panose="020B0502020202020204" pitchFamily="34" charset="0"/>
                <a:ea typeface="Times New Roman" panose="02020603050405020304" pitchFamily="18" charset="0"/>
              </a:rPr>
              <a:t>Lister’s work had been largely misunderstood in </a:t>
            </a:r>
            <a:r>
              <a:rPr lang="en-GB" sz="1200" dirty="0">
                <a:latin typeface="Century Gothic" panose="020B0502020202020204" pitchFamily="34" charset="0"/>
                <a:ea typeface="Times New Roman" panose="02020603050405020304" pitchFamily="18" charset="0"/>
                <a:hlinkClick r:id="rId10">
                  <a:extLst>
                    <a:ext uri="{A12FA001-AC4F-418D-AE19-62706E023703}">
                      <ahyp:hlinkClr xmlns:ahyp="http://schemas.microsoft.com/office/drawing/2018/hyperlinkcolor" val="tx"/>
                    </a:ext>
                  </a:extLst>
                </a:hlinkClick>
              </a:rPr>
              <a:t>England</a:t>
            </a:r>
            <a:r>
              <a:rPr lang="en-GB" sz="1200" dirty="0">
                <a:latin typeface="Century Gothic" panose="020B0502020202020204" pitchFamily="34" charset="0"/>
                <a:ea typeface="Times New Roman" panose="02020603050405020304" pitchFamily="18" charset="0"/>
              </a:rPr>
              <a:t>. Opposition was directed against his </a:t>
            </a:r>
            <a:r>
              <a:rPr lang="en-GB" sz="1200" dirty="0">
                <a:latin typeface="Century Gothic" panose="020B0502020202020204" pitchFamily="34" charset="0"/>
                <a:ea typeface="Times New Roman" panose="02020603050405020304" pitchFamily="18" charset="0"/>
                <a:hlinkClick r:id="rId11">
                  <a:extLst>
                    <a:ext uri="{A12FA001-AC4F-418D-AE19-62706E023703}">
                      <ahyp:hlinkClr xmlns:ahyp="http://schemas.microsoft.com/office/drawing/2018/hyperlinkcolor" val="tx"/>
                    </a:ext>
                  </a:extLst>
                </a:hlinkClick>
              </a:rPr>
              <a:t>germ theory</a:t>
            </a:r>
            <a:r>
              <a:rPr lang="en-GB" sz="1200" dirty="0">
                <a:latin typeface="Century Gothic" panose="020B0502020202020204" pitchFamily="34" charset="0"/>
                <a:ea typeface="Times New Roman" panose="02020603050405020304" pitchFamily="18" charset="0"/>
              </a:rPr>
              <a:t> rather than against his “carbolic treatment.” The majority of practicing surgeons were unconvinced; while not antagonistic, they awaited clear proof that antisepsis </a:t>
            </a:r>
            <a:r>
              <a:rPr lang="en-GB" sz="1200" dirty="0">
                <a:latin typeface="Century Gothic" panose="020B0502020202020204" pitchFamily="34" charset="0"/>
                <a:ea typeface="Times New Roman" panose="02020603050405020304" pitchFamily="18" charset="0"/>
                <a:hlinkClick r:id="rId12">
                  <a:extLst>
                    <a:ext uri="{A12FA001-AC4F-418D-AE19-62706E023703}">
                      <ahyp:hlinkClr xmlns:ahyp="http://schemas.microsoft.com/office/drawing/2018/hyperlinkcolor" val="tx"/>
                    </a:ext>
                  </a:extLst>
                </a:hlinkClick>
              </a:rPr>
              <a:t>constituted</a:t>
            </a:r>
            <a:r>
              <a:rPr lang="en-GB" sz="1200" dirty="0">
                <a:latin typeface="Century Gothic" panose="020B0502020202020204" pitchFamily="34" charset="0"/>
                <a:ea typeface="Times New Roman" panose="02020603050405020304" pitchFamily="18" charset="0"/>
              </a:rPr>
              <a:t> a major advance. Lister was not a spectacular operative surgeon and refused to publish statistics. Lister understood that he must convince London before the usefulness of his work would be generally accepted.</a:t>
            </a:r>
          </a:p>
          <a:p>
            <a:r>
              <a:rPr lang="en-GB" sz="1200" dirty="0">
                <a:latin typeface="Century Gothic" panose="020B0502020202020204" pitchFamily="34" charset="0"/>
                <a:ea typeface="Times New Roman" panose="02020603050405020304" pitchFamily="18" charset="0"/>
              </a:rPr>
              <a:t>His chance came in 1877, when he was offered the chair of Clinical Surgery at </a:t>
            </a:r>
            <a:r>
              <a:rPr lang="en-GB" sz="1200" dirty="0">
                <a:latin typeface="Century Gothic" panose="020B0502020202020204" pitchFamily="34" charset="0"/>
                <a:ea typeface="Times New Roman" panose="02020603050405020304" pitchFamily="18" charset="0"/>
                <a:hlinkClick r:id="rId13">
                  <a:extLst>
                    <a:ext uri="{A12FA001-AC4F-418D-AE19-62706E023703}">
                      <ahyp:hlinkClr xmlns:ahyp="http://schemas.microsoft.com/office/drawing/2018/hyperlinkcolor" val="tx"/>
                    </a:ext>
                  </a:extLst>
                </a:hlinkClick>
              </a:rPr>
              <a:t>King’s College</a:t>
            </a:r>
            <a:r>
              <a:rPr lang="en-GB" sz="1200" dirty="0">
                <a:latin typeface="Century Gothic" panose="020B0502020202020204" pitchFamily="34" charset="0"/>
                <a:ea typeface="Times New Roman" panose="02020603050405020304" pitchFamily="18" charset="0"/>
              </a:rPr>
              <a:t>. On Oct. 26, 1877, Lister, at King’s College Hospital, for the first time performed the then-revolutionary operation of wiring a fractured patella, or kneecap. It entailed the deliberate conversion of a simple fracture, carrying no risk to life, into a </a:t>
            </a:r>
            <a:r>
              <a:rPr lang="en-GB" sz="1200" dirty="0">
                <a:latin typeface="Century Gothic" panose="020B0502020202020204" pitchFamily="34" charset="0"/>
                <a:ea typeface="Times New Roman" panose="02020603050405020304" pitchFamily="18" charset="0"/>
                <a:hlinkClick r:id="rId14">
                  <a:extLst>
                    <a:ext uri="{A12FA001-AC4F-418D-AE19-62706E023703}">
                      <ahyp:hlinkClr xmlns:ahyp="http://schemas.microsoft.com/office/drawing/2018/hyperlinkcolor" val="tx"/>
                    </a:ext>
                  </a:extLst>
                </a:hlinkClick>
              </a:rPr>
              <a:t>compound</a:t>
            </a:r>
            <a:r>
              <a:rPr lang="en-GB" sz="1200" dirty="0">
                <a:latin typeface="Century Gothic" panose="020B0502020202020204" pitchFamily="34" charset="0"/>
                <a:ea typeface="Times New Roman" panose="02020603050405020304" pitchFamily="18" charset="0"/>
              </a:rPr>
              <a:t> fracture, which often resulted in generalized infection and death. Lister’s proposal was widely publicized and aroused much opposition. Thus, the entire success of his operation carried out under antiseptic conditions forced surgical opinion throughout the world to accept that his method had added greatly to the safety of operative surgery.</a:t>
            </a:r>
          </a:p>
          <a:p>
            <a:pPr>
              <a:spcAft>
                <a:spcPts val="2250"/>
              </a:spcAft>
            </a:pPr>
            <a:r>
              <a:rPr lang="en-GB" sz="1200" dirty="0">
                <a:latin typeface="Century Gothic" panose="020B0502020202020204" pitchFamily="34" charset="0"/>
                <a:ea typeface="Times New Roman" panose="02020603050405020304" pitchFamily="18" charset="0"/>
              </a:rPr>
              <a:t>More fortunate than many pioneers, Lister saw the almost universal acceptance of his principle during his working life. He retired from surgical practice in 1893, after the death of his wife in the previous year. Many honours came to him. </a:t>
            </a:r>
            <a:r>
              <a:rPr lang="en-GB" sz="1200" dirty="0">
                <a:latin typeface="Century Gothic" panose="020B0502020202020204" pitchFamily="34" charset="0"/>
                <a:ea typeface="Calibri" panose="020F0502020204030204" pitchFamily="34" charset="0"/>
                <a:cs typeface="Times New Roman" panose="02020603050405020304" pitchFamily="18" charset="0"/>
              </a:rPr>
              <a:t> </a:t>
            </a:r>
            <a:endParaRPr lang="en-GB" sz="1200" dirty="0">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15</a:t>
            </a:r>
          </a:p>
        </p:txBody>
      </p:sp>
      <p:pic>
        <p:nvPicPr>
          <p:cNvPr id="3" name="Picture 2">
            <a:hlinkClick r:id="rId15" action="ppaction://hlinksldjump"/>
            <a:extLst>
              <a:ext uri="{FF2B5EF4-FFF2-40B4-BE49-F238E27FC236}">
                <a16:creationId xmlns:a16="http://schemas.microsoft.com/office/drawing/2014/main" id="{5DC76B82-B6DB-49D5-A381-EC7C28C5BF18}"/>
              </a:ext>
            </a:extLst>
          </p:cNvPr>
          <p:cNvPicPr>
            <a:picLocks noChangeAspect="1"/>
          </p:cNvPicPr>
          <p:nvPr/>
        </p:nvPicPr>
        <p:blipFill>
          <a:blip r:embed="rId16">
            <a:extLs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CBE9DD59-8550-4EBA-904B-0C247B6C8E47}"/>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6" name="Picture 5">
            <a:extLst>
              <a:ext uri="{FF2B5EF4-FFF2-40B4-BE49-F238E27FC236}">
                <a16:creationId xmlns:a16="http://schemas.microsoft.com/office/drawing/2014/main" id="{1FB52F41-40F9-4276-A824-5D824009263D}"/>
              </a:ext>
            </a:extLst>
          </p:cNvPr>
          <p:cNvPicPr>
            <a:picLocks noChangeAspect="1"/>
          </p:cNvPicPr>
          <p:nvPr/>
        </p:nvPicPr>
        <p:blipFill>
          <a:blip r:embed="rId18">
            <a:extLst>
              <a:ext uri="{28A0092B-C50C-407E-A947-70E740481C1C}">
                <a14:useLocalDpi xmlns:a14="http://schemas.microsoft.com/office/drawing/2010/main" val="0"/>
              </a:ext>
              <a:ext uri="{837473B0-CC2E-450A-ABE3-18F120FF3D39}">
                <a1611:picAttrSrcUrl xmlns:a1611="http://schemas.microsoft.com/office/drawing/2016/11/main" r:id="rId19"/>
              </a:ext>
            </a:extLst>
          </a:blip>
          <a:stretch>
            <a:fillRect/>
          </a:stretch>
        </p:blipFill>
        <p:spPr>
          <a:xfrm>
            <a:off x="1592461" y="191753"/>
            <a:ext cx="399297" cy="475615"/>
          </a:xfrm>
          <a:prstGeom prst="rect">
            <a:avLst/>
          </a:prstGeom>
          <a:solidFill>
            <a:schemeClr val="bg1"/>
          </a:solidFill>
        </p:spPr>
      </p:pic>
      <p:sp>
        <p:nvSpPr>
          <p:cNvPr id="7" name="Text Box 2">
            <a:extLst>
              <a:ext uri="{FF2B5EF4-FFF2-40B4-BE49-F238E27FC236}">
                <a16:creationId xmlns:a16="http://schemas.microsoft.com/office/drawing/2014/main" id="{921A9CFC-B6E3-4EED-B1D2-FCB0D5D9FEEF}"/>
              </a:ext>
            </a:extLst>
          </p:cNvPr>
          <p:cNvSpPr txBox="1">
            <a:spLocks noChangeArrowheads="1"/>
          </p:cNvSpPr>
          <p:nvPr/>
        </p:nvSpPr>
        <p:spPr bwMode="auto">
          <a:xfrm>
            <a:off x="80316" y="2244183"/>
            <a:ext cx="2070370" cy="1961623"/>
          </a:xfrm>
          <a:prstGeom prst="rect">
            <a:avLst/>
          </a:prstGeom>
          <a:solidFill>
            <a:srgbClr val="00B05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2. </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What did Lister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contribute</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to medicine? Support your ideas with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quotations</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from the text.</a:t>
            </a:r>
            <a:endParaRPr kumimoji="0" lang="en-US" altLang="en-US" sz="3600" i="0" strike="noStrike" cap="none" normalizeH="0" baseline="0" dirty="0">
              <a:ln>
                <a:noFill/>
              </a:ln>
              <a:solidFill>
                <a:schemeClr val="tx1"/>
              </a:solidFill>
              <a:effectLst/>
              <a:latin typeface="Century Gothic" panose="020B0502020202020204" pitchFamily="34" charset="0"/>
            </a:endParaRPr>
          </a:p>
        </p:txBody>
      </p:sp>
      <p:sp>
        <p:nvSpPr>
          <p:cNvPr id="8" name="Text Box 1">
            <a:extLst>
              <a:ext uri="{FF2B5EF4-FFF2-40B4-BE49-F238E27FC236}">
                <a16:creationId xmlns:a16="http://schemas.microsoft.com/office/drawing/2014/main" id="{55CF6F2D-173E-4F0A-A758-325140060358}"/>
              </a:ext>
            </a:extLst>
          </p:cNvPr>
          <p:cNvSpPr txBox="1">
            <a:spLocks noChangeArrowheads="1"/>
          </p:cNvSpPr>
          <p:nvPr/>
        </p:nvSpPr>
        <p:spPr bwMode="auto">
          <a:xfrm>
            <a:off x="80316" y="4491356"/>
            <a:ext cx="2070371" cy="2024559"/>
          </a:xfrm>
          <a:prstGeom prst="rect">
            <a:avLst/>
          </a:prstGeom>
          <a:solidFill>
            <a:srgbClr val="FFC00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3.</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What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misunderstandings</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did Lister have? How were these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resolved</a:t>
            </a:r>
            <a:r>
              <a:rPr kumimoji="0" lang="en-US" altLang="en-US" sz="160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a:t>
            </a:r>
            <a:endParaRPr kumimoji="0" lang="en-US" altLang="en-US" sz="3600" i="0" strike="noStrike" cap="none" normalizeH="0" baseline="0" dirty="0">
              <a:ln>
                <a:noFill/>
              </a:ln>
              <a:solidFill>
                <a:schemeClr val="tx1"/>
              </a:solidFill>
              <a:effectLst/>
              <a:latin typeface="Century Gothic" panose="020B0502020202020204" pitchFamily="34" charset="0"/>
            </a:endParaRPr>
          </a:p>
        </p:txBody>
      </p:sp>
      <p:sp>
        <p:nvSpPr>
          <p:cNvPr id="9" name="Rectangle 8">
            <a:extLst>
              <a:ext uri="{FF2B5EF4-FFF2-40B4-BE49-F238E27FC236}">
                <a16:creationId xmlns:a16="http://schemas.microsoft.com/office/drawing/2014/main" id="{1D2DD49B-12FC-4B76-B5E7-698AA6478E31}"/>
              </a:ext>
            </a:extLst>
          </p:cNvPr>
          <p:cNvSpPr>
            <a:spLocks noChangeArrowheads="1"/>
          </p:cNvSpPr>
          <p:nvPr/>
        </p:nvSpPr>
        <p:spPr bwMode="auto">
          <a:xfrm>
            <a:off x="80316" y="1127636"/>
            <a:ext cx="2070369" cy="830997"/>
          </a:xfrm>
          <a:prstGeom prst="rect">
            <a:avLst/>
          </a:prstGeom>
          <a:solidFill>
            <a:srgbClr val="00B0F0"/>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1. </a:t>
            </a:r>
            <a:r>
              <a:rPr kumimoji="0" lang="en-GB"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Highlight</a:t>
            </a:r>
            <a:r>
              <a:rPr kumimoji="0" lang="en-GB" altLang="en-US" sz="1600" b="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any </a:t>
            </a:r>
            <a:r>
              <a:rPr kumimoji="0" lang="en-GB"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keywords</a:t>
            </a:r>
            <a:r>
              <a:rPr kumimoji="0" lang="en-GB" altLang="en-US" sz="1600" b="0"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GB" altLang="en-US" sz="1600" b="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in the text.</a:t>
            </a:r>
            <a:endParaRPr kumimoji="0" lang="en-GB" altLang="en-US" sz="2400" b="0" i="0" u="none" strike="noStrike" cap="none" normalizeH="0" baseline="0" dirty="0">
              <a:ln>
                <a:noFill/>
              </a:ln>
              <a:solidFill>
                <a:schemeClr val="tx1"/>
              </a:solidFill>
              <a:effectLst/>
              <a:latin typeface="Century Gothic" panose="020B0502020202020204" pitchFamily="34" charset="0"/>
            </a:endParaRPr>
          </a:p>
        </p:txBody>
      </p:sp>
    </p:spTree>
    <p:extLst>
      <p:ext uri="{BB962C8B-B14F-4D97-AF65-F5344CB8AC3E}">
        <p14:creationId xmlns:p14="http://schemas.microsoft.com/office/powerpoint/2010/main" val="3360343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16</a:t>
            </a:r>
          </a:p>
        </p:txBody>
      </p:sp>
      <p:pic>
        <p:nvPicPr>
          <p:cNvPr id="3" name="Picture 2">
            <a:hlinkClick r:id="rId2" action="ppaction://hlinksldjump"/>
            <a:extLst>
              <a:ext uri="{FF2B5EF4-FFF2-40B4-BE49-F238E27FC236}">
                <a16:creationId xmlns:a16="http://schemas.microsoft.com/office/drawing/2014/main" id="{72A36A98-4624-43AE-BF50-AB857FFA97D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D8266640-7395-4E6F-9F97-6534EAABAAC3}"/>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1026" name="Picture 2" descr="Mnemonic Devices for Geography!">
            <a:extLst>
              <a:ext uri="{FF2B5EF4-FFF2-40B4-BE49-F238E27FC236}">
                <a16:creationId xmlns:a16="http://schemas.microsoft.com/office/drawing/2014/main" id="{778B8377-AB2B-4ABB-A864-BC445FBBF2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7329" y="3647954"/>
            <a:ext cx="4577342" cy="301341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415D5C45-8FC2-482C-BFB8-CA2E4D3CF4E8}"/>
              </a:ext>
            </a:extLst>
          </p:cNvPr>
          <p:cNvSpPr/>
          <p:nvPr/>
        </p:nvSpPr>
        <p:spPr>
          <a:xfrm>
            <a:off x="341923" y="904351"/>
            <a:ext cx="11489293" cy="2554225"/>
          </a:xfrm>
          <a:prstGeom prst="rect">
            <a:avLst/>
          </a:prstGeom>
          <a:solidFill>
            <a:srgbClr val="00B0F0"/>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A big step in improving public health during the Industrial Revolution was the social reforms made by the liberals. (The other big impact was that of individual reformers. )</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Have a look at your notes and at the BBC website to revise the social reforms of the liberals.</a:t>
            </a:r>
          </a:p>
          <a:p>
            <a:pPr>
              <a:lnSpc>
                <a:spcPct val="107000"/>
              </a:lnSpc>
              <a:spcAft>
                <a:spcPts val="800"/>
              </a:spcAft>
            </a:pPr>
            <a:endParaRPr lang="en-GB" dirty="0">
              <a:latin typeface="Century Gothic" panose="020B0502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dirty="0">
                <a:hlinkClick r:id="rId6"/>
              </a:rPr>
              <a:t>https://www.youtube.com/watch?v=my14ZuzjH5I&amp;t=206s</a:t>
            </a:r>
            <a:endParaRPr lang="en-GB"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Task:</a:t>
            </a:r>
            <a:r>
              <a:rPr lang="en-GB" dirty="0">
                <a:latin typeface="Century Gothic" panose="020B0502020202020204" pitchFamily="34" charset="0"/>
                <a:ea typeface="Calibri" panose="020F0502020204030204" pitchFamily="34" charset="0"/>
                <a:cs typeface="Times New Roman" panose="02020603050405020304" pitchFamily="18" charset="0"/>
              </a:rPr>
              <a:t> Create a mnemonic revision tool to help you learn some of the social reforms (e.g. national insurance act 1911). It should be colourful, have images and include dates/ reforms.</a:t>
            </a:r>
            <a:endParaRPr lang="en-GB" b="1" u="sng"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40DF904A-7FCD-4B07-9B11-500C178A833F}"/>
              </a:ext>
            </a:extLst>
          </p:cNvPr>
          <p:cNvSpPr/>
          <p:nvPr/>
        </p:nvSpPr>
        <p:spPr>
          <a:xfrm>
            <a:off x="3014861" y="2073057"/>
            <a:ext cx="5634158" cy="369332"/>
          </a:xfrm>
          <a:prstGeom prst="rect">
            <a:avLst/>
          </a:prstGeom>
        </p:spPr>
        <p:txBody>
          <a:bodyPr wrap="square">
            <a:spAutoFit/>
          </a:bodyPr>
          <a:lstStyle/>
          <a:p>
            <a:r>
              <a:rPr lang="en-GB" dirty="0">
                <a:hlinkClick r:id="rId7"/>
              </a:rPr>
              <a:t>https://www.bbc.co.uk/bitesize/guides/z8c99j6/revision/1</a:t>
            </a:r>
            <a:endParaRPr lang="en-GB" dirty="0"/>
          </a:p>
        </p:txBody>
      </p:sp>
      <p:cxnSp>
        <p:nvCxnSpPr>
          <p:cNvPr id="9" name="Straight Arrow Connector 8">
            <a:extLst>
              <a:ext uri="{FF2B5EF4-FFF2-40B4-BE49-F238E27FC236}">
                <a16:creationId xmlns:a16="http://schemas.microsoft.com/office/drawing/2014/main" id="{B4704A6E-4AFC-48DC-9D20-F0B9C4704B90}"/>
              </a:ext>
            </a:extLst>
          </p:cNvPr>
          <p:cNvCxnSpPr/>
          <p:nvPr/>
        </p:nvCxnSpPr>
        <p:spPr>
          <a:xfrm>
            <a:off x="2170440" y="5001208"/>
            <a:ext cx="1688841"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C62CA65-E717-4981-A09C-DCC199F2B73C}"/>
              </a:ext>
            </a:extLst>
          </p:cNvPr>
          <p:cNvSpPr txBox="1"/>
          <p:nvPr/>
        </p:nvSpPr>
        <p:spPr>
          <a:xfrm>
            <a:off x="410547" y="4678042"/>
            <a:ext cx="2015412" cy="646331"/>
          </a:xfrm>
          <a:prstGeom prst="rect">
            <a:avLst/>
          </a:prstGeom>
          <a:noFill/>
        </p:spPr>
        <p:txBody>
          <a:bodyPr wrap="square" rtlCol="0">
            <a:spAutoFit/>
          </a:bodyPr>
          <a:lstStyle/>
          <a:p>
            <a:r>
              <a:rPr lang="en-GB" dirty="0"/>
              <a:t>Yours should be better than this!</a:t>
            </a:r>
          </a:p>
        </p:txBody>
      </p:sp>
      <p:sp>
        <p:nvSpPr>
          <p:cNvPr id="11" name="Oval 10">
            <a:extLst>
              <a:ext uri="{FF2B5EF4-FFF2-40B4-BE49-F238E27FC236}">
                <a16:creationId xmlns:a16="http://schemas.microsoft.com/office/drawing/2014/main" id="{63866677-50D5-466E-96E5-F7064443F660}"/>
              </a:ext>
            </a:extLst>
          </p:cNvPr>
          <p:cNvSpPr/>
          <p:nvPr/>
        </p:nvSpPr>
        <p:spPr>
          <a:xfrm>
            <a:off x="9004041" y="4012163"/>
            <a:ext cx="2677886" cy="1688841"/>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Don’t forget to revise individual reformers too! (E.g. Chadwick, Farr, Snow)</a:t>
            </a:r>
          </a:p>
        </p:txBody>
      </p:sp>
      <p:pic>
        <p:nvPicPr>
          <p:cNvPr id="13" name="Picture 12">
            <a:extLst>
              <a:ext uri="{FF2B5EF4-FFF2-40B4-BE49-F238E27FC236}">
                <a16:creationId xmlns:a16="http://schemas.microsoft.com/office/drawing/2014/main" id="{5492CA30-B2C5-489B-A86D-963338C2C5DA}"/>
              </a:ext>
            </a:extLst>
          </p:cNvPr>
          <p:cNvPicPr/>
          <p:nvPr/>
        </p:nvPicPr>
        <p:blipFill rotWithShape="1">
          <a:blip r:embed="rId8">
            <a:extLst>
              <a:ext uri="{28A0092B-C50C-407E-A947-70E740481C1C}">
                <a14:useLocalDpi xmlns:a14="http://schemas.microsoft.com/office/drawing/2010/main" val="0"/>
              </a:ext>
            </a:extLst>
          </a:blip>
          <a:srcRect l="20751" t="54076" r="74442" b="36831"/>
          <a:stretch/>
        </p:blipFill>
        <p:spPr bwMode="auto">
          <a:xfrm>
            <a:off x="1592461" y="191753"/>
            <a:ext cx="391013"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0275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32F98AE-0E31-46E4-9630-134FD1F9F2B9}"/>
              </a:ext>
            </a:extLst>
          </p:cNvPr>
          <p:cNvSpPr/>
          <p:nvPr/>
        </p:nvSpPr>
        <p:spPr>
          <a:xfrm>
            <a:off x="448638" y="988189"/>
            <a:ext cx="11294723" cy="564346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Task:</a:t>
            </a:r>
          </a:p>
          <a:p>
            <a:pPr>
              <a:lnSpc>
                <a:spcPct val="107000"/>
              </a:lnSpc>
              <a:spcAft>
                <a:spcPts val="800"/>
              </a:spcAft>
            </a:pPr>
            <a:r>
              <a:rPr lang="en-GB" dirty="0">
                <a:effectLst/>
                <a:latin typeface="Century Gothic" panose="020B0502020202020204" pitchFamily="34" charset="0"/>
                <a:ea typeface="Calibri" panose="020F0502020204030204" pitchFamily="34" charset="0"/>
                <a:cs typeface="Times New Roman" panose="02020603050405020304" pitchFamily="18" charset="0"/>
              </a:rPr>
              <a:t>One of the biggest discoveries of the 20</a:t>
            </a:r>
            <a:r>
              <a:rPr lang="en-GB" baseline="30000" dirty="0">
                <a:effectLst/>
                <a:latin typeface="Century Gothic" panose="020B0502020202020204" pitchFamily="34" charset="0"/>
                <a:ea typeface="Calibri" panose="020F0502020204030204" pitchFamily="34" charset="0"/>
                <a:cs typeface="Times New Roman" panose="02020603050405020304" pitchFamily="18" charset="0"/>
              </a:rPr>
              <a:t>th</a:t>
            </a:r>
            <a:r>
              <a:rPr lang="en-GB" dirty="0">
                <a:effectLst/>
                <a:latin typeface="Century Gothic" panose="020B0502020202020204" pitchFamily="34" charset="0"/>
                <a:ea typeface="Calibri" panose="020F0502020204030204" pitchFamily="34" charset="0"/>
                <a:cs typeface="Times New Roman" panose="02020603050405020304" pitchFamily="18" charset="0"/>
              </a:rPr>
              <a:t> century was Penicillin. </a:t>
            </a:r>
          </a:p>
          <a:p>
            <a:pPr>
              <a:lnSpc>
                <a:spcPct val="107000"/>
              </a:lnSpc>
              <a:spcAft>
                <a:spcPts val="800"/>
              </a:spcAft>
            </a:pPr>
            <a:endParaRPr lang="en-GB"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effectLst/>
                <a:latin typeface="Century Gothic" panose="020B0502020202020204" pitchFamily="34" charset="0"/>
                <a:ea typeface="Calibri" panose="020F0502020204030204" pitchFamily="34" charset="0"/>
                <a:cs typeface="Times New Roman" panose="02020603050405020304" pitchFamily="18" charset="0"/>
              </a:rPr>
              <a:t>Your task is to create two interviews with the key people who helped to develop the world’s best known antibiotic:</a:t>
            </a:r>
          </a:p>
          <a:p>
            <a:pPr marL="285750" indent="-285750">
              <a:lnSpc>
                <a:spcPct val="107000"/>
              </a:lnSpc>
              <a:spcAft>
                <a:spcPts val="800"/>
              </a:spcAft>
              <a:buFontTx/>
              <a:buChar char="-"/>
            </a:pPr>
            <a:r>
              <a:rPr lang="en-GB" dirty="0">
                <a:latin typeface="Century Gothic" panose="020B0502020202020204" pitchFamily="34" charset="0"/>
                <a:ea typeface="Calibri" panose="020F0502020204030204" pitchFamily="34" charset="0"/>
                <a:cs typeface="Times New Roman" panose="02020603050405020304" pitchFamily="18" charset="0"/>
              </a:rPr>
              <a:t>Alexander Flemming</a:t>
            </a:r>
          </a:p>
          <a:p>
            <a:pPr marL="285750" indent="-285750">
              <a:lnSpc>
                <a:spcPct val="107000"/>
              </a:lnSpc>
              <a:spcAft>
                <a:spcPts val="800"/>
              </a:spcAft>
              <a:buFontTx/>
              <a:buChar char="-"/>
            </a:pPr>
            <a:r>
              <a:rPr lang="en-GB" dirty="0">
                <a:effectLst/>
                <a:latin typeface="Century Gothic" panose="020B0502020202020204" pitchFamily="34" charset="0"/>
                <a:ea typeface="Calibri" panose="020F0502020204030204" pitchFamily="34" charset="0"/>
                <a:cs typeface="Times New Roman" panose="02020603050405020304" pitchFamily="18" charset="0"/>
              </a:rPr>
              <a:t>Flory and Chain</a:t>
            </a:r>
          </a:p>
          <a:p>
            <a:pPr>
              <a:lnSpc>
                <a:spcPct val="107000"/>
              </a:lnSpc>
              <a:spcAft>
                <a:spcPts val="800"/>
              </a:spcAft>
            </a:pPr>
            <a:endParaRPr lang="en-GB" b="1" u="sng"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Each interview should include the questions asked and the answers the interviewees would give (people rarely give one or two word answers. The answers should, where appropriate, be short paragraphs).</a:t>
            </a:r>
          </a:p>
          <a:p>
            <a:pPr>
              <a:lnSpc>
                <a:spcPct val="107000"/>
              </a:lnSpc>
              <a:spcAft>
                <a:spcPts val="800"/>
              </a:spcAft>
            </a:pPr>
            <a:endParaRPr lang="en-GB"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You should aim to show their </a:t>
            </a:r>
            <a:r>
              <a:rPr lang="en-GB"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significance</a:t>
            </a:r>
            <a:r>
              <a:rPr lang="en-GB" dirty="0">
                <a:latin typeface="Century Gothic" panose="020B0502020202020204" pitchFamily="34" charset="0"/>
                <a:ea typeface="Calibri" panose="020F0502020204030204" pitchFamily="34" charset="0"/>
                <a:cs typeface="Times New Roman" panose="02020603050405020304" pitchFamily="18" charset="0"/>
              </a:rPr>
              <a:t> in the development of medicine.</a:t>
            </a:r>
          </a:p>
          <a:p>
            <a:pPr>
              <a:lnSpc>
                <a:spcPct val="107000"/>
              </a:lnSpc>
              <a:spcAft>
                <a:spcPts val="800"/>
              </a:spcAft>
            </a:pPr>
            <a:endParaRPr lang="en-GB"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17</a:t>
            </a:r>
          </a:p>
        </p:txBody>
      </p:sp>
      <p:pic>
        <p:nvPicPr>
          <p:cNvPr id="3" name="Picture 2">
            <a:hlinkClick r:id="rId2" action="ppaction://hlinksldjump"/>
            <a:extLst>
              <a:ext uri="{FF2B5EF4-FFF2-40B4-BE49-F238E27FC236}">
                <a16:creationId xmlns:a16="http://schemas.microsoft.com/office/drawing/2014/main" id="{9DF0D2F6-F1EA-4818-AA6E-3035048F8E6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F43690B7-8463-49C0-ADF8-B86ACAAB3796}"/>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 name="Rectangle 1">
            <a:extLst>
              <a:ext uri="{FF2B5EF4-FFF2-40B4-BE49-F238E27FC236}">
                <a16:creationId xmlns:a16="http://schemas.microsoft.com/office/drawing/2014/main" id="{8778DFF9-C4CC-4D1E-AD90-BC1E91E624B3}"/>
              </a:ext>
            </a:extLst>
          </p:cNvPr>
          <p:cNvSpPr/>
          <p:nvPr/>
        </p:nvSpPr>
        <p:spPr>
          <a:xfrm>
            <a:off x="1464906" y="5854869"/>
            <a:ext cx="7735078" cy="646331"/>
          </a:xfrm>
          <a:prstGeom prst="rect">
            <a:avLst/>
          </a:prstGeom>
        </p:spPr>
        <p:txBody>
          <a:bodyPr wrap="square">
            <a:spAutoFit/>
          </a:bodyPr>
          <a:lstStyle/>
          <a:p>
            <a:r>
              <a:rPr lang="en-GB" dirty="0">
                <a:hlinkClick r:id="rId5"/>
              </a:rPr>
              <a:t>https://www.youtube.com/watch?v=N2-7UQWrYPY&amp;list=PLcvEcrsF_9zJ8AqMTFZycm46Ks4DdSaLM&amp;index=10&amp;t=18s</a:t>
            </a:r>
            <a:endParaRPr lang="en-GB" dirty="0"/>
          </a:p>
        </p:txBody>
      </p:sp>
      <p:pic>
        <p:nvPicPr>
          <p:cNvPr id="7" name="Picture 6">
            <a:extLst>
              <a:ext uri="{FF2B5EF4-FFF2-40B4-BE49-F238E27FC236}">
                <a16:creationId xmlns:a16="http://schemas.microsoft.com/office/drawing/2014/main" id="{705E0CF6-E69A-4CC2-B7D9-87A504497389}"/>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928056" y="5846272"/>
            <a:ext cx="422075" cy="663524"/>
          </a:xfrm>
          <a:prstGeom prst="rect">
            <a:avLst/>
          </a:prstGeom>
        </p:spPr>
      </p:pic>
      <p:pic>
        <p:nvPicPr>
          <p:cNvPr id="9" name="Picture 8" descr="A close up of a toy&#10;&#10;Description automatically generated">
            <a:extLst>
              <a:ext uri="{FF2B5EF4-FFF2-40B4-BE49-F238E27FC236}">
                <a16:creationId xmlns:a16="http://schemas.microsoft.com/office/drawing/2014/main" id="{9AB36D84-159B-4264-BD8F-63BBF081C477}"/>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8024327" y="226343"/>
            <a:ext cx="3403532" cy="1842162"/>
          </a:xfrm>
          <a:prstGeom prst="rect">
            <a:avLst/>
          </a:prstGeom>
        </p:spPr>
      </p:pic>
      <p:pic>
        <p:nvPicPr>
          <p:cNvPr id="16" name="Picture 15">
            <a:extLst>
              <a:ext uri="{FF2B5EF4-FFF2-40B4-BE49-F238E27FC236}">
                <a16:creationId xmlns:a16="http://schemas.microsoft.com/office/drawing/2014/main" id="{99715489-51DE-4A7C-A34F-C94494CF6DBE}"/>
              </a:ext>
            </a:extLst>
          </p:cNvPr>
          <p:cNvPicPr/>
          <p:nvPr/>
        </p:nvPicPr>
        <p:blipFill rotWithShape="1">
          <a:blip r:embed="rId10">
            <a:extLst>
              <a:ext uri="{28A0092B-C50C-407E-A947-70E740481C1C}">
                <a14:useLocalDpi xmlns:a14="http://schemas.microsoft.com/office/drawing/2010/main" val="0"/>
              </a:ext>
            </a:extLst>
          </a:blip>
          <a:srcRect l="20751" t="54076" r="74442" b="36831"/>
          <a:stretch/>
        </p:blipFill>
        <p:spPr bwMode="auto">
          <a:xfrm>
            <a:off x="2329276" y="215555"/>
            <a:ext cx="447675" cy="475615"/>
          </a:xfrm>
          <a:prstGeom prst="rect">
            <a:avLst/>
          </a:prstGeom>
          <a:noFill/>
          <a:ln>
            <a:noFill/>
          </a:ln>
          <a:extLst>
            <a:ext uri="{53640926-AAD7-44D8-BBD7-CCE9431645EC}">
              <a14:shadowObscured xmlns:a14="http://schemas.microsoft.com/office/drawing/2010/main"/>
            </a:ext>
          </a:extLst>
        </p:spPr>
      </p:pic>
      <p:pic>
        <p:nvPicPr>
          <p:cNvPr id="17" name="Picture 9">
            <a:extLst>
              <a:ext uri="{FF2B5EF4-FFF2-40B4-BE49-F238E27FC236}">
                <a16:creationId xmlns:a16="http://schemas.microsoft.com/office/drawing/2014/main" id="{3E170D68-0653-4FA4-8C82-BF713E9F8B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00353" y="214794"/>
            <a:ext cx="463150" cy="500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112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18</a:t>
            </a:r>
          </a:p>
        </p:txBody>
      </p:sp>
      <p:pic>
        <p:nvPicPr>
          <p:cNvPr id="3" name="Picture 2">
            <a:hlinkClick r:id="rId2" action="ppaction://hlinksldjump"/>
            <a:extLst>
              <a:ext uri="{FF2B5EF4-FFF2-40B4-BE49-F238E27FC236}">
                <a16:creationId xmlns:a16="http://schemas.microsoft.com/office/drawing/2014/main" id="{0CF75A52-555B-432C-8A04-AF00AB8BD92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86B60B7E-1B3E-41B6-A63B-FEE6B218603C}"/>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2" name="Rectangle 1">
            <a:extLst>
              <a:ext uri="{FF2B5EF4-FFF2-40B4-BE49-F238E27FC236}">
                <a16:creationId xmlns:a16="http://schemas.microsoft.com/office/drawing/2014/main" id="{7A9637C4-76AF-47D4-BE01-C272999622F3}"/>
              </a:ext>
            </a:extLst>
          </p:cNvPr>
          <p:cNvSpPr/>
          <p:nvPr/>
        </p:nvSpPr>
        <p:spPr>
          <a:xfrm>
            <a:off x="847345" y="6262325"/>
            <a:ext cx="5664051" cy="369332"/>
          </a:xfrm>
          <a:prstGeom prst="rect">
            <a:avLst/>
          </a:prstGeom>
        </p:spPr>
        <p:txBody>
          <a:bodyPr wrap="none">
            <a:spAutoFit/>
          </a:bodyPr>
          <a:lstStyle/>
          <a:p>
            <a:r>
              <a:rPr lang="en-GB" dirty="0">
                <a:hlinkClick r:id="rId5"/>
              </a:rPr>
              <a:t>https://www.youtube.com/watch?v=my14ZuzjH5I&amp;t=206s</a:t>
            </a:r>
            <a:endParaRPr lang="en-GB" dirty="0"/>
          </a:p>
        </p:txBody>
      </p:sp>
      <p:sp>
        <p:nvSpPr>
          <p:cNvPr id="6" name="Rectangle 6">
            <a:extLst>
              <a:ext uri="{FF2B5EF4-FFF2-40B4-BE49-F238E27FC236}">
                <a16:creationId xmlns:a16="http://schemas.microsoft.com/office/drawing/2014/main" id="{B7D3E770-7E00-48E4-A673-7D6BD63A41FF}"/>
              </a:ext>
            </a:extLst>
          </p:cNvPr>
          <p:cNvSpPr>
            <a:spLocks noChangeArrowheads="1"/>
          </p:cNvSpPr>
          <p:nvPr/>
        </p:nvSpPr>
        <p:spPr bwMode="auto">
          <a:xfrm>
            <a:off x="1091683" y="771198"/>
            <a:ext cx="10136522" cy="4801314"/>
          </a:xfrm>
          <a:prstGeom prst="rect">
            <a:avLst/>
          </a:prstGeom>
          <a:solidFill>
            <a:schemeClr val="accent1">
              <a:lumMod val="60000"/>
              <a:lumOff val="40000"/>
            </a:schemeClr>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GB" altLang="en-US" i="0" strike="noStrike" cap="none" normalizeH="0" baseline="0" dirty="0">
                <a:ln>
                  <a:noFill/>
                </a:ln>
                <a:solidFill>
                  <a:schemeClr val="tx1"/>
                </a:solidFill>
                <a:effectLst/>
                <a:latin typeface="Century Gothic" panose="020B0502020202020204" pitchFamily="34" charset="0"/>
              </a:rPr>
              <a:t>The beginning of the 20</a:t>
            </a:r>
            <a:r>
              <a:rPr kumimoji="0" lang="en-GB" altLang="en-US" i="0" strike="noStrike" cap="none" normalizeH="0" baseline="30000" dirty="0">
                <a:ln>
                  <a:noFill/>
                </a:ln>
                <a:solidFill>
                  <a:schemeClr val="tx1"/>
                </a:solidFill>
                <a:effectLst/>
                <a:latin typeface="Century Gothic" panose="020B0502020202020204" pitchFamily="34" charset="0"/>
              </a:rPr>
              <a:t>th</a:t>
            </a:r>
            <a:r>
              <a:rPr kumimoji="0" lang="en-GB" altLang="en-US" i="0" strike="noStrike" cap="none" normalizeH="0" baseline="0" dirty="0">
                <a:ln>
                  <a:noFill/>
                </a:ln>
                <a:solidFill>
                  <a:schemeClr val="tx1"/>
                </a:solidFill>
                <a:effectLst/>
                <a:latin typeface="Century Gothic" panose="020B0502020202020204" pitchFamily="34" charset="0"/>
              </a:rPr>
              <a:t> Century brought lots of developments for medicine. </a:t>
            </a:r>
          </a:p>
          <a:p>
            <a:pPr eaLnBrk="0" fontAlgn="base" hangingPunct="0">
              <a:spcBef>
                <a:spcPct val="0"/>
              </a:spcBef>
              <a:spcAft>
                <a:spcPct val="0"/>
              </a:spcAft>
            </a:pPr>
            <a:endParaRPr lang="en-GB" altLang="en-US" dirty="0">
              <a:latin typeface="Century Gothic" panose="020B0502020202020204" pitchFamily="34" charset="0"/>
            </a:endParaRPr>
          </a:p>
          <a:p>
            <a:pPr eaLnBrk="0" fontAlgn="base" hangingPunct="0">
              <a:spcBef>
                <a:spcPct val="0"/>
              </a:spcBef>
              <a:spcAft>
                <a:spcPct val="0"/>
              </a:spcAft>
            </a:pPr>
            <a:r>
              <a:rPr kumimoji="0" lang="en-GB" altLang="en-US" i="0" strike="noStrike" cap="none" normalizeH="0" baseline="0" dirty="0">
                <a:ln>
                  <a:noFill/>
                </a:ln>
                <a:solidFill>
                  <a:schemeClr val="tx1"/>
                </a:solidFill>
                <a:effectLst/>
                <a:latin typeface="Century Gothic" panose="020B0502020202020204" pitchFamily="34" charset="0"/>
              </a:rPr>
              <a:t>You are going to work with the following major developments:</a:t>
            </a:r>
          </a:p>
          <a:p>
            <a:pPr eaLnBrk="0" fontAlgn="base" hangingPunct="0">
              <a:spcBef>
                <a:spcPct val="0"/>
              </a:spcBef>
              <a:spcAft>
                <a:spcPct val="0"/>
              </a:spcAft>
            </a:pPr>
            <a:endParaRPr lang="en-GB" altLang="en-US" dirty="0">
              <a:latin typeface="Century Gothic" panose="020B0502020202020204" pitchFamily="34" charset="0"/>
            </a:endParaRPr>
          </a:p>
          <a:p>
            <a:pPr marL="285750" indent="-285750" eaLnBrk="0" fontAlgn="base" hangingPunct="0">
              <a:spcBef>
                <a:spcPct val="0"/>
              </a:spcBef>
              <a:spcAft>
                <a:spcPct val="0"/>
              </a:spcAft>
              <a:buFont typeface="Arial" panose="020B0604020202020204" pitchFamily="34" charset="0"/>
              <a:buChar char="•"/>
            </a:pPr>
            <a:r>
              <a:rPr kumimoji="0" lang="en-GB" altLang="en-US" i="0" strike="noStrike" cap="none" normalizeH="0" baseline="0" dirty="0">
                <a:ln>
                  <a:noFill/>
                </a:ln>
                <a:solidFill>
                  <a:schemeClr val="tx1"/>
                </a:solidFill>
                <a:effectLst/>
                <a:latin typeface="Century Gothic" panose="020B0502020202020204" pitchFamily="34" charset="0"/>
              </a:rPr>
              <a:t>Xray/ Radiology</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Plastic Surgery</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DNA</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Blood Transfusions</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Transplants</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Keyhole Surgery</a:t>
            </a:r>
          </a:p>
          <a:p>
            <a:pPr marL="285750" indent="-285750" eaLnBrk="0" fontAlgn="base" hangingPunct="0">
              <a:spcBef>
                <a:spcPct val="0"/>
              </a:spcBef>
              <a:spcAft>
                <a:spcPct val="0"/>
              </a:spcAft>
              <a:buFont typeface="Arial" panose="020B0604020202020204" pitchFamily="34" charset="0"/>
              <a:buChar char="•"/>
            </a:pPr>
            <a:endParaRPr lang="en-GB" altLang="en-US" dirty="0">
              <a:latin typeface="Century Gothic" panose="020B0502020202020204" pitchFamily="34" charset="0"/>
            </a:endParaRPr>
          </a:p>
          <a:p>
            <a:pPr eaLnBrk="0" fontAlgn="base" hangingPunct="0">
              <a:spcBef>
                <a:spcPct val="0"/>
              </a:spcBef>
              <a:spcAft>
                <a:spcPct val="0"/>
              </a:spcAft>
            </a:pPr>
            <a:r>
              <a:rPr lang="en-GB" altLang="en-US" dirty="0">
                <a:latin typeface="Century Gothic" panose="020B0502020202020204" pitchFamily="34" charset="0"/>
              </a:rPr>
              <a:t>For each development you need to create a top trump card. It should have:</a:t>
            </a:r>
          </a:p>
          <a:p>
            <a:pPr eaLnBrk="0" fontAlgn="base" hangingPunct="0">
              <a:spcBef>
                <a:spcPct val="0"/>
              </a:spcBef>
              <a:spcAft>
                <a:spcPct val="0"/>
              </a:spcAft>
            </a:pPr>
            <a:endParaRPr lang="en-GB" altLang="en-US" dirty="0">
              <a:latin typeface="Century Gothic" panose="020B0502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The name of the development and a picture or icon representing it.</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Several categories (these should be the same on all cards e.g. effectiveness)</a:t>
            </a:r>
          </a:p>
          <a:p>
            <a:pPr marL="285750" indent="-285750" eaLnBrk="0" fontAlgn="base" hangingPunct="0">
              <a:spcBef>
                <a:spcPct val="0"/>
              </a:spcBef>
              <a:spcAft>
                <a:spcPct val="0"/>
              </a:spcAft>
              <a:buFont typeface="Arial" panose="020B0604020202020204" pitchFamily="34" charset="0"/>
              <a:buChar char="•"/>
            </a:pPr>
            <a:r>
              <a:rPr lang="en-GB" altLang="en-US" dirty="0">
                <a:latin typeface="Century Gothic" panose="020B0502020202020204" pitchFamily="34" charset="0"/>
              </a:rPr>
              <a:t>A score out of 10 for each category- 10 being the best.</a:t>
            </a:r>
          </a:p>
          <a:p>
            <a:pPr marL="285750" indent="-285750" eaLnBrk="0" fontAlgn="base" hangingPunct="0">
              <a:spcBef>
                <a:spcPct val="0"/>
              </a:spcBef>
              <a:spcAft>
                <a:spcPct val="0"/>
              </a:spcAft>
              <a:buFont typeface="Arial" panose="020B0604020202020204" pitchFamily="34" charset="0"/>
              <a:buChar char="•"/>
            </a:pPr>
            <a:endParaRPr kumimoji="0" lang="en-GB" altLang="en-US" i="0" strike="noStrike" cap="none" normalizeH="0" baseline="0" dirty="0">
              <a:ln>
                <a:noFill/>
              </a:ln>
              <a:solidFill>
                <a:schemeClr val="tx1"/>
              </a:solidFill>
              <a:effectLst/>
              <a:latin typeface="Century Gothic" panose="020B0502020202020204" pitchFamily="34" charset="0"/>
            </a:endParaRPr>
          </a:p>
        </p:txBody>
      </p:sp>
      <p:pic>
        <p:nvPicPr>
          <p:cNvPr id="7" name="Picture 2" descr="http://i.dailymail.co.uk/i/pix/2011/03/30/article-0-0B66FB5200000578-43_964x797.jpg">
            <a:hlinkClick r:id="rId6"/>
            <a:extLst>
              <a:ext uri="{FF2B5EF4-FFF2-40B4-BE49-F238E27FC236}">
                <a16:creationId xmlns:a16="http://schemas.microsoft.com/office/drawing/2014/main" id="{401F3D81-84DB-451E-9C74-1351A4032D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16211" y="1197584"/>
            <a:ext cx="2984885" cy="25602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F8D91B3-68B8-476C-AACB-C222093C6346}"/>
              </a:ext>
            </a:extLst>
          </p:cNvPr>
          <p:cNvPicPr/>
          <p:nvPr/>
        </p:nvPicPr>
        <p:blipFill rotWithShape="1">
          <a:blip r:embed="rId8">
            <a:extLst>
              <a:ext uri="{28A0092B-C50C-407E-A947-70E740481C1C}">
                <a14:useLocalDpi xmlns:a14="http://schemas.microsoft.com/office/drawing/2010/main" val="0"/>
              </a:ext>
            </a:extLst>
          </a:blip>
          <a:srcRect l="20751" t="54076" r="74442" b="36831"/>
          <a:stretch/>
        </p:blipFill>
        <p:spPr bwMode="auto">
          <a:xfrm>
            <a:off x="2329276" y="215555"/>
            <a:ext cx="447675" cy="475615"/>
          </a:xfrm>
          <a:prstGeom prst="rect">
            <a:avLst/>
          </a:prstGeom>
          <a:noFill/>
          <a:ln>
            <a:noFill/>
          </a:ln>
          <a:extLst>
            <a:ext uri="{53640926-AAD7-44D8-BBD7-CCE9431645EC}">
              <a14:shadowObscured xmlns:a14="http://schemas.microsoft.com/office/drawing/2010/main"/>
            </a:ext>
          </a:extLst>
        </p:spPr>
      </p:pic>
      <p:pic>
        <p:nvPicPr>
          <p:cNvPr id="9" name="Picture 9">
            <a:extLst>
              <a:ext uri="{FF2B5EF4-FFF2-40B4-BE49-F238E27FC236}">
                <a16:creationId xmlns:a16="http://schemas.microsoft.com/office/drawing/2014/main" id="{496A4B16-8EA9-4012-9069-1C0D96F4B0B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00353" y="214794"/>
            <a:ext cx="447675" cy="483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908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3C62B2B-766B-40E2-8547-3CDAD2EE15A7}"/>
              </a:ext>
            </a:extLst>
          </p:cNvPr>
          <p:cNvSpPr txBox="1"/>
          <p:nvPr/>
        </p:nvSpPr>
        <p:spPr>
          <a:xfrm>
            <a:off x="170061" y="23802"/>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pic>
        <p:nvPicPr>
          <p:cNvPr id="4" name="Picture 3">
            <a:extLst>
              <a:ext uri="{FF2B5EF4-FFF2-40B4-BE49-F238E27FC236}">
                <a16:creationId xmlns:a16="http://schemas.microsoft.com/office/drawing/2014/main" id="{97366694-B242-44F3-88AE-66BEBFFB2A80}"/>
              </a:ext>
            </a:extLst>
          </p:cNvPr>
          <p:cNvPicPr>
            <a:picLocks noChangeAspect="1"/>
          </p:cNvPicPr>
          <p:nvPr/>
        </p:nvPicPr>
        <p:blipFill>
          <a:blip r:embed="rId2"/>
          <a:stretch>
            <a:fillRect/>
          </a:stretch>
        </p:blipFill>
        <p:spPr>
          <a:xfrm>
            <a:off x="123278" y="512232"/>
            <a:ext cx="8983400" cy="6298163"/>
          </a:xfrm>
          <a:prstGeom prst="rect">
            <a:avLst/>
          </a:prstGeom>
        </p:spPr>
      </p:pic>
      <p:sp>
        <p:nvSpPr>
          <p:cNvPr id="7" name="Rectangle 6">
            <a:extLst>
              <a:ext uri="{FF2B5EF4-FFF2-40B4-BE49-F238E27FC236}">
                <a16:creationId xmlns:a16="http://schemas.microsoft.com/office/drawing/2014/main" id="{11A705C1-5A77-4EDD-8249-2A82F9BAEA63}"/>
              </a:ext>
            </a:extLst>
          </p:cNvPr>
          <p:cNvSpPr/>
          <p:nvPr/>
        </p:nvSpPr>
        <p:spPr>
          <a:xfrm>
            <a:off x="9223923" y="116433"/>
            <a:ext cx="2844800" cy="6213560"/>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500" b="1" u="sng" dirty="0">
                <a:latin typeface="Century Gothic" panose="020B0502020202020204" pitchFamily="34" charset="0"/>
                <a:ea typeface="Calibri" panose="020F0502020204030204" pitchFamily="34" charset="0"/>
                <a:cs typeface="Times New Roman" panose="02020603050405020304" pitchFamily="18" charset="0"/>
              </a:rPr>
              <a:t>Task:</a:t>
            </a:r>
          </a:p>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Read through your books or the notes here to reacquaint (remind) yourself with Hippocrates. This can be enlarged/ zoom in/ copy to another document.</a:t>
            </a:r>
          </a:p>
          <a:p>
            <a:pPr>
              <a:lnSpc>
                <a:spcPct val="107000"/>
              </a:lnSpc>
              <a:spcAft>
                <a:spcPts val="800"/>
              </a:spcAft>
            </a:pP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1" u="sng" dirty="0">
                <a:latin typeface="Century Gothic" panose="020B0502020202020204" pitchFamily="34" charset="0"/>
                <a:ea typeface="Calibri" panose="020F0502020204030204" pitchFamily="34" charset="0"/>
                <a:cs typeface="Times New Roman" panose="02020603050405020304" pitchFamily="18" charset="0"/>
              </a:rPr>
              <a:t>Listen to the following podcast </a:t>
            </a:r>
            <a:r>
              <a:rPr lang="en-GB" sz="1400" dirty="0">
                <a:latin typeface="Century Gothic" panose="020B0502020202020204" pitchFamily="34" charset="0"/>
                <a:ea typeface="Calibri" panose="020F0502020204030204" pitchFamily="34" charset="0"/>
                <a:cs typeface="Times New Roman" panose="02020603050405020304" pitchFamily="18" charset="0"/>
              </a:rPr>
              <a:t>(43 minutes)- their voices sound dull to tart but there are some brilliant and interesting facts. </a:t>
            </a:r>
          </a:p>
          <a:p>
            <a:pPr>
              <a:lnSpc>
                <a:spcPct val="107000"/>
              </a:lnSpc>
              <a:spcAft>
                <a:spcPts val="800"/>
              </a:spcAft>
            </a:pPr>
            <a:r>
              <a:rPr lang="en-GB" sz="1400" dirty="0">
                <a:hlinkClick r:id="rId3"/>
              </a:rPr>
              <a:t>https://www.youtube.com/watch?v=RaU95Q61Oy0</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1" u="sng" dirty="0">
                <a:latin typeface="Century Gothic" panose="020B0502020202020204" pitchFamily="34" charset="0"/>
                <a:ea typeface="Calibri" panose="020F0502020204030204" pitchFamily="34" charset="0"/>
                <a:cs typeface="Times New Roman" panose="02020603050405020304" pitchFamily="18" charset="0"/>
              </a:rPr>
              <a:t>Make notes/ think about:</a:t>
            </a:r>
          </a:p>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-What did Hippocrates get wrong….but what did he actually get right?</a:t>
            </a:r>
          </a:p>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-How was this new and significant thinking/ work?</a:t>
            </a:r>
          </a:p>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 What has the impact been over time/ now?</a:t>
            </a:r>
          </a:p>
        </p:txBody>
      </p:sp>
      <p:pic>
        <p:nvPicPr>
          <p:cNvPr id="10" name="Picture 9">
            <a:extLst>
              <a:ext uri="{FF2B5EF4-FFF2-40B4-BE49-F238E27FC236}">
                <a16:creationId xmlns:a16="http://schemas.microsoft.com/office/drawing/2014/main" id="{86CE2A70-64D6-43D3-8D0B-EF20A804CD8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388545" y="67125"/>
            <a:ext cx="407831" cy="401784"/>
          </a:xfrm>
          <a:prstGeom prst="rect">
            <a:avLst/>
          </a:prstGeom>
          <a:solidFill>
            <a:schemeClr val="bg1"/>
          </a:solidFill>
        </p:spPr>
      </p:pic>
      <p:sp>
        <p:nvSpPr>
          <p:cNvPr id="2" name="Rectangle 1">
            <a:extLst>
              <a:ext uri="{FF2B5EF4-FFF2-40B4-BE49-F238E27FC236}">
                <a16:creationId xmlns:a16="http://schemas.microsoft.com/office/drawing/2014/main" id="{A0527049-F498-437B-8BD2-352A31D8507B}"/>
              </a:ext>
            </a:extLst>
          </p:cNvPr>
          <p:cNvSpPr/>
          <p:nvPr/>
        </p:nvSpPr>
        <p:spPr>
          <a:xfrm>
            <a:off x="3332617" y="47605"/>
            <a:ext cx="5041573" cy="369332"/>
          </a:xfrm>
          <a:prstGeom prst="rect">
            <a:avLst/>
          </a:prstGeom>
        </p:spPr>
        <p:txBody>
          <a:bodyPr wrap="none">
            <a:spAutoFit/>
          </a:bodyPr>
          <a:lstStyle/>
          <a:p>
            <a:r>
              <a:rPr lang="en-GB" dirty="0">
                <a:hlinkClick r:id="rId3"/>
              </a:rPr>
              <a:t>https://www.youtube.com/watch?v=RaU95Q61Oy0</a:t>
            </a:r>
            <a:endParaRPr lang="en-GB" dirty="0"/>
          </a:p>
        </p:txBody>
      </p:sp>
      <p:pic>
        <p:nvPicPr>
          <p:cNvPr id="11" name="Picture 10" descr="A close up of a logo&#10;&#10;Description automatically generated">
            <a:extLst>
              <a:ext uri="{FF2B5EF4-FFF2-40B4-BE49-F238E27FC236}">
                <a16:creationId xmlns:a16="http://schemas.microsoft.com/office/drawing/2014/main" id="{5A26D88F-14AE-4FAB-93E1-F111777AB7BD}"/>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2962634" y="6636"/>
            <a:ext cx="422210" cy="622933"/>
          </a:xfrm>
          <a:prstGeom prst="rect">
            <a:avLst/>
          </a:prstGeom>
        </p:spPr>
      </p:pic>
      <p:pic>
        <p:nvPicPr>
          <p:cNvPr id="18" name="Picture 17" descr="A close up of a logo&#10;&#10;Description automatically generated">
            <a:extLst>
              <a:ext uri="{FF2B5EF4-FFF2-40B4-BE49-F238E27FC236}">
                <a16:creationId xmlns:a16="http://schemas.microsoft.com/office/drawing/2014/main" id="{C1BC5AB5-317C-4437-BEA7-795623FCB90B}"/>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1330841" y="1707918"/>
            <a:ext cx="422210" cy="622933"/>
          </a:xfrm>
          <a:prstGeom prst="rect">
            <a:avLst/>
          </a:prstGeom>
        </p:spPr>
      </p:pic>
      <p:pic>
        <p:nvPicPr>
          <p:cNvPr id="19" name="Picture 18">
            <a:hlinkClick r:id="rId8" action="ppaction://hlinksldjump"/>
            <a:extLst>
              <a:ext uri="{FF2B5EF4-FFF2-40B4-BE49-F238E27FC236}">
                <a16:creationId xmlns:a16="http://schemas.microsoft.com/office/drawing/2014/main" id="{56595387-90E7-441E-AA18-401B1E89BF04}"/>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1330841" y="6098809"/>
            <a:ext cx="738332" cy="590666"/>
          </a:xfrm>
          <a:prstGeom prst="rect">
            <a:avLst/>
          </a:prstGeom>
        </p:spPr>
      </p:pic>
      <p:sp>
        <p:nvSpPr>
          <p:cNvPr id="20" name="TextBox 19">
            <a:extLst>
              <a:ext uri="{FF2B5EF4-FFF2-40B4-BE49-F238E27FC236}">
                <a16:creationId xmlns:a16="http://schemas.microsoft.com/office/drawing/2014/main" id="{15E9822C-79FD-48C4-BDF9-9EA4AACFDC4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422459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5D9C32E-465A-4FDC-ABF9-F98B66BC3751}"/>
              </a:ext>
            </a:extLst>
          </p:cNvPr>
          <p:cNvSpPr txBox="1"/>
          <p:nvPr/>
        </p:nvSpPr>
        <p:spPr>
          <a:xfrm>
            <a:off x="480291" y="780165"/>
            <a:ext cx="11231418" cy="5078313"/>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‘welfare state’ quick quiz below.</a:t>
            </a:r>
          </a:p>
          <a:p>
            <a:r>
              <a:rPr lang="en-GB" dirty="0">
                <a:latin typeface="Century Gothic" panose="020B0502020202020204" pitchFamily="34" charset="0"/>
              </a:rPr>
              <a:t>Provide quick answers to the questions and submit to your teacher.</a:t>
            </a:r>
          </a:p>
          <a:p>
            <a:endParaRPr lang="en-GB" dirty="0">
              <a:solidFill>
                <a:srgbClr val="FF0000"/>
              </a:solidFill>
              <a:latin typeface="Century Gothic" panose="020B0502020202020204" pitchFamily="34" charset="0"/>
            </a:endParaRPr>
          </a:p>
          <a:p>
            <a:pPr marL="342900" indent="-342900">
              <a:buFontTx/>
              <a:buAutoNum type="arabicPeriod"/>
            </a:pPr>
            <a:r>
              <a:rPr lang="en-GB" dirty="0">
                <a:solidFill>
                  <a:srgbClr val="FF0000"/>
                </a:solidFill>
                <a:latin typeface="Century Gothic" panose="020B0502020202020204" pitchFamily="34" charset="0"/>
              </a:rPr>
              <a:t>What does Welfare State mean?</a:t>
            </a:r>
          </a:p>
          <a:p>
            <a:pPr marL="342900" indent="-342900">
              <a:buFontTx/>
              <a:buAutoNum type="arabicPeriod"/>
            </a:pPr>
            <a:r>
              <a:rPr lang="en-GB" dirty="0">
                <a:latin typeface="Century Gothic" panose="020B0502020202020204" pitchFamily="34" charset="0"/>
              </a:rPr>
              <a:t>Which key person in history wrote a report outlining the public health problems in 20</a:t>
            </a:r>
            <a:r>
              <a:rPr lang="en-GB" baseline="30000" dirty="0">
                <a:latin typeface="Century Gothic" panose="020B0502020202020204" pitchFamily="34" charset="0"/>
              </a:rPr>
              <a:t>th</a:t>
            </a:r>
            <a:r>
              <a:rPr lang="en-GB" dirty="0">
                <a:latin typeface="Century Gothic" panose="020B0502020202020204" pitchFamily="34" charset="0"/>
              </a:rPr>
              <a:t> century Britain?</a:t>
            </a:r>
          </a:p>
          <a:p>
            <a:pPr marL="342900" indent="-342900">
              <a:buAutoNum type="arabicPeriod"/>
            </a:pPr>
            <a:r>
              <a:rPr lang="en-GB" dirty="0">
                <a:solidFill>
                  <a:srgbClr val="FF0000"/>
                </a:solidFill>
                <a:latin typeface="Century Gothic" panose="020B0502020202020204" pitchFamily="34" charset="0"/>
              </a:rPr>
              <a:t>In his report he outlined 5 problems, these were more commonly known as the………….?</a:t>
            </a:r>
          </a:p>
          <a:p>
            <a:pPr marL="342900" indent="-342900">
              <a:buAutoNum type="arabicPeriod"/>
            </a:pPr>
            <a:r>
              <a:rPr lang="en-GB" dirty="0">
                <a:latin typeface="Century Gothic" panose="020B0502020202020204" pitchFamily="34" charset="0"/>
              </a:rPr>
              <a:t>What were the 5 problems that he identified in his report?</a:t>
            </a:r>
          </a:p>
          <a:p>
            <a:pPr marL="342900" indent="-342900">
              <a:buAutoNum type="arabicPeriod"/>
            </a:pPr>
            <a:r>
              <a:rPr lang="en-GB" dirty="0">
                <a:solidFill>
                  <a:srgbClr val="FF0000"/>
                </a:solidFill>
                <a:latin typeface="Century Gothic" panose="020B0502020202020204" pitchFamily="34" charset="0"/>
              </a:rPr>
              <a:t>Can you name 2 of the 5 proposals he made to fix these issues?</a:t>
            </a:r>
            <a:endParaRPr lang="en-GB" dirty="0">
              <a:latin typeface="Century Gothic" panose="020B0502020202020204" pitchFamily="34" charset="0"/>
            </a:endParaRPr>
          </a:p>
          <a:p>
            <a:pPr marL="342900" indent="-342900">
              <a:buAutoNum type="arabicPeriod"/>
            </a:pPr>
            <a:r>
              <a:rPr lang="en-GB" dirty="0">
                <a:latin typeface="Century Gothic" panose="020B0502020202020204" pitchFamily="34" charset="0"/>
              </a:rPr>
              <a:t>The Labour Party won their first election in what year?</a:t>
            </a:r>
            <a:endParaRPr lang="en-GB" dirty="0">
              <a:solidFill>
                <a:srgbClr val="FF0000"/>
              </a:solidFill>
              <a:latin typeface="Century Gothic" panose="020B0502020202020204" pitchFamily="34" charset="0"/>
            </a:endParaRPr>
          </a:p>
          <a:p>
            <a:pPr marL="342900" indent="-342900">
              <a:buAutoNum type="arabicPeriod"/>
            </a:pPr>
            <a:r>
              <a:rPr lang="en-GB" dirty="0">
                <a:solidFill>
                  <a:srgbClr val="FF0000"/>
                </a:solidFill>
                <a:latin typeface="Century Gothic" panose="020B0502020202020204" pitchFamily="34" charset="0"/>
              </a:rPr>
              <a:t>What was the reason linked to public health that led many to vote for labour?</a:t>
            </a:r>
          </a:p>
          <a:p>
            <a:pPr marL="342900" indent="-342900">
              <a:buAutoNum type="arabicPeriod"/>
            </a:pPr>
            <a:r>
              <a:rPr lang="en-GB" dirty="0">
                <a:latin typeface="Century Gothic" panose="020B0502020202020204" pitchFamily="34" charset="0"/>
              </a:rPr>
              <a:t>What does NHS stand for?</a:t>
            </a:r>
          </a:p>
          <a:p>
            <a:pPr marL="342900" indent="-342900">
              <a:buAutoNum type="arabicPeriod"/>
            </a:pPr>
            <a:r>
              <a:rPr lang="en-GB" dirty="0">
                <a:solidFill>
                  <a:srgbClr val="FF0000"/>
                </a:solidFill>
                <a:latin typeface="Century Gothic" panose="020B0502020202020204" pitchFamily="34" charset="0"/>
              </a:rPr>
              <a:t>In what year was the NHS launched?</a:t>
            </a:r>
          </a:p>
          <a:p>
            <a:pPr marL="342900" indent="-342900">
              <a:buAutoNum type="arabicPeriod"/>
            </a:pPr>
            <a:r>
              <a:rPr lang="en-GB" dirty="0">
                <a:latin typeface="Century Gothic" panose="020B0502020202020204" pitchFamily="34" charset="0"/>
              </a:rPr>
              <a:t>Which labour MP was the minister for health when the NHS began?</a:t>
            </a:r>
          </a:p>
          <a:p>
            <a:pPr marL="342900" indent="-342900">
              <a:buAutoNum type="arabicPeriod"/>
            </a:pPr>
            <a:r>
              <a:rPr lang="en-GB" dirty="0">
                <a:solidFill>
                  <a:srgbClr val="FF0000"/>
                </a:solidFill>
                <a:latin typeface="Century Gothic" panose="020B0502020202020204" pitchFamily="34" charset="0"/>
              </a:rPr>
              <a:t>What were the 2 principles of the NHS?</a:t>
            </a:r>
          </a:p>
          <a:p>
            <a:pPr marL="342900" indent="-342900">
              <a:buAutoNum type="arabicPeriod"/>
            </a:pPr>
            <a:r>
              <a:rPr lang="en-GB" dirty="0">
                <a:latin typeface="Century Gothic" panose="020B0502020202020204" pitchFamily="34" charset="0"/>
              </a:rPr>
              <a:t>Can you give two reasons why doctors opposed the NHS to begin with ?</a:t>
            </a:r>
            <a:endParaRPr lang="en-GB" dirty="0">
              <a:solidFill>
                <a:srgbClr val="FF0000"/>
              </a:solidFill>
              <a:latin typeface="Century Gothic" panose="020B0502020202020204" pitchFamily="34" charset="0"/>
            </a:endParaRPr>
          </a:p>
          <a:p>
            <a:pPr marL="342900" indent="-342900">
              <a:buAutoNum type="arabicPeriod"/>
            </a:pPr>
            <a:r>
              <a:rPr lang="en-GB" dirty="0">
                <a:solidFill>
                  <a:srgbClr val="FF0000"/>
                </a:solidFill>
                <a:latin typeface="Century Gothic" panose="020B0502020202020204" pitchFamily="34" charset="0"/>
              </a:rPr>
              <a:t> Can you give 3 problems that the NHS faces today?</a:t>
            </a:r>
          </a:p>
          <a:p>
            <a:endParaRPr lang="en-GB" dirty="0">
              <a:latin typeface="Century Gothic" panose="020B0502020202020204" pitchFamily="34"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19</a:t>
            </a:r>
          </a:p>
        </p:txBody>
      </p:sp>
      <p:pic>
        <p:nvPicPr>
          <p:cNvPr id="3" name="Picture 2">
            <a:hlinkClick r:id="rId2" action="ppaction://hlinksldjump"/>
            <a:extLst>
              <a:ext uri="{FF2B5EF4-FFF2-40B4-BE49-F238E27FC236}">
                <a16:creationId xmlns:a16="http://schemas.microsoft.com/office/drawing/2014/main" id="{95DA61CD-E82F-4844-A3A8-30563B08D97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E97E4313-1B9E-4540-8AC7-111953B70A79}"/>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6" name="Picture 5">
            <a:extLst>
              <a:ext uri="{FF2B5EF4-FFF2-40B4-BE49-F238E27FC236}">
                <a16:creationId xmlns:a16="http://schemas.microsoft.com/office/drawing/2014/main" id="{45252D9A-2906-4333-9CCE-C855DC315295}"/>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598338" y="253363"/>
            <a:ext cx="438150" cy="466090"/>
          </a:xfrm>
          <a:prstGeom prst="rect">
            <a:avLst/>
          </a:prstGeom>
          <a:noFill/>
          <a:ln>
            <a:noFill/>
          </a:ln>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A525F460-FDF1-4336-8D51-3490367D3A7F}"/>
              </a:ext>
            </a:extLst>
          </p:cNvPr>
          <p:cNvSpPr/>
          <p:nvPr/>
        </p:nvSpPr>
        <p:spPr>
          <a:xfrm>
            <a:off x="1364858" y="6320143"/>
            <a:ext cx="5041765" cy="369332"/>
          </a:xfrm>
          <a:prstGeom prst="rect">
            <a:avLst/>
          </a:prstGeom>
        </p:spPr>
        <p:txBody>
          <a:bodyPr wrap="none">
            <a:spAutoFit/>
          </a:bodyPr>
          <a:lstStyle/>
          <a:p>
            <a:r>
              <a:rPr lang="en-GB" dirty="0">
                <a:hlinkClick r:id="rId6"/>
              </a:rPr>
              <a:t>https://www.youtube.com/watch?v=CCAyUxY0Cm0</a:t>
            </a:r>
            <a:endParaRPr lang="en-GB" dirty="0"/>
          </a:p>
        </p:txBody>
      </p:sp>
      <p:sp>
        <p:nvSpPr>
          <p:cNvPr id="8" name="Rectangle 7">
            <a:extLst>
              <a:ext uri="{FF2B5EF4-FFF2-40B4-BE49-F238E27FC236}">
                <a16:creationId xmlns:a16="http://schemas.microsoft.com/office/drawing/2014/main" id="{EFE8C813-0080-42E2-A14E-4EDA71136C83}"/>
              </a:ext>
            </a:extLst>
          </p:cNvPr>
          <p:cNvSpPr/>
          <p:nvPr/>
        </p:nvSpPr>
        <p:spPr>
          <a:xfrm>
            <a:off x="1349270" y="5914143"/>
            <a:ext cx="5547544" cy="369332"/>
          </a:xfrm>
          <a:prstGeom prst="rect">
            <a:avLst/>
          </a:prstGeom>
        </p:spPr>
        <p:txBody>
          <a:bodyPr wrap="none">
            <a:spAutoFit/>
          </a:bodyPr>
          <a:lstStyle/>
          <a:p>
            <a:r>
              <a:rPr lang="en-GB" dirty="0">
                <a:hlinkClick r:id="rId7"/>
              </a:rPr>
              <a:t>https://www.youtube.com/watch?v=l2DhvTCuK_s&amp;t=51s</a:t>
            </a:r>
            <a:endParaRPr lang="en-GB" dirty="0"/>
          </a:p>
        </p:txBody>
      </p:sp>
      <p:pic>
        <p:nvPicPr>
          <p:cNvPr id="10" name="Picture 9">
            <a:extLst>
              <a:ext uri="{FF2B5EF4-FFF2-40B4-BE49-F238E27FC236}">
                <a16:creationId xmlns:a16="http://schemas.microsoft.com/office/drawing/2014/main" id="{7E7DC75B-81C9-49B7-9BA7-2D3AB8DDD9C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069690" y="6272799"/>
            <a:ext cx="295168" cy="464020"/>
          </a:xfrm>
          <a:prstGeom prst="rect">
            <a:avLst/>
          </a:prstGeom>
        </p:spPr>
      </p:pic>
      <p:pic>
        <p:nvPicPr>
          <p:cNvPr id="11" name="Picture 10">
            <a:extLst>
              <a:ext uri="{FF2B5EF4-FFF2-40B4-BE49-F238E27FC236}">
                <a16:creationId xmlns:a16="http://schemas.microsoft.com/office/drawing/2014/main" id="{40FC84B5-B1EB-4CEC-9641-790BCCCA15B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061896" y="5856123"/>
            <a:ext cx="295168" cy="464020"/>
          </a:xfrm>
          <a:prstGeom prst="rect">
            <a:avLst/>
          </a:prstGeom>
        </p:spPr>
      </p:pic>
    </p:spTree>
    <p:extLst>
      <p:ext uri="{BB962C8B-B14F-4D97-AF65-F5344CB8AC3E}">
        <p14:creationId xmlns:p14="http://schemas.microsoft.com/office/powerpoint/2010/main" val="3412346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3DDA07-C114-437A-9BBF-3448868C7DDA}"/>
              </a:ext>
            </a:extLst>
          </p:cNvPr>
          <p:cNvSpPr/>
          <p:nvPr/>
        </p:nvSpPr>
        <p:spPr>
          <a:xfrm>
            <a:off x="409966" y="1158730"/>
            <a:ext cx="11290041" cy="4480907"/>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400" u="sng" dirty="0">
                <a:latin typeface="Century Gothic" panose="020B0502020202020204" pitchFamily="34" charset="0"/>
                <a:ea typeface="Calibri" panose="020F0502020204030204" pitchFamily="34" charset="0"/>
                <a:cs typeface="Times New Roman" panose="02020603050405020304" pitchFamily="18" charset="0"/>
              </a:rPr>
              <a:t>20 minutes- 3 paras</a:t>
            </a:r>
          </a:p>
          <a:p>
            <a:pPr>
              <a:lnSpc>
                <a:spcPct val="107000"/>
              </a:lnSpc>
              <a:spcAft>
                <a:spcPts val="800"/>
              </a:spcAft>
            </a:pPr>
            <a:r>
              <a:rPr lang="en-GB" sz="1400" dirty="0">
                <a:latin typeface="Century Gothic" panose="020B0502020202020204" pitchFamily="34" charset="0"/>
                <a:ea typeface="Calibri" panose="020F0502020204030204" pitchFamily="34" charset="0"/>
                <a:cs typeface="Times New Roman" panose="02020603050405020304" pitchFamily="18" charset="0"/>
              </a:rPr>
              <a:t>You need to explain how different </a:t>
            </a:r>
            <a:r>
              <a:rPr lang="en-GB" sz="1400" b="1" dirty="0">
                <a:latin typeface="Century Gothic" panose="020B0502020202020204" pitchFamily="34" charset="0"/>
                <a:ea typeface="Calibri" panose="020F0502020204030204" pitchFamily="34" charset="0"/>
                <a:cs typeface="Times New Roman" panose="02020603050405020304" pitchFamily="18" charset="0"/>
              </a:rPr>
              <a:t> </a:t>
            </a:r>
            <a:r>
              <a:rPr lang="en-GB" sz="1400" dirty="0">
                <a:latin typeface="Century Gothic" panose="020B0502020202020204" pitchFamily="34" charset="0"/>
                <a:ea typeface="Calibri" panose="020F0502020204030204" pitchFamily="34" charset="0"/>
                <a:cs typeface="Times New Roman" panose="02020603050405020304" pitchFamily="18" charset="0"/>
              </a:rPr>
              <a:t>factors have had an impact (changed) on the history of medicine.</a:t>
            </a: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Para 1- Write a detailed para on the factor in the question (Individuals). Make sure you clearly link your chosen examples to understanding disease (don’t talk about surgery!) Give 2/3 examples across different periods of time.  </a:t>
            </a:r>
            <a:r>
              <a:rPr lang="en-GB" sz="1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Individuals played a big role in understanding causes of disease. One example would be………….This helped understanding because…………..</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Para 2- Choose a different factor- how does this lead to the understanding of disease? Give at least 2 examples. </a:t>
            </a:r>
            <a:r>
              <a:rPr lang="en-GB" sz="1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However, other factors also played an important part. One example would be________________(insert factor here) An example of this was……….This helped understanding because…………..</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Para 3- Choose a different factor- how does this lead to the understanding of disease? Give at least 1 example. </a:t>
            </a:r>
            <a:r>
              <a:rPr lang="en-GB" sz="1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 final factor that developed the understanding of causes of disease was________________(insert factor here) An example of this was……….This helped understanding because…………..</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400" dirty="0">
                <a:latin typeface="Century Gothic" panose="020B0502020202020204" pitchFamily="34" charset="0"/>
                <a:ea typeface="Calibri" panose="020F0502020204030204" pitchFamily="34" charset="0"/>
                <a:cs typeface="Times New Roman" panose="02020603050405020304" pitchFamily="18" charset="0"/>
              </a:rPr>
              <a:t>Conclusion- DISAGREE with the statement- choose one of your other factors (do not introduce a new one here) but try to use a new example/ make a new point of why it was more significant than individuals. </a:t>
            </a:r>
            <a:r>
              <a:rPr lang="en-GB" sz="1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Overall, I disagree individuals were not the main factor is was……………………..I </a:t>
            </a:r>
            <a:r>
              <a:rPr lang="en-GB" sz="1400">
                <a:solidFill>
                  <a:srgbClr val="FF0000"/>
                </a:solidFill>
                <a:latin typeface="Century Gothic" panose="020B0502020202020204" pitchFamily="34" charset="0"/>
                <a:ea typeface="Calibri" panose="020F0502020204030204" pitchFamily="34" charset="0"/>
                <a:cs typeface="Times New Roman" panose="02020603050405020304" pitchFamily="18" charset="0"/>
              </a:rPr>
              <a:t>think this because</a:t>
            </a:r>
            <a:r>
              <a:rPr lang="en-GB" sz="1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20</a:t>
            </a:r>
          </a:p>
        </p:txBody>
      </p:sp>
      <p:pic>
        <p:nvPicPr>
          <p:cNvPr id="3" name="Picture 2">
            <a:hlinkClick r:id="rId2" action="ppaction://hlinksldjump"/>
            <a:extLst>
              <a:ext uri="{FF2B5EF4-FFF2-40B4-BE49-F238E27FC236}">
                <a16:creationId xmlns:a16="http://schemas.microsoft.com/office/drawing/2014/main" id="{7A4922D4-F6CC-4268-8C89-F7A7A5B1B14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F0F819DB-9863-4FA3-BF87-491BCB1DCEF0}"/>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TextBox 5">
            <a:extLst>
              <a:ext uri="{FF2B5EF4-FFF2-40B4-BE49-F238E27FC236}">
                <a16:creationId xmlns:a16="http://schemas.microsoft.com/office/drawing/2014/main" id="{196922D6-5235-47B0-9C99-D128E7E10E0F}"/>
              </a:ext>
            </a:extLst>
          </p:cNvPr>
          <p:cNvSpPr txBox="1"/>
          <p:nvPr/>
        </p:nvSpPr>
        <p:spPr>
          <a:xfrm>
            <a:off x="2278144" y="285363"/>
            <a:ext cx="9610530" cy="707886"/>
          </a:xfrm>
          <a:prstGeom prst="rect">
            <a:avLst/>
          </a:prstGeom>
          <a:solidFill>
            <a:srgbClr val="00B0F0"/>
          </a:solidFill>
          <a:ln w="38100">
            <a:solidFill>
              <a:schemeClr val="tx1"/>
            </a:solidFill>
          </a:ln>
        </p:spPr>
        <p:txBody>
          <a:bodyPr wrap="square" rtlCol="0">
            <a:spAutoFit/>
          </a:bodyPr>
          <a:lstStyle/>
          <a:p>
            <a:pPr algn="ctr"/>
            <a:r>
              <a:rPr lang="en-GB" sz="2000" b="1" u="sng" dirty="0">
                <a:latin typeface="Century Gothic" panose="020B0502020202020204" pitchFamily="34" charset="0"/>
              </a:rPr>
              <a:t>Q4- Have individuals been the main factor in understanding the cause of disease in Britain? (16)</a:t>
            </a:r>
          </a:p>
        </p:txBody>
      </p:sp>
      <p:pic>
        <p:nvPicPr>
          <p:cNvPr id="7" name="Picture 6">
            <a:extLst>
              <a:ext uri="{FF2B5EF4-FFF2-40B4-BE49-F238E27FC236}">
                <a16:creationId xmlns:a16="http://schemas.microsoft.com/office/drawing/2014/main" id="{46C68C51-8FB6-4B07-909C-CDD0F63A2507}"/>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592461" y="250482"/>
            <a:ext cx="416414" cy="405761"/>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313B78E6-2003-4817-B20F-60F319834A2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2490453" y="961160"/>
            <a:ext cx="759191" cy="759191"/>
          </a:xfrm>
          <a:prstGeom prst="rect">
            <a:avLst/>
          </a:prstGeom>
        </p:spPr>
      </p:pic>
      <p:sp>
        <p:nvSpPr>
          <p:cNvPr id="16" name="TextBox 15">
            <a:extLst>
              <a:ext uri="{FF2B5EF4-FFF2-40B4-BE49-F238E27FC236}">
                <a16:creationId xmlns:a16="http://schemas.microsoft.com/office/drawing/2014/main" id="{866E3AB0-5605-432A-A016-97A1401DE870}"/>
              </a:ext>
            </a:extLst>
          </p:cNvPr>
          <p:cNvSpPr txBox="1"/>
          <p:nvPr/>
        </p:nvSpPr>
        <p:spPr>
          <a:xfrm>
            <a:off x="409966" y="5728286"/>
            <a:ext cx="7782312" cy="1077218"/>
          </a:xfrm>
          <a:prstGeom prst="rect">
            <a:avLst/>
          </a:prstGeom>
          <a:solidFill>
            <a:srgbClr val="00B0F0"/>
          </a:solidFill>
          <a:ln w="38100">
            <a:solidFill>
              <a:schemeClr val="tx1"/>
            </a:solidFill>
          </a:ln>
        </p:spPr>
        <p:txBody>
          <a:bodyPr wrap="square" rtlCol="0">
            <a:spAutoFit/>
          </a:bodyPr>
          <a:lstStyle/>
          <a:p>
            <a:pPr algn="ctr"/>
            <a:r>
              <a:rPr lang="en-GB" sz="1600" b="1" u="sng" dirty="0">
                <a:latin typeface="Century Gothic" panose="020B0502020202020204" pitchFamily="34" charset="0"/>
              </a:rPr>
              <a:t>Remember!</a:t>
            </a:r>
          </a:p>
          <a:p>
            <a:pPr marL="342900" indent="-342900" algn="ctr">
              <a:buFontTx/>
              <a:buChar char="-"/>
            </a:pPr>
            <a:r>
              <a:rPr lang="en-GB" sz="1600" dirty="0">
                <a:latin typeface="Century Gothic" panose="020B0502020202020204" pitchFamily="34" charset="0"/>
              </a:rPr>
              <a:t>You cannot use an example more than once in the whole essay!</a:t>
            </a:r>
          </a:p>
          <a:p>
            <a:pPr marL="342900" indent="-342900" algn="ctr">
              <a:buFontTx/>
              <a:buChar char="-"/>
            </a:pPr>
            <a:r>
              <a:rPr lang="en-GB" sz="1600" dirty="0">
                <a:latin typeface="Century Gothic" panose="020B0502020202020204" pitchFamily="34" charset="0"/>
              </a:rPr>
              <a:t>Cover at least 3 periods of time too!</a:t>
            </a:r>
          </a:p>
          <a:p>
            <a:pPr marL="342900" indent="-342900" algn="ctr">
              <a:buFontTx/>
              <a:buChar char="-"/>
            </a:pPr>
            <a:r>
              <a:rPr lang="en-GB" sz="1600" dirty="0">
                <a:latin typeface="Century Gothic" panose="020B0502020202020204" pitchFamily="34" charset="0"/>
              </a:rPr>
              <a:t>Try to cover at least 2 periods of time in your first paragraph.</a:t>
            </a:r>
          </a:p>
        </p:txBody>
      </p:sp>
      <p:pic>
        <p:nvPicPr>
          <p:cNvPr id="18" name="Picture 17" descr="A picture containing drawing&#10;&#10;Description automatically generated">
            <a:extLst>
              <a:ext uri="{FF2B5EF4-FFF2-40B4-BE49-F238E27FC236}">
                <a16:creationId xmlns:a16="http://schemas.microsoft.com/office/drawing/2014/main" id="{E5AA6728-DFB7-4B54-9693-435DA08EC905}"/>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8508708" y="5418976"/>
            <a:ext cx="2505702" cy="1328835"/>
          </a:xfrm>
          <a:prstGeom prst="rect">
            <a:avLst/>
          </a:prstGeom>
        </p:spPr>
      </p:pic>
    </p:spTree>
    <p:extLst>
      <p:ext uri="{BB962C8B-B14F-4D97-AF65-F5344CB8AC3E}">
        <p14:creationId xmlns:p14="http://schemas.microsoft.com/office/powerpoint/2010/main" val="1775790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
            <a:extLst>
              <a:ext uri="{FF2B5EF4-FFF2-40B4-BE49-F238E27FC236}">
                <a16:creationId xmlns:a16="http://schemas.microsoft.com/office/drawing/2014/main" id="{E037B117-931D-473E-9393-556CD5E46DFE}"/>
              </a:ext>
            </a:extLst>
          </p:cNvPr>
          <p:cNvSpPr txBox="1">
            <a:spLocks noChangeArrowheads="1"/>
          </p:cNvSpPr>
          <p:nvPr/>
        </p:nvSpPr>
        <p:spPr bwMode="auto">
          <a:xfrm>
            <a:off x="2645209" y="937277"/>
            <a:ext cx="3979526" cy="2588212"/>
          </a:xfrm>
          <a:prstGeom prst="rect">
            <a:avLst/>
          </a:prstGeom>
          <a:solidFill>
            <a:schemeClr val="accent3">
              <a:lumMod val="40000"/>
              <a:lumOff val="60000"/>
            </a:schemeClr>
          </a:solidFill>
          <a:ln w="3810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en-GB" sz="1200" b="1" dirty="0">
                <a:effectLst/>
                <a:latin typeface="Comic Sans MS" panose="030F0702030302020204" pitchFamily="66" charset="0"/>
                <a:ea typeface="Times New Roman" panose="02020603050405020304" pitchFamily="18" charset="0"/>
                <a:cs typeface="Arial" panose="020B0604020202020204" pitchFamily="34" charset="0"/>
              </a:rPr>
              <a:t>SOURCE B</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000" i="1" dirty="0">
                <a:effectLst/>
                <a:latin typeface="Arial" panose="020B060402020202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000" i="1" dirty="0">
                <a:effectLst/>
                <a:latin typeface="Arial" panose="020B0604020202020204" pitchFamily="34" charset="0"/>
                <a:ea typeface="Times New Roman" panose="02020603050405020304" pitchFamily="18" charset="0"/>
              </a:rPr>
              <a:t> </a:t>
            </a:r>
          </a:p>
          <a:p>
            <a:pPr>
              <a:spcAft>
                <a:spcPts val="0"/>
              </a:spcAft>
            </a:pPr>
            <a:endParaRPr lang="en-GB" sz="1000" i="1" dirty="0">
              <a:latin typeface="Arial" panose="020B0604020202020204" pitchFamily="34" charset="0"/>
              <a:ea typeface="Times New Roman" panose="02020603050405020304" pitchFamily="18" charset="0"/>
            </a:endParaRPr>
          </a:p>
          <a:p>
            <a:pPr>
              <a:spcAft>
                <a:spcPts val="0"/>
              </a:spcAft>
            </a:pPr>
            <a:endParaRPr lang="en-GB" sz="1000" i="1" dirty="0">
              <a:effectLst/>
              <a:latin typeface="Arial" panose="020B0604020202020204" pitchFamily="34" charset="0"/>
              <a:ea typeface="Times New Roman" panose="02020603050405020304" pitchFamily="18" charset="0"/>
            </a:endParaRPr>
          </a:p>
          <a:p>
            <a:pPr>
              <a:spcAft>
                <a:spcPts val="0"/>
              </a:spcAft>
            </a:pPr>
            <a:endParaRPr lang="en-GB" sz="1000" i="1" dirty="0">
              <a:latin typeface="Arial" panose="020B0604020202020204" pitchFamily="34" charset="0"/>
              <a:ea typeface="Times New Roman" panose="02020603050405020304" pitchFamily="18" charset="0"/>
            </a:endParaRPr>
          </a:p>
          <a:p>
            <a:pPr>
              <a:spcAft>
                <a:spcPts val="0"/>
              </a:spcAft>
            </a:pPr>
            <a:endParaRPr lang="en-GB" sz="1000" i="1" dirty="0">
              <a:effectLst/>
              <a:latin typeface="Arial" panose="020B0604020202020204" pitchFamily="34" charset="0"/>
              <a:ea typeface="Times New Roman" panose="02020603050405020304" pitchFamily="18" charset="0"/>
            </a:endParaRPr>
          </a:p>
          <a:p>
            <a:pPr>
              <a:spcAft>
                <a:spcPts val="0"/>
              </a:spcAft>
            </a:pPr>
            <a:endParaRPr lang="en-GB" sz="1000" i="1" dirty="0">
              <a:latin typeface="Arial" panose="020B0604020202020204" pitchFamily="34" charset="0"/>
              <a:ea typeface="Times New Roman" panose="02020603050405020304" pitchFamily="18" charset="0"/>
            </a:endParaRPr>
          </a:p>
          <a:p>
            <a:pPr>
              <a:spcAft>
                <a:spcPts val="0"/>
              </a:spcAft>
            </a:pPr>
            <a:endParaRPr lang="en-GB" sz="1000" i="1" dirty="0">
              <a:effectLst/>
              <a:latin typeface="Arial" panose="020B0604020202020204" pitchFamily="34" charset="0"/>
              <a:ea typeface="Times New Roman" panose="02020603050405020304" pitchFamily="18" charset="0"/>
            </a:endParaRPr>
          </a:p>
          <a:p>
            <a:pPr>
              <a:spcAft>
                <a:spcPts val="0"/>
              </a:spcAft>
            </a:pPr>
            <a:endParaRPr lang="en-GB" sz="1000" i="1" dirty="0">
              <a:latin typeface="Arial" panose="020B0604020202020204" pitchFamily="34" charset="0"/>
              <a:ea typeface="Times New Roman" panose="02020603050405020304" pitchFamily="18" charset="0"/>
            </a:endParaRPr>
          </a:p>
          <a:p>
            <a:pPr>
              <a:spcAft>
                <a:spcPts val="0"/>
              </a:spcAft>
            </a:pPr>
            <a:endParaRPr lang="en-GB" sz="1000" i="1" dirty="0">
              <a:effectLst/>
              <a:latin typeface="Arial" panose="020B0604020202020204" pitchFamily="34" charset="0"/>
              <a:ea typeface="Times New Roman" panose="02020603050405020304" pitchFamily="18" charset="0"/>
            </a:endParaRPr>
          </a:p>
          <a:p>
            <a:pPr>
              <a:spcAft>
                <a:spcPts val="0"/>
              </a:spcAft>
            </a:pPr>
            <a:endParaRPr lang="en-GB" sz="1000" i="1" dirty="0">
              <a:latin typeface="Arial" panose="020B0604020202020204" pitchFamily="34" charset="0"/>
              <a:ea typeface="Times New Roman" panose="02020603050405020304" pitchFamily="18" charset="0"/>
            </a:endParaRPr>
          </a:p>
          <a:p>
            <a:pPr>
              <a:spcAft>
                <a:spcPts val="0"/>
              </a:spcAft>
            </a:pPr>
            <a:endParaRPr lang="en-GB" sz="1000" i="1" dirty="0">
              <a:effectLst/>
              <a:latin typeface="Arial" panose="020B0604020202020204" pitchFamily="34" charset="0"/>
              <a:ea typeface="Times New Roman" panose="02020603050405020304" pitchFamily="18" charset="0"/>
            </a:endParaRPr>
          </a:p>
          <a:p>
            <a:pPr>
              <a:spcAft>
                <a:spcPts val="0"/>
              </a:spcAft>
            </a:pP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100" i="1" dirty="0">
                <a:effectLst/>
                <a:latin typeface="Arial" panose="020B0604020202020204" pitchFamily="34" charset="0"/>
                <a:ea typeface="Times New Roman" panose="02020603050405020304" pitchFamily="18" charset="0"/>
              </a:rPr>
              <a:t> </a:t>
            </a:r>
            <a:r>
              <a:rPr lang="en-GB" sz="1100" i="1" dirty="0">
                <a:effectLst/>
                <a:latin typeface="Comic Sans MS" panose="030F0702030302020204" pitchFamily="66" charset="0"/>
                <a:ea typeface="Times New Roman" panose="02020603050405020304" pitchFamily="18" charset="0"/>
                <a:cs typeface="Arial" panose="020B0604020202020204" pitchFamily="34" charset="0"/>
              </a:rPr>
              <a:t>(the table of equipment available to Galen before the experiment started, although he wouldn’t use all of these)</a:t>
            </a:r>
            <a:endParaRPr lang="en-GB" sz="11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sp>
        <p:nvSpPr>
          <p:cNvPr id="3" name="Rectangle 2">
            <a:extLst>
              <a:ext uri="{FF2B5EF4-FFF2-40B4-BE49-F238E27FC236}">
                <a16:creationId xmlns:a16="http://schemas.microsoft.com/office/drawing/2014/main" id="{DA176C83-DE09-4872-BC7B-BEEFF820A234}"/>
              </a:ext>
            </a:extLst>
          </p:cNvPr>
          <p:cNvSpPr/>
          <p:nvPr/>
        </p:nvSpPr>
        <p:spPr>
          <a:xfrm>
            <a:off x="2222090" y="191753"/>
            <a:ext cx="9799849" cy="584775"/>
          </a:xfrm>
          <a:prstGeom prst="rect">
            <a:avLst/>
          </a:prstGeom>
          <a:solidFill>
            <a:schemeClr val="accent1">
              <a:lumMod val="40000"/>
              <a:lumOff val="60000"/>
            </a:schemeClr>
          </a:solidFill>
          <a:ln w="38100">
            <a:solidFill>
              <a:schemeClr val="tx1"/>
            </a:solidFill>
          </a:ln>
        </p:spPr>
        <p:txBody>
          <a:bodyPr wrap="square">
            <a:spAutoFit/>
          </a:bodyPr>
          <a:lstStyle/>
          <a:p>
            <a:r>
              <a:rPr lang="en-GB" sz="1600" dirty="0">
                <a:latin typeface="Century Gothic" panose="020B0502020202020204" pitchFamily="34" charset="0"/>
              </a:rPr>
              <a:t>Look at and </a:t>
            </a:r>
            <a:r>
              <a:rPr lang="en-GB" sz="1600" b="1" u="sng" dirty="0">
                <a:latin typeface="Century Gothic" panose="020B0502020202020204" pitchFamily="34" charset="0"/>
              </a:rPr>
              <a:t>annotate</a:t>
            </a:r>
            <a:r>
              <a:rPr lang="en-GB" sz="1600" dirty="0">
                <a:latin typeface="Century Gothic" panose="020B0502020202020204" pitchFamily="34" charset="0"/>
              </a:rPr>
              <a:t> the sources about Galen. For each ensure you clearly write what you can learn about Galen and his work. Also include what you can infer about his significance.</a:t>
            </a:r>
            <a:endParaRPr lang="en-GB" sz="1600" dirty="0"/>
          </a:p>
        </p:txBody>
      </p:sp>
      <p:pic>
        <p:nvPicPr>
          <p:cNvPr id="5" name="Picture 4">
            <a:extLst>
              <a:ext uri="{FF2B5EF4-FFF2-40B4-BE49-F238E27FC236}">
                <a16:creationId xmlns:a16="http://schemas.microsoft.com/office/drawing/2014/main" id="{6124BCE7-5214-4738-ADE7-02C7A0A8462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05629" y="227002"/>
            <a:ext cx="454863" cy="475615"/>
          </a:xfrm>
          <a:prstGeom prst="rect">
            <a:avLst/>
          </a:prstGeom>
          <a:solidFill>
            <a:schemeClr val="bg1"/>
          </a:solidFill>
        </p:spPr>
      </p:pic>
      <p:sp>
        <p:nvSpPr>
          <p:cNvPr id="6" name="TextBox 5">
            <a:extLst>
              <a:ext uri="{FF2B5EF4-FFF2-40B4-BE49-F238E27FC236}">
                <a16:creationId xmlns:a16="http://schemas.microsoft.com/office/drawing/2014/main" id="{BAAD203F-74E9-41DE-8BF6-219A58DB164D}"/>
              </a:ext>
            </a:extLst>
          </p:cNvPr>
          <p:cNvSpPr txBox="1"/>
          <p:nvPr/>
        </p:nvSpPr>
        <p:spPr>
          <a:xfrm>
            <a:off x="83975" y="6239661"/>
            <a:ext cx="10480931" cy="523220"/>
          </a:xfrm>
          <a:prstGeom prst="rect">
            <a:avLst/>
          </a:prstGeom>
          <a:noFill/>
        </p:spPr>
        <p:txBody>
          <a:bodyPr wrap="square" rtlCol="0">
            <a:spAutoFit/>
          </a:bodyPr>
          <a:lstStyle/>
          <a:p>
            <a:r>
              <a:rPr lang="en-GB" sz="1400" b="1" u="sng" dirty="0">
                <a:solidFill>
                  <a:srgbClr val="FF0000"/>
                </a:solidFill>
                <a:latin typeface="Century Gothic" panose="020B0502020202020204" pitchFamily="34" charset="0"/>
              </a:rPr>
              <a:t>annotate</a:t>
            </a:r>
            <a:r>
              <a:rPr lang="en-GB" sz="1400" dirty="0">
                <a:solidFill>
                  <a:srgbClr val="FF0000"/>
                </a:solidFill>
                <a:latin typeface="Century Gothic" panose="020B0502020202020204" pitchFamily="34" charset="0"/>
              </a:rPr>
              <a:t> = add notes that explain.</a:t>
            </a:r>
          </a:p>
          <a:p>
            <a:r>
              <a:rPr lang="en-GB" sz="1400" b="1" u="sng" dirty="0">
                <a:solidFill>
                  <a:srgbClr val="FF0000"/>
                </a:solidFill>
                <a:latin typeface="Century Gothic" panose="020B0502020202020204" pitchFamily="34" charset="0"/>
              </a:rPr>
              <a:t>significance </a:t>
            </a:r>
            <a:r>
              <a:rPr lang="en-GB" sz="1400" dirty="0">
                <a:solidFill>
                  <a:srgbClr val="FF0000"/>
                </a:solidFill>
                <a:latin typeface="Century Gothic" panose="020B0502020202020204" pitchFamily="34" charset="0"/>
              </a:rPr>
              <a:t>= importance that has an impact (often over time).</a:t>
            </a:r>
          </a:p>
        </p:txBody>
      </p:sp>
      <p:sp>
        <p:nvSpPr>
          <p:cNvPr id="7" name="Text Box 6">
            <a:extLst>
              <a:ext uri="{FF2B5EF4-FFF2-40B4-BE49-F238E27FC236}">
                <a16:creationId xmlns:a16="http://schemas.microsoft.com/office/drawing/2014/main" id="{ED5F495B-B5BC-4C65-B570-76AC985A4EAD}"/>
              </a:ext>
            </a:extLst>
          </p:cNvPr>
          <p:cNvSpPr txBox="1">
            <a:spLocks noChangeArrowheads="1"/>
          </p:cNvSpPr>
          <p:nvPr/>
        </p:nvSpPr>
        <p:spPr bwMode="auto">
          <a:xfrm>
            <a:off x="243021" y="1368101"/>
            <a:ext cx="2057179" cy="4444870"/>
          </a:xfrm>
          <a:prstGeom prst="rect">
            <a:avLst/>
          </a:prstGeom>
          <a:solidFill>
            <a:srgbClr val="E9C1F1"/>
          </a:solidFill>
          <a:ln w="3810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en-GB" sz="1400" b="1" dirty="0">
                <a:effectLst/>
                <a:latin typeface="Comic Sans MS" panose="030F0702030302020204" pitchFamily="66" charset="0"/>
                <a:ea typeface="Times New Roman" panose="02020603050405020304" pitchFamily="18" charset="0"/>
              </a:rPr>
              <a:t>Source A –</a:t>
            </a:r>
            <a:r>
              <a:rPr lang="en-GB" sz="1400" dirty="0">
                <a:effectLst/>
                <a:latin typeface="Comic Sans MS" panose="030F0702030302020204" pitchFamily="66" charset="0"/>
                <a:ea typeface="Times New Roman" panose="02020603050405020304" pitchFamily="18" charset="0"/>
              </a:rPr>
              <a:t> “It is true that we do not much about how our bodies work or explored the human anatomy but what I do know is that the heart controls everything.  It controls our movement, our feelings and our thoughts. When I move my legs to run, my heart beats faster because it is controlling my legs”</a:t>
            </a:r>
            <a:endParaRPr lang="en-GB" sz="1600" dirty="0">
              <a:effectLst/>
              <a:latin typeface="Times New Roman" panose="02020603050405020304" pitchFamily="18" charset="0"/>
              <a:ea typeface="Times New Roman" panose="02020603050405020304" pitchFamily="18" charset="0"/>
            </a:endParaRPr>
          </a:p>
          <a:p>
            <a:pPr>
              <a:spcAft>
                <a:spcPts val="0"/>
              </a:spcAft>
            </a:pPr>
            <a:r>
              <a:rPr lang="en-GB" sz="1400" dirty="0">
                <a:effectLst/>
                <a:latin typeface="Comic Sans MS" panose="030F0702030302020204" pitchFamily="66" charset="0"/>
                <a:ea typeface="Times New Roman" panose="02020603050405020304" pitchFamily="18" charset="0"/>
              </a:rPr>
              <a:t> </a:t>
            </a:r>
            <a:endParaRPr lang="en-GB" sz="1600" dirty="0">
              <a:effectLst/>
              <a:latin typeface="Times New Roman" panose="02020603050405020304" pitchFamily="18" charset="0"/>
              <a:ea typeface="Times New Roman" panose="02020603050405020304" pitchFamily="18" charset="0"/>
            </a:endParaRPr>
          </a:p>
          <a:p>
            <a:pPr>
              <a:spcAft>
                <a:spcPts val="0"/>
              </a:spcAft>
            </a:pPr>
            <a:r>
              <a:rPr lang="en-GB" sz="1400" i="1" dirty="0">
                <a:effectLst/>
                <a:latin typeface="Comic Sans MS" panose="030F0702030302020204" pitchFamily="66" charset="0"/>
                <a:ea typeface="Times New Roman" panose="02020603050405020304" pitchFamily="18" charset="0"/>
              </a:rPr>
              <a:t>(An expert doctor from 158 - Before Galen)</a:t>
            </a:r>
            <a:endParaRPr lang="en-GB" sz="1600" i="1" dirty="0">
              <a:effectLst/>
              <a:latin typeface="Times New Roman" panose="02020603050405020304" pitchFamily="18" charset="0"/>
              <a:ea typeface="Times New Roman" panose="02020603050405020304" pitchFamily="18" charset="0"/>
            </a:endParaRPr>
          </a:p>
        </p:txBody>
      </p:sp>
      <p:sp>
        <p:nvSpPr>
          <p:cNvPr id="8" name="Text Box 3">
            <a:extLst>
              <a:ext uri="{FF2B5EF4-FFF2-40B4-BE49-F238E27FC236}">
                <a16:creationId xmlns:a16="http://schemas.microsoft.com/office/drawing/2014/main" id="{54E9895D-5988-45D5-B060-D1E34C7CC3A4}"/>
              </a:ext>
            </a:extLst>
          </p:cNvPr>
          <p:cNvSpPr txBox="1">
            <a:spLocks noChangeArrowheads="1"/>
          </p:cNvSpPr>
          <p:nvPr/>
        </p:nvSpPr>
        <p:spPr bwMode="auto">
          <a:xfrm>
            <a:off x="2660298" y="3590536"/>
            <a:ext cx="3973768" cy="2628900"/>
          </a:xfrm>
          <a:prstGeom prst="rect">
            <a:avLst/>
          </a:prstGeom>
          <a:solidFill>
            <a:schemeClr val="accent4"/>
          </a:solidFill>
          <a:ln w="38100">
            <a:solidFill>
              <a:srgbClr val="000000"/>
            </a:solidFill>
            <a:miter lim="800000"/>
            <a:headEnd/>
            <a:tailEnd/>
          </a:ln>
        </p:spPr>
        <p:txBody>
          <a:bodyPr rot="0" vert="horz" wrap="square" lIns="91440" tIns="45720" rIns="91440" bIns="45720" anchor="t" anchorCtr="0" upright="1">
            <a:noAutofit/>
          </a:bodyPr>
          <a:lstStyle/>
          <a:p>
            <a:pPr>
              <a:spcAft>
                <a:spcPts val="0"/>
              </a:spcAft>
              <a:tabLst>
                <a:tab pos="3303905" algn="l"/>
              </a:tabLst>
            </a:pPr>
            <a:r>
              <a:rPr lang="en-GB" sz="1400" b="1" dirty="0">
                <a:effectLst/>
                <a:latin typeface="Comic Sans MS" panose="030F0702030302020204" pitchFamily="66" charset="0"/>
                <a:ea typeface="Times New Roman" panose="02020603050405020304" pitchFamily="18" charset="0"/>
              </a:rPr>
              <a:t>SOURCE C</a:t>
            </a:r>
            <a:r>
              <a:rPr lang="en-GB" sz="1200" dirty="0">
                <a:effectLst/>
                <a:latin typeface="Comic Sans MS" panose="030F0702030302020204" pitchFamily="66" charset="0"/>
                <a:ea typeface="Times New Roman" panose="02020603050405020304" pitchFamily="18" charset="0"/>
              </a:rPr>
              <a:t>	</a:t>
            </a:r>
            <a:r>
              <a:rPr lang="en-GB" sz="1200" dirty="0">
                <a:effectLst/>
                <a:latin typeface="Comic Sans MS" panose="030F0702030302020204" pitchFamily="66" charset="0"/>
                <a:ea typeface="Times New Roman" panose="02020603050405020304" pitchFamily="18" charset="0"/>
                <a:cs typeface="Arial" panose="020B0604020202020204" pitchFamily="34" charset="0"/>
              </a:rPr>
              <a:t> </a:t>
            </a:r>
            <a:endParaRPr lang="en-GB" sz="1200" dirty="0">
              <a:effectLst/>
              <a:latin typeface="Times New Roman" panose="02020603050405020304" pitchFamily="18" charset="0"/>
              <a:ea typeface="Times New Roman" panose="02020603050405020304" pitchFamily="18" charset="0"/>
            </a:endParaRPr>
          </a:p>
          <a:p>
            <a:pPr>
              <a:spcAft>
                <a:spcPts val="0"/>
              </a:spcAft>
              <a:tabLst>
                <a:tab pos="3303905" algn="l"/>
              </a:tabLst>
            </a:pPr>
            <a:r>
              <a:rPr lang="en-GB" sz="1200" dirty="0">
                <a:effectLst/>
                <a:latin typeface="Arial" panose="020B0604020202020204" pitchFamily="34" charset="0"/>
                <a:ea typeface="Times New Roman" panose="02020603050405020304" pitchFamily="18" charset="0"/>
              </a:rPr>
              <a:t> </a:t>
            </a:r>
            <a:r>
              <a:rPr lang="en-GB" sz="1200" i="1" dirty="0">
                <a:effectLst/>
                <a:latin typeface="Comic Sans MS" panose="030F0702030302020204" pitchFamily="66" charset="0"/>
                <a:ea typeface="Times New Roman" panose="02020603050405020304" pitchFamily="18" charset="0"/>
                <a:cs typeface="Arial" panose="020B0604020202020204" pitchFamily="34" charset="0"/>
              </a:rPr>
              <a:t>(An artists impression of Galen at work during the experiment)</a:t>
            </a:r>
            <a:endParaRPr lang="en-GB" sz="1200" dirty="0">
              <a:effectLst/>
              <a:latin typeface="Times New Roman" panose="02020603050405020304" pitchFamily="18" charset="0"/>
              <a:ea typeface="Times New Roman" panose="02020603050405020304" pitchFamily="18" charset="0"/>
            </a:endParaRPr>
          </a:p>
        </p:txBody>
      </p:sp>
      <p:pic>
        <p:nvPicPr>
          <p:cNvPr id="1026" name="Picture 2">
            <a:extLst>
              <a:ext uri="{FF2B5EF4-FFF2-40B4-BE49-F238E27FC236}">
                <a16:creationId xmlns:a16="http://schemas.microsoft.com/office/drawing/2014/main" id="{C5B3102F-5462-4CF0-A769-2E78033C5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2534" y="4371531"/>
            <a:ext cx="3444875" cy="1806575"/>
          </a:xfrm>
          <a:prstGeom prst="rect">
            <a:avLst/>
          </a:prstGeom>
          <a:solidFill>
            <a:schemeClr val="accent4"/>
          </a:solidFill>
          <a:ln w="9525">
            <a:solidFill>
              <a:srgbClr val="000000"/>
            </a:solidFill>
            <a:miter lim="800000"/>
            <a:headEnd/>
            <a:tailEnd/>
          </a:ln>
        </p:spPr>
      </p:pic>
      <p:sp>
        <p:nvSpPr>
          <p:cNvPr id="9" name="Text Box 4">
            <a:extLst>
              <a:ext uri="{FF2B5EF4-FFF2-40B4-BE49-F238E27FC236}">
                <a16:creationId xmlns:a16="http://schemas.microsoft.com/office/drawing/2014/main" id="{B3F7B9AE-2406-4EC8-A624-D65DFFF58FA6}"/>
              </a:ext>
            </a:extLst>
          </p:cNvPr>
          <p:cNvSpPr txBox="1">
            <a:spLocks noChangeArrowheads="1"/>
          </p:cNvSpPr>
          <p:nvPr/>
        </p:nvSpPr>
        <p:spPr bwMode="auto">
          <a:xfrm>
            <a:off x="6802015" y="872448"/>
            <a:ext cx="5146964" cy="2246769"/>
          </a:xfrm>
          <a:prstGeom prst="rect">
            <a:avLst/>
          </a:prstGeom>
          <a:solidFill>
            <a:srgbClr val="66FF33"/>
          </a:solidFill>
          <a:ln w="38100">
            <a:solidFill>
              <a:srgbClr val="000000"/>
            </a:solidFill>
            <a:miter lim="800000"/>
            <a:headEnd/>
            <a:tailEnd/>
          </a:ln>
        </p:spPr>
        <p:txBody>
          <a:bodyPr rot="0" vert="horz" wrap="square" lIns="91440" tIns="45720" rIns="91440" bIns="45720" anchor="t" anchorCtr="0" upright="1">
            <a:spAutoFit/>
          </a:bodyPr>
          <a:lstStyle/>
          <a:p>
            <a:pPr>
              <a:spcAft>
                <a:spcPts val="0"/>
              </a:spcAft>
            </a:pPr>
            <a:r>
              <a:rPr lang="en-GB" sz="1400" b="1" dirty="0">
                <a:effectLst/>
                <a:latin typeface="Comic Sans MS" panose="030F0702030302020204" pitchFamily="66" charset="0"/>
                <a:ea typeface="Times New Roman" panose="02020603050405020304" pitchFamily="18" charset="0"/>
              </a:rPr>
              <a:t>Source D –</a:t>
            </a:r>
            <a:r>
              <a:rPr lang="en-GB" sz="1400" dirty="0">
                <a:effectLst/>
                <a:latin typeface="Comic Sans MS" panose="030F0702030302020204" pitchFamily="66" charset="0"/>
                <a:ea typeface="Times New Roman" panose="02020603050405020304" pitchFamily="18" charset="0"/>
              </a:rPr>
              <a:t> “Galen really was quite the innovator! He strapped the live pig down, cut its neck and pulled out a bundle of nerves. He cut a one of the nerves and the pig squealed, but after he cut next nerve, the pig could not squeal! Cutting this bundle of nerves which led to his head actually affected the body! And here we were thinking it was the heart… if its true of a pig, it must be true in humans too since we are so alike!”</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dirty="0">
                <a:effectLst/>
                <a:latin typeface="Comic Sans MS" panose="030F0702030302020204" pitchFamily="66"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i="1" dirty="0">
                <a:effectLst/>
                <a:latin typeface="Comic Sans MS" panose="030F0702030302020204" pitchFamily="66" charset="0"/>
                <a:ea typeface="Times New Roman" panose="02020603050405020304" pitchFamily="18" charset="0"/>
              </a:rPr>
              <a:t>(Eye witness from Galen’s Public Pig dissection)</a:t>
            </a:r>
            <a:endParaRPr lang="en-GB" sz="1400" dirty="0">
              <a:effectLst/>
              <a:latin typeface="Times New Roman" panose="02020603050405020304" pitchFamily="18" charset="0"/>
              <a:ea typeface="Times New Roman" panose="02020603050405020304" pitchFamily="18" charset="0"/>
            </a:endParaRPr>
          </a:p>
        </p:txBody>
      </p:sp>
      <p:sp>
        <p:nvSpPr>
          <p:cNvPr id="10" name="Text Box 1">
            <a:extLst>
              <a:ext uri="{FF2B5EF4-FFF2-40B4-BE49-F238E27FC236}">
                <a16:creationId xmlns:a16="http://schemas.microsoft.com/office/drawing/2014/main" id="{0B2F9F47-E037-4658-A0CB-3E5CC409E003}"/>
              </a:ext>
            </a:extLst>
          </p:cNvPr>
          <p:cNvSpPr txBox="1">
            <a:spLocks noChangeArrowheads="1"/>
          </p:cNvSpPr>
          <p:nvPr/>
        </p:nvSpPr>
        <p:spPr bwMode="auto">
          <a:xfrm>
            <a:off x="6802015" y="3197965"/>
            <a:ext cx="5146964" cy="1628272"/>
          </a:xfrm>
          <a:prstGeom prst="rect">
            <a:avLst/>
          </a:prstGeom>
          <a:solidFill>
            <a:srgbClr val="FFCCCC"/>
          </a:solidFill>
          <a:ln w="3810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en-GB" sz="1400" b="1" dirty="0">
                <a:effectLst/>
                <a:latin typeface="Comic Sans MS" panose="030F0702030302020204" pitchFamily="66" charset="0"/>
                <a:ea typeface="Times New Roman" panose="02020603050405020304" pitchFamily="18" charset="0"/>
              </a:rPr>
              <a:t>SOURCE E – “</a:t>
            </a:r>
            <a:r>
              <a:rPr lang="en-GB" sz="1400" dirty="0">
                <a:effectLst/>
                <a:latin typeface="Comic Sans MS" panose="030F0702030302020204" pitchFamily="66" charset="0"/>
                <a:ea typeface="Times New Roman" panose="02020603050405020304" pitchFamily="18" charset="0"/>
              </a:rPr>
              <a:t>Cutting into a dead body? No chance, dead people should be left to rest in peace! They should be left alone, I don’t know anyone who has, or would ever, cut up a dead human body”</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b="1" dirty="0">
                <a:effectLst/>
                <a:latin typeface="Comic Sans MS" panose="030F0702030302020204" pitchFamily="66"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i="1" dirty="0">
                <a:effectLst/>
                <a:latin typeface="Comic Sans MS" panose="030F0702030302020204" pitchFamily="66" charset="0"/>
                <a:ea typeface="Times New Roman" panose="02020603050405020304" pitchFamily="18" charset="0"/>
              </a:rPr>
              <a:t> (A doctors point of view before, during and after Galen’s experiments)</a:t>
            </a:r>
            <a:endParaRPr lang="en-GB" sz="1400" dirty="0">
              <a:effectLst/>
              <a:latin typeface="Times New Roman" panose="02020603050405020304" pitchFamily="18" charset="0"/>
              <a:ea typeface="Times New Roman" panose="02020603050405020304" pitchFamily="18" charset="0"/>
            </a:endParaRPr>
          </a:p>
        </p:txBody>
      </p:sp>
      <p:sp>
        <p:nvSpPr>
          <p:cNvPr id="11" name="Text Box 2">
            <a:extLst>
              <a:ext uri="{FF2B5EF4-FFF2-40B4-BE49-F238E27FC236}">
                <a16:creationId xmlns:a16="http://schemas.microsoft.com/office/drawing/2014/main" id="{145D8C70-2680-42CD-B1E4-BB932EEFEA21}"/>
              </a:ext>
            </a:extLst>
          </p:cNvPr>
          <p:cNvSpPr txBox="1">
            <a:spLocks noChangeArrowheads="1"/>
          </p:cNvSpPr>
          <p:nvPr/>
        </p:nvSpPr>
        <p:spPr bwMode="auto">
          <a:xfrm>
            <a:off x="6802015" y="4904986"/>
            <a:ext cx="5146964" cy="1894232"/>
          </a:xfrm>
          <a:prstGeom prst="rect">
            <a:avLst/>
          </a:prstGeom>
          <a:solidFill>
            <a:srgbClr val="00B0F0"/>
          </a:solidFill>
          <a:ln w="3810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en-GB" sz="1400" b="1" dirty="0">
                <a:effectLst/>
                <a:latin typeface="Comic Sans MS" panose="030F0702030302020204" pitchFamily="66" charset="0"/>
                <a:ea typeface="Times New Roman" panose="02020603050405020304" pitchFamily="18" charset="0"/>
              </a:rPr>
              <a:t>Source F</a:t>
            </a:r>
            <a:r>
              <a:rPr lang="en-GB" sz="1400" dirty="0">
                <a:effectLst/>
                <a:latin typeface="Comic Sans MS" panose="030F0702030302020204" pitchFamily="66" charset="0"/>
                <a:ea typeface="Times New Roman" panose="02020603050405020304" pitchFamily="18" charset="0"/>
              </a:rPr>
              <a:t> – “I had one eye on Galen and one eye on his six scribes that were writing about everything he was doing and saying… these guys work as hard as Galen, I can’t wait to read about this one, I have his last 59 books!  A ‘must read’ for anyone serious about medicine and anatomy! Its revolutionary!”</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dirty="0">
                <a:effectLst/>
                <a:latin typeface="Comic Sans MS" panose="030F0702030302020204" pitchFamily="66"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400" dirty="0">
                <a:effectLst/>
                <a:latin typeface="Comic Sans MS" panose="030F0702030302020204" pitchFamily="66" charset="0"/>
                <a:ea typeface="Times New Roman" panose="02020603050405020304" pitchFamily="18" charset="0"/>
              </a:rPr>
              <a:t>(An onlooker at the public show)</a:t>
            </a:r>
            <a:endParaRPr lang="en-GB" sz="1400" dirty="0">
              <a:effectLst/>
              <a:latin typeface="Times New Roman" panose="02020603050405020304" pitchFamily="18" charset="0"/>
              <a:ea typeface="Times New Roman" panose="02020603050405020304" pitchFamily="18" charset="0"/>
            </a:endParaRPr>
          </a:p>
        </p:txBody>
      </p:sp>
      <p:pic>
        <p:nvPicPr>
          <p:cNvPr id="1027" name="il_fi">
            <a:extLst>
              <a:ext uri="{FF2B5EF4-FFF2-40B4-BE49-F238E27FC236}">
                <a16:creationId xmlns:a16="http://schemas.microsoft.com/office/drawing/2014/main" id="{BDC855E5-60AB-4B16-B2B8-DAE7AE954E4E}"/>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t="28471"/>
          <a:stretch>
            <a:fillRect/>
          </a:stretch>
        </p:blipFill>
        <p:spPr bwMode="auto">
          <a:xfrm>
            <a:off x="2810444" y="1198342"/>
            <a:ext cx="3673475" cy="1920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hlinkClick r:id="rId7" action="ppaction://hlinksldjump"/>
            <a:extLst>
              <a:ext uri="{FF2B5EF4-FFF2-40B4-BE49-F238E27FC236}">
                <a16:creationId xmlns:a16="http://schemas.microsoft.com/office/drawing/2014/main" id="{E9AC07BC-583A-4ACC-BE0A-CB57647B044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11330841" y="6098809"/>
            <a:ext cx="738332" cy="590666"/>
          </a:xfrm>
          <a:prstGeom prst="rect">
            <a:avLst/>
          </a:prstGeom>
        </p:spPr>
      </p:pic>
      <p:sp>
        <p:nvSpPr>
          <p:cNvPr id="16" name="TextBox 15">
            <a:extLst>
              <a:ext uri="{FF2B5EF4-FFF2-40B4-BE49-F238E27FC236}">
                <a16:creationId xmlns:a16="http://schemas.microsoft.com/office/drawing/2014/main" id="{E2328852-4C43-4EB1-8ED6-0E29AED6CB13}"/>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677087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4E03A117-74C7-446F-B07F-ED789398E84F}"/>
              </a:ext>
            </a:extLst>
          </p:cNvPr>
          <p:cNvSpPr/>
          <p:nvPr/>
        </p:nvSpPr>
        <p:spPr>
          <a:xfrm>
            <a:off x="6299200" y="2187024"/>
            <a:ext cx="5495636" cy="1173019"/>
          </a:xfrm>
          <a:prstGeom prst="roundRect">
            <a:avLst/>
          </a:prstGeom>
          <a:solidFill>
            <a:srgbClr val="00B0F0"/>
          </a:solid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Rounded Corners 8">
            <a:extLst>
              <a:ext uri="{FF2B5EF4-FFF2-40B4-BE49-F238E27FC236}">
                <a16:creationId xmlns:a16="http://schemas.microsoft.com/office/drawing/2014/main" id="{0E2B82D9-C741-42A8-9304-9AAE1ED5FE27}"/>
              </a:ext>
            </a:extLst>
          </p:cNvPr>
          <p:cNvSpPr/>
          <p:nvPr/>
        </p:nvSpPr>
        <p:spPr>
          <a:xfrm>
            <a:off x="397164" y="1357743"/>
            <a:ext cx="5495636" cy="1173019"/>
          </a:xfrm>
          <a:prstGeom prst="roundRect">
            <a:avLst/>
          </a:prstGeom>
          <a:solidFill>
            <a:srgbClr val="FFFF00"/>
          </a:solidFill>
          <a:ln w="57150">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F34240BB-22F1-479A-8994-2225FA1E0533}"/>
              </a:ext>
            </a:extLst>
          </p:cNvPr>
          <p:cNvSpPr/>
          <p:nvPr/>
        </p:nvSpPr>
        <p:spPr>
          <a:xfrm>
            <a:off x="6558855" y="2450367"/>
            <a:ext cx="4976326" cy="646331"/>
          </a:xfrm>
          <a:prstGeom prst="rect">
            <a:avLst/>
          </a:prstGeom>
        </p:spPr>
        <p:txBody>
          <a:bodyPr wrap="square">
            <a:spAutoFit/>
          </a:bodyPr>
          <a:lstStyle/>
          <a:p>
            <a:r>
              <a:rPr lang="en-GB" dirty="0">
                <a:hlinkClick r:id="rId2"/>
              </a:rPr>
              <a:t>https://www.sporcle.com/games/Historyquizex/medicine-through-time---medieval-medicine</a:t>
            </a:r>
            <a:endParaRPr lang="en-GB" dirty="0"/>
          </a:p>
        </p:txBody>
      </p:sp>
      <p:sp>
        <p:nvSpPr>
          <p:cNvPr id="5" name="Rectangle 4">
            <a:extLst>
              <a:ext uri="{FF2B5EF4-FFF2-40B4-BE49-F238E27FC236}">
                <a16:creationId xmlns:a16="http://schemas.microsoft.com/office/drawing/2014/main" id="{3A899C6C-0124-49FF-AB26-1BF08EAA8455}"/>
              </a:ext>
            </a:extLst>
          </p:cNvPr>
          <p:cNvSpPr/>
          <p:nvPr/>
        </p:nvSpPr>
        <p:spPr>
          <a:xfrm>
            <a:off x="518462" y="1481129"/>
            <a:ext cx="5219865" cy="646331"/>
          </a:xfrm>
          <a:prstGeom prst="rect">
            <a:avLst/>
          </a:prstGeom>
        </p:spPr>
        <p:txBody>
          <a:bodyPr wrap="square">
            <a:spAutoFit/>
          </a:bodyPr>
          <a:lstStyle/>
          <a:p>
            <a:r>
              <a:rPr lang="en-GB" dirty="0">
                <a:hlinkClick r:id="rId3"/>
              </a:rPr>
              <a:t>https://www.educationquizzes.com/gcse/history/medicine-the-middle-ages/</a:t>
            </a:r>
            <a:endParaRPr lang="en-GB" dirty="0"/>
          </a:p>
        </p:txBody>
      </p:sp>
      <p:sp>
        <p:nvSpPr>
          <p:cNvPr id="8" name="TextBox 7">
            <a:extLst>
              <a:ext uri="{FF2B5EF4-FFF2-40B4-BE49-F238E27FC236}">
                <a16:creationId xmlns:a16="http://schemas.microsoft.com/office/drawing/2014/main" id="{4E16504D-3827-4966-B6A9-54AA2434CF67}"/>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pic>
        <p:nvPicPr>
          <p:cNvPr id="6" name="Picture 5">
            <a:extLst>
              <a:ext uri="{FF2B5EF4-FFF2-40B4-BE49-F238E27FC236}">
                <a16:creationId xmlns:a16="http://schemas.microsoft.com/office/drawing/2014/main" id="{C110D0E1-8049-47D7-9AF5-A4747CE9D9CA}"/>
              </a:ext>
            </a:extLst>
          </p:cNvPr>
          <p:cNvPicPr/>
          <p:nvPr/>
        </p:nvPicPr>
        <p:blipFill rotWithShape="1">
          <a:blip r:embed="rId4">
            <a:extLst>
              <a:ext uri="{28A0092B-C50C-407E-A947-70E740481C1C}">
                <a14:useLocalDpi xmlns:a14="http://schemas.microsoft.com/office/drawing/2010/main" val="0"/>
              </a:ext>
            </a:extLst>
          </a:blip>
          <a:srcRect l="42942" t="38436" r="52354" b="52654"/>
          <a:stretch/>
        </p:blipFill>
        <p:spPr bwMode="auto">
          <a:xfrm>
            <a:off x="1436190" y="220186"/>
            <a:ext cx="520128" cy="506234"/>
          </a:xfrm>
          <a:prstGeom prst="rect">
            <a:avLst/>
          </a:prstGeom>
          <a:noFill/>
          <a:ln>
            <a:noFill/>
          </a:ln>
          <a:extLst>
            <a:ext uri="{53640926-AAD7-44D8-BBD7-CCE9431645EC}">
              <a14:shadowObscured xmlns:a14="http://schemas.microsoft.com/office/drawing/2010/main"/>
            </a:ext>
          </a:extLst>
        </p:spPr>
      </p:pic>
      <p:sp>
        <p:nvSpPr>
          <p:cNvPr id="11" name="Rectangle: Rounded Corners 10">
            <a:extLst>
              <a:ext uri="{FF2B5EF4-FFF2-40B4-BE49-F238E27FC236}">
                <a16:creationId xmlns:a16="http://schemas.microsoft.com/office/drawing/2014/main" id="{87A265AA-A17C-4896-A13E-1BCD8B296684}"/>
              </a:ext>
            </a:extLst>
          </p:cNvPr>
          <p:cNvSpPr/>
          <p:nvPr/>
        </p:nvSpPr>
        <p:spPr>
          <a:xfrm>
            <a:off x="380576" y="3583044"/>
            <a:ext cx="5495636" cy="1173019"/>
          </a:xfrm>
          <a:prstGeom prst="roundRect">
            <a:avLst/>
          </a:prstGeom>
          <a:solidFill>
            <a:srgbClr val="CC99FF"/>
          </a:solidFill>
          <a:ln w="5715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0B7ED7F0-4F4E-4A69-999C-CACA3DB6FB14}"/>
              </a:ext>
            </a:extLst>
          </p:cNvPr>
          <p:cNvSpPr/>
          <p:nvPr/>
        </p:nvSpPr>
        <p:spPr>
          <a:xfrm>
            <a:off x="1498925" y="3984887"/>
            <a:ext cx="3116622" cy="369332"/>
          </a:xfrm>
          <a:prstGeom prst="rect">
            <a:avLst/>
          </a:prstGeom>
        </p:spPr>
        <p:txBody>
          <a:bodyPr wrap="none">
            <a:spAutoFit/>
          </a:bodyPr>
          <a:lstStyle/>
          <a:p>
            <a:r>
              <a:rPr lang="en-GB" dirty="0">
                <a:solidFill>
                  <a:srgbClr val="FFFFFF"/>
                </a:solidFill>
                <a:latin typeface="YouTube Noto"/>
                <a:hlinkClick r:id="rId5"/>
              </a:rPr>
              <a:t>https://youtu.be/nVJV8iEAm88</a:t>
            </a:r>
            <a:endParaRPr lang="en-GB" dirty="0"/>
          </a:p>
        </p:txBody>
      </p:sp>
      <p:pic>
        <p:nvPicPr>
          <p:cNvPr id="12" name="Picture 11">
            <a:extLst>
              <a:ext uri="{FF2B5EF4-FFF2-40B4-BE49-F238E27FC236}">
                <a16:creationId xmlns:a16="http://schemas.microsoft.com/office/drawing/2014/main" id="{FE0E7EDE-AD20-467A-A09B-B43FFC1AE671}"/>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6871083" y="3497958"/>
            <a:ext cx="4199736" cy="3283960"/>
          </a:xfrm>
          <a:prstGeom prst="rect">
            <a:avLst/>
          </a:prstGeom>
        </p:spPr>
      </p:pic>
      <p:sp>
        <p:nvSpPr>
          <p:cNvPr id="13" name="Speech Bubble: Oval 12">
            <a:extLst>
              <a:ext uri="{FF2B5EF4-FFF2-40B4-BE49-F238E27FC236}">
                <a16:creationId xmlns:a16="http://schemas.microsoft.com/office/drawing/2014/main" id="{B9D387E1-2535-4AAD-9632-89EE0CED7068}"/>
              </a:ext>
            </a:extLst>
          </p:cNvPr>
          <p:cNvSpPr/>
          <p:nvPr/>
        </p:nvSpPr>
        <p:spPr>
          <a:xfrm>
            <a:off x="6405272" y="203200"/>
            <a:ext cx="4950083" cy="1712927"/>
          </a:xfrm>
          <a:prstGeom prst="wedgeEllipseCallout">
            <a:avLst>
              <a:gd name="adj1" fmla="val 60104"/>
              <a:gd name="adj2" fmla="val 45857"/>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5">
                    <a:lumMod val="75000"/>
                  </a:schemeClr>
                </a:solidFill>
              </a:rPr>
              <a:t>Try these three quick quizzes to test what you know. Take a screen shot or picture and send to your teacher on SMHW- entitled Task 3</a:t>
            </a:r>
            <a:r>
              <a:rPr lang="en-GB" dirty="0">
                <a:solidFill>
                  <a:schemeClr val="accent1">
                    <a:lumMod val="50000"/>
                  </a:schemeClr>
                </a:solidFill>
              </a:rPr>
              <a:t>.</a:t>
            </a:r>
          </a:p>
        </p:txBody>
      </p:sp>
      <p:pic>
        <p:nvPicPr>
          <p:cNvPr id="14" name="Picture 13">
            <a:hlinkClick r:id="rId8" action="ppaction://hlinksldjump"/>
            <a:extLst>
              <a:ext uri="{FF2B5EF4-FFF2-40B4-BE49-F238E27FC236}">
                <a16:creationId xmlns:a16="http://schemas.microsoft.com/office/drawing/2014/main" id="{AF915351-791F-463D-B9AD-4AB36B36E7F4}"/>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1330841" y="6098809"/>
            <a:ext cx="738332" cy="590666"/>
          </a:xfrm>
          <a:prstGeom prst="rect">
            <a:avLst/>
          </a:prstGeom>
        </p:spPr>
      </p:pic>
      <p:sp>
        <p:nvSpPr>
          <p:cNvPr id="15" name="TextBox 14">
            <a:extLst>
              <a:ext uri="{FF2B5EF4-FFF2-40B4-BE49-F238E27FC236}">
                <a16:creationId xmlns:a16="http://schemas.microsoft.com/office/drawing/2014/main" id="{75D730E5-3AD8-4E7D-9348-DE4A98A9E013}"/>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41816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4</a:t>
            </a:r>
          </a:p>
        </p:txBody>
      </p:sp>
      <p:sp>
        <p:nvSpPr>
          <p:cNvPr id="3" name="Rectangle 2">
            <a:extLst>
              <a:ext uri="{FF2B5EF4-FFF2-40B4-BE49-F238E27FC236}">
                <a16:creationId xmlns:a16="http://schemas.microsoft.com/office/drawing/2014/main" id="{2BF65CCB-7740-42EB-9DF5-6F1FBF031C62}"/>
              </a:ext>
            </a:extLst>
          </p:cNvPr>
          <p:cNvSpPr/>
          <p:nvPr/>
        </p:nvSpPr>
        <p:spPr>
          <a:xfrm>
            <a:off x="1082351" y="945724"/>
            <a:ext cx="10412963" cy="5632311"/>
          </a:xfrm>
          <a:prstGeom prst="rect">
            <a:avLst/>
          </a:prstGeom>
          <a:solidFill>
            <a:schemeClr val="accent1">
              <a:lumMod val="40000"/>
              <a:lumOff val="60000"/>
            </a:schemeClr>
          </a:solidFill>
          <a:ln w="38100">
            <a:solidFill>
              <a:schemeClr val="tx1"/>
            </a:solidFill>
          </a:ln>
        </p:spPr>
        <p:txBody>
          <a:bodyPr wrap="square">
            <a:spAutoFit/>
          </a:bodyPr>
          <a:lstStyle/>
          <a:p>
            <a:r>
              <a:rPr lang="en-GB" sz="2000" dirty="0">
                <a:latin typeface="Century Gothic" panose="020B0502020202020204" pitchFamily="34" charset="0"/>
              </a:rPr>
              <a:t>Create a revision tool (poster/mind map/ cards etc.) to show the key aspects of medieval medicine. This should include </a:t>
            </a:r>
            <a:r>
              <a:rPr lang="en-GB" sz="2000" b="1" dirty="0">
                <a:latin typeface="Century Gothic" panose="020B0502020202020204" pitchFamily="34" charset="0"/>
              </a:rPr>
              <a:t>keywords, colour and images.</a:t>
            </a:r>
            <a:endParaRPr lang="en-GB" sz="2000" dirty="0">
              <a:latin typeface="Century Gothic" panose="020B0502020202020204" pitchFamily="34" charset="0"/>
            </a:endParaRPr>
          </a:p>
          <a:p>
            <a:endParaRPr lang="en-GB" sz="2000" dirty="0">
              <a:latin typeface="Century Gothic" panose="020B0502020202020204" pitchFamily="34" charset="0"/>
            </a:endParaRPr>
          </a:p>
          <a:p>
            <a:r>
              <a:rPr lang="en-GB" sz="2000" b="1" u="sng" dirty="0">
                <a:latin typeface="Century Gothic" panose="020B0502020202020204" pitchFamily="34" charset="0"/>
              </a:rPr>
              <a:t>Change and Continuity- </a:t>
            </a:r>
            <a:r>
              <a:rPr lang="en-GB" sz="2000" dirty="0">
                <a:latin typeface="Century Gothic" panose="020B0502020202020204" pitchFamily="34" charset="0"/>
              </a:rPr>
              <a:t>Ensure within your revision tool you clearly have thought about and how where medical ideas changed and where the stayed the same. This needs to be done for each period of time. </a:t>
            </a:r>
            <a:endParaRPr lang="en-GB" sz="2000" b="1" u="sng" dirty="0">
              <a:latin typeface="Century Gothic" panose="020B0502020202020204" pitchFamily="34" charset="0"/>
            </a:endParaRPr>
          </a:p>
          <a:p>
            <a:r>
              <a:rPr lang="en-GB" sz="2000" b="1" u="sng" dirty="0">
                <a:latin typeface="Century Gothic" panose="020B0502020202020204" pitchFamily="34" charset="0"/>
              </a:rPr>
              <a:t>Significance-</a:t>
            </a:r>
            <a:r>
              <a:rPr lang="en-GB" sz="2000" dirty="0">
                <a:latin typeface="Century Gothic" panose="020B0502020202020204" pitchFamily="34" charset="0"/>
              </a:rPr>
              <a:t> You also need to show the importance of people/ discoveries and their impact.</a:t>
            </a:r>
            <a:endParaRPr lang="en-GB" sz="2000" b="1" u="sng" dirty="0">
              <a:latin typeface="Century Gothic" panose="020B0502020202020204" pitchFamily="34" charset="0"/>
            </a:endParaRPr>
          </a:p>
          <a:p>
            <a:endParaRPr lang="en-GB" sz="2000" b="1" u="sng" dirty="0">
              <a:latin typeface="Century Gothic" panose="020B0502020202020204" pitchFamily="34" charset="0"/>
            </a:endParaRPr>
          </a:p>
          <a:p>
            <a:r>
              <a:rPr lang="en-GB" sz="2000" b="1" u="sng" dirty="0">
                <a:latin typeface="Century Gothic" panose="020B0502020202020204" pitchFamily="34" charset="0"/>
              </a:rPr>
              <a:t>Please include:</a:t>
            </a:r>
          </a:p>
          <a:p>
            <a:endParaRPr lang="en-GB" sz="2000" b="1" u="sng" dirty="0">
              <a:latin typeface="Century Gothic" panose="020B0502020202020204" pitchFamily="34" charset="0"/>
            </a:endParaRPr>
          </a:p>
          <a:p>
            <a:pPr marL="342900" indent="-342900">
              <a:buFont typeface="Arial" panose="020B0604020202020204" pitchFamily="34" charset="0"/>
              <a:buChar char="•"/>
            </a:pPr>
            <a:r>
              <a:rPr lang="en-GB" sz="2000" dirty="0">
                <a:latin typeface="Century Gothic" panose="020B0502020202020204" pitchFamily="34" charset="0"/>
              </a:rPr>
              <a:t>Medical “professionals” (Wise women, Barber surgeons, rained doctors, quacks, apothecary).</a:t>
            </a:r>
          </a:p>
          <a:p>
            <a:pPr marL="342900" indent="-342900">
              <a:buFont typeface="Arial" panose="020B0604020202020204" pitchFamily="34" charset="0"/>
              <a:buChar char="•"/>
            </a:pPr>
            <a:r>
              <a:rPr lang="en-GB" sz="2000" dirty="0">
                <a:latin typeface="Century Gothic" panose="020B0502020202020204" pitchFamily="34" charset="0"/>
              </a:rPr>
              <a:t>Causes (what people thought caused disease)</a:t>
            </a:r>
          </a:p>
          <a:p>
            <a:pPr marL="342900" indent="-342900">
              <a:buFont typeface="Arial" panose="020B0604020202020204" pitchFamily="34" charset="0"/>
              <a:buChar char="•"/>
            </a:pPr>
            <a:r>
              <a:rPr lang="en-GB" sz="2000" dirty="0">
                <a:latin typeface="Century Gothic" panose="020B0502020202020204" pitchFamily="34" charset="0"/>
              </a:rPr>
              <a:t>Cures</a:t>
            </a:r>
          </a:p>
          <a:p>
            <a:pPr marL="342900" indent="-342900">
              <a:buFont typeface="Arial" panose="020B0604020202020204" pitchFamily="34" charset="0"/>
              <a:buChar char="•"/>
            </a:pPr>
            <a:r>
              <a:rPr lang="en-GB" sz="2000" dirty="0">
                <a:latin typeface="Century Gothic" panose="020B0502020202020204" pitchFamily="34" charset="0"/>
              </a:rPr>
              <a:t>Towns (health and hygiene)</a:t>
            </a:r>
          </a:p>
          <a:p>
            <a:pPr marL="342900" indent="-342900">
              <a:buFont typeface="Arial" panose="020B0604020202020204" pitchFamily="34" charset="0"/>
              <a:buChar char="•"/>
            </a:pPr>
            <a:r>
              <a:rPr lang="en-GB" sz="2000" dirty="0">
                <a:latin typeface="Century Gothic" panose="020B0502020202020204" pitchFamily="34" charset="0"/>
              </a:rPr>
              <a:t>The role of the Christian Church</a:t>
            </a:r>
          </a:p>
          <a:p>
            <a:pPr marL="342900" indent="-342900">
              <a:buFont typeface="Arial" panose="020B0604020202020204" pitchFamily="34" charset="0"/>
              <a:buChar char="•"/>
            </a:pPr>
            <a:r>
              <a:rPr lang="en-GB" sz="2000" dirty="0">
                <a:latin typeface="Century Gothic" panose="020B0502020202020204" pitchFamily="34" charset="0"/>
              </a:rPr>
              <a:t>The Plague of 1348</a:t>
            </a:r>
            <a:endParaRPr lang="en-GB" sz="2000" dirty="0"/>
          </a:p>
        </p:txBody>
      </p:sp>
      <p:pic>
        <p:nvPicPr>
          <p:cNvPr id="5" name="Picture 4">
            <a:extLst>
              <a:ext uri="{FF2B5EF4-FFF2-40B4-BE49-F238E27FC236}">
                <a16:creationId xmlns:a16="http://schemas.microsoft.com/office/drawing/2014/main" id="{8CD70310-C218-4915-A0D7-EC5A83BA3133}"/>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1525532" y="227002"/>
            <a:ext cx="447675" cy="475615"/>
          </a:xfrm>
          <a:prstGeom prst="rect">
            <a:avLst/>
          </a:prstGeom>
          <a:noFill/>
          <a:ln>
            <a:noFill/>
          </a:ln>
          <a:extLst>
            <a:ext uri="{53640926-AAD7-44D8-BBD7-CCE9431645EC}">
              <a14:shadowObscured xmlns:a14="http://schemas.microsoft.com/office/drawing/2010/main"/>
            </a:ext>
          </a:extLst>
        </p:spPr>
      </p:pic>
      <p:pic>
        <p:nvPicPr>
          <p:cNvPr id="6" name="Picture 5" descr="A close up of a sign&#10;&#10;Description automatically generated">
            <a:extLst>
              <a:ext uri="{FF2B5EF4-FFF2-40B4-BE49-F238E27FC236}">
                <a16:creationId xmlns:a16="http://schemas.microsoft.com/office/drawing/2014/main" id="{4676D917-F9FB-412D-82E5-0EECC905050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rot="17959344">
            <a:off x="-183504" y="2112790"/>
            <a:ext cx="1490861" cy="1060686"/>
          </a:xfrm>
          <a:prstGeom prst="rect">
            <a:avLst/>
          </a:prstGeom>
        </p:spPr>
      </p:pic>
      <p:pic>
        <p:nvPicPr>
          <p:cNvPr id="7" name="Picture 6">
            <a:extLst>
              <a:ext uri="{FF2B5EF4-FFF2-40B4-BE49-F238E27FC236}">
                <a16:creationId xmlns:a16="http://schemas.microsoft.com/office/drawing/2014/main" id="{4D4279EF-F705-4A1B-8D91-CCBA90E9401E}"/>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6268589" y="5588864"/>
            <a:ext cx="390689" cy="646824"/>
          </a:xfrm>
          <a:prstGeom prst="rect">
            <a:avLst/>
          </a:prstGeom>
        </p:spPr>
      </p:pic>
      <p:sp>
        <p:nvSpPr>
          <p:cNvPr id="8" name="Rectangle 7">
            <a:extLst>
              <a:ext uri="{FF2B5EF4-FFF2-40B4-BE49-F238E27FC236}">
                <a16:creationId xmlns:a16="http://schemas.microsoft.com/office/drawing/2014/main" id="{F34DE9AA-F63D-43CD-81C3-12719D0F88A5}"/>
              </a:ext>
            </a:extLst>
          </p:cNvPr>
          <p:cNvSpPr/>
          <p:nvPr/>
        </p:nvSpPr>
        <p:spPr>
          <a:xfrm>
            <a:off x="6810141" y="5719869"/>
            <a:ext cx="4369837" cy="523220"/>
          </a:xfrm>
          <a:prstGeom prst="rect">
            <a:avLst/>
          </a:prstGeom>
        </p:spPr>
        <p:txBody>
          <a:bodyPr wrap="square">
            <a:spAutoFit/>
          </a:bodyPr>
          <a:lstStyle/>
          <a:p>
            <a:r>
              <a:rPr lang="en-GB" sz="1400" dirty="0">
                <a:hlinkClick r:id="rId7"/>
              </a:rPr>
              <a:t>https://www.youtube.com/watch?v=nVJV8iEAm88&amp;list=PLcvEcrsF_9zJ8AqMTFZycm46Ks4DdSaLM&amp;index=2&amp;t=0s</a:t>
            </a:r>
            <a:endParaRPr lang="en-GB" sz="1400" dirty="0"/>
          </a:p>
        </p:txBody>
      </p:sp>
      <p:pic>
        <p:nvPicPr>
          <p:cNvPr id="9" name="Picture 8">
            <a:hlinkClick r:id="rId8" action="ppaction://hlinksldjump"/>
            <a:extLst>
              <a:ext uri="{FF2B5EF4-FFF2-40B4-BE49-F238E27FC236}">
                <a16:creationId xmlns:a16="http://schemas.microsoft.com/office/drawing/2014/main" id="{CC04A0C7-9400-425C-A581-4D2001F369FB}"/>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1330841" y="6098809"/>
            <a:ext cx="738332" cy="590666"/>
          </a:xfrm>
          <a:prstGeom prst="rect">
            <a:avLst/>
          </a:prstGeom>
        </p:spPr>
      </p:pic>
      <p:sp>
        <p:nvSpPr>
          <p:cNvPr id="10" name="TextBox 9">
            <a:extLst>
              <a:ext uri="{FF2B5EF4-FFF2-40B4-BE49-F238E27FC236}">
                <a16:creationId xmlns:a16="http://schemas.microsoft.com/office/drawing/2014/main" id="{3D1B90C1-F2A1-4CA2-8003-F8739EF365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3461811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sp>
        <p:nvSpPr>
          <p:cNvPr id="5" name="Rectangle 4">
            <a:extLst>
              <a:ext uri="{FF2B5EF4-FFF2-40B4-BE49-F238E27FC236}">
                <a16:creationId xmlns:a16="http://schemas.microsoft.com/office/drawing/2014/main" id="{16DB8108-BB72-48B1-A7C6-7F5B6F24DB3A}"/>
              </a:ext>
            </a:extLst>
          </p:cNvPr>
          <p:cNvSpPr/>
          <p:nvPr/>
        </p:nvSpPr>
        <p:spPr>
          <a:xfrm>
            <a:off x="293348" y="723273"/>
            <a:ext cx="9457142" cy="5942974"/>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b="1" u="sng" dirty="0">
                <a:latin typeface="Century Gothic" panose="020B0502020202020204" pitchFamily="34" charset="0"/>
                <a:ea typeface="Calibri" panose="020F0502020204030204" pitchFamily="34" charset="0"/>
                <a:cs typeface="Times New Roman" panose="02020603050405020304" pitchFamily="18" charset="0"/>
              </a:rPr>
              <a:t>This is a new episode and will help a lot in developing your knowledge/ revising this topic.</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Watch the BBC episode: Science and Islam: The language of Science. You will need Iplayer- this is a free account to sign up for but check with your parents!</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The episode is looking at the development of scientific knowledge during the medieval period.</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The whole episode is all useful for context but medicine specifically is spoken about </a:t>
            </a:r>
            <a:br>
              <a:rPr lang="en-GB" sz="1600" dirty="0">
                <a:latin typeface="Century Gothic" panose="020B0502020202020204" pitchFamily="34" charset="0"/>
                <a:ea typeface="Calibri" panose="020F0502020204030204" pitchFamily="34" charset="0"/>
                <a:cs typeface="Times New Roman" panose="02020603050405020304" pitchFamily="18" charset="0"/>
              </a:rPr>
            </a:br>
            <a:r>
              <a:rPr lang="en-GB" sz="1600" dirty="0">
                <a:latin typeface="Century Gothic" panose="020B0502020202020204" pitchFamily="34" charset="0"/>
                <a:ea typeface="Calibri" panose="020F0502020204030204" pitchFamily="34" charset="0"/>
                <a:cs typeface="Times New Roman" panose="02020603050405020304" pitchFamily="18" charset="0"/>
              </a:rPr>
              <a:t>from around 20minutes in.</a:t>
            </a:r>
          </a:p>
          <a:p>
            <a:pPr>
              <a:lnSpc>
                <a:spcPct val="107000"/>
              </a:lnSpc>
              <a:spcAft>
                <a:spcPts val="800"/>
              </a:spcAft>
            </a:pP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b="1" u="sng" dirty="0">
                <a:highlight>
                  <a:srgbClr val="FFFF00"/>
                </a:highlight>
                <a:latin typeface="Century Gothic" panose="020B0502020202020204" pitchFamily="34" charset="0"/>
                <a:ea typeface="Calibri" panose="020F0502020204030204" pitchFamily="34" charset="0"/>
                <a:cs typeface="Times New Roman" panose="02020603050405020304" pitchFamily="18" charset="0"/>
              </a:rPr>
              <a:t>It is important that you can talk about how Islamic medicine had an </a:t>
            </a:r>
            <a:br>
              <a:rPr lang="en-GB" sz="1600" b="1" u="sng" dirty="0">
                <a:highlight>
                  <a:srgbClr val="FFFF00"/>
                </a:highlight>
                <a:latin typeface="Century Gothic" panose="020B0502020202020204" pitchFamily="34" charset="0"/>
                <a:ea typeface="Calibri" panose="020F0502020204030204" pitchFamily="34" charset="0"/>
                <a:cs typeface="Times New Roman" panose="02020603050405020304" pitchFamily="18" charset="0"/>
              </a:rPr>
            </a:br>
            <a:r>
              <a:rPr lang="en-GB" sz="1600" b="1" u="sng" dirty="0">
                <a:highlight>
                  <a:srgbClr val="FFFF00"/>
                </a:highlight>
                <a:latin typeface="Century Gothic" panose="020B0502020202020204" pitchFamily="34" charset="0"/>
                <a:ea typeface="Calibri" panose="020F0502020204030204" pitchFamily="34" charset="0"/>
                <a:cs typeface="Times New Roman" panose="02020603050405020304" pitchFamily="18" charset="0"/>
              </a:rPr>
              <a:t>impact on British medicine. </a:t>
            </a:r>
            <a:endParaRPr lang="en-GB" sz="1600" u="sng" dirty="0">
              <a:highlight>
                <a:srgbClr val="FFFF00"/>
              </a:highlight>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The crusaders brought back Islamic knowledge to Britain.</a:t>
            </a:r>
          </a:p>
          <a:p>
            <a:pPr>
              <a:lnSpc>
                <a:spcPct val="107000"/>
              </a:lnSpc>
              <a:spcAft>
                <a:spcPts val="800"/>
              </a:spcAft>
            </a:pPr>
            <a:endParaRPr lang="en-GB" sz="1600" b="1" u="sng"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b="1" u="sng" dirty="0">
                <a:latin typeface="Century Gothic" panose="020B0502020202020204" pitchFamily="34" charset="0"/>
                <a:ea typeface="Calibri" panose="020F0502020204030204" pitchFamily="34" charset="0"/>
                <a:cs typeface="Times New Roman" panose="02020603050405020304" pitchFamily="18" charset="0"/>
              </a:rPr>
              <a:t>Task:</a:t>
            </a:r>
          </a:p>
          <a:p>
            <a:pPr marL="342900" indent="-342900">
              <a:lnSpc>
                <a:spcPct val="107000"/>
              </a:lnSpc>
              <a:spcAft>
                <a:spcPts val="800"/>
              </a:spcAft>
              <a:buAutoNum type="arabicPeriod"/>
            </a:pPr>
            <a:r>
              <a:rPr lang="en-GB" sz="1600" dirty="0">
                <a:latin typeface="Century Gothic" panose="020B0502020202020204" pitchFamily="34" charset="0"/>
                <a:ea typeface="Calibri" panose="020F0502020204030204" pitchFamily="34" charset="0"/>
                <a:cs typeface="Times New Roman" panose="02020603050405020304" pitchFamily="18" charset="0"/>
              </a:rPr>
              <a:t>Make notes on Islamic medicine; where did their knowledge come from, what </a:t>
            </a:r>
            <a:br>
              <a:rPr lang="en-GB" sz="1600" dirty="0">
                <a:latin typeface="Century Gothic" panose="020B0502020202020204" pitchFamily="34" charset="0"/>
                <a:ea typeface="Calibri" panose="020F0502020204030204" pitchFamily="34" charset="0"/>
                <a:cs typeface="Times New Roman" panose="02020603050405020304" pitchFamily="18" charset="0"/>
              </a:rPr>
            </a:br>
            <a:r>
              <a:rPr lang="en-GB" sz="1600" dirty="0">
                <a:latin typeface="Century Gothic" panose="020B0502020202020204" pitchFamily="34" charset="0"/>
                <a:ea typeface="Calibri" panose="020F0502020204030204" pitchFamily="34" charset="0"/>
                <a:cs typeface="Times New Roman" panose="02020603050405020304" pitchFamily="18" charset="0"/>
              </a:rPr>
              <a:t>discoveries and developments did they make? (Ensure you talk about Ibn Sina)</a:t>
            </a:r>
          </a:p>
          <a:p>
            <a:pPr marL="342900" indent="-342900">
              <a:lnSpc>
                <a:spcPct val="107000"/>
              </a:lnSpc>
              <a:spcAft>
                <a:spcPts val="800"/>
              </a:spcAft>
              <a:buAutoNum type="arabicPeriod"/>
            </a:pPr>
            <a:r>
              <a:rPr lang="en-GB" sz="1600" dirty="0">
                <a:latin typeface="Century Gothic" panose="020B0502020202020204" pitchFamily="34" charset="0"/>
                <a:ea typeface="Calibri" panose="020F0502020204030204" pitchFamily="34" charset="0"/>
                <a:cs typeface="Times New Roman" panose="02020603050405020304" pitchFamily="18" charset="0"/>
              </a:rPr>
              <a:t>Consider how Islamic medicine impacted on Britain?</a:t>
            </a:r>
          </a:p>
          <a:p>
            <a:pPr marL="342900" indent="-342900">
              <a:lnSpc>
                <a:spcPct val="107000"/>
              </a:lnSpc>
              <a:spcAft>
                <a:spcPts val="800"/>
              </a:spcAft>
              <a:buAutoNum type="arabicPeriod"/>
            </a:pPr>
            <a:r>
              <a:rPr lang="en-GB" sz="1600" dirty="0">
                <a:latin typeface="Century Gothic" panose="020B0502020202020204" pitchFamily="34" charset="0"/>
                <a:ea typeface="Calibri" panose="020F0502020204030204" pitchFamily="34" charset="0"/>
                <a:cs typeface="Times New Roman" panose="02020603050405020304" pitchFamily="18" charset="0"/>
              </a:rPr>
              <a:t>Reflect by comparing the differences and similarities between Islamic and Christian attitudes and approaches to medicine.</a:t>
            </a:r>
          </a:p>
        </p:txBody>
      </p:sp>
      <p:pic>
        <p:nvPicPr>
          <p:cNvPr id="14" name="Picture 13">
            <a:extLst>
              <a:ext uri="{FF2B5EF4-FFF2-40B4-BE49-F238E27FC236}">
                <a16:creationId xmlns:a16="http://schemas.microsoft.com/office/drawing/2014/main" id="{BFB129AB-D0CF-46A4-9D59-9518B1C62EA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98767" y="-111967"/>
            <a:ext cx="3332570" cy="5517403"/>
          </a:xfrm>
          <a:prstGeom prst="rect">
            <a:avLst/>
          </a:prstGeom>
        </p:spPr>
      </p:pic>
      <p:sp>
        <p:nvSpPr>
          <p:cNvPr id="2" name="Rectangle 1">
            <a:extLst>
              <a:ext uri="{FF2B5EF4-FFF2-40B4-BE49-F238E27FC236}">
                <a16:creationId xmlns:a16="http://schemas.microsoft.com/office/drawing/2014/main" id="{C091E0C6-081A-4A43-BD6F-92A847D8E186}"/>
              </a:ext>
            </a:extLst>
          </p:cNvPr>
          <p:cNvSpPr/>
          <p:nvPr/>
        </p:nvSpPr>
        <p:spPr>
          <a:xfrm>
            <a:off x="9141456" y="2393216"/>
            <a:ext cx="1912775" cy="1754326"/>
          </a:xfrm>
          <a:prstGeom prst="rect">
            <a:avLst/>
          </a:prstGeom>
        </p:spPr>
        <p:txBody>
          <a:bodyPr wrap="square">
            <a:spAutoFit/>
          </a:bodyPr>
          <a:lstStyle/>
          <a:p>
            <a:r>
              <a:rPr lang="en-GB" dirty="0">
                <a:hlinkClick r:id="rId4"/>
              </a:rPr>
              <a:t>https://www.bbc.co.uk/iplayer/episode/b00gksx4/science-and-islam-1-the-language-of-science</a:t>
            </a:r>
            <a:endParaRPr lang="en-GB" dirty="0"/>
          </a:p>
        </p:txBody>
      </p:sp>
      <p:pic>
        <p:nvPicPr>
          <p:cNvPr id="18" name="Picture 17">
            <a:extLst>
              <a:ext uri="{FF2B5EF4-FFF2-40B4-BE49-F238E27FC236}">
                <a16:creationId xmlns:a16="http://schemas.microsoft.com/office/drawing/2014/main" id="{E8D04FD1-E8A1-44CC-9B53-7D0F399955D6}"/>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463849" y="191753"/>
            <a:ext cx="407831" cy="401784"/>
          </a:xfrm>
          <a:prstGeom prst="rect">
            <a:avLst/>
          </a:prstGeom>
          <a:solidFill>
            <a:schemeClr val="bg1"/>
          </a:solidFill>
        </p:spPr>
      </p:pic>
      <p:pic>
        <p:nvPicPr>
          <p:cNvPr id="20" name="Picture 19">
            <a:hlinkClick r:id="rId7" action="ppaction://hlinksldjump"/>
            <a:extLst>
              <a:ext uri="{FF2B5EF4-FFF2-40B4-BE49-F238E27FC236}">
                <a16:creationId xmlns:a16="http://schemas.microsoft.com/office/drawing/2014/main" id="{73222725-E122-48D4-B89B-7F63688FCED9}"/>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11330841" y="6098809"/>
            <a:ext cx="738332" cy="590666"/>
          </a:xfrm>
          <a:prstGeom prst="rect">
            <a:avLst/>
          </a:prstGeom>
        </p:spPr>
      </p:pic>
      <p:sp>
        <p:nvSpPr>
          <p:cNvPr id="22" name="TextBox 21">
            <a:extLst>
              <a:ext uri="{FF2B5EF4-FFF2-40B4-BE49-F238E27FC236}">
                <a16:creationId xmlns:a16="http://schemas.microsoft.com/office/drawing/2014/main" id="{67B646AB-C02E-4E6D-B669-D3E8566A6E5D}"/>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1783118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C55991-8565-40DC-B4CA-B6C311ACF7DB}"/>
              </a:ext>
            </a:extLst>
          </p:cNvPr>
          <p:cNvSpPr/>
          <p:nvPr/>
        </p:nvSpPr>
        <p:spPr>
          <a:xfrm>
            <a:off x="413365" y="767956"/>
            <a:ext cx="11365269" cy="3539430"/>
          </a:xfrm>
          <a:prstGeom prst="rect">
            <a:avLst/>
          </a:prstGeom>
          <a:solidFill>
            <a:schemeClr val="accent1">
              <a:lumMod val="40000"/>
              <a:lumOff val="60000"/>
            </a:schemeClr>
          </a:solidFill>
          <a:ln w="28575">
            <a:solidFill>
              <a:schemeClr val="tx1"/>
            </a:solidFill>
          </a:ln>
        </p:spPr>
        <p:txBody>
          <a:bodyPr wrap="square">
            <a:spAutoFit/>
          </a:bodyPr>
          <a:lstStyle/>
          <a:p>
            <a:r>
              <a:rPr lang="en-GB" sz="1600" dirty="0">
                <a:latin typeface="Century Gothic" panose="020B0502020202020204" pitchFamily="34" charset="0"/>
              </a:rPr>
              <a:t>Choose </a:t>
            </a:r>
            <a:r>
              <a:rPr lang="en-GB" sz="1600" b="1" u="sng" dirty="0">
                <a:latin typeface="Century Gothic" panose="020B0502020202020204" pitchFamily="34" charset="0"/>
              </a:rPr>
              <a:t>one of key individuals</a:t>
            </a:r>
            <a:r>
              <a:rPr lang="en-GB" sz="1600" dirty="0">
                <a:latin typeface="Century Gothic" panose="020B0502020202020204" pitchFamily="34" charset="0"/>
              </a:rPr>
              <a:t> listed below. All are pioneers from the renaissance period. (Choose the one you know least about!)</a:t>
            </a:r>
          </a:p>
          <a:p>
            <a:endParaRPr lang="en-GB" sz="1600" dirty="0">
              <a:latin typeface="Century Gothic" panose="020B0502020202020204" pitchFamily="34" charset="0"/>
            </a:endParaRPr>
          </a:p>
          <a:p>
            <a:r>
              <a:rPr lang="en-GB" sz="1600" dirty="0">
                <a:latin typeface="Century Gothic" panose="020B0502020202020204" pitchFamily="34" charset="0"/>
              </a:rPr>
              <a:t>Explain their idea and work by creating a pitch for dragons den explaining why their work should receive investment and support from the medical community. </a:t>
            </a:r>
          </a:p>
          <a:p>
            <a:endParaRPr lang="en-GB" sz="1600" dirty="0">
              <a:latin typeface="Century Gothic" panose="020B0502020202020204" pitchFamily="34" charset="0"/>
            </a:endParaRPr>
          </a:p>
          <a:p>
            <a:r>
              <a:rPr lang="en-GB" sz="1600" dirty="0">
                <a:latin typeface="Century Gothic" panose="020B0502020202020204" pitchFamily="34" charset="0"/>
              </a:rPr>
              <a:t>You must:</a:t>
            </a:r>
          </a:p>
          <a:p>
            <a:endParaRPr lang="en-GB" sz="1600" dirty="0">
              <a:latin typeface="Century Gothic" panose="020B0502020202020204" pitchFamily="34" charset="0"/>
            </a:endParaRPr>
          </a:p>
          <a:p>
            <a:r>
              <a:rPr lang="en-GB" sz="1600" dirty="0">
                <a:latin typeface="Century Gothic" panose="020B0502020202020204" pitchFamily="34" charset="0"/>
              </a:rPr>
              <a:t>- Write in the </a:t>
            </a:r>
            <a:r>
              <a:rPr lang="en-GB" sz="1600" b="1" u="sng" dirty="0">
                <a:latin typeface="Century Gothic" panose="020B0502020202020204" pitchFamily="34" charset="0"/>
              </a:rPr>
              <a:t>first person </a:t>
            </a:r>
            <a:r>
              <a:rPr lang="en-GB" sz="1600" dirty="0">
                <a:latin typeface="Century Gothic" panose="020B0502020202020204" pitchFamily="34" charset="0"/>
              </a:rPr>
              <a:t>using </a:t>
            </a:r>
            <a:r>
              <a:rPr lang="en-GB" sz="1600" b="1" u="sng" dirty="0">
                <a:latin typeface="Century Gothic" panose="020B0502020202020204" pitchFamily="34" charset="0"/>
              </a:rPr>
              <a:t>persuasive language.</a:t>
            </a:r>
            <a:endParaRPr lang="en-GB" sz="1600" dirty="0">
              <a:latin typeface="Century Gothic" panose="020B0502020202020204" pitchFamily="34" charset="0"/>
            </a:endParaRPr>
          </a:p>
          <a:p>
            <a:pPr marL="285750" indent="-285750">
              <a:buFontTx/>
              <a:buChar char="-"/>
            </a:pPr>
            <a:r>
              <a:rPr lang="en-GB" sz="1600" dirty="0">
                <a:latin typeface="Century Gothic" panose="020B0502020202020204" pitchFamily="34" charset="0"/>
              </a:rPr>
              <a:t>Explain what it is you aim to do in your career.</a:t>
            </a:r>
          </a:p>
          <a:p>
            <a:pPr marL="285750" indent="-285750">
              <a:buFontTx/>
              <a:buChar char="-"/>
            </a:pPr>
            <a:r>
              <a:rPr lang="en-GB" sz="1600" dirty="0">
                <a:latin typeface="Century Gothic" panose="020B0502020202020204" pitchFamily="34" charset="0"/>
              </a:rPr>
              <a:t>Explain why this is important work.</a:t>
            </a:r>
          </a:p>
          <a:p>
            <a:pPr marL="285750" indent="-285750">
              <a:buFontTx/>
              <a:buChar char="-"/>
            </a:pPr>
            <a:r>
              <a:rPr lang="en-GB" sz="1600" dirty="0">
                <a:latin typeface="Century Gothic" panose="020B0502020202020204" pitchFamily="34" charset="0"/>
              </a:rPr>
              <a:t>Explain what investment you need to be able to do your work (this may not be money; it could be something more practical; tools, facilities, support)</a:t>
            </a:r>
          </a:p>
          <a:p>
            <a:endParaRPr lang="en-GB" sz="1600" dirty="0"/>
          </a:p>
        </p:txBody>
      </p:sp>
      <p:sp>
        <p:nvSpPr>
          <p:cNvPr id="10" name="Rectangle 9">
            <a:extLst>
              <a:ext uri="{FF2B5EF4-FFF2-40B4-BE49-F238E27FC236}">
                <a16:creationId xmlns:a16="http://schemas.microsoft.com/office/drawing/2014/main" id="{D95197C9-A5E3-472D-8DBA-20B17E05A00C}"/>
              </a:ext>
            </a:extLst>
          </p:cNvPr>
          <p:cNvSpPr/>
          <p:nvPr/>
        </p:nvSpPr>
        <p:spPr>
          <a:xfrm>
            <a:off x="550507" y="4146358"/>
            <a:ext cx="2875966" cy="1657350"/>
          </a:xfrm>
          <a:prstGeom prst="rect">
            <a:avLst/>
          </a:prstGeom>
          <a:solidFill>
            <a:srgbClr val="E9C1F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pic>
        <p:nvPicPr>
          <p:cNvPr id="6" name="Picture 5" descr="A close up of a sign&#10;&#10;Description automatically generated">
            <a:extLst>
              <a:ext uri="{FF2B5EF4-FFF2-40B4-BE49-F238E27FC236}">
                <a16:creationId xmlns:a16="http://schemas.microsoft.com/office/drawing/2014/main" id="{04D978A0-89FC-4B16-B20C-87E64992A12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rot="20633141">
            <a:off x="287971" y="5865991"/>
            <a:ext cx="1490861" cy="1060686"/>
          </a:xfrm>
          <a:prstGeom prst="rect">
            <a:avLst/>
          </a:prstGeom>
        </p:spPr>
      </p:pic>
      <p:sp>
        <p:nvSpPr>
          <p:cNvPr id="3" name="Rectangle 2">
            <a:extLst>
              <a:ext uri="{FF2B5EF4-FFF2-40B4-BE49-F238E27FC236}">
                <a16:creationId xmlns:a16="http://schemas.microsoft.com/office/drawing/2014/main" id="{463E1850-1E64-44E7-8AE5-6B42C0B2AD93}"/>
              </a:ext>
            </a:extLst>
          </p:cNvPr>
          <p:cNvSpPr/>
          <p:nvPr/>
        </p:nvSpPr>
        <p:spPr>
          <a:xfrm>
            <a:off x="1813247" y="5934670"/>
            <a:ext cx="9912220" cy="923330"/>
          </a:xfrm>
          <a:prstGeom prst="rect">
            <a:avLst/>
          </a:prstGeom>
        </p:spPr>
        <p:txBody>
          <a:bodyPr wrap="square">
            <a:spAutoFit/>
          </a:bodyPr>
          <a:lstStyle/>
          <a:p>
            <a:r>
              <a:rPr lang="en-GB" b="1" u="sng" dirty="0">
                <a:latin typeface="Century Gothic" panose="020B0502020202020204" pitchFamily="34" charset="0"/>
              </a:rPr>
              <a:t>Significance-</a:t>
            </a:r>
            <a:r>
              <a:rPr lang="en-GB" dirty="0">
                <a:latin typeface="Century Gothic" panose="020B0502020202020204" pitchFamily="34" charset="0"/>
              </a:rPr>
              <a:t> You also need to show the importance of people/ discoveries and their impact. This is Question 2 within the exam. Always be considering how much of an impact each discovery/development and individual had.</a:t>
            </a:r>
            <a:endParaRPr lang="en-GB" b="1" u="sng" dirty="0">
              <a:latin typeface="Century Gothic" panose="020B0502020202020204" pitchFamily="34" charset="0"/>
            </a:endParaRPr>
          </a:p>
        </p:txBody>
      </p:sp>
      <p:pic>
        <p:nvPicPr>
          <p:cNvPr id="7" name="Picture 6">
            <a:extLst>
              <a:ext uri="{FF2B5EF4-FFF2-40B4-BE49-F238E27FC236}">
                <a16:creationId xmlns:a16="http://schemas.microsoft.com/office/drawing/2014/main" id="{A1C06081-075D-4FC2-BAD9-974BA5A21DA6}"/>
              </a:ext>
            </a:extLst>
          </p:cNvPr>
          <p:cNvPicPr/>
          <p:nvPr/>
        </p:nvPicPr>
        <p:blipFill rotWithShape="1">
          <a:blip r:embed="rId4">
            <a:extLst>
              <a:ext uri="{28A0092B-C50C-407E-A947-70E740481C1C}">
                <a14:useLocalDpi xmlns:a14="http://schemas.microsoft.com/office/drawing/2010/main" val="0"/>
              </a:ext>
            </a:extLst>
          </a:blip>
          <a:srcRect l="20751" t="54076" r="74442" b="36831"/>
          <a:stretch/>
        </p:blipFill>
        <p:spPr bwMode="auto">
          <a:xfrm>
            <a:off x="1449070" y="191753"/>
            <a:ext cx="447675" cy="475615"/>
          </a:xfrm>
          <a:prstGeom prst="rect">
            <a:avLst/>
          </a:prstGeom>
          <a:noFill/>
          <a:ln>
            <a:noFill/>
          </a:ln>
          <a:extLst>
            <a:ext uri="{53640926-AAD7-44D8-BBD7-CCE9431645EC}">
              <a14:shadowObscured xmlns:a14="http://schemas.microsoft.com/office/drawing/2010/main"/>
            </a:ext>
          </a:extLst>
        </p:spPr>
      </p:pic>
      <p:pic>
        <p:nvPicPr>
          <p:cNvPr id="8" name="Picture 9">
            <a:extLst>
              <a:ext uri="{FF2B5EF4-FFF2-40B4-BE49-F238E27FC236}">
                <a16:creationId xmlns:a16="http://schemas.microsoft.com/office/drawing/2014/main" id="{D5EA71E0-E4DF-4419-87E4-C0EFEBE8E7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5604" y="191753"/>
            <a:ext cx="447676" cy="4756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18BB801-B9EF-4E23-8FC1-382A7F537166}"/>
              </a:ext>
            </a:extLst>
          </p:cNvPr>
          <p:cNvPicPr>
            <a:picLocks noChangeAspect="1"/>
          </p:cNvPicPr>
          <p:nvPr/>
        </p:nvPicPr>
        <p:blipFill>
          <a:blip r:embed="rId6"/>
          <a:stretch>
            <a:fillRect/>
          </a:stretch>
        </p:blipFill>
        <p:spPr>
          <a:xfrm>
            <a:off x="1797697" y="4146358"/>
            <a:ext cx="1628775" cy="1657350"/>
          </a:xfrm>
          <a:prstGeom prst="rect">
            <a:avLst/>
          </a:prstGeom>
        </p:spPr>
      </p:pic>
      <p:sp>
        <p:nvSpPr>
          <p:cNvPr id="11" name="TextBox 10">
            <a:extLst>
              <a:ext uri="{FF2B5EF4-FFF2-40B4-BE49-F238E27FC236}">
                <a16:creationId xmlns:a16="http://schemas.microsoft.com/office/drawing/2014/main" id="{B720B818-1BAB-4974-B48F-F2AF3296088C}"/>
              </a:ext>
            </a:extLst>
          </p:cNvPr>
          <p:cNvSpPr txBox="1"/>
          <p:nvPr/>
        </p:nvSpPr>
        <p:spPr>
          <a:xfrm>
            <a:off x="550507" y="4146358"/>
            <a:ext cx="1247189" cy="923330"/>
          </a:xfrm>
          <a:prstGeom prst="rect">
            <a:avLst/>
          </a:prstGeom>
          <a:noFill/>
        </p:spPr>
        <p:txBody>
          <a:bodyPr wrap="square" rtlCol="0">
            <a:spAutoFit/>
          </a:bodyPr>
          <a:lstStyle/>
          <a:p>
            <a:r>
              <a:rPr lang="en-GB" dirty="0"/>
              <a:t>Hugh and Theodoric of Lucca</a:t>
            </a:r>
          </a:p>
        </p:txBody>
      </p:sp>
      <p:sp>
        <p:nvSpPr>
          <p:cNvPr id="12" name="Rectangle 11">
            <a:extLst>
              <a:ext uri="{FF2B5EF4-FFF2-40B4-BE49-F238E27FC236}">
                <a16:creationId xmlns:a16="http://schemas.microsoft.com/office/drawing/2014/main" id="{74F3E5F4-F5ED-4A1B-883D-6045FCC1DF8C}"/>
              </a:ext>
            </a:extLst>
          </p:cNvPr>
          <p:cNvSpPr/>
          <p:nvPr/>
        </p:nvSpPr>
        <p:spPr>
          <a:xfrm>
            <a:off x="8765528" y="4146358"/>
            <a:ext cx="2875966" cy="165735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20C8F914-BB94-4C30-9391-4D019F5B3080}"/>
              </a:ext>
            </a:extLst>
          </p:cNvPr>
          <p:cNvSpPr txBox="1"/>
          <p:nvPr/>
        </p:nvSpPr>
        <p:spPr>
          <a:xfrm>
            <a:off x="8765528" y="4146358"/>
            <a:ext cx="1247189" cy="584775"/>
          </a:xfrm>
          <a:prstGeom prst="rect">
            <a:avLst/>
          </a:prstGeom>
          <a:noFill/>
        </p:spPr>
        <p:txBody>
          <a:bodyPr wrap="square" rtlCol="0">
            <a:spAutoFit/>
          </a:bodyPr>
          <a:lstStyle/>
          <a:p>
            <a:r>
              <a:rPr lang="en-GB" sz="1600" dirty="0"/>
              <a:t>Ignaz Semmelweis</a:t>
            </a:r>
          </a:p>
        </p:txBody>
      </p:sp>
      <p:sp>
        <p:nvSpPr>
          <p:cNvPr id="15" name="Rectangle 14">
            <a:extLst>
              <a:ext uri="{FF2B5EF4-FFF2-40B4-BE49-F238E27FC236}">
                <a16:creationId xmlns:a16="http://schemas.microsoft.com/office/drawing/2014/main" id="{B092A068-CAE6-48F5-AB34-40B3A5B567E2}"/>
              </a:ext>
            </a:extLst>
          </p:cNvPr>
          <p:cNvSpPr/>
          <p:nvPr/>
        </p:nvSpPr>
        <p:spPr>
          <a:xfrm>
            <a:off x="4673662" y="4146358"/>
            <a:ext cx="2875966" cy="1657350"/>
          </a:xfrm>
          <a:prstGeom prst="rect">
            <a:avLst/>
          </a:prstGeom>
          <a:solidFill>
            <a:srgbClr val="66FF3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DE3677A3-FD23-4B02-8B5F-EE9D583D3325}"/>
              </a:ext>
            </a:extLst>
          </p:cNvPr>
          <p:cNvSpPr txBox="1"/>
          <p:nvPr/>
        </p:nvSpPr>
        <p:spPr>
          <a:xfrm>
            <a:off x="4673662" y="4146358"/>
            <a:ext cx="1247189" cy="646331"/>
          </a:xfrm>
          <a:prstGeom prst="rect">
            <a:avLst/>
          </a:prstGeom>
          <a:noFill/>
        </p:spPr>
        <p:txBody>
          <a:bodyPr wrap="square" rtlCol="0">
            <a:spAutoFit/>
          </a:bodyPr>
          <a:lstStyle/>
          <a:p>
            <a:r>
              <a:rPr lang="en-GB" dirty="0"/>
              <a:t>Ibn Sina</a:t>
            </a:r>
          </a:p>
          <a:p>
            <a:r>
              <a:rPr lang="en-GB" dirty="0"/>
              <a:t>(Avicenna)</a:t>
            </a:r>
          </a:p>
        </p:txBody>
      </p:sp>
      <p:pic>
        <p:nvPicPr>
          <p:cNvPr id="18" name="Picture 17">
            <a:extLst>
              <a:ext uri="{FF2B5EF4-FFF2-40B4-BE49-F238E27FC236}">
                <a16:creationId xmlns:a16="http://schemas.microsoft.com/office/drawing/2014/main" id="{A0D42266-B765-4606-AC00-3E408BB53AB8}"/>
              </a:ext>
            </a:extLst>
          </p:cNvPr>
          <p:cNvPicPr>
            <a:picLocks noChangeAspect="1"/>
          </p:cNvPicPr>
          <p:nvPr/>
        </p:nvPicPr>
        <p:blipFill>
          <a:blip r:embed="rId7"/>
          <a:stretch>
            <a:fillRect/>
          </a:stretch>
        </p:blipFill>
        <p:spPr>
          <a:xfrm>
            <a:off x="10016216" y="4146358"/>
            <a:ext cx="1629005" cy="1657350"/>
          </a:xfrm>
          <a:prstGeom prst="rect">
            <a:avLst/>
          </a:prstGeom>
        </p:spPr>
      </p:pic>
      <p:pic>
        <p:nvPicPr>
          <p:cNvPr id="2052" name="Picture 4" descr="Ibn Sina (Avicenna): The Great Physician and Philosopher – Daily Trust">
            <a:extLst>
              <a:ext uri="{FF2B5EF4-FFF2-40B4-BE49-F238E27FC236}">
                <a16:creationId xmlns:a16="http://schemas.microsoft.com/office/drawing/2014/main" id="{CDF82379-E44E-42FC-92D8-FE085A9C42E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20852" y="4153542"/>
            <a:ext cx="1630526" cy="165735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hlinkClick r:id="rId9" action="ppaction://hlinksldjump"/>
            <a:extLst>
              <a:ext uri="{FF2B5EF4-FFF2-40B4-BE49-F238E27FC236}">
                <a16:creationId xmlns:a16="http://schemas.microsoft.com/office/drawing/2014/main" id="{FADBD42F-F03B-43E4-A851-B912058E37C8}"/>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flipH="1">
            <a:off x="11330841" y="6098809"/>
            <a:ext cx="738332" cy="590666"/>
          </a:xfrm>
          <a:prstGeom prst="rect">
            <a:avLst/>
          </a:prstGeom>
        </p:spPr>
      </p:pic>
      <p:sp>
        <p:nvSpPr>
          <p:cNvPr id="22" name="TextBox 21">
            <a:extLst>
              <a:ext uri="{FF2B5EF4-FFF2-40B4-BE49-F238E27FC236}">
                <a16:creationId xmlns:a16="http://schemas.microsoft.com/office/drawing/2014/main" id="{DB32F722-08E0-4953-8D24-099ED486C94B}"/>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3938426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Box 4">
            <a:extLst>
              <a:ext uri="{FF2B5EF4-FFF2-40B4-BE49-F238E27FC236}">
                <a16:creationId xmlns:a16="http://schemas.microsoft.com/office/drawing/2014/main" id="{B1D74713-A6E2-4BB7-B848-6EB2899EBE3D}"/>
              </a:ext>
            </a:extLst>
          </p:cNvPr>
          <p:cNvSpPr txBox="1"/>
          <p:nvPr/>
        </p:nvSpPr>
        <p:spPr>
          <a:xfrm>
            <a:off x="498763" y="979055"/>
            <a:ext cx="11231418" cy="2862322"/>
          </a:xfrm>
          <a:prstGeom prst="rect">
            <a:avLst/>
          </a:prstGeom>
          <a:solidFill>
            <a:schemeClr val="accent1">
              <a:lumMod val="40000"/>
              <a:lumOff val="60000"/>
            </a:schemeClr>
          </a:solidFill>
          <a:ln w="57150">
            <a:solidFill>
              <a:schemeClr val="tx1"/>
            </a:solidFill>
          </a:ln>
        </p:spPr>
        <p:txBody>
          <a:bodyPr wrap="square" rtlCol="0">
            <a:spAutoFit/>
          </a:bodyPr>
          <a:lstStyle/>
          <a:p>
            <a:r>
              <a:rPr lang="en-GB" sz="2000" dirty="0">
                <a:latin typeface="Century Gothic" panose="020B0502020202020204" pitchFamily="34" charset="0"/>
              </a:rPr>
              <a:t>Watch the video on Vesalius, Pare and Harvey(and research further). </a:t>
            </a:r>
          </a:p>
          <a:p>
            <a:endParaRPr lang="en-GB" sz="2000" dirty="0">
              <a:latin typeface="Century Gothic" panose="020B0502020202020204" pitchFamily="34" charset="0"/>
            </a:endParaRPr>
          </a:p>
          <a:p>
            <a:r>
              <a:rPr lang="en-GB" sz="2000" b="1" u="sng" dirty="0">
                <a:latin typeface="Century Gothic" panose="020B0502020202020204" pitchFamily="34" charset="0"/>
              </a:rPr>
              <a:t>Create a top 3 points </a:t>
            </a:r>
            <a:r>
              <a:rPr lang="en-GB" sz="2000" dirty="0">
                <a:latin typeface="Century Gothic" panose="020B0502020202020204" pitchFamily="34" charset="0"/>
              </a:rPr>
              <a:t>to memorise for each individual.</a:t>
            </a:r>
          </a:p>
          <a:p>
            <a:endParaRPr lang="en-GB" sz="2000" dirty="0">
              <a:latin typeface="Century Gothic" panose="020B0502020202020204" pitchFamily="34" charset="0"/>
            </a:endParaRPr>
          </a:p>
          <a:p>
            <a:r>
              <a:rPr lang="en-GB" sz="2000" dirty="0">
                <a:latin typeface="Century Gothic" panose="020B0502020202020204" pitchFamily="34" charset="0"/>
              </a:rPr>
              <a:t>Remember we need to keep considering:</a:t>
            </a:r>
          </a:p>
          <a:p>
            <a:endParaRPr lang="en-GB" sz="2000" dirty="0">
              <a:latin typeface="Century Gothic" panose="020B0502020202020204" pitchFamily="34" charset="0"/>
            </a:endParaRPr>
          </a:p>
          <a:p>
            <a:pPr marL="285750" indent="-285750">
              <a:buFont typeface="Arial" panose="020B0604020202020204" pitchFamily="34" charset="0"/>
              <a:buChar char="•"/>
            </a:pPr>
            <a:r>
              <a:rPr lang="en-GB" sz="2000" b="1" u="sng" dirty="0">
                <a:solidFill>
                  <a:srgbClr val="FF0000"/>
                </a:solidFill>
                <a:latin typeface="Century Gothic" panose="020B0502020202020204" pitchFamily="34" charset="0"/>
              </a:rPr>
              <a:t>Cause and consequence- </a:t>
            </a:r>
            <a:r>
              <a:rPr lang="en-GB" sz="2000" dirty="0">
                <a:latin typeface="Century Gothic" panose="020B0502020202020204" pitchFamily="34" charset="0"/>
              </a:rPr>
              <a:t>why was it able to happen and what did happen?</a:t>
            </a:r>
          </a:p>
          <a:p>
            <a:pPr marL="285750" indent="-285750">
              <a:buFont typeface="Arial" panose="020B0604020202020204" pitchFamily="34" charset="0"/>
              <a:buChar char="•"/>
            </a:pPr>
            <a:r>
              <a:rPr lang="en-GB" sz="2000" b="1" u="sng" dirty="0">
                <a:solidFill>
                  <a:schemeClr val="accent2">
                    <a:lumMod val="75000"/>
                  </a:schemeClr>
                </a:solidFill>
                <a:latin typeface="Century Gothic" panose="020B0502020202020204" pitchFamily="34" charset="0"/>
              </a:rPr>
              <a:t>Change and continuity- </a:t>
            </a:r>
            <a:r>
              <a:rPr lang="en-GB" sz="2000" dirty="0">
                <a:latin typeface="Century Gothic" panose="020B0502020202020204" pitchFamily="34" charset="0"/>
              </a:rPr>
              <a:t>did things change or stay the same- why?</a:t>
            </a:r>
          </a:p>
          <a:p>
            <a:pPr marL="285750" indent="-285750">
              <a:buFont typeface="Arial" panose="020B0604020202020204" pitchFamily="34" charset="0"/>
              <a:buChar char="•"/>
            </a:pPr>
            <a:r>
              <a:rPr lang="en-GB" sz="2000" b="1" u="sng" dirty="0">
                <a:solidFill>
                  <a:srgbClr val="7030A0"/>
                </a:solidFill>
                <a:latin typeface="Century Gothic" panose="020B0502020202020204" pitchFamily="34" charset="0"/>
              </a:rPr>
              <a:t>Significance-</a:t>
            </a:r>
            <a:r>
              <a:rPr lang="en-GB" sz="2000" dirty="0">
                <a:latin typeface="Century Gothic" panose="020B0502020202020204" pitchFamily="34" charset="0"/>
              </a:rPr>
              <a:t> how important was it, did it have an impact? (over time?)</a:t>
            </a:r>
          </a:p>
        </p:txBody>
      </p:sp>
      <p:pic>
        <p:nvPicPr>
          <p:cNvPr id="8" name="Picture 7">
            <a:extLst>
              <a:ext uri="{FF2B5EF4-FFF2-40B4-BE49-F238E27FC236}">
                <a16:creationId xmlns:a16="http://schemas.microsoft.com/office/drawing/2014/main" id="{4E306E0F-2CE2-43BB-9486-4AC4176D7161}"/>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61819" y="3745839"/>
            <a:ext cx="1918907" cy="3016623"/>
          </a:xfrm>
          <a:prstGeom prst="rect">
            <a:avLst/>
          </a:prstGeom>
        </p:spPr>
      </p:pic>
      <p:pic>
        <p:nvPicPr>
          <p:cNvPr id="10" name="Picture 9">
            <a:extLst>
              <a:ext uri="{FF2B5EF4-FFF2-40B4-BE49-F238E27FC236}">
                <a16:creationId xmlns:a16="http://schemas.microsoft.com/office/drawing/2014/main" id="{C5C9CC6B-634F-4F6C-8C96-FFBE33647A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3974" y="171126"/>
            <a:ext cx="454785" cy="4911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3731664-6AD9-4033-8E23-1114B874408C}"/>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2100642" y="171126"/>
            <a:ext cx="454785" cy="491146"/>
          </a:xfrm>
          <a:prstGeom prst="rect">
            <a:avLst/>
          </a:prstGeom>
          <a:solidFill>
            <a:schemeClr val="bg1"/>
          </a:solidFill>
        </p:spPr>
      </p:pic>
      <p:pic>
        <p:nvPicPr>
          <p:cNvPr id="12" name="Picture 11">
            <a:extLst>
              <a:ext uri="{FF2B5EF4-FFF2-40B4-BE49-F238E27FC236}">
                <a16:creationId xmlns:a16="http://schemas.microsoft.com/office/drawing/2014/main" id="{C7C2B894-B4DF-40C6-8659-7C9F5DC7D6E8}"/>
              </a:ext>
            </a:extLst>
          </p:cNvPr>
          <p:cNvPicPr/>
          <p:nvPr/>
        </p:nvPicPr>
        <p:blipFill rotWithShape="1">
          <a:blip r:embed="rId10">
            <a:extLst>
              <a:ext uri="{28A0092B-C50C-407E-A947-70E740481C1C}">
                <a14:useLocalDpi xmlns:a14="http://schemas.microsoft.com/office/drawing/2010/main" val="0"/>
              </a:ext>
            </a:extLst>
          </a:blip>
          <a:srcRect l="20751" t="54076" r="74442" b="36831"/>
          <a:stretch/>
        </p:blipFill>
        <p:spPr bwMode="auto">
          <a:xfrm>
            <a:off x="2675502" y="171126"/>
            <a:ext cx="447675" cy="475615"/>
          </a:xfrm>
          <a:prstGeom prst="rect">
            <a:avLst/>
          </a:prstGeom>
          <a:noFill/>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B4A0CFED-EA7E-4DDC-83F0-5CFD5F3B34B7}"/>
              </a:ext>
            </a:extLst>
          </p:cNvPr>
          <p:cNvSpPr/>
          <p:nvPr/>
        </p:nvSpPr>
        <p:spPr>
          <a:xfrm>
            <a:off x="599919" y="5057192"/>
            <a:ext cx="1247541" cy="1015663"/>
          </a:xfrm>
          <a:prstGeom prst="rect">
            <a:avLst/>
          </a:prstGeom>
        </p:spPr>
        <p:txBody>
          <a:bodyPr wrap="square">
            <a:spAutoFit/>
          </a:bodyPr>
          <a:lstStyle/>
          <a:p>
            <a:r>
              <a:rPr lang="en-GB" sz="1000" dirty="0">
                <a:hlinkClick r:id="rId11"/>
              </a:rPr>
              <a:t>https://www.youtube.com/watch?v=walfj2dpU-E&amp;list=PLcvEcrsF_9zJ8AqMTFZycm46Ks4DdSaLM&amp;index=6</a:t>
            </a:r>
            <a:endParaRPr lang="en-GB" sz="1000" dirty="0"/>
          </a:p>
        </p:txBody>
      </p:sp>
      <p:pic>
        <p:nvPicPr>
          <p:cNvPr id="3074" name="Picture 2" descr="Andreas Vesalius | Biography, Education, Accomplishments, &amp; Facts ...">
            <a:extLst>
              <a:ext uri="{FF2B5EF4-FFF2-40B4-BE49-F238E27FC236}">
                <a16:creationId xmlns:a16="http://schemas.microsoft.com/office/drawing/2014/main" id="{771E164B-AA56-47D5-9BEC-FE3C9D4A690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23177" y="4173869"/>
            <a:ext cx="1710613" cy="19249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ortrait of the French surgeon Ambroise Pare - Stock Image - H416 ...">
            <a:extLst>
              <a:ext uri="{FF2B5EF4-FFF2-40B4-BE49-F238E27FC236}">
                <a16:creationId xmlns:a16="http://schemas.microsoft.com/office/drawing/2014/main" id="{39070721-B7F8-41BC-ACE7-B207306B362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46863" y="4173692"/>
            <a:ext cx="1710613" cy="189916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126CBBC9-FAC9-4FFE-9473-F7BE598C7D26}"/>
              </a:ext>
            </a:extLst>
          </p:cNvPr>
          <p:cNvSpPr txBox="1"/>
          <p:nvPr/>
        </p:nvSpPr>
        <p:spPr>
          <a:xfrm>
            <a:off x="5946862" y="6144975"/>
            <a:ext cx="1710613" cy="369332"/>
          </a:xfrm>
          <a:prstGeom prst="rect">
            <a:avLst/>
          </a:prstGeom>
          <a:noFill/>
        </p:spPr>
        <p:txBody>
          <a:bodyPr wrap="square" rtlCol="0">
            <a:spAutoFit/>
          </a:bodyPr>
          <a:lstStyle/>
          <a:p>
            <a:pPr algn="ctr"/>
            <a:r>
              <a:rPr lang="en-GB" dirty="0"/>
              <a:t>Amboise Pare</a:t>
            </a:r>
          </a:p>
        </p:txBody>
      </p:sp>
      <p:sp>
        <p:nvSpPr>
          <p:cNvPr id="16" name="TextBox 15">
            <a:extLst>
              <a:ext uri="{FF2B5EF4-FFF2-40B4-BE49-F238E27FC236}">
                <a16:creationId xmlns:a16="http://schemas.microsoft.com/office/drawing/2014/main" id="{C6252959-B392-4988-9321-A781F686C095}"/>
              </a:ext>
            </a:extLst>
          </p:cNvPr>
          <p:cNvSpPr txBox="1"/>
          <p:nvPr/>
        </p:nvSpPr>
        <p:spPr>
          <a:xfrm>
            <a:off x="3121093" y="6144975"/>
            <a:ext cx="1710613" cy="646331"/>
          </a:xfrm>
          <a:prstGeom prst="rect">
            <a:avLst/>
          </a:prstGeom>
          <a:noFill/>
        </p:spPr>
        <p:txBody>
          <a:bodyPr wrap="square" rtlCol="0">
            <a:spAutoFit/>
          </a:bodyPr>
          <a:lstStyle/>
          <a:p>
            <a:pPr algn="ctr"/>
            <a:r>
              <a:rPr lang="en-GB" dirty="0"/>
              <a:t>Andreas Vesalius</a:t>
            </a:r>
          </a:p>
        </p:txBody>
      </p:sp>
      <p:pic>
        <p:nvPicPr>
          <p:cNvPr id="3078" name="Picture 6" descr="William Harvey - Hektoen International">
            <a:extLst>
              <a:ext uri="{FF2B5EF4-FFF2-40B4-BE49-F238E27FC236}">
                <a16:creationId xmlns:a16="http://schemas.microsoft.com/office/drawing/2014/main" id="{FF878B9A-C14A-4508-860E-B951938F6DC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flipH="1">
            <a:off x="8771818" y="4173691"/>
            <a:ext cx="1612835" cy="1948916"/>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34FFF0B-4652-4ADA-AB55-50203E722679}"/>
              </a:ext>
            </a:extLst>
          </p:cNvPr>
          <p:cNvSpPr txBox="1"/>
          <p:nvPr/>
        </p:nvSpPr>
        <p:spPr>
          <a:xfrm>
            <a:off x="8722928" y="6144975"/>
            <a:ext cx="1710613" cy="369332"/>
          </a:xfrm>
          <a:prstGeom prst="rect">
            <a:avLst/>
          </a:prstGeom>
          <a:noFill/>
        </p:spPr>
        <p:txBody>
          <a:bodyPr wrap="square" rtlCol="0">
            <a:spAutoFit/>
          </a:bodyPr>
          <a:lstStyle/>
          <a:p>
            <a:pPr algn="ctr"/>
            <a:r>
              <a:rPr lang="en-GB" dirty="0"/>
              <a:t>William Harvey</a:t>
            </a:r>
          </a:p>
        </p:txBody>
      </p:sp>
    </p:spTree>
    <p:extLst>
      <p:ext uri="{BB962C8B-B14F-4D97-AF65-F5344CB8AC3E}">
        <p14:creationId xmlns:p14="http://schemas.microsoft.com/office/powerpoint/2010/main" val="2691233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07ED90-621E-408A-8286-26788431844D}"/>
              </a:ext>
            </a:extLst>
          </p:cNvPr>
          <p:cNvSpPr txBox="1"/>
          <p:nvPr/>
        </p:nvSpPr>
        <p:spPr>
          <a:xfrm>
            <a:off x="170061" y="191753"/>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pic>
        <p:nvPicPr>
          <p:cNvPr id="3" name="Picture 2">
            <a:hlinkClick r:id="rId2" action="ppaction://hlinksldjump"/>
            <a:extLst>
              <a:ext uri="{FF2B5EF4-FFF2-40B4-BE49-F238E27FC236}">
                <a16:creationId xmlns:a16="http://schemas.microsoft.com/office/drawing/2014/main" id="{871F95A2-4188-4C27-B643-3A444CBB200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7A2C9ED2-5683-4174-BA00-0DB766EE129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7" name="Rectangle 6">
            <a:extLst>
              <a:ext uri="{FF2B5EF4-FFF2-40B4-BE49-F238E27FC236}">
                <a16:creationId xmlns:a16="http://schemas.microsoft.com/office/drawing/2014/main" id="{C0C3B44C-97F3-4919-A8DA-3E42C600577F}"/>
              </a:ext>
            </a:extLst>
          </p:cNvPr>
          <p:cNvSpPr>
            <a:spLocks noChangeArrowheads="1"/>
          </p:cNvSpPr>
          <p:nvPr/>
        </p:nvSpPr>
        <p:spPr bwMode="auto">
          <a:xfrm>
            <a:off x="1945856" y="216261"/>
            <a:ext cx="9884418" cy="646331"/>
          </a:xfrm>
          <a:prstGeom prst="rect">
            <a:avLst/>
          </a:prstGeom>
          <a:solidFill>
            <a:schemeClr val="accent1">
              <a:lumMod val="60000"/>
              <a:lumOff val="40000"/>
            </a:schemeClr>
          </a:solidFill>
          <a:ln w="28575">
            <a:solidFill>
              <a:schemeClr val="tx1"/>
            </a:solid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GB" altLang="en-US"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Question </a:t>
            </a:r>
            <a:r>
              <a:rPr lang="en-GB" altLang="en-US" b="1" u="sng" dirty="0">
                <a:latin typeface="Century Gothic" panose="020B0502020202020204" pitchFamily="34" charset="0"/>
                <a:ea typeface="Calibri" panose="020F0502020204030204" pitchFamily="34" charset="0"/>
                <a:cs typeface="Times New Roman" panose="02020603050405020304" pitchFamily="18" charset="0"/>
              </a:rPr>
              <a:t>2</a:t>
            </a:r>
            <a:r>
              <a:rPr kumimoji="0" lang="en-GB" altLang="en-US"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r>
              <a:rPr lang="en-GB" b="1" u="sng" dirty="0">
                <a:latin typeface="Century Gothic" panose="020B0502020202020204" pitchFamily="34" charset="0"/>
              </a:rPr>
              <a:t>Explain the significance of the discovery of anaesthetics in the history of medicine (8)</a:t>
            </a:r>
          </a:p>
        </p:txBody>
      </p:sp>
      <p:sp>
        <p:nvSpPr>
          <p:cNvPr id="8" name="Rectangle 7">
            <a:extLst>
              <a:ext uri="{FF2B5EF4-FFF2-40B4-BE49-F238E27FC236}">
                <a16:creationId xmlns:a16="http://schemas.microsoft.com/office/drawing/2014/main" id="{A03AC862-DD90-430D-90E6-9948F8719881}"/>
              </a:ext>
            </a:extLst>
          </p:cNvPr>
          <p:cNvSpPr/>
          <p:nvPr/>
        </p:nvSpPr>
        <p:spPr>
          <a:xfrm>
            <a:off x="373224" y="1260072"/>
            <a:ext cx="5168217" cy="3739870"/>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u="sng" dirty="0">
                <a:latin typeface="Century Gothic" panose="020B0502020202020204" pitchFamily="34" charset="0"/>
                <a:ea typeface="Calibri" panose="020F0502020204030204" pitchFamily="34" charset="0"/>
                <a:cs typeface="Times New Roman" panose="02020603050405020304" pitchFamily="18" charset="0"/>
              </a:rPr>
              <a:t>10 minutes- 3 paras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You need to explain how anaesthetics has made an impact (changed) on the history of medicine.</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1- What are anaesthetics? When were they first used? What was the impact?</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2- How did anaesthetics have an impact in the years that followed?</a:t>
            </a:r>
          </a:p>
          <a:p>
            <a:pPr marL="285750" indent="-285750">
              <a:lnSpc>
                <a:spcPct val="107000"/>
              </a:lnSpc>
              <a:spcAft>
                <a:spcPts val="800"/>
              </a:spcAft>
              <a:buFont typeface="Arial" panose="020B0604020202020204" pitchFamily="34" charset="0"/>
              <a:buChar char="•"/>
            </a:pPr>
            <a:r>
              <a:rPr lang="en-GB" dirty="0">
                <a:latin typeface="Century Gothic" panose="020B0502020202020204" pitchFamily="34" charset="0"/>
                <a:ea typeface="Calibri" panose="020F0502020204030204" pitchFamily="34" charset="0"/>
                <a:cs typeface="Times New Roman" panose="02020603050405020304" pitchFamily="18" charset="0"/>
              </a:rPr>
              <a:t>Para 3- How have anaesthetics helped medicine develop long term/ today? </a:t>
            </a:r>
          </a:p>
        </p:txBody>
      </p:sp>
      <p:sp>
        <p:nvSpPr>
          <p:cNvPr id="9" name="Rectangle 8">
            <a:extLst>
              <a:ext uri="{FF2B5EF4-FFF2-40B4-BE49-F238E27FC236}">
                <a16:creationId xmlns:a16="http://schemas.microsoft.com/office/drawing/2014/main" id="{B87445FE-5AFB-41C0-86E5-E68B6BA922A8}"/>
              </a:ext>
            </a:extLst>
          </p:cNvPr>
          <p:cNvSpPr/>
          <p:nvPr/>
        </p:nvSpPr>
        <p:spPr>
          <a:xfrm>
            <a:off x="6011827" y="1260072"/>
            <a:ext cx="5688180" cy="1067600"/>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Anaesthetics are………….</a:t>
            </a: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They were first discovered………………</a:t>
            </a: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They were significant at this time because…………</a:t>
            </a:r>
          </a:p>
        </p:txBody>
      </p:sp>
      <p:pic>
        <p:nvPicPr>
          <p:cNvPr id="10" name="Picture 9">
            <a:extLst>
              <a:ext uri="{FF2B5EF4-FFF2-40B4-BE49-F238E27FC236}">
                <a16:creationId xmlns:a16="http://schemas.microsoft.com/office/drawing/2014/main" id="{D339C451-6829-4AF2-8F45-D7AFF38EBC7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490453" y="961160"/>
            <a:ext cx="759191" cy="759191"/>
          </a:xfrm>
          <a:prstGeom prst="rect">
            <a:avLst/>
          </a:prstGeom>
        </p:spPr>
      </p:pic>
      <p:sp>
        <p:nvSpPr>
          <p:cNvPr id="11" name="Rectangle 10">
            <a:extLst>
              <a:ext uri="{FF2B5EF4-FFF2-40B4-BE49-F238E27FC236}">
                <a16:creationId xmlns:a16="http://schemas.microsoft.com/office/drawing/2014/main" id="{6790E3B9-B66E-4C27-880D-37AA28029F88}"/>
              </a:ext>
            </a:extLst>
          </p:cNvPr>
          <p:cNvSpPr/>
          <p:nvPr/>
        </p:nvSpPr>
        <p:spPr>
          <a:xfrm>
            <a:off x="373224" y="5069278"/>
            <a:ext cx="5168217" cy="1627433"/>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u="sng" dirty="0">
                <a:latin typeface="Century Gothic" panose="020B0502020202020204" pitchFamily="34" charset="0"/>
                <a:ea typeface="Calibri" panose="020F0502020204030204" pitchFamily="34" charset="0"/>
                <a:cs typeface="Times New Roman" panose="02020603050405020304" pitchFamily="18" charset="0"/>
              </a:rPr>
              <a:t>Words to include:</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Anaesthetics, Surgery, Pain, Laughing Gas, Ether, Liston, Simpson, Ether, Chloroform, 1847.</a:t>
            </a:r>
          </a:p>
          <a:p>
            <a:pPr>
              <a:lnSpc>
                <a:spcPct val="107000"/>
              </a:lnSpc>
              <a:spcAft>
                <a:spcPts val="800"/>
              </a:spcAft>
            </a:pPr>
            <a:r>
              <a:rPr lang="en-GB" sz="1600" i="1" dirty="0">
                <a:latin typeface="Century Gothic" panose="020B0502020202020204" pitchFamily="34" charset="0"/>
                <a:ea typeface="Calibri" panose="020F0502020204030204" pitchFamily="34" charset="0"/>
                <a:cs typeface="Times New Roman" panose="02020603050405020304" pitchFamily="18" charset="0"/>
              </a:rPr>
              <a:t>You could also link to antiseptics going forward and include ; black period.</a:t>
            </a:r>
          </a:p>
        </p:txBody>
      </p:sp>
      <p:sp>
        <p:nvSpPr>
          <p:cNvPr id="12" name="Rectangle 11">
            <a:extLst>
              <a:ext uri="{FF2B5EF4-FFF2-40B4-BE49-F238E27FC236}">
                <a16:creationId xmlns:a16="http://schemas.microsoft.com/office/drawing/2014/main" id="{055C128F-FF7D-4035-909E-A17ED0EE9C71}"/>
              </a:ext>
            </a:extLst>
          </p:cNvPr>
          <p:cNvSpPr/>
          <p:nvPr/>
        </p:nvSpPr>
        <p:spPr>
          <a:xfrm>
            <a:off x="6011827" y="2473716"/>
            <a:ext cx="5688180" cy="701539"/>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Once anaesthetics were established ………….</a:t>
            </a: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They were therefore significant because…………</a:t>
            </a:r>
          </a:p>
        </p:txBody>
      </p:sp>
      <p:sp>
        <p:nvSpPr>
          <p:cNvPr id="13" name="Rectangle 12">
            <a:extLst>
              <a:ext uri="{FF2B5EF4-FFF2-40B4-BE49-F238E27FC236}">
                <a16:creationId xmlns:a16="http://schemas.microsoft.com/office/drawing/2014/main" id="{B2E5C16C-6750-44E5-BD5A-4D220852FF9E}"/>
              </a:ext>
            </a:extLst>
          </p:cNvPr>
          <p:cNvSpPr/>
          <p:nvPr/>
        </p:nvSpPr>
        <p:spPr>
          <a:xfrm>
            <a:off x="6011827" y="3357452"/>
            <a:ext cx="5688180" cy="96500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Anaesthetics have had an impact long term. As anaesthetics have developed………….</a:t>
            </a: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They were therefore still significant because…………</a:t>
            </a:r>
          </a:p>
        </p:txBody>
      </p:sp>
      <p:sp>
        <p:nvSpPr>
          <p:cNvPr id="14" name="Rectangle 13">
            <a:extLst>
              <a:ext uri="{FF2B5EF4-FFF2-40B4-BE49-F238E27FC236}">
                <a16:creationId xmlns:a16="http://schemas.microsoft.com/office/drawing/2014/main" id="{41CDA7A1-6607-499C-BE55-23CB2686127E}"/>
              </a:ext>
            </a:extLst>
          </p:cNvPr>
          <p:cNvSpPr/>
          <p:nvPr/>
        </p:nvSpPr>
        <p:spPr>
          <a:xfrm>
            <a:off x="7342249" y="4999942"/>
            <a:ext cx="3312782" cy="646331"/>
          </a:xfrm>
          <a:prstGeom prst="rect">
            <a:avLst/>
          </a:prstGeom>
        </p:spPr>
        <p:txBody>
          <a:bodyPr wrap="square">
            <a:spAutoFit/>
          </a:bodyPr>
          <a:lstStyle/>
          <a:p>
            <a:r>
              <a:rPr lang="en-GB" dirty="0">
                <a:hlinkClick r:id="rId7"/>
              </a:rPr>
              <a:t>https://www.youtube.com/watch?v=Vg1hqZanDa0&amp;t=6s</a:t>
            </a:r>
            <a:endParaRPr lang="en-GB" dirty="0"/>
          </a:p>
        </p:txBody>
      </p:sp>
      <p:pic>
        <p:nvPicPr>
          <p:cNvPr id="15" name="Picture 14">
            <a:extLst>
              <a:ext uri="{FF2B5EF4-FFF2-40B4-BE49-F238E27FC236}">
                <a16:creationId xmlns:a16="http://schemas.microsoft.com/office/drawing/2014/main" id="{A92BAED6-43A8-4240-8586-5CA44D3AF63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6888065" y="4999942"/>
            <a:ext cx="390689" cy="646824"/>
          </a:xfrm>
          <a:prstGeom prst="rect">
            <a:avLst/>
          </a:prstGeom>
        </p:spPr>
      </p:pic>
      <p:pic>
        <p:nvPicPr>
          <p:cNvPr id="16" name="Picture 15">
            <a:extLst>
              <a:ext uri="{FF2B5EF4-FFF2-40B4-BE49-F238E27FC236}">
                <a16:creationId xmlns:a16="http://schemas.microsoft.com/office/drawing/2014/main" id="{8E730077-9D67-40B5-B140-42F8C883F22C}"/>
              </a:ext>
            </a:extLst>
          </p:cNvPr>
          <p:cNvPicPr/>
          <p:nvPr/>
        </p:nvPicPr>
        <p:blipFill rotWithShape="1">
          <a:blip r:embed="rId10">
            <a:extLst>
              <a:ext uri="{28A0092B-C50C-407E-A947-70E740481C1C}">
                <a14:useLocalDpi xmlns:a14="http://schemas.microsoft.com/office/drawing/2010/main" val="0"/>
              </a:ext>
            </a:extLst>
          </a:blip>
          <a:srcRect l="43249" t="54258" r="52456" b="37013"/>
          <a:stretch/>
        </p:blipFill>
        <p:spPr bwMode="auto">
          <a:xfrm>
            <a:off x="1384254" y="250482"/>
            <a:ext cx="416414" cy="40576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85728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1617</TotalTime>
  <Words>4682</Words>
  <Application>Microsoft Office PowerPoint</Application>
  <PresentationFormat>Widescreen</PresentationFormat>
  <Paragraphs>362</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Century Gothic</vt:lpstr>
      <vt:lpstr>Comic Sans MS</vt:lpstr>
      <vt:lpstr>Times New Roman</vt:lpstr>
      <vt:lpstr>YouTube Noto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Gayle Feechan</cp:lastModifiedBy>
  <cp:revision>132</cp:revision>
  <dcterms:created xsi:type="dcterms:W3CDTF">2020-04-12T14:55:52Z</dcterms:created>
  <dcterms:modified xsi:type="dcterms:W3CDTF">2020-06-01T07:15:21Z</dcterms:modified>
</cp:coreProperties>
</file>