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6" r:id="rId3"/>
    <p:sldId id="257" r:id="rId4"/>
    <p:sldId id="258" r:id="rId5"/>
    <p:sldId id="259" r:id="rId6"/>
    <p:sldId id="266" r:id="rId7"/>
    <p:sldId id="260" r:id="rId8"/>
    <p:sldId id="261" r:id="rId9"/>
    <p:sldId id="262" r:id="rId10"/>
    <p:sldId id="269" r:id="rId11"/>
    <p:sldId id="263" r:id="rId12"/>
    <p:sldId id="264" r:id="rId13"/>
    <p:sldId id="270" r:id="rId14"/>
    <p:sldId id="267" r:id="rId15"/>
    <p:sldId id="268"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2D71C-D50B-4EBF-9608-35EBAEC324D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58BE392-C9A0-427F-8C9B-3DB006C0CF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BEC5496-5FFB-43B2-B56E-2FCBB905C1E9}"/>
              </a:ext>
            </a:extLst>
          </p:cNvPr>
          <p:cNvSpPr>
            <a:spLocks noGrp="1"/>
          </p:cNvSpPr>
          <p:nvPr>
            <p:ph type="dt" sz="half" idx="10"/>
          </p:nvPr>
        </p:nvSpPr>
        <p:spPr/>
        <p:txBody>
          <a:bodyPr/>
          <a:lstStyle/>
          <a:p>
            <a:fld id="{A19315FF-73A1-4369-B2D0-85AA72E79FDD}" type="datetimeFigureOut">
              <a:rPr lang="en-GB" smtClean="0"/>
              <a:t>21/05/2020</a:t>
            </a:fld>
            <a:endParaRPr lang="en-GB" dirty="0"/>
          </a:p>
        </p:txBody>
      </p:sp>
      <p:sp>
        <p:nvSpPr>
          <p:cNvPr id="5" name="Footer Placeholder 4">
            <a:extLst>
              <a:ext uri="{FF2B5EF4-FFF2-40B4-BE49-F238E27FC236}">
                <a16:creationId xmlns:a16="http://schemas.microsoft.com/office/drawing/2014/main" id="{523361C4-6D03-40A1-913F-A8473CD06F8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EF971A3-ED5E-409D-BF1E-839371025E3F}"/>
              </a:ext>
            </a:extLst>
          </p:cNvPr>
          <p:cNvSpPr>
            <a:spLocks noGrp="1"/>
          </p:cNvSpPr>
          <p:nvPr>
            <p:ph type="sldNum" sz="quarter" idx="12"/>
          </p:nvPr>
        </p:nvSpPr>
        <p:spPr/>
        <p:txBody>
          <a:bodyPr/>
          <a:lstStyle/>
          <a:p>
            <a:fld id="{F55B4539-37DE-49B8-BC6C-427DDF2A5FC2}" type="slidenum">
              <a:rPr lang="en-GB" smtClean="0"/>
              <a:t>‹#›</a:t>
            </a:fld>
            <a:endParaRPr lang="en-GB" dirty="0"/>
          </a:p>
        </p:txBody>
      </p:sp>
    </p:spTree>
    <p:extLst>
      <p:ext uri="{BB962C8B-B14F-4D97-AF65-F5344CB8AC3E}">
        <p14:creationId xmlns:p14="http://schemas.microsoft.com/office/powerpoint/2010/main" val="2593264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F1ED1-A157-4160-9003-AF409962650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D68D4F2-7FB4-4ADA-9AF8-A16307FE649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F68091-B2CE-4C16-8C7F-37C8E8E0E209}"/>
              </a:ext>
            </a:extLst>
          </p:cNvPr>
          <p:cNvSpPr>
            <a:spLocks noGrp="1"/>
          </p:cNvSpPr>
          <p:nvPr>
            <p:ph type="dt" sz="half" idx="10"/>
          </p:nvPr>
        </p:nvSpPr>
        <p:spPr/>
        <p:txBody>
          <a:bodyPr/>
          <a:lstStyle/>
          <a:p>
            <a:fld id="{A19315FF-73A1-4369-B2D0-85AA72E79FDD}" type="datetimeFigureOut">
              <a:rPr lang="en-GB" smtClean="0"/>
              <a:t>21/05/2020</a:t>
            </a:fld>
            <a:endParaRPr lang="en-GB" dirty="0"/>
          </a:p>
        </p:txBody>
      </p:sp>
      <p:sp>
        <p:nvSpPr>
          <p:cNvPr id="5" name="Footer Placeholder 4">
            <a:extLst>
              <a:ext uri="{FF2B5EF4-FFF2-40B4-BE49-F238E27FC236}">
                <a16:creationId xmlns:a16="http://schemas.microsoft.com/office/drawing/2014/main" id="{B3D93DFF-7E80-450A-9EF4-DD8ACFBE2C0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BC72E2A-001D-4882-A99D-AF7CBD363DCB}"/>
              </a:ext>
            </a:extLst>
          </p:cNvPr>
          <p:cNvSpPr>
            <a:spLocks noGrp="1"/>
          </p:cNvSpPr>
          <p:nvPr>
            <p:ph type="sldNum" sz="quarter" idx="12"/>
          </p:nvPr>
        </p:nvSpPr>
        <p:spPr/>
        <p:txBody>
          <a:bodyPr/>
          <a:lstStyle/>
          <a:p>
            <a:fld id="{F55B4539-37DE-49B8-BC6C-427DDF2A5FC2}" type="slidenum">
              <a:rPr lang="en-GB" smtClean="0"/>
              <a:t>‹#›</a:t>
            </a:fld>
            <a:endParaRPr lang="en-GB" dirty="0"/>
          </a:p>
        </p:txBody>
      </p:sp>
    </p:spTree>
    <p:extLst>
      <p:ext uri="{BB962C8B-B14F-4D97-AF65-F5344CB8AC3E}">
        <p14:creationId xmlns:p14="http://schemas.microsoft.com/office/powerpoint/2010/main" val="2633790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B01FD2-04EE-47AE-B273-40B11C9464E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9C820D4-529D-4825-A5B0-7ADDF0601D0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5D380E-0824-4CC7-BED7-45FB1461EAB3}"/>
              </a:ext>
            </a:extLst>
          </p:cNvPr>
          <p:cNvSpPr>
            <a:spLocks noGrp="1"/>
          </p:cNvSpPr>
          <p:nvPr>
            <p:ph type="dt" sz="half" idx="10"/>
          </p:nvPr>
        </p:nvSpPr>
        <p:spPr/>
        <p:txBody>
          <a:bodyPr/>
          <a:lstStyle/>
          <a:p>
            <a:fld id="{A19315FF-73A1-4369-B2D0-85AA72E79FDD}" type="datetimeFigureOut">
              <a:rPr lang="en-GB" smtClean="0"/>
              <a:t>21/05/2020</a:t>
            </a:fld>
            <a:endParaRPr lang="en-GB" dirty="0"/>
          </a:p>
        </p:txBody>
      </p:sp>
      <p:sp>
        <p:nvSpPr>
          <p:cNvPr id="5" name="Footer Placeholder 4">
            <a:extLst>
              <a:ext uri="{FF2B5EF4-FFF2-40B4-BE49-F238E27FC236}">
                <a16:creationId xmlns:a16="http://schemas.microsoft.com/office/drawing/2014/main" id="{A7FDCDE0-ADB1-4CE6-AB4C-4FB8BD34F41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5C3AA80B-7CBE-4BC5-9F26-01127714D9D3}"/>
              </a:ext>
            </a:extLst>
          </p:cNvPr>
          <p:cNvSpPr>
            <a:spLocks noGrp="1"/>
          </p:cNvSpPr>
          <p:nvPr>
            <p:ph type="sldNum" sz="quarter" idx="12"/>
          </p:nvPr>
        </p:nvSpPr>
        <p:spPr/>
        <p:txBody>
          <a:bodyPr/>
          <a:lstStyle/>
          <a:p>
            <a:fld id="{F55B4539-37DE-49B8-BC6C-427DDF2A5FC2}" type="slidenum">
              <a:rPr lang="en-GB" smtClean="0"/>
              <a:t>‹#›</a:t>
            </a:fld>
            <a:endParaRPr lang="en-GB" dirty="0"/>
          </a:p>
        </p:txBody>
      </p:sp>
    </p:spTree>
    <p:extLst>
      <p:ext uri="{BB962C8B-B14F-4D97-AF65-F5344CB8AC3E}">
        <p14:creationId xmlns:p14="http://schemas.microsoft.com/office/powerpoint/2010/main" val="511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C1262-D4FE-4EBC-9D17-AE5B5D0618C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A2FDDA-F58F-42F9-A260-871126C0F56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F372B2A-DC2D-46E0-B15D-6EA35E5ED990}"/>
              </a:ext>
            </a:extLst>
          </p:cNvPr>
          <p:cNvSpPr>
            <a:spLocks noGrp="1"/>
          </p:cNvSpPr>
          <p:nvPr>
            <p:ph type="dt" sz="half" idx="10"/>
          </p:nvPr>
        </p:nvSpPr>
        <p:spPr/>
        <p:txBody>
          <a:bodyPr/>
          <a:lstStyle/>
          <a:p>
            <a:fld id="{A19315FF-73A1-4369-B2D0-85AA72E79FDD}" type="datetimeFigureOut">
              <a:rPr lang="en-GB" smtClean="0"/>
              <a:t>21/05/2020</a:t>
            </a:fld>
            <a:endParaRPr lang="en-GB" dirty="0"/>
          </a:p>
        </p:txBody>
      </p:sp>
      <p:sp>
        <p:nvSpPr>
          <p:cNvPr id="5" name="Footer Placeholder 4">
            <a:extLst>
              <a:ext uri="{FF2B5EF4-FFF2-40B4-BE49-F238E27FC236}">
                <a16:creationId xmlns:a16="http://schemas.microsoft.com/office/drawing/2014/main" id="{73091B85-9D35-4372-BEEC-3E5661CA284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A2CDAF4-628D-4D04-B357-4268BC3B8D2C}"/>
              </a:ext>
            </a:extLst>
          </p:cNvPr>
          <p:cNvSpPr>
            <a:spLocks noGrp="1"/>
          </p:cNvSpPr>
          <p:nvPr>
            <p:ph type="sldNum" sz="quarter" idx="12"/>
          </p:nvPr>
        </p:nvSpPr>
        <p:spPr/>
        <p:txBody>
          <a:bodyPr/>
          <a:lstStyle/>
          <a:p>
            <a:fld id="{F55B4539-37DE-49B8-BC6C-427DDF2A5FC2}" type="slidenum">
              <a:rPr lang="en-GB" smtClean="0"/>
              <a:t>‹#›</a:t>
            </a:fld>
            <a:endParaRPr lang="en-GB" dirty="0"/>
          </a:p>
        </p:txBody>
      </p:sp>
    </p:spTree>
    <p:extLst>
      <p:ext uri="{BB962C8B-B14F-4D97-AF65-F5344CB8AC3E}">
        <p14:creationId xmlns:p14="http://schemas.microsoft.com/office/powerpoint/2010/main" val="1340625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6FA32-CDB0-4F68-81C8-5A9CE4AED5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C1C5B1D-3553-4559-8822-4A8B6014145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BFC9031-365D-40D2-B869-72829951DB84}"/>
              </a:ext>
            </a:extLst>
          </p:cNvPr>
          <p:cNvSpPr>
            <a:spLocks noGrp="1"/>
          </p:cNvSpPr>
          <p:nvPr>
            <p:ph type="dt" sz="half" idx="10"/>
          </p:nvPr>
        </p:nvSpPr>
        <p:spPr/>
        <p:txBody>
          <a:bodyPr/>
          <a:lstStyle/>
          <a:p>
            <a:fld id="{A19315FF-73A1-4369-B2D0-85AA72E79FDD}" type="datetimeFigureOut">
              <a:rPr lang="en-GB" smtClean="0"/>
              <a:t>21/05/2020</a:t>
            </a:fld>
            <a:endParaRPr lang="en-GB" dirty="0"/>
          </a:p>
        </p:txBody>
      </p:sp>
      <p:sp>
        <p:nvSpPr>
          <p:cNvPr id="5" name="Footer Placeholder 4">
            <a:extLst>
              <a:ext uri="{FF2B5EF4-FFF2-40B4-BE49-F238E27FC236}">
                <a16:creationId xmlns:a16="http://schemas.microsoft.com/office/drawing/2014/main" id="{65257B62-9E26-494D-846A-A0D30AD14A38}"/>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D2A55B8-1B97-40A2-A068-9583D6651505}"/>
              </a:ext>
            </a:extLst>
          </p:cNvPr>
          <p:cNvSpPr>
            <a:spLocks noGrp="1"/>
          </p:cNvSpPr>
          <p:nvPr>
            <p:ph type="sldNum" sz="quarter" idx="12"/>
          </p:nvPr>
        </p:nvSpPr>
        <p:spPr/>
        <p:txBody>
          <a:bodyPr/>
          <a:lstStyle/>
          <a:p>
            <a:fld id="{F55B4539-37DE-49B8-BC6C-427DDF2A5FC2}" type="slidenum">
              <a:rPr lang="en-GB" smtClean="0"/>
              <a:t>‹#›</a:t>
            </a:fld>
            <a:endParaRPr lang="en-GB" dirty="0"/>
          </a:p>
        </p:txBody>
      </p:sp>
    </p:spTree>
    <p:extLst>
      <p:ext uri="{BB962C8B-B14F-4D97-AF65-F5344CB8AC3E}">
        <p14:creationId xmlns:p14="http://schemas.microsoft.com/office/powerpoint/2010/main" val="993621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BAFE3-100E-4EA1-BD3A-83AE4F5131F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58516BD-4E3C-449A-AAFA-3BF9D015508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6643BF2-5D29-4162-8B2E-293825CBC8A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E4A5584-FC3B-474C-BE6F-19B7EF86ABA6}"/>
              </a:ext>
            </a:extLst>
          </p:cNvPr>
          <p:cNvSpPr>
            <a:spLocks noGrp="1"/>
          </p:cNvSpPr>
          <p:nvPr>
            <p:ph type="dt" sz="half" idx="10"/>
          </p:nvPr>
        </p:nvSpPr>
        <p:spPr/>
        <p:txBody>
          <a:bodyPr/>
          <a:lstStyle/>
          <a:p>
            <a:fld id="{A19315FF-73A1-4369-B2D0-85AA72E79FDD}" type="datetimeFigureOut">
              <a:rPr lang="en-GB" smtClean="0"/>
              <a:t>21/05/2020</a:t>
            </a:fld>
            <a:endParaRPr lang="en-GB" dirty="0"/>
          </a:p>
        </p:txBody>
      </p:sp>
      <p:sp>
        <p:nvSpPr>
          <p:cNvPr id="6" name="Footer Placeholder 5">
            <a:extLst>
              <a:ext uri="{FF2B5EF4-FFF2-40B4-BE49-F238E27FC236}">
                <a16:creationId xmlns:a16="http://schemas.microsoft.com/office/drawing/2014/main" id="{577BEB96-3A7E-495E-931B-BCFF9A1F8AF7}"/>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59702B8E-ED52-496D-8AC6-41ADF5CA0609}"/>
              </a:ext>
            </a:extLst>
          </p:cNvPr>
          <p:cNvSpPr>
            <a:spLocks noGrp="1"/>
          </p:cNvSpPr>
          <p:nvPr>
            <p:ph type="sldNum" sz="quarter" idx="12"/>
          </p:nvPr>
        </p:nvSpPr>
        <p:spPr/>
        <p:txBody>
          <a:bodyPr/>
          <a:lstStyle/>
          <a:p>
            <a:fld id="{F55B4539-37DE-49B8-BC6C-427DDF2A5FC2}" type="slidenum">
              <a:rPr lang="en-GB" smtClean="0"/>
              <a:t>‹#›</a:t>
            </a:fld>
            <a:endParaRPr lang="en-GB" dirty="0"/>
          </a:p>
        </p:txBody>
      </p:sp>
    </p:spTree>
    <p:extLst>
      <p:ext uri="{BB962C8B-B14F-4D97-AF65-F5344CB8AC3E}">
        <p14:creationId xmlns:p14="http://schemas.microsoft.com/office/powerpoint/2010/main" val="1524218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0C9D0-4E70-442E-9717-D08FA6CDF85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4C1409A-DB86-4477-A2ED-08EB3FD76D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21F5570-EFE9-4560-8FE1-E91FEE05994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22993FF-93EE-4E3A-B142-D2B3EEC624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7965B45-CA92-4E02-A097-8898352B43C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E532EF5-5848-4050-AE0E-424616C7C0DB}"/>
              </a:ext>
            </a:extLst>
          </p:cNvPr>
          <p:cNvSpPr>
            <a:spLocks noGrp="1"/>
          </p:cNvSpPr>
          <p:nvPr>
            <p:ph type="dt" sz="half" idx="10"/>
          </p:nvPr>
        </p:nvSpPr>
        <p:spPr/>
        <p:txBody>
          <a:bodyPr/>
          <a:lstStyle/>
          <a:p>
            <a:fld id="{A19315FF-73A1-4369-B2D0-85AA72E79FDD}" type="datetimeFigureOut">
              <a:rPr lang="en-GB" smtClean="0"/>
              <a:t>21/05/2020</a:t>
            </a:fld>
            <a:endParaRPr lang="en-GB" dirty="0"/>
          </a:p>
        </p:txBody>
      </p:sp>
      <p:sp>
        <p:nvSpPr>
          <p:cNvPr id="8" name="Footer Placeholder 7">
            <a:extLst>
              <a:ext uri="{FF2B5EF4-FFF2-40B4-BE49-F238E27FC236}">
                <a16:creationId xmlns:a16="http://schemas.microsoft.com/office/drawing/2014/main" id="{98872E9B-E7CF-4F2A-BA86-9AE19621B02E}"/>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5B5BB837-8EA3-4616-AC6B-634DBC5D2455}"/>
              </a:ext>
            </a:extLst>
          </p:cNvPr>
          <p:cNvSpPr>
            <a:spLocks noGrp="1"/>
          </p:cNvSpPr>
          <p:nvPr>
            <p:ph type="sldNum" sz="quarter" idx="12"/>
          </p:nvPr>
        </p:nvSpPr>
        <p:spPr/>
        <p:txBody>
          <a:bodyPr/>
          <a:lstStyle/>
          <a:p>
            <a:fld id="{F55B4539-37DE-49B8-BC6C-427DDF2A5FC2}" type="slidenum">
              <a:rPr lang="en-GB" smtClean="0"/>
              <a:t>‹#›</a:t>
            </a:fld>
            <a:endParaRPr lang="en-GB" dirty="0"/>
          </a:p>
        </p:txBody>
      </p:sp>
    </p:spTree>
    <p:extLst>
      <p:ext uri="{BB962C8B-B14F-4D97-AF65-F5344CB8AC3E}">
        <p14:creationId xmlns:p14="http://schemas.microsoft.com/office/powerpoint/2010/main" val="2059067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C27E3-9F62-4612-8D63-921A132DEAF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583F7D2-8F0D-4CF6-BBBB-CDCA3D3FB35B}"/>
              </a:ext>
            </a:extLst>
          </p:cNvPr>
          <p:cNvSpPr>
            <a:spLocks noGrp="1"/>
          </p:cNvSpPr>
          <p:nvPr>
            <p:ph type="dt" sz="half" idx="10"/>
          </p:nvPr>
        </p:nvSpPr>
        <p:spPr/>
        <p:txBody>
          <a:bodyPr/>
          <a:lstStyle/>
          <a:p>
            <a:fld id="{A19315FF-73A1-4369-B2D0-85AA72E79FDD}" type="datetimeFigureOut">
              <a:rPr lang="en-GB" smtClean="0"/>
              <a:t>21/05/2020</a:t>
            </a:fld>
            <a:endParaRPr lang="en-GB" dirty="0"/>
          </a:p>
        </p:txBody>
      </p:sp>
      <p:sp>
        <p:nvSpPr>
          <p:cNvPr id="4" name="Footer Placeholder 3">
            <a:extLst>
              <a:ext uri="{FF2B5EF4-FFF2-40B4-BE49-F238E27FC236}">
                <a16:creationId xmlns:a16="http://schemas.microsoft.com/office/drawing/2014/main" id="{B15A2D26-7C56-44A2-9E9E-1B08D77CC778}"/>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0F9C304A-D787-4094-8706-4A62DAD2CC66}"/>
              </a:ext>
            </a:extLst>
          </p:cNvPr>
          <p:cNvSpPr>
            <a:spLocks noGrp="1"/>
          </p:cNvSpPr>
          <p:nvPr>
            <p:ph type="sldNum" sz="quarter" idx="12"/>
          </p:nvPr>
        </p:nvSpPr>
        <p:spPr/>
        <p:txBody>
          <a:bodyPr/>
          <a:lstStyle/>
          <a:p>
            <a:fld id="{F55B4539-37DE-49B8-BC6C-427DDF2A5FC2}" type="slidenum">
              <a:rPr lang="en-GB" smtClean="0"/>
              <a:t>‹#›</a:t>
            </a:fld>
            <a:endParaRPr lang="en-GB" dirty="0"/>
          </a:p>
        </p:txBody>
      </p:sp>
    </p:spTree>
    <p:extLst>
      <p:ext uri="{BB962C8B-B14F-4D97-AF65-F5344CB8AC3E}">
        <p14:creationId xmlns:p14="http://schemas.microsoft.com/office/powerpoint/2010/main" val="2938471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E83AA0-6775-4BC3-BD4D-EFDDFEE097DB}"/>
              </a:ext>
            </a:extLst>
          </p:cNvPr>
          <p:cNvSpPr>
            <a:spLocks noGrp="1"/>
          </p:cNvSpPr>
          <p:nvPr>
            <p:ph type="dt" sz="half" idx="10"/>
          </p:nvPr>
        </p:nvSpPr>
        <p:spPr/>
        <p:txBody>
          <a:bodyPr/>
          <a:lstStyle/>
          <a:p>
            <a:fld id="{A19315FF-73A1-4369-B2D0-85AA72E79FDD}" type="datetimeFigureOut">
              <a:rPr lang="en-GB" smtClean="0"/>
              <a:t>21/05/2020</a:t>
            </a:fld>
            <a:endParaRPr lang="en-GB" dirty="0"/>
          </a:p>
        </p:txBody>
      </p:sp>
      <p:sp>
        <p:nvSpPr>
          <p:cNvPr id="3" name="Footer Placeholder 2">
            <a:extLst>
              <a:ext uri="{FF2B5EF4-FFF2-40B4-BE49-F238E27FC236}">
                <a16:creationId xmlns:a16="http://schemas.microsoft.com/office/drawing/2014/main" id="{3CAEECFD-92E2-4FE3-9573-FE0AA9583288}"/>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F90CD750-F640-4027-8075-39B7BDAEDDA3}"/>
              </a:ext>
            </a:extLst>
          </p:cNvPr>
          <p:cNvSpPr>
            <a:spLocks noGrp="1"/>
          </p:cNvSpPr>
          <p:nvPr>
            <p:ph type="sldNum" sz="quarter" idx="12"/>
          </p:nvPr>
        </p:nvSpPr>
        <p:spPr/>
        <p:txBody>
          <a:bodyPr/>
          <a:lstStyle/>
          <a:p>
            <a:fld id="{F55B4539-37DE-49B8-BC6C-427DDF2A5FC2}" type="slidenum">
              <a:rPr lang="en-GB" smtClean="0"/>
              <a:t>‹#›</a:t>
            </a:fld>
            <a:endParaRPr lang="en-GB" dirty="0"/>
          </a:p>
        </p:txBody>
      </p:sp>
    </p:spTree>
    <p:extLst>
      <p:ext uri="{BB962C8B-B14F-4D97-AF65-F5344CB8AC3E}">
        <p14:creationId xmlns:p14="http://schemas.microsoft.com/office/powerpoint/2010/main" val="1673171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0A5C5-EFFF-4655-B0E4-ED87F67540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412AAD6-E151-4F27-AEB9-E96A8476FF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A334611-42B0-4737-A25E-A2576D41AF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130A914-BB39-44D6-A8B2-0AABE4739A1D}"/>
              </a:ext>
            </a:extLst>
          </p:cNvPr>
          <p:cNvSpPr>
            <a:spLocks noGrp="1"/>
          </p:cNvSpPr>
          <p:nvPr>
            <p:ph type="dt" sz="half" idx="10"/>
          </p:nvPr>
        </p:nvSpPr>
        <p:spPr/>
        <p:txBody>
          <a:bodyPr/>
          <a:lstStyle/>
          <a:p>
            <a:fld id="{A19315FF-73A1-4369-B2D0-85AA72E79FDD}" type="datetimeFigureOut">
              <a:rPr lang="en-GB" smtClean="0"/>
              <a:t>21/05/2020</a:t>
            </a:fld>
            <a:endParaRPr lang="en-GB" dirty="0"/>
          </a:p>
        </p:txBody>
      </p:sp>
      <p:sp>
        <p:nvSpPr>
          <p:cNvPr id="6" name="Footer Placeholder 5">
            <a:extLst>
              <a:ext uri="{FF2B5EF4-FFF2-40B4-BE49-F238E27FC236}">
                <a16:creationId xmlns:a16="http://schemas.microsoft.com/office/drawing/2014/main" id="{0FBDBBCE-B7A4-4D6E-B6BC-4297CF477E50}"/>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6D2ABCAE-8E14-4754-8998-61A86EAD2980}"/>
              </a:ext>
            </a:extLst>
          </p:cNvPr>
          <p:cNvSpPr>
            <a:spLocks noGrp="1"/>
          </p:cNvSpPr>
          <p:nvPr>
            <p:ph type="sldNum" sz="quarter" idx="12"/>
          </p:nvPr>
        </p:nvSpPr>
        <p:spPr/>
        <p:txBody>
          <a:bodyPr/>
          <a:lstStyle/>
          <a:p>
            <a:fld id="{F55B4539-37DE-49B8-BC6C-427DDF2A5FC2}" type="slidenum">
              <a:rPr lang="en-GB" smtClean="0"/>
              <a:t>‹#›</a:t>
            </a:fld>
            <a:endParaRPr lang="en-GB" dirty="0"/>
          </a:p>
        </p:txBody>
      </p:sp>
    </p:spTree>
    <p:extLst>
      <p:ext uri="{BB962C8B-B14F-4D97-AF65-F5344CB8AC3E}">
        <p14:creationId xmlns:p14="http://schemas.microsoft.com/office/powerpoint/2010/main" val="457580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C068A-2185-4A31-AD7E-C3BCE144C9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6541129-D242-4DC1-90A8-BE6951102A7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3A5CB849-558C-4DDD-B7E0-FEBDE163B1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EDCF09-9EA2-4920-BB02-C9E4A71E2955}"/>
              </a:ext>
            </a:extLst>
          </p:cNvPr>
          <p:cNvSpPr>
            <a:spLocks noGrp="1"/>
          </p:cNvSpPr>
          <p:nvPr>
            <p:ph type="dt" sz="half" idx="10"/>
          </p:nvPr>
        </p:nvSpPr>
        <p:spPr/>
        <p:txBody>
          <a:bodyPr/>
          <a:lstStyle/>
          <a:p>
            <a:fld id="{A19315FF-73A1-4369-B2D0-85AA72E79FDD}" type="datetimeFigureOut">
              <a:rPr lang="en-GB" smtClean="0"/>
              <a:t>21/05/2020</a:t>
            </a:fld>
            <a:endParaRPr lang="en-GB" dirty="0"/>
          </a:p>
        </p:txBody>
      </p:sp>
      <p:sp>
        <p:nvSpPr>
          <p:cNvPr id="6" name="Footer Placeholder 5">
            <a:extLst>
              <a:ext uri="{FF2B5EF4-FFF2-40B4-BE49-F238E27FC236}">
                <a16:creationId xmlns:a16="http://schemas.microsoft.com/office/drawing/2014/main" id="{4C111A6F-B0F4-4E61-A13C-F9C56BF8D4F3}"/>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DAA8258E-3069-4A84-AFB7-0852AF7E43A5}"/>
              </a:ext>
            </a:extLst>
          </p:cNvPr>
          <p:cNvSpPr>
            <a:spLocks noGrp="1"/>
          </p:cNvSpPr>
          <p:nvPr>
            <p:ph type="sldNum" sz="quarter" idx="12"/>
          </p:nvPr>
        </p:nvSpPr>
        <p:spPr/>
        <p:txBody>
          <a:bodyPr/>
          <a:lstStyle/>
          <a:p>
            <a:fld id="{F55B4539-37DE-49B8-BC6C-427DDF2A5FC2}" type="slidenum">
              <a:rPr lang="en-GB" smtClean="0"/>
              <a:t>‹#›</a:t>
            </a:fld>
            <a:endParaRPr lang="en-GB" dirty="0"/>
          </a:p>
        </p:txBody>
      </p:sp>
    </p:spTree>
    <p:extLst>
      <p:ext uri="{BB962C8B-B14F-4D97-AF65-F5344CB8AC3E}">
        <p14:creationId xmlns:p14="http://schemas.microsoft.com/office/powerpoint/2010/main" val="3367220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91F0A96-9633-43FA-BD07-784EBC8509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3699FAB-A1D1-4D07-9A13-C9F212F9AD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A4C5AAC-BE5E-46AB-91B6-757F3B1A80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9315FF-73A1-4369-B2D0-85AA72E79FDD}" type="datetimeFigureOut">
              <a:rPr lang="en-GB" smtClean="0"/>
              <a:t>21/05/2020</a:t>
            </a:fld>
            <a:endParaRPr lang="en-GB" dirty="0"/>
          </a:p>
        </p:txBody>
      </p:sp>
      <p:sp>
        <p:nvSpPr>
          <p:cNvPr id="5" name="Footer Placeholder 4">
            <a:extLst>
              <a:ext uri="{FF2B5EF4-FFF2-40B4-BE49-F238E27FC236}">
                <a16:creationId xmlns:a16="http://schemas.microsoft.com/office/drawing/2014/main" id="{0F7E4E3F-C1A1-4AC4-B773-EDA827B4478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B12A486A-B5AB-486A-A999-1DD95F21F3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5B4539-37DE-49B8-BC6C-427DDF2A5FC2}" type="slidenum">
              <a:rPr lang="en-GB" smtClean="0"/>
              <a:t>‹#›</a:t>
            </a:fld>
            <a:endParaRPr lang="en-GB" dirty="0"/>
          </a:p>
        </p:txBody>
      </p:sp>
    </p:spTree>
    <p:extLst>
      <p:ext uri="{BB962C8B-B14F-4D97-AF65-F5344CB8AC3E}">
        <p14:creationId xmlns:p14="http://schemas.microsoft.com/office/powerpoint/2010/main" val="33868177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gif"/><Relationship Id="rId1" Type="http://schemas.openxmlformats.org/officeDocument/2006/relationships/slideLayout" Target="../slideLayouts/slideLayout4.xml"/><Relationship Id="rId5" Type="http://schemas.openxmlformats.org/officeDocument/2006/relationships/image" Target="../media/image39.jpg"/><Relationship Id="rId4" Type="http://schemas.openxmlformats.org/officeDocument/2006/relationships/image" Target="../media/image38.jpg"/></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s://www.youtube.com/watch?v=dFnLuqK6JNs" TargetMode="External"/><Relationship Id="rId1" Type="http://schemas.openxmlformats.org/officeDocument/2006/relationships/slideLayout" Target="../slideLayouts/slideLayout4.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xml"/><Relationship Id="rId5" Type="http://schemas.openxmlformats.org/officeDocument/2006/relationships/image" Target="../media/image47.png"/><Relationship Id="rId4" Type="http://schemas.openxmlformats.org/officeDocument/2006/relationships/image" Target="../media/image46.png"/></Relationships>
</file>

<file path=ppt/slides/_rels/slide1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hyperlink" Target="http://www.johnfletcher.wrekin.sch.uk/ww2/anderson.htm" TargetMode="External"/><Relationship Id="rId1" Type="http://schemas.openxmlformats.org/officeDocument/2006/relationships/slideLayout" Target="../slideLayouts/slideLayout4.xml"/><Relationship Id="rId6" Type="http://schemas.openxmlformats.org/officeDocument/2006/relationships/image" Target="../media/image51.jpg"/><Relationship Id="rId5" Type="http://schemas.openxmlformats.org/officeDocument/2006/relationships/image" Target="../media/image50.jpg"/><Relationship Id="rId4" Type="http://schemas.openxmlformats.org/officeDocument/2006/relationships/image" Target="../media/image4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hyperlink" Target="https://www.bbc.co.uk/newsround/48201749" TargetMode="External"/><Relationship Id="rId1" Type="http://schemas.openxmlformats.org/officeDocument/2006/relationships/slideLayout" Target="../slideLayouts/slideLayout4.xml"/><Relationship Id="rId6" Type="http://schemas.openxmlformats.org/officeDocument/2006/relationships/image" Target="../media/image55.jpg"/><Relationship Id="rId5" Type="http://schemas.openxmlformats.org/officeDocument/2006/relationships/image" Target="../media/image54.jpg"/><Relationship Id="rId4" Type="http://schemas.openxmlformats.org/officeDocument/2006/relationships/image" Target="../media/image53.jp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1.png"/><Relationship Id="rId2" Type="http://schemas.openxmlformats.org/officeDocument/2006/relationships/hyperlink" Target="https://www.youtube.com/watch?v=i2gUIyczTsY&amp;t=39s" TargetMode="Externa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hyperlink" Target="https://www.youtube.com/watch?v=6udnj7PvZZ8" TargetMode="External"/><Relationship Id="rId7" Type="http://schemas.openxmlformats.org/officeDocument/2006/relationships/image" Target="../media/image15.png"/><Relationship Id="rId2" Type="http://schemas.openxmlformats.org/officeDocument/2006/relationships/image" Target="../media/image12.jpg"/><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hyperlink" Target="https://www.youtube.com/watch?v=rQlFi9s_e2s&amp;t=25s" TargetMode="External"/><Relationship Id="rId9"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orldpopulationreview.com/countries/world-war-two-casualties-by-country/" TargetMode="External"/><Relationship Id="rId1" Type="http://schemas.openxmlformats.org/officeDocument/2006/relationships/slideLayout" Target="../slideLayouts/slideLayout4.xml"/><Relationship Id="rId5" Type="http://schemas.openxmlformats.org/officeDocument/2006/relationships/image" Target="../media/image20.jpeg"/><Relationship Id="rId4" Type="http://schemas.openxmlformats.org/officeDocument/2006/relationships/image" Target="../media/image19.jp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jpeg"/><Relationship Id="rId2" Type="http://schemas.openxmlformats.org/officeDocument/2006/relationships/hyperlink" Target="https://www.youtube.com/watch?v=S8KRgDGLqHE" TargetMode="External"/><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Y_hGQVD9H9E&amp;t=107s" TargetMode="External"/><Relationship Id="rId2" Type="http://schemas.openxmlformats.org/officeDocument/2006/relationships/image" Target="../media/image26.png"/><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hyperlink" Target="https://www.youtube.com/watch?v=SeEtHh5imtM&amp;t=50s" TargetMode="External"/><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796B4E1-D424-4052-9DAE-157792F6CF13}"/>
              </a:ext>
            </a:extLst>
          </p:cNvPr>
          <p:cNvSpPr txBox="1"/>
          <p:nvPr/>
        </p:nvSpPr>
        <p:spPr>
          <a:xfrm>
            <a:off x="662610" y="0"/>
            <a:ext cx="11277600" cy="461665"/>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sz="2400" b="1" u="sng" dirty="0">
                <a:latin typeface="Comic Sans MS" panose="030F0702030302020204" pitchFamily="66" charset="0"/>
              </a:rPr>
              <a:t>Y8 Home Learning June - July – WW2 Key events</a:t>
            </a:r>
          </a:p>
        </p:txBody>
      </p:sp>
      <p:graphicFrame>
        <p:nvGraphicFramePr>
          <p:cNvPr id="6" name="Table 13">
            <a:extLst>
              <a:ext uri="{FF2B5EF4-FFF2-40B4-BE49-F238E27FC236}">
                <a16:creationId xmlns:a16="http://schemas.microsoft.com/office/drawing/2014/main" id="{5323EE46-2F68-418A-A47F-CA54BEA2BA88}"/>
              </a:ext>
            </a:extLst>
          </p:cNvPr>
          <p:cNvGraphicFramePr>
            <a:graphicFrameLocks noGrp="1"/>
          </p:cNvGraphicFramePr>
          <p:nvPr>
            <p:extLst>
              <p:ext uri="{D42A27DB-BD31-4B8C-83A1-F6EECF244321}">
                <p14:modId xmlns:p14="http://schemas.microsoft.com/office/powerpoint/2010/main" val="1913712116"/>
              </p:ext>
            </p:extLst>
          </p:nvPr>
        </p:nvGraphicFramePr>
        <p:xfrm>
          <a:off x="86139" y="1486486"/>
          <a:ext cx="12138992" cy="5151120"/>
        </p:xfrm>
        <a:graphic>
          <a:graphicData uri="http://schemas.openxmlformats.org/drawingml/2006/table">
            <a:tbl>
              <a:tblPr firstRow="1" bandRow="1">
                <a:tableStyleId>{5C22544A-7EE6-4342-B048-85BDC9FD1C3A}</a:tableStyleId>
              </a:tblPr>
              <a:tblGrid>
                <a:gridCol w="3034748">
                  <a:extLst>
                    <a:ext uri="{9D8B030D-6E8A-4147-A177-3AD203B41FA5}">
                      <a16:colId xmlns:a16="http://schemas.microsoft.com/office/drawing/2014/main" val="2621675847"/>
                    </a:ext>
                  </a:extLst>
                </a:gridCol>
                <a:gridCol w="3034748">
                  <a:extLst>
                    <a:ext uri="{9D8B030D-6E8A-4147-A177-3AD203B41FA5}">
                      <a16:colId xmlns:a16="http://schemas.microsoft.com/office/drawing/2014/main" val="3314551305"/>
                    </a:ext>
                  </a:extLst>
                </a:gridCol>
                <a:gridCol w="3034748">
                  <a:extLst>
                    <a:ext uri="{9D8B030D-6E8A-4147-A177-3AD203B41FA5}">
                      <a16:colId xmlns:a16="http://schemas.microsoft.com/office/drawing/2014/main" val="277331431"/>
                    </a:ext>
                  </a:extLst>
                </a:gridCol>
                <a:gridCol w="3034748">
                  <a:extLst>
                    <a:ext uri="{9D8B030D-6E8A-4147-A177-3AD203B41FA5}">
                      <a16:colId xmlns:a16="http://schemas.microsoft.com/office/drawing/2014/main" val="1691376786"/>
                    </a:ext>
                  </a:extLst>
                </a:gridCol>
              </a:tblGrid>
              <a:tr h="1388770">
                <a:tc>
                  <a:txBody>
                    <a:bodyPr/>
                    <a:lstStyle/>
                    <a:p>
                      <a:pPr algn="ctr"/>
                      <a:r>
                        <a:rPr lang="en-GB" sz="1000" b="1" u="sng" dirty="0">
                          <a:solidFill>
                            <a:schemeClr val="tx1"/>
                          </a:solidFill>
                          <a:latin typeface="Comic Sans MS" panose="030F0702030302020204" pitchFamily="66" charset="0"/>
                        </a:rPr>
                        <a:t>Task 1:</a:t>
                      </a:r>
                    </a:p>
                    <a:p>
                      <a:pPr algn="ctr"/>
                      <a:r>
                        <a:rPr lang="en-GB" sz="1000" b="0" dirty="0">
                          <a:solidFill>
                            <a:schemeClr val="tx1"/>
                          </a:solidFill>
                          <a:latin typeface="Comic Sans MS" panose="030F0702030302020204" pitchFamily="66" charset="0"/>
                        </a:rPr>
                        <a:t>Complete knowledge recap quizzes based on the start of WW2 + key events from you April-May grid.</a:t>
                      </a:r>
                    </a:p>
                    <a:p>
                      <a:pPr algn="ctr"/>
                      <a:r>
                        <a:rPr lang="en-GB" sz="1000" b="0" dirty="0">
                          <a:solidFill>
                            <a:schemeClr val="tx1"/>
                          </a:solidFill>
                          <a:latin typeface="Comic Sans MS" panose="030F0702030302020204" pitchFamily="66" charset="0"/>
                        </a:rPr>
                        <a:t>The answers for this task are on the first slide in the green box – so put </a:t>
                      </a:r>
                      <a:r>
                        <a:rPr lang="en-GB" sz="1000" b="1" dirty="0">
                          <a:solidFill>
                            <a:schemeClr val="tx1"/>
                          </a:solidFill>
                          <a:latin typeface="Comic Sans MS" panose="030F0702030302020204" pitchFamily="66" charset="0"/>
                        </a:rPr>
                        <a:t>slideshow</a:t>
                      </a:r>
                      <a:r>
                        <a:rPr lang="en-GB" sz="1000" b="0" dirty="0">
                          <a:solidFill>
                            <a:schemeClr val="tx1"/>
                          </a:solidFill>
                          <a:latin typeface="Comic Sans MS" panose="030F0702030302020204" pitchFamily="66" charset="0"/>
                        </a:rPr>
                        <a:t> on first so you don’t see the answers!</a:t>
                      </a:r>
                    </a:p>
                    <a:p>
                      <a:pPr algn="ctr"/>
                      <a:endParaRPr lang="en-GB" sz="1000" b="0" dirty="0">
                        <a:solidFill>
                          <a:schemeClr val="tx1"/>
                        </a:solidFill>
                        <a:latin typeface="Comic Sans MS" panose="030F0702030302020204" pitchFamily="66" charset="0"/>
                      </a:endParaRPr>
                    </a:p>
                    <a:p>
                      <a:pPr algn="ctr"/>
                      <a:r>
                        <a:rPr lang="en-GB" sz="1000" b="0" dirty="0">
                          <a:solidFill>
                            <a:schemeClr val="tx1"/>
                          </a:solidFill>
                          <a:latin typeface="Comic Sans MS" panose="030F0702030302020204" pitchFamily="66" charset="0"/>
                        </a:rPr>
                        <a:t>Task running from slides 2-3</a:t>
                      </a:r>
                    </a:p>
                    <a:p>
                      <a:pPr algn="ctr"/>
                      <a:r>
                        <a:rPr lang="en-GB" sz="1000" b="1" dirty="0">
                          <a:solidFill>
                            <a:schemeClr val="tx1"/>
                          </a:solidFill>
                          <a:latin typeface="Comic Sans MS" panose="030F0702030302020204" pitchFamily="66" charset="0"/>
                        </a:rPr>
                        <a:t>45 minute task.</a:t>
                      </a:r>
                      <a:endParaRPr lang="en-GB" sz="1000" b="1"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FF"/>
                    </a:solidFill>
                  </a:tcPr>
                </a:tc>
                <a:tc>
                  <a:txBody>
                    <a:bodyPr/>
                    <a:lstStyle/>
                    <a:p>
                      <a:pPr algn="ctr"/>
                      <a:r>
                        <a:rPr lang="en-GB" sz="1000" u="sng" dirty="0">
                          <a:solidFill>
                            <a:schemeClr val="tx1"/>
                          </a:solidFill>
                          <a:latin typeface="Comic Sans MS" panose="030F0702030302020204" pitchFamily="66" charset="0"/>
                        </a:rPr>
                        <a:t>Task 2: (Part 1 + 2)</a:t>
                      </a:r>
                    </a:p>
                    <a:p>
                      <a:pPr algn="ctr"/>
                      <a:endParaRPr lang="en-GB" sz="1000" b="0" dirty="0">
                        <a:solidFill>
                          <a:schemeClr val="tx1"/>
                        </a:solidFill>
                        <a:latin typeface="Comic Sans MS" panose="030F0702030302020204" pitchFamily="66" charset="0"/>
                      </a:endParaRPr>
                    </a:p>
                    <a:p>
                      <a:pPr algn="ctr"/>
                      <a:r>
                        <a:rPr lang="en-GB" sz="1000" b="0" dirty="0">
                          <a:solidFill>
                            <a:schemeClr val="tx1"/>
                          </a:solidFill>
                          <a:latin typeface="Comic Sans MS" panose="030F0702030302020204" pitchFamily="66" charset="0"/>
                        </a:rPr>
                        <a:t>Answering an extended writing questions based on which event you think was the most </a:t>
                      </a:r>
                      <a:r>
                        <a:rPr lang="en-GB" sz="1000" b="1" dirty="0">
                          <a:solidFill>
                            <a:schemeClr val="tx1"/>
                          </a:solidFill>
                          <a:latin typeface="Comic Sans MS" panose="030F0702030302020204" pitchFamily="66" charset="0"/>
                        </a:rPr>
                        <a:t>‘significant’ </a:t>
                      </a:r>
                      <a:r>
                        <a:rPr lang="en-GB" sz="1000" b="0" dirty="0">
                          <a:solidFill>
                            <a:schemeClr val="tx1"/>
                          </a:solidFill>
                          <a:latin typeface="Comic Sans MS" panose="030F0702030302020204" pitchFamily="66" charset="0"/>
                        </a:rPr>
                        <a:t>defeat for Germany. </a:t>
                      </a:r>
                    </a:p>
                    <a:p>
                      <a:pPr algn="ctr"/>
                      <a:r>
                        <a:rPr lang="en-GB" sz="1000" b="0" dirty="0">
                          <a:solidFill>
                            <a:schemeClr val="tx1"/>
                          </a:solidFill>
                          <a:latin typeface="Comic Sans MS" panose="030F0702030302020204" pitchFamily="66" charset="0"/>
                        </a:rPr>
                        <a:t>For this you will need to watch a clip and read the extra information before you write.</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1" u="sng" dirty="0">
                          <a:solidFill>
                            <a:schemeClr val="tx1"/>
                          </a:solidFill>
                          <a:latin typeface="Comic Sans MS" panose="030F0702030302020204" pitchFamily="66" charset="0"/>
                        </a:rPr>
                        <a:t>Challenge tasks to be completed on this one.</a:t>
                      </a:r>
                    </a:p>
                    <a:p>
                      <a:pPr algn="ctr"/>
                      <a:r>
                        <a:rPr lang="en-GB" sz="1000" b="0" dirty="0">
                          <a:solidFill>
                            <a:schemeClr val="tx1"/>
                          </a:solidFill>
                          <a:latin typeface="Comic Sans MS" panose="030F0702030302020204" pitchFamily="66" charset="0"/>
                        </a:rPr>
                        <a:t>Slide 4 -5 for more info.</a:t>
                      </a:r>
                    </a:p>
                    <a:p>
                      <a:pPr algn="ctr"/>
                      <a:r>
                        <a:rPr lang="en-GB" sz="1000" b="1" dirty="0">
                          <a:solidFill>
                            <a:schemeClr val="tx1"/>
                          </a:solidFill>
                          <a:latin typeface="Comic Sans MS" panose="030F0702030302020204" pitchFamily="66" charset="0"/>
                        </a:rPr>
                        <a:t>2 hour task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FF"/>
                    </a:solidFill>
                  </a:tcPr>
                </a:tc>
                <a:tc>
                  <a:txBody>
                    <a:bodyPr/>
                    <a:lstStyle/>
                    <a:p>
                      <a:pPr algn="ctr"/>
                      <a:r>
                        <a:rPr lang="en-GB" sz="1000" b="1" u="sng" dirty="0">
                          <a:solidFill>
                            <a:schemeClr val="tx1"/>
                          </a:solidFill>
                          <a:latin typeface="Comic Sans MS" panose="030F0702030302020204" pitchFamily="66" charset="0"/>
                        </a:rPr>
                        <a:t>Task 3:</a:t>
                      </a:r>
                    </a:p>
                    <a:p>
                      <a:pPr algn="ctr"/>
                      <a:endParaRPr lang="en-GB" sz="1000" b="0" u="none" dirty="0">
                        <a:solidFill>
                          <a:schemeClr val="tx1"/>
                        </a:solidFill>
                        <a:latin typeface="Comic Sans MS" panose="030F0702030302020204" pitchFamily="66" charset="0"/>
                      </a:endParaRPr>
                    </a:p>
                    <a:p>
                      <a:pPr algn="ctr"/>
                      <a:r>
                        <a:rPr lang="en-GB" sz="1000" b="0" u="none" dirty="0">
                          <a:solidFill>
                            <a:schemeClr val="tx1"/>
                          </a:solidFill>
                          <a:latin typeface="Comic Sans MS" panose="030F0702030302020204" pitchFamily="66" charset="0"/>
                        </a:rPr>
                        <a:t>Testing Numeracy – research the number of deaths in each country during WW2 and put the information into a graph.</a:t>
                      </a:r>
                    </a:p>
                    <a:p>
                      <a:pPr algn="ctr"/>
                      <a:endParaRPr lang="en-GB" sz="1000" b="0" u="none" dirty="0">
                        <a:solidFill>
                          <a:schemeClr val="tx1"/>
                        </a:solidFill>
                        <a:latin typeface="Comic Sans MS" panose="030F0702030302020204" pitchFamily="66" charset="0"/>
                      </a:endParaRPr>
                    </a:p>
                    <a:p>
                      <a:pPr algn="ctr"/>
                      <a:r>
                        <a:rPr lang="en-GB" sz="1000" b="1" u="sng" dirty="0">
                          <a:solidFill>
                            <a:schemeClr val="tx1"/>
                          </a:solidFill>
                          <a:latin typeface="Comic Sans MS" panose="030F0702030302020204" pitchFamily="66" charset="0"/>
                        </a:rPr>
                        <a:t>Challenge tasks to be completed on this one.</a:t>
                      </a:r>
                    </a:p>
                    <a:p>
                      <a:pPr algn="ctr"/>
                      <a:endParaRPr lang="en-GB" sz="1000" b="1" u="sng" dirty="0">
                        <a:solidFill>
                          <a:schemeClr val="tx1"/>
                        </a:solidFill>
                        <a:latin typeface="Comic Sans MS" panose="030F0702030302020204" pitchFamily="66" charset="0"/>
                      </a:endParaRPr>
                    </a:p>
                    <a:p>
                      <a:pPr algn="ctr"/>
                      <a:r>
                        <a:rPr lang="en-GB" sz="1000" b="0" u="none" dirty="0">
                          <a:solidFill>
                            <a:schemeClr val="tx1"/>
                          </a:solidFill>
                          <a:latin typeface="Comic Sans MS" panose="030F0702030302020204" pitchFamily="66" charset="0"/>
                        </a:rPr>
                        <a:t>Slides 6.</a:t>
                      </a:r>
                    </a:p>
                    <a:p>
                      <a:pPr algn="ctr"/>
                      <a:r>
                        <a:rPr lang="en-GB" sz="1000" b="1" u="none" dirty="0">
                          <a:solidFill>
                            <a:schemeClr val="tx1"/>
                          </a:solidFill>
                          <a:latin typeface="Comic Sans MS" panose="030F0702030302020204" pitchFamily="66" charset="0"/>
                        </a:rPr>
                        <a:t>1 hour task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FF"/>
                    </a:solidFill>
                  </a:tcPr>
                </a:tc>
                <a:tc>
                  <a:txBody>
                    <a:bodyPr/>
                    <a:lstStyle/>
                    <a:p>
                      <a:pPr algn="ctr"/>
                      <a:r>
                        <a:rPr lang="en-GB" sz="1000" b="1" u="none" dirty="0">
                          <a:solidFill>
                            <a:schemeClr val="tx1"/>
                          </a:solidFill>
                          <a:latin typeface="Comic Sans MS" panose="030F0702030302020204" pitchFamily="66" charset="0"/>
                        </a:rPr>
                        <a:t>Task 4:</a:t>
                      </a:r>
                    </a:p>
                    <a:p>
                      <a:pPr algn="ctr"/>
                      <a:endParaRPr lang="en-GB" sz="1000" b="1" dirty="0">
                        <a:solidFill>
                          <a:schemeClr val="tx1"/>
                        </a:solidFill>
                        <a:latin typeface="Comic Sans MS" panose="030F0702030302020204" pitchFamily="66" charset="0"/>
                      </a:endParaRPr>
                    </a:p>
                    <a:p>
                      <a:pPr algn="ctr"/>
                      <a:r>
                        <a:rPr lang="en-GB" sz="1000" b="1" dirty="0">
                          <a:solidFill>
                            <a:schemeClr val="tx1"/>
                          </a:solidFill>
                          <a:latin typeface="Comic Sans MS" panose="030F0702030302020204" pitchFamily="66" charset="0"/>
                        </a:rPr>
                        <a:t>Watch the clip on Britain's defeat of Nazi U-Boats and choose between task A or B to complete. </a:t>
                      </a:r>
                    </a:p>
                    <a:p>
                      <a:pPr algn="ctr"/>
                      <a:endParaRPr lang="en-GB" sz="1000" b="1" dirty="0">
                        <a:solidFill>
                          <a:schemeClr val="tx1"/>
                        </a:solidFill>
                        <a:latin typeface="Comic Sans MS" panose="030F0702030302020204" pitchFamily="66"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1" u="sng" dirty="0">
                          <a:solidFill>
                            <a:schemeClr val="tx1"/>
                          </a:solidFill>
                          <a:latin typeface="Comic Sans MS" panose="030F0702030302020204" pitchFamily="66" charset="0"/>
                        </a:rPr>
                        <a:t>Challenge tasks to be completed on this one.</a:t>
                      </a:r>
                    </a:p>
                    <a:p>
                      <a:pPr algn="ctr"/>
                      <a:endParaRPr lang="en-GB" sz="1000" b="1" dirty="0">
                        <a:solidFill>
                          <a:schemeClr val="tx1"/>
                        </a:solidFill>
                        <a:latin typeface="Comic Sans MS" panose="030F0702030302020204" pitchFamily="66" charset="0"/>
                      </a:endParaRPr>
                    </a:p>
                    <a:p>
                      <a:pPr algn="ctr"/>
                      <a:r>
                        <a:rPr lang="en-GB" sz="1000" b="1" dirty="0">
                          <a:solidFill>
                            <a:schemeClr val="tx1"/>
                          </a:solidFill>
                          <a:latin typeface="Comic Sans MS" panose="030F0702030302020204" pitchFamily="66" charset="0"/>
                        </a:rPr>
                        <a:t>Slide 7-8</a:t>
                      </a:r>
                    </a:p>
                    <a:p>
                      <a:pPr algn="ctr"/>
                      <a:r>
                        <a:rPr lang="en-GB" sz="1000" b="1" dirty="0">
                          <a:solidFill>
                            <a:schemeClr val="tx1"/>
                          </a:solidFill>
                          <a:latin typeface="Comic Sans MS" panose="030F0702030302020204" pitchFamily="66" charset="0"/>
                        </a:rPr>
                        <a:t>1 hour for basic task – 2 hours is challenge is completed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FF"/>
                    </a:solidFill>
                  </a:tcPr>
                </a:tc>
                <a:extLst>
                  <a:ext uri="{0D108BD9-81ED-4DB2-BD59-A6C34878D82A}">
                    <a16:rowId xmlns:a16="http://schemas.microsoft.com/office/drawing/2014/main" val="3200850052"/>
                  </a:ext>
                </a:extLst>
              </a:tr>
              <a:tr h="1649165">
                <a:tc>
                  <a:txBody>
                    <a:bodyPr/>
                    <a:lstStyle/>
                    <a:p>
                      <a:pPr algn="ctr"/>
                      <a:r>
                        <a:rPr lang="en-GB" sz="1000" b="1" i="0" u="sng" dirty="0">
                          <a:latin typeface="Comic Sans MS" panose="030F0702030302020204" pitchFamily="66" charset="0"/>
                        </a:rPr>
                        <a:t>Task 5:</a:t>
                      </a:r>
                    </a:p>
                    <a:p>
                      <a:pPr algn="ctr"/>
                      <a:endParaRPr lang="en-GB" sz="1000" dirty="0">
                        <a:latin typeface="Comic Sans MS" panose="030F0702030302020204" pitchFamily="66" charset="0"/>
                      </a:endParaRPr>
                    </a:p>
                    <a:p>
                      <a:pPr algn="ctr"/>
                      <a:r>
                        <a:rPr lang="en-GB" sz="1000" dirty="0">
                          <a:latin typeface="Comic Sans MS" panose="030F0702030302020204" pitchFamily="66" charset="0"/>
                        </a:rPr>
                        <a:t>Identify all the images of medical developments made during WW2 and watch the clip for more information about them. Then answer the following questions on the slide.</a:t>
                      </a:r>
                    </a:p>
                    <a:p>
                      <a:pPr algn="ctr"/>
                      <a:endParaRPr lang="en-GB" sz="1000" dirty="0">
                        <a:latin typeface="Comic Sans MS" panose="030F0702030302020204" pitchFamily="66" charset="0"/>
                      </a:endParaRPr>
                    </a:p>
                    <a:p>
                      <a:pPr algn="ctr"/>
                      <a:r>
                        <a:rPr lang="en-GB" sz="1000" b="1" u="sng" dirty="0">
                          <a:latin typeface="Comic Sans MS" panose="030F0702030302020204" pitchFamily="66" charset="0"/>
                        </a:rPr>
                        <a:t>Challenge tasks to be completed on this one.</a:t>
                      </a:r>
                    </a:p>
                    <a:p>
                      <a:pPr algn="ctr"/>
                      <a:endParaRPr lang="en-GB" sz="1000" dirty="0">
                        <a:latin typeface="Comic Sans MS" panose="030F0702030302020204" pitchFamily="66" charset="0"/>
                      </a:endParaRPr>
                    </a:p>
                    <a:p>
                      <a:pPr algn="ctr"/>
                      <a:r>
                        <a:rPr lang="en-GB" sz="1000" dirty="0">
                          <a:latin typeface="Comic Sans MS" panose="030F0702030302020204" pitchFamily="66" charset="0"/>
                        </a:rPr>
                        <a:t>Slides 9</a:t>
                      </a:r>
                    </a:p>
                    <a:p>
                      <a:pPr algn="ctr"/>
                      <a:r>
                        <a:rPr lang="en-GB" sz="1000" b="1" dirty="0">
                          <a:latin typeface="Comic Sans MS" panose="030F0702030302020204" pitchFamily="66" charset="0"/>
                        </a:rPr>
                        <a:t>1 hour task.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lang="en-GB" sz="1000" b="1" u="sng" dirty="0">
                          <a:latin typeface="Comic Sans MS" panose="030F0702030302020204" pitchFamily="66" charset="0"/>
                        </a:rPr>
                        <a:t>Task 6:</a:t>
                      </a:r>
                    </a:p>
                    <a:p>
                      <a:pPr algn="ctr"/>
                      <a:endParaRPr lang="en-GB" sz="1000" dirty="0">
                        <a:latin typeface="Comic Sans MS" panose="030F0702030302020204" pitchFamily="66" charset="0"/>
                      </a:endParaRPr>
                    </a:p>
                    <a:p>
                      <a:pPr algn="ctr"/>
                      <a:r>
                        <a:rPr lang="en-GB" sz="1000" dirty="0">
                          <a:latin typeface="Comic Sans MS" panose="030F0702030302020204" pitchFamily="66" charset="0"/>
                        </a:rPr>
                        <a:t>Design a piece of artwork in the style of a WW2 artist from the time.</a:t>
                      </a:r>
                    </a:p>
                    <a:p>
                      <a:pPr algn="ctr"/>
                      <a:endParaRPr lang="en-GB" sz="1000" dirty="0">
                        <a:latin typeface="Comic Sans MS" panose="030F0702030302020204" pitchFamily="66"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1" u="sng" dirty="0">
                          <a:latin typeface="Comic Sans MS" panose="030F0702030302020204" pitchFamily="66" charset="0"/>
                        </a:rPr>
                        <a:t>Challenge tasks to be completed on this one.</a:t>
                      </a:r>
                    </a:p>
                    <a:p>
                      <a:pPr algn="ctr"/>
                      <a:endParaRPr lang="en-GB" sz="1000" dirty="0">
                        <a:latin typeface="Comic Sans MS" panose="030F0702030302020204" pitchFamily="66" charset="0"/>
                      </a:endParaRPr>
                    </a:p>
                    <a:p>
                      <a:pPr algn="ctr"/>
                      <a:r>
                        <a:rPr lang="en-GB" sz="1000" dirty="0">
                          <a:latin typeface="Comic Sans MS" panose="030F0702030302020204" pitchFamily="66" charset="0"/>
                        </a:rPr>
                        <a:t>Slide 10</a:t>
                      </a:r>
                    </a:p>
                    <a:p>
                      <a:pPr algn="ctr"/>
                      <a:endParaRPr lang="en-GB" sz="1000" dirty="0">
                        <a:latin typeface="Comic Sans MS" panose="030F0702030302020204" pitchFamily="66" charset="0"/>
                      </a:endParaRPr>
                    </a:p>
                    <a:p>
                      <a:pPr algn="ctr"/>
                      <a:r>
                        <a:rPr lang="en-GB" sz="1000" b="1" dirty="0">
                          <a:latin typeface="Comic Sans MS" panose="030F0702030302020204" pitchFamily="66" charset="0"/>
                        </a:rPr>
                        <a:t>2 hour task.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lang="en-GB" sz="1000" b="1" u="sng" dirty="0">
                          <a:latin typeface="Comic Sans MS" panose="030F0702030302020204" pitchFamily="66" charset="0"/>
                        </a:rPr>
                        <a:t>Task 7:</a:t>
                      </a:r>
                    </a:p>
                    <a:p>
                      <a:pPr algn="ctr"/>
                      <a:endParaRPr lang="en-GB" sz="1000" dirty="0">
                        <a:latin typeface="Comic Sans MS" panose="030F0702030302020204" pitchFamily="66" charset="0"/>
                      </a:endParaRPr>
                    </a:p>
                    <a:p>
                      <a:pPr algn="ctr"/>
                      <a:r>
                        <a:rPr lang="en-GB" sz="1000" dirty="0">
                          <a:latin typeface="Comic Sans MS" panose="030F0702030302020204" pitchFamily="66" charset="0"/>
                        </a:rPr>
                        <a:t>Research and describe new scientific inventions made during WW2.</a:t>
                      </a:r>
                    </a:p>
                    <a:p>
                      <a:pPr algn="ctr"/>
                      <a:endParaRPr lang="en-GB" sz="1000" dirty="0">
                        <a:latin typeface="Comic Sans MS" panose="030F0702030302020204" pitchFamily="66" charset="0"/>
                      </a:endParaRPr>
                    </a:p>
                    <a:p>
                      <a:pPr algn="ctr"/>
                      <a:r>
                        <a:rPr lang="en-GB" sz="1000" b="1" u="sng" dirty="0">
                          <a:latin typeface="Comic Sans MS" panose="030F0702030302020204" pitchFamily="66" charset="0"/>
                        </a:rPr>
                        <a:t>Challenge task to be completed on this one.</a:t>
                      </a:r>
                    </a:p>
                    <a:p>
                      <a:pPr algn="ctr"/>
                      <a:endParaRPr lang="en-GB" sz="1000" dirty="0">
                        <a:latin typeface="Comic Sans MS" panose="030F0702030302020204" pitchFamily="66" charset="0"/>
                      </a:endParaRPr>
                    </a:p>
                    <a:p>
                      <a:pPr algn="ctr"/>
                      <a:r>
                        <a:rPr lang="en-GB" sz="1000" dirty="0">
                          <a:latin typeface="Comic Sans MS" panose="030F0702030302020204" pitchFamily="66" charset="0"/>
                        </a:rPr>
                        <a:t>Slide 11</a:t>
                      </a:r>
                    </a:p>
                    <a:p>
                      <a:pPr algn="ctr"/>
                      <a:endParaRPr lang="en-GB" sz="1000" dirty="0">
                        <a:latin typeface="Comic Sans MS" panose="030F0702030302020204" pitchFamily="66" charset="0"/>
                      </a:endParaRPr>
                    </a:p>
                    <a:p>
                      <a:pPr algn="ctr"/>
                      <a:r>
                        <a:rPr lang="en-GB" sz="1000" b="1" dirty="0">
                          <a:latin typeface="Comic Sans MS" panose="030F0702030302020204" pitchFamily="66" charset="0"/>
                        </a:rPr>
                        <a:t>45 Minute task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lang="en-GB" sz="1000" b="1" u="sng" dirty="0">
                          <a:latin typeface="Comic Sans MS" panose="030F0702030302020204" pitchFamily="66" charset="0"/>
                        </a:rPr>
                        <a:t>Task 8:</a:t>
                      </a:r>
                    </a:p>
                    <a:p>
                      <a:pPr algn="ctr"/>
                      <a:endParaRPr lang="en-GB" sz="1000" dirty="0">
                        <a:latin typeface="Comic Sans MS" panose="030F0702030302020204" pitchFamily="66" charset="0"/>
                      </a:endParaRPr>
                    </a:p>
                    <a:p>
                      <a:pPr algn="ctr"/>
                      <a:r>
                        <a:rPr lang="en-GB" sz="1000" dirty="0">
                          <a:latin typeface="Comic Sans MS" panose="030F0702030302020204" pitchFamily="66" charset="0"/>
                        </a:rPr>
                        <a:t>Design an Anti-Nazi propaganda poster.</a:t>
                      </a:r>
                    </a:p>
                    <a:p>
                      <a:pPr algn="ctr"/>
                      <a:endParaRPr lang="en-GB" sz="1000" dirty="0">
                        <a:latin typeface="Comic Sans MS" panose="030F0702030302020204" pitchFamily="66" charset="0"/>
                      </a:endParaRPr>
                    </a:p>
                    <a:p>
                      <a:pPr algn="ctr"/>
                      <a:endParaRPr lang="en-GB" sz="1000" dirty="0">
                        <a:latin typeface="Comic Sans MS" panose="030F0702030302020204" pitchFamily="66"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1" u="sng" dirty="0">
                          <a:latin typeface="Comic Sans MS" panose="030F0702030302020204" pitchFamily="66" charset="0"/>
                        </a:rPr>
                        <a:t>Challenge task to be completed on this one.</a:t>
                      </a:r>
                      <a:endParaRPr lang="en-GB" sz="1000" dirty="0">
                        <a:latin typeface="Comic Sans MS" panose="030F0702030302020204" pitchFamily="66" charset="0"/>
                      </a:endParaRPr>
                    </a:p>
                    <a:p>
                      <a:pPr algn="ctr"/>
                      <a:endParaRPr lang="en-GB" sz="1000" dirty="0">
                        <a:latin typeface="Comic Sans MS" panose="030F0702030302020204" pitchFamily="66" charset="0"/>
                      </a:endParaRPr>
                    </a:p>
                    <a:p>
                      <a:pPr algn="ctr"/>
                      <a:r>
                        <a:rPr lang="en-GB" sz="1000" dirty="0">
                          <a:latin typeface="Comic Sans MS" panose="030F0702030302020204" pitchFamily="66" charset="0"/>
                        </a:rPr>
                        <a:t>Slide 12 </a:t>
                      </a:r>
                    </a:p>
                    <a:p>
                      <a:pPr algn="ctr"/>
                      <a:r>
                        <a:rPr lang="en-GB" sz="1000" b="1" dirty="0">
                          <a:latin typeface="Comic Sans MS" panose="030F0702030302020204" pitchFamily="66" charset="0"/>
                        </a:rPr>
                        <a:t>45 minute task.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75489070"/>
                  </a:ext>
                </a:extLst>
              </a:tr>
              <a:tr h="1454893">
                <a:tc>
                  <a:txBody>
                    <a:bodyPr/>
                    <a:lstStyle/>
                    <a:p>
                      <a:pPr algn="ctr"/>
                      <a:r>
                        <a:rPr lang="en-GB" sz="1000" b="1" u="sng" dirty="0">
                          <a:latin typeface="Comic Sans MS" panose="030F0702030302020204" pitchFamily="66" charset="0"/>
                        </a:rPr>
                        <a:t>Task 9:</a:t>
                      </a:r>
                    </a:p>
                    <a:p>
                      <a:pPr algn="ctr"/>
                      <a:endParaRPr lang="en-GB" sz="1000" dirty="0">
                        <a:latin typeface="Comic Sans MS" panose="030F0702030302020204" pitchFamily="66" charset="0"/>
                      </a:endParaRPr>
                    </a:p>
                    <a:p>
                      <a:pPr algn="ctr"/>
                      <a:r>
                        <a:rPr lang="en-GB" sz="1000" dirty="0">
                          <a:latin typeface="Comic Sans MS" panose="030F0702030302020204" pitchFamily="66" charset="0"/>
                        </a:rPr>
                        <a:t>Answer a GCSE style question using x2 interpretations from historians.</a:t>
                      </a:r>
                    </a:p>
                    <a:p>
                      <a:pPr algn="ctr"/>
                      <a:r>
                        <a:rPr lang="en-GB" sz="1000" dirty="0">
                          <a:latin typeface="Comic Sans MS" panose="030F0702030302020204" pitchFamily="66" charset="0"/>
                        </a:rPr>
                        <a:t>Annotate the interpretations first.</a:t>
                      </a:r>
                    </a:p>
                    <a:p>
                      <a:pPr algn="ctr"/>
                      <a:endParaRPr lang="en-GB" sz="1000" dirty="0">
                        <a:latin typeface="Comic Sans MS" panose="030F0702030302020204" pitchFamily="66" charset="0"/>
                      </a:endParaRPr>
                    </a:p>
                    <a:p>
                      <a:pPr algn="ctr"/>
                      <a:r>
                        <a:rPr lang="en-GB" sz="1000" b="1" u="sng" dirty="0">
                          <a:latin typeface="Comic Sans MS" panose="030F0702030302020204" pitchFamily="66" charset="0"/>
                        </a:rPr>
                        <a:t>Challenge tasks to be completed on this one.</a:t>
                      </a:r>
                    </a:p>
                    <a:p>
                      <a:pPr algn="ctr"/>
                      <a:endParaRPr lang="en-GB" sz="1000" dirty="0">
                        <a:latin typeface="Comic Sans MS" panose="030F0702030302020204" pitchFamily="66" charset="0"/>
                      </a:endParaRPr>
                    </a:p>
                    <a:p>
                      <a:pPr algn="ctr"/>
                      <a:r>
                        <a:rPr lang="en-GB" sz="1000" dirty="0">
                          <a:latin typeface="Comic Sans MS" panose="030F0702030302020204" pitchFamily="66" charset="0"/>
                        </a:rPr>
                        <a:t>Slide 13-14</a:t>
                      </a:r>
                    </a:p>
                    <a:p>
                      <a:pPr algn="ctr"/>
                      <a:r>
                        <a:rPr lang="en-GB" sz="1000" b="1" dirty="0">
                          <a:latin typeface="Comic Sans MS" panose="030F0702030302020204" pitchFamily="66" charset="0"/>
                        </a:rPr>
                        <a:t>1 hour task.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GB" sz="1000" b="1" u="sng" dirty="0">
                          <a:latin typeface="Comic Sans MS" panose="030F0702030302020204" pitchFamily="66" charset="0"/>
                        </a:rPr>
                        <a:t>Task 10:</a:t>
                      </a:r>
                    </a:p>
                    <a:p>
                      <a:pPr algn="ctr"/>
                      <a:endParaRPr lang="en-GB" sz="1000" dirty="0">
                        <a:latin typeface="Comic Sans MS" panose="030F0702030302020204" pitchFamily="66" charset="0"/>
                      </a:endParaRPr>
                    </a:p>
                    <a:p>
                      <a:pPr algn="ctr"/>
                      <a:r>
                        <a:rPr lang="en-GB" sz="1000" dirty="0">
                          <a:latin typeface="Comic Sans MS" panose="030F0702030302020204" pitchFamily="66" charset="0"/>
                        </a:rPr>
                        <a:t>Design your own Anderson Shelter.</a:t>
                      </a:r>
                    </a:p>
                    <a:p>
                      <a:pPr algn="ctr"/>
                      <a:endParaRPr lang="en-GB" sz="1000" dirty="0">
                        <a:latin typeface="Comic Sans MS" panose="030F0702030302020204" pitchFamily="66" charset="0"/>
                      </a:endParaRPr>
                    </a:p>
                    <a:p>
                      <a:pPr algn="ctr"/>
                      <a:r>
                        <a:rPr lang="en-GB" sz="1000" b="1" u="sng" dirty="0">
                          <a:latin typeface="Comic Sans MS" panose="030F0702030302020204" pitchFamily="66" charset="0"/>
                        </a:rPr>
                        <a:t>Challenge tasks to be completed on this one</a:t>
                      </a:r>
                    </a:p>
                    <a:p>
                      <a:pPr algn="ctr"/>
                      <a:endParaRPr lang="en-GB" sz="1000" dirty="0">
                        <a:latin typeface="Comic Sans MS" panose="030F0702030302020204" pitchFamily="66" charset="0"/>
                      </a:endParaRPr>
                    </a:p>
                    <a:p>
                      <a:pPr algn="ctr"/>
                      <a:r>
                        <a:rPr lang="en-GB" sz="1000" dirty="0">
                          <a:latin typeface="Comic Sans MS" panose="030F0702030302020204" pitchFamily="66" charset="0"/>
                        </a:rPr>
                        <a:t>Slide 15</a:t>
                      </a:r>
                    </a:p>
                    <a:p>
                      <a:pPr algn="ctr"/>
                      <a:endParaRPr lang="en-GB" sz="1000" b="1" dirty="0">
                        <a:latin typeface="Comic Sans MS" panose="030F0702030302020204" pitchFamily="66" charset="0"/>
                      </a:endParaRPr>
                    </a:p>
                    <a:p>
                      <a:pPr algn="ctr"/>
                      <a:r>
                        <a:rPr lang="en-GB" sz="1000" b="1" dirty="0">
                          <a:latin typeface="Comic Sans MS" panose="030F0702030302020204" pitchFamily="66" charset="0"/>
                        </a:rPr>
                        <a:t>2 hour task.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GB" sz="1000" dirty="0">
                          <a:latin typeface="Comic Sans MS" panose="030F0702030302020204" pitchFamily="66" charset="0"/>
                        </a:rPr>
                        <a:t>Task 11:</a:t>
                      </a:r>
                    </a:p>
                    <a:p>
                      <a:pPr algn="ctr"/>
                      <a:endParaRPr lang="en-GB" sz="1000" dirty="0">
                        <a:latin typeface="Comic Sans MS" panose="030F0702030302020204" pitchFamily="66" charset="0"/>
                      </a:endParaRPr>
                    </a:p>
                    <a:p>
                      <a:pPr algn="ctr"/>
                      <a:r>
                        <a:rPr lang="en-GB" sz="1000" dirty="0">
                          <a:latin typeface="Comic Sans MS" panose="030F0702030302020204" pitchFamily="66" charset="0"/>
                        </a:rPr>
                        <a:t>Write a diary extract or create a pamphlet on VE Day.</a:t>
                      </a:r>
                    </a:p>
                    <a:p>
                      <a:pPr algn="ctr"/>
                      <a:endParaRPr lang="en-GB" sz="1000" dirty="0">
                        <a:latin typeface="Comic Sans MS" panose="030F0702030302020204" pitchFamily="66" charset="0"/>
                      </a:endParaRPr>
                    </a:p>
                    <a:p>
                      <a:pPr algn="ctr"/>
                      <a:endParaRPr lang="en-GB" sz="1000" dirty="0">
                        <a:latin typeface="Comic Sans MS" panose="030F0702030302020204" pitchFamily="66" charset="0"/>
                      </a:endParaRPr>
                    </a:p>
                    <a:p>
                      <a:pPr algn="ctr"/>
                      <a:r>
                        <a:rPr lang="en-GB" sz="1000" dirty="0">
                          <a:latin typeface="Comic Sans MS" panose="030F0702030302020204" pitchFamily="66" charset="0"/>
                        </a:rPr>
                        <a:t>Slide 16</a:t>
                      </a:r>
                    </a:p>
                    <a:p>
                      <a:pPr algn="ctr"/>
                      <a:endParaRPr lang="en-GB" sz="1000" dirty="0">
                        <a:latin typeface="Comic Sans MS" panose="030F0702030302020204" pitchFamily="66" charset="0"/>
                      </a:endParaRPr>
                    </a:p>
                    <a:p>
                      <a:pPr algn="ctr"/>
                      <a:r>
                        <a:rPr lang="en-GB" sz="1000" b="1" dirty="0">
                          <a:latin typeface="Comic Sans MS" panose="030F0702030302020204" pitchFamily="66" charset="0"/>
                        </a:rPr>
                        <a:t>45 Minute Task.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sz="1000"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09116472"/>
                  </a:ext>
                </a:extLst>
              </a:tr>
            </a:tbl>
          </a:graphicData>
        </a:graphic>
      </p:graphicFrame>
      <p:sp>
        <p:nvSpPr>
          <p:cNvPr id="7" name="TextBox 6">
            <a:extLst>
              <a:ext uri="{FF2B5EF4-FFF2-40B4-BE49-F238E27FC236}">
                <a16:creationId xmlns:a16="http://schemas.microsoft.com/office/drawing/2014/main" id="{B2645691-B145-40B3-A36E-652EB099008A}"/>
              </a:ext>
            </a:extLst>
          </p:cNvPr>
          <p:cNvSpPr txBox="1"/>
          <p:nvPr/>
        </p:nvSpPr>
        <p:spPr>
          <a:xfrm>
            <a:off x="271671" y="589355"/>
            <a:ext cx="11767929" cy="769441"/>
          </a:xfrm>
          <a:prstGeom prst="rect">
            <a:avLst/>
          </a:prstGeom>
          <a:solidFill>
            <a:srgbClr val="FFFF00"/>
          </a:solidFill>
          <a:ln w="19050">
            <a:solidFill>
              <a:schemeClr val="tx1"/>
            </a:solidFill>
          </a:ln>
        </p:spPr>
        <p:txBody>
          <a:bodyPr wrap="square" rtlCol="0">
            <a:spAutoFit/>
          </a:bodyPr>
          <a:lstStyle/>
          <a:p>
            <a:r>
              <a:rPr lang="en-GB" sz="1100" dirty="0">
                <a:latin typeface="Comic Sans MS" panose="030F0702030302020204" pitchFamily="66" charset="0"/>
              </a:rPr>
              <a:t>For the half term you will be working through this home learning grid based on new key events and changes to life during WW2 – You will also be looking at how WW2 is remembered today. Each task is based on research, knowledge checking quizzes and chances to get creative. </a:t>
            </a:r>
            <a:r>
              <a:rPr lang="en-GB" sz="1100" b="1" dirty="0">
                <a:latin typeface="Comic Sans MS" panose="030F0702030302020204" pitchFamily="66" charset="0"/>
              </a:rPr>
              <a:t>There are 10 tasks in total, all which should take a minimum of 45 minutes to complete (some will take up to 2 hours so read each box carefully), and you will be expected to complete at least 5 tasks over the term.</a:t>
            </a:r>
            <a:r>
              <a:rPr lang="en-GB" sz="1100" dirty="0">
                <a:latin typeface="Comic Sans MS" panose="030F0702030302020204" pitchFamily="66" charset="0"/>
              </a:rPr>
              <a:t> The remaining slides below have extra information and support to complete each task, but you will also need to do some of your own online research using recommended links.</a:t>
            </a:r>
          </a:p>
        </p:txBody>
      </p:sp>
    </p:spTree>
    <p:extLst>
      <p:ext uri="{BB962C8B-B14F-4D97-AF65-F5344CB8AC3E}">
        <p14:creationId xmlns:p14="http://schemas.microsoft.com/office/powerpoint/2010/main" val="21643606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8549F47-9A43-48A3-A113-9CEAD07DA7A0}"/>
              </a:ext>
            </a:extLst>
          </p:cNvPr>
          <p:cNvSpPr>
            <a:spLocks noGrp="1"/>
          </p:cNvSpPr>
          <p:nvPr>
            <p:ph type="title"/>
          </p:nvPr>
        </p:nvSpPr>
        <p:spPr>
          <a:xfrm>
            <a:off x="0" y="0"/>
            <a:ext cx="12191999" cy="1716447"/>
          </a:xfrm>
          <a:solidFill>
            <a:schemeClr val="accent2">
              <a:lumMod val="40000"/>
              <a:lumOff val="60000"/>
            </a:schemeClr>
          </a:solidFill>
          <a:ln>
            <a:solidFill>
              <a:schemeClr val="tx1"/>
            </a:solidFill>
          </a:ln>
        </p:spPr>
        <p:txBody>
          <a:bodyPr>
            <a:normAutofit fontScale="90000"/>
          </a:bodyPr>
          <a:lstStyle/>
          <a:p>
            <a:pPr algn="ctr"/>
            <a:br>
              <a:rPr lang="en-GB" sz="2200" b="1" dirty="0">
                <a:solidFill>
                  <a:srgbClr val="0070C0"/>
                </a:solidFill>
                <a:latin typeface="Comic Sans MS" panose="030F0702030302020204" pitchFamily="66" charset="0"/>
              </a:rPr>
            </a:br>
            <a:r>
              <a:rPr lang="en-GB" sz="2200" b="1" dirty="0">
                <a:solidFill>
                  <a:srgbClr val="0070C0"/>
                </a:solidFill>
                <a:latin typeface="Comic Sans MS" panose="030F0702030302020204" pitchFamily="66" charset="0"/>
              </a:rPr>
              <a:t>Task 6. Research a WW2 Artist!</a:t>
            </a:r>
            <a:br>
              <a:rPr lang="en-GB" sz="2200" b="1" dirty="0">
                <a:solidFill>
                  <a:srgbClr val="0070C0"/>
                </a:solidFill>
                <a:latin typeface="Comic Sans MS" panose="030F0702030302020204" pitchFamily="66" charset="0"/>
              </a:rPr>
            </a:br>
            <a:br>
              <a:rPr lang="en-GB" sz="2200" b="1" dirty="0">
                <a:solidFill>
                  <a:srgbClr val="0070C0"/>
                </a:solidFill>
                <a:latin typeface="Comic Sans MS" panose="030F0702030302020204" pitchFamily="66" charset="0"/>
              </a:rPr>
            </a:br>
            <a:r>
              <a:rPr lang="en-GB" sz="2200" b="1" dirty="0">
                <a:solidFill>
                  <a:srgbClr val="0070C0"/>
                </a:solidFill>
                <a:latin typeface="Comic Sans MS" panose="030F0702030302020204" pitchFamily="66" charset="0"/>
              </a:rPr>
              <a:t>The produce a piece of art that represents a particular event or theme of WW2 in the style of that artist.</a:t>
            </a:r>
            <a:br>
              <a:rPr lang="en-GB" sz="2000" dirty="0">
                <a:solidFill>
                  <a:srgbClr val="0070C0"/>
                </a:solidFill>
                <a:latin typeface="Comic Sans MS" panose="030F0702030302020204" pitchFamily="66" charset="0"/>
              </a:rPr>
            </a:br>
            <a:endParaRPr lang="en-GB" sz="2000" dirty="0">
              <a:solidFill>
                <a:srgbClr val="0070C0"/>
              </a:solidFill>
              <a:latin typeface="Comic Sans MS" panose="030F0702030302020204" pitchFamily="66" charset="0"/>
            </a:endParaRPr>
          </a:p>
        </p:txBody>
      </p:sp>
      <p:sp>
        <p:nvSpPr>
          <p:cNvPr id="8" name="Content Placeholder 2">
            <a:extLst>
              <a:ext uri="{FF2B5EF4-FFF2-40B4-BE49-F238E27FC236}">
                <a16:creationId xmlns:a16="http://schemas.microsoft.com/office/drawing/2014/main" id="{E7FE20C9-F002-4DF5-AA21-3F19DB1CA79A}"/>
              </a:ext>
            </a:extLst>
          </p:cNvPr>
          <p:cNvSpPr>
            <a:spLocks noGrp="1"/>
          </p:cNvSpPr>
          <p:nvPr>
            <p:ph sz="half" idx="1"/>
          </p:nvPr>
        </p:nvSpPr>
        <p:spPr>
          <a:xfrm>
            <a:off x="151159" y="1964624"/>
            <a:ext cx="6567693" cy="4409671"/>
          </a:xfrm>
          <a:solidFill>
            <a:srgbClr val="FFFF00"/>
          </a:solidFill>
          <a:ln>
            <a:solidFill>
              <a:schemeClr val="tx1"/>
            </a:solidFill>
          </a:ln>
        </p:spPr>
        <p:txBody>
          <a:bodyPr>
            <a:normAutofit/>
          </a:bodyPr>
          <a:lstStyle/>
          <a:p>
            <a:pPr marL="0" indent="0">
              <a:buNone/>
            </a:pPr>
            <a:r>
              <a:rPr lang="en-GB" sz="2000" b="1" dirty="0">
                <a:solidFill>
                  <a:srgbClr val="FF0000"/>
                </a:solidFill>
                <a:latin typeface="Comic Sans MS" panose="030F0702030302020204" pitchFamily="66" charset="0"/>
              </a:rPr>
              <a:t>You will need to research the work of a variety of WW2 artists before choosing the artist and style you want to attempt for this task.</a:t>
            </a:r>
          </a:p>
          <a:p>
            <a:pPr marL="0" indent="0">
              <a:buNone/>
            </a:pPr>
            <a:endParaRPr lang="en-GB" sz="2000" b="1" dirty="0">
              <a:solidFill>
                <a:srgbClr val="FF0000"/>
              </a:solidFill>
              <a:latin typeface="Comic Sans MS" panose="030F0702030302020204" pitchFamily="66" charset="0"/>
            </a:endParaRPr>
          </a:p>
          <a:p>
            <a:r>
              <a:rPr lang="en-GB" sz="2000" b="1" dirty="0">
                <a:solidFill>
                  <a:srgbClr val="002060"/>
                </a:solidFill>
                <a:latin typeface="Comic Sans MS" panose="030F0702030302020204" pitchFamily="66" charset="0"/>
              </a:rPr>
              <a:t>On the back of your piece of artwork explain WHY you decide on your artist, what did you like about their work?</a:t>
            </a:r>
          </a:p>
          <a:p>
            <a:r>
              <a:rPr lang="en-GB" sz="2000" b="1" dirty="0">
                <a:solidFill>
                  <a:srgbClr val="002060"/>
                </a:solidFill>
                <a:latin typeface="Comic Sans MS" panose="030F0702030302020204" pitchFamily="66" charset="0"/>
              </a:rPr>
              <a:t>Also, HOW you have chosen to replicate their work in your painting/drawing.</a:t>
            </a:r>
          </a:p>
          <a:p>
            <a:pPr marL="0" indent="0">
              <a:buNone/>
            </a:pPr>
            <a:endParaRPr lang="en-GB" sz="2000" b="1" dirty="0">
              <a:solidFill>
                <a:srgbClr val="FF0000"/>
              </a:solidFill>
              <a:latin typeface="Comic Sans MS" panose="030F0702030302020204" pitchFamily="66" charset="0"/>
            </a:endParaRPr>
          </a:p>
          <a:p>
            <a:pPr marL="0" indent="0">
              <a:buNone/>
            </a:pPr>
            <a:r>
              <a:rPr lang="en-GB" sz="2000" b="1" dirty="0">
                <a:solidFill>
                  <a:srgbClr val="FF0000"/>
                </a:solidFill>
                <a:latin typeface="Comic Sans MS" panose="030F0702030302020204" pitchFamily="66" charset="0"/>
              </a:rPr>
              <a:t>Challenge: Create a mini fact file on the back of your piece of art about your artist; their career, personal life and attitude to war.</a:t>
            </a:r>
          </a:p>
        </p:txBody>
      </p:sp>
      <p:pic>
        <p:nvPicPr>
          <p:cNvPr id="10" name="Picture 9" descr="A picture containing computer&#10;&#10;Description automatically generated">
            <a:extLst>
              <a:ext uri="{FF2B5EF4-FFF2-40B4-BE49-F238E27FC236}">
                <a16:creationId xmlns:a16="http://schemas.microsoft.com/office/drawing/2014/main" id="{8F4933C7-435D-40F9-8785-BF544E5628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24455" y="1964624"/>
            <a:ext cx="2915894" cy="2280378"/>
          </a:xfrm>
          <a:prstGeom prst="rect">
            <a:avLst/>
          </a:prstGeom>
        </p:spPr>
      </p:pic>
      <p:pic>
        <p:nvPicPr>
          <p:cNvPr id="11" name="Picture 10">
            <a:extLst>
              <a:ext uri="{FF2B5EF4-FFF2-40B4-BE49-F238E27FC236}">
                <a16:creationId xmlns:a16="http://schemas.microsoft.com/office/drawing/2014/main" id="{5F77265E-222E-4549-B4DE-C1F4F58F9242}"/>
              </a:ext>
            </a:extLst>
          </p:cNvPr>
          <p:cNvPicPr>
            <a:picLocks noChangeAspect="1"/>
          </p:cNvPicPr>
          <p:nvPr/>
        </p:nvPicPr>
        <p:blipFill>
          <a:blip r:embed="rId3"/>
          <a:stretch>
            <a:fillRect/>
          </a:stretch>
        </p:blipFill>
        <p:spPr>
          <a:xfrm>
            <a:off x="10125734" y="1964624"/>
            <a:ext cx="1803669" cy="1769313"/>
          </a:xfrm>
          <a:prstGeom prst="rect">
            <a:avLst/>
          </a:prstGeom>
        </p:spPr>
      </p:pic>
      <p:pic>
        <p:nvPicPr>
          <p:cNvPr id="13" name="Picture 12" descr="A picture containing monitor, photo, television, screen&#10;&#10;Description automatically generated">
            <a:extLst>
              <a:ext uri="{FF2B5EF4-FFF2-40B4-BE49-F238E27FC236}">
                <a16:creationId xmlns:a16="http://schemas.microsoft.com/office/drawing/2014/main" id="{9C02D712-E77A-43EB-AFB9-9A51F7D2BA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1980" y="3982114"/>
            <a:ext cx="2310020" cy="2266020"/>
          </a:xfrm>
          <a:prstGeom prst="rect">
            <a:avLst/>
          </a:prstGeom>
        </p:spPr>
      </p:pic>
      <p:pic>
        <p:nvPicPr>
          <p:cNvPr id="15" name="Picture 14" descr="A vintage photo of a person&#10;&#10;Description automatically generated">
            <a:extLst>
              <a:ext uri="{FF2B5EF4-FFF2-40B4-BE49-F238E27FC236}">
                <a16:creationId xmlns:a16="http://schemas.microsoft.com/office/drawing/2014/main" id="{2B4B27C0-3FBF-468F-B27F-499BD0CAF142}"/>
              </a:ext>
            </a:extLst>
          </p:cNvPr>
          <p:cNvPicPr>
            <a:picLocks noChangeAspect="1"/>
          </p:cNvPicPr>
          <p:nvPr/>
        </p:nvPicPr>
        <p:blipFill rotWithShape="1">
          <a:blip r:embed="rId5">
            <a:extLst>
              <a:ext uri="{28A0092B-C50C-407E-A947-70E740481C1C}">
                <a14:useLocalDpi xmlns:a14="http://schemas.microsoft.com/office/drawing/2010/main" val="0"/>
              </a:ext>
            </a:extLst>
          </a:blip>
          <a:srcRect l="5779" t="6924" r="6226" b="5718"/>
          <a:stretch/>
        </p:blipFill>
        <p:spPr>
          <a:xfrm>
            <a:off x="7016854" y="4245002"/>
            <a:ext cx="2531095" cy="2464905"/>
          </a:xfrm>
          <a:prstGeom prst="rect">
            <a:avLst/>
          </a:prstGeom>
        </p:spPr>
      </p:pic>
    </p:spTree>
    <p:extLst>
      <p:ext uri="{BB962C8B-B14F-4D97-AF65-F5344CB8AC3E}">
        <p14:creationId xmlns:p14="http://schemas.microsoft.com/office/powerpoint/2010/main" val="3107380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C7C6A-A7F2-4DED-A860-166AAAAD8DDF}"/>
              </a:ext>
            </a:extLst>
          </p:cNvPr>
          <p:cNvSpPr>
            <a:spLocks noGrp="1"/>
          </p:cNvSpPr>
          <p:nvPr>
            <p:ph type="title"/>
          </p:nvPr>
        </p:nvSpPr>
        <p:spPr>
          <a:xfrm>
            <a:off x="-1" y="0"/>
            <a:ext cx="12192001" cy="1624613"/>
          </a:xfrm>
          <a:solidFill>
            <a:schemeClr val="accent2">
              <a:lumMod val="40000"/>
              <a:lumOff val="60000"/>
            </a:schemeClr>
          </a:solidFill>
          <a:ln>
            <a:solidFill>
              <a:schemeClr val="tx1"/>
            </a:solidFill>
          </a:ln>
        </p:spPr>
        <p:txBody>
          <a:bodyPr>
            <a:normAutofit/>
          </a:bodyPr>
          <a:lstStyle/>
          <a:p>
            <a:pPr algn="ctr"/>
            <a:r>
              <a:rPr lang="en-GB" sz="2400" b="1" dirty="0">
                <a:solidFill>
                  <a:srgbClr val="0070C0"/>
                </a:solidFill>
                <a:latin typeface="Comic Sans MS" panose="030F0702030302020204" pitchFamily="66" charset="0"/>
              </a:rPr>
              <a:t>Task 7. Science and Technology during WW2.</a:t>
            </a:r>
            <a:br>
              <a:rPr lang="en-GB" sz="2400" b="1" dirty="0">
                <a:solidFill>
                  <a:srgbClr val="0070C0"/>
                </a:solidFill>
                <a:latin typeface="Comic Sans MS" panose="030F0702030302020204" pitchFamily="66" charset="0"/>
              </a:rPr>
            </a:br>
            <a:r>
              <a:rPr lang="en-GB" sz="2000" dirty="0">
                <a:latin typeface="Comic Sans MS" panose="030F0702030302020204" pitchFamily="66" charset="0"/>
              </a:rPr>
              <a:t>All the major countries involved in WW2 tried to develop new inventions that would help them to win the war. They wanted their scientists to make the ‘big breakthrough’.</a:t>
            </a:r>
            <a:br>
              <a:rPr lang="en-GB" sz="2000" dirty="0">
                <a:latin typeface="Comic Sans MS" panose="030F0702030302020204" pitchFamily="66" charset="0"/>
              </a:rPr>
            </a:br>
            <a:r>
              <a:rPr lang="en-GB" sz="2000" b="1" dirty="0">
                <a:solidFill>
                  <a:srgbClr val="7030A0"/>
                </a:solidFill>
                <a:latin typeface="Comic Sans MS" panose="030F0702030302020204" pitchFamily="66" charset="0"/>
              </a:rPr>
              <a:t>Task 7. How was science and technology developed during WW2?</a:t>
            </a:r>
            <a:endParaRPr lang="en-GB" sz="2400" b="1" dirty="0">
              <a:solidFill>
                <a:srgbClr val="0070C0"/>
              </a:solidFill>
              <a:latin typeface="Comic Sans MS" panose="030F0702030302020204" pitchFamily="66" charset="0"/>
            </a:endParaRPr>
          </a:p>
        </p:txBody>
      </p:sp>
      <p:sp>
        <p:nvSpPr>
          <p:cNvPr id="3" name="Content Placeholder 2">
            <a:extLst>
              <a:ext uri="{FF2B5EF4-FFF2-40B4-BE49-F238E27FC236}">
                <a16:creationId xmlns:a16="http://schemas.microsoft.com/office/drawing/2014/main" id="{0BCA1006-D206-4AF6-A0E1-E673CB55DC7C}"/>
              </a:ext>
            </a:extLst>
          </p:cNvPr>
          <p:cNvSpPr>
            <a:spLocks noGrp="1"/>
          </p:cNvSpPr>
          <p:nvPr>
            <p:ph sz="half" idx="1"/>
          </p:nvPr>
        </p:nvSpPr>
        <p:spPr>
          <a:xfrm>
            <a:off x="0" y="1713390"/>
            <a:ext cx="6019800" cy="5144609"/>
          </a:xfrm>
          <a:solidFill>
            <a:srgbClr val="FFFF00"/>
          </a:solidFill>
          <a:ln>
            <a:solidFill>
              <a:schemeClr val="tx1"/>
            </a:solidFill>
          </a:ln>
        </p:spPr>
        <p:txBody>
          <a:bodyPr>
            <a:normAutofit lnSpcReduction="10000"/>
          </a:bodyPr>
          <a:lstStyle/>
          <a:p>
            <a:r>
              <a:rPr lang="en-GB" sz="2000" dirty="0">
                <a:latin typeface="Comic Sans MS" panose="030F0702030302020204" pitchFamily="66" charset="0"/>
              </a:rPr>
              <a:t>1. Use the images. Identify the three inventions used during WW2.</a:t>
            </a:r>
          </a:p>
          <a:p>
            <a:r>
              <a:rPr lang="en-GB" sz="2000" dirty="0">
                <a:latin typeface="Comic Sans MS" panose="030F0702030302020204" pitchFamily="66" charset="0"/>
              </a:rPr>
              <a:t>2. Which countries introduced these inventions? (Answers opposite- Click on the slide).</a:t>
            </a:r>
          </a:p>
          <a:p>
            <a:r>
              <a:rPr lang="en-GB" sz="2000" dirty="0">
                <a:latin typeface="Comic Sans MS" panose="030F0702030302020204" pitchFamily="66" charset="0"/>
              </a:rPr>
              <a:t>3. Pick </a:t>
            </a:r>
            <a:r>
              <a:rPr lang="en-GB" sz="2000" b="1" dirty="0">
                <a:solidFill>
                  <a:srgbClr val="0070C0"/>
                </a:solidFill>
                <a:latin typeface="Comic Sans MS" panose="030F0702030302020204" pitchFamily="66" charset="0"/>
              </a:rPr>
              <a:t>one</a:t>
            </a:r>
            <a:r>
              <a:rPr lang="en-GB" sz="2000" dirty="0">
                <a:latin typeface="Comic Sans MS" panose="030F0702030302020204" pitchFamily="66" charset="0"/>
              </a:rPr>
              <a:t> of the three inventions.</a:t>
            </a:r>
          </a:p>
          <a:p>
            <a:r>
              <a:rPr lang="en-GB" sz="2000" dirty="0">
                <a:latin typeface="Comic Sans MS" panose="030F0702030302020204" pitchFamily="66" charset="0"/>
              </a:rPr>
              <a:t>How could your chosen invention have helped to win WW2? E.g.</a:t>
            </a:r>
          </a:p>
          <a:p>
            <a:r>
              <a:rPr lang="en-GB" sz="1800" dirty="0">
                <a:latin typeface="Comic Sans MS" panose="030F0702030302020204" pitchFamily="66" charset="0"/>
              </a:rPr>
              <a:t>Identify: Radar helped Britain spot enemy planes.</a:t>
            </a:r>
          </a:p>
          <a:p>
            <a:r>
              <a:rPr lang="en-GB" sz="1800" dirty="0">
                <a:latin typeface="Comic Sans MS" panose="030F0702030302020204" pitchFamily="66" charset="0"/>
              </a:rPr>
              <a:t>Describe: Britain had warning an attack was…</a:t>
            </a:r>
          </a:p>
          <a:p>
            <a:r>
              <a:rPr lang="en-GB" sz="1800" dirty="0">
                <a:latin typeface="Comic Sans MS" panose="030F0702030302020204" pitchFamily="66" charset="0"/>
              </a:rPr>
              <a:t>Explain: As a result Britain was ready. Therefore…</a:t>
            </a:r>
          </a:p>
          <a:p>
            <a:r>
              <a:rPr lang="en-GB" sz="2000" b="1" dirty="0">
                <a:solidFill>
                  <a:srgbClr val="FF0000"/>
                </a:solidFill>
                <a:latin typeface="Comic Sans MS" panose="030F0702030302020204" pitchFamily="66" charset="0"/>
              </a:rPr>
              <a:t>Challenge! How did the German V2 rocket programme help put the first man on the moon? </a:t>
            </a:r>
          </a:p>
          <a:p>
            <a:pPr marL="0" indent="0">
              <a:buNone/>
            </a:pPr>
            <a:r>
              <a:rPr lang="en-GB" sz="2000" dirty="0">
                <a:hlinkClick r:id="rId2"/>
              </a:rPr>
              <a:t>https://www.youtube.com/watch?v=dFnLuqK6JNs</a:t>
            </a:r>
            <a:endParaRPr lang="en-GB" sz="2000" b="1" dirty="0">
              <a:solidFill>
                <a:srgbClr val="FF0000"/>
              </a:solidFill>
              <a:latin typeface="Comic Sans MS" panose="030F0702030302020204" pitchFamily="66" charset="0"/>
            </a:endParaRPr>
          </a:p>
          <a:p>
            <a:pPr marL="0" indent="0">
              <a:buNone/>
            </a:pPr>
            <a:r>
              <a:rPr lang="en-GB" sz="2000" b="1" dirty="0">
                <a:solidFill>
                  <a:srgbClr val="FF0000"/>
                </a:solidFill>
                <a:latin typeface="Comic Sans MS" panose="030F0702030302020204" pitchFamily="66" charset="0"/>
              </a:rPr>
              <a:t>Link with extra info to support your writing.</a:t>
            </a:r>
          </a:p>
        </p:txBody>
      </p:sp>
      <p:sp>
        <p:nvSpPr>
          <p:cNvPr id="4" name="Content Placeholder 3">
            <a:extLst>
              <a:ext uri="{FF2B5EF4-FFF2-40B4-BE49-F238E27FC236}">
                <a16:creationId xmlns:a16="http://schemas.microsoft.com/office/drawing/2014/main" id="{FC32B8A0-7445-4E46-AF5A-3B794BFDAE0E}"/>
              </a:ext>
            </a:extLst>
          </p:cNvPr>
          <p:cNvSpPr>
            <a:spLocks noGrp="1"/>
          </p:cNvSpPr>
          <p:nvPr>
            <p:ph sz="half" idx="2"/>
          </p:nvPr>
        </p:nvSpPr>
        <p:spPr>
          <a:xfrm>
            <a:off x="9783192" y="1713390"/>
            <a:ext cx="2408808" cy="3178206"/>
          </a:xfrm>
          <a:solidFill>
            <a:srgbClr val="FFFF00"/>
          </a:solidFill>
          <a:ln>
            <a:solidFill>
              <a:schemeClr val="tx1"/>
            </a:solidFill>
          </a:ln>
        </p:spPr>
        <p:txBody>
          <a:bodyPr>
            <a:normAutofit lnSpcReduction="10000"/>
          </a:bodyPr>
          <a:lstStyle/>
          <a:p>
            <a:r>
              <a:rPr lang="en-GB" sz="1800" dirty="0">
                <a:latin typeface="Comic Sans MS" panose="030F0702030302020204" pitchFamily="66" charset="0"/>
              </a:rPr>
              <a:t>Q1. Radar.</a:t>
            </a:r>
          </a:p>
          <a:p>
            <a:r>
              <a:rPr lang="en-GB" sz="1800" dirty="0">
                <a:latin typeface="Comic Sans MS" panose="030F0702030302020204" pitchFamily="66" charset="0"/>
              </a:rPr>
              <a:t>Jet fighter.</a:t>
            </a:r>
          </a:p>
          <a:p>
            <a:r>
              <a:rPr lang="en-GB" sz="1800" dirty="0">
                <a:latin typeface="Comic Sans MS" panose="030F0702030302020204" pitchFamily="66" charset="0"/>
              </a:rPr>
              <a:t>Atomic/Nuclear Bombs.</a:t>
            </a:r>
          </a:p>
          <a:p>
            <a:r>
              <a:rPr lang="en-GB" sz="1800" dirty="0">
                <a:latin typeface="Comic Sans MS" panose="030F0702030302020204" pitchFamily="66" charset="0"/>
              </a:rPr>
              <a:t>Q2. Britain.</a:t>
            </a:r>
          </a:p>
          <a:p>
            <a:r>
              <a:rPr lang="en-GB" sz="1800" dirty="0">
                <a:latin typeface="Comic Sans MS" panose="030F0702030302020204" pitchFamily="66" charset="0"/>
              </a:rPr>
              <a:t>Germany.</a:t>
            </a:r>
          </a:p>
          <a:p>
            <a:r>
              <a:rPr lang="en-GB" sz="1800" dirty="0">
                <a:latin typeface="Comic Sans MS" panose="030F0702030302020204" pitchFamily="66" charset="0"/>
              </a:rPr>
              <a:t>USA.</a:t>
            </a:r>
          </a:p>
          <a:p>
            <a:r>
              <a:rPr lang="en-GB" sz="1200" b="1" dirty="0">
                <a:solidFill>
                  <a:srgbClr val="C00000"/>
                </a:solidFill>
                <a:latin typeface="Comic Sans MS" panose="030F0702030302020204" pitchFamily="66" charset="0"/>
              </a:rPr>
              <a:t>The picture below shows a German V2 rocket. The first rocket to fly in space.</a:t>
            </a:r>
          </a:p>
        </p:txBody>
      </p:sp>
      <p:pic>
        <p:nvPicPr>
          <p:cNvPr id="5" name="Picture 4">
            <a:extLst>
              <a:ext uri="{FF2B5EF4-FFF2-40B4-BE49-F238E27FC236}">
                <a16:creationId xmlns:a16="http://schemas.microsoft.com/office/drawing/2014/main" id="{1249DE3E-281C-4674-A49F-6422F9C283CF}"/>
              </a:ext>
            </a:extLst>
          </p:cNvPr>
          <p:cNvPicPr>
            <a:picLocks noChangeAspect="1"/>
          </p:cNvPicPr>
          <p:nvPr/>
        </p:nvPicPr>
        <p:blipFill>
          <a:blip r:embed="rId3"/>
          <a:stretch>
            <a:fillRect/>
          </a:stretch>
        </p:blipFill>
        <p:spPr>
          <a:xfrm>
            <a:off x="6276514" y="1713390"/>
            <a:ext cx="3364636" cy="1715610"/>
          </a:xfrm>
          <a:prstGeom prst="rect">
            <a:avLst/>
          </a:prstGeom>
        </p:spPr>
      </p:pic>
      <p:pic>
        <p:nvPicPr>
          <p:cNvPr id="6" name="Picture 5">
            <a:extLst>
              <a:ext uri="{FF2B5EF4-FFF2-40B4-BE49-F238E27FC236}">
                <a16:creationId xmlns:a16="http://schemas.microsoft.com/office/drawing/2014/main" id="{073EA8CF-9727-4E4F-B1FE-0843BB41F823}"/>
              </a:ext>
            </a:extLst>
          </p:cNvPr>
          <p:cNvPicPr>
            <a:picLocks noChangeAspect="1"/>
          </p:cNvPicPr>
          <p:nvPr/>
        </p:nvPicPr>
        <p:blipFill>
          <a:blip r:embed="rId4"/>
          <a:stretch>
            <a:fillRect/>
          </a:stretch>
        </p:blipFill>
        <p:spPr>
          <a:xfrm>
            <a:off x="9783192" y="4891596"/>
            <a:ext cx="2408807" cy="1966403"/>
          </a:xfrm>
          <a:prstGeom prst="rect">
            <a:avLst/>
          </a:prstGeom>
        </p:spPr>
      </p:pic>
      <p:pic>
        <p:nvPicPr>
          <p:cNvPr id="7" name="Picture 6">
            <a:extLst>
              <a:ext uri="{FF2B5EF4-FFF2-40B4-BE49-F238E27FC236}">
                <a16:creationId xmlns:a16="http://schemas.microsoft.com/office/drawing/2014/main" id="{F47847B5-0651-45FB-8A9F-8A35DD2C6C47}"/>
              </a:ext>
            </a:extLst>
          </p:cNvPr>
          <p:cNvPicPr>
            <a:picLocks noChangeAspect="1"/>
          </p:cNvPicPr>
          <p:nvPr/>
        </p:nvPicPr>
        <p:blipFill>
          <a:blip r:embed="rId5"/>
          <a:stretch>
            <a:fillRect/>
          </a:stretch>
        </p:blipFill>
        <p:spPr>
          <a:xfrm>
            <a:off x="6276514" y="3517777"/>
            <a:ext cx="3364636" cy="1438275"/>
          </a:xfrm>
          <a:prstGeom prst="rect">
            <a:avLst/>
          </a:prstGeom>
        </p:spPr>
      </p:pic>
      <p:pic>
        <p:nvPicPr>
          <p:cNvPr id="8" name="Picture 7">
            <a:extLst>
              <a:ext uri="{FF2B5EF4-FFF2-40B4-BE49-F238E27FC236}">
                <a16:creationId xmlns:a16="http://schemas.microsoft.com/office/drawing/2014/main" id="{D173B883-C2FF-4DA5-A843-501455DE4E0C}"/>
              </a:ext>
            </a:extLst>
          </p:cNvPr>
          <p:cNvPicPr>
            <a:picLocks noChangeAspect="1"/>
          </p:cNvPicPr>
          <p:nvPr/>
        </p:nvPicPr>
        <p:blipFill>
          <a:blip r:embed="rId6"/>
          <a:stretch>
            <a:fillRect/>
          </a:stretch>
        </p:blipFill>
        <p:spPr>
          <a:xfrm>
            <a:off x="6276514" y="5044829"/>
            <a:ext cx="3364636" cy="1813169"/>
          </a:xfrm>
          <a:prstGeom prst="rect">
            <a:avLst/>
          </a:prstGeom>
        </p:spPr>
      </p:pic>
    </p:spTree>
    <p:extLst>
      <p:ext uri="{BB962C8B-B14F-4D97-AF65-F5344CB8AC3E}">
        <p14:creationId xmlns:p14="http://schemas.microsoft.com/office/powerpoint/2010/main" val="864007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anim calcmode="lin" valueType="num">
                                      <p:cBhvr additive="base">
                                        <p:cTn id="4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anim calcmode="lin" valueType="num">
                                      <p:cBhvr additive="base">
                                        <p:cTn id="4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6" presetClass="entr" presetSubtype="21" fill="hold" nodeType="click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barn(inVertical)">
                                      <p:cBhvr>
                                        <p:cTn id="5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8CA1A-5289-4DBB-9111-9BEADAE9694C}"/>
              </a:ext>
            </a:extLst>
          </p:cNvPr>
          <p:cNvSpPr>
            <a:spLocks noGrp="1"/>
          </p:cNvSpPr>
          <p:nvPr>
            <p:ph type="title"/>
          </p:nvPr>
        </p:nvSpPr>
        <p:spPr>
          <a:xfrm>
            <a:off x="0" y="1"/>
            <a:ext cx="12192000" cy="1825624"/>
          </a:xfrm>
          <a:solidFill>
            <a:schemeClr val="accent2">
              <a:lumMod val="40000"/>
              <a:lumOff val="60000"/>
            </a:schemeClr>
          </a:solidFill>
          <a:ln>
            <a:solidFill>
              <a:schemeClr val="tx1"/>
            </a:solidFill>
          </a:ln>
        </p:spPr>
        <p:txBody>
          <a:bodyPr>
            <a:normAutofit fontScale="90000"/>
          </a:bodyPr>
          <a:lstStyle/>
          <a:p>
            <a:pPr algn="ctr"/>
            <a:br>
              <a:rPr lang="en-GB" sz="2400" b="1" dirty="0">
                <a:solidFill>
                  <a:srgbClr val="0070C0"/>
                </a:solidFill>
                <a:latin typeface="Comic Sans MS" panose="030F0702030302020204" pitchFamily="66" charset="0"/>
              </a:rPr>
            </a:br>
            <a:br>
              <a:rPr lang="en-GB" sz="2400" b="1" dirty="0">
                <a:solidFill>
                  <a:srgbClr val="0070C0"/>
                </a:solidFill>
                <a:latin typeface="Comic Sans MS" panose="030F0702030302020204" pitchFamily="66" charset="0"/>
              </a:rPr>
            </a:br>
            <a:r>
              <a:rPr lang="en-GB" sz="2400" b="1" dirty="0">
                <a:solidFill>
                  <a:srgbClr val="0070C0"/>
                </a:solidFill>
                <a:latin typeface="Comic Sans MS" panose="030F0702030302020204" pitchFamily="66" charset="0"/>
              </a:rPr>
              <a:t>Task 8. Propaganda. Boosting morale at home.</a:t>
            </a:r>
            <a:br>
              <a:rPr lang="en-GB" sz="2400" b="1" dirty="0">
                <a:solidFill>
                  <a:srgbClr val="0070C0"/>
                </a:solidFill>
                <a:latin typeface="Comic Sans MS" panose="030F0702030302020204" pitchFamily="66" charset="0"/>
              </a:rPr>
            </a:br>
            <a:r>
              <a:rPr lang="en-GB" sz="2000" dirty="0">
                <a:latin typeface="Comic Sans MS" panose="030F0702030302020204" pitchFamily="66" charset="0"/>
              </a:rPr>
              <a:t>Keeping up morale (fighting spirit/confidence) on the home front was very important for all the countries fighting in WW2. Both sides made posters or short films. The purpose of many of these was to make the enemy look foolish or weak, using comedy. The aim of these was to make people laugh at their enemies and take away any doubts or fears about final victory.</a:t>
            </a:r>
            <a:br>
              <a:rPr lang="en-GB" sz="2000" dirty="0">
                <a:latin typeface="Comic Sans MS" panose="030F0702030302020204" pitchFamily="66" charset="0"/>
              </a:rPr>
            </a:br>
            <a:r>
              <a:rPr lang="en-GB" sz="2000" b="1" dirty="0">
                <a:solidFill>
                  <a:srgbClr val="7030A0"/>
                </a:solidFill>
                <a:latin typeface="Comic Sans MS" panose="030F0702030302020204" pitchFamily="66" charset="0"/>
              </a:rPr>
              <a:t>Task 8. Design a anti-Nazi propaganda poster.</a:t>
            </a:r>
            <a:br>
              <a:rPr lang="en-GB" sz="2000" dirty="0">
                <a:latin typeface="Comic Sans MS" panose="030F0702030302020204" pitchFamily="66" charset="0"/>
              </a:rPr>
            </a:br>
            <a:br>
              <a:rPr lang="en-GB" sz="2400" dirty="0">
                <a:latin typeface="Comic Sans MS" panose="030F0702030302020204" pitchFamily="66" charset="0"/>
              </a:rPr>
            </a:br>
            <a:br>
              <a:rPr lang="en-GB" sz="2000" dirty="0">
                <a:latin typeface="Comic Sans MS" panose="030F0702030302020204" pitchFamily="66" charset="0"/>
              </a:rPr>
            </a:br>
            <a:endParaRPr lang="en-GB" sz="2400" dirty="0">
              <a:latin typeface="Comic Sans MS" panose="030F0702030302020204" pitchFamily="66" charset="0"/>
            </a:endParaRPr>
          </a:p>
        </p:txBody>
      </p:sp>
      <p:sp>
        <p:nvSpPr>
          <p:cNvPr id="3" name="Content Placeholder 2">
            <a:extLst>
              <a:ext uri="{FF2B5EF4-FFF2-40B4-BE49-F238E27FC236}">
                <a16:creationId xmlns:a16="http://schemas.microsoft.com/office/drawing/2014/main" id="{F2D6CEF1-C3E8-4FE7-9220-6E38B2C02914}"/>
              </a:ext>
            </a:extLst>
          </p:cNvPr>
          <p:cNvSpPr>
            <a:spLocks noGrp="1"/>
          </p:cNvSpPr>
          <p:nvPr>
            <p:ph sz="half" idx="1"/>
          </p:nvPr>
        </p:nvSpPr>
        <p:spPr>
          <a:xfrm>
            <a:off x="0" y="1899821"/>
            <a:ext cx="5948039" cy="4958179"/>
          </a:xfrm>
          <a:solidFill>
            <a:srgbClr val="FFFF00"/>
          </a:solidFill>
          <a:ln>
            <a:solidFill>
              <a:schemeClr val="tx1"/>
            </a:solidFill>
          </a:ln>
        </p:spPr>
        <p:txBody>
          <a:bodyPr>
            <a:normAutofit/>
          </a:bodyPr>
          <a:lstStyle/>
          <a:p>
            <a:r>
              <a:rPr lang="en-GB" sz="2000" dirty="0">
                <a:latin typeface="Comic Sans MS" panose="030F0702030302020204" pitchFamily="66" charset="0"/>
              </a:rPr>
              <a:t>Look at the examples of propaganda posters provided.</a:t>
            </a:r>
          </a:p>
          <a:p>
            <a:r>
              <a:rPr lang="en-GB" sz="2000" dirty="0">
                <a:latin typeface="Comic Sans MS" panose="030F0702030302020204" pitchFamily="66" charset="0"/>
              </a:rPr>
              <a:t>Task: Design your own anti-Nazi poster.</a:t>
            </a:r>
          </a:p>
          <a:p>
            <a:r>
              <a:rPr lang="en-GB" sz="2000" dirty="0">
                <a:latin typeface="Comic Sans MS" panose="030F0702030302020204" pitchFamily="66" charset="0"/>
              </a:rPr>
              <a:t>Aim to use comedy in your poster.</a:t>
            </a:r>
          </a:p>
          <a:p>
            <a:r>
              <a:rPr lang="en-GB" sz="2000" dirty="0">
                <a:latin typeface="Comic Sans MS" panose="030F0702030302020204" pitchFamily="66" charset="0"/>
              </a:rPr>
              <a:t>Remember the aim is to make the Nazis appear to be foolish and weak.</a:t>
            </a:r>
          </a:p>
          <a:p>
            <a:r>
              <a:rPr lang="en-GB" sz="2000" dirty="0">
                <a:latin typeface="Comic Sans MS" panose="030F0702030302020204" pitchFamily="66" charset="0"/>
              </a:rPr>
              <a:t>You also want to try and make people laugh at the Nazis.</a:t>
            </a:r>
          </a:p>
          <a:p>
            <a:r>
              <a:rPr lang="en-GB" sz="2000" b="1" dirty="0">
                <a:solidFill>
                  <a:srgbClr val="002060"/>
                </a:solidFill>
                <a:latin typeface="Comic Sans MS" panose="030F0702030302020204" pitchFamily="66" charset="0"/>
              </a:rPr>
              <a:t>Challenge! Make your own anti-Nazi short film.</a:t>
            </a:r>
          </a:p>
          <a:p>
            <a:r>
              <a:rPr lang="en-GB" sz="2000" b="1" dirty="0">
                <a:solidFill>
                  <a:srgbClr val="FF0000"/>
                </a:solidFill>
                <a:latin typeface="Comic Sans MS" panose="030F0702030302020204" pitchFamily="66" charset="0"/>
              </a:rPr>
              <a:t>This needs only to be a couple of minutes.</a:t>
            </a:r>
          </a:p>
          <a:p>
            <a:r>
              <a:rPr lang="en-GB" sz="2000" b="1" dirty="0">
                <a:solidFill>
                  <a:srgbClr val="FF0000"/>
                </a:solidFill>
                <a:latin typeface="Comic Sans MS" panose="030F0702030302020204" pitchFamily="66" charset="0"/>
              </a:rPr>
              <a:t>You could do a mock news report on events during the war, which show that the Nazis are losing!</a:t>
            </a:r>
          </a:p>
        </p:txBody>
      </p:sp>
      <p:pic>
        <p:nvPicPr>
          <p:cNvPr id="5" name="Content Placeholder 4">
            <a:extLst>
              <a:ext uri="{FF2B5EF4-FFF2-40B4-BE49-F238E27FC236}">
                <a16:creationId xmlns:a16="http://schemas.microsoft.com/office/drawing/2014/main" id="{CE34AA32-C4DD-4547-A5B9-46224943355E}"/>
              </a:ext>
            </a:extLst>
          </p:cNvPr>
          <p:cNvPicPr>
            <a:picLocks noGrp="1" noChangeAspect="1"/>
          </p:cNvPicPr>
          <p:nvPr>
            <p:ph sz="half" idx="2"/>
          </p:nvPr>
        </p:nvPicPr>
        <p:blipFill>
          <a:blip r:embed="rId2"/>
          <a:stretch>
            <a:fillRect/>
          </a:stretch>
        </p:blipFill>
        <p:spPr>
          <a:xfrm>
            <a:off x="6429375" y="1899821"/>
            <a:ext cx="2286000" cy="2695768"/>
          </a:xfrm>
          <a:prstGeom prst="rect">
            <a:avLst/>
          </a:prstGeom>
        </p:spPr>
      </p:pic>
      <p:pic>
        <p:nvPicPr>
          <p:cNvPr id="6" name="Picture 5">
            <a:extLst>
              <a:ext uri="{FF2B5EF4-FFF2-40B4-BE49-F238E27FC236}">
                <a16:creationId xmlns:a16="http://schemas.microsoft.com/office/drawing/2014/main" id="{5C129C3A-D3EC-43AD-86DA-C369F2E488BA}"/>
              </a:ext>
            </a:extLst>
          </p:cNvPr>
          <p:cNvPicPr>
            <a:picLocks noChangeAspect="1"/>
          </p:cNvPicPr>
          <p:nvPr/>
        </p:nvPicPr>
        <p:blipFill>
          <a:blip r:embed="rId3"/>
          <a:stretch>
            <a:fillRect/>
          </a:stretch>
        </p:blipFill>
        <p:spPr>
          <a:xfrm>
            <a:off x="9196711" y="1899698"/>
            <a:ext cx="2747639" cy="2469880"/>
          </a:xfrm>
          <a:prstGeom prst="rect">
            <a:avLst/>
          </a:prstGeom>
        </p:spPr>
      </p:pic>
      <p:pic>
        <p:nvPicPr>
          <p:cNvPr id="7" name="Picture 6">
            <a:extLst>
              <a:ext uri="{FF2B5EF4-FFF2-40B4-BE49-F238E27FC236}">
                <a16:creationId xmlns:a16="http://schemas.microsoft.com/office/drawing/2014/main" id="{E0E0BA2F-54B7-4919-8699-F15F52C439A8}"/>
              </a:ext>
            </a:extLst>
          </p:cNvPr>
          <p:cNvPicPr>
            <a:picLocks noChangeAspect="1"/>
          </p:cNvPicPr>
          <p:nvPr/>
        </p:nvPicPr>
        <p:blipFill>
          <a:blip r:embed="rId4"/>
          <a:stretch>
            <a:fillRect/>
          </a:stretch>
        </p:blipFill>
        <p:spPr>
          <a:xfrm>
            <a:off x="6429376" y="4685719"/>
            <a:ext cx="2286000" cy="2172280"/>
          </a:xfrm>
          <a:prstGeom prst="rect">
            <a:avLst/>
          </a:prstGeom>
        </p:spPr>
      </p:pic>
      <p:pic>
        <p:nvPicPr>
          <p:cNvPr id="8" name="Picture 7">
            <a:extLst>
              <a:ext uri="{FF2B5EF4-FFF2-40B4-BE49-F238E27FC236}">
                <a16:creationId xmlns:a16="http://schemas.microsoft.com/office/drawing/2014/main" id="{A9D5A5B8-5033-4E13-BBB1-E8AF8FA30044}"/>
              </a:ext>
            </a:extLst>
          </p:cNvPr>
          <p:cNvPicPr>
            <a:picLocks noChangeAspect="1"/>
          </p:cNvPicPr>
          <p:nvPr/>
        </p:nvPicPr>
        <p:blipFill>
          <a:blip r:embed="rId5"/>
          <a:stretch>
            <a:fillRect/>
          </a:stretch>
        </p:blipFill>
        <p:spPr>
          <a:xfrm>
            <a:off x="9096376" y="4391025"/>
            <a:ext cx="2847974" cy="2466975"/>
          </a:xfrm>
          <a:prstGeom prst="rect">
            <a:avLst/>
          </a:prstGeom>
        </p:spPr>
      </p:pic>
    </p:spTree>
    <p:extLst>
      <p:ext uri="{BB962C8B-B14F-4D97-AF65-F5344CB8AC3E}">
        <p14:creationId xmlns:p14="http://schemas.microsoft.com/office/powerpoint/2010/main" val="41518682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686083B-1D0A-48DF-A2E9-CA40A483CA40}"/>
              </a:ext>
            </a:extLst>
          </p:cNvPr>
          <p:cNvSpPr>
            <a:spLocks noGrp="1"/>
          </p:cNvSpPr>
          <p:nvPr>
            <p:ph type="title"/>
          </p:nvPr>
        </p:nvSpPr>
        <p:spPr>
          <a:xfrm>
            <a:off x="0" y="1"/>
            <a:ext cx="12192000" cy="1391477"/>
          </a:xfrm>
          <a:solidFill>
            <a:schemeClr val="accent2">
              <a:lumMod val="40000"/>
              <a:lumOff val="60000"/>
            </a:schemeClr>
          </a:solidFill>
          <a:ln>
            <a:solidFill>
              <a:schemeClr val="tx1"/>
            </a:solidFill>
          </a:ln>
        </p:spPr>
        <p:txBody>
          <a:bodyPr>
            <a:normAutofit fontScale="90000"/>
          </a:bodyPr>
          <a:lstStyle/>
          <a:p>
            <a:pPr algn="ctr"/>
            <a:br>
              <a:rPr lang="en-GB" sz="2400" b="1" dirty="0">
                <a:solidFill>
                  <a:srgbClr val="0070C0"/>
                </a:solidFill>
                <a:latin typeface="Comic Sans MS" panose="030F0702030302020204" pitchFamily="66" charset="0"/>
              </a:rPr>
            </a:br>
            <a:br>
              <a:rPr lang="en-GB" sz="2400" b="1" dirty="0">
                <a:solidFill>
                  <a:srgbClr val="0070C0"/>
                </a:solidFill>
                <a:latin typeface="Comic Sans MS" panose="030F0702030302020204" pitchFamily="66" charset="0"/>
              </a:rPr>
            </a:br>
            <a:r>
              <a:rPr lang="en-GB" sz="2400" b="1" dirty="0">
                <a:solidFill>
                  <a:srgbClr val="0070C0"/>
                </a:solidFill>
                <a:latin typeface="Comic Sans MS" panose="030F0702030302020204" pitchFamily="66" charset="0"/>
              </a:rPr>
              <a:t>Task 9. Design OR build your own Anderson Raid Shelter.</a:t>
            </a:r>
            <a:br>
              <a:rPr lang="en-GB" sz="2400" b="1" dirty="0">
                <a:solidFill>
                  <a:srgbClr val="0070C0"/>
                </a:solidFill>
                <a:latin typeface="Comic Sans MS" panose="030F0702030302020204" pitchFamily="66" charset="0"/>
              </a:rPr>
            </a:br>
            <a:br>
              <a:rPr lang="en-GB" sz="2000" dirty="0">
                <a:latin typeface="Comic Sans MS" panose="030F0702030302020204" pitchFamily="66" charset="0"/>
              </a:rPr>
            </a:br>
            <a:br>
              <a:rPr lang="en-GB" sz="2400" dirty="0">
                <a:latin typeface="Comic Sans MS" panose="030F0702030302020204" pitchFamily="66" charset="0"/>
              </a:rPr>
            </a:br>
            <a:br>
              <a:rPr lang="en-GB" sz="2000" dirty="0">
                <a:latin typeface="Comic Sans MS" panose="030F0702030302020204" pitchFamily="66" charset="0"/>
              </a:rPr>
            </a:br>
            <a:endParaRPr lang="en-GB" sz="2400" dirty="0">
              <a:latin typeface="Comic Sans MS" panose="030F0702030302020204" pitchFamily="66" charset="0"/>
            </a:endParaRPr>
          </a:p>
        </p:txBody>
      </p:sp>
      <p:sp>
        <p:nvSpPr>
          <p:cNvPr id="6" name="Content Placeholder 2">
            <a:extLst>
              <a:ext uri="{FF2B5EF4-FFF2-40B4-BE49-F238E27FC236}">
                <a16:creationId xmlns:a16="http://schemas.microsoft.com/office/drawing/2014/main" id="{ED195CB1-161A-4D19-9919-9244AB951D56}"/>
              </a:ext>
            </a:extLst>
          </p:cNvPr>
          <p:cNvSpPr>
            <a:spLocks noGrp="1"/>
          </p:cNvSpPr>
          <p:nvPr>
            <p:ph sz="half" idx="1"/>
          </p:nvPr>
        </p:nvSpPr>
        <p:spPr>
          <a:xfrm>
            <a:off x="253978" y="1528761"/>
            <a:ext cx="5948039" cy="5163587"/>
          </a:xfrm>
          <a:solidFill>
            <a:srgbClr val="FFFF00"/>
          </a:solidFill>
          <a:ln>
            <a:solidFill>
              <a:schemeClr val="tx1"/>
            </a:solidFill>
          </a:ln>
        </p:spPr>
        <p:txBody>
          <a:bodyPr>
            <a:normAutofit fontScale="85000" lnSpcReduction="10000"/>
          </a:bodyPr>
          <a:lstStyle/>
          <a:p>
            <a:pPr marL="457200" indent="-457200">
              <a:buAutoNum type="arabicPeriod"/>
            </a:pPr>
            <a:r>
              <a:rPr lang="en-GB" sz="2000" dirty="0">
                <a:latin typeface="Comic Sans MS" panose="030F0702030302020204" pitchFamily="66" charset="0"/>
              </a:rPr>
              <a:t>Study the image examples of Anderson Shelters &gt;&gt;</a:t>
            </a:r>
          </a:p>
          <a:p>
            <a:pPr>
              <a:lnSpc>
                <a:spcPct val="115000"/>
              </a:lnSpc>
              <a:spcAft>
                <a:spcPts val="1000"/>
              </a:spcAft>
            </a:pPr>
            <a:r>
              <a:rPr lang="en-GB" sz="2000" dirty="0">
                <a:latin typeface="Comic Sans MS" panose="030F0702030302020204" pitchFamily="66" charset="0"/>
              </a:rPr>
              <a:t>Research using the link: </a:t>
            </a:r>
            <a:endParaRPr lang="en-GB" sz="2000" dirty="0"/>
          </a:p>
          <a:p>
            <a:pPr>
              <a:lnSpc>
                <a:spcPct val="115000"/>
              </a:lnSpc>
              <a:spcAft>
                <a:spcPts val="1000"/>
              </a:spcAft>
            </a:pPr>
            <a:r>
              <a:rPr lang="en-GB" sz="2000" u="sng" dirty="0">
                <a:hlinkClick r:id="rId2"/>
              </a:rPr>
              <a:t>http://www.johnfletcher.wrekin.sch.uk/ww2/anderson.htm</a:t>
            </a:r>
            <a:endParaRPr lang="en-GB" sz="2000" dirty="0">
              <a:latin typeface="Comic Sans MS" panose="030F0702030302020204" pitchFamily="66" charset="0"/>
            </a:endParaRPr>
          </a:p>
          <a:p>
            <a:pPr marL="0" indent="0">
              <a:buNone/>
            </a:pPr>
            <a:r>
              <a:rPr lang="en-GB" sz="2000" dirty="0">
                <a:latin typeface="Comic Sans MS" panose="030F0702030302020204" pitchFamily="66" charset="0"/>
              </a:rPr>
              <a:t>2. You will be creating your own version either on paper by drawing and labelling key parts in a diagram OR you can build a physical model or design on in your house somewhere – Parental permission is advised on this one!</a:t>
            </a:r>
          </a:p>
          <a:p>
            <a:pPr marL="0" indent="0">
              <a:buNone/>
            </a:pPr>
            <a:r>
              <a:rPr lang="en-GB" sz="2000" dirty="0">
                <a:latin typeface="Comic Sans MS" panose="030F0702030302020204" pitchFamily="66" charset="0"/>
              </a:rPr>
              <a:t>You must show inside AND out of your shelter!</a:t>
            </a:r>
          </a:p>
          <a:p>
            <a:pPr marL="0" indent="0">
              <a:buNone/>
            </a:pPr>
            <a:endParaRPr lang="en-GB" sz="2000" dirty="0">
              <a:latin typeface="Comic Sans MS" panose="030F0702030302020204" pitchFamily="66" charset="0"/>
            </a:endParaRPr>
          </a:p>
          <a:p>
            <a:pPr marL="0" indent="0">
              <a:buNone/>
            </a:pPr>
            <a:r>
              <a:rPr lang="en-GB" sz="2000" dirty="0">
                <a:solidFill>
                  <a:srgbClr val="FF0000"/>
                </a:solidFill>
                <a:latin typeface="Comic Sans MS" panose="030F0702030302020204" pitchFamily="66" charset="0"/>
              </a:rPr>
              <a:t>3. If you build a physical model you will also need to write a bullet pointed list identifying all the key features of the Anderson Shelter.</a:t>
            </a:r>
          </a:p>
          <a:p>
            <a:pPr marL="0" indent="0">
              <a:buNone/>
            </a:pPr>
            <a:endParaRPr lang="en-GB" sz="2000" b="1" dirty="0">
              <a:solidFill>
                <a:srgbClr val="002060"/>
              </a:solidFill>
              <a:latin typeface="Comic Sans MS" panose="030F0702030302020204" pitchFamily="66" charset="0"/>
            </a:endParaRPr>
          </a:p>
          <a:p>
            <a:pPr marL="0" indent="0">
              <a:buNone/>
            </a:pPr>
            <a:r>
              <a:rPr lang="en-GB" sz="2000" b="1" dirty="0">
                <a:solidFill>
                  <a:srgbClr val="002060"/>
                </a:solidFill>
                <a:latin typeface="Comic Sans MS" panose="030F0702030302020204" pitchFamily="66" charset="0"/>
              </a:rPr>
              <a:t>Challenge: Why were they called Anderson Shelters? Create a fact-file about the person responsible for resisting German air raids.</a:t>
            </a:r>
          </a:p>
        </p:txBody>
      </p:sp>
      <p:pic>
        <p:nvPicPr>
          <p:cNvPr id="2050" name="Picture 2" descr="Image result for anderson shelter">
            <a:extLst>
              <a:ext uri="{FF2B5EF4-FFF2-40B4-BE49-F238E27FC236}">
                <a16:creationId xmlns:a16="http://schemas.microsoft.com/office/drawing/2014/main" id="{2E346014-A709-4264-AD52-277F0C8918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6817" y="1485900"/>
            <a:ext cx="3231253" cy="235952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anderson shelter">
            <a:extLst>
              <a:ext uri="{FF2B5EF4-FFF2-40B4-BE49-F238E27FC236}">
                <a16:creationId xmlns:a16="http://schemas.microsoft.com/office/drawing/2014/main" id="{14270B66-B71D-483D-9E3C-E403F4BFBBB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0537" t="9250" r="17115" b="15528"/>
          <a:stretch/>
        </p:blipFill>
        <p:spPr bwMode="auto">
          <a:xfrm>
            <a:off x="9861896" y="1528761"/>
            <a:ext cx="2244637" cy="207583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picture containing indoor, table, sitting, building&#10;&#10;Description automatically generated">
            <a:extLst>
              <a:ext uri="{FF2B5EF4-FFF2-40B4-BE49-F238E27FC236}">
                <a16:creationId xmlns:a16="http://schemas.microsoft.com/office/drawing/2014/main" id="{8D1C62A2-5C7B-44B4-8BB7-0AE3B99A8EC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68070" y="3535018"/>
            <a:ext cx="2572624" cy="3157330"/>
          </a:xfrm>
          <a:prstGeom prst="rect">
            <a:avLst/>
          </a:prstGeom>
        </p:spPr>
      </p:pic>
      <p:pic>
        <p:nvPicPr>
          <p:cNvPr id="10" name="Picture 9" descr="A picture containing bed, table&#10;&#10;Description automatically generated">
            <a:extLst>
              <a:ext uri="{FF2B5EF4-FFF2-40B4-BE49-F238E27FC236}">
                <a16:creationId xmlns:a16="http://schemas.microsoft.com/office/drawing/2014/main" id="{7B8ED129-1460-4EEF-BA9B-D0D4723E576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2659" y="4073390"/>
            <a:ext cx="3395411" cy="2359523"/>
          </a:xfrm>
          <a:prstGeom prst="rect">
            <a:avLst/>
          </a:prstGeom>
        </p:spPr>
      </p:pic>
    </p:spTree>
    <p:extLst>
      <p:ext uri="{BB962C8B-B14F-4D97-AF65-F5344CB8AC3E}">
        <p14:creationId xmlns:p14="http://schemas.microsoft.com/office/powerpoint/2010/main" val="638459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6BAD904-91ED-4993-8943-8F6C15F6CBD0}"/>
              </a:ext>
            </a:extLst>
          </p:cNvPr>
          <p:cNvSpPr>
            <a:spLocks noGrp="1"/>
          </p:cNvSpPr>
          <p:nvPr/>
        </p:nvSpPr>
        <p:spPr>
          <a:xfrm>
            <a:off x="0" y="1"/>
            <a:ext cx="12192000" cy="1899820"/>
          </a:xfrm>
          <a:prstGeom prst="rect">
            <a:avLst/>
          </a:prstGeom>
          <a:solidFill>
            <a:schemeClr val="accent2">
              <a:lumMod val="40000"/>
              <a:lumOff val="60000"/>
            </a:schemeClr>
          </a:solidFill>
          <a:ln>
            <a:solidFill>
              <a:schemeClr val="tx1"/>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000" b="1" dirty="0">
                <a:solidFill>
                  <a:srgbClr val="0070C0"/>
                </a:solidFill>
                <a:latin typeface="Comic Sans MS" panose="030F0702030302020204" pitchFamily="66" charset="0"/>
              </a:rPr>
              <a:t>Task 10. Winning the war against the Nazis.</a:t>
            </a:r>
            <a:br>
              <a:rPr lang="en-GB" sz="2000" b="1" dirty="0">
                <a:solidFill>
                  <a:srgbClr val="0070C0"/>
                </a:solidFill>
                <a:latin typeface="Comic Sans MS" panose="030F0702030302020204" pitchFamily="66" charset="0"/>
              </a:rPr>
            </a:br>
            <a:r>
              <a:rPr lang="en-GB" sz="1600" dirty="0">
                <a:latin typeface="Comic Sans MS" panose="030F0702030302020204" pitchFamily="66" charset="0"/>
              </a:rPr>
              <a:t>Historians are still arguing about which factor played the most significant role in the Allies defeating the Nazis in WW2. Below are two interpretations about this topic, written by two historians.</a:t>
            </a:r>
            <a:br>
              <a:rPr lang="en-GB" sz="1600" dirty="0">
                <a:latin typeface="Comic Sans MS" panose="030F0702030302020204" pitchFamily="66" charset="0"/>
              </a:rPr>
            </a:br>
            <a:r>
              <a:rPr lang="en-GB" sz="1600" b="1" dirty="0">
                <a:latin typeface="Comic Sans MS" panose="030F0702030302020204" pitchFamily="66" charset="0"/>
              </a:rPr>
              <a:t>Key Question: </a:t>
            </a:r>
            <a:r>
              <a:rPr lang="en-GB" sz="1600" b="1" dirty="0">
                <a:solidFill>
                  <a:srgbClr val="7030A0"/>
                </a:solidFill>
                <a:latin typeface="Comic Sans MS" panose="030F0702030302020204" pitchFamily="66" charset="0"/>
              </a:rPr>
              <a:t>What can a historian learn about how the Allies defeated Nazi Germany from interpretations A and B?</a:t>
            </a:r>
            <a:br>
              <a:rPr lang="en-GB" sz="1600" b="1" dirty="0">
                <a:solidFill>
                  <a:srgbClr val="7030A0"/>
                </a:solidFill>
                <a:latin typeface="Comic Sans MS" panose="030F0702030302020204" pitchFamily="66" charset="0"/>
              </a:rPr>
            </a:br>
            <a:r>
              <a:rPr lang="en-GB" sz="1600" b="1" dirty="0">
                <a:latin typeface="Comic Sans MS" panose="030F0702030302020204" pitchFamily="66" charset="0"/>
              </a:rPr>
              <a:t>Read through the interpretations, highlight and define key words/information.</a:t>
            </a:r>
            <a:r>
              <a:rPr lang="en-GB" sz="1600" dirty="0">
                <a:latin typeface="Comic Sans MS" panose="030F0702030302020204" pitchFamily="66" charset="0"/>
              </a:rPr>
              <a:t> Use the next slide to annotate the interpretations and then answer the question in purple.</a:t>
            </a:r>
            <a:br>
              <a:rPr lang="en-GB" sz="1600" dirty="0">
                <a:latin typeface="Comic Sans MS" panose="030F0702030302020204" pitchFamily="66" charset="0"/>
              </a:rPr>
            </a:br>
            <a:r>
              <a:rPr lang="en-GB" sz="1600" b="1" dirty="0">
                <a:solidFill>
                  <a:srgbClr val="FF0000"/>
                </a:solidFill>
                <a:latin typeface="Comic Sans MS" panose="030F0702030302020204" pitchFamily="66" charset="0"/>
              </a:rPr>
              <a:t>Challenge! Using the information and your own knowledge decide what was the most significant factor and explain why.</a:t>
            </a:r>
            <a:endParaRPr lang="en-GB" sz="1600" dirty="0">
              <a:latin typeface="Comic Sans MS" panose="030F0702030302020204" pitchFamily="66" charset="0"/>
            </a:endParaRPr>
          </a:p>
        </p:txBody>
      </p:sp>
      <p:sp>
        <p:nvSpPr>
          <p:cNvPr id="6" name="Content Placeholder 2">
            <a:extLst>
              <a:ext uri="{FF2B5EF4-FFF2-40B4-BE49-F238E27FC236}">
                <a16:creationId xmlns:a16="http://schemas.microsoft.com/office/drawing/2014/main" id="{2BEF439D-E3BE-433A-90D4-04F44103F70E}"/>
              </a:ext>
            </a:extLst>
          </p:cNvPr>
          <p:cNvSpPr>
            <a:spLocks noGrp="1"/>
          </p:cNvSpPr>
          <p:nvPr/>
        </p:nvSpPr>
        <p:spPr>
          <a:xfrm>
            <a:off x="-1" y="1994299"/>
            <a:ext cx="5912527" cy="4863699"/>
          </a:xfrm>
          <a:prstGeom prst="rect">
            <a:avLst/>
          </a:prstGeom>
          <a:solidFill>
            <a:srgbClr val="FFFF00"/>
          </a:solidFill>
          <a:ln>
            <a:solidFill>
              <a:schemeClr val="tx1"/>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latin typeface="Comic Sans MS" panose="030F0702030302020204" pitchFamily="66" charset="0"/>
              </a:rPr>
              <a:t>From the book ‘The Second World War.’ Written by a British historian in 2012.</a:t>
            </a:r>
          </a:p>
          <a:p>
            <a:r>
              <a:rPr lang="en-GB" sz="1600" dirty="0">
                <a:latin typeface="Comic Sans MS" panose="030F0702030302020204" pitchFamily="66" charset="0"/>
              </a:rPr>
              <a:t>‘Hitler himself played a large part in the final defeat of the Nazis. He took too many risks and ignored advice from his generals. The early German victories made Hitler believe that his army was invincible. As a result he invaded Russia, before he had defeated Britain, despite being told this was a mistake.’</a:t>
            </a:r>
          </a:p>
          <a:p>
            <a:r>
              <a:rPr lang="en-GB" sz="1600" dirty="0">
                <a:latin typeface="Comic Sans MS" panose="030F0702030302020204" pitchFamily="66" charset="0"/>
              </a:rPr>
              <a:t>‘Hitler also interfered in decisions, not trusting his generals. He believed he was a military genius and the only person who could make important decisions. It was Hitler who decided to attack Stalingrad in 1942, with disastrous consequences.’</a:t>
            </a:r>
          </a:p>
          <a:p>
            <a:r>
              <a:rPr lang="en-GB" sz="1600" dirty="0">
                <a:latin typeface="Comic Sans MS" panose="030F0702030302020204" pitchFamily="66" charset="0"/>
              </a:rPr>
              <a:t>‘Hitler’s campaign against German Jews also was perhaps his most significant   mistake. Many of the most important scientists, who worked for the Americans on the atomic bomb, were German Jews. They had fled Nazi Germany to escape Hitler’s laws. What might have happened if Hitler had appreciated their work instead of focusing on their race and religion is very disturbing.’  </a:t>
            </a:r>
          </a:p>
        </p:txBody>
      </p:sp>
      <p:sp>
        <p:nvSpPr>
          <p:cNvPr id="7" name="Content Placeholder 3">
            <a:extLst>
              <a:ext uri="{FF2B5EF4-FFF2-40B4-BE49-F238E27FC236}">
                <a16:creationId xmlns:a16="http://schemas.microsoft.com/office/drawing/2014/main" id="{4EA47895-064C-454B-A3C3-F2EEFDF19303}"/>
              </a:ext>
            </a:extLst>
          </p:cNvPr>
          <p:cNvSpPr>
            <a:spLocks noGrp="1"/>
          </p:cNvSpPr>
          <p:nvPr/>
        </p:nvSpPr>
        <p:spPr>
          <a:xfrm>
            <a:off x="6196614" y="1994299"/>
            <a:ext cx="5995386" cy="4863701"/>
          </a:xfrm>
          <a:prstGeom prst="rect">
            <a:avLst/>
          </a:prstGeom>
          <a:solidFill>
            <a:srgbClr val="92D050"/>
          </a:solidFill>
          <a:ln>
            <a:solidFill>
              <a:schemeClr val="tx1"/>
            </a:solidFill>
          </a:ln>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latin typeface="Comic Sans MS" panose="030F0702030302020204" pitchFamily="66" charset="0"/>
              </a:rPr>
              <a:t>From the book ‘Armageddon: World War Two.’ Written by a British historian in 2004.</a:t>
            </a:r>
          </a:p>
          <a:p>
            <a:r>
              <a:rPr lang="en-GB" sz="1600" dirty="0">
                <a:latin typeface="Comic Sans MS" panose="030F0702030302020204" pitchFamily="66" charset="0"/>
              </a:rPr>
              <a:t>‘Hitler’s poor judgement and decision making, did play a part in the Allies victory over Nazi Germany. Hitler constantly interfered in military matters and limited what his generals could do.’</a:t>
            </a:r>
          </a:p>
          <a:p>
            <a:r>
              <a:rPr lang="en-GB" sz="1600" dirty="0">
                <a:latin typeface="Comic Sans MS" panose="030F0702030302020204" pitchFamily="66" charset="0"/>
              </a:rPr>
              <a:t>‘Leaving Britain undefeated in the west while he invaded Russia in the east was a serious error. Britain could and eventually was used as a base to strike at the heart of Nazi Germany. First from the air, bombing raids on German factories. Then from the sea as the Allies invaded Western Europe, while the Russians advanced from the east.’</a:t>
            </a:r>
          </a:p>
          <a:p>
            <a:r>
              <a:rPr lang="en-GB" sz="1600" dirty="0">
                <a:latin typeface="Comic Sans MS" panose="030F0702030302020204" pitchFamily="66" charset="0"/>
              </a:rPr>
              <a:t>‘However his decision to declare war on the USA in December 1941 was perhaps his greatest error. Germany was already fighting Great Britain, it’s empire and the Soviet Union. Then Hitler declared war on the greatest industrial power in the world. The Americans could provide the Allies with thousands of planes, tanks and guns. More than Nazi Germany could ever hope to build. The Americans could also provide the extra soldiers the Allies needed to overwhelm the Nazis.’</a:t>
            </a:r>
          </a:p>
        </p:txBody>
      </p:sp>
    </p:spTree>
    <p:extLst>
      <p:ext uri="{BB962C8B-B14F-4D97-AF65-F5344CB8AC3E}">
        <p14:creationId xmlns:p14="http://schemas.microsoft.com/office/powerpoint/2010/main" val="16258094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631E418-AB77-4213-9439-5D3E41FD416D}"/>
              </a:ext>
            </a:extLst>
          </p:cNvPr>
          <p:cNvSpPr>
            <a:spLocks noGrp="1"/>
          </p:cNvSpPr>
          <p:nvPr/>
        </p:nvSpPr>
        <p:spPr>
          <a:xfrm>
            <a:off x="0" y="340518"/>
            <a:ext cx="12192000" cy="1615735"/>
          </a:xfrm>
          <a:prstGeom prst="rect">
            <a:avLst/>
          </a:prstGeom>
          <a:solidFill>
            <a:schemeClr val="accent2">
              <a:lumMod val="40000"/>
              <a:lumOff val="60000"/>
            </a:schemeClr>
          </a:solidFill>
          <a:ln>
            <a:solidFill>
              <a:schemeClr val="tx1"/>
            </a:solidFill>
          </a:ln>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800" b="1" dirty="0">
                <a:solidFill>
                  <a:srgbClr val="0070C0"/>
                </a:solidFill>
                <a:latin typeface="Comic Sans MS" panose="030F0702030302020204" pitchFamily="66" charset="0"/>
              </a:rPr>
              <a:t>Task 10. Winning the war against the Nazis. Sentence starters.</a:t>
            </a:r>
            <a:br>
              <a:rPr lang="en-GB" sz="1800" b="1" dirty="0">
                <a:solidFill>
                  <a:srgbClr val="0070C0"/>
                </a:solidFill>
                <a:latin typeface="Comic Sans MS" panose="030F0702030302020204" pitchFamily="66" charset="0"/>
              </a:rPr>
            </a:br>
            <a:r>
              <a:rPr lang="en-GB" sz="1800" b="1" dirty="0">
                <a:latin typeface="Comic Sans MS" panose="030F0702030302020204" pitchFamily="66" charset="0"/>
              </a:rPr>
              <a:t>Key question: </a:t>
            </a:r>
            <a:r>
              <a:rPr lang="en-GB" sz="1800" b="1" dirty="0">
                <a:solidFill>
                  <a:srgbClr val="7030A0"/>
                </a:solidFill>
                <a:latin typeface="Comic Sans MS" panose="030F0702030302020204" pitchFamily="66" charset="0"/>
              </a:rPr>
              <a:t>What can a historian learn about how the Allies defeated the Nazis from interpretations A and B?</a:t>
            </a:r>
            <a:br>
              <a:rPr lang="en-GB" sz="1800" b="1" dirty="0">
                <a:solidFill>
                  <a:srgbClr val="7030A0"/>
                </a:solidFill>
                <a:latin typeface="Comic Sans MS" panose="030F0702030302020204" pitchFamily="66" charset="0"/>
              </a:rPr>
            </a:br>
            <a:r>
              <a:rPr lang="en-GB" sz="1800" dirty="0">
                <a:latin typeface="Comic Sans MS" panose="030F0702030302020204" pitchFamily="66" charset="0"/>
              </a:rPr>
              <a:t>From interpretation A, a historian could learn that… Also a historian could learn that…</a:t>
            </a:r>
            <a:br>
              <a:rPr lang="en-GB" sz="1800" dirty="0">
                <a:latin typeface="Comic Sans MS" panose="030F0702030302020204" pitchFamily="66" charset="0"/>
              </a:rPr>
            </a:br>
            <a:r>
              <a:rPr lang="en-GB" sz="1800" dirty="0">
                <a:latin typeface="Comic Sans MS" panose="030F0702030302020204" pitchFamily="66" charset="0"/>
              </a:rPr>
              <a:t>From interpretation B, a historian could learn that… Also a historian could learn that…</a:t>
            </a:r>
            <a:br>
              <a:rPr lang="en-GB" sz="1800" dirty="0">
                <a:latin typeface="Comic Sans MS" panose="030F0702030302020204" pitchFamily="66" charset="0"/>
              </a:rPr>
            </a:br>
            <a:r>
              <a:rPr lang="en-GB" sz="1800" dirty="0">
                <a:latin typeface="Comic Sans MS" panose="030F0702030302020204" pitchFamily="66" charset="0"/>
              </a:rPr>
              <a:t>Interpretations A and B are similar because… They are different because…</a:t>
            </a:r>
            <a:br>
              <a:rPr lang="en-GB" sz="1800" dirty="0">
                <a:latin typeface="Comic Sans MS" panose="030F0702030302020204" pitchFamily="66" charset="0"/>
              </a:rPr>
            </a:br>
            <a:r>
              <a:rPr lang="en-GB" sz="1800" b="1" dirty="0">
                <a:solidFill>
                  <a:srgbClr val="FF0000"/>
                </a:solidFill>
                <a:latin typeface="Comic Sans MS" panose="030F0702030302020204" pitchFamily="66" charset="0"/>
              </a:rPr>
              <a:t>Challenge! Overall I think that the most significant reason the Allies defeated the Nazis was… I think this because…</a:t>
            </a:r>
            <a:br>
              <a:rPr lang="en-GB" sz="1600" dirty="0">
                <a:latin typeface="Comic Sans MS" panose="030F0702030302020204" pitchFamily="66" charset="0"/>
              </a:rPr>
            </a:br>
            <a:endParaRPr lang="en-GB" sz="1800" b="1" dirty="0">
              <a:solidFill>
                <a:srgbClr val="7030A0"/>
              </a:solidFill>
              <a:latin typeface="Comic Sans MS" panose="030F0702030302020204" pitchFamily="66" charset="0"/>
            </a:endParaRPr>
          </a:p>
        </p:txBody>
      </p:sp>
      <p:sp>
        <p:nvSpPr>
          <p:cNvPr id="6" name="Content Placeholder 2">
            <a:extLst>
              <a:ext uri="{FF2B5EF4-FFF2-40B4-BE49-F238E27FC236}">
                <a16:creationId xmlns:a16="http://schemas.microsoft.com/office/drawing/2014/main" id="{17ED93AD-7089-4AD0-9452-6A4318669376}"/>
              </a:ext>
            </a:extLst>
          </p:cNvPr>
          <p:cNvSpPr>
            <a:spLocks noGrp="1"/>
          </p:cNvSpPr>
          <p:nvPr/>
        </p:nvSpPr>
        <p:spPr>
          <a:xfrm>
            <a:off x="838200" y="2166143"/>
            <a:ext cx="5181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p:sp>
        <p:nvSpPr>
          <p:cNvPr id="7" name="Content Placeholder 3">
            <a:extLst>
              <a:ext uri="{FF2B5EF4-FFF2-40B4-BE49-F238E27FC236}">
                <a16:creationId xmlns:a16="http://schemas.microsoft.com/office/drawing/2014/main" id="{6EA0B83B-BBDA-48CB-8DFE-530DFD065010}"/>
              </a:ext>
            </a:extLst>
          </p:cNvPr>
          <p:cNvSpPr>
            <a:spLocks noGrp="1"/>
          </p:cNvSpPr>
          <p:nvPr/>
        </p:nvSpPr>
        <p:spPr>
          <a:xfrm>
            <a:off x="6172200" y="2166143"/>
            <a:ext cx="5181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p:sp>
        <p:nvSpPr>
          <p:cNvPr id="8" name="Content Placeholder 3">
            <a:extLst>
              <a:ext uri="{FF2B5EF4-FFF2-40B4-BE49-F238E27FC236}">
                <a16:creationId xmlns:a16="http://schemas.microsoft.com/office/drawing/2014/main" id="{3BE5122E-2EFF-4092-8279-4C6965EEFFC9}"/>
              </a:ext>
            </a:extLst>
          </p:cNvPr>
          <p:cNvSpPr txBox="1">
            <a:spLocks/>
          </p:cNvSpPr>
          <p:nvPr/>
        </p:nvSpPr>
        <p:spPr>
          <a:xfrm>
            <a:off x="6374168" y="3057085"/>
            <a:ext cx="4545367" cy="3235911"/>
          </a:xfrm>
          <a:prstGeom prst="rect">
            <a:avLst/>
          </a:prstGeom>
          <a:solidFill>
            <a:srgbClr val="92D050"/>
          </a:solidFill>
          <a:ln>
            <a:solidFill>
              <a:schemeClr val="tx1"/>
            </a:solidFill>
          </a:ln>
        </p:spPr>
        <p:txBody>
          <a:bodyPr vert="horz" lIns="91440" tIns="45720" rIns="91440" bIns="45720" rtlCol="0">
            <a:normAutofit fontScale="70000" lnSpcReduction="2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dirty="0">
                <a:latin typeface="Comic Sans MS" panose="030F0702030302020204" pitchFamily="66" charset="0"/>
              </a:rPr>
              <a:t>From the book ‘Armageddon: World War Two.’ Written by a British historian in 2004.</a:t>
            </a:r>
          </a:p>
          <a:p>
            <a:r>
              <a:rPr lang="en-GB" sz="1600" dirty="0">
                <a:latin typeface="Comic Sans MS" panose="030F0702030302020204" pitchFamily="66" charset="0"/>
              </a:rPr>
              <a:t>‘Hitler’s poor judgement and decision making, did play a part in the Allies victory over Nazi Germany. Hitler constantly interfered in military matters and limited what his generals could do.’</a:t>
            </a:r>
          </a:p>
          <a:p>
            <a:r>
              <a:rPr lang="en-GB" sz="1600" dirty="0">
                <a:latin typeface="Comic Sans MS" panose="030F0702030302020204" pitchFamily="66" charset="0"/>
              </a:rPr>
              <a:t>‘Leaving Britain undefeated in the west while he invaded Russia in the east was a serious error. Britain could and eventually was used as a base to strike at the heart of Nazi Germany. First from the air, bombing raids on German factories. Then from the sea as the Allies invaded Western Europe, while the Russians advanced from the east.’</a:t>
            </a:r>
          </a:p>
          <a:p>
            <a:r>
              <a:rPr lang="en-GB" sz="1600" dirty="0">
                <a:latin typeface="Comic Sans MS" panose="030F0702030302020204" pitchFamily="66" charset="0"/>
              </a:rPr>
              <a:t>‘However his decision to declare war on the USA in December 1941 was perhaps his greatest error. Germany was already fighting Great Britain, it’s empire and the Soviet Union. Then Hitler declared war on the greatest industrial power in the world. The Americans could provide the Allies with thousands of planes, tanks and guns. More than Nazi Germany could ever hope to build. The Americans could also provide the extra soldiers the Allies needed to overwhelm the Nazis.’</a:t>
            </a:r>
          </a:p>
        </p:txBody>
      </p:sp>
      <p:sp>
        <p:nvSpPr>
          <p:cNvPr id="9" name="Content Placeholder 2">
            <a:extLst>
              <a:ext uri="{FF2B5EF4-FFF2-40B4-BE49-F238E27FC236}">
                <a16:creationId xmlns:a16="http://schemas.microsoft.com/office/drawing/2014/main" id="{EEB38CCD-9FBD-4757-9BDF-C45702F25D78}"/>
              </a:ext>
            </a:extLst>
          </p:cNvPr>
          <p:cNvSpPr txBox="1">
            <a:spLocks/>
          </p:cNvSpPr>
          <p:nvPr/>
        </p:nvSpPr>
        <p:spPr>
          <a:xfrm>
            <a:off x="941032" y="3128106"/>
            <a:ext cx="4518735" cy="3164889"/>
          </a:xfrm>
          <a:prstGeom prst="rect">
            <a:avLst/>
          </a:prstGeom>
          <a:solidFill>
            <a:srgbClr val="FFFF00"/>
          </a:solidFill>
          <a:ln>
            <a:solidFill>
              <a:schemeClr val="tx1"/>
            </a:solidFill>
          </a:ln>
        </p:spPr>
        <p:txBody>
          <a:bodyPr vert="horz" lIns="91440" tIns="45720" rIns="91440" bIns="45720" rtlCol="0">
            <a:normAutofit fontScale="77500" lnSpcReduction="2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dirty="0">
                <a:latin typeface="Comic Sans MS" panose="030F0702030302020204" pitchFamily="66" charset="0"/>
              </a:rPr>
              <a:t>From the book ‘The Second World War.’ Written by a British historian in 2012.</a:t>
            </a:r>
          </a:p>
          <a:p>
            <a:r>
              <a:rPr lang="en-GB" sz="1600" dirty="0">
                <a:latin typeface="Comic Sans MS" panose="030F0702030302020204" pitchFamily="66" charset="0"/>
              </a:rPr>
              <a:t>‘Hitler himself played a large part in the final defeat of the Nazis. He took too many risks and ignored advice from his generals. The early German victories made Hitler believe that his army was invincible. As a result he invaded Russia, before he had defeated Britain, despite being told this was a mistake.’</a:t>
            </a:r>
          </a:p>
          <a:p>
            <a:r>
              <a:rPr lang="en-GB" sz="1600" dirty="0">
                <a:latin typeface="Comic Sans MS" panose="030F0702030302020204" pitchFamily="66" charset="0"/>
              </a:rPr>
              <a:t>‘Hitler also interfered in decisions, not trusting his generals. He believed he was a military genius and the only person who could make important decisions. It was Hitler who decided to attack Stalingrad in 1942, with disastrous consequences.’</a:t>
            </a:r>
          </a:p>
          <a:p>
            <a:r>
              <a:rPr lang="en-GB" sz="1600" dirty="0">
                <a:latin typeface="Comic Sans MS" panose="030F0702030302020204" pitchFamily="66" charset="0"/>
              </a:rPr>
              <a:t>‘Hitler’s campaign against German Jews also was perhaps his most significant   mistake. Many of the most important scientists, who worked for the Americans on the atomic bomb, were German Jews. They had fled Nazi Germany to escape Hitler’s laws. What might have happened if Hitler had appreciated their work instead of focusing on their race and religion is very disturbing.’  </a:t>
            </a:r>
          </a:p>
        </p:txBody>
      </p:sp>
    </p:spTree>
    <p:extLst>
      <p:ext uri="{BB962C8B-B14F-4D97-AF65-F5344CB8AC3E}">
        <p14:creationId xmlns:p14="http://schemas.microsoft.com/office/powerpoint/2010/main" val="15366899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7440FB8-D1C3-4CE7-814B-A26EFF7B639F}"/>
              </a:ext>
            </a:extLst>
          </p:cNvPr>
          <p:cNvSpPr>
            <a:spLocks noGrp="1"/>
          </p:cNvSpPr>
          <p:nvPr>
            <p:ph type="title"/>
          </p:nvPr>
        </p:nvSpPr>
        <p:spPr>
          <a:xfrm>
            <a:off x="0" y="1"/>
            <a:ext cx="12192000" cy="1736034"/>
          </a:xfrm>
          <a:solidFill>
            <a:schemeClr val="accent2">
              <a:lumMod val="40000"/>
              <a:lumOff val="60000"/>
            </a:schemeClr>
          </a:solidFill>
          <a:ln>
            <a:solidFill>
              <a:schemeClr val="tx1"/>
            </a:solidFill>
          </a:ln>
        </p:spPr>
        <p:txBody>
          <a:bodyPr>
            <a:noAutofit/>
          </a:bodyPr>
          <a:lstStyle/>
          <a:p>
            <a:pPr algn="ctr"/>
            <a:br>
              <a:rPr lang="en-GB" sz="1050" dirty="0">
                <a:solidFill>
                  <a:srgbClr val="0070C0"/>
                </a:solidFill>
                <a:latin typeface="Comic Sans MS" panose="030F0702030302020204" pitchFamily="66" charset="0"/>
              </a:rPr>
            </a:br>
            <a:br>
              <a:rPr lang="en-GB" sz="1050" dirty="0">
                <a:solidFill>
                  <a:srgbClr val="0070C0"/>
                </a:solidFill>
                <a:latin typeface="Comic Sans MS" panose="030F0702030302020204" pitchFamily="66" charset="0"/>
              </a:rPr>
            </a:br>
            <a:r>
              <a:rPr lang="en-GB" sz="2000" b="1" dirty="0">
                <a:solidFill>
                  <a:srgbClr val="0070C0"/>
                </a:solidFill>
                <a:latin typeface="Comic Sans MS" panose="030F0702030302020204" pitchFamily="66" charset="0"/>
              </a:rPr>
              <a:t>Task 11. Victory in Europe Day.</a:t>
            </a:r>
            <a:br>
              <a:rPr lang="en-GB" sz="2000" b="1" dirty="0">
                <a:solidFill>
                  <a:srgbClr val="0070C0"/>
                </a:solidFill>
                <a:latin typeface="Comic Sans MS" panose="030F0702030302020204" pitchFamily="66" charset="0"/>
              </a:rPr>
            </a:br>
            <a:br>
              <a:rPr lang="en-GB" sz="1050" dirty="0">
                <a:solidFill>
                  <a:srgbClr val="0070C0"/>
                </a:solidFill>
                <a:latin typeface="Comic Sans MS" panose="030F0702030302020204" pitchFamily="66" charset="0"/>
              </a:rPr>
            </a:br>
            <a:r>
              <a:rPr lang="en-US" sz="1600" dirty="0">
                <a:latin typeface="Comic Sans MS" panose="030F0702030302020204" pitchFamily="66" charset="0"/>
              </a:rPr>
              <a:t>VE Day - or 'Victory in Europe Day' - marks the day towards the end of World War Two (WW2) when fighting against Nazi Germany in Europe came to an end.</a:t>
            </a:r>
            <a:r>
              <a:rPr lang="en-GB" sz="1050" dirty="0">
                <a:solidFill>
                  <a:srgbClr val="0070C0"/>
                </a:solidFill>
                <a:latin typeface="Comic Sans MS" panose="030F0702030302020204" pitchFamily="66" charset="0"/>
              </a:rPr>
              <a:t> </a:t>
            </a:r>
            <a:r>
              <a:rPr lang="en-US" sz="1600" dirty="0">
                <a:latin typeface="Comic Sans MS" panose="030F0702030302020204" pitchFamily="66" charset="0"/>
              </a:rPr>
              <a:t>On </a:t>
            </a:r>
            <a:r>
              <a:rPr lang="en-US" sz="1600" b="1" dirty="0">
                <a:latin typeface="Comic Sans MS" panose="030F0702030302020204" pitchFamily="66" charset="0"/>
              </a:rPr>
              <a:t>8 May 1945</a:t>
            </a:r>
            <a:r>
              <a:rPr lang="en-US" sz="1600" dirty="0">
                <a:latin typeface="Comic Sans MS" panose="030F0702030302020204" pitchFamily="66" charset="0"/>
              </a:rPr>
              <a:t>, Prime Minister Winston Churchill made an announcement on the radio at 3pm that the war in Europe had come to an end, following Germany's surrender the day before.</a:t>
            </a:r>
            <a:br>
              <a:rPr lang="en-US" sz="1600" dirty="0">
                <a:latin typeface="Comic Sans MS" panose="030F0702030302020204" pitchFamily="66" charset="0"/>
              </a:rPr>
            </a:br>
            <a:r>
              <a:rPr lang="en-US" sz="1600" dirty="0">
                <a:latin typeface="Comic Sans MS" panose="030F0702030302020204" pitchFamily="66" charset="0"/>
              </a:rPr>
              <a:t> </a:t>
            </a:r>
            <a:r>
              <a:rPr lang="en-US" sz="2000" b="1" dirty="0">
                <a:solidFill>
                  <a:srgbClr val="7030A0"/>
                </a:solidFill>
                <a:latin typeface="Comic Sans MS" panose="030F0702030302020204" pitchFamily="66" charset="0"/>
              </a:rPr>
              <a:t>Task 11: How should we commemorate VE Day?</a:t>
            </a:r>
            <a:br>
              <a:rPr lang="en-GB" sz="1050" dirty="0">
                <a:solidFill>
                  <a:srgbClr val="0070C0"/>
                </a:solidFill>
                <a:latin typeface="Comic Sans MS" panose="030F0702030302020204" pitchFamily="66" charset="0"/>
              </a:rPr>
            </a:br>
            <a:br>
              <a:rPr lang="en-GB" sz="900" dirty="0">
                <a:latin typeface="Comic Sans MS" panose="030F0702030302020204" pitchFamily="66" charset="0"/>
              </a:rPr>
            </a:br>
            <a:br>
              <a:rPr lang="en-GB" sz="1050" dirty="0">
                <a:latin typeface="Comic Sans MS" panose="030F0702030302020204" pitchFamily="66" charset="0"/>
              </a:rPr>
            </a:br>
            <a:br>
              <a:rPr lang="en-GB" sz="900" dirty="0">
                <a:latin typeface="Comic Sans MS" panose="030F0702030302020204" pitchFamily="66" charset="0"/>
              </a:rPr>
            </a:br>
            <a:endParaRPr lang="en-GB" sz="1050" dirty="0">
              <a:latin typeface="Comic Sans MS" panose="030F0702030302020204" pitchFamily="66" charset="0"/>
            </a:endParaRPr>
          </a:p>
        </p:txBody>
      </p:sp>
      <p:sp>
        <p:nvSpPr>
          <p:cNvPr id="6" name="Content Placeholder 2">
            <a:extLst>
              <a:ext uri="{FF2B5EF4-FFF2-40B4-BE49-F238E27FC236}">
                <a16:creationId xmlns:a16="http://schemas.microsoft.com/office/drawing/2014/main" id="{76A2357A-A65C-4F8B-BC0F-FC70741886EB}"/>
              </a:ext>
            </a:extLst>
          </p:cNvPr>
          <p:cNvSpPr>
            <a:spLocks noGrp="1"/>
          </p:cNvSpPr>
          <p:nvPr>
            <p:ph sz="half" idx="1"/>
          </p:nvPr>
        </p:nvSpPr>
        <p:spPr>
          <a:xfrm>
            <a:off x="0" y="1793804"/>
            <a:ext cx="6665843" cy="4699761"/>
          </a:xfrm>
          <a:solidFill>
            <a:srgbClr val="FFFF00"/>
          </a:solidFill>
          <a:ln>
            <a:solidFill>
              <a:schemeClr val="tx1"/>
            </a:solidFill>
          </a:ln>
        </p:spPr>
        <p:txBody>
          <a:bodyPr>
            <a:normAutofit fontScale="85000" lnSpcReduction="10000"/>
          </a:bodyPr>
          <a:lstStyle/>
          <a:p>
            <a:pPr marL="0" indent="0">
              <a:buNone/>
            </a:pPr>
            <a:r>
              <a:rPr lang="en-GB" sz="2000" dirty="0">
                <a:latin typeface="Comic Sans MS" panose="030F0702030302020204" pitchFamily="66" charset="0"/>
              </a:rPr>
              <a:t> Look at the example of the way our country commemorated and celebrated VE Day in 1945 and this year &gt; </a:t>
            </a:r>
          </a:p>
          <a:p>
            <a:pPr marL="0" indent="0">
              <a:buNone/>
            </a:pPr>
            <a:r>
              <a:rPr lang="en-GB" sz="2000" dirty="0">
                <a:latin typeface="Comic Sans MS" panose="030F0702030302020204" pitchFamily="66" charset="0"/>
              </a:rPr>
              <a:t>Research link for more information: </a:t>
            </a:r>
            <a:r>
              <a:rPr lang="en-GB" sz="2000" dirty="0">
                <a:latin typeface="Comic Sans MS" panose="030F0702030302020204" pitchFamily="66" charset="0"/>
                <a:hlinkClick r:id="rId2"/>
              </a:rPr>
              <a:t>https://www.bbc.co.uk/newsround/48201749</a:t>
            </a:r>
            <a:r>
              <a:rPr lang="en-GB" sz="2000" dirty="0">
                <a:latin typeface="Comic Sans MS" panose="030F0702030302020204" pitchFamily="66" charset="0"/>
              </a:rPr>
              <a:t> </a:t>
            </a:r>
          </a:p>
          <a:p>
            <a:pPr marL="0" indent="0">
              <a:buNone/>
            </a:pPr>
            <a:r>
              <a:rPr lang="en-GB" sz="2000" dirty="0">
                <a:latin typeface="Comic Sans MS" panose="030F0702030302020204" pitchFamily="66" charset="0"/>
              </a:rPr>
              <a:t>Choose from one of the following tasks:</a:t>
            </a:r>
          </a:p>
          <a:p>
            <a:pPr marL="457200" indent="-457200">
              <a:buAutoNum type="alphaUcParenR"/>
            </a:pPr>
            <a:r>
              <a:rPr lang="en-GB" sz="2000" dirty="0">
                <a:latin typeface="Comic Sans MS" panose="030F0702030302020204" pitchFamily="66" charset="0"/>
              </a:rPr>
              <a:t>Imagine you are either a solider from WW2 or someone who helped the war effort from home. You were alive during the first VE Day and you are alive now. </a:t>
            </a:r>
            <a:r>
              <a:rPr lang="en-GB" sz="2000" dirty="0">
                <a:solidFill>
                  <a:srgbClr val="FF0000"/>
                </a:solidFill>
                <a:latin typeface="Comic Sans MS" panose="030F0702030302020204" pitchFamily="66" charset="0"/>
              </a:rPr>
              <a:t>Write a diary extract remembering VE day on the 8</a:t>
            </a:r>
            <a:r>
              <a:rPr lang="en-GB" sz="2000" baseline="30000" dirty="0">
                <a:solidFill>
                  <a:srgbClr val="FF0000"/>
                </a:solidFill>
                <a:latin typeface="Comic Sans MS" panose="030F0702030302020204" pitchFamily="66" charset="0"/>
              </a:rPr>
              <a:t>th</a:t>
            </a:r>
            <a:r>
              <a:rPr lang="en-GB" sz="2000" dirty="0">
                <a:solidFill>
                  <a:srgbClr val="FF0000"/>
                </a:solidFill>
                <a:latin typeface="Comic Sans MS" panose="030F0702030302020204" pitchFamily="66" charset="0"/>
              </a:rPr>
              <a:t> May 1945. How did you feel? What was the atmosphere like in your town/battalion? How were people celebrating? Use empathy. You may also write about your experiences of celebrating VE Day this year.</a:t>
            </a:r>
          </a:p>
          <a:p>
            <a:pPr marL="0" indent="0">
              <a:buNone/>
            </a:pPr>
            <a:endParaRPr lang="en-GB" sz="2000" dirty="0">
              <a:latin typeface="Comic Sans MS" panose="030F0702030302020204" pitchFamily="66" charset="0"/>
            </a:endParaRPr>
          </a:p>
          <a:p>
            <a:pPr marL="0" indent="0">
              <a:buNone/>
            </a:pPr>
            <a:r>
              <a:rPr lang="en-GB" sz="2000" dirty="0">
                <a:latin typeface="Comic Sans MS" panose="030F0702030302020204" pitchFamily="66" charset="0"/>
              </a:rPr>
              <a:t>B) Create a pamphlet to an event you are hosting that is celebrating VE Day in 2021. You are trying to get as many attendees as possible – </a:t>
            </a:r>
            <a:r>
              <a:rPr lang="en-GB" sz="2000" b="1" dirty="0">
                <a:latin typeface="Comic Sans MS" panose="030F0702030302020204" pitchFamily="66" charset="0"/>
              </a:rPr>
              <a:t>you must explain why VE Day is so important to our country/city. </a:t>
            </a:r>
            <a:r>
              <a:rPr lang="en-GB" sz="2000" dirty="0">
                <a:latin typeface="Comic Sans MS" panose="030F0702030302020204" pitchFamily="66" charset="0"/>
              </a:rPr>
              <a:t>This could be a Garden or a Street party – you can be as creative as you like</a:t>
            </a:r>
            <a:endParaRPr lang="en-GB" sz="2000" dirty="0">
              <a:solidFill>
                <a:srgbClr val="002060"/>
              </a:solidFill>
              <a:latin typeface="Comic Sans MS" panose="030F0702030302020204" pitchFamily="66" charset="0"/>
            </a:endParaRPr>
          </a:p>
        </p:txBody>
      </p:sp>
      <p:pic>
        <p:nvPicPr>
          <p:cNvPr id="3074" name="Picture 2" descr="Image result for VE day 2020">
            <a:extLst>
              <a:ext uri="{FF2B5EF4-FFF2-40B4-BE49-F238E27FC236}">
                <a16:creationId xmlns:a16="http://schemas.microsoft.com/office/drawing/2014/main" id="{7A264A7D-3194-4D89-854E-2AED29F388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79886" y="4359966"/>
            <a:ext cx="2400300" cy="1524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picture containing outdoor, building, grass, photo&#10;&#10;Description automatically generated">
            <a:extLst>
              <a:ext uri="{FF2B5EF4-FFF2-40B4-BE49-F238E27FC236}">
                <a16:creationId xmlns:a16="http://schemas.microsoft.com/office/drawing/2014/main" id="{EC580E90-9876-4F8C-A7BD-5E5422E34F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27215" y="1793804"/>
            <a:ext cx="3052971" cy="2230442"/>
          </a:xfrm>
          <a:prstGeom prst="rect">
            <a:avLst/>
          </a:prstGeom>
        </p:spPr>
      </p:pic>
      <p:pic>
        <p:nvPicPr>
          <p:cNvPr id="8" name="Picture 7" descr="A group of people posing for a photo&#10;&#10;Description automatically generated">
            <a:extLst>
              <a:ext uri="{FF2B5EF4-FFF2-40B4-BE49-F238E27FC236}">
                <a16:creationId xmlns:a16="http://schemas.microsoft.com/office/drawing/2014/main" id="{B51B7F89-1D40-4EF2-BFAB-DBA82DCFB0C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11994" y="2073548"/>
            <a:ext cx="3135382" cy="1736034"/>
          </a:xfrm>
          <a:prstGeom prst="rect">
            <a:avLst/>
          </a:prstGeom>
        </p:spPr>
      </p:pic>
      <p:pic>
        <p:nvPicPr>
          <p:cNvPr id="12" name="Picture 11" descr="A group of people posing for the camera&#10;&#10;Description automatically generated">
            <a:extLst>
              <a:ext uri="{FF2B5EF4-FFF2-40B4-BE49-F238E27FC236}">
                <a16:creationId xmlns:a16="http://schemas.microsoft.com/office/drawing/2014/main" id="{B2406069-32F9-488D-9DA6-0392B5F4DBD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90560" y="4489893"/>
            <a:ext cx="3578249" cy="2230442"/>
          </a:xfrm>
          <a:prstGeom prst="rect">
            <a:avLst/>
          </a:prstGeom>
        </p:spPr>
      </p:pic>
    </p:spTree>
    <p:extLst>
      <p:ext uri="{BB962C8B-B14F-4D97-AF65-F5344CB8AC3E}">
        <p14:creationId xmlns:p14="http://schemas.microsoft.com/office/powerpoint/2010/main" val="1818606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E7FB8D7-FD94-4E59-8787-FAA65C4D3F1E}"/>
              </a:ext>
            </a:extLst>
          </p:cNvPr>
          <p:cNvSpPr>
            <a:spLocks noGrp="1"/>
          </p:cNvSpPr>
          <p:nvPr>
            <p:ph type="title"/>
          </p:nvPr>
        </p:nvSpPr>
        <p:spPr>
          <a:xfrm>
            <a:off x="0" y="0"/>
            <a:ext cx="12192000" cy="1457325"/>
          </a:xfrm>
          <a:solidFill>
            <a:schemeClr val="accent2">
              <a:lumMod val="40000"/>
              <a:lumOff val="60000"/>
            </a:schemeClr>
          </a:solidFill>
          <a:ln>
            <a:solidFill>
              <a:schemeClr val="tx1"/>
            </a:solidFill>
          </a:ln>
        </p:spPr>
        <p:txBody>
          <a:bodyPr>
            <a:normAutofit/>
          </a:bodyPr>
          <a:lstStyle/>
          <a:p>
            <a:pPr algn="ctr"/>
            <a:r>
              <a:rPr lang="en-GB" sz="2400" b="1" dirty="0">
                <a:latin typeface="Comic Sans MS" panose="030F0702030302020204" pitchFamily="66" charset="0"/>
              </a:rPr>
              <a:t>Task 1. Knowledge recap quizzes!</a:t>
            </a:r>
            <a:br>
              <a:rPr lang="en-GB" sz="2400" b="1" dirty="0">
                <a:latin typeface="Comic Sans MS" panose="030F0702030302020204" pitchFamily="66" charset="0"/>
              </a:rPr>
            </a:br>
            <a:br>
              <a:rPr lang="en-GB" sz="2400" dirty="0">
                <a:latin typeface="Comic Sans MS" panose="030F0702030302020204" pitchFamily="66" charset="0"/>
              </a:rPr>
            </a:br>
            <a:r>
              <a:rPr lang="en-GB" sz="2000" dirty="0">
                <a:latin typeface="Comic Sans MS" panose="030F0702030302020204" pitchFamily="66" charset="0"/>
              </a:rPr>
              <a:t>Test what you already know about World War 2. You will have covered this in your home learning.</a:t>
            </a:r>
            <a:br>
              <a:rPr lang="en-GB" sz="2000" dirty="0">
                <a:latin typeface="Comic Sans MS" panose="030F0702030302020204" pitchFamily="66" charset="0"/>
              </a:rPr>
            </a:br>
            <a:r>
              <a:rPr lang="en-GB" sz="2000" dirty="0">
                <a:latin typeface="Comic Sans MS" panose="030F0702030302020204" pitchFamily="66" charset="0"/>
              </a:rPr>
              <a:t>Answers provided in the green box. </a:t>
            </a:r>
            <a:r>
              <a:rPr lang="en-GB" sz="2000" b="1" dirty="0">
                <a:solidFill>
                  <a:srgbClr val="FF0000"/>
                </a:solidFill>
                <a:latin typeface="Comic Sans MS" panose="030F0702030302020204" pitchFamily="66" charset="0"/>
              </a:rPr>
              <a:t>Then retest yourself!</a:t>
            </a:r>
            <a:endParaRPr lang="en-GB" sz="2400" b="1" dirty="0">
              <a:solidFill>
                <a:srgbClr val="FF0000"/>
              </a:solidFill>
              <a:latin typeface="Comic Sans MS" panose="030F0702030302020204" pitchFamily="66" charset="0"/>
            </a:endParaRPr>
          </a:p>
        </p:txBody>
      </p:sp>
      <p:sp>
        <p:nvSpPr>
          <p:cNvPr id="5" name="Content Placeholder 4">
            <a:extLst>
              <a:ext uri="{FF2B5EF4-FFF2-40B4-BE49-F238E27FC236}">
                <a16:creationId xmlns:a16="http://schemas.microsoft.com/office/drawing/2014/main" id="{97E2B3A6-4832-4261-9A39-0DEFA5C4E1FE}"/>
              </a:ext>
            </a:extLst>
          </p:cNvPr>
          <p:cNvSpPr>
            <a:spLocks noGrp="1"/>
          </p:cNvSpPr>
          <p:nvPr>
            <p:ph sz="half" idx="1"/>
          </p:nvPr>
        </p:nvSpPr>
        <p:spPr>
          <a:xfrm>
            <a:off x="0" y="1562470"/>
            <a:ext cx="5548544" cy="5295530"/>
          </a:xfrm>
          <a:solidFill>
            <a:srgbClr val="FFFF00"/>
          </a:solidFill>
          <a:ln>
            <a:solidFill>
              <a:schemeClr val="tx1"/>
            </a:solidFill>
          </a:ln>
        </p:spPr>
        <p:txBody>
          <a:bodyPr>
            <a:normAutofit lnSpcReduction="10000"/>
          </a:bodyPr>
          <a:lstStyle/>
          <a:p>
            <a:r>
              <a:rPr lang="en-GB" sz="2000" dirty="0">
                <a:latin typeface="Comic Sans MS" panose="030F0702030302020204" pitchFamily="66" charset="0"/>
              </a:rPr>
              <a:t>1. Name of the country invaded by the Nazis in September 1939?</a:t>
            </a:r>
          </a:p>
          <a:p>
            <a:r>
              <a:rPr lang="en-GB" sz="2000" dirty="0">
                <a:latin typeface="Comic Sans MS" panose="030F0702030302020204" pitchFamily="66" charset="0"/>
              </a:rPr>
              <a:t>2. Three countries occupied by the Nazis in 1940?</a:t>
            </a:r>
          </a:p>
          <a:p>
            <a:r>
              <a:rPr lang="en-GB" sz="2000" dirty="0">
                <a:latin typeface="Comic Sans MS" panose="030F0702030302020204" pitchFamily="66" charset="0"/>
              </a:rPr>
              <a:t>3. British troops were evacuated from here in 1940?</a:t>
            </a:r>
          </a:p>
          <a:p>
            <a:r>
              <a:rPr lang="en-GB" sz="2000" dirty="0">
                <a:latin typeface="Comic Sans MS" panose="030F0702030302020204" pitchFamily="66" charset="0"/>
              </a:rPr>
              <a:t>4. Became British Prime Minister in May 1940?</a:t>
            </a:r>
          </a:p>
          <a:p>
            <a:r>
              <a:rPr lang="en-GB" sz="2000" dirty="0">
                <a:latin typeface="Comic Sans MS" panose="030F0702030302020204" pitchFamily="66" charset="0"/>
              </a:rPr>
              <a:t>5. Name of the German air force in WW2?</a:t>
            </a:r>
          </a:p>
          <a:p>
            <a:r>
              <a:rPr lang="en-GB" sz="2000" dirty="0">
                <a:latin typeface="Comic Sans MS" panose="030F0702030302020204" pitchFamily="66" charset="0"/>
              </a:rPr>
              <a:t>6. Battle fought in the skies over England?</a:t>
            </a:r>
          </a:p>
          <a:p>
            <a:r>
              <a:rPr lang="en-GB" sz="2000" dirty="0">
                <a:latin typeface="Comic Sans MS" panose="030F0702030302020204" pitchFamily="66" charset="0"/>
              </a:rPr>
              <a:t>7. Two fighter planes used by the RAF?</a:t>
            </a:r>
          </a:p>
          <a:p>
            <a:r>
              <a:rPr lang="en-GB" sz="2000" dirty="0">
                <a:latin typeface="Comic Sans MS" panose="030F0702030302020204" pitchFamily="66" charset="0"/>
              </a:rPr>
              <a:t>8. Limits put on certain supplies?</a:t>
            </a:r>
          </a:p>
          <a:p>
            <a:r>
              <a:rPr lang="en-GB" sz="2000" dirty="0">
                <a:latin typeface="Comic Sans MS" panose="030F0702030302020204" pitchFamily="66" charset="0"/>
              </a:rPr>
              <a:t>9. Information passed onto the public to raise morale?  </a:t>
            </a:r>
          </a:p>
          <a:p>
            <a:r>
              <a:rPr lang="en-GB" sz="2000" dirty="0">
                <a:latin typeface="Comic Sans MS" panose="030F0702030302020204" pitchFamily="66" charset="0"/>
              </a:rPr>
              <a:t>10. German battleship sunk in 1940?</a:t>
            </a:r>
          </a:p>
          <a:p>
            <a:endParaRPr lang="en-GB" sz="2000" dirty="0">
              <a:latin typeface="Comic Sans MS" panose="030F0702030302020204" pitchFamily="66" charset="0"/>
            </a:endParaRPr>
          </a:p>
        </p:txBody>
      </p:sp>
      <p:sp>
        <p:nvSpPr>
          <p:cNvPr id="6" name="Content Placeholder 5">
            <a:extLst>
              <a:ext uri="{FF2B5EF4-FFF2-40B4-BE49-F238E27FC236}">
                <a16:creationId xmlns:a16="http://schemas.microsoft.com/office/drawing/2014/main" id="{5E4969CD-C2B6-406B-9AA5-5C265861C2FB}"/>
              </a:ext>
            </a:extLst>
          </p:cNvPr>
          <p:cNvSpPr>
            <a:spLocks noGrp="1"/>
          </p:cNvSpPr>
          <p:nvPr>
            <p:ph sz="half" idx="2"/>
          </p:nvPr>
        </p:nvSpPr>
        <p:spPr>
          <a:xfrm>
            <a:off x="5699465" y="1562470"/>
            <a:ext cx="3932808" cy="5295530"/>
          </a:xfrm>
          <a:solidFill>
            <a:srgbClr val="92D050"/>
          </a:solidFill>
          <a:ln>
            <a:solidFill>
              <a:schemeClr val="tx1"/>
            </a:solidFill>
          </a:ln>
        </p:spPr>
        <p:txBody>
          <a:bodyPr>
            <a:normAutofit lnSpcReduction="10000"/>
          </a:bodyPr>
          <a:lstStyle/>
          <a:p>
            <a:r>
              <a:rPr lang="en-GB" sz="2000" dirty="0">
                <a:latin typeface="Comic Sans MS" panose="030F0702030302020204" pitchFamily="66" charset="0"/>
              </a:rPr>
              <a:t>1. Poland.</a:t>
            </a:r>
          </a:p>
          <a:p>
            <a:r>
              <a:rPr lang="en-GB" sz="2000" dirty="0">
                <a:latin typeface="Comic Sans MS" panose="030F0702030302020204" pitchFamily="66" charset="0"/>
              </a:rPr>
              <a:t>2. France. Belgium. Holland. Norway. Denmark.</a:t>
            </a:r>
          </a:p>
          <a:p>
            <a:endParaRPr lang="en-GB" sz="2000" dirty="0">
              <a:latin typeface="Comic Sans MS" panose="030F0702030302020204" pitchFamily="66" charset="0"/>
            </a:endParaRPr>
          </a:p>
          <a:p>
            <a:r>
              <a:rPr lang="en-GB" sz="2000" dirty="0">
                <a:latin typeface="Comic Sans MS" panose="030F0702030302020204" pitchFamily="66" charset="0"/>
              </a:rPr>
              <a:t>3. Dunkirk.</a:t>
            </a:r>
          </a:p>
          <a:p>
            <a:r>
              <a:rPr lang="en-GB" sz="2000" dirty="0">
                <a:latin typeface="Comic Sans MS" panose="030F0702030302020204" pitchFamily="66" charset="0"/>
              </a:rPr>
              <a:t>4. Winston Churchill.</a:t>
            </a:r>
          </a:p>
          <a:p>
            <a:endParaRPr lang="en-GB" sz="2000" dirty="0">
              <a:latin typeface="Comic Sans MS" panose="030F0702030302020204" pitchFamily="66" charset="0"/>
            </a:endParaRPr>
          </a:p>
          <a:p>
            <a:r>
              <a:rPr lang="en-GB" sz="2000" dirty="0">
                <a:latin typeface="Comic Sans MS" panose="030F0702030302020204" pitchFamily="66" charset="0"/>
              </a:rPr>
              <a:t>5. The Luftwaffe.</a:t>
            </a:r>
          </a:p>
          <a:p>
            <a:r>
              <a:rPr lang="en-GB" sz="2000" dirty="0">
                <a:latin typeface="Comic Sans MS" panose="030F0702030302020204" pitchFamily="66" charset="0"/>
              </a:rPr>
              <a:t>6. The Battle of Britain.</a:t>
            </a:r>
          </a:p>
          <a:p>
            <a:r>
              <a:rPr lang="en-GB" sz="2000" dirty="0">
                <a:latin typeface="Comic Sans MS" panose="030F0702030302020204" pitchFamily="66" charset="0"/>
              </a:rPr>
              <a:t>7. Spitfire and Hurricane.</a:t>
            </a:r>
          </a:p>
          <a:p>
            <a:r>
              <a:rPr lang="en-GB" sz="2000" dirty="0">
                <a:latin typeface="Comic Sans MS" panose="030F0702030302020204" pitchFamily="66" charset="0"/>
              </a:rPr>
              <a:t>8. Rationing.</a:t>
            </a:r>
          </a:p>
          <a:p>
            <a:r>
              <a:rPr lang="en-GB" sz="2000" dirty="0">
                <a:latin typeface="Comic Sans MS" panose="030F0702030302020204" pitchFamily="66" charset="0"/>
              </a:rPr>
              <a:t>9. Propaganda.</a:t>
            </a:r>
          </a:p>
          <a:p>
            <a:endParaRPr lang="en-GB" sz="2000" dirty="0">
              <a:latin typeface="Comic Sans MS" panose="030F0702030302020204" pitchFamily="66" charset="0"/>
            </a:endParaRPr>
          </a:p>
          <a:p>
            <a:r>
              <a:rPr lang="en-GB" sz="2000" dirty="0">
                <a:latin typeface="Comic Sans MS" panose="030F0702030302020204" pitchFamily="66" charset="0"/>
              </a:rPr>
              <a:t>10. The Bismarck.</a:t>
            </a:r>
          </a:p>
          <a:p>
            <a:endParaRPr lang="en-GB" sz="2000" dirty="0">
              <a:latin typeface="Comic Sans MS" panose="030F0702030302020204" pitchFamily="66" charset="0"/>
            </a:endParaRPr>
          </a:p>
        </p:txBody>
      </p:sp>
      <p:pic>
        <p:nvPicPr>
          <p:cNvPr id="2" name="Picture 1">
            <a:extLst>
              <a:ext uri="{FF2B5EF4-FFF2-40B4-BE49-F238E27FC236}">
                <a16:creationId xmlns:a16="http://schemas.microsoft.com/office/drawing/2014/main" id="{8B01CD37-D4C5-4401-83E5-90957DD429C5}"/>
              </a:ext>
            </a:extLst>
          </p:cNvPr>
          <p:cNvPicPr>
            <a:picLocks noChangeAspect="1"/>
          </p:cNvPicPr>
          <p:nvPr/>
        </p:nvPicPr>
        <p:blipFill>
          <a:blip r:embed="rId2"/>
          <a:stretch>
            <a:fillRect/>
          </a:stretch>
        </p:blipFill>
        <p:spPr>
          <a:xfrm>
            <a:off x="9745766" y="1562470"/>
            <a:ext cx="2446233" cy="1552575"/>
          </a:xfrm>
          <a:prstGeom prst="rect">
            <a:avLst/>
          </a:prstGeom>
        </p:spPr>
      </p:pic>
      <p:pic>
        <p:nvPicPr>
          <p:cNvPr id="3" name="Picture 2">
            <a:extLst>
              <a:ext uri="{FF2B5EF4-FFF2-40B4-BE49-F238E27FC236}">
                <a16:creationId xmlns:a16="http://schemas.microsoft.com/office/drawing/2014/main" id="{6BD79255-74EE-4864-98E5-5D70023BA9EF}"/>
              </a:ext>
            </a:extLst>
          </p:cNvPr>
          <p:cNvPicPr>
            <a:picLocks noChangeAspect="1"/>
          </p:cNvPicPr>
          <p:nvPr/>
        </p:nvPicPr>
        <p:blipFill>
          <a:blip r:embed="rId3"/>
          <a:stretch>
            <a:fillRect/>
          </a:stretch>
        </p:blipFill>
        <p:spPr>
          <a:xfrm>
            <a:off x="9754599" y="3115045"/>
            <a:ext cx="2437399" cy="1678897"/>
          </a:xfrm>
          <a:prstGeom prst="rect">
            <a:avLst/>
          </a:prstGeom>
        </p:spPr>
      </p:pic>
      <p:pic>
        <p:nvPicPr>
          <p:cNvPr id="7" name="Picture 6">
            <a:extLst>
              <a:ext uri="{FF2B5EF4-FFF2-40B4-BE49-F238E27FC236}">
                <a16:creationId xmlns:a16="http://schemas.microsoft.com/office/drawing/2014/main" id="{C9F2BFC3-D7B1-46BF-AE42-BC371A4937AD}"/>
              </a:ext>
            </a:extLst>
          </p:cNvPr>
          <p:cNvPicPr>
            <a:picLocks noChangeAspect="1"/>
          </p:cNvPicPr>
          <p:nvPr/>
        </p:nvPicPr>
        <p:blipFill>
          <a:blip r:embed="rId4"/>
          <a:stretch>
            <a:fillRect/>
          </a:stretch>
        </p:blipFill>
        <p:spPr>
          <a:xfrm>
            <a:off x="9783194" y="4801474"/>
            <a:ext cx="2408804" cy="2056525"/>
          </a:xfrm>
          <a:prstGeom prst="rect">
            <a:avLst/>
          </a:prstGeom>
        </p:spPr>
      </p:pic>
    </p:spTree>
    <p:extLst>
      <p:ext uri="{BB962C8B-B14F-4D97-AF65-F5344CB8AC3E}">
        <p14:creationId xmlns:p14="http://schemas.microsoft.com/office/powerpoint/2010/main" val="3224435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barn(inVertical)">
                                      <p:cBhvr>
                                        <p:cTn id="7" dur="500"/>
                                        <p:tgtEl>
                                          <p:spTgt spid="6">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arn(inVertical)">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barn(inVertical)">
                                      <p:cBhvr>
                                        <p:cTn id="17" dur="500"/>
                                        <p:tgtEl>
                                          <p:spTgt spid="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arn(inVertical)">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barn(inVertical)">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Effect transition="in" filter="barn(inVertical)">
                                      <p:cBhvr>
                                        <p:cTn id="32" dur="500"/>
                                        <p:tgtEl>
                                          <p:spTgt spid="6">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Effect transition="in" filter="barn(inVertical)">
                                      <p:cBhvr>
                                        <p:cTn id="37" dur="500"/>
                                        <p:tgtEl>
                                          <p:spTgt spid="6">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6">
                                            <p:txEl>
                                              <p:pRg st="8" end="8"/>
                                            </p:txEl>
                                          </p:spTgt>
                                        </p:tgtEl>
                                        <p:attrNameLst>
                                          <p:attrName>style.visibility</p:attrName>
                                        </p:attrNameLst>
                                      </p:cBhvr>
                                      <p:to>
                                        <p:strVal val="visible"/>
                                      </p:to>
                                    </p:set>
                                    <p:animEffect transition="in" filter="barn(inVertical)">
                                      <p:cBhvr>
                                        <p:cTn id="42" dur="500"/>
                                        <p:tgtEl>
                                          <p:spTgt spid="6">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6">
                                            <p:txEl>
                                              <p:pRg st="9" end="9"/>
                                            </p:txEl>
                                          </p:spTgt>
                                        </p:tgtEl>
                                        <p:attrNameLst>
                                          <p:attrName>style.visibility</p:attrName>
                                        </p:attrNameLst>
                                      </p:cBhvr>
                                      <p:to>
                                        <p:strVal val="visible"/>
                                      </p:to>
                                    </p:set>
                                    <p:animEffect transition="in" filter="barn(inVertical)">
                                      <p:cBhvr>
                                        <p:cTn id="47" dur="500"/>
                                        <p:tgtEl>
                                          <p:spTgt spid="6">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6">
                                            <p:txEl>
                                              <p:pRg st="10" end="10"/>
                                            </p:txEl>
                                          </p:spTgt>
                                        </p:tgtEl>
                                        <p:attrNameLst>
                                          <p:attrName>style.visibility</p:attrName>
                                        </p:attrNameLst>
                                      </p:cBhvr>
                                      <p:to>
                                        <p:strVal val="visible"/>
                                      </p:to>
                                    </p:set>
                                    <p:animEffect transition="in" filter="barn(inVertical)">
                                      <p:cBhvr>
                                        <p:cTn id="52" dur="500"/>
                                        <p:tgtEl>
                                          <p:spTgt spid="6">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6">
                                            <p:txEl>
                                              <p:pRg st="12" end="12"/>
                                            </p:txEl>
                                          </p:spTgt>
                                        </p:tgtEl>
                                        <p:attrNameLst>
                                          <p:attrName>style.visibility</p:attrName>
                                        </p:attrNameLst>
                                      </p:cBhvr>
                                      <p:to>
                                        <p:strVal val="visible"/>
                                      </p:to>
                                    </p:set>
                                    <p:animEffect transition="in" filter="barn(inVertical)">
                                      <p:cBhvr>
                                        <p:cTn id="57" dur="500"/>
                                        <p:tgtEl>
                                          <p:spTgt spid="6">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56540-E40D-4C86-A429-8316F8841813}"/>
              </a:ext>
            </a:extLst>
          </p:cNvPr>
          <p:cNvSpPr>
            <a:spLocks noGrp="1"/>
          </p:cNvSpPr>
          <p:nvPr>
            <p:ph type="title"/>
          </p:nvPr>
        </p:nvSpPr>
        <p:spPr>
          <a:xfrm>
            <a:off x="-1" y="0"/>
            <a:ext cx="12192001" cy="1376039"/>
          </a:xfrm>
          <a:solidFill>
            <a:schemeClr val="accent2">
              <a:lumMod val="40000"/>
              <a:lumOff val="60000"/>
            </a:schemeClr>
          </a:solidFill>
          <a:ln>
            <a:solidFill>
              <a:schemeClr val="tx1"/>
            </a:solidFill>
          </a:ln>
        </p:spPr>
        <p:txBody>
          <a:bodyPr>
            <a:normAutofit fontScale="90000"/>
          </a:bodyPr>
          <a:lstStyle/>
          <a:p>
            <a:pPr algn="ctr"/>
            <a:r>
              <a:rPr lang="en-GB" sz="2400" dirty="0">
                <a:latin typeface="Comic Sans MS" panose="030F0702030302020204" pitchFamily="66" charset="0"/>
              </a:rPr>
              <a:t>Task 1. Knowledge recap quizzes!</a:t>
            </a:r>
            <a:br>
              <a:rPr lang="en-GB" sz="2400" dirty="0">
                <a:latin typeface="Comic Sans MS" panose="030F0702030302020204" pitchFamily="66" charset="0"/>
              </a:rPr>
            </a:br>
            <a:br>
              <a:rPr lang="en-GB" sz="2000" dirty="0">
                <a:latin typeface="Comic Sans MS" panose="030F0702030302020204" pitchFamily="66" charset="0"/>
              </a:rPr>
            </a:br>
            <a:r>
              <a:rPr lang="en-GB" sz="2000" dirty="0">
                <a:latin typeface="Comic Sans MS" panose="030F0702030302020204" pitchFamily="66" charset="0"/>
              </a:rPr>
              <a:t>Test what you already know about WW2. You will have covered this in your home learning.</a:t>
            </a:r>
            <a:br>
              <a:rPr lang="en-GB" sz="2000" dirty="0">
                <a:latin typeface="Comic Sans MS" panose="030F0702030302020204" pitchFamily="66" charset="0"/>
              </a:rPr>
            </a:br>
            <a:r>
              <a:rPr lang="en-GB" sz="2000" dirty="0">
                <a:latin typeface="Comic Sans MS" panose="030F0702030302020204" pitchFamily="66" charset="0"/>
              </a:rPr>
              <a:t>Answers provided in the green box. </a:t>
            </a:r>
            <a:r>
              <a:rPr lang="en-GB" sz="2000" b="1" dirty="0">
                <a:solidFill>
                  <a:srgbClr val="FF0000"/>
                </a:solidFill>
                <a:latin typeface="Comic Sans MS" panose="030F0702030302020204" pitchFamily="66" charset="0"/>
              </a:rPr>
              <a:t>Then retest yourself!</a:t>
            </a:r>
            <a:r>
              <a:rPr lang="en-GB" sz="2000" b="1" dirty="0">
                <a:latin typeface="Comic Sans MS" panose="030F0702030302020204" pitchFamily="66" charset="0"/>
              </a:rPr>
              <a:t> </a:t>
            </a:r>
            <a:br>
              <a:rPr lang="en-GB" sz="2400" dirty="0">
                <a:latin typeface="Comic Sans MS" panose="030F0702030302020204" pitchFamily="66" charset="0"/>
              </a:rPr>
            </a:br>
            <a:endParaRPr lang="en-GB" sz="2400" dirty="0">
              <a:latin typeface="Comic Sans MS" panose="030F0702030302020204" pitchFamily="66" charset="0"/>
            </a:endParaRPr>
          </a:p>
        </p:txBody>
      </p:sp>
      <p:sp>
        <p:nvSpPr>
          <p:cNvPr id="3" name="Content Placeholder 2">
            <a:extLst>
              <a:ext uri="{FF2B5EF4-FFF2-40B4-BE49-F238E27FC236}">
                <a16:creationId xmlns:a16="http://schemas.microsoft.com/office/drawing/2014/main" id="{A8B97CF8-200F-44CE-8DB5-DB4EED9EFCD1}"/>
              </a:ext>
            </a:extLst>
          </p:cNvPr>
          <p:cNvSpPr>
            <a:spLocks noGrp="1"/>
          </p:cNvSpPr>
          <p:nvPr>
            <p:ph sz="half" idx="1"/>
          </p:nvPr>
        </p:nvSpPr>
        <p:spPr>
          <a:xfrm>
            <a:off x="0" y="1452762"/>
            <a:ext cx="5655076" cy="5405237"/>
          </a:xfrm>
          <a:solidFill>
            <a:srgbClr val="FFFF00"/>
          </a:solidFill>
          <a:ln>
            <a:solidFill>
              <a:schemeClr val="tx1"/>
            </a:solidFill>
          </a:ln>
        </p:spPr>
        <p:txBody>
          <a:bodyPr>
            <a:normAutofit fontScale="92500" lnSpcReduction="20000"/>
          </a:bodyPr>
          <a:lstStyle/>
          <a:p>
            <a:r>
              <a:rPr lang="en-GB" sz="2000" dirty="0">
                <a:latin typeface="Comic Sans MS" panose="030F0702030302020204" pitchFamily="66" charset="0"/>
              </a:rPr>
              <a:t>1. Name of German submarines that tried to cut supplies to Britain?</a:t>
            </a:r>
          </a:p>
          <a:p>
            <a:r>
              <a:rPr lang="en-GB" sz="2000" dirty="0">
                <a:latin typeface="Comic Sans MS" panose="030F0702030302020204" pitchFamily="66" charset="0"/>
              </a:rPr>
              <a:t>2. Two things people in Britain were encouraged to do?</a:t>
            </a:r>
          </a:p>
          <a:p>
            <a:r>
              <a:rPr lang="en-GB" sz="2000" dirty="0">
                <a:latin typeface="Comic Sans MS" panose="030F0702030302020204" pitchFamily="66" charset="0"/>
              </a:rPr>
              <a:t>3. The early warning system used to detect German planes? </a:t>
            </a:r>
          </a:p>
          <a:p>
            <a:r>
              <a:rPr lang="en-GB" sz="2000" dirty="0">
                <a:latin typeface="Comic Sans MS" panose="030F0702030302020204" pitchFamily="66" charset="0"/>
              </a:rPr>
              <a:t>4. Give three things the British Army had to leave in France.</a:t>
            </a:r>
          </a:p>
          <a:p>
            <a:r>
              <a:rPr lang="en-GB" sz="2000" dirty="0">
                <a:latin typeface="Comic Sans MS" panose="030F0702030302020204" pitchFamily="66" charset="0"/>
              </a:rPr>
              <a:t>5. The country which carried on providing supplies to Britain?</a:t>
            </a:r>
          </a:p>
          <a:p>
            <a:r>
              <a:rPr lang="en-GB" sz="2000" dirty="0">
                <a:latin typeface="Comic Sans MS" panose="030F0702030302020204" pitchFamily="66" charset="0"/>
              </a:rPr>
              <a:t>6. Give one good thing and one bad thing about life on the ‘Home Front’.</a:t>
            </a:r>
          </a:p>
          <a:p>
            <a:r>
              <a:rPr lang="en-GB" sz="2000" dirty="0">
                <a:latin typeface="Comic Sans MS" panose="030F0702030302020204" pitchFamily="66" charset="0"/>
              </a:rPr>
              <a:t>7. What does RAF stand for?</a:t>
            </a:r>
          </a:p>
          <a:p>
            <a:r>
              <a:rPr lang="en-GB" sz="2000" dirty="0">
                <a:latin typeface="Comic Sans MS" panose="030F0702030302020204" pitchFamily="66" charset="0"/>
              </a:rPr>
              <a:t>8. The </a:t>
            </a:r>
            <a:r>
              <a:rPr lang="en-GB" sz="2000" b="1" dirty="0">
                <a:solidFill>
                  <a:srgbClr val="7030A0"/>
                </a:solidFill>
                <a:latin typeface="Comic Sans MS" panose="030F0702030302020204" pitchFamily="66" charset="0"/>
              </a:rPr>
              <a:t>political</a:t>
            </a:r>
            <a:r>
              <a:rPr lang="en-GB" sz="2000" dirty="0">
                <a:latin typeface="Comic Sans MS" panose="030F0702030302020204" pitchFamily="66" charset="0"/>
              </a:rPr>
              <a:t> party did Hitler want to destroy?</a:t>
            </a:r>
          </a:p>
          <a:p>
            <a:r>
              <a:rPr lang="en-GB" sz="2000" dirty="0">
                <a:latin typeface="Comic Sans MS" panose="030F0702030302020204" pitchFamily="66" charset="0"/>
              </a:rPr>
              <a:t>9. Country invaded by the Nazis in June 1941?</a:t>
            </a:r>
          </a:p>
          <a:p>
            <a:r>
              <a:rPr lang="en-GB" sz="2000" dirty="0">
                <a:latin typeface="Comic Sans MS" panose="030F0702030302020204" pitchFamily="66" charset="0"/>
              </a:rPr>
              <a:t>10. Give two reasons why this invasion failed?</a:t>
            </a:r>
          </a:p>
        </p:txBody>
      </p:sp>
      <p:sp>
        <p:nvSpPr>
          <p:cNvPr id="4" name="Content Placeholder 3">
            <a:extLst>
              <a:ext uri="{FF2B5EF4-FFF2-40B4-BE49-F238E27FC236}">
                <a16:creationId xmlns:a16="http://schemas.microsoft.com/office/drawing/2014/main" id="{FFB7FAB7-8F82-42DF-B1BD-B6B2AFFF96DF}"/>
              </a:ext>
            </a:extLst>
          </p:cNvPr>
          <p:cNvSpPr>
            <a:spLocks noGrp="1"/>
          </p:cNvSpPr>
          <p:nvPr>
            <p:ph sz="half" idx="2"/>
          </p:nvPr>
        </p:nvSpPr>
        <p:spPr>
          <a:xfrm>
            <a:off x="5788242" y="1452762"/>
            <a:ext cx="3915052" cy="5405237"/>
          </a:xfrm>
          <a:solidFill>
            <a:srgbClr val="92D050"/>
          </a:solidFill>
          <a:ln>
            <a:solidFill>
              <a:schemeClr val="tx1"/>
            </a:solidFill>
          </a:ln>
        </p:spPr>
        <p:txBody>
          <a:bodyPr>
            <a:normAutofit fontScale="92500" lnSpcReduction="20000"/>
          </a:bodyPr>
          <a:lstStyle/>
          <a:p>
            <a:r>
              <a:rPr lang="en-GB" sz="2000" dirty="0">
                <a:latin typeface="Comic Sans MS" panose="030F0702030302020204" pitchFamily="66" charset="0"/>
              </a:rPr>
              <a:t>1. U-Boats.</a:t>
            </a:r>
          </a:p>
          <a:p>
            <a:r>
              <a:rPr lang="en-GB" sz="2000" dirty="0">
                <a:latin typeface="Comic Sans MS" panose="030F0702030302020204" pitchFamily="66" charset="0"/>
              </a:rPr>
              <a:t>2. Grow their own food. Not waste anything/recycle.</a:t>
            </a:r>
          </a:p>
          <a:p>
            <a:endParaRPr lang="en-GB" sz="2000" dirty="0">
              <a:latin typeface="Comic Sans MS" panose="030F0702030302020204" pitchFamily="66" charset="0"/>
            </a:endParaRPr>
          </a:p>
          <a:p>
            <a:r>
              <a:rPr lang="en-GB" sz="2000" dirty="0">
                <a:latin typeface="Comic Sans MS" panose="030F0702030302020204" pitchFamily="66" charset="0"/>
              </a:rPr>
              <a:t>3. Radar.</a:t>
            </a:r>
          </a:p>
          <a:p>
            <a:r>
              <a:rPr lang="en-GB" sz="2000" dirty="0">
                <a:latin typeface="Comic Sans MS" panose="030F0702030302020204" pitchFamily="66" charset="0"/>
              </a:rPr>
              <a:t>4. Tanks. Heavy guns. Supplies. Transport. Ammunition.</a:t>
            </a:r>
          </a:p>
          <a:p>
            <a:r>
              <a:rPr lang="en-GB" sz="2000" dirty="0">
                <a:latin typeface="Comic Sans MS" panose="030F0702030302020204" pitchFamily="66" charset="0"/>
              </a:rPr>
              <a:t>5. The USA.</a:t>
            </a:r>
          </a:p>
          <a:p>
            <a:r>
              <a:rPr lang="en-GB" sz="2000" dirty="0">
                <a:latin typeface="Comic Sans MS" panose="030F0702030302020204" pitchFamily="66" charset="0"/>
              </a:rPr>
              <a:t>6. Sharing/working together. Rationing. Bombing. Hard work.</a:t>
            </a:r>
          </a:p>
          <a:p>
            <a:endParaRPr lang="en-GB" sz="2000" dirty="0">
              <a:latin typeface="Comic Sans MS" panose="030F0702030302020204" pitchFamily="66" charset="0"/>
            </a:endParaRPr>
          </a:p>
          <a:p>
            <a:r>
              <a:rPr lang="en-GB" sz="2000" dirty="0">
                <a:latin typeface="Comic Sans MS" panose="030F0702030302020204" pitchFamily="66" charset="0"/>
              </a:rPr>
              <a:t>7. Royal Air Force.</a:t>
            </a:r>
          </a:p>
          <a:p>
            <a:r>
              <a:rPr lang="en-GB" sz="2000" dirty="0">
                <a:latin typeface="Comic Sans MS" panose="030F0702030302020204" pitchFamily="66" charset="0"/>
              </a:rPr>
              <a:t>8. The Communists.</a:t>
            </a:r>
          </a:p>
          <a:p>
            <a:r>
              <a:rPr lang="en-GB" sz="2000" dirty="0">
                <a:latin typeface="Comic Sans MS" panose="030F0702030302020204" pitchFamily="66" charset="0"/>
              </a:rPr>
              <a:t>9. Soviet Union/USSR/Russia.</a:t>
            </a:r>
          </a:p>
          <a:p>
            <a:r>
              <a:rPr lang="en-GB" sz="2000" dirty="0">
                <a:latin typeface="Comic Sans MS" panose="030F0702030302020204" pitchFamily="66" charset="0"/>
              </a:rPr>
              <a:t>10. Russian resistance. Bad weather. Lack of supplies. Size of Russia. Bad planning/decision making.</a:t>
            </a:r>
          </a:p>
        </p:txBody>
      </p:sp>
      <p:pic>
        <p:nvPicPr>
          <p:cNvPr id="5" name="Picture 4">
            <a:extLst>
              <a:ext uri="{FF2B5EF4-FFF2-40B4-BE49-F238E27FC236}">
                <a16:creationId xmlns:a16="http://schemas.microsoft.com/office/drawing/2014/main" id="{B305464A-622F-45C3-8AF1-C346298DC7EE}"/>
              </a:ext>
            </a:extLst>
          </p:cNvPr>
          <p:cNvPicPr>
            <a:picLocks noChangeAspect="1"/>
          </p:cNvPicPr>
          <p:nvPr/>
        </p:nvPicPr>
        <p:blipFill>
          <a:blip r:embed="rId2"/>
          <a:stretch>
            <a:fillRect/>
          </a:stretch>
        </p:blipFill>
        <p:spPr>
          <a:xfrm>
            <a:off x="9731153" y="1468840"/>
            <a:ext cx="2460848" cy="1376038"/>
          </a:xfrm>
          <a:prstGeom prst="rect">
            <a:avLst/>
          </a:prstGeom>
        </p:spPr>
      </p:pic>
      <p:pic>
        <p:nvPicPr>
          <p:cNvPr id="6" name="Picture 5">
            <a:extLst>
              <a:ext uri="{FF2B5EF4-FFF2-40B4-BE49-F238E27FC236}">
                <a16:creationId xmlns:a16="http://schemas.microsoft.com/office/drawing/2014/main" id="{91CF44F4-A5D8-43D5-9E41-6DFF77A683BB}"/>
              </a:ext>
            </a:extLst>
          </p:cNvPr>
          <p:cNvPicPr>
            <a:picLocks noChangeAspect="1"/>
          </p:cNvPicPr>
          <p:nvPr/>
        </p:nvPicPr>
        <p:blipFill>
          <a:blip r:embed="rId3"/>
          <a:stretch>
            <a:fillRect/>
          </a:stretch>
        </p:blipFill>
        <p:spPr>
          <a:xfrm>
            <a:off x="9731152" y="2937679"/>
            <a:ext cx="2460848" cy="1936162"/>
          </a:xfrm>
          <a:prstGeom prst="rect">
            <a:avLst/>
          </a:prstGeom>
        </p:spPr>
      </p:pic>
      <p:pic>
        <p:nvPicPr>
          <p:cNvPr id="7" name="Picture 6">
            <a:extLst>
              <a:ext uri="{FF2B5EF4-FFF2-40B4-BE49-F238E27FC236}">
                <a16:creationId xmlns:a16="http://schemas.microsoft.com/office/drawing/2014/main" id="{9A2E47B0-C459-46F4-B1A5-4FF285C14E4D}"/>
              </a:ext>
            </a:extLst>
          </p:cNvPr>
          <p:cNvPicPr>
            <a:picLocks noChangeAspect="1"/>
          </p:cNvPicPr>
          <p:nvPr/>
        </p:nvPicPr>
        <p:blipFill>
          <a:blip r:embed="rId4"/>
          <a:stretch>
            <a:fillRect/>
          </a:stretch>
        </p:blipFill>
        <p:spPr>
          <a:xfrm>
            <a:off x="9731152" y="4966642"/>
            <a:ext cx="2460848" cy="1891357"/>
          </a:xfrm>
          <a:prstGeom prst="rect">
            <a:avLst/>
          </a:prstGeom>
        </p:spPr>
      </p:pic>
    </p:spTree>
    <p:extLst>
      <p:ext uri="{BB962C8B-B14F-4D97-AF65-F5344CB8AC3E}">
        <p14:creationId xmlns:p14="http://schemas.microsoft.com/office/powerpoint/2010/main" val="977246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arn(inVertical)">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arn(inVertic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barn(inVertical)">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barn(inVertical)">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barn(inVertical)">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barn(inVertical)">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barn(inVertical)">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4">
                                            <p:txEl>
                                              <p:pRg st="8" end="8"/>
                                            </p:txEl>
                                          </p:spTgt>
                                        </p:tgtEl>
                                        <p:attrNameLst>
                                          <p:attrName>style.visibility</p:attrName>
                                        </p:attrNameLst>
                                      </p:cBhvr>
                                      <p:to>
                                        <p:strVal val="visible"/>
                                      </p:to>
                                    </p:set>
                                    <p:animEffect transition="in" filter="barn(inVertical)">
                                      <p:cBhvr>
                                        <p:cTn id="42" dur="500"/>
                                        <p:tgtEl>
                                          <p:spTgt spid="4">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animEffect transition="in" filter="barn(inVertical)">
                                      <p:cBhvr>
                                        <p:cTn id="47" dur="500"/>
                                        <p:tgtEl>
                                          <p:spTgt spid="4">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4">
                                            <p:txEl>
                                              <p:pRg st="10" end="10"/>
                                            </p:txEl>
                                          </p:spTgt>
                                        </p:tgtEl>
                                        <p:attrNameLst>
                                          <p:attrName>style.visibility</p:attrName>
                                        </p:attrNameLst>
                                      </p:cBhvr>
                                      <p:to>
                                        <p:strVal val="visible"/>
                                      </p:to>
                                    </p:set>
                                    <p:animEffect transition="in" filter="barn(inVertical)">
                                      <p:cBhvr>
                                        <p:cTn id="52" dur="500"/>
                                        <p:tgtEl>
                                          <p:spTgt spid="4">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4">
                                            <p:txEl>
                                              <p:pRg st="11" end="11"/>
                                            </p:txEl>
                                          </p:spTgt>
                                        </p:tgtEl>
                                        <p:attrNameLst>
                                          <p:attrName>style.visibility</p:attrName>
                                        </p:attrNameLst>
                                      </p:cBhvr>
                                      <p:to>
                                        <p:strVal val="visible"/>
                                      </p:to>
                                    </p:set>
                                    <p:animEffect transition="in" filter="barn(inVertical)">
                                      <p:cBhvr>
                                        <p:cTn id="57" dur="500"/>
                                        <p:tgtEl>
                                          <p:spTgt spid="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3841A-0962-4605-BD73-B06F26099D93}"/>
              </a:ext>
            </a:extLst>
          </p:cNvPr>
          <p:cNvSpPr>
            <a:spLocks noGrp="1"/>
          </p:cNvSpPr>
          <p:nvPr>
            <p:ph type="title"/>
          </p:nvPr>
        </p:nvSpPr>
        <p:spPr>
          <a:xfrm>
            <a:off x="0" y="0"/>
            <a:ext cx="12192000" cy="1615735"/>
          </a:xfrm>
          <a:solidFill>
            <a:schemeClr val="accent2">
              <a:lumMod val="40000"/>
              <a:lumOff val="60000"/>
            </a:schemeClr>
          </a:solidFill>
          <a:ln>
            <a:solidFill>
              <a:schemeClr val="tx1"/>
            </a:solidFill>
          </a:ln>
        </p:spPr>
        <p:txBody>
          <a:bodyPr>
            <a:normAutofit/>
          </a:bodyPr>
          <a:lstStyle/>
          <a:p>
            <a:pPr algn="ctr"/>
            <a:r>
              <a:rPr lang="en-GB" sz="2000" b="1" u="sng" dirty="0">
                <a:solidFill>
                  <a:srgbClr val="7030A0"/>
                </a:solidFill>
                <a:latin typeface="Comic Sans MS" panose="030F0702030302020204" pitchFamily="66" charset="0"/>
              </a:rPr>
              <a:t>Task 2 Part 1- </a:t>
            </a:r>
            <a:r>
              <a:rPr lang="en-GB" sz="2000" b="1" dirty="0">
                <a:solidFill>
                  <a:srgbClr val="7030A0"/>
                </a:solidFill>
                <a:latin typeface="Comic Sans MS" panose="030F0702030302020204" pitchFamily="66" charset="0"/>
              </a:rPr>
              <a:t>The war on the Eastern Front. Nazi Germany-v- Soviet Union (Russia).</a:t>
            </a:r>
            <a:br>
              <a:rPr lang="en-GB" sz="2000" dirty="0">
                <a:latin typeface="Comic Sans MS" panose="030F0702030302020204" pitchFamily="66" charset="0"/>
              </a:rPr>
            </a:br>
            <a:r>
              <a:rPr lang="en-GB" sz="1800" dirty="0">
                <a:latin typeface="Comic Sans MS" panose="030F0702030302020204" pitchFamily="66" charset="0"/>
              </a:rPr>
              <a:t>The Nazi invasion of Russia in 1941 did not result in a quick ‘</a:t>
            </a:r>
            <a:r>
              <a:rPr lang="en-GB" sz="1800" dirty="0">
                <a:solidFill>
                  <a:srgbClr val="FF0000"/>
                </a:solidFill>
                <a:latin typeface="Comic Sans MS" panose="030F0702030302020204" pitchFamily="66" charset="0"/>
              </a:rPr>
              <a:t>Blitzkrieg</a:t>
            </a:r>
            <a:r>
              <a:rPr lang="en-GB" sz="1800" dirty="0">
                <a:latin typeface="Comic Sans MS" panose="030F0702030302020204" pitchFamily="66" charset="0"/>
              </a:rPr>
              <a:t>’ victory. Instead Hitler had to send more troops, tanks, guns and planes to the Eastern Front. In </a:t>
            </a:r>
            <a:r>
              <a:rPr lang="en-GB" sz="1800" dirty="0">
                <a:solidFill>
                  <a:srgbClr val="FF0000"/>
                </a:solidFill>
                <a:latin typeface="Comic Sans MS" panose="030F0702030302020204" pitchFamily="66" charset="0"/>
              </a:rPr>
              <a:t>1942</a:t>
            </a:r>
            <a:r>
              <a:rPr lang="en-GB" sz="1800" dirty="0">
                <a:latin typeface="Comic Sans MS" panose="030F0702030302020204" pitchFamily="66" charset="0"/>
              </a:rPr>
              <a:t> and </a:t>
            </a:r>
            <a:r>
              <a:rPr lang="en-GB" sz="1800" dirty="0">
                <a:solidFill>
                  <a:srgbClr val="FF0000"/>
                </a:solidFill>
                <a:latin typeface="Comic Sans MS" panose="030F0702030302020204" pitchFamily="66" charset="0"/>
              </a:rPr>
              <a:t>1943</a:t>
            </a:r>
            <a:r>
              <a:rPr lang="en-GB" sz="1800" dirty="0">
                <a:latin typeface="Comic Sans MS" panose="030F0702030302020204" pitchFamily="66" charset="0"/>
              </a:rPr>
              <a:t>, the </a:t>
            </a:r>
            <a:r>
              <a:rPr lang="en-GB" sz="1800" dirty="0">
                <a:solidFill>
                  <a:srgbClr val="FF0000"/>
                </a:solidFill>
                <a:latin typeface="Comic Sans MS" panose="030F0702030302020204" pitchFamily="66" charset="0"/>
              </a:rPr>
              <a:t>Germans</a:t>
            </a:r>
            <a:r>
              <a:rPr lang="en-GB" sz="1800" dirty="0">
                <a:latin typeface="Comic Sans MS" panose="030F0702030302020204" pitchFamily="66" charset="0"/>
              </a:rPr>
              <a:t> suffered serious </a:t>
            </a:r>
            <a:r>
              <a:rPr lang="en-GB" sz="1800" dirty="0">
                <a:solidFill>
                  <a:srgbClr val="FF0000"/>
                </a:solidFill>
                <a:latin typeface="Comic Sans MS" panose="030F0702030302020204" pitchFamily="66" charset="0"/>
              </a:rPr>
              <a:t>military</a:t>
            </a:r>
            <a:r>
              <a:rPr lang="en-GB" sz="1800" dirty="0">
                <a:latin typeface="Comic Sans MS" panose="030F0702030302020204" pitchFamily="66" charset="0"/>
              </a:rPr>
              <a:t> </a:t>
            </a:r>
            <a:r>
              <a:rPr lang="en-GB" sz="1800" dirty="0">
                <a:solidFill>
                  <a:srgbClr val="FF0000"/>
                </a:solidFill>
                <a:latin typeface="Comic Sans MS" panose="030F0702030302020204" pitchFamily="66" charset="0"/>
              </a:rPr>
              <a:t>defeats</a:t>
            </a:r>
            <a:r>
              <a:rPr lang="en-GB" sz="1800" dirty="0">
                <a:latin typeface="Comic Sans MS" panose="030F0702030302020204" pitchFamily="66" charset="0"/>
              </a:rPr>
              <a:t>, at </a:t>
            </a:r>
            <a:r>
              <a:rPr lang="en-GB" sz="1800" dirty="0">
                <a:solidFill>
                  <a:srgbClr val="FF0000"/>
                </a:solidFill>
                <a:latin typeface="Comic Sans MS" panose="030F0702030302020204" pitchFamily="66" charset="0"/>
              </a:rPr>
              <a:t>Stalingrad</a:t>
            </a:r>
            <a:r>
              <a:rPr lang="en-GB" sz="1800" dirty="0">
                <a:latin typeface="Comic Sans MS" panose="030F0702030302020204" pitchFamily="66" charset="0"/>
              </a:rPr>
              <a:t> and </a:t>
            </a:r>
            <a:r>
              <a:rPr lang="en-GB" sz="1800" dirty="0">
                <a:solidFill>
                  <a:srgbClr val="FF0000"/>
                </a:solidFill>
                <a:latin typeface="Comic Sans MS" panose="030F0702030302020204" pitchFamily="66" charset="0"/>
              </a:rPr>
              <a:t>Kursk</a:t>
            </a:r>
            <a:r>
              <a:rPr lang="en-GB" sz="1800" dirty="0">
                <a:latin typeface="Comic Sans MS" panose="030F0702030302020204" pitchFamily="66" charset="0"/>
              </a:rPr>
              <a:t>.</a:t>
            </a:r>
            <a:br>
              <a:rPr lang="en-GB" sz="1800" dirty="0">
                <a:latin typeface="Comic Sans MS" panose="030F0702030302020204" pitchFamily="66" charset="0"/>
              </a:rPr>
            </a:br>
            <a:r>
              <a:rPr lang="en-GB" sz="1800" b="1" dirty="0">
                <a:solidFill>
                  <a:srgbClr val="7030A0"/>
                </a:solidFill>
                <a:latin typeface="Comic Sans MS" panose="030F0702030302020204" pitchFamily="66" charset="0"/>
              </a:rPr>
              <a:t>Task 2 Part 1:</a:t>
            </a:r>
            <a:r>
              <a:rPr lang="en-GB" sz="1800" dirty="0">
                <a:latin typeface="Comic Sans MS" panose="030F0702030302020204" pitchFamily="66" charset="0"/>
              </a:rPr>
              <a:t> </a:t>
            </a:r>
            <a:r>
              <a:rPr lang="en-GB" sz="1800" b="1" dirty="0">
                <a:solidFill>
                  <a:srgbClr val="7030A0"/>
                </a:solidFill>
                <a:latin typeface="Comic Sans MS" panose="030F0702030302020204" pitchFamily="66" charset="0"/>
              </a:rPr>
              <a:t>Which defeat was the most significant for the Germans? </a:t>
            </a:r>
            <a:r>
              <a:rPr lang="en-GB" sz="1800" b="1" u="sng" dirty="0">
                <a:solidFill>
                  <a:srgbClr val="7030A0"/>
                </a:solidFill>
                <a:latin typeface="Comic Sans MS" panose="030F0702030302020204" pitchFamily="66" charset="0"/>
              </a:rPr>
              <a:t>Write a paragraph explaining your decision.</a:t>
            </a:r>
            <a:endParaRPr lang="en-GB" sz="2000" u="sng" dirty="0">
              <a:latin typeface="Comic Sans MS" panose="030F0702030302020204" pitchFamily="66" charset="0"/>
            </a:endParaRPr>
          </a:p>
        </p:txBody>
      </p:sp>
      <p:sp>
        <p:nvSpPr>
          <p:cNvPr id="3" name="Content Placeholder 2">
            <a:extLst>
              <a:ext uri="{FF2B5EF4-FFF2-40B4-BE49-F238E27FC236}">
                <a16:creationId xmlns:a16="http://schemas.microsoft.com/office/drawing/2014/main" id="{BF212C53-BECD-409C-9394-F7FE4FF4F173}"/>
              </a:ext>
            </a:extLst>
          </p:cNvPr>
          <p:cNvSpPr>
            <a:spLocks noGrp="1"/>
          </p:cNvSpPr>
          <p:nvPr>
            <p:ph sz="half" idx="1"/>
          </p:nvPr>
        </p:nvSpPr>
        <p:spPr>
          <a:xfrm>
            <a:off x="0" y="1695636"/>
            <a:ext cx="6019800" cy="5162364"/>
          </a:xfrm>
          <a:solidFill>
            <a:srgbClr val="FFFF00"/>
          </a:solidFill>
          <a:ln>
            <a:solidFill>
              <a:schemeClr val="tx1"/>
            </a:solidFill>
          </a:ln>
        </p:spPr>
        <p:txBody>
          <a:bodyPr>
            <a:normAutofit fontScale="92500" lnSpcReduction="10000"/>
          </a:bodyPr>
          <a:lstStyle/>
          <a:p>
            <a:r>
              <a:rPr lang="en-GB" sz="1800" dirty="0">
                <a:latin typeface="Comic Sans MS" panose="030F0702030302020204" pitchFamily="66" charset="0"/>
              </a:rPr>
              <a:t>1942: The Battle of Stalingrad.</a:t>
            </a:r>
          </a:p>
          <a:p>
            <a:r>
              <a:rPr lang="en-GB" sz="1800" dirty="0">
                <a:latin typeface="Comic Sans MS" panose="030F0702030302020204" pitchFamily="66" charset="0"/>
              </a:rPr>
              <a:t>Watch the video clip: </a:t>
            </a:r>
            <a:r>
              <a:rPr lang="en-GB" sz="1800" dirty="0">
                <a:hlinkClick r:id="rId2"/>
              </a:rPr>
              <a:t>https://www.youtube.com/watch?v=i2gUIyczTsY&amp;t=39s</a:t>
            </a:r>
            <a:endParaRPr lang="en-GB" sz="1800" dirty="0">
              <a:latin typeface="Comic Sans MS" panose="030F0702030302020204" pitchFamily="66" charset="0"/>
            </a:endParaRPr>
          </a:p>
          <a:p>
            <a:r>
              <a:rPr lang="en-GB" sz="1800" dirty="0">
                <a:latin typeface="Comic Sans MS" panose="030F0702030302020204" pitchFamily="66" charset="0"/>
              </a:rPr>
              <a:t>Choose from one of the following activities.</a:t>
            </a:r>
          </a:p>
          <a:p>
            <a:r>
              <a:rPr lang="en-GB" sz="1800" dirty="0">
                <a:latin typeface="Comic Sans MS" panose="030F0702030302020204" pitchFamily="66" charset="0"/>
              </a:rPr>
              <a:t>A) Create your own illustrated story board to show the main events of the Battle of Stalingrad.</a:t>
            </a:r>
          </a:p>
          <a:p>
            <a:r>
              <a:rPr lang="en-GB" sz="1800" dirty="0">
                <a:latin typeface="Comic Sans MS" panose="030F0702030302020204" pitchFamily="66" charset="0"/>
              </a:rPr>
              <a:t>B) Design an Allied propaganda poster. The aim of the poster is to celebrate the victory at Stalingrad, showing Soviet (Russian) strengths and Nazi (German) weaknesses.</a:t>
            </a:r>
          </a:p>
          <a:p>
            <a:pPr marL="0" indent="0">
              <a:buNone/>
            </a:pPr>
            <a:r>
              <a:rPr lang="en-GB" sz="1800" b="1" dirty="0">
                <a:solidFill>
                  <a:srgbClr val="002060"/>
                </a:solidFill>
                <a:latin typeface="Comic Sans MS" panose="030F0702030302020204" pitchFamily="66" charset="0"/>
              </a:rPr>
              <a:t>C) Challenge Task! Describe 3 reasons why the battle was a significant defeat for the Germans.</a:t>
            </a:r>
          </a:p>
          <a:p>
            <a:pPr marL="0" indent="0">
              <a:buNone/>
            </a:pPr>
            <a:r>
              <a:rPr lang="en-GB" sz="1800" b="1" u="sng" dirty="0">
                <a:solidFill>
                  <a:srgbClr val="FF0000"/>
                </a:solidFill>
                <a:latin typeface="Comic Sans MS" panose="030F0702030302020204" pitchFamily="66" charset="0"/>
              </a:rPr>
              <a:t>Paragraph Sentence Starters</a:t>
            </a:r>
          </a:p>
          <a:p>
            <a:r>
              <a:rPr lang="en-GB" sz="1800" b="1" dirty="0">
                <a:solidFill>
                  <a:srgbClr val="FF0000"/>
                </a:solidFill>
                <a:latin typeface="Comic Sans MS" panose="030F0702030302020204" pitchFamily="66" charset="0"/>
              </a:rPr>
              <a:t>E.g. One reason the Battle of Stalingrad was a significant defeat for the Germans was…</a:t>
            </a:r>
          </a:p>
          <a:p>
            <a:r>
              <a:rPr lang="en-GB" sz="1800" b="1" dirty="0">
                <a:solidFill>
                  <a:srgbClr val="FF0000"/>
                </a:solidFill>
                <a:latin typeface="Comic Sans MS" panose="030F0702030302020204" pitchFamily="66" charset="0"/>
              </a:rPr>
              <a:t>Another reason why the battle was a significant defeat for the Germans was…</a:t>
            </a:r>
          </a:p>
          <a:p>
            <a:r>
              <a:rPr lang="en-GB" sz="1800" b="1" dirty="0">
                <a:solidFill>
                  <a:srgbClr val="FF0000"/>
                </a:solidFill>
                <a:latin typeface="Comic Sans MS" panose="030F0702030302020204" pitchFamily="66" charset="0"/>
              </a:rPr>
              <a:t>A third reason why the battle was a…</a:t>
            </a:r>
          </a:p>
        </p:txBody>
      </p:sp>
      <p:pic>
        <p:nvPicPr>
          <p:cNvPr id="6" name="Content Placeholder 5" descr="A person sitting on top of a dirt field&#10;&#10;Description automatically generated">
            <a:extLst>
              <a:ext uri="{FF2B5EF4-FFF2-40B4-BE49-F238E27FC236}">
                <a16:creationId xmlns:a16="http://schemas.microsoft.com/office/drawing/2014/main" id="{B412EB9E-AE29-48D7-9FB4-BE0964531A4E}"/>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9410700" y="1695636"/>
            <a:ext cx="2714625" cy="2190750"/>
          </a:xfrm>
          <a:solidFill>
            <a:srgbClr val="92D050"/>
          </a:solidFill>
          <a:ln>
            <a:solidFill>
              <a:schemeClr val="tx1"/>
            </a:solidFill>
          </a:ln>
        </p:spPr>
      </p:pic>
      <p:pic>
        <p:nvPicPr>
          <p:cNvPr id="4" name="Picture 3">
            <a:extLst>
              <a:ext uri="{FF2B5EF4-FFF2-40B4-BE49-F238E27FC236}">
                <a16:creationId xmlns:a16="http://schemas.microsoft.com/office/drawing/2014/main" id="{1B903C44-1D3A-4B4B-B8A9-CCE2EA59114F}"/>
              </a:ext>
            </a:extLst>
          </p:cNvPr>
          <p:cNvPicPr>
            <a:picLocks noChangeAspect="1"/>
          </p:cNvPicPr>
          <p:nvPr/>
        </p:nvPicPr>
        <p:blipFill>
          <a:blip r:embed="rId4"/>
          <a:stretch>
            <a:fillRect/>
          </a:stretch>
        </p:blipFill>
        <p:spPr>
          <a:xfrm>
            <a:off x="6169198" y="1695636"/>
            <a:ext cx="3060527" cy="2333439"/>
          </a:xfrm>
          <a:prstGeom prst="rect">
            <a:avLst/>
          </a:prstGeom>
        </p:spPr>
      </p:pic>
      <p:pic>
        <p:nvPicPr>
          <p:cNvPr id="7" name="Picture 6">
            <a:extLst>
              <a:ext uri="{FF2B5EF4-FFF2-40B4-BE49-F238E27FC236}">
                <a16:creationId xmlns:a16="http://schemas.microsoft.com/office/drawing/2014/main" id="{7CBD367D-8B48-4122-9386-047F4622C940}"/>
              </a:ext>
            </a:extLst>
          </p:cNvPr>
          <p:cNvPicPr>
            <a:picLocks noChangeAspect="1"/>
          </p:cNvPicPr>
          <p:nvPr/>
        </p:nvPicPr>
        <p:blipFill>
          <a:blip r:embed="rId5"/>
          <a:stretch>
            <a:fillRect/>
          </a:stretch>
        </p:blipFill>
        <p:spPr>
          <a:xfrm>
            <a:off x="8078780" y="4061491"/>
            <a:ext cx="2033588" cy="2749024"/>
          </a:xfrm>
          <a:prstGeom prst="rect">
            <a:avLst/>
          </a:prstGeom>
        </p:spPr>
      </p:pic>
      <p:pic>
        <p:nvPicPr>
          <p:cNvPr id="8" name="Picture 7">
            <a:extLst>
              <a:ext uri="{FF2B5EF4-FFF2-40B4-BE49-F238E27FC236}">
                <a16:creationId xmlns:a16="http://schemas.microsoft.com/office/drawing/2014/main" id="{AFE5929C-2DF1-4E37-AA09-7A979722208F}"/>
              </a:ext>
            </a:extLst>
          </p:cNvPr>
          <p:cNvPicPr>
            <a:picLocks noChangeAspect="1"/>
          </p:cNvPicPr>
          <p:nvPr/>
        </p:nvPicPr>
        <p:blipFill>
          <a:blip r:embed="rId6"/>
          <a:stretch>
            <a:fillRect/>
          </a:stretch>
        </p:blipFill>
        <p:spPr>
          <a:xfrm>
            <a:off x="10156809" y="4257675"/>
            <a:ext cx="2035191" cy="2600325"/>
          </a:xfrm>
          <a:prstGeom prst="rect">
            <a:avLst/>
          </a:prstGeom>
        </p:spPr>
      </p:pic>
      <p:pic>
        <p:nvPicPr>
          <p:cNvPr id="9" name="Picture 8">
            <a:extLst>
              <a:ext uri="{FF2B5EF4-FFF2-40B4-BE49-F238E27FC236}">
                <a16:creationId xmlns:a16="http://schemas.microsoft.com/office/drawing/2014/main" id="{53194F2F-1F8B-4995-8209-5999548B98AF}"/>
              </a:ext>
            </a:extLst>
          </p:cNvPr>
          <p:cNvPicPr>
            <a:picLocks noChangeAspect="1"/>
          </p:cNvPicPr>
          <p:nvPr/>
        </p:nvPicPr>
        <p:blipFill>
          <a:blip r:embed="rId7"/>
          <a:stretch>
            <a:fillRect/>
          </a:stretch>
        </p:blipFill>
        <p:spPr>
          <a:xfrm>
            <a:off x="6054635" y="4108976"/>
            <a:ext cx="1979704" cy="2724103"/>
          </a:xfrm>
          <a:prstGeom prst="rect">
            <a:avLst/>
          </a:prstGeom>
        </p:spPr>
      </p:pic>
    </p:spTree>
    <p:extLst>
      <p:ext uri="{BB962C8B-B14F-4D97-AF65-F5344CB8AC3E}">
        <p14:creationId xmlns:p14="http://schemas.microsoft.com/office/powerpoint/2010/main" val="1655168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A2BEF-07EF-42BD-BDBB-03F99500EEC7}"/>
              </a:ext>
            </a:extLst>
          </p:cNvPr>
          <p:cNvSpPr>
            <a:spLocks noGrp="1"/>
          </p:cNvSpPr>
          <p:nvPr>
            <p:ph type="title"/>
          </p:nvPr>
        </p:nvSpPr>
        <p:spPr>
          <a:xfrm>
            <a:off x="0" y="1"/>
            <a:ext cx="12192000" cy="1047564"/>
          </a:xfrm>
          <a:solidFill>
            <a:schemeClr val="accent2">
              <a:lumMod val="40000"/>
              <a:lumOff val="60000"/>
            </a:schemeClr>
          </a:solidFill>
          <a:ln>
            <a:solidFill>
              <a:schemeClr val="accent1"/>
            </a:solidFill>
          </a:ln>
        </p:spPr>
        <p:txBody>
          <a:bodyPr>
            <a:normAutofit fontScale="90000"/>
          </a:bodyPr>
          <a:lstStyle/>
          <a:p>
            <a:pPr algn="ctr"/>
            <a:r>
              <a:rPr lang="en-GB" sz="2800" b="1" u="sng" dirty="0">
                <a:solidFill>
                  <a:srgbClr val="7030A0"/>
                </a:solidFill>
                <a:latin typeface="Comic Sans MS" panose="030F0702030302020204" pitchFamily="66" charset="0"/>
              </a:rPr>
              <a:t>Task 2 Part 2</a:t>
            </a:r>
            <a:r>
              <a:rPr lang="en-GB" sz="2800" b="1" dirty="0">
                <a:solidFill>
                  <a:srgbClr val="7030A0"/>
                </a:solidFill>
                <a:latin typeface="Comic Sans MS" panose="030F0702030302020204" pitchFamily="66" charset="0"/>
              </a:rPr>
              <a:t>:</a:t>
            </a:r>
            <a:r>
              <a:rPr lang="en-GB" sz="2800" dirty="0">
                <a:latin typeface="Comic Sans MS" panose="030F0702030302020204" pitchFamily="66" charset="0"/>
              </a:rPr>
              <a:t> </a:t>
            </a:r>
            <a:r>
              <a:rPr lang="en-GB" sz="2800" b="1" dirty="0">
                <a:solidFill>
                  <a:srgbClr val="7030A0"/>
                </a:solidFill>
                <a:latin typeface="Comic Sans MS" panose="030F0702030302020204" pitchFamily="66" charset="0"/>
              </a:rPr>
              <a:t>Which defeat was the most significant for the Germans?</a:t>
            </a:r>
            <a:br>
              <a:rPr lang="en-GB" sz="2800" b="1" dirty="0">
                <a:solidFill>
                  <a:srgbClr val="7030A0"/>
                </a:solidFill>
                <a:latin typeface="Comic Sans MS" panose="030F0702030302020204" pitchFamily="66" charset="0"/>
              </a:rPr>
            </a:br>
            <a:r>
              <a:rPr lang="en-GB" sz="2800" b="1" dirty="0">
                <a:solidFill>
                  <a:srgbClr val="7030A0"/>
                </a:solidFill>
                <a:latin typeface="Comic Sans MS" panose="030F0702030302020204" pitchFamily="66" charset="0"/>
              </a:rPr>
              <a:t>The Battle of Stalingrad or the Battle of Kursk?</a:t>
            </a:r>
            <a:endParaRPr lang="en-GB" sz="2800" dirty="0"/>
          </a:p>
        </p:txBody>
      </p:sp>
      <p:pic>
        <p:nvPicPr>
          <p:cNvPr id="6" name="Content Placeholder 5" descr="A vintage photo of a group of people in a field&#10;&#10;Description automatically generated">
            <a:extLst>
              <a:ext uri="{FF2B5EF4-FFF2-40B4-BE49-F238E27FC236}">
                <a16:creationId xmlns:a16="http://schemas.microsoft.com/office/drawing/2014/main" id="{1D2AA85B-AB35-4BC4-A8C5-B720AF2E7E74}"/>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525" y="1162003"/>
            <a:ext cx="3355851" cy="1883562"/>
          </a:xfrm>
        </p:spPr>
      </p:pic>
      <p:sp>
        <p:nvSpPr>
          <p:cNvPr id="4" name="Content Placeholder 3">
            <a:extLst>
              <a:ext uri="{FF2B5EF4-FFF2-40B4-BE49-F238E27FC236}">
                <a16:creationId xmlns:a16="http://schemas.microsoft.com/office/drawing/2014/main" id="{2C70DD1D-1134-4A73-B26D-2BA26D69A7F3}"/>
              </a:ext>
            </a:extLst>
          </p:cNvPr>
          <p:cNvSpPr>
            <a:spLocks noGrp="1"/>
          </p:cNvSpPr>
          <p:nvPr>
            <p:ph sz="half" idx="2"/>
          </p:nvPr>
        </p:nvSpPr>
        <p:spPr>
          <a:xfrm>
            <a:off x="5948039" y="1136342"/>
            <a:ext cx="6243961" cy="5721657"/>
          </a:xfrm>
          <a:solidFill>
            <a:srgbClr val="92D050"/>
          </a:solidFill>
          <a:ln>
            <a:solidFill>
              <a:schemeClr val="tx1"/>
            </a:solidFill>
          </a:ln>
        </p:spPr>
        <p:txBody>
          <a:bodyPr>
            <a:normAutofit fontScale="77500" lnSpcReduction="20000"/>
          </a:bodyPr>
          <a:lstStyle/>
          <a:p>
            <a:r>
              <a:rPr lang="en-GB" sz="2300" dirty="0">
                <a:latin typeface="Comic Sans MS" panose="030F0702030302020204" pitchFamily="66" charset="0"/>
              </a:rPr>
              <a:t>1943: The Battle of Kursk.</a:t>
            </a:r>
          </a:p>
          <a:p>
            <a:pPr marL="457200" indent="-457200">
              <a:buAutoNum type="arabicPeriod"/>
            </a:pPr>
            <a:r>
              <a:rPr lang="en-GB" sz="2300" dirty="0">
                <a:latin typeface="Comic Sans MS" panose="030F0702030302020204" pitchFamily="66" charset="0"/>
              </a:rPr>
              <a:t>Watch the video clip (link provided on this slide) </a:t>
            </a:r>
          </a:p>
          <a:p>
            <a:r>
              <a:rPr lang="en-GB" sz="2000" dirty="0">
                <a:hlinkClick r:id="rId3"/>
              </a:rPr>
              <a:t>https://www.youtube.com/watch?v=6udnj7PvZZ8</a:t>
            </a:r>
            <a:endParaRPr lang="en-GB" sz="2000" dirty="0"/>
          </a:p>
          <a:p>
            <a:r>
              <a:rPr lang="en-GB" sz="2000" dirty="0">
                <a:hlinkClick r:id="rId4"/>
              </a:rPr>
              <a:t>https://www.youtube.com/watch?v=rQlFi9s_e2s&amp;t=25s</a:t>
            </a:r>
            <a:endParaRPr lang="en-GB" sz="2300" dirty="0">
              <a:latin typeface="Comic Sans MS" panose="030F0702030302020204" pitchFamily="66" charset="0"/>
            </a:endParaRPr>
          </a:p>
          <a:p>
            <a:endParaRPr lang="en-GB" sz="2300" dirty="0">
              <a:latin typeface="Comic Sans MS" panose="030F0702030302020204" pitchFamily="66" charset="0"/>
            </a:endParaRPr>
          </a:p>
          <a:p>
            <a:pPr marL="0" indent="0">
              <a:buNone/>
            </a:pPr>
            <a:r>
              <a:rPr lang="en-GB" sz="2300" dirty="0">
                <a:latin typeface="Comic Sans MS" panose="030F0702030302020204" pitchFamily="66" charset="0"/>
              </a:rPr>
              <a:t>2. Choose from one of the following activities.</a:t>
            </a:r>
          </a:p>
          <a:p>
            <a:r>
              <a:rPr lang="en-GB" sz="2300" dirty="0">
                <a:latin typeface="Comic Sans MS" panose="030F0702030302020204" pitchFamily="66" charset="0"/>
              </a:rPr>
              <a:t>A) Create your own illustrated story board to show the main events of the Battle of Kursk.</a:t>
            </a:r>
          </a:p>
          <a:p>
            <a:r>
              <a:rPr lang="en-GB" sz="2300" dirty="0">
                <a:latin typeface="Comic Sans MS" panose="030F0702030302020204" pitchFamily="66" charset="0"/>
              </a:rPr>
              <a:t>B) Produce a newspaper front page (including headline) on the significance of the Battle of Kursk. This can be either a British, German or Russian newspaper. You need to describe the main events of the battle.</a:t>
            </a:r>
          </a:p>
          <a:p>
            <a:r>
              <a:rPr lang="en-GB" sz="2300" b="1" dirty="0">
                <a:solidFill>
                  <a:srgbClr val="002060"/>
                </a:solidFill>
                <a:latin typeface="Comic Sans MS" panose="030F0702030302020204" pitchFamily="66" charset="0"/>
              </a:rPr>
              <a:t>C) Challenge task! Which defeat was the most significant for the Germans, Stalingrad or Kursk? You need to include details about both battles and explain why they were both significant.</a:t>
            </a:r>
          </a:p>
          <a:p>
            <a:r>
              <a:rPr lang="en-GB" sz="2300" b="1" dirty="0">
                <a:solidFill>
                  <a:srgbClr val="FF0000"/>
                </a:solidFill>
                <a:latin typeface="Comic Sans MS" panose="030F0702030302020204" pitchFamily="66" charset="0"/>
              </a:rPr>
              <a:t>You then need to select one of the battles and explain why it was more significant than the other, in terms of it’s role in the final defeat of Nazi Germany.</a:t>
            </a:r>
          </a:p>
          <a:p>
            <a:endParaRPr lang="en-GB" dirty="0"/>
          </a:p>
        </p:txBody>
      </p:sp>
      <p:pic>
        <p:nvPicPr>
          <p:cNvPr id="3" name="Picture 2">
            <a:extLst>
              <a:ext uri="{FF2B5EF4-FFF2-40B4-BE49-F238E27FC236}">
                <a16:creationId xmlns:a16="http://schemas.microsoft.com/office/drawing/2014/main" id="{1F4DA2A7-7FC6-451D-9EA9-63FE0832E722}"/>
              </a:ext>
            </a:extLst>
          </p:cNvPr>
          <p:cNvPicPr>
            <a:picLocks noChangeAspect="1"/>
          </p:cNvPicPr>
          <p:nvPr/>
        </p:nvPicPr>
        <p:blipFill>
          <a:blip r:embed="rId5"/>
          <a:stretch>
            <a:fillRect/>
          </a:stretch>
        </p:blipFill>
        <p:spPr>
          <a:xfrm>
            <a:off x="2954138" y="3108681"/>
            <a:ext cx="2887738" cy="1600200"/>
          </a:xfrm>
          <a:prstGeom prst="rect">
            <a:avLst/>
          </a:prstGeom>
        </p:spPr>
      </p:pic>
      <p:pic>
        <p:nvPicPr>
          <p:cNvPr id="5" name="Picture 4">
            <a:extLst>
              <a:ext uri="{FF2B5EF4-FFF2-40B4-BE49-F238E27FC236}">
                <a16:creationId xmlns:a16="http://schemas.microsoft.com/office/drawing/2014/main" id="{5E04DFF9-61F6-4B05-91F9-E98F9E709703}"/>
              </a:ext>
            </a:extLst>
          </p:cNvPr>
          <p:cNvPicPr>
            <a:picLocks noChangeAspect="1"/>
          </p:cNvPicPr>
          <p:nvPr/>
        </p:nvPicPr>
        <p:blipFill>
          <a:blip r:embed="rId6"/>
          <a:stretch>
            <a:fillRect/>
          </a:stretch>
        </p:blipFill>
        <p:spPr>
          <a:xfrm>
            <a:off x="0" y="4778682"/>
            <a:ext cx="3365376" cy="2093035"/>
          </a:xfrm>
          <a:prstGeom prst="rect">
            <a:avLst/>
          </a:prstGeom>
        </p:spPr>
      </p:pic>
      <p:pic>
        <p:nvPicPr>
          <p:cNvPr id="7" name="Picture 6">
            <a:extLst>
              <a:ext uri="{FF2B5EF4-FFF2-40B4-BE49-F238E27FC236}">
                <a16:creationId xmlns:a16="http://schemas.microsoft.com/office/drawing/2014/main" id="{34BA3B46-C25B-4610-B6D0-962BC0062718}"/>
              </a:ext>
            </a:extLst>
          </p:cNvPr>
          <p:cNvPicPr>
            <a:picLocks noChangeAspect="1"/>
          </p:cNvPicPr>
          <p:nvPr/>
        </p:nvPicPr>
        <p:blipFill>
          <a:blip r:embed="rId7"/>
          <a:stretch>
            <a:fillRect/>
          </a:stretch>
        </p:blipFill>
        <p:spPr>
          <a:xfrm>
            <a:off x="3533775" y="4747451"/>
            <a:ext cx="2308101" cy="2124266"/>
          </a:xfrm>
          <a:prstGeom prst="rect">
            <a:avLst/>
          </a:prstGeom>
        </p:spPr>
      </p:pic>
      <p:pic>
        <p:nvPicPr>
          <p:cNvPr id="8" name="Picture 7">
            <a:extLst>
              <a:ext uri="{FF2B5EF4-FFF2-40B4-BE49-F238E27FC236}">
                <a16:creationId xmlns:a16="http://schemas.microsoft.com/office/drawing/2014/main" id="{22C7D5C3-831B-4C89-B360-868C44DD6775}"/>
              </a:ext>
            </a:extLst>
          </p:cNvPr>
          <p:cNvPicPr>
            <a:picLocks noChangeAspect="1"/>
          </p:cNvPicPr>
          <p:nvPr/>
        </p:nvPicPr>
        <p:blipFill>
          <a:blip r:embed="rId8"/>
          <a:stretch>
            <a:fillRect/>
          </a:stretch>
        </p:blipFill>
        <p:spPr>
          <a:xfrm>
            <a:off x="-104775" y="3108681"/>
            <a:ext cx="3005832" cy="1600200"/>
          </a:xfrm>
          <a:prstGeom prst="rect">
            <a:avLst/>
          </a:prstGeom>
        </p:spPr>
      </p:pic>
      <p:pic>
        <p:nvPicPr>
          <p:cNvPr id="9" name="Picture 8">
            <a:extLst>
              <a:ext uri="{FF2B5EF4-FFF2-40B4-BE49-F238E27FC236}">
                <a16:creationId xmlns:a16="http://schemas.microsoft.com/office/drawing/2014/main" id="{EE8DE5C8-289B-4C6D-9F01-BD0389A5BF7F}"/>
              </a:ext>
            </a:extLst>
          </p:cNvPr>
          <p:cNvPicPr>
            <a:picLocks noChangeAspect="1"/>
          </p:cNvPicPr>
          <p:nvPr/>
        </p:nvPicPr>
        <p:blipFill>
          <a:blip r:embed="rId9"/>
          <a:stretch>
            <a:fillRect/>
          </a:stretch>
        </p:blipFill>
        <p:spPr>
          <a:xfrm>
            <a:off x="3365376" y="1187535"/>
            <a:ext cx="2562225" cy="1781175"/>
          </a:xfrm>
          <a:prstGeom prst="rect">
            <a:avLst/>
          </a:prstGeom>
        </p:spPr>
      </p:pic>
    </p:spTree>
    <p:extLst>
      <p:ext uri="{BB962C8B-B14F-4D97-AF65-F5344CB8AC3E}">
        <p14:creationId xmlns:p14="http://schemas.microsoft.com/office/powerpoint/2010/main" val="1870113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D2CBD90C-8606-4F78-9015-FCABC64E0108}"/>
              </a:ext>
            </a:extLst>
          </p:cNvPr>
          <p:cNvSpPr>
            <a:spLocks noGrp="1"/>
          </p:cNvSpPr>
          <p:nvPr>
            <p:ph type="title"/>
          </p:nvPr>
        </p:nvSpPr>
        <p:spPr>
          <a:xfrm>
            <a:off x="0" y="0"/>
            <a:ext cx="12192000" cy="1509203"/>
          </a:xfrm>
          <a:solidFill>
            <a:schemeClr val="accent2">
              <a:lumMod val="40000"/>
              <a:lumOff val="60000"/>
            </a:schemeClr>
          </a:solidFill>
          <a:ln>
            <a:solidFill>
              <a:schemeClr val="tx1"/>
            </a:solidFill>
          </a:ln>
        </p:spPr>
        <p:txBody>
          <a:bodyPr>
            <a:normAutofit/>
          </a:bodyPr>
          <a:lstStyle/>
          <a:p>
            <a:pPr algn="ctr"/>
            <a:r>
              <a:rPr lang="en-GB" sz="2400" b="1" dirty="0">
                <a:solidFill>
                  <a:srgbClr val="FF0000"/>
                </a:solidFill>
                <a:latin typeface="Comic Sans MS" panose="030F0702030302020204" pitchFamily="66" charset="0"/>
              </a:rPr>
              <a:t>Task 3: Testing Numeracy – Produce a graph outlining the number of deaths each country suffered during WW2. </a:t>
            </a:r>
          </a:p>
        </p:txBody>
      </p:sp>
      <p:sp>
        <p:nvSpPr>
          <p:cNvPr id="7" name="Content Placeholder 9">
            <a:extLst>
              <a:ext uri="{FF2B5EF4-FFF2-40B4-BE49-F238E27FC236}">
                <a16:creationId xmlns:a16="http://schemas.microsoft.com/office/drawing/2014/main" id="{274B1EC8-00F2-4EC2-806C-04353F57B297}"/>
              </a:ext>
            </a:extLst>
          </p:cNvPr>
          <p:cNvSpPr>
            <a:spLocks noGrp="1"/>
          </p:cNvSpPr>
          <p:nvPr>
            <p:ph sz="half" idx="1"/>
          </p:nvPr>
        </p:nvSpPr>
        <p:spPr>
          <a:xfrm>
            <a:off x="37352" y="1509203"/>
            <a:ext cx="5911234" cy="5229225"/>
          </a:xfrm>
          <a:solidFill>
            <a:srgbClr val="FFFF00"/>
          </a:solidFill>
          <a:ln>
            <a:solidFill>
              <a:schemeClr val="tx1"/>
            </a:solidFill>
          </a:ln>
        </p:spPr>
        <p:txBody>
          <a:bodyPr>
            <a:normAutofit fontScale="92500"/>
          </a:bodyPr>
          <a:lstStyle/>
          <a:p>
            <a:pPr marL="0" indent="0">
              <a:buNone/>
            </a:pPr>
            <a:r>
              <a:rPr lang="en-GB" sz="2400" dirty="0">
                <a:latin typeface="Comic Sans MS" panose="030F0702030302020204" pitchFamily="66" charset="0"/>
              </a:rPr>
              <a:t>For the graph information you will need to follow this link and research carefully each country death statistics, put them in order and them produce your graph. Examples of graphs e.g. line graph, bar chart, pie graph.</a:t>
            </a:r>
          </a:p>
          <a:p>
            <a:pPr marL="0" indent="0">
              <a:buNone/>
            </a:pPr>
            <a:r>
              <a:rPr lang="en-GB" sz="2400" dirty="0">
                <a:solidFill>
                  <a:srgbClr val="FF0000"/>
                </a:solidFill>
                <a:latin typeface="Comic Sans MS" panose="030F0702030302020204" pitchFamily="66" charset="0"/>
              </a:rPr>
              <a:t>Link provided: </a:t>
            </a:r>
          </a:p>
          <a:p>
            <a:pPr marL="0" indent="0">
              <a:buNone/>
            </a:pPr>
            <a:r>
              <a:rPr lang="en-GB" sz="2400" dirty="0">
                <a:latin typeface="Comic Sans MS" panose="030F0702030302020204" pitchFamily="66" charset="0"/>
                <a:hlinkClick r:id="rId2"/>
              </a:rPr>
              <a:t>https://worldpopulationreview.com/countries/world-war-two-casualties-by-country/</a:t>
            </a:r>
            <a:endParaRPr lang="en-GB" sz="2400" dirty="0">
              <a:latin typeface="Comic Sans MS" panose="030F0702030302020204" pitchFamily="66" charset="0"/>
            </a:endParaRPr>
          </a:p>
          <a:p>
            <a:pPr marL="0" indent="0">
              <a:buNone/>
            </a:pPr>
            <a:endParaRPr lang="en-GB" sz="2400" dirty="0">
              <a:latin typeface="Comic Sans MS" panose="030F0702030302020204" pitchFamily="66" charset="0"/>
            </a:endParaRPr>
          </a:p>
          <a:p>
            <a:pPr marL="0" indent="0">
              <a:buNone/>
            </a:pPr>
            <a:r>
              <a:rPr lang="en-GB" sz="2200" dirty="0">
                <a:solidFill>
                  <a:srgbClr val="002060"/>
                </a:solidFill>
                <a:latin typeface="Comic Sans MS" panose="030F0702030302020204" pitchFamily="66" charset="0"/>
              </a:rPr>
              <a:t>Challenge: Why do you think the top 3 countries on the graph have the highest death toll? </a:t>
            </a:r>
            <a:r>
              <a:rPr lang="en-GB" sz="2200" b="1" dirty="0">
                <a:solidFill>
                  <a:srgbClr val="002060"/>
                </a:solidFill>
                <a:latin typeface="Comic Sans MS" panose="030F0702030302020204" pitchFamily="66" charset="0"/>
              </a:rPr>
              <a:t>Explain in a paragraph using prior own knowledge.</a:t>
            </a:r>
          </a:p>
          <a:p>
            <a:pPr marL="0" indent="0">
              <a:buNone/>
            </a:pPr>
            <a:r>
              <a:rPr lang="en-GB" sz="1900" b="1" dirty="0">
                <a:solidFill>
                  <a:srgbClr val="FF0000"/>
                </a:solidFill>
                <a:latin typeface="Comic Sans MS" panose="030F0702030302020204" pitchFamily="66" charset="0"/>
              </a:rPr>
              <a:t>‘I think _____, _______ and _____ had the highest death toll because…’</a:t>
            </a:r>
          </a:p>
        </p:txBody>
      </p:sp>
      <p:pic>
        <p:nvPicPr>
          <p:cNvPr id="12" name="Picture 11" descr="A picture containing text, map&#10;&#10;Description automatically generated">
            <a:extLst>
              <a:ext uri="{FF2B5EF4-FFF2-40B4-BE49-F238E27FC236}">
                <a16:creationId xmlns:a16="http://schemas.microsoft.com/office/drawing/2014/main" id="{A104657C-3DED-4A19-9F0D-CFDA6BD5A1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0698" y="1601199"/>
            <a:ext cx="4936164" cy="2692453"/>
          </a:xfrm>
          <a:prstGeom prst="rect">
            <a:avLst/>
          </a:prstGeom>
        </p:spPr>
      </p:pic>
      <p:pic>
        <p:nvPicPr>
          <p:cNvPr id="14" name="Picture 13" descr="A group of people in a field&#10;&#10;Description automatically generated">
            <a:extLst>
              <a:ext uri="{FF2B5EF4-FFF2-40B4-BE49-F238E27FC236}">
                <a16:creationId xmlns:a16="http://schemas.microsoft.com/office/drawing/2014/main" id="{3E26A856-247F-4233-AA47-F4DC0ADA15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76732" y="4385648"/>
            <a:ext cx="3181362" cy="2198032"/>
          </a:xfrm>
          <a:prstGeom prst="rect">
            <a:avLst/>
          </a:prstGeom>
        </p:spPr>
      </p:pic>
      <p:pic>
        <p:nvPicPr>
          <p:cNvPr id="1026" name="Picture 2" descr="This is the average gear a soldier in WW2 carried - Americas ...">
            <a:extLst>
              <a:ext uri="{FF2B5EF4-FFF2-40B4-BE49-F238E27FC236}">
                <a16:creationId xmlns:a16="http://schemas.microsoft.com/office/drawing/2014/main" id="{95AA1B79-C823-4930-95F3-5DDBF08CDD5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39250" y="4479235"/>
            <a:ext cx="2952750" cy="1974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0867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19259-17FB-4525-9094-5FDF478ACB2F}"/>
              </a:ext>
            </a:extLst>
          </p:cNvPr>
          <p:cNvSpPr>
            <a:spLocks noGrp="1"/>
          </p:cNvSpPr>
          <p:nvPr>
            <p:ph type="title"/>
          </p:nvPr>
        </p:nvSpPr>
        <p:spPr>
          <a:xfrm>
            <a:off x="0" y="18255"/>
            <a:ext cx="12192000" cy="1807370"/>
          </a:xfrm>
          <a:solidFill>
            <a:schemeClr val="accent2">
              <a:lumMod val="40000"/>
              <a:lumOff val="60000"/>
            </a:schemeClr>
          </a:solidFill>
          <a:ln>
            <a:solidFill>
              <a:schemeClr val="tx1"/>
            </a:solidFill>
          </a:ln>
        </p:spPr>
        <p:txBody>
          <a:bodyPr>
            <a:normAutofit fontScale="90000"/>
          </a:bodyPr>
          <a:lstStyle/>
          <a:p>
            <a:pPr marL="342900" indent="-342900" algn="ctr">
              <a:buFont typeface="Arial" panose="020B0604020202020204" pitchFamily="34" charset="0"/>
              <a:buChar char="•"/>
            </a:pPr>
            <a:br>
              <a:rPr lang="en-GB" sz="2000" dirty="0">
                <a:latin typeface="Comic Sans MS" panose="030F0702030302020204" pitchFamily="66" charset="0"/>
              </a:rPr>
            </a:br>
            <a:br>
              <a:rPr lang="en-GB" sz="2000" dirty="0">
                <a:latin typeface="Comic Sans MS" panose="030F0702030302020204" pitchFamily="66" charset="0"/>
              </a:rPr>
            </a:br>
            <a:br>
              <a:rPr lang="en-GB" sz="2000" dirty="0">
                <a:latin typeface="Comic Sans MS" panose="030F0702030302020204" pitchFamily="66" charset="0"/>
              </a:rPr>
            </a:br>
            <a:r>
              <a:rPr lang="en-GB" sz="2000" b="1" dirty="0">
                <a:solidFill>
                  <a:srgbClr val="0070C0"/>
                </a:solidFill>
                <a:latin typeface="Comic Sans MS" panose="030F0702030302020204" pitchFamily="66" charset="0"/>
              </a:rPr>
              <a:t>Task 4. The Battle of the Atlantic: The defeat of the Nazi U-Boats.</a:t>
            </a:r>
            <a:br>
              <a:rPr lang="en-GB" sz="2000" b="1" dirty="0">
                <a:solidFill>
                  <a:srgbClr val="0070C0"/>
                </a:solidFill>
                <a:latin typeface="Comic Sans MS" panose="030F0702030302020204" pitchFamily="66" charset="0"/>
              </a:rPr>
            </a:br>
            <a:r>
              <a:rPr lang="en-GB" sz="2000" dirty="0">
                <a:latin typeface="Comic Sans MS" panose="030F0702030302020204" pitchFamily="66" charset="0"/>
              </a:rPr>
              <a:t>During WW2, Britain relied on supplies coming from the USA, across the Atlantic Ocean. </a:t>
            </a:r>
            <a:br>
              <a:rPr lang="en-GB" sz="2000" dirty="0">
                <a:latin typeface="Comic Sans MS" panose="030F0702030302020204" pitchFamily="66" charset="0"/>
              </a:rPr>
            </a:br>
            <a:r>
              <a:rPr lang="en-GB" sz="2000" dirty="0">
                <a:latin typeface="Comic Sans MS" panose="030F0702030302020204" pitchFamily="66" charset="0"/>
              </a:rPr>
              <a:t>German U-Boats (submarines) were sinking many of the ships carrying these supplies. </a:t>
            </a:r>
            <a:br>
              <a:rPr lang="en-GB" sz="2000" dirty="0">
                <a:latin typeface="Comic Sans MS" panose="030F0702030302020204" pitchFamily="66" charset="0"/>
              </a:rPr>
            </a:br>
            <a:r>
              <a:rPr lang="en-GB" sz="2000" dirty="0">
                <a:latin typeface="Comic Sans MS" panose="030F0702030302020204" pitchFamily="66" charset="0"/>
              </a:rPr>
              <a:t>By 1942, the Germans were sinking supply ships faster than they could be replaced. </a:t>
            </a:r>
            <a:br>
              <a:rPr lang="en-GB" sz="2000" dirty="0">
                <a:latin typeface="Comic Sans MS" panose="030F0702030302020204" pitchFamily="66" charset="0"/>
              </a:rPr>
            </a:br>
            <a:r>
              <a:rPr lang="en-GB" sz="2000" dirty="0">
                <a:latin typeface="Comic Sans MS" panose="030F0702030302020204" pitchFamily="66" charset="0"/>
              </a:rPr>
              <a:t>Winston Churchill knew that this crisis needed to be stopped if Britain was going to remain in the war.</a:t>
            </a:r>
            <a:br>
              <a:rPr lang="en-GB" sz="2000" dirty="0">
                <a:latin typeface="Comic Sans MS" panose="030F0702030302020204" pitchFamily="66" charset="0"/>
              </a:rPr>
            </a:br>
            <a:r>
              <a:rPr lang="en-GB" sz="2000" b="1" dirty="0">
                <a:solidFill>
                  <a:srgbClr val="7030A0"/>
                </a:solidFill>
                <a:latin typeface="Comic Sans MS" panose="030F0702030302020204" pitchFamily="66" charset="0"/>
              </a:rPr>
              <a:t>Task 3. How were the Nazi U-Boats defeated?</a:t>
            </a:r>
            <a:br>
              <a:rPr lang="en-GB" sz="2000" dirty="0">
                <a:latin typeface="Comic Sans MS" panose="030F0702030302020204" pitchFamily="66" charset="0"/>
              </a:rPr>
            </a:br>
            <a:br>
              <a:rPr lang="en-GB" sz="2000" dirty="0">
                <a:latin typeface="Comic Sans MS" panose="030F0702030302020204" pitchFamily="66" charset="0"/>
              </a:rPr>
            </a:br>
            <a:br>
              <a:rPr lang="en-GB" sz="2000" dirty="0">
                <a:latin typeface="Comic Sans MS" panose="030F0702030302020204" pitchFamily="66" charset="0"/>
              </a:rPr>
            </a:br>
            <a:endParaRPr lang="en-GB" sz="2000" dirty="0">
              <a:latin typeface="Comic Sans MS" panose="030F0702030302020204" pitchFamily="66" charset="0"/>
            </a:endParaRPr>
          </a:p>
        </p:txBody>
      </p:sp>
      <p:sp>
        <p:nvSpPr>
          <p:cNvPr id="3" name="Content Placeholder 2">
            <a:extLst>
              <a:ext uri="{FF2B5EF4-FFF2-40B4-BE49-F238E27FC236}">
                <a16:creationId xmlns:a16="http://schemas.microsoft.com/office/drawing/2014/main" id="{409F9630-CE43-4569-8B31-2501FB72531D}"/>
              </a:ext>
            </a:extLst>
          </p:cNvPr>
          <p:cNvSpPr>
            <a:spLocks noGrp="1"/>
          </p:cNvSpPr>
          <p:nvPr>
            <p:ph sz="half" idx="1"/>
          </p:nvPr>
        </p:nvSpPr>
        <p:spPr>
          <a:xfrm>
            <a:off x="-1" y="1899820"/>
            <a:ext cx="6516211" cy="4958179"/>
          </a:xfrm>
          <a:solidFill>
            <a:srgbClr val="FFFF00"/>
          </a:solidFill>
          <a:ln>
            <a:solidFill>
              <a:schemeClr val="tx1"/>
            </a:solidFill>
          </a:ln>
        </p:spPr>
        <p:txBody>
          <a:bodyPr>
            <a:normAutofit/>
          </a:bodyPr>
          <a:lstStyle/>
          <a:p>
            <a:pPr marL="0" indent="0">
              <a:buNone/>
            </a:pPr>
            <a:r>
              <a:rPr lang="en-GB" sz="2000" dirty="0">
                <a:latin typeface="Comic Sans MS" panose="030F0702030302020204" pitchFamily="66" charset="0"/>
              </a:rPr>
              <a:t>1. Watch the video clip (link provided on this slide).</a:t>
            </a:r>
          </a:p>
          <a:p>
            <a:pPr marL="0" indent="0">
              <a:buNone/>
            </a:pPr>
            <a:r>
              <a:rPr lang="en-GB" sz="2000" dirty="0">
                <a:hlinkClick r:id="rId2"/>
              </a:rPr>
              <a:t>https://www.youtube.com/watch?v=S8KRgDGLqHE</a:t>
            </a:r>
            <a:endParaRPr lang="en-GB" sz="2000" dirty="0">
              <a:latin typeface="Comic Sans MS" panose="030F0702030302020204" pitchFamily="66" charset="0"/>
            </a:endParaRPr>
          </a:p>
          <a:p>
            <a:pPr marL="0" indent="0">
              <a:buNone/>
            </a:pPr>
            <a:r>
              <a:rPr lang="en-GB" sz="2000" dirty="0">
                <a:latin typeface="Comic Sans MS" panose="030F0702030302020204" pitchFamily="66" charset="0"/>
              </a:rPr>
              <a:t>2. Choose one of the following activities.</a:t>
            </a:r>
          </a:p>
          <a:p>
            <a:r>
              <a:rPr lang="en-GB" sz="2000" dirty="0">
                <a:latin typeface="Comic Sans MS" panose="030F0702030302020204" pitchFamily="66" charset="0"/>
              </a:rPr>
              <a:t>A) Create your own illustrated storyboard to show how the Nazi U-Boats were defeated.</a:t>
            </a:r>
          </a:p>
          <a:p>
            <a:r>
              <a:rPr lang="en-GB" sz="2000" dirty="0">
                <a:latin typeface="Comic Sans MS" panose="030F0702030302020204" pitchFamily="66" charset="0"/>
              </a:rPr>
              <a:t>B) Design either a medal or a monument to celebrate (show) the part science and technology played in defeating the Nazi U-Boats.</a:t>
            </a:r>
          </a:p>
          <a:p>
            <a:pPr marL="0" indent="0">
              <a:buNone/>
            </a:pPr>
            <a:r>
              <a:rPr lang="en-GB" sz="2000" b="1" dirty="0">
                <a:solidFill>
                  <a:srgbClr val="002060"/>
                </a:solidFill>
                <a:latin typeface="Comic Sans MS" panose="030F0702030302020204" pitchFamily="66" charset="0"/>
              </a:rPr>
              <a:t>Challenge! Extended writing activity. </a:t>
            </a:r>
            <a:r>
              <a:rPr lang="en-GB" sz="2000" b="1" u="sng" dirty="0">
                <a:solidFill>
                  <a:srgbClr val="002060"/>
                </a:solidFill>
                <a:latin typeface="Comic Sans MS" panose="030F0702030302020204" pitchFamily="66" charset="0"/>
              </a:rPr>
              <a:t>See next slide.</a:t>
            </a:r>
          </a:p>
          <a:p>
            <a:r>
              <a:rPr lang="en-GB" sz="2000" b="1" dirty="0">
                <a:solidFill>
                  <a:srgbClr val="FF0000"/>
                </a:solidFill>
                <a:latin typeface="Comic Sans MS" panose="030F0702030302020204" pitchFamily="66" charset="0"/>
              </a:rPr>
              <a:t>‘The main reason the Nazi U-Boats were defeated was the entry of the USA into WW2.’ How far do you agree with this statement?</a:t>
            </a:r>
          </a:p>
          <a:p>
            <a:r>
              <a:rPr lang="en-GB" sz="2000" b="1" dirty="0">
                <a:solidFill>
                  <a:srgbClr val="FF0000"/>
                </a:solidFill>
                <a:latin typeface="Comic Sans MS" panose="030F0702030302020204" pitchFamily="66" charset="0"/>
              </a:rPr>
              <a:t>Use the video link to further your research.</a:t>
            </a:r>
          </a:p>
        </p:txBody>
      </p:sp>
      <p:pic>
        <p:nvPicPr>
          <p:cNvPr id="5" name="Content Placeholder 4">
            <a:extLst>
              <a:ext uri="{FF2B5EF4-FFF2-40B4-BE49-F238E27FC236}">
                <a16:creationId xmlns:a16="http://schemas.microsoft.com/office/drawing/2014/main" id="{F1C603DF-036C-40C3-9CC0-5C437A8A1D54}"/>
              </a:ext>
            </a:extLst>
          </p:cNvPr>
          <p:cNvPicPr>
            <a:picLocks noGrp="1" noChangeAspect="1"/>
          </p:cNvPicPr>
          <p:nvPr>
            <p:ph sz="half" idx="2"/>
          </p:nvPr>
        </p:nvPicPr>
        <p:blipFill>
          <a:blip r:embed="rId3"/>
          <a:stretch>
            <a:fillRect/>
          </a:stretch>
        </p:blipFill>
        <p:spPr>
          <a:xfrm>
            <a:off x="6695334" y="1899820"/>
            <a:ext cx="3029691" cy="1529180"/>
          </a:xfrm>
          <a:prstGeom prst="rect">
            <a:avLst/>
          </a:prstGeom>
        </p:spPr>
      </p:pic>
      <p:pic>
        <p:nvPicPr>
          <p:cNvPr id="6" name="Picture 5">
            <a:extLst>
              <a:ext uri="{FF2B5EF4-FFF2-40B4-BE49-F238E27FC236}">
                <a16:creationId xmlns:a16="http://schemas.microsoft.com/office/drawing/2014/main" id="{58D3F48D-C003-40A8-B41E-03C32D3BE028}"/>
              </a:ext>
            </a:extLst>
          </p:cNvPr>
          <p:cNvPicPr>
            <a:picLocks noChangeAspect="1"/>
          </p:cNvPicPr>
          <p:nvPr/>
        </p:nvPicPr>
        <p:blipFill>
          <a:blip r:embed="rId4"/>
          <a:stretch>
            <a:fillRect/>
          </a:stretch>
        </p:blipFill>
        <p:spPr>
          <a:xfrm>
            <a:off x="6695334" y="3479801"/>
            <a:ext cx="2952750" cy="1552575"/>
          </a:xfrm>
          <a:prstGeom prst="rect">
            <a:avLst/>
          </a:prstGeom>
        </p:spPr>
      </p:pic>
      <p:pic>
        <p:nvPicPr>
          <p:cNvPr id="7" name="Picture 6">
            <a:extLst>
              <a:ext uri="{FF2B5EF4-FFF2-40B4-BE49-F238E27FC236}">
                <a16:creationId xmlns:a16="http://schemas.microsoft.com/office/drawing/2014/main" id="{61360BB7-B514-4F48-A826-416A01C908CF}"/>
              </a:ext>
            </a:extLst>
          </p:cNvPr>
          <p:cNvPicPr>
            <a:picLocks noChangeAspect="1"/>
          </p:cNvPicPr>
          <p:nvPr/>
        </p:nvPicPr>
        <p:blipFill>
          <a:blip r:embed="rId5"/>
          <a:stretch>
            <a:fillRect/>
          </a:stretch>
        </p:blipFill>
        <p:spPr>
          <a:xfrm>
            <a:off x="9715870" y="4192589"/>
            <a:ext cx="2466975" cy="2647156"/>
          </a:xfrm>
          <a:prstGeom prst="rect">
            <a:avLst/>
          </a:prstGeom>
        </p:spPr>
      </p:pic>
      <p:pic>
        <p:nvPicPr>
          <p:cNvPr id="8" name="Picture 7">
            <a:extLst>
              <a:ext uri="{FF2B5EF4-FFF2-40B4-BE49-F238E27FC236}">
                <a16:creationId xmlns:a16="http://schemas.microsoft.com/office/drawing/2014/main" id="{F25E4CE8-2C60-43F4-93D7-51E78D78C3CF}"/>
              </a:ext>
            </a:extLst>
          </p:cNvPr>
          <p:cNvPicPr>
            <a:picLocks noChangeAspect="1"/>
          </p:cNvPicPr>
          <p:nvPr/>
        </p:nvPicPr>
        <p:blipFill>
          <a:blip r:embed="rId6"/>
          <a:stretch>
            <a:fillRect/>
          </a:stretch>
        </p:blipFill>
        <p:spPr>
          <a:xfrm>
            <a:off x="9801966" y="1899820"/>
            <a:ext cx="2294784" cy="2114550"/>
          </a:xfrm>
          <a:prstGeom prst="rect">
            <a:avLst/>
          </a:prstGeom>
        </p:spPr>
      </p:pic>
      <p:pic>
        <p:nvPicPr>
          <p:cNvPr id="1026" name="Picture 2" descr="Stunning photos reveal the brutal conditions faced by sailors ...">
            <a:extLst>
              <a:ext uri="{FF2B5EF4-FFF2-40B4-BE49-F238E27FC236}">
                <a16:creationId xmlns:a16="http://schemas.microsoft.com/office/drawing/2014/main" id="{B111F69D-9B3C-4574-B185-1957A3B9391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95334" y="5083177"/>
            <a:ext cx="2952750" cy="1724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9656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EED1C-1349-404A-A614-924966A68129}"/>
              </a:ext>
            </a:extLst>
          </p:cNvPr>
          <p:cNvSpPr>
            <a:spLocks noGrp="1"/>
          </p:cNvSpPr>
          <p:nvPr>
            <p:ph type="title"/>
          </p:nvPr>
        </p:nvSpPr>
        <p:spPr>
          <a:xfrm>
            <a:off x="0" y="0"/>
            <a:ext cx="12192000" cy="1509203"/>
          </a:xfrm>
          <a:solidFill>
            <a:schemeClr val="accent2">
              <a:lumMod val="40000"/>
              <a:lumOff val="60000"/>
            </a:schemeClr>
          </a:solidFill>
          <a:ln>
            <a:solidFill>
              <a:schemeClr val="tx1"/>
            </a:solidFill>
          </a:ln>
        </p:spPr>
        <p:txBody>
          <a:bodyPr>
            <a:normAutofit/>
          </a:bodyPr>
          <a:lstStyle/>
          <a:p>
            <a:pPr algn="ctr"/>
            <a:r>
              <a:rPr lang="en-GB" sz="2400" b="1" dirty="0">
                <a:solidFill>
                  <a:srgbClr val="0070C0"/>
                </a:solidFill>
                <a:latin typeface="Comic Sans MS" panose="030F0702030302020204" pitchFamily="66" charset="0"/>
              </a:rPr>
              <a:t>Task 4. The Battle of the Atlantic: The defeat of the Nazi U-Boats.</a:t>
            </a:r>
            <a:br>
              <a:rPr lang="en-GB" sz="2400" b="1" dirty="0">
                <a:solidFill>
                  <a:srgbClr val="0070C0"/>
                </a:solidFill>
                <a:latin typeface="Comic Sans MS" panose="030F0702030302020204" pitchFamily="66" charset="0"/>
              </a:rPr>
            </a:br>
            <a:r>
              <a:rPr lang="en-GB" sz="2400" b="1" dirty="0">
                <a:solidFill>
                  <a:srgbClr val="FF0000"/>
                </a:solidFill>
                <a:latin typeface="Comic Sans MS" panose="030F0702030302020204" pitchFamily="66" charset="0"/>
              </a:rPr>
              <a:t>Challenge Activity!  </a:t>
            </a:r>
            <a:r>
              <a:rPr lang="en-GB" sz="2400" b="1" dirty="0">
                <a:solidFill>
                  <a:srgbClr val="002060"/>
                </a:solidFill>
                <a:latin typeface="Comic Sans MS" panose="030F0702030302020204" pitchFamily="66" charset="0"/>
              </a:rPr>
              <a:t>‘The main reason Nazi U-Boats were defeated was the entry of the USA into WW2’ </a:t>
            </a:r>
            <a:r>
              <a:rPr lang="en-GB" sz="2400" b="1" dirty="0">
                <a:solidFill>
                  <a:srgbClr val="FF0000"/>
                </a:solidFill>
                <a:latin typeface="Comic Sans MS" panose="030F0702030302020204" pitchFamily="66" charset="0"/>
              </a:rPr>
              <a:t>How far do you agree with this statement? </a:t>
            </a:r>
          </a:p>
        </p:txBody>
      </p:sp>
      <p:pic>
        <p:nvPicPr>
          <p:cNvPr id="11" name="Content Placeholder 10">
            <a:extLst>
              <a:ext uri="{FF2B5EF4-FFF2-40B4-BE49-F238E27FC236}">
                <a16:creationId xmlns:a16="http://schemas.microsoft.com/office/drawing/2014/main" id="{32E6A2E0-7B90-46D5-8752-CB476E71C5A3}"/>
              </a:ext>
            </a:extLst>
          </p:cNvPr>
          <p:cNvPicPr>
            <a:picLocks noGrp="1" noChangeAspect="1"/>
          </p:cNvPicPr>
          <p:nvPr>
            <p:ph sz="half" idx="2"/>
          </p:nvPr>
        </p:nvPicPr>
        <p:blipFill>
          <a:blip r:embed="rId2"/>
          <a:stretch>
            <a:fillRect/>
          </a:stretch>
        </p:blipFill>
        <p:spPr>
          <a:xfrm>
            <a:off x="6172199" y="1628774"/>
            <a:ext cx="2466975" cy="2466975"/>
          </a:xfrm>
          <a:prstGeom prst="rect">
            <a:avLst/>
          </a:prstGeom>
        </p:spPr>
      </p:pic>
      <p:sp>
        <p:nvSpPr>
          <p:cNvPr id="10" name="Content Placeholder 9">
            <a:extLst>
              <a:ext uri="{FF2B5EF4-FFF2-40B4-BE49-F238E27FC236}">
                <a16:creationId xmlns:a16="http://schemas.microsoft.com/office/drawing/2014/main" id="{8DCB59B5-426B-47D6-A059-419C8CD67242}"/>
              </a:ext>
            </a:extLst>
          </p:cNvPr>
          <p:cNvSpPr>
            <a:spLocks noGrp="1"/>
          </p:cNvSpPr>
          <p:nvPr>
            <p:ph sz="half" idx="1"/>
          </p:nvPr>
        </p:nvSpPr>
        <p:spPr>
          <a:xfrm>
            <a:off x="19049" y="1628774"/>
            <a:ext cx="5911234" cy="5229225"/>
          </a:xfrm>
          <a:solidFill>
            <a:srgbClr val="FFFF00"/>
          </a:solidFill>
          <a:ln>
            <a:solidFill>
              <a:schemeClr val="tx1"/>
            </a:solidFill>
          </a:ln>
        </p:spPr>
        <p:txBody>
          <a:bodyPr>
            <a:normAutofit fontScale="70000" lnSpcReduction="20000"/>
          </a:bodyPr>
          <a:lstStyle/>
          <a:p>
            <a:r>
              <a:rPr lang="en-GB" b="1" dirty="0">
                <a:solidFill>
                  <a:srgbClr val="FF0000"/>
                </a:solidFill>
                <a:latin typeface="Comic Sans MS" panose="030F0702030302020204" pitchFamily="66" charset="0"/>
              </a:rPr>
              <a:t>Challenge! You can use these sentence starts to help you.</a:t>
            </a:r>
          </a:p>
          <a:p>
            <a:r>
              <a:rPr lang="en-GB" dirty="0">
                <a:latin typeface="Comic Sans MS" panose="030F0702030302020204" pitchFamily="66" charset="0"/>
              </a:rPr>
              <a:t>The USA entering the war was a significant reason the Nazi U-Boats were defeated. The USA entering the war meant that the Allies had…</a:t>
            </a:r>
          </a:p>
          <a:p>
            <a:r>
              <a:rPr lang="en-GB" dirty="0">
                <a:latin typeface="Comic Sans MS" panose="030F0702030302020204" pitchFamily="66" charset="0"/>
              </a:rPr>
              <a:t>Another significant factor that helped the Allies defeat the Nazi U-Boats was science and technology. An example of this is when the Allies used…</a:t>
            </a:r>
          </a:p>
          <a:p>
            <a:r>
              <a:rPr lang="en-GB" dirty="0">
                <a:latin typeface="Comic Sans MS" panose="030F0702030302020204" pitchFamily="66" charset="0"/>
              </a:rPr>
              <a:t>Another significant factor that helped the Allies was… (luck, code breaking, poor German planning).</a:t>
            </a:r>
          </a:p>
          <a:p>
            <a:r>
              <a:rPr lang="en-GB" dirty="0">
                <a:latin typeface="Comic Sans MS" panose="030F0702030302020204" pitchFamily="66" charset="0"/>
              </a:rPr>
              <a:t>Overall I think that the most significant factor that helped the Allies defeat the Nazi U-Boats was…</a:t>
            </a:r>
          </a:p>
          <a:p>
            <a:r>
              <a:rPr lang="en-GB" dirty="0">
                <a:latin typeface="Comic Sans MS" panose="030F0702030302020204" pitchFamily="66" charset="0"/>
              </a:rPr>
              <a:t>I think this because…</a:t>
            </a:r>
          </a:p>
          <a:p>
            <a:r>
              <a:rPr lang="en-GB" dirty="0">
                <a:hlinkClick r:id="rId3"/>
              </a:rPr>
              <a:t>https://www.youtube.com/watch?v=Y_hGQVD9H9E&amp;t=107s</a:t>
            </a:r>
            <a:endParaRPr lang="en-GB" dirty="0">
              <a:latin typeface="Comic Sans MS" panose="030F0702030302020204" pitchFamily="66" charset="0"/>
            </a:endParaRPr>
          </a:p>
          <a:p>
            <a:endParaRPr lang="en-GB" dirty="0"/>
          </a:p>
        </p:txBody>
      </p:sp>
      <p:pic>
        <p:nvPicPr>
          <p:cNvPr id="12" name="Picture 11">
            <a:extLst>
              <a:ext uri="{FF2B5EF4-FFF2-40B4-BE49-F238E27FC236}">
                <a16:creationId xmlns:a16="http://schemas.microsoft.com/office/drawing/2014/main" id="{8EE1EDF5-77AB-4086-A95B-E7A106C363E6}"/>
              </a:ext>
            </a:extLst>
          </p:cNvPr>
          <p:cNvPicPr>
            <a:picLocks noChangeAspect="1"/>
          </p:cNvPicPr>
          <p:nvPr/>
        </p:nvPicPr>
        <p:blipFill>
          <a:blip r:embed="rId4"/>
          <a:stretch>
            <a:fillRect/>
          </a:stretch>
        </p:blipFill>
        <p:spPr>
          <a:xfrm>
            <a:off x="8881090" y="1628774"/>
            <a:ext cx="3291861" cy="2466975"/>
          </a:xfrm>
          <a:prstGeom prst="rect">
            <a:avLst/>
          </a:prstGeom>
        </p:spPr>
      </p:pic>
      <p:pic>
        <p:nvPicPr>
          <p:cNvPr id="13" name="Picture 12">
            <a:extLst>
              <a:ext uri="{FF2B5EF4-FFF2-40B4-BE49-F238E27FC236}">
                <a16:creationId xmlns:a16="http://schemas.microsoft.com/office/drawing/2014/main" id="{0A7756D5-8FCA-4B20-898F-D50DA4FF93BA}"/>
              </a:ext>
            </a:extLst>
          </p:cNvPr>
          <p:cNvPicPr>
            <a:picLocks noChangeAspect="1"/>
          </p:cNvPicPr>
          <p:nvPr/>
        </p:nvPicPr>
        <p:blipFill>
          <a:blip r:embed="rId5"/>
          <a:stretch>
            <a:fillRect/>
          </a:stretch>
        </p:blipFill>
        <p:spPr>
          <a:xfrm>
            <a:off x="8881090" y="4215319"/>
            <a:ext cx="3291861" cy="2642679"/>
          </a:xfrm>
          <a:prstGeom prst="rect">
            <a:avLst/>
          </a:prstGeom>
        </p:spPr>
      </p:pic>
      <p:pic>
        <p:nvPicPr>
          <p:cNvPr id="14" name="Picture 13">
            <a:extLst>
              <a:ext uri="{FF2B5EF4-FFF2-40B4-BE49-F238E27FC236}">
                <a16:creationId xmlns:a16="http://schemas.microsoft.com/office/drawing/2014/main" id="{BF84A2D0-128E-4AE8-991D-9D26CC50FF8B}"/>
              </a:ext>
            </a:extLst>
          </p:cNvPr>
          <p:cNvPicPr>
            <a:picLocks noChangeAspect="1"/>
          </p:cNvPicPr>
          <p:nvPr/>
        </p:nvPicPr>
        <p:blipFill>
          <a:blip r:embed="rId6"/>
          <a:stretch>
            <a:fillRect/>
          </a:stretch>
        </p:blipFill>
        <p:spPr>
          <a:xfrm>
            <a:off x="5981698" y="4215319"/>
            <a:ext cx="2847975" cy="2642679"/>
          </a:xfrm>
          <a:prstGeom prst="rect">
            <a:avLst/>
          </a:prstGeom>
        </p:spPr>
      </p:pic>
    </p:spTree>
    <p:extLst>
      <p:ext uri="{BB962C8B-B14F-4D97-AF65-F5344CB8AC3E}">
        <p14:creationId xmlns:p14="http://schemas.microsoft.com/office/powerpoint/2010/main" val="2302069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F6226-7786-4809-9FB9-5C50E205722B}"/>
              </a:ext>
            </a:extLst>
          </p:cNvPr>
          <p:cNvSpPr>
            <a:spLocks noGrp="1"/>
          </p:cNvSpPr>
          <p:nvPr>
            <p:ph type="title"/>
          </p:nvPr>
        </p:nvSpPr>
        <p:spPr>
          <a:xfrm>
            <a:off x="0" y="0"/>
            <a:ext cx="12191999" cy="1716447"/>
          </a:xfrm>
          <a:solidFill>
            <a:schemeClr val="accent2">
              <a:lumMod val="40000"/>
              <a:lumOff val="60000"/>
            </a:schemeClr>
          </a:solidFill>
          <a:ln>
            <a:solidFill>
              <a:schemeClr val="tx1"/>
            </a:solidFill>
          </a:ln>
        </p:spPr>
        <p:txBody>
          <a:bodyPr>
            <a:normAutofit fontScale="90000"/>
          </a:bodyPr>
          <a:lstStyle/>
          <a:p>
            <a:pPr algn="ctr"/>
            <a:br>
              <a:rPr lang="en-GB" sz="2200" b="1" dirty="0">
                <a:solidFill>
                  <a:srgbClr val="0070C0"/>
                </a:solidFill>
                <a:latin typeface="Comic Sans MS" panose="030F0702030302020204" pitchFamily="66" charset="0"/>
              </a:rPr>
            </a:br>
            <a:r>
              <a:rPr lang="en-GB" sz="2200" b="1" dirty="0">
                <a:solidFill>
                  <a:srgbClr val="0070C0"/>
                </a:solidFill>
                <a:latin typeface="Comic Sans MS" panose="030F0702030302020204" pitchFamily="66" charset="0"/>
              </a:rPr>
              <a:t>Task 5. Medicine in WW2.</a:t>
            </a:r>
            <a:br>
              <a:rPr lang="en-GB" sz="2200" b="1" dirty="0">
                <a:solidFill>
                  <a:srgbClr val="0070C0"/>
                </a:solidFill>
                <a:latin typeface="Comic Sans MS" panose="030F0702030302020204" pitchFamily="66" charset="0"/>
              </a:rPr>
            </a:br>
            <a:br>
              <a:rPr lang="en-GB" sz="2200" b="1" dirty="0">
                <a:solidFill>
                  <a:srgbClr val="0070C0"/>
                </a:solidFill>
                <a:latin typeface="Comic Sans MS" panose="030F0702030302020204" pitchFamily="66" charset="0"/>
              </a:rPr>
            </a:br>
            <a:r>
              <a:rPr lang="en-GB" sz="2000" dirty="0">
                <a:latin typeface="Comic Sans MS" panose="030F0702030302020204" pitchFamily="66" charset="0"/>
              </a:rPr>
              <a:t>WW2 increased progress in development of medicine. There were developments of existing treatments and technology. There were also new treatments that were introduced because of the impact of the large numbers of casualties caused by WW2.</a:t>
            </a:r>
            <a:br>
              <a:rPr lang="en-GB" sz="2000" dirty="0">
                <a:latin typeface="Comic Sans MS" panose="030F0702030302020204" pitchFamily="66" charset="0"/>
              </a:rPr>
            </a:br>
            <a:br>
              <a:rPr lang="en-GB" sz="2000" dirty="0">
                <a:solidFill>
                  <a:srgbClr val="0070C0"/>
                </a:solidFill>
                <a:latin typeface="Comic Sans MS" panose="030F0702030302020204" pitchFamily="66" charset="0"/>
              </a:rPr>
            </a:br>
            <a:r>
              <a:rPr lang="en-GB" sz="2000" b="1" dirty="0">
                <a:solidFill>
                  <a:srgbClr val="7030A0"/>
                </a:solidFill>
                <a:latin typeface="Comic Sans MS" panose="030F0702030302020204" pitchFamily="66" charset="0"/>
              </a:rPr>
              <a:t>Task 5. How did medicine develop during WW2?</a:t>
            </a:r>
            <a:br>
              <a:rPr lang="en-GB" sz="2000" dirty="0">
                <a:solidFill>
                  <a:srgbClr val="0070C0"/>
                </a:solidFill>
                <a:latin typeface="Comic Sans MS" panose="030F0702030302020204" pitchFamily="66" charset="0"/>
              </a:rPr>
            </a:br>
            <a:endParaRPr lang="en-GB" sz="2000" dirty="0">
              <a:solidFill>
                <a:srgbClr val="0070C0"/>
              </a:solidFill>
              <a:latin typeface="Comic Sans MS" panose="030F0702030302020204" pitchFamily="66" charset="0"/>
            </a:endParaRPr>
          </a:p>
        </p:txBody>
      </p:sp>
      <p:sp>
        <p:nvSpPr>
          <p:cNvPr id="3" name="Content Placeholder 2">
            <a:extLst>
              <a:ext uri="{FF2B5EF4-FFF2-40B4-BE49-F238E27FC236}">
                <a16:creationId xmlns:a16="http://schemas.microsoft.com/office/drawing/2014/main" id="{0D9E3DA3-97D0-4880-A0F3-849B2709A59E}"/>
              </a:ext>
            </a:extLst>
          </p:cNvPr>
          <p:cNvSpPr>
            <a:spLocks noGrp="1"/>
          </p:cNvSpPr>
          <p:nvPr>
            <p:ph sz="half" idx="1"/>
          </p:nvPr>
        </p:nvSpPr>
        <p:spPr>
          <a:xfrm>
            <a:off x="151159" y="1964625"/>
            <a:ext cx="6019800" cy="4863934"/>
          </a:xfrm>
          <a:solidFill>
            <a:srgbClr val="FFFF00"/>
          </a:solidFill>
          <a:ln>
            <a:solidFill>
              <a:schemeClr val="tx1"/>
            </a:solidFill>
          </a:ln>
        </p:spPr>
        <p:txBody>
          <a:bodyPr>
            <a:normAutofit fontScale="92500" lnSpcReduction="20000"/>
          </a:bodyPr>
          <a:lstStyle/>
          <a:p>
            <a:r>
              <a:rPr lang="en-GB" sz="1600" dirty="0">
                <a:latin typeface="Comic Sans MS" panose="030F0702030302020204" pitchFamily="66" charset="0"/>
              </a:rPr>
              <a:t>1. Use the images. Identify the three developments made in medicine during WW2 &gt;&gt;</a:t>
            </a:r>
          </a:p>
          <a:p>
            <a:endParaRPr lang="en-GB" sz="1600" dirty="0">
              <a:latin typeface="Comic Sans MS" panose="030F0702030302020204" pitchFamily="66" charset="0"/>
            </a:endParaRPr>
          </a:p>
          <a:p>
            <a:r>
              <a:rPr lang="en-GB" sz="1600" dirty="0">
                <a:latin typeface="Comic Sans MS" panose="030F0702030302020204" pitchFamily="66" charset="0"/>
              </a:rPr>
              <a:t>2. How could each development save a wounded soldiers life? </a:t>
            </a:r>
          </a:p>
          <a:p>
            <a:pPr marL="0" indent="0">
              <a:buNone/>
            </a:pPr>
            <a:r>
              <a:rPr lang="en-GB" sz="1600" dirty="0">
                <a:solidFill>
                  <a:srgbClr val="FF0000"/>
                </a:solidFill>
                <a:latin typeface="Comic Sans MS" panose="030F0702030302020204" pitchFamily="66" charset="0"/>
              </a:rPr>
              <a:t>‘New medical developments such as______ could help save a wounded soldiers life in WW2 because…’</a:t>
            </a:r>
          </a:p>
          <a:p>
            <a:pPr marL="0" indent="0">
              <a:buNone/>
            </a:pPr>
            <a:r>
              <a:rPr lang="en-GB" sz="1600" dirty="0">
                <a:latin typeface="Comic Sans MS" panose="030F0702030302020204" pitchFamily="66" charset="0"/>
              </a:rPr>
              <a:t>Watch the video clip (link provided on this slide).</a:t>
            </a:r>
          </a:p>
          <a:p>
            <a:pPr marL="0" indent="0">
              <a:buNone/>
            </a:pPr>
            <a:r>
              <a:rPr lang="en-GB" sz="1600" dirty="0">
                <a:hlinkClick r:id="rId2"/>
              </a:rPr>
              <a:t>https://www.youtube.com/watch?v=SeEtHh5imtM&amp;t=50s</a:t>
            </a:r>
            <a:endParaRPr lang="en-GB" sz="1600" dirty="0">
              <a:latin typeface="Comic Sans MS" panose="030F0702030302020204" pitchFamily="66" charset="0"/>
            </a:endParaRPr>
          </a:p>
          <a:p>
            <a:pPr marL="0" indent="0">
              <a:buNone/>
            </a:pPr>
            <a:endParaRPr lang="en-GB" sz="1600" dirty="0">
              <a:latin typeface="Comic Sans MS" panose="030F0702030302020204" pitchFamily="66" charset="0"/>
            </a:endParaRPr>
          </a:p>
          <a:p>
            <a:r>
              <a:rPr lang="en-GB" sz="1600" dirty="0">
                <a:latin typeface="Comic Sans MS" panose="030F0702030302020204" pitchFamily="66" charset="0"/>
              </a:rPr>
              <a:t>3. Give 3 facts about the two medical treatments shown in the video. Link below:</a:t>
            </a:r>
          </a:p>
          <a:p>
            <a:r>
              <a:rPr lang="en-GB" sz="1600" b="1" dirty="0">
                <a:solidFill>
                  <a:srgbClr val="FF0000"/>
                </a:solidFill>
                <a:latin typeface="Comic Sans MS" panose="030F0702030302020204" pitchFamily="66" charset="0"/>
              </a:rPr>
              <a:t>Challenge! Which development do you think was the most significant and why?</a:t>
            </a:r>
          </a:p>
          <a:p>
            <a:pPr marL="0" indent="0">
              <a:buNone/>
            </a:pPr>
            <a:r>
              <a:rPr lang="en-GB" sz="1600" dirty="0">
                <a:latin typeface="Comic Sans MS" panose="030F0702030302020204" pitchFamily="66" charset="0"/>
              </a:rPr>
              <a:t>‘I think ________ was the most significant medical development during WW2 because…’</a:t>
            </a:r>
          </a:p>
          <a:p>
            <a:pPr marL="0" indent="0">
              <a:buNone/>
            </a:pPr>
            <a:r>
              <a:rPr lang="en-GB" sz="1600" dirty="0">
                <a:latin typeface="Comic Sans MS" panose="030F0702030302020204" pitchFamily="66" charset="0"/>
              </a:rPr>
              <a:t>‘For example…’</a:t>
            </a:r>
          </a:p>
          <a:p>
            <a:pPr marL="0" indent="0">
              <a:buNone/>
            </a:pPr>
            <a:r>
              <a:rPr lang="en-GB" sz="1600" dirty="0">
                <a:latin typeface="Comic Sans MS" panose="030F0702030302020204" pitchFamily="66" charset="0"/>
              </a:rPr>
              <a:t>‘Therefore, this was the most significant development because…’</a:t>
            </a:r>
          </a:p>
          <a:p>
            <a:r>
              <a:rPr lang="en-GB" sz="1600" b="1" dirty="0">
                <a:solidFill>
                  <a:srgbClr val="FF0000"/>
                </a:solidFill>
                <a:latin typeface="Comic Sans MS" panose="030F0702030302020204" pitchFamily="66" charset="0"/>
              </a:rPr>
              <a:t>Extension task. What other treatments were developed during WW2?</a:t>
            </a:r>
          </a:p>
        </p:txBody>
      </p:sp>
      <p:pic>
        <p:nvPicPr>
          <p:cNvPr id="5" name="Content Placeholder 4">
            <a:extLst>
              <a:ext uri="{FF2B5EF4-FFF2-40B4-BE49-F238E27FC236}">
                <a16:creationId xmlns:a16="http://schemas.microsoft.com/office/drawing/2014/main" id="{2C685784-7641-4ED9-8B57-233C61DE0C0E}"/>
              </a:ext>
            </a:extLst>
          </p:cNvPr>
          <p:cNvPicPr>
            <a:picLocks noGrp="1" noChangeAspect="1"/>
          </p:cNvPicPr>
          <p:nvPr>
            <p:ph sz="half" idx="2"/>
          </p:nvPr>
        </p:nvPicPr>
        <p:blipFill>
          <a:blip r:embed="rId3"/>
          <a:stretch>
            <a:fillRect/>
          </a:stretch>
        </p:blipFill>
        <p:spPr>
          <a:xfrm>
            <a:off x="6317564" y="1748901"/>
            <a:ext cx="2995112" cy="1828800"/>
          </a:xfrm>
          <a:prstGeom prst="rect">
            <a:avLst/>
          </a:prstGeom>
        </p:spPr>
      </p:pic>
      <p:pic>
        <p:nvPicPr>
          <p:cNvPr id="6" name="Picture 5">
            <a:extLst>
              <a:ext uri="{FF2B5EF4-FFF2-40B4-BE49-F238E27FC236}">
                <a16:creationId xmlns:a16="http://schemas.microsoft.com/office/drawing/2014/main" id="{530FE29F-ACE6-4065-A20A-08DE71085183}"/>
              </a:ext>
            </a:extLst>
          </p:cNvPr>
          <p:cNvPicPr>
            <a:picLocks noChangeAspect="1"/>
          </p:cNvPicPr>
          <p:nvPr/>
        </p:nvPicPr>
        <p:blipFill>
          <a:blip r:embed="rId4"/>
          <a:stretch>
            <a:fillRect/>
          </a:stretch>
        </p:blipFill>
        <p:spPr>
          <a:xfrm>
            <a:off x="9312676" y="1748901"/>
            <a:ext cx="1812524" cy="1842338"/>
          </a:xfrm>
          <a:prstGeom prst="rect">
            <a:avLst/>
          </a:prstGeom>
        </p:spPr>
      </p:pic>
      <p:pic>
        <p:nvPicPr>
          <p:cNvPr id="7" name="Picture 6">
            <a:extLst>
              <a:ext uri="{FF2B5EF4-FFF2-40B4-BE49-F238E27FC236}">
                <a16:creationId xmlns:a16="http://schemas.microsoft.com/office/drawing/2014/main" id="{F439EC3A-6CA4-459E-8B68-9F9F17F6F4EE}"/>
              </a:ext>
            </a:extLst>
          </p:cNvPr>
          <p:cNvPicPr>
            <a:picLocks noChangeAspect="1"/>
          </p:cNvPicPr>
          <p:nvPr/>
        </p:nvPicPr>
        <p:blipFill>
          <a:blip r:embed="rId5"/>
          <a:stretch>
            <a:fillRect/>
          </a:stretch>
        </p:blipFill>
        <p:spPr>
          <a:xfrm>
            <a:off x="6317564" y="3577701"/>
            <a:ext cx="2995112" cy="1783496"/>
          </a:xfrm>
          <a:prstGeom prst="rect">
            <a:avLst/>
          </a:prstGeom>
        </p:spPr>
      </p:pic>
      <p:pic>
        <p:nvPicPr>
          <p:cNvPr id="8" name="Picture 7">
            <a:extLst>
              <a:ext uri="{FF2B5EF4-FFF2-40B4-BE49-F238E27FC236}">
                <a16:creationId xmlns:a16="http://schemas.microsoft.com/office/drawing/2014/main" id="{ACDDDC2D-FF30-4999-95CF-4E03A7922B6F}"/>
              </a:ext>
            </a:extLst>
          </p:cNvPr>
          <p:cNvPicPr>
            <a:picLocks noChangeAspect="1"/>
          </p:cNvPicPr>
          <p:nvPr/>
        </p:nvPicPr>
        <p:blipFill>
          <a:blip r:embed="rId6"/>
          <a:stretch>
            <a:fillRect/>
          </a:stretch>
        </p:blipFill>
        <p:spPr>
          <a:xfrm>
            <a:off x="9276981" y="3610154"/>
            <a:ext cx="1848219" cy="1628596"/>
          </a:xfrm>
          <a:prstGeom prst="rect">
            <a:avLst/>
          </a:prstGeom>
        </p:spPr>
      </p:pic>
      <p:pic>
        <p:nvPicPr>
          <p:cNvPr id="9" name="Picture 8">
            <a:extLst>
              <a:ext uri="{FF2B5EF4-FFF2-40B4-BE49-F238E27FC236}">
                <a16:creationId xmlns:a16="http://schemas.microsoft.com/office/drawing/2014/main" id="{BE4C4F0F-B968-48CF-8D6E-E69D346A2C13}"/>
              </a:ext>
            </a:extLst>
          </p:cNvPr>
          <p:cNvPicPr>
            <a:picLocks noChangeAspect="1"/>
          </p:cNvPicPr>
          <p:nvPr/>
        </p:nvPicPr>
        <p:blipFill>
          <a:blip r:embed="rId7"/>
          <a:stretch>
            <a:fillRect/>
          </a:stretch>
        </p:blipFill>
        <p:spPr>
          <a:xfrm>
            <a:off x="6172202" y="5215482"/>
            <a:ext cx="3104779" cy="1642518"/>
          </a:xfrm>
          <a:prstGeom prst="rect">
            <a:avLst/>
          </a:prstGeom>
        </p:spPr>
      </p:pic>
      <p:pic>
        <p:nvPicPr>
          <p:cNvPr id="10" name="Picture 9">
            <a:extLst>
              <a:ext uri="{FF2B5EF4-FFF2-40B4-BE49-F238E27FC236}">
                <a16:creationId xmlns:a16="http://schemas.microsoft.com/office/drawing/2014/main" id="{E5A34CF1-3549-49A8-A084-AF3145C3E790}"/>
              </a:ext>
            </a:extLst>
          </p:cNvPr>
          <p:cNvPicPr>
            <a:picLocks noChangeAspect="1"/>
          </p:cNvPicPr>
          <p:nvPr/>
        </p:nvPicPr>
        <p:blipFill>
          <a:blip r:embed="rId8"/>
          <a:stretch>
            <a:fillRect/>
          </a:stretch>
        </p:blipFill>
        <p:spPr>
          <a:xfrm>
            <a:off x="9315163" y="5235164"/>
            <a:ext cx="2791112" cy="1622835"/>
          </a:xfrm>
          <a:prstGeom prst="rect">
            <a:avLst/>
          </a:prstGeom>
        </p:spPr>
      </p:pic>
    </p:spTree>
    <p:extLst>
      <p:ext uri="{BB962C8B-B14F-4D97-AF65-F5344CB8AC3E}">
        <p14:creationId xmlns:p14="http://schemas.microsoft.com/office/powerpoint/2010/main" val="17330010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364</TotalTime>
  <Words>4209</Words>
  <Application>Microsoft Office PowerPoint</Application>
  <PresentationFormat>Widescreen</PresentationFormat>
  <Paragraphs>268</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Comic Sans MS</vt:lpstr>
      <vt:lpstr>Office Theme</vt:lpstr>
      <vt:lpstr>PowerPoint Presentation</vt:lpstr>
      <vt:lpstr>Task 1. Knowledge recap quizzes!  Test what you already know about World War 2. You will have covered this in your home learning. Answers provided in the green box. Then retest yourself!</vt:lpstr>
      <vt:lpstr>Task 1. Knowledge recap quizzes!  Test what you already know about WW2. You will have covered this in your home learning. Answers provided in the green box. Then retest yourself!  </vt:lpstr>
      <vt:lpstr>Task 2 Part 1- The war on the Eastern Front. Nazi Germany-v- Soviet Union (Russia). The Nazi invasion of Russia in 1941 did not result in a quick ‘Blitzkrieg’ victory. Instead Hitler had to send more troops, tanks, guns and planes to the Eastern Front. In 1942 and 1943, the Germans suffered serious military defeats, at Stalingrad and Kursk. Task 2 Part 1: Which defeat was the most significant for the Germans? Write a paragraph explaining your decision.</vt:lpstr>
      <vt:lpstr>Task 2 Part 2: Which defeat was the most significant for the Germans? The Battle of Stalingrad or the Battle of Kursk?</vt:lpstr>
      <vt:lpstr>Task 3: Testing Numeracy – Produce a graph outlining the number of deaths each country suffered during WW2. </vt:lpstr>
      <vt:lpstr>   Task 4. The Battle of the Atlantic: The defeat of the Nazi U-Boats. During WW2, Britain relied on supplies coming from the USA, across the Atlantic Ocean.  German U-Boats (submarines) were sinking many of the ships carrying these supplies.  By 1942, the Germans were sinking supply ships faster than they could be replaced.  Winston Churchill knew that this crisis needed to be stopped if Britain was going to remain in the war. Task 3. How were the Nazi U-Boats defeated?   </vt:lpstr>
      <vt:lpstr>Task 4. The Battle of the Atlantic: The defeat of the Nazi U-Boats. Challenge Activity!  ‘The main reason Nazi U-Boats were defeated was the entry of the USA into WW2’ How far do you agree with this statement? </vt:lpstr>
      <vt:lpstr> Task 5. Medicine in WW2.  WW2 increased progress in development of medicine. There were developments of existing treatments and technology. There were also new treatments that were introduced because of the impact of the large numbers of casualties caused by WW2.  Task 5. How did medicine develop during WW2? </vt:lpstr>
      <vt:lpstr> Task 6. Research a WW2 Artist!  The produce a piece of art that represents a particular event or theme of WW2 in the style of that artist. </vt:lpstr>
      <vt:lpstr>Task 7. Science and Technology during WW2. All the major countries involved in WW2 tried to develop new inventions that would help them to win the war. They wanted their scientists to make the ‘big breakthrough’. Task 7. How was science and technology developed during WW2?</vt:lpstr>
      <vt:lpstr>  Task 8. Propaganda. Boosting morale at home. Keeping up morale (fighting spirit/confidence) on the home front was very important for all the countries fighting in WW2. Both sides made posters or short films. The purpose of many of these was to make the enemy look foolish or weak, using comedy. The aim of these was to make people laugh at their enemies and take away any doubts or fears about final victory. Task 8. Design a anti-Nazi propaganda poster.   </vt:lpstr>
      <vt:lpstr>  Task 9. Design OR build your own Anderson Raid Shelter.    </vt:lpstr>
      <vt:lpstr>PowerPoint Presentation</vt:lpstr>
      <vt:lpstr>PowerPoint Presentation</vt:lpstr>
      <vt:lpstr>  Task 11. Victory in Europe Day.  VE Day - or 'Victory in Europe Day' - marks the day towards the end of World War Two (WW2) when fighting against Nazi Germany in Europe came to an end. On 8 May 1945, Prime Minister Winston Churchill made an announcement on the radio at 3pm that the war in Europe had come to an end, following Germany's surrender the day before.  Task 11: How should we commemorate VE Day?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Task 1. Knowledge recap quizzes!  Test what you know already about World War 2. You will have covered this in your home learning. Answers provided in the green box. Then retest yourself!</dc:title>
  <dc:creator>Franklyn</dc:creator>
  <cp:lastModifiedBy>laura short</cp:lastModifiedBy>
  <cp:revision>46</cp:revision>
  <dcterms:created xsi:type="dcterms:W3CDTF">2020-04-30T14:14:59Z</dcterms:created>
  <dcterms:modified xsi:type="dcterms:W3CDTF">2020-05-21T10:55:19Z</dcterms:modified>
</cp:coreProperties>
</file>