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73" r:id="rId4"/>
    <p:sldId id="272" r:id="rId5"/>
    <p:sldId id="288" r:id="rId6"/>
    <p:sldId id="289" r:id="rId7"/>
    <p:sldId id="291" r:id="rId8"/>
    <p:sldId id="292" r:id="rId9"/>
    <p:sldId id="287" r:id="rId10"/>
    <p:sldId id="283" r:id="rId11"/>
    <p:sldId id="277" r:id="rId12"/>
    <p:sldId id="284" r:id="rId13"/>
    <p:sldId id="285" r:id="rId14"/>
    <p:sldId id="290"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C1F1"/>
    <a:srgbClr val="CC66FF"/>
    <a:srgbClr val="FF9999"/>
    <a:srgbClr val="CC99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64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C1F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image" Target="../media/image4.png"/><Relationship Id="rId3" Type="http://schemas.openxmlformats.org/officeDocument/2006/relationships/slide" Target="slide13.xml"/><Relationship Id="rId21" Type="http://schemas.openxmlformats.org/officeDocument/2006/relationships/hyperlink" Target="https://commons.wikimedia.org/wiki/File:Crypto_key.svg" TargetMode="External"/><Relationship Id="rId7" Type="http://schemas.openxmlformats.org/officeDocument/2006/relationships/slide" Target="slide4.xml"/><Relationship Id="rId12" Type="http://schemas.openxmlformats.org/officeDocument/2006/relationships/image" Target="../media/image2.png"/><Relationship Id="rId17" Type="http://schemas.openxmlformats.org/officeDocument/2006/relationships/hyperlink" Target="http://www.publicdomainfiles.com/show_file.php?id=13939532414910" TargetMode="External"/><Relationship Id="rId2" Type="http://schemas.openxmlformats.org/officeDocument/2006/relationships/slide" Target="slide5.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 Target="slide3.xml"/><Relationship Id="rId11" Type="http://schemas.openxmlformats.org/officeDocument/2006/relationships/image" Target="../media/image1.png"/><Relationship Id="rId5" Type="http://schemas.openxmlformats.org/officeDocument/2006/relationships/slide" Target="slide2.xml"/><Relationship Id="rId15" Type="http://schemas.openxmlformats.org/officeDocument/2006/relationships/slide" Target="slide12.xml"/><Relationship Id="rId23" Type="http://schemas.openxmlformats.org/officeDocument/2006/relationships/slide" Target="slide14.xml"/><Relationship Id="rId10" Type="http://schemas.openxmlformats.org/officeDocument/2006/relationships/slide" Target="slide7.xml"/><Relationship Id="rId19" Type="http://schemas.openxmlformats.org/officeDocument/2006/relationships/hyperlink" Target="http://www.scottmonty.com/2015/02/you-cant-own-conversation.html" TargetMode="External"/><Relationship Id="rId4" Type="http://schemas.openxmlformats.org/officeDocument/2006/relationships/slide" Target="slide8.xml"/><Relationship Id="rId9" Type="http://schemas.openxmlformats.org/officeDocument/2006/relationships/slide" Target="slide6.xml"/><Relationship Id="rId14" Type="http://schemas.openxmlformats.org/officeDocument/2006/relationships/slide" Target="slide15.xml"/><Relationship Id="rId22" Type="http://schemas.openxmlformats.org/officeDocument/2006/relationships/slide" Target="slide11.xml"/></Relationships>
</file>

<file path=ppt/slides/_rels/slide10.xml.rels><?xml version="1.0" encoding="UTF-8" standalone="yes"?>
<Relationships xmlns="http://schemas.openxmlformats.org/package/2006/relationships"><Relationship Id="rId8" Type="http://schemas.openxmlformats.org/officeDocument/2006/relationships/hyperlink" Target="https://www.youtube.com/watch?v=rY9zHNOjGrs" TargetMode="External"/><Relationship Id="rId3" Type="http://schemas.openxmlformats.org/officeDocument/2006/relationships/image" Target="../media/image6.jpg"/><Relationship Id="rId7" Type="http://schemas.openxmlformats.org/officeDocument/2006/relationships/hyperlink" Target="http://teachinginadigitalworld.blogspot.com/2013/08/creating-my-own-stock-photos-and.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gif"/><Relationship Id="rId5" Type="http://schemas.openxmlformats.org/officeDocument/2006/relationships/image" Target="../media/image2.png"/><Relationship Id="rId10" Type="http://schemas.openxmlformats.org/officeDocument/2006/relationships/hyperlink" Target="https://pixabay.com/en/television-vintage-tv-retro-36276/"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hyperlink" Target="http://www.publicdomainpictures.net/view-image.php?image=82930&amp;picture=house-clipar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www.scottmonty.com/2015/02/you-cant-own-conversation.html" TargetMode="External"/><Relationship Id="rId13" Type="http://schemas.openxmlformats.org/officeDocument/2006/relationships/image" Target="../media/image12.png"/><Relationship Id="rId3" Type="http://schemas.openxmlformats.org/officeDocument/2006/relationships/hyperlink" Target="https://commons.wikimedia.org/wiki/File:Abraham-lincoln.png" TargetMode="External"/><Relationship Id="rId7" Type="http://schemas.openxmlformats.org/officeDocument/2006/relationships/image" Target="../media/image4.png"/><Relationship Id="rId12" Type="http://schemas.openxmlformats.org/officeDocument/2006/relationships/hyperlink" Target="https://www.ducksters.com/history/emancipation_proclamation.php" TargetMode="External"/><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hyperlink" Target="http://www.publicdomainpictures.net/view-image.php?image=82930&amp;picture=house-clipart" TargetMode="External"/><Relationship Id="rId11" Type="http://schemas.openxmlformats.org/officeDocument/2006/relationships/hyperlink" Target="https://pixabay.com/en/television-vintage-tv-retro-36276/" TargetMode="External"/><Relationship Id="rId5" Type="http://schemas.openxmlformats.org/officeDocument/2006/relationships/image" Target="../media/image6.jpg"/><Relationship Id="rId10" Type="http://schemas.openxmlformats.org/officeDocument/2006/relationships/image" Target="../media/image11.png"/><Relationship Id="rId4" Type="http://schemas.openxmlformats.org/officeDocument/2006/relationships/slide" Target="slide1.xml"/><Relationship Id="rId9" Type="http://schemas.openxmlformats.org/officeDocument/2006/relationships/hyperlink" Target="https://www.youtube.com/watch?v=t6RABxiwqXo" TargetMode="External"/><Relationship Id="rId14" Type="http://schemas.openxmlformats.org/officeDocument/2006/relationships/hyperlink" Target="https://pixabay.com/en/computer-email-desktop-pc-297173/"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filestore.aqa.org.uk/resources/history/AQA-81451AA-HOMEFRONT-TN.PDF" TargetMode="External"/><Relationship Id="rId3" Type="http://schemas.openxmlformats.org/officeDocument/2006/relationships/image" Target="../media/image6.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hyperlink" Target="https://pixabay.com/en/computer-email-desktop-pc-297173/"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4.png"/><Relationship Id="rId4" Type="http://schemas.openxmlformats.org/officeDocument/2006/relationships/hyperlink" Target="http://www.publicdomainpictures.net/view-image.php?image=82930&amp;picture=house-clipar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publicdomainfiles.com/show_file.php?id=13939532414910" TargetMode="External"/><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hyperlink" Target="http://ipkitten.blogspot.com/2011/05/monday-miscellany_16.html"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hyperlink" Target="http://www.publicdomainpictures.net/view-image.php?image=82930&amp;picture=house-clipart" TargetMode="Externa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hyperlink" Target="http://www.publicdomainpictures.net/view-image.php?image=82930&amp;picture=house-clipart" TargetMode="External"/></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hyperlink" Target="http://www.scottmonty.com/2015/02/you-cant-own-conversation.html" TargetMode="Externa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www.publicdomainpictures.net/view-image.php?image=82930&amp;picture=house-clipart" TargetMode="Externa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teachinginadigitalworld.blogspot.com/2013/08/creating-my-own-stock-photos-and.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gif"/><Relationship Id="rId5" Type="http://schemas.openxmlformats.org/officeDocument/2006/relationships/image" Target="../media/image2.png"/><Relationship Id="rId4" Type="http://schemas.openxmlformats.org/officeDocument/2006/relationships/hyperlink" Target="http://www.publicdomainpictures.net/view-image.php?image=82930&amp;picture=house-clipart"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pixabay.com/en/television-vintage-tv-retro-36276/" TargetMode="External"/><Relationship Id="rId13" Type="http://schemas.openxmlformats.org/officeDocument/2006/relationships/hyperlink" Target="https://en.wikipedia.org/wiki/File:Bull_cartoon_04.svg" TargetMode="External"/><Relationship Id="rId3" Type="http://schemas.openxmlformats.org/officeDocument/2006/relationships/slide" Target="slide1.xml"/><Relationship Id="rId7" Type="http://schemas.openxmlformats.org/officeDocument/2006/relationships/image" Target="../media/image11.png"/><Relationship Id="rId12" Type="http://schemas.openxmlformats.org/officeDocument/2006/relationships/image" Target="../media/image13.png"/><Relationship Id="rId2" Type="http://schemas.openxmlformats.org/officeDocument/2006/relationships/hyperlink" Target="https://www.youtube.com/watch?v=PXvdMfyg2mQ" TargetMode="External"/><Relationship Id="rId1" Type="http://schemas.openxmlformats.org/officeDocument/2006/relationships/slideLayout" Target="../slideLayouts/slideLayout7.xml"/><Relationship Id="rId6" Type="http://schemas.openxmlformats.org/officeDocument/2006/relationships/hyperlink" Target="https://www.bbc.co.uk/bitesize/guides/z3xftyc/revision/4" TargetMode="External"/><Relationship Id="rId11" Type="http://schemas.openxmlformats.org/officeDocument/2006/relationships/image" Target="../media/image1.png"/><Relationship Id="rId5" Type="http://schemas.openxmlformats.org/officeDocument/2006/relationships/hyperlink" Target="http://www.publicdomainpictures.net/view-image.php?image=82930&amp;picture=house-clipart" TargetMode="External"/><Relationship Id="rId10" Type="http://schemas.openxmlformats.org/officeDocument/2006/relationships/hyperlink" Target="https://pixabay.com/en/computer-email-desktop-pc-297173/" TargetMode="External"/><Relationship Id="rId4" Type="http://schemas.openxmlformats.org/officeDocument/2006/relationships/image" Target="../media/image6.jp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www.publicdomainpictures.net/view-image.php?image=82930&amp;picture=house-clipart" TargetMode="External"/><Relationship Id="rId2" Type="http://schemas.openxmlformats.org/officeDocument/2006/relationships/hyperlink" Target="https://spartacus-educational.com/WWcatlinG.htm" TargetMode="External"/><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slide" Target="slide1.xml"/><Relationship Id="rId4" Type="http://schemas.openxmlformats.org/officeDocument/2006/relationships/hyperlink" Target="http://www.publicdomainfiles.com/show_file.php?id=13939532414910"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pixabay.com/en/television-vintage-tv-retro-36276/" TargetMode="External"/><Relationship Id="rId13" Type="http://schemas.openxmlformats.org/officeDocument/2006/relationships/slide" Target="slide1.xml"/><Relationship Id="rId3" Type="http://schemas.openxmlformats.org/officeDocument/2006/relationships/image" Target="../media/image12.png"/><Relationship Id="rId7" Type="http://schemas.openxmlformats.org/officeDocument/2006/relationships/image" Target="../media/image11.png"/><Relationship Id="rId12" Type="http://schemas.openxmlformats.org/officeDocument/2006/relationships/hyperlink" Target="https://en.wikipedia.org/wiki/File:The_Last_Spike_1869.jpg" TargetMode="External"/><Relationship Id="rId2" Type="http://schemas.openxmlformats.org/officeDocument/2006/relationships/hyperlink" Target="https://www.history.com/topics/inventions/transcontinental-railroad" TargetMode="External"/><Relationship Id="rId1" Type="http://schemas.openxmlformats.org/officeDocument/2006/relationships/slideLayout" Target="../slideLayouts/slideLayout7.xml"/><Relationship Id="rId6" Type="http://schemas.openxmlformats.org/officeDocument/2006/relationships/hyperlink" Target="https://www.youtube.com/watch?v=wvQyBcbHJkg" TargetMode="External"/><Relationship Id="rId11" Type="http://schemas.openxmlformats.org/officeDocument/2006/relationships/image" Target="../media/image15.jpg"/><Relationship Id="rId5" Type="http://schemas.openxmlformats.org/officeDocument/2006/relationships/image" Target="../media/image1.png"/><Relationship Id="rId15" Type="http://schemas.openxmlformats.org/officeDocument/2006/relationships/hyperlink" Target="http://www.publicdomainpictures.net/view-image.php?image=82930&amp;picture=house-clipart" TargetMode="External"/><Relationship Id="rId10" Type="http://schemas.openxmlformats.org/officeDocument/2006/relationships/hyperlink" Target="https://en.wikipedia.org/wiki/First_Transcontinental_Railroad" TargetMode="External"/><Relationship Id="rId4" Type="http://schemas.openxmlformats.org/officeDocument/2006/relationships/hyperlink" Target="https://pixabay.com/en/computer-email-desktop-pc-297173/" TargetMode="External"/><Relationship Id="rId9" Type="http://schemas.openxmlformats.org/officeDocument/2006/relationships/image" Target="../media/image14.jpg"/><Relationship Id="rId1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www.publicdomainpictures.net/view-image.php?image=82930&amp;picture=house-clipart" TargetMode="External"/><Relationship Id="rId5" Type="http://schemas.openxmlformats.org/officeDocument/2006/relationships/image" Target="../media/image6.jpg"/><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3B652430-83D3-408D-91C4-2D8694228499}"/>
              </a:ext>
            </a:extLst>
          </p:cNvPr>
          <p:cNvGraphicFramePr>
            <a:graphicFrameLocks noGrp="1"/>
          </p:cNvGraphicFramePr>
          <p:nvPr>
            <p:extLst>
              <p:ext uri="{D42A27DB-BD31-4B8C-83A1-F6EECF244321}">
                <p14:modId xmlns:p14="http://schemas.microsoft.com/office/powerpoint/2010/main" val="331700555"/>
              </p:ext>
            </p:extLst>
          </p:nvPr>
        </p:nvGraphicFramePr>
        <p:xfrm>
          <a:off x="295564" y="922468"/>
          <a:ext cx="11600872" cy="5736550"/>
        </p:xfrm>
        <a:graphic>
          <a:graphicData uri="http://schemas.openxmlformats.org/drawingml/2006/table">
            <a:tbl>
              <a:tblPr firstRow="1" bandRow="1">
                <a:tableStyleId>{5940675A-B579-460E-94D1-54222C63F5DA}</a:tableStyleId>
              </a:tblPr>
              <a:tblGrid>
                <a:gridCol w="2900218">
                  <a:extLst>
                    <a:ext uri="{9D8B030D-6E8A-4147-A177-3AD203B41FA5}">
                      <a16:colId xmlns:a16="http://schemas.microsoft.com/office/drawing/2014/main" val="2945461416"/>
                    </a:ext>
                  </a:extLst>
                </a:gridCol>
                <a:gridCol w="2900218">
                  <a:extLst>
                    <a:ext uri="{9D8B030D-6E8A-4147-A177-3AD203B41FA5}">
                      <a16:colId xmlns:a16="http://schemas.microsoft.com/office/drawing/2014/main" val="2307578809"/>
                    </a:ext>
                  </a:extLst>
                </a:gridCol>
                <a:gridCol w="2900218">
                  <a:extLst>
                    <a:ext uri="{9D8B030D-6E8A-4147-A177-3AD203B41FA5}">
                      <a16:colId xmlns:a16="http://schemas.microsoft.com/office/drawing/2014/main" val="109063"/>
                    </a:ext>
                  </a:extLst>
                </a:gridCol>
                <a:gridCol w="2900218">
                  <a:extLst>
                    <a:ext uri="{9D8B030D-6E8A-4147-A177-3AD203B41FA5}">
                      <a16:colId xmlns:a16="http://schemas.microsoft.com/office/drawing/2014/main" val="2285521"/>
                    </a:ext>
                  </a:extLst>
                </a:gridCol>
              </a:tblGrid>
              <a:tr h="1147310">
                <a:tc>
                  <a:txBody>
                    <a:bodyPr/>
                    <a:lstStyle/>
                    <a:p>
                      <a:endParaRPr lang="en-GB" dirty="0"/>
                    </a:p>
                  </a:txBody>
                  <a:tcPr>
                    <a:solidFill>
                      <a:srgbClr val="E9C1F1"/>
                    </a:solidFill>
                  </a:tcPr>
                </a:tc>
                <a:tc>
                  <a:txBody>
                    <a:bodyPr/>
                    <a:lstStyle/>
                    <a:p>
                      <a:endParaRPr lang="en-GB" dirty="0"/>
                    </a:p>
                  </a:txBody>
                  <a:tcPr>
                    <a:solidFill>
                      <a:srgbClr val="CC66FF"/>
                    </a:solidFill>
                  </a:tcPr>
                </a:tc>
                <a:tc>
                  <a:txBody>
                    <a:bodyPr/>
                    <a:lstStyle/>
                    <a:p>
                      <a:endParaRPr lang="en-GB"/>
                    </a:p>
                  </a:txBody>
                  <a:tcPr>
                    <a:solidFill>
                      <a:srgbClr val="E9C1F1"/>
                    </a:solidFill>
                  </a:tcPr>
                </a:tc>
                <a:tc rowSpan="4">
                  <a:txBody>
                    <a:bodyPr/>
                    <a:lstStyle/>
                    <a:p>
                      <a:endParaRPr lang="en-GB" dirty="0"/>
                    </a:p>
                  </a:txBody>
                  <a:tcPr>
                    <a:solidFill>
                      <a:schemeClr val="bg1"/>
                    </a:solidFill>
                  </a:tcPr>
                </a:tc>
                <a:extLst>
                  <a:ext uri="{0D108BD9-81ED-4DB2-BD59-A6C34878D82A}">
                    <a16:rowId xmlns:a16="http://schemas.microsoft.com/office/drawing/2014/main" val="2512074179"/>
                  </a:ext>
                </a:extLst>
              </a:tr>
              <a:tr h="1147310">
                <a:tc>
                  <a:txBody>
                    <a:bodyPr/>
                    <a:lstStyle/>
                    <a:p>
                      <a:endParaRPr lang="en-GB" dirty="0"/>
                    </a:p>
                  </a:txBody>
                  <a:tcPr>
                    <a:solidFill>
                      <a:srgbClr val="E9C1F1"/>
                    </a:solidFill>
                  </a:tcPr>
                </a:tc>
                <a:tc>
                  <a:txBody>
                    <a:bodyPr/>
                    <a:lstStyle/>
                    <a:p>
                      <a:endParaRPr lang="en-GB" dirty="0"/>
                    </a:p>
                  </a:txBody>
                  <a:tcPr>
                    <a:solidFill>
                      <a:srgbClr val="E9C1F1"/>
                    </a:solidFill>
                  </a:tcPr>
                </a:tc>
                <a:tc>
                  <a:txBody>
                    <a:bodyPr/>
                    <a:lstStyle/>
                    <a:p>
                      <a:endParaRPr lang="en-GB" dirty="0"/>
                    </a:p>
                  </a:txBody>
                  <a:tcPr>
                    <a:solidFill>
                      <a:srgbClr val="E9C1F1"/>
                    </a:solidFill>
                  </a:tcPr>
                </a:tc>
                <a:tc vMerge="1">
                  <a:txBody>
                    <a:bodyPr/>
                    <a:lstStyle/>
                    <a:p>
                      <a:endParaRPr lang="en-GB" dirty="0"/>
                    </a:p>
                  </a:txBody>
                  <a:tcPr>
                    <a:solidFill>
                      <a:srgbClr val="E9C1F1"/>
                    </a:solidFill>
                  </a:tcPr>
                </a:tc>
                <a:extLst>
                  <a:ext uri="{0D108BD9-81ED-4DB2-BD59-A6C34878D82A}">
                    <a16:rowId xmlns:a16="http://schemas.microsoft.com/office/drawing/2014/main" val="3185366584"/>
                  </a:ext>
                </a:extLst>
              </a:tr>
              <a:tr h="1147310">
                <a:tc>
                  <a:txBody>
                    <a:bodyPr/>
                    <a:lstStyle/>
                    <a:p>
                      <a:endParaRPr lang="en-GB" dirty="0"/>
                    </a:p>
                  </a:txBody>
                  <a:tcPr>
                    <a:solidFill>
                      <a:srgbClr val="E9C1F1"/>
                    </a:solidFill>
                  </a:tcPr>
                </a:tc>
                <a:tc>
                  <a:txBody>
                    <a:bodyPr/>
                    <a:lstStyle/>
                    <a:p>
                      <a:endParaRPr lang="en-GB" dirty="0"/>
                    </a:p>
                  </a:txBody>
                  <a:tcPr>
                    <a:solidFill>
                      <a:srgbClr val="E9C1F1"/>
                    </a:solidFill>
                  </a:tcPr>
                </a:tc>
                <a:tc>
                  <a:txBody>
                    <a:bodyPr/>
                    <a:lstStyle/>
                    <a:p>
                      <a:endParaRPr lang="en-GB" dirty="0"/>
                    </a:p>
                  </a:txBody>
                  <a:tcPr>
                    <a:solidFill>
                      <a:srgbClr val="E9C1F1"/>
                    </a:solidFill>
                  </a:tcPr>
                </a:tc>
                <a:tc vMerge="1">
                  <a:txBody>
                    <a:bodyPr/>
                    <a:lstStyle/>
                    <a:p>
                      <a:endParaRPr lang="en-GB" dirty="0"/>
                    </a:p>
                  </a:txBody>
                  <a:tcPr>
                    <a:solidFill>
                      <a:srgbClr val="CC66FF"/>
                    </a:solidFill>
                  </a:tcPr>
                </a:tc>
                <a:extLst>
                  <a:ext uri="{0D108BD9-81ED-4DB2-BD59-A6C34878D82A}">
                    <a16:rowId xmlns:a16="http://schemas.microsoft.com/office/drawing/2014/main" val="2384253043"/>
                  </a:ext>
                </a:extLst>
              </a:tr>
              <a:tr h="1147310">
                <a:tc>
                  <a:txBody>
                    <a:bodyPr/>
                    <a:lstStyle/>
                    <a:p>
                      <a:endParaRPr lang="en-GB" dirty="0"/>
                    </a:p>
                  </a:txBody>
                  <a:tcPr>
                    <a:solidFill>
                      <a:srgbClr val="CC66FF"/>
                    </a:solidFill>
                  </a:tcPr>
                </a:tc>
                <a:tc>
                  <a:txBody>
                    <a:bodyPr/>
                    <a:lstStyle/>
                    <a:p>
                      <a:endParaRPr lang="en-GB" dirty="0"/>
                    </a:p>
                  </a:txBody>
                  <a:tcPr>
                    <a:solidFill>
                      <a:srgbClr val="CC66FF"/>
                    </a:solidFill>
                  </a:tcPr>
                </a:tc>
                <a:tc>
                  <a:txBody>
                    <a:bodyPr/>
                    <a:lstStyle/>
                    <a:p>
                      <a:endParaRPr lang="en-GB" dirty="0"/>
                    </a:p>
                  </a:txBody>
                  <a:tcPr>
                    <a:solidFill>
                      <a:srgbClr val="CC66FF"/>
                    </a:solidFill>
                  </a:tcPr>
                </a:tc>
                <a:tc vMerge="1">
                  <a:txBody>
                    <a:bodyPr/>
                    <a:lstStyle/>
                    <a:p>
                      <a:endParaRPr lang="en-GB" dirty="0"/>
                    </a:p>
                  </a:txBody>
                  <a:tcPr>
                    <a:solidFill>
                      <a:srgbClr val="E9C1F1"/>
                    </a:solidFill>
                  </a:tcPr>
                </a:tc>
                <a:extLst>
                  <a:ext uri="{0D108BD9-81ED-4DB2-BD59-A6C34878D82A}">
                    <a16:rowId xmlns:a16="http://schemas.microsoft.com/office/drawing/2014/main" val="703149055"/>
                  </a:ext>
                </a:extLst>
              </a:tr>
              <a:tr h="1147310">
                <a:tc>
                  <a:txBody>
                    <a:bodyPr/>
                    <a:lstStyle/>
                    <a:p>
                      <a:endParaRPr lang="en-GB" dirty="0"/>
                    </a:p>
                  </a:txBody>
                  <a:tcPr>
                    <a:solidFill>
                      <a:srgbClr val="E9C1F1"/>
                    </a:solidFill>
                  </a:tcPr>
                </a:tc>
                <a:tc>
                  <a:txBody>
                    <a:bodyPr/>
                    <a:lstStyle/>
                    <a:p>
                      <a:endParaRPr lang="en-GB" sz="1600" b="0" i="0" u="none" dirty="0">
                        <a:solidFill>
                          <a:srgbClr val="7030A0"/>
                        </a:solidFill>
                        <a:effectLst>
                          <a:outerShdw blurRad="38100" dist="38100" dir="2700000" algn="tl">
                            <a:srgbClr val="000000">
                              <a:alpha val="43137"/>
                            </a:srgbClr>
                          </a:outerShdw>
                        </a:effectLst>
                      </a:endParaRPr>
                    </a:p>
                  </a:txBody>
                  <a:tcPr>
                    <a:solidFill>
                      <a:srgbClr val="CC66FF"/>
                    </a:solidFill>
                  </a:tcPr>
                </a:tc>
                <a:tc gridSpan="2">
                  <a:txBody>
                    <a:bodyPr/>
                    <a:lstStyle/>
                    <a:p>
                      <a:endParaRPr lang="en-GB" sz="1600" b="0" i="0" u="none" dirty="0">
                        <a:solidFill>
                          <a:srgbClr val="7030A0"/>
                        </a:solidFill>
                        <a:effectLst>
                          <a:outerShdw blurRad="38100" dist="38100" dir="2700000" algn="tl">
                            <a:srgbClr val="000000">
                              <a:alpha val="43137"/>
                            </a:srgbClr>
                          </a:outerShdw>
                        </a:effectLst>
                      </a:endParaRPr>
                    </a:p>
                  </a:txBody>
                  <a:tcPr>
                    <a:solidFill>
                      <a:schemeClr val="bg1"/>
                    </a:solidFill>
                  </a:tcPr>
                </a:tc>
                <a:tc hMerge="1">
                  <a:txBody>
                    <a:bodyPr/>
                    <a:lstStyle/>
                    <a:p>
                      <a:endParaRPr lang="en-GB" dirty="0"/>
                    </a:p>
                  </a:txBody>
                  <a:tcPr>
                    <a:solidFill>
                      <a:srgbClr val="E9C1F1"/>
                    </a:solidFill>
                  </a:tcPr>
                </a:tc>
                <a:extLst>
                  <a:ext uri="{0D108BD9-81ED-4DB2-BD59-A6C34878D82A}">
                    <a16:rowId xmlns:a16="http://schemas.microsoft.com/office/drawing/2014/main" val="3145108627"/>
                  </a:ext>
                </a:extLst>
              </a:tr>
            </a:tbl>
          </a:graphicData>
        </a:graphic>
      </p:graphicFrame>
      <p:sp>
        <p:nvSpPr>
          <p:cNvPr id="89" name="TextBox 88">
            <a:extLst>
              <a:ext uri="{FF2B5EF4-FFF2-40B4-BE49-F238E27FC236}">
                <a16:creationId xmlns:a16="http://schemas.microsoft.com/office/drawing/2014/main" id="{BC569B3F-4E1F-4E15-80AF-90A585C5A935}"/>
              </a:ext>
            </a:extLst>
          </p:cNvPr>
          <p:cNvSpPr txBox="1"/>
          <p:nvPr/>
        </p:nvSpPr>
        <p:spPr>
          <a:xfrm>
            <a:off x="776900" y="2061447"/>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2" action="ppaction://hlinksldjump"/>
              </a:rPr>
              <a:t>Task 4-</a:t>
            </a:r>
            <a:r>
              <a:rPr lang="en-GB" sz="1200" b="1" u="sng" dirty="0">
                <a:latin typeface="Century Gothic" panose="020B0502020202020204" pitchFamily="34" charset="0"/>
              </a:rPr>
              <a:t> </a:t>
            </a:r>
            <a:r>
              <a:rPr lang="en-GB" sz="1200" dirty="0">
                <a:latin typeface="Century Gothic" panose="020B0502020202020204" pitchFamily="34" charset="0"/>
              </a:rPr>
              <a:t>Complete the ‘</a:t>
            </a:r>
            <a:r>
              <a:rPr lang="en-GB" sz="1200" b="1" u="sng" dirty="0">
                <a:latin typeface="Century Gothic" panose="020B0502020202020204" pitchFamily="34" charset="0"/>
              </a:rPr>
              <a:t>Plains Indians’ lifestyle’</a:t>
            </a:r>
            <a:r>
              <a:rPr lang="en-GB" sz="1200" dirty="0">
                <a:latin typeface="Century Gothic" panose="020B0502020202020204" pitchFamily="34" charset="0"/>
              </a:rPr>
              <a:t> quick question. Provide quick answers to the questions and submit.</a:t>
            </a:r>
            <a:endParaRPr lang="en-GB" sz="1200" dirty="0"/>
          </a:p>
          <a:p>
            <a:endParaRPr lang="en-GB" sz="1200" dirty="0">
              <a:latin typeface="Century Gothic" panose="020B0502020202020204" pitchFamily="34" charset="0"/>
            </a:endParaRPr>
          </a:p>
        </p:txBody>
      </p:sp>
      <p:sp>
        <p:nvSpPr>
          <p:cNvPr id="4" name="TextBox 3">
            <a:extLst>
              <a:ext uri="{FF2B5EF4-FFF2-40B4-BE49-F238E27FC236}">
                <a16:creationId xmlns:a16="http://schemas.microsoft.com/office/drawing/2014/main" id="{E7EBC806-D2D9-4D3A-8C75-555C2FE596EE}"/>
              </a:ext>
            </a:extLst>
          </p:cNvPr>
          <p:cNvSpPr txBox="1"/>
          <p:nvPr/>
        </p:nvSpPr>
        <p:spPr>
          <a:xfrm>
            <a:off x="2281382" y="172398"/>
            <a:ext cx="7592292" cy="523220"/>
          </a:xfrm>
          <a:prstGeom prst="rect">
            <a:avLst/>
          </a:prstGeom>
          <a:solidFill>
            <a:srgbClr val="CC66FF"/>
          </a:solidFill>
          <a:ln w="38100">
            <a:solidFill>
              <a:srgbClr val="0070C0"/>
            </a:solidFill>
          </a:ln>
        </p:spPr>
        <p:txBody>
          <a:bodyPr wrap="square" rtlCol="0">
            <a:spAutoFit/>
          </a:bodyPr>
          <a:lstStyle/>
          <a:p>
            <a:pPr algn="ctr"/>
            <a:r>
              <a:rPr lang="en-GB" sz="2800" b="1" u="sng" dirty="0">
                <a:latin typeface="Century Gothic" panose="020B0502020202020204" pitchFamily="34" charset="0"/>
              </a:rPr>
              <a:t>Y9 History Home Learning; May-July 2020</a:t>
            </a:r>
          </a:p>
        </p:txBody>
      </p:sp>
      <p:sp>
        <p:nvSpPr>
          <p:cNvPr id="75" name="TextBox 74">
            <a:extLst>
              <a:ext uri="{FF2B5EF4-FFF2-40B4-BE49-F238E27FC236}">
                <a16:creationId xmlns:a16="http://schemas.microsoft.com/office/drawing/2014/main" id="{E57E3B03-299E-47BE-B910-560366176969}"/>
              </a:ext>
            </a:extLst>
          </p:cNvPr>
          <p:cNvSpPr txBox="1"/>
          <p:nvPr/>
        </p:nvSpPr>
        <p:spPr>
          <a:xfrm>
            <a:off x="6552988" y="4384385"/>
            <a:ext cx="2342991" cy="1015663"/>
          </a:xfrm>
          <a:prstGeom prst="rect">
            <a:avLst/>
          </a:prstGeom>
          <a:noFill/>
        </p:spPr>
        <p:txBody>
          <a:bodyPr wrap="square" rtlCol="0">
            <a:spAutoFit/>
          </a:bodyPr>
          <a:lstStyle/>
          <a:p>
            <a:r>
              <a:rPr lang="en-GB" sz="1200" b="1" u="sng" dirty="0">
                <a:latin typeface="Century Gothic" panose="020B0502020202020204" pitchFamily="34" charset="0"/>
                <a:hlinkClick r:id="rId3" action="ppaction://hlinksldjump"/>
              </a:rPr>
              <a:t>Task 12- </a:t>
            </a:r>
            <a:r>
              <a:rPr lang="en-GB" sz="1200" dirty="0">
                <a:latin typeface="Century Gothic" panose="020B0502020202020204" pitchFamily="34" charset="0"/>
              </a:rPr>
              <a:t>Answer the </a:t>
            </a:r>
            <a:r>
              <a:rPr lang="en-GB" sz="1200" b="1" dirty="0">
                <a:latin typeface="Century Gothic" panose="020B0502020202020204" pitchFamily="34" charset="0"/>
              </a:rPr>
              <a:t>GCSE Q5</a:t>
            </a:r>
            <a:r>
              <a:rPr lang="en-GB" sz="1200" dirty="0">
                <a:latin typeface="Century Gothic" panose="020B0502020202020204" pitchFamily="34" charset="0"/>
              </a:rPr>
              <a:t> about how peoples lives were effected </a:t>
            </a:r>
            <a:r>
              <a:rPr lang="en-GB" sz="1200" b="1" u="sng" dirty="0">
                <a:latin typeface="Century Gothic" panose="020B0502020202020204" pitchFamily="34" charset="0"/>
              </a:rPr>
              <a:t>during</a:t>
            </a:r>
            <a:r>
              <a:rPr lang="en-GB" sz="1200" dirty="0">
                <a:latin typeface="Century Gothic" panose="020B0502020202020204" pitchFamily="34" charset="0"/>
              </a:rPr>
              <a:t> the American Civil War- 8 marks. 2/3 paragraphs. </a:t>
            </a:r>
            <a:endParaRPr lang="en-GB" sz="1200" b="1" dirty="0">
              <a:latin typeface="Century Gothic" panose="020B0502020202020204" pitchFamily="34" charset="0"/>
            </a:endParaRPr>
          </a:p>
        </p:txBody>
      </p:sp>
      <p:sp>
        <p:nvSpPr>
          <p:cNvPr id="78" name="TextBox 77">
            <a:extLst>
              <a:ext uri="{FF2B5EF4-FFF2-40B4-BE49-F238E27FC236}">
                <a16:creationId xmlns:a16="http://schemas.microsoft.com/office/drawing/2014/main" id="{C6EA945C-19F9-4886-B966-1B1E35A04A9A}"/>
              </a:ext>
            </a:extLst>
          </p:cNvPr>
          <p:cNvSpPr txBox="1"/>
          <p:nvPr/>
        </p:nvSpPr>
        <p:spPr>
          <a:xfrm>
            <a:off x="796593" y="3222844"/>
            <a:ext cx="2433229" cy="1123384"/>
          </a:xfrm>
          <a:prstGeom prst="rect">
            <a:avLst/>
          </a:prstGeom>
          <a:noFill/>
        </p:spPr>
        <p:txBody>
          <a:bodyPr wrap="square" rtlCol="0">
            <a:spAutoFit/>
          </a:bodyPr>
          <a:lstStyle/>
          <a:p>
            <a:r>
              <a:rPr lang="en-GB" sz="1200" b="1" u="sng" dirty="0">
                <a:latin typeface="Century Gothic" panose="020B0502020202020204" pitchFamily="34" charset="0"/>
                <a:hlinkClick r:id="rId4" action="ppaction://hlinksldjump"/>
              </a:rPr>
              <a:t>Task 7-</a:t>
            </a:r>
            <a:r>
              <a:rPr lang="en-GB" sz="1200" b="1" u="sng" dirty="0">
                <a:latin typeface="Century Gothic" panose="020B0502020202020204" pitchFamily="34" charset="0"/>
              </a:rPr>
              <a:t> </a:t>
            </a:r>
            <a:r>
              <a:rPr lang="en-GB" sz="1100" dirty="0">
                <a:solidFill>
                  <a:srgbClr val="181818"/>
                </a:solidFill>
                <a:latin typeface="Century Gothic" panose="020B0502020202020204" pitchFamily="34" charset="0"/>
              </a:rPr>
              <a:t>Research the trans-continental railway. Imagine you work as a manager/ supervisor for the Central Pacific OR the Union Pacific Railroad. Write several journal entries. </a:t>
            </a:r>
            <a:endParaRPr lang="en-GB" sz="1200" dirty="0">
              <a:latin typeface="Century Gothic" panose="020B0502020202020204" pitchFamily="34" charset="0"/>
            </a:endParaRPr>
          </a:p>
        </p:txBody>
      </p:sp>
      <p:sp>
        <p:nvSpPr>
          <p:cNvPr id="80" name="TextBox 79">
            <a:extLst>
              <a:ext uri="{FF2B5EF4-FFF2-40B4-BE49-F238E27FC236}">
                <a16:creationId xmlns:a16="http://schemas.microsoft.com/office/drawing/2014/main" id="{564F51C5-37CF-4DC5-8F39-438538BBD956}"/>
              </a:ext>
            </a:extLst>
          </p:cNvPr>
          <p:cNvSpPr txBox="1"/>
          <p:nvPr/>
        </p:nvSpPr>
        <p:spPr>
          <a:xfrm>
            <a:off x="799387" y="920389"/>
            <a:ext cx="2384767" cy="1200329"/>
          </a:xfrm>
          <a:prstGeom prst="rect">
            <a:avLst/>
          </a:prstGeom>
          <a:noFill/>
        </p:spPr>
        <p:txBody>
          <a:bodyPr wrap="square" rtlCol="0">
            <a:spAutoFit/>
          </a:bodyPr>
          <a:lstStyle/>
          <a:p>
            <a:r>
              <a:rPr lang="en-GB" sz="1200" b="1" u="sng" dirty="0">
                <a:latin typeface="Century Gothic" panose="020B0502020202020204" pitchFamily="34" charset="0"/>
                <a:hlinkClick r:id="rId5" action="ppaction://hlinksldjump"/>
              </a:rPr>
              <a:t>Task 1-</a:t>
            </a:r>
            <a:r>
              <a:rPr lang="en-GB" sz="1200" dirty="0">
                <a:latin typeface="Century Gothic" panose="020B0502020202020204" pitchFamily="34" charset="0"/>
              </a:rPr>
              <a:t>Create an A-Z list for our unit of America 1845-1890. Key words are essential within our writing to gain top grades. Click on task for more instructions.</a:t>
            </a:r>
          </a:p>
        </p:txBody>
      </p:sp>
      <p:sp>
        <p:nvSpPr>
          <p:cNvPr id="81" name="TextBox 80">
            <a:extLst>
              <a:ext uri="{FF2B5EF4-FFF2-40B4-BE49-F238E27FC236}">
                <a16:creationId xmlns:a16="http://schemas.microsoft.com/office/drawing/2014/main" id="{CCCA7C02-DE31-42EC-8453-2E9B339D469E}"/>
              </a:ext>
            </a:extLst>
          </p:cNvPr>
          <p:cNvSpPr txBox="1"/>
          <p:nvPr/>
        </p:nvSpPr>
        <p:spPr>
          <a:xfrm>
            <a:off x="3708289" y="926378"/>
            <a:ext cx="2380618" cy="1015663"/>
          </a:xfrm>
          <a:prstGeom prst="rect">
            <a:avLst/>
          </a:prstGeom>
          <a:noFill/>
        </p:spPr>
        <p:txBody>
          <a:bodyPr wrap="square" rtlCol="0">
            <a:spAutoFit/>
          </a:bodyPr>
          <a:lstStyle/>
          <a:p>
            <a:r>
              <a:rPr lang="en-GB" sz="1200" b="1" u="sng" dirty="0">
                <a:latin typeface="Century Gothic" panose="020B0502020202020204" pitchFamily="34" charset="0"/>
                <a:hlinkClick r:id="rId6" action="ppaction://hlinksldjump"/>
              </a:rPr>
              <a:t>Task 2-</a:t>
            </a:r>
            <a:r>
              <a:rPr lang="en-GB" sz="1200" dirty="0">
                <a:latin typeface="Century Gothic" panose="020B0502020202020204" pitchFamily="34" charset="0"/>
              </a:rPr>
              <a:t>Answer the </a:t>
            </a:r>
            <a:r>
              <a:rPr lang="en-GB" sz="1200" b="1" dirty="0">
                <a:latin typeface="Century Gothic" panose="020B0502020202020204" pitchFamily="34" charset="0"/>
              </a:rPr>
              <a:t>GCSE Q4 </a:t>
            </a:r>
            <a:r>
              <a:rPr lang="en-GB" sz="1200" dirty="0">
                <a:latin typeface="Century Gothic" panose="020B0502020202020204" pitchFamily="34" charset="0"/>
              </a:rPr>
              <a:t>about reasons for migration Westward. 4 marks.</a:t>
            </a:r>
          </a:p>
          <a:p>
            <a:r>
              <a:rPr lang="en-GB" sz="1200" dirty="0">
                <a:latin typeface="Century Gothic" panose="020B0502020202020204" pitchFamily="34" charset="0"/>
              </a:rPr>
              <a:t>2 reasons- 2 short paras.</a:t>
            </a:r>
          </a:p>
          <a:p>
            <a:endParaRPr lang="en-GB" sz="1200" dirty="0">
              <a:latin typeface="Century Gothic" panose="020B0502020202020204" pitchFamily="34" charset="0"/>
            </a:endParaRPr>
          </a:p>
        </p:txBody>
      </p:sp>
      <p:sp>
        <p:nvSpPr>
          <p:cNvPr id="86" name="TextBox 85">
            <a:extLst>
              <a:ext uri="{FF2B5EF4-FFF2-40B4-BE49-F238E27FC236}">
                <a16:creationId xmlns:a16="http://schemas.microsoft.com/office/drawing/2014/main" id="{5A3B4154-F9C9-4E52-AA05-28EC255F0726}"/>
              </a:ext>
            </a:extLst>
          </p:cNvPr>
          <p:cNvSpPr txBox="1"/>
          <p:nvPr/>
        </p:nvSpPr>
        <p:spPr>
          <a:xfrm>
            <a:off x="6567794" y="887095"/>
            <a:ext cx="2375872" cy="1200329"/>
          </a:xfrm>
          <a:prstGeom prst="rect">
            <a:avLst/>
          </a:prstGeom>
          <a:noFill/>
        </p:spPr>
        <p:txBody>
          <a:bodyPr wrap="square" rtlCol="0">
            <a:spAutoFit/>
          </a:bodyPr>
          <a:lstStyle/>
          <a:p>
            <a:r>
              <a:rPr lang="en-GB" sz="1200" b="1" u="sng" dirty="0">
                <a:latin typeface="Century Gothic" panose="020B0502020202020204" pitchFamily="34" charset="0"/>
                <a:hlinkClick r:id="rId7" action="ppaction://hlinksldjump"/>
              </a:rPr>
              <a:t>Task 3-</a:t>
            </a:r>
            <a:r>
              <a:rPr lang="en-GB" sz="1200" b="1" u="sng" dirty="0">
                <a:latin typeface="Century Gothic" panose="020B0502020202020204" pitchFamily="34" charset="0"/>
              </a:rPr>
              <a:t> </a:t>
            </a:r>
            <a:r>
              <a:rPr lang="en-GB" sz="1200" dirty="0">
                <a:latin typeface="Century Gothic" panose="020B0502020202020204" pitchFamily="34" charset="0"/>
              </a:rPr>
              <a:t>“Mormons faced prejudice in the West, but often made it harder for themselves with their actions”. Discuss.</a:t>
            </a:r>
          </a:p>
          <a:p>
            <a:endParaRPr lang="en-GB" sz="1200" dirty="0">
              <a:latin typeface="Century Gothic" panose="020B0502020202020204" pitchFamily="34" charset="0"/>
            </a:endParaRPr>
          </a:p>
        </p:txBody>
      </p:sp>
      <p:sp>
        <p:nvSpPr>
          <p:cNvPr id="87" name="TextBox 86">
            <a:extLst>
              <a:ext uri="{FF2B5EF4-FFF2-40B4-BE49-F238E27FC236}">
                <a16:creationId xmlns:a16="http://schemas.microsoft.com/office/drawing/2014/main" id="{CAF6B888-A727-46A4-AA15-981C34A72346}"/>
              </a:ext>
            </a:extLst>
          </p:cNvPr>
          <p:cNvSpPr txBox="1"/>
          <p:nvPr/>
        </p:nvSpPr>
        <p:spPr>
          <a:xfrm>
            <a:off x="3754177" y="3225251"/>
            <a:ext cx="2284857" cy="1015663"/>
          </a:xfrm>
          <a:prstGeom prst="rect">
            <a:avLst/>
          </a:prstGeom>
          <a:noFill/>
        </p:spPr>
        <p:txBody>
          <a:bodyPr wrap="square" rtlCol="0">
            <a:spAutoFit/>
          </a:bodyPr>
          <a:lstStyle/>
          <a:p>
            <a:r>
              <a:rPr lang="en-GB" sz="1200" b="1" u="sng" dirty="0">
                <a:latin typeface="Century Gothic" panose="020B0502020202020204" pitchFamily="34" charset="0"/>
                <a:hlinkClick r:id="rId8" action="ppaction://hlinksldjump"/>
              </a:rPr>
              <a:t>Task 8-</a:t>
            </a:r>
            <a:r>
              <a:rPr lang="en-GB" sz="1200" b="1" u="sng" dirty="0">
                <a:latin typeface="Century Gothic" panose="020B0502020202020204" pitchFamily="34" charset="0"/>
              </a:rPr>
              <a:t> </a:t>
            </a:r>
            <a:r>
              <a:rPr lang="en-GB" sz="1200" dirty="0">
                <a:latin typeface="Century Gothic" panose="020B0502020202020204" pitchFamily="34" charset="0"/>
              </a:rPr>
              <a:t>For each of the causes of the American Civil War listed on the main slide please write an explanation of how this led to civil war.</a:t>
            </a:r>
          </a:p>
        </p:txBody>
      </p:sp>
      <p:sp>
        <p:nvSpPr>
          <p:cNvPr id="91" name="TextBox 90">
            <a:extLst>
              <a:ext uri="{FF2B5EF4-FFF2-40B4-BE49-F238E27FC236}">
                <a16:creationId xmlns:a16="http://schemas.microsoft.com/office/drawing/2014/main" id="{88905549-4241-4F0E-A824-728EF1FDAD54}"/>
              </a:ext>
            </a:extLst>
          </p:cNvPr>
          <p:cNvSpPr txBox="1"/>
          <p:nvPr/>
        </p:nvSpPr>
        <p:spPr>
          <a:xfrm>
            <a:off x="3685852" y="2036859"/>
            <a:ext cx="2466189" cy="1277273"/>
          </a:xfrm>
          <a:prstGeom prst="rect">
            <a:avLst/>
          </a:prstGeom>
          <a:noFill/>
        </p:spPr>
        <p:txBody>
          <a:bodyPr wrap="square" rtlCol="0">
            <a:spAutoFit/>
          </a:bodyPr>
          <a:lstStyle/>
          <a:p>
            <a:r>
              <a:rPr lang="en-GB" sz="1100" b="1" u="sng" dirty="0">
                <a:latin typeface="Century Gothic" panose="020B0502020202020204" pitchFamily="34" charset="0"/>
                <a:hlinkClick r:id="rId9" action="ppaction://hlinksldjump"/>
              </a:rPr>
              <a:t>Task 5-</a:t>
            </a:r>
            <a:r>
              <a:rPr lang="en-GB" sz="1100" dirty="0">
                <a:latin typeface="Century Gothic" panose="020B0502020202020204" pitchFamily="34" charset="0"/>
              </a:rPr>
              <a:t>Imagine you are a government agent working with the Plains Indians. </a:t>
            </a:r>
          </a:p>
          <a:p>
            <a:r>
              <a:rPr lang="en-GB" sz="1100" dirty="0">
                <a:latin typeface="Century Gothic" panose="020B0502020202020204" pitchFamily="34" charset="0"/>
              </a:rPr>
              <a:t>Write a report for the government explain the Plains Indians attitude towards and use of the buffalo.</a:t>
            </a:r>
          </a:p>
          <a:p>
            <a:r>
              <a:rPr lang="en-GB" sz="1100" dirty="0">
                <a:latin typeface="Century Gothic" panose="020B0502020202020204" pitchFamily="34" charset="0"/>
                <a:hlinkClick r:id="rId9" action="ppaction://hlinksldjump"/>
              </a:rPr>
              <a:t> </a:t>
            </a:r>
            <a:endParaRPr lang="en-GB" sz="1100" dirty="0">
              <a:latin typeface="Century Gothic" panose="020B0502020202020204" pitchFamily="34" charset="0"/>
            </a:endParaRPr>
          </a:p>
        </p:txBody>
      </p:sp>
      <p:sp>
        <p:nvSpPr>
          <p:cNvPr id="94" name="TextBox 93">
            <a:extLst>
              <a:ext uri="{FF2B5EF4-FFF2-40B4-BE49-F238E27FC236}">
                <a16:creationId xmlns:a16="http://schemas.microsoft.com/office/drawing/2014/main" id="{71087338-2833-4DE2-B4DC-0E8A3C4F10E8}"/>
              </a:ext>
            </a:extLst>
          </p:cNvPr>
          <p:cNvSpPr txBox="1"/>
          <p:nvPr/>
        </p:nvSpPr>
        <p:spPr>
          <a:xfrm>
            <a:off x="6591709" y="2041761"/>
            <a:ext cx="2421719" cy="1015663"/>
          </a:xfrm>
          <a:prstGeom prst="rect">
            <a:avLst/>
          </a:prstGeom>
          <a:noFill/>
        </p:spPr>
        <p:txBody>
          <a:bodyPr wrap="square" rtlCol="0">
            <a:spAutoFit/>
          </a:bodyPr>
          <a:lstStyle/>
          <a:p>
            <a:r>
              <a:rPr lang="en-GB" sz="1200" b="1" u="sng" dirty="0">
                <a:latin typeface="Century Gothic" panose="020B0502020202020204" pitchFamily="34" charset="0"/>
                <a:hlinkClick r:id="rId10" action="ppaction://hlinksldjump"/>
              </a:rPr>
              <a:t>Task 6-</a:t>
            </a:r>
            <a:r>
              <a:rPr lang="en-GB" sz="1200" dirty="0">
                <a:latin typeface="Century Gothic" panose="020B0502020202020204" pitchFamily="34" charset="0"/>
              </a:rPr>
              <a:t> Read the Primary source from George Catlin describing his meeting a PI tribe. Complete all 3 tasks on the slide.</a:t>
            </a:r>
          </a:p>
        </p:txBody>
      </p:sp>
      <p:pic>
        <p:nvPicPr>
          <p:cNvPr id="95" name="Picture 9">
            <a:extLst>
              <a:ext uri="{FF2B5EF4-FFF2-40B4-BE49-F238E27FC236}">
                <a16:creationId xmlns:a16="http://schemas.microsoft.com/office/drawing/2014/main" id="{0E40A67D-D3B7-49E4-868E-01D6ECDA663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60537" y="2111038"/>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95">
            <a:extLst>
              <a:ext uri="{FF2B5EF4-FFF2-40B4-BE49-F238E27FC236}">
                <a16:creationId xmlns:a16="http://schemas.microsoft.com/office/drawing/2014/main" id="{76CBE6D5-F959-45DB-B651-2DA6CE707CE1}"/>
              </a:ext>
            </a:extLst>
          </p:cNvPr>
          <p:cNvPicPr/>
          <p:nvPr/>
        </p:nvPicPr>
        <p:blipFill rotWithShape="1">
          <a:blip r:embed="rId12">
            <a:extLst>
              <a:ext uri="{28A0092B-C50C-407E-A947-70E740481C1C}">
                <a14:useLocalDpi xmlns:a14="http://schemas.microsoft.com/office/drawing/2010/main" val="0"/>
              </a:ext>
            </a:extLst>
          </a:blip>
          <a:srcRect l="42942" t="38436" r="52354" b="52654"/>
          <a:stretch/>
        </p:blipFill>
        <p:spPr bwMode="auto">
          <a:xfrm>
            <a:off x="6152967" y="3275969"/>
            <a:ext cx="438150" cy="466090"/>
          </a:xfrm>
          <a:prstGeom prst="rect">
            <a:avLst/>
          </a:prstGeom>
          <a:noFill/>
          <a:ln>
            <a:noFill/>
          </a:ln>
          <a:extLst>
            <a:ext uri="{53640926-AAD7-44D8-BBD7-CCE9431645EC}">
              <a14:shadowObscured xmlns:a14="http://schemas.microsoft.com/office/drawing/2010/main"/>
            </a:ext>
          </a:extLst>
        </p:spPr>
      </p:pic>
      <p:sp>
        <p:nvSpPr>
          <p:cNvPr id="98" name="TextBox 97">
            <a:extLst>
              <a:ext uri="{FF2B5EF4-FFF2-40B4-BE49-F238E27FC236}">
                <a16:creationId xmlns:a16="http://schemas.microsoft.com/office/drawing/2014/main" id="{C9809D82-F1EC-4DF6-B833-2C44D1F711AC}"/>
              </a:ext>
            </a:extLst>
          </p:cNvPr>
          <p:cNvSpPr txBox="1"/>
          <p:nvPr/>
        </p:nvSpPr>
        <p:spPr>
          <a:xfrm>
            <a:off x="6579269" y="3177320"/>
            <a:ext cx="2427908" cy="1015663"/>
          </a:xfrm>
          <a:prstGeom prst="rect">
            <a:avLst/>
          </a:prstGeom>
          <a:noFill/>
        </p:spPr>
        <p:txBody>
          <a:bodyPr wrap="square" rtlCol="0">
            <a:spAutoFit/>
          </a:bodyPr>
          <a:lstStyle/>
          <a:p>
            <a:r>
              <a:rPr lang="en-GB" sz="1200" b="1" u="sng" dirty="0">
                <a:latin typeface="Century Gothic" panose="020B0502020202020204" pitchFamily="34" charset="0"/>
                <a:hlinkClick r:id="rId13" action="ppaction://hlinksldjump"/>
              </a:rPr>
              <a:t>Task 9-</a:t>
            </a:r>
            <a:r>
              <a:rPr lang="en-GB" sz="1200" b="1" u="sng" dirty="0">
                <a:latin typeface="Century Gothic" panose="020B0502020202020204" pitchFamily="34" charset="0"/>
              </a:rPr>
              <a:t> </a:t>
            </a:r>
            <a:r>
              <a:rPr lang="en-GB" sz="1200" dirty="0">
                <a:latin typeface="Century Gothic" panose="020B0502020202020204" pitchFamily="34" charset="0"/>
              </a:rPr>
              <a:t>Complete the ‘</a:t>
            </a:r>
            <a:r>
              <a:rPr lang="en-GB" sz="1200" b="1" u="sng" dirty="0">
                <a:latin typeface="Century Gothic" panose="020B0502020202020204" pitchFamily="34" charset="0"/>
              </a:rPr>
              <a:t>causes</a:t>
            </a:r>
            <a:r>
              <a:rPr lang="en-GB" sz="1200" dirty="0">
                <a:latin typeface="Century Gothic" panose="020B0502020202020204" pitchFamily="34" charset="0"/>
              </a:rPr>
              <a:t> of the civil war’ quick questions. Provide quick answers to the questions and submit.</a:t>
            </a:r>
          </a:p>
        </p:txBody>
      </p:sp>
      <p:sp>
        <p:nvSpPr>
          <p:cNvPr id="99" name="TextBox 98">
            <a:extLst>
              <a:ext uri="{FF2B5EF4-FFF2-40B4-BE49-F238E27FC236}">
                <a16:creationId xmlns:a16="http://schemas.microsoft.com/office/drawing/2014/main" id="{B9D3CF30-FF04-4EDF-833B-16FB9D2AF76B}"/>
              </a:ext>
            </a:extLst>
          </p:cNvPr>
          <p:cNvSpPr txBox="1"/>
          <p:nvPr/>
        </p:nvSpPr>
        <p:spPr>
          <a:xfrm>
            <a:off x="3728291" y="5518138"/>
            <a:ext cx="2427908" cy="867610"/>
          </a:xfrm>
          <a:prstGeom prst="rect">
            <a:avLst/>
          </a:prstGeom>
          <a:noFill/>
        </p:spPr>
        <p:txBody>
          <a:bodyPr wrap="square" rtlCol="0">
            <a:spAutoFit/>
          </a:bodyPr>
          <a:lstStyle/>
          <a:p>
            <a:pPr>
              <a:lnSpc>
                <a:spcPct val="107000"/>
              </a:lnSpc>
              <a:spcAft>
                <a:spcPts val="800"/>
              </a:spcAft>
            </a:pPr>
            <a:r>
              <a:rPr lang="en-GB" sz="1200" b="1" u="sng" dirty="0">
                <a:latin typeface="Century Gothic" panose="020B0502020202020204" pitchFamily="34" charset="0"/>
                <a:hlinkClick r:id="rId14" action="ppaction://hlinksldjump"/>
              </a:rPr>
              <a:t>Task 14- </a:t>
            </a:r>
            <a:r>
              <a:rPr lang="en-GB" sz="1200" dirty="0">
                <a:latin typeface="Century Gothic" panose="020B0502020202020204" pitchFamily="34" charset="0"/>
              </a:rPr>
              <a:t>Read the interpretations bout Fetterman’s Trap. Follow the instructions to annotate.</a:t>
            </a:r>
            <a:endParaRPr lang="en-GB" sz="1200"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105" name="TextBox 104">
            <a:extLst>
              <a:ext uri="{FF2B5EF4-FFF2-40B4-BE49-F238E27FC236}">
                <a16:creationId xmlns:a16="http://schemas.microsoft.com/office/drawing/2014/main" id="{9A745FC0-D91A-49CA-95F2-BC0CA0048896}"/>
              </a:ext>
            </a:extLst>
          </p:cNvPr>
          <p:cNvSpPr txBox="1"/>
          <p:nvPr/>
        </p:nvSpPr>
        <p:spPr>
          <a:xfrm>
            <a:off x="3715888" y="4359106"/>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15" action="ppaction://hlinksldjump"/>
              </a:rPr>
              <a:t>Task 11- </a:t>
            </a:r>
            <a:r>
              <a:rPr lang="en-GB" sz="1200" dirty="0">
                <a:latin typeface="Century Gothic" panose="020B0502020202020204" pitchFamily="34" charset="0"/>
              </a:rPr>
              <a:t>Watch the video and read the website. </a:t>
            </a:r>
          </a:p>
          <a:p>
            <a:r>
              <a:rPr lang="en-GB" sz="1200" dirty="0">
                <a:latin typeface="Century Gothic" panose="020B0502020202020204" pitchFamily="34" charset="0"/>
              </a:rPr>
              <a:t>Create a ‘top 10’ of things you should know about emancipation proclamation. </a:t>
            </a:r>
            <a:endParaRPr lang="en-GB" sz="1200" dirty="0"/>
          </a:p>
          <a:p>
            <a:endParaRPr lang="en-GB" sz="1200" dirty="0"/>
          </a:p>
        </p:txBody>
      </p:sp>
      <p:sp>
        <p:nvSpPr>
          <p:cNvPr id="106" name="Rectangle 105">
            <a:extLst>
              <a:ext uri="{FF2B5EF4-FFF2-40B4-BE49-F238E27FC236}">
                <a16:creationId xmlns:a16="http://schemas.microsoft.com/office/drawing/2014/main" id="{95626C1F-A84A-4D55-A4E2-1E8D86C73E7A}"/>
              </a:ext>
            </a:extLst>
          </p:cNvPr>
          <p:cNvSpPr/>
          <p:nvPr/>
        </p:nvSpPr>
        <p:spPr>
          <a:xfrm>
            <a:off x="83127" y="83127"/>
            <a:ext cx="2059709" cy="748542"/>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TextBox 106">
            <a:extLst>
              <a:ext uri="{FF2B5EF4-FFF2-40B4-BE49-F238E27FC236}">
                <a16:creationId xmlns:a16="http://schemas.microsoft.com/office/drawing/2014/main" id="{1DB1EEE1-A613-481B-8194-5FBDE707E103}"/>
              </a:ext>
            </a:extLst>
          </p:cNvPr>
          <p:cNvSpPr txBox="1"/>
          <p:nvPr/>
        </p:nvSpPr>
        <p:spPr>
          <a:xfrm>
            <a:off x="121763" y="89655"/>
            <a:ext cx="2019584" cy="738664"/>
          </a:xfrm>
          <a:prstGeom prst="rect">
            <a:avLst/>
          </a:prstGeom>
          <a:noFill/>
        </p:spPr>
        <p:txBody>
          <a:bodyPr wrap="square" rtlCol="0">
            <a:spAutoFit/>
          </a:bodyPr>
          <a:lstStyle/>
          <a:p>
            <a:r>
              <a:rPr lang="en-GB" sz="1400"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dirty="0">
                <a:solidFill>
                  <a:schemeClr val="bg1"/>
                </a:solidFill>
                <a:latin typeface="Century Gothic" panose="020B0502020202020204" pitchFamily="34" charset="0"/>
              </a:rPr>
              <a:t>to go to further instructions and guidance…</a:t>
            </a:r>
          </a:p>
        </p:txBody>
      </p:sp>
      <p:sp>
        <p:nvSpPr>
          <p:cNvPr id="2" name="Rectangle 1">
            <a:extLst>
              <a:ext uri="{FF2B5EF4-FFF2-40B4-BE49-F238E27FC236}">
                <a16:creationId xmlns:a16="http://schemas.microsoft.com/office/drawing/2014/main" id="{28BE78DE-68D9-42F8-9660-FC1754999F01}"/>
              </a:ext>
            </a:extLst>
          </p:cNvPr>
          <p:cNvSpPr/>
          <p:nvPr/>
        </p:nvSpPr>
        <p:spPr>
          <a:xfrm>
            <a:off x="6096000" y="5571371"/>
            <a:ext cx="5800436" cy="984885"/>
          </a:xfrm>
          <a:prstGeom prst="rect">
            <a:avLst/>
          </a:prstGeom>
        </p:spPr>
        <p:txBody>
          <a:bodyPr wrap="square">
            <a:spAutoFit/>
          </a:bodyPr>
          <a:lstStyle/>
          <a:p>
            <a:r>
              <a:rPr lang="en-GB" sz="1450" i="1" u="sng" dirty="0">
                <a:solidFill>
                  <a:srgbClr val="CC66FF"/>
                </a:solidFill>
                <a:effectLst>
                  <a:outerShdw blurRad="38100" dist="38100" dir="2700000" algn="tl">
                    <a:srgbClr val="000000">
                      <a:alpha val="43137"/>
                    </a:srgbClr>
                  </a:outerShdw>
                </a:effectLst>
              </a:rPr>
              <a:t>Everyone should- </a:t>
            </a:r>
            <a:r>
              <a:rPr lang="en-GB" sz="1450" dirty="0">
                <a:solidFill>
                  <a:srgbClr val="CC66FF"/>
                </a:solidFill>
                <a:effectLst>
                  <a:outerShdw blurRad="38100" dist="38100" dir="2700000" algn="tl">
                    <a:srgbClr val="000000">
                      <a:alpha val="43137"/>
                    </a:srgbClr>
                  </a:outerShdw>
                </a:effectLst>
              </a:rPr>
              <a:t>these are BASIC/SIMPLE (1-4) tasks </a:t>
            </a:r>
            <a:r>
              <a:rPr lang="en-GB" sz="1450" u="sng" dirty="0">
                <a:solidFill>
                  <a:srgbClr val="CC66FF"/>
                </a:solidFill>
                <a:effectLst>
                  <a:outerShdw blurRad="38100" dist="38100" dir="2700000" algn="tl">
                    <a:srgbClr val="000000">
                      <a:alpha val="43137"/>
                    </a:srgbClr>
                  </a:outerShdw>
                </a:effectLst>
              </a:rPr>
              <a:t>everyone</a:t>
            </a:r>
            <a:r>
              <a:rPr lang="en-GB" sz="1450" dirty="0">
                <a:solidFill>
                  <a:srgbClr val="CC66FF"/>
                </a:solidFill>
                <a:effectLst>
                  <a:outerShdw blurRad="38100" dist="38100" dir="2700000" algn="tl">
                    <a:srgbClr val="000000">
                      <a:alpha val="43137"/>
                    </a:srgbClr>
                  </a:outerShdw>
                </a:effectLst>
              </a:rPr>
              <a:t> should attempt to do. They are shown in </a:t>
            </a:r>
            <a:r>
              <a:rPr lang="en-GB" sz="1450" u="sng" dirty="0">
                <a:solidFill>
                  <a:srgbClr val="CC66FF"/>
                </a:solidFill>
                <a:effectLst>
                  <a:outerShdw blurRad="38100" dist="38100" dir="2700000" algn="tl">
                    <a:srgbClr val="000000">
                      <a:alpha val="43137"/>
                    </a:srgbClr>
                  </a:outerShdw>
                </a:effectLst>
              </a:rPr>
              <a:t>light purple </a:t>
            </a:r>
            <a:r>
              <a:rPr lang="en-GB" sz="1450" dirty="0">
                <a:solidFill>
                  <a:srgbClr val="CC66FF"/>
                </a:solidFill>
                <a:effectLst>
                  <a:outerShdw blurRad="38100" dist="38100" dir="2700000" algn="tl">
                    <a:srgbClr val="000000">
                      <a:alpha val="43137"/>
                    </a:srgbClr>
                  </a:outerShdw>
                </a:effectLst>
              </a:rPr>
              <a:t>boxes.</a:t>
            </a:r>
          </a:p>
          <a:p>
            <a:r>
              <a:rPr lang="en-GB" sz="1450" b="1" i="1" u="sng" dirty="0">
                <a:solidFill>
                  <a:srgbClr val="7030A0"/>
                </a:solidFill>
                <a:effectLst>
                  <a:outerShdw blurRad="38100" dist="38100" dir="2700000" algn="tl">
                    <a:srgbClr val="000000">
                      <a:alpha val="43137"/>
                    </a:srgbClr>
                  </a:outerShdw>
                </a:effectLst>
              </a:rPr>
              <a:t>Everyone could- </a:t>
            </a:r>
            <a:r>
              <a:rPr lang="en-GB" sz="1450" dirty="0">
                <a:solidFill>
                  <a:srgbClr val="7030A0"/>
                </a:solidFill>
                <a:effectLst>
                  <a:outerShdw blurRad="38100" dist="38100" dir="2700000" algn="tl">
                    <a:srgbClr val="000000">
                      <a:alpha val="43137"/>
                    </a:srgbClr>
                  </a:outerShdw>
                </a:effectLst>
              </a:rPr>
              <a:t>these are DEVELOPED/COMPLEX tasks (5-9) to stretch and challenge and prepare for exams. They are shown in </a:t>
            </a:r>
            <a:r>
              <a:rPr lang="en-GB" sz="1450" u="sng" dirty="0">
                <a:solidFill>
                  <a:srgbClr val="7030A0"/>
                </a:solidFill>
                <a:effectLst>
                  <a:outerShdw blurRad="38100" dist="38100" dir="2700000" algn="tl">
                    <a:srgbClr val="000000">
                      <a:alpha val="43137"/>
                    </a:srgbClr>
                  </a:outerShdw>
                </a:effectLst>
              </a:rPr>
              <a:t>darker purple </a:t>
            </a:r>
            <a:r>
              <a:rPr lang="en-GB" sz="1450" dirty="0">
                <a:solidFill>
                  <a:srgbClr val="7030A0"/>
                </a:solidFill>
                <a:effectLst>
                  <a:outerShdw blurRad="38100" dist="38100" dir="2700000" algn="tl">
                    <a:srgbClr val="000000">
                      <a:alpha val="43137"/>
                    </a:srgbClr>
                  </a:outerShdw>
                </a:effectLst>
              </a:rPr>
              <a:t>boxes.</a:t>
            </a:r>
          </a:p>
        </p:txBody>
      </p:sp>
      <p:pic>
        <p:nvPicPr>
          <p:cNvPr id="55" name="Picture 54">
            <a:extLst>
              <a:ext uri="{FF2B5EF4-FFF2-40B4-BE49-F238E27FC236}">
                <a16:creationId xmlns:a16="http://schemas.microsoft.com/office/drawing/2014/main" id="{3D5653C8-24FF-431A-B04F-7621DB9C248C}"/>
              </a:ext>
            </a:extLst>
          </p:cNvPr>
          <p:cNvPicPr/>
          <p:nvPr/>
        </p:nvPicPr>
        <p:blipFill rotWithShape="1">
          <a:blip r:embed="rId12">
            <a:extLst>
              <a:ext uri="{28A0092B-C50C-407E-A947-70E740481C1C}">
                <a14:useLocalDpi xmlns:a14="http://schemas.microsoft.com/office/drawing/2010/main" val="0"/>
              </a:ext>
            </a:extLst>
          </a:blip>
          <a:srcRect l="42942" t="38436" r="52354" b="52654"/>
          <a:stretch/>
        </p:blipFill>
        <p:spPr bwMode="auto">
          <a:xfrm>
            <a:off x="9116301" y="4209367"/>
            <a:ext cx="399474" cy="466090"/>
          </a:xfrm>
          <a:prstGeom prst="rect">
            <a:avLst/>
          </a:prstGeom>
          <a:noFill/>
          <a:ln>
            <a:noFill/>
          </a:ln>
          <a:extLst>
            <a:ext uri="{53640926-AAD7-44D8-BBD7-CCE9431645EC}">
              <a14:shadowObscured xmlns:a14="http://schemas.microsoft.com/office/drawing/2010/main"/>
            </a:ext>
          </a:extLst>
        </p:spPr>
      </p:pic>
      <p:pic>
        <p:nvPicPr>
          <p:cNvPr id="56" name="Picture 55">
            <a:extLst>
              <a:ext uri="{FF2B5EF4-FFF2-40B4-BE49-F238E27FC236}">
                <a16:creationId xmlns:a16="http://schemas.microsoft.com/office/drawing/2014/main" id="{DC1FC73E-2AF8-4E98-B16C-5C76A4A9C0F4}"/>
              </a:ext>
            </a:extLst>
          </p:cNvPr>
          <p:cNvPicPr/>
          <p:nvPr/>
        </p:nvPicPr>
        <p:blipFill rotWithShape="1">
          <a:blip r:embed="rId12">
            <a:extLst>
              <a:ext uri="{28A0092B-C50C-407E-A947-70E740481C1C}">
                <a14:useLocalDpi xmlns:a14="http://schemas.microsoft.com/office/drawing/2010/main" val="0"/>
              </a:ext>
            </a:extLst>
          </a:blip>
          <a:srcRect l="20751" t="54076" r="74442" b="36831"/>
          <a:stretch/>
        </p:blipFill>
        <p:spPr bwMode="auto">
          <a:xfrm>
            <a:off x="9134826" y="1976613"/>
            <a:ext cx="455739" cy="480142"/>
          </a:xfrm>
          <a:prstGeom prst="rect">
            <a:avLst/>
          </a:prstGeom>
          <a:noFill/>
          <a:ln>
            <a:noFill/>
          </a:ln>
          <a:extLst>
            <a:ext uri="{53640926-AAD7-44D8-BBD7-CCE9431645EC}">
              <a14:shadowObscured xmlns:a14="http://schemas.microsoft.com/office/drawing/2010/main"/>
            </a:ext>
          </a:extLst>
        </p:spPr>
      </p:pic>
      <p:pic>
        <p:nvPicPr>
          <p:cNvPr id="84" name="Picture 83">
            <a:extLst>
              <a:ext uri="{FF2B5EF4-FFF2-40B4-BE49-F238E27FC236}">
                <a16:creationId xmlns:a16="http://schemas.microsoft.com/office/drawing/2014/main" id="{15AAC3B4-6839-445C-B8E1-A3A39D51F1E6}"/>
              </a:ext>
            </a:extLst>
          </p:cNvPr>
          <p:cNvPicPr/>
          <p:nvPr/>
        </p:nvPicPr>
        <p:blipFill rotWithShape="1">
          <a:blip r:embed="rId12">
            <a:extLst>
              <a:ext uri="{28A0092B-C50C-407E-A947-70E740481C1C}">
                <a14:useLocalDpi xmlns:a14="http://schemas.microsoft.com/office/drawing/2010/main" val="0"/>
              </a:ext>
            </a:extLst>
          </a:blip>
          <a:srcRect l="43249" t="54258" r="52456" b="37013"/>
          <a:stretch/>
        </p:blipFill>
        <p:spPr bwMode="auto">
          <a:xfrm>
            <a:off x="9125247" y="2737048"/>
            <a:ext cx="391013" cy="475614"/>
          </a:xfrm>
          <a:prstGeom prst="rect">
            <a:avLst/>
          </a:prstGeom>
          <a:noFill/>
          <a:ln>
            <a:noFill/>
          </a:ln>
          <a:extLst>
            <a:ext uri="{53640926-AAD7-44D8-BBD7-CCE9431645EC}">
              <a14:shadowObscured xmlns:a14="http://schemas.microsoft.com/office/drawing/2010/main"/>
            </a:ext>
          </a:extLst>
        </p:spPr>
      </p:pic>
      <p:pic>
        <p:nvPicPr>
          <p:cNvPr id="108" name="Picture 9">
            <a:extLst>
              <a:ext uri="{FF2B5EF4-FFF2-40B4-BE49-F238E27FC236}">
                <a16:creationId xmlns:a16="http://schemas.microsoft.com/office/drawing/2014/main" id="{1BED2E29-049A-456D-A84D-C6B6E5521A2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25247" y="1441072"/>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108">
            <a:extLst>
              <a:ext uri="{FF2B5EF4-FFF2-40B4-BE49-F238E27FC236}">
                <a16:creationId xmlns:a16="http://schemas.microsoft.com/office/drawing/2014/main" id="{3D3DD0BA-0A87-43AC-9B9B-D799B5ECB0BF}"/>
              </a:ext>
            </a:extLst>
          </p:cNvPr>
          <p:cNvPicPr>
            <a:picLocks noChangeAspect="1"/>
          </p:cNvPicPr>
          <p:nvPr/>
        </p:nvPicPr>
        <p:blipFill>
          <a:blip r:embed="rId16">
            <a:extLs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a:off x="9174259" y="3461913"/>
            <a:ext cx="378126" cy="475615"/>
          </a:xfrm>
          <a:prstGeom prst="rect">
            <a:avLst/>
          </a:prstGeom>
          <a:solidFill>
            <a:schemeClr val="bg1"/>
          </a:solidFill>
        </p:spPr>
      </p:pic>
      <p:sp>
        <p:nvSpPr>
          <p:cNvPr id="110" name="TextBox 109">
            <a:extLst>
              <a:ext uri="{FF2B5EF4-FFF2-40B4-BE49-F238E27FC236}">
                <a16:creationId xmlns:a16="http://schemas.microsoft.com/office/drawing/2014/main" id="{1A5C8D54-C29B-4545-BCE4-DC02A9D866D3}"/>
              </a:ext>
            </a:extLst>
          </p:cNvPr>
          <p:cNvSpPr txBox="1"/>
          <p:nvPr/>
        </p:nvSpPr>
        <p:spPr>
          <a:xfrm>
            <a:off x="9470921" y="1469266"/>
            <a:ext cx="2339526" cy="430887"/>
          </a:xfrm>
          <a:prstGeom prst="rect">
            <a:avLst/>
          </a:prstGeom>
          <a:noFill/>
        </p:spPr>
        <p:txBody>
          <a:bodyPr wrap="square" rtlCol="0">
            <a:spAutoFit/>
          </a:bodyPr>
          <a:lstStyle/>
          <a:p>
            <a:r>
              <a:rPr lang="en-GB" sz="1100" dirty="0">
                <a:latin typeface="Century Gothic" panose="020B0502020202020204" pitchFamily="34" charset="0"/>
              </a:rPr>
              <a:t>Research- finding and presenting information.</a:t>
            </a:r>
          </a:p>
        </p:txBody>
      </p:sp>
      <p:sp>
        <p:nvSpPr>
          <p:cNvPr id="111" name="TextBox 110">
            <a:extLst>
              <a:ext uri="{FF2B5EF4-FFF2-40B4-BE49-F238E27FC236}">
                <a16:creationId xmlns:a16="http://schemas.microsoft.com/office/drawing/2014/main" id="{652613C7-D39C-401D-8571-13D49DB4CC89}"/>
              </a:ext>
            </a:extLst>
          </p:cNvPr>
          <p:cNvSpPr txBox="1"/>
          <p:nvPr/>
        </p:nvSpPr>
        <p:spPr>
          <a:xfrm>
            <a:off x="9525839" y="3402170"/>
            <a:ext cx="2284606" cy="769441"/>
          </a:xfrm>
          <a:prstGeom prst="rect">
            <a:avLst/>
          </a:prstGeom>
          <a:noFill/>
        </p:spPr>
        <p:txBody>
          <a:bodyPr wrap="square" rtlCol="0">
            <a:spAutoFit/>
          </a:bodyPr>
          <a:lstStyle/>
          <a:p>
            <a:r>
              <a:rPr lang="en-GB" sz="1100" dirty="0">
                <a:latin typeface="Century Gothic" panose="020B0502020202020204" pitchFamily="34" charset="0"/>
              </a:rPr>
              <a:t>Reading- looking at information and annotating/ highlighting it for key knowledge.</a:t>
            </a:r>
          </a:p>
        </p:txBody>
      </p:sp>
      <p:sp>
        <p:nvSpPr>
          <p:cNvPr id="112" name="TextBox 111">
            <a:extLst>
              <a:ext uri="{FF2B5EF4-FFF2-40B4-BE49-F238E27FC236}">
                <a16:creationId xmlns:a16="http://schemas.microsoft.com/office/drawing/2014/main" id="{CD973CE0-3A5A-43D4-9E7E-03E108B32B26}"/>
              </a:ext>
            </a:extLst>
          </p:cNvPr>
          <p:cNvSpPr txBox="1"/>
          <p:nvPr/>
        </p:nvSpPr>
        <p:spPr>
          <a:xfrm>
            <a:off x="9470920" y="1959174"/>
            <a:ext cx="2339525" cy="769441"/>
          </a:xfrm>
          <a:prstGeom prst="rect">
            <a:avLst/>
          </a:prstGeom>
          <a:noFill/>
        </p:spPr>
        <p:txBody>
          <a:bodyPr wrap="square" rtlCol="0">
            <a:spAutoFit/>
          </a:bodyPr>
          <a:lstStyle/>
          <a:p>
            <a:r>
              <a:rPr lang="en-GB" sz="1100" dirty="0">
                <a:latin typeface="Century Gothic" panose="020B0502020202020204" pitchFamily="34" charset="0"/>
              </a:rPr>
              <a:t>Application- answering short questions or creating something to show understanding.</a:t>
            </a:r>
          </a:p>
        </p:txBody>
      </p:sp>
      <p:sp>
        <p:nvSpPr>
          <p:cNvPr id="113" name="TextBox 112">
            <a:extLst>
              <a:ext uri="{FF2B5EF4-FFF2-40B4-BE49-F238E27FC236}">
                <a16:creationId xmlns:a16="http://schemas.microsoft.com/office/drawing/2014/main" id="{1E9D8893-0909-465B-88D9-4B10042D7B5D}"/>
              </a:ext>
            </a:extLst>
          </p:cNvPr>
          <p:cNvSpPr txBox="1"/>
          <p:nvPr/>
        </p:nvSpPr>
        <p:spPr>
          <a:xfrm>
            <a:off x="9519413" y="4211475"/>
            <a:ext cx="2291032" cy="430887"/>
          </a:xfrm>
          <a:prstGeom prst="rect">
            <a:avLst/>
          </a:prstGeom>
          <a:noFill/>
        </p:spPr>
        <p:txBody>
          <a:bodyPr wrap="square" rtlCol="0">
            <a:spAutoFit/>
          </a:bodyPr>
          <a:lstStyle/>
          <a:p>
            <a:r>
              <a:rPr lang="en-GB" sz="1100" dirty="0">
                <a:latin typeface="Century Gothic" panose="020B0502020202020204" pitchFamily="34" charset="0"/>
              </a:rPr>
              <a:t>Quick quizzing- giving facts to answers questions.</a:t>
            </a:r>
          </a:p>
        </p:txBody>
      </p:sp>
      <p:sp>
        <p:nvSpPr>
          <p:cNvPr id="114" name="TextBox 113">
            <a:extLst>
              <a:ext uri="{FF2B5EF4-FFF2-40B4-BE49-F238E27FC236}">
                <a16:creationId xmlns:a16="http://schemas.microsoft.com/office/drawing/2014/main" id="{5C2A81FA-EE6F-45BB-BBA2-669C438B4649}"/>
              </a:ext>
            </a:extLst>
          </p:cNvPr>
          <p:cNvSpPr txBox="1"/>
          <p:nvPr/>
        </p:nvSpPr>
        <p:spPr>
          <a:xfrm>
            <a:off x="9477892" y="2732652"/>
            <a:ext cx="2332553" cy="600164"/>
          </a:xfrm>
          <a:prstGeom prst="rect">
            <a:avLst/>
          </a:prstGeom>
          <a:noFill/>
        </p:spPr>
        <p:txBody>
          <a:bodyPr wrap="square" rtlCol="0">
            <a:spAutoFit/>
          </a:bodyPr>
          <a:lstStyle/>
          <a:p>
            <a:r>
              <a:rPr lang="en-GB" sz="1100" dirty="0">
                <a:latin typeface="Century Gothic" panose="020B0502020202020204" pitchFamily="34" charset="0"/>
              </a:rPr>
              <a:t>Written application- longer written tasks, may be exam practice.</a:t>
            </a:r>
          </a:p>
        </p:txBody>
      </p:sp>
      <p:pic>
        <p:nvPicPr>
          <p:cNvPr id="115" name="Picture 114">
            <a:extLst>
              <a:ext uri="{FF2B5EF4-FFF2-40B4-BE49-F238E27FC236}">
                <a16:creationId xmlns:a16="http://schemas.microsoft.com/office/drawing/2014/main" id="{C5434486-823F-408E-9441-C7EDAAFBCB59}"/>
              </a:ext>
            </a:extLst>
          </p:cNvPr>
          <p:cNvPicPr>
            <a:picLocks noChangeAspect="1"/>
          </p:cNvPicPr>
          <p:nvPr/>
        </p:nvPicPr>
        <p:blipFill>
          <a:blip r:embed="rId18">
            <a:extLst>
              <a:ext uri="{28A0092B-C50C-407E-A947-70E740481C1C}">
                <a14:useLocalDpi xmlns:a14="http://schemas.microsoft.com/office/drawing/2010/main" val="0"/>
              </a:ext>
              <a:ext uri="{837473B0-CC2E-450A-ABE3-18F120FF3D39}">
                <a1611:picAttrSrcUrl xmlns:a1611="http://schemas.microsoft.com/office/drawing/2016/11/main" r:id="rId19"/>
              </a:ext>
            </a:extLst>
          </a:blip>
          <a:stretch>
            <a:fillRect/>
          </a:stretch>
        </p:blipFill>
        <p:spPr>
          <a:xfrm flipH="1">
            <a:off x="9182734" y="4884873"/>
            <a:ext cx="407831" cy="401784"/>
          </a:xfrm>
          <a:prstGeom prst="rect">
            <a:avLst/>
          </a:prstGeom>
          <a:solidFill>
            <a:schemeClr val="bg1"/>
          </a:solidFill>
        </p:spPr>
      </p:pic>
      <p:sp>
        <p:nvSpPr>
          <p:cNvPr id="116" name="TextBox 115">
            <a:extLst>
              <a:ext uri="{FF2B5EF4-FFF2-40B4-BE49-F238E27FC236}">
                <a16:creationId xmlns:a16="http://schemas.microsoft.com/office/drawing/2014/main" id="{7EE21272-3157-41F0-BDD8-E719E643D671}"/>
              </a:ext>
            </a:extLst>
          </p:cNvPr>
          <p:cNvSpPr txBox="1"/>
          <p:nvPr/>
        </p:nvSpPr>
        <p:spPr>
          <a:xfrm>
            <a:off x="9552385" y="4776325"/>
            <a:ext cx="2258060" cy="600164"/>
          </a:xfrm>
          <a:prstGeom prst="rect">
            <a:avLst/>
          </a:prstGeom>
          <a:noFill/>
        </p:spPr>
        <p:txBody>
          <a:bodyPr wrap="square" rtlCol="0">
            <a:spAutoFit/>
          </a:bodyPr>
          <a:lstStyle/>
          <a:p>
            <a:r>
              <a:rPr lang="en-GB" sz="1100" dirty="0">
                <a:latin typeface="Century Gothic" panose="020B0502020202020204" pitchFamily="34" charset="0"/>
              </a:rPr>
              <a:t>Creative analysis- videos, audio, conversation topics etc.</a:t>
            </a:r>
          </a:p>
        </p:txBody>
      </p:sp>
      <p:sp>
        <p:nvSpPr>
          <p:cNvPr id="117" name="Rectangle 116">
            <a:extLst>
              <a:ext uri="{FF2B5EF4-FFF2-40B4-BE49-F238E27FC236}">
                <a16:creationId xmlns:a16="http://schemas.microsoft.com/office/drawing/2014/main" id="{1429EA69-2A65-4479-8234-5B35F135A77C}"/>
              </a:ext>
            </a:extLst>
          </p:cNvPr>
          <p:cNvSpPr/>
          <p:nvPr/>
        </p:nvSpPr>
        <p:spPr>
          <a:xfrm>
            <a:off x="9083130" y="1401556"/>
            <a:ext cx="2727317" cy="4969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18" name="Rectangle 117">
            <a:extLst>
              <a:ext uri="{FF2B5EF4-FFF2-40B4-BE49-F238E27FC236}">
                <a16:creationId xmlns:a16="http://schemas.microsoft.com/office/drawing/2014/main" id="{F300888A-1CE9-4013-8A30-BA16FA5563B6}"/>
              </a:ext>
            </a:extLst>
          </p:cNvPr>
          <p:cNvSpPr/>
          <p:nvPr/>
        </p:nvSpPr>
        <p:spPr>
          <a:xfrm>
            <a:off x="9083131" y="1972576"/>
            <a:ext cx="2727316" cy="695496"/>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19" name="Rectangle 118">
            <a:extLst>
              <a:ext uri="{FF2B5EF4-FFF2-40B4-BE49-F238E27FC236}">
                <a16:creationId xmlns:a16="http://schemas.microsoft.com/office/drawing/2014/main" id="{6597144D-F5FE-437F-91B9-C902EE7547C8}"/>
              </a:ext>
            </a:extLst>
          </p:cNvPr>
          <p:cNvSpPr/>
          <p:nvPr/>
        </p:nvSpPr>
        <p:spPr>
          <a:xfrm>
            <a:off x="9083131" y="2747997"/>
            <a:ext cx="2727314" cy="58482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20" name="Rectangle 119">
            <a:extLst>
              <a:ext uri="{FF2B5EF4-FFF2-40B4-BE49-F238E27FC236}">
                <a16:creationId xmlns:a16="http://schemas.microsoft.com/office/drawing/2014/main" id="{97F32AE5-A376-4C0A-B703-1B82C55DFCDC}"/>
              </a:ext>
            </a:extLst>
          </p:cNvPr>
          <p:cNvSpPr/>
          <p:nvPr/>
        </p:nvSpPr>
        <p:spPr>
          <a:xfrm>
            <a:off x="9080805" y="4817298"/>
            <a:ext cx="2726002" cy="604299"/>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21" name="Rectangle 120">
            <a:extLst>
              <a:ext uri="{FF2B5EF4-FFF2-40B4-BE49-F238E27FC236}">
                <a16:creationId xmlns:a16="http://schemas.microsoft.com/office/drawing/2014/main" id="{FBC335B1-DBCF-43A4-8155-16DDE0410E36}"/>
              </a:ext>
            </a:extLst>
          </p:cNvPr>
          <p:cNvSpPr/>
          <p:nvPr/>
        </p:nvSpPr>
        <p:spPr>
          <a:xfrm>
            <a:off x="9084443" y="4207439"/>
            <a:ext cx="2726002" cy="49250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22" name="Rectangle 121">
            <a:extLst>
              <a:ext uri="{FF2B5EF4-FFF2-40B4-BE49-F238E27FC236}">
                <a16:creationId xmlns:a16="http://schemas.microsoft.com/office/drawing/2014/main" id="{CF5BD3EE-19A4-4175-B3B8-EF956770BA17}"/>
              </a:ext>
            </a:extLst>
          </p:cNvPr>
          <p:cNvSpPr/>
          <p:nvPr/>
        </p:nvSpPr>
        <p:spPr>
          <a:xfrm>
            <a:off x="9084443" y="3414034"/>
            <a:ext cx="2726002" cy="723066"/>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pic>
        <p:nvPicPr>
          <p:cNvPr id="123" name="Picture 122">
            <a:extLst>
              <a:ext uri="{FF2B5EF4-FFF2-40B4-BE49-F238E27FC236}">
                <a16:creationId xmlns:a16="http://schemas.microsoft.com/office/drawing/2014/main" id="{9E00D320-85E9-44AA-8C63-4BE985A8A3A4}"/>
              </a:ext>
            </a:extLst>
          </p:cNvPr>
          <p:cNvPicPr>
            <a:picLocks noChangeAspect="1"/>
          </p:cNvPicPr>
          <p:nvPr/>
        </p:nvPicPr>
        <p:blipFill>
          <a:blip r:embed="rId20">
            <a:extLst>
              <a:ext uri="{28A0092B-C50C-407E-A947-70E740481C1C}">
                <a14:useLocalDpi xmlns:a14="http://schemas.microsoft.com/office/drawing/2010/main" val="0"/>
              </a:ext>
              <a:ext uri="{837473B0-CC2E-450A-ABE3-18F120FF3D39}">
                <a1611:picAttrSrcUrl xmlns:a1611="http://schemas.microsoft.com/office/drawing/2016/11/main" r:id="rId21"/>
              </a:ext>
            </a:extLst>
          </a:blip>
          <a:stretch>
            <a:fillRect/>
          </a:stretch>
        </p:blipFill>
        <p:spPr>
          <a:xfrm>
            <a:off x="9116301" y="943901"/>
            <a:ext cx="993535" cy="413326"/>
          </a:xfrm>
          <a:prstGeom prst="rect">
            <a:avLst/>
          </a:prstGeom>
        </p:spPr>
      </p:pic>
      <p:sp>
        <p:nvSpPr>
          <p:cNvPr id="124" name="TextBox 123">
            <a:extLst>
              <a:ext uri="{FF2B5EF4-FFF2-40B4-BE49-F238E27FC236}">
                <a16:creationId xmlns:a16="http://schemas.microsoft.com/office/drawing/2014/main" id="{A63DAE2C-7B3A-4ABD-A295-FB3CD69BA515}"/>
              </a:ext>
            </a:extLst>
          </p:cNvPr>
          <p:cNvSpPr txBox="1"/>
          <p:nvPr/>
        </p:nvSpPr>
        <p:spPr>
          <a:xfrm>
            <a:off x="10193067" y="943901"/>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sp>
        <p:nvSpPr>
          <p:cNvPr id="57" name="TextBox 56">
            <a:extLst>
              <a:ext uri="{FF2B5EF4-FFF2-40B4-BE49-F238E27FC236}">
                <a16:creationId xmlns:a16="http://schemas.microsoft.com/office/drawing/2014/main" id="{EDA3D2E3-20A5-4ECE-8079-3BD913A65263}"/>
              </a:ext>
            </a:extLst>
          </p:cNvPr>
          <p:cNvSpPr txBox="1"/>
          <p:nvPr/>
        </p:nvSpPr>
        <p:spPr>
          <a:xfrm>
            <a:off x="799387" y="4358326"/>
            <a:ext cx="2372088" cy="1384995"/>
          </a:xfrm>
          <a:prstGeom prst="rect">
            <a:avLst/>
          </a:prstGeom>
          <a:noFill/>
        </p:spPr>
        <p:txBody>
          <a:bodyPr wrap="square" rtlCol="0">
            <a:spAutoFit/>
          </a:bodyPr>
          <a:lstStyle/>
          <a:p>
            <a:r>
              <a:rPr lang="en-GB" sz="1200" b="1" u="sng" dirty="0">
                <a:latin typeface="Century Gothic" panose="020B0502020202020204" pitchFamily="34" charset="0"/>
                <a:hlinkClick r:id="rId22" action="ppaction://hlinksldjump"/>
              </a:rPr>
              <a:t>Task 10- </a:t>
            </a:r>
            <a:r>
              <a:rPr lang="en-GB" sz="1200" dirty="0">
                <a:latin typeface="Century Gothic" panose="020B0502020202020204" pitchFamily="34" charset="0"/>
              </a:rPr>
              <a:t>Answer the GCSE </a:t>
            </a:r>
            <a:br>
              <a:rPr lang="en-GB" sz="1200" dirty="0">
                <a:latin typeface="Century Gothic" panose="020B0502020202020204" pitchFamily="34" charset="0"/>
              </a:rPr>
            </a:br>
            <a:r>
              <a:rPr lang="en-GB" sz="1200" dirty="0">
                <a:latin typeface="Century Gothic" panose="020B0502020202020204" pitchFamily="34" charset="0"/>
              </a:rPr>
              <a:t>Q6: Which of the following was a more important reason for US Civil War in 1861? (12)</a:t>
            </a:r>
          </a:p>
          <a:p>
            <a:pPr marL="285750" indent="-285750">
              <a:buFont typeface="Arial" panose="020B0604020202020204" pitchFamily="34" charset="0"/>
              <a:buChar char="•"/>
            </a:pPr>
            <a:r>
              <a:rPr lang="en-GB" sz="1200" dirty="0">
                <a:latin typeface="Century Gothic" panose="020B0502020202020204" pitchFamily="34" charset="0"/>
              </a:rPr>
              <a:t>Secession</a:t>
            </a:r>
          </a:p>
          <a:p>
            <a:pPr marL="285750" indent="-285750">
              <a:buFont typeface="Arial" panose="020B0604020202020204" pitchFamily="34" charset="0"/>
              <a:buChar char="•"/>
            </a:pPr>
            <a:r>
              <a:rPr lang="en-GB" sz="1200" dirty="0">
                <a:latin typeface="Century Gothic" panose="020B0502020202020204" pitchFamily="34" charset="0"/>
              </a:rPr>
              <a:t>The issue of slavery</a:t>
            </a:r>
          </a:p>
          <a:p>
            <a:endParaRPr lang="en-GB" sz="1200" dirty="0">
              <a:latin typeface="Century Gothic" panose="020B0502020202020204" pitchFamily="34" charset="0"/>
            </a:endParaRPr>
          </a:p>
        </p:txBody>
      </p:sp>
      <p:pic>
        <p:nvPicPr>
          <p:cNvPr id="58" name="Picture 57">
            <a:extLst>
              <a:ext uri="{FF2B5EF4-FFF2-40B4-BE49-F238E27FC236}">
                <a16:creationId xmlns:a16="http://schemas.microsoft.com/office/drawing/2014/main" id="{5B3BD95D-0B7D-48E8-B914-993908AB264E}"/>
              </a:ext>
            </a:extLst>
          </p:cNvPr>
          <p:cNvPicPr>
            <a:picLocks noChangeAspect="1"/>
          </p:cNvPicPr>
          <p:nvPr/>
        </p:nvPicPr>
        <p:blipFill>
          <a:blip r:embed="rId16">
            <a:extLs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a:off x="3261025" y="5594808"/>
            <a:ext cx="454863" cy="475615"/>
          </a:xfrm>
          <a:prstGeom prst="rect">
            <a:avLst/>
          </a:prstGeom>
          <a:solidFill>
            <a:schemeClr val="bg1"/>
          </a:solidFill>
        </p:spPr>
      </p:pic>
      <p:pic>
        <p:nvPicPr>
          <p:cNvPr id="59" name="Picture 58">
            <a:extLst>
              <a:ext uri="{FF2B5EF4-FFF2-40B4-BE49-F238E27FC236}">
                <a16:creationId xmlns:a16="http://schemas.microsoft.com/office/drawing/2014/main" id="{76440DDA-0CC7-4E2B-ADC2-04421ECCBD3B}"/>
              </a:ext>
            </a:extLst>
          </p:cNvPr>
          <p:cNvPicPr/>
          <p:nvPr/>
        </p:nvPicPr>
        <p:blipFill rotWithShape="1">
          <a:blip r:embed="rId12">
            <a:extLst>
              <a:ext uri="{28A0092B-C50C-407E-A947-70E740481C1C}">
                <a14:useLocalDpi xmlns:a14="http://schemas.microsoft.com/office/drawing/2010/main" val="0"/>
              </a:ext>
            </a:extLst>
          </a:blip>
          <a:srcRect l="43249" t="54258" r="52456" b="37013"/>
          <a:stretch/>
        </p:blipFill>
        <p:spPr bwMode="auto">
          <a:xfrm>
            <a:off x="3267386" y="978338"/>
            <a:ext cx="434975" cy="475614"/>
          </a:xfrm>
          <a:prstGeom prst="rect">
            <a:avLst/>
          </a:prstGeom>
          <a:noFill/>
          <a:ln>
            <a:noFill/>
          </a:ln>
          <a:extLst>
            <a:ext uri="{53640926-AAD7-44D8-BBD7-CCE9431645EC}">
              <a14:shadowObscured xmlns:a14="http://schemas.microsoft.com/office/drawing/2010/main"/>
            </a:ext>
          </a:extLst>
        </p:spPr>
      </p:pic>
      <p:sp>
        <p:nvSpPr>
          <p:cNvPr id="60" name="TextBox 59">
            <a:extLst>
              <a:ext uri="{FF2B5EF4-FFF2-40B4-BE49-F238E27FC236}">
                <a16:creationId xmlns:a16="http://schemas.microsoft.com/office/drawing/2014/main" id="{3C3FE86F-6CCC-482E-B631-2A71B6E58F25}"/>
              </a:ext>
            </a:extLst>
          </p:cNvPr>
          <p:cNvSpPr txBox="1"/>
          <p:nvPr/>
        </p:nvSpPr>
        <p:spPr>
          <a:xfrm>
            <a:off x="786708" y="5548481"/>
            <a:ext cx="2384767" cy="830997"/>
          </a:xfrm>
          <a:prstGeom prst="rect">
            <a:avLst/>
          </a:prstGeom>
          <a:noFill/>
        </p:spPr>
        <p:txBody>
          <a:bodyPr wrap="square" rtlCol="0">
            <a:spAutoFit/>
          </a:bodyPr>
          <a:lstStyle/>
          <a:p>
            <a:r>
              <a:rPr lang="en-GB" sz="1200" b="1" u="sng" dirty="0">
                <a:latin typeface="Century Gothic" panose="020B0502020202020204" pitchFamily="34" charset="0"/>
                <a:hlinkClick r:id="rId23" action="ppaction://hlinksldjump"/>
              </a:rPr>
              <a:t>Task 13- </a:t>
            </a:r>
            <a:r>
              <a:rPr lang="en-GB" sz="1200" b="1" u="sng" dirty="0">
                <a:latin typeface="Century Gothic" panose="020B0502020202020204" pitchFamily="34" charset="0"/>
              </a:rPr>
              <a:t>Reconstruction</a:t>
            </a:r>
            <a:r>
              <a:rPr lang="en-GB" sz="1200" dirty="0">
                <a:latin typeface="Century Gothic" panose="020B0502020202020204" pitchFamily="34" charset="0"/>
              </a:rPr>
              <a:t> pairs game- click link for instructions/ answers. Cards available on SMHW.</a:t>
            </a:r>
          </a:p>
        </p:txBody>
      </p:sp>
      <p:pic>
        <p:nvPicPr>
          <p:cNvPr id="63" name="Picture 62">
            <a:extLst>
              <a:ext uri="{FF2B5EF4-FFF2-40B4-BE49-F238E27FC236}">
                <a16:creationId xmlns:a16="http://schemas.microsoft.com/office/drawing/2014/main" id="{9297741B-7FCE-441D-B661-A4CA8FE9E6B4}"/>
              </a:ext>
            </a:extLst>
          </p:cNvPr>
          <p:cNvPicPr>
            <a:picLocks noChangeAspect="1"/>
          </p:cNvPicPr>
          <p:nvPr/>
        </p:nvPicPr>
        <p:blipFill>
          <a:blip r:embed="rId18">
            <a:extLst>
              <a:ext uri="{28A0092B-C50C-407E-A947-70E740481C1C}">
                <a14:useLocalDpi xmlns:a14="http://schemas.microsoft.com/office/drawing/2010/main" val="0"/>
              </a:ext>
              <a:ext uri="{837473B0-CC2E-450A-ABE3-18F120FF3D39}">
                <a1611:picAttrSrcUrl xmlns:a1611="http://schemas.microsoft.com/office/drawing/2016/11/main" r:id="rId19"/>
              </a:ext>
            </a:extLst>
          </a:blip>
          <a:stretch>
            <a:fillRect/>
          </a:stretch>
        </p:blipFill>
        <p:spPr>
          <a:xfrm flipH="1">
            <a:off x="3248741" y="4419504"/>
            <a:ext cx="438150" cy="401784"/>
          </a:xfrm>
          <a:prstGeom prst="rect">
            <a:avLst/>
          </a:prstGeom>
          <a:solidFill>
            <a:schemeClr val="bg1"/>
          </a:solidFill>
        </p:spPr>
      </p:pic>
      <p:pic>
        <p:nvPicPr>
          <p:cNvPr id="66" name="Picture 65">
            <a:extLst>
              <a:ext uri="{FF2B5EF4-FFF2-40B4-BE49-F238E27FC236}">
                <a16:creationId xmlns:a16="http://schemas.microsoft.com/office/drawing/2014/main" id="{09BC5097-3976-4CA6-8082-36CA133EBDEA}"/>
              </a:ext>
            </a:extLst>
          </p:cNvPr>
          <p:cNvPicPr/>
          <p:nvPr/>
        </p:nvPicPr>
        <p:blipFill rotWithShape="1">
          <a:blip r:embed="rId12">
            <a:extLst>
              <a:ext uri="{28A0092B-C50C-407E-A947-70E740481C1C}">
                <a14:useLocalDpi xmlns:a14="http://schemas.microsoft.com/office/drawing/2010/main" val="0"/>
              </a:ext>
            </a:extLst>
          </a:blip>
          <a:srcRect l="43249" t="54258" r="52456" b="37013"/>
          <a:stretch/>
        </p:blipFill>
        <p:spPr bwMode="auto">
          <a:xfrm>
            <a:off x="6172200" y="4444992"/>
            <a:ext cx="416414" cy="405761"/>
          </a:xfrm>
          <a:prstGeom prst="rect">
            <a:avLst/>
          </a:prstGeom>
          <a:noFill/>
          <a:ln>
            <a:noFill/>
          </a:ln>
          <a:extLst>
            <a:ext uri="{53640926-AAD7-44D8-BBD7-CCE9431645EC}">
              <a14:shadowObscured xmlns:a14="http://schemas.microsoft.com/office/drawing/2010/main"/>
            </a:ext>
          </a:extLst>
        </p:spPr>
      </p:pic>
      <p:pic>
        <p:nvPicPr>
          <p:cNvPr id="67" name="Picture 66">
            <a:extLst>
              <a:ext uri="{FF2B5EF4-FFF2-40B4-BE49-F238E27FC236}">
                <a16:creationId xmlns:a16="http://schemas.microsoft.com/office/drawing/2014/main" id="{2AEAC740-9156-43BF-AA4C-0E7497F23CE9}"/>
              </a:ext>
            </a:extLst>
          </p:cNvPr>
          <p:cNvPicPr/>
          <p:nvPr/>
        </p:nvPicPr>
        <p:blipFill rotWithShape="1">
          <a:blip r:embed="rId12">
            <a:extLst>
              <a:ext uri="{28A0092B-C50C-407E-A947-70E740481C1C}">
                <a14:useLocalDpi xmlns:a14="http://schemas.microsoft.com/office/drawing/2010/main" val="0"/>
              </a:ext>
            </a:extLst>
          </a:blip>
          <a:srcRect l="20751" t="54076" r="74442" b="36831"/>
          <a:stretch/>
        </p:blipFill>
        <p:spPr bwMode="auto">
          <a:xfrm>
            <a:off x="374823" y="998975"/>
            <a:ext cx="434975" cy="475615"/>
          </a:xfrm>
          <a:prstGeom prst="rect">
            <a:avLst/>
          </a:prstGeom>
          <a:noFill/>
          <a:ln>
            <a:noFill/>
          </a:ln>
          <a:extLst>
            <a:ext uri="{53640926-AAD7-44D8-BBD7-CCE9431645EC}">
              <a14:shadowObscured xmlns:a14="http://schemas.microsoft.com/office/drawing/2010/main"/>
            </a:ext>
          </a:extLst>
        </p:spPr>
      </p:pic>
      <p:pic>
        <p:nvPicPr>
          <p:cNvPr id="68" name="Picture 67">
            <a:extLst>
              <a:ext uri="{FF2B5EF4-FFF2-40B4-BE49-F238E27FC236}">
                <a16:creationId xmlns:a16="http://schemas.microsoft.com/office/drawing/2014/main" id="{5606B3F4-10FF-4FA1-8837-FE8F40C9DB83}"/>
              </a:ext>
            </a:extLst>
          </p:cNvPr>
          <p:cNvPicPr>
            <a:picLocks noChangeAspect="1"/>
          </p:cNvPicPr>
          <p:nvPr/>
        </p:nvPicPr>
        <p:blipFill>
          <a:blip r:embed="rId18">
            <a:extLst>
              <a:ext uri="{28A0092B-C50C-407E-A947-70E740481C1C}">
                <a14:useLocalDpi xmlns:a14="http://schemas.microsoft.com/office/drawing/2010/main" val="0"/>
              </a:ext>
              <a:ext uri="{837473B0-CC2E-450A-ABE3-18F120FF3D39}">
                <a1611:picAttrSrcUrl xmlns:a1611="http://schemas.microsoft.com/office/drawing/2016/11/main" r:id="rId19"/>
              </a:ext>
            </a:extLst>
          </a:blip>
          <a:stretch>
            <a:fillRect/>
          </a:stretch>
        </p:blipFill>
        <p:spPr>
          <a:xfrm flipH="1">
            <a:off x="6180783" y="1008157"/>
            <a:ext cx="407831" cy="446242"/>
          </a:xfrm>
          <a:prstGeom prst="rect">
            <a:avLst/>
          </a:prstGeom>
          <a:solidFill>
            <a:schemeClr val="bg1"/>
          </a:solidFill>
        </p:spPr>
      </p:pic>
      <p:pic>
        <p:nvPicPr>
          <p:cNvPr id="69" name="Picture 68">
            <a:extLst>
              <a:ext uri="{FF2B5EF4-FFF2-40B4-BE49-F238E27FC236}">
                <a16:creationId xmlns:a16="http://schemas.microsoft.com/office/drawing/2014/main" id="{849FF7D7-5951-469C-B1A9-BD4388FAA9B6}"/>
              </a:ext>
            </a:extLst>
          </p:cNvPr>
          <p:cNvPicPr/>
          <p:nvPr/>
        </p:nvPicPr>
        <p:blipFill rotWithShape="1">
          <a:blip r:embed="rId12">
            <a:extLst>
              <a:ext uri="{28A0092B-C50C-407E-A947-70E740481C1C}">
                <a14:useLocalDpi xmlns:a14="http://schemas.microsoft.com/office/drawing/2010/main" val="0"/>
              </a:ext>
            </a:extLst>
          </a:blip>
          <a:srcRect l="20751" t="54076" r="74442" b="36831"/>
          <a:stretch/>
        </p:blipFill>
        <p:spPr bwMode="auto">
          <a:xfrm>
            <a:off x="3251623" y="3272832"/>
            <a:ext cx="455739" cy="480142"/>
          </a:xfrm>
          <a:prstGeom prst="rect">
            <a:avLst/>
          </a:prstGeom>
          <a:noFill/>
          <a:ln>
            <a:noFill/>
          </a:ln>
          <a:extLst>
            <a:ext uri="{53640926-AAD7-44D8-BBD7-CCE9431645EC}">
              <a14:shadowObscured xmlns:a14="http://schemas.microsoft.com/office/drawing/2010/main"/>
            </a:ext>
          </a:extLst>
        </p:spPr>
      </p:pic>
      <p:pic>
        <p:nvPicPr>
          <p:cNvPr id="70" name="Picture 69">
            <a:extLst>
              <a:ext uri="{FF2B5EF4-FFF2-40B4-BE49-F238E27FC236}">
                <a16:creationId xmlns:a16="http://schemas.microsoft.com/office/drawing/2014/main" id="{1460B341-37FA-4B32-9947-B7CF9753F419}"/>
              </a:ext>
            </a:extLst>
          </p:cNvPr>
          <p:cNvPicPr/>
          <p:nvPr/>
        </p:nvPicPr>
        <p:blipFill rotWithShape="1">
          <a:blip r:embed="rId12">
            <a:extLst>
              <a:ext uri="{28A0092B-C50C-407E-A947-70E740481C1C}">
                <a14:useLocalDpi xmlns:a14="http://schemas.microsoft.com/office/drawing/2010/main" val="0"/>
              </a:ext>
            </a:extLst>
          </a:blip>
          <a:srcRect l="42942" t="38436" r="52354" b="52654"/>
          <a:stretch/>
        </p:blipFill>
        <p:spPr bwMode="auto">
          <a:xfrm>
            <a:off x="353961" y="2154438"/>
            <a:ext cx="438150" cy="466090"/>
          </a:xfrm>
          <a:prstGeom prst="rect">
            <a:avLst/>
          </a:prstGeom>
          <a:noFill/>
          <a:ln>
            <a:noFill/>
          </a:ln>
          <a:extLst>
            <a:ext uri="{53640926-AAD7-44D8-BBD7-CCE9431645EC}">
              <a14:shadowObscured xmlns:a14="http://schemas.microsoft.com/office/drawing/2010/main"/>
            </a:ext>
          </a:extLst>
        </p:spPr>
      </p:pic>
      <p:pic>
        <p:nvPicPr>
          <p:cNvPr id="71" name="Picture 70">
            <a:extLst>
              <a:ext uri="{FF2B5EF4-FFF2-40B4-BE49-F238E27FC236}">
                <a16:creationId xmlns:a16="http://schemas.microsoft.com/office/drawing/2014/main" id="{D844B645-53C1-4421-80E2-6E3A9B135170}"/>
              </a:ext>
            </a:extLst>
          </p:cNvPr>
          <p:cNvPicPr/>
          <p:nvPr/>
        </p:nvPicPr>
        <p:blipFill rotWithShape="1">
          <a:blip r:embed="rId12">
            <a:extLst>
              <a:ext uri="{28A0092B-C50C-407E-A947-70E740481C1C}">
                <a14:useLocalDpi xmlns:a14="http://schemas.microsoft.com/office/drawing/2010/main" val="0"/>
              </a:ext>
            </a:extLst>
          </a:blip>
          <a:srcRect l="43249" t="54258" r="52456" b="37013"/>
          <a:stretch/>
        </p:blipFill>
        <p:spPr bwMode="auto">
          <a:xfrm>
            <a:off x="378038" y="4411537"/>
            <a:ext cx="416414" cy="405761"/>
          </a:xfrm>
          <a:prstGeom prst="rect">
            <a:avLst/>
          </a:prstGeom>
          <a:noFill/>
          <a:ln>
            <a:noFill/>
          </a:ln>
          <a:extLst>
            <a:ext uri="{53640926-AAD7-44D8-BBD7-CCE9431645EC}">
              <a14:shadowObscured xmlns:a14="http://schemas.microsoft.com/office/drawing/2010/main"/>
            </a:ext>
          </a:extLst>
        </p:spPr>
      </p:pic>
      <p:pic>
        <p:nvPicPr>
          <p:cNvPr id="72" name="Picture 9">
            <a:extLst>
              <a:ext uri="{FF2B5EF4-FFF2-40B4-BE49-F238E27FC236}">
                <a16:creationId xmlns:a16="http://schemas.microsoft.com/office/drawing/2014/main" id="{CC3371A7-65BE-45FD-A86C-D9285CD84CD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3961" y="3274824"/>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93EAE110-132B-4461-BB28-3B6B9F493C63}"/>
              </a:ext>
            </a:extLst>
          </p:cNvPr>
          <p:cNvPicPr>
            <a:picLocks noChangeAspect="1"/>
          </p:cNvPicPr>
          <p:nvPr/>
        </p:nvPicPr>
        <p:blipFill>
          <a:blip r:embed="rId18">
            <a:extLst>
              <a:ext uri="{28A0092B-C50C-407E-A947-70E740481C1C}">
                <a14:useLocalDpi xmlns:a14="http://schemas.microsoft.com/office/drawing/2010/main" val="0"/>
              </a:ext>
              <a:ext uri="{837473B0-CC2E-450A-ABE3-18F120FF3D39}">
                <a1611:picAttrSrcUrl xmlns:a1611="http://schemas.microsoft.com/office/drawing/2016/11/main" r:id="rId19"/>
              </a:ext>
            </a:extLst>
          </a:blip>
          <a:stretch>
            <a:fillRect/>
          </a:stretch>
        </p:blipFill>
        <p:spPr>
          <a:xfrm flipH="1">
            <a:off x="361904" y="5594808"/>
            <a:ext cx="407831" cy="401784"/>
          </a:xfrm>
          <a:prstGeom prst="rect">
            <a:avLst/>
          </a:prstGeom>
          <a:solidFill>
            <a:schemeClr val="bg1"/>
          </a:solidFill>
        </p:spPr>
      </p:pic>
      <p:pic>
        <p:nvPicPr>
          <p:cNvPr id="74" name="Picture 73">
            <a:extLst>
              <a:ext uri="{FF2B5EF4-FFF2-40B4-BE49-F238E27FC236}">
                <a16:creationId xmlns:a16="http://schemas.microsoft.com/office/drawing/2014/main" id="{644218DB-C7A3-457D-B07A-2EA00D61FE53}"/>
              </a:ext>
            </a:extLst>
          </p:cNvPr>
          <p:cNvPicPr>
            <a:picLocks noChangeAspect="1"/>
          </p:cNvPicPr>
          <p:nvPr/>
        </p:nvPicPr>
        <p:blipFill>
          <a:blip r:embed="rId16">
            <a:extLs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a:off x="6153208" y="2129553"/>
            <a:ext cx="454863" cy="475615"/>
          </a:xfrm>
          <a:prstGeom prst="rect">
            <a:avLst/>
          </a:prstGeom>
          <a:solidFill>
            <a:schemeClr val="bg1"/>
          </a:solidFill>
        </p:spPr>
      </p:pic>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385FB99-4007-4124-8938-CABDC58FE77D}"/>
              </a:ext>
            </a:extLst>
          </p:cNvPr>
          <p:cNvSpPr txBox="1"/>
          <p:nvPr/>
        </p:nvSpPr>
        <p:spPr>
          <a:xfrm>
            <a:off x="311570" y="780165"/>
            <a:ext cx="11575629" cy="5632311"/>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a:t>
            </a:r>
            <a:r>
              <a:rPr lang="en-GB" sz="2000" b="1" u="sng" dirty="0">
                <a:latin typeface="Century Gothic" panose="020B0502020202020204" pitchFamily="34" charset="0"/>
              </a:rPr>
              <a:t>‘causes of the civil war’ </a:t>
            </a:r>
            <a:r>
              <a:rPr lang="en-GB" dirty="0">
                <a:latin typeface="Century Gothic" panose="020B0502020202020204" pitchFamily="34" charset="0"/>
              </a:rPr>
              <a:t>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AutoNum type="arabicPeriod"/>
            </a:pPr>
            <a:r>
              <a:rPr lang="en-GB" dirty="0">
                <a:solidFill>
                  <a:srgbClr val="FF0000"/>
                </a:solidFill>
                <a:latin typeface="Century Gothic" panose="020B0502020202020204" pitchFamily="34" charset="0"/>
              </a:rPr>
              <a:t>What were the names for the northern forces and the southern forces during the ACW?</a:t>
            </a:r>
          </a:p>
          <a:p>
            <a:pPr marL="342900" indent="-342900">
              <a:buAutoNum type="arabicPeriod"/>
            </a:pPr>
            <a:r>
              <a:rPr lang="en-GB" dirty="0">
                <a:latin typeface="Century Gothic" panose="020B0502020202020204" pitchFamily="34" charset="0"/>
              </a:rPr>
              <a:t>What were the 3 LONG TERM causes of the American Civil War?</a:t>
            </a:r>
          </a:p>
          <a:p>
            <a:pPr marL="342900" indent="-342900">
              <a:buFontTx/>
              <a:buAutoNum type="arabicPeriod"/>
            </a:pPr>
            <a:r>
              <a:rPr lang="en-GB" dirty="0">
                <a:solidFill>
                  <a:srgbClr val="FF0000"/>
                </a:solidFill>
                <a:latin typeface="Century Gothic" panose="020B0502020202020204" pitchFamily="34" charset="0"/>
              </a:rPr>
              <a:t>Name two “compromises” made when considering new states entering the USA and slave ownership.</a:t>
            </a:r>
          </a:p>
          <a:p>
            <a:pPr marL="342900" indent="-342900">
              <a:buFontTx/>
              <a:buAutoNum type="arabicPeriod"/>
            </a:pPr>
            <a:r>
              <a:rPr lang="en-GB" dirty="0">
                <a:latin typeface="Century Gothic" panose="020B0502020202020204" pitchFamily="34" charset="0"/>
              </a:rPr>
              <a:t>What is an abolitionist?</a:t>
            </a:r>
          </a:p>
          <a:p>
            <a:pPr marL="342900" indent="-342900">
              <a:buAutoNum type="arabicPeriod"/>
            </a:pPr>
            <a:r>
              <a:rPr lang="en-GB" dirty="0">
                <a:solidFill>
                  <a:srgbClr val="FF0000"/>
                </a:solidFill>
                <a:latin typeface="Century Gothic" panose="020B0502020202020204" pitchFamily="34" charset="0"/>
              </a:rPr>
              <a:t>What famous route did slaves take to escape from the southern states to the north and Canada?</a:t>
            </a:r>
          </a:p>
          <a:p>
            <a:pPr marL="342900" indent="-342900">
              <a:buAutoNum type="arabicPeriod"/>
            </a:pPr>
            <a:r>
              <a:rPr lang="en-GB" dirty="0">
                <a:latin typeface="Century Gothic" panose="020B0502020202020204" pitchFamily="34" charset="0"/>
              </a:rPr>
              <a:t>Who led a rebellion of slaves in 1831?</a:t>
            </a:r>
          </a:p>
          <a:p>
            <a:pPr marL="342900" indent="-342900">
              <a:buAutoNum type="arabicPeriod"/>
            </a:pPr>
            <a:r>
              <a:rPr lang="en-GB" dirty="0">
                <a:solidFill>
                  <a:srgbClr val="FF0000"/>
                </a:solidFill>
                <a:latin typeface="Century Gothic" panose="020B0502020202020204" pitchFamily="34" charset="0"/>
              </a:rPr>
              <a:t>Which was the first state to secede from the USA?</a:t>
            </a:r>
          </a:p>
          <a:p>
            <a:pPr marL="342900" indent="-342900">
              <a:buAutoNum type="arabicPeriod"/>
            </a:pPr>
            <a:r>
              <a:rPr lang="en-GB" dirty="0">
                <a:latin typeface="Century Gothic" panose="020B0502020202020204" pitchFamily="34" charset="0"/>
              </a:rPr>
              <a:t>What was the name of the book that showed the reality of slavery- published by Harriet Beecher Stowe in 1852?</a:t>
            </a:r>
          </a:p>
          <a:p>
            <a:pPr marL="342900" indent="-342900">
              <a:buAutoNum type="arabicPeriod"/>
            </a:pPr>
            <a:r>
              <a:rPr lang="en-GB" dirty="0">
                <a:solidFill>
                  <a:srgbClr val="FF0000"/>
                </a:solidFill>
                <a:latin typeface="Century Gothic" panose="020B0502020202020204" pitchFamily="34" charset="0"/>
              </a:rPr>
              <a:t>Which Act in 1854 allowed white male settlers to decide whether their </a:t>
            </a:r>
            <a:r>
              <a:rPr lang="en-GB" b="1" u="sng" dirty="0">
                <a:solidFill>
                  <a:srgbClr val="FF0000"/>
                </a:solidFill>
                <a:latin typeface="Century Gothic" panose="020B0502020202020204" pitchFamily="34" charset="0"/>
              </a:rPr>
              <a:t>new</a:t>
            </a:r>
            <a:r>
              <a:rPr lang="en-GB" b="1" dirty="0">
                <a:solidFill>
                  <a:srgbClr val="FF0000"/>
                </a:solidFill>
                <a:latin typeface="Century Gothic" panose="020B0502020202020204" pitchFamily="34" charset="0"/>
              </a:rPr>
              <a:t> </a:t>
            </a:r>
            <a:r>
              <a:rPr lang="en-GB" dirty="0">
                <a:solidFill>
                  <a:srgbClr val="FF0000"/>
                </a:solidFill>
                <a:latin typeface="Century Gothic" panose="020B0502020202020204" pitchFamily="34" charset="0"/>
              </a:rPr>
              <a:t>states would be free or slave owning territories?</a:t>
            </a:r>
          </a:p>
          <a:p>
            <a:pPr marL="342900" indent="-342900">
              <a:buFontTx/>
              <a:buAutoNum type="arabicPeriod"/>
            </a:pPr>
            <a:r>
              <a:rPr lang="en-GB" dirty="0">
                <a:latin typeface="Century Gothic" panose="020B0502020202020204" pitchFamily="34" charset="0"/>
              </a:rPr>
              <a:t>Which person tried to start an armed slave revolt by seizing a weapons store in Harpers ferry in 1859?</a:t>
            </a:r>
          </a:p>
          <a:p>
            <a:pPr marL="342900" indent="-342900">
              <a:buAutoNum type="arabicPeriod"/>
            </a:pPr>
            <a:r>
              <a:rPr lang="en-GB" dirty="0">
                <a:solidFill>
                  <a:srgbClr val="FF0000"/>
                </a:solidFill>
                <a:latin typeface="Century Gothic" panose="020B0502020202020204" pitchFamily="34" charset="0"/>
              </a:rPr>
              <a:t>What year was Abraham Lincoln elected as the president of the USA?</a:t>
            </a:r>
          </a:p>
          <a:p>
            <a:pPr marL="342900" indent="-342900">
              <a:buAutoNum type="arabicPeriod"/>
            </a:pPr>
            <a:r>
              <a:rPr lang="en-GB" dirty="0">
                <a:latin typeface="Century Gothic" panose="020B0502020202020204" pitchFamily="34" charset="0"/>
              </a:rPr>
              <a:t>Who was elected president of the confederacy?</a:t>
            </a:r>
          </a:p>
          <a:p>
            <a:endParaRPr lang="en-GB" dirty="0">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6" name="Picture 5">
            <a:extLst>
              <a:ext uri="{FF2B5EF4-FFF2-40B4-BE49-F238E27FC236}">
                <a16:creationId xmlns:a16="http://schemas.microsoft.com/office/drawing/2014/main" id="{13364FE0-1830-4D8D-A4AC-7F09E7695747}"/>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634836" y="203200"/>
            <a:ext cx="438150" cy="466090"/>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33622095-616C-4E45-903B-EC35587479E9}"/>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7212671" y="5106054"/>
            <a:ext cx="3630819" cy="1941292"/>
          </a:xfrm>
          <a:prstGeom prst="rect">
            <a:avLst/>
          </a:prstGeom>
        </p:spPr>
      </p:pic>
      <p:sp>
        <p:nvSpPr>
          <p:cNvPr id="10" name="Rectangle 9">
            <a:extLst>
              <a:ext uri="{FF2B5EF4-FFF2-40B4-BE49-F238E27FC236}">
                <a16:creationId xmlns:a16="http://schemas.microsoft.com/office/drawing/2014/main" id="{C73A2A67-96F0-4D92-8D4C-7ABC8D6DAE99}"/>
              </a:ext>
            </a:extLst>
          </p:cNvPr>
          <p:cNvSpPr/>
          <p:nvPr/>
        </p:nvSpPr>
        <p:spPr>
          <a:xfrm>
            <a:off x="4601063" y="185432"/>
            <a:ext cx="4874091"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8"/>
              </a:rPr>
              <a:t>https://www.youtube.com/watch?v=rY9zHNOjGrs</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1B9D086C-63E6-48FC-8E51-499127EC6A43}"/>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4081090" y="0"/>
            <a:ext cx="519973" cy="817424"/>
          </a:xfrm>
          <a:prstGeom prst="rect">
            <a:avLst/>
          </a:prstGeom>
        </p:spPr>
      </p:pic>
    </p:spTree>
    <p:extLst>
      <p:ext uri="{BB962C8B-B14F-4D97-AF65-F5344CB8AC3E}">
        <p14:creationId xmlns:p14="http://schemas.microsoft.com/office/powerpoint/2010/main" val="3431297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CE48A210-0301-4F5C-87BF-E956D501F7C8}"/>
              </a:ext>
            </a:extLst>
          </p:cNvPr>
          <p:cNvSpPr/>
          <p:nvPr/>
        </p:nvSpPr>
        <p:spPr>
          <a:xfrm>
            <a:off x="423972" y="768784"/>
            <a:ext cx="11344056" cy="1446550"/>
          </a:xfrm>
          <a:prstGeom prst="rect">
            <a:avLst/>
          </a:prstGeom>
          <a:solidFill>
            <a:schemeClr val="accent1">
              <a:lumMod val="40000"/>
              <a:lumOff val="60000"/>
            </a:schemeClr>
          </a:solidFill>
          <a:ln w="38100">
            <a:solidFill>
              <a:schemeClr val="tx1"/>
            </a:solidFill>
          </a:ln>
        </p:spPr>
        <p:txBody>
          <a:bodyPr wrap="square">
            <a:spAutoFit/>
          </a:bodyPr>
          <a:lstStyle/>
          <a:p>
            <a:r>
              <a:rPr lang="en-GB" sz="2200" b="1" dirty="0"/>
              <a:t>Question 6: Which of the following was a more important reason for US Civil War in 1861? (12)</a:t>
            </a:r>
          </a:p>
          <a:p>
            <a:endParaRPr lang="en-GB" sz="2200" dirty="0"/>
          </a:p>
          <a:p>
            <a:pPr marL="285750" indent="-285750">
              <a:buFont typeface="Arial" panose="020B0604020202020204" pitchFamily="34" charset="0"/>
              <a:buChar char="•"/>
            </a:pPr>
            <a:r>
              <a:rPr lang="en-GB" sz="2200" b="1" dirty="0"/>
              <a:t>Secession</a:t>
            </a:r>
            <a:endParaRPr lang="en-GB" sz="2200" dirty="0"/>
          </a:p>
          <a:p>
            <a:pPr marL="285750" indent="-285750">
              <a:buFont typeface="Arial" panose="020B0604020202020204" pitchFamily="34" charset="0"/>
              <a:buChar char="•"/>
            </a:pPr>
            <a:r>
              <a:rPr lang="en-GB" sz="2200" b="1" dirty="0"/>
              <a:t>The issue of slavery</a:t>
            </a:r>
            <a:endParaRPr lang="en-GB" sz="2200" dirty="0"/>
          </a:p>
        </p:txBody>
      </p:sp>
      <p:sp>
        <p:nvSpPr>
          <p:cNvPr id="6" name="Rectangle 5">
            <a:extLst>
              <a:ext uri="{FF2B5EF4-FFF2-40B4-BE49-F238E27FC236}">
                <a16:creationId xmlns:a16="http://schemas.microsoft.com/office/drawing/2014/main" id="{11A1735B-EF06-48DA-9961-83471EFB0EC0}"/>
              </a:ext>
            </a:extLst>
          </p:cNvPr>
          <p:cNvSpPr/>
          <p:nvPr/>
        </p:nvSpPr>
        <p:spPr>
          <a:xfrm>
            <a:off x="264912" y="2373678"/>
            <a:ext cx="11065929" cy="4315797"/>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2000" b="1" u="sng" dirty="0">
                <a:latin typeface="Calibri" panose="020F0502020204030204" pitchFamily="34" charset="0"/>
                <a:ea typeface="Calibri" panose="020F0502020204030204" pitchFamily="34" charset="0"/>
                <a:cs typeface="Times New Roman" panose="02020603050405020304" pitchFamily="18" charset="0"/>
              </a:rPr>
              <a:t>Structure: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3/4 paragraphs total- 20 minutes. </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Secession led to the US declaring war on the newly formed Confederacy</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The South believed that they should be allowed to secede because……………….This led to the American Civil War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the issue of slavery led to the start of the American Civil War (try to link back to secession)</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Slavery was a huge cause of tension between the North and South. The North………whilst the South………. This led to the American Civil War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 Conclusion- which had the bigger impact in starting a war? Give a </a:t>
            </a:r>
            <a:r>
              <a:rPr lang="en-GB" sz="2000" b="1" u="sng" dirty="0">
                <a:latin typeface="Calibri" panose="020F0502020204030204" pitchFamily="34" charset="0"/>
                <a:ea typeface="Calibri" panose="020F0502020204030204" pitchFamily="34" charset="0"/>
                <a:cs typeface="Times New Roman" panose="02020603050405020304" pitchFamily="18" charset="0"/>
              </a:rPr>
              <a:t>new</a:t>
            </a:r>
            <a:r>
              <a:rPr lang="en-GB" sz="2000" dirty="0">
                <a:latin typeface="Calibri" panose="020F0502020204030204" pitchFamily="34" charset="0"/>
                <a:ea typeface="Calibri" panose="020F0502020204030204" pitchFamily="34" charset="0"/>
                <a:cs typeface="Times New Roman" panose="02020603050405020304" pitchFamily="18" charset="0"/>
              </a:rPr>
              <a:t> reason how/why.  </a:t>
            </a: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Overall I think the most important reason was………….It was more important because it…</a:t>
            </a:r>
            <a:endParaRPr lang="en-GB" sz="20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663CF20E-D7CF-4052-8EFB-7046A29F8823}"/>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739913" y="203200"/>
            <a:ext cx="434975" cy="475614"/>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7DE3CFEE-B536-4566-AF63-FB479F7AD55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3690740" y="2739022"/>
            <a:ext cx="689978" cy="689978"/>
          </a:xfrm>
          <a:prstGeom prst="rect">
            <a:avLst/>
          </a:prstGeom>
        </p:spPr>
      </p:pic>
    </p:spTree>
    <p:extLst>
      <p:ext uri="{BB962C8B-B14F-4D97-AF65-F5344CB8AC3E}">
        <p14:creationId xmlns:p14="http://schemas.microsoft.com/office/powerpoint/2010/main" val="4204096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B7A7838-3B18-402A-91B1-FEC9CC98DECD}"/>
              </a:ext>
            </a:extLst>
          </p:cNvPr>
          <p:cNvSpPr/>
          <p:nvPr/>
        </p:nvSpPr>
        <p:spPr>
          <a:xfrm>
            <a:off x="560043" y="3807877"/>
            <a:ext cx="10948466" cy="2862322"/>
          </a:xfrm>
          <a:prstGeom prst="rect">
            <a:avLst/>
          </a:prstGeom>
          <a:solidFill>
            <a:schemeClr val="accent1">
              <a:lumMod val="40000"/>
              <a:lumOff val="60000"/>
            </a:schemeClr>
          </a:solidFill>
          <a:ln w="38100">
            <a:solidFill>
              <a:schemeClr val="tx1"/>
            </a:solidFill>
          </a:ln>
        </p:spPr>
        <p:txBody>
          <a:bodyPr wrap="square">
            <a:spAutoFit/>
          </a:bodyPr>
          <a:lstStyle/>
          <a:p>
            <a:r>
              <a:rPr lang="en-GB" sz="2000" dirty="0"/>
              <a:t>Create a ‘Top 10’ things you need to know about ‘</a:t>
            </a:r>
            <a:r>
              <a:rPr lang="en-GB" sz="2000" b="1" dirty="0"/>
              <a:t>emancipation proclamation.’</a:t>
            </a:r>
          </a:p>
          <a:p>
            <a:r>
              <a:rPr lang="en-GB" sz="2000" dirty="0"/>
              <a:t>Think about:</a:t>
            </a:r>
          </a:p>
          <a:p>
            <a:pPr marL="342900" indent="-342900">
              <a:buFont typeface="Arial" panose="020B0604020202020204" pitchFamily="34" charset="0"/>
              <a:buChar char="•"/>
            </a:pPr>
            <a:r>
              <a:rPr lang="en-GB" sz="2000" dirty="0"/>
              <a:t>Who was involved</a:t>
            </a:r>
          </a:p>
          <a:p>
            <a:pPr marL="342900" indent="-342900">
              <a:buFont typeface="Arial" panose="020B0604020202020204" pitchFamily="34" charset="0"/>
              <a:buChar char="•"/>
            </a:pPr>
            <a:r>
              <a:rPr lang="en-GB" sz="2000" dirty="0"/>
              <a:t>When did it happen</a:t>
            </a:r>
          </a:p>
          <a:p>
            <a:pPr marL="342900" indent="-342900">
              <a:buFont typeface="Arial" panose="020B0604020202020204" pitchFamily="34" charset="0"/>
              <a:buChar char="•"/>
            </a:pPr>
            <a:r>
              <a:rPr lang="en-GB" sz="2000" dirty="0"/>
              <a:t>How was it able to happen (how did Lincoln get around the constitution)</a:t>
            </a:r>
          </a:p>
          <a:p>
            <a:pPr marL="342900" indent="-342900">
              <a:buFont typeface="Arial" panose="020B0604020202020204" pitchFamily="34" charset="0"/>
              <a:buChar char="•"/>
            </a:pPr>
            <a:r>
              <a:rPr lang="en-GB" sz="2000" dirty="0"/>
              <a:t>What was it’s aim</a:t>
            </a:r>
          </a:p>
          <a:p>
            <a:pPr marL="342900" indent="-342900">
              <a:buFont typeface="Arial" panose="020B0604020202020204" pitchFamily="34" charset="0"/>
              <a:buChar char="•"/>
            </a:pPr>
            <a:r>
              <a:rPr lang="en-GB" sz="2000" dirty="0"/>
              <a:t>What consequences did it have (what happened afterwards)</a:t>
            </a:r>
          </a:p>
          <a:p>
            <a:pPr marL="342900" indent="-342900">
              <a:buFont typeface="Arial" panose="020B0604020202020204" pitchFamily="34" charset="0"/>
              <a:buChar char="•"/>
            </a:pPr>
            <a:endParaRPr lang="en-GB" sz="2000" dirty="0"/>
          </a:p>
          <a:p>
            <a:r>
              <a:rPr lang="en-GB" sz="2000" dirty="0"/>
              <a:t>Tell your family what the emancipation proclamation is and why it is historically important.</a:t>
            </a:r>
          </a:p>
        </p:txBody>
      </p:sp>
      <p:pic>
        <p:nvPicPr>
          <p:cNvPr id="6" name="Picture 5" descr="A person wearing a suit and tie&#10;&#10;Description automatically generated">
            <a:extLst>
              <a:ext uri="{FF2B5EF4-FFF2-40B4-BE49-F238E27FC236}">
                <a16:creationId xmlns:a16="http://schemas.microsoft.com/office/drawing/2014/main" id="{FA7E31B5-700B-4AFE-A4B3-27116AC17D3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311951" y="3559797"/>
            <a:ext cx="2319736" cy="2542075"/>
          </a:xfrm>
          <a:prstGeom prst="rect">
            <a:avLst/>
          </a:prstGeom>
          <a:ln w="34925">
            <a:solidFill>
              <a:schemeClr val="tx1"/>
            </a:solidFill>
          </a:ln>
        </p:spPr>
      </p:pic>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pic>
        <p:nvPicPr>
          <p:cNvPr id="3" name="Picture 2">
            <a:hlinkClick r:id="rId4"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a:ln w="15875">
            <a:solidFill>
              <a:schemeClr val="tx1"/>
            </a:solidFill>
          </a:ln>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9" name="Picture 8">
            <a:extLst>
              <a:ext uri="{FF2B5EF4-FFF2-40B4-BE49-F238E27FC236}">
                <a16:creationId xmlns:a16="http://schemas.microsoft.com/office/drawing/2014/main" id="{C93803F4-4990-45E3-9534-BC53BB38E227}"/>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flipH="1">
            <a:off x="1715409" y="263918"/>
            <a:ext cx="438150" cy="401784"/>
          </a:xfrm>
          <a:prstGeom prst="rect">
            <a:avLst/>
          </a:prstGeom>
          <a:solidFill>
            <a:schemeClr val="bg1"/>
          </a:solidFill>
        </p:spPr>
      </p:pic>
      <p:sp>
        <p:nvSpPr>
          <p:cNvPr id="10" name="Rectangle 9">
            <a:extLst>
              <a:ext uri="{FF2B5EF4-FFF2-40B4-BE49-F238E27FC236}">
                <a16:creationId xmlns:a16="http://schemas.microsoft.com/office/drawing/2014/main" id="{6FF40F03-7BC8-45BC-9C09-0A6EC7C80EC1}"/>
              </a:ext>
            </a:extLst>
          </p:cNvPr>
          <p:cNvSpPr/>
          <p:nvPr/>
        </p:nvSpPr>
        <p:spPr>
          <a:xfrm>
            <a:off x="3057236" y="2250657"/>
            <a:ext cx="4911729"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9"/>
              </a:rPr>
              <a:t>https://www.youtube.com/watch?v=t6RABxiwqXo</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BB96133F-8598-4E14-9D7C-77FA0D2498B7}"/>
              </a:ext>
            </a:extLst>
          </p:cNvPr>
          <p:cNvSpPr/>
          <p:nvPr/>
        </p:nvSpPr>
        <p:spPr>
          <a:xfrm>
            <a:off x="560043" y="787691"/>
            <a:ext cx="10948466" cy="1015663"/>
          </a:xfrm>
          <a:prstGeom prst="rect">
            <a:avLst/>
          </a:prstGeom>
          <a:solidFill>
            <a:schemeClr val="accent1">
              <a:lumMod val="40000"/>
              <a:lumOff val="60000"/>
            </a:schemeClr>
          </a:solidFill>
          <a:ln w="38100">
            <a:solidFill>
              <a:schemeClr val="tx1"/>
            </a:solidFill>
          </a:ln>
        </p:spPr>
        <p:txBody>
          <a:bodyPr wrap="square">
            <a:spAutoFit/>
          </a:bodyPr>
          <a:lstStyle/>
          <a:p>
            <a:pPr algn="ctr"/>
            <a:r>
              <a:rPr lang="en-GB" sz="2000" dirty="0">
                <a:latin typeface="Century Gothic" panose="020B0502020202020204" pitchFamily="34" charset="0"/>
              </a:rPr>
              <a:t>Watch the following video clip and read the website about Abraham Lincoln’s emancipation proclamation.</a:t>
            </a:r>
          </a:p>
          <a:p>
            <a:pPr algn="ctr"/>
            <a:r>
              <a:rPr lang="en-GB" sz="2000" dirty="0">
                <a:latin typeface="Century Gothic" panose="020B0502020202020204" pitchFamily="34" charset="0"/>
              </a:rPr>
              <a:t>(You could look for other sources of information too)</a:t>
            </a:r>
            <a:endParaRPr lang="en-GB" sz="2000" dirty="0"/>
          </a:p>
        </p:txBody>
      </p:sp>
      <p:pic>
        <p:nvPicPr>
          <p:cNvPr id="12" name="Picture 11">
            <a:extLst>
              <a:ext uri="{FF2B5EF4-FFF2-40B4-BE49-F238E27FC236}">
                <a16:creationId xmlns:a16="http://schemas.microsoft.com/office/drawing/2014/main" id="{6283FB3E-DF4D-4B4E-AC3E-FF7E71260E68}"/>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371364" y="1981338"/>
            <a:ext cx="519973" cy="817424"/>
          </a:xfrm>
          <a:prstGeom prst="rect">
            <a:avLst/>
          </a:prstGeom>
        </p:spPr>
      </p:pic>
      <p:sp>
        <p:nvSpPr>
          <p:cNvPr id="14" name="Rectangle 13">
            <a:extLst>
              <a:ext uri="{FF2B5EF4-FFF2-40B4-BE49-F238E27FC236}">
                <a16:creationId xmlns:a16="http://schemas.microsoft.com/office/drawing/2014/main" id="{62BE5A75-5D3A-469F-8DAC-4CF5AECD449A}"/>
              </a:ext>
            </a:extLst>
          </p:cNvPr>
          <p:cNvSpPr/>
          <p:nvPr/>
        </p:nvSpPr>
        <p:spPr>
          <a:xfrm>
            <a:off x="3057236" y="3037142"/>
            <a:ext cx="7167418" cy="369332"/>
          </a:xfrm>
          <a:prstGeom prst="rect">
            <a:avLst/>
          </a:prstGeom>
        </p:spPr>
        <p:txBody>
          <a:bodyPr wrap="square">
            <a:spAutoFit/>
          </a:bodyPr>
          <a:lstStyle/>
          <a:p>
            <a:r>
              <a:rPr lang="en-GB" dirty="0">
                <a:hlinkClick r:id="rId12"/>
              </a:rPr>
              <a:t>https://www.ducksters.com/history/emancipation_proclamation.php</a:t>
            </a:r>
            <a:endParaRPr lang="en-GB" dirty="0"/>
          </a:p>
        </p:txBody>
      </p:sp>
      <p:pic>
        <p:nvPicPr>
          <p:cNvPr id="21" name="Picture 20">
            <a:extLst>
              <a:ext uri="{FF2B5EF4-FFF2-40B4-BE49-F238E27FC236}">
                <a16:creationId xmlns:a16="http://schemas.microsoft.com/office/drawing/2014/main" id="{B9CCD73C-7AD1-4820-A192-6FB892CAF9AF}"/>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a:off x="2371364" y="2832651"/>
            <a:ext cx="732275" cy="741544"/>
          </a:xfrm>
          <a:prstGeom prst="rect">
            <a:avLst/>
          </a:prstGeom>
        </p:spPr>
      </p:pic>
    </p:spTree>
    <p:extLst>
      <p:ext uri="{BB962C8B-B14F-4D97-AF65-F5344CB8AC3E}">
        <p14:creationId xmlns:p14="http://schemas.microsoft.com/office/powerpoint/2010/main" val="3921241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A590835-CDF1-411E-855B-24089A5F53D0}"/>
              </a:ext>
            </a:extLst>
          </p:cNvPr>
          <p:cNvSpPr/>
          <p:nvPr/>
        </p:nvSpPr>
        <p:spPr>
          <a:xfrm>
            <a:off x="7527638" y="1804760"/>
            <a:ext cx="4378036" cy="4523033"/>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u="sng" dirty="0">
                <a:latin typeface="Century Gothic" panose="020B0502020202020204" pitchFamily="34" charset="0"/>
                <a:ea typeface="Calibri" panose="020F0502020204030204" pitchFamily="34" charset="0"/>
                <a:cs typeface="Times New Roman" panose="02020603050405020304" pitchFamily="18" charset="0"/>
              </a:rPr>
              <a:t>You could talk about:</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Women on the home front</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Shortages and inflation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Children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Dangers</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Law and Order</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Living in a War Zone</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Rich and Poor</a:t>
            </a:r>
          </a:p>
          <a:p>
            <a:pPr marL="285750" indent="-285750">
              <a:lnSpc>
                <a:spcPct val="107000"/>
              </a:lnSpc>
              <a:spcAft>
                <a:spcPts val="800"/>
              </a:spcAft>
              <a:buFont typeface="Arial" panose="020B0604020202020204" pitchFamily="34" charset="0"/>
              <a:buChar char="•"/>
            </a:pP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u="sng" dirty="0">
                <a:latin typeface="Century Gothic" panose="020B0502020202020204" pitchFamily="34" charset="0"/>
                <a:ea typeface="Calibri" panose="020F0502020204030204" pitchFamily="34" charset="0"/>
                <a:cs typeface="Times New Roman" panose="02020603050405020304" pitchFamily="18" charset="0"/>
              </a:rPr>
              <a:t>Better yet:</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You could categorise into social affects and economic effects for two </a:t>
            </a:r>
            <a:br>
              <a:rPr lang="en-GB" sz="1600" dirty="0">
                <a:latin typeface="Century Gothic" panose="020B0502020202020204" pitchFamily="34" charset="0"/>
                <a:ea typeface="Calibri" panose="020F0502020204030204" pitchFamily="34" charset="0"/>
                <a:cs typeface="Times New Roman" panose="02020603050405020304" pitchFamily="18" charset="0"/>
              </a:rPr>
            </a:br>
            <a:r>
              <a:rPr lang="en-GB" sz="1600" dirty="0">
                <a:latin typeface="Century Gothic" panose="020B0502020202020204" pitchFamily="34" charset="0"/>
                <a:ea typeface="Calibri" panose="020F0502020204030204" pitchFamily="34" charset="0"/>
                <a:cs typeface="Times New Roman" panose="02020603050405020304" pitchFamily="18" charset="0"/>
              </a:rPr>
              <a:t>detailed paragraphs.</a:t>
            </a: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9" name="Rectangle 8">
            <a:extLst>
              <a:ext uri="{FF2B5EF4-FFF2-40B4-BE49-F238E27FC236}">
                <a16:creationId xmlns:a16="http://schemas.microsoft.com/office/drawing/2014/main" id="{8E8EE00B-C6AF-41AB-AB22-B6B3B420A5CF}"/>
              </a:ext>
            </a:extLst>
          </p:cNvPr>
          <p:cNvSpPr/>
          <p:nvPr/>
        </p:nvSpPr>
        <p:spPr>
          <a:xfrm>
            <a:off x="1856509" y="203200"/>
            <a:ext cx="10049163" cy="1438342"/>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endParaRPr lang="en-GB"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Q5: In what ways did the US Civil War affect the lives of people in the North and South during the war? (8)</a:t>
            </a:r>
          </a:p>
          <a:p>
            <a:pPr algn="ct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2C3EB3C1-CCA4-4427-9B91-16841D41BC1B}"/>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607127" y="279067"/>
            <a:ext cx="431997" cy="447353"/>
          </a:xfrm>
          <a:prstGeom prst="rect">
            <a:avLst/>
          </a:prstGeom>
          <a:noFill/>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04E1D554-630E-4F8B-8CC1-B8E814151DEB}"/>
              </a:ext>
            </a:extLst>
          </p:cNvPr>
          <p:cNvSpPr/>
          <p:nvPr/>
        </p:nvSpPr>
        <p:spPr>
          <a:xfrm>
            <a:off x="323273" y="1804760"/>
            <a:ext cx="7056583" cy="227164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10 minutes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Choose 2 or 3 reasons- 2 or 3 paragraphs</a:t>
            </a: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Identify a way people were affected (poverty, destruction etc).</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Describe it (what happened?)</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Explain more broadly the bigger impact this has on their lives.</a:t>
            </a:r>
            <a:endParaRPr lang="en-GB"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EDEC23FC-6925-4DA4-8D15-967583F80351}"/>
              </a:ext>
            </a:extLst>
          </p:cNvPr>
          <p:cNvSpPr/>
          <p:nvPr/>
        </p:nvSpPr>
        <p:spPr>
          <a:xfrm>
            <a:off x="307556" y="4208208"/>
            <a:ext cx="7056583" cy="212147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way people were affected by the civil war was _______________. This was when ……………………………….This affected them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Another way people were affected by the civil war was______________. This was when ……………………………….This affected people because……………………………….</a:t>
            </a:r>
          </a:p>
        </p:txBody>
      </p:sp>
      <p:pic>
        <p:nvPicPr>
          <p:cNvPr id="14" name="Picture 13">
            <a:extLst>
              <a:ext uri="{FF2B5EF4-FFF2-40B4-BE49-F238E27FC236}">
                <a16:creationId xmlns:a16="http://schemas.microsoft.com/office/drawing/2014/main" id="{6C921A9F-FDBC-451B-862D-72B8DF68771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476915" y="1555250"/>
            <a:ext cx="759191" cy="759191"/>
          </a:xfrm>
          <a:prstGeom prst="rect">
            <a:avLst/>
          </a:prstGeom>
        </p:spPr>
      </p:pic>
      <p:sp>
        <p:nvSpPr>
          <p:cNvPr id="17" name="Rectangle 16">
            <a:extLst>
              <a:ext uri="{FF2B5EF4-FFF2-40B4-BE49-F238E27FC236}">
                <a16:creationId xmlns:a16="http://schemas.microsoft.com/office/drawing/2014/main" id="{0E1AAED4-2AFF-4811-AC2F-06D4072A8A92}"/>
              </a:ext>
            </a:extLst>
          </p:cNvPr>
          <p:cNvSpPr/>
          <p:nvPr/>
        </p:nvSpPr>
        <p:spPr>
          <a:xfrm>
            <a:off x="2938069" y="6392637"/>
            <a:ext cx="8662803" cy="369332"/>
          </a:xfrm>
          <a:prstGeom prst="rect">
            <a:avLst/>
          </a:prstGeom>
        </p:spPr>
        <p:txBody>
          <a:bodyPr wrap="square">
            <a:spAutoFit/>
          </a:bodyPr>
          <a:lstStyle/>
          <a:p>
            <a:r>
              <a:rPr lang="en-GB" dirty="0">
                <a:hlinkClick r:id="rId8"/>
              </a:rPr>
              <a:t>https://filestore.aqa.org.uk/resources/history/AQA-81451AA-HOMEFRONT-TN.PDF</a:t>
            </a:r>
            <a:endParaRPr lang="en-GB" dirty="0"/>
          </a:p>
        </p:txBody>
      </p:sp>
      <p:pic>
        <p:nvPicPr>
          <p:cNvPr id="18" name="Picture 17">
            <a:extLst>
              <a:ext uri="{FF2B5EF4-FFF2-40B4-BE49-F238E27FC236}">
                <a16:creationId xmlns:a16="http://schemas.microsoft.com/office/drawing/2014/main" id="{08415A9A-CBB4-4C56-B5A0-08AD2DB2D3FC}"/>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951346" y="6402536"/>
            <a:ext cx="452581" cy="458309"/>
          </a:xfrm>
          <a:prstGeom prst="rect">
            <a:avLst/>
          </a:prstGeom>
        </p:spPr>
      </p:pic>
      <p:sp>
        <p:nvSpPr>
          <p:cNvPr id="19" name="TextBox 18">
            <a:extLst>
              <a:ext uri="{FF2B5EF4-FFF2-40B4-BE49-F238E27FC236}">
                <a16:creationId xmlns:a16="http://schemas.microsoft.com/office/drawing/2014/main" id="{483DB412-D044-400A-9FFF-A9A61D30F226}"/>
              </a:ext>
            </a:extLst>
          </p:cNvPr>
          <p:cNvSpPr txBox="1"/>
          <p:nvPr/>
        </p:nvSpPr>
        <p:spPr>
          <a:xfrm>
            <a:off x="1277859" y="6402536"/>
            <a:ext cx="2013527" cy="369332"/>
          </a:xfrm>
          <a:prstGeom prst="rect">
            <a:avLst/>
          </a:prstGeom>
          <a:noFill/>
        </p:spPr>
        <p:txBody>
          <a:bodyPr wrap="square" rtlCol="0">
            <a:spAutoFit/>
          </a:bodyPr>
          <a:lstStyle/>
          <a:p>
            <a:r>
              <a:rPr lang="en-GB" b="1" u="sng" dirty="0">
                <a:solidFill>
                  <a:srgbClr val="FF0000"/>
                </a:solidFill>
              </a:rPr>
              <a:t>To help you:</a:t>
            </a:r>
          </a:p>
        </p:txBody>
      </p:sp>
    </p:spTree>
    <p:extLst>
      <p:ext uri="{BB962C8B-B14F-4D97-AF65-F5344CB8AC3E}">
        <p14:creationId xmlns:p14="http://schemas.microsoft.com/office/powerpoint/2010/main" val="1466229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13</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graphicFrame>
        <p:nvGraphicFramePr>
          <p:cNvPr id="10" name="Table 10">
            <a:extLst>
              <a:ext uri="{FF2B5EF4-FFF2-40B4-BE49-F238E27FC236}">
                <a16:creationId xmlns:a16="http://schemas.microsoft.com/office/drawing/2014/main" id="{3A9F0F98-7950-4A99-BDA5-5E5808DC9A2A}"/>
              </a:ext>
            </a:extLst>
          </p:cNvPr>
          <p:cNvGraphicFramePr>
            <a:graphicFrameLocks noGrp="1"/>
          </p:cNvGraphicFramePr>
          <p:nvPr/>
        </p:nvGraphicFramePr>
        <p:xfrm>
          <a:off x="304799" y="1100070"/>
          <a:ext cx="10704944" cy="5662392"/>
        </p:xfrm>
        <a:graphic>
          <a:graphicData uri="http://schemas.openxmlformats.org/drawingml/2006/table">
            <a:tbl>
              <a:tblPr firstRow="1" bandRow="1">
                <a:tableStyleId>{5940675A-B579-460E-94D1-54222C63F5DA}</a:tableStyleId>
              </a:tblPr>
              <a:tblGrid>
                <a:gridCol w="2676236">
                  <a:extLst>
                    <a:ext uri="{9D8B030D-6E8A-4147-A177-3AD203B41FA5}">
                      <a16:colId xmlns:a16="http://schemas.microsoft.com/office/drawing/2014/main" val="906624602"/>
                    </a:ext>
                  </a:extLst>
                </a:gridCol>
                <a:gridCol w="2676236">
                  <a:extLst>
                    <a:ext uri="{9D8B030D-6E8A-4147-A177-3AD203B41FA5}">
                      <a16:colId xmlns:a16="http://schemas.microsoft.com/office/drawing/2014/main" val="3725847140"/>
                    </a:ext>
                  </a:extLst>
                </a:gridCol>
                <a:gridCol w="2676236">
                  <a:extLst>
                    <a:ext uri="{9D8B030D-6E8A-4147-A177-3AD203B41FA5}">
                      <a16:colId xmlns:a16="http://schemas.microsoft.com/office/drawing/2014/main" val="877120075"/>
                    </a:ext>
                  </a:extLst>
                </a:gridCol>
                <a:gridCol w="2676236">
                  <a:extLst>
                    <a:ext uri="{9D8B030D-6E8A-4147-A177-3AD203B41FA5}">
                      <a16:colId xmlns:a16="http://schemas.microsoft.com/office/drawing/2014/main" val="438287664"/>
                    </a:ext>
                  </a:extLst>
                </a:gridCol>
              </a:tblGrid>
              <a:tr h="707255">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1863: Emancipation proclamation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Freed slaves in the confederate states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November 1864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Lincoln re-elected as president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565984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9 April 1865: </a:t>
                      </a: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General Lee`s surrender Ended the American Civil War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14 April 1865: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President Lincoln assassinated By John Wilkes Booth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8480722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1865: 13TH Amendment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Abolished slavery in the USA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1865 &amp; 1866: Black Codes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Restricted the rights of African Americans in the southern states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572034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1866: Civil Rights Act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Gave African Americans citizenship and equal rights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1867: Reconstruction Acts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Divided the Confederacy into military districts and granted new rights to African Americans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0374952"/>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1868: 14th Amendment</a:t>
                      </a: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Guaranteed the civil rights given to African Americans in 1866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1870: 15th Amendment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Extended the vote to all male citizens regardless of race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4608058"/>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1875: Civil Rights Act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Guaranteed equal rights in public accommodation and transport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Compromise of 1877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Saw the end of Reconstruction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1837137"/>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Carpetbagger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A northerner who moved to the southern states during reconstruction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Reconstruction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The period 1865-1877 following the American Civil War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134446"/>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Andrew Johnson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President from 1865 to 1875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Disputed presidential election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8604049"/>
                  </a:ext>
                </a:extLst>
              </a:tr>
            </a:tbl>
          </a:graphicData>
        </a:graphic>
      </p:graphicFrame>
      <p:sp>
        <p:nvSpPr>
          <p:cNvPr id="12" name="Rectangle 11">
            <a:extLst>
              <a:ext uri="{FF2B5EF4-FFF2-40B4-BE49-F238E27FC236}">
                <a16:creationId xmlns:a16="http://schemas.microsoft.com/office/drawing/2014/main" id="{38EF1517-0739-42F4-8B03-42C8F671AF98}"/>
              </a:ext>
            </a:extLst>
          </p:cNvPr>
          <p:cNvSpPr/>
          <p:nvPr/>
        </p:nvSpPr>
        <p:spPr>
          <a:xfrm>
            <a:off x="1650844" y="107885"/>
            <a:ext cx="10541156" cy="1014060"/>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Print and cut out the cards on </a:t>
            </a:r>
            <a:r>
              <a:rPr lang="en-GB" sz="1100" b="1" u="sng" dirty="0">
                <a:effectLst/>
                <a:latin typeface="Calibri" panose="020F0502020204030204" pitchFamily="34" charset="0"/>
                <a:ea typeface="Calibri" panose="020F0502020204030204" pitchFamily="34" charset="0"/>
                <a:cs typeface="Times New Roman" panose="02020603050405020304" pitchFamily="18" charset="0"/>
              </a:rPr>
              <a:t>RECONSTRUCTION</a:t>
            </a:r>
            <a:r>
              <a:rPr lang="en-GB" sz="1100" dirty="0">
                <a:effectLst/>
                <a:latin typeface="Calibri" panose="020F0502020204030204" pitchFamily="34" charset="0"/>
                <a:ea typeface="Calibri" panose="020F0502020204030204" pitchFamily="34" charset="0"/>
                <a:cs typeface="Times New Roman" panose="02020603050405020304" pitchFamily="18" charset="0"/>
              </a:rPr>
              <a:t>. (Available as a document on SMHW)</a:t>
            </a:r>
          </a:p>
          <a:p>
            <a:pPr algn="ctr">
              <a:lnSpc>
                <a:spcPct val="107000"/>
              </a:lnSpc>
              <a:spcAft>
                <a:spcPts val="800"/>
              </a:spcAft>
            </a:pPr>
            <a:r>
              <a:rPr lang="en-GB" sz="1100" b="1" u="sng" dirty="0">
                <a:latin typeface="Calibri" panose="020F0502020204030204" pitchFamily="34" charset="0"/>
                <a:ea typeface="Calibri" panose="020F0502020204030204" pitchFamily="34" charset="0"/>
                <a:cs typeface="Times New Roman" panose="02020603050405020304" pitchFamily="18" charset="0"/>
              </a:rPr>
              <a:t>RECONSTRUCTION is the period where the Government rebuilt the USA.</a:t>
            </a:r>
          </a:p>
          <a:p>
            <a:pPr algn="ct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Play with a partner. Put all the cards spread out and face down on a table- blue on one side, no colour on the other. Take turns- player turns over 2 cards from ‘blue’ side, and 2 cards from other side to see if any matches can be made. This slide has the answers 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lus Sign 12">
            <a:extLst>
              <a:ext uri="{FF2B5EF4-FFF2-40B4-BE49-F238E27FC236}">
                <a16:creationId xmlns:a16="http://schemas.microsoft.com/office/drawing/2014/main" id="{43570DB7-F8D2-4167-B29C-85A7D6C8C0FD}"/>
              </a:ext>
            </a:extLst>
          </p:cNvPr>
          <p:cNvSpPr/>
          <p:nvPr/>
        </p:nvSpPr>
        <p:spPr>
          <a:xfrm>
            <a:off x="2900218" y="137621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lus Sign 13">
            <a:extLst>
              <a:ext uri="{FF2B5EF4-FFF2-40B4-BE49-F238E27FC236}">
                <a16:creationId xmlns:a16="http://schemas.microsoft.com/office/drawing/2014/main" id="{9ED5CC24-93D7-449E-9076-51C834ACA9EA}"/>
              </a:ext>
            </a:extLst>
          </p:cNvPr>
          <p:cNvSpPr/>
          <p:nvPr/>
        </p:nvSpPr>
        <p:spPr>
          <a:xfrm>
            <a:off x="2900218" y="205414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lus Sign 14">
            <a:extLst>
              <a:ext uri="{FF2B5EF4-FFF2-40B4-BE49-F238E27FC236}">
                <a16:creationId xmlns:a16="http://schemas.microsoft.com/office/drawing/2014/main" id="{6B006664-847D-45AD-8C15-6600D8D79AA3}"/>
              </a:ext>
            </a:extLst>
          </p:cNvPr>
          <p:cNvSpPr/>
          <p:nvPr/>
        </p:nvSpPr>
        <p:spPr>
          <a:xfrm>
            <a:off x="2900218" y="2789631"/>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lus Sign 15">
            <a:extLst>
              <a:ext uri="{FF2B5EF4-FFF2-40B4-BE49-F238E27FC236}">
                <a16:creationId xmlns:a16="http://schemas.microsoft.com/office/drawing/2014/main" id="{AAFB5EE8-F454-4E22-84EB-5C7285EAAA4A}"/>
              </a:ext>
            </a:extLst>
          </p:cNvPr>
          <p:cNvSpPr/>
          <p:nvPr/>
        </p:nvSpPr>
        <p:spPr>
          <a:xfrm>
            <a:off x="2900218" y="3486776"/>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lus Sign 16">
            <a:extLst>
              <a:ext uri="{FF2B5EF4-FFF2-40B4-BE49-F238E27FC236}">
                <a16:creationId xmlns:a16="http://schemas.microsoft.com/office/drawing/2014/main" id="{20C7A2BE-5D86-4224-883D-9A6D16B37859}"/>
              </a:ext>
            </a:extLst>
          </p:cNvPr>
          <p:cNvSpPr/>
          <p:nvPr/>
        </p:nvSpPr>
        <p:spPr>
          <a:xfrm>
            <a:off x="2900218" y="4183921"/>
            <a:ext cx="152400"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Plus Sign 17">
            <a:extLst>
              <a:ext uri="{FF2B5EF4-FFF2-40B4-BE49-F238E27FC236}">
                <a16:creationId xmlns:a16="http://schemas.microsoft.com/office/drawing/2014/main" id="{781A6D1D-5EAB-42F3-AA14-3BA12B08678D}"/>
              </a:ext>
            </a:extLst>
          </p:cNvPr>
          <p:cNvSpPr/>
          <p:nvPr/>
        </p:nvSpPr>
        <p:spPr>
          <a:xfrm>
            <a:off x="2900218" y="4884322"/>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Plus Sign 18">
            <a:extLst>
              <a:ext uri="{FF2B5EF4-FFF2-40B4-BE49-F238E27FC236}">
                <a16:creationId xmlns:a16="http://schemas.microsoft.com/office/drawing/2014/main" id="{8BAE5407-151D-4F89-B893-930670082BA9}"/>
              </a:ext>
            </a:extLst>
          </p:cNvPr>
          <p:cNvSpPr/>
          <p:nvPr/>
        </p:nvSpPr>
        <p:spPr>
          <a:xfrm>
            <a:off x="2895600" y="560330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Plus Sign 19">
            <a:extLst>
              <a:ext uri="{FF2B5EF4-FFF2-40B4-BE49-F238E27FC236}">
                <a16:creationId xmlns:a16="http://schemas.microsoft.com/office/drawing/2014/main" id="{4ACB01F6-BADC-4246-AFB9-5F25B673704B}"/>
              </a:ext>
            </a:extLst>
          </p:cNvPr>
          <p:cNvSpPr/>
          <p:nvPr/>
        </p:nvSpPr>
        <p:spPr>
          <a:xfrm>
            <a:off x="2895600" y="6300453"/>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Plus Sign 20">
            <a:extLst>
              <a:ext uri="{FF2B5EF4-FFF2-40B4-BE49-F238E27FC236}">
                <a16:creationId xmlns:a16="http://schemas.microsoft.com/office/drawing/2014/main" id="{71304D6C-3893-40ED-82B6-69C1C526D14B}"/>
              </a:ext>
            </a:extLst>
          </p:cNvPr>
          <p:cNvSpPr/>
          <p:nvPr/>
        </p:nvSpPr>
        <p:spPr>
          <a:xfrm>
            <a:off x="8252691" y="137621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Plus Sign 21">
            <a:extLst>
              <a:ext uri="{FF2B5EF4-FFF2-40B4-BE49-F238E27FC236}">
                <a16:creationId xmlns:a16="http://schemas.microsoft.com/office/drawing/2014/main" id="{5ED00528-5C00-4804-80A1-D43489EED010}"/>
              </a:ext>
            </a:extLst>
          </p:cNvPr>
          <p:cNvSpPr/>
          <p:nvPr/>
        </p:nvSpPr>
        <p:spPr>
          <a:xfrm>
            <a:off x="8252691" y="205414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Plus Sign 22">
            <a:extLst>
              <a:ext uri="{FF2B5EF4-FFF2-40B4-BE49-F238E27FC236}">
                <a16:creationId xmlns:a16="http://schemas.microsoft.com/office/drawing/2014/main" id="{76CC7339-8DAE-4419-AF90-6BDE95145433}"/>
              </a:ext>
            </a:extLst>
          </p:cNvPr>
          <p:cNvSpPr/>
          <p:nvPr/>
        </p:nvSpPr>
        <p:spPr>
          <a:xfrm>
            <a:off x="8252691" y="2789631"/>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Plus Sign 23">
            <a:extLst>
              <a:ext uri="{FF2B5EF4-FFF2-40B4-BE49-F238E27FC236}">
                <a16:creationId xmlns:a16="http://schemas.microsoft.com/office/drawing/2014/main" id="{9990A0AE-4FB5-46D7-80B2-F84DC930E86D}"/>
              </a:ext>
            </a:extLst>
          </p:cNvPr>
          <p:cNvSpPr/>
          <p:nvPr/>
        </p:nvSpPr>
        <p:spPr>
          <a:xfrm>
            <a:off x="8252691" y="3486776"/>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Plus Sign 24">
            <a:extLst>
              <a:ext uri="{FF2B5EF4-FFF2-40B4-BE49-F238E27FC236}">
                <a16:creationId xmlns:a16="http://schemas.microsoft.com/office/drawing/2014/main" id="{83D1FD5E-F75A-4201-900B-94CFCA4E8795}"/>
              </a:ext>
            </a:extLst>
          </p:cNvPr>
          <p:cNvSpPr/>
          <p:nvPr/>
        </p:nvSpPr>
        <p:spPr>
          <a:xfrm>
            <a:off x="8252691" y="4183921"/>
            <a:ext cx="152400"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Plus Sign 25">
            <a:extLst>
              <a:ext uri="{FF2B5EF4-FFF2-40B4-BE49-F238E27FC236}">
                <a16:creationId xmlns:a16="http://schemas.microsoft.com/office/drawing/2014/main" id="{566EAFBF-CE11-4D5D-A4D0-560C6DC0470C}"/>
              </a:ext>
            </a:extLst>
          </p:cNvPr>
          <p:cNvSpPr/>
          <p:nvPr/>
        </p:nvSpPr>
        <p:spPr>
          <a:xfrm>
            <a:off x="8252691" y="4884322"/>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Plus Sign 26">
            <a:extLst>
              <a:ext uri="{FF2B5EF4-FFF2-40B4-BE49-F238E27FC236}">
                <a16:creationId xmlns:a16="http://schemas.microsoft.com/office/drawing/2014/main" id="{190C1458-78AD-490F-ABA2-6B33BCEBC16C}"/>
              </a:ext>
            </a:extLst>
          </p:cNvPr>
          <p:cNvSpPr/>
          <p:nvPr/>
        </p:nvSpPr>
        <p:spPr>
          <a:xfrm>
            <a:off x="8248073" y="560330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Plus Sign 27">
            <a:extLst>
              <a:ext uri="{FF2B5EF4-FFF2-40B4-BE49-F238E27FC236}">
                <a16:creationId xmlns:a16="http://schemas.microsoft.com/office/drawing/2014/main" id="{AB64CC68-BDAF-4D5C-AE35-933D469981BD}"/>
              </a:ext>
            </a:extLst>
          </p:cNvPr>
          <p:cNvSpPr/>
          <p:nvPr/>
        </p:nvSpPr>
        <p:spPr>
          <a:xfrm>
            <a:off x="8248073" y="6300453"/>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a:extLst>
              <a:ext uri="{FF2B5EF4-FFF2-40B4-BE49-F238E27FC236}">
                <a16:creationId xmlns:a16="http://schemas.microsoft.com/office/drawing/2014/main" id="{77B2D3E2-CE6C-42D0-9542-B74E1FCE6D3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634836" y="87281"/>
            <a:ext cx="438150" cy="401784"/>
          </a:xfrm>
          <a:prstGeom prst="rect">
            <a:avLst/>
          </a:prstGeom>
          <a:solidFill>
            <a:schemeClr val="bg1"/>
          </a:solidFill>
        </p:spPr>
      </p:pic>
    </p:spTree>
    <p:extLst>
      <p:ext uri="{BB962C8B-B14F-4D97-AF65-F5344CB8AC3E}">
        <p14:creationId xmlns:p14="http://schemas.microsoft.com/office/powerpoint/2010/main" val="538329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a:extLst>
              <a:ext uri="{FF2B5EF4-FFF2-40B4-BE49-F238E27FC236}">
                <a16:creationId xmlns:a16="http://schemas.microsoft.com/office/drawing/2014/main" id="{1045BFB7-BB60-4BBD-BA9F-185AD9F7DE48}"/>
              </a:ext>
            </a:extLst>
          </p:cNvPr>
          <p:cNvSpPr txBox="1">
            <a:spLocks noChangeArrowheads="1"/>
          </p:cNvSpPr>
          <p:nvPr/>
        </p:nvSpPr>
        <p:spPr bwMode="auto">
          <a:xfrm>
            <a:off x="2840181" y="270379"/>
            <a:ext cx="8894619" cy="3152851"/>
          </a:xfrm>
          <a:prstGeom prst="rect">
            <a:avLst/>
          </a:prstGeom>
          <a:solidFill>
            <a:schemeClr val="accent1">
              <a:lumMod val="40000"/>
              <a:lumOff val="60000"/>
            </a:schemeClr>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The well-worn story of the ambush is built on variations of the infamous declaration attributed to Fetterman: ‘With eighty men I could ride through the entire Sioux nation.’ Citing the doomed officer’s ‘reckless boasts’, historians and popular authors have created a lasting but inaccurate image of an arrogant buffoon so disdainful of the Plains Indians’ military skills that he disobeyed his commander’s orders and led his men to their deaths… </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Letters and memoirs by Fetterman’s fellow soldiers universally describe him as an excellent officer, a chivalrous gentleman, and a compassionate superior who commanded devout loyalty from his men. His substantial military record shows him to have been a man with outstanding leadership skills both in battle and in administration and an officer who was thoroughly indoctrinated in the military code of conduct.</a:t>
            </a: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1400" dirty="0">
              <a:solidFill>
                <a:srgbClr val="000000"/>
              </a:solidFill>
              <a:latin typeface="Century Gothic" panose="020B050202020202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Interpretation A:</a:t>
            </a:r>
            <a:r>
              <a:rPr kumimoji="0" lang="en-US" altLang="en-US" sz="1400" b="0"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Shannon Smith </a:t>
            </a:r>
            <a:r>
              <a:rPr kumimoji="0" lang="en-US" altLang="en-US" sz="1400" b="0" i="1" u="none" strike="noStrike" cap="none" normalizeH="0" baseline="0" dirty="0" err="1">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Calitri</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from her article ‘Give Me Eighty Men: Shattering the Myth of Fetterman Massacre’, published in 2004.</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p:txBody>
      </p:sp>
      <p:sp>
        <p:nvSpPr>
          <p:cNvPr id="8" name="Text Box 4">
            <a:extLst>
              <a:ext uri="{FF2B5EF4-FFF2-40B4-BE49-F238E27FC236}">
                <a16:creationId xmlns:a16="http://schemas.microsoft.com/office/drawing/2014/main" id="{336865CE-21FD-4E8E-B941-E43EAA1AB6FD}"/>
              </a:ext>
            </a:extLst>
          </p:cNvPr>
          <p:cNvSpPr txBox="1">
            <a:spLocks noChangeArrowheads="1"/>
          </p:cNvSpPr>
          <p:nvPr/>
        </p:nvSpPr>
        <p:spPr bwMode="auto">
          <a:xfrm>
            <a:off x="2840180" y="3611210"/>
            <a:ext cx="8894619" cy="2543175"/>
          </a:xfrm>
          <a:prstGeom prst="rect">
            <a:avLst/>
          </a:prstGeom>
          <a:solidFill>
            <a:schemeClr val="accent1">
              <a:lumMod val="20000"/>
              <a:lumOff val="80000"/>
            </a:schemeClr>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Almost as soon as the wood cutters reached the pine woods, a small group of Indians rode to the attack. Carrington had prepared a relief party of seventy-nine men, mixed cavalry and infantry, giving the command to the same cautious officer who had led the pursuit on December 19. It was a wise choice, but just as the troops were about the leave the fort Captain Fetterman caught Carrington’s arm and demanded that he be given command, as he was the senior officer next to Carrington himself at the fort. Carrington acquiesced, with obvious misgivings, as he gave Fetterman a cautious written order. ‘Support the wood train. Relieve it and report to me. Do not engage or pursue Indians at its expense. Under no circumstances pursue over the ridge, that is Lodge Trail Ridge.’ So worried was Carrington about Fetterman, in fact, the he twice verbally repeated the order not to pursue beyond Lodge Trail Ridge.</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Interpretation B:</a:t>
            </a:r>
            <a:r>
              <a:rPr kumimoji="0" lang="en-US" altLang="en-US" sz="1400" b="0"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Stephen E. Ambrose, from his book ‘Crazy Horse and Custer’, published in 1975.</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14</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 Box 2">
            <a:extLst>
              <a:ext uri="{FF2B5EF4-FFF2-40B4-BE49-F238E27FC236}">
                <a16:creationId xmlns:a16="http://schemas.microsoft.com/office/drawing/2014/main" id="{65DCC4BE-3344-4B00-974D-3CB98E967112}"/>
              </a:ext>
            </a:extLst>
          </p:cNvPr>
          <p:cNvSpPr txBox="1">
            <a:spLocks noChangeArrowheads="1"/>
          </p:cNvSpPr>
          <p:nvPr/>
        </p:nvSpPr>
        <p:spPr bwMode="auto">
          <a:xfrm>
            <a:off x="341747" y="2300168"/>
            <a:ext cx="2200275" cy="1636664"/>
          </a:xfrm>
          <a:prstGeom prst="rect">
            <a:avLst/>
          </a:prstGeom>
          <a:solidFill>
            <a:srgbClr val="00B05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2.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Is Interpretation A positive or negative about Fetterman? Explain what has led you to this conclusion.</a:t>
            </a:r>
            <a:endParaRPr kumimoji="0" lang="en-US" altLang="en-US" sz="3600" b="0" i="0" strike="noStrike" cap="none" normalizeH="0" baseline="0" dirty="0">
              <a:ln>
                <a:noFill/>
              </a:ln>
              <a:solidFill>
                <a:schemeClr val="tx1"/>
              </a:solidFill>
              <a:effectLst/>
              <a:latin typeface="Century Gothic" panose="020B0502020202020204" pitchFamily="34" charset="0"/>
            </a:endParaRPr>
          </a:p>
        </p:txBody>
      </p:sp>
      <p:sp>
        <p:nvSpPr>
          <p:cNvPr id="6" name="Text Box 1">
            <a:extLst>
              <a:ext uri="{FF2B5EF4-FFF2-40B4-BE49-F238E27FC236}">
                <a16:creationId xmlns:a16="http://schemas.microsoft.com/office/drawing/2014/main" id="{0ACE4676-C615-42D5-A367-05974DC9415E}"/>
              </a:ext>
            </a:extLst>
          </p:cNvPr>
          <p:cNvSpPr txBox="1">
            <a:spLocks noChangeArrowheads="1"/>
          </p:cNvSpPr>
          <p:nvPr/>
        </p:nvSpPr>
        <p:spPr bwMode="auto">
          <a:xfrm>
            <a:off x="341746" y="4217621"/>
            <a:ext cx="2200275" cy="1689174"/>
          </a:xfrm>
          <a:prstGeom prst="rect">
            <a:avLst/>
          </a:prstGeom>
          <a:solidFill>
            <a:srgbClr val="FFC00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3. Is Interpretation B positive or negative about Fetterman? Explain what has led you to this conclusion.</a:t>
            </a:r>
            <a:endParaRPr kumimoji="0" lang="en-US" altLang="en-US" sz="3600" b="0" i="0" u="none" strike="noStrike" cap="none" normalizeH="0" baseline="0" dirty="0">
              <a:ln>
                <a:noFill/>
              </a:ln>
              <a:solidFill>
                <a:schemeClr val="tx1"/>
              </a:solidFill>
              <a:effectLst/>
              <a:latin typeface="Century Gothic" panose="020B0502020202020204" pitchFamily="34" charset="0"/>
            </a:endParaRPr>
          </a:p>
        </p:txBody>
      </p:sp>
      <p:sp>
        <p:nvSpPr>
          <p:cNvPr id="9" name="Rectangle 5">
            <a:extLst>
              <a:ext uri="{FF2B5EF4-FFF2-40B4-BE49-F238E27FC236}">
                <a16:creationId xmlns:a16="http://schemas.microsoft.com/office/drawing/2014/main" id="{1EF1DA58-84E4-4ED8-A3B5-8EA6644A3F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8">
            <a:extLst>
              <a:ext uri="{FF2B5EF4-FFF2-40B4-BE49-F238E27FC236}">
                <a16:creationId xmlns:a16="http://schemas.microsoft.com/office/drawing/2014/main" id="{ECA73D4B-5111-4BFA-9CF3-14C6E0ADE1E9}"/>
              </a:ext>
            </a:extLst>
          </p:cNvPr>
          <p:cNvSpPr>
            <a:spLocks noChangeArrowheads="1"/>
          </p:cNvSpPr>
          <p:nvPr/>
        </p:nvSpPr>
        <p:spPr bwMode="auto">
          <a:xfrm>
            <a:off x="341747" y="1183620"/>
            <a:ext cx="2200275" cy="830997"/>
          </a:xfrm>
          <a:prstGeom prst="rect">
            <a:avLst/>
          </a:prstGeom>
          <a:solidFill>
            <a:srgbClr val="00B0F0"/>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1. Highlight</a:t>
            </a:r>
            <a:r>
              <a:rPr kumimoji="0" lang="en-GB" altLang="en-US" sz="1600" b="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any </a:t>
            </a: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keywords</a:t>
            </a:r>
            <a:r>
              <a:rPr kumimoji="0" lang="en-GB" altLang="en-US" sz="1600" b="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in the text.</a:t>
            </a:r>
            <a:endParaRPr kumimoji="0" lang="en-GB" altLang="en-US" sz="2400" b="0" i="0" u="none" strike="noStrike" cap="none" normalizeH="0" baseline="0" dirty="0">
              <a:ln>
                <a:noFill/>
              </a:ln>
              <a:solidFill>
                <a:schemeClr val="tx1"/>
              </a:solidFill>
              <a:effectLst/>
              <a:latin typeface="Century Gothic" panose="020B0502020202020204" pitchFamily="34" charset="0"/>
            </a:endParaRPr>
          </a:p>
        </p:txBody>
      </p:sp>
      <p:sp>
        <p:nvSpPr>
          <p:cNvPr id="11" name="Rectangle 11">
            <a:extLst>
              <a:ext uri="{FF2B5EF4-FFF2-40B4-BE49-F238E27FC236}">
                <a16:creationId xmlns:a16="http://schemas.microsoft.com/office/drawing/2014/main" id="{7751AD14-4345-44D6-A7AB-4B61CF61CE10}"/>
              </a:ext>
            </a:extLst>
          </p:cNvPr>
          <p:cNvSpPr>
            <a:spLocks noChangeArrowheads="1"/>
          </p:cNvSpPr>
          <p:nvPr/>
        </p:nvSpPr>
        <p:spPr bwMode="auto">
          <a:xfrm>
            <a:off x="457200" y="914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2" name="Picture 11">
            <a:extLst>
              <a:ext uri="{FF2B5EF4-FFF2-40B4-BE49-F238E27FC236}">
                <a16:creationId xmlns:a16="http://schemas.microsoft.com/office/drawing/2014/main" id="{960FDBC9-9C22-4B1D-93FA-7936DF35EE1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634836" y="241598"/>
            <a:ext cx="454863" cy="475615"/>
          </a:xfrm>
          <a:prstGeom prst="rect">
            <a:avLst/>
          </a:prstGeom>
          <a:solidFill>
            <a:schemeClr val="bg1"/>
          </a:solidFill>
        </p:spPr>
      </p:pic>
    </p:spTree>
    <p:extLst>
      <p:ext uri="{BB962C8B-B14F-4D97-AF65-F5344CB8AC3E}">
        <p14:creationId xmlns:p14="http://schemas.microsoft.com/office/powerpoint/2010/main" val="623462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C37F6EC-540D-4938-A925-983FADEC190C}"/>
              </a:ext>
            </a:extLst>
          </p:cNvPr>
          <p:cNvGraphicFramePr>
            <a:graphicFrameLocks noGrp="1"/>
          </p:cNvGraphicFramePr>
          <p:nvPr>
            <p:extLst>
              <p:ext uri="{D42A27DB-BD31-4B8C-83A1-F6EECF244321}">
                <p14:modId xmlns:p14="http://schemas.microsoft.com/office/powerpoint/2010/main" val="3841186173"/>
              </p:ext>
            </p:extLst>
          </p:nvPr>
        </p:nvGraphicFramePr>
        <p:xfrm>
          <a:off x="6918793" y="67983"/>
          <a:ext cx="4725812" cy="6722034"/>
        </p:xfrm>
        <a:graphic>
          <a:graphicData uri="http://schemas.openxmlformats.org/drawingml/2006/table">
            <a:tbl>
              <a:tblPr firstRow="1" bandRow="1">
                <a:tableStyleId>{5C22544A-7EE6-4342-B048-85BDC9FD1C3A}</a:tableStyleId>
              </a:tblPr>
              <a:tblGrid>
                <a:gridCol w="340712">
                  <a:extLst>
                    <a:ext uri="{9D8B030D-6E8A-4147-A177-3AD203B41FA5}">
                      <a16:colId xmlns:a16="http://schemas.microsoft.com/office/drawing/2014/main" val="20000"/>
                    </a:ext>
                  </a:extLst>
                </a:gridCol>
                <a:gridCol w="1092636">
                  <a:extLst>
                    <a:ext uri="{9D8B030D-6E8A-4147-A177-3AD203B41FA5}">
                      <a16:colId xmlns:a16="http://schemas.microsoft.com/office/drawing/2014/main" val="20001"/>
                    </a:ext>
                  </a:extLst>
                </a:gridCol>
                <a:gridCol w="1129309">
                  <a:extLst>
                    <a:ext uri="{9D8B030D-6E8A-4147-A177-3AD203B41FA5}">
                      <a16:colId xmlns:a16="http://schemas.microsoft.com/office/drawing/2014/main" val="20002"/>
                    </a:ext>
                  </a:extLst>
                </a:gridCol>
                <a:gridCol w="1107640">
                  <a:extLst>
                    <a:ext uri="{9D8B030D-6E8A-4147-A177-3AD203B41FA5}">
                      <a16:colId xmlns:a16="http://schemas.microsoft.com/office/drawing/2014/main" val="20003"/>
                    </a:ext>
                  </a:extLst>
                </a:gridCol>
                <a:gridCol w="1055515">
                  <a:extLst>
                    <a:ext uri="{9D8B030D-6E8A-4147-A177-3AD203B41FA5}">
                      <a16:colId xmlns:a16="http://schemas.microsoft.com/office/drawing/2014/main" val="20004"/>
                    </a:ext>
                  </a:extLst>
                </a:gridCol>
              </a:tblGrid>
              <a:tr h="305547">
                <a:tc>
                  <a:txBody>
                    <a:bodyPr/>
                    <a:lstStyle/>
                    <a:p>
                      <a:r>
                        <a:rPr lang="en-GB" sz="800" b="1" dirty="0">
                          <a:solidFill>
                            <a:schemeClr val="tx1"/>
                          </a:solidFill>
                          <a:latin typeface="Comic Sans MS" panose="030F0702030302020204" pitchFamily="66" charset="0"/>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05547">
                <a:tc>
                  <a:txBody>
                    <a:bodyPr/>
                    <a:lstStyle/>
                    <a:p>
                      <a:r>
                        <a:rPr lang="en-GB" sz="800" b="1" dirty="0">
                          <a:solidFill>
                            <a:schemeClr val="tx1"/>
                          </a:solidFill>
                          <a:latin typeface="Comic Sans MS" panose="030F0702030302020204" pitchFamily="66" charset="0"/>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dirty="0">
                          <a:solidFill>
                            <a:schemeClr val="tx1"/>
                          </a:solidFill>
                          <a:latin typeface="Comic Sans MS" panose="030F0702030302020204" pitchFamily="66" charset="0"/>
                        </a:rPr>
                        <a:t>Black Kettle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05547">
                <a:tc>
                  <a:txBody>
                    <a:bodyPr/>
                    <a:lstStyle/>
                    <a:p>
                      <a:r>
                        <a:rPr lang="en-GB" sz="800" b="1" dirty="0">
                          <a:solidFill>
                            <a:schemeClr val="tx1"/>
                          </a:solidFill>
                          <a:latin typeface="Comic Sans MS" panose="030F0702030302020204" pitchFamily="66" charset="0"/>
                        </a:rPr>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05547">
                <a:tc>
                  <a:txBody>
                    <a:bodyPr/>
                    <a:lstStyle/>
                    <a:p>
                      <a:r>
                        <a:rPr lang="en-GB" sz="800" b="1" dirty="0">
                          <a:solidFill>
                            <a:schemeClr val="tx1"/>
                          </a:solidFill>
                          <a:latin typeface="Comic Sans MS" panose="030F0702030302020204" pitchFamily="66" charset="0"/>
                        </a:rPr>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dirty="0">
                          <a:solidFill>
                            <a:schemeClr val="tx1"/>
                          </a:solidFill>
                          <a:latin typeface="Comic Sans MS" panose="030F0702030302020204" pitchFamily="66" charset="0"/>
                        </a:rPr>
                        <a:t>Deseret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dirty="0">
                          <a:solidFill>
                            <a:schemeClr val="tx1"/>
                          </a:solidFill>
                          <a:latin typeface="Comic Sans MS" panose="030F0702030302020204" pitchFamily="66" charset="0"/>
                        </a:rPr>
                        <a:t>Dawes 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05547">
                <a:tc>
                  <a:txBody>
                    <a:bodyPr/>
                    <a:lstStyle/>
                    <a:p>
                      <a:r>
                        <a:rPr lang="en-GB" sz="800" b="1" dirty="0">
                          <a:solidFill>
                            <a:schemeClr val="tx1"/>
                          </a:solidFill>
                          <a:latin typeface="Comic Sans MS" panose="030F0702030302020204" pitchFamily="66" charset="0"/>
                        </a:rPr>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dirty="0">
                          <a:solidFill>
                            <a:schemeClr val="tx1"/>
                          </a:solidFill>
                          <a:latin typeface="Comic Sans MS" panose="030F0702030302020204" pitchFamily="66" charset="0"/>
                        </a:rPr>
                        <a:t>Exterminate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05547">
                <a:tc>
                  <a:txBody>
                    <a:bodyPr/>
                    <a:lstStyle/>
                    <a:p>
                      <a:r>
                        <a:rPr lang="en-GB" sz="800" b="1" dirty="0">
                          <a:solidFill>
                            <a:schemeClr val="tx1"/>
                          </a:solidFill>
                          <a:latin typeface="Comic Sans MS" panose="030F0702030302020204" pitchFamily="66" charset="0"/>
                        </a:rPr>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05547">
                <a:tc>
                  <a:txBody>
                    <a:bodyPr/>
                    <a:lstStyle/>
                    <a:p>
                      <a:r>
                        <a:rPr lang="en-GB" sz="800" b="1" dirty="0">
                          <a:solidFill>
                            <a:schemeClr val="tx1"/>
                          </a:solidFill>
                          <a:latin typeface="Comic Sans MS" panose="030F0702030302020204" pitchFamily="66" charset="0"/>
                        </a:rPr>
                        <a:t>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05547">
                <a:tc>
                  <a:txBody>
                    <a:bodyPr/>
                    <a:lstStyle/>
                    <a:p>
                      <a:r>
                        <a:rPr lang="en-GB" sz="800" b="1" dirty="0">
                          <a:solidFill>
                            <a:schemeClr val="tx1"/>
                          </a:solidFill>
                          <a:latin typeface="Comic Sans MS" panose="030F0702030302020204" pitchFamily="66"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05547">
                <a:tc>
                  <a:txBody>
                    <a:bodyPr/>
                    <a:lstStyle/>
                    <a:p>
                      <a:r>
                        <a:rPr lang="en-GB" sz="800" b="1" dirty="0">
                          <a:solidFill>
                            <a:schemeClr val="tx1"/>
                          </a:solidFill>
                          <a:latin typeface="Comic Sans MS" panose="030F0702030302020204" pitchFamily="66" charset="0"/>
                        </a:rPr>
                        <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05547">
                <a:tc>
                  <a:txBody>
                    <a:bodyPr/>
                    <a:lstStyle/>
                    <a:p>
                      <a:r>
                        <a:rPr lang="en-GB" sz="800" b="1" dirty="0">
                          <a:solidFill>
                            <a:schemeClr val="tx1"/>
                          </a:solidFill>
                          <a:latin typeface="Comic Sans MS" panose="030F0702030302020204" pitchFamily="66" charset="0"/>
                        </a:rPr>
                        <a:t>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05547">
                <a:tc>
                  <a:txBody>
                    <a:bodyPr/>
                    <a:lstStyle/>
                    <a:p>
                      <a:r>
                        <a:rPr lang="en-GB" sz="800" b="1" dirty="0">
                          <a:solidFill>
                            <a:schemeClr val="tx1"/>
                          </a:solidFill>
                          <a:latin typeface="Comic Sans MS" panose="030F0702030302020204" pitchFamily="66" charset="0"/>
                        </a:rPr>
                        <a:t>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305547">
                <a:tc>
                  <a:txBody>
                    <a:bodyPr/>
                    <a:lstStyle/>
                    <a:p>
                      <a:r>
                        <a:rPr lang="en-GB" sz="800" b="1" dirty="0">
                          <a:solidFill>
                            <a:schemeClr val="tx1"/>
                          </a:solidFill>
                          <a:latin typeface="Comic Sans MS" panose="030F0702030302020204" pitchFamily="66" charset="0"/>
                        </a:rPr>
                        <a: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305547">
                <a:tc>
                  <a:txBody>
                    <a:bodyPr/>
                    <a:lstStyle/>
                    <a:p>
                      <a:r>
                        <a:rPr lang="en-GB" sz="800" b="1" dirty="0">
                          <a:solidFill>
                            <a:schemeClr val="tx1"/>
                          </a:solidFill>
                          <a:latin typeface="Comic Sans MS" panose="030F0702030302020204" pitchFamily="66" charset="0"/>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u="none" dirty="0">
                          <a:solidFill>
                            <a:schemeClr val="tx1"/>
                          </a:solidFill>
                          <a:latin typeface="Comic Sans MS" panose="030F0702030302020204" pitchFamily="66" charset="0"/>
                        </a:rPr>
                        <a:t>Missouri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305547">
                <a:tc>
                  <a:txBody>
                    <a:bodyPr/>
                    <a:lstStyle/>
                    <a:p>
                      <a:r>
                        <a:rPr lang="en-GB" sz="800" b="1" dirty="0">
                          <a:solidFill>
                            <a:schemeClr val="tx1"/>
                          </a:solidFill>
                          <a:latin typeface="Comic Sans MS" panose="030F0702030302020204" pitchFamily="66" charset="0"/>
                        </a:rPr>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305547">
                <a:tc>
                  <a:txBody>
                    <a:bodyPr/>
                    <a:lstStyle/>
                    <a:p>
                      <a:r>
                        <a:rPr lang="en-GB" sz="800" b="1" dirty="0">
                          <a:solidFill>
                            <a:schemeClr val="tx1"/>
                          </a:solidFill>
                          <a:latin typeface="Comic Sans MS" panose="030F0702030302020204" pitchFamily="66" charset="0"/>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305547">
                <a:tc>
                  <a:txBody>
                    <a:bodyPr/>
                    <a:lstStyle/>
                    <a:p>
                      <a:r>
                        <a:rPr lang="en-GB" sz="800" b="1" dirty="0">
                          <a:solidFill>
                            <a:schemeClr val="tx1"/>
                          </a:solidFill>
                          <a:latin typeface="Comic Sans MS" panose="030F0702030302020204" pitchFamily="66" charset="0"/>
                        </a:rPr>
                        <a:t>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305547">
                <a:tc>
                  <a:txBody>
                    <a:bodyPr/>
                    <a:lstStyle/>
                    <a:p>
                      <a:r>
                        <a:rPr lang="en-GB" sz="800" b="1" dirty="0">
                          <a:solidFill>
                            <a:schemeClr val="tx1"/>
                          </a:solidFill>
                          <a:latin typeface="Comic Sans MS" panose="030F0702030302020204" pitchFamily="66" charset="0"/>
                        </a:rPr>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r h="305547">
                <a:tc>
                  <a:txBody>
                    <a:bodyPr/>
                    <a:lstStyle/>
                    <a:p>
                      <a:r>
                        <a:rPr lang="en-GB" sz="800" b="1" dirty="0">
                          <a:solidFill>
                            <a:schemeClr val="tx1"/>
                          </a:solidFill>
                          <a:latin typeface="Comic Sans MS" panose="030F0702030302020204" pitchFamily="66" charset="0"/>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7"/>
                  </a:ext>
                </a:extLst>
              </a:tr>
              <a:tr h="305547">
                <a:tc>
                  <a:txBody>
                    <a:bodyPr/>
                    <a:lstStyle/>
                    <a:p>
                      <a:r>
                        <a:rPr lang="en-GB" sz="800" b="1" dirty="0">
                          <a:solidFill>
                            <a:schemeClr val="tx1"/>
                          </a:solidFill>
                          <a:latin typeface="Comic Sans MS" panose="030F0702030302020204" pitchFamily="66" charset="0"/>
                        </a:rPr>
                        <a: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800" b="0" i="1" dirty="0">
                          <a:solidFill>
                            <a:schemeClr val="tx1"/>
                          </a:solidFill>
                          <a:latin typeface="Comic Sans MS" panose="030F0702030302020204" pitchFamily="66" charset="0"/>
                        </a:rPr>
                        <a:t>Salt Lake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8"/>
                  </a:ext>
                </a:extLst>
              </a:tr>
              <a:tr h="305547">
                <a:tc>
                  <a:txBody>
                    <a:bodyPr/>
                    <a:lstStyle/>
                    <a:p>
                      <a:r>
                        <a:rPr lang="en-GB" sz="800" b="1" dirty="0">
                          <a:solidFill>
                            <a:schemeClr val="tx1"/>
                          </a:solidFill>
                          <a:latin typeface="Comic Sans MS" panose="030F0702030302020204" pitchFamily="66" charset="0"/>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9"/>
                  </a:ext>
                </a:extLst>
              </a:tr>
              <a:tr h="305547">
                <a:tc>
                  <a:txBody>
                    <a:bodyPr/>
                    <a:lstStyle/>
                    <a:p>
                      <a:r>
                        <a:rPr lang="en-GB" sz="800" b="1" dirty="0">
                          <a:solidFill>
                            <a:schemeClr val="tx1"/>
                          </a:solidFill>
                          <a:latin typeface="Comic Sans MS" panose="030F0702030302020204" pitchFamily="66" charset="0"/>
                        </a:rPr>
                        <a:t>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0" i="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21"/>
                  </a:ext>
                </a:extLst>
              </a:tr>
              <a:tr h="305547">
                <a:tc>
                  <a:txBody>
                    <a:bodyPr/>
                    <a:lstStyle/>
                    <a:p>
                      <a:r>
                        <a:rPr lang="en-GB" sz="800" b="1" dirty="0">
                          <a:solidFill>
                            <a:schemeClr val="tx1"/>
                          </a:solidFill>
                          <a:latin typeface="Comic Sans MS" panose="030F0702030302020204" pitchFamily="66"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8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22"/>
                  </a:ext>
                </a:extLst>
              </a:tr>
            </a:tbl>
          </a:graphicData>
        </a:graphic>
      </p:graphicFrame>
      <p:sp>
        <p:nvSpPr>
          <p:cNvPr id="5" name="Title 1">
            <a:extLst>
              <a:ext uri="{FF2B5EF4-FFF2-40B4-BE49-F238E27FC236}">
                <a16:creationId xmlns:a16="http://schemas.microsoft.com/office/drawing/2014/main" id="{A14FDE96-B6CF-49C1-B86C-2422CFA3A28A}"/>
              </a:ext>
            </a:extLst>
          </p:cNvPr>
          <p:cNvSpPr txBox="1">
            <a:spLocks/>
          </p:cNvSpPr>
          <p:nvPr/>
        </p:nvSpPr>
        <p:spPr>
          <a:xfrm>
            <a:off x="226447" y="718737"/>
            <a:ext cx="6518959" cy="554881"/>
          </a:xfrm>
          <a:prstGeom prst="rect">
            <a:avLst/>
          </a:prstGeom>
          <a:solidFill>
            <a:srgbClr val="FFFF00"/>
          </a:solidFill>
          <a:ln w="28575">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dirty="0">
                <a:latin typeface="Comic Sans MS" panose="030F0702030302020204" pitchFamily="66" charset="0"/>
              </a:rPr>
              <a:t>The A-Z… almost… of America 1840-1895</a:t>
            </a:r>
          </a:p>
        </p:txBody>
      </p:sp>
      <p:grpSp>
        <p:nvGrpSpPr>
          <p:cNvPr id="6" name="Group 5">
            <a:extLst>
              <a:ext uri="{FF2B5EF4-FFF2-40B4-BE49-F238E27FC236}">
                <a16:creationId xmlns:a16="http://schemas.microsoft.com/office/drawing/2014/main" id="{3A3845B8-57CE-44E1-BAA1-76B22A92DACC}"/>
              </a:ext>
            </a:extLst>
          </p:cNvPr>
          <p:cNvGrpSpPr/>
          <p:nvPr/>
        </p:nvGrpSpPr>
        <p:grpSpPr>
          <a:xfrm>
            <a:off x="3672462" y="2104204"/>
            <a:ext cx="3247247" cy="3942032"/>
            <a:chOff x="5275710" y="2695463"/>
            <a:chExt cx="1561818" cy="5193932"/>
          </a:xfrm>
        </p:grpSpPr>
        <p:sp>
          <p:nvSpPr>
            <p:cNvPr id="7" name="Rectangle 6">
              <a:extLst>
                <a:ext uri="{FF2B5EF4-FFF2-40B4-BE49-F238E27FC236}">
                  <a16:creationId xmlns:a16="http://schemas.microsoft.com/office/drawing/2014/main" id="{D17DD901-EFBE-45DE-9B22-C57C9563C976}"/>
                </a:ext>
              </a:extLst>
            </p:cNvPr>
            <p:cNvSpPr/>
            <p:nvPr/>
          </p:nvSpPr>
          <p:spPr>
            <a:xfrm>
              <a:off x="5275710" y="2695463"/>
              <a:ext cx="1433015" cy="5193932"/>
            </a:xfrm>
            <a:prstGeom prst="rect">
              <a:avLst/>
            </a:prstGeom>
            <a:solidFill>
              <a:srgbClr val="FF99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latin typeface="Comic Sans MS" panose="030F0702030302020204" pitchFamily="66" charset="0"/>
                </a:rPr>
                <a:t>Task 2:</a:t>
              </a:r>
            </a:p>
            <a:p>
              <a:pPr algn="ctr"/>
              <a:br>
                <a:rPr lang="en-GB" sz="1200" dirty="0">
                  <a:solidFill>
                    <a:schemeClr val="tx1"/>
                  </a:solidFill>
                  <a:latin typeface="Comic Sans MS" panose="030F0702030302020204" pitchFamily="66" charset="0"/>
                </a:rPr>
              </a:br>
              <a:r>
                <a:rPr lang="en-GB" sz="1200" dirty="0">
                  <a:solidFill>
                    <a:schemeClr val="tx1"/>
                  </a:solidFill>
                  <a:latin typeface="Comic Sans MS" panose="030F0702030302020204" pitchFamily="66" charset="0"/>
                </a:rPr>
                <a:t>Categorise the key words using the key below.</a:t>
              </a:r>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p:txBody>
        </p:sp>
        <p:grpSp>
          <p:nvGrpSpPr>
            <p:cNvPr id="8" name="Group 7">
              <a:extLst>
                <a:ext uri="{FF2B5EF4-FFF2-40B4-BE49-F238E27FC236}">
                  <a16:creationId xmlns:a16="http://schemas.microsoft.com/office/drawing/2014/main" id="{4EA40D77-2C6C-4394-AC8D-6A95EBDDDD4E}"/>
                </a:ext>
              </a:extLst>
            </p:cNvPr>
            <p:cNvGrpSpPr/>
            <p:nvPr/>
          </p:nvGrpSpPr>
          <p:grpSpPr>
            <a:xfrm>
              <a:off x="5356745" y="3874385"/>
              <a:ext cx="368490" cy="3058677"/>
              <a:chOff x="5377217" y="1678675"/>
              <a:chExt cx="368490" cy="2634638"/>
            </a:xfrm>
          </p:grpSpPr>
          <p:sp>
            <p:nvSpPr>
              <p:cNvPr id="15" name="Rectangle 14">
                <a:extLst>
                  <a:ext uri="{FF2B5EF4-FFF2-40B4-BE49-F238E27FC236}">
                    <a16:creationId xmlns:a16="http://schemas.microsoft.com/office/drawing/2014/main" id="{DD76BE3D-745E-4C40-92D3-043D5BD564E8}"/>
                  </a:ext>
                </a:extLst>
              </p:cNvPr>
              <p:cNvSpPr/>
              <p:nvPr/>
            </p:nvSpPr>
            <p:spPr>
              <a:xfrm>
                <a:off x="5377218" y="1678675"/>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7E1E257-3489-4D8D-8F59-51AB246CA996}"/>
                  </a:ext>
                </a:extLst>
              </p:cNvPr>
              <p:cNvSpPr/>
              <p:nvPr/>
            </p:nvSpPr>
            <p:spPr>
              <a:xfrm>
                <a:off x="5377218" y="2142699"/>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3C9F6EF6-281C-46C3-9F2F-ACE2A137D81E}"/>
                  </a:ext>
                </a:extLst>
              </p:cNvPr>
              <p:cNvSpPr/>
              <p:nvPr/>
            </p:nvSpPr>
            <p:spPr>
              <a:xfrm>
                <a:off x="5377218" y="2606723"/>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663EFD7C-C0FE-4BBF-BB86-3332ACF86833}"/>
                  </a:ext>
                </a:extLst>
              </p:cNvPr>
              <p:cNvSpPr/>
              <p:nvPr/>
            </p:nvSpPr>
            <p:spPr>
              <a:xfrm>
                <a:off x="5377217" y="3070747"/>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E624E41-0E34-4172-B4DF-815991B25A8A}"/>
                  </a:ext>
                </a:extLst>
              </p:cNvPr>
              <p:cNvSpPr/>
              <p:nvPr/>
            </p:nvSpPr>
            <p:spPr>
              <a:xfrm>
                <a:off x="5377217" y="3534771"/>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F904442-9963-426A-B789-5BD340CB1DF9}"/>
                  </a:ext>
                </a:extLst>
              </p:cNvPr>
              <p:cNvSpPr/>
              <p:nvPr/>
            </p:nvSpPr>
            <p:spPr>
              <a:xfrm>
                <a:off x="5377217" y="3985767"/>
                <a:ext cx="368489" cy="327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BBF02A56-4169-4492-980A-C59E52EDCD8B}"/>
                </a:ext>
              </a:extLst>
            </p:cNvPr>
            <p:cNvSpPr txBox="1"/>
            <p:nvPr/>
          </p:nvSpPr>
          <p:spPr>
            <a:xfrm>
              <a:off x="5725234" y="3866178"/>
              <a:ext cx="1064527" cy="461665"/>
            </a:xfrm>
            <a:prstGeom prst="rect">
              <a:avLst/>
            </a:prstGeom>
            <a:noFill/>
          </p:spPr>
          <p:txBody>
            <a:bodyPr wrap="square" rtlCol="0">
              <a:spAutoFit/>
            </a:bodyPr>
            <a:lstStyle/>
            <a:p>
              <a:r>
                <a:rPr lang="en-GB" sz="1200" dirty="0">
                  <a:latin typeface="Comic Sans MS" panose="030F0702030302020204" pitchFamily="66" charset="0"/>
                </a:rPr>
                <a:t>Early Settlers</a:t>
              </a:r>
            </a:p>
          </p:txBody>
        </p:sp>
        <p:sp>
          <p:nvSpPr>
            <p:cNvPr id="10" name="TextBox 9">
              <a:extLst>
                <a:ext uri="{FF2B5EF4-FFF2-40B4-BE49-F238E27FC236}">
                  <a16:creationId xmlns:a16="http://schemas.microsoft.com/office/drawing/2014/main" id="{D4A866A2-1BBA-4252-BEC9-A868CD8D5AFC}"/>
                </a:ext>
              </a:extLst>
            </p:cNvPr>
            <p:cNvSpPr txBox="1"/>
            <p:nvPr/>
          </p:nvSpPr>
          <p:spPr>
            <a:xfrm>
              <a:off x="5725234" y="4413093"/>
              <a:ext cx="1023582" cy="461665"/>
            </a:xfrm>
            <a:prstGeom prst="rect">
              <a:avLst/>
            </a:prstGeom>
            <a:noFill/>
          </p:spPr>
          <p:txBody>
            <a:bodyPr wrap="square" rtlCol="0">
              <a:spAutoFit/>
            </a:bodyPr>
            <a:lstStyle/>
            <a:p>
              <a:r>
                <a:rPr lang="en-GB" sz="1200" dirty="0">
                  <a:latin typeface="Comic Sans MS" panose="030F0702030302020204" pitchFamily="66" charset="0"/>
                </a:rPr>
                <a:t>Native Americans</a:t>
              </a:r>
            </a:p>
          </p:txBody>
        </p:sp>
        <p:sp>
          <p:nvSpPr>
            <p:cNvPr id="11" name="TextBox 10">
              <a:extLst>
                <a:ext uri="{FF2B5EF4-FFF2-40B4-BE49-F238E27FC236}">
                  <a16:creationId xmlns:a16="http://schemas.microsoft.com/office/drawing/2014/main" id="{DD494F57-171A-489D-B0EE-75C32C7058CF}"/>
                </a:ext>
              </a:extLst>
            </p:cNvPr>
            <p:cNvSpPr txBox="1"/>
            <p:nvPr/>
          </p:nvSpPr>
          <p:spPr>
            <a:xfrm>
              <a:off x="5725234" y="5006174"/>
              <a:ext cx="1023582" cy="276999"/>
            </a:xfrm>
            <a:prstGeom prst="rect">
              <a:avLst/>
            </a:prstGeom>
            <a:noFill/>
          </p:spPr>
          <p:txBody>
            <a:bodyPr wrap="square" rtlCol="0">
              <a:spAutoFit/>
            </a:bodyPr>
            <a:lstStyle/>
            <a:p>
              <a:r>
                <a:rPr lang="en-GB" sz="1200" dirty="0">
                  <a:latin typeface="Comic Sans MS" panose="030F0702030302020204" pitchFamily="66" charset="0"/>
                </a:rPr>
                <a:t>Civil War</a:t>
              </a:r>
            </a:p>
          </p:txBody>
        </p:sp>
        <p:sp>
          <p:nvSpPr>
            <p:cNvPr id="12" name="TextBox 11">
              <a:extLst>
                <a:ext uri="{FF2B5EF4-FFF2-40B4-BE49-F238E27FC236}">
                  <a16:creationId xmlns:a16="http://schemas.microsoft.com/office/drawing/2014/main" id="{A3449869-F60D-4B65-BC0C-E4733CC4351A}"/>
                </a:ext>
              </a:extLst>
            </p:cNvPr>
            <p:cNvSpPr txBox="1"/>
            <p:nvPr/>
          </p:nvSpPr>
          <p:spPr>
            <a:xfrm>
              <a:off x="5725236" y="5549191"/>
              <a:ext cx="1023582" cy="276999"/>
            </a:xfrm>
            <a:prstGeom prst="rect">
              <a:avLst/>
            </a:prstGeom>
            <a:noFill/>
          </p:spPr>
          <p:txBody>
            <a:bodyPr wrap="square" rtlCol="0">
              <a:spAutoFit/>
            </a:bodyPr>
            <a:lstStyle/>
            <a:p>
              <a:r>
                <a:rPr lang="en-GB" sz="1200" dirty="0">
                  <a:latin typeface="Comic Sans MS" panose="030F0702030302020204" pitchFamily="66" charset="0"/>
                </a:rPr>
                <a:t>Plains Wars</a:t>
              </a:r>
            </a:p>
          </p:txBody>
        </p:sp>
        <p:sp>
          <p:nvSpPr>
            <p:cNvPr id="13" name="TextBox 12">
              <a:extLst>
                <a:ext uri="{FF2B5EF4-FFF2-40B4-BE49-F238E27FC236}">
                  <a16:creationId xmlns:a16="http://schemas.microsoft.com/office/drawing/2014/main" id="{4356F602-385D-4A8B-9DBE-5CAA7674DADA}"/>
                </a:ext>
              </a:extLst>
            </p:cNvPr>
            <p:cNvSpPr txBox="1"/>
            <p:nvPr/>
          </p:nvSpPr>
          <p:spPr>
            <a:xfrm>
              <a:off x="5711587" y="6087897"/>
              <a:ext cx="1125941" cy="246221"/>
            </a:xfrm>
            <a:prstGeom prst="rect">
              <a:avLst/>
            </a:prstGeom>
            <a:noFill/>
          </p:spPr>
          <p:txBody>
            <a:bodyPr wrap="square" rtlCol="0">
              <a:spAutoFit/>
            </a:bodyPr>
            <a:lstStyle/>
            <a:p>
              <a:r>
                <a:rPr lang="en-GB" sz="1000" dirty="0">
                  <a:latin typeface="Comic Sans MS" panose="030F0702030302020204" pitchFamily="66" charset="0"/>
                </a:rPr>
                <a:t>Homesteaders</a:t>
              </a:r>
            </a:p>
          </p:txBody>
        </p:sp>
        <p:sp>
          <p:nvSpPr>
            <p:cNvPr id="14" name="TextBox 13">
              <a:extLst>
                <a:ext uri="{FF2B5EF4-FFF2-40B4-BE49-F238E27FC236}">
                  <a16:creationId xmlns:a16="http://schemas.microsoft.com/office/drawing/2014/main" id="{05B9C515-EC9E-434B-BE4C-D5FCA9D22BB5}"/>
                </a:ext>
              </a:extLst>
            </p:cNvPr>
            <p:cNvSpPr txBox="1"/>
            <p:nvPr/>
          </p:nvSpPr>
          <p:spPr>
            <a:xfrm>
              <a:off x="5721824" y="6567922"/>
              <a:ext cx="1023582" cy="461665"/>
            </a:xfrm>
            <a:prstGeom prst="rect">
              <a:avLst/>
            </a:prstGeom>
            <a:noFill/>
          </p:spPr>
          <p:txBody>
            <a:bodyPr wrap="square" rtlCol="0">
              <a:spAutoFit/>
            </a:bodyPr>
            <a:lstStyle/>
            <a:p>
              <a:r>
                <a:rPr lang="en-GB" sz="1200" dirty="0">
                  <a:latin typeface="Comic Sans MS" panose="030F0702030302020204" pitchFamily="66" charset="0"/>
                </a:rPr>
                <a:t>________ (Other)</a:t>
              </a:r>
            </a:p>
          </p:txBody>
        </p:sp>
      </p:grpSp>
      <p:sp>
        <p:nvSpPr>
          <p:cNvPr id="21" name="Rectangle 20">
            <a:extLst>
              <a:ext uri="{FF2B5EF4-FFF2-40B4-BE49-F238E27FC236}">
                <a16:creationId xmlns:a16="http://schemas.microsoft.com/office/drawing/2014/main" id="{9AA614C1-FC9C-4EF8-9254-A81115379E5F}"/>
              </a:ext>
            </a:extLst>
          </p:cNvPr>
          <p:cNvSpPr/>
          <p:nvPr/>
        </p:nvSpPr>
        <p:spPr>
          <a:xfrm>
            <a:off x="366169" y="4433725"/>
            <a:ext cx="2979447" cy="1872212"/>
          </a:xfrm>
          <a:prstGeom prst="rect">
            <a:avLst/>
          </a:prstGeom>
          <a:solidFill>
            <a:srgbClr val="92D050"/>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u="sng" dirty="0">
                <a:solidFill>
                  <a:schemeClr val="tx1"/>
                </a:solidFill>
                <a:latin typeface="Comic Sans MS" panose="030F0702030302020204" pitchFamily="66" charset="0"/>
              </a:rPr>
              <a:t>Challenge:</a:t>
            </a:r>
          </a:p>
          <a:p>
            <a:pPr algn="ctr"/>
            <a:endParaRPr lang="en-GB" sz="1400" u="sng" dirty="0">
              <a:solidFill>
                <a:schemeClr val="tx1"/>
              </a:solidFill>
              <a:latin typeface="Comic Sans MS" panose="030F0702030302020204" pitchFamily="66" charset="0"/>
            </a:endParaRPr>
          </a:p>
          <a:p>
            <a:pPr algn="ctr"/>
            <a:r>
              <a:rPr lang="en-GB" sz="1400" dirty="0">
                <a:solidFill>
                  <a:schemeClr val="tx1"/>
                </a:solidFill>
                <a:latin typeface="Comic Sans MS" panose="030F0702030302020204" pitchFamily="66" charset="0"/>
              </a:rPr>
              <a:t>See if you can make links between the different words and names. </a:t>
            </a:r>
          </a:p>
        </p:txBody>
      </p:sp>
      <p:sp>
        <p:nvSpPr>
          <p:cNvPr id="22" name="Rectangle 21">
            <a:extLst>
              <a:ext uri="{FF2B5EF4-FFF2-40B4-BE49-F238E27FC236}">
                <a16:creationId xmlns:a16="http://schemas.microsoft.com/office/drawing/2014/main" id="{204979C8-F7BE-4C0F-A030-81538C3752CB}"/>
              </a:ext>
            </a:extLst>
          </p:cNvPr>
          <p:cNvSpPr/>
          <p:nvPr/>
        </p:nvSpPr>
        <p:spPr>
          <a:xfrm>
            <a:off x="214634" y="1699396"/>
            <a:ext cx="3263202" cy="1872212"/>
          </a:xfrm>
          <a:prstGeom prst="rect">
            <a:avLst/>
          </a:prstGeom>
          <a:solidFill>
            <a:schemeClr val="accent1">
              <a:lumMod val="40000"/>
              <a:lumOff val="60000"/>
            </a:schemeClr>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latin typeface="Comic Sans MS" panose="030F0702030302020204" pitchFamily="66" charset="0"/>
              </a:rPr>
              <a:t>Task 1:</a:t>
            </a:r>
          </a:p>
          <a:p>
            <a:pPr algn="ctr"/>
            <a:r>
              <a:rPr lang="en-GB" sz="1600" dirty="0">
                <a:solidFill>
                  <a:schemeClr val="tx1"/>
                </a:solidFill>
                <a:latin typeface="Comic Sans MS" panose="030F0702030302020204" pitchFamily="66" charset="0"/>
              </a:rPr>
              <a:t>Add key words linked to the America unit using the first letter of the alphabet. </a:t>
            </a:r>
            <a:r>
              <a:rPr lang="en-GB" sz="1600" i="1" dirty="0">
                <a:solidFill>
                  <a:schemeClr val="tx1"/>
                </a:solidFill>
                <a:latin typeface="Comic Sans MS" panose="030F0702030302020204" pitchFamily="66" charset="0"/>
              </a:rPr>
              <a:t>(see examples)</a:t>
            </a:r>
          </a:p>
        </p:txBody>
      </p:sp>
      <p:sp>
        <p:nvSpPr>
          <p:cNvPr id="23" name="TextBox 22">
            <a:extLst>
              <a:ext uri="{FF2B5EF4-FFF2-40B4-BE49-F238E27FC236}">
                <a16:creationId xmlns:a16="http://schemas.microsoft.com/office/drawing/2014/main" id="{480E440A-43D0-4F0A-B067-07D8F4E3D83D}"/>
              </a:ext>
            </a:extLst>
          </p:cNvPr>
          <p:cNvSpPr txBox="1"/>
          <p:nvPr/>
        </p:nvSpPr>
        <p:spPr>
          <a:xfrm>
            <a:off x="175456" y="12998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pic>
        <p:nvPicPr>
          <p:cNvPr id="24" name="Picture 23">
            <a:extLst>
              <a:ext uri="{FF2B5EF4-FFF2-40B4-BE49-F238E27FC236}">
                <a16:creationId xmlns:a16="http://schemas.microsoft.com/office/drawing/2014/main" id="{92DB47F0-0B4B-4141-9776-1F609AACD5D8}"/>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1402349" y="129983"/>
            <a:ext cx="391013" cy="475615"/>
          </a:xfrm>
          <a:prstGeom prst="rect">
            <a:avLst/>
          </a:prstGeom>
          <a:noFill/>
          <a:ln>
            <a:noFill/>
          </a:ln>
          <a:extLst>
            <a:ext uri="{53640926-AAD7-44D8-BBD7-CCE9431645EC}">
              <a14:shadowObscured xmlns:a14="http://schemas.microsoft.com/office/drawing/2010/main"/>
            </a:ext>
          </a:extLst>
        </p:spPr>
      </p:pic>
      <p:pic>
        <p:nvPicPr>
          <p:cNvPr id="25" name="Picture 24">
            <a:hlinkClick r:id="rId3" action="ppaction://hlinksldjump"/>
            <a:extLst>
              <a:ext uri="{FF2B5EF4-FFF2-40B4-BE49-F238E27FC236}">
                <a16:creationId xmlns:a16="http://schemas.microsoft.com/office/drawing/2014/main" id="{9EAA1A60-4204-4662-93BA-1EB4795C9540}"/>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26" name="TextBox 25">
            <a:extLst>
              <a:ext uri="{FF2B5EF4-FFF2-40B4-BE49-F238E27FC236}">
                <a16:creationId xmlns:a16="http://schemas.microsoft.com/office/drawing/2014/main" id="{5D9B843F-F6EF-4789-A644-F36F55B7035F}"/>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28" name="Picture 27" descr="A close up of a logo&#10;&#10;Description automatically generated">
            <a:extLst>
              <a:ext uri="{FF2B5EF4-FFF2-40B4-BE49-F238E27FC236}">
                <a16:creationId xmlns:a16="http://schemas.microsoft.com/office/drawing/2014/main" id="{A0BDF477-5E0A-4B07-AC19-63FA83F83B7A}"/>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094514" y="5434399"/>
            <a:ext cx="1399711" cy="1292040"/>
          </a:xfrm>
          <a:prstGeom prst="rect">
            <a:avLst/>
          </a:prstGeom>
          <a:ln w="28575">
            <a:solidFill>
              <a:schemeClr val="tx1"/>
            </a:solidFill>
          </a:ln>
        </p:spPr>
      </p:pic>
    </p:spTree>
    <p:extLst>
      <p:ext uri="{BB962C8B-B14F-4D97-AF65-F5344CB8AC3E}">
        <p14:creationId xmlns:p14="http://schemas.microsoft.com/office/powerpoint/2010/main" val="2574808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7F9DC38F-2933-4B85-A88E-5787BF5D1BBE}"/>
              </a:ext>
            </a:extLst>
          </p:cNvPr>
          <p:cNvSpPr/>
          <p:nvPr/>
        </p:nvSpPr>
        <p:spPr>
          <a:xfrm>
            <a:off x="1736436" y="203200"/>
            <a:ext cx="10049163" cy="1141979"/>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endParaRPr lang="en-GB"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Q4: Describe two reasons white settlers moved west between 1840 and 1870? (4)</a:t>
            </a:r>
          </a:p>
          <a:p>
            <a:pPr algn="ct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419D1F4-A438-4721-8C0B-72813508BB93}"/>
              </a:ext>
            </a:extLst>
          </p:cNvPr>
          <p:cNvSpPr/>
          <p:nvPr/>
        </p:nvSpPr>
        <p:spPr>
          <a:xfrm>
            <a:off x="341744" y="1628158"/>
            <a:ext cx="7056583" cy="227164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5 minutes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Choose 2 reasons- 2 short paragraphs</a:t>
            </a: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Identify a reason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Describe it (what happened?)</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Explain why it led to migration to the west (is it push or pull- why?)</a:t>
            </a:r>
            <a:endParaRPr lang="en-GB"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39E7029C-0048-4D7F-ABC8-F6F42900AB96}"/>
              </a:ext>
            </a:extLst>
          </p:cNvPr>
          <p:cNvSpPr/>
          <p:nvPr/>
        </p:nvSpPr>
        <p:spPr>
          <a:xfrm>
            <a:off x="341744" y="4102910"/>
            <a:ext cx="7056583" cy="212147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reason white settlers chose to move west was _______________. This was when ……………………………….This led to movement west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 second reason white settlers chose to move west was _______________. This was when ……………………………….This led to movement west because……………………………….</a:t>
            </a:r>
          </a:p>
        </p:txBody>
      </p:sp>
      <p:graphicFrame>
        <p:nvGraphicFramePr>
          <p:cNvPr id="9" name="Table 8">
            <a:extLst>
              <a:ext uri="{FF2B5EF4-FFF2-40B4-BE49-F238E27FC236}">
                <a16:creationId xmlns:a16="http://schemas.microsoft.com/office/drawing/2014/main" id="{76568AA0-E5A0-4A70-8EB7-863A453F6064}"/>
              </a:ext>
            </a:extLst>
          </p:cNvPr>
          <p:cNvGraphicFramePr>
            <a:graphicFrameLocks noGrp="1"/>
          </p:cNvGraphicFramePr>
          <p:nvPr/>
        </p:nvGraphicFramePr>
        <p:xfrm>
          <a:off x="7615802" y="1578646"/>
          <a:ext cx="4234454" cy="4404092"/>
        </p:xfrm>
        <a:graphic>
          <a:graphicData uri="http://schemas.openxmlformats.org/drawingml/2006/table">
            <a:tbl>
              <a:tblPr firstRow="1" bandRow="1">
                <a:tableStyleId>{5940675A-B579-460E-94D1-54222C63F5DA}</a:tableStyleId>
              </a:tblPr>
              <a:tblGrid>
                <a:gridCol w="4234454">
                  <a:extLst>
                    <a:ext uri="{9D8B030D-6E8A-4147-A177-3AD203B41FA5}">
                      <a16:colId xmlns:a16="http://schemas.microsoft.com/office/drawing/2014/main" val="20000"/>
                    </a:ext>
                  </a:extLst>
                </a:gridCol>
              </a:tblGrid>
              <a:tr h="431755">
                <a:tc>
                  <a:txBody>
                    <a:bodyPr/>
                    <a:lstStyle/>
                    <a:p>
                      <a:r>
                        <a:rPr lang="en-GB" sz="1200" dirty="0">
                          <a:latin typeface="Century Gothic" panose="020B0502020202020204" pitchFamily="34" charset="0"/>
                        </a:rPr>
                        <a:t>1837 – Banks collapse in the East: thousands bankrupt</a:t>
                      </a:r>
                    </a:p>
                  </a:txBody>
                  <a:tcPr marL="91461" marR="91461" marT="45718" marB="45718"/>
                </a:tc>
                <a:extLst>
                  <a:ext uri="{0D108BD9-81ED-4DB2-BD59-A6C34878D82A}">
                    <a16:rowId xmlns:a16="http://schemas.microsoft.com/office/drawing/2014/main" val="10001"/>
                  </a:ext>
                </a:extLst>
              </a:tr>
              <a:tr h="492856">
                <a:tc>
                  <a:txBody>
                    <a:bodyPr/>
                    <a:lstStyle/>
                    <a:p>
                      <a:r>
                        <a:rPr lang="en-GB" sz="1200" dirty="0">
                          <a:latin typeface="Century Gothic" panose="020B0502020202020204" pitchFamily="34" charset="0"/>
                        </a:rPr>
                        <a:t>1839 – 20,000 unemployed people demonstrate in Philadelphia</a:t>
                      </a:r>
                    </a:p>
                  </a:txBody>
                  <a:tcPr marL="91461" marR="91461" marT="45718" marB="45718"/>
                </a:tc>
                <a:extLst>
                  <a:ext uri="{0D108BD9-81ED-4DB2-BD59-A6C34878D82A}">
                    <a16:rowId xmlns:a16="http://schemas.microsoft.com/office/drawing/2014/main" val="10002"/>
                  </a:ext>
                </a:extLst>
              </a:tr>
              <a:tr h="431755">
                <a:tc>
                  <a:txBody>
                    <a:bodyPr/>
                    <a:lstStyle/>
                    <a:p>
                      <a:r>
                        <a:rPr lang="en-GB" sz="1200" dirty="0">
                          <a:latin typeface="Century Gothic" panose="020B0502020202020204" pitchFamily="34" charset="0"/>
                        </a:rPr>
                        <a:t>1848 – Gold discovered in California</a:t>
                      </a:r>
                    </a:p>
                  </a:txBody>
                  <a:tcPr marL="91461" marR="91461" marT="45718" marB="45718"/>
                </a:tc>
                <a:extLst>
                  <a:ext uri="{0D108BD9-81ED-4DB2-BD59-A6C34878D82A}">
                    <a16:rowId xmlns:a16="http://schemas.microsoft.com/office/drawing/2014/main" val="10003"/>
                  </a:ext>
                </a:extLst>
              </a:tr>
              <a:tr h="431755">
                <a:tc>
                  <a:txBody>
                    <a:bodyPr/>
                    <a:lstStyle/>
                    <a:p>
                      <a:r>
                        <a:rPr lang="en-GB" sz="1200" dirty="0">
                          <a:latin typeface="Century Gothic" panose="020B0502020202020204" pitchFamily="34" charset="0"/>
                        </a:rPr>
                        <a:t>1837 – Wheat prices fall:  Mississippi farmers</a:t>
                      </a:r>
                      <a:r>
                        <a:rPr lang="en-GB" sz="1200" baseline="0" dirty="0">
                          <a:latin typeface="Century Gothic" panose="020B0502020202020204" pitchFamily="34" charset="0"/>
                        </a:rPr>
                        <a:t> face ruin</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4"/>
                  </a:ext>
                </a:extLst>
              </a:tr>
              <a:tr h="431755">
                <a:tc>
                  <a:txBody>
                    <a:bodyPr/>
                    <a:lstStyle/>
                    <a:p>
                      <a:r>
                        <a:rPr lang="en-GB" sz="1200" dirty="0">
                          <a:latin typeface="Century Gothic" panose="020B0502020202020204" pitchFamily="34" charset="0"/>
                        </a:rPr>
                        <a:t>Mountain men tell of fertile land in California</a:t>
                      </a:r>
                    </a:p>
                  </a:txBody>
                  <a:tcPr marL="91461" marR="91461" marT="45718" marB="45718"/>
                </a:tc>
                <a:extLst>
                  <a:ext uri="{0D108BD9-81ED-4DB2-BD59-A6C34878D82A}">
                    <a16:rowId xmlns:a16="http://schemas.microsoft.com/office/drawing/2014/main" val="10005"/>
                  </a:ext>
                </a:extLst>
              </a:tr>
              <a:tr h="431755">
                <a:tc>
                  <a:txBody>
                    <a:bodyPr/>
                    <a:lstStyle/>
                    <a:p>
                      <a:r>
                        <a:rPr lang="en-GB" sz="1200" dirty="0">
                          <a:latin typeface="Century Gothic" panose="020B0502020202020204" pitchFamily="34" charset="0"/>
                        </a:rPr>
                        <a:t>Trappers tell of huge amounts of furs and fish in Oregon</a:t>
                      </a:r>
                    </a:p>
                  </a:txBody>
                  <a:tcPr marL="91461" marR="91461" marT="45718" marB="45718"/>
                </a:tc>
                <a:extLst>
                  <a:ext uri="{0D108BD9-81ED-4DB2-BD59-A6C34878D82A}">
                    <a16:rowId xmlns:a16="http://schemas.microsoft.com/office/drawing/2014/main" val="10006"/>
                  </a:ext>
                </a:extLst>
              </a:tr>
              <a:tr h="431755">
                <a:tc>
                  <a:txBody>
                    <a:bodyPr/>
                    <a:lstStyle/>
                    <a:p>
                      <a:r>
                        <a:rPr lang="en-GB" sz="1200" dirty="0">
                          <a:latin typeface="Century Gothic" panose="020B0502020202020204" pitchFamily="34" charset="0"/>
                        </a:rPr>
                        <a:t>1842 – Act makes land</a:t>
                      </a:r>
                      <a:r>
                        <a:rPr lang="en-GB" sz="1200" baseline="0" dirty="0">
                          <a:latin typeface="Century Gothic" panose="020B0502020202020204" pitchFamily="34" charset="0"/>
                        </a:rPr>
                        <a:t> In Oregon available cheaply</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7"/>
                  </a:ext>
                </a:extLst>
              </a:tr>
              <a:tr h="431755">
                <a:tc>
                  <a:txBody>
                    <a:bodyPr/>
                    <a:lstStyle/>
                    <a:p>
                      <a:r>
                        <a:rPr lang="en-GB" sz="1200" dirty="0">
                          <a:latin typeface="Century Gothic" panose="020B0502020202020204" pitchFamily="34" charset="0"/>
                        </a:rPr>
                        <a:t>1837 – Wages</a:t>
                      </a:r>
                      <a:r>
                        <a:rPr lang="en-GB" sz="1200" baseline="0" dirty="0">
                          <a:latin typeface="Century Gothic" panose="020B0502020202020204" pitchFamily="34" charset="0"/>
                        </a:rPr>
                        <a:t> in the East cut by 40 per cent</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8"/>
                  </a:ext>
                </a:extLst>
              </a:tr>
              <a:tr h="431755">
                <a:tc>
                  <a:txBody>
                    <a:bodyPr/>
                    <a:lstStyle/>
                    <a:p>
                      <a:r>
                        <a:rPr lang="en-GB" sz="1200" dirty="0">
                          <a:latin typeface="Century Gothic" panose="020B0502020202020204" pitchFamily="34" charset="0"/>
                        </a:rPr>
                        <a:t>1858-59</a:t>
                      </a:r>
                      <a:r>
                        <a:rPr lang="en-GB" sz="1200" baseline="0" dirty="0">
                          <a:latin typeface="Century Gothic" panose="020B0502020202020204" pitchFamily="34" charset="0"/>
                        </a:rPr>
                        <a:t> – Gold discovered in the Rocky Mountains</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9"/>
                  </a:ext>
                </a:extLst>
              </a:tr>
              <a:tr h="431755">
                <a:tc>
                  <a:txBody>
                    <a:bodyPr/>
                    <a:lstStyle/>
                    <a:p>
                      <a:r>
                        <a:rPr lang="en-GB" sz="1200" dirty="0">
                          <a:latin typeface="Century Gothic" panose="020B0502020202020204" pitchFamily="34" charset="0"/>
                        </a:rPr>
                        <a:t>Missionaries want to convert Indians</a:t>
                      </a:r>
                      <a:r>
                        <a:rPr lang="en-GB" sz="1200" baseline="0" dirty="0">
                          <a:latin typeface="Century Gothic" panose="020B0502020202020204" pitchFamily="34" charset="0"/>
                        </a:rPr>
                        <a:t> to Christianity.</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10"/>
                  </a:ext>
                </a:extLst>
              </a:tr>
            </a:tbl>
          </a:graphicData>
        </a:graphic>
      </p:graphicFrame>
      <p:pic>
        <p:nvPicPr>
          <p:cNvPr id="10" name="Picture 9">
            <a:extLst>
              <a:ext uri="{FF2B5EF4-FFF2-40B4-BE49-F238E27FC236}">
                <a16:creationId xmlns:a16="http://schemas.microsoft.com/office/drawing/2014/main" id="{A3E455DA-B95C-4A43-ABA5-E8F862E1FB06}"/>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520437" y="279067"/>
            <a:ext cx="431997" cy="447353"/>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46913667-6BED-4A50-B50A-0A2CA6B0AACB}"/>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437947" y="1628158"/>
            <a:ext cx="514487" cy="514487"/>
          </a:xfrm>
          <a:prstGeom prst="rect">
            <a:avLst/>
          </a:prstGeom>
        </p:spPr>
      </p:pic>
    </p:spTree>
    <p:extLst>
      <p:ext uri="{BB962C8B-B14F-4D97-AF65-F5344CB8AC3E}">
        <p14:creationId xmlns:p14="http://schemas.microsoft.com/office/powerpoint/2010/main" val="1145728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B11BEDB-7195-4DB1-BE44-AD128B4A59E3}"/>
              </a:ext>
            </a:extLst>
          </p:cNvPr>
          <p:cNvSpPr/>
          <p:nvPr/>
        </p:nvSpPr>
        <p:spPr>
          <a:xfrm>
            <a:off x="212436" y="5393753"/>
            <a:ext cx="8579287" cy="1200329"/>
          </a:xfrm>
          <a:prstGeom prst="rect">
            <a:avLst/>
          </a:prstGeom>
          <a:ln w="57150">
            <a:solidFill>
              <a:srgbClr val="0070C0"/>
            </a:solidFill>
          </a:ln>
        </p:spPr>
        <p:txBody>
          <a:bodyPr wrap="square">
            <a:spAutoFit/>
          </a:bodyPr>
          <a:lstStyle/>
          <a:p>
            <a:r>
              <a:rPr lang="en-GB" b="1" dirty="0">
                <a:latin typeface="Century Gothic" panose="020B0502020202020204" pitchFamily="34" charset="0"/>
              </a:rPr>
              <a:t>You can discuss ideas using the starters above, or your own. You can do more than 5! Try to use keywords/names/places!</a:t>
            </a:r>
          </a:p>
          <a:p>
            <a:br>
              <a:rPr lang="en-GB" b="1" u="sng" dirty="0">
                <a:latin typeface="Century Gothic" panose="020B0502020202020204" pitchFamily="34" charset="0"/>
              </a:rPr>
            </a:br>
            <a:r>
              <a:rPr lang="en-GB" b="1" u="sng" dirty="0">
                <a:latin typeface="Century Gothic" panose="020B0502020202020204" pitchFamily="34" charset="0"/>
              </a:rPr>
              <a:t>You can make notes key parts of your discussion as evidence.</a:t>
            </a:r>
            <a:endParaRPr lang="en-GB" b="1" u="sng" dirty="0"/>
          </a:p>
        </p:txBody>
      </p:sp>
      <p:pic>
        <p:nvPicPr>
          <p:cNvPr id="1026" name="Picture 2" descr="Mormons - HISTORY">
            <a:extLst>
              <a:ext uri="{FF2B5EF4-FFF2-40B4-BE49-F238E27FC236}">
                <a16:creationId xmlns:a16="http://schemas.microsoft.com/office/drawing/2014/main" id="{4200AD9E-18EA-4407-9B60-FC5C1F2E0B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1795" y="3007444"/>
            <a:ext cx="3015343" cy="30153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pic>
        <p:nvPicPr>
          <p:cNvPr id="3" name="Picture 2">
            <a:hlinkClick r:id="rId3"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TextBox 5">
            <a:extLst>
              <a:ext uri="{FF2B5EF4-FFF2-40B4-BE49-F238E27FC236}">
                <a16:creationId xmlns:a16="http://schemas.microsoft.com/office/drawing/2014/main" id="{7ECF22F7-8814-41FD-A1A2-26B29BCC9402}"/>
              </a:ext>
            </a:extLst>
          </p:cNvPr>
          <p:cNvSpPr txBox="1"/>
          <p:nvPr/>
        </p:nvSpPr>
        <p:spPr>
          <a:xfrm>
            <a:off x="480291" y="1076225"/>
            <a:ext cx="11231418" cy="923330"/>
          </a:xfrm>
          <a:prstGeom prst="rect">
            <a:avLst/>
          </a:prstGeom>
          <a:solidFill>
            <a:schemeClr val="accent1">
              <a:lumMod val="40000"/>
              <a:lumOff val="60000"/>
            </a:schemeClr>
          </a:solidFill>
          <a:ln w="57150">
            <a:solidFill>
              <a:schemeClr val="tx1"/>
            </a:solidFill>
          </a:ln>
        </p:spPr>
        <p:txBody>
          <a:bodyPr wrap="square" rtlCol="0">
            <a:spAutoFit/>
          </a:bodyPr>
          <a:lstStyle/>
          <a:p>
            <a:pPr algn="ctr"/>
            <a:r>
              <a:rPr lang="en-GB" dirty="0">
                <a:latin typeface="Century Gothic" panose="020B0502020202020204" pitchFamily="34" charset="0"/>
              </a:rPr>
              <a:t>“Mormons faced prejudice in the West, but often made it harder for themselves with their actions”.</a:t>
            </a:r>
          </a:p>
          <a:p>
            <a:pPr algn="ctr"/>
            <a:endParaRPr lang="en-GB" dirty="0">
              <a:latin typeface="Century Gothic" panose="020B0502020202020204" pitchFamily="34" charset="0"/>
            </a:endParaRPr>
          </a:p>
          <a:p>
            <a:pPr algn="ctr"/>
            <a:r>
              <a:rPr lang="en-GB" dirty="0">
                <a:latin typeface="Century Gothic" panose="020B0502020202020204" pitchFamily="34" charset="0"/>
              </a:rPr>
              <a:t>Discuss.</a:t>
            </a:r>
          </a:p>
        </p:txBody>
      </p:sp>
      <p:sp>
        <p:nvSpPr>
          <p:cNvPr id="7" name="Speech Bubble: Oval 6">
            <a:extLst>
              <a:ext uri="{FF2B5EF4-FFF2-40B4-BE49-F238E27FC236}">
                <a16:creationId xmlns:a16="http://schemas.microsoft.com/office/drawing/2014/main" id="{3F94B560-482F-48EE-A835-B0F6EC69884F}"/>
              </a:ext>
            </a:extLst>
          </p:cNvPr>
          <p:cNvSpPr/>
          <p:nvPr/>
        </p:nvSpPr>
        <p:spPr>
          <a:xfrm>
            <a:off x="272472" y="1834087"/>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One reason people disliked Mormons was….</a:t>
            </a:r>
          </a:p>
        </p:txBody>
      </p:sp>
      <p:sp>
        <p:nvSpPr>
          <p:cNvPr id="8" name="Speech Bubble: Oval 7">
            <a:extLst>
              <a:ext uri="{FF2B5EF4-FFF2-40B4-BE49-F238E27FC236}">
                <a16:creationId xmlns:a16="http://schemas.microsoft.com/office/drawing/2014/main" id="{73469064-732E-4645-860F-5BDBB473C11D}"/>
              </a:ext>
            </a:extLst>
          </p:cNvPr>
          <p:cNvSpPr/>
          <p:nvPr/>
        </p:nvSpPr>
        <p:spPr>
          <a:xfrm>
            <a:off x="1133716" y="3569827"/>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00B050"/>
                </a:solidFill>
                <a:latin typeface="Comic Sans MS" panose="030F0702030302020204" pitchFamily="66" charset="0"/>
              </a:rPr>
              <a:t>People hated the Mormons because…</a:t>
            </a:r>
          </a:p>
        </p:txBody>
      </p:sp>
      <p:sp>
        <p:nvSpPr>
          <p:cNvPr id="9" name="Speech Bubble: Oval 8">
            <a:extLst>
              <a:ext uri="{FF2B5EF4-FFF2-40B4-BE49-F238E27FC236}">
                <a16:creationId xmlns:a16="http://schemas.microsoft.com/office/drawing/2014/main" id="{B1B4E3E9-E4F0-418F-B567-2E4283D7AB44}"/>
              </a:ext>
            </a:extLst>
          </p:cNvPr>
          <p:cNvSpPr/>
          <p:nvPr/>
        </p:nvSpPr>
        <p:spPr>
          <a:xfrm>
            <a:off x="3304308" y="2172854"/>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One prejudice that was not the Mormons fault was….</a:t>
            </a:r>
          </a:p>
        </p:txBody>
      </p:sp>
      <p:sp>
        <p:nvSpPr>
          <p:cNvPr id="10" name="Speech Bubble: Oval 9">
            <a:extLst>
              <a:ext uri="{FF2B5EF4-FFF2-40B4-BE49-F238E27FC236}">
                <a16:creationId xmlns:a16="http://schemas.microsoft.com/office/drawing/2014/main" id="{288E6434-F0F9-40A5-AD33-F2E8513B2336}"/>
              </a:ext>
            </a:extLst>
          </p:cNvPr>
          <p:cNvSpPr/>
          <p:nvPr/>
        </p:nvSpPr>
        <p:spPr>
          <a:xfrm>
            <a:off x="4280960" y="3862464"/>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F0"/>
                </a:solidFill>
                <a:latin typeface="Comic Sans MS" panose="030F0702030302020204" pitchFamily="66" charset="0"/>
              </a:rPr>
              <a:t>The Mormons actions didn’t help them, for example…</a:t>
            </a:r>
          </a:p>
        </p:txBody>
      </p:sp>
      <p:sp>
        <p:nvSpPr>
          <p:cNvPr id="11" name="Speech Bubble: Oval 10">
            <a:extLst>
              <a:ext uri="{FF2B5EF4-FFF2-40B4-BE49-F238E27FC236}">
                <a16:creationId xmlns:a16="http://schemas.microsoft.com/office/drawing/2014/main" id="{956AB3D0-E18C-4FC6-88DC-9AC9100A8026}"/>
              </a:ext>
            </a:extLst>
          </p:cNvPr>
          <p:cNvSpPr/>
          <p:nvPr/>
        </p:nvSpPr>
        <p:spPr>
          <a:xfrm>
            <a:off x="6410979" y="1937068"/>
            <a:ext cx="2964871" cy="1295519"/>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C000"/>
                </a:solidFill>
                <a:latin typeface="Comic Sans MS" panose="030F0702030302020204" pitchFamily="66" charset="0"/>
              </a:rPr>
              <a:t>Mormons often upset gentiles by…</a:t>
            </a:r>
          </a:p>
        </p:txBody>
      </p:sp>
      <p:pic>
        <p:nvPicPr>
          <p:cNvPr id="12" name="Picture 11">
            <a:extLst>
              <a:ext uri="{FF2B5EF4-FFF2-40B4-BE49-F238E27FC236}">
                <a16:creationId xmlns:a16="http://schemas.microsoft.com/office/drawing/2014/main" id="{5FF52AAF-EF5C-4928-9440-EAF6F09DEA2D}"/>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505526" y="263918"/>
            <a:ext cx="438150" cy="401784"/>
          </a:xfrm>
          <a:prstGeom prst="rect">
            <a:avLst/>
          </a:prstGeom>
          <a:solidFill>
            <a:schemeClr val="bg1"/>
          </a:solidFill>
        </p:spPr>
      </p:pic>
    </p:spTree>
    <p:extLst>
      <p:ext uri="{BB962C8B-B14F-4D97-AF65-F5344CB8AC3E}">
        <p14:creationId xmlns:p14="http://schemas.microsoft.com/office/powerpoint/2010/main" val="2470575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385FB99-4007-4124-8938-CABDC58FE77D}"/>
              </a:ext>
            </a:extLst>
          </p:cNvPr>
          <p:cNvSpPr txBox="1"/>
          <p:nvPr/>
        </p:nvSpPr>
        <p:spPr>
          <a:xfrm>
            <a:off x="308185" y="1289953"/>
            <a:ext cx="11575629" cy="4278094"/>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a:t>
            </a:r>
            <a:r>
              <a:rPr lang="en-GB" sz="2000" b="1" u="sng" dirty="0">
                <a:latin typeface="Century Gothic" panose="020B0502020202020204" pitchFamily="34" charset="0"/>
              </a:rPr>
              <a:t>‘Plains Indians’ lifestyle’ </a:t>
            </a:r>
            <a:r>
              <a:rPr lang="en-GB" dirty="0">
                <a:latin typeface="Century Gothic" panose="020B0502020202020204" pitchFamily="34" charset="0"/>
              </a:rPr>
              <a:t>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AutoNum type="arabicPeriod"/>
            </a:pPr>
            <a:r>
              <a:rPr lang="en-GB" dirty="0">
                <a:solidFill>
                  <a:srgbClr val="FF0000"/>
                </a:solidFill>
                <a:latin typeface="Century Gothic" panose="020B0502020202020204" pitchFamily="34" charset="0"/>
              </a:rPr>
              <a:t>What was the name of the Great Spirit that the Plains Indians (PI) worshipped?</a:t>
            </a:r>
          </a:p>
          <a:p>
            <a:pPr marL="342900" indent="-342900">
              <a:buFontTx/>
              <a:buAutoNum type="arabicPeriod"/>
            </a:pPr>
            <a:r>
              <a:rPr lang="en-GB" dirty="0">
                <a:latin typeface="Century Gothic" panose="020B0502020202020204" pitchFamily="34" charset="0"/>
              </a:rPr>
              <a:t>Name the 3 parts of PI structure/ organisation in their society.</a:t>
            </a:r>
            <a:r>
              <a:rPr lang="en-GB" dirty="0">
                <a:solidFill>
                  <a:srgbClr val="FF0000"/>
                </a:solidFill>
                <a:latin typeface="Century Gothic" panose="020B0502020202020204" pitchFamily="34" charset="0"/>
              </a:rPr>
              <a:t> </a:t>
            </a:r>
          </a:p>
          <a:p>
            <a:pPr marL="342900" indent="-342900">
              <a:buFontTx/>
              <a:buAutoNum type="arabicPeriod"/>
            </a:pPr>
            <a:r>
              <a:rPr lang="en-GB" dirty="0">
                <a:solidFill>
                  <a:srgbClr val="FF0000"/>
                </a:solidFill>
                <a:latin typeface="Century Gothic" panose="020B0502020202020204" pitchFamily="34" charset="0"/>
              </a:rPr>
              <a:t>Give 3 reasons that the PI lived in tipi. </a:t>
            </a:r>
          </a:p>
          <a:p>
            <a:pPr marL="342900" indent="-342900">
              <a:buAutoNum type="arabicPeriod"/>
            </a:pPr>
            <a:r>
              <a:rPr lang="en-GB" dirty="0">
                <a:latin typeface="Century Gothic" panose="020B0502020202020204" pitchFamily="34" charset="0"/>
              </a:rPr>
              <a:t>Within a band what were the 3 main people/ groups of male PI?</a:t>
            </a:r>
          </a:p>
          <a:p>
            <a:pPr marL="342900" indent="-342900">
              <a:buAutoNum type="arabicPeriod"/>
            </a:pPr>
            <a:r>
              <a:rPr lang="en-GB" dirty="0">
                <a:solidFill>
                  <a:srgbClr val="FF0000"/>
                </a:solidFill>
                <a:latin typeface="Century Gothic" panose="020B0502020202020204" pitchFamily="34" charset="0"/>
              </a:rPr>
              <a:t>Name 3 things PI women were responsible for.</a:t>
            </a:r>
          </a:p>
          <a:p>
            <a:pPr marL="342900" indent="-342900">
              <a:buAutoNum type="arabicPeriod"/>
            </a:pPr>
            <a:r>
              <a:rPr lang="en-GB" dirty="0">
                <a:latin typeface="Century Gothic" panose="020B0502020202020204" pitchFamily="34" charset="0"/>
              </a:rPr>
              <a:t>What was the name of the Sacred Territory that the PI fought so hard to protect?</a:t>
            </a:r>
          </a:p>
          <a:p>
            <a:pPr marL="342900" indent="-342900">
              <a:buAutoNum type="arabicPeriod"/>
            </a:pPr>
            <a:r>
              <a:rPr lang="en-GB" dirty="0">
                <a:solidFill>
                  <a:srgbClr val="FF0000"/>
                </a:solidFill>
                <a:latin typeface="Century Gothic" panose="020B0502020202020204" pitchFamily="34" charset="0"/>
              </a:rPr>
              <a:t>Why didn’t the PI farm? </a:t>
            </a:r>
          </a:p>
          <a:p>
            <a:pPr marL="342900" indent="-342900">
              <a:buAutoNum type="arabicPeriod"/>
            </a:pPr>
            <a:r>
              <a:rPr lang="en-GB" dirty="0">
                <a:latin typeface="Century Gothic" panose="020B0502020202020204" pitchFamily="34" charset="0"/>
              </a:rPr>
              <a:t>Name 3 PI dances. </a:t>
            </a:r>
          </a:p>
          <a:p>
            <a:pPr marL="342900" indent="-342900">
              <a:buAutoNum type="arabicPeriod"/>
            </a:pPr>
            <a:r>
              <a:rPr lang="en-GB" dirty="0">
                <a:solidFill>
                  <a:srgbClr val="FF0000"/>
                </a:solidFill>
                <a:latin typeface="Century Gothic" panose="020B0502020202020204" pitchFamily="34" charset="0"/>
              </a:rPr>
              <a:t>Which word describes the PI method of moving from place to place to live?</a:t>
            </a:r>
          </a:p>
          <a:p>
            <a:pPr marL="342900" indent="-342900">
              <a:buAutoNum type="arabicPeriod"/>
            </a:pPr>
            <a:r>
              <a:rPr lang="en-GB" dirty="0">
                <a:latin typeface="Century Gothic" panose="020B0502020202020204" pitchFamily="34" charset="0"/>
              </a:rPr>
              <a:t>What are the 3 main reasons that PI went to war with each other?</a:t>
            </a:r>
          </a:p>
          <a:p>
            <a:pPr marL="342900" indent="-342900">
              <a:buAutoNum type="arabicPeriod"/>
            </a:pPr>
            <a:r>
              <a:rPr lang="en-GB" dirty="0">
                <a:solidFill>
                  <a:srgbClr val="FF0000"/>
                </a:solidFill>
                <a:latin typeface="Century Gothic" panose="020B0502020202020204" pitchFamily="34" charset="0"/>
              </a:rPr>
              <a:t>What is the name of the PI tradition of touching an enemy with a stick?</a:t>
            </a:r>
          </a:p>
          <a:p>
            <a:pPr marL="342900" indent="-342900">
              <a:buAutoNum type="arabicPeriod"/>
            </a:pPr>
            <a:r>
              <a:rPr lang="en-GB" dirty="0">
                <a:latin typeface="Century Gothic" panose="020B0502020202020204" pitchFamily="34" charset="0"/>
              </a:rPr>
              <a:t>Why did PI take the scalps of their enemies?</a:t>
            </a: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4</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6" name="Picture 5">
            <a:extLst>
              <a:ext uri="{FF2B5EF4-FFF2-40B4-BE49-F238E27FC236}">
                <a16:creationId xmlns:a16="http://schemas.microsoft.com/office/drawing/2014/main" id="{13364FE0-1830-4D8D-A4AC-7F09E7695747}"/>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634836" y="203200"/>
            <a:ext cx="438150" cy="466090"/>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33622095-616C-4E45-903B-EC35587479E9}"/>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7212671" y="5106054"/>
            <a:ext cx="3630819" cy="1941292"/>
          </a:xfrm>
          <a:prstGeom prst="rect">
            <a:avLst/>
          </a:prstGeom>
        </p:spPr>
      </p:pic>
    </p:spTree>
    <p:extLst>
      <p:ext uri="{BB962C8B-B14F-4D97-AF65-F5344CB8AC3E}">
        <p14:creationId xmlns:p14="http://schemas.microsoft.com/office/powerpoint/2010/main" val="1267168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3F239E-5574-4BD2-9A7D-B9D0CBCD5626}"/>
              </a:ext>
            </a:extLst>
          </p:cNvPr>
          <p:cNvSpPr/>
          <p:nvPr/>
        </p:nvSpPr>
        <p:spPr>
          <a:xfrm>
            <a:off x="6174350" y="230546"/>
            <a:ext cx="5049780" cy="369332"/>
          </a:xfrm>
          <a:prstGeom prst="rect">
            <a:avLst/>
          </a:prstGeom>
        </p:spPr>
        <p:txBody>
          <a:bodyPr wrap="none">
            <a:spAutoFit/>
          </a:bodyPr>
          <a:lstStyle/>
          <a:p>
            <a:r>
              <a:rPr lang="en-GB" dirty="0">
                <a:hlinkClick r:id="rId2"/>
              </a:rPr>
              <a:t>https://www.youtube.com/watch?v=PXvdMfyg2mQ</a:t>
            </a:r>
            <a:endParaRPr lang="en-GB" dirty="0"/>
          </a:p>
        </p:txBody>
      </p:sp>
      <p:sp>
        <p:nvSpPr>
          <p:cNvPr id="3" name="TextBox 2">
            <a:extLst>
              <a:ext uri="{FF2B5EF4-FFF2-40B4-BE49-F238E27FC236}">
                <a16:creationId xmlns:a16="http://schemas.microsoft.com/office/drawing/2014/main" id="{9A4110F4-A313-4452-8062-D4A91C7D4B7A}"/>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pic>
        <p:nvPicPr>
          <p:cNvPr id="4" name="Picture 3">
            <a:hlinkClick r:id="rId3" action="ppaction://hlinksldjump"/>
            <a:extLst>
              <a:ext uri="{FF2B5EF4-FFF2-40B4-BE49-F238E27FC236}">
                <a16:creationId xmlns:a16="http://schemas.microsoft.com/office/drawing/2014/main" id="{A55F0667-9850-4422-804E-7B13579DBD4F}"/>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38405ED4-07E2-4531-BA1D-515B0E03C076}"/>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A50CA7A9-AA82-47A8-9FE6-4F1322CD6006}"/>
              </a:ext>
            </a:extLst>
          </p:cNvPr>
          <p:cNvSpPr/>
          <p:nvPr/>
        </p:nvSpPr>
        <p:spPr>
          <a:xfrm>
            <a:off x="6174350" y="678774"/>
            <a:ext cx="5618718" cy="369332"/>
          </a:xfrm>
          <a:prstGeom prst="rect">
            <a:avLst/>
          </a:prstGeom>
        </p:spPr>
        <p:txBody>
          <a:bodyPr wrap="none">
            <a:spAutoFit/>
          </a:bodyPr>
          <a:lstStyle/>
          <a:p>
            <a:r>
              <a:rPr lang="en-GB" dirty="0">
                <a:hlinkClick r:id="rId6"/>
              </a:rPr>
              <a:t>https://www.bbc.co.uk/bitesize/guides/z3xftyc/revision/4</a:t>
            </a:r>
            <a:endParaRPr lang="en-GB" dirty="0"/>
          </a:p>
        </p:txBody>
      </p:sp>
      <p:pic>
        <p:nvPicPr>
          <p:cNvPr id="7" name="Picture 6">
            <a:extLst>
              <a:ext uri="{FF2B5EF4-FFF2-40B4-BE49-F238E27FC236}">
                <a16:creationId xmlns:a16="http://schemas.microsoft.com/office/drawing/2014/main" id="{19E2FA3B-AC63-41D0-877C-1462D3C47A19}"/>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5711468" y="15250"/>
            <a:ext cx="422075" cy="663524"/>
          </a:xfrm>
          <a:prstGeom prst="rect">
            <a:avLst/>
          </a:prstGeom>
        </p:spPr>
      </p:pic>
      <p:pic>
        <p:nvPicPr>
          <p:cNvPr id="8" name="Picture 7">
            <a:extLst>
              <a:ext uri="{FF2B5EF4-FFF2-40B4-BE49-F238E27FC236}">
                <a16:creationId xmlns:a16="http://schemas.microsoft.com/office/drawing/2014/main" id="{56BD852D-41EE-48E5-8208-2C7057458C7C}"/>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711468" y="678774"/>
            <a:ext cx="612366" cy="620117"/>
          </a:xfrm>
          <a:prstGeom prst="rect">
            <a:avLst/>
          </a:prstGeom>
        </p:spPr>
      </p:pic>
      <p:pic>
        <p:nvPicPr>
          <p:cNvPr id="9" name="Picture 9">
            <a:extLst>
              <a:ext uri="{FF2B5EF4-FFF2-40B4-BE49-F238E27FC236}">
                <a16:creationId xmlns:a16="http://schemas.microsoft.com/office/drawing/2014/main" id="{DE7CBC43-3621-4083-9AB8-AC70EF61937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96851" y="230546"/>
            <a:ext cx="434975" cy="42227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58C45E8F-4D7F-4910-BE3B-053AD9F91C3F}"/>
              </a:ext>
            </a:extLst>
          </p:cNvPr>
          <p:cNvSpPr/>
          <p:nvPr/>
        </p:nvSpPr>
        <p:spPr>
          <a:xfrm>
            <a:off x="707825" y="1580954"/>
            <a:ext cx="10623016" cy="4893647"/>
          </a:xfrm>
          <a:prstGeom prst="rect">
            <a:avLst/>
          </a:prstGeom>
          <a:solidFill>
            <a:schemeClr val="accent1">
              <a:lumMod val="40000"/>
              <a:lumOff val="60000"/>
            </a:schemeClr>
          </a:solidFill>
          <a:ln w="38100">
            <a:solidFill>
              <a:schemeClr val="tx1"/>
            </a:solidFill>
          </a:ln>
        </p:spPr>
        <p:txBody>
          <a:bodyPr wrap="square">
            <a:spAutoFit/>
          </a:bodyPr>
          <a:lstStyle/>
          <a:p>
            <a:r>
              <a:rPr lang="en-GB" sz="2400" dirty="0">
                <a:latin typeface="Century Gothic" panose="020B0502020202020204" pitchFamily="34" charset="0"/>
              </a:rPr>
              <a:t>Imagine you are a government agent working with the Plains Indians. </a:t>
            </a:r>
          </a:p>
          <a:p>
            <a:r>
              <a:rPr lang="en-GB" sz="2400" dirty="0">
                <a:latin typeface="Century Gothic" panose="020B0502020202020204" pitchFamily="34" charset="0"/>
              </a:rPr>
              <a:t>Write a report for the government explain the Plains Indians attitude towards and use of the buffalo.</a:t>
            </a:r>
          </a:p>
          <a:p>
            <a:endParaRPr lang="en-GB" sz="2400" b="1" u="sng" dirty="0">
              <a:latin typeface="Century Gothic" panose="020B0502020202020204" pitchFamily="34" charset="0"/>
            </a:endParaRPr>
          </a:p>
          <a:p>
            <a:r>
              <a:rPr lang="en-GB" sz="2400" dirty="0">
                <a:latin typeface="Century Gothic" panose="020B0502020202020204" pitchFamily="34" charset="0"/>
              </a:rPr>
              <a:t>Please include:</a:t>
            </a:r>
          </a:p>
          <a:p>
            <a:endParaRPr lang="en-GB" sz="2400" b="1" u="sng" dirty="0">
              <a:latin typeface="Century Gothic" panose="020B0502020202020204" pitchFamily="34" charset="0"/>
            </a:endParaRPr>
          </a:p>
          <a:p>
            <a:pPr marL="342900" indent="-342900">
              <a:buFont typeface="Arial" panose="020B0604020202020204" pitchFamily="34" charset="0"/>
              <a:buChar char="•"/>
            </a:pPr>
            <a:r>
              <a:rPr lang="en-GB" sz="2400" dirty="0">
                <a:latin typeface="Century Gothic" panose="020B0502020202020204" pitchFamily="34" charset="0"/>
              </a:rPr>
              <a:t>How to hunt the Buffalo</a:t>
            </a:r>
          </a:p>
          <a:p>
            <a:pPr marL="342900" indent="-342900">
              <a:buFont typeface="Arial" panose="020B0604020202020204" pitchFamily="34" charset="0"/>
              <a:buChar char="•"/>
            </a:pPr>
            <a:r>
              <a:rPr lang="en-GB" sz="2400" dirty="0">
                <a:latin typeface="Century Gothic" panose="020B0502020202020204" pitchFamily="34" charset="0"/>
              </a:rPr>
              <a:t>How to utilise the Buffalo for food, resources etc.</a:t>
            </a:r>
          </a:p>
          <a:p>
            <a:pPr marL="342900" indent="-342900">
              <a:buFont typeface="Arial" panose="020B0604020202020204" pitchFamily="34" charset="0"/>
              <a:buChar char="•"/>
            </a:pPr>
            <a:r>
              <a:rPr lang="en-GB" sz="2400" dirty="0">
                <a:latin typeface="Century Gothic" panose="020B0502020202020204" pitchFamily="34" charset="0"/>
              </a:rPr>
              <a:t>How to respect the buffalo (dances)</a:t>
            </a:r>
          </a:p>
          <a:p>
            <a:pPr marL="342900" indent="-342900">
              <a:buFont typeface="Arial" panose="020B0604020202020204" pitchFamily="34" charset="0"/>
              <a:buChar char="•"/>
            </a:pPr>
            <a:r>
              <a:rPr lang="en-GB" sz="2400" dirty="0">
                <a:latin typeface="Century Gothic" panose="020B0502020202020204" pitchFamily="34" charset="0"/>
              </a:rPr>
              <a:t>Any other important details</a:t>
            </a:r>
          </a:p>
          <a:p>
            <a:pPr marL="342900" indent="-342900">
              <a:buFont typeface="Arial" panose="020B0604020202020204" pitchFamily="34" charset="0"/>
              <a:buChar char="•"/>
            </a:pPr>
            <a:r>
              <a:rPr lang="en-GB" sz="2400" dirty="0">
                <a:latin typeface="Century Gothic" panose="020B0502020202020204" pitchFamily="34" charset="0"/>
              </a:rPr>
              <a:t>Images</a:t>
            </a:r>
          </a:p>
          <a:p>
            <a:pPr marL="342900" indent="-342900">
              <a:buFont typeface="Arial" panose="020B0604020202020204" pitchFamily="34" charset="0"/>
              <a:buChar char="•"/>
            </a:pPr>
            <a:endParaRPr lang="en-GB" sz="2400" dirty="0">
              <a:latin typeface="Century Gothic" panose="020B0502020202020204" pitchFamily="34" charset="0"/>
            </a:endParaRPr>
          </a:p>
          <a:p>
            <a:r>
              <a:rPr lang="en-GB" sz="2400" dirty="0">
                <a:latin typeface="Century Gothic" panose="020B0502020202020204" pitchFamily="34" charset="0"/>
              </a:rPr>
              <a:t>(You will be able to research a lot online/ in your books)</a:t>
            </a:r>
          </a:p>
        </p:txBody>
      </p:sp>
      <p:pic>
        <p:nvPicPr>
          <p:cNvPr id="17" name="Picture 16" descr="A close up of a logo&#10;&#10;Description automatically generated">
            <a:extLst>
              <a:ext uri="{FF2B5EF4-FFF2-40B4-BE49-F238E27FC236}">
                <a16:creationId xmlns:a16="http://schemas.microsoft.com/office/drawing/2014/main" id="{0C756DE5-1EC7-4654-957D-3BEE383E3E08}"/>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8207488" y="3176158"/>
            <a:ext cx="3861685" cy="2781620"/>
          </a:xfrm>
          <a:prstGeom prst="rect">
            <a:avLst/>
          </a:prstGeom>
        </p:spPr>
      </p:pic>
    </p:spTree>
    <p:extLst>
      <p:ext uri="{BB962C8B-B14F-4D97-AF65-F5344CB8AC3E}">
        <p14:creationId xmlns:p14="http://schemas.microsoft.com/office/powerpoint/2010/main" val="891153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7A2A473-67D7-4CB5-8247-827B9FB6442D}"/>
              </a:ext>
            </a:extLst>
          </p:cNvPr>
          <p:cNvSpPr/>
          <p:nvPr/>
        </p:nvSpPr>
        <p:spPr>
          <a:xfrm>
            <a:off x="314632" y="1580351"/>
            <a:ext cx="11562735" cy="5074449"/>
          </a:xfrm>
          <a:prstGeom prst="rect">
            <a:avLst/>
          </a:prstGeom>
          <a:solidFill>
            <a:schemeClr val="accent6">
              <a:lumMod val="40000"/>
              <a:lumOff val="6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en-US" altLang="en-US" sz="1600" b="1" dirty="0">
                <a:solidFill>
                  <a:srgbClr val="7700DD"/>
                </a:solidFill>
                <a:latin typeface="Century Gothic" panose="020B0502020202020204" pitchFamily="34" charset="0"/>
                <a:hlinkClick r:id="rId2"/>
              </a:rPr>
              <a:t>George Catlin</a:t>
            </a:r>
            <a:r>
              <a:rPr lang="en-US" altLang="en-US" sz="1600" b="1" dirty="0">
                <a:solidFill>
                  <a:srgbClr val="7D7DFF"/>
                </a:solidFill>
                <a:latin typeface="Century Gothic" panose="020B0502020202020204" pitchFamily="34" charset="0"/>
              </a:rPr>
              <a:t>,</a:t>
            </a:r>
            <a:r>
              <a:rPr lang="en-US" altLang="en-US" sz="1600" b="1" i="1" dirty="0">
                <a:solidFill>
                  <a:srgbClr val="7D7DFF"/>
                </a:solidFill>
                <a:latin typeface="Century Gothic" panose="020B0502020202020204" pitchFamily="34" charset="0"/>
              </a:rPr>
              <a:t> Illustrations of the Manners, Customs, and Conditions of the North American Indians</a:t>
            </a:r>
            <a:r>
              <a:rPr lang="en-US" altLang="en-US" sz="1600" b="1" dirty="0">
                <a:solidFill>
                  <a:srgbClr val="7D7DFF"/>
                </a:solidFill>
                <a:latin typeface="Century Gothic" panose="020B0502020202020204" pitchFamily="34" charset="0"/>
              </a:rPr>
              <a:t> (1848)</a:t>
            </a:r>
          </a:p>
          <a:p>
            <a:pPr lvl="0" eaLnBrk="0" fontAlgn="base" hangingPunct="0">
              <a:spcBef>
                <a:spcPct val="0"/>
              </a:spcBef>
              <a:spcAft>
                <a:spcPct val="0"/>
              </a:spcAft>
            </a:pPr>
            <a:endParaRPr lang="en-US" altLang="en-US" sz="1600" b="1" dirty="0">
              <a:solidFill>
                <a:srgbClr val="7D7DFF"/>
              </a:solidFill>
              <a:latin typeface="Century Gothic" panose="020B0502020202020204" pitchFamily="34" charset="0"/>
            </a:endParaRPr>
          </a:p>
          <a:p>
            <a:pPr lvl="0" eaLnBrk="0" fontAlgn="base" hangingPunct="0">
              <a:spcBef>
                <a:spcPct val="0"/>
              </a:spcBef>
              <a:spcAft>
                <a:spcPct val="0"/>
              </a:spcAft>
            </a:pPr>
            <a:r>
              <a:rPr lang="en-US" altLang="en-US" sz="1300" dirty="0">
                <a:solidFill>
                  <a:srgbClr val="000000"/>
                </a:solidFill>
                <a:latin typeface="Century Gothic" panose="020B0502020202020204" pitchFamily="34" charset="0"/>
              </a:rPr>
              <a:t>On an occasion when I had interrogated a Sioux chief, on the Upper Missouri, about their Government - their punishments and tortures of prisoners, for which I had freely condemned them for the cruelty of the practice, he took occasion when I had got through, to ask me some questions relative to modes in the civilized world, which, with his comments upon them, were nearly as follow; and struck me, as I think they must every one, with great force.</a:t>
            </a:r>
            <a:endParaRPr lang="en-US" altLang="en-US" sz="1300" dirty="0">
              <a:solidFill>
                <a:schemeClr val="tx1"/>
              </a:solidFill>
              <a:latin typeface="Century Gothic" panose="020B0502020202020204" pitchFamily="34" charset="0"/>
            </a:endParaRPr>
          </a:p>
          <a:p>
            <a:pPr lvl="0" eaLnBrk="0" fontAlgn="base" hangingPunct="0">
              <a:spcBef>
                <a:spcPct val="0"/>
              </a:spcBef>
              <a:spcAft>
                <a:spcPct val="0"/>
              </a:spcAft>
            </a:pPr>
            <a:r>
              <a:rPr lang="en-US" altLang="en-US" sz="1300" dirty="0">
                <a:solidFill>
                  <a:srgbClr val="000000"/>
                </a:solidFill>
                <a:latin typeface="Century Gothic" panose="020B0502020202020204" pitchFamily="34" charset="0"/>
              </a:rPr>
              <a:t>"Among white people, nobody ever take your wife - take your children - take your mother, cut off nose - cut eyes out - burn to death?" No! "Then you no cut off nose - you no cut out eyes - you no burn to death - very good.“</a:t>
            </a:r>
          </a:p>
          <a:p>
            <a:pPr lvl="0" eaLnBrk="0" fontAlgn="base" hangingPunct="0">
              <a:spcBef>
                <a:spcPct val="0"/>
              </a:spcBef>
              <a:spcAft>
                <a:spcPct val="0"/>
              </a:spcAft>
            </a:pPr>
            <a:endParaRPr lang="en-US" altLang="en-US" sz="1300" dirty="0">
              <a:solidFill>
                <a:schemeClr val="tx1"/>
              </a:solidFill>
              <a:latin typeface="Century Gothic" panose="020B0502020202020204" pitchFamily="34" charset="0"/>
            </a:endParaRPr>
          </a:p>
          <a:p>
            <a:pPr lvl="0" eaLnBrk="0" fontAlgn="base" hangingPunct="0">
              <a:spcBef>
                <a:spcPct val="0"/>
              </a:spcBef>
              <a:spcAft>
                <a:spcPct val="0"/>
              </a:spcAft>
            </a:pPr>
            <a:r>
              <a:rPr lang="en-US" altLang="en-US" sz="1300" dirty="0">
                <a:solidFill>
                  <a:srgbClr val="000000"/>
                </a:solidFill>
                <a:latin typeface="Century Gothic" panose="020B0502020202020204" pitchFamily="34" charset="0"/>
              </a:rPr>
              <a:t>He also told me he had often heard that white people hung their criminals by the neck and choked them to death like dogs, and those their own people; to which I answered, "yes." He then told me he had learned that they shut each other up in prisons, where they keep them a great part of their lives because they can't pay money! I replied in the affirmative to this, which occasioned great surprise and excessive laughter, even amongst the women. He told me that he had been to our Fort, at Council Bluffs, where we had a great many warriors and braves, and he saw three of them taken out on the prairie and tied to a post and whipped almost to death, and he had been told that they submit to all this to get a little money, "yes." He said he had been told, that when all the white people were born, their white medicine-men had to stand by and look on - that in the Indian country the women would not allow that - they would be ashamed - that he had been along the Frontier, and a good deal amongst the white people, and he had seen them whip their little children - a thing that is very cruel - he had heard also, from several white medicine-men, that the Great Spirit of the white people was the child of a white woman, and that he was at last put to death by the white people! This seemed to be a thing that he had not been able to comprehend, and he concluded by saying, "the Indians' Great Spirit got no mother - the Indians no kill him, he never die." He put me a chapter of other questions, as to the trespass of the white people on their lands their continual corruption of the morals of their women - and digging open the Indians' graves to get their bones, etc. To all of which I was compelled to reply in the affirmative, and quite glad to close my notebook, and quietly to escape from </a:t>
            </a:r>
            <a:br>
              <a:rPr lang="en-US" altLang="en-US" sz="1300" dirty="0">
                <a:solidFill>
                  <a:srgbClr val="000000"/>
                </a:solidFill>
                <a:latin typeface="Century Gothic" panose="020B0502020202020204" pitchFamily="34" charset="0"/>
              </a:rPr>
            </a:br>
            <a:r>
              <a:rPr lang="en-US" altLang="en-US" sz="1300" dirty="0">
                <a:solidFill>
                  <a:srgbClr val="000000"/>
                </a:solidFill>
                <a:latin typeface="Century Gothic" panose="020B0502020202020204" pitchFamily="34" charset="0"/>
              </a:rPr>
              <a:t>the throng that had collected around me, and saying (though to myself and silently), that these and an hundred other vices </a:t>
            </a:r>
            <a:br>
              <a:rPr lang="en-US" altLang="en-US" sz="1300" dirty="0">
                <a:solidFill>
                  <a:srgbClr val="000000"/>
                </a:solidFill>
                <a:latin typeface="Century Gothic" panose="020B0502020202020204" pitchFamily="34" charset="0"/>
              </a:rPr>
            </a:br>
            <a:r>
              <a:rPr lang="en-US" altLang="en-US" sz="1300" dirty="0">
                <a:solidFill>
                  <a:srgbClr val="000000"/>
                </a:solidFill>
                <a:latin typeface="Century Gothic" panose="020B0502020202020204" pitchFamily="34" charset="0"/>
              </a:rPr>
              <a:t>belong to the civilized world, and are practiced upon (but certainly, in no instance, reciprocated by) the "cruel and </a:t>
            </a:r>
            <a:br>
              <a:rPr lang="en-US" altLang="en-US" sz="1300" dirty="0">
                <a:solidFill>
                  <a:srgbClr val="000000"/>
                </a:solidFill>
                <a:latin typeface="Century Gothic" panose="020B0502020202020204" pitchFamily="34" charset="0"/>
              </a:rPr>
            </a:br>
            <a:r>
              <a:rPr lang="en-US" altLang="en-US" sz="1300" dirty="0">
                <a:solidFill>
                  <a:srgbClr val="000000"/>
                </a:solidFill>
                <a:latin typeface="Century Gothic" panose="020B0502020202020204" pitchFamily="34" charset="0"/>
              </a:rPr>
              <a:t>relentless savage."</a:t>
            </a:r>
            <a:endParaRPr lang="en-GB" dirty="0"/>
          </a:p>
        </p:txBody>
      </p:sp>
      <p:sp>
        <p:nvSpPr>
          <p:cNvPr id="4" name="TextBox 3">
            <a:extLst>
              <a:ext uri="{FF2B5EF4-FFF2-40B4-BE49-F238E27FC236}">
                <a16:creationId xmlns:a16="http://schemas.microsoft.com/office/drawing/2014/main" id="{632C911D-111F-4E8D-93DD-50AF871C37CB}"/>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pic>
        <p:nvPicPr>
          <p:cNvPr id="5" name="Picture 4">
            <a:extLst>
              <a:ext uri="{FF2B5EF4-FFF2-40B4-BE49-F238E27FC236}">
                <a16:creationId xmlns:a16="http://schemas.microsoft.com/office/drawing/2014/main" id="{F38D5A13-0255-4F8D-A4E3-1A30821C2F3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07404" y="203200"/>
            <a:ext cx="454863" cy="475615"/>
          </a:xfrm>
          <a:prstGeom prst="rect">
            <a:avLst/>
          </a:prstGeom>
          <a:solidFill>
            <a:schemeClr val="bg1"/>
          </a:solidFill>
        </p:spPr>
      </p:pic>
      <p:sp>
        <p:nvSpPr>
          <p:cNvPr id="6" name="Rectangle: Rounded Corners 5">
            <a:extLst>
              <a:ext uri="{FF2B5EF4-FFF2-40B4-BE49-F238E27FC236}">
                <a16:creationId xmlns:a16="http://schemas.microsoft.com/office/drawing/2014/main" id="{214CE9F1-839A-48AF-A8AA-657182A231FD}"/>
              </a:ext>
            </a:extLst>
          </p:cNvPr>
          <p:cNvSpPr/>
          <p:nvPr/>
        </p:nvSpPr>
        <p:spPr>
          <a:xfrm>
            <a:off x="2630164" y="131085"/>
            <a:ext cx="2844800" cy="1449266"/>
          </a:xfrm>
          <a:prstGeom prst="roundRect">
            <a:avLst/>
          </a:prstGeom>
          <a:solidFill>
            <a:schemeClr val="accent2">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entury Gothic" panose="020B0502020202020204" pitchFamily="34" charset="0"/>
              </a:rPr>
              <a:t>1. Read the source below and highlight any keywords.</a:t>
            </a:r>
          </a:p>
        </p:txBody>
      </p:sp>
      <p:sp>
        <p:nvSpPr>
          <p:cNvPr id="7" name="Rectangle: Rounded Corners 6">
            <a:extLst>
              <a:ext uri="{FF2B5EF4-FFF2-40B4-BE49-F238E27FC236}">
                <a16:creationId xmlns:a16="http://schemas.microsoft.com/office/drawing/2014/main" id="{DEF9D38D-A37A-4466-A629-A23C7CA5382B}"/>
              </a:ext>
            </a:extLst>
          </p:cNvPr>
          <p:cNvSpPr/>
          <p:nvPr/>
        </p:nvSpPr>
        <p:spPr>
          <a:xfrm>
            <a:off x="5849792" y="131085"/>
            <a:ext cx="2844800" cy="1449266"/>
          </a:xfrm>
          <a:prstGeom prst="roundRect">
            <a:avLst/>
          </a:prstGeom>
          <a:solidFill>
            <a:schemeClr val="accent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Century Gothic" panose="020B0502020202020204" pitchFamily="34" charset="0"/>
            </a:endParaRPr>
          </a:p>
          <a:p>
            <a:pPr algn="ctr"/>
            <a:r>
              <a:rPr lang="en-GB" sz="1600" dirty="0">
                <a:solidFill>
                  <a:schemeClr val="tx1"/>
                </a:solidFill>
                <a:latin typeface="Century Gothic" panose="020B0502020202020204" pitchFamily="34" charset="0"/>
              </a:rPr>
              <a:t>2. Note down anything you can learn from the source about cultural differences between PI and white settlers.</a:t>
            </a:r>
          </a:p>
          <a:p>
            <a:pPr algn="ctr"/>
            <a:endParaRPr lang="en-GB" dirty="0"/>
          </a:p>
        </p:txBody>
      </p:sp>
      <p:sp>
        <p:nvSpPr>
          <p:cNvPr id="8" name="Rectangle: Rounded Corners 7">
            <a:extLst>
              <a:ext uri="{FF2B5EF4-FFF2-40B4-BE49-F238E27FC236}">
                <a16:creationId xmlns:a16="http://schemas.microsoft.com/office/drawing/2014/main" id="{C3521BF5-E6F9-464E-B005-094BB28BBF32}"/>
              </a:ext>
            </a:extLst>
          </p:cNvPr>
          <p:cNvSpPr/>
          <p:nvPr/>
        </p:nvSpPr>
        <p:spPr>
          <a:xfrm>
            <a:off x="9069420" y="131085"/>
            <a:ext cx="2844800" cy="1449266"/>
          </a:xfrm>
          <a:prstGeom prst="roundRect">
            <a:avLst/>
          </a:prstGeom>
          <a:solidFill>
            <a:schemeClr val="accent4">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en-GB" dirty="0">
                <a:solidFill>
                  <a:schemeClr val="tx1"/>
                </a:solidFill>
                <a:latin typeface="Century Gothic" panose="020B0502020202020204" pitchFamily="34" charset="0"/>
              </a:rPr>
            </a:br>
            <a:r>
              <a:rPr lang="en-GB" dirty="0">
                <a:solidFill>
                  <a:schemeClr val="tx1"/>
                </a:solidFill>
                <a:latin typeface="Century Gothic" panose="020B0502020202020204" pitchFamily="34" charset="0"/>
              </a:rPr>
              <a:t>3. Make a list of vocabulary you do not know- and find the meanings.</a:t>
            </a:r>
          </a:p>
          <a:p>
            <a:pPr algn="ctr"/>
            <a:endParaRPr lang="en-GB" dirty="0"/>
          </a:p>
        </p:txBody>
      </p:sp>
      <p:pic>
        <p:nvPicPr>
          <p:cNvPr id="9" name="Picture 8">
            <a:hlinkClick r:id="rId5" action="ppaction://hlinksldjump"/>
            <a:extLst>
              <a:ext uri="{FF2B5EF4-FFF2-40B4-BE49-F238E27FC236}">
                <a16:creationId xmlns:a16="http://schemas.microsoft.com/office/drawing/2014/main" id="{4F42EAF9-5EE2-4017-851D-E9A8CE29FD2F}"/>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1330841" y="6098809"/>
            <a:ext cx="738332" cy="590666"/>
          </a:xfrm>
          <a:prstGeom prst="rect">
            <a:avLst/>
          </a:prstGeom>
        </p:spPr>
      </p:pic>
      <p:sp>
        <p:nvSpPr>
          <p:cNvPr id="10" name="TextBox 9">
            <a:extLst>
              <a:ext uri="{FF2B5EF4-FFF2-40B4-BE49-F238E27FC236}">
                <a16:creationId xmlns:a16="http://schemas.microsoft.com/office/drawing/2014/main" id="{968F3D47-3448-4724-AF9A-FF8B1CBE2096}"/>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703035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E84CCE-677C-4E61-911E-81AB37BD82E2}"/>
              </a:ext>
            </a:extLst>
          </p:cNvPr>
          <p:cNvSpPr/>
          <p:nvPr/>
        </p:nvSpPr>
        <p:spPr>
          <a:xfrm>
            <a:off x="1069672" y="965350"/>
            <a:ext cx="7865505" cy="369332"/>
          </a:xfrm>
          <a:prstGeom prst="rect">
            <a:avLst/>
          </a:prstGeom>
        </p:spPr>
        <p:txBody>
          <a:bodyPr wrap="square">
            <a:spAutoFit/>
          </a:bodyPr>
          <a:lstStyle/>
          <a:p>
            <a:r>
              <a:rPr lang="en-GB" dirty="0">
                <a:hlinkClick r:id="rId2"/>
              </a:rPr>
              <a:t>https://www.history.com/topics/inventions/transcontinental-railroad</a:t>
            </a:r>
            <a:endParaRPr lang="en-GB" dirty="0"/>
          </a:p>
        </p:txBody>
      </p:sp>
      <p:pic>
        <p:nvPicPr>
          <p:cNvPr id="3" name="Picture 2">
            <a:extLst>
              <a:ext uri="{FF2B5EF4-FFF2-40B4-BE49-F238E27FC236}">
                <a16:creationId xmlns:a16="http://schemas.microsoft.com/office/drawing/2014/main" id="{7701CA02-9212-42B3-A1C4-2E1AB479F35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0374" y="978458"/>
            <a:ext cx="612366" cy="620117"/>
          </a:xfrm>
          <a:prstGeom prst="rect">
            <a:avLst/>
          </a:prstGeom>
        </p:spPr>
      </p:pic>
      <p:sp>
        <p:nvSpPr>
          <p:cNvPr id="4" name="TextBox 3">
            <a:extLst>
              <a:ext uri="{FF2B5EF4-FFF2-40B4-BE49-F238E27FC236}">
                <a16:creationId xmlns:a16="http://schemas.microsoft.com/office/drawing/2014/main" id="{D137B292-213F-405D-84C3-3D7B783B5040}"/>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pic>
        <p:nvPicPr>
          <p:cNvPr id="5" name="Picture 9">
            <a:extLst>
              <a:ext uri="{FF2B5EF4-FFF2-40B4-BE49-F238E27FC236}">
                <a16:creationId xmlns:a16="http://schemas.microsoft.com/office/drawing/2014/main" id="{7E998687-3855-4B72-9518-EA803CDA4F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4804" y="253672"/>
            <a:ext cx="434975" cy="4222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5CAFBEA-8021-4883-B839-5A18145B3ED5}"/>
              </a:ext>
            </a:extLst>
          </p:cNvPr>
          <p:cNvSpPr/>
          <p:nvPr/>
        </p:nvSpPr>
        <p:spPr>
          <a:xfrm>
            <a:off x="316553" y="2753329"/>
            <a:ext cx="11558894" cy="3970318"/>
          </a:xfrm>
          <a:prstGeom prst="rect">
            <a:avLst/>
          </a:prstGeom>
          <a:solidFill>
            <a:schemeClr val="tx2">
              <a:lumMod val="40000"/>
              <a:lumOff val="60000"/>
            </a:schemeClr>
          </a:solidFill>
          <a:ln w="38100">
            <a:solidFill>
              <a:schemeClr val="tx1"/>
            </a:solidFill>
          </a:ln>
        </p:spPr>
        <p:txBody>
          <a:bodyPr wrap="square">
            <a:spAutoFit/>
          </a:bodyPr>
          <a:lstStyle/>
          <a:p>
            <a:r>
              <a:rPr lang="en-GB" dirty="0">
                <a:solidFill>
                  <a:srgbClr val="181818"/>
                </a:solidFill>
                <a:latin typeface="Century Gothic" panose="020B0502020202020204" pitchFamily="34" charset="0"/>
              </a:rPr>
              <a:t>Research on the website above and watch the attached video about the trans-continental railway built across the USA.</a:t>
            </a:r>
          </a:p>
          <a:p>
            <a:endParaRPr lang="en-GB" dirty="0">
              <a:solidFill>
                <a:srgbClr val="181818"/>
              </a:solidFill>
              <a:latin typeface="Century Gothic" panose="020B0502020202020204" pitchFamily="34" charset="0"/>
            </a:endParaRPr>
          </a:p>
          <a:p>
            <a:r>
              <a:rPr lang="en-GB" dirty="0">
                <a:solidFill>
                  <a:srgbClr val="181818"/>
                </a:solidFill>
                <a:latin typeface="Century Gothic" panose="020B0502020202020204" pitchFamily="34" charset="0"/>
              </a:rPr>
              <a:t>Imagine you work as a manager/ supervisor for the Central Pacific OR the Union Pacific Railroad.</a:t>
            </a:r>
          </a:p>
          <a:p>
            <a:endParaRPr lang="en-GB" b="0" i="0" dirty="0">
              <a:solidFill>
                <a:srgbClr val="181818"/>
              </a:solidFill>
              <a:effectLst/>
              <a:latin typeface="Century Gothic" panose="020B0502020202020204" pitchFamily="34" charset="0"/>
            </a:endParaRPr>
          </a:p>
          <a:p>
            <a:r>
              <a:rPr lang="en-GB" dirty="0">
                <a:solidFill>
                  <a:srgbClr val="181818"/>
                </a:solidFill>
                <a:latin typeface="Century Gothic" panose="020B0502020202020204" pitchFamily="34" charset="0"/>
              </a:rPr>
              <a:t>Write several journal entries. Try to cover:</a:t>
            </a:r>
          </a:p>
          <a:p>
            <a:endParaRPr lang="en-GB" dirty="0">
              <a:solidFill>
                <a:srgbClr val="181818"/>
              </a:solidFill>
              <a:latin typeface="Century Gothic" panose="020B0502020202020204" pitchFamily="34" charset="0"/>
            </a:endParaRPr>
          </a:p>
          <a:p>
            <a:pPr marL="285750" indent="-285750">
              <a:buFont typeface="Arial" panose="020B0604020202020204" pitchFamily="34" charset="0"/>
              <a:buChar char="•"/>
            </a:pPr>
            <a:r>
              <a:rPr lang="en-GB" b="0" i="0" dirty="0">
                <a:solidFill>
                  <a:srgbClr val="181818"/>
                </a:solidFill>
                <a:effectLst/>
                <a:latin typeface="Century Gothic" panose="020B0502020202020204" pitchFamily="34" charset="0"/>
              </a:rPr>
              <a:t>What wor</a:t>
            </a:r>
            <a:r>
              <a:rPr lang="en-GB" dirty="0">
                <a:solidFill>
                  <a:srgbClr val="181818"/>
                </a:solidFill>
                <a:latin typeface="Century Gothic" panose="020B0502020202020204" pitchFamily="34" charset="0"/>
              </a:rPr>
              <a:t>k is done</a:t>
            </a:r>
          </a:p>
          <a:p>
            <a:pPr marL="285750" indent="-285750">
              <a:buFont typeface="Arial" panose="020B0604020202020204" pitchFamily="34" charset="0"/>
              <a:buChar char="•"/>
            </a:pPr>
            <a:endParaRPr lang="en-GB" dirty="0">
              <a:solidFill>
                <a:srgbClr val="181818"/>
              </a:solidFill>
              <a:latin typeface="Century Gothic" panose="020B0502020202020204" pitchFamily="34" charset="0"/>
            </a:endParaRPr>
          </a:p>
          <a:p>
            <a:pPr marL="285750" indent="-285750">
              <a:buFont typeface="Arial" panose="020B0604020202020204" pitchFamily="34" charset="0"/>
              <a:buChar char="•"/>
            </a:pPr>
            <a:r>
              <a:rPr lang="en-GB" b="0" i="0" dirty="0">
                <a:solidFill>
                  <a:srgbClr val="181818"/>
                </a:solidFill>
                <a:effectLst/>
                <a:latin typeface="Century Gothic" panose="020B0502020202020204" pitchFamily="34" charset="0"/>
              </a:rPr>
              <a:t>What you have achieve</a:t>
            </a:r>
            <a:r>
              <a:rPr lang="en-GB" dirty="0">
                <a:solidFill>
                  <a:srgbClr val="181818"/>
                </a:solidFill>
                <a:latin typeface="Century Gothic" panose="020B0502020202020204" pitchFamily="34" charset="0"/>
              </a:rPr>
              <a:t>d</a:t>
            </a:r>
          </a:p>
          <a:p>
            <a:pPr marL="285750" indent="-285750">
              <a:buFont typeface="Arial" panose="020B0604020202020204" pitchFamily="34" charset="0"/>
              <a:buChar char="•"/>
            </a:pPr>
            <a:endParaRPr lang="en-GB" b="0" i="0" dirty="0">
              <a:solidFill>
                <a:srgbClr val="181818"/>
              </a:solidFill>
              <a:effectLst/>
              <a:latin typeface="Century Gothic" panose="020B0502020202020204" pitchFamily="34" charset="0"/>
            </a:endParaRPr>
          </a:p>
          <a:p>
            <a:pPr marL="285750" indent="-285750">
              <a:buFont typeface="Arial" panose="020B0604020202020204" pitchFamily="34" charset="0"/>
              <a:buChar char="•"/>
            </a:pPr>
            <a:r>
              <a:rPr lang="en-GB" b="0" i="0" dirty="0">
                <a:solidFill>
                  <a:srgbClr val="181818"/>
                </a:solidFill>
                <a:effectLst/>
                <a:latin typeface="Century Gothic" panose="020B0502020202020204" pitchFamily="34" charset="0"/>
              </a:rPr>
              <a:t>What dangers there are for your workers</a:t>
            </a:r>
          </a:p>
          <a:p>
            <a:pPr marL="285750" indent="-285750">
              <a:buFont typeface="Arial" panose="020B0604020202020204" pitchFamily="34" charset="0"/>
              <a:buChar char="•"/>
            </a:pPr>
            <a:endParaRPr lang="en-GB" dirty="0">
              <a:solidFill>
                <a:srgbClr val="181818"/>
              </a:solidFill>
              <a:latin typeface="Century Gothic" panose="020B0502020202020204" pitchFamily="34" charset="0"/>
            </a:endParaRPr>
          </a:p>
          <a:p>
            <a:pPr marL="285750" indent="-285750">
              <a:buFont typeface="Arial" panose="020B0604020202020204" pitchFamily="34" charset="0"/>
              <a:buChar char="•"/>
            </a:pPr>
            <a:r>
              <a:rPr lang="en-GB" dirty="0">
                <a:solidFill>
                  <a:srgbClr val="181818"/>
                </a:solidFill>
                <a:latin typeface="Century Gothic" panose="020B0502020202020204" pitchFamily="34" charset="0"/>
              </a:rPr>
              <a:t>How this helped westward expansion and the development of the USA.</a:t>
            </a:r>
            <a:endParaRPr lang="en-GB" b="0" i="0" dirty="0">
              <a:solidFill>
                <a:srgbClr val="181818"/>
              </a:solidFill>
              <a:effectLst/>
              <a:latin typeface="Century Gothic" panose="020B0502020202020204" pitchFamily="34" charset="0"/>
            </a:endParaRPr>
          </a:p>
        </p:txBody>
      </p:sp>
      <p:sp>
        <p:nvSpPr>
          <p:cNvPr id="7" name="Rectangle 6">
            <a:extLst>
              <a:ext uri="{FF2B5EF4-FFF2-40B4-BE49-F238E27FC236}">
                <a16:creationId xmlns:a16="http://schemas.microsoft.com/office/drawing/2014/main" id="{638C145C-BCA6-4E57-A3B1-ADE71DC95F4A}"/>
              </a:ext>
            </a:extLst>
          </p:cNvPr>
          <p:cNvSpPr/>
          <p:nvPr/>
        </p:nvSpPr>
        <p:spPr>
          <a:xfrm>
            <a:off x="1929779" y="1598575"/>
            <a:ext cx="4967578" cy="369332"/>
          </a:xfrm>
          <a:prstGeom prst="rect">
            <a:avLst/>
          </a:prstGeom>
        </p:spPr>
        <p:txBody>
          <a:bodyPr wrap="none">
            <a:spAutoFit/>
          </a:bodyPr>
          <a:lstStyle/>
          <a:p>
            <a:r>
              <a:rPr lang="en-GB" dirty="0">
                <a:hlinkClick r:id="rId6"/>
              </a:rPr>
              <a:t>https://www.youtube.com/watch?v=wvQyBcbHJkg</a:t>
            </a:r>
            <a:endParaRPr lang="en-GB" dirty="0"/>
          </a:p>
        </p:txBody>
      </p:sp>
      <p:pic>
        <p:nvPicPr>
          <p:cNvPr id="8" name="Picture 7">
            <a:extLst>
              <a:ext uri="{FF2B5EF4-FFF2-40B4-BE49-F238E27FC236}">
                <a16:creationId xmlns:a16="http://schemas.microsoft.com/office/drawing/2014/main" id="{648B62A1-F43D-44EF-9904-0F23220BA48D}"/>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1287159" y="1378526"/>
            <a:ext cx="515669" cy="810660"/>
          </a:xfrm>
          <a:prstGeom prst="rect">
            <a:avLst/>
          </a:prstGeom>
        </p:spPr>
      </p:pic>
      <p:pic>
        <p:nvPicPr>
          <p:cNvPr id="10" name="Picture 9" descr="A group of people standing in front of a crowd&#10;&#10;Description automatically generated">
            <a:extLst>
              <a:ext uri="{FF2B5EF4-FFF2-40B4-BE49-F238E27FC236}">
                <a16:creationId xmlns:a16="http://schemas.microsoft.com/office/drawing/2014/main" id="{52A2A74E-111A-4A4A-AD24-017E591E000F}"/>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468607" y="3999833"/>
            <a:ext cx="2857500" cy="2162175"/>
          </a:xfrm>
          <a:prstGeom prst="rect">
            <a:avLst/>
          </a:prstGeom>
        </p:spPr>
      </p:pic>
      <p:pic>
        <p:nvPicPr>
          <p:cNvPr id="13" name="Picture 12" descr="A group of people standing in front of a crowd&#10;&#10;Description automatically generated">
            <a:extLst>
              <a:ext uri="{FF2B5EF4-FFF2-40B4-BE49-F238E27FC236}">
                <a16:creationId xmlns:a16="http://schemas.microsoft.com/office/drawing/2014/main" id="{5F4D0DD7-649A-4664-8EA0-DDECE7908017}"/>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8531141" y="3999833"/>
            <a:ext cx="2947497" cy="2162175"/>
          </a:xfrm>
          <a:prstGeom prst="rect">
            <a:avLst/>
          </a:prstGeom>
        </p:spPr>
      </p:pic>
      <p:pic>
        <p:nvPicPr>
          <p:cNvPr id="15" name="Picture 14">
            <a:hlinkClick r:id="rId13" action="ppaction://hlinksldjump"/>
            <a:extLst>
              <a:ext uri="{FF2B5EF4-FFF2-40B4-BE49-F238E27FC236}">
                <a16:creationId xmlns:a16="http://schemas.microsoft.com/office/drawing/2014/main" id="{176C93BB-3FD9-4673-A8B7-637CDCDB4A8B}"/>
              </a:ext>
            </a:extLst>
          </p:cNvPr>
          <p:cNvPicPr>
            <a:picLocks noChangeAspect="1"/>
          </p:cNvPicPr>
          <p:nvPr/>
        </p:nvPicPr>
        <p:blipFill>
          <a:blip r:embed="rId14">
            <a:extLst>
              <a:ext uri="{28A0092B-C50C-407E-A947-70E740481C1C}">
                <a14:useLocalDpi xmlns:a14="http://schemas.microsoft.com/office/drawing/2010/main" val="0"/>
              </a:ext>
              <a:ext uri="{837473B0-CC2E-450A-ABE3-18F120FF3D39}">
                <a1611:picAttrSrcUrl xmlns:a1611="http://schemas.microsoft.com/office/drawing/2016/11/main" r:id="rId15"/>
              </a:ext>
            </a:extLst>
          </a:blip>
          <a:stretch>
            <a:fillRect/>
          </a:stretch>
        </p:blipFill>
        <p:spPr>
          <a:xfrm flipH="1">
            <a:off x="11330841" y="6098809"/>
            <a:ext cx="738332" cy="590666"/>
          </a:xfrm>
          <a:prstGeom prst="rect">
            <a:avLst/>
          </a:prstGeom>
        </p:spPr>
      </p:pic>
      <p:sp>
        <p:nvSpPr>
          <p:cNvPr id="16" name="TextBox 15">
            <a:extLst>
              <a:ext uri="{FF2B5EF4-FFF2-40B4-BE49-F238E27FC236}">
                <a16:creationId xmlns:a16="http://schemas.microsoft.com/office/drawing/2014/main" id="{58F8702D-3BDA-4D46-AE75-C381D95C587F}"/>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044806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63D330-629B-46F0-8FFD-970FBA6DC75B}"/>
              </a:ext>
            </a:extLst>
          </p:cNvPr>
          <p:cNvPicPr>
            <a:picLocks noChangeAspect="1"/>
          </p:cNvPicPr>
          <p:nvPr/>
        </p:nvPicPr>
        <p:blipFill>
          <a:blip r:embed="rId2"/>
          <a:stretch>
            <a:fillRect/>
          </a:stretch>
        </p:blipFill>
        <p:spPr>
          <a:xfrm>
            <a:off x="5066522" y="139725"/>
            <a:ext cx="6661682" cy="6578549"/>
          </a:xfrm>
          <a:prstGeom prst="rect">
            <a:avLst/>
          </a:prstGeom>
          <a:ln w="34925">
            <a:solidFill>
              <a:schemeClr val="tx1"/>
            </a:solidFill>
          </a:ln>
        </p:spPr>
      </p:pic>
      <p:sp>
        <p:nvSpPr>
          <p:cNvPr id="3" name="TextBox 2">
            <a:extLst>
              <a:ext uri="{FF2B5EF4-FFF2-40B4-BE49-F238E27FC236}">
                <a16:creationId xmlns:a16="http://schemas.microsoft.com/office/drawing/2014/main" id="{F8CF5F0B-01C5-4C65-8BBD-0A5EA7AEEC7F}"/>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sp>
        <p:nvSpPr>
          <p:cNvPr id="4" name="TextBox 3">
            <a:extLst>
              <a:ext uri="{FF2B5EF4-FFF2-40B4-BE49-F238E27FC236}">
                <a16:creationId xmlns:a16="http://schemas.microsoft.com/office/drawing/2014/main" id="{CEFE801E-E6B9-4E47-9E73-79D010D2576D}"/>
              </a:ext>
            </a:extLst>
          </p:cNvPr>
          <p:cNvSpPr txBox="1"/>
          <p:nvPr/>
        </p:nvSpPr>
        <p:spPr>
          <a:xfrm>
            <a:off x="212436" y="1028342"/>
            <a:ext cx="4583499" cy="4801314"/>
          </a:xfrm>
          <a:prstGeom prst="rect">
            <a:avLst/>
          </a:prstGeom>
          <a:solidFill>
            <a:schemeClr val="accent4">
              <a:lumMod val="60000"/>
              <a:lumOff val="40000"/>
            </a:schemeClr>
          </a:solidFill>
          <a:ln w="28575">
            <a:solidFill>
              <a:schemeClr val="tx1"/>
            </a:solidFill>
          </a:ln>
        </p:spPr>
        <p:txBody>
          <a:bodyPr wrap="square" rtlCol="0">
            <a:spAutoFit/>
          </a:bodyPr>
          <a:lstStyle/>
          <a:p>
            <a:r>
              <a:rPr lang="en-GB" dirty="0">
                <a:latin typeface="Comic Sans MS" panose="030F0702030302020204" pitchFamily="66" charset="0"/>
              </a:rPr>
              <a:t>For each of the causes listed please write an explanation of how this led to civil war.</a:t>
            </a:r>
          </a:p>
          <a:p>
            <a:pPr marL="285750" indent="-285750">
              <a:buFont typeface="Arial" panose="020B0604020202020204" pitchFamily="34" charset="0"/>
              <a:buChar char="•"/>
            </a:pPr>
            <a:r>
              <a:rPr lang="en-GB" dirty="0">
                <a:latin typeface="Comic Sans MS" panose="030F0702030302020204" pitchFamily="66" charset="0"/>
              </a:rPr>
              <a:t>You may need to write in full sentences. </a:t>
            </a:r>
          </a:p>
          <a:p>
            <a:endParaRPr lang="en-GB" dirty="0">
              <a:latin typeface="Comic Sans MS" panose="030F0702030302020204" pitchFamily="66" charset="0"/>
            </a:endParaRPr>
          </a:p>
          <a:p>
            <a:pPr marL="285750" indent="-285750">
              <a:buFont typeface="Arial" panose="020B0604020202020204" pitchFamily="34" charset="0"/>
              <a:buChar char="•"/>
            </a:pPr>
            <a:r>
              <a:rPr lang="en-GB" dirty="0">
                <a:latin typeface="Comic Sans MS" panose="030F0702030302020204" pitchFamily="66" charset="0"/>
              </a:rPr>
              <a:t>You may need to also give details of the event to ensure your explanation is clear.</a:t>
            </a:r>
          </a:p>
          <a:p>
            <a:pPr marL="285750" indent="-285750">
              <a:buFont typeface="Arial" panose="020B0604020202020204" pitchFamily="34" charset="0"/>
              <a:buChar char="•"/>
            </a:pPr>
            <a:endParaRPr lang="en-GB" dirty="0">
              <a:latin typeface="Comic Sans MS" panose="030F0702030302020204" pitchFamily="66" charset="0"/>
            </a:endParaRPr>
          </a:p>
          <a:p>
            <a:pPr marL="285750" indent="-285750">
              <a:buFont typeface="Arial" panose="020B0604020202020204" pitchFamily="34" charset="0"/>
              <a:buChar char="•"/>
            </a:pPr>
            <a:r>
              <a:rPr lang="en-GB" dirty="0">
                <a:latin typeface="Comic Sans MS" panose="030F0702030302020204" pitchFamily="66" charset="0"/>
              </a:rPr>
              <a:t>You can use the sentence starters or start each one using your own words.</a:t>
            </a:r>
          </a:p>
          <a:p>
            <a:pPr marL="285750" indent="-285750">
              <a:buFont typeface="Arial" panose="020B0604020202020204" pitchFamily="34" charset="0"/>
              <a:buChar char="•"/>
            </a:pPr>
            <a:endParaRPr lang="en-GB" dirty="0">
              <a:latin typeface="Comic Sans MS" panose="030F0702030302020204" pitchFamily="66" charset="0"/>
            </a:endParaRPr>
          </a:p>
          <a:p>
            <a:pPr marL="285750" indent="-285750">
              <a:buFont typeface="Arial" panose="020B0604020202020204" pitchFamily="34" charset="0"/>
              <a:buChar char="•"/>
            </a:pPr>
            <a:r>
              <a:rPr lang="en-GB" dirty="0">
                <a:latin typeface="Comic Sans MS" panose="030F0702030302020204" pitchFamily="66" charset="0"/>
              </a:rPr>
              <a:t>Do not write on the slide- there is not enough room. You can type in a new document or copy/paste and print sheet/ write on paper and photograph.</a:t>
            </a:r>
          </a:p>
        </p:txBody>
      </p:sp>
      <p:sp>
        <p:nvSpPr>
          <p:cNvPr id="5" name="TextBox 4">
            <a:extLst>
              <a:ext uri="{FF2B5EF4-FFF2-40B4-BE49-F238E27FC236}">
                <a16:creationId xmlns:a16="http://schemas.microsoft.com/office/drawing/2014/main" id="{35DA7951-654D-4C6B-B00E-B50C443CC539}"/>
              </a:ext>
            </a:extLst>
          </p:cNvPr>
          <p:cNvSpPr txBox="1"/>
          <p:nvPr/>
        </p:nvSpPr>
        <p:spPr>
          <a:xfrm>
            <a:off x="7368074" y="3608458"/>
            <a:ext cx="4264090" cy="461665"/>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Uncle Tom’s Cabin was a ………It affected people’s views because…………..and lead to conflict because…..</a:t>
            </a:r>
          </a:p>
        </p:txBody>
      </p:sp>
      <p:sp>
        <p:nvSpPr>
          <p:cNvPr id="6" name="Rectangle 5">
            <a:extLst>
              <a:ext uri="{FF2B5EF4-FFF2-40B4-BE49-F238E27FC236}">
                <a16:creationId xmlns:a16="http://schemas.microsoft.com/office/drawing/2014/main" id="{36093FD2-84BA-45FE-9031-B8DD9391DF59}"/>
              </a:ext>
            </a:extLst>
          </p:cNvPr>
          <p:cNvSpPr/>
          <p:nvPr/>
        </p:nvSpPr>
        <p:spPr>
          <a:xfrm>
            <a:off x="7368074" y="1333019"/>
            <a:ext cx="4145902" cy="461665"/>
          </a:xfrm>
          <a:prstGeom prst="rect">
            <a:avLst/>
          </a:prstGeom>
        </p:spPr>
        <p:txBody>
          <a:bodyPr wrap="square">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Differences between North and South included……..This would lead to tension as…</a:t>
            </a:r>
          </a:p>
        </p:txBody>
      </p:sp>
      <p:sp>
        <p:nvSpPr>
          <p:cNvPr id="7" name="Rectangle 6">
            <a:extLst>
              <a:ext uri="{FF2B5EF4-FFF2-40B4-BE49-F238E27FC236}">
                <a16:creationId xmlns:a16="http://schemas.microsoft.com/office/drawing/2014/main" id="{8312CE1F-4B36-4D07-8861-7F1BD73F2EB1}"/>
              </a:ext>
            </a:extLst>
          </p:cNvPr>
          <p:cNvSpPr/>
          <p:nvPr/>
        </p:nvSpPr>
        <p:spPr>
          <a:xfrm>
            <a:off x="7368074" y="2062342"/>
            <a:ext cx="4145902" cy="461665"/>
          </a:xfrm>
          <a:prstGeom prst="rect">
            <a:avLst/>
          </a:prstGeom>
        </p:spPr>
        <p:txBody>
          <a:bodyPr wrap="square">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Abolitionists wanted to……..They mainly lived in the North. This led to tension and conflict because…</a:t>
            </a:r>
          </a:p>
        </p:txBody>
      </p:sp>
      <p:sp>
        <p:nvSpPr>
          <p:cNvPr id="8" name="Rectangle 7">
            <a:extLst>
              <a:ext uri="{FF2B5EF4-FFF2-40B4-BE49-F238E27FC236}">
                <a16:creationId xmlns:a16="http://schemas.microsoft.com/office/drawing/2014/main" id="{66A971C4-ABD5-434A-A21E-E6923EBEFC27}"/>
              </a:ext>
            </a:extLst>
          </p:cNvPr>
          <p:cNvSpPr/>
          <p:nvPr/>
        </p:nvSpPr>
        <p:spPr>
          <a:xfrm>
            <a:off x="7368074" y="2560832"/>
            <a:ext cx="4469363" cy="461665"/>
          </a:xfrm>
          <a:prstGeom prst="rect">
            <a:avLst/>
          </a:prstGeom>
        </p:spPr>
        <p:txBody>
          <a:bodyPr wrap="square">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The spread of cotton growing happened in the South. This meant that they would not……..</a:t>
            </a:r>
          </a:p>
        </p:txBody>
      </p:sp>
      <p:sp>
        <p:nvSpPr>
          <p:cNvPr id="9" name="Rectangle 8">
            <a:extLst>
              <a:ext uri="{FF2B5EF4-FFF2-40B4-BE49-F238E27FC236}">
                <a16:creationId xmlns:a16="http://schemas.microsoft.com/office/drawing/2014/main" id="{A97A50F5-444B-489C-84F5-CA5645D58C55}"/>
              </a:ext>
            </a:extLst>
          </p:cNvPr>
          <p:cNvSpPr/>
          <p:nvPr/>
        </p:nvSpPr>
        <p:spPr>
          <a:xfrm>
            <a:off x="7368075" y="3084645"/>
            <a:ext cx="4211216" cy="461665"/>
          </a:xfrm>
          <a:prstGeom prst="rect">
            <a:avLst/>
          </a:prstGeom>
        </p:spPr>
        <p:txBody>
          <a:bodyPr wrap="square">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Westward expansion meant that new states would enter as……….(Look at the compromises)</a:t>
            </a:r>
          </a:p>
        </p:txBody>
      </p:sp>
      <p:sp>
        <p:nvSpPr>
          <p:cNvPr id="10" name="TextBox 9">
            <a:extLst>
              <a:ext uri="{FF2B5EF4-FFF2-40B4-BE49-F238E27FC236}">
                <a16:creationId xmlns:a16="http://schemas.microsoft.com/office/drawing/2014/main" id="{236F4E34-4613-400B-9D44-B57C78D41554}"/>
              </a:ext>
            </a:extLst>
          </p:cNvPr>
          <p:cNvSpPr txBox="1"/>
          <p:nvPr/>
        </p:nvSpPr>
        <p:spPr>
          <a:xfrm>
            <a:off x="7368074" y="4115740"/>
            <a:ext cx="4264090" cy="461665"/>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The underground railroad was actually………This meant that more people in the North learnt…</a:t>
            </a:r>
          </a:p>
        </p:txBody>
      </p:sp>
      <p:sp>
        <p:nvSpPr>
          <p:cNvPr id="11" name="TextBox 10">
            <a:extLst>
              <a:ext uri="{FF2B5EF4-FFF2-40B4-BE49-F238E27FC236}">
                <a16:creationId xmlns:a16="http://schemas.microsoft.com/office/drawing/2014/main" id="{1FD12E33-1CA7-4C63-A1E1-B2985635CA51}"/>
              </a:ext>
            </a:extLst>
          </p:cNvPr>
          <p:cNvSpPr txBox="1"/>
          <p:nvPr/>
        </p:nvSpPr>
        <p:spPr>
          <a:xfrm>
            <a:off x="7368074" y="4623022"/>
            <a:ext cx="4264090" cy="461665"/>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The new railroads from eat to west meant that the North………….</a:t>
            </a:r>
          </a:p>
        </p:txBody>
      </p:sp>
      <p:sp>
        <p:nvSpPr>
          <p:cNvPr id="12" name="TextBox 11">
            <a:extLst>
              <a:ext uri="{FF2B5EF4-FFF2-40B4-BE49-F238E27FC236}">
                <a16:creationId xmlns:a16="http://schemas.microsoft.com/office/drawing/2014/main" id="{3AE881BF-F55E-47BE-A0AD-B65F52DA8069}"/>
              </a:ext>
            </a:extLst>
          </p:cNvPr>
          <p:cNvSpPr txBox="1"/>
          <p:nvPr/>
        </p:nvSpPr>
        <p:spPr>
          <a:xfrm>
            <a:off x="7368074" y="5156537"/>
            <a:ext cx="4264090" cy="276999"/>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This was an attack on…………………</a:t>
            </a:r>
          </a:p>
        </p:txBody>
      </p:sp>
      <p:sp>
        <p:nvSpPr>
          <p:cNvPr id="13" name="TextBox 12">
            <a:extLst>
              <a:ext uri="{FF2B5EF4-FFF2-40B4-BE49-F238E27FC236}">
                <a16:creationId xmlns:a16="http://schemas.microsoft.com/office/drawing/2014/main" id="{03A0FFD8-F1A7-412F-AE88-99D960E96AF5}"/>
              </a:ext>
            </a:extLst>
          </p:cNvPr>
          <p:cNvSpPr txBox="1"/>
          <p:nvPr/>
        </p:nvSpPr>
        <p:spPr>
          <a:xfrm>
            <a:off x="7368074" y="5690052"/>
            <a:ext cx="4264090" cy="461665"/>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latin typeface="Comic Sans MS" panose="030F0702030302020204" pitchFamily="66" charset="0"/>
              </a:rPr>
              <a:t>When Lincoln was elected people in the South worried………………………</a:t>
            </a:r>
          </a:p>
        </p:txBody>
      </p:sp>
      <p:pic>
        <p:nvPicPr>
          <p:cNvPr id="14" name="Picture 13">
            <a:extLst>
              <a:ext uri="{FF2B5EF4-FFF2-40B4-BE49-F238E27FC236}">
                <a16:creationId xmlns:a16="http://schemas.microsoft.com/office/drawing/2014/main" id="{E99140C7-3069-467F-8F1F-4E1AD5133F86}"/>
              </a:ext>
            </a:extLst>
          </p:cNvPr>
          <p:cNvPicPr/>
          <p:nvPr/>
        </p:nvPicPr>
        <p:blipFill rotWithShape="1">
          <a:blip r:embed="rId3">
            <a:extLst>
              <a:ext uri="{28A0092B-C50C-407E-A947-70E740481C1C}">
                <a14:useLocalDpi xmlns:a14="http://schemas.microsoft.com/office/drawing/2010/main" val="0"/>
              </a:ext>
            </a:extLst>
          </a:blip>
          <a:srcRect l="20751" t="54076" r="74442" b="36831"/>
          <a:stretch/>
        </p:blipFill>
        <p:spPr bwMode="auto">
          <a:xfrm>
            <a:off x="1634836" y="203200"/>
            <a:ext cx="455739" cy="480142"/>
          </a:xfrm>
          <a:prstGeom prst="rect">
            <a:avLst/>
          </a:prstGeom>
          <a:noFill/>
          <a:ln>
            <a:noFill/>
          </a:ln>
          <a:extLst>
            <a:ext uri="{53640926-AAD7-44D8-BBD7-CCE9431645EC}">
              <a14:shadowObscured xmlns:a14="http://schemas.microsoft.com/office/drawing/2010/main"/>
            </a:ext>
          </a:extLst>
        </p:spPr>
      </p:pic>
      <p:pic>
        <p:nvPicPr>
          <p:cNvPr id="15" name="Picture 14">
            <a:hlinkClick r:id="rId4" action="ppaction://hlinksldjump"/>
            <a:extLst>
              <a:ext uri="{FF2B5EF4-FFF2-40B4-BE49-F238E27FC236}">
                <a16:creationId xmlns:a16="http://schemas.microsoft.com/office/drawing/2014/main" id="{196216DB-95D1-4427-98E3-F99A71502BA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16" name="TextBox 15">
            <a:extLst>
              <a:ext uri="{FF2B5EF4-FFF2-40B4-BE49-F238E27FC236}">
                <a16:creationId xmlns:a16="http://schemas.microsoft.com/office/drawing/2014/main" id="{B398966A-5243-41FF-9361-61B8EDC930E3}"/>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3548475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639</TotalTime>
  <Words>3569</Words>
  <Application>Microsoft Office PowerPoint</Application>
  <PresentationFormat>Widescreen</PresentationFormat>
  <Paragraphs>335</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Century Gothic</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Gayle Feechan</cp:lastModifiedBy>
  <cp:revision>87</cp:revision>
  <dcterms:created xsi:type="dcterms:W3CDTF">2020-04-12T14:55:52Z</dcterms:created>
  <dcterms:modified xsi:type="dcterms:W3CDTF">2020-05-18T13:51:47Z</dcterms:modified>
</cp:coreProperties>
</file>