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68" r:id="rId4"/>
    <p:sldId id="271" r:id="rId5"/>
    <p:sldId id="270" r:id="rId6"/>
    <p:sldId id="273" r:id="rId7"/>
    <p:sldId id="272" r:id="rId8"/>
    <p:sldId id="274" r:id="rId9"/>
    <p:sldId id="346" r:id="rId10"/>
    <p:sldId id="347" r:id="rId11"/>
    <p:sldId id="345" r:id="rId12"/>
    <p:sldId id="349" r:id="rId13"/>
    <p:sldId id="25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E9C1F1"/>
    <a:srgbClr val="FFFF66"/>
    <a:srgbClr val="CC99FF"/>
    <a:srgbClr val="FF99FF"/>
    <a:srgbClr val="FF0066"/>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250" autoAdjust="0"/>
  </p:normalViewPr>
  <p:slideViewPr>
    <p:cSldViewPr snapToGrid="0">
      <p:cViewPr varScale="1">
        <p:scale>
          <a:sx n="82" d="100"/>
          <a:sy n="82" d="100"/>
        </p:scale>
        <p:origin x="64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F5AC2-10CA-4E65-B5D6-C350E72A83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89BB4D7-289B-4B36-A9AA-CE06F1EB8E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87604B-2D43-43EC-9815-5144C3A6D43D}"/>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2E69982F-81DB-401E-BD9A-C57DDE63C1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4A25DB-29DB-4602-B811-39A4CA87C25F}"/>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281649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18BFE-C528-4D75-AB5A-0D4A30441FA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295989-220D-4216-B887-C365891948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1D6594-E891-4597-8F99-DDA48E00F639}"/>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E0CCBCB0-02B0-44F4-BB38-02BCAB8309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2DEF27-98D8-44B6-AED6-DE54E820B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4533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952CF5-5044-4FD8-85DD-D18E4CB29D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758B6B-3EEE-45BF-AE24-CE396FB1BB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1E0217-AD15-49A7-98C9-9F3A80D33657}"/>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59B7B10A-46B7-4E90-BCE7-ABF0797C9E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D051D3-1A3B-4C7E-BAD0-5A03E7B81B59}"/>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731464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4B02-E9C4-427F-8A35-35F5DF2423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2BD5D5-55C5-458B-951B-5FDE28264D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DC763C-E6FB-479D-B6F3-151CA18492B9}"/>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0DCDDB2B-72EE-4280-8B8A-D3657FC729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F36CAB-BFF3-46E9-9682-75B124C2352C}"/>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8881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4E5C-E305-453F-ABFB-1E5836E93E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0DE95-C0B6-40F4-8085-8D24FD24B1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61219B-0408-45B4-9109-0D683167FE41}"/>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1D30BE0D-5952-4B15-999E-41748865EB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A2518E-E227-46C4-ABDD-11695AA8B29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45874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EF125-895D-4078-AC1C-527610A52E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E313AD-58A7-4C79-9C6A-9875CDBC69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DCC2DE-5934-45DD-9BB3-4709AB32AE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ACB03A-3DCE-40E4-B05C-D76081AA7641}"/>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6" name="Footer Placeholder 5">
            <a:extLst>
              <a:ext uri="{FF2B5EF4-FFF2-40B4-BE49-F238E27FC236}">
                <a16:creationId xmlns:a16="http://schemas.microsoft.com/office/drawing/2014/main" id="{AE7E29DE-DDDE-47B6-93F0-546BA1D7CC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1A1674-F082-49D6-9AE4-E4D7609B88E2}"/>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98686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6B17-3A92-4635-AD9E-7BA5A94C33F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FD798-F4D7-4C11-87F4-14C96A31C6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BD81E2-5130-4472-870B-B23E18FF86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216B22-D2B0-4EB9-BEBB-35A6B1559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92F40B-CA96-4C5B-9515-E0B69A542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3DE37E-49E6-4553-9B25-5910AAD44474}"/>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8" name="Footer Placeholder 7">
            <a:extLst>
              <a:ext uri="{FF2B5EF4-FFF2-40B4-BE49-F238E27FC236}">
                <a16:creationId xmlns:a16="http://schemas.microsoft.com/office/drawing/2014/main" id="{D3FBF935-DAAB-49A8-A520-4B3766B6E5B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1AA1CC-8DA4-4B9B-B199-5A04980F2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84838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2609E-B470-4AA2-8A86-E9F9CBC32D6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E60CB7-A4DB-4C69-A0D6-5641449B555D}"/>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4" name="Footer Placeholder 3">
            <a:extLst>
              <a:ext uri="{FF2B5EF4-FFF2-40B4-BE49-F238E27FC236}">
                <a16:creationId xmlns:a16="http://schemas.microsoft.com/office/drawing/2014/main" id="{943734A3-FCBA-4728-A115-9918C04F5B0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FCBA2C-1130-4793-A966-E1D762522E2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815936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D257A7-749C-4C41-B5DB-6669F7A2580F}"/>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3" name="Footer Placeholder 2">
            <a:extLst>
              <a:ext uri="{FF2B5EF4-FFF2-40B4-BE49-F238E27FC236}">
                <a16:creationId xmlns:a16="http://schemas.microsoft.com/office/drawing/2014/main" id="{0B85613F-7684-44F0-9743-EDC6F557F2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9FB47B8-A7D0-41CB-8B93-0D36ADB6CCD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1534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0735-D457-4108-8F51-62342EC4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D137492-6082-445E-B1DF-A233C6713A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736C0C-CAF2-4AD3-AF63-FF802DC5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6385CB-1848-48CA-8F69-AD69FFEE403E}"/>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6" name="Footer Placeholder 5">
            <a:extLst>
              <a:ext uri="{FF2B5EF4-FFF2-40B4-BE49-F238E27FC236}">
                <a16:creationId xmlns:a16="http://schemas.microsoft.com/office/drawing/2014/main" id="{BB33F74E-2774-480B-A770-93507A064C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136142-0692-4EDA-B5A3-031454DCE7B1}"/>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179212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B263-0F24-4682-B4E8-C8C639896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B50243-6799-421C-BE40-3F4D1EFC4F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B56590-F78D-4E91-B29D-6AFDCA233B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3B017-1B11-4D30-B31C-B0160A437F8C}"/>
              </a:ext>
            </a:extLst>
          </p:cNvPr>
          <p:cNvSpPr>
            <a:spLocks noGrp="1"/>
          </p:cNvSpPr>
          <p:nvPr>
            <p:ph type="dt" sz="half" idx="10"/>
          </p:nvPr>
        </p:nvSpPr>
        <p:spPr/>
        <p:txBody>
          <a:bodyPr/>
          <a:lstStyle/>
          <a:p>
            <a:fld id="{DAF00743-F2D3-4F35-8C15-EFAB0A29F766}" type="datetimeFigureOut">
              <a:rPr lang="en-GB" smtClean="0"/>
              <a:t>18/05/2020</a:t>
            </a:fld>
            <a:endParaRPr lang="en-GB"/>
          </a:p>
        </p:txBody>
      </p:sp>
      <p:sp>
        <p:nvSpPr>
          <p:cNvPr id="6" name="Footer Placeholder 5">
            <a:extLst>
              <a:ext uri="{FF2B5EF4-FFF2-40B4-BE49-F238E27FC236}">
                <a16:creationId xmlns:a16="http://schemas.microsoft.com/office/drawing/2014/main" id="{81772C8E-6547-491E-B3F6-4F155BD133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2CBB5A-1973-4388-854C-E601F8085173}"/>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21088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08EB8A-C5F3-4B3F-8FCD-8EA446977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72193A-15A1-4DFC-A48E-DAAFB3725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D9053A-A41A-4E53-B090-B72103B00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00743-F2D3-4F35-8C15-EFAB0A29F766}" type="datetimeFigureOut">
              <a:rPr lang="en-GB" smtClean="0"/>
              <a:t>18/05/2020</a:t>
            </a:fld>
            <a:endParaRPr lang="en-GB"/>
          </a:p>
        </p:txBody>
      </p:sp>
      <p:sp>
        <p:nvSpPr>
          <p:cNvPr id="5" name="Footer Placeholder 4">
            <a:extLst>
              <a:ext uri="{FF2B5EF4-FFF2-40B4-BE49-F238E27FC236}">
                <a16:creationId xmlns:a16="http://schemas.microsoft.com/office/drawing/2014/main" id="{C7B5BFAF-146C-415D-B0A1-EB0745CE0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C0E6965-8DBA-41FD-9425-72E7EB6434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57638A-2D80-4D8C-9014-3B2E51CC0C0F}" type="slidenum">
              <a:rPr lang="en-GB" smtClean="0"/>
              <a:t>‹#›</a:t>
            </a:fld>
            <a:endParaRPr lang="en-GB"/>
          </a:p>
        </p:txBody>
      </p:sp>
    </p:spTree>
    <p:extLst>
      <p:ext uri="{BB962C8B-B14F-4D97-AF65-F5344CB8AC3E}">
        <p14:creationId xmlns:p14="http://schemas.microsoft.com/office/powerpoint/2010/main" val="69312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5.xml"/><Relationship Id="rId18" Type="http://schemas.openxmlformats.org/officeDocument/2006/relationships/slide" Target="slide10.xml"/><Relationship Id="rId3" Type="http://schemas.openxmlformats.org/officeDocument/2006/relationships/image" Target="../media/image2.png"/><Relationship Id="rId21" Type="http://schemas.openxmlformats.org/officeDocument/2006/relationships/slide" Target="slide13.xml"/><Relationship Id="rId7" Type="http://schemas.openxmlformats.org/officeDocument/2006/relationships/hyperlink" Target="http://www.scottmonty.com/2015/02/you-cant-own-conversation.html" TargetMode="External"/><Relationship Id="rId12" Type="http://schemas.openxmlformats.org/officeDocument/2006/relationships/slide" Target="slide4.xml"/><Relationship Id="rId17" Type="http://schemas.openxmlformats.org/officeDocument/2006/relationships/slide" Target="slide9.xml"/><Relationship Id="rId2" Type="http://schemas.openxmlformats.org/officeDocument/2006/relationships/image" Target="../media/image1.png"/><Relationship Id="rId16" Type="http://schemas.openxmlformats.org/officeDocument/2006/relationships/slide" Target="slide8.xml"/><Relationship Id="rId20" Type="http://schemas.openxmlformats.org/officeDocument/2006/relationships/slide" Target="slide12.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slide" Target="slide3.xml"/><Relationship Id="rId5" Type="http://schemas.openxmlformats.org/officeDocument/2006/relationships/hyperlink" Target="http://www.publicdomainfiles.com/show_file.php?id=13939532414910" TargetMode="External"/><Relationship Id="rId15" Type="http://schemas.openxmlformats.org/officeDocument/2006/relationships/slide" Target="slide7.xml"/><Relationship Id="rId23" Type="http://schemas.openxmlformats.org/officeDocument/2006/relationships/hyperlink" Target="https://pixabay.com/en/light-bulb-idea-enlightenment-plan-1926533/" TargetMode="External"/><Relationship Id="rId10" Type="http://schemas.openxmlformats.org/officeDocument/2006/relationships/slide" Target="slide2.xml"/><Relationship Id="rId19" Type="http://schemas.openxmlformats.org/officeDocument/2006/relationships/slide" Target="slide11.xml"/><Relationship Id="rId4" Type="http://schemas.openxmlformats.org/officeDocument/2006/relationships/image" Target="../media/image3.png"/><Relationship Id="rId9" Type="http://schemas.openxmlformats.org/officeDocument/2006/relationships/hyperlink" Target="https://commons.wikimedia.org/wiki/File:Crypto_key.svg" TargetMode="External"/><Relationship Id="rId14" Type="http://schemas.openxmlformats.org/officeDocument/2006/relationships/slide" Target="slide6.xml"/><Relationship Id="rId22"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7.jpg"/><Relationship Id="rId7" Type="http://schemas.openxmlformats.org/officeDocument/2006/relationships/hyperlink" Target="https://openclipart.org/detail/90871/funky-old-tv"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hyperlink" Target="https://www.youtube.com/watch?v=KaaZasiRzgU" TargetMode="External"/><Relationship Id="rId10" Type="http://schemas.openxmlformats.org/officeDocument/2006/relationships/hyperlink" Target="http://www.scottmonty.com/2015/02/you-cant-own-conversation.html"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hyperlink" Target="http://www.publicdomainpictures.net/view-image.php?image=82930&amp;picture=house-clipart" TargetMode="External"/><Relationship Id="rId5" Type="http://schemas.openxmlformats.org/officeDocument/2006/relationships/image" Target="../media/image7.jpg"/><Relationship Id="rId4" Type="http://schemas.openxmlformats.org/officeDocument/2006/relationships/slide" Target="slide1.xml"/></Relationships>
</file>

<file path=ppt/slides/_rels/slide12.xml.rels><?xml version="1.0" encoding="UTF-8" standalone="yes"?>
<Relationships xmlns="http://schemas.openxmlformats.org/package/2006/relationships"><Relationship Id="rId8" Type="http://schemas.openxmlformats.org/officeDocument/2006/relationships/hyperlink" Target="https://www.youtube.com/watch?v=cGwa8y11wac" TargetMode="External"/><Relationship Id="rId13" Type="http://schemas.openxmlformats.org/officeDocument/2006/relationships/hyperlink" Target="https://pixabay.com/en/computer-email-desktop-pc-297173/" TargetMode="External"/><Relationship Id="rId3" Type="http://schemas.openxmlformats.org/officeDocument/2006/relationships/image" Target="../media/image7.jpg"/><Relationship Id="rId7" Type="http://schemas.openxmlformats.org/officeDocument/2006/relationships/image" Target="../media/image26.jpeg"/><Relationship Id="rId12" Type="http://schemas.openxmlformats.org/officeDocument/2006/relationships/image" Target="../media/image10.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25.jpeg"/><Relationship Id="rId11" Type="http://schemas.openxmlformats.org/officeDocument/2006/relationships/hyperlink" Target="https://www.intriguing-history.com/factory-act-2/" TargetMode="External"/><Relationship Id="rId5" Type="http://schemas.openxmlformats.org/officeDocument/2006/relationships/image" Target="../media/image24.jpeg"/><Relationship Id="rId10" Type="http://schemas.openxmlformats.org/officeDocument/2006/relationships/hyperlink" Target="https://pixabay.com/en/television-vintage-tv-retro-36276/"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scottmonty.com/2015/02/you-cant-own-conversation.html" TargetMode="External"/><Relationship Id="rId5" Type="http://schemas.openxmlformats.org/officeDocument/2006/relationships/image" Target="../media/image4.png"/><Relationship Id="rId4" Type="http://schemas.openxmlformats.org/officeDocument/2006/relationships/hyperlink" Target="http://www.publicdomainpictures.net/view-image.php?image=82930&amp;picture=house-clipart"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publicdomainfiles.com/show_file.php?id=13939532414910"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www.publicdomainpictures.net/view-image.php?image=82930&amp;picture=house-clipart" TargetMode="External"/><Relationship Id="rId5" Type="http://schemas.openxmlformats.org/officeDocument/2006/relationships/image" Target="../media/image7.jpg"/><Relationship Id="rId4" Type="http://schemas.openxmlformats.org/officeDocument/2006/relationships/slide" Target="slide1.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hyperlink" Target="https://pixabay.com/en/computer-email-desktop-pc-297173/" TargetMode="External"/><Relationship Id="rId3" Type="http://schemas.openxmlformats.org/officeDocument/2006/relationships/slide" Target="slide1.xml"/><Relationship Id="rId7" Type="http://schemas.openxmlformats.org/officeDocument/2006/relationships/hyperlink" Target="https://pixabay.com/en/television-vintage-tv-retro-36276/" TargetMode="External"/><Relationship Id="rId12" Type="http://schemas.openxmlformats.org/officeDocument/2006/relationships/image" Target="../media/image10.png"/><Relationship Id="rId2" Type="http://schemas.openxmlformats.org/officeDocument/2006/relationships/hyperlink" Target="https://www.bbc.co.uk/bitesize/guides/zf7fr82/revision/1" TargetMode="Externa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9.jpeg"/><Relationship Id="rId5" Type="http://schemas.openxmlformats.org/officeDocument/2006/relationships/hyperlink" Target="http://www.publicdomainpictures.net/view-image.php?image=82930&amp;picture=house-clipart" TargetMode="External"/><Relationship Id="rId10" Type="http://schemas.openxmlformats.org/officeDocument/2006/relationships/image" Target="../media/image2.png"/><Relationship Id="rId4" Type="http://schemas.openxmlformats.org/officeDocument/2006/relationships/image" Target="../media/image7.jpg"/><Relationship Id="rId9" Type="http://schemas.openxmlformats.org/officeDocument/2006/relationships/hyperlink" Target="http://www.scottmonty.com/2015/02/you-cant-own-conversation.html" TargetMode="External"/><Relationship Id="rId14" Type="http://schemas.openxmlformats.org/officeDocument/2006/relationships/hyperlink" Target="https://kids.britannica.com/students/article/British-Empire/627769"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7.jpg"/><Relationship Id="rId7" Type="http://schemas.openxmlformats.org/officeDocument/2006/relationships/hyperlink" Target="https://pixabay.com/en/boy-computer-home-office-male-man-1297397/"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hyperlink" Target="https://pixabay.com/en/computer-email-desktop-pc-297173/" TargetMode="External"/><Relationship Id="rId5" Type="http://schemas.openxmlformats.org/officeDocument/2006/relationships/hyperlink" Target="https://www.bbc.co.uk/bitesize/guides/zvmv4wx/revision/1" TargetMode="External"/><Relationship Id="rId10" Type="http://schemas.openxmlformats.org/officeDocument/2006/relationships/image" Target="../media/image10.png"/><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hyperlink" Target="http://www.publicdomainpictures.net/view-image.php?image=82930&amp;picture=house-clipart" TargetMode="External"/><Relationship Id="rId5" Type="http://schemas.openxmlformats.org/officeDocument/2006/relationships/image" Target="../media/image7.jpg"/><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8" Type="http://schemas.openxmlformats.org/officeDocument/2006/relationships/hyperlink" Target="https://pixabay.com/en/computer-email-desktop-pc-297173/" TargetMode="External"/><Relationship Id="rId3" Type="http://schemas.openxmlformats.org/officeDocument/2006/relationships/image" Target="../media/image15.wmf"/><Relationship Id="rId7" Type="http://schemas.openxmlformats.org/officeDocument/2006/relationships/image" Target="../media/image10.png"/><Relationship Id="rId12" Type="http://schemas.openxmlformats.org/officeDocument/2006/relationships/image" Target="../media/image1.png"/><Relationship Id="rId2" Type="http://schemas.openxmlformats.org/officeDocument/2006/relationships/image" Target="../media/image14.wmf"/><Relationship Id="rId1" Type="http://schemas.openxmlformats.org/officeDocument/2006/relationships/slideLayout" Target="../slideLayouts/slideLayout7.xml"/><Relationship Id="rId6" Type="http://schemas.openxmlformats.org/officeDocument/2006/relationships/hyperlink" Target="https://historylearning.com/great-britain-1700-to-1900/indrevo/domestic-system/" TargetMode="External"/><Relationship Id="rId11" Type="http://schemas.openxmlformats.org/officeDocument/2006/relationships/hyperlink" Target="http://www.publicdomainpictures.net/view-image.php?image=82930&amp;picture=house-clipart" TargetMode="External"/><Relationship Id="rId5" Type="http://schemas.openxmlformats.org/officeDocument/2006/relationships/hyperlink" Target="https://pixabay.com/en/painter-tux-art-artist-beret-161318/" TargetMode="External"/><Relationship Id="rId10" Type="http://schemas.openxmlformats.org/officeDocument/2006/relationships/image" Target="../media/image7.jpg"/><Relationship Id="rId4" Type="http://schemas.openxmlformats.org/officeDocument/2006/relationships/image" Target="../media/image16.png"/><Relationship Id="rId9" Type="http://schemas.openxmlformats.org/officeDocument/2006/relationships/slide" Target="slide1.xml"/></Relationships>
</file>

<file path=ppt/slides/_rels/slide7.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png"/><Relationship Id="rId7" Type="http://schemas.openxmlformats.org/officeDocument/2006/relationships/hyperlink" Target="https://pixabay.com/en/computer-email-desktop-pc-297173/" TargetMode="External"/><Relationship Id="rId12"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hyperlink" Target="https://www.bbc.co.uk/bitesize/guides/zvmv4wx/revision/2" TargetMode="External"/><Relationship Id="rId5" Type="http://schemas.openxmlformats.org/officeDocument/2006/relationships/hyperlink" Target="https://interestingengineering.com/27-inventions-of-the-industrial-revolution-that-changed-the-world" TargetMode="External"/><Relationship Id="rId10" Type="http://schemas.openxmlformats.org/officeDocument/2006/relationships/hyperlink" Target="http://www.publicdomainpictures.net/view-image.php?image=82930&amp;picture=house-clipart" TargetMode="External"/><Relationship Id="rId4" Type="http://schemas.openxmlformats.org/officeDocument/2006/relationships/hyperlink" Target="https://schoolshistory.org.uk/topics/british-history/industrial-revolution/inventors-and-inventions/" TargetMode="External"/><Relationship Id="rId9" Type="http://schemas.openxmlformats.org/officeDocument/2006/relationships/image" Target="../media/image7.jpg"/></Relationships>
</file>

<file path=ppt/slides/_rels/slide8.xml.rels><?xml version="1.0" encoding="UTF-8" standalone="yes"?>
<Relationships xmlns="http://schemas.openxmlformats.org/package/2006/relationships"><Relationship Id="rId8" Type="http://schemas.openxmlformats.org/officeDocument/2006/relationships/hyperlink" Target="https://www.youtube.com/watch?v=oHhqzoqFqew" TargetMode="External"/><Relationship Id="rId3" Type="http://schemas.openxmlformats.org/officeDocument/2006/relationships/image" Target="../media/image7.jpg"/><Relationship Id="rId7" Type="http://schemas.openxmlformats.org/officeDocument/2006/relationships/hyperlink" Target="http://www.publicdomainfiles.com/show_file.php?id=13504596021712" TargetMode="External"/><Relationship Id="rId12" Type="http://schemas.openxmlformats.org/officeDocument/2006/relationships/image" Target="../media/image19.gif"/><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hyperlink" Target="https://pixabay.com/en/television-vintage-tv-retro-36276/" TargetMode="External"/><Relationship Id="rId5" Type="http://schemas.openxmlformats.org/officeDocument/2006/relationships/image" Target="../media/image1.png"/><Relationship Id="rId10" Type="http://schemas.openxmlformats.org/officeDocument/2006/relationships/image" Target="../media/image8.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www.youtube.com/watch?v=x9BdVHCuNPs" TargetMode="Externa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hyperlink" Target="http://www.publicdomainfiles.com/show_file.php?id=13939532414910" TargetMode="External"/><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www.publicdomainpictures.net/view-image.php?image=82930&amp;picture=house-clipart" TargetMode="Externa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EBC806-D2D9-4D3A-8C75-555C2FE596EE}"/>
              </a:ext>
            </a:extLst>
          </p:cNvPr>
          <p:cNvSpPr txBox="1"/>
          <p:nvPr/>
        </p:nvSpPr>
        <p:spPr>
          <a:xfrm>
            <a:off x="2623127" y="101600"/>
            <a:ext cx="6742546" cy="769441"/>
          </a:xfrm>
          <a:prstGeom prst="rect">
            <a:avLst/>
          </a:prstGeom>
          <a:solidFill>
            <a:srgbClr val="00B050"/>
          </a:solidFill>
          <a:ln w="38100">
            <a:solidFill>
              <a:schemeClr val="tx1"/>
            </a:solidFill>
          </a:ln>
        </p:spPr>
        <p:txBody>
          <a:bodyPr wrap="square" rtlCol="0">
            <a:spAutoFit/>
          </a:bodyPr>
          <a:lstStyle/>
          <a:p>
            <a:pPr algn="ctr"/>
            <a:r>
              <a:rPr lang="en-GB" sz="2400" b="1" u="sng" dirty="0">
                <a:latin typeface="Century Gothic" panose="020B0502020202020204" pitchFamily="34" charset="0"/>
              </a:rPr>
              <a:t>Y7 History Home Learning; June – July 2020</a:t>
            </a:r>
          </a:p>
          <a:p>
            <a:pPr algn="ctr"/>
            <a:r>
              <a:rPr lang="en-GB" sz="2000" b="1" u="sng" dirty="0">
                <a:latin typeface="Century Gothic" panose="020B0502020202020204" pitchFamily="34" charset="0"/>
              </a:rPr>
              <a:t>The Industrial Revolution</a:t>
            </a:r>
          </a:p>
        </p:txBody>
      </p:sp>
      <p:graphicFrame>
        <p:nvGraphicFramePr>
          <p:cNvPr id="5" name="Table 5">
            <a:extLst>
              <a:ext uri="{FF2B5EF4-FFF2-40B4-BE49-F238E27FC236}">
                <a16:creationId xmlns:a16="http://schemas.microsoft.com/office/drawing/2014/main" id="{3B652430-83D3-408D-91C4-2D8694228499}"/>
              </a:ext>
            </a:extLst>
          </p:cNvPr>
          <p:cNvGraphicFramePr>
            <a:graphicFrameLocks noGrp="1"/>
          </p:cNvGraphicFramePr>
          <p:nvPr>
            <p:extLst>
              <p:ext uri="{D42A27DB-BD31-4B8C-83A1-F6EECF244321}">
                <p14:modId xmlns:p14="http://schemas.microsoft.com/office/powerpoint/2010/main" val="184120737"/>
              </p:ext>
            </p:extLst>
          </p:nvPr>
        </p:nvGraphicFramePr>
        <p:xfrm>
          <a:off x="249380" y="930634"/>
          <a:ext cx="11637820" cy="5868942"/>
        </p:xfrm>
        <a:graphic>
          <a:graphicData uri="http://schemas.openxmlformats.org/drawingml/2006/table">
            <a:tbl>
              <a:tblPr firstRow="1" bandRow="1">
                <a:tableStyleId>{5940675A-B579-460E-94D1-54222C63F5DA}</a:tableStyleId>
              </a:tblPr>
              <a:tblGrid>
                <a:gridCol w="2909455">
                  <a:extLst>
                    <a:ext uri="{9D8B030D-6E8A-4147-A177-3AD203B41FA5}">
                      <a16:colId xmlns:a16="http://schemas.microsoft.com/office/drawing/2014/main" val="2945461416"/>
                    </a:ext>
                  </a:extLst>
                </a:gridCol>
                <a:gridCol w="2909455">
                  <a:extLst>
                    <a:ext uri="{9D8B030D-6E8A-4147-A177-3AD203B41FA5}">
                      <a16:colId xmlns:a16="http://schemas.microsoft.com/office/drawing/2014/main" val="2307578809"/>
                    </a:ext>
                  </a:extLst>
                </a:gridCol>
                <a:gridCol w="2909455">
                  <a:extLst>
                    <a:ext uri="{9D8B030D-6E8A-4147-A177-3AD203B41FA5}">
                      <a16:colId xmlns:a16="http://schemas.microsoft.com/office/drawing/2014/main" val="109063"/>
                    </a:ext>
                  </a:extLst>
                </a:gridCol>
                <a:gridCol w="2909455">
                  <a:extLst>
                    <a:ext uri="{9D8B030D-6E8A-4147-A177-3AD203B41FA5}">
                      <a16:colId xmlns:a16="http://schemas.microsoft.com/office/drawing/2014/main" val="2285521"/>
                    </a:ext>
                  </a:extLst>
                </a:gridCol>
              </a:tblGrid>
              <a:tr h="1076908">
                <a:tc>
                  <a:txBody>
                    <a:bodyPr/>
                    <a:lstStyle/>
                    <a:p>
                      <a:endParaRPr lang="en-GB" dirty="0"/>
                    </a:p>
                  </a:txBody>
                  <a:tcPr/>
                </a:tc>
                <a:tc>
                  <a:txBody>
                    <a:bodyPr/>
                    <a:lstStyle/>
                    <a:p>
                      <a:endParaRPr lang="en-GB" dirty="0"/>
                    </a:p>
                  </a:txBody>
                  <a:tcPr>
                    <a:solidFill>
                      <a:srgbClr val="33CC33"/>
                    </a:solidFill>
                  </a:tcPr>
                </a:tc>
                <a:tc>
                  <a:txBody>
                    <a:bodyPr/>
                    <a:lstStyle/>
                    <a:p>
                      <a:endParaRPr lang="en-GB" dirty="0"/>
                    </a:p>
                  </a:txBody>
                  <a:tcPr/>
                </a:tc>
                <a:tc rowSpan="5">
                  <a:txBody>
                    <a:bodyPr/>
                    <a:lstStyle/>
                    <a:p>
                      <a:endParaRPr lang="en-GB" dirty="0"/>
                    </a:p>
                  </a:txBody>
                  <a:tcPr>
                    <a:solidFill>
                      <a:schemeClr val="bg1"/>
                    </a:solidFill>
                  </a:tcPr>
                </a:tc>
                <a:extLst>
                  <a:ext uri="{0D108BD9-81ED-4DB2-BD59-A6C34878D82A}">
                    <a16:rowId xmlns:a16="http://schemas.microsoft.com/office/drawing/2014/main" val="2512074179"/>
                  </a:ext>
                </a:extLst>
              </a:tr>
              <a:tr h="1115632">
                <a:tc>
                  <a:txBody>
                    <a:bodyPr/>
                    <a:lstStyle/>
                    <a:p>
                      <a:endParaRPr lang="en-GB" dirty="0"/>
                    </a:p>
                  </a:txBody>
                  <a:tcPr>
                    <a:noFill/>
                  </a:tcPr>
                </a:tc>
                <a:tc>
                  <a:txBody>
                    <a:bodyPr/>
                    <a:lstStyle/>
                    <a:p>
                      <a:endParaRPr lang="en-GB" dirty="0"/>
                    </a:p>
                  </a:txBody>
                  <a:tcPr>
                    <a:noFill/>
                  </a:tcPr>
                </a:tc>
                <a:tc>
                  <a:txBody>
                    <a:bodyPr/>
                    <a:lstStyle/>
                    <a:p>
                      <a:endParaRPr lang="en-GB" dirty="0"/>
                    </a:p>
                  </a:txBody>
                  <a:tcPr>
                    <a:solidFill>
                      <a:srgbClr val="33CC33"/>
                    </a:solidFill>
                  </a:tcPr>
                </a:tc>
                <a:tc vMerge="1">
                  <a:txBody>
                    <a:bodyPr/>
                    <a:lstStyle/>
                    <a:p>
                      <a:endParaRPr lang="en-GB" dirty="0"/>
                    </a:p>
                  </a:txBody>
                  <a:tcPr/>
                </a:tc>
                <a:extLst>
                  <a:ext uri="{0D108BD9-81ED-4DB2-BD59-A6C34878D82A}">
                    <a16:rowId xmlns:a16="http://schemas.microsoft.com/office/drawing/2014/main" val="3185366584"/>
                  </a:ext>
                </a:extLst>
              </a:tr>
              <a:tr h="1174128">
                <a:tc>
                  <a:txBody>
                    <a:bodyPr/>
                    <a:lstStyle/>
                    <a:p>
                      <a:endParaRPr lang="en-GB" dirty="0">
                        <a:solidFill>
                          <a:srgbClr val="FFC000"/>
                        </a:solidFill>
                      </a:endParaRPr>
                    </a:p>
                  </a:txBody>
                  <a:tcPr>
                    <a:noFill/>
                  </a:tcPr>
                </a:tc>
                <a:tc>
                  <a:txBody>
                    <a:bodyPr/>
                    <a:lstStyle/>
                    <a:p>
                      <a:endParaRPr lang="en-GB" dirty="0"/>
                    </a:p>
                  </a:txBody>
                  <a:tcPr>
                    <a:solidFill>
                      <a:srgbClr val="92D050"/>
                    </a:solidFill>
                  </a:tcPr>
                </a:tc>
                <a:tc>
                  <a:txBody>
                    <a:bodyPr/>
                    <a:lstStyle/>
                    <a:p>
                      <a:endParaRPr lang="en-GB" dirty="0"/>
                    </a:p>
                  </a:txBody>
                  <a:tcPr>
                    <a:solidFill>
                      <a:srgbClr val="33CC33"/>
                    </a:solidFill>
                  </a:tcPr>
                </a:tc>
                <a:tc vMerge="1">
                  <a:txBody>
                    <a:bodyPr/>
                    <a:lstStyle/>
                    <a:p>
                      <a:endParaRPr lang="en-GB"/>
                    </a:p>
                  </a:txBody>
                  <a:tcPr/>
                </a:tc>
                <a:extLst>
                  <a:ext uri="{0D108BD9-81ED-4DB2-BD59-A6C34878D82A}">
                    <a16:rowId xmlns:a16="http://schemas.microsoft.com/office/drawing/2014/main" val="542292341"/>
                  </a:ext>
                </a:extLst>
              </a:tr>
              <a:tr h="1150656">
                <a:tc>
                  <a:txBody>
                    <a:bodyPr/>
                    <a:lstStyle/>
                    <a:p>
                      <a:endParaRPr lang="en-GB" dirty="0"/>
                    </a:p>
                  </a:txBody>
                  <a:tcPr>
                    <a:solidFill>
                      <a:srgbClr val="33CC33"/>
                    </a:solidFill>
                  </a:tcPr>
                </a:tc>
                <a:tc>
                  <a:txBody>
                    <a:bodyPr/>
                    <a:lstStyle/>
                    <a:p>
                      <a:endParaRPr lang="en-GB" dirty="0"/>
                    </a:p>
                  </a:txBody>
                  <a:tcPr>
                    <a:solidFill>
                      <a:srgbClr val="92D050"/>
                    </a:solidFill>
                  </a:tcPr>
                </a:tc>
                <a:tc>
                  <a:txBody>
                    <a:bodyPr/>
                    <a:lstStyle/>
                    <a:p>
                      <a:endParaRPr lang="en-GB" dirty="0"/>
                    </a:p>
                  </a:txBody>
                  <a:tcPr>
                    <a:solidFill>
                      <a:srgbClr val="33CC33"/>
                    </a:solidFill>
                  </a:tcPr>
                </a:tc>
                <a:tc vMerge="1">
                  <a:txBody>
                    <a:bodyPr/>
                    <a:lstStyle/>
                    <a:p>
                      <a:endParaRPr lang="en-GB" dirty="0"/>
                    </a:p>
                  </a:txBody>
                  <a:tcPr/>
                </a:tc>
                <a:extLst>
                  <a:ext uri="{0D108BD9-81ED-4DB2-BD59-A6C34878D82A}">
                    <a16:rowId xmlns:a16="http://schemas.microsoft.com/office/drawing/2014/main" val="703149055"/>
                  </a:ext>
                </a:extLst>
              </a:tr>
              <a:tr h="1351618">
                <a:tc gridSpan="3">
                  <a:txBody>
                    <a:bodyPr/>
                    <a:lstStyle/>
                    <a:p>
                      <a:endParaRPr lang="en-GB" sz="1700" dirty="0">
                        <a:solidFill>
                          <a:srgbClr val="33CC33"/>
                        </a:solidFill>
                      </a:endParaRPr>
                    </a:p>
                  </a:txBody>
                  <a:tcPr>
                    <a:solidFill>
                      <a:srgbClr val="92D050"/>
                    </a:solidFill>
                  </a:tcPr>
                </a:tc>
                <a:tc hMerge="1">
                  <a:txBody>
                    <a:bodyPr/>
                    <a:lstStyle/>
                    <a:p>
                      <a:endParaRPr lang="en-GB" sz="1700" dirty="0"/>
                    </a:p>
                  </a:txBody>
                  <a:tcPr>
                    <a:solidFill>
                      <a:schemeClr val="bg1"/>
                    </a:solidFill>
                  </a:tcPr>
                </a:tc>
                <a:tc h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3145108627"/>
                  </a:ext>
                </a:extLst>
              </a:tr>
            </a:tbl>
          </a:graphicData>
        </a:graphic>
      </p:graphicFrame>
      <p:pic>
        <p:nvPicPr>
          <p:cNvPr id="6" name="Picture 5">
            <a:extLst>
              <a:ext uri="{FF2B5EF4-FFF2-40B4-BE49-F238E27FC236}">
                <a16:creationId xmlns:a16="http://schemas.microsoft.com/office/drawing/2014/main" id="{0A6794EB-3492-4D74-91C7-AEC666A37597}"/>
              </a:ext>
            </a:extLst>
          </p:cNvPr>
          <p:cNvPicPr/>
          <p:nvPr/>
        </p:nvPicPr>
        <p:blipFill rotWithShape="1">
          <a:blip r:embed="rId2">
            <a:extLst>
              <a:ext uri="{28A0092B-C50C-407E-A947-70E740481C1C}">
                <a14:useLocalDpi xmlns:a14="http://schemas.microsoft.com/office/drawing/2010/main" val="0"/>
              </a:ext>
            </a:extLst>
          </a:blip>
          <a:srcRect l="42942" t="38436" r="52354" b="52654"/>
          <a:stretch/>
        </p:blipFill>
        <p:spPr bwMode="auto">
          <a:xfrm>
            <a:off x="9094927" y="5224944"/>
            <a:ext cx="520128" cy="506234"/>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90932576-BB2E-4065-8CC8-F822A35A1E77}"/>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9068422" y="2652513"/>
            <a:ext cx="447675" cy="475615"/>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079E1355-A69D-4AAD-8D3A-68EFBB68FB2A}"/>
              </a:ext>
            </a:extLst>
          </p:cNvPr>
          <p:cNvPicPr/>
          <p:nvPr/>
        </p:nvPicPr>
        <p:blipFill rotWithShape="1">
          <a:blip r:embed="rId2">
            <a:extLst>
              <a:ext uri="{28A0092B-C50C-407E-A947-70E740481C1C}">
                <a14:useLocalDpi xmlns:a14="http://schemas.microsoft.com/office/drawing/2010/main" val="0"/>
              </a:ext>
            </a:extLst>
          </a:blip>
          <a:srcRect l="43249" t="54258" r="52456" b="37013"/>
          <a:stretch/>
        </p:blipFill>
        <p:spPr bwMode="auto">
          <a:xfrm>
            <a:off x="9069107" y="3502902"/>
            <a:ext cx="434975" cy="475614"/>
          </a:xfrm>
          <a:prstGeom prst="rect">
            <a:avLst/>
          </a:prstGeom>
          <a:noFill/>
          <a:ln>
            <a:noFill/>
          </a:ln>
          <a:extLst>
            <a:ext uri="{53640926-AAD7-44D8-BBD7-CCE9431645EC}">
              <a14:shadowObscured xmlns:a14="http://schemas.microsoft.com/office/drawing/2010/main"/>
            </a:ext>
          </a:extLst>
        </p:spPr>
      </p:pic>
      <p:pic>
        <p:nvPicPr>
          <p:cNvPr id="9" name="Picture 9">
            <a:extLst>
              <a:ext uri="{FF2B5EF4-FFF2-40B4-BE49-F238E27FC236}">
                <a16:creationId xmlns:a16="http://schemas.microsoft.com/office/drawing/2014/main" id="{545A4EE7-B5E7-4F99-B5CB-85AFD87279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8422" y="1786530"/>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1EE8F52-D3E8-484C-AD8F-95DE652C4A6C}"/>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9075855" y="4404342"/>
            <a:ext cx="454863" cy="475615"/>
          </a:xfrm>
          <a:prstGeom prst="rect">
            <a:avLst/>
          </a:prstGeom>
          <a:solidFill>
            <a:schemeClr val="bg1"/>
          </a:solidFill>
        </p:spPr>
      </p:pic>
      <p:sp>
        <p:nvSpPr>
          <p:cNvPr id="11" name="TextBox 10">
            <a:extLst>
              <a:ext uri="{FF2B5EF4-FFF2-40B4-BE49-F238E27FC236}">
                <a16:creationId xmlns:a16="http://schemas.microsoft.com/office/drawing/2014/main" id="{2FFCC357-9571-445D-AF1E-E26A346E459C}"/>
              </a:ext>
            </a:extLst>
          </p:cNvPr>
          <p:cNvSpPr txBox="1"/>
          <p:nvPr/>
        </p:nvSpPr>
        <p:spPr>
          <a:xfrm>
            <a:off x="9516097" y="1786530"/>
            <a:ext cx="2357872" cy="461665"/>
          </a:xfrm>
          <a:prstGeom prst="rect">
            <a:avLst/>
          </a:prstGeom>
          <a:noFill/>
        </p:spPr>
        <p:txBody>
          <a:bodyPr wrap="square" rtlCol="0">
            <a:spAutoFit/>
          </a:bodyPr>
          <a:lstStyle/>
          <a:p>
            <a:r>
              <a:rPr lang="en-GB" sz="1200" dirty="0">
                <a:latin typeface="Century Gothic" panose="020B0502020202020204" pitchFamily="34" charset="0"/>
              </a:rPr>
              <a:t>Research- finding and presenting information</a:t>
            </a:r>
          </a:p>
        </p:txBody>
      </p:sp>
      <p:sp>
        <p:nvSpPr>
          <p:cNvPr id="12" name="TextBox 11">
            <a:extLst>
              <a:ext uri="{FF2B5EF4-FFF2-40B4-BE49-F238E27FC236}">
                <a16:creationId xmlns:a16="http://schemas.microsoft.com/office/drawing/2014/main" id="{057C2E06-A1D1-44F2-8852-B36489B81E7F}"/>
              </a:ext>
            </a:extLst>
          </p:cNvPr>
          <p:cNvSpPr txBox="1"/>
          <p:nvPr/>
        </p:nvSpPr>
        <p:spPr>
          <a:xfrm>
            <a:off x="9478534" y="4205088"/>
            <a:ext cx="2357872" cy="830997"/>
          </a:xfrm>
          <a:prstGeom prst="rect">
            <a:avLst/>
          </a:prstGeom>
          <a:noFill/>
        </p:spPr>
        <p:txBody>
          <a:bodyPr wrap="square" rtlCol="0">
            <a:spAutoFit/>
          </a:bodyPr>
          <a:lstStyle/>
          <a:p>
            <a:r>
              <a:rPr lang="en-GB" sz="1200" dirty="0">
                <a:latin typeface="Century Gothic" panose="020B0502020202020204" pitchFamily="34" charset="0"/>
              </a:rPr>
              <a:t>Reading- looking at information and annotating/ highlighting it for key knowledge</a:t>
            </a:r>
          </a:p>
        </p:txBody>
      </p:sp>
      <p:sp>
        <p:nvSpPr>
          <p:cNvPr id="14" name="TextBox 13">
            <a:extLst>
              <a:ext uri="{FF2B5EF4-FFF2-40B4-BE49-F238E27FC236}">
                <a16:creationId xmlns:a16="http://schemas.microsoft.com/office/drawing/2014/main" id="{73E0432B-E796-43B4-9EBA-27334C6D3038}"/>
              </a:ext>
            </a:extLst>
          </p:cNvPr>
          <p:cNvSpPr txBox="1"/>
          <p:nvPr/>
        </p:nvSpPr>
        <p:spPr>
          <a:xfrm>
            <a:off x="9536784" y="5247228"/>
            <a:ext cx="2357872" cy="461665"/>
          </a:xfrm>
          <a:prstGeom prst="rect">
            <a:avLst/>
          </a:prstGeom>
          <a:noFill/>
        </p:spPr>
        <p:txBody>
          <a:bodyPr wrap="square" rtlCol="0">
            <a:spAutoFit/>
          </a:bodyPr>
          <a:lstStyle/>
          <a:p>
            <a:r>
              <a:rPr lang="en-GB" sz="1200" dirty="0">
                <a:latin typeface="Century Gothic" panose="020B0502020202020204" pitchFamily="34" charset="0"/>
              </a:rPr>
              <a:t>Quick quizzing- giving facts to answers questions</a:t>
            </a:r>
          </a:p>
        </p:txBody>
      </p:sp>
      <p:sp>
        <p:nvSpPr>
          <p:cNvPr id="15" name="TextBox 14">
            <a:extLst>
              <a:ext uri="{FF2B5EF4-FFF2-40B4-BE49-F238E27FC236}">
                <a16:creationId xmlns:a16="http://schemas.microsoft.com/office/drawing/2014/main" id="{DE47F442-7A0E-4B0D-9578-E4C2705CDF8C}"/>
              </a:ext>
            </a:extLst>
          </p:cNvPr>
          <p:cNvSpPr txBox="1"/>
          <p:nvPr/>
        </p:nvSpPr>
        <p:spPr>
          <a:xfrm>
            <a:off x="9460120" y="3417543"/>
            <a:ext cx="2357872" cy="646331"/>
          </a:xfrm>
          <a:prstGeom prst="rect">
            <a:avLst/>
          </a:prstGeom>
          <a:noFill/>
        </p:spPr>
        <p:txBody>
          <a:bodyPr wrap="square" rtlCol="0">
            <a:spAutoFit/>
          </a:bodyPr>
          <a:lstStyle/>
          <a:p>
            <a:r>
              <a:rPr lang="en-GB" sz="1200" dirty="0">
                <a:latin typeface="Century Gothic" panose="020B0502020202020204" pitchFamily="34" charset="0"/>
              </a:rPr>
              <a:t>Written application- longer written tasks- may be exam practice.</a:t>
            </a:r>
          </a:p>
        </p:txBody>
      </p:sp>
      <p:pic>
        <p:nvPicPr>
          <p:cNvPr id="16" name="Picture 15">
            <a:extLst>
              <a:ext uri="{FF2B5EF4-FFF2-40B4-BE49-F238E27FC236}">
                <a16:creationId xmlns:a16="http://schemas.microsoft.com/office/drawing/2014/main" id="{3F513CF9-FEDD-4013-B6C1-F3847E64939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9146598" y="5981132"/>
            <a:ext cx="438150" cy="401784"/>
          </a:xfrm>
          <a:prstGeom prst="rect">
            <a:avLst/>
          </a:prstGeom>
          <a:solidFill>
            <a:schemeClr val="bg1"/>
          </a:solidFill>
        </p:spPr>
      </p:pic>
      <p:sp>
        <p:nvSpPr>
          <p:cNvPr id="17" name="TextBox 16">
            <a:extLst>
              <a:ext uri="{FF2B5EF4-FFF2-40B4-BE49-F238E27FC236}">
                <a16:creationId xmlns:a16="http://schemas.microsoft.com/office/drawing/2014/main" id="{448CDA0A-221B-4818-8B0F-AA9AB7598EEA}"/>
              </a:ext>
            </a:extLst>
          </p:cNvPr>
          <p:cNvSpPr txBox="1"/>
          <p:nvPr/>
        </p:nvSpPr>
        <p:spPr>
          <a:xfrm>
            <a:off x="9584748" y="5902814"/>
            <a:ext cx="2357872" cy="646331"/>
          </a:xfrm>
          <a:prstGeom prst="rect">
            <a:avLst/>
          </a:prstGeom>
          <a:noFill/>
        </p:spPr>
        <p:txBody>
          <a:bodyPr wrap="square" rtlCol="0">
            <a:spAutoFit/>
          </a:bodyPr>
          <a:lstStyle/>
          <a:p>
            <a:r>
              <a:rPr lang="en-GB" sz="1200" dirty="0">
                <a:latin typeface="Century Gothic" panose="020B0502020202020204" pitchFamily="34" charset="0"/>
              </a:rPr>
              <a:t>Creative analysis- videos, audio, conversation topics etc.</a:t>
            </a:r>
          </a:p>
        </p:txBody>
      </p:sp>
      <p:sp>
        <p:nvSpPr>
          <p:cNvPr id="18" name="Rectangle 17">
            <a:extLst>
              <a:ext uri="{FF2B5EF4-FFF2-40B4-BE49-F238E27FC236}">
                <a16:creationId xmlns:a16="http://schemas.microsoft.com/office/drawing/2014/main" id="{14140291-E4E1-4D19-A8E4-2DF7FED4092A}"/>
              </a:ext>
            </a:extLst>
          </p:cNvPr>
          <p:cNvSpPr/>
          <p:nvPr/>
        </p:nvSpPr>
        <p:spPr>
          <a:xfrm>
            <a:off x="9025381" y="1669125"/>
            <a:ext cx="2784491" cy="69812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12C0AF99-0701-4B53-9213-60D5CCBEF930}"/>
              </a:ext>
            </a:extLst>
          </p:cNvPr>
          <p:cNvSpPr/>
          <p:nvPr/>
        </p:nvSpPr>
        <p:spPr>
          <a:xfrm>
            <a:off x="9025381" y="2520427"/>
            <a:ext cx="2784491" cy="681048"/>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105372D-263E-4957-8BAC-D867A7A5BB04}"/>
              </a:ext>
            </a:extLst>
          </p:cNvPr>
          <p:cNvSpPr/>
          <p:nvPr/>
        </p:nvSpPr>
        <p:spPr>
          <a:xfrm>
            <a:off x="9026990" y="3386391"/>
            <a:ext cx="2784491" cy="70658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EBEE2577-2303-406C-AAE0-CC115DE8155B}"/>
              </a:ext>
            </a:extLst>
          </p:cNvPr>
          <p:cNvSpPr/>
          <p:nvPr/>
        </p:nvSpPr>
        <p:spPr>
          <a:xfrm>
            <a:off x="9025381" y="5922262"/>
            <a:ext cx="2784491" cy="646331"/>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2" name="Rectangle 21">
            <a:extLst>
              <a:ext uri="{FF2B5EF4-FFF2-40B4-BE49-F238E27FC236}">
                <a16:creationId xmlns:a16="http://schemas.microsoft.com/office/drawing/2014/main" id="{B6180AB1-FD71-4F37-BB2A-3CCE890B935D}"/>
              </a:ext>
            </a:extLst>
          </p:cNvPr>
          <p:cNvSpPr/>
          <p:nvPr/>
        </p:nvSpPr>
        <p:spPr>
          <a:xfrm>
            <a:off x="9032815" y="5167532"/>
            <a:ext cx="2784491" cy="646331"/>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3" name="Rectangle 22">
            <a:extLst>
              <a:ext uri="{FF2B5EF4-FFF2-40B4-BE49-F238E27FC236}">
                <a16:creationId xmlns:a16="http://schemas.microsoft.com/office/drawing/2014/main" id="{59073A10-77B5-457A-9E02-844A0A4EEF08}"/>
              </a:ext>
            </a:extLst>
          </p:cNvPr>
          <p:cNvSpPr/>
          <p:nvPr/>
        </p:nvSpPr>
        <p:spPr>
          <a:xfrm>
            <a:off x="9032815" y="4247696"/>
            <a:ext cx="2784491" cy="766106"/>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4" name="TextBox 23">
            <a:extLst>
              <a:ext uri="{FF2B5EF4-FFF2-40B4-BE49-F238E27FC236}">
                <a16:creationId xmlns:a16="http://schemas.microsoft.com/office/drawing/2014/main" id="{7687ADF8-CB8C-4DFE-9B2C-D3B18AE483BA}"/>
              </a:ext>
            </a:extLst>
          </p:cNvPr>
          <p:cNvSpPr txBox="1"/>
          <p:nvPr/>
        </p:nvSpPr>
        <p:spPr>
          <a:xfrm>
            <a:off x="9423397" y="2511975"/>
            <a:ext cx="2484982" cy="623248"/>
          </a:xfrm>
          <a:prstGeom prst="rect">
            <a:avLst/>
          </a:prstGeom>
          <a:noFill/>
        </p:spPr>
        <p:txBody>
          <a:bodyPr wrap="square" rtlCol="0">
            <a:spAutoFit/>
          </a:bodyPr>
          <a:lstStyle/>
          <a:p>
            <a:r>
              <a:rPr lang="en-GB" sz="1150" dirty="0">
                <a:latin typeface="Century Gothic" panose="020B0502020202020204" pitchFamily="34" charset="0"/>
              </a:rPr>
              <a:t>Application- answering short questions or creating something to show understanding.</a:t>
            </a:r>
          </a:p>
        </p:txBody>
      </p:sp>
      <p:sp>
        <p:nvSpPr>
          <p:cNvPr id="26" name="Rectangle 25">
            <a:extLst>
              <a:ext uri="{FF2B5EF4-FFF2-40B4-BE49-F238E27FC236}">
                <a16:creationId xmlns:a16="http://schemas.microsoft.com/office/drawing/2014/main" id="{B4D23543-714B-417C-9ADF-9FD9BB3BA329}"/>
              </a:ext>
            </a:extLst>
          </p:cNvPr>
          <p:cNvSpPr/>
          <p:nvPr/>
        </p:nvSpPr>
        <p:spPr>
          <a:xfrm>
            <a:off x="241924" y="5423450"/>
            <a:ext cx="8740396" cy="1376126"/>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en-GB" sz="1600" i="1" u="sng" dirty="0">
                <a:solidFill>
                  <a:srgbClr val="92D050"/>
                </a:solidFill>
                <a:effectLst>
                  <a:outerShdw blurRad="38100" dist="38100" dir="2700000" algn="tl">
                    <a:srgbClr val="000000">
                      <a:alpha val="43137"/>
                    </a:srgbClr>
                  </a:outerShdw>
                </a:effectLst>
              </a:rPr>
            </a:br>
            <a:r>
              <a:rPr lang="en-GB" sz="1600" i="1" u="sng" dirty="0">
                <a:solidFill>
                  <a:srgbClr val="92D050"/>
                </a:solidFill>
                <a:effectLst>
                  <a:outerShdw blurRad="38100" dist="38100" dir="2700000" algn="tl">
                    <a:srgbClr val="000000">
                      <a:alpha val="43137"/>
                    </a:srgbClr>
                  </a:outerShdw>
                </a:effectLst>
              </a:rPr>
              <a:t>Everyone should- </a:t>
            </a:r>
            <a:r>
              <a:rPr lang="en-GB" sz="1600" dirty="0">
                <a:solidFill>
                  <a:srgbClr val="92D050"/>
                </a:solidFill>
                <a:effectLst>
                  <a:outerShdw blurRad="38100" dist="38100" dir="2700000" algn="tl">
                    <a:srgbClr val="000000">
                      <a:alpha val="43137"/>
                    </a:srgbClr>
                  </a:outerShdw>
                </a:effectLst>
              </a:rPr>
              <a:t>these are BASIC/SIMPLE (1-3) tasks </a:t>
            </a:r>
            <a:r>
              <a:rPr lang="en-GB" sz="1600" u="sng" dirty="0">
                <a:solidFill>
                  <a:srgbClr val="92D050"/>
                </a:solidFill>
                <a:effectLst>
                  <a:outerShdw blurRad="38100" dist="38100" dir="2700000" algn="tl">
                    <a:srgbClr val="000000">
                      <a:alpha val="43137"/>
                    </a:srgbClr>
                  </a:outerShdw>
                </a:effectLst>
              </a:rPr>
              <a:t>everyone</a:t>
            </a:r>
            <a:r>
              <a:rPr lang="en-GB" sz="1600" dirty="0">
                <a:solidFill>
                  <a:srgbClr val="92D050"/>
                </a:solidFill>
                <a:effectLst>
                  <a:outerShdw blurRad="38100" dist="38100" dir="2700000" algn="tl">
                    <a:srgbClr val="000000">
                      <a:alpha val="43137"/>
                    </a:srgbClr>
                  </a:outerShdw>
                </a:effectLst>
              </a:rPr>
              <a:t> should attempt to do. They are shown in </a:t>
            </a:r>
            <a:r>
              <a:rPr lang="en-GB" sz="1600" u="sng" dirty="0">
                <a:solidFill>
                  <a:srgbClr val="92D050"/>
                </a:solidFill>
                <a:effectLst>
                  <a:outerShdw blurRad="38100" dist="38100" dir="2700000" algn="tl">
                    <a:srgbClr val="000000">
                      <a:alpha val="43137"/>
                    </a:srgbClr>
                  </a:outerShdw>
                </a:effectLst>
              </a:rPr>
              <a:t>light yellow</a:t>
            </a:r>
            <a:r>
              <a:rPr lang="en-GB" sz="1600" dirty="0">
                <a:solidFill>
                  <a:srgbClr val="92D050"/>
                </a:solidFill>
                <a:effectLst>
                  <a:outerShdw blurRad="38100" dist="38100" dir="2700000" algn="tl">
                    <a:srgbClr val="000000">
                      <a:alpha val="43137"/>
                    </a:srgbClr>
                  </a:outerShdw>
                </a:effectLst>
              </a:rPr>
              <a:t> boxes.</a:t>
            </a:r>
            <a:br>
              <a:rPr lang="en-GB" sz="1600" dirty="0">
                <a:solidFill>
                  <a:schemeClr val="accent4">
                    <a:lumMod val="75000"/>
                  </a:schemeClr>
                </a:solidFill>
                <a:effectLst>
                  <a:outerShdw blurRad="38100" dist="38100" dir="2700000" algn="tl">
                    <a:srgbClr val="000000">
                      <a:alpha val="43137"/>
                    </a:srgbClr>
                  </a:outerShdw>
                </a:effectLst>
              </a:rPr>
            </a:br>
            <a:endParaRPr lang="en-GB" sz="1600" dirty="0">
              <a:solidFill>
                <a:schemeClr val="accent4">
                  <a:lumMod val="75000"/>
                </a:schemeClr>
              </a:solidFill>
              <a:effectLst>
                <a:outerShdw blurRad="38100" dist="38100" dir="2700000" algn="tl">
                  <a:srgbClr val="000000">
                    <a:alpha val="43137"/>
                  </a:srgbClr>
                </a:outerShdw>
              </a:effectLst>
            </a:endParaRPr>
          </a:p>
          <a:p>
            <a:r>
              <a:rPr lang="en-GB" sz="1600" b="1" i="1" u="sng" dirty="0">
                <a:solidFill>
                  <a:srgbClr val="33CC33"/>
                </a:solidFill>
                <a:effectLst>
                  <a:outerShdw blurRad="38100" dist="38100" dir="2700000" algn="tl">
                    <a:srgbClr val="000000">
                      <a:alpha val="43137"/>
                    </a:srgbClr>
                  </a:outerShdw>
                </a:effectLst>
              </a:rPr>
              <a:t>Everyone could- </a:t>
            </a:r>
            <a:r>
              <a:rPr lang="en-GB" sz="1600" dirty="0">
                <a:solidFill>
                  <a:srgbClr val="33CC33"/>
                </a:solidFill>
                <a:effectLst>
                  <a:outerShdw blurRad="38100" dist="38100" dir="2700000" algn="tl">
                    <a:srgbClr val="000000">
                      <a:alpha val="43137"/>
                    </a:srgbClr>
                  </a:outerShdw>
                </a:effectLst>
              </a:rPr>
              <a:t>these are DEVELOPED/COMPLEX tasks (4-6) to stretch and challenge. They are shown in </a:t>
            </a:r>
            <a:r>
              <a:rPr lang="en-GB" sz="1600" u="sng" dirty="0">
                <a:solidFill>
                  <a:srgbClr val="33CC33"/>
                </a:solidFill>
                <a:effectLst>
                  <a:outerShdw blurRad="38100" dist="38100" dir="2700000" algn="tl">
                    <a:srgbClr val="000000">
                      <a:alpha val="43137"/>
                    </a:srgbClr>
                  </a:outerShdw>
                </a:effectLst>
              </a:rPr>
              <a:t>darker yellow </a:t>
            </a:r>
            <a:r>
              <a:rPr lang="en-GB" sz="1600" dirty="0">
                <a:solidFill>
                  <a:srgbClr val="33CC33"/>
                </a:solidFill>
                <a:effectLst>
                  <a:outerShdw blurRad="38100" dist="38100" dir="2700000" algn="tl">
                    <a:srgbClr val="000000">
                      <a:alpha val="43137"/>
                    </a:srgbClr>
                  </a:outerShdw>
                </a:effectLst>
              </a:rPr>
              <a:t>boxes.</a:t>
            </a:r>
            <a:endParaRPr lang="en-GB" sz="1600" dirty="0">
              <a:solidFill>
                <a:srgbClr val="33CC33"/>
              </a:solidFill>
            </a:endParaRPr>
          </a:p>
          <a:p>
            <a:pPr algn="ctr"/>
            <a:endParaRPr lang="en-GB" sz="2000" dirty="0"/>
          </a:p>
        </p:txBody>
      </p:sp>
      <p:sp>
        <p:nvSpPr>
          <p:cNvPr id="27" name="Rectangle 26">
            <a:extLst>
              <a:ext uri="{FF2B5EF4-FFF2-40B4-BE49-F238E27FC236}">
                <a16:creationId xmlns:a16="http://schemas.microsoft.com/office/drawing/2014/main" id="{39BE8E0E-7572-4E3F-84E7-90A43D5A9A90}"/>
              </a:ext>
            </a:extLst>
          </p:cNvPr>
          <p:cNvSpPr/>
          <p:nvPr/>
        </p:nvSpPr>
        <p:spPr>
          <a:xfrm>
            <a:off x="83127" y="83127"/>
            <a:ext cx="2059709" cy="748542"/>
          </a:xfrm>
          <a:prstGeom prst="rect">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40AC3767-20EC-407C-94A8-505E54E485A2}"/>
              </a:ext>
            </a:extLst>
          </p:cNvPr>
          <p:cNvSpPr/>
          <p:nvPr/>
        </p:nvSpPr>
        <p:spPr>
          <a:xfrm>
            <a:off x="94573" y="111604"/>
            <a:ext cx="2048263" cy="738664"/>
          </a:xfrm>
          <a:prstGeom prst="rect">
            <a:avLst/>
          </a:prstGeom>
        </p:spPr>
        <p:txBody>
          <a:bodyPr wrap="square">
            <a:spAutoFit/>
          </a:bodyPr>
          <a:lstStyle/>
          <a:p>
            <a:r>
              <a:rPr lang="en-GB" sz="1400" b="1" dirty="0">
                <a:solidFill>
                  <a:schemeClr val="bg1"/>
                </a:solidFill>
                <a:latin typeface="Century Gothic" panose="020B0502020202020204" pitchFamily="34" charset="0"/>
              </a:rPr>
              <a:t>Click on </a:t>
            </a:r>
            <a:r>
              <a:rPr lang="en-GB" sz="1400" b="1" u="sng" dirty="0">
                <a:solidFill>
                  <a:schemeClr val="bg1"/>
                </a:solidFill>
                <a:latin typeface="Century Gothic" panose="020B0502020202020204" pitchFamily="34" charset="0"/>
              </a:rPr>
              <a:t>‘Task’ </a:t>
            </a:r>
            <a:r>
              <a:rPr lang="en-GB" sz="1400" b="1" dirty="0">
                <a:solidFill>
                  <a:schemeClr val="bg1"/>
                </a:solidFill>
                <a:latin typeface="Century Gothic" panose="020B0502020202020204" pitchFamily="34" charset="0"/>
              </a:rPr>
              <a:t>to go to further instructions and guidance…</a:t>
            </a:r>
          </a:p>
        </p:txBody>
      </p:sp>
      <p:pic>
        <p:nvPicPr>
          <p:cNvPr id="28" name="Picture 27">
            <a:extLst>
              <a:ext uri="{FF2B5EF4-FFF2-40B4-BE49-F238E27FC236}">
                <a16:creationId xmlns:a16="http://schemas.microsoft.com/office/drawing/2014/main" id="{2E741D17-AEBB-4065-BD73-D75E48DFE53D}"/>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9098290" y="1119090"/>
            <a:ext cx="993535" cy="413326"/>
          </a:xfrm>
          <a:prstGeom prst="rect">
            <a:avLst/>
          </a:prstGeom>
        </p:spPr>
      </p:pic>
      <p:sp>
        <p:nvSpPr>
          <p:cNvPr id="29" name="TextBox 28">
            <a:extLst>
              <a:ext uri="{FF2B5EF4-FFF2-40B4-BE49-F238E27FC236}">
                <a16:creationId xmlns:a16="http://schemas.microsoft.com/office/drawing/2014/main" id="{E4376181-D851-4356-AC22-159B03AE6EA6}"/>
              </a:ext>
            </a:extLst>
          </p:cNvPr>
          <p:cNvSpPr txBox="1"/>
          <p:nvPr/>
        </p:nvSpPr>
        <p:spPr>
          <a:xfrm>
            <a:off x="10140524" y="1119090"/>
            <a:ext cx="719682" cy="369332"/>
          </a:xfrm>
          <a:prstGeom prst="rect">
            <a:avLst/>
          </a:prstGeom>
          <a:noFill/>
        </p:spPr>
        <p:txBody>
          <a:bodyPr wrap="square" rtlCol="0">
            <a:spAutoFit/>
          </a:bodyPr>
          <a:lstStyle/>
          <a:p>
            <a:r>
              <a:rPr lang="en-GB" b="1" u="sng" dirty="0">
                <a:latin typeface="Century Gothic" panose="020B0502020202020204" pitchFamily="34" charset="0"/>
              </a:rPr>
              <a:t>Key:</a:t>
            </a:r>
          </a:p>
        </p:txBody>
      </p:sp>
      <p:sp>
        <p:nvSpPr>
          <p:cNvPr id="30" name="TextBox 29">
            <a:extLst>
              <a:ext uri="{FF2B5EF4-FFF2-40B4-BE49-F238E27FC236}">
                <a16:creationId xmlns:a16="http://schemas.microsoft.com/office/drawing/2014/main" id="{D29DD54C-C895-4ABC-B136-0BC31D8029B3}"/>
              </a:ext>
            </a:extLst>
          </p:cNvPr>
          <p:cNvSpPr txBox="1"/>
          <p:nvPr/>
        </p:nvSpPr>
        <p:spPr>
          <a:xfrm>
            <a:off x="799388" y="920389"/>
            <a:ext cx="2240664" cy="1015663"/>
          </a:xfrm>
          <a:prstGeom prst="rect">
            <a:avLst/>
          </a:prstGeom>
          <a:noFill/>
        </p:spPr>
        <p:txBody>
          <a:bodyPr wrap="square" rtlCol="0">
            <a:spAutoFit/>
          </a:bodyPr>
          <a:lstStyle/>
          <a:p>
            <a:r>
              <a:rPr lang="en-GB" sz="1200" b="1" u="sng" dirty="0">
                <a:latin typeface="Century Gothic" panose="020B0502020202020204" pitchFamily="34" charset="0"/>
                <a:hlinkClick r:id="rId10" action="ppaction://hlinksldjump"/>
              </a:rPr>
              <a:t>Task 1-</a:t>
            </a:r>
            <a:r>
              <a:rPr lang="en-GB" sz="1200" dirty="0">
                <a:latin typeface="Century Gothic" panose="020B0502020202020204" pitchFamily="34" charset="0"/>
                <a:hlinkClick r:id="rId10" action="ppaction://hlinksldjump"/>
              </a:rPr>
              <a:t> </a:t>
            </a:r>
            <a:r>
              <a:rPr lang="en-GB" sz="1200" dirty="0">
                <a:latin typeface="Century Gothic" panose="020B0502020202020204" pitchFamily="34" charset="0"/>
              </a:rPr>
              <a:t>Read through the glossary of keywords for this topic. Complete the two tasks to help you learn and understand the keywords. </a:t>
            </a:r>
          </a:p>
        </p:txBody>
      </p:sp>
      <p:sp>
        <p:nvSpPr>
          <p:cNvPr id="35" name="TextBox 34">
            <a:extLst>
              <a:ext uri="{FF2B5EF4-FFF2-40B4-BE49-F238E27FC236}">
                <a16:creationId xmlns:a16="http://schemas.microsoft.com/office/drawing/2014/main" id="{19BB7156-366F-4A5D-B4C8-55EDF285683F}"/>
              </a:ext>
            </a:extLst>
          </p:cNvPr>
          <p:cNvSpPr txBox="1"/>
          <p:nvPr/>
        </p:nvSpPr>
        <p:spPr>
          <a:xfrm>
            <a:off x="3736709" y="920389"/>
            <a:ext cx="2240664" cy="1015663"/>
          </a:xfrm>
          <a:prstGeom prst="rect">
            <a:avLst/>
          </a:prstGeom>
          <a:noFill/>
        </p:spPr>
        <p:txBody>
          <a:bodyPr wrap="square" rtlCol="0">
            <a:spAutoFit/>
          </a:bodyPr>
          <a:lstStyle/>
          <a:p>
            <a:r>
              <a:rPr lang="en-GB" sz="1200" b="1" u="sng" dirty="0">
                <a:latin typeface="Century Gothic" panose="020B0502020202020204" pitchFamily="34" charset="0"/>
                <a:hlinkClick r:id="rId11" action="ppaction://hlinksldjump"/>
              </a:rPr>
              <a:t>Task 2- </a:t>
            </a:r>
            <a:r>
              <a:rPr lang="en-GB" sz="1200" dirty="0">
                <a:latin typeface="Century Gothic" panose="020B0502020202020204" pitchFamily="34" charset="0"/>
              </a:rPr>
              <a:t>Research the British empire and create a decorated timeline that shows how the empire has changes over time.</a:t>
            </a:r>
          </a:p>
        </p:txBody>
      </p:sp>
      <p:sp>
        <p:nvSpPr>
          <p:cNvPr id="36" name="TextBox 35">
            <a:extLst>
              <a:ext uri="{FF2B5EF4-FFF2-40B4-BE49-F238E27FC236}">
                <a16:creationId xmlns:a16="http://schemas.microsoft.com/office/drawing/2014/main" id="{30C3A190-A27D-463F-BF61-182E7A81B9C1}"/>
              </a:ext>
            </a:extLst>
          </p:cNvPr>
          <p:cNvSpPr txBox="1"/>
          <p:nvPr/>
        </p:nvSpPr>
        <p:spPr>
          <a:xfrm>
            <a:off x="6598578" y="935503"/>
            <a:ext cx="2440474" cy="1015663"/>
          </a:xfrm>
          <a:prstGeom prst="rect">
            <a:avLst/>
          </a:prstGeom>
          <a:noFill/>
        </p:spPr>
        <p:txBody>
          <a:bodyPr wrap="square" rtlCol="0">
            <a:spAutoFit/>
          </a:bodyPr>
          <a:lstStyle/>
          <a:p>
            <a:r>
              <a:rPr lang="en-GB" sz="1200" b="1" u="sng" dirty="0">
                <a:latin typeface="Century Gothic" panose="020B0502020202020204" pitchFamily="34" charset="0"/>
                <a:hlinkClick r:id="rId12" action="ppaction://hlinksldjump"/>
              </a:rPr>
              <a:t>Task 3- </a:t>
            </a:r>
            <a:r>
              <a:rPr lang="en-GB" sz="1200" dirty="0">
                <a:latin typeface="Century Gothic" panose="020B0502020202020204" pitchFamily="34" charset="0"/>
              </a:rPr>
              <a:t>What is Industrial Revolution? Work through the linked website to complete the quiz and top 10 on the Industrial Revolution.</a:t>
            </a:r>
          </a:p>
        </p:txBody>
      </p:sp>
      <p:sp>
        <p:nvSpPr>
          <p:cNvPr id="37" name="TextBox 36">
            <a:extLst>
              <a:ext uri="{FF2B5EF4-FFF2-40B4-BE49-F238E27FC236}">
                <a16:creationId xmlns:a16="http://schemas.microsoft.com/office/drawing/2014/main" id="{EB387CF9-79B7-4231-9CD1-3D778BC46316}"/>
              </a:ext>
            </a:extLst>
          </p:cNvPr>
          <p:cNvSpPr txBox="1"/>
          <p:nvPr/>
        </p:nvSpPr>
        <p:spPr>
          <a:xfrm>
            <a:off x="787326" y="1997510"/>
            <a:ext cx="2240664" cy="1123384"/>
          </a:xfrm>
          <a:prstGeom prst="rect">
            <a:avLst/>
          </a:prstGeom>
          <a:noFill/>
        </p:spPr>
        <p:txBody>
          <a:bodyPr wrap="square" rtlCol="0">
            <a:spAutoFit/>
          </a:bodyPr>
          <a:lstStyle/>
          <a:p>
            <a:r>
              <a:rPr lang="en-GB" sz="1200" b="1" u="sng" dirty="0">
                <a:latin typeface="Century Gothic" panose="020B0502020202020204" pitchFamily="34" charset="0"/>
                <a:hlinkClick r:id="rId13" action="ppaction://hlinksldjump"/>
              </a:rPr>
              <a:t>Task 4- </a:t>
            </a:r>
            <a:r>
              <a:rPr lang="en-GB" sz="1100" dirty="0">
                <a:latin typeface="Century Gothic" panose="020B0502020202020204" pitchFamily="34" charset="0"/>
              </a:rPr>
              <a:t>Using the images, write two accounts. Imagine you live in the places shown- what is your home like? Describe it. In the second you can also explain the changes.</a:t>
            </a:r>
            <a:endParaRPr lang="en-GB" sz="1200" dirty="0">
              <a:latin typeface="Century Gothic" panose="020B0502020202020204" pitchFamily="34" charset="0"/>
            </a:endParaRPr>
          </a:p>
        </p:txBody>
      </p:sp>
      <p:sp>
        <p:nvSpPr>
          <p:cNvPr id="40" name="TextBox 39">
            <a:extLst>
              <a:ext uri="{FF2B5EF4-FFF2-40B4-BE49-F238E27FC236}">
                <a16:creationId xmlns:a16="http://schemas.microsoft.com/office/drawing/2014/main" id="{22386715-2A50-4D21-B068-231EFD4B1125}"/>
              </a:ext>
            </a:extLst>
          </p:cNvPr>
          <p:cNvSpPr txBox="1"/>
          <p:nvPr/>
        </p:nvSpPr>
        <p:spPr>
          <a:xfrm>
            <a:off x="3717243" y="1959632"/>
            <a:ext cx="2240664" cy="1200329"/>
          </a:xfrm>
          <a:prstGeom prst="rect">
            <a:avLst/>
          </a:prstGeom>
          <a:noFill/>
        </p:spPr>
        <p:txBody>
          <a:bodyPr wrap="square" rtlCol="0">
            <a:spAutoFit/>
          </a:bodyPr>
          <a:lstStyle/>
          <a:p>
            <a:r>
              <a:rPr lang="en-GB" sz="1200" b="1" u="sng" dirty="0">
                <a:latin typeface="Century Gothic" panose="020B0502020202020204" pitchFamily="34" charset="0"/>
                <a:hlinkClick r:id="rId14" action="ppaction://hlinksldjump"/>
              </a:rPr>
              <a:t>Task 5-</a:t>
            </a:r>
            <a:r>
              <a:rPr lang="en-GB" sz="1200" dirty="0">
                <a:latin typeface="Century Gothic" panose="020B0502020202020204" pitchFamily="34" charset="0"/>
                <a:hlinkClick r:id="rId14" action="ppaction://hlinksldjump"/>
              </a:rPr>
              <a:t> </a:t>
            </a:r>
            <a:r>
              <a:rPr lang="en-GB" sz="1200" dirty="0">
                <a:latin typeface="Century Gothic" panose="020B0502020202020204" pitchFamily="34" charset="0"/>
              </a:rPr>
              <a:t>Complete the paragraph on the Domestic system and create an image to show how it worked. </a:t>
            </a:r>
            <a:br>
              <a:rPr lang="en-GB" sz="1200" dirty="0">
                <a:latin typeface="Century Gothic" panose="020B0502020202020204" pitchFamily="34" charset="0"/>
              </a:rPr>
            </a:br>
            <a:r>
              <a:rPr lang="en-GB" sz="1200" dirty="0">
                <a:latin typeface="Century Gothic" panose="020B0502020202020204" pitchFamily="34" charset="0"/>
              </a:rPr>
              <a:t>Website link to help you.</a:t>
            </a:r>
          </a:p>
        </p:txBody>
      </p:sp>
      <p:sp>
        <p:nvSpPr>
          <p:cNvPr id="41" name="TextBox 40">
            <a:extLst>
              <a:ext uri="{FF2B5EF4-FFF2-40B4-BE49-F238E27FC236}">
                <a16:creationId xmlns:a16="http://schemas.microsoft.com/office/drawing/2014/main" id="{134E000A-F9BB-4C62-8936-E8AC7704DA9A}"/>
              </a:ext>
            </a:extLst>
          </p:cNvPr>
          <p:cNvSpPr txBox="1"/>
          <p:nvPr/>
        </p:nvSpPr>
        <p:spPr>
          <a:xfrm>
            <a:off x="6658956" y="2010759"/>
            <a:ext cx="2139811" cy="1015663"/>
          </a:xfrm>
          <a:prstGeom prst="rect">
            <a:avLst/>
          </a:prstGeom>
          <a:noFill/>
        </p:spPr>
        <p:txBody>
          <a:bodyPr wrap="square" rtlCol="0">
            <a:spAutoFit/>
          </a:bodyPr>
          <a:lstStyle/>
          <a:p>
            <a:r>
              <a:rPr lang="en-GB" sz="1200" b="1" u="sng" dirty="0">
                <a:latin typeface="Century Gothic" panose="020B0502020202020204" pitchFamily="34" charset="0"/>
                <a:hlinkClick r:id="rId15" action="ppaction://hlinksldjump"/>
              </a:rPr>
              <a:t>Task 6- </a:t>
            </a:r>
            <a:r>
              <a:rPr lang="en-GB" sz="1200" dirty="0">
                <a:latin typeface="Century Gothic" panose="020B0502020202020204" pitchFamily="34" charset="0"/>
              </a:rPr>
              <a:t>Your task is to create an advert for one of listed inventions. Use the ‘Task 6’ worksheet to help you. </a:t>
            </a:r>
          </a:p>
        </p:txBody>
      </p:sp>
      <p:sp>
        <p:nvSpPr>
          <p:cNvPr id="42" name="TextBox 41">
            <a:extLst>
              <a:ext uri="{FF2B5EF4-FFF2-40B4-BE49-F238E27FC236}">
                <a16:creationId xmlns:a16="http://schemas.microsoft.com/office/drawing/2014/main" id="{36FE4383-4553-45A7-8ACD-67D851BFE489}"/>
              </a:ext>
            </a:extLst>
          </p:cNvPr>
          <p:cNvSpPr txBox="1"/>
          <p:nvPr/>
        </p:nvSpPr>
        <p:spPr>
          <a:xfrm>
            <a:off x="827221" y="3135223"/>
            <a:ext cx="2329326" cy="1277273"/>
          </a:xfrm>
          <a:prstGeom prst="rect">
            <a:avLst/>
          </a:prstGeom>
          <a:noFill/>
        </p:spPr>
        <p:txBody>
          <a:bodyPr wrap="square" rtlCol="0">
            <a:spAutoFit/>
          </a:bodyPr>
          <a:lstStyle/>
          <a:p>
            <a:r>
              <a:rPr lang="en-GB" sz="1100" b="1" u="sng" dirty="0">
                <a:latin typeface="Century Gothic" panose="020B0502020202020204" pitchFamily="34" charset="0"/>
                <a:hlinkClick r:id="rId16" action="ppaction://hlinksldjump"/>
              </a:rPr>
              <a:t>Task 7- </a:t>
            </a:r>
            <a:r>
              <a:rPr lang="en-GB" sz="1100" dirty="0">
                <a:latin typeface="Century Gothic" panose="020B0502020202020204" pitchFamily="34" charset="0"/>
              </a:rPr>
              <a:t>Your job is to create your own industrial town! Then take a photograph and send it to your teacher! You could do a drawing, painting, model, cake, video.</a:t>
            </a:r>
          </a:p>
          <a:p>
            <a:endParaRPr lang="en-GB" sz="1100" dirty="0">
              <a:latin typeface="Century Gothic" panose="020B0502020202020204" pitchFamily="34" charset="0"/>
            </a:endParaRPr>
          </a:p>
        </p:txBody>
      </p:sp>
      <p:sp>
        <p:nvSpPr>
          <p:cNvPr id="45" name="TextBox 44">
            <a:extLst>
              <a:ext uri="{FF2B5EF4-FFF2-40B4-BE49-F238E27FC236}">
                <a16:creationId xmlns:a16="http://schemas.microsoft.com/office/drawing/2014/main" id="{855D1F19-61FA-461A-A71B-CC5E2AEA9D58}"/>
              </a:ext>
            </a:extLst>
          </p:cNvPr>
          <p:cNvSpPr txBox="1"/>
          <p:nvPr/>
        </p:nvSpPr>
        <p:spPr>
          <a:xfrm>
            <a:off x="3692270" y="3135223"/>
            <a:ext cx="2357871" cy="1200329"/>
          </a:xfrm>
          <a:prstGeom prst="rect">
            <a:avLst/>
          </a:prstGeom>
          <a:noFill/>
        </p:spPr>
        <p:txBody>
          <a:bodyPr wrap="square" rtlCol="0">
            <a:spAutoFit/>
          </a:bodyPr>
          <a:lstStyle/>
          <a:p>
            <a:pPr eaLnBrk="0" fontAlgn="base" hangingPunct="0">
              <a:spcBef>
                <a:spcPct val="0"/>
              </a:spcBef>
              <a:spcAft>
                <a:spcPct val="0"/>
              </a:spcAft>
            </a:pPr>
            <a:r>
              <a:rPr lang="en-GB" sz="1200" b="1" u="sng" dirty="0">
                <a:latin typeface="Century Gothic" panose="020B0502020202020204" pitchFamily="34" charset="0"/>
                <a:hlinkClick r:id="rId17" action="ppaction://hlinksldjump"/>
              </a:rPr>
              <a:t>Task 8- </a:t>
            </a:r>
            <a:r>
              <a:rPr lang="en-GB" sz="1200" dirty="0">
                <a:latin typeface="Century Gothic" panose="020B0502020202020204" pitchFamily="34" charset="0"/>
              </a:rPr>
              <a:t>Read the 3 sources that describe work in factories (particularly for children). Complete the 3 tasks.</a:t>
            </a:r>
          </a:p>
          <a:p>
            <a:pPr lvl="0" eaLnBrk="0" fontAlgn="base" hangingPunct="0">
              <a:spcBef>
                <a:spcPct val="0"/>
              </a:spcBef>
              <a:spcAft>
                <a:spcPct val="0"/>
              </a:spcAft>
            </a:pPr>
            <a:endParaRPr lang="en-GB" sz="1200" dirty="0">
              <a:latin typeface="Century Gothic" panose="020B0502020202020204" pitchFamily="34" charset="0"/>
            </a:endParaRPr>
          </a:p>
        </p:txBody>
      </p:sp>
      <p:sp>
        <p:nvSpPr>
          <p:cNvPr id="46" name="TextBox 45">
            <a:extLst>
              <a:ext uri="{FF2B5EF4-FFF2-40B4-BE49-F238E27FC236}">
                <a16:creationId xmlns:a16="http://schemas.microsoft.com/office/drawing/2014/main" id="{2A8A4FCA-B3BB-4D29-97B8-C9387B6F81D8}"/>
              </a:ext>
            </a:extLst>
          </p:cNvPr>
          <p:cNvSpPr txBox="1"/>
          <p:nvPr/>
        </p:nvSpPr>
        <p:spPr>
          <a:xfrm>
            <a:off x="6713234" y="3140544"/>
            <a:ext cx="2226675" cy="1308050"/>
          </a:xfrm>
          <a:prstGeom prst="rect">
            <a:avLst/>
          </a:prstGeom>
          <a:noFill/>
        </p:spPr>
        <p:txBody>
          <a:bodyPr wrap="square" rtlCol="0">
            <a:spAutoFit/>
          </a:bodyPr>
          <a:lstStyle/>
          <a:p>
            <a:r>
              <a:rPr lang="en-GB" sz="1200" b="1" u="sng" dirty="0">
                <a:latin typeface="Century Gothic" panose="020B0502020202020204" pitchFamily="34" charset="0"/>
                <a:hlinkClick r:id="rId18" action="ppaction://hlinksldjump"/>
              </a:rPr>
              <a:t>Task 9- </a:t>
            </a:r>
            <a:r>
              <a:rPr lang="en-GB" sz="1100" dirty="0">
                <a:latin typeface="Century Gothic" panose="020B0502020202020204" pitchFamily="34" charset="0"/>
              </a:rPr>
              <a:t>Watch the programme about the worst jobs in Victorian Britain- during the Industrial Revolution. Create a </a:t>
            </a:r>
            <a:r>
              <a:rPr lang="en-GB" sz="1100" dirty="0" err="1">
                <a:latin typeface="Century Gothic" panose="020B0502020202020204" pitchFamily="34" charset="0"/>
              </a:rPr>
              <a:t>mindmap</a:t>
            </a:r>
            <a:r>
              <a:rPr lang="en-GB" sz="1100" dirty="0">
                <a:latin typeface="Century Gothic" panose="020B0502020202020204" pitchFamily="34" charset="0"/>
              </a:rPr>
              <a:t> to show what you have learnt. </a:t>
            </a:r>
          </a:p>
          <a:p>
            <a:pPr>
              <a:spcBef>
                <a:spcPct val="0"/>
              </a:spcBef>
              <a:buFontTx/>
              <a:buNone/>
            </a:pPr>
            <a:endParaRPr lang="en-GB" sz="1200" dirty="0">
              <a:latin typeface="Century Gothic" panose="020B0502020202020204" pitchFamily="34" charset="0"/>
            </a:endParaRPr>
          </a:p>
        </p:txBody>
      </p:sp>
      <p:sp>
        <p:nvSpPr>
          <p:cNvPr id="47" name="TextBox 46">
            <a:extLst>
              <a:ext uri="{FF2B5EF4-FFF2-40B4-BE49-F238E27FC236}">
                <a16:creationId xmlns:a16="http://schemas.microsoft.com/office/drawing/2014/main" id="{E4671EF3-B266-43A0-9C11-CB92ECFA3A0F}"/>
              </a:ext>
            </a:extLst>
          </p:cNvPr>
          <p:cNvSpPr txBox="1"/>
          <p:nvPr/>
        </p:nvSpPr>
        <p:spPr>
          <a:xfrm>
            <a:off x="754948" y="4324324"/>
            <a:ext cx="2404237" cy="1384995"/>
          </a:xfrm>
          <a:prstGeom prst="rect">
            <a:avLst/>
          </a:prstGeom>
          <a:noFill/>
        </p:spPr>
        <p:txBody>
          <a:bodyPr wrap="square" rtlCol="0">
            <a:spAutoFit/>
          </a:bodyPr>
          <a:lstStyle/>
          <a:p>
            <a:pPr>
              <a:spcBef>
                <a:spcPct val="0"/>
              </a:spcBef>
              <a:buFontTx/>
              <a:buNone/>
            </a:pPr>
            <a:r>
              <a:rPr lang="en-GB" sz="1200" b="1" u="sng" dirty="0">
                <a:latin typeface="Century Gothic" panose="020B0502020202020204" pitchFamily="34" charset="0"/>
                <a:hlinkClick r:id="rId19" action="ppaction://hlinksldjump"/>
              </a:rPr>
              <a:t>Task 10- </a:t>
            </a:r>
            <a:r>
              <a:rPr lang="en-GB" altLang="en-US" sz="1200" dirty="0">
                <a:latin typeface="Century Gothic" panose="020B0502020202020204" pitchFamily="34" charset="0"/>
                <a:cs typeface="Calibri" panose="020F0502020204030204" pitchFamily="34" charset="0"/>
              </a:rPr>
              <a:t>Answer the QN:</a:t>
            </a:r>
          </a:p>
          <a:p>
            <a:pPr>
              <a:spcBef>
                <a:spcPct val="0"/>
              </a:spcBef>
              <a:buFontTx/>
              <a:buNone/>
            </a:pPr>
            <a:r>
              <a:rPr lang="en-GB" altLang="en-US" sz="1200" dirty="0">
                <a:latin typeface="Century Gothic" panose="020B0502020202020204" pitchFamily="34" charset="0"/>
                <a:cs typeface="Calibri" panose="020F0502020204030204" pitchFamily="34" charset="0"/>
              </a:rPr>
              <a:t>‘How convincing is Interpretation A to a historian studying the living conditions for working classes in Industrial towns?’ (8 marks)</a:t>
            </a:r>
            <a:endParaRPr lang="en-GB" altLang="en-US" sz="1200" dirty="0">
              <a:latin typeface="Century Gothic" panose="020B0502020202020204" pitchFamily="34" charset="0"/>
            </a:endParaRPr>
          </a:p>
          <a:p>
            <a:endParaRPr lang="en-GB" sz="1200" dirty="0">
              <a:latin typeface="Century Gothic" panose="020B0502020202020204" pitchFamily="34" charset="0"/>
            </a:endParaRPr>
          </a:p>
        </p:txBody>
      </p:sp>
      <p:sp>
        <p:nvSpPr>
          <p:cNvPr id="50" name="TextBox 49">
            <a:extLst>
              <a:ext uri="{FF2B5EF4-FFF2-40B4-BE49-F238E27FC236}">
                <a16:creationId xmlns:a16="http://schemas.microsoft.com/office/drawing/2014/main" id="{CB69A5EF-3FD6-4408-85C6-21819C2FC152}"/>
              </a:ext>
            </a:extLst>
          </p:cNvPr>
          <p:cNvSpPr txBox="1"/>
          <p:nvPr/>
        </p:nvSpPr>
        <p:spPr>
          <a:xfrm>
            <a:off x="3664753" y="4288874"/>
            <a:ext cx="2364364" cy="1200329"/>
          </a:xfrm>
          <a:prstGeom prst="rect">
            <a:avLst/>
          </a:prstGeom>
          <a:noFill/>
        </p:spPr>
        <p:txBody>
          <a:bodyPr wrap="square" rtlCol="0">
            <a:spAutoFit/>
          </a:bodyPr>
          <a:lstStyle/>
          <a:p>
            <a:pPr>
              <a:defRPr/>
            </a:pPr>
            <a:r>
              <a:rPr lang="en-GB" sz="1200" b="1" u="sng" dirty="0">
                <a:latin typeface="Century Gothic" panose="020B0502020202020204" pitchFamily="34" charset="0"/>
                <a:hlinkClick r:id="rId20" action="ppaction://hlinksldjump"/>
              </a:rPr>
              <a:t>Task 11- </a:t>
            </a:r>
            <a:r>
              <a:rPr lang="en-GB" altLang="en-US" sz="1200" dirty="0">
                <a:latin typeface="Century Gothic" panose="020B0502020202020204" pitchFamily="34" charset="0"/>
              </a:rPr>
              <a:t>Choose one of the characters above to interview. Create 5 questions/ answers for them related to the factory act of 1833. </a:t>
            </a:r>
            <a:endParaRPr lang="en-GB" sz="1200" dirty="0">
              <a:latin typeface="Century Gothic" panose="020B0502020202020204" pitchFamily="34" charset="0"/>
            </a:endParaRPr>
          </a:p>
        </p:txBody>
      </p:sp>
      <p:sp>
        <p:nvSpPr>
          <p:cNvPr id="51" name="TextBox 50">
            <a:extLst>
              <a:ext uri="{FF2B5EF4-FFF2-40B4-BE49-F238E27FC236}">
                <a16:creationId xmlns:a16="http://schemas.microsoft.com/office/drawing/2014/main" id="{0A6A3E06-E3B4-4B82-A412-709089B7C5F1}"/>
              </a:ext>
            </a:extLst>
          </p:cNvPr>
          <p:cNvSpPr txBox="1"/>
          <p:nvPr/>
        </p:nvSpPr>
        <p:spPr>
          <a:xfrm>
            <a:off x="6667660" y="4256828"/>
            <a:ext cx="2240664" cy="1415772"/>
          </a:xfrm>
          <a:prstGeom prst="rect">
            <a:avLst/>
          </a:prstGeom>
          <a:noFill/>
        </p:spPr>
        <p:txBody>
          <a:bodyPr wrap="square" rtlCol="0">
            <a:spAutoFit/>
          </a:bodyPr>
          <a:lstStyle/>
          <a:p>
            <a:r>
              <a:rPr lang="en-GB" sz="1200" b="1" u="sng" dirty="0">
                <a:latin typeface="Century Gothic" panose="020B0502020202020204" pitchFamily="34" charset="0"/>
                <a:hlinkClick r:id="rId21" action="ppaction://hlinksldjump"/>
              </a:rPr>
              <a:t>Task 12-</a:t>
            </a:r>
            <a:r>
              <a:rPr lang="en-GB" altLang="en-US" sz="1400" dirty="0"/>
              <a:t>‘</a:t>
            </a:r>
            <a:r>
              <a:rPr lang="en-GB" altLang="en-US" sz="1200" dirty="0">
                <a:latin typeface="Century Gothic" panose="020B0502020202020204" pitchFamily="34" charset="0"/>
              </a:rPr>
              <a:t>Life was </a:t>
            </a:r>
            <a:r>
              <a:rPr lang="en-GB" altLang="en-US" sz="1200" b="1" u="sng" dirty="0">
                <a:solidFill>
                  <a:srgbClr val="FF0000"/>
                </a:solidFill>
                <a:latin typeface="Century Gothic" panose="020B0502020202020204" pitchFamily="34" charset="0"/>
              </a:rPr>
              <a:t>similarly</a:t>
            </a:r>
            <a:r>
              <a:rPr lang="en-GB" altLang="en-US" sz="1200" dirty="0">
                <a:latin typeface="Century Gothic" panose="020B0502020202020204" pitchFamily="34" charset="0"/>
              </a:rPr>
              <a:t> difficult for the working classes in Industrial London as it had been for the African slaves in the Americas.’ Discuss</a:t>
            </a:r>
          </a:p>
          <a:p>
            <a:endParaRPr lang="en-GB" sz="1200" dirty="0">
              <a:latin typeface="Century Gothic" panose="020B0502020202020204" pitchFamily="34" charset="0"/>
            </a:endParaRPr>
          </a:p>
        </p:txBody>
      </p:sp>
      <p:pic>
        <p:nvPicPr>
          <p:cNvPr id="56" name="Picture 55">
            <a:extLst>
              <a:ext uri="{FF2B5EF4-FFF2-40B4-BE49-F238E27FC236}">
                <a16:creationId xmlns:a16="http://schemas.microsoft.com/office/drawing/2014/main" id="{0C938A48-B9AA-4CDF-9231-3BEEDBEDC597}"/>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19880" y="938988"/>
            <a:ext cx="475780" cy="530549"/>
          </a:xfrm>
          <a:prstGeom prst="rect">
            <a:avLst/>
          </a:prstGeom>
          <a:solidFill>
            <a:schemeClr val="bg1"/>
          </a:solidFill>
        </p:spPr>
      </p:pic>
      <p:pic>
        <p:nvPicPr>
          <p:cNvPr id="66" name="Picture 65">
            <a:extLst>
              <a:ext uri="{FF2B5EF4-FFF2-40B4-BE49-F238E27FC236}">
                <a16:creationId xmlns:a16="http://schemas.microsoft.com/office/drawing/2014/main" id="{45F28398-171E-43F3-BF15-FA77202FA01C}"/>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3224069" y="1468204"/>
            <a:ext cx="475780" cy="436291"/>
          </a:xfrm>
          <a:prstGeom prst="rect">
            <a:avLst/>
          </a:prstGeom>
          <a:solidFill>
            <a:schemeClr val="bg1"/>
          </a:solidFill>
        </p:spPr>
      </p:pic>
      <p:pic>
        <p:nvPicPr>
          <p:cNvPr id="67" name="Picture 9">
            <a:extLst>
              <a:ext uri="{FF2B5EF4-FFF2-40B4-BE49-F238E27FC236}">
                <a16:creationId xmlns:a16="http://schemas.microsoft.com/office/drawing/2014/main" id="{873CF7D0-539E-4DEA-A125-ACA4C40316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2496" y="986250"/>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8">
            <a:extLst>
              <a:ext uri="{FF2B5EF4-FFF2-40B4-BE49-F238E27FC236}">
                <a16:creationId xmlns:a16="http://schemas.microsoft.com/office/drawing/2014/main" id="{A749C314-D377-43E9-939D-64225A5B27F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6180988" y="4372610"/>
            <a:ext cx="438150" cy="401784"/>
          </a:xfrm>
          <a:prstGeom prst="rect">
            <a:avLst/>
          </a:prstGeom>
          <a:solidFill>
            <a:schemeClr val="bg1"/>
          </a:solidFill>
        </p:spPr>
      </p:pic>
      <p:pic>
        <p:nvPicPr>
          <p:cNvPr id="71" name="Picture 70">
            <a:extLst>
              <a:ext uri="{FF2B5EF4-FFF2-40B4-BE49-F238E27FC236}">
                <a16:creationId xmlns:a16="http://schemas.microsoft.com/office/drawing/2014/main" id="{59F78FE8-4901-407D-BC0F-3FBCBFA20C6D}"/>
              </a:ext>
            </a:extLst>
          </p:cNvPr>
          <p:cNvPicPr/>
          <p:nvPr/>
        </p:nvPicPr>
        <p:blipFill rotWithShape="1">
          <a:blip r:embed="rId2">
            <a:extLst>
              <a:ext uri="{28A0092B-C50C-407E-A947-70E740481C1C}">
                <a14:useLocalDpi xmlns:a14="http://schemas.microsoft.com/office/drawing/2010/main" val="0"/>
              </a:ext>
            </a:extLst>
          </a:blip>
          <a:srcRect l="42942" t="38436" r="52354" b="52654"/>
          <a:stretch/>
        </p:blipFill>
        <p:spPr bwMode="auto">
          <a:xfrm>
            <a:off x="6158176" y="1453450"/>
            <a:ext cx="474208" cy="471263"/>
          </a:xfrm>
          <a:prstGeom prst="rect">
            <a:avLst/>
          </a:prstGeom>
          <a:noFill/>
          <a:ln>
            <a:noFill/>
          </a:ln>
          <a:extLst>
            <a:ext uri="{53640926-AAD7-44D8-BBD7-CCE9431645EC}">
              <a14:shadowObscured xmlns:a14="http://schemas.microsoft.com/office/drawing/2010/main"/>
            </a:ext>
          </a:extLst>
        </p:spPr>
      </p:pic>
      <p:pic>
        <p:nvPicPr>
          <p:cNvPr id="73" name="Picture 9">
            <a:extLst>
              <a:ext uri="{FF2B5EF4-FFF2-40B4-BE49-F238E27FC236}">
                <a16:creationId xmlns:a16="http://schemas.microsoft.com/office/drawing/2014/main" id="{2F068DA6-4E4D-4124-A3B1-8DDA7C34B6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7409" y="2053524"/>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74">
            <a:extLst>
              <a:ext uri="{FF2B5EF4-FFF2-40B4-BE49-F238E27FC236}">
                <a16:creationId xmlns:a16="http://schemas.microsoft.com/office/drawing/2014/main" id="{A8699082-F3CE-450E-8F24-688CDCCDD0AA}"/>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6184709" y="2616262"/>
            <a:ext cx="447675" cy="475615"/>
          </a:xfrm>
          <a:prstGeom prst="rect">
            <a:avLst/>
          </a:prstGeom>
          <a:noFill/>
          <a:ln>
            <a:noFill/>
          </a:ln>
          <a:extLst>
            <a:ext uri="{53640926-AAD7-44D8-BBD7-CCE9431645EC}">
              <a14:shadowObscured xmlns:a14="http://schemas.microsoft.com/office/drawing/2010/main"/>
            </a:ext>
          </a:extLst>
        </p:spPr>
      </p:pic>
      <p:pic>
        <p:nvPicPr>
          <p:cNvPr id="76" name="Picture 9">
            <a:extLst>
              <a:ext uri="{FF2B5EF4-FFF2-40B4-BE49-F238E27FC236}">
                <a16:creationId xmlns:a16="http://schemas.microsoft.com/office/drawing/2014/main" id="{92868D85-8D1D-4082-850C-5F26830225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5924" y="976424"/>
            <a:ext cx="475550" cy="461665"/>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77">
            <a:extLst>
              <a:ext uri="{FF2B5EF4-FFF2-40B4-BE49-F238E27FC236}">
                <a16:creationId xmlns:a16="http://schemas.microsoft.com/office/drawing/2014/main" id="{CD835B22-1B2B-4556-81EE-8331EBE2AB54}"/>
              </a:ext>
            </a:extLst>
          </p:cNvPr>
          <p:cNvPicPr/>
          <p:nvPr/>
        </p:nvPicPr>
        <p:blipFill rotWithShape="1">
          <a:blip r:embed="rId2">
            <a:extLst>
              <a:ext uri="{28A0092B-C50C-407E-A947-70E740481C1C}">
                <a14:useLocalDpi xmlns:a14="http://schemas.microsoft.com/office/drawing/2010/main" val="0"/>
              </a:ext>
            </a:extLst>
          </a:blip>
          <a:srcRect l="43249" t="54258" r="52456" b="37013"/>
          <a:stretch/>
        </p:blipFill>
        <p:spPr bwMode="auto">
          <a:xfrm>
            <a:off x="343191" y="4336194"/>
            <a:ext cx="434975" cy="475614"/>
          </a:xfrm>
          <a:prstGeom prst="rect">
            <a:avLst/>
          </a:prstGeom>
          <a:noFill/>
          <a:ln>
            <a:noFill/>
          </a:ln>
          <a:extLst>
            <a:ext uri="{53640926-AAD7-44D8-BBD7-CCE9431645EC}">
              <a14:shadowObscured xmlns:a14="http://schemas.microsoft.com/office/drawing/2010/main"/>
            </a:ext>
          </a:extLst>
        </p:spPr>
      </p:pic>
      <p:pic>
        <p:nvPicPr>
          <p:cNvPr id="54" name="Picture 53">
            <a:extLst>
              <a:ext uri="{FF2B5EF4-FFF2-40B4-BE49-F238E27FC236}">
                <a16:creationId xmlns:a16="http://schemas.microsoft.com/office/drawing/2014/main" id="{07E5EF45-3910-4A4A-9396-66875A723CE1}"/>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3220992" y="2093048"/>
            <a:ext cx="447675" cy="475615"/>
          </a:xfrm>
          <a:prstGeom prst="rect">
            <a:avLst/>
          </a:prstGeom>
          <a:noFill/>
          <a:ln>
            <a:noFill/>
          </a:ln>
          <a:extLst>
            <a:ext uri="{53640926-AAD7-44D8-BBD7-CCE9431645EC}">
              <a14:shadowObscured xmlns:a14="http://schemas.microsoft.com/office/drawing/2010/main"/>
            </a:ext>
          </a:extLst>
        </p:spPr>
      </p:pic>
      <p:pic>
        <p:nvPicPr>
          <p:cNvPr id="55" name="Picture 54">
            <a:extLst>
              <a:ext uri="{FF2B5EF4-FFF2-40B4-BE49-F238E27FC236}">
                <a16:creationId xmlns:a16="http://schemas.microsoft.com/office/drawing/2014/main" id="{302F89E4-8A4F-494E-9378-D1FC075C7462}"/>
              </a:ext>
            </a:extLst>
          </p:cNvPr>
          <p:cNvPicPr/>
          <p:nvPr/>
        </p:nvPicPr>
        <p:blipFill rotWithShape="1">
          <a:blip r:embed="rId2">
            <a:extLst>
              <a:ext uri="{28A0092B-C50C-407E-A947-70E740481C1C}">
                <a14:useLocalDpi xmlns:a14="http://schemas.microsoft.com/office/drawing/2010/main" val="0"/>
              </a:ext>
            </a:extLst>
          </a:blip>
          <a:srcRect l="43249" t="54258" r="52456" b="37013"/>
          <a:stretch/>
        </p:blipFill>
        <p:spPr bwMode="auto">
          <a:xfrm>
            <a:off x="324481" y="2093049"/>
            <a:ext cx="434975" cy="475614"/>
          </a:xfrm>
          <a:prstGeom prst="rect">
            <a:avLst/>
          </a:prstGeom>
          <a:noFill/>
          <a:ln>
            <a:noFill/>
          </a:ln>
          <a:extLst>
            <a:ext uri="{53640926-AAD7-44D8-BBD7-CCE9431645EC}">
              <a14:shadowObscured xmlns:a14="http://schemas.microsoft.com/office/drawing/2010/main"/>
            </a:ext>
          </a:extLst>
        </p:spPr>
      </p:pic>
      <p:pic>
        <p:nvPicPr>
          <p:cNvPr id="57" name="Picture 56">
            <a:extLst>
              <a:ext uri="{FF2B5EF4-FFF2-40B4-BE49-F238E27FC236}">
                <a16:creationId xmlns:a16="http://schemas.microsoft.com/office/drawing/2014/main" id="{349AC1C4-6DE9-402F-891E-D192CCA22044}"/>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350389" y="3208686"/>
            <a:ext cx="447675" cy="475615"/>
          </a:xfrm>
          <a:prstGeom prst="rect">
            <a:avLst/>
          </a:prstGeom>
          <a:noFill/>
          <a:ln>
            <a:noFill/>
          </a:ln>
          <a:extLst>
            <a:ext uri="{53640926-AAD7-44D8-BBD7-CCE9431645EC}">
              <a14:shadowObscured xmlns:a14="http://schemas.microsoft.com/office/drawing/2010/main"/>
            </a:ext>
          </a:extLst>
        </p:spPr>
      </p:pic>
      <p:pic>
        <p:nvPicPr>
          <p:cNvPr id="53" name="Picture 52">
            <a:extLst>
              <a:ext uri="{FF2B5EF4-FFF2-40B4-BE49-F238E27FC236}">
                <a16:creationId xmlns:a16="http://schemas.microsoft.com/office/drawing/2014/main" id="{E155AC55-35C0-47B1-8A57-60251E0056DE}"/>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229677" y="3180917"/>
            <a:ext cx="454863" cy="475615"/>
          </a:xfrm>
          <a:prstGeom prst="rect">
            <a:avLst/>
          </a:prstGeom>
          <a:solidFill>
            <a:schemeClr val="bg1"/>
          </a:solidFill>
        </p:spPr>
      </p:pic>
      <p:pic>
        <p:nvPicPr>
          <p:cNvPr id="58" name="Picture 57">
            <a:extLst>
              <a:ext uri="{FF2B5EF4-FFF2-40B4-BE49-F238E27FC236}">
                <a16:creationId xmlns:a16="http://schemas.microsoft.com/office/drawing/2014/main" id="{D35ABEE3-927B-4D2D-BEE4-1516F0FE3342}"/>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6176205" y="3222255"/>
            <a:ext cx="438150" cy="401784"/>
          </a:xfrm>
          <a:prstGeom prst="rect">
            <a:avLst/>
          </a:prstGeom>
          <a:solidFill>
            <a:schemeClr val="bg1"/>
          </a:solidFill>
        </p:spPr>
      </p:pic>
      <p:pic>
        <p:nvPicPr>
          <p:cNvPr id="13" name="Picture 12" descr="A drawing of a cartoon character&#10;&#10;Description automatically generated">
            <a:extLst>
              <a:ext uri="{FF2B5EF4-FFF2-40B4-BE49-F238E27FC236}">
                <a16:creationId xmlns:a16="http://schemas.microsoft.com/office/drawing/2014/main" id="{3CEA6B3F-6EE5-4CB7-A1F4-E5E9CB10E8B8}"/>
              </a:ext>
            </a:extLst>
          </p:cNvPr>
          <p:cNvPicPr>
            <a:picLocks noChangeAspect="1"/>
          </p:cNvPicPr>
          <p:nvPr/>
        </p:nvPicPr>
        <p:blipFill>
          <a:blip r:embed="rId22">
            <a:extLst>
              <a:ext uri="{28A0092B-C50C-407E-A947-70E740481C1C}">
                <a14:useLocalDpi xmlns:a14="http://schemas.microsoft.com/office/drawing/2010/main" val="0"/>
              </a:ext>
              <a:ext uri="{837473B0-CC2E-450A-ABE3-18F120FF3D39}">
                <a1611:picAttrSrcUrl xmlns:a1611="http://schemas.microsoft.com/office/drawing/2016/11/main" r:id="rId23"/>
              </a:ext>
            </a:extLst>
          </a:blip>
          <a:stretch>
            <a:fillRect/>
          </a:stretch>
        </p:blipFill>
        <p:spPr>
          <a:xfrm>
            <a:off x="1973858" y="58424"/>
            <a:ext cx="649269" cy="725891"/>
          </a:xfrm>
          <a:prstGeom prst="rect">
            <a:avLst/>
          </a:prstGeom>
        </p:spPr>
      </p:pic>
      <p:pic>
        <p:nvPicPr>
          <p:cNvPr id="62" name="Picture 9">
            <a:extLst>
              <a:ext uri="{FF2B5EF4-FFF2-40B4-BE49-F238E27FC236}">
                <a16:creationId xmlns:a16="http://schemas.microsoft.com/office/drawing/2014/main" id="{E8A0B2D7-E074-419D-9681-543E039A6B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925" y="4357609"/>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a:extLst>
              <a:ext uri="{FF2B5EF4-FFF2-40B4-BE49-F238E27FC236}">
                <a16:creationId xmlns:a16="http://schemas.microsoft.com/office/drawing/2014/main" id="{9F45DDA4-6854-4051-B014-158F6D9EEE85}"/>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3216287" y="4810183"/>
            <a:ext cx="447675"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6324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1444BBAB-3D3D-4CBE-8EB0-D7E93EC7C6A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97A2CEED-DCD6-4FE9-B261-3B9B5A4D6FA3}"/>
              </a:ext>
            </a:extLst>
          </p:cNvPr>
          <p:cNvSpPr txBox="1"/>
          <p:nvPr/>
        </p:nvSpPr>
        <p:spPr>
          <a:xfrm>
            <a:off x="11330841" y="6631657"/>
            <a:ext cx="738332" cy="261610"/>
          </a:xfrm>
          <a:prstGeom prst="rect">
            <a:avLst/>
          </a:prstGeom>
          <a:noFill/>
        </p:spPr>
        <p:txBody>
          <a:bodyPr wrap="square" rtlCol="0">
            <a:spAutoFit/>
          </a:bodyPr>
          <a:lstStyle/>
          <a:p>
            <a:pPr algn="ctr"/>
            <a:r>
              <a:rPr lang="en-GB" sz="1100" b="1">
                <a:solidFill>
                  <a:srgbClr val="FF0000"/>
                </a:solidFill>
              </a:rPr>
              <a:t>Click me!</a:t>
            </a:r>
            <a:endParaRPr lang="en-GB" sz="1100" b="1" dirty="0">
              <a:solidFill>
                <a:srgbClr val="FF0000"/>
              </a:solidFill>
            </a:endParaRPr>
          </a:p>
        </p:txBody>
      </p:sp>
      <p:sp>
        <p:nvSpPr>
          <p:cNvPr id="4" name="TextBox 3">
            <a:extLst>
              <a:ext uri="{FF2B5EF4-FFF2-40B4-BE49-F238E27FC236}">
                <a16:creationId xmlns:a16="http://schemas.microsoft.com/office/drawing/2014/main" id="{470E0DBE-822E-4AB0-AC3D-B7E95750E191}"/>
              </a:ext>
            </a:extLst>
          </p:cNvPr>
          <p:cNvSpPr txBox="1"/>
          <p:nvPr/>
        </p:nvSpPr>
        <p:spPr>
          <a:xfrm>
            <a:off x="212436" y="7338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9 </a:t>
            </a:r>
          </a:p>
        </p:txBody>
      </p:sp>
      <p:pic>
        <p:nvPicPr>
          <p:cNvPr id="6" name="Picture 5" descr="A picture containing computer&#10;&#10;Description automatically generated">
            <a:hlinkClick r:id="rId5"/>
            <a:extLst>
              <a:ext uri="{FF2B5EF4-FFF2-40B4-BE49-F238E27FC236}">
                <a16:creationId xmlns:a16="http://schemas.microsoft.com/office/drawing/2014/main" id="{8DC5FFF9-C2DE-4F1E-BB27-289436A8BA1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7511633" y="238915"/>
            <a:ext cx="4454180" cy="5656102"/>
          </a:xfrm>
          <a:prstGeom prst="rect">
            <a:avLst/>
          </a:prstGeom>
        </p:spPr>
      </p:pic>
      <p:sp>
        <p:nvSpPr>
          <p:cNvPr id="7" name="TextBox 6">
            <a:extLst>
              <a:ext uri="{FF2B5EF4-FFF2-40B4-BE49-F238E27FC236}">
                <a16:creationId xmlns:a16="http://schemas.microsoft.com/office/drawing/2014/main" id="{14F25581-FC51-43A0-AEE8-4A6371371045}"/>
              </a:ext>
            </a:extLst>
          </p:cNvPr>
          <p:cNvSpPr txBox="1"/>
          <p:nvPr/>
        </p:nvSpPr>
        <p:spPr>
          <a:xfrm>
            <a:off x="8014997" y="2606574"/>
            <a:ext cx="2276669" cy="1323439"/>
          </a:xfrm>
          <a:prstGeom prst="rect">
            <a:avLst/>
          </a:prstGeom>
          <a:noFill/>
        </p:spPr>
        <p:txBody>
          <a:bodyPr wrap="square" rtlCol="0">
            <a:spAutoFit/>
          </a:bodyPr>
          <a:lstStyle/>
          <a:p>
            <a:pPr algn="ctr"/>
            <a:r>
              <a:rPr lang="en-GB" sz="2000" b="1" dirty="0">
                <a:solidFill>
                  <a:schemeClr val="bg1"/>
                </a:solidFill>
                <a:latin typeface="Century Gothic" panose="020B0502020202020204" pitchFamily="34" charset="0"/>
              </a:rPr>
              <a:t>The worst jobs in history </a:t>
            </a:r>
            <a:br>
              <a:rPr lang="en-GB" sz="2000" b="1" dirty="0">
                <a:solidFill>
                  <a:schemeClr val="bg1"/>
                </a:solidFill>
                <a:latin typeface="Century Gothic" panose="020B0502020202020204" pitchFamily="34" charset="0"/>
              </a:rPr>
            </a:br>
            <a:r>
              <a:rPr lang="en-GB" sz="2000" b="1" dirty="0">
                <a:solidFill>
                  <a:schemeClr val="bg1"/>
                </a:solidFill>
                <a:latin typeface="Century Gothic" panose="020B0502020202020204" pitchFamily="34" charset="0"/>
              </a:rPr>
              <a:t>(Industrial Revolution)</a:t>
            </a:r>
          </a:p>
        </p:txBody>
      </p:sp>
      <p:sp>
        <p:nvSpPr>
          <p:cNvPr id="8" name="TextBox 7">
            <a:extLst>
              <a:ext uri="{FF2B5EF4-FFF2-40B4-BE49-F238E27FC236}">
                <a16:creationId xmlns:a16="http://schemas.microsoft.com/office/drawing/2014/main" id="{AE98ACEF-16E3-4BB5-8382-EC58EA49739C}"/>
              </a:ext>
            </a:extLst>
          </p:cNvPr>
          <p:cNvSpPr txBox="1"/>
          <p:nvPr/>
        </p:nvSpPr>
        <p:spPr>
          <a:xfrm>
            <a:off x="296202" y="632038"/>
            <a:ext cx="6282641" cy="5755422"/>
          </a:xfrm>
          <a:prstGeom prst="rect">
            <a:avLst/>
          </a:prstGeom>
          <a:solidFill>
            <a:srgbClr val="33CC33"/>
          </a:solidFill>
          <a:ln w="57150">
            <a:solidFill>
              <a:schemeClr val="tx1"/>
            </a:solidFill>
          </a:ln>
        </p:spPr>
        <p:txBody>
          <a:bodyPr wrap="square" rtlCol="0">
            <a:spAutoFit/>
          </a:bodyPr>
          <a:lstStyle/>
          <a:p>
            <a:r>
              <a:rPr lang="en-GB" sz="1600" dirty="0">
                <a:latin typeface="Century Gothic" panose="020B0502020202020204" pitchFamily="34" charset="0"/>
              </a:rPr>
              <a:t>We know factories were horrible places to work during the Industrial Revolution but there were lots of other horrible jobs. Very few people had a nice life.</a:t>
            </a:r>
          </a:p>
          <a:p>
            <a:endParaRPr lang="en-GB" sz="1600" dirty="0">
              <a:latin typeface="Century Gothic" panose="020B0502020202020204" pitchFamily="34" charset="0"/>
            </a:endParaRPr>
          </a:p>
          <a:p>
            <a:r>
              <a:rPr lang="en-GB" sz="1600" dirty="0">
                <a:latin typeface="Century Gothic" panose="020B0502020202020204" pitchFamily="34" charset="0"/>
              </a:rPr>
              <a:t>Watch the programme about the worst jobs in Victorian Britain- during the Industrial Revolution. </a:t>
            </a:r>
          </a:p>
          <a:p>
            <a:endParaRPr lang="en-GB" sz="1600" dirty="0">
              <a:latin typeface="Century Gothic" panose="020B0502020202020204" pitchFamily="34" charset="0"/>
            </a:endParaRPr>
          </a:p>
          <a:p>
            <a:r>
              <a:rPr lang="en-GB" sz="1600" dirty="0">
                <a:latin typeface="Century Gothic" panose="020B0502020202020204" pitchFamily="34" charset="0"/>
              </a:rPr>
              <a:t>Create a </a:t>
            </a:r>
            <a:r>
              <a:rPr lang="en-GB" sz="1600" dirty="0" err="1">
                <a:latin typeface="Century Gothic" panose="020B0502020202020204" pitchFamily="34" charset="0"/>
              </a:rPr>
              <a:t>mindmap</a:t>
            </a:r>
            <a:r>
              <a:rPr lang="en-GB" sz="1600" dirty="0">
                <a:latin typeface="Century Gothic" panose="020B0502020202020204" pitchFamily="34" charset="0"/>
              </a:rPr>
              <a:t> to show what you have learnt. </a:t>
            </a:r>
          </a:p>
          <a:p>
            <a:endParaRPr lang="en-GB" sz="1600" dirty="0">
              <a:latin typeface="Century Gothic" panose="020B0502020202020204" pitchFamily="34" charset="0"/>
            </a:endParaRPr>
          </a:p>
          <a:p>
            <a:r>
              <a:rPr lang="en-GB" sz="1600" dirty="0">
                <a:latin typeface="Century Gothic" panose="020B0502020202020204" pitchFamily="34" charset="0"/>
              </a:rPr>
              <a:t>*Each branch should be for a specific job.</a:t>
            </a:r>
          </a:p>
          <a:p>
            <a:r>
              <a:rPr lang="en-GB" sz="1600" dirty="0">
                <a:latin typeface="Century Gothic" panose="020B0502020202020204" pitchFamily="34" charset="0"/>
              </a:rPr>
              <a:t>Then from each branch detail:</a:t>
            </a:r>
          </a:p>
          <a:p>
            <a:endParaRPr lang="en-GB" sz="1600" dirty="0">
              <a:latin typeface="Century Gothic" panose="020B0502020202020204" pitchFamily="34" charset="0"/>
            </a:endParaRPr>
          </a:p>
          <a:p>
            <a:pPr marL="285750" indent="-285750">
              <a:buFontTx/>
              <a:buChar char="-"/>
            </a:pPr>
            <a:r>
              <a:rPr lang="en-GB" sz="1600" dirty="0">
                <a:latin typeface="Century Gothic" panose="020B0502020202020204" pitchFamily="34" charset="0"/>
              </a:rPr>
              <a:t>What you had to do</a:t>
            </a:r>
          </a:p>
          <a:p>
            <a:pPr marL="285750" indent="-285750">
              <a:buFontTx/>
              <a:buChar char="-"/>
            </a:pPr>
            <a:r>
              <a:rPr lang="en-GB" sz="1600" dirty="0">
                <a:latin typeface="Century Gothic" panose="020B0502020202020204" pitchFamily="34" charset="0"/>
              </a:rPr>
              <a:t>How long they had to work</a:t>
            </a:r>
          </a:p>
          <a:p>
            <a:pPr marL="285750" indent="-285750">
              <a:buFontTx/>
              <a:buChar char="-"/>
            </a:pPr>
            <a:r>
              <a:rPr lang="en-GB" sz="1600" dirty="0">
                <a:latin typeface="Century Gothic" panose="020B0502020202020204" pitchFamily="34" charset="0"/>
              </a:rPr>
              <a:t>Conditions</a:t>
            </a:r>
          </a:p>
          <a:p>
            <a:pPr marL="285750" indent="-285750">
              <a:buFontTx/>
              <a:buChar char="-"/>
            </a:pPr>
            <a:r>
              <a:rPr lang="en-GB" sz="1600" dirty="0">
                <a:latin typeface="Century Gothic" panose="020B0502020202020204" pitchFamily="34" charset="0"/>
              </a:rPr>
              <a:t>Dangers</a:t>
            </a:r>
          </a:p>
          <a:p>
            <a:pPr marL="285750" indent="-285750">
              <a:buFontTx/>
              <a:buChar char="-"/>
            </a:pPr>
            <a:r>
              <a:rPr lang="en-GB" sz="1600" dirty="0">
                <a:latin typeface="Century Gothic" panose="020B0502020202020204" pitchFamily="34" charset="0"/>
              </a:rPr>
              <a:t>Pay</a:t>
            </a:r>
          </a:p>
          <a:p>
            <a:pPr marL="285750" indent="-285750">
              <a:buFontTx/>
              <a:buChar char="-"/>
            </a:pPr>
            <a:r>
              <a:rPr lang="en-GB" sz="1600" dirty="0">
                <a:latin typeface="Century Gothic" panose="020B0502020202020204" pitchFamily="34" charset="0"/>
              </a:rPr>
              <a:t>Any other interesting facts.</a:t>
            </a:r>
          </a:p>
          <a:p>
            <a:pPr marL="285750" indent="-285750">
              <a:buFontTx/>
              <a:buChar char="-"/>
            </a:pPr>
            <a:endParaRPr lang="en-GB" sz="1600" dirty="0">
              <a:latin typeface="Century Gothic" panose="020B0502020202020204" pitchFamily="34" charset="0"/>
            </a:endParaRPr>
          </a:p>
          <a:p>
            <a:r>
              <a:rPr lang="en-GB" sz="1600" dirty="0">
                <a:latin typeface="Century Gothic" panose="020B0502020202020204" pitchFamily="34" charset="0"/>
              </a:rPr>
              <a:t>Remember! </a:t>
            </a:r>
            <a:br>
              <a:rPr lang="en-GB" sz="1600" dirty="0">
                <a:latin typeface="Century Gothic" panose="020B0502020202020204" pitchFamily="34" charset="0"/>
              </a:rPr>
            </a:br>
            <a:r>
              <a:rPr lang="en-GB" sz="1600" dirty="0">
                <a:latin typeface="Century Gothic" panose="020B0502020202020204" pitchFamily="34" charset="0"/>
              </a:rPr>
              <a:t>A mind map should </a:t>
            </a:r>
            <a:br>
              <a:rPr lang="en-GB" sz="1600" dirty="0">
                <a:latin typeface="Century Gothic" panose="020B0502020202020204" pitchFamily="34" charset="0"/>
              </a:rPr>
            </a:br>
            <a:r>
              <a:rPr lang="en-GB" sz="1600" dirty="0">
                <a:latin typeface="Century Gothic" panose="020B0502020202020204" pitchFamily="34" charset="0"/>
              </a:rPr>
              <a:t>be keywords and </a:t>
            </a:r>
            <a:br>
              <a:rPr lang="en-GB" sz="1600" dirty="0">
                <a:latin typeface="Century Gothic" panose="020B0502020202020204" pitchFamily="34" charset="0"/>
              </a:rPr>
            </a:br>
            <a:r>
              <a:rPr lang="en-GB" sz="1600" dirty="0">
                <a:latin typeface="Century Gothic" panose="020B0502020202020204" pitchFamily="34" charset="0"/>
              </a:rPr>
              <a:t>pictures only!</a:t>
            </a:r>
          </a:p>
        </p:txBody>
      </p:sp>
      <p:sp>
        <p:nvSpPr>
          <p:cNvPr id="9" name="Rectangle 8">
            <a:extLst>
              <a:ext uri="{FF2B5EF4-FFF2-40B4-BE49-F238E27FC236}">
                <a16:creationId xmlns:a16="http://schemas.microsoft.com/office/drawing/2014/main" id="{CD32835D-5CCB-40C1-8C05-2EF3B367BCD1}"/>
              </a:ext>
            </a:extLst>
          </p:cNvPr>
          <p:cNvSpPr/>
          <p:nvPr/>
        </p:nvSpPr>
        <p:spPr>
          <a:xfrm>
            <a:off x="8014997" y="6005411"/>
            <a:ext cx="3052324" cy="646331"/>
          </a:xfrm>
          <a:prstGeom prst="rect">
            <a:avLst/>
          </a:prstGeom>
        </p:spPr>
        <p:txBody>
          <a:bodyPr wrap="square">
            <a:spAutoFit/>
          </a:bodyPr>
          <a:lstStyle/>
          <a:p>
            <a:r>
              <a:rPr lang="en-GB" dirty="0">
                <a:hlinkClick r:id="rId5"/>
              </a:rPr>
              <a:t>https://www.youtube.com/watch?v=KaaZasiRzgU</a:t>
            </a:r>
            <a:endParaRPr lang="en-GB" dirty="0"/>
          </a:p>
        </p:txBody>
      </p:sp>
      <p:pic>
        <p:nvPicPr>
          <p:cNvPr id="2050" name="Picture 2">
            <a:extLst>
              <a:ext uri="{FF2B5EF4-FFF2-40B4-BE49-F238E27FC236}">
                <a16:creationId xmlns:a16="http://schemas.microsoft.com/office/drawing/2014/main" id="{D4B2F702-026F-41C5-B0A3-43B3FB5856F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58820" y="4232190"/>
            <a:ext cx="3476462" cy="2479088"/>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a:extLst>
              <a:ext uri="{FF2B5EF4-FFF2-40B4-BE49-F238E27FC236}">
                <a16:creationId xmlns:a16="http://schemas.microsoft.com/office/drawing/2014/main" id="{A9D55402-37C8-4AC0-991B-8734413E6F30}"/>
              </a:ext>
            </a:extLst>
          </p:cNvPr>
          <p:cNvCxnSpPr/>
          <p:nvPr/>
        </p:nvCxnSpPr>
        <p:spPr>
          <a:xfrm>
            <a:off x="2453951" y="5766318"/>
            <a:ext cx="983571" cy="0"/>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54376356-9BAF-4D9B-95E9-B16350C239E9}"/>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flipH="1">
            <a:off x="1415761" y="155833"/>
            <a:ext cx="438150" cy="401784"/>
          </a:xfrm>
          <a:prstGeom prst="rect">
            <a:avLst/>
          </a:prstGeom>
          <a:solidFill>
            <a:schemeClr val="bg1"/>
          </a:solidFill>
        </p:spPr>
      </p:pic>
    </p:spTree>
    <p:extLst>
      <p:ext uri="{BB962C8B-B14F-4D97-AF65-F5344CB8AC3E}">
        <p14:creationId xmlns:p14="http://schemas.microsoft.com/office/powerpoint/2010/main" val="4217280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4">
            <a:extLst>
              <a:ext uri="{FF2B5EF4-FFF2-40B4-BE49-F238E27FC236}">
                <a16:creationId xmlns:a16="http://schemas.microsoft.com/office/drawing/2014/main" id="{FEEFAFAB-6010-4959-B712-A969DF9B654C}"/>
              </a:ext>
            </a:extLst>
          </p:cNvPr>
          <p:cNvSpPr txBox="1">
            <a:spLocks noChangeArrowheads="1"/>
          </p:cNvSpPr>
          <p:nvPr/>
        </p:nvSpPr>
        <p:spPr bwMode="auto">
          <a:xfrm>
            <a:off x="6932405" y="3215337"/>
            <a:ext cx="4681537" cy="3416320"/>
          </a:xfrm>
          <a:prstGeom prst="rect">
            <a:avLst/>
          </a:prstGeom>
          <a:solidFill>
            <a:srgbClr val="FFFF00"/>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1800" u="sng" dirty="0">
                <a:latin typeface="Comic Sans MS" panose="030F0702030302020204" pitchFamily="66" charset="0"/>
              </a:rPr>
              <a:t>Write 2/ 3 paragraphs:</a:t>
            </a:r>
          </a:p>
          <a:p>
            <a:pPr>
              <a:spcBef>
                <a:spcPct val="0"/>
              </a:spcBef>
              <a:buFontTx/>
              <a:buNone/>
            </a:pPr>
            <a:endParaRPr lang="en-GB" altLang="en-US" sz="1800" u="sng" dirty="0">
              <a:latin typeface="Comic Sans MS" panose="030F0702030302020204" pitchFamily="66" charset="0"/>
            </a:endParaRPr>
          </a:p>
          <a:p>
            <a:pPr>
              <a:spcBef>
                <a:spcPct val="0"/>
              </a:spcBef>
              <a:buFontTx/>
              <a:buNone/>
            </a:pPr>
            <a:r>
              <a:rPr lang="en-GB" altLang="en-US" sz="1800" dirty="0">
                <a:latin typeface="Comic Sans MS" panose="030F0702030302020204" pitchFamily="66" charset="0"/>
              </a:rPr>
              <a:t>The interpretation is convincing because I can see…</a:t>
            </a:r>
          </a:p>
          <a:p>
            <a:pPr>
              <a:spcBef>
                <a:spcPct val="0"/>
              </a:spcBef>
              <a:buFontTx/>
              <a:buNone/>
            </a:pPr>
            <a:r>
              <a:rPr lang="en-GB" altLang="en-US" sz="1800" dirty="0">
                <a:latin typeface="Comic Sans MS" panose="030F0702030302020204" pitchFamily="66" charset="0"/>
              </a:rPr>
              <a:t>This is useful because from my knowledge I know…</a:t>
            </a:r>
          </a:p>
          <a:p>
            <a:pPr>
              <a:spcBef>
                <a:spcPct val="0"/>
              </a:spcBef>
              <a:buFontTx/>
              <a:buNone/>
            </a:pPr>
            <a:endParaRPr lang="en-GB" altLang="en-US" sz="1800" dirty="0">
              <a:latin typeface="Comic Sans MS" panose="030F0702030302020204" pitchFamily="66" charset="0"/>
            </a:endParaRPr>
          </a:p>
          <a:p>
            <a:pPr>
              <a:spcBef>
                <a:spcPct val="0"/>
              </a:spcBef>
              <a:buFontTx/>
              <a:buNone/>
            </a:pPr>
            <a:r>
              <a:rPr lang="en-GB" altLang="en-US" sz="1800" dirty="0">
                <a:latin typeface="Comic Sans MS" panose="030F0702030302020204" pitchFamily="66" charset="0"/>
              </a:rPr>
              <a:t>I can also see…</a:t>
            </a:r>
          </a:p>
          <a:p>
            <a:pPr>
              <a:spcBef>
                <a:spcPct val="0"/>
              </a:spcBef>
              <a:buFontTx/>
              <a:buNone/>
            </a:pPr>
            <a:r>
              <a:rPr lang="en-GB" altLang="en-US" sz="1800" dirty="0">
                <a:latin typeface="Comic Sans MS" panose="030F0702030302020204" pitchFamily="66" charset="0"/>
              </a:rPr>
              <a:t>This is useful because I know that…</a:t>
            </a:r>
          </a:p>
          <a:p>
            <a:pPr>
              <a:spcBef>
                <a:spcPct val="0"/>
              </a:spcBef>
              <a:buFontTx/>
              <a:buNone/>
            </a:pPr>
            <a:endParaRPr lang="en-GB" altLang="en-US" sz="1800" dirty="0">
              <a:latin typeface="Comic Sans MS" panose="030F0702030302020204" pitchFamily="66" charset="0"/>
            </a:endParaRPr>
          </a:p>
          <a:p>
            <a:pPr>
              <a:spcBef>
                <a:spcPct val="0"/>
              </a:spcBef>
              <a:buFontTx/>
              <a:buNone/>
            </a:pPr>
            <a:r>
              <a:rPr lang="en-GB" altLang="en-US" sz="1800" dirty="0">
                <a:latin typeface="Comic Sans MS" panose="030F0702030302020204" pitchFamily="66" charset="0"/>
              </a:rPr>
              <a:t>Finally it shows……….</a:t>
            </a:r>
          </a:p>
          <a:p>
            <a:pPr>
              <a:spcBef>
                <a:spcPct val="0"/>
              </a:spcBef>
              <a:buNone/>
            </a:pPr>
            <a:r>
              <a:rPr lang="en-GB" altLang="en-US" sz="1800" dirty="0">
                <a:latin typeface="Comic Sans MS" panose="030F0702030302020204" pitchFamily="66" charset="0"/>
              </a:rPr>
              <a:t>This is useful because I know that…</a:t>
            </a:r>
          </a:p>
        </p:txBody>
      </p:sp>
      <p:sp>
        <p:nvSpPr>
          <p:cNvPr id="34818" name="Rectangle 1">
            <a:extLst>
              <a:ext uri="{FF2B5EF4-FFF2-40B4-BE49-F238E27FC236}">
                <a16:creationId xmlns:a16="http://schemas.microsoft.com/office/drawing/2014/main" id="{C11271CD-3D32-41C0-B1B1-86A43498C78F}"/>
              </a:ext>
            </a:extLst>
          </p:cNvPr>
          <p:cNvSpPr>
            <a:spLocks noChangeArrowheads="1"/>
          </p:cNvSpPr>
          <p:nvPr/>
        </p:nvSpPr>
        <p:spPr bwMode="auto">
          <a:xfrm>
            <a:off x="401216" y="719138"/>
            <a:ext cx="11467323" cy="923330"/>
          </a:xfrm>
          <a:prstGeom prst="rect">
            <a:avLst/>
          </a:prstGeom>
          <a:solidFill>
            <a:srgbClr val="33CC33"/>
          </a:solidFill>
          <a:ln w="38100">
            <a:solidFill>
              <a:schemeClr val="tx1"/>
            </a:solidFill>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1800" b="1" u="sng" dirty="0">
                <a:latin typeface="Comic Sans MS" panose="030F0702030302020204" pitchFamily="66" charset="0"/>
                <a:cs typeface="Calibri" panose="020F0502020204030204" pitchFamily="34" charset="0"/>
              </a:rPr>
              <a:t>Answer the following question:</a:t>
            </a:r>
          </a:p>
          <a:p>
            <a:pPr>
              <a:spcBef>
                <a:spcPct val="0"/>
              </a:spcBef>
              <a:buFontTx/>
              <a:buNone/>
            </a:pPr>
            <a:r>
              <a:rPr lang="en-GB" altLang="en-US" sz="1800" b="1" u="sng" dirty="0">
                <a:latin typeface="Comic Sans MS" panose="030F0702030302020204" pitchFamily="66" charset="0"/>
                <a:cs typeface="Calibri" panose="020F0502020204030204" pitchFamily="34" charset="0"/>
              </a:rPr>
              <a:t>‘How convincing is Interpretation A to a historian studying the living conditions for working classes in Industrial towns?’ (8 marks)</a:t>
            </a:r>
            <a:endParaRPr lang="en-GB" altLang="en-US" sz="1800" b="1" u="sng" dirty="0">
              <a:latin typeface="Comic Sans MS" panose="030F0702030302020204" pitchFamily="66" charset="0"/>
            </a:endParaRPr>
          </a:p>
        </p:txBody>
      </p:sp>
      <p:pic>
        <p:nvPicPr>
          <p:cNvPr id="34819" name="Picture 2" descr="A Court for King Cholera">
            <a:extLst>
              <a:ext uri="{FF2B5EF4-FFF2-40B4-BE49-F238E27FC236}">
                <a16:creationId xmlns:a16="http://schemas.microsoft.com/office/drawing/2014/main" id="{EED126DA-A157-4B76-80F2-6C9B46B5C3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548" y="1803897"/>
            <a:ext cx="6084855" cy="4334965"/>
          </a:xfrm>
          <a:prstGeom prst="rect">
            <a:avLst/>
          </a:prstGeom>
          <a:noFill/>
          <a:ln w="57150" cmpd="thinThick">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4820" name="TextBox 3">
            <a:extLst>
              <a:ext uri="{FF2B5EF4-FFF2-40B4-BE49-F238E27FC236}">
                <a16:creationId xmlns:a16="http://schemas.microsoft.com/office/drawing/2014/main" id="{7A862AE5-90E9-4706-9E8C-85E82D734855}"/>
              </a:ext>
            </a:extLst>
          </p:cNvPr>
          <p:cNvSpPr txBox="1">
            <a:spLocks noChangeArrowheads="1"/>
          </p:cNvSpPr>
          <p:nvPr/>
        </p:nvSpPr>
        <p:spPr bwMode="auto">
          <a:xfrm>
            <a:off x="519615" y="6138862"/>
            <a:ext cx="59896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1200" i="1" dirty="0">
                <a:latin typeface="Comic Sans MS" panose="030F0702030302020204" pitchFamily="66" charset="0"/>
              </a:rPr>
              <a:t>Interpretation A:</a:t>
            </a:r>
          </a:p>
          <a:p>
            <a:pPr>
              <a:spcBef>
                <a:spcPct val="0"/>
              </a:spcBef>
              <a:buFontTx/>
              <a:buNone/>
            </a:pPr>
            <a:r>
              <a:rPr lang="en-GB" altLang="en-US" sz="1200" i="1" dirty="0">
                <a:latin typeface="Comic Sans MS" panose="030F0702030302020204" pitchFamily="66" charset="0"/>
              </a:rPr>
              <a:t>‘A court for King Cholera’.</a:t>
            </a:r>
          </a:p>
          <a:p>
            <a:pPr>
              <a:spcBef>
                <a:spcPct val="0"/>
              </a:spcBef>
              <a:buFontTx/>
              <a:buNone/>
            </a:pPr>
            <a:r>
              <a:rPr lang="en-GB" altLang="en-US" sz="1200" i="1" dirty="0">
                <a:latin typeface="Comic Sans MS" panose="030F0702030302020204" pitchFamily="66" charset="0"/>
              </a:rPr>
              <a:t>John Leech, Punch Magazine 23, 25</a:t>
            </a:r>
            <a:r>
              <a:rPr lang="en-GB" altLang="en-US" sz="1200" i="1" baseline="30000" dirty="0">
                <a:latin typeface="Comic Sans MS" panose="030F0702030302020204" pitchFamily="66" charset="0"/>
              </a:rPr>
              <a:t>th</a:t>
            </a:r>
            <a:r>
              <a:rPr lang="en-GB" altLang="en-US" sz="1200" i="1" dirty="0">
                <a:latin typeface="Comic Sans MS" panose="030F0702030302020204" pitchFamily="66" charset="0"/>
              </a:rPr>
              <a:t> September 1852</a:t>
            </a:r>
          </a:p>
        </p:txBody>
      </p:sp>
      <p:sp>
        <p:nvSpPr>
          <p:cNvPr id="6" name="TextBox 5">
            <a:extLst>
              <a:ext uri="{FF2B5EF4-FFF2-40B4-BE49-F238E27FC236}">
                <a16:creationId xmlns:a16="http://schemas.microsoft.com/office/drawing/2014/main" id="{8FCA40B2-E807-4142-87D1-E956E4149ECF}"/>
              </a:ext>
            </a:extLst>
          </p:cNvPr>
          <p:cNvSpPr txBox="1"/>
          <p:nvPr/>
        </p:nvSpPr>
        <p:spPr>
          <a:xfrm>
            <a:off x="212436" y="7338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10</a:t>
            </a:r>
          </a:p>
        </p:txBody>
      </p:sp>
      <p:cxnSp>
        <p:nvCxnSpPr>
          <p:cNvPr id="3" name="Straight Arrow Connector 2">
            <a:extLst>
              <a:ext uri="{FF2B5EF4-FFF2-40B4-BE49-F238E27FC236}">
                <a16:creationId xmlns:a16="http://schemas.microsoft.com/office/drawing/2014/main" id="{8B64C8A4-3F9E-473F-BB4D-87C2AF82A945}"/>
              </a:ext>
            </a:extLst>
          </p:cNvPr>
          <p:cNvCxnSpPr>
            <a:cxnSpLocks/>
          </p:cNvCxnSpPr>
          <p:nvPr/>
        </p:nvCxnSpPr>
        <p:spPr>
          <a:xfrm flipH="1">
            <a:off x="5281127" y="2621902"/>
            <a:ext cx="261257" cy="46653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8D91614-467A-4129-9216-A1E4143379A0}"/>
              </a:ext>
            </a:extLst>
          </p:cNvPr>
          <p:cNvCxnSpPr>
            <a:cxnSpLocks/>
          </p:cNvCxnSpPr>
          <p:nvPr/>
        </p:nvCxnSpPr>
        <p:spPr>
          <a:xfrm flipH="1">
            <a:off x="3688702" y="2158406"/>
            <a:ext cx="261257" cy="46653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D818273-0077-411F-BA35-BEF9B3C8546C}"/>
              </a:ext>
            </a:extLst>
          </p:cNvPr>
          <p:cNvCxnSpPr>
            <a:cxnSpLocks/>
          </p:cNvCxnSpPr>
          <p:nvPr/>
        </p:nvCxnSpPr>
        <p:spPr>
          <a:xfrm>
            <a:off x="3960892" y="2158406"/>
            <a:ext cx="377843" cy="4634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BAE8B91-9777-40DB-997B-0E57F85AC2F1}"/>
              </a:ext>
            </a:extLst>
          </p:cNvPr>
          <p:cNvCxnSpPr>
            <a:cxnSpLocks/>
          </p:cNvCxnSpPr>
          <p:nvPr/>
        </p:nvCxnSpPr>
        <p:spPr>
          <a:xfrm>
            <a:off x="1256993" y="4008598"/>
            <a:ext cx="377843" cy="4634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0BF4F47-CB61-4C1C-91FB-468DE5C2B865}"/>
              </a:ext>
            </a:extLst>
          </p:cNvPr>
          <p:cNvCxnSpPr>
            <a:cxnSpLocks/>
          </p:cNvCxnSpPr>
          <p:nvPr/>
        </p:nvCxnSpPr>
        <p:spPr>
          <a:xfrm flipV="1">
            <a:off x="953701" y="5222814"/>
            <a:ext cx="152400" cy="5319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B6E5385-3D57-4516-8DEF-DB25B999EEDB}"/>
              </a:ext>
            </a:extLst>
          </p:cNvPr>
          <p:cNvCxnSpPr>
            <a:cxnSpLocks/>
          </p:cNvCxnSpPr>
          <p:nvPr/>
        </p:nvCxnSpPr>
        <p:spPr>
          <a:xfrm flipV="1">
            <a:off x="6065369" y="4081747"/>
            <a:ext cx="152400" cy="5319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3D4ADA2-F077-4EC0-8CEB-B1276C2B866F}"/>
              </a:ext>
            </a:extLst>
          </p:cNvPr>
          <p:cNvCxnSpPr>
            <a:cxnSpLocks/>
          </p:cNvCxnSpPr>
          <p:nvPr/>
        </p:nvCxnSpPr>
        <p:spPr>
          <a:xfrm flipH="1">
            <a:off x="3514433" y="5109535"/>
            <a:ext cx="446460" cy="30222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95573D22-B4E4-427C-9257-3A951D74BFEA}"/>
              </a:ext>
            </a:extLst>
          </p:cNvPr>
          <p:cNvPicPr/>
          <p:nvPr/>
        </p:nvPicPr>
        <p:blipFill rotWithShape="1">
          <a:blip r:embed="rId3">
            <a:extLst>
              <a:ext uri="{28A0092B-C50C-407E-A947-70E740481C1C}">
                <a14:useLocalDpi xmlns:a14="http://schemas.microsoft.com/office/drawing/2010/main" val="0"/>
              </a:ext>
            </a:extLst>
          </a:blip>
          <a:srcRect l="43249" t="54258" r="52456" b="37013"/>
          <a:stretch/>
        </p:blipFill>
        <p:spPr bwMode="auto">
          <a:xfrm>
            <a:off x="1772485" y="97183"/>
            <a:ext cx="434975" cy="475614"/>
          </a:xfrm>
          <a:prstGeom prst="rect">
            <a:avLst/>
          </a:prstGeom>
          <a:noFill/>
          <a:ln>
            <a:noFill/>
          </a:ln>
          <a:extLst>
            <a:ext uri="{53640926-AAD7-44D8-BBD7-CCE9431645EC}">
              <a14:shadowObscured xmlns:a14="http://schemas.microsoft.com/office/drawing/2010/main"/>
            </a:ext>
          </a:extLst>
        </p:spPr>
      </p:pic>
      <p:pic>
        <p:nvPicPr>
          <p:cNvPr id="20" name="Picture 19">
            <a:hlinkClick r:id="rId4" action="ppaction://hlinksldjump"/>
            <a:extLst>
              <a:ext uri="{FF2B5EF4-FFF2-40B4-BE49-F238E27FC236}">
                <a16:creationId xmlns:a16="http://schemas.microsoft.com/office/drawing/2014/main" id="{2DECCA02-F38A-4249-B466-AB1C00155599}"/>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1330841" y="6098809"/>
            <a:ext cx="738332" cy="590666"/>
          </a:xfrm>
          <a:prstGeom prst="rect">
            <a:avLst/>
          </a:prstGeom>
        </p:spPr>
      </p:pic>
      <p:sp>
        <p:nvSpPr>
          <p:cNvPr id="21" name="TextBox 20">
            <a:extLst>
              <a:ext uri="{FF2B5EF4-FFF2-40B4-BE49-F238E27FC236}">
                <a16:creationId xmlns:a16="http://schemas.microsoft.com/office/drawing/2014/main" id="{E98A6A98-7704-44AB-897E-A890C2AFACEC}"/>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23" name="TextBox 4">
            <a:extLst>
              <a:ext uri="{FF2B5EF4-FFF2-40B4-BE49-F238E27FC236}">
                <a16:creationId xmlns:a16="http://schemas.microsoft.com/office/drawing/2014/main" id="{B699D908-EF6D-49F2-ABDA-6E0EC0E0FFF1}"/>
              </a:ext>
            </a:extLst>
          </p:cNvPr>
          <p:cNvSpPr txBox="1">
            <a:spLocks noChangeArrowheads="1"/>
          </p:cNvSpPr>
          <p:nvPr/>
        </p:nvSpPr>
        <p:spPr bwMode="auto">
          <a:xfrm>
            <a:off x="6932404" y="1811216"/>
            <a:ext cx="4681537" cy="1077218"/>
          </a:xfrm>
          <a:prstGeom prst="rect">
            <a:avLst/>
          </a:prstGeom>
          <a:solidFill>
            <a:srgbClr val="00B0F0"/>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1600" dirty="0">
                <a:latin typeface="Comic Sans MS" panose="030F0702030302020204" pitchFamily="66" charset="0"/>
              </a:rPr>
              <a:t>By convincing it means how accurate is the picture? To prove this you must describe parts of the picture and then support what you see with your knowledge.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1444BBAB-3D3D-4CBE-8EB0-D7E93EC7C6A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97A2CEED-DCD6-4FE9-B261-3B9B5A4D6FA3}"/>
              </a:ext>
            </a:extLst>
          </p:cNvPr>
          <p:cNvSpPr txBox="1"/>
          <p:nvPr/>
        </p:nvSpPr>
        <p:spPr>
          <a:xfrm>
            <a:off x="11330841" y="6631657"/>
            <a:ext cx="738332" cy="261610"/>
          </a:xfrm>
          <a:prstGeom prst="rect">
            <a:avLst/>
          </a:prstGeom>
          <a:noFill/>
        </p:spPr>
        <p:txBody>
          <a:bodyPr wrap="square" rtlCol="0">
            <a:spAutoFit/>
          </a:bodyPr>
          <a:lstStyle/>
          <a:p>
            <a:pPr algn="ctr"/>
            <a:r>
              <a:rPr lang="en-GB" sz="1100" b="1">
                <a:solidFill>
                  <a:srgbClr val="FF0000"/>
                </a:solidFill>
              </a:rPr>
              <a:t>Click me!</a:t>
            </a:r>
            <a:endParaRPr lang="en-GB" sz="1100" b="1" dirty="0">
              <a:solidFill>
                <a:srgbClr val="FF0000"/>
              </a:solidFill>
            </a:endParaRPr>
          </a:p>
        </p:txBody>
      </p:sp>
      <p:sp>
        <p:nvSpPr>
          <p:cNvPr id="4" name="TextBox 3">
            <a:extLst>
              <a:ext uri="{FF2B5EF4-FFF2-40B4-BE49-F238E27FC236}">
                <a16:creationId xmlns:a16="http://schemas.microsoft.com/office/drawing/2014/main" id="{470E0DBE-822E-4AB0-AC3D-B7E95750E191}"/>
              </a:ext>
            </a:extLst>
          </p:cNvPr>
          <p:cNvSpPr txBox="1"/>
          <p:nvPr/>
        </p:nvSpPr>
        <p:spPr>
          <a:xfrm>
            <a:off x="212436" y="7338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11</a:t>
            </a:r>
          </a:p>
        </p:txBody>
      </p:sp>
      <p:sp>
        <p:nvSpPr>
          <p:cNvPr id="5" name="Text Box 2">
            <a:extLst>
              <a:ext uri="{FF2B5EF4-FFF2-40B4-BE49-F238E27FC236}">
                <a16:creationId xmlns:a16="http://schemas.microsoft.com/office/drawing/2014/main" id="{76890946-7941-46A3-B1A7-A514D0480C74}"/>
              </a:ext>
            </a:extLst>
          </p:cNvPr>
          <p:cNvSpPr txBox="1">
            <a:spLocks noChangeArrowheads="1"/>
          </p:cNvSpPr>
          <p:nvPr/>
        </p:nvSpPr>
        <p:spPr bwMode="auto">
          <a:xfrm>
            <a:off x="467840" y="596600"/>
            <a:ext cx="10863001" cy="5355312"/>
          </a:xfrm>
          <a:prstGeom prst="rect">
            <a:avLst/>
          </a:prstGeom>
          <a:solidFill>
            <a:schemeClr val="accent1">
              <a:lumMod val="60000"/>
              <a:lumOff val="40000"/>
            </a:schemeClr>
          </a:solidFill>
          <a:ln w="38100">
            <a:solidFill>
              <a:schemeClr val="tx1"/>
            </a:solidFill>
          </a:ln>
          <a:effectLst/>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r>
              <a:rPr lang="en-GB" sz="1600" dirty="0">
                <a:latin typeface="Century Gothic" panose="020B0502020202020204" pitchFamily="34" charset="0"/>
              </a:rPr>
              <a:t>In 1833 another factory act was introduced by the government. The purpose was to improve factory conditions, particularly for children. Some of the rules included:</a:t>
            </a:r>
            <a:br>
              <a:rPr lang="en-GB" sz="1600" dirty="0">
                <a:latin typeface="Century Gothic" panose="020B0502020202020204" pitchFamily="34" charset="0"/>
              </a:rPr>
            </a:br>
            <a:endParaRPr lang="en-GB" altLang="en-US" sz="1800" dirty="0">
              <a:latin typeface="Comic Sans MS" pitchFamily="66" charset="0"/>
            </a:endParaRPr>
          </a:p>
          <a:p>
            <a:pPr>
              <a:spcBef>
                <a:spcPct val="0"/>
              </a:spcBef>
            </a:pPr>
            <a:r>
              <a:rPr lang="en-GB" altLang="en-US" sz="1600" dirty="0">
                <a:latin typeface="Century Gothic" panose="020B0502020202020204" pitchFamily="34" charset="0"/>
              </a:rPr>
              <a:t> Children under 9 should not work in textile mills.</a:t>
            </a:r>
          </a:p>
          <a:p>
            <a:pPr>
              <a:spcBef>
                <a:spcPct val="0"/>
              </a:spcBef>
            </a:pPr>
            <a:r>
              <a:rPr lang="en-GB" altLang="en-US" sz="1600" dirty="0">
                <a:latin typeface="Century Gothic" panose="020B0502020202020204" pitchFamily="34" charset="0"/>
              </a:rPr>
              <a:t> Children aged 9-13 should work no more than 9 hours.</a:t>
            </a:r>
          </a:p>
          <a:p>
            <a:pPr>
              <a:spcBef>
                <a:spcPct val="0"/>
              </a:spcBef>
            </a:pPr>
            <a:r>
              <a:rPr lang="en-GB" altLang="en-US" sz="1600" dirty="0">
                <a:latin typeface="Century Gothic" panose="020B0502020202020204" pitchFamily="34" charset="0"/>
              </a:rPr>
              <a:t> Young people aged 14-18 should work no more than 12 hours.</a:t>
            </a:r>
          </a:p>
          <a:p>
            <a:pPr>
              <a:spcBef>
                <a:spcPct val="0"/>
              </a:spcBef>
            </a:pPr>
            <a:r>
              <a:rPr lang="en-GB" altLang="en-US" sz="1600" dirty="0">
                <a:latin typeface="Century Gothic" panose="020B0502020202020204" pitchFamily="34" charset="0"/>
              </a:rPr>
              <a:t> No one under 18 should do night work.</a:t>
            </a:r>
          </a:p>
          <a:p>
            <a:pPr>
              <a:spcBef>
                <a:spcPct val="0"/>
              </a:spcBef>
            </a:pPr>
            <a:r>
              <a:rPr lang="en-GB" altLang="en-US" sz="1600" dirty="0">
                <a:latin typeface="Century Gothic" panose="020B0502020202020204" pitchFamily="34" charset="0"/>
              </a:rPr>
              <a:t> Inspectors shall be appointed by the government to ensure that factory owners are keeping the law.</a:t>
            </a:r>
          </a:p>
          <a:p>
            <a:pPr eaLnBrk="1" hangingPunct="1">
              <a:spcBef>
                <a:spcPct val="50000"/>
              </a:spcBef>
              <a:buFontTx/>
              <a:buNone/>
            </a:pPr>
            <a:endParaRPr lang="en-GB" altLang="en-US" sz="1800" dirty="0">
              <a:latin typeface="Comic Sans MS" pitchFamily="66" charset="0"/>
            </a:endParaRPr>
          </a:p>
          <a:p>
            <a:pPr eaLnBrk="1" hangingPunct="1">
              <a:spcBef>
                <a:spcPct val="50000"/>
              </a:spcBef>
              <a:buFontTx/>
              <a:buNone/>
            </a:pPr>
            <a:endParaRPr lang="en-GB" altLang="en-US" sz="1800" dirty="0">
              <a:latin typeface="Comic Sans MS" pitchFamily="66" charset="0"/>
            </a:endParaRPr>
          </a:p>
          <a:p>
            <a:pPr eaLnBrk="1" hangingPunct="1">
              <a:spcBef>
                <a:spcPct val="50000"/>
              </a:spcBef>
              <a:buFontTx/>
              <a:buNone/>
            </a:pPr>
            <a:endParaRPr lang="en-GB" altLang="en-US" sz="1800" dirty="0">
              <a:latin typeface="Comic Sans MS" pitchFamily="66" charset="0"/>
            </a:endParaRPr>
          </a:p>
          <a:p>
            <a:pPr eaLnBrk="1" hangingPunct="1">
              <a:spcBef>
                <a:spcPct val="50000"/>
              </a:spcBef>
              <a:buFontTx/>
              <a:buNone/>
            </a:pPr>
            <a:endParaRPr lang="en-GB" altLang="en-US" sz="1800" dirty="0">
              <a:latin typeface="Comic Sans MS" pitchFamily="66" charset="0"/>
            </a:endParaRPr>
          </a:p>
          <a:p>
            <a:pPr eaLnBrk="1" hangingPunct="1">
              <a:spcBef>
                <a:spcPct val="50000"/>
              </a:spcBef>
              <a:buFontTx/>
              <a:buNone/>
            </a:pPr>
            <a:endParaRPr lang="en-GB" altLang="en-US" sz="1800" dirty="0">
              <a:latin typeface="Comic Sans MS" pitchFamily="66" charset="0"/>
            </a:endParaRPr>
          </a:p>
          <a:p>
            <a:pPr eaLnBrk="1" hangingPunct="1">
              <a:spcBef>
                <a:spcPct val="50000"/>
              </a:spcBef>
              <a:buFontTx/>
              <a:buNone/>
            </a:pPr>
            <a:br>
              <a:rPr lang="en-GB" altLang="en-US" sz="1800" dirty="0">
                <a:latin typeface="Comic Sans MS" pitchFamily="66" charset="0"/>
              </a:rPr>
            </a:br>
            <a:br>
              <a:rPr lang="en-GB" altLang="en-US" sz="1800" dirty="0">
                <a:latin typeface="Comic Sans MS" pitchFamily="66" charset="0"/>
              </a:rPr>
            </a:br>
            <a:r>
              <a:rPr lang="en-GB" altLang="en-US" sz="1600" b="1" u="sng" dirty="0">
                <a:latin typeface="Century Gothic" panose="020B0502020202020204" pitchFamily="34" charset="0"/>
              </a:rPr>
              <a:t>Task:</a:t>
            </a:r>
            <a:r>
              <a:rPr lang="en-GB" altLang="en-US" sz="1600" dirty="0">
                <a:latin typeface="Century Gothic" panose="020B0502020202020204" pitchFamily="34" charset="0"/>
              </a:rPr>
              <a:t>   Choose one of the characters above to interview. Create 5 questions for them related to the 	factory act of 1833. Write out their potential answers in the first person. </a:t>
            </a:r>
          </a:p>
        </p:txBody>
      </p:sp>
      <p:pic>
        <p:nvPicPr>
          <p:cNvPr id="6" name="Picture 2" descr="F:\Sam Moore 2012\Teaching &amp; Learning\History\Admin\SHP History\SHP History Year 8\Resources\Pictures\SHPY8_03120.jpg">
            <a:extLst>
              <a:ext uri="{FF2B5EF4-FFF2-40B4-BE49-F238E27FC236}">
                <a16:creationId xmlns:a16="http://schemas.microsoft.com/office/drawing/2014/main" id="{9F10052E-624D-485E-A5E0-509D8E876E1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51047" y="3670838"/>
            <a:ext cx="1583763" cy="1480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F:\Sam Moore 2012\Teaching &amp; Learning\History\Admin\SHP History\SHP History Year 8\Resources\Pictures\SHPY8_06320.jpg">
            <a:extLst>
              <a:ext uri="{FF2B5EF4-FFF2-40B4-BE49-F238E27FC236}">
                <a16:creationId xmlns:a16="http://schemas.microsoft.com/office/drawing/2014/main" id="{D1974399-C6B3-49AB-B042-40FE6827EDF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32834" y="2694525"/>
            <a:ext cx="1656010" cy="1637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F:\Sam Moore 2012\Teaching &amp; Learning\History\Admin\SHP History\SHP History Year 8\Resources\Pictures\SHPY8_04310.jpg">
            <a:extLst>
              <a:ext uri="{FF2B5EF4-FFF2-40B4-BE49-F238E27FC236}">
                <a16:creationId xmlns:a16="http://schemas.microsoft.com/office/drawing/2014/main" id="{D89CC1CB-5752-401C-AD75-650DE93F75D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30471" y="3660415"/>
            <a:ext cx="1456730" cy="1607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ounded Rectangle 3">
            <a:extLst>
              <a:ext uri="{FF2B5EF4-FFF2-40B4-BE49-F238E27FC236}">
                <a16:creationId xmlns:a16="http://schemas.microsoft.com/office/drawing/2014/main" id="{A19E2EB1-D2B1-469A-87A3-C608DCB4D7D6}"/>
              </a:ext>
            </a:extLst>
          </p:cNvPr>
          <p:cNvSpPr/>
          <p:nvPr/>
        </p:nvSpPr>
        <p:spPr>
          <a:xfrm>
            <a:off x="746644" y="2694525"/>
            <a:ext cx="2089150" cy="976313"/>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a:solidFill>
                  <a:schemeClr val="tx1"/>
                </a:solidFill>
              </a:rPr>
              <a:t>Holly, an 8 year old factory worker</a:t>
            </a:r>
          </a:p>
        </p:txBody>
      </p:sp>
      <p:sp>
        <p:nvSpPr>
          <p:cNvPr id="10" name="Rounded Rectangle 7">
            <a:extLst>
              <a:ext uri="{FF2B5EF4-FFF2-40B4-BE49-F238E27FC236}">
                <a16:creationId xmlns:a16="http://schemas.microsoft.com/office/drawing/2014/main" id="{5B37042D-BDC0-41F4-B217-8B1022ADE7D7}"/>
              </a:ext>
            </a:extLst>
          </p:cNvPr>
          <p:cNvSpPr/>
          <p:nvPr/>
        </p:nvSpPr>
        <p:spPr>
          <a:xfrm>
            <a:off x="3716264" y="4301051"/>
            <a:ext cx="2089150" cy="976313"/>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a:solidFill>
                  <a:schemeClr val="tx1"/>
                </a:solidFill>
              </a:rPr>
              <a:t>Kirsten, a factory worker and mother</a:t>
            </a:r>
          </a:p>
        </p:txBody>
      </p:sp>
      <p:sp>
        <p:nvSpPr>
          <p:cNvPr id="11" name="Rounded Rectangle 8">
            <a:extLst>
              <a:ext uri="{FF2B5EF4-FFF2-40B4-BE49-F238E27FC236}">
                <a16:creationId xmlns:a16="http://schemas.microsoft.com/office/drawing/2014/main" id="{0BCB08A0-BEAA-4BE5-9F36-97F2710B7C6B}"/>
              </a:ext>
            </a:extLst>
          </p:cNvPr>
          <p:cNvSpPr/>
          <p:nvPr/>
        </p:nvSpPr>
        <p:spPr>
          <a:xfrm>
            <a:off x="6940972" y="2694526"/>
            <a:ext cx="2087562" cy="97631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a:solidFill>
                  <a:schemeClr val="tx1"/>
                </a:solidFill>
              </a:rPr>
              <a:t>Jack, a rich factory owner</a:t>
            </a:r>
          </a:p>
        </p:txBody>
      </p:sp>
      <p:sp>
        <p:nvSpPr>
          <p:cNvPr id="12" name="Rectangle 11">
            <a:extLst>
              <a:ext uri="{FF2B5EF4-FFF2-40B4-BE49-F238E27FC236}">
                <a16:creationId xmlns:a16="http://schemas.microsoft.com/office/drawing/2014/main" id="{57C72A60-D6F0-4A61-8B6F-77071BFED8E0}"/>
              </a:ext>
            </a:extLst>
          </p:cNvPr>
          <p:cNvSpPr/>
          <p:nvPr/>
        </p:nvSpPr>
        <p:spPr>
          <a:xfrm>
            <a:off x="985169" y="6196374"/>
            <a:ext cx="5001882" cy="369332"/>
          </a:xfrm>
          <a:prstGeom prst="rect">
            <a:avLst/>
          </a:prstGeom>
        </p:spPr>
        <p:txBody>
          <a:bodyPr wrap="none">
            <a:spAutoFit/>
          </a:bodyPr>
          <a:lstStyle/>
          <a:p>
            <a:r>
              <a:rPr lang="en-GB" dirty="0">
                <a:hlinkClick r:id="rId8"/>
              </a:rPr>
              <a:t>https://www.youtube.com/watch?v=cGwa8y11wac</a:t>
            </a:r>
            <a:endParaRPr lang="en-GB" dirty="0"/>
          </a:p>
        </p:txBody>
      </p:sp>
      <p:pic>
        <p:nvPicPr>
          <p:cNvPr id="13" name="Picture 12">
            <a:extLst>
              <a:ext uri="{FF2B5EF4-FFF2-40B4-BE49-F238E27FC236}">
                <a16:creationId xmlns:a16="http://schemas.microsoft.com/office/drawing/2014/main" id="{B13CFD55-40C0-47CB-9AE6-433BB2A0608A}"/>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381862" y="6025951"/>
            <a:ext cx="422075" cy="663524"/>
          </a:xfrm>
          <a:prstGeom prst="rect">
            <a:avLst/>
          </a:prstGeom>
        </p:spPr>
      </p:pic>
      <p:sp>
        <p:nvSpPr>
          <p:cNvPr id="14" name="Rectangle 13">
            <a:extLst>
              <a:ext uri="{FF2B5EF4-FFF2-40B4-BE49-F238E27FC236}">
                <a16:creationId xmlns:a16="http://schemas.microsoft.com/office/drawing/2014/main" id="{1C6C0202-4688-48D3-8062-D2F498F3D203}"/>
              </a:ext>
            </a:extLst>
          </p:cNvPr>
          <p:cNvSpPr/>
          <p:nvPr/>
        </p:nvSpPr>
        <p:spPr>
          <a:xfrm>
            <a:off x="6487361" y="6204916"/>
            <a:ext cx="4883196" cy="369332"/>
          </a:xfrm>
          <a:prstGeom prst="rect">
            <a:avLst/>
          </a:prstGeom>
        </p:spPr>
        <p:txBody>
          <a:bodyPr wrap="none">
            <a:spAutoFit/>
          </a:bodyPr>
          <a:lstStyle/>
          <a:p>
            <a:r>
              <a:rPr lang="en-GB" dirty="0">
                <a:hlinkClick r:id="rId11"/>
              </a:rPr>
              <a:t>https://www.intriguing-history.com/factory-act-2/</a:t>
            </a:r>
            <a:endParaRPr lang="en-GB" dirty="0"/>
          </a:p>
        </p:txBody>
      </p:sp>
      <p:pic>
        <p:nvPicPr>
          <p:cNvPr id="15" name="Picture 14">
            <a:extLst>
              <a:ext uri="{FF2B5EF4-FFF2-40B4-BE49-F238E27FC236}">
                <a16:creationId xmlns:a16="http://schemas.microsoft.com/office/drawing/2014/main" id="{C3D1A9FD-0504-456F-A779-9843B6CF05B6}"/>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6096000" y="6203713"/>
            <a:ext cx="479690" cy="485762"/>
          </a:xfrm>
          <a:prstGeom prst="rect">
            <a:avLst/>
          </a:prstGeom>
        </p:spPr>
      </p:pic>
    </p:spTree>
    <p:extLst>
      <p:ext uri="{BB962C8B-B14F-4D97-AF65-F5344CB8AC3E}">
        <p14:creationId xmlns:p14="http://schemas.microsoft.com/office/powerpoint/2010/main" val="3961036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xEl>
                                              <p:pRg st="11" end="11"/>
                                            </p:txEl>
                                          </p:spTgt>
                                        </p:tgtEl>
                                        <p:attrNameLst>
                                          <p:attrName>style.visibility</p:attrName>
                                        </p:attrNameLst>
                                      </p:cBhvr>
                                      <p:to>
                                        <p:strVal val="visible"/>
                                      </p:to>
                                    </p:set>
                                    <p:anim calcmode="lin" valueType="num">
                                      <p:cBhvr additive="base">
                                        <p:cTn id="43" dur="500" fill="hold"/>
                                        <p:tgtEl>
                                          <p:spTgt spid="5">
                                            <p:txEl>
                                              <p:pRg st="11" end="1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action="ppaction://hlinksldjump"/>
            <a:extLst>
              <a:ext uri="{FF2B5EF4-FFF2-40B4-BE49-F238E27FC236}">
                <a16:creationId xmlns:a16="http://schemas.microsoft.com/office/drawing/2014/main" id="{80BF32A9-743C-4631-AB05-BB4FCAC7E4B5}"/>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A2E954D2-8F83-40CD-A35F-3DE72B0414B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FFA0A5C5-0C0F-4E45-B4E2-9BC2E95FD2F1}"/>
              </a:ext>
            </a:extLst>
          </p:cNvPr>
          <p:cNvSpPr/>
          <p:nvPr/>
        </p:nvSpPr>
        <p:spPr>
          <a:xfrm>
            <a:off x="332508" y="5411246"/>
            <a:ext cx="9596583" cy="1200329"/>
          </a:xfrm>
          <a:prstGeom prst="rect">
            <a:avLst/>
          </a:prstGeom>
        </p:spPr>
        <p:txBody>
          <a:bodyPr wrap="square">
            <a:spAutoFit/>
          </a:bodyPr>
          <a:lstStyle/>
          <a:p>
            <a:endParaRPr lang="en-GB" b="1" dirty="0">
              <a:latin typeface="Century Gothic" panose="020B0502020202020204" pitchFamily="34" charset="0"/>
            </a:endParaRPr>
          </a:p>
          <a:p>
            <a:endParaRPr lang="en-GB" b="1" u="sng" dirty="0">
              <a:latin typeface="Century Gothic" panose="020B0502020202020204" pitchFamily="34" charset="0"/>
            </a:endParaRPr>
          </a:p>
          <a:p>
            <a:br>
              <a:rPr lang="en-GB" b="1" u="sng" dirty="0">
                <a:latin typeface="Century Gothic" panose="020B0502020202020204" pitchFamily="34" charset="0"/>
              </a:rPr>
            </a:br>
            <a:r>
              <a:rPr lang="en-GB" b="1" u="sng" dirty="0">
                <a:latin typeface="Century Gothic" panose="020B0502020202020204" pitchFamily="34" charset="0"/>
              </a:rPr>
              <a:t>You can record in writing key parts of your discussion for evidence.</a:t>
            </a:r>
            <a:endParaRPr lang="en-GB" b="1" u="sng" dirty="0"/>
          </a:p>
        </p:txBody>
      </p:sp>
      <p:sp>
        <p:nvSpPr>
          <p:cNvPr id="6" name="TextBox 5">
            <a:extLst>
              <a:ext uri="{FF2B5EF4-FFF2-40B4-BE49-F238E27FC236}">
                <a16:creationId xmlns:a16="http://schemas.microsoft.com/office/drawing/2014/main" id="{625DE3E8-38B0-413C-BD11-A1D73CA9C273}"/>
              </a:ext>
            </a:extLst>
          </p:cNvPr>
          <p:cNvSpPr txBox="1"/>
          <p:nvPr/>
        </p:nvSpPr>
        <p:spPr>
          <a:xfrm>
            <a:off x="480290" y="909313"/>
            <a:ext cx="11231418" cy="1200329"/>
          </a:xfrm>
          <a:prstGeom prst="rect">
            <a:avLst/>
          </a:prstGeom>
          <a:solidFill>
            <a:srgbClr val="FFC000"/>
          </a:solidFill>
          <a:ln w="57150">
            <a:solidFill>
              <a:schemeClr val="tx1"/>
            </a:solidFill>
          </a:ln>
        </p:spPr>
        <p:txBody>
          <a:bodyPr wrap="square" rtlCol="0">
            <a:spAutoFit/>
          </a:bodyPr>
          <a:lstStyle/>
          <a:p>
            <a:pPr algn="ctr">
              <a:defRPr/>
            </a:pPr>
            <a:r>
              <a:rPr lang="en-GB" altLang="en-US" sz="2400" dirty="0"/>
              <a:t>‘Life was </a:t>
            </a:r>
            <a:r>
              <a:rPr lang="en-GB" altLang="en-US" sz="2400" b="1" u="sng" dirty="0">
                <a:solidFill>
                  <a:srgbClr val="FF0000"/>
                </a:solidFill>
              </a:rPr>
              <a:t>similarly</a:t>
            </a:r>
            <a:r>
              <a:rPr lang="en-GB" altLang="en-US" sz="2400" dirty="0"/>
              <a:t> difficult for the working classes in Industrial London as it had been for the African slaves in the Americas.’</a:t>
            </a:r>
          </a:p>
          <a:p>
            <a:pPr algn="ctr">
              <a:defRPr/>
            </a:pPr>
            <a:r>
              <a:rPr lang="en-GB" altLang="en-US" sz="2400" dirty="0"/>
              <a:t>Discuss</a:t>
            </a:r>
          </a:p>
        </p:txBody>
      </p:sp>
      <p:sp>
        <p:nvSpPr>
          <p:cNvPr id="7" name="Speech Bubble: Oval 6">
            <a:extLst>
              <a:ext uri="{FF2B5EF4-FFF2-40B4-BE49-F238E27FC236}">
                <a16:creationId xmlns:a16="http://schemas.microsoft.com/office/drawing/2014/main" id="{645CE42B-931C-4160-B52B-32849B5087F8}"/>
              </a:ext>
            </a:extLst>
          </p:cNvPr>
          <p:cNvSpPr/>
          <p:nvPr/>
        </p:nvSpPr>
        <p:spPr>
          <a:xfrm>
            <a:off x="480290" y="2666837"/>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latin typeface="Comic Sans MS" panose="030F0702030302020204" pitchFamily="66" charset="0"/>
              </a:rPr>
              <a:t>One similarity would be….</a:t>
            </a:r>
          </a:p>
        </p:txBody>
      </p:sp>
      <p:sp>
        <p:nvSpPr>
          <p:cNvPr id="8" name="Speech Bubble: Oval 7">
            <a:extLst>
              <a:ext uri="{FF2B5EF4-FFF2-40B4-BE49-F238E27FC236}">
                <a16:creationId xmlns:a16="http://schemas.microsoft.com/office/drawing/2014/main" id="{9EF8C181-9549-46B1-A38B-06303EA6831B}"/>
              </a:ext>
            </a:extLst>
          </p:cNvPr>
          <p:cNvSpPr/>
          <p:nvPr/>
        </p:nvSpPr>
        <p:spPr>
          <a:xfrm>
            <a:off x="2281381" y="4056197"/>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latin typeface="Comic Sans MS" panose="030F0702030302020204" pitchFamily="66" charset="0"/>
              </a:rPr>
              <a:t>Life was harder for…because…</a:t>
            </a:r>
          </a:p>
        </p:txBody>
      </p:sp>
      <p:sp>
        <p:nvSpPr>
          <p:cNvPr id="9" name="Speech Bubble: Oval 8">
            <a:extLst>
              <a:ext uri="{FF2B5EF4-FFF2-40B4-BE49-F238E27FC236}">
                <a16:creationId xmlns:a16="http://schemas.microsoft.com/office/drawing/2014/main" id="{07400F88-3285-4198-9607-E2307891616E}"/>
              </a:ext>
            </a:extLst>
          </p:cNvPr>
          <p:cNvSpPr/>
          <p:nvPr/>
        </p:nvSpPr>
        <p:spPr>
          <a:xfrm>
            <a:off x="4678215" y="2466410"/>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66"/>
                </a:solidFill>
                <a:latin typeface="Comic Sans MS" panose="030F0702030302020204" pitchFamily="66" charset="0"/>
              </a:rPr>
              <a:t>One difference would be….</a:t>
            </a:r>
          </a:p>
        </p:txBody>
      </p:sp>
      <p:sp>
        <p:nvSpPr>
          <p:cNvPr id="10" name="Speech Bubble: Oval 9">
            <a:extLst>
              <a:ext uri="{FF2B5EF4-FFF2-40B4-BE49-F238E27FC236}">
                <a16:creationId xmlns:a16="http://schemas.microsoft.com/office/drawing/2014/main" id="{D96E9393-F954-4CAE-88D4-2FA14CFDAAAD}"/>
              </a:ext>
            </a:extLst>
          </p:cNvPr>
          <p:cNvSpPr/>
          <p:nvPr/>
        </p:nvSpPr>
        <p:spPr>
          <a:xfrm>
            <a:off x="6576290" y="4155100"/>
            <a:ext cx="2724727" cy="148418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F0"/>
                </a:solidFill>
                <a:latin typeface="Comic Sans MS" panose="030F0702030302020204" pitchFamily="66" charset="0"/>
              </a:rPr>
              <a:t>Punishments were similar/ different because…</a:t>
            </a:r>
          </a:p>
        </p:txBody>
      </p:sp>
      <p:sp>
        <p:nvSpPr>
          <p:cNvPr id="11" name="Speech Bubble: Oval 10">
            <a:extLst>
              <a:ext uri="{FF2B5EF4-FFF2-40B4-BE49-F238E27FC236}">
                <a16:creationId xmlns:a16="http://schemas.microsoft.com/office/drawing/2014/main" id="{DD4384CF-D0B6-4AA3-A7E5-B20932BD73BB}"/>
              </a:ext>
            </a:extLst>
          </p:cNvPr>
          <p:cNvSpPr/>
          <p:nvPr/>
        </p:nvSpPr>
        <p:spPr>
          <a:xfrm>
            <a:off x="9060873" y="2467122"/>
            <a:ext cx="2964871" cy="148418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C000"/>
                </a:solidFill>
                <a:latin typeface="Comic Sans MS" panose="030F0702030302020204" pitchFamily="66" charset="0"/>
              </a:rPr>
              <a:t>Living conditions were similar/ different because…</a:t>
            </a:r>
          </a:p>
        </p:txBody>
      </p:sp>
      <p:pic>
        <p:nvPicPr>
          <p:cNvPr id="12" name="Picture 11">
            <a:extLst>
              <a:ext uri="{FF2B5EF4-FFF2-40B4-BE49-F238E27FC236}">
                <a16:creationId xmlns:a16="http://schemas.microsoft.com/office/drawing/2014/main" id="{B6965F3D-E04F-46D5-AEAE-B9557287861C}"/>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842653" y="139190"/>
            <a:ext cx="475780" cy="436291"/>
          </a:xfrm>
          <a:prstGeom prst="rect">
            <a:avLst/>
          </a:prstGeom>
          <a:solidFill>
            <a:schemeClr val="bg1"/>
          </a:solidFill>
        </p:spPr>
      </p:pic>
      <p:sp>
        <p:nvSpPr>
          <p:cNvPr id="13" name="TextBox 12">
            <a:extLst>
              <a:ext uri="{FF2B5EF4-FFF2-40B4-BE49-F238E27FC236}">
                <a16:creationId xmlns:a16="http://schemas.microsoft.com/office/drawing/2014/main" id="{C03669C0-C8FC-4828-811C-5AE9BECB0BA0}"/>
              </a:ext>
            </a:extLst>
          </p:cNvPr>
          <p:cNvSpPr txBox="1"/>
          <p:nvPr/>
        </p:nvSpPr>
        <p:spPr>
          <a:xfrm>
            <a:off x="332508" y="95726"/>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12</a:t>
            </a:r>
          </a:p>
        </p:txBody>
      </p:sp>
    </p:spTree>
    <p:extLst>
      <p:ext uri="{BB962C8B-B14F-4D97-AF65-F5344CB8AC3E}">
        <p14:creationId xmlns:p14="http://schemas.microsoft.com/office/powerpoint/2010/main" val="2617462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4B512BA2-EF73-4869-B256-C2C739410B85}"/>
              </a:ext>
            </a:extLst>
          </p:cNvPr>
          <p:cNvGraphicFramePr>
            <a:graphicFrameLocks noGrp="1"/>
          </p:cNvGraphicFramePr>
          <p:nvPr>
            <p:extLst>
              <p:ext uri="{D42A27DB-BD31-4B8C-83A1-F6EECF244321}">
                <p14:modId xmlns:p14="http://schemas.microsoft.com/office/powerpoint/2010/main" val="3306915366"/>
              </p:ext>
            </p:extLst>
          </p:nvPr>
        </p:nvGraphicFramePr>
        <p:xfrm>
          <a:off x="212436" y="726420"/>
          <a:ext cx="8912007" cy="6014720"/>
        </p:xfrm>
        <a:graphic>
          <a:graphicData uri="http://schemas.openxmlformats.org/drawingml/2006/table">
            <a:tbl>
              <a:tblPr firstRow="1" bandRow="1">
                <a:tableStyleId>{5940675A-B579-460E-94D1-54222C63F5DA}</a:tableStyleId>
              </a:tblPr>
              <a:tblGrid>
                <a:gridCol w="1846053">
                  <a:extLst>
                    <a:ext uri="{9D8B030D-6E8A-4147-A177-3AD203B41FA5}">
                      <a16:colId xmlns:a16="http://schemas.microsoft.com/office/drawing/2014/main" val="2479420329"/>
                    </a:ext>
                  </a:extLst>
                </a:gridCol>
                <a:gridCol w="7065954">
                  <a:extLst>
                    <a:ext uri="{9D8B030D-6E8A-4147-A177-3AD203B41FA5}">
                      <a16:colId xmlns:a16="http://schemas.microsoft.com/office/drawing/2014/main" val="710211358"/>
                    </a:ext>
                  </a:extLst>
                </a:gridCol>
              </a:tblGrid>
              <a:tr h="205412">
                <a:tc>
                  <a:txBody>
                    <a:bodyPr/>
                    <a:lstStyle/>
                    <a:p>
                      <a:r>
                        <a:rPr lang="en-GB" sz="1300" b="1" i="0" kern="1200" dirty="0">
                          <a:solidFill>
                            <a:schemeClr val="tx1"/>
                          </a:solidFill>
                          <a:effectLst/>
                          <a:latin typeface="Century Gothic" panose="020B0502020202020204" pitchFamily="34" charset="0"/>
                          <a:ea typeface="+mn-ea"/>
                          <a:cs typeface="+mn-cs"/>
                        </a:rPr>
                        <a:t>British Empire</a:t>
                      </a:r>
                      <a:endParaRPr lang="en-GB" sz="1300" b="0" i="0" kern="1200" dirty="0">
                        <a:solidFill>
                          <a:schemeClr val="tx1"/>
                        </a:solidFill>
                        <a:effectLst/>
                        <a:latin typeface="Century Gothic" panose="020B0502020202020204" pitchFamily="34" charset="0"/>
                        <a:ea typeface="+mn-ea"/>
                        <a:cs typeface="+mn-cs"/>
                      </a:endParaRPr>
                    </a:p>
                  </a:txBody>
                  <a:tcPr>
                    <a:solidFill>
                      <a:schemeClr val="accent6">
                        <a:lumMod val="40000"/>
                        <a:lumOff val="60000"/>
                      </a:schemeClr>
                    </a:solidFill>
                  </a:tcPr>
                </a:tc>
                <a:tc>
                  <a:txBody>
                    <a:bodyPr/>
                    <a:lstStyle/>
                    <a:p>
                      <a:r>
                        <a:rPr lang="en-GB" sz="1300" b="0" i="0" kern="1200" dirty="0">
                          <a:solidFill>
                            <a:schemeClr val="tx1"/>
                          </a:solidFill>
                          <a:effectLst/>
                          <a:latin typeface="Century Gothic" panose="020B0502020202020204" pitchFamily="34" charset="0"/>
                          <a:ea typeface="+mn-ea"/>
                          <a:cs typeface="+mn-cs"/>
                        </a:rPr>
                        <a:t>All the territory across the world that was ruled by Britain. At its height in the 1920s it covered near a quarter of the world's land and one fifth of its people.</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1040081231"/>
                  </a:ext>
                </a:extLst>
              </a:tr>
              <a:tr h="2054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Compensation</a:t>
                      </a:r>
                      <a:endParaRPr lang="en-GB" sz="1300" b="0" i="0" kern="1200" dirty="0">
                        <a:solidFill>
                          <a:schemeClr val="tx1"/>
                        </a:solidFill>
                        <a:effectLst/>
                        <a:latin typeface="Century Gothic" panose="020B0502020202020204" pitchFamily="34" charset="0"/>
                        <a:ea typeface="+mn-ea"/>
                        <a:cs typeface="+mn-cs"/>
                      </a:endParaRPr>
                    </a:p>
                    <a:p>
                      <a:endParaRPr lang="en-GB" sz="1300" b="0" i="0" kern="1200" dirty="0">
                        <a:solidFill>
                          <a:schemeClr val="tx1"/>
                        </a:solidFill>
                        <a:effectLst/>
                        <a:latin typeface="Century Gothic" panose="020B0502020202020204" pitchFamily="34" charset="0"/>
                        <a:ea typeface="+mn-ea"/>
                        <a:cs typeface="+mn-cs"/>
                      </a:endParaRPr>
                    </a:p>
                  </a:txBody>
                  <a:tcPr>
                    <a:solidFill>
                      <a:schemeClr val="accent6">
                        <a:lumMod val="40000"/>
                        <a:lumOff val="60000"/>
                      </a:schemeClr>
                    </a:solidFill>
                  </a:tcPr>
                </a:tc>
                <a:tc>
                  <a:txBody>
                    <a:bodyPr/>
                    <a:lstStyle/>
                    <a:p>
                      <a:r>
                        <a:rPr lang="en-GB" sz="1300" b="0" i="0" kern="1200" dirty="0">
                          <a:solidFill>
                            <a:schemeClr val="tx1"/>
                          </a:solidFill>
                          <a:effectLst/>
                          <a:latin typeface="Century Gothic" panose="020B0502020202020204" pitchFamily="34" charset="0"/>
                          <a:ea typeface="+mn-ea"/>
                          <a:cs typeface="+mn-cs"/>
                        </a:rPr>
                        <a:t>A sum of money paid to make up for suffering, injury or loss.</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2514126496"/>
                  </a:ext>
                </a:extLst>
              </a:tr>
              <a:tr h="2054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Empire</a:t>
                      </a:r>
                      <a:endParaRPr lang="en-GB" sz="1300" b="0" i="0" kern="1200" dirty="0">
                        <a:solidFill>
                          <a:schemeClr val="tx1"/>
                        </a:solidFill>
                        <a:effectLst/>
                        <a:latin typeface="Century Gothic" panose="020B0502020202020204" pitchFamily="34" charset="0"/>
                        <a:ea typeface="+mn-ea"/>
                        <a:cs typeface="+mn-cs"/>
                      </a:endParaRPr>
                    </a:p>
                    <a:p>
                      <a:endParaRPr lang="en-GB" sz="1300" b="0" i="0" kern="1200" dirty="0">
                        <a:solidFill>
                          <a:schemeClr val="tx1"/>
                        </a:solidFill>
                        <a:effectLst/>
                        <a:latin typeface="Century Gothic" panose="020B0502020202020204" pitchFamily="34" charset="0"/>
                        <a:ea typeface="+mn-ea"/>
                        <a:cs typeface="+mn-cs"/>
                      </a:endParaRPr>
                    </a:p>
                  </a:txBody>
                  <a:tcPr>
                    <a:solidFill>
                      <a:schemeClr val="accent6">
                        <a:lumMod val="40000"/>
                        <a:lumOff val="60000"/>
                      </a:schemeClr>
                    </a:solidFill>
                  </a:tcPr>
                </a:tc>
                <a:tc>
                  <a:txBody>
                    <a:bodyPr/>
                    <a:lstStyle/>
                    <a:p>
                      <a:r>
                        <a:rPr lang="en-GB" sz="1300" b="0" i="0" kern="1200" dirty="0">
                          <a:solidFill>
                            <a:schemeClr val="tx1"/>
                          </a:solidFill>
                          <a:effectLst/>
                          <a:latin typeface="Century Gothic" panose="020B0502020202020204" pitchFamily="34" charset="0"/>
                          <a:ea typeface="+mn-ea"/>
                          <a:cs typeface="+mn-cs"/>
                        </a:rPr>
                        <a:t>A collection of peoples and territories under the rule of a single person or sovereign state.</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614179969"/>
                  </a:ext>
                </a:extLst>
              </a:tr>
              <a:tr h="2054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Entrepreneur</a:t>
                      </a:r>
                      <a:endParaRPr lang="en-GB" sz="1300" b="0" i="0" kern="1200" dirty="0">
                        <a:solidFill>
                          <a:schemeClr val="tx1"/>
                        </a:solidFill>
                        <a:effectLst/>
                        <a:latin typeface="Century Gothic" panose="020B0502020202020204" pitchFamily="34" charset="0"/>
                        <a:ea typeface="+mn-ea"/>
                        <a:cs typeface="+mn-cs"/>
                      </a:endParaRPr>
                    </a:p>
                    <a:p>
                      <a:endParaRPr lang="en-GB" sz="1300" b="0" i="0" kern="1200" dirty="0">
                        <a:solidFill>
                          <a:schemeClr val="tx1"/>
                        </a:solidFill>
                        <a:effectLst/>
                        <a:latin typeface="Century Gothic" panose="020B0502020202020204" pitchFamily="34" charset="0"/>
                        <a:ea typeface="+mn-ea"/>
                        <a:cs typeface="+mn-cs"/>
                      </a:endParaRPr>
                    </a:p>
                  </a:txBody>
                  <a:tcPr>
                    <a:solidFill>
                      <a:schemeClr val="accent6">
                        <a:lumMod val="40000"/>
                        <a:lumOff val="60000"/>
                      </a:schemeClr>
                    </a:solidFill>
                  </a:tcPr>
                </a:tc>
                <a:tc>
                  <a:txBody>
                    <a:bodyPr/>
                    <a:lstStyle/>
                    <a:p>
                      <a:r>
                        <a:rPr lang="en-GB" sz="1300" b="0" i="0" kern="1200" dirty="0">
                          <a:solidFill>
                            <a:schemeClr val="tx1"/>
                          </a:solidFill>
                          <a:effectLst/>
                          <a:latin typeface="Century Gothic" panose="020B0502020202020204" pitchFamily="34" charset="0"/>
                          <a:ea typeface="+mn-ea"/>
                          <a:cs typeface="+mn-cs"/>
                        </a:rPr>
                        <a:t>A calculated risk-taker who sets up a business in return for financial gain.</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1176509579"/>
                  </a:ext>
                </a:extLst>
              </a:tr>
              <a:tr h="2054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Immigration</a:t>
                      </a:r>
                      <a:endParaRPr lang="en-GB" sz="1300" b="0" i="0" kern="1200" dirty="0">
                        <a:solidFill>
                          <a:schemeClr val="tx1"/>
                        </a:solidFill>
                        <a:effectLst/>
                        <a:latin typeface="Century Gothic" panose="020B0502020202020204" pitchFamily="34" charset="0"/>
                        <a:ea typeface="+mn-ea"/>
                        <a:cs typeface="+mn-cs"/>
                      </a:endParaRPr>
                    </a:p>
                    <a:p>
                      <a:endParaRPr lang="en-GB" sz="1300" b="0" i="0" kern="1200" dirty="0">
                        <a:solidFill>
                          <a:schemeClr val="tx1"/>
                        </a:solidFill>
                        <a:effectLst/>
                        <a:latin typeface="Century Gothic" panose="020B0502020202020204" pitchFamily="34" charset="0"/>
                        <a:ea typeface="+mn-ea"/>
                        <a:cs typeface="+mn-cs"/>
                      </a:endParaRPr>
                    </a:p>
                  </a:txBody>
                  <a:tcP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0" i="0" kern="1200" dirty="0">
                          <a:solidFill>
                            <a:schemeClr val="tx1"/>
                          </a:solidFill>
                          <a:effectLst/>
                          <a:latin typeface="Century Gothic" panose="020B0502020202020204" pitchFamily="34" charset="0"/>
                          <a:ea typeface="+mn-ea"/>
                          <a:cs typeface="+mn-cs"/>
                        </a:rPr>
                        <a:t>The action of coming to live permanently in another country.</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3413143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Industrial Revolution</a:t>
                      </a:r>
                      <a:endParaRPr lang="en-GB" sz="1300" b="0" i="0" kern="1200" dirty="0">
                        <a:solidFill>
                          <a:schemeClr val="tx1"/>
                        </a:solidFill>
                        <a:effectLst/>
                        <a:latin typeface="Century Gothic" panose="020B0502020202020204" pitchFamily="34" charset="0"/>
                        <a:ea typeface="+mn-ea"/>
                        <a:cs typeface="+mn-cs"/>
                      </a:endParaRPr>
                    </a:p>
                    <a:p>
                      <a:endParaRPr lang="en-GB" sz="1300" dirty="0">
                        <a:latin typeface="Century Gothic" panose="020B0502020202020204" pitchFamily="34" charset="0"/>
                      </a:endParaRPr>
                    </a:p>
                  </a:txBody>
                  <a:tcP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0" i="0" kern="1200" dirty="0">
                          <a:solidFill>
                            <a:schemeClr val="tx1"/>
                          </a:solidFill>
                          <a:effectLst/>
                          <a:latin typeface="Century Gothic" panose="020B0502020202020204" pitchFamily="34" charset="0"/>
                          <a:ea typeface="+mn-ea"/>
                          <a:cs typeface="+mn-cs"/>
                        </a:rPr>
                        <a:t>The process that transformed manufacturing from handmade to machine-made, mass-produced goods using water, steam and coal power transported by canal, rail and steamship. Britain was the first country to have an Industrial Revolution.</a:t>
                      </a:r>
                    </a:p>
                    <a:p>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3584561120"/>
                  </a:ext>
                </a:extLst>
              </a:tr>
              <a:tr h="370840">
                <a:tc>
                  <a:txBody>
                    <a:bodyPr/>
                    <a:lstStyle/>
                    <a:p>
                      <a:r>
                        <a:rPr lang="en-GB" sz="1300" b="1" i="0" kern="1200" dirty="0">
                          <a:solidFill>
                            <a:schemeClr val="tx1"/>
                          </a:solidFill>
                          <a:effectLst/>
                          <a:latin typeface="Century Gothic" panose="020B0502020202020204" pitchFamily="34" charset="0"/>
                          <a:ea typeface="+mn-ea"/>
                          <a:cs typeface="+mn-cs"/>
                        </a:rPr>
                        <a:t>Textile</a:t>
                      </a:r>
                      <a:endParaRPr lang="en-GB" sz="1300" dirty="0">
                        <a:latin typeface="Century Gothic" panose="020B0502020202020204" pitchFamily="34" charset="0"/>
                      </a:endParaRPr>
                    </a:p>
                  </a:txBody>
                  <a:tcPr>
                    <a:solidFill>
                      <a:schemeClr val="accent6">
                        <a:lumMod val="40000"/>
                        <a:lumOff val="60000"/>
                      </a:schemeClr>
                    </a:solidFill>
                  </a:tcPr>
                </a:tc>
                <a:tc>
                  <a:txBody>
                    <a:bodyPr/>
                    <a:lstStyle/>
                    <a:p>
                      <a:r>
                        <a:rPr lang="en-GB" sz="1300" b="0" i="0" kern="1200" dirty="0">
                          <a:solidFill>
                            <a:schemeClr val="tx1"/>
                          </a:solidFill>
                          <a:effectLst/>
                          <a:latin typeface="Century Gothic" panose="020B0502020202020204" pitchFamily="34" charset="0"/>
                          <a:ea typeface="+mn-ea"/>
                          <a:cs typeface="+mn-cs"/>
                        </a:rPr>
                        <a:t>A material (fabric) made out of man made or natural fibres.</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112026646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Monarchy</a:t>
                      </a:r>
                      <a:endParaRPr lang="en-GB" sz="1300" b="0" i="0" kern="1200" dirty="0">
                        <a:solidFill>
                          <a:schemeClr val="tx1"/>
                        </a:solidFill>
                        <a:effectLst/>
                        <a:latin typeface="Century Gothic" panose="020B0502020202020204" pitchFamily="34" charset="0"/>
                        <a:ea typeface="+mn-ea"/>
                        <a:cs typeface="+mn-cs"/>
                      </a:endParaRPr>
                    </a:p>
                  </a:txBody>
                  <a:tcP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0" i="0" kern="1200" dirty="0">
                          <a:solidFill>
                            <a:schemeClr val="tx1"/>
                          </a:solidFill>
                          <a:effectLst/>
                          <a:latin typeface="Century Gothic" panose="020B0502020202020204" pitchFamily="34" charset="0"/>
                          <a:ea typeface="+mn-ea"/>
                          <a:cs typeface="+mn-cs"/>
                        </a:rPr>
                        <a:t>A country ruled by a king or queen.</a:t>
                      </a:r>
                    </a:p>
                  </a:txBody>
                  <a:tcPr>
                    <a:solidFill>
                      <a:schemeClr val="accent6">
                        <a:lumMod val="40000"/>
                        <a:lumOff val="60000"/>
                      </a:schemeClr>
                    </a:solidFill>
                  </a:tcPr>
                </a:tc>
                <a:extLst>
                  <a:ext uri="{0D108BD9-81ED-4DB2-BD59-A6C34878D82A}">
                    <a16:rowId xmlns:a16="http://schemas.microsoft.com/office/drawing/2014/main" val="32569965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Raw material</a:t>
                      </a:r>
                      <a:endParaRPr lang="en-GB" sz="1300" b="0" i="0" kern="1200" dirty="0">
                        <a:solidFill>
                          <a:schemeClr val="tx1"/>
                        </a:solidFill>
                        <a:effectLst/>
                        <a:latin typeface="Century Gothic" panose="020B0502020202020204" pitchFamily="34" charset="0"/>
                        <a:ea typeface="+mn-ea"/>
                        <a:cs typeface="+mn-cs"/>
                      </a:endParaRPr>
                    </a:p>
                    <a:p>
                      <a:endParaRPr lang="en-GB" sz="1300" dirty="0">
                        <a:latin typeface="Century Gothic" panose="020B0502020202020204" pitchFamily="34" charset="0"/>
                      </a:endParaRPr>
                    </a:p>
                  </a:txBody>
                  <a:tcPr>
                    <a:solidFill>
                      <a:schemeClr val="accent6">
                        <a:lumMod val="40000"/>
                        <a:lumOff val="60000"/>
                      </a:schemeClr>
                    </a:solidFill>
                  </a:tcPr>
                </a:tc>
                <a:tc>
                  <a:txBody>
                    <a:bodyPr/>
                    <a:lstStyle/>
                    <a:p>
                      <a:r>
                        <a:rPr lang="en-GB" sz="1300" b="0" i="0" kern="1200" dirty="0">
                          <a:solidFill>
                            <a:schemeClr val="tx1"/>
                          </a:solidFill>
                          <a:effectLst/>
                          <a:latin typeface="Century Gothic" panose="020B0502020202020204" pitchFamily="34" charset="0"/>
                          <a:ea typeface="+mn-ea"/>
                          <a:cs typeface="+mn-cs"/>
                        </a:rPr>
                        <a:t>Basic material that goods are made from such as crops, metals, wood and animal products such as wool and leather.</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378757690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Refugee</a:t>
                      </a:r>
                      <a:endParaRPr lang="en-GB" sz="1300" b="0" i="0" kern="1200" dirty="0">
                        <a:solidFill>
                          <a:schemeClr val="tx1"/>
                        </a:solidFill>
                        <a:effectLst/>
                        <a:latin typeface="Century Gothic" panose="020B0502020202020204" pitchFamily="34" charset="0"/>
                        <a:ea typeface="+mn-ea"/>
                        <a:cs typeface="+mn-cs"/>
                      </a:endParaRPr>
                    </a:p>
                    <a:p>
                      <a:endParaRPr lang="en-GB" sz="1300" dirty="0">
                        <a:latin typeface="Century Gothic" panose="020B0502020202020204" pitchFamily="34" charset="0"/>
                      </a:endParaRPr>
                    </a:p>
                  </a:txBody>
                  <a:tcP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0" i="0" kern="1200" dirty="0">
                          <a:solidFill>
                            <a:schemeClr val="tx1"/>
                          </a:solidFill>
                          <a:effectLst/>
                          <a:latin typeface="Century Gothic" panose="020B0502020202020204" pitchFamily="34" charset="0"/>
                          <a:ea typeface="+mn-ea"/>
                          <a:cs typeface="+mn-cs"/>
                        </a:rPr>
                        <a:t>A person living outside their own homeland as a result of war, famine or persecution.</a:t>
                      </a:r>
                    </a:p>
                    <a:p>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183640925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Trade union</a:t>
                      </a:r>
                      <a:endParaRPr lang="en-GB" sz="1300" b="0" i="0" kern="1200" dirty="0">
                        <a:solidFill>
                          <a:schemeClr val="tx1"/>
                        </a:solidFill>
                        <a:effectLst/>
                        <a:latin typeface="Century Gothic" panose="020B0502020202020204" pitchFamily="34" charset="0"/>
                        <a:ea typeface="+mn-ea"/>
                        <a:cs typeface="+mn-cs"/>
                      </a:endParaRPr>
                    </a:p>
                    <a:p>
                      <a:endParaRPr lang="en-GB" sz="1300" dirty="0">
                        <a:latin typeface="Century Gothic" panose="020B0502020202020204" pitchFamily="34" charset="0"/>
                      </a:endParaRPr>
                    </a:p>
                  </a:txBody>
                  <a:tcPr>
                    <a:solidFill>
                      <a:schemeClr val="accent6">
                        <a:lumMod val="40000"/>
                        <a:lumOff val="60000"/>
                      </a:schemeClr>
                    </a:solidFill>
                  </a:tcPr>
                </a:tc>
                <a:tc>
                  <a:txBody>
                    <a:bodyPr/>
                    <a:lstStyle/>
                    <a:p>
                      <a:r>
                        <a:rPr lang="en-GB" sz="1300" b="0" i="0" kern="1200" dirty="0">
                          <a:solidFill>
                            <a:schemeClr val="tx1"/>
                          </a:solidFill>
                          <a:effectLst/>
                          <a:latin typeface="Century Gothic" panose="020B0502020202020204" pitchFamily="34" charset="0"/>
                          <a:ea typeface="+mn-ea"/>
                          <a:cs typeface="+mn-cs"/>
                        </a:rPr>
                        <a:t>Organised associations that protect the interests of workers when negotiating hours, wages, conditions, etc. May also be known as labour unions.</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34808188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kern="1200" dirty="0">
                          <a:solidFill>
                            <a:schemeClr val="tx1"/>
                          </a:solidFill>
                          <a:effectLst/>
                          <a:latin typeface="Century Gothic" panose="020B0502020202020204" pitchFamily="34" charset="0"/>
                          <a:ea typeface="+mn-ea"/>
                          <a:cs typeface="+mn-cs"/>
                        </a:rPr>
                        <a:t>Triangular Trade</a:t>
                      </a:r>
                      <a:endParaRPr lang="en-GB" sz="1300" dirty="0">
                        <a:latin typeface="Century Gothic" panose="020B0502020202020204" pitchFamily="34" charset="0"/>
                      </a:endParaRPr>
                    </a:p>
                    <a:p>
                      <a:endParaRPr lang="en-GB" sz="1300" dirty="0">
                        <a:latin typeface="Century Gothic" panose="020B0502020202020204" pitchFamily="34" charset="0"/>
                      </a:endParaRPr>
                    </a:p>
                  </a:txBody>
                  <a:tcP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0" i="0" kern="1200" dirty="0">
                          <a:solidFill>
                            <a:schemeClr val="tx1"/>
                          </a:solidFill>
                          <a:effectLst/>
                          <a:latin typeface="Century Gothic" panose="020B0502020202020204" pitchFamily="34" charset="0"/>
                          <a:ea typeface="+mn-ea"/>
                          <a:cs typeface="+mn-cs"/>
                        </a:rPr>
                        <a:t>The system of trade between Britain, Africa and the Americas that depended on the transportation of enslaved Africans.</a:t>
                      </a:r>
                      <a:endParaRPr lang="en-GB" sz="1300" dirty="0">
                        <a:latin typeface="Century Gothic" panose="020B0502020202020204" pitchFamily="34" charset="0"/>
                      </a:endParaRPr>
                    </a:p>
                  </a:txBody>
                  <a:tcPr>
                    <a:solidFill>
                      <a:schemeClr val="accent6">
                        <a:lumMod val="40000"/>
                        <a:lumOff val="60000"/>
                      </a:schemeClr>
                    </a:solidFill>
                  </a:tcPr>
                </a:tc>
                <a:extLst>
                  <a:ext uri="{0D108BD9-81ED-4DB2-BD59-A6C34878D82A}">
                    <a16:rowId xmlns:a16="http://schemas.microsoft.com/office/drawing/2014/main" val="3090814018"/>
                  </a:ext>
                </a:extLst>
              </a:tr>
            </a:tbl>
          </a:graphicData>
        </a:graphic>
      </p:graphicFrame>
      <p:sp>
        <p:nvSpPr>
          <p:cNvPr id="6" name="TextBox 5">
            <a:extLst>
              <a:ext uri="{FF2B5EF4-FFF2-40B4-BE49-F238E27FC236}">
                <a16:creationId xmlns:a16="http://schemas.microsoft.com/office/drawing/2014/main" id="{F3E5DA56-8A01-497D-B82E-A8CABDAC3FCA}"/>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a:t>
            </a:r>
          </a:p>
        </p:txBody>
      </p:sp>
      <p:pic>
        <p:nvPicPr>
          <p:cNvPr id="7" name="Picture 6">
            <a:extLst>
              <a:ext uri="{FF2B5EF4-FFF2-40B4-BE49-F238E27FC236}">
                <a16:creationId xmlns:a16="http://schemas.microsoft.com/office/drawing/2014/main" id="{5B1B36FA-2C2D-4FE8-930E-BCF03FA5563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540332" y="203200"/>
            <a:ext cx="454863" cy="475615"/>
          </a:xfrm>
          <a:prstGeom prst="rect">
            <a:avLst/>
          </a:prstGeom>
          <a:solidFill>
            <a:schemeClr val="bg1"/>
          </a:solidFill>
        </p:spPr>
      </p:pic>
      <p:sp>
        <p:nvSpPr>
          <p:cNvPr id="9" name="TextBox 8">
            <a:extLst>
              <a:ext uri="{FF2B5EF4-FFF2-40B4-BE49-F238E27FC236}">
                <a16:creationId xmlns:a16="http://schemas.microsoft.com/office/drawing/2014/main" id="{C0DB104B-1A31-44E7-912C-CBB1C6F093CC}"/>
              </a:ext>
            </a:extLst>
          </p:cNvPr>
          <p:cNvSpPr txBox="1"/>
          <p:nvPr/>
        </p:nvSpPr>
        <p:spPr>
          <a:xfrm>
            <a:off x="9271819" y="728618"/>
            <a:ext cx="2776676" cy="5262979"/>
          </a:xfrm>
          <a:prstGeom prst="rect">
            <a:avLst/>
          </a:prstGeom>
          <a:solidFill>
            <a:srgbClr val="33CC33"/>
          </a:solidFill>
          <a:ln w="57150">
            <a:solidFill>
              <a:schemeClr val="tx1"/>
            </a:solidFill>
          </a:ln>
        </p:spPr>
        <p:txBody>
          <a:bodyPr wrap="square" rtlCol="0">
            <a:spAutoFit/>
          </a:bodyPr>
          <a:lstStyle/>
          <a:p>
            <a:r>
              <a:rPr lang="en-GB" sz="1600" dirty="0">
                <a:latin typeface="Century Gothic" panose="020B0502020202020204" pitchFamily="34" charset="0"/>
              </a:rPr>
              <a:t>Look at the list of keywords for this topic. Read through the definitions. </a:t>
            </a:r>
          </a:p>
          <a:p>
            <a:endParaRPr lang="en-GB" sz="1600" dirty="0">
              <a:latin typeface="Century Gothic" panose="020B0502020202020204" pitchFamily="34" charset="0"/>
            </a:endParaRPr>
          </a:p>
          <a:p>
            <a:r>
              <a:rPr lang="en-GB" sz="1600" dirty="0">
                <a:latin typeface="Century Gothic" panose="020B0502020202020204" pitchFamily="34" charset="0"/>
              </a:rPr>
              <a:t>1) Are there any words in the definitions you do not understand? Highlight these and find out what they mean.</a:t>
            </a:r>
          </a:p>
          <a:p>
            <a:pPr marL="285750" indent="-285750">
              <a:buFont typeface="Arial" panose="020B0604020202020204" pitchFamily="34" charset="0"/>
              <a:buChar char="•"/>
            </a:pPr>
            <a:endParaRPr lang="en-GB" sz="1600" dirty="0">
              <a:latin typeface="Century Gothic" panose="020B0502020202020204" pitchFamily="34" charset="0"/>
            </a:endParaRPr>
          </a:p>
          <a:p>
            <a:r>
              <a:rPr lang="en-GB" sz="1600" dirty="0">
                <a:latin typeface="Century Gothic" panose="020B0502020202020204" pitchFamily="34" charset="0"/>
              </a:rPr>
              <a:t>2) For each keyword draw a picture to show what it means. </a:t>
            </a:r>
          </a:p>
          <a:p>
            <a:pPr marL="285750" indent="-285750">
              <a:buFont typeface="Arial" panose="020B0604020202020204" pitchFamily="34" charset="0"/>
              <a:buChar char="•"/>
            </a:pPr>
            <a:endParaRPr lang="en-GB" sz="1600" dirty="0">
              <a:latin typeface="Century Gothic" panose="020B0502020202020204" pitchFamily="34" charset="0"/>
            </a:endParaRPr>
          </a:p>
          <a:p>
            <a:endParaRPr lang="en-GB" sz="1600" dirty="0">
              <a:latin typeface="Century Gothic" panose="020B0502020202020204" pitchFamily="34" charset="0"/>
            </a:endParaRPr>
          </a:p>
          <a:p>
            <a:r>
              <a:rPr lang="en-GB" sz="1600" dirty="0">
                <a:latin typeface="Century Gothic" panose="020B0502020202020204" pitchFamily="34" charset="0"/>
              </a:rPr>
              <a:t>This will help you to learn the keyword.</a:t>
            </a:r>
          </a:p>
          <a:p>
            <a:r>
              <a:rPr lang="en-GB" sz="1600" dirty="0">
                <a:latin typeface="Century Gothic" panose="020B0502020202020204" pitchFamily="34" charset="0"/>
              </a:rPr>
              <a:t>Keywords should be used in answers and work where possible.</a:t>
            </a:r>
          </a:p>
        </p:txBody>
      </p:sp>
      <p:pic>
        <p:nvPicPr>
          <p:cNvPr id="10" name="Picture 9">
            <a:hlinkClick r:id="rId4" action="ppaction://hlinksldjump"/>
            <a:extLst>
              <a:ext uri="{FF2B5EF4-FFF2-40B4-BE49-F238E27FC236}">
                <a16:creationId xmlns:a16="http://schemas.microsoft.com/office/drawing/2014/main" id="{8610D6E2-39D4-45DF-8D4A-07BF699E52FA}"/>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1330841" y="6098809"/>
            <a:ext cx="738332" cy="590666"/>
          </a:xfrm>
          <a:prstGeom prst="rect">
            <a:avLst/>
          </a:prstGeom>
        </p:spPr>
      </p:pic>
      <p:sp>
        <p:nvSpPr>
          <p:cNvPr id="11" name="TextBox 10">
            <a:extLst>
              <a:ext uri="{FF2B5EF4-FFF2-40B4-BE49-F238E27FC236}">
                <a16:creationId xmlns:a16="http://schemas.microsoft.com/office/drawing/2014/main" id="{28FA97D8-5092-4A11-8142-11C261474A93}"/>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3955334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D2197CB-0D2D-41C5-A5C8-0F747E842D46}"/>
              </a:ext>
            </a:extLst>
          </p:cNvPr>
          <p:cNvSpPr txBox="1"/>
          <p:nvPr/>
        </p:nvSpPr>
        <p:spPr>
          <a:xfrm>
            <a:off x="591073" y="4022044"/>
            <a:ext cx="7899784" cy="2585323"/>
          </a:xfrm>
          <a:prstGeom prst="rect">
            <a:avLst/>
          </a:prstGeom>
          <a:solidFill>
            <a:schemeClr val="accent5">
              <a:lumMod val="60000"/>
              <a:lumOff val="40000"/>
            </a:schemeClr>
          </a:solidFill>
          <a:ln w="57150">
            <a:solidFill>
              <a:schemeClr val="tx1"/>
            </a:solidFill>
          </a:ln>
        </p:spPr>
        <p:txBody>
          <a:bodyPr wrap="square" rtlCol="0">
            <a:spAutoFit/>
          </a:bodyPr>
          <a:lstStyle/>
          <a:p>
            <a:r>
              <a:rPr lang="en-GB" dirty="0">
                <a:latin typeface="Century Gothic" panose="020B0502020202020204" pitchFamily="34" charset="0"/>
              </a:rPr>
              <a:t>Resources:</a:t>
            </a:r>
          </a:p>
          <a:p>
            <a:endParaRPr lang="en-GB" dirty="0">
              <a:latin typeface="Century Gothic" panose="020B0502020202020204" pitchFamily="34" charset="0"/>
            </a:endParaRPr>
          </a:p>
          <a:p>
            <a:r>
              <a:rPr lang="en-GB" dirty="0">
                <a:latin typeface="Century Gothic" panose="020B0502020202020204" pitchFamily="34" charset="0"/>
              </a:rPr>
              <a:t>Netflix: Horrible Histories (Season 1, Episode 11. From 9mins 24seconds</a:t>
            </a:r>
          </a:p>
          <a:p>
            <a:r>
              <a:rPr lang="en-GB" dirty="0">
                <a:latin typeface="Century Gothic" panose="020B0502020202020204" pitchFamily="34" charset="0"/>
              </a:rPr>
              <a:t>(You’ll need to research dates)</a:t>
            </a:r>
          </a:p>
          <a:p>
            <a:endParaRPr lang="en-GB" dirty="0">
              <a:latin typeface="Century Gothic" panose="020B0502020202020204" pitchFamily="34" charset="0"/>
            </a:endParaRPr>
          </a:p>
          <a:p>
            <a:r>
              <a:rPr lang="en-GB" dirty="0">
                <a:hlinkClick r:id="rId2"/>
              </a:rPr>
              <a:t>https://www.bbc.co.uk/bitesize/guides/zf7fr82/revision/1</a:t>
            </a:r>
            <a:endParaRPr lang="en-GB" dirty="0">
              <a:latin typeface="Century Gothic" panose="020B0502020202020204" pitchFamily="34" charset="0"/>
            </a:endParaRPr>
          </a:p>
          <a:p>
            <a:endParaRPr lang="en-GB" dirty="0">
              <a:latin typeface="Century Gothic" panose="020B0502020202020204" pitchFamily="34" charset="0"/>
            </a:endParaRPr>
          </a:p>
          <a:p>
            <a:endParaRPr lang="en-GB" dirty="0">
              <a:latin typeface="Century Gothic" panose="020B0502020202020204" pitchFamily="34" charset="0"/>
            </a:endParaRPr>
          </a:p>
          <a:p>
            <a:endParaRPr lang="en-GB" dirty="0">
              <a:latin typeface="Century Gothic" panose="020B0502020202020204" pitchFamily="34" charset="0"/>
            </a:endParaRPr>
          </a:p>
        </p:txBody>
      </p:sp>
      <p:pic>
        <p:nvPicPr>
          <p:cNvPr id="2" name="Picture 1">
            <a:hlinkClick r:id="rId3" action="ppaction://hlinksldjump"/>
            <a:extLst>
              <a:ext uri="{FF2B5EF4-FFF2-40B4-BE49-F238E27FC236}">
                <a16:creationId xmlns:a16="http://schemas.microsoft.com/office/drawing/2014/main" id="{1DACD5A2-26B0-4358-871D-6F631BF3BDB6}"/>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575D6831-8748-44F9-8C0D-1EB01F443C48}"/>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24F74CAF-7ED2-4CC0-8EFF-BBBA2CF9912A}"/>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a:t>
            </a:r>
          </a:p>
        </p:txBody>
      </p:sp>
      <p:sp>
        <p:nvSpPr>
          <p:cNvPr id="10" name="TextBox 9">
            <a:extLst>
              <a:ext uri="{FF2B5EF4-FFF2-40B4-BE49-F238E27FC236}">
                <a16:creationId xmlns:a16="http://schemas.microsoft.com/office/drawing/2014/main" id="{BBC4FF5A-BC05-4839-AB5F-AF85E8DADE8D}"/>
              </a:ext>
            </a:extLst>
          </p:cNvPr>
          <p:cNvSpPr txBox="1"/>
          <p:nvPr/>
        </p:nvSpPr>
        <p:spPr>
          <a:xfrm>
            <a:off x="480291" y="798264"/>
            <a:ext cx="11231418" cy="3139321"/>
          </a:xfrm>
          <a:prstGeom prst="rect">
            <a:avLst/>
          </a:prstGeom>
          <a:solidFill>
            <a:schemeClr val="accent3">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Research the history of the British Empire. </a:t>
            </a:r>
            <a:br>
              <a:rPr lang="en-GB" dirty="0">
                <a:latin typeface="Century Gothic" panose="020B0502020202020204" pitchFamily="34" charset="0"/>
              </a:rPr>
            </a:br>
            <a:endParaRPr lang="en-GB" dirty="0">
              <a:latin typeface="Century Gothic" panose="020B0502020202020204" pitchFamily="34" charset="0"/>
            </a:endParaRPr>
          </a:p>
          <a:p>
            <a:r>
              <a:rPr lang="en-GB" dirty="0">
                <a:latin typeface="Century Gothic" panose="020B0502020202020204" pitchFamily="34" charset="0"/>
              </a:rPr>
              <a:t>In this topic we are looking specifically at 1750- 1900 but to understand how it started and grew gives us context (a wider understanding) which helps us to develop more complex thinking.</a:t>
            </a:r>
          </a:p>
          <a:p>
            <a:endParaRPr lang="en-GB" dirty="0">
              <a:latin typeface="Century Gothic" panose="020B0502020202020204" pitchFamily="34" charset="0"/>
            </a:endParaRPr>
          </a:p>
          <a:p>
            <a:r>
              <a:rPr lang="en-GB" dirty="0">
                <a:latin typeface="Century Gothic" panose="020B0502020202020204" pitchFamily="34" charset="0"/>
              </a:rPr>
              <a:t>Your task is to then create a timeline of the British Empire.</a:t>
            </a:r>
          </a:p>
          <a:p>
            <a:pPr marL="285750" indent="-285750">
              <a:buFont typeface="Arial" panose="020B0604020202020204" pitchFamily="34" charset="0"/>
              <a:buChar char="•"/>
            </a:pPr>
            <a:r>
              <a:rPr lang="en-GB" dirty="0">
                <a:latin typeface="Century Gothic" panose="020B0502020202020204" pitchFamily="34" charset="0"/>
              </a:rPr>
              <a:t>You don’t need to put every event on- just those you think are </a:t>
            </a:r>
            <a:r>
              <a:rPr lang="en-GB" b="1" u="sng" dirty="0">
                <a:latin typeface="Century Gothic" panose="020B0502020202020204" pitchFamily="34" charset="0"/>
              </a:rPr>
              <a:t>significant. Aim for 10.</a:t>
            </a:r>
          </a:p>
          <a:p>
            <a:pPr marL="285750" indent="-285750">
              <a:buFont typeface="Arial" panose="020B0604020202020204" pitchFamily="34" charset="0"/>
              <a:buChar char="•"/>
            </a:pPr>
            <a:r>
              <a:rPr lang="en-GB" dirty="0">
                <a:latin typeface="Century Gothic" panose="020B0502020202020204" pitchFamily="34" charset="0"/>
              </a:rPr>
              <a:t>Your time line should be in </a:t>
            </a:r>
            <a:r>
              <a:rPr lang="en-GB" b="1" u="sng" dirty="0">
                <a:latin typeface="Century Gothic" panose="020B0502020202020204" pitchFamily="34" charset="0"/>
              </a:rPr>
              <a:t>chronological</a:t>
            </a:r>
            <a:r>
              <a:rPr lang="en-GB" dirty="0">
                <a:latin typeface="Century Gothic" panose="020B0502020202020204" pitchFamily="34" charset="0"/>
              </a:rPr>
              <a:t> order. It MUST include dates.</a:t>
            </a:r>
          </a:p>
          <a:p>
            <a:pPr marL="285750" indent="-285750">
              <a:buFont typeface="Arial" panose="020B0604020202020204" pitchFamily="34" charset="0"/>
              <a:buChar char="•"/>
            </a:pPr>
            <a:r>
              <a:rPr lang="en-GB" dirty="0">
                <a:latin typeface="Century Gothic" panose="020B0502020202020204" pitchFamily="34" charset="0"/>
              </a:rPr>
              <a:t>You should decorate with symbols/ colour. (Don’t just hand in a scribbles line)</a:t>
            </a:r>
          </a:p>
          <a:p>
            <a:endParaRPr lang="en-GB" dirty="0">
              <a:latin typeface="Century Gothic" panose="020B0502020202020204" pitchFamily="34" charset="0"/>
            </a:endParaRPr>
          </a:p>
          <a:p>
            <a:endParaRPr lang="en-GB" dirty="0">
              <a:latin typeface="Century Gothic" panose="020B0502020202020204" pitchFamily="34" charset="0"/>
            </a:endParaRPr>
          </a:p>
        </p:txBody>
      </p:sp>
      <p:pic>
        <p:nvPicPr>
          <p:cNvPr id="11" name="Picture 10">
            <a:extLst>
              <a:ext uri="{FF2B5EF4-FFF2-40B4-BE49-F238E27FC236}">
                <a16:creationId xmlns:a16="http://schemas.microsoft.com/office/drawing/2014/main" id="{3DAE501E-CC93-4EFD-81DA-A13F744A6FE7}"/>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32051" y="4351944"/>
            <a:ext cx="422075" cy="663524"/>
          </a:xfrm>
          <a:prstGeom prst="rect">
            <a:avLst/>
          </a:prstGeom>
        </p:spPr>
      </p:pic>
      <p:pic>
        <p:nvPicPr>
          <p:cNvPr id="12" name="Picture 11">
            <a:extLst>
              <a:ext uri="{FF2B5EF4-FFF2-40B4-BE49-F238E27FC236}">
                <a16:creationId xmlns:a16="http://schemas.microsoft.com/office/drawing/2014/main" id="{BBE12D00-D17D-4949-BD56-F444BED512E1}"/>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flipH="1">
            <a:off x="2140394" y="248035"/>
            <a:ext cx="475780" cy="436291"/>
          </a:xfrm>
          <a:prstGeom prst="rect">
            <a:avLst/>
          </a:prstGeom>
          <a:solidFill>
            <a:schemeClr val="bg1"/>
          </a:solidFill>
        </p:spPr>
      </p:pic>
      <p:pic>
        <p:nvPicPr>
          <p:cNvPr id="13" name="Picture 9">
            <a:extLst>
              <a:ext uri="{FF2B5EF4-FFF2-40B4-BE49-F238E27FC236}">
                <a16:creationId xmlns:a16="http://schemas.microsoft.com/office/drawing/2014/main" id="{3F863929-6A88-4794-A962-6CDCECF2D7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44325" y="248035"/>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CCA67307-0F3A-42DE-B172-D74D876C1E2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64751" y="3741218"/>
            <a:ext cx="3504422" cy="225451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206D6990-4BC5-4762-95ED-F6E62EC59353}"/>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132051" y="5319138"/>
            <a:ext cx="479690" cy="485762"/>
          </a:xfrm>
          <a:prstGeom prst="rect">
            <a:avLst/>
          </a:prstGeom>
        </p:spPr>
      </p:pic>
      <p:sp>
        <p:nvSpPr>
          <p:cNvPr id="7" name="Rectangle 6">
            <a:extLst>
              <a:ext uri="{FF2B5EF4-FFF2-40B4-BE49-F238E27FC236}">
                <a16:creationId xmlns:a16="http://schemas.microsoft.com/office/drawing/2014/main" id="{F844D8EC-A72D-4B9F-A261-C8ABC920A8C9}"/>
              </a:ext>
            </a:extLst>
          </p:cNvPr>
          <p:cNvSpPr/>
          <p:nvPr/>
        </p:nvSpPr>
        <p:spPr>
          <a:xfrm>
            <a:off x="617867" y="6070976"/>
            <a:ext cx="8022280" cy="369332"/>
          </a:xfrm>
          <a:prstGeom prst="rect">
            <a:avLst/>
          </a:prstGeom>
        </p:spPr>
        <p:txBody>
          <a:bodyPr wrap="square">
            <a:spAutoFit/>
          </a:bodyPr>
          <a:lstStyle/>
          <a:p>
            <a:r>
              <a:rPr lang="en-GB" dirty="0">
                <a:hlinkClick r:id="rId14"/>
              </a:rPr>
              <a:t>https://kids.britannica.com/students/article/British-Empire/627769</a:t>
            </a:r>
            <a:endParaRPr lang="en-GB" dirty="0"/>
          </a:p>
        </p:txBody>
      </p:sp>
      <p:pic>
        <p:nvPicPr>
          <p:cNvPr id="18" name="Picture 17">
            <a:extLst>
              <a:ext uri="{FF2B5EF4-FFF2-40B4-BE49-F238E27FC236}">
                <a16:creationId xmlns:a16="http://schemas.microsoft.com/office/drawing/2014/main" id="{7205E166-3698-4AF9-AE8F-9F1358B3180A}"/>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144626" y="5995729"/>
            <a:ext cx="479690" cy="485762"/>
          </a:xfrm>
          <a:prstGeom prst="rect">
            <a:avLst/>
          </a:prstGeom>
        </p:spPr>
      </p:pic>
    </p:spTree>
    <p:extLst>
      <p:ext uri="{BB962C8B-B14F-4D97-AF65-F5344CB8AC3E}">
        <p14:creationId xmlns:p14="http://schemas.microsoft.com/office/powerpoint/2010/main" val="2593151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3A615F7-8424-42DC-BF87-C3108BBC67C1}"/>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3</a:t>
            </a:r>
          </a:p>
        </p:txBody>
      </p:sp>
      <p:pic>
        <p:nvPicPr>
          <p:cNvPr id="3" name="Picture 2">
            <a:hlinkClick r:id="rId2" action="ppaction://hlinksldjump"/>
            <a:extLst>
              <a:ext uri="{FF2B5EF4-FFF2-40B4-BE49-F238E27FC236}">
                <a16:creationId xmlns:a16="http://schemas.microsoft.com/office/drawing/2014/main" id="{C1C38BDC-5EAD-4517-BB55-65A285A9C61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A0E5CE21-4661-410B-8519-624ACB7C6FA8}"/>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TextBox 5">
            <a:extLst>
              <a:ext uri="{FF2B5EF4-FFF2-40B4-BE49-F238E27FC236}">
                <a16:creationId xmlns:a16="http://schemas.microsoft.com/office/drawing/2014/main" id="{0202930A-F9CA-47FF-A527-9CA68B9C3CFB}"/>
              </a:ext>
            </a:extLst>
          </p:cNvPr>
          <p:cNvSpPr txBox="1"/>
          <p:nvPr/>
        </p:nvSpPr>
        <p:spPr>
          <a:xfrm>
            <a:off x="480291" y="943071"/>
            <a:ext cx="11231418" cy="3416320"/>
          </a:xfrm>
          <a:prstGeom prst="rect">
            <a:avLst/>
          </a:prstGeom>
          <a:solidFill>
            <a:srgbClr val="E9C1F1"/>
          </a:solidFill>
          <a:ln w="57150">
            <a:solidFill>
              <a:schemeClr val="tx1"/>
            </a:solidFill>
          </a:ln>
        </p:spPr>
        <p:txBody>
          <a:bodyPr wrap="square" rtlCol="0">
            <a:spAutoFit/>
          </a:bodyPr>
          <a:lstStyle/>
          <a:p>
            <a:r>
              <a:rPr lang="en-GB" dirty="0">
                <a:latin typeface="Century Gothic" panose="020B0502020202020204" pitchFamily="34" charset="0"/>
              </a:rPr>
              <a:t>To support your learning (and to complete the rest of the tasks) it is good to have an understanding of the Industrial Revolution as a whole. </a:t>
            </a:r>
          </a:p>
          <a:p>
            <a:endParaRPr lang="en-GB" dirty="0">
              <a:latin typeface="Century Gothic" panose="020B0502020202020204" pitchFamily="34" charset="0"/>
            </a:endParaRPr>
          </a:p>
          <a:p>
            <a:endParaRPr lang="en-GB" dirty="0">
              <a:latin typeface="Century Gothic" panose="020B0502020202020204" pitchFamily="34" charset="0"/>
            </a:endParaRPr>
          </a:p>
          <a:p>
            <a:endParaRPr lang="en-GB" dirty="0">
              <a:latin typeface="Century Gothic" panose="020B0502020202020204" pitchFamily="34" charset="0"/>
            </a:endParaRPr>
          </a:p>
          <a:p>
            <a:r>
              <a:rPr lang="en-GB" dirty="0">
                <a:latin typeface="Century Gothic" panose="020B0502020202020204" pitchFamily="34" charset="0"/>
              </a:rPr>
              <a:t>1. Read through the pages on the </a:t>
            </a:r>
            <a:r>
              <a:rPr lang="en-GB" dirty="0" err="1">
                <a:latin typeface="Century Gothic" panose="020B0502020202020204" pitchFamily="34" charset="0"/>
              </a:rPr>
              <a:t>bbc</a:t>
            </a:r>
            <a:r>
              <a:rPr lang="en-GB" dirty="0">
                <a:latin typeface="Century Gothic" panose="020B0502020202020204" pitchFamily="34" charset="0"/>
              </a:rPr>
              <a:t> bitesize site, then watch the video and finally complete the test.</a:t>
            </a:r>
          </a:p>
          <a:p>
            <a:endParaRPr lang="en-GB" dirty="0">
              <a:latin typeface="Century Gothic" panose="020B0502020202020204" pitchFamily="34" charset="0"/>
            </a:endParaRPr>
          </a:p>
          <a:p>
            <a:r>
              <a:rPr lang="en-GB" dirty="0">
                <a:latin typeface="Century Gothic" panose="020B0502020202020204" pitchFamily="34" charset="0"/>
              </a:rPr>
              <a:t>2. Take a screenshot of your test score.</a:t>
            </a:r>
          </a:p>
          <a:p>
            <a:endParaRPr lang="en-GB" dirty="0">
              <a:latin typeface="Century Gothic" panose="020B0502020202020204" pitchFamily="34" charset="0"/>
            </a:endParaRPr>
          </a:p>
          <a:p>
            <a:r>
              <a:rPr lang="en-GB" dirty="0">
                <a:latin typeface="Century Gothic" panose="020B0502020202020204" pitchFamily="34" charset="0"/>
              </a:rPr>
              <a:t>3. Write a ‘</a:t>
            </a:r>
            <a:r>
              <a:rPr lang="en-GB" b="1" u="sng" dirty="0">
                <a:latin typeface="Century Gothic" panose="020B0502020202020204" pitchFamily="34" charset="0"/>
              </a:rPr>
              <a:t>top ten’ </a:t>
            </a:r>
            <a:r>
              <a:rPr lang="en-GB" dirty="0">
                <a:latin typeface="Century Gothic" panose="020B0502020202020204" pitchFamily="34" charset="0"/>
              </a:rPr>
              <a:t>list of things to know about the ‘Industrial Revolution.’</a:t>
            </a:r>
          </a:p>
          <a:p>
            <a:endParaRPr lang="en-GB" dirty="0">
              <a:latin typeface="Century Gothic" panose="020B0502020202020204" pitchFamily="34" charset="0"/>
            </a:endParaRPr>
          </a:p>
        </p:txBody>
      </p:sp>
      <p:sp>
        <p:nvSpPr>
          <p:cNvPr id="5" name="Rectangle 4">
            <a:extLst>
              <a:ext uri="{FF2B5EF4-FFF2-40B4-BE49-F238E27FC236}">
                <a16:creationId xmlns:a16="http://schemas.microsoft.com/office/drawing/2014/main" id="{5EDADA76-D3B8-4E07-81B0-1AA4D25E575B}"/>
              </a:ext>
            </a:extLst>
          </p:cNvPr>
          <p:cNvSpPr/>
          <p:nvPr/>
        </p:nvSpPr>
        <p:spPr>
          <a:xfrm>
            <a:off x="1634836" y="1635568"/>
            <a:ext cx="5824158" cy="369332"/>
          </a:xfrm>
          <a:prstGeom prst="rect">
            <a:avLst/>
          </a:prstGeom>
        </p:spPr>
        <p:txBody>
          <a:bodyPr wrap="none">
            <a:spAutoFit/>
          </a:bodyPr>
          <a:lstStyle/>
          <a:p>
            <a:r>
              <a:rPr lang="en-GB" dirty="0">
                <a:hlinkClick r:id="rId5"/>
              </a:rPr>
              <a:t>https://www.bbc.co.uk/bitesize/guides/zvmv4wx/revision/1</a:t>
            </a:r>
            <a:endParaRPr lang="en-GB" dirty="0"/>
          </a:p>
        </p:txBody>
      </p:sp>
      <p:pic>
        <p:nvPicPr>
          <p:cNvPr id="8" name="Picture 7" descr="A picture containing room, drawing&#10;&#10;Description automatically generated">
            <a:extLst>
              <a:ext uri="{FF2B5EF4-FFF2-40B4-BE49-F238E27FC236}">
                <a16:creationId xmlns:a16="http://schemas.microsoft.com/office/drawing/2014/main" id="{A7AC15E0-8943-4ABA-927B-5EC5D58E29AA}"/>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7686377" y="3653328"/>
            <a:ext cx="3333075" cy="3109134"/>
          </a:xfrm>
          <a:prstGeom prst="rect">
            <a:avLst/>
          </a:prstGeom>
        </p:spPr>
      </p:pic>
      <p:pic>
        <p:nvPicPr>
          <p:cNvPr id="9" name="Picture 8">
            <a:extLst>
              <a:ext uri="{FF2B5EF4-FFF2-40B4-BE49-F238E27FC236}">
                <a16:creationId xmlns:a16="http://schemas.microsoft.com/office/drawing/2014/main" id="{21A0BFC7-2CDD-403D-B5A4-6518EA68D1FD}"/>
              </a:ext>
            </a:extLst>
          </p:cNvPr>
          <p:cNvPicPr/>
          <p:nvPr/>
        </p:nvPicPr>
        <p:blipFill rotWithShape="1">
          <a:blip r:embed="rId8">
            <a:extLst>
              <a:ext uri="{28A0092B-C50C-407E-A947-70E740481C1C}">
                <a14:useLocalDpi xmlns:a14="http://schemas.microsoft.com/office/drawing/2010/main" val="0"/>
              </a:ext>
            </a:extLst>
          </a:blip>
          <a:srcRect l="42942" t="38436" r="52354" b="52654"/>
          <a:stretch/>
        </p:blipFill>
        <p:spPr bwMode="auto">
          <a:xfrm>
            <a:off x="2166279" y="193602"/>
            <a:ext cx="474208" cy="471263"/>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D6599FA1-E9A2-4E13-8306-F4EB1BE9332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4763" y="203200"/>
            <a:ext cx="475550" cy="4616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DAA68A3E-3B15-42E0-A301-EE30B30C67BF}"/>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1155146" y="1635568"/>
            <a:ext cx="479690" cy="485762"/>
          </a:xfrm>
          <a:prstGeom prst="rect">
            <a:avLst/>
          </a:prstGeom>
        </p:spPr>
      </p:pic>
    </p:spTree>
    <p:extLst>
      <p:ext uri="{BB962C8B-B14F-4D97-AF65-F5344CB8AC3E}">
        <p14:creationId xmlns:p14="http://schemas.microsoft.com/office/powerpoint/2010/main" val="760019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9F2B8D7B-CAA0-482A-8ED2-2E9DB66943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58" y="1284848"/>
            <a:ext cx="5032057" cy="5477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a:extLst>
              <a:ext uri="{FF2B5EF4-FFF2-40B4-BE49-F238E27FC236}">
                <a16:creationId xmlns:a16="http://schemas.microsoft.com/office/drawing/2014/main" id="{1326F280-03A2-48AC-88DD-CE5D59F17F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3148" y="1291403"/>
            <a:ext cx="5032056" cy="5463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a:extLst>
              <a:ext uri="{FF2B5EF4-FFF2-40B4-BE49-F238E27FC236}">
                <a16:creationId xmlns:a16="http://schemas.microsoft.com/office/drawing/2014/main" id="{F1827DC0-B5FC-4B60-9958-644F4DC529C6}"/>
              </a:ext>
            </a:extLst>
          </p:cNvPr>
          <p:cNvSpPr/>
          <p:nvPr/>
        </p:nvSpPr>
        <p:spPr>
          <a:xfrm>
            <a:off x="174658" y="6316824"/>
            <a:ext cx="1775440" cy="4450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mic Sans MS" panose="030F0702030302020204" pitchFamily="66" charset="0"/>
              </a:rPr>
              <a:t>Britain in 1750</a:t>
            </a:r>
          </a:p>
        </p:txBody>
      </p:sp>
      <p:sp>
        <p:nvSpPr>
          <p:cNvPr id="5" name="Rectangle 4">
            <a:extLst>
              <a:ext uri="{FF2B5EF4-FFF2-40B4-BE49-F238E27FC236}">
                <a16:creationId xmlns:a16="http://schemas.microsoft.com/office/drawing/2014/main" id="{B63C4EB4-0878-4AFD-9D7B-D676F589F2CD}"/>
              </a:ext>
            </a:extLst>
          </p:cNvPr>
          <p:cNvSpPr/>
          <p:nvPr/>
        </p:nvSpPr>
        <p:spPr>
          <a:xfrm>
            <a:off x="5353148" y="6310268"/>
            <a:ext cx="1775440" cy="4450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mic Sans MS" panose="030F0702030302020204" pitchFamily="66" charset="0"/>
              </a:rPr>
              <a:t>Britain in 1890</a:t>
            </a:r>
          </a:p>
        </p:txBody>
      </p:sp>
      <p:sp>
        <p:nvSpPr>
          <p:cNvPr id="6" name="TextBox 5">
            <a:extLst>
              <a:ext uri="{FF2B5EF4-FFF2-40B4-BE49-F238E27FC236}">
                <a16:creationId xmlns:a16="http://schemas.microsoft.com/office/drawing/2014/main" id="{C294471A-528B-4F11-AD96-EF7F9C635D6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4</a:t>
            </a:r>
          </a:p>
        </p:txBody>
      </p:sp>
      <p:sp>
        <p:nvSpPr>
          <p:cNvPr id="7" name="TextBox 6">
            <a:extLst>
              <a:ext uri="{FF2B5EF4-FFF2-40B4-BE49-F238E27FC236}">
                <a16:creationId xmlns:a16="http://schemas.microsoft.com/office/drawing/2014/main" id="{022FFC9F-B84E-4E22-80CF-21B61E6F0671}"/>
              </a:ext>
            </a:extLst>
          </p:cNvPr>
          <p:cNvSpPr txBox="1"/>
          <p:nvPr/>
        </p:nvSpPr>
        <p:spPr>
          <a:xfrm>
            <a:off x="2165173" y="102639"/>
            <a:ext cx="9926829" cy="1292662"/>
          </a:xfrm>
          <a:prstGeom prst="rect">
            <a:avLst/>
          </a:prstGeom>
          <a:solidFill>
            <a:srgbClr val="FFFF00"/>
          </a:solidFill>
          <a:ln w="57150">
            <a:solidFill>
              <a:schemeClr val="tx1"/>
            </a:solidFill>
          </a:ln>
        </p:spPr>
        <p:txBody>
          <a:bodyPr wrap="square" rtlCol="0">
            <a:spAutoFit/>
          </a:bodyPr>
          <a:lstStyle/>
          <a:p>
            <a:r>
              <a:rPr lang="en-GB" sz="1300" dirty="0">
                <a:latin typeface="Century Gothic" panose="020B0502020202020204" pitchFamily="34" charset="0"/>
              </a:rPr>
              <a:t>Below are 2 pictures; one showing Britain at the beginning of the Industrial Revolution (1750) and one near the end of the Industrial Revolution (1890). </a:t>
            </a:r>
          </a:p>
          <a:p>
            <a:endParaRPr lang="en-GB" sz="1300" dirty="0">
              <a:latin typeface="Century Gothic" panose="020B0502020202020204" pitchFamily="34" charset="0"/>
            </a:endParaRPr>
          </a:p>
          <a:p>
            <a:r>
              <a:rPr lang="en-GB" sz="1300" dirty="0">
                <a:latin typeface="Century Gothic" panose="020B0502020202020204" pitchFamily="34" charset="0"/>
              </a:rPr>
              <a:t>Write two detailed accounts in the </a:t>
            </a:r>
            <a:r>
              <a:rPr lang="en-GB" sz="1300" b="1" u="sng" dirty="0">
                <a:latin typeface="Century Gothic" panose="020B0502020202020204" pitchFamily="34" charset="0"/>
              </a:rPr>
              <a:t>first person</a:t>
            </a:r>
            <a:r>
              <a:rPr lang="en-GB" sz="1300" dirty="0">
                <a:latin typeface="Century Gothic" panose="020B0502020202020204" pitchFamily="34" charset="0"/>
              </a:rPr>
              <a:t>. Imagine you live in the place shown in each picture. Describe what your home is like. The two accounts should show the differences and how </a:t>
            </a:r>
            <a:r>
              <a:rPr lang="en-GB" sz="1300" b="1" u="sng" dirty="0">
                <a:latin typeface="Century Gothic" panose="020B0502020202020204" pitchFamily="34" charset="0"/>
              </a:rPr>
              <a:t>developed </a:t>
            </a:r>
            <a:r>
              <a:rPr lang="en-GB" sz="1300" dirty="0">
                <a:latin typeface="Century Gothic" panose="020B0502020202020204" pitchFamily="34" charset="0"/>
              </a:rPr>
              <a:t>the place has become over time (from village to town). (2 paragraphs)</a:t>
            </a:r>
          </a:p>
        </p:txBody>
      </p:sp>
      <p:sp>
        <p:nvSpPr>
          <p:cNvPr id="8" name="TextBox 7">
            <a:extLst>
              <a:ext uri="{FF2B5EF4-FFF2-40B4-BE49-F238E27FC236}">
                <a16:creationId xmlns:a16="http://schemas.microsoft.com/office/drawing/2014/main" id="{0614036A-EB44-4C55-8979-A54C6F0E6E9B}"/>
              </a:ext>
            </a:extLst>
          </p:cNvPr>
          <p:cNvSpPr txBox="1"/>
          <p:nvPr/>
        </p:nvSpPr>
        <p:spPr>
          <a:xfrm>
            <a:off x="10531637" y="1617308"/>
            <a:ext cx="1560365" cy="4278094"/>
          </a:xfrm>
          <a:prstGeom prst="rect">
            <a:avLst/>
          </a:prstGeom>
          <a:solidFill>
            <a:srgbClr val="FFC000"/>
          </a:solidFill>
          <a:ln w="57150">
            <a:solidFill>
              <a:schemeClr val="tx1"/>
            </a:solidFill>
          </a:ln>
        </p:spPr>
        <p:txBody>
          <a:bodyPr wrap="square" rtlCol="0">
            <a:spAutoFit/>
          </a:bodyPr>
          <a:lstStyle/>
          <a:p>
            <a:r>
              <a:rPr lang="en-GB" sz="1600" b="1" u="sng" dirty="0">
                <a:latin typeface="Century Gothic" panose="020B0502020202020204" pitchFamily="34" charset="0"/>
              </a:rPr>
              <a:t>Word bank: </a:t>
            </a:r>
          </a:p>
          <a:p>
            <a:r>
              <a:rPr lang="en-GB" sz="1200" dirty="0">
                <a:latin typeface="Century Gothic" panose="020B0502020202020204" pitchFamily="34" charset="0"/>
              </a:rPr>
              <a:t>(How many can you use?)</a:t>
            </a:r>
          </a:p>
          <a:p>
            <a:endParaRPr lang="en-GB" sz="1200" dirty="0">
              <a:latin typeface="Century Gothic" panose="020B0502020202020204" pitchFamily="34" charset="0"/>
            </a:endParaRPr>
          </a:p>
          <a:p>
            <a:r>
              <a:rPr lang="en-GB" sz="1600" dirty="0">
                <a:latin typeface="Century Gothic" panose="020B0502020202020204" pitchFamily="34" charset="0"/>
              </a:rPr>
              <a:t>Home</a:t>
            </a:r>
          </a:p>
          <a:p>
            <a:r>
              <a:rPr lang="en-GB" sz="1600" dirty="0">
                <a:latin typeface="Century Gothic" panose="020B0502020202020204" pitchFamily="34" charset="0"/>
              </a:rPr>
              <a:t>Industrial</a:t>
            </a:r>
          </a:p>
          <a:p>
            <a:r>
              <a:rPr lang="en-GB" sz="1600" dirty="0">
                <a:latin typeface="Century Gothic" panose="020B0502020202020204" pitchFamily="34" charset="0"/>
              </a:rPr>
              <a:t>Industry</a:t>
            </a:r>
          </a:p>
          <a:p>
            <a:r>
              <a:rPr lang="en-GB" sz="1600" dirty="0">
                <a:latin typeface="Century Gothic" panose="020B0502020202020204" pitchFamily="34" charset="0"/>
              </a:rPr>
              <a:t>Agriculture</a:t>
            </a:r>
          </a:p>
          <a:p>
            <a:r>
              <a:rPr lang="en-GB" sz="1600" dirty="0">
                <a:latin typeface="Century Gothic" panose="020B0502020202020204" pitchFamily="34" charset="0"/>
              </a:rPr>
              <a:t>Steam</a:t>
            </a:r>
          </a:p>
          <a:p>
            <a:r>
              <a:rPr lang="en-GB" sz="1600" dirty="0">
                <a:latin typeface="Century Gothic" panose="020B0502020202020204" pitchFamily="34" charset="0"/>
              </a:rPr>
              <a:t>Factory</a:t>
            </a:r>
          </a:p>
          <a:p>
            <a:r>
              <a:rPr lang="en-GB" sz="1600" dirty="0">
                <a:latin typeface="Century Gothic" panose="020B0502020202020204" pitchFamily="34" charset="0"/>
              </a:rPr>
              <a:t>Mass production</a:t>
            </a:r>
          </a:p>
          <a:p>
            <a:r>
              <a:rPr lang="en-GB" sz="1600" dirty="0">
                <a:latin typeface="Century Gothic" panose="020B0502020202020204" pitchFamily="34" charset="0"/>
              </a:rPr>
              <a:t>Technology</a:t>
            </a:r>
          </a:p>
          <a:p>
            <a:r>
              <a:rPr lang="en-GB" sz="1600" dirty="0">
                <a:latin typeface="Century Gothic" panose="020B0502020202020204" pitchFamily="34" charset="0"/>
              </a:rPr>
              <a:t>Transport</a:t>
            </a:r>
          </a:p>
          <a:p>
            <a:r>
              <a:rPr lang="en-GB" sz="1600" dirty="0">
                <a:latin typeface="Century Gothic" panose="020B0502020202020204" pitchFamily="34" charset="0"/>
              </a:rPr>
              <a:t>Infrastructure</a:t>
            </a:r>
          </a:p>
          <a:p>
            <a:r>
              <a:rPr lang="en-GB" sz="1600" dirty="0">
                <a:latin typeface="Century Gothic" panose="020B0502020202020204" pitchFamily="34" charset="0"/>
              </a:rPr>
              <a:t>Mill</a:t>
            </a:r>
          </a:p>
          <a:p>
            <a:r>
              <a:rPr lang="en-GB" sz="1600" dirty="0">
                <a:latin typeface="Century Gothic" panose="020B0502020202020204" pitchFamily="34" charset="0"/>
              </a:rPr>
              <a:t>Pollution</a:t>
            </a:r>
          </a:p>
          <a:p>
            <a:endParaRPr lang="en-GB" sz="1200" dirty="0">
              <a:latin typeface="Century Gothic" panose="020B0502020202020204" pitchFamily="34" charset="0"/>
            </a:endParaRPr>
          </a:p>
        </p:txBody>
      </p:sp>
      <p:pic>
        <p:nvPicPr>
          <p:cNvPr id="9" name="Picture 8">
            <a:hlinkClick r:id="rId4" action="ppaction://hlinksldjump"/>
            <a:extLst>
              <a:ext uri="{FF2B5EF4-FFF2-40B4-BE49-F238E27FC236}">
                <a16:creationId xmlns:a16="http://schemas.microsoft.com/office/drawing/2014/main" id="{6A0B2EE7-F043-4E65-9215-9A2FC1890B3E}"/>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1330841" y="6098809"/>
            <a:ext cx="738332" cy="590666"/>
          </a:xfrm>
          <a:prstGeom prst="rect">
            <a:avLst/>
          </a:prstGeom>
        </p:spPr>
      </p:pic>
      <p:sp>
        <p:nvSpPr>
          <p:cNvPr id="10" name="TextBox 9">
            <a:extLst>
              <a:ext uri="{FF2B5EF4-FFF2-40B4-BE49-F238E27FC236}">
                <a16:creationId xmlns:a16="http://schemas.microsoft.com/office/drawing/2014/main" id="{9B320C0F-4B77-4C16-9C23-C9CE4A1B5A12}"/>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12" name="Picture 11">
            <a:extLst>
              <a:ext uri="{FF2B5EF4-FFF2-40B4-BE49-F238E27FC236}">
                <a16:creationId xmlns:a16="http://schemas.microsoft.com/office/drawing/2014/main" id="{7699586C-8D66-4AF9-9124-A2CF3D096B1F}"/>
              </a:ext>
            </a:extLst>
          </p:cNvPr>
          <p:cNvPicPr/>
          <p:nvPr/>
        </p:nvPicPr>
        <p:blipFill rotWithShape="1">
          <a:blip r:embed="rId7">
            <a:extLst>
              <a:ext uri="{28A0092B-C50C-407E-A947-70E740481C1C}">
                <a14:useLocalDpi xmlns:a14="http://schemas.microsoft.com/office/drawing/2010/main" val="0"/>
              </a:ext>
            </a:extLst>
          </a:blip>
          <a:srcRect l="43249" t="54258" r="52456" b="37013"/>
          <a:stretch/>
        </p:blipFill>
        <p:spPr bwMode="auto">
          <a:xfrm>
            <a:off x="1515123" y="227003"/>
            <a:ext cx="434975" cy="47561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89419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E78878-5612-4ECA-8222-35865EF889CC}"/>
              </a:ext>
            </a:extLst>
          </p:cNvPr>
          <p:cNvSpPr txBox="1"/>
          <p:nvPr/>
        </p:nvSpPr>
        <p:spPr>
          <a:xfrm>
            <a:off x="198292"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5</a:t>
            </a:r>
          </a:p>
        </p:txBody>
      </p:sp>
      <p:sp>
        <p:nvSpPr>
          <p:cNvPr id="4" name="Rectangle 6">
            <a:extLst>
              <a:ext uri="{FF2B5EF4-FFF2-40B4-BE49-F238E27FC236}">
                <a16:creationId xmlns:a16="http://schemas.microsoft.com/office/drawing/2014/main" id="{E914E149-8C37-4A53-B949-F15F463A45FE}"/>
              </a:ext>
            </a:extLst>
          </p:cNvPr>
          <p:cNvSpPr>
            <a:spLocks noChangeArrowheads="1"/>
          </p:cNvSpPr>
          <p:nvPr/>
        </p:nvSpPr>
        <p:spPr bwMode="auto">
          <a:xfrm>
            <a:off x="10801144" y="2667000"/>
            <a:ext cx="1390856" cy="180228"/>
          </a:xfrm>
          <a:prstGeom prst="rect">
            <a:avLst/>
          </a:prstGeom>
          <a:solidFill>
            <a:srgbClr val="92D050"/>
          </a:solidFill>
          <a:ln w="9525">
            <a:solidFill>
              <a:schemeClr val="bg1"/>
            </a:solidFill>
            <a:miter lim="800000"/>
            <a:headEnd/>
            <a:tailEnd/>
          </a:ln>
          <a:effectLst/>
        </p:spPr>
        <p:txBody>
          <a:bodyPr wrap="none" anchor="ctr"/>
          <a:lstStyle/>
          <a:p>
            <a:endParaRPr lang="en-GB" sz="1400">
              <a:latin typeface="Comic Sans MS" panose="030F0702030302020204" pitchFamily="66" charset="0"/>
            </a:endParaRPr>
          </a:p>
        </p:txBody>
      </p:sp>
      <p:sp>
        <p:nvSpPr>
          <p:cNvPr id="8" name="Rectangle 11">
            <a:extLst>
              <a:ext uri="{FF2B5EF4-FFF2-40B4-BE49-F238E27FC236}">
                <a16:creationId xmlns:a16="http://schemas.microsoft.com/office/drawing/2014/main" id="{259386D6-1B7C-4E89-B5AC-509D04F9894D}"/>
              </a:ext>
            </a:extLst>
          </p:cNvPr>
          <p:cNvSpPr>
            <a:spLocks noChangeArrowheads="1"/>
          </p:cNvSpPr>
          <p:nvPr/>
        </p:nvSpPr>
        <p:spPr bwMode="auto">
          <a:xfrm>
            <a:off x="10465554" y="4495800"/>
            <a:ext cx="1497845" cy="191493"/>
          </a:xfrm>
          <a:prstGeom prst="rect">
            <a:avLst/>
          </a:prstGeom>
          <a:solidFill>
            <a:srgbClr val="92D050"/>
          </a:solidFill>
          <a:ln w="9525">
            <a:solidFill>
              <a:schemeClr val="bg1"/>
            </a:solidFill>
            <a:miter lim="800000"/>
            <a:headEnd/>
            <a:tailEnd/>
          </a:ln>
          <a:effectLst/>
        </p:spPr>
        <p:txBody>
          <a:bodyPr wrap="none" anchor="ctr"/>
          <a:lstStyle/>
          <a:p>
            <a:endParaRPr lang="en-GB" sz="1400">
              <a:latin typeface="Comic Sans MS" panose="030F0702030302020204" pitchFamily="66" charset="0"/>
            </a:endParaRPr>
          </a:p>
        </p:txBody>
      </p:sp>
      <p:sp>
        <p:nvSpPr>
          <p:cNvPr id="10" name="Rectangle 13">
            <a:extLst>
              <a:ext uri="{FF2B5EF4-FFF2-40B4-BE49-F238E27FC236}">
                <a16:creationId xmlns:a16="http://schemas.microsoft.com/office/drawing/2014/main" id="{09E32281-9F0E-4F7D-BF48-784F957D081F}"/>
              </a:ext>
            </a:extLst>
          </p:cNvPr>
          <p:cNvSpPr>
            <a:spLocks noChangeArrowheads="1"/>
          </p:cNvSpPr>
          <p:nvPr/>
        </p:nvSpPr>
        <p:spPr bwMode="auto">
          <a:xfrm>
            <a:off x="10191544" y="838200"/>
            <a:ext cx="1390856" cy="180228"/>
          </a:xfrm>
          <a:prstGeom prst="rect">
            <a:avLst/>
          </a:prstGeom>
          <a:solidFill>
            <a:srgbClr val="92D050"/>
          </a:solidFill>
          <a:ln w="9525">
            <a:solidFill>
              <a:schemeClr val="bg1"/>
            </a:solidFill>
            <a:miter lim="800000"/>
            <a:headEnd/>
            <a:tailEnd/>
          </a:ln>
          <a:effectLst/>
        </p:spPr>
        <p:txBody>
          <a:bodyPr wrap="none" anchor="ctr"/>
          <a:lstStyle/>
          <a:p>
            <a:endParaRPr lang="en-GB" sz="1400">
              <a:latin typeface="Comic Sans MS" panose="030F0702030302020204" pitchFamily="66" charset="0"/>
            </a:endParaRPr>
          </a:p>
        </p:txBody>
      </p:sp>
      <p:sp>
        <p:nvSpPr>
          <p:cNvPr id="11" name="Text Box 14">
            <a:extLst>
              <a:ext uri="{FF2B5EF4-FFF2-40B4-BE49-F238E27FC236}">
                <a16:creationId xmlns:a16="http://schemas.microsoft.com/office/drawing/2014/main" id="{2A698249-5A49-4061-8AC8-992CF460AD76}"/>
              </a:ext>
            </a:extLst>
          </p:cNvPr>
          <p:cNvSpPr txBox="1">
            <a:spLocks noChangeArrowheads="1"/>
          </p:cNvSpPr>
          <p:nvPr/>
        </p:nvSpPr>
        <p:spPr bwMode="auto">
          <a:xfrm>
            <a:off x="7965938" y="2503695"/>
            <a:ext cx="2139778" cy="738664"/>
          </a:xfrm>
          <a:prstGeom prst="rect">
            <a:avLst/>
          </a:prstGeom>
          <a:solidFill>
            <a:srgbClr val="92D050"/>
          </a:solidFill>
          <a:ln>
            <a:noFill/>
          </a:ln>
          <a:effectLst/>
        </p:spPr>
        <p:txBody>
          <a:bodyPr wrap="square">
            <a:spAutoFit/>
          </a:bodyPr>
          <a:lstStyle/>
          <a:p>
            <a:pPr algn="ctr">
              <a:lnSpc>
                <a:spcPct val="100000"/>
              </a:lnSpc>
            </a:pPr>
            <a:r>
              <a:rPr lang="en-GB" altLang="en-US" sz="1400" b="1" u="sng" dirty="0">
                <a:latin typeface="Comic Sans MS" panose="030F0702030302020204" pitchFamily="66" charset="0"/>
              </a:rPr>
              <a:t>How cloth was made in the Domestic System</a:t>
            </a:r>
          </a:p>
        </p:txBody>
      </p:sp>
      <p:sp>
        <p:nvSpPr>
          <p:cNvPr id="12" name="Text Box 15">
            <a:extLst>
              <a:ext uri="{FF2B5EF4-FFF2-40B4-BE49-F238E27FC236}">
                <a16:creationId xmlns:a16="http://schemas.microsoft.com/office/drawing/2014/main" id="{AB9E77ED-012D-4032-AA39-F24C90DB6B9B}"/>
              </a:ext>
            </a:extLst>
          </p:cNvPr>
          <p:cNvSpPr txBox="1">
            <a:spLocks noChangeArrowheads="1"/>
          </p:cNvSpPr>
          <p:nvPr/>
        </p:nvSpPr>
        <p:spPr bwMode="auto">
          <a:xfrm>
            <a:off x="8329603" y="279764"/>
            <a:ext cx="1337361"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Woollen fleece delivered</a:t>
            </a:r>
          </a:p>
        </p:txBody>
      </p:sp>
      <p:sp>
        <p:nvSpPr>
          <p:cNvPr id="13" name="Text Box 16">
            <a:extLst>
              <a:ext uri="{FF2B5EF4-FFF2-40B4-BE49-F238E27FC236}">
                <a16:creationId xmlns:a16="http://schemas.microsoft.com/office/drawing/2014/main" id="{3E8F7EA6-DD3C-4A83-9C21-DBE37CD85346}"/>
              </a:ext>
            </a:extLst>
          </p:cNvPr>
          <p:cNvSpPr txBox="1">
            <a:spLocks noChangeArrowheads="1"/>
          </p:cNvSpPr>
          <p:nvPr/>
        </p:nvSpPr>
        <p:spPr bwMode="auto">
          <a:xfrm>
            <a:off x="10245038" y="914401"/>
            <a:ext cx="1337361"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Fleece cleaned and carded</a:t>
            </a:r>
          </a:p>
        </p:txBody>
      </p:sp>
      <p:sp>
        <p:nvSpPr>
          <p:cNvPr id="14" name="Text Box 17">
            <a:extLst>
              <a:ext uri="{FF2B5EF4-FFF2-40B4-BE49-F238E27FC236}">
                <a16:creationId xmlns:a16="http://schemas.microsoft.com/office/drawing/2014/main" id="{10920D6F-82AD-4CFB-BB4D-3F823E3E7FF5}"/>
              </a:ext>
            </a:extLst>
          </p:cNvPr>
          <p:cNvSpPr txBox="1">
            <a:spLocks noChangeArrowheads="1"/>
          </p:cNvSpPr>
          <p:nvPr/>
        </p:nvSpPr>
        <p:spPr bwMode="auto">
          <a:xfrm>
            <a:off x="10831932" y="2743201"/>
            <a:ext cx="1283867"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Wool spun on spinning wheels</a:t>
            </a:r>
          </a:p>
        </p:txBody>
      </p:sp>
      <p:sp>
        <p:nvSpPr>
          <p:cNvPr id="15" name="Text Box 18">
            <a:extLst>
              <a:ext uri="{FF2B5EF4-FFF2-40B4-BE49-F238E27FC236}">
                <a16:creationId xmlns:a16="http://schemas.microsoft.com/office/drawing/2014/main" id="{BFED96CE-153C-4D82-9787-B54A886DB8FE}"/>
              </a:ext>
            </a:extLst>
          </p:cNvPr>
          <p:cNvSpPr txBox="1">
            <a:spLocks noChangeArrowheads="1"/>
          </p:cNvSpPr>
          <p:nvPr/>
        </p:nvSpPr>
        <p:spPr bwMode="auto">
          <a:xfrm>
            <a:off x="10510966" y="4495800"/>
            <a:ext cx="1604833"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Spun thread collected by manufacturer</a:t>
            </a:r>
          </a:p>
        </p:txBody>
      </p:sp>
      <p:sp>
        <p:nvSpPr>
          <p:cNvPr id="16" name="Text Box 19">
            <a:extLst>
              <a:ext uri="{FF2B5EF4-FFF2-40B4-BE49-F238E27FC236}">
                <a16:creationId xmlns:a16="http://schemas.microsoft.com/office/drawing/2014/main" id="{0A91D9B7-3FCA-416E-A15F-562FB7827F04}"/>
              </a:ext>
            </a:extLst>
          </p:cNvPr>
          <p:cNvSpPr txBox="1">
            <a:spLocks noChangeArrowheads="1"/>
          </p:cNvSpPr>
          <p:nvPr/>
        </p:nvSpPr>
        <p:spPr bwMode="auto">
          <a:xfrm>
            <a:off x="8668699" y="4572000"/>
            <a:ext cx="1283867"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Spinner receives payment</a:t>
            </a:r>
          </a:p>
        </p:txBody>
      </p:sp>
      <p:sp>
        <p:nvSpPr>
          <p:cNvPr id="17" name="Text Box 20">
            <a:extLst>
              <a:ext uri="{FF2B5EF4-FFF2-40B4-BE49-F238E27FC236}">
                <a16:creationId xmlns:a16="http://schemas.microsoft.com/office/drawing/2014/main" id="{96024797-2F07-40C1-9BB3-61C1B930EFE8}"/>
              </a:ext>
            </a:extLst>
          </p:cNvPr>
          <p:cNvSpPr txBox="1">
            <a:spLocks noChangeArrowheads="1"/>
          </p:cNvSpPr>
          <p:nvPr/>
        </p:nvSpPr>
        <p:spPr bwMode="auto">
          <a:xfrm>
            <a:off x="6476999" y="4292782"/>
            <a:ext cx="1390856"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Woollen thread given to weaver</a:t>
            </a:r>
          </a:p>
        </p:txBody>
      </p:sp>
      <p:sp>
        <p:nvSpPr>
          <p:cNvPr id="18" name="Text Box 21">
            <a:extLst>
              <a:ext uri="{FF2B5EF4-FFF2-40B4-BE49-F238E27FC236}">
                <a16:creationId xmlns:a16="http://schemas.microsoft.com/office/drawing/2014/main" id="{A0C13A70-7088-4F9B-9333-61F77C6AACFD}"/>
              </a:ext>
            </a:extLst>
          </p:cNvPr>
          <p:cNvSpPr txBox="1">
            <a:spLocks noChangeArrowheads="1"/>
          </p:cNvSpPr>
          <p:nvPr/>
        </p:nvSpPr>
        <p:spPr bwMode="auto">
          <a:xfrm>
            <a:off x="6012464" y="2942011"/>
            <a:ext cx="1444350"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Thread  woven into cloth on loom</a:t>
            </a:r>
          </a:p>
        </p:txBody>
      </p:sp>
      <p:sp>
        <p:nvSpPr>
          <p:cNvPr id="19" name="Text Box 22">
            <a:extLst>
              <a:ext uri="{FF2B5EF4-FFF2-40B4-BE49-F238E27FC236}">
                <a16:creationId xmlns:a16="http://schemas.microsoft.com/office/drawing/2014/main" id="{A591BD77-3712-49FB-ABBB-36C6399B9B4E}"/>
              </a:ext>
            </a:extLst>
          </p:cNvPr>
          <p:cNvSpPr txBox="1">
            <a:spLocks noChangeArrowheads="1"/>
          </p:cNvSpPr>
          <p:nvPr/>
        </p:nvSpPr>
        <p:spPr bwMode="auto">
          <a:xfrm>
            <a:off x="5980045" y="838200"/>
            <a:ext cx="1604833" cy="738664"/>
          </a:xfrm>
          <a:prstGeom prst="rect">
            <a:avLst/>
          </a:prstGeom>
          <a:solidFill>
            <a:srgbClr val="92D050"/>
          </a:solidFill>
          <a:ln w="9525">
            <a:solidFill>
              <a:schemeClr val="bg1"/>
            </a:solidFill>
            <a:miter lim="800000"/>
            <a:headEnd/>
            <a:tailEnd/>
          </a:ln>
          <a:effectLst/>
        </p:spPr>
        <p:txBody>
          <a:bodyPr wrap="square">
            <a:spAutoFit/>
          </a:bodyPr>
          <a:lstStyle/>
          <a:p>
            <a:pPr>
              <a:lnSpc>
                <a:spcPct val="100000"/>
              </a:lnSpc>
            </a:pPr>
            <a:r>
              <a:rPr lang="en-GB" altLang="en-US" sz="1400">
                <a:solidFill>
                  <a:srgbClr val="000099"/>
                </a:solidFill>
                <a:latin typeface="Comic Sans MS" panose="030F0702030302020204" pitchFamily="66" charset="0"/>
              </a:rPr>
              <a:t>Woollen cloth collected by merchant</a:t>
            </a:r>
          </a:p>
        </p:txBody>
      </p:sp>
      <p:cxnSp>
        <p:nvCxnSpPr>
          <p:cNvPr id="20" name="AutoShape 25">
            <a:extLst>
              <a:ext uri="{FF2B5EF4-FFF2-40B4-BE49-F238E27FC236}">
                <a16:creationId xmlns:a16="http://schemas.microsoft.com/office/drawing/2014/main" id="{BC0F0BFA-EC65-4826-B9FF-CB21CE03292D}"/>
              </a:ext>
            </a:extLst>
          </p:cNvPr>
          <p:cNvCxnSpPr>
            <a:cxnSpLocks noChangeShapeType="1"/>
          </p:cNvCxnSpPr>
          <p:nvPr/>
        </p:nvCxnSpPr>
        <p:spPr bwMode="auto">
          <a:xfrm>
            <a:off x="9647766" y="609601"/>
            <a:ext cx="609600" cy="533400"/>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AutoShape 27">
            <a:extLst>
              <a:ext uri="{FF2B5EF4-FFF2-40B4-BE49-F238E27FC236}">
                <a16:creationId xmlns:a16="http://schemas.microsoft.com/office/drawing/2014/main" id="{EE8A8026-F99C-4A9E-9086-0FEA7A92A040}"/>
              </a:ext>
            </a:extLst>
          </p:cNvPr>
          <p:cNvCxnSpPr>
            <a:cxnSpLocks noChangeShapeType="1"/>
            <a:stCxn id="14" idx="2"/>
            <a:endCxn id="15" idx="0"/>
          </p:cNvCxnSpPr>
          <p:nvPr/>
        </p:nvCxnSpPr>
        <p:spPr bwMode="auto">
          <a:xfrm rot="5400000">
            <a:off x="10886658" y="3908591"/>
            <a:ext cx="1013935" cy="160483"/>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AutoShape 28">
            <a:extLst>
              <a:ext uri="{FF2B5EF4-FFF2-40B4-BE49-F238E27FC236}">
                <a16:creationId xmlns:a16="http://schemas.microsoft.com/office/drawing/2014/main" id="{339739BF-8CC1-4482-B4CB-A3EE4323D9EC}"/>
              </a:ext>
            </a:extLst>
          </p:cNvPr>
          <p:cNvCxnSpPr>
            <a:cxnSpLocks noChangeShapeType="1"/>
            <a:stCxn id="8" idx="1"/>
          </p:cNvCxnSpPr>
          <p:nvPr/>
        </p:nvCxnSpPr>
        <p:spPr bwMode="auto">
          <a:xfrm rot="10800000" flipV="1">
            <a:off x="9985288" y="4591547"/>
            <a:ext cx="480266" cy="349786"/>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AutoShape 29">
            <a:extLst>
              <a:ext uri="{FF2B5EF4-FFF2-40B4-BE49-F238E27FC236}">
                <a16:creationId xmlns:a16="http://schemas.microsoft.com/office/drawing/2014/main" id="{C6A6EC57-23CD-4DF4-A9B0-7A1C2CEB523D}"/>
              </a:ext>
            </a:extLst>
          </p:cNvPr>
          <p:cNvCxnSpPr>
            <a:cxnSpLocks noChangeShapeType="1"/>
            <a:stCxn id="13" idx="2"/>
            <a:endCxn id="4" idx="0"/>
          </p:cNvCxnSpPr>
          <p:nvPr/>
        </p:nvCxnSpPr>
        <p:spPr bwMode="auto">
          <a:xfrm rot="16200000" flipH="1">
            <a:off x="10698178" y="1868605"/>
            <a:ext cx="1013935" cy="582853"/>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AutoShape 30">
            <a:extLst>
              <a:ext uri="{FF2B5EF4-FFF2-40B4-BE49-F238E27FC236}">
                <a16:creationId xmlns:a16="http://schemas.microsoft.com/office/drawing/2014/main" id="{25CD157B-D2CA-43F7-AA3A-A3F05F6A6890}"/>
              </a:ext>
            </a:extLst>
          </p:cNvPr>
          <p:cNvCxnSpPr>
            <a:cxnSpLocks noChangeShapeType="1"/>
            <a:stCxn id="16" idx="1"/>
          </p:cNvCxnSpPr>
          <p:nvPr/>
        </p:nvCxnSpPr>
        <p:spPr bwMode="auto">
          <a:xfrm rot="10800000">
            <a:off x="7867855" y="4522504"/>
            <a:ext cx="800844" cy="418828"/>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AutoShape 31">
            <a:extLst>
              <a:ext uri="{FF2B5EF4-FFF2-40B4-BE49-F238E27FC236}">
                <a16:creationId xmlns:a16="http://schemas.microsoft.com/office/drawing/2014/main" id="{7E605FEB-DB59-4F2B-9118-714245742CF0}"/>
              </a:ext>
            </a:extLst>
          </p:cNvPr>
          <p:cNvCxnSpPr>
            <a:cxnSpLocks noChangeShapeType="1"/>
            <a:stCxn id="17" idx="0"/>
          </p:cNvCxnSpPr>
          <p:nvPr/>
        </p:nvCxnSpPr>
        <p:spPr bwMode="auto">
          <a:xfrm rot="16200000" flipV="1">
            <a:off x="6629057" y="3749412"/>
            <a:ext cx="648953" cy="437788"/>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AutoShape 32">
            <a:extLst>
              <a:ext uri="{FF2B5EF4-FFF2-40B4-BE49-F238E27FC236}">
                <a16:creationId xmlns:a16="http://schemas.microsoft.com/office/drawing/2014/main" id="{DA8CCBE3-5BC2-417F-AD70-80082CC52982}"/>
              </a:ext>
            </a:extLst>
          </p:cNvPr>
          <p:cNvCxnSpPr>
            <a:cxnSpLocks noChangeShapeType="1"/>
            <a:stCxn id="18" idx="0"/>
          </p:cNvCxnSpPr>
          <p:nvPr/>
        </p:nvCxnSpPr>
        <p:spPr bwMode="auto">
          <a:xfrm rot="5400000" flipH="1" flipV="1">
            <a:off x="6199523" y="2111981"/>
            <a:ext cx="1365147" cy="294915"/>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7" name="Picture 2" descr="C:\Users\Bell\AppData\Local\Microsoft\Windows\Temporary Internet Files\Content.IE5\12M0Z305\MC900357321[1].wmf">
            <a:extLst>
              <a:ext uri="{FF2B5EF4-FFF2-40B4-BE49-F238E27FC236}">
                <a16:creationId xmlns:a16="http://schemas.microsoft.com/office/drawing/2014/main" id="{8C324E52-AA61-46FD-BE50-5EFAD3D1043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3651" y="3311343"/>
            <a:ext cx="1534682" cy="107319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descr="C:\Users\Bell\AppData\Local\Microsoft\Windows\Temporary Internet Files\Content.IE5\S2HWD340\MC900413632[1].wmf">
            <a:extLst>
              <a:ext uri="{FF2B5EF4-FFF2-40B4-BE49-F238E27FC236}">
                <a16:creationId xmlns:a16="http://schemas.microsoft.com/office/drawing/2014/main" id="{8C6E06D7-E6A9-47D5-A0CB-1CE302A7A15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71304" y="964757"/>
            <a:ext cx="1347289" cy="952043"/>
          </a:xfrm>
          <a:prstGeom prst="rect">
            <a:avLst/>
          </a:prstGeom>
          <a:noFill/>
          <a:extLst>
            <a:ext uri="{909E8E84-426E-40DD-AFC4-6F175D3DCCD1}">
              <a14:hiddenFill xmlns:a14="http://schemas.microsoft.com/office/drawing/2010/main">
                <a:solidFill>
                  <a:srgbClr val="FFFFFF"/>
                </a:solidFill>
              </a14:hiddenFill>
            </a:ext>
          </a:extLst>
        </p:spPr>
      </p:pic>
      <p:cxnSp>
        <p:nvCxnSpPr>
          <p:cNvPr id="38" name="AutoShape 25">
            <a:extLst>
              <a:ext uri="{FF2B5EF4-FFF2-40B4-BE49-F238E27FC236}">
                <a16:creationId xmlns:a16="http://schemas.microsoft.com/office/drawing/2014/main" id="{40142913-D7CE-4C1F-A64B-A71B779F6911}"/>
              </a:ext>
            </a:extLst>
          </p:cNvPr>
          <p:cNvCxnSpPr>
            <a:cxnSpLocks noChangeShapeType="1"/>
            <a:endCxn id="12" idx="1"/>
          </p:cNvCxnSpPr>
          <p:nvPr/>
        </p:nvCxnSpPr>
        <p:spPr bwMode="auto">
          <a:xfrm flipV="1">
            <a:off x="7568832" y="649096"/>
            <a:ext cx="760771" cy="450892"/>
          </a:xfrm>
          <a:prstGeom prst="curvedConnector3">
            <a:avLst>
              <a:gd name="adj1" fmla="val 50000"/>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Rectangle 1">
            <a:extLst>
              <a:ext uri="{FF2B5EF4-FFF2-40B4-BE49-F238E27FC236}">
                <a16:creationId xmlns:a16="http://schemas.microsoft.com/office/drawing/2014/main" id="{B70D64FE-8CB5-4739-B5AB-06B6BECFE0C2}"/>
              </a:ext>
            </a:extLst>
          </p:cNvPr>
          <p:cNvSpPr>
            <a:spLocks noChangeArrowheads="1"/>
          </p:cNvSpPr>
          <p:nvPr/>
        </p:nvSpPr>
        <p:spPr bwMode="auto">
          <a:xfrm>
            <a:off x="6476999" y="5431942"/>
            <a:ext cx="5492114" cy="1077218"/>
          </a:xfrm>
          <a:prstGeom prst="rect">
            <a:avLst/>
          </a:prstGeom>
          <a:solidFill>
            <a:srgbClr val="CC99FF"/>
          </a:solidFill>
          <a:ln w="38100">
            <a:solidFill>
              <a:schemeClr val="tx1"/>
            </a:solidFill>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1600" b="1" u="sng" dirty="0">
                <a:latin typeface="Comic Sans MS" panose="030F0702030302020204" pitchFamily="66" charset="0"/>
              </a:rPr>
              <a:t>Task 2: </a:t>
            </a:r>
            <a:r>
              <a:rPr lang="en-GB" altLang="en-US" sz="1600" dirty="0">
                <a:latin typeface="Comic Sans MS" panose="030F0702030302020204" pitchFamily="66" charset="0"/>
              </a:rPr>
              <a:t>Above is a diagram showing the domestic system. Can you create your own? It could be a flowchart or a comic strip? It could have pictures </a:t>
            </a:r>
            <a:br>
              <a:rPr lang="en-GB" altLang="en-US" sz="1600" dirty="0">
                <a:latin typeface="Comic Sans MS" panose="030F0702030302020204" pitchFamily="66" charset="0"/>
              </a:rPr>
            </a:br>
            <a:r>
              <a:rPr lang="en-GB" altLang="en-US" sz="1600" dirty="0">
                <a:latin typeface="Comic Sans MS" panose="030F0702030302020204" pitchFamily="66" charset="0"/>
              </a:rPr>
              <a:t>only or keywords. Be as creative as you can!</a:t>
            </a:r>
            <a:endParaRPr lang="en-GB" altLang="en-US" sz="1600" b="1" u="sng" dirty="0">
              <a:latin typeface="Comic Sans MS" panose="030F0702030302020204" pitchFamily="66" charset="0"/>
            </a:endParaRPr>
          </a:p>
        </p:txBody>
      </p:sp>
      <p:pic>
        <p:nvPicPr>
          <p:cNvPr id="42" name="Picture 41" descr="A drawing of a cartoon character&#10;&#10;Description automatically generated">
            <a:extLst>
              <a:ext uri="{FF2B5EF4-FFF2-40B4-BE49-F238E27FC236}">
                <a16:creationId xmlns:a16="http://schemas.microsoft.com/office/drawing/2014/main" id="{D1F324A0-B19B-468D-BAB6-028999B20FAC}"/>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5647160" y="5932554"/>
            <a:ext cx="829839" cy="774084"/>
          </a:xfrm>
          <a:prstGeom prst="rect">
            <a:avLst/>
          </a:prstGeom>
        </p:spPr>
      </p:pic>
      <p:sp>
        <p:nvSpPr>
          <p:cNvPr id="43" name="Rectangle 42">
            <a:extLst>
              <a:ext uri="{FF2B5EF4-FFF2-40B4-BE49-F238E27FC236}">
                <a16:creationId xmlns:a16="http://schemas.microsoft.com/office/drawing/2014/main" id="{65FEA3A1-3BA4-4F31-89B3-81F68A616CF1}"/>
              </a:ext>
            </a:extLst>
          </p:cNvPr>
          <p:cNvSpPr/>
          <p:nvPr/>
        </p:nvSpPr>
        <p:spPr>
          <a:xfrm>
            <a:off x="316986" y="772186"/>
            <a:ext cx="5367145" cy="5078313"/>
          </a:xfrm>
          <a:prstGeom prst="rect">
            <a:avLst/>
          </a:prstGeom>
          <a:solidFill>
            <a:srgbClr val="FF99FF"/>
          </a:solidFill>
          <a:ln w="38100">
            <a:solidFill>
              <a:schemeClr val="tx1"/>
            </a:solidFill>
          </a:ln>
        </p:spPr>
        <p:txBody>
          <a:bodyPr wrap="square">
            <a:spAutoFit/>
          </a:bodyPr>
          <a:lstStyle/>
          <a:p>
            <a:r>
              <a:rPr lang="en-GB" b="1" u="sng" dirty="0">
                <a:latin typeface="Comic Sans MS" panose="030F0702030302020204" pitchFamily="66" charset="0"/>
              </a:rPr>
              <a:t>What was the Domestic System?</a:t>
            </a:r>
            <a:endParaRPr lang="en-GB" dirty="0">
              <a:latin typeface="Comic Sans MS" panose="030F0702030302020204" pitchFamily="66" charset="0"/>
            </a:endParaRPr>
          </a:p>
          <a:p>
            <a:endParaRPr lang="en-GB" b="1" dirty="0">
              <a:latin typeface="Comic Sans MS" panose="030F0702030302020204" pitchFamily="66" charset="0"/>
            </a:endParaRPr>
          </a:p>
          <a:p>
            <a:r>
              <a:rPr lang="en-GB" b="1" u="sng" dirty="0">
                <a:latin typeface="Comic Sans MS" panose="030F0702030302020204" pitchFamily="66" charset="0"/>
              </a:rPr>
              <a:t>Task 1: </a:t>
            </a:r>
            <a:r>
              <a:rPr lang="en-GB" b="1" dirty="0">
                <a:latin typeface="Comic Sans MS" panose="030F0702030302020204" pitchFamily="66" charset="0"/>
              </a:rPr>
              <a:t>Copy and complete the paragraph below:</a:t>
            </a:r>
          </a:p>
          <a:p>
            <a:r>
              <a:rPr lang="en-GB" b="1" dirty="0">
                <a:latin typeface="Comic Sans MS" panose="030F0702030302020204" pitchFamily="66" charset="0"/>
              </a:rPr>
              <a:t> </a:t>
            </a:r>
            <a:endParaRPr lang="en-GB" dirty="0">
              <a:latin typeface="Comic Sans MS" panose="030F0702030302020204" pitchFamily="66" charset="0"/>
            </a:endParaRPr>
          </a:p>
          <a:p>
            <a:r>
              <a:rPr lang="en-GB" dirty="0">
                <a:latin typeface="Comic Sans MS" panose="030F0702030302020204" pitchFamily="66" charset="0"/>
              </a:rPr>
              <a:t>People had made ________ cloth in Britain for a long time. It cost a lot to make and to ____. After 1750 there were more ________ in Britain. They all needed clothes. Then people began to use raw _________ to make cloth. At first the cloth was brought to Britain from __________. Then people began to _______ and weave cotton cloth in Britain. To begin with, people made woollen and cotton cloth at ______.</a:t>
            </a:r>
          </a:p>
          <a:p>
            <a:r>
              <a:rPr lang="en-GB" dirty="0">
                <a:latin typeface="Comic Sans MS" panose="030F0702030302020204" pitchFamily="66" charset="0"/>
              </a:rPr>
              <a:t> </a:t>
            </a:r>
          </a:p>
          <a:p>
            <a:r>
              <a:rPr lang="en-GB" b="1" u="sng" dirty="0">
                <a:latin typeface="Comic Sans MS" panose="030F0702030302020204" pitchFamily="66" charset="0"/>
              </a:rPr>
              <a:t>Missing words:</a:t>
            </a:r>
            <a:r>
              <a:rPr lang="en-GB" b="1" dirty="0">
                <a:latin typeface="Comic Sans MS" panose="030F0702030302020204" pitchFamily="66" charset="0"/>
              </a:rPr>
              <a:t> home, woollen, people, cotton, buy, spin, America.</a:t>
            </a:r>
            <a:r>
              <a:rPr lang="en-GB" dirty="0">
                <a:latin typeface="Comic Sans MS" panose="030F0702030302020204" pitchFamily="66" charset="0"/>
              </a:rPr>
              <a:t> </a:t>
            </a:r>
          </a:p>
        </p:txBody>
      </p:sp>
      <p:sp>
        <p:nvSpPr>
          <p:cNvPr id="44" name="Rectangle 43">
            <a:extLst>
              <a:ext uri="{FF2B5EF4-FFF2-40B4-BE49-F238E27FC236}">
                <a16:creationId xmlns:a16="http://schemas.microsoft.com/office/drawing/2014/main" id="{94C6811B-460A-4E31-B3F3-F29461EC8757}"/>
              </a:ext>
            </a:extLst>
          </p:cNvPr>
          <p:cNvSpPr/>
          <p:nvPr/>
        </p:nvSpPr>
        <p:spPr>
          <a:xfrm>
            <a:off x="786096" y="5923605"/>
            <a:ext cx="6096000" cy="646331"/>
          </a:xfrm>
          <a:prstGeom prst="rect">
            <a:avLst/>
          </a:prstGeom>
        </p:spPr>
        <p:txBody>
          <a:bodyPr>
            <a:spAutoFit/>
          </a:bodyPr>
          <a:lstStyle/>
          <a:p>
            <a:r>
              <a:rPr lang="en-GB" dirty="0">
                <a:hlinkClick r:id="rId6"/>
              </a:rPr>
              <a:t>https://historylearning.com/great-britain-1700-to-1900/indrevo/domestic-system/</a:t>
            </a:r>
            <a:endParaRPr lang="en-GB" dirty="0"/>
          </a:p>
        </p:txBody>
      </p:sp>
      <p:pic>
        <p:nvPicPr>
          <p:cNvPr id="45" name="Picture 44">
            <a:extLst>
              <a:ext uri="{FF2B5EF4-FFF2-40B4-BE49-F238E27FC236}">
                <a16:creationId xmlns:a16="http://schemas.microsoft.com/office/drawing/2014/main" id="{4DCCB54D-0A40-413C-96A0-69194A315D20}"/>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316986" y="6029101"/>
            <a:ext cx="479690" cy="485762"/>
          </a:xfrm>
          <a:prstGeom prst="rect">
            <a:avLst/>
          </a:prstGeom>
        </p:spPr>
      </p:pic>
      <p:pic>
        <p:nvPicPr>
          <p:cNvPr id="46" name="Picture 45">
            <a:hlinkClick r:id="rId9" action="ppaction://hlinksldjump"/>
            <a:extLst>
              <a:ext uri="{FF2B5EF4-FFF2-40B4-BE49-F238E27FC236}">
                <a16:creationId xmlns:a16="http://schemas.microsoft.com/office/drawing/2014/main" id="{645EC9EB-DC50-4060-A435-BB24350A651A}"/>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flipH="1">
            <a:off x="11330841" y="6098809"/>
            <a:ext cx="738332" cy="590666"/>
          </a:xfrm>
          <a:prstGeom prst="rect">
            <a:avLst/>
          </a:prstGeom>
        </p:spPr>
      </p:pic>
      <p:sp>
        <p:nvSpPr>
          <p:cNvPr id="47" name="TextBox 46">
            <a:extLst>
              <a:ext uri="{FF2B5EF4-FFF2-40B4-BE49-F238E27FC236}">
                <a16:creationId xmlns:a16="http://schemas.microsoft.com/office/drawing/2014/main" id="{A8E4D803-884C-47AD-BB17-96525C117DE4}"/>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49" name="Picture 48">
            <a:extLst>
              <a:ext uri="{FF2B5EF4-FFF2-40B4-BE49-F238E27FC236}">
                <a16:creationId xmlns:a16="http://schemas.microsoft.com/office/drawing/2014/main" id="{2875895B-FB03-49AF-ABA3-01F6A2AB8398}"/>
              </a:ext>
            </a:extLst>
          </p:cNvPr>
          <p:cNvPicPr/>
          <p:nvPr/>
        </p:nvPicPr>
        <p:blipFill rotWithShape="1">
          <a:blip r:embed="rId12">
            <a:extLst>
              <a:ext uri="{28A0092B-C50C-407E-A947-70E740481C1C}">
                <a14:useLocalDpi xmlns:a14="http://schemas.microsoft.com/office/drawing/2010/main" val="0"/>
              </a:ext>
            </a:extLst>
          </a:blip>
          <a:srcRect l="20751" t="54076" r="74442" b="36831"/>
          <a:stretch/>
        </p:blipFill>
        <p:spPr bwMode="auto">
          <a:xfrm>
            <a:off x="1509653" y="197449"/>
            <a:ext cx="447675"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2101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1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right)">
                                      <p:cBhvr>
                                        <p:cTn id="51" dur="5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499"/>
                                          </p:stCondLst>
                                        </p:cTn>
                                        <p:tgtEl>
                                          <p:spTgt spid="1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down)">
                                      <p:cBhvr>
                                        <p:cTn id="60" dur="500"/>
                                        <p:tgtEl>
                                          <p:spTgt spid="25"/>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499"/>
                                          </p:stCondLst>
                                        </p:cTn>
                                        <p:tgtEl>
                                          <p:spTgt spid="1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nodeType="click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down)">
                                      <p:cBhvr>
                                        <p:cTn id="69" dur="500"/>
                                        <p:tgtEl>
                                          <p:spTgt spid="26"/>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499"/>
                                          </p:stCondLst>
                                        </p:cTn>
                                        <p:tgtEl>
                                          <p:spTgt spid="19"/>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nodeType="click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up)">
                                      <p:cBhvr>
                                        <p:cTn id="7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autoUpdateAnimBg="0"/>
      <p:bldP spid="12" grpId="0" animBg="1" autoUpdateAnimBg="0"/>
      <p:bldP spid="13" grpId="0" animBg="1" autoUpdateAnimBg="0"/>
      <p:bldP spid="14" grpId="0" animBg="1" autoUpdateAnimBg="0"/>
      <p:bldP spid="15" grpId="0" animBg="1" autoUpdateAnimBg="0"/>
      <p:bldP spid="16" grpId="0" animBg="1" autoUpdateAnimBg="0"/>
      <p:bldP spid="17" grpId="0" animBg="1" autoUpdateAnimBg="0"/>
      <p:bldP spid="18" grpId="0" animBg="1" autoUpdateAnimBg="0"/>
      <p:bldP spid="19"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97958A-E4F2-4098-AA0C-46981297E8F6}"/>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6</a:t>
            </a:r>
          </a:p>
        </p:txBody>
      </p:sp>
      <p:pic>
        <p:nvPicPr>
          <p:cNvPr id="5" name="Picture 9">
            <a:extLst>
              <a:ext uri="{FF2B5EF4-FFF2-40B4-BE49-F238E27FC236}">
                <a16:creationId xmlns:a16="http://schemas.microsoft.com/office/drawing/2014/main" id="{24319096-0933-43AF-A24B-E9604AC817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4836" y="203200"/>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F22EA0B-5CF2-44EC-A55D-3E5EE8143846}"/>
              </a:ext>
            </a:extLst>
          </p:cNvPr>
          <p:cNvPicPr/>
          <p:nvPr/>
        </p:nvPicPr>
        <p:blipFill rotWithShape="1">
          <a:blip r:embed="rId3">
            <a:extLst>
              <a:ext uri="{28A0092B-C50C-407E-A947-70E740481C1C}">
                <a14:useLocalDpi xmlns:a14="http://schemas.microsoft.com/office/drawing/2010/main" val="0"/>
              </a:ext>
            </a:extLst>
          </a:blip>
          <a:srcRect l="20751" t="54076" r="74442" b="36831"/>
          <a:stretch/>
        </p:blipFill>
        <p:spPr bwMode="auto">
          <a:xfrm>
            <a:off x="2133381" y="184129"/>
            <a:ext cx="430142" cy="437472"/>
          </a:xfrm>
          <a:prstGeom prst="rect">
            <a:avLst/>
          </a:prstGeom>
          <a:noFill/>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E27C85AF-D6AF-4DA5-A674-E98394CDBF8A}"/>
              </a:ext>
            </a:extLst>
          </p:cNvPr>
          <p:cNvSpPr txBox="1"/>
          <p:nvPr/>
        </p:nvSpPr>
        <p:spPr>
          <a:xfrm>
            <a:off x="480291" y="745491"/>
            <a:ext cx="11231418" cy="5016758"/>
          </a:xfrm>
          <a:prstGeom prst="rect">
            <a:avLst/>
          </a:prstGeom>
          <a:solidFill>
            <a:schemeClr val="accent6">
              <a:lumMod val="60000"/>
              <a:lumOff val="40000"/>
            </a:schemeClr>
          </a:solidFill>
          <a:ln w="57150">
            <a:solidFill>
              <a:schemeClr val="tx1"/>
            </a:solidFill>
          </a:ln>
        </p:spPr>
        <p:txBody>
          <a:bodyPr wrap="square" rtlCol="0">
            <a:spAutoFit/>
          </a:bodyPr>
          <a:lstStyle/>
          <a:p>
            <a:r>
              <a:rPr lang="en-GB" sz="1600" dirty="0">
                <a:latin typeface="Century Gothic" panose="020B0502020202020204" pitchFamily="34" charset="0"/>
              </a:rPr>
              <a:t>During the Industrial Revolution technology advanced greatly. </a:t>
            </a:r>
          </a:p>
          <a:p>
            <a:endParaRPr lang="en-GB" sz="1600" dirty="0">
              <a:latin typeface="Century Gothic" panose="020B0502020202020204" pitchFamily="34" charset="0"/>
            </a:endParaRPr>
          </a:p>
          <a:p>
            <a:r>
              <a:rPr lang="en-GB" sz="1600" dirty="0">
                <a:latin typeface="Century Gothic" panose="020B0502020202020204" pitchFamily="34" charset="0"/>
              </a:rPr>
              <a:t>Your task is to create an advert for </a:t>
            </a:r>
            <a:r>
              <a:rPr lang="en-GB" sz="1600" b="1" u="sng" dirty="0">
                <a:latin typeface="Century Gothic" panose="020B0502020202020204" pitchFamily="34" charset="0"/>
              </a:rPr>
              <a:t>one</a:t>
            </a:r>
            <a:r>
              <a:rPr lang="en-GB" sz="1600" dirty="0">
                <a:latin typeface="Century Gothic" panose="020B0502020202020204" pitchFamily="34" charset="0"/>
              </a:rPr>
              <a:t> of following inventions:</a:t>
            </a:r>
          </a:p>
          <a:p>
            <a:endParaRPr lang="en-GB" sz="1600" dirty="0">
              <a:latin typeface="Century Gothic" panose="020B0502020202020204" pitchFamily="34" charset="0"/>
            </a:endParaRPr>
          </a:p>
          <a:p>
            <a:pPr marL="285750" indent="-285750">
              <a:buFont typeface="Arial" panose="020B0604020202020204" pitchFamily="34" charset="0"/>
              <a:buChar char="•"/>
            </a:pPr>
            <a:r>
              <a:rPr lang="en-GB" sz="1600" dirty="0">
                <a:latin typeface="Century Gothic" panose="020B0502020202020204" pitchFamily="34" charset="0"/>
              </a:rPr>
              <a:t>Flying Shuttle- John Kay</a:t>
            </a:r>
          </a:p>
          <a:p>
            <a:pPr marL="285750" indent="-285750">
              <a:buFont typeface="Arial" panose="020B0604020202020204" pitchFamily="34" charset="0"/>
              <a:buChar char="•"/>
            </a:pPr>
            <a:r>
              <a:rPr lang="en-GB" sz="1600" dirty="0">
                <a:latin typeface="Century Gothic" panose="020B0502020202020204" pitchFamily="34" charset="0"/>
              </a:rPr>
              <a:t>Spinning Jenny- James Hargreaves</a:t>
            </a:r>
          </a:p>
          <a:p>
            <a:pPr marL="285750" indent="-285750">
              <a:buFont typeface="Arial" panose="020B0604020202020204" pitchFamily="34" charset="0"/>
              <a:buChar char="•"/>
            </a:pPr>
            <a:r>
              <a:rPr lang="en-GB" sz="1600" dirty="0">
                <a:latin typeface="Century Gothic" panose="020B0502020202020204" pitchFamily="34" charset="0"/>
              </a:rPr>
              <a:t>Water frame- Richard Arkwright</a:t>
            </a:r>
          </a:p>
          <a:p>
            <a:pPr marL="285750" indent="-285750">
              <a:buFont typeface="Arial" panose="020B0604020202020204" pitchFamily="34" charset="0"/>
              <a:buChar char="•"/>
            </a:pPr>
            <a:r>
              <a:rPr lang="en-GB" sz="1600" dirty="0">
                <a:latin typeface="Century Gothic" panose="020B0502020202020204" pitchFamily="34" charset="0"/>
              </a:rPr>
              <a:t>Spinning Mule- Samuel Crompton</a:t>
            </a:r>
          </a:p>
          <a:p>
            <a:pPr marL="285750" indent="-285750">
              <a:buFont typeface="Arial" panose="020B0604020202020204" pitchFamily="34" charset="0"/>
              <a:buChar char="•"/>
            </a:pPr>
            <a:r>
              <a:rPr lang="en-GB" sz="1600" dirty="0">
                <a:latin typeface="Century Gothic" panose="020B0502020202020204" pitchFamily="34" charset="0"/>
              </a:rPr>
              <a:t>Power Loom- Edmund Cartwright </a:t>
            </a:r>
          </a:p>
          <a:p>
            <a:pPr marL="285750" indent="-285750">
              <a:buFont typeface="Arial" panose="020B0604020202020204" pitchFamily="34" charset="0"/>
              <a:buChar char="•"/>
            </a:pPr>
            <a:endParaRPr lang="en-GB" sz="1600" dirty="0">
              <a:latin typeface="Century Gothic" panose="020B0502020202020204" pitchFamily="34" charset="0"/>
            </a:endParaRPr>
          </a:p>
          <a:p>
            <a:r>
              <a:rPr lang="en-GB" sz="1600" dirty="0">
                <a:latin typeface="Century Gothic" panose="020B0502020202020204" pitchFamily="34" charset="0"/>
              </a:rPr>
              <a:t>On SMHW there is an </a:t>
            </a:r>
            <a:r>
              <a:rPr lang="en-GB" sz="1600" b="1" u="sng" dirty="0">
                <a:latin typeface="Century Gothic" panose="020B0502020202020204" pitchFamily="34" charset="0"/>
              </a:rPr>
              <a:t>information sheet</a:t>
            </a:r>
            <a:r>
              <a:rPr lang="en-GB" sz="1600" dirty="0">
                <a:latin typeface="Century Gothic" panose="020B0502020202020204" pitchFamily="34" charset="0"/>
              </a:rPr>
              <a:t>, ‘Task 6’, to help you get started.</a:t>
            </a:r>
          </a:p>
          <a:p>
            <a:endParaRPr lang="en-GB" sz="1600" dirty="0">
              <a:latin typeface="Century Gothic" panose="020B0502020202020204" pitchFamily="34" charset="0"/>
            </a:endParaRPr>
          </a:p>
          <a:p>
            <a:r>
              <a:rPr lang="en-GB" sz="1600" dirty="0">
                <a:latin typeface="Century Gothic" panose="020B0502020202020204" pitchFamily="34" charset="0"/>
              </a:rPr>
              <a:t>You will need to </a:t>
            </a:r>
            <a:r>
              <a:rPr lang="en-GB" sz="1600" b="1" u="sng" dirty="0">
                <a:latin typeface="Century Gothic" panose="020B0502020202020204" pitchFamily="34" charset="0"/>
              </a:rPr>
              <a:t>research</a:t>
            </a:r>
            <a:r>
              <a:rPr lang="en-GB" sz="1600" dirty="0">
                <a:latin typeface="Century Gothic" panose="020B0502020202020204" pitchFamily="34" charset="0"/>
              </a:rPr>
              <a:t> your chosen invention and create an advert that:</a:t>
            </a:r>
          </a:p>
          <a:p>
            <a:endParaRPr lang="en-GB" sz="1600" dirty="0">
              <a:latin typeface="Century Gothic" panose="020B0502020202020204" pitchFamily="34" charset="0"/>
            </a:endParaRPr>
          </a:p>
          <a:p>
            <a:pPr marL="285750" indent="-285750">
              <a:buFontTx/>
              <a:buChar char="-"/>
            </a:pPr>
            <a:r>
              <a:rPr lang="en-GB" sz="1600" dirty="0">
                <a:latin typeface="Century Gothic" panose="020B0502020202020204" pitchFamily="34" charset="0"/>
              </a:rPr>
              <a:t>Has the name of the invention and inventor.</a:t>
            </a:r>
          </a:p>
          <a:p>
            <a:pPr marL="285750" indent="-285750">
              <a:buFontTx/>
              <a:buChar char="-"/>
            </a:pPr>
            <a:r>
              <a:rPr lang="en-GB" sz="1600" dirty="0">
                <a:latin typeface="Century Gothic" panose="020B0502020202020204" pitchFamily="34" charset="0"/>
              </a:rPr>
              <a:t>Has a catchy slogan.</a:t>
            </a:r>
          </a:p>
          <a:p>
            <a:pPr marL="285750" indent="-285750">
              <a:buFontTx/>
              <a:buChar char="-"/>
            </a:pPr>
            <a:r>
              <a:rPr lang="en-GB" sz="1600" dirty="0">
                <a:latin typeface="Century Gothic" panose="020B0502020202020204" pitchFamily="34" charset="0"/>
              </a:rPr>
              <a:t>Explains clearly what the invention does.</a:t>
            </a:r>
          </a:p>
          <a:p>
            <a:pPr marL="285750" indent="-285750">
              <a:buFontTx/>
              <a:buChar char="-"/>
            </a:pPr>
            <a:r>
              <a:rPr lang="en-GB" sz="1600" dirty="0">
                <a:latin typeface="Century Gothic" panose="020B0502020202020204" pitchFamily="34" charset="0"/>
              </a:rPr>
              <a:t>Explains clearly why the invention is an improvement- why should they buy it? (To do this you must think about the domestic system which existed before- Task 5.)</a:t>
            </a:r>
          </a:p>
          <a:p>
            <a:pPr marL="285750" indent="-285750">
              <a:buFontTx/>
              <a:buChar char="-"/>
            </a:pPr>
            <a:r>
              <a:rPr lang="en-GB" sz="1600" dirty="0">
                <a:latin typeface="Century Gothic" panose="020B0502020202020204" pitchFamily="34" charset="0"/>
              </a:rPr>
              <a:t>Has an image of the new invention.</a:t>
            </a:r>
          </a:p>
        </p:txBody>
      </p:sp>
      <p:sp>
        <p:nvSpPr>
          <p:cNvPr id="3" name="Rectangle 2">
            <a:extLst>
              <a:ext uri="{FF2B5EF4-FFF2-40B4-BE49-F238E27FC236}">
                <a16:creationId xmlns:a16="http://schemas.microsoft.com/office/drawing/2014/main" id="{0CE531E4-5813-4D98-B1FE-7FF59C268132}"/>
              </a:ext>
            </a:extLst>
          </p:cNvPr>
          <p:cNvSpPr/>
          <p:nvPr/>
        </p:nvSpPr>
        <p:spPr>
          <a:xfrm>
            <a:off x="799322" y="5886139"/>
            <a:ext cx="10014858" cy="861774"/>
          </a:xfrm>
          <a:prstGeom prst="rect">
            <a:avLst/>
          </a:prstGeom>
        </p:spPr>
        <p:txBody>
          <a:bodyPr wrap="square">
            <a:spAutoFit/>
          </a:bodyPr>
          <a:lstStyle/>
          <a:p>
            <a:r>
              <a:rPr lang="en-GB" sz="1600" dirty="0">
                <a:hlinkClick r:id="rId4"/>
              </a:rPr>
              <a:t>https://schoolshistory.org.uk/topics/british-history/industrial-revolution/inventors-and-inventions/</a:t>
            </a:r>
            <a:endParaRPr lang="en-GB" sz="1600" dirty="0"/>
          </a:p>
          <a:p>
            <a:endParaRPr lang="en-GB" sz="1600" dirty="0"/>
          </a:p>
          <a:p>
            <a:r>
              <a:rPr lang="en-GB" sz="1600" dirty="0">
                <a:hlinkClick r:id="rId5"/>
              </a:rPr>
              <a:t>https://interestingengineering.com/27-inventions-of-the-industrial-revolution-that-changed-the-world</a:t>
            </a:r>
            <a:endParaRPr lang="en-GB" sz="1600" dirty="0"/>
          </a:p>
        </p:txBody>
      </p:sp>
      <p:pic>
        <p:nvPicPr>
          <p:cNvPr id="10" name="Picture 9">
            <a:extLst>
              <a:ext uri="{FF2B5EF4-FFF2-40B4-BE49-F238E27FC236}">
                <a16:creationId xmlns:a16="http://schemas.microsoft.com/office/drawing/2014/main" id="{8E3F70B4-AE24-449C-98AC-F58BC5195DD2}"/>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453375" y="5886476"/>
            <a:ext cx="479690" cy="485762"/>
          </a:xfrm>
          <a:prstGeom prst="rect">
            <a:avLst/>
          </a:prstGeom>
        </p:spPr>
      </p:pic>
      <p:pic>
        <p:nvPicPr>
          <p:cNvPr id="11" name="Picture 10">
            <a:extLst>
              <a:ext uri="{FF2B5EF4-FFF2-40B4-BE49-F238E27FC236}">
                <a16:creationId xmlns:a16="http://schemas.microsoft.com/office/drawing/2014/main" id="{727764F3-9E05-440A-BB9B-706C872EE3FF}"/>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453375" y="6372238"/>
            <a:ext cx="479690" cy="485762"/>
          </a:xfrm>
          <a:prstGeom prst="rect">
            <a:avLst/>
          </a:prstGeom>
        </p:spPr>
      </p:pic>
      <p:pic>
        <p:nvPicPr>
          <p:cNvPr id="12" name="Picture 11">
            <a:hlinkClick r:id="rId8" action="ppaction://hlinksldjump"/>
            <a:extLst>
              <a:ext uri="{FF2B5EF4-FFF2-40B4-BE49-F238E27FC236}">
                <a16:creationId xmlns:a16="http://schemas.microsoft.com/office/drawing/2014/main" id="{F71F9659-436A-403F-9633-0AA750B5D71A}"/>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flipH="1">
            <a:off x="11330841" y="6098809"/>
            <a:ext cx="738332" cy="590666"/>
          </a:xfrm>
          <a:prstGeom prst="rect">
            <a:avLst/>
          </a:prstGeom>
        </p:spPr>
      </p:pic>
      <p:sp>
        <p:nvSpPr>
          <p:cNvPr id="13" name="TextBox 12">
            <a:extLst>
              <a:ext uri="{FF2B5EF4-FFF2-40B4-BE49-F238E27FC236}">
                <a16:creationId xmlns:a16="http://schemas.microsoft.com/office/drawing/2014/main" id="{4375A00A-93AA-411B-A3E2-2A105E3C5076}"/>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Rectangle 3">
            <a:extLst>
              <a:ext uri="{FF2B5EF4-FFF2-40B4-BE49-F238E27FC236}">
                <a16:creationId xmlns:a16="http://schemas.microsoft.com/office/drawing/2014/main" id="{9E4444FD-16D0-477A-91D7-A0E757BE67FC}"/>
              </a:ext>
            </a:extLst>
          </p:cNvPr>
          <p:cNvSpPr/>
          <p:nvPr/>
        </p:nvSpPr>
        <p:spPr>
          <a:xfrm>
            <a:off x="5837468" y="132958"/>
            <a:ext cx="5824158" cy="369332"/>
          </a:xfrm>
          <a:prstGeom prst="rect">
            <a:avLst/>
          </a:prstGeom>
        </p:spPr>
        <p:txBody>
          <a:bodyPr wrap="none">
            <a:spAutoFit/>
          </a:bodyPr>
          <a:lstStyle/>
          <a:p>
            <a:r>
              <a:rPr lang="en-GB" dirty="0">
                <a:hlinkClick r:id="rId11"/>
              </a:rPr>
              <a:t>https://www.bbc.co.uk/bitesize/guides/zvmv4wx/revision/2</a:t>
            </a:r>
            <a:endParaRPr lang="en-GB" dirty="0"/>
          </a:p>
        </p:txBody>
      </p:sp>
      <p:pic>
        <p:nvPicPr>
          <p:cNvPr id="14" name="Picture 13">
            <a:extLst>
              <a:ext uri="{FF2B5EF4-FFF2-40B4-BE49-F238E27FC236}">
                <a16:creationId xmlns:a16="http://schemas.microsoft.com/office/drawing/2014/main" id="{06E2858C-7CED-4B9A-ADB8-3B0A28C8E01F}"/>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5495016" y="184129"/>
            <a:ext cx="479690" cy="485762"/>
          </a:xfrm>
          <a:prstGeom prst="rect">
            <a:avLst/>
          </a:prstGeom>
        </p:spPr>
      </p:pic>
      <p:pic>
        <p:nvPicPr>
          <p:cNvPr id="15" name="Picture 14">
            <a:extLst>
              <a:ext uri="{FF2B5EF4-FFF2-40B4-BE49-F238E27FC236}">
                <a16:creationId xmlns:a16="http://schemas.microsoft.com/office/drawing/2014/main" id="{560A2AC8-A564-42B9-A998-6A28321ED4D1}"/>
              </a:ext>
            </a:extLst>
          </p:cNvPr>
          <p:cNvPicPr>
            <a:picLocks noChangeAspect="1"/>
          </p:cNvPicPr>
          <p:nvPr/>
        </p:nvPicPr>
        <p:blipFill>
          <a:blip r:embed="rId12"/>
          <a:stretch>
            <a:fillRect/>
          </a:stretch>
        </p:blipFill>
        <p:spPr>
          <a:xfrm>
            <a:off x="8117633" y="903673"/>
            <a:ext cx="3394786" cy="2850750"/>
          </a:xfrm>
          <a:prstGeom prst="rect">
            <a:avLst/>
          </a:prstGeom>
        </p:spPr>
      </p:pic>
    </p:spTree>
    <p:extLst>
      <p:ext uri="{BB962C8B-B14F-4D97-AF65-F5344CB8AC3E}">
        <p14:creationId xmlns:p14="http://schemas.microsoft.com/office/powerpoint/2010/main" val="287428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8BB2AF4F-1502-4E5E-A96F-8E85B3C21DC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448B7805-B575-4180-9FA9-320CC675A0BE}"/>
              </a:ext>
            </a:extLst>
          </p:cNvPr>
          <p:cNvSpPr txBox="1"/>
          <p:nvPr/>
        </p:nvSpPr>
        <p:spPr>
          <a:xfrm>
            <a:off x="11330841" y="6631657"/>
            <a:ext cx="738332" cy="261610"/>
          </a:xfrm>
          <a:prstGeom prst="rect">
            <a:avLst/>
          </a:prstGeom>
          <a:noFill/>
        </p:spPr>
        <p:txBody>
          <a:bodyPr wrap="square" rtlCol="0">
            <a:spAutoFit/>
          </a:bodyPr>
          <a:lstStyle/>
          <a:p>
            <a:pPr algn="ctr"/>
            <a:r>
              <a:rPr lang="en-GB" sz="1100" b="1">
                <a:solidFill>
                  <a:srgbClr val="FF0000"/>
                </a:solidFill>
              </a:rPr>
              <a:t>Click me!</a:t>
            </a:r>
            <a:endParaRPr lang="en-GB" sz="1100" b="1" dirty="0">
              <a:solidFill>
                <a:srgbClr val="FF0000"/>
              </a:solidFill>
            </a:endParaRPr>
          </a:p>
        </p:txBody>
      </p:sp>
      <p:sp>
        <p:nvSpPr>
          <p:cNvPr id="7" name="TextBox 6">
            <a:extLst>
              <a:ext uri="{FF2B5EF4-FFF2-40B4-BE49-F238E27FC236}">
                <a16:creationId xmlns:a16="http://schemas.microsoft.com/office/drawing/2014/main" id="{A8A481EB-B2D7-4DE6-967E-D75916D90CE3}"/>
              </a:ext>
            </a:extLst>
          </p:cNvPr>
          <p:cNvSpPr txBox="1"/>
          <p:nvPr/>
        </p:nvSpPr>
        <p:spPr>
          <a:xfrm>
            <a:off x="212436" y="7338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7</a:t>
            </a:r>
          </a:p>
        </p:txBody>
      </p:sp>
      <p:pic>
        <p:nvPicPr>
          <p:cNvPr id="5" name="Picture 4">
            <a:extLst>
              <a:ext uri="{FF2B5EF4-FFF2-40B4-BE49-F238E27FC236}">
                <a16:creationId xmlns:a16="http://schemas.microsoft.com/office/drawing/2014/main" id="{7C29D51C-A9F6-423E-954F-CA1B72384B58}"/>
              </a:ext>
            </a:extLst>
          </p:cNvPr>
          <p:cNvPicPr/>
          <p:nvPr/>
        </p:nvPicPr>
        <p:blipFill rotWithShape="1">
          <a:blip r:embed="rId5">
            <a:extLst>
              <a:ext uri="{28A0092B-C50C-407E-A947-70E740481C1C}">
                <a14:useLocalDpi xmlns:a14="http://schemas.microsoft.com/office/drawing/2010/main" val="0"/>
              </a:ext>
            </a:extLst>
          </a:blip>
          <a:srcRect l="20751" t="54076" r="74442" b="36831"/>
          <a:stretch/>
        </p:blipFill>
        <p:spPr bwMode="auto">
          <a:xfrm>
            <a:off x="1410998" y="120985"/>
            <a:ext cx="447675" cy="475615"/>
          </a:xfrm>
          <a:prstGeom prst="rect">
            <a:avLst/>
          </a:prstGeom>
          <a:noFill/>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3FF459D0-4B7B-484F-A7D7-603D3D1B8D5D}"/>
              </a:ext>
            </a:extLst>
          </p:cNvPr>
          <p:cNvSpPr txBox="1"/>
          <p:nvPr/>
        </p:nvSpPr>
        <p:spPr>
          <a:xfrm>
            <a:off x="480291" y="745491"/>
            <a:ext cx="11231418" cy="4031873"/>
          </a:xfrm>
          <a:prstGeom prst="rect">
            <a:avLst/>
          </a:prstGeom>
          <a:solidFill>
            <a:schemeClr val="accent4"/>
          </a:solidFill>
          <a:ln w="57150">
            <a:solidFill>
              <a:schemeClr val="tx1"/>
            </a:solidFill>
          </a:ln>
        </p:spPr>
        <p:txBody>
          <a:bodyPr wrap="square" rtlCol="0">
            <a:spAutoFit/>
          </a:bodyPr>
          <a:lstStyle/>
          <a:p>
            <a:r>
              <a:rPr lang="en-GB" sz="1600" dirty="0">
                <a:latin typeface="Century Gothic" panose="020B0502020202020204" pitchFamily="34" charset="0"/>
              </a:rPr>
              <a:t>Time to get creative!</a:t>
            </a:r>
          </a:p>
          <a:p>
            <a:endParaRPr lang="en-GB" sz="1600" dirty="0">
              <a:latin typeface="Century Gothic" panose="020B0502020202020204" pitchFamily="34" charset="0"/>
            </a:endParaRPr>
          </a:p>
          <a:p>
            <a:r>
              <a:rPr lang="en-GB" sz="1600" dirty="0">
                <a:latin typeface="Century Gothic" panose="020B0502020202020204" pitchFamily="34" charset="0"/>
              </a:rPr>
              <a:t>Your job is to create your own industrial town! Then take a photograph and send it to your teacher!</a:t>
            </a:r>
          </a:p>
          <a:p>
            <a:endParaRPr lang="en-GB" sz="1600" dirty="0">
              <a:latin typeface="Century Gothic" panose="020B0502020202020204" pitchFamily="34" charset="0"/>
            </a:endParaRPr>
          </a:p>
          <a:p>
            <a:r>
              <a:rPr lang="en-GB" sz="1600" dirty="0">
                <a:latin typeface="Century Gothic" panose="020B0502020202020204" pitchFamily="34" charset="0"/>
              </a:rPr>
              <a:t>You could do a drawing, painting, model, cake, video…anything you want!</a:t>
            </a:r>
          </a:p>
          <a:p>
            <a:endParaRPr lang="en-GB" sz="1600" dirty="0">
              <a:latin typeface="Century Gothic" panose="020B0502020202020204" pitchFamily="34" charset="0"/>
            </a:endParaRPr>
          </a:p>
          <a:p>
            <a:r>
              <a:rPr lang="en-GB" sz="1600" dirty="0">
                <a:latin typeface="Century Gothic" panose="020B0502020202020204" pitchFamily="34" charset="0"/>
              </a:rPr>
              <a:t>Your industrial town should include:</a:t>
            </a:r>
          </a:p>
          <a:p>
            <a:endParaRPr lang="en-GB" sz="1600" dirty="0">
              <a:latin typeface="Century Gothic" panose="020B0502020202020204" pitchFamily="34" charset="0"/>
            </a:endParaRPr>
          </a:p>
          <a:p>
            <a:pPr marL="285750" indent="-285750">
              <a:buFontTx/>
              <a:buChar char="-"/>
            </a:pPr>
            <a:r>
              <a:rPr lang="en-GB" sz="1600" dirty="0">
                <a:latin typeface="Century Gothic" panose="020B0502020202020204" pitchFamily="34" charset="0"/>
              </a:rPr>
              <a:t>Factory/ factories</a:t>
            </a:r>
          </a:p>
          <a:p>
            <a:pPr marL="285750" indent="-285750">
              <a:buFontTx/>
              <a:buChar char="-"/>
            </a:pPr>
            <a:r>
              <a:rPr lang="en-GB" sz="1600" dirty="0">
                <a:latin typeface="Century Gothic" panose="020B0502020202020204" pitchFamily="34" charset="0"/>
              </a:rPr>
              <a:t>Back to back workers housing</a:t>
            </a:r>
          </a:p>
          <a:p>
            <a:pPr marL="285750" indent="-285750">
              <a:buFontTx/>
              <a:buChar char="-"/>
            </a:pPr>
            <a:r>
              <a:rPr lang="en-GB" sz="1600" dirty="0">
                <a:latin typeface="Century Gothic" panose="020B0502020202020204" pitchFamily="34" charset="0"/>
              </a:rPr>
              <a:t>Transport used; trains, steam ships, canal boats etc.</a:t>
            </a:r>
          </a:p>
          <a:p>
            <a:pPr marL="285750" indent="-285750">
              <a:buFontTx/>
              <a:buChar char="-"/>
            </a:pPr>
            <a:endParaRPr lang="en-GB" sz="1600" dirty="0">
              <a:latin typeface="Century Gothic" panose="020B0502020202020204" pitchFamily="34" charset="0"/>
            </a:endParaRPr>
          </a:p>
          <a:p>
            <a:pPr marL="285750" indent="-285750">
              <a:buFontTx/>
              <a:buChar char="-"/>
            </a:pPr>
            <a:r>
              <a:rPr lang="en-GB" sz="1600" dirty="0">
                <a:latin typeface="Century Gothic" panose="020B0502020202020204" pitchFamily="34" charset="0"/>
              </a:rPr>
              <a:t>YOU MUST include some labels explaining the different features seen in an industrial town.</a:t>
            </a:r>
          </a:p>
          <a:p>
            <a:pPr marL="285750" indent="-285750">
              <a:buFontTx/>
              <a:buChar char="-"/>
            </a:pPr>
            <a:endParaRPr lang="en-GB" sz="1600" dirty="0">
              <a:latin typeface="Century Gothic" panose="020B0502020202020204" pitchFamily="34" charset="0"/>
            </a:endParaRPr>
          </a:p>
          <a:p>
            <a:endParaRPr lang="en-GB" sz="1600" dirty="0">
              <a:latin typeface="Century Gothic" panose="020B0502020202020204" pitchFamily="34" charset="0"/>
            </a:endParaRPr>
          </a:p>
          <a:p>
            <a:r>
              <a:rPr lang="en-GB" sz="1600" dirty="0">
                <a:latin typeface="Century Gothic" panose="020B0502020202020204" pitchFamily="34" charset="0"/>
              </a:rPr>
              <a:t>You have learnt about these but you may want to research ‘features of an industrial town’.</a:t>
            </a:r>
          </a:p>
        </p:txBody>
      </p:sp>
      <p:pic>
        <p:nvPicPr>
          <p:cNvPr id="8" name="Picture 7" descr="A close up of a sign&#10;&#10;Description automatically generated">
            <a:extLst>
              <a:ext uri="{FF2B5EF4-FFF2-40B4-BE49-F238E27FC236}">
                <a16:creationId xmlns:a16="http://schemas.microsoft.com/office/drawing/2014/main" id="{5C2A402C-9862-4D33-8239-79F7F1522688}"/>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5523722" y="4783283"/>
            <a:ext cx="5421229" cy="1924027"/>
          </a:xfrm>
          <a:prstGeom prst="rect">
            <a:avLst/>
          </a:prstGeom>
        </p:spPr>
      </p:pic>
      <p:sp>
        <p:nvSpPr>
          <p:cNvPr id="14" name="Rectangle 13">
            <a:extLst>
              <a:ext uri="{FF2B5EF4-FFF2-40B4-BE49-F238E27FC236}">
                <a16:creationId xmlns:a16="http://schemas.microsoft.com/office/drawing/2014/main" id="{2F5A8F71-5A7B-4B34-8B17-7780A28B629C}"/>
              </a:ext>
            </a:extLst>
          </p:cNvPr>
          <p:cNvSpPr/>
          <p:nvPr/>
        </p:nvSpPr>
        <p:spPr>
          <a:xfrm>
            <a:off x="710368" y="5375964"/>
            <a:ext cx="5005858" cy="369332"/>
          </a:xfrm>
          <a:prstGeom prst="rect">
            <a:avLst/>
          </a:prstGeom>
        </p:spPr>
        <p:txBody>
          <a:bodyPr wrap="none">
            <a:spAutoFit/>
          </a:bodyPr>
          <a:lstStyle/>
          <a:p>
            <a:r>
              <a:rPr lang="en-GB" dirty="0">
                <a:hlinkClick r:id="rId8"/>
              </a:rPr>
              <a:t>https://www.youtube.com/watch?v=oHhqzoqFqew</a:t>
            </a:r>
            <a:endParaRPr lang="en-GB" dirty="0"/>
          </a:p>
        </p:txBody>
      </p:sp>
      <p:sp>
        <p:nvSpPr>
          <p:cNvPr id="15" name="Rectangle 14">
            <a:extLst>
              <a:ext uri="{FF2B5EF4-FFF2-40B4-BE49-F238E27FC236}">
                <a16:creationId xmlns:a16="http://schemas.microsoft.com/office/drawing/2014/main" id="{BEA14C65-8AA1-46F6-8C5A-8B8295AD2DA3}"/>
              </a:ext>
            </a:extLst>
          </p:cNvPr>
          <p:cNvSpPr/>
          <p:nvPr/>
        </p:nvSpPr>
        <p:spPr>
          <a:xfrm>
            <a:off x="710368" y="5856971"/>
            <a:ext cx="4999510" cy="369332"/>
          </a:xfrm>
          <a:prstGeom prst="rect">
            <a:avLst/>
          </a:prstGeom>
        </p:spPr>
        <p:txBody>
          <a:bodyPr wrap="none">
            <a:spAutoFit/>
          </a:bodyPr>
          <a:lstStyle/>
          <a:p>
            <a:r>
              <a:rPr lang="en-GB" dirty="0">
                <a:hlinkClick r:id="rId9"/>
              </a:rPr>
              <a:t>https://www.youtube.com/watch?v=x9BdVHCuNPs</a:t>
            </a:r>
            <a:endParaRPr lang="en-GB" dirty="0"/>
          </a:p>
        </p:txBody>
      </p:sp>
      <p:pic>
        <p:nvPicPr>
          <p:cNvPr id="16" name="Picture 15">
            <a:extLst>
              <a:ext uri="{FF2B5EF4-FFF2-40B4-BE49-F238E27FC236}">
                <a16:creationId xmlns:a16="http://schemas.microsoft.com/office/drawing/2014/main" id="{FCE1B4FB-DE31-4571-B39B-2506AA2F0CC2}"/>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288293" y="5137610"/>
            <a:ext cx="422075" cy="663524"/>
          </a:xfrm>
          <a:prstGeom prst="rect">
            <a:avLst/>
          </a:prstGeom>
        </p:spPr>
      </p:pic>
      <p:pic>
        <p:nvPicPr>
          <p:cNvPr id="17" name="Picture 16">
            <a:extLst>
              <a:ext uri="{FF2B5EF4-FFF2-40B4-BE49-F238E27FC236}">
                <a16:creationId xmlns:a16="http://schemas.microsoft.com/office/drawing/2014/main" id="{4CF1D218-44E2-47C2-A380-492F49071BD7}"/>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269253" y="5780747"/>
            <a:ext cx="422075" cy="663524"/>
          </a:xfrm>
          <a:prstGeom prst="rect">
            <a:avLst/>
          </a:prstGeom>
        </p:spPr>
      </p:pic>
      <p:pic>
        <p:nvPicPr>
          <p:cNvPr id="1026" name="Picture 2" descr="Artist clip art free clipart image 5 image">
            <a:extLst>
              <a:ext uri="{FF2B5EF4-FFF2-40B4-BE49-F238E27FC236}">
                <a16:creationId xmlns:a16="http://schemas.microsoft.com/office/drawing/2014/main" id="{D228CBD5-F4C8-48E4-8D6B-9461F101A22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219688" y="1523222"/>
            <a:ext cx="2226349" cy="1905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1664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Factory Cripples">
            <a:extLst>
              <a:ext uri="{FF2B5EF4-FFF2-40B4-BE49-F238E27FC236}">
                <a16:creationId xmlns:a16="http://schemas.microsoft.com/office/drawing/2014/main" id="{820FA767-CC6A-4FB5-894F-E3C1A91320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126417" y="4355886"/>
            <a:ext cx="4335052" cy="2333589"/>
          </a:xfrm>
          <a:prstGeom prst="rect">
            <a:avLst/>
          </a:prstGeom>
        </p:spPr>
      </p:pic>
      <p:pic>
        <p:nvPicPr>
          <p:cNvPr id="2" name="Picture 1">
            <a:hlinkClick r:id="rId3" action="ppaction://hlinksldjump"/>
            <a:extLst>
              <a:ext uri="{FF2B5EF4-FFF2-40B4-BE49-F238E27FC236}">
                <a16:creationId xmlns:a16="http://schemas.microsoft.com/office/drawing/2014/main" id="{1444BBAB-3D3D-4CBE-8EB0-D7E93EC7C6AC}"/>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97A2CEED-DCD6-4FE9-B261-3B9B5A4D6FA3}"/>
              </a:ext>
            </a:extLst>
          </p:cNvPr>
          <p:cNvSpPr txBox="1"/>
          <p:nvPr/>
        </p:nvSpPr>
        <p:spPr>
          <a:xfrm>
            <a:off x="11330841" y="6631657"/>
            <a:ext cx="738332" cy="261610"/>
          </a:xfrm>
          <a:prstGeom prst="rect">
            <a:avLst/>
          </a:prstGeom>
          <a:noFill/>
        </p:spPr>
        <p:txBody>
          <a:bodyPr wrap="square" rtlCol="0">
            <a:spAutoFit/>
          </a:bodyPr>
          <a:lstStyle/>
          <a:p>
            <a:pPr algn="ctr"/>
            <a:r>
              <a:rPr lang="en-GB" sz="1100" b="1">
                <a:solidFill>
                  <a:srgbClr val="FF0000"/>
                </a:solidFill>
              </a:rPr>
              <a:t>Click me!</a:t>
            </a:r>
            <a:endParaRPr lang="en-GB" sz="1100" b="1" dirty="0">
              <a:solidFill>
                <a:srgbClr val="FF0000"/>
              </a:solidFill>
            </a:endParaRPr>
          </a:p>
        </p:txBody>
      </p:sp>
      <p:sp>
        <p:nvSpPr>
          <p:cNvPr id="9" name="TextBox 8">
            <a:extLst>
              <a:ext uri="{FF2B5EF4-FFF2-40B4-BE49-F238E27FC236}">
                <a16:creationId xmlns:a16="http://schemas.microsoft.com/office/drawing/2014/main" id="{863B4566-2C09-45B8-A946-AF9943FC7BB8}"/>
              </a:ext>
            </a:extLst>
          </p:cNvPr>
          <p:cNvSpPr txBox="1"/>
          <p:nvPr/>
        </p:nvSpPr>
        <p:spPr>
          <a:xfrm>
            <a:off x="212436" y="7338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8</a:t>
            </a:r>
          </a:p>
        </p:txBody>
      </p:sp>
      <p:pic>
        <p:nvPicPr>
          <p:cNvPr id="15" name="Picture 14">
            <a:extLst>
              <a:ext uri="{FF2B5EF4-FFF2-40B4-BE49-F238E27FC236}">
                <a16:creationId xmlns:a16="http://schemas.microsoft.com/office/drawing/2014/main" id="{75B311FD-898F-4348-ABF5-4F06439879BC}"/>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518059" y="120985"/>
            <a:ext cx="454863" cy="475615"/>
          </a:xfrm>
          <a:prstGeom prst="rect">
            <a:avLst/>
          </a:prstGeom>
          <a:solidFill>
            <a:schemeClr val="bg1"/>
          </a:solidFill>
        </p:spPr>
      </p:pic>
      <p:sp>
        <p:nvSpPr>
          <p:cNvPr id="4" name="TextBox 3">
            <a:extLst>
              <a:ext uri="{FF2B5EF4-FFF2-40B4-BE49-F238E27FC236}">
                <a16:creationId xmlns:a16="http://schemas.microsoft.com/office/drawing/2014/main" id="{05E0A7AC-E07C-46D1-A41D-B04D92712EBC}"/>
              </a:ext>
            </a:extLst>
          </p:cNvPr>
          <p:cNvSpPr txBox="1"/>
          <p:nvPr/>
        </p:nvSpPr>
        <p:spPr>
          <a:xfrm>
            <a:off x="212434" y="717047"/>
            <a:ext cx="6489720" cy="1600438"/>
          </a:xfrm>
          <a:prstGeom prst="rect">
            <a:avLst/>
          </a:prstGeom>
          <a:solidFill>
            <a:schemeClr val="accent5">
              <a:lumMod val="40000"/>
              <a:lumOff val="60000"/>
            </a:schemeClr>
          </a:solidFill>
          <a:ln w="38100">
            <a:solidFill>
              <a:schemeClr val="tx1"/>
            </a:solidFill>
          </a:ln>
        </p:spPr>
        <p:txBody>
          <a:bodyPr wrap="square" rtlCol="0">
            <a:spAutoFit/>
          </a:bodyPr>
          <a:lstStyle/>
          <a:p>
            <a:r>
              <a:rPr lang="en-GB" sz="1400" u="sng" dirty="0">
                <a:latin typeface="Century Gothic" panose="020B0502020202020204" pitchFamily="34" charset="0"/>
              </a:rPr>
              <a:t>Source 1: Edward Baines, The History of the Cotton Manufacture (1835)</a:t>
            </a:r>
          </a:p>
          <a:p>
            <a:endParaRPr lang="en-GB" sz="1400" dirty="0">
              <a:latin typeface="Century Gothic" panose="020B0502020202020204" pitchFamily="34" charset="0"/>
            </a:endParaRPr>
          </a:p>
          <a:p>
            <a:r>
              <a:rPr lang="en-GB" sz="1400" dirty="0">
                <a:latin typeface="Century Gothic" panose="020B0502020202020204" pitchFamily="34" charset="0"/>
              </a:rPr>
              <a:t>It is alleged that the children who labour in factories are often so cruelly beaten by the spinners or </a:t>
            </a:r>
            <a:r>
              <a:rPr lang="en-GB" sz="1400" dirty="0" err="1">
                <a:latin typeface="Century Gothic" panose="020B0502020202020204" pitchFamily="34" charset="0"/>
              </a:rPr>
              <a:t>overlookers</a:t>
            </a:r>
            <a:r>
              <a:rPr lang="en-GB" sz="1400" dirty="0">
                <a:latin typeface="Century Gothic" panose="020B0502020202020204" pitchFamily="34" charset="0"/>
              </a:rPr>
              <a:t> that their feeble limbs could become distorted by continual standing and stooping, and they grow up cripples. They are compelled to work thirteen, fourteen or fifteen hours per day.</a:t>
            </a:r>
            <a:endParaRPr lang="en-GB" sz="1200" dirty="0">
              <a:latin typeface="Century Gothic" panose="020B0502020202020204" pitchFamily="34" charset="0"/>
            </a:endParaRPr>
          </a:p>
        </p:txBody>
      </p:sp>
      <p:sp>
        <p:nvSpPr>
          <p:cNvPr id="11" name="TextBox 10">
            <a:extLst>
              <a:ext uri="{FF2B5EF4-FFF2-40B4-BE49-F238E27FC236}">
                <a16:creationId xmlns:a16="http://schemas.microsoft.com/office/drawing/2014/main" id="{ED6B1B65-872B-4FF6-973F-FCEBF3ABC482}"/>
              </a:ext>
            </a:extLst>
          </p:cNvPr>
          <p:cNvSpPr txBox="1"/>
          <p:nvPr/>
        </p:nvSpPr>
        <p:spPr>
          <a:xfrm>
            <a:off x="215205" y="2487543"/>
            <a:ext cx="6489719" cy="1815882"/>
          </a:xfrm>
          <a:prstGeom prst="rect">
            <a:avLst/>
          </a:prstGeom>
          <a:solidFill>
            <a:srgbClr val="FFFF66"/>
          </a:solidFill>
          <a:ln w="38100">
            <a:solidFill>
              <a:schemeClr val="tx1"/>
            </a:solidFill>
          </a:ln>
        </p:spPr>
        <p:txBody>
          <a:bodyPr wrap="square" rtlCol="0">
            <a:spAutoFit/>
          </a:bodyPr>
          <a:lstStyle/>
          <a:p>
            <a:r>
              <a:rPr lang="en-GB" sz="1400" u="sng" dirty="0">
                <a:latin typeface="Century Gothic" panose="020B0502020202020204" pitchFamily="34" charset="0"/>
              </a:rPr>
              <a:t>Source 2: William Dodd wrote about the disabilities he suffered from his time as a child worker (1841)</a:t>
            </a:r>
          </a:p>
          <a:p>
            <a:endParaRPr lang="en-GB" sz="1400" dirty="0">
              <a:latin typeface="Century Gothic" panose="020B0502020202020204" pitchFamily="34" charset="0"/>
            </a:endParaRPr>
          </a:p>
          <a:p>
            <a:r>
              <a:rPr lang="en-GB" sz="1400" dirty="0">
                <a:latin typeface="Century Gothic" panose="020B0502020202020204" pitchFamily="34" charset="0"/>
              </a:rPr>
              <a:t>In the spring of 1840, I began to feel some painful symptoms in my wright wrist, arising from the general weakness of my joints, brought on in the factories. The swelling and pain increased. The wrist eventually measured twelve inches round and I was word down to a mere skeleton. [I underwent surgery and the had was taken off a little below the elbow]. </a:t>
            </a:r>
            <a:endParaRPr lang="en-GB" sz="1200" dirty="0">
              <a:latin typeface="Century Gothic" panose="020B0502020202020204" pitchFamily="34" charset="0"/>
            </a:endParaRPr>
          </a:p>
        </p:txBody>
      </p:sp>
      <p:sp>
        <p:nvSpPr>
          <p:cNvPr id="12" name="TextBox 11">
            <a:extLst>
              <a:ext uri="{FF2B5EF4-FFF2-40B4-BE49-F238E27FC236}">
                <a16:creationId xmlns:a16="http://schemas.microsoft.com/office/drawing/2014/main" id="{8DFCBD53-7524-4355-95CA-843A35070CC4}"/>
              </a:ext>
            </a:extLst>
          </p:cNvPr>
          <p:cNvSpPr txBox="1"/>
          <p:nvPr/>
        </p:nvSpPr>
        <p:spPr>
          <a:xfrm>
            <a:off x="212433" y="4473484"/>
            <a:ext cx="6489719" cy="2215991"/>
          </a:xfrm>
          <a:prstGeom prst="rect">
            <a:avLst/>
          </a:prstGeom>
          <a:solidFill>
            <a:srgbClr val="E9C1F1"/>
          </a:solidFill>
          <a:ln w="38100">
            <a:solidFill>
              <a:schemeClr val="tx1"/>
            </a:solidFill>
          </a:ln>
        </p:spPr>
        <p:txBody>
          <a:bodyPr wrap="square" rtlCol="0">
            <a:spAutoFit/>
          </a:bodyPr>
          <a:lstStyle/>
          <a:p>
            <a:r>
              <a:rPr lang="en-GB" sz="1400" u="sng" dirty="0">
                <a:latin typeface="Century Gothic" panose="020B0502020202020204" pitchFamily="34" charset="0"/>
              </a:rPr>
              <a:t>Source 3: William Cobbett reported a visit to a textile factory in September 1824. </a:t>
            </a:r>
          </a:p>
          <a:p>
            <a:endParaRPr lang="en-GB" sz="1400" dirty="0">
              <a:latin typeface="Century Gothic" panose="020B0502020202020204" pitchFamily="34" charset="0"/>
            </a:endParaRPr>
          </a:p>
          <a:p>
            <a:r>
              <a:rPr lang="en-GB" sz="1400" dirty="0">
                <a:latin typeface="Century Gothic" panose="020B0502020202020204" pitchFamily="34" charset="0"/>
              </a:rPr>
              <a:t>The 1</a:t>
            </a:r>
            <a:r>
              <a:rPr lang="en-GB" sz="1400" baseline="30000" dirty="0">
                <a:latin typeface="Century Gothic" panose="020B0502020202020204" pitchFamily="34" charset="0"/>
              </a:rPr>
              <a:t>st</a:t>
            </a:r>
            <a:r>
              <a:rPr lang="en-GB" sz="1400" dirty="0">
                <a:latin typeface="Century Gothic" panose="020B0502020202020204" pitchFamily="34" charset="0"/>
              </a:rPr>
              <a:t>, 2</a:t>
            </a:r>
            <a:r>
              <a:rPr lang="en-GB" sz="1400" baseline="30000" dirty="0">
                <a:latin typeface="Century Gothic" panose="020B0502020202020204" pitchFamily="34" charset="0"/>
              </a:rPr>
              <a:t>nd</a:t>
            </a:r>
            <a:r>
              <a:rPr lang="en-GB" sz="1400" dirty="0">
                <a:latin typeface="Century Gothic" panose="020B0502020202020204" pitchFamily="34" charset="0"/>
              </a:rPr>
              <a:t>, 3</a:t>
            </a:r>
            <a:r>
              <a:rPr lang="en-GB" sz="1400" baseline="30000" dirty="0">
                <a:latin typeface="Century Gothic" panose="020B0502020202020204" pitchFamily="34" charset="0"/>
              </a:rPr>
              <a:t>rd</a:t>
            </a:r>
            <a:r>
              <a:rPr lang="en-GB" sz="1400" dirty="0">
                <a:latin typeface="Century Gothic" panose="020B0502020202020204" pitchFamily="34" charset="0"/>
              </a:rPr>
              <a:t> of September were very hot days. The newspapers told us the men had dropped down dead in the [] fields and the many horses had fallen dead upon the road. Yet the heat never exceeded 84 degrees. What, then, must be the situation of the poor children who are doomed to [work] fourteen hours a day [in a factory] that averages 82 degrees? […] such slavery and such cruelty.</a:t>
            </a:r>
          </a:p>
          <a:p>
            <a:endParaRPr lang="en-GB" sz="1200" dirty="0">
              <a:latin typeface="Century Gothic" panose="020B0502020202020204" pitchFamily="34" charset="0"/>
            </a:endParaRPr>
          </a:p>
        </p:txBody>
      </p:sp>
      <p:sp>
        <p:nvSpPr>
          <p:cNvPr id="14" name="TextBox 13">
            <a:extLst>
              <a:ext uri="{FF2B5EF4-FFF2-40B4-BE49-F238E27FC236}">
                <a16:creationId xmlns:a16="http://schemas.microsoft.com/office/drawing/2014/main" id="{DA07E69F-A96F-4F84-937F-0B3BD0C165D5}"/>
              </a:ext>
            </a:extLst>
          </p:cNvPr>
          <p:cNvSpPr txBox="1"/>
          <p:nvPr/>
        </p:nvSpPr>
        <p:spPr>
          <a:xfrm>
            <a:off x="6929835" y="717828"/>
            <a:ext cx="5046960" cy="3539430"/>
          </a:xfrm>
          <a:prstGeom prst="rect">
            <a:avLst/>
          </a:prstGeom>
          <a:solidFill>
            <a:srgbClr val="33CC33"/>
          </a:solidFill>
          <a:ln w="57150">
            <a:solidFill>
              <a:schemeClr val="tx1"/>
            </a:solidFill>
          </a:ln>
        </p:spPr>
        <p:txBody>
          <a:bodyPr wrap="square" rtlCol="0">
            <a:spAutoFit/>
          </a:bodyPr>
          <a:lstStyle/>
          <a:p>
            <a:r>
              <a:rPr lang="en-GB" sz="1600" b="1" u="sng" dirty="0">
                <a:latin typeface="Century Gothic" panose="020B0502020202020204" pitchFamily="34" charset="0"/>
              </a:rPr>
              <a:t>Tasks:</a:t>
            </a:r>
          </a:p>
          <a:p>
            <a:r>
              <a:rPr lang="en-GB" sz="1600" dirty="0">
                <a:latin typeface="Century Gothic" panose="020B0502020202020204" pitchFamily="34" charset="0"/>
              </a:rPr>
              <a:t>Read the 3 sources that describe work in factories (particularly for children)</a:t>
            </a:r>
          </a:p>
          <a:p>
            <a:endParaRPr lang="en-GB" sz="1600" dirty="0">
              <a:latin typeface="Century Gothic" panose="020B0502020202020204" pitchFamily="34" charset="0"/>
            </a:endParaRPr>
          </a:p>
          <a:p>
            <a:r>
              <a:rPr lang="en-GB" sz="1600" dirty="0">
                <a:latin typeface="Century Gothic" panose="020B0502020202020204" pitchFamily="34" charset="0"/>
              </a:rPr>
              <a:t>1) Are there any words that you do not understand? Highlight these and find out what they mean.</a:t>
            </a:r>
          </a:p>
          <a:p>
            <a:pPr marL="285750" indent="-285750">
              <a:buFont typeface="Arial" panose="020B0604020202020204" pitchFamily="34" charset="0"/>
              <a:buChar char="•"/>
            </a:pPr>
            <a:endParaRPr lang="en-GB" sz="1600" dirty="0">
              <a:latin typeface="Century Gothic" panose="020B0502020202020204" pitchFamily="34" charset="0"/>
            </a:endParaRPr>
          </a:p>
          <a:p>
            <a:r>
              <a:rPr lang="en-GB" sz="1600" dirty="0">
                <a:latin typeface="Century Gothic" panose="020B0502020202020204" pitchFamily="34" charset="0"/>
              </a:rPr>
              <a:t>2) Create a list of 5 things you have learnt about factory work- write these in full sentences, in your won words.</a:t>
            </a:r>
          </a:p>
          <a:p>
            <a:pPr marL="285750" indent="-285750">
              <a:buFont typeface="Arial" panose="020B0604020202020204" pitchFamily="34" charset="0"/>
              <a:buChar char="•"/>
            </a:pPr>
            <a:endParaRPr lang="en-GB" sz="1600" dirty="0">
              <a:latin typeface="Century Gothic" panose="020B0502020202020204" pitchFamily="34" charset="0"/>
            </a:endParaRPr>
          </a:p>
          <a:p>
            <a:r>
              <a:rPr lang="en-GB" sz="1600" dirty="0">
                <a:latin typeface="Century Gothic" panose="020B0502020202020204" pitchFamily="34" charset="0"/>
              </a:rPr>
              <a:t>3) Why do you think factory owners would treat their workers this way? (Full sentences)</a:t>
            </a:r>
          </a:p>
        </p:txBody>
      </p:sp>
    </p:spTree>
    <p:extLst>
      <p:ext uri="{BB962C8B-B14F-4D97-AF65-F5344CB8AC3E}">
        <p14:creationId xmlns:p14="http://schemas.microsoft.com/office/powerpoint/2010/main" val="3317882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1110</TotalTime>
  <Words>2586</Words>
  <Application>Microsoft Office PowerPoint</Application>
  <PresentationFormat>Widescreen</PresentationFormat>
  <Paragraphs>265</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Century Gothic</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Gayle Feechan</cp:lastModifiedBy>
  <cp:revision>91</cp:revision>
  <dcterms:created xsi:type="dcterms:W3CDTF">2020-04-12T14:55:52Z</dcterms:created>
  <dcterms:modified xsi:type="dcterms:W3CDTF">2020-05-18T13:49:13Z</dcterms:modified>
</cp:coreProperties>
</file>