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81" r:id="rId6"/>
    <p:sldId id="261" r:id="rId7"/>
    <p:sldId id="262" r:id="rId8"/>
    <p:sldId id="263" r:id="rId9"/>
    <p:sldId id="264" r:id="rId10"/>
    <p:sldId id="265" r:id="rId11"/>
    <p:sldId id="266" r:id="rId12"/>
    <p:sldId id="267" r:id="rId13"/>
    <p:sldId id="268" r:id="rId14"/>
    <p:sldId id="269" r:id="rId15"/>
    <p:sldId id="270"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9C1F1"/>
    <a:srgbClr val="CC66FF"/>
    <a:srgbClr val="CC99FF"/>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3" d="100"/>
          <a:sy n="83" d="100"/>
        </p:scale>
        <p:origin x="614"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7F5AC2-10CA-4E65-B5D6-C350E72A83A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589BB4D7-289B-4B36-A9AA-CE06F1EB8E0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3587604B-2D43-43EC-9815-5144C3A6D43D}"/>
              </a:ext>
            </a:extLst>
          </p:cNvPr>
          <p:cNvSpPr>
            <a:spLocks noGrp="1"/>
          </p:cNvSpPr>
          <p:nvPr>
            <p:ph type="dt" sz="half" idx="10"/>
          </p:nvPr>
        </p:nvSpPr>
        <p:spPr/>
        <p:txBody>
          <a:bodyPr/>
          <a:lstStyle/>
          <a:p>
            <a:fld id="{DAF00743-F2D3-4F35-8C15-EFAB0A29F766}" type="datetimeFigureOut">
              <a:rPr lang="en-GB" smtClean="0"/>
              <a:t>13/04/2020</a:t>
            </a:fld>
            <a:endParaRPr lang="en-GB"/>
          </a:p>
        </p:txBody>
      </p:sp>
      <p:sp>
        <p:nvSpPr>
          <p:cNvPr id="5" name="Footer Placeholder 4">
            <a:extLst>
              <a:ext uri="{FF2B5EF4-FFF2-40B4-BE49-F238E27FC236}">
                <a16:creationId xmlns:a16="http://schemas.microsoft.com/office/drawing/2014/main" id="{2E69982F-81DB-401E-BD9A-C57DDE63C1A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F4A25DB-29DB-4602-B811-39A4CA87C25F}"/>
              </a:ext>
            </a:extLst>
          </p:cNvPr>
          <p:cNvSpPr>
            <a:spLocks noGrp="1"/>
          </p:cNvSpPr>
          <p:nvPr>
            <p:ph type="sldNum" sz="quarter" idx="12"/>
          </p:nvPr>
        </p:nvSpPr>
        <p:spPr/>
        <p:txBody>
          <a:bodyPr/>
          <a:lstStyle/>
          <a:p>
            <a:fld id="{B657638A-2D80-4D8C-9014-3B2E51CC0C0F}" type="slidenum">
              <a:rPr lang="en-GB" smtClean="0"/>
              <a:t>‹#›</a:t>
            </a:fld>
            <a:endParaRPr lang="en-GB"/>
          </a:p>
        </p:txBody>
      </p:sp>
    </p:spTree>
    <p:extLst>
      <p:ext uri="{BB962C8B-B14F-4D97-AF65-F5344CB8AC3E}">
        <p14:creationId xmlns:p14="http://schemas.microsoft.com/office/powerpoint/2010/main" val="28164969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918BFE-C528-4D75-AB5A-0D4A30441FAB}"/>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7295989-220D-4216-B887-C3658919486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91D6594-E891-4597-8F99-DDA48E00F639}"/>
              </a:ext>
            </a:extLst>
          </p:cNvPr>
          <p:cNvSpPr>
            <a:spLocks noGrp="1"/>
          </p:cNvSpPr>
          <p:nvPr>
            <p:ph type="dt" sz="half" idx="10"/>
          </p:nvPr>
        </p:nvSpPr>
        <p:spPr/>
        <p:txBody>
          <a:bodyPr/>
          <a:lstStyle/>
          <a:p>
            <a:fld id="{DAF00743-F2D3-4F35-8C15-EFAB0A29F766}" type="datetimeFigureOut">
              <a:rPr lang="en-GB" smtClean="0"/>
              <a:t>13/04/2020</a:t>
            </a:fld>
            <a:endParaRPr lang="en-GB"/>
          </a:p>
        </p:txBody>
      </p:sp>
      <p:sp>
        <p:nvSpPr>
          <p:cNvPr id="5" name="Footer Placeholder 4">
            <a:extLst>
              <a:ext uri="{FF2B5EF4-FFF2-40B4-BE49-F238E27FC236}">
                <a16:creationId xmlns:a16="http://schemas.microsoft.com/office/drawing/2014/main" id="{E0CCBCB0-02B0-44F4-BB38-02BCAB83096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B2DEF27-98D8-44B6-AED6-DE54E820B8EE}"/>
              </a:ext>
            </a:extLst>
          </p:cNvPr>
          <p:cNvSpPr>
            <a:spLocks noGrp="1"/>
          </p:cNvSpPr>
          <p:nvPr>
            <p:ph type="sldNum" sz="quarter" idx="12"/>
          </p:nvPr>
        </p:nvSpPr>
        <p:spPr/>
        <p:txBody>
          <a:bodyPr/>
          <a:lstStyle/>
          <a:p>
            <a:fld id="{B657638A-2D80-4D8C-9014-3B2E51CC0C0F}" type="slidenum">
              <a:rPr lang="en-GB" smtClean="0"/>
              <a:t>‹#›</a:t>
            </a:fld>
            <a:endParaRPr lang="en-GB"/>
          </a:p>
        </p:txBody>
      </p:sp>
    </p:spTree>
    <p:extLst>
      <p:ext uri="{BB962C8B-B14F-4D97-AF65-F5344CB8AC3E}">
        <p14:creationId xmlns:p14="http://schemas.microsoft.com/office/powerpoint/2010/main" val="37453315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5952CF5-5044-4FD8-85DD-D18E4CB29DA5}"/>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8F758B6B-3EEE-45BF-AE24-CE396FB1BBA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21E0217-AD15-49A7-98C9-9F3A80D33657}"/>
              </a:ext>
            </a:extLst>
          </p:cNvPr>
          <p:cNvSpPr>
            <a:spLocks noGrp="1"/>
          </p:cNvSpPr>
          <p:nvPr>
            <p:ph type="dt" sz="half" idx="10"/>
          </p:nvPr>
        </p:nvSpPr>
        <p:spPr/>
        <p:txBody>
          <a:bodyPr/>
          <a:lstStyle/>
          <a:p>
            <a:fld id="{DAF00743-F2D3-4F35-8C15-EFAB0A29F766}" type="datetimeFigureOut">
              <a:rPr lang="en-GB" smtClean="0"/>
              <a:t>13/04/2020</a:t>
            </a:fld>
            <a:endParaRPr lang="en-GB"/>
          </a:p>
        </p:txBody>
      </p:sp>
      <p:sp>
        <p:nvSpPr>
          <p:cNvPr id="5" name="Footer Placeholder 4">
            <a:extLst>
              <a:ext uri="{FF2B5EF4-FFF2-40B4-BE49-F238E27FC236}">
                <a16:creationId xmlns:a16="http://schemas.microsoft.com/office/drawing/2014/main" id="{59B7B10A-46B7-4E90-BCE7-ABF0797C9EB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4D051D3-1A3B-4C7E-BAD0-5A03E7B81B59}"/>
              </a:ext>
            </a:extLst>
          </p:cNvPr>
          <p:cNvSpPr>
            <a:spLocks noGrp="1"/>
          </p:cNvSpPr>
          <p:nvPr>
            <p:ph type="sldNum" sz="quarter" idx="12"/>
          </p:nvPr>
        </p:nvSpPr>
        <p:spPr/>
        <p:txBody>
          <a:bodyPr/>
          <a:lstStyle/>
          <a:p>
            <a:fld id="{B657638A-2D80-4D8C-9014-3B2E51CC0C0F}" type="slidenum">
              <a:rPr lang="en-GB" smtClean="0"/>
              <a:t>‹#›</a:t>
            </a:fld>
            <a:endParaRPr lang="en-GB"/>
          </a:p>
        </p:txBody>
      </p:sp>
    </p:spTree>
    <p:extLst>
      <p:ext uri="{BB962C8B-B14F-4D97-AF65-F5344CB8AC3E}">
        <p14:creationId xmlns:p14="http://schemas.microsoft.com/office/powerpoint/2010/main" val="7314648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594B02-E9C4-427F-8A35-35F5DF2423B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F2BD5D5-55C5-458B-951B-5FDE28264D9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4DC763C-E6FB-479D-B6F3-151CA18492B9}"/>
              </a:ext>
            </a:extLst>
          </p:cNvPr>
          <p:cNvSpPr>
            <a:spLocks noGrp="1"/>
          </p:cNvSpPr>
          <p:nvPr>
            <p:ph type="dt" sz="half" idx="10"/>
          </p:nvPr>
        </p:nvSpPr>
        <p:spPr/>
        <p:txBody>
          <a:bodyPr/>
          <a:lstStyle/>
          <a:p>
            <a:fld id="{DAF00743-F2D3-4F35-8C15-EFAB0A29F766}" type="datetimeFigureOut">
              <a:rPr lang="en-GB" smtClean="0"/>
              <a:t>13/04/2020</a:t>
            </a:fld>
            <a:endParaRPr lang="en-GB"/>
          </a:p>
        </p:txBody>
      </p:sp>
      <p:sp>
        <p:nvSpPr>
          <p:cNvPr id="5" name="Footer Placeholder 4">
            <a:extLst>
              <a:ext uri="{FF2B5EF4-FFF2-40B4-BE49-F238E27FC236}">
                <a16:creationId xmlns:a16="http://schemas.microsoft.com/office/drawing/2014/main" id="{0DCDDB2B-72EE-4280-8B8A-D3657FC729E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6F36CAB-BFF3-46E9-9682-75B124C2352C}"/>
              </a:ext>
            </a:extLst>
          </p:cNvPr>
          <p:cNvSpPr>
            <a:spLocks noGrp="1"/>
          </p:cNvSpPr>
          <p:nvPr>
            <p:ph type="sldNum" sz="quarter" idx="12"/>
          </p:nvPr>
        </p:nvSpPr>
        <p:spPr/>
        <p:txBody>
          <a:bodyPr/>
          <a:lstStyle/>
          <a:p>
            <a:fld id="{B657638A-2D80-4D8C-9014-3B2E51CC0C0F}" type="slidenum">
              <a:rPr lang="en-GB" smtClean="0"/>
              <a:t>‹#›</a:t>
            </a:fld>
            <a:endParaRPr lang="en-GB"/>
          </a:p>
        </p:txBody>
      </p:sp>
    </p:spTree>
    <p:extLst>
      <p:ext uri="{BB962C8B-B14F-4D97-AF65-F5344CB8AC3E}">
        <p14:creationId xmlns:p14="http://schemas.microsoft.com/office/powerpoint/2010/main" val="38881073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544E5C-E305-453F-ABFB-1E5836E93E5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CB80DE95-C0B6-40F4-8085-8D24FD24B1E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F61219B-0408-45B4-9109-0D683167FE41}"/>
              </a:ext>
            </a:extLst>
          </p:cNvPr>
          <p:cNvSpPr>
            <a:spLocks noGrp="1"/>
          </p:cNvSpPr>
          <p:nvPr>
            <p:ph type="dt" sz="half" idx="10"/>
          </p:nvPr>
        </p:nvSpPr>
        <p:spPr/>
        <p:txBody>
          <a:bodyPr/>
          <a:lstStyle/>
          <a:p>
            <a:fld id="{DAF00743-F2D3-4F35-8C15-EFAB0A29F766}" type="datetimeFigureOut">
              <a:rPr lang="en-GB" smtClean="0"/>
              <a:t>13/04/2020</a:t>
            </a:fld>
            <a:endParaRPr lang="en-GB"/>
          </a:p>
        </p:txBody>
      </p:sp>
      <p:sp>
        <p:nvSpPr>
          <p:cNvPr id="5" name="Footer Placeholder 4">
            <a:extLst>
              <a:ext uri="{FF2B5EF4-FFF2-40B4-BE49-F238E27FC236}">
                <a16:creationId xmlns:a16="http://schemas.microsoft.com/office/drawing/2014/main" id="{1D30BE0D-5952-4B15-999E-41748865EB9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5A2518E-E227-46C4-ABDD-11695AA8B295}"/>
              </a:ext>
            </a:extLst>
          </p:cNvPr>
          <p:cNvSpPr>
            <a:spLocks noGrp="1"/>
          </p:cNvSpPr>
          <p:nvPr>
            <p:ph type="sldNum" sz="quarter" idx="12"/>
          </p:nvPr>
        </p:nvSpPr>
        <p:spPr/>
        <p:txBody>
          <a:bodyPr/>
          <a:lstStyle/>
          <a:p>
            <a:fld id="{B657638A-2D80-4D8C-9014-3B2E51CC0C0F}" type="slidenum">
              <a:rPr lang="en-GB" smtClean="0"/>
              <a:t>‹#›</a:t>
            </a:fld>
            <a:endParaRPr lang="en-GB"/>
          </a:p>
        </p:txBody>
      </p:sp>
    </p:spTree>
    <p:extLst>
      <p:ext uri="{BB962C8B-B14F-4D97-AF65-F5344CB8AC3E}">
        <p14:creationId xmlns:p14="http://schemas.microsoft.com/office/powerpoint/2010/main" val="34587462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BEF125-895D-4078-AC1C-527610A52EF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D2E313AD-58A7-4C79-9C6A-9875CDBC697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66DCC2DE-5934-45DD-9BB3-4709AB32AEE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A1ACB03A-3DCE-40E4-B05C-D76081AA7641}"/>
              </a:ext>
            </a:extLst>
          </p:cNvPr>
          <p:cNvSpPr>
            <a:spLocks noGrp="1"/>
          </p:cNvSpPr>
          <p:nvPr>
            <p:ph type="dt" sz="half" idx="10"/>
          </p:nvPr>
        </p:nvSpPr>
        <p:spPr/>
        <p:txBody>
          <a:bodyPr/>
          <a:lstStyle/>
          <a:p>
            <a:fld id="{DAF00743-F2D3-4F35-8C15-EFAB0A29F766}" type="datetimeFigureOut">
              <a:rPr lang="en-GB" smtClean="0"/>
              <a:t>13/04/2020</a:t>
            </a:fld>
            <a:endParaRPr lang="en-GB"/>
          </a:p>
        </p:txBody>
      </p:sp>
      <p:sp>
        <p:nvSpPr>
          <p:cNvPr id="6" name="Footer Placeholder 5">
            <a:extLst>
              <a:ext uri="{FF2B5EF4-FFF2-40B4-BE49-F238E27FC236}">
                <a16:creationId xmlns:a16="http://schemas.microsoft.com/office/drawing/2014/main" id="{AE7E29DE-DDDE-47B6-93F0-546BA1D7CC5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01A1674-F082-49D6-9AE4-E4D7609B88E2}"/>
              </a:ext>
            </a:extLst>
          </p:cNvPr>
          <p:cNvSpPr>
            <a:spLocks noGrp="1"/>
          </p:cNvSpPr>
          <p:nvPr>
            <p:ph type="sldNum" sz="quarter" idx="12"/>
          </p:nvPr>
        </p:nvSpPr>
        <p:spPr/>
        <p:txBody>
          <a:bodyPr/>
          <a:lstStyle/>
          <a:p>
            <a:fld id="{B657638A-2D80-4D8C-9014-3B2E51CC0C0F}" type="slidenum">
              <a:rPr lang="en-GB" smtClean="0"/>
              <a:t>‹#›</a:t>
            </a:fld>
            <a:endParaRPr lang="en-GB"/>
          </a:p>
        </p:txBody>
      </p:sp>
    </p:spTree>
    <p:extLst>
      <p:ext uri="{BB962C8B-B14F-4D97-AF65-F5344CB8AC3E}">
        <p14:creationId xmlns:p14="http://schemas.microsoft.com/office/powerpoint/2010/main" val="19868612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036B17-3A92-4635-AD9E-7BA5A94C33F1}"/>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4BEFD798-F4D7-4C11-87F4-14C96A31C62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9BD81E2-5130-4472-870B-B23E18FF86A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26216B22-D2B0-4EB9-BEBB-35A6B1559DC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A92F40B-CA96-4C5B-9515-E0B69A54231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BA3DE37E-49E6-4553-9B25-5910AAD44474}"/>
              </a:ext>
            </a:extLst>
          </p:cNvPr>
          <p:cNvSpPr>
            <a:spLocks noGrp="1"/>
          </p:cNvSpPr>
          <p:nvPr>
            <p:ph type="dt" sz="half" idx="10"/>
          </p:nvPr>
        </p:nvSpPr>
        <p:spPr/>
        <p:txBody>
          <a:bodyPr/>
          <a:lstStyle/>
          <a:p>
            <a:fld id="{DAF00743-F2D3-4F35-8C15-EFAB0A29F766}" type="datetimeFigureOut">
              <a:rPr lang="en-GB" smtClean="0"/>
              <a:t>13/04/2020</a:t>
            </a:fld>
            <a:endParaRPr lang="en-GB"/>
          </a:p>
        </p:txBody>
      </p:sp>
      <p:sp>
        <p:nvSpPr>
          <p:cNvPr id="8" name="Footer Placeholder 7">
            <a:extLst>
              <a:ext uri="{FF2B5EF4-FFF2-40B4-BE49-F238E27FC236}">
                <a16:creationId xmlns:a16="http://schemas.microsoft.com/office/drawing/2014/main" id="{D3FBF935-DAAB-49A8-A520-4B3766B6E5BE}"/>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1B1AA1CC-8DA4-4B9B-B199-5A04980F28EE}"/>
              </a:ext>
            </a:extLst>
          </p:cNvPr>
          <p:cNvSpPr>
            <a:spLocks noGrp="1"/>
          </p:cNvSpPr>
          <p:nvPr>
            <p:ph type="sldNum" sz="quarter" idx="12"/>
          </p:nvPr>
        </p:nvSpPr>
        <p:spPr/>
        <p:txBody>
          <a:bodyPr/>
          <a:lstStyle/>
          <a:p>
            <a:fld id="{B657638A-2D80-4D8C-9014-3B2E51CC0C0F}" type="slidenum">
              <a:rPr lang="en-GB" smtClean="0"/>
              <a:t>‹#›</a:t>
            </a:fld>
            <a:endParaRPr lang="en-GB"/>
          </a:p>
        </p:txBody>
      </p:sp>
    </p:spTree>
    <p:extLst>
      <p:ext uri="{BB962C8B-B14F-4D97-AF65-F5344CB8AC3E}">
        <p14:creationId xmlns:p14="http://schemas.microsoft.com/office/powerpoint/2010/main" val="8483880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E2609E-B470-4AA2-8A86-E9F9CBC32D6E}"/>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C0E60CB7-A4DB-4C69-A0D6-5641449B555D}"/>
              </a:ext>
            </a:extLst>
          </p:cNvPr>
          <p:cNvSpPr>
            <a:spLocks noGrp="1"/>
          </p:cNvSpPr>
          <p:nvPr>
            <p:ph type="dt" sz="half" idx="10"/>
          </p:nvPr>
        </p:nvSpPr>
        <p:spPr/>
        <p:txBody>
          <a:bodyPr/>
          <a:lstStyle/>
          <a:p>
            <a:fld id="{DAF00743-F2D3-4F35-8C15-EFAB0A29F766}" type="datetimeFigureOut">
              <a:rPr lang="en-GB" smtClean="0"/>
              <a:t>13/04/2020</a:t>
            </a:fld>
            <a:endParaRPr lang="en-GB"/>
          </a:p>
        </p:txBody>
      </p:sp>
      <p:sp>
        <p:nvSpPr>
          <p:cNvPr id="4" name="Footer Placeholder 3">
            <a:extLst>
              <a:ext uri="{FF2B5EF4-FFF2-40B4-BE49-F238E27FC236}">
                <a16:creationId xmlns:a16="http://schemas.microsoft.com/office/drawing/2014/main" id="{943734A3-FCBA-4728-A115-9918C04F5B08}"/>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7CFCBA2C-1130-4793-A966-E1D762522E2E}"/>
              </a:ext>
            </a:extLst>
          </p:cNvPr>
          <p:cNvSpPr>
            <a:spLocks noGrp="1"/>
          </p:cNvSpPr>
          <p:nvPr>
            <p:ph type="sldNum" sz="quarter" idx="12"/>
          </p:nvPr>
        </p:nvSpPr>
        <p:spPr/>
        <p:txBody>
          <a:bodyPr/>
          <a:lstStyle/>
          <a:p>
            <a:fld id="{B657638A-2D80-4D8C-9014-3B2E51CC0C0F}" type="slidenum">
              <a:rPr lang="en-GB" smtClean="0"/>
              <a:t>‹#›</a:t>
            </a:fld>
            <a:endParaRPr lang="en-GB"/>
          </a:p>
        </p:txBody>
      </p:sp>
    </p:spTree>
    <p:extLst>
      <p:ext uri="{BB962C8B-B14F-4D97-AF65-F5344CB8AC3E}">
        <p14:creationId xmlns:p14="http://schemas.microsoft.com/office/powerpoint/2010/main" val="18159369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8D257A7-749C-4C41-B5DB-6669F7A2580F}"/>
              </a:ext>
            </a:extLst>
          </p:cNvPr>
          <p:cNvSpPr>
            <a:spLocks noGrp="1"/>
          </p:cNvSpPr>
          <p:nvPr>
            <p:ph type="dt" sz="half" idx="10"/>
          </p:nvPr>
        </p:nvSpPr>
        <p:spPr/>
        <p:txBody>
          <a:bodyPr/>
          <a:lstStyle/>
          <a:p>
            <a:fld id="{DAF00743-F2D3-4F35-8C15-EFAB0A29F766}" type="datetimeFigureOut">
              <a:rPr lang="en-GB" smtClean="0"/>
              <a:t>13/04/2020</a:t>
            </a:fld>
            <a:endParaRPr lang="en-GB"/>
          </a:p>
        </p:txBody>
      </p:sp>
      <p:sp>
        <p:nvSpPr>
          <p:cNvPr id="3" name="Footer Placeholder 2">
            <a:extLst>
              <a:ext uri="{FF2B5EF4-FFF2-40B4-BE49-F238E27FC236}">
                <a16:creationId xmlns:a16="http://schemas.microsoft.com/office/drawing/2014/main" id="{0B85613F-7684-44F0-9743-EDC6F557F2D4}"/>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49FB47B8-A7D0-41CB-8B93-0D36ADB6CCD5}"/>
              </a:ext>
            </a:extLst>
          </p:cNvPr>
          <p:cNvSpPr>
            <a:spLocks noGrp="1"/>
          </p:cNvSpPr>
          <p:nvPr>
            <p:ph type="sldNum" sz="quarter" idx="12"/>
          </p:nvPr>
        </p:nvSpPr>
        <p:spPr/>
        <p:txBody>
          <a:bodyPr/>
          <a:lstStyle/>
          <a:p>
            <a:fld id="{B657638A-2D80-4D8C-9014-3B2E51CC0C0F}" type="slidenum">
              <a:rPr lang="en-GB" smtClean="0"/>
              <a:t>‹#›</a:t>
            </a:fld>
            <a:endParaRPr lang="en-GB"/>
          </a:p>
        </p:txBody>
      </p:sp>
    </p:spTree>
    <p:extLst>
      <p:ext uri="{BB962C8B-B14F-4D97-AF65-F5344CB8AC3E}">
        <p14:creationId xmlns:p14="http://schemas.microsoft.com/office/powerpoint/2010/main" val="37153420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540735-D457-4108-8F51-62342EC46D5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DD137492-6082-445E-B1DF-A233C6713AC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76736C0C-CAF2-4AD3-AF63-FF802DC522A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36385CB-1848-48CA-8F69-AD69FFEE403E}"/>
              </a:ext>
            </a:extLst>
          </p:cNvPr>
          <p:cNvSpPr>
            <a:spLocks noGrp="1"/>
          </p:cNvSpPr>
          <p:nvPr>
            <p:ph type="dt" sz="half" idx="10"/>
          </p:nvPr>
        </p:nvSpPr>
        <p:spPr/>
        <p:txBody>
          <a:bodyPr/>
          <a:lstStyle/>
          <a:p>
            <a:fld id="{DAF00743-F2D3-4F35-8C15-EFAB0A29F766}" type="datetimeFigureOut">
              <a:rPr lang="en-GB" smtClean="0"/>
              <a:t>13/04/2020</a:t>
            </a:fld>
            <a:endParaRPr lang="en-GB"/>
          </a:p>
        </p:txBody>
      </p:sp>
      <p:sp>
        <p:nvSpPr>
          <p:cNvPr id="6" name="Footer Placeholder 5">
            <a:extLst>
              <a:ext uri="{FF2B5EF4-FFF2-40B4-BE49-F238E27FC236}">
                <a16:creationId xmlns:a16="http://schemas.microsoft.com/office/drawing/2014/main" id="{BB33F74E-2774-480B-A770-93507A064C7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D136142-0692-4EDA-B5A3-031454DCE7B1}"/>
              </a:ext>
            </a:extLst>
          </p:cNvPr>
          <p:cNvSpPr>
            <a:spLocks noGrp="1"/>
          </p:cNvSpPr>
          <p:nvPr>
            <p:ph type="sldNum" sz="quarter" idx="12"/>
          </p:nvPr>
        </p:nvSpPr>
        <p:spPr/>
        <p:txBody>
          <a:bodyPr/>
          <a:lstStyle/>
          <a:p>
            <a:fld id="{B657638A-2D80-4D8C-9014-3B2E51CC0C0F}" type="slidenum">
              <a:rPr lang="en-GB" smtClean="0"/>
              <a:t>‹#›</a:t>
            </a:fld>
            <a:endParaRPr lang="en-GB"/>
          </a:p>
        </p:txBody>
      </p:sp>
    </p:spTree>
    <p:extLst>
      <p:ext uri="{BB962C8B-B14F-4D97-AF65-F5344CB8AC3E}">
        <p14:creationId xmlns:p14="http://schemas.microsoft.com/office/powerpoint/2010/main" val="11792129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5DB263-0F24-4682-B4E8-C8C63989650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C5B50243-6799-421C-BE40-3F4D1EFC4F3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EBB56590-F78D-4E91-B29D-6AFDCA233BE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963B017-1B11-4D30-B31C-B0160A437F8C}"/>
              </a:ext>
            </a:extLst>
          </p:cNvPr>
          <p:cNvSpPr>
            <a:spLocks noGrp="1"/>
          </p:cNvSpPr>
          <p:nvPr>
            <p:ph type="dt" sz="half" idx="10"/>
          </p:nvPr>
        </p:nvSpPr>
        <p:spPr/>
        <p:txBody>
          <a:bodyPr/>
          <a:lstStyle/>
          <a:p>
            <a:fld id="{DAF00743-F2D3-4F35-8C15-EFAB0A29F766}" type="datetimeFigureOut">
              <a:rPr lang="en-GB" smtClean="0"/>
              <a:t>13/04/2020</a:t>
            </a:fld>
            <a:endParaRPr lang="en-GB"/>
          </a:p>
        </p:txBody>
      </p:sp>
      <p:sp>
        <p:nvSpPr>
          <p:cNvPr id="6" name="Footer Placeholder 5">
            <a:extLst>
              <a:ext uri="{FF2B5EF4-FFF2-40B4-BE49-F238E27FC236}">
                <a16:creationId xmlns:a16="http://schemas.microsoft.com/office/drawing/2014/main" id="{81772C8E-6547-491E-B3F6-4F155BD1331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B2CBB5A-1973-4388-854C-E601F8085173}"/>
              </a:ext>
            </a:extLst>
          </p:cNvPr>
          <p:cNvSpPr>
            <a:spLocks noGrp="1"/>
          </p:cNvSpPr>
          <p:nvPr>
            <p:ph type="sldNum" sz="quarter" idx="12"/>
          </p:nvPr>
        </p:nvSpPr>
        <p:spPr/>
        <p:txBody>
          <a:bodyPr/>
          <a:lstStyle/>
          <a:p>
            <a:fld id="{B657638A-2D80-4D8C-9014-3B2E51CC0C0F}" type="slidenum">
              <a:rPr lang="en-GB" smtClean="0"/>
              <a:t>‹#›</a:t>
            </a:fld>
            <a:endParaRPr lang="en-GB"/>
          </a:p>
        </p:txBody>
      </p:sp>
    </p:spTree>
    <p:extLst>
      <p:ext uri="{BB962C8B-B14F-4D97-AF65-F5344CB8AC3E}">
        <p14:creationId xmlns:p14="http://schemas.microsoft.com/office/powerpoint/2010/main" val="32108871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9C1F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C08EB8A-C5F3-4B3F-8FCD-8EA44697768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8E72193A-15A1-4DFC-A48E-DAAFB3725DD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3D9053A-A41A-4E53-B090-B72103B0009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AF00743-F2D3-4F35-8C15-EFAB0A29F766}" type="datetimeFigureOut">
              <a:rPr lang="en-GB" smtClean="0"/>
              <a:t>13/04/2020</a:t>
            </a:fld>
            <a:endParaRPr lang="en-GB"/>
          </a:p>
        </p:txBody>
      </p:sp>
      <p:sp>
        <p:nvSpPr>
          <p:cNvPr id="5" name="Footer Placeholder 4">
            <a:extLst>
              <a:ext uri="{FF2B5EF4-FFF2-40B4-BE49-F238E27FC236}">
                <a16:creationId xmlns:a16="http://schemas.microsoft.com/office/drawing/2014/main" id="{C7B5BFAF-146C-415D-B0A1-EB0745CE06A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DC0E6965-8DBA-41FD-9425-72E7EB6434B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57638A-2D80-4D8C-9014-3B2E51CC0C0F}" type="slidenum">
              <a:rPr lang="en-GB" smtClean="0"/>
              <a:t>‹#›</a:t>
            </a:fld>
            <a:endParaRPr lang="en-GB"/>
          </a:p>
        </p:txBody>
      </p:sp>
    </p:spTree>
    <p:extLst>
      <p:ext uri="{BB962C8B-B14F-4D97-AF65-F5344CB8AC3E}">
        <p14:creationId xmlns:p14="http://schemas.microsoft.com/office/powerpoint/2010/main" val="6931253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slide" Target="slide3.xml"/><Relationship Id="rId13" Type="http://schemas.openxmlformats.org/officeDocument/2006/relationships/image" Target="../media/image4.png"/><Relationship Id="rId18" Type="http://schemas.openxmlformats.org/officeDocument/2006/relationships/slide" Target="slide10.xml"/><Relationship Id="rId3" Type="http://schemas.openxmlformats.org/officeDocument/2006/relationships/slide" Target="slide14.xml"/><Relationship Id="rId21" Type="http://schemas.openxmlformats.org/officeDocument/2006/relationships/slide" Target="slide13.xml"/><Relationship Id="rId7" Type="http://schemas.openxmlformats.org/officeDocument/2006/relationships/slide" Target="slide2.xml"/><Relationship Id="rId12" Type="http://schemas.openxmlformats.org/officeDocument/2006/relationships/hyperlink" Target="http://www.publicdomainfiles.com/show_file.php?id=13939532414910" TargetMode="External"/><Relationship Id="rId17" Type="http://schemas.openxmlformats.org/officeDocument/2006/relationships/slide" Target="slide15.xml"/><Relationship Id="rId2" Type="http://schemas.openxmlformats.org/officeDocument/2006/relationships/slide" Target="slide5.xml"/><Relationship Id="rId16" Type="http://schemas.openxmlformats.org/officeDocument/2006/relationships/slide" Target="slide7.xml"/><Relationship Id="rId20" Type="http://schemas.openxmlformats.org/officeDocument/2006/relationships/slide" Target="slide12.xml"/><Relationship Id="rId1" Type="http://schemas.openxmlformats.org/officeDocument/2006/relationships/slideLayout" Target="../slideLayouts/slideLayout1.xml"/><Relationship Id="rId6" Type="http://schemas.openxmlformats.org/officeDocument/2006/relationships/image" Target="../media/image2.png"/><Relationship Id="rId11" Type="http://schemas.openxmlformats.org/officeDocument/2006/relationships/image" Target="../media/image3.png"/><Relationship Id="rId5" Type="http://schemas.openxmlformats.org/officeDocument/2006/relationships/slide" Target="slide8.xml"/><Relationship Id="rId15" Type="http://schemas.openxmlformats.org/officeDocument/2006/relationships/slide" Target="slide6.xml"/><Relationship Id="rId23" Type="http://schemas.openxmlformats.org/officeDocument/2006/relationships/hyperlink" Target="https://commons.wikimedia.org/wiki/File:Crypto_key.svg" TargetMode="External"/><Relationship Id="rId10" Type="http://schemas.openxmlformats.org/officeDocument/2006/relationships/slide" Target="slide9.xml"/><Relationship Id="rId19" Type="http://schemas.openxmlformats.org/officeDocument/2006/relationships/slide" Target="slide11.xml"/><Relationship Id="rId4" Type="http://schemas.openxmlformats.org/officeDocument/2006/relationships/image" Target="../media/image1.png"/><Relationship Id="rId9" Type="http://schemas.openxmlformats.org/officeDocument/2006/relationships/slide" Target="slide4.xml"/><Relationship Id="rId14" Type="http://schemas.openxmlformats.org/officeDocument/2006/relationships/hyperlink" Target="http://www.scottmonty.com/2015/02/you-cant-own-conversation.html" TargetMode="External"/><Relationship Id="rId22"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8.jpg"/><Relationship Id="rId7" Type="http://schemas.openxmlformats.org/officeDocument/2006/relationships/hyperlink" Target="http://www.publicdomainfiles.com/show_file.php?id=13939532414910" TargetMode="External"/><Relationship Id="rId2" Type="http://schemas.openxmlformats.org/officeDocument/2006/relationships/slide" Target="slide1.xml"/><Relationship Id="rId1" Type="http://schemas.openxmlformats.org/officeDocument/2006/relationships/slideLayout" Target="../slideLayouts/slideLayout7.xml"/><Relationship Id="rId6" Type="http://schemas.openxmlformats.org/officeDocument/2006/relationships/image" Target="../media/image3.png"/><Relationship Id="rId5" Type="http://schemas.openxmlformats.org/officeDocument/2006/relationships/image" Target="../media/image14.png"/><Relationship Id="rId4" Type="http://schemas.openxmlformats.org/officeDocument/2006/relationships/hyperlink" Target="http://www.publicdomainpictures.net/view-image.php?image=82930&amp;picture=house-clipart" TargetMode="External"/></Relationships>
</file>

<file path=ppt/slides/_rels/slide11.xml.rels><?xml version="1.0" encoding="UTF-8" standalone="yes"?>
<Relationships xmlns="http://schemas.openxmlformats.org/package/2006/relationships"><Relationship Id="rId8" Type="http://schemas.openxmlformats.org/officeDocument/2006/relationships/hyperlink" Target="https://pixabay.com/en/watch-clock-clipart-vector-sticker-2337729/" TargetMode="External"/><Relationship Id="rId3" Type="http://schemas.openxmlformats.org/officeDocument/2006/relationships/image" Target="../media/image8.jpg"/><Relationship Id="rId7" Type="http://schemas.openxmlformats.org/officeDocument/2006/relationships/image" Target="../media/image13.png"/><Relationship Id="rId2" Type="http://schemas.openxmlformats.org/officeDocument/2006/relationships/slide" Target="slide1.xml"/><Relationship Id="rId1" Type="http://schemas.openxmlformats.org/officeDocument/2006/relationships/slideLayout" Target="../slideLayouts/slideLayout7.xml"/><Relationship Id="rId6" Type="http://schemas.openxmlformats.org/officeDocument/2006/relationships/image" Target="../media/image15.jpeg"/><Relationship Id="rId5" Type="http://schemas.openxmlformats.org/officeDocument/2006/relationships/image" Target="../media/image1.png"/><Relationship Id="rId4" Type="http://schemas.openxmlformats.org/officeDocument/2006/relationships/hyperlink" Target="http://www.publicdomainpictures.net/view-image.php?image=82930&amp;picture=house-clipart" TargetMode="External"/></Relationships>
</file>

<file path=ppt/slides/_rels/slide12.xml.rels><?xml version="1.0" encoding="UTF-8" standalone="yes"?>
<Relationships xmlns="http://schemas.openxmlformats.org/package/2006/relationships"><Relationship Id="rId8" Type="http://schemas.openxmlformats.org/officeDocument/2006/relationships/hyperlink" Target="http://www.scottmonty.com/2015/02/you-cant-own-conversation.html" TargetMode="External"/><Relationship Id="rId3" Type="http://schemas.openxmlformats.org/officeDocument/2006/relationships/image" Target="../media/image8.jpg"/><Relationship Id="rId7" Type="http://schemas.openxmlformats.org/officeDocument/2006/relationships/image" Target="../media/image4.png"/><Relationship Id="rId2" Type="http://schemas.openxmlformats.org/officeDocument/2006/relationships/slide" Target="slide1.xml"/><Relationship Id="rId1" Type="http://schemas.openxmlformats.org/officeDocument/2006/relationships/slideLayout" Target="../slideLayouts/slideLayout7.xml"/><Relationship Id="rId6" Type="http://schemas.openxmlformats.org/officeDocument/2006/relationships/hyperlink" Target="https://pixabay.com/en/painting-artist-child-pink-girl-308623/" TargetMode="External"/><Relationship Id="rId11" Type="http://schemas.openxmlformats.org/officeDocument/2006/relationships/hyperlink" Target="https://pixabay.com/en/television-vintage-tv-retro-36276/" TargetMode="External"/><Relationship Id="rId5" Type="http://schemas.openxmlformats.org/officeDocument/2006/relationships/image" Target="../media/image16.png"/><Relationship Id="rId10" Type="http://schemas.openxmlformats.org/officeDocument/2006/relationships/image" Target="../media/image6.png"/><Relationship Id="rId4" Type="http://schemas.openxmlformats.org/officeDocument/2006/relationships/hyperlink" Target="http://www.publicdomainpictures.net/view-image.php?image=82930&amp;picture=house-clipart" TargetMode="External"/><Relationship Id="rId9" Type="http://schemas.openxmlformats.org/officeDocument/2006/relationships/hyperlink" Target="https://www.youtube.com/watch?v=mvDl2dSSv-g"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slide" Target="slide1.xml"/><Relationship Id="rId1" Type="http://schemas.openxmlformats.org/officeDocument/2006/relationships/slideLayout" Target="../slideLayouts/slideLayout7.xml"/><Relationship Id="rId6" Type="http://schemas.openxmlformats.org/officeDocument/2006/relationships/image" Target="../media/image17.gif"/><Relationship Id="rId5" Type="http://schemas.openxmlformats.org/officeDocument/2006/relationships/image" Target="../media/image1.png"/><Relationship Id="rId4" Type="http://schemas.openxmlformats.org/officeDocument/2006/relationships/hyperlink" Target="http://www.publicdomainpictures.net/view-image.php?image=82930&amp;picture=house-clipart" TargetMode="External"/></Relationships>
</file>

<file path=ppt/slides/_rels/slide14.xml.rels><?xml version="1.0" encoding="UTF-8" standalone="yes"?>
<Relationships xmlns="http://schemas.openxmlformats.org/package/2006/relationships"><Relationship Id="rId8" Type="http://schemas.openxmlformats.org/officeDocument/2006/relationships/hyperlink" Target="http://www.google.co.uk/url?q=http://www.mrmen.com/index.php/little-miss-chatterbox/&amp;sa=U&amp;ei=eSw5U-v3N4iIhQf4l4D4Cw&amp;ved=0CDgQ9QEwBQ&amp;usg=AFQjCNE5zk-fvwIxQsD1oEOURJRGMndmwQ" TargetMode="External"/><Relationship Id="rId3" Type="http://schemas.openxmlformats.org/officeDocument/2006/relationships/image" Target="../media/image8.jpg"/><Relationship Id="rId7" Type="http://schemas.microsoft.com/office/2007/relationships/hdphoto" Target="../media/hdphoto1.wdp"/><Relationship Id="rId2" Type="http://schemas.openxmlformats.org/officeDocument/2006/relationships/slide" Target="slide1.xml"/><Relationship Id="rId1" Type="http://schemas.openxmlformats.org/officeDocument/2006/relationships/slideLayout" Target="../slideLayouts/slideLayout7.xml"/><Relationship Id="rId6" Type="http://schemas.openxmlformats.org/officeDocument/2006/relationships/image" Target="../media/image18.png"/><Relationship Id="rId5" Type="http://schemas.openxmlformats.org/officeDocument/2006/relationships/image" Target="../media/image1.png"/><Relationship Id="rId4" Type="http://schemas.openxmlformats.org/officeDocument/2006/relationships/hyperlink" Target="http://www.publicdomainpictures.net/view-image.php?image=82930&amp;picture=house-clipart" TargetMode="External"/><Relationship Id="rId9" Type="http://schemas.openxmlformats.org/officeDocument/2006/relationships/image" Target="../media/image19.jpeg"/></Relationships>
</file>

<file path=ppt/slides/_rels/slide15.xml.rels><?xml version="1.0" encoding="UTF-8" standalone="yes"?>
<Relationships xmlns="http://schemas.openxmlformats.org/package/2006/relationships"><Relationship Id="rId3" Type="http://schemas.openxmlformats.org/officeDocument/2006/relationships/image" Target="../media/image8.jpg"/><Relationship Id="rId7" Type="http://schemas.openxmlformats.org/officeDocument/2006/relationships/hyperlink" Target="http://teachinginadigitalworld.blogspot.com/2013/08/creating-my-own-stock-photos-and.html" TargetMode="External"/><Relationship Id="rId2" Type="http://schemas.openxmlformats.org/officeDocument/2006/relationships/slide" Target="slide1.xml"/><Relationship Id="rId1" Type="http://schemas.openxmlformats.org/officeDocument/2006/relationships/slideLayout" Target="../slideLayouts/slideLayout7.xml"/><Relationship Id="rId6" Type="http://schemas.openxmlformats.org/officeDocument/2006/relationships/image" Target="../media/image10.gif"/><Relationship Id="rId5" Type="http://schemas.openxmlformats.org/officeDocument/2006/relationships/image" Target="../media/image1.png"/><Relationship Id="rId4" Type="http://schemas.openxmlformats.org/officeDocument/2006/relationships/hyperlink" Target="http://www.publicdomainpictures.net/view-image.php?image=82930&amp;picture=house-clipart" TargetMode="External"/></Relationships>
</file>

<file path=ppt/slides/_rels/slide2.xml.rels><?xml version="1.0" encoding="UTF-8" standalone="yes"?>
<Relationships xmlns="http://schemas.openxmlformats.org/package/2006/relationships"><Relationship Id="rId8" Type="http://schemas.openxmlformats.org/officeDocument/2006/relationships/image" Target="../media/image7.gif"/><Relationship Id="rId13" Type="http://schemas.openxmlformats.org/officeDocument/2006/relationships/hyperlink" Target="http://www.publicdomainpictures.net/view-image.php?image=82930&amp;picture=house-clipart" TargetMode="External"/><Relationship Id="rId3" Type="http://schemas.openxmlformats.org/officeDocument/2006/relationships/hyperlink" Target="https://www.thoughtco.com/lewis-and-clark-1435016" TargetMode="External"/><Relationship Id="rId7" Type="http://schemas.openxmlformats.org/officeDocument/2006/relationships/hyperlink" Target="https://pixabay.com/en/television-vintage-tv-retro-36276/" TargetMode="External"/><Relationship Id="rId12" Type="http://schemas.openxmlformats.org/officeDocument/2006/relationships/image" Target="../media/image8.jpg"/><Relationship Id="rId2" Type="http://schemas.openxmlformats.org/officeDocument/2006/relationships/hyperlink" Target="https://www.history.com/topics/westward-expansion/lewis-and-clark" TargetMode="External"/><Relationship Id="rId1" Type="http://schemas.openxmlformats.org/officeDocument/2006/relationships/slideLayout" Target="../slideLayouts/slideLayout7.xml"/><Relationship Id="rId6" Type="http://schemas.openxmlformats.org/officeDocument/2006/relationships/image" Target="../media/image6.png"/><Relationship Id="rId11" Type="http://schemas.openxmlformats.org/officeDocument/2006/relationships/slide" Target="slide1.xml"/><Relationship Id="rId5" Type="http://schemas.openxmlformats.org/officeDocument/2006/relationships/hyperlink" Target="https://www.youtube.com/watch?v=PRUmAgIz27Q" TargetMode="External"/><Relationship Id="rId10" Type="http://schemas.openxmlformats.org/officeDocument/2006/relationships/image" Target="../media/image2.png"/><Relationship Id="rId4" Type="http://schemas.openxmlformats.org/officeDocument/2006/relationships/hyperlink" Target="https://www.britannica.com/event/Lewis-and-Clark-Expedition" TargetMode="External"/><Relationship Id="rId9" Type="http://schemas.openxmlformats.org/officeDocument/2006/relationships/hyperlink" Target="http://firstgradefactory.blogspot.com/2011/03/reading-comprehension-strategies.html" TargetMode="External"/></Relationships>
</file>

<file path=ppt/slides/_rels/slide3.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9.jpeg"/><Relationship Id="rId5" Type="http://schemas.openxmlformats.org/officeDocument/2006/relationships/hyperlink" Target="http://www.publicdomainpictures.net/view-image.php?image=82930&amp;picture=house-clipart" TargetMode="External"/><Relationship Id="rId4" Type="http://schemas.openxmlformats.org/officeDocument/2006/relationships/image" Target="../media/image8.jpg"/></Relationships>
</file>

<file path=ppt/slides/_rels/slide4.xml.rels><?xml version="1.0" encoding="UTF-8" standalone="yes"?>
<Relationships xmlns="http://schemas.openxmlformats.org/package/2006/relationships"><Relationship Id="rId3" Type="http://schemas.openxmlformats.org/officeDocument/2006/relationships/hyperlink" Target="http://teachinginadigitalworld.blogspot.com/2013/08/creating-my-own-stock-photos-and.html" TargetMode="External"/><Relationship Id="rId7" Type="http://schemas.openxmlformats.org/officeDocument/2006/relationships/hyperlink" Target="http://www.publicdomainpictures.net/view-image.php?image=82930&amp;picture=house-clipart" TargetMode="External"/><Relationship Id="rId2" Type="http://schemas.openxmlformats.org/officeDocument/2006/relationships/image" Target="../media/image10.gif"/><Relationship Id="rId1" Type="http://schemas.openxmlformats.org/officeDocument/2006/relationships/slideLayout" Target="../slideLayouts/slideLayout7.xml"/><Relationship Id="rId6" Type="http://schemas.openxmlformats.org/officeDocument/2006/relationships/image" Target="../media/image8.jpg"/><Relationship Id="rId5" Type="http://schemas.openxmlformats.org/officeDocument/2006/relationships/slide" Target="slide1.xml"/><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hyperlink" Target="http://www.publicdomainpictures.net/view-image.php?image=82930&amp;picture=house-clipart" TargetMode="External"/><Relationship Id="rId2" Type="http://schemas.openxmlformats.org/officeDocument/2006/relationships/image" Target="../media/image11.jpeg"/><Relationship Id="rId1" Type="http://schemas.openxmlformats.org/officeDocument/2006/relationships/slideLayout" Target="../slideLayouts/slideLayout7.xml"/><Relationship Id="rId6" Type="http://schemas.openxmlformats.org/officeDocument/2006/relationships/image" Target="../media/image8.jpg"/><Relationship Id="rId5" Type="http://schemas.openxmlformats.org/officeDocument/2006/relationships/slide" Target="slide1.xml"/><Relationship Id="rId4" Type="http://schemas.openxmlformats.org/officeDocument/2006/relationships/hyperlink" Target="http://www.publicdomainfiles.com/show_file.php?id=13939532414910"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slide" Target="slide1.xml"/><Relationship Id="rId1" Type="http://schemas.openxmlformats.org/officeDocument/2006/relationships/slideLayout" Target="../slideLayouts/slideLayout7.xml"/><Relationship Id="rId6" Type="http://schemas.openxmlformats.org/officeDocument/2006/relationships/hyperlink" Target="http://www.scottmonty.com/2015/02/you-cant-own-conversation.html" TargetMode="External"/><Relationship Id="rId5" Type="http://schemas.openxmlformats.org/officeDocument/2006/relationships/image" Target="../media/image4.png"/><Relationship Id="rId4" Type="http://schemas.openxmlformats.org/officeDocument/2006/relationships/hyperlink" Target="http://www.publicdomainpictures.net/view-image.php?image=82930&amp;picture=house-clipart" TargetMode="External"/></Relationships>
</file>

<file path=ppt/slides/_rels/slide7.xml.rels><?xml version="1.0" encoding="UTF-8" standalone="yes"?>
<Relationships xmlns="http://schemas.openxmlformats.org/package/2006/relationships"><Relationship Id="rId8" Type="http://schemas.openxmlformats.org/officeDocument/2006/relationships/hyperlink" Target="http://firstgradefactory.blogspot.com/2011/03/reading-comprehension-strategies.html" TargetMode="External"/><Relationship Id="rId3" Type="http://schemas.openxmlformats.org/officeDocument/2006/relationships/image" Target="../media/image8.jpg"/><Relationship Id="rId7" Type="http://schemas.openxmlformats.org/officeDocument/2006/relationships/image" Target="../media/image7.gif"/><Relationship Id="rId12" Type="http://schemas.openxmlformats.org/officeDocument/2006/relationships/image" Target="../media/image12.jpeg"/><Relationship Id="rId2" Type="http://schemas.openxmlformats.org/officeDocument/2006/relationships/slide" Target="slide1.xml"/><Relationship Id="rId1" Type="http://schemas.openxmlformats.org/officeDocument/2006/relationships/slideLayout" Target="../slideLayouts/slideLayout7.xml"/><Relationship Id="rId6" Type="http://schemas.openxmlformats.org/officeDocument/2006/relationships/hyperlink" Target="https://pixabay.com/en/television-vintage-tv-retro-36276/" TargetMode="External"/><Relationship Id="rId11" Type="http://schemas.openxmlformats.org/officeDocument/2006/relationships/image" Target="../media/image2.png"/><Relationship Id="rId5" Type="http://schemas.openxmlformats.org/officeDocument/2006/relationships/image" Target="../media/image6.png"/><Relationship Id="rId10" Type="http://schemas.openxmlformats.org/officeDocument/2006/relationships/hyperlink" Target="https://www.youtube.com/watch?v=0FpVPegyww0" TargetMode="External"/><Relationship Id="rId4" Type="http://schemas.openxmlformats.org/officeDocument/2006/relationships/hyperlink" Target="http://www.publicdomainpictures.net/view-image.php?image=82930&amp;picture=house-clipart" TargetMode="External"/><Relationship Id="rId9" Type="http://schemas.openxmlformats.org/officeDocument/2006/relationships/hyperlink" Target="http://oregonpioneers.com/The%20Sager%20Family.htm" TargetMode="External"/></Relationships>
</file>

<file path=ppt/slides/_rels/slide8.xml.rels><?xml version="1.0" encoding="UTF-8" standalone="yes"?>
<Relationships xmlns="http://schemas.openxmlformats.org/package/2006/relationships"><Relationship Id="rId8" Type="http://schemas.openxmlformats.org/officeDocument/2006/relationships/hyperlink" Target="https://pixabay.com/en/television-vintage-tv-retro-36276/" TargetMode="External"/><Relationship Id="rId3" Type="http://schemas.openxmlformats.org/officeDocument/2006/relationships/image" Target="../media/image8.jpg"/><Relationship Id="rId7" Type="http://schemas.openxmlformats.org/officeDocument/2006/relationships/image" Target="../media/image6.png"/><Relationship Id="rId2" Type="http://schemas.openxmlformats.org/officeDocument/2006/relationships/slide" Target="slide1.xml"/><Relationship Id="rId1" Type="http://schemas.openxmlformats.org/officeDocument/2006/relationships/slideLayout" Target="../slideLayouts/slideLayout7.xml"/><Relationship Id="rId6" Type="http://schemas.openxmlformats.org/officeDocument/2006/relationships/hyperlink" Target="https://www.youtube.com/watch?v=iydRkC0gMZI" TargetMode="External"/><Relationship Id="rId5" Type="http://schemas.openxmlformats.org/officeDocument/2006/relationships/image" Target="../media/image1.png"/><Relationship Id="rId10" Type="http://schemas.openxmlformats.org/officeDocument/2006/relationships/hyperlink" Target="https://pixabay.com/en/watch-clock-clipart-vector-sticker-2337729/" TargetMode="External"/><Relationship Id="rId4" Type="http://schemas.openxmlformats.org/officeDocument/2006/relationships/hyperlink" Target="http://www.publicdomainpictures.net/view-image.php?image=82930&amp;picture=house-clipart" TargetMode="External"/><Relationship Id="rId9"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image" Target="../media/image8.jpg"/><Relationship Id="rId7" Type="http://schemas.openxmlformats.org/officeDocument/2006/relationships/hyperlink" Target="https://pixabay.com/en/watch-clock-clipart-vector-sticker-2337729/" TargetMode="External"/><Relationship Id="rId2" Type="http://schemas.openxmlformats.org/officeDocument/2006/relationships/slide" Target="slide1.xml"/><Relationship Id="rId1" Type="http://schemas.openxmlformats.org/officeDocument/2006/relationships/slideLayout" Target="../slideLayouts/slideLayout7.xml"/><Relationship Id="rId6" Type="http://schemas.openxmlformats.org/officeDocument/2006/relationships/image" Target="../media/image13.png"/><Relationship Id="rId5" Type="http://schemas.openxmlformats.org/officeDocument/2006/relationships/image" Target="../media/image1.png"/><Relationship Id="rId4" Type="http://schemas.openxmlformats.org/officeDocument/2006/relationships/hyperlink" Target="http://www.publicdomainpictures.net/view-image.php?image=82930&amp;picture=house-clipart"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5">
            <a:extLst>
              <a:ext uri="{FF2B5EF4-FFF2-40B4-BE49-F238E27FC236}">
                <a16:creationId xmlns:a16="http://schemas.microsoft.com/office/drawing/2014/main" id="{3B652430-83D3-408D-91C4-2D8694228499}"/>
              </a:ext>
            </a:extLst>
          </p:cNvPr>
          <p:cNvGraphicFramePr>
            <a:graphicFrameLocks noGrp="1"/>
          </p:cNvGraphicFramePr>
          <p:nvPr>
            <p:extLst>
              <p:ext uri="{D42A27DB-BD31-4B8C-83A1-F6EECF244321}">
                <p14:modId xmlns:p14="http://schemas.microsoft.com/office/powerpoint/2010/main" val="1559778510"/>
              </p:ext>
            </p:extLst>
          </p:nvPr>
        </p:nvGraphicFramePr>
        <p:xfrm>
          <a:off x="295564" y="922468"/>
          <a:ext cx="11600872" cy="5736550"/>
        </p:xfrm>
        <a:graphic>
          <a:graphicData uri="http://schemas.openxmlformats.org/drawingml/2006/table">
            <a:tbl>
              <a:tblPr firstRow="1" bandRow="1">
                <a:tableStyleId>{5940675A-B579-460E-94D1-54222C63F5DA}</a:tableStyleId>
              </a:tblPr>
              <a:tblGrid>
                <a:gridCol w="2900218">
                  <a:extLst>
                    <a:ext uri="{9D8B030D-6E8A-4147-A177-3AD203B41FA5}">
                      <a16:colId xmlns:a16="http://schemas.microsoft.com/office/drawing/2014/main" val="2945461416"/>
                    </a:ext>
                  </a:extLst>
                </a:gridCol>
                <a:gridCol w="2900218">
                  <a:extLst>
                    <a:ext uri="{9D8B030D-6E8A-4147-A177-3AD203B41FA5}">
                      <a16:colId xmlns:a16="http://schemas.microsoft.com/office/drawing/2014/main" val="2307578809"/>
                    </a:ext>
                  </a:extLst>
                </a:gridCol>
                <a:gridCol w="2900218">
                  <a:extLst>
                    <a:ext uri="{9D8B030D-6E8A-4147-A177-3AD203B41FA5}">
                      <a16:colId xmlns:a16="http://schemas.microsoft.com/office/drawing/2014/main" val="109063"/>
                    </a:ext>
                  </a:extLst>
                </a:gridCol>
                <a:gridCol w="2900218">
                  <a:extLst>
                    <a:ext uri="{9D8B030D-6E8A-4147-A177-3AD203B41FA5}">
                      <a16:colId xmlns:a16="http://schemas.microsoft.com/office/drawing/2014/main" val="2285521"/>
                    </a:ext>
                  </a:extLst>
                </a:gridCol>
              </a:tblGrid>
              <a:tr h="1147310">
                <a:tc>
                  <a:txBody>
                    <a:bodyPr/>
                    <a:lstStyle/>
                    <a:p>
                      <a:endParaRPr lang="en-GB" dirty="0"/>
                    </a:p>
                  </a:txBody>
                  <a:tcPr>
                    <a:solidFill>
                      <a:srgbClr val="CC66FF"/>
                    </a:solidFill>
                  </a:tcPr>
                </a:tc>
                <a:tc>
                  <a:txBody>
                    <a:bodyPr/>
                    <a:lstStyle/>
                    <a:p>
                      <a:endParaRPr lang="en-GB" dirty="0"/>
                    </a:p>
                  </a:txBody>
                  <a:tcPr>
                    <a:solidFill>
                      <a:srgbClr val="E9C1F1"/>
                    </a:solidFill>
                  </a:tcPr>
                </a:tc>
                <a:tc>
                  <a:txBody>
                    <a:bodyPr/>
                    <a:lstStyle/>
                    <a:p>
                      <a:endParaRPr lang="en-GB"/>
                    </a:p>
                  </a:txBody>
                  <a:tcPr>
                    <a:solidFill>
                      <a:srgbClr val="E9C1F1"/>
                    </a:solidFill>
                  </a:tcPr>
                </a:tc>
                <a:tc rowSpan="4">
                  <a:txBody>
                    <a:bodyPr/>
                    <a:lstStyle/>
                    <a:p>
                      <a:endParaRPr lang="en-GB" dirty="0"/>
                    </a:p>
                  </a:txBody>
                  <a:tcPr>
                    <a:solidFill>
                      <a:schemeClr val="bg1"/>
                    </a:solidFill>
                  </a:tcPr>
                </a:tc>
                <a:extLst>
                  <a:ext uri="{0D108BD9-81ED-4DB2-BD59-A6C34878D82A}">
                    <a16:rowId xmlns:a16="http://schemas.microsoft.com/office/drawing/2014/main" val="2512074179"/>
                  </a:ext>
                </a:extLst>
              </a:tr>
              <a:tr h="1147310">
                <a:tc>
                  <a:txBody>
                    <a:bodyPr/>
                    <a:lstStyle/>
                    <a:p>
                      <a:endParaRPr lang="en-GB" dirty="0"/>
                    </a:p>
                  </a:txBody>
                  <a:tcPr>
                    <a:solidFill>
                      <a:srgbClr val="E9C1F1"/>
                    </a:solidFill>
                  </a:tcPr>
                </a:tc>
                <a:tc>
                  <a:txBody>
                    <a:bodyPr/>
                    <a:lstStyle/>
                    <a:p>
                      <a:endParaRPr lang="en-GB" dirty="0"/>
                    </a:p>
                  </a:txBody>
                  <a:tcPr>
                    <a:solidFill>
                      <a:srgbClr val="E9C1F1"/>
                    </a:solidFill>
                  </a:tcPr>
                </a:tc>
                <a:tc>
                  <a:txBody>
                    <a:bodyPr/>
                    <a:lstStyle/>
                    <a:p>
                      <a:endParaRPr lang="en-GB" dirty="0"/>
                    </a:p>
                  </a:txBody>
                  <a:tcPr>
                    <a:solidFill>
                      <a:srgbClr val="E9C1F1"/>
                    </a:solidFill>
                  </a:tcPr>
                </a:tc>
                <a:tc vMerge="1">
                  <a:txBody>
                    <a:bodyPr/>
                    <a:lstStyle/>
                    <a:p>
                      <a:endParaRPr lang="en-GB" dirty="0"/>
                    </a:p>
                  </a:txBody>
                  <a:tcPr>
                    <a:solidFill>
                      <a:srgbClr val="E9C1F1"/>
                    </a:solidFill>
                  </a:tcPr>
                </a:tc>
                <a:extLst>
                  <a:ext uri="{0D108BD9-81ED-4DB2-BD59-A6C34878D82A}">
                    <a16:rowId xmlns:a16="http://schemas.microsoft.com/office/drawing/2014/main" val="3185366584"/>
                  </a:ext>
                </a:extLst>
              </a:tr>
              <a:tr h="1147310">
                <a:tc>
                  <a:txBody>
                    <a:bodyPr/>
                    <a:lstStyle/>
                    <a:p>
                      <a:endParaRPr lang="en-GB" dirty="0"/>
                    </a:p>
                  </a:txBody>
                  <a:tcPr>
                    <a:solidFill>
                      <a:srgbClr val="E9C1F1"/>
                    </a:solidFill>
                  </a:tcPr>
                </a:tc>
                <a:tc>
                  <a:txBody>
                    <a:bodyPr/>
                    <a:lstStyle/>
                    <a:p>
                      <a:endParaRPr lang="en-GB" dirty="0"/>
                    </a:p>
                  </a:txBody>
                  <a:tcPr>
                    <a:solidFill>
                      <a:srgbClr val="CC66FF"/>
                    </a:solidFill>
                  </a:tcPr>
                </a:tc>
                <a:tc>
                  <a:txBody>
                    <a:bodyPr/>
                    <a:lstStyle/>
                    <a:p>
                      <a:endParaRPr lang="en-GB" dirty="0"/>
                    </a:p>
                  </a:txBody>
                  <a:tcPr>
                    <a:solidFill>
                      <a:srgbClr val="CC66FF"/>
                    </a:solidFill>
                  </a:tcPr>
                </a:tc>
                <a:tc vMerge="1">
                  <a:txBody>
                    <a:bodyPr/>
                    <a:lstStyle/>
                    <a:p>
                      <a:endParaRPr lang="en-GB" dirty="0"/>
                    </a:p>
                  </a:txBody>
                  <a:tcPr>
                    <a:solidFill>
                      <a:srgbClr val="CC66FF"/>
                    </a:solidFill>
                  </a:tcPr>
                </a:tc>
                <a:extLst>
                  <a:ext uri="{0D108BD9-81ED-4DB2-BD59-A6C34878D82A}">
                    <a16:rowId xmlns:a16="http://schemas.microsoft.com/office/drawing/2014/main" val="2384253043"/>
                  </a:ext>
                </a:extLst>
              </a:tr>
              <a:tr h="1147310">
                <a:tc>
                  <a:txBody>
                    <a:bodyPr/>
                    <a:lstStyle/>
                    <a:p>
                      <a:endParaRPr lang="en-GB" dirty="0"/>
                    </a:p>
                  </a:txBody>
                  <a:tcPr>
                    <a:solidFill>
                      <a:srgbClr val="CC66FF"/>
                    </a:solidFill>
                  </a:tcPr>
                </a:tc>
                <a:tc>
                  <a:txBody>
                    <a:bodyPr/>
                    <a:lstStyle/>
                    <a:p>
                      <a:endParaRPr lang="en-GB" dirty="0"/>
                    </a:p>
                  </a:txBody>
                  <a:tcPr>
                    <a:solidFill>
                      <a:srgbClr val="CC66FF"/>
                    </a:solidFill>
                  </a:tcPr>
                </a:tc>
                <a:tc>
                  <a:txBody>
                    <a:bodyPr/>
                    <a:lstStyle/>
                    <a:p>
                      <a:endParaRPr lang="en-GB" dirty="0"/>
                    </a:p>
                  </a:txBody>
                  <a:tcPr>
                    <a:solidFill>
                      <a:srgbClr val="E9C1F1"/>
                    </a:solidFill>
                  </a:tcPr>
                </a:tc>
                <a:tc vMerge="1">
                  <a:txBody>
                    <a:bodyPr/>
                    <a:lstStyle/>
                    <a:p>
                      <a:endParaRPr lang="en-GB" dirty="0"/>
                    </a:p>
                  </a:txBody>
                  <a:tcPr>
                    <a:solidFill>
                      <a:srgbClr val="E9C1F1"/>
                    </a:solidFill>
                  </a:tcPr>
                </a:tc>
                <a:extLst>
                  <a:ext uri="{0D108BD9-81ED-4DB2-BD59-A6C34878D82A}">
                    <a16:rowId xmlns:a16="http://schemas.microsoft.com/office/drawing/2014/main" val="703149055"/>
                  </a:ext>
                </a:extLst>
              </a:tr>
              <a:tr h="1147310">
                <a:tc>
                  <a:txBody>
                    <a:bodyPr/>
                    <a:lstStyle/>
                    <a:p>
                      <a:endParaRPr lang="en-GB"/>
                    </a:p>
                  </a:txBody>
                  <a:tcPr>
                    <a:solidFill>
                      <a:srgbClr val="E9C1F1"/>
                    </a:solidFill>
                  </a:tcPr>
                </a:tc>
                <a:tc>
                  <a:txBody>
                    <a:bodyPr/>
                    <a:lstStyle/>
                    <a:p>
                      <a:endParaRPr lang="en-GB" sz="1600" b="0" i="0" u="none" dirty="0">
                        <a:solidFill>
                          <a:srgbClr val="7030A0"/>
                        </a:solidFill>
                        <a:effectLst>
                          <a:outerShdw blurRad="38100" dist="38100" dir="2700000" algn="tl">
                            <a:srgbClr val="000000">
                              <a:alpha val="43137"/>
                            </a:srgbClr>
                          </a:outerShdw>
                        </a:effectLst>
                      </a:endParaRPr>
                    </a:p>
                  </a:txBody>
                  <a:tcPr>
                    <a:solidFill>
                      <a:srgbClr val="E9C1F1"/>
                    </a:solidFill>
                  </a:tcPr>
                </a:tc>
                <a:tc gridSpan="2">
                  <a:txBody>
                    <a:bodyPr/>
                    <a:lstStyle/>
                    <a:p>
                      <a:endParaRPr lang="en-GB" sz="1600" b="0" i="0" u="none" dirty="0">
                        <a:solidFill>
                          <a:srgbClr val="7030A0"/>
                        </a:solidFill>
                        <a:effectLst>
                          <a:outerShdw blurRad="38100" dist="38100" dir="2700000" algn="tl">
                            <a:srgbClr val="000000">
                              <a:alpha val="43137"/>
                            </a:srgbClr>
                          </a:outerShdw>
                        </a:effectLst>
                      </a:endParaRPr>
                    </a:p>
                  </a:txBody>
                  <a:tcPr>
                    <a:solidFill>
                      <a:schemeClr val="bg1"/>
                    </a:solidFill>
                  </a:tcPr>
                </a:tc>
                <a:tc hMerge="1">
                  <a:txBody>
                    <a:bodyPr/>
                    <a:lstStyle/>
                    <a:p>
                      <a:endParaRPr lang="en-GB" dirty="0"/>
                    </a:p>
                  </a:txBody>
                  <a:tcPr>
                    <a:solidFill>
                      <a:srgbClr val="E9C1F1"/>
                    </a:solidFill>
                  </a:tcPr>
                </a:tc>
                <a:extLst>
                  <a:ext uri="{0D108BD9-81ED-4DB2-BD59-A6C34878D82A}">
                    <a16:rowId xmlns:a16="http://schemas.microsoft.com/office/drawing/2014/main" val="3145108627"/>
                  </a:ext>
                </a:extLst>
              </a:tr>
            </a:tbl>
          </a:graphicData>
        </a:graphic>
      </p:graphicFrame>
      <p:sp>
        <p:nvSpPr>
          <p:cNvPr id="89" name="TextBox 88">
            <a:extLst>
              <a:ext uri="{FF2B5EF4-FFF2-40B4-BE49-F238E27FC236}">
                <a16:creationId xmlns:a16="http://schemas.microsoft.com/office/drawing/2014/main" id="{BC569B3F-4E1F-4E15-80AF-90A585C5A935}"/>
              </a:ext>
            </a:extLst>
          </p:cNvPr>
          <p:cNvSpPr txBox="1"/>
          <p:nvPr/>
        </p:nvSpPr>
        <p:spPr>
          <a:xfrm>
            <a:off x="776900" y="2061447"/>
            <a:ext cx="2427908" cy="1200329"/>
          </a:xfrm>
          <a:prstGeom prst="rect">
            <a:avLst/>
          </a:prstGeom>
          <a:noFill/>
        </p:spPr>
        <p:txBody>
          <a:bodyPr wrap="square" rtlCol="0">
            <a:spAutoFit/>
          </a:bodyPr>
          <a:lstStyle/>
          <a:p>
            <a:r>
              <a:rPr lang="en-GB" sz="1200" b="1" u="sng" dirty="0">
                <a:latin typeface="Century Gothic" panose="020B0502020202020204" pitchFamily="34" charset="0"/>
                <a:hlinkClick r:id="rId2" action="ppaction://hlinksldjump"/>
              </a:rPr>
              <a:t>Task 4- </a:t>
            </a:r>
            <a:r>
              <a:rPr lang="en-GB" sz="1200" dirty="0">
                <a:latin typeface="Century Gothic" panose="020B0502020202020204" pitchFamily="34" charset="0"/>
              </a:rPr>
              <a:t>Look at the image on </a:t>
            </a:r>
            <a:r>
              <a:rPr lang="en-GB" sz="1200" b="1" u="sng" dirty="0">
                <a:latin typeface="Century Gothic" panose="020B0502020202020204" pitchFamily="34" charset="0"/>
              </a:rPr>
              <a:t>Manifest Destiny</a:t>
            </a:r>
            <a:r>
              <a:rPr lang="en-GB" sz="1200" dirty="0">
                <a:latin typeface="Century Gothic" panose="020B0502020202020204" pitchFamily="34" charset="0"/>
              </a:rPr>
              <a:t>. Annotate the image to show what attitudes were about manifest destiny and the west.</a:t>
            </a:r>
          </a:p>
          <a:p>
            <a:endParaRPr lang="en-GB" sz="1200" dirty="0">
              <a:latin typeface="Century Gothic" panose="020B0502020202020204" pitchFamily="34" charset="0"/>
            </a:endParaRPr>
          </a:p>
        </p:txBody>
      </p:sp>
      <p:sp>
        <p:nvSpPr>
          <p:cNvPr id="4" name="TextBox 3">
            <a:extLst>
              <a:ext uri="{FF2B5EF4-FFF2-40B4-BE49-F238E27FC236}">
                <a16:creationId xmlns:a16="http://schemas.microsoft.com/office/drawing/2014/main" id="{E7EBC806-D2D9-4D3A-8C75-555C2FE596EE}"/>
              </a:ext>
            </a:extLst>
          </p:cNvPr>
          <p:cNvSpPr txBox="1"/>
          <p:nvPr/>
        </p:nvSpPr>
        <p:spPr>
          <a:xfrm>
            <a:off x="2281382" y="172398"/>
            <a:ext cx="7592292" cy="523220"/>
          </a:xfrm>
          <a:prstGeom prst="rect">
            <a:avLst/>
          </a:prstGeom>
          <a:solidFill>
            <a:srgbClr val="CC66FF"/>
          </a:solidFill>
          <a:ln w="38100">
            <a:solidFill>
              <a:srgbClr val="0070C0"/>
            </a:solidFill>
          </a:ln>
        </p:spPr>
        <p:txBody>
          <a:bodyPr wrap="square" rtlCol="0">
            <a:spAutoFit/>
          </a:bodyPr>
          <a:lstStyle/>
          <a:p>
            <a:pPr algn="ctr"/>
            <a:r>
              <a:rPr lang="en-GB" sz="2800" b="1" u="sng" dirty="0">
                <a:latin typeface="Century Gothic" panose="020B0502020202020204" pitchFamily="34" charset="0"/>
              </a:rPr>
              <a:t>Y9 History Home Learning; April – May 2020</a:t>
            </a:r>
          </a:p>
        </p:txBody>
      </p:sp>
      <p:sp>
        <p:nvSpPr>
          <p:cNvPr id="75" name="TextBox 74">
            <a:extLst>
              <a:ext uri="{FF2B5EF4-FFF2-40B4-BE49-F238E27FC236}">
                <a16:creationId xmlns:a16="http://schemas.microsoft.com/office/drawing/2014/main" id="{E57E3B03-299E-47BE-B910-560366176969}"/>
              </a:ext>
            </a:extLst>
          </p:cNvPr>
          <p:cNvSpPr txBox="1"/>
          <p:nvPr/>
        </p:nvSpPr>
        <p:spPr>
          <a:xfrm>
            <a:off x="834797" y="5506135"/>
            <a:ext cx="2342991" cy="1200329"/>
          </a:xfrm>
          <a:prstGeom prst="rect">
            <a:avLst/>
          </a:prstGeom>
          <a:noFill/>
        </p:spPr>
        <p:txBody>
          <a:bodyPr wrap="square" rtlCol="0">
            <a:spAutoFit/>
          </a:bodyPr>
          <a:lstStyle/>
          <a:p>
            <a:r>
              <a:rPr lang="en-GB" sz="1200" b="1" u="sng" dirty="0">
                <a:latin typeface="Century Gothic" panose="020B0502020202020204" pitchFamily="34" charset="0"/>
                <a:hlinkClick r:id="rId3" action="ppaction://hlinksldjump"/>
              </a:rPr>
              <a:t>Task 13- </a:t>
            </a:r>
            <a:r>
              <a:rPr lang="en-GB" sz="1200" dirty="0">
                <a:latin typeface="Century Gothic" panose="020B0502020202020204" pitchFamily="34" charset="0"/>
              </a:rPr>
              <a:t>Create one tweet for  each of the key events around the early Indian Wars. Ensure the tweet summarises the key </a:t>
            </a:r>
            <a:r>
              <a:rPr lang="en-GB" sz="1200" b="1" dirty="0">
                <a:latin typeface="Century Gothic" panose="020B0502020202020204" pitchFamily="34" charset="0"/>
              </a:rPr>
              <a:t>cause/event/consequences.</a:t>
            </a:r>
          </a:p>
        </p:txBody>
      </p:sp>
      <p:pic>
        <p:nvPicPr>
          <p:cNvPr id="76" name="Picture 75">
            <a:extLst>
              <a:ext uri="{FF2B5EF4-FFF2-40B4-BE49-F238E27FC236}">
                <a16:creationId xmlns:a16="http://schemas.microsoft.com/office/drawing/2014/main" id="{6EA253E2-051B-4284-AFE6-7F409ADEB547}"/>
              </a:ext>
            </a:extLst>
          </p:cNvPr>
          <p:cNvPicPr/>
          <p:nvPr/>
        </p:nvPicPr>
        <p:blipFill rotWithShape="1">
          <a:blip r:embed="rId4">
            <a:extLst>
              <a:ext uri="{28A0092B-C50C-407E-A947-70E740481C1C}">
                <a14:useLocalDpi xmlns:a14="http://schemas.microsoft.com/office/drawing/2010/main" val="0"/>
              </a:ext>
            </a:extLst>
          </a:blip>
          <a:srcRect l="20751" t="54076" r="74442" b="36831"/>
          <a:stretch/>
        </p:blipFill>
        <p:spPr bwMode="auto">
          <a:xfrm>
            <a:off x="387122" y="5568410"/>
            <a:ext cx="447675" cy="475615"/>
          </a:xfrm>
          <a:prstGeom prst="rect">
            <a:avLst/>
          </a:prstGeom>
          <a:noFill/>
          <a:ln>
            <a:noFill/>
          </a:ln>
          <a:extLst>
            <a:ext uri="{53640926-AAD7-44D8-BBD7-CCE9431645EC}">
              <a14:shadowObscured xmlns:a14="http://schemas.microsoft.com/office/drawing/2010/main"/>
            </a:ext>
          </a:extLst>
        </p:spPr>
      </p:pic>
      <p:pic>
        <p:nvPicPr>
          <p:cNvPr id="77" name="Picture 76">
            <a:extLst>
              <a:ext uri="{FF2B5EF4-FFF2-40B4-BE49-F238E27FC236}">
                <a16:creationId xmlns:a16="http://schemas.microsoft.com/office/drawing/2014/main" id="{5500BB72-46A7-4FF6-95AA-8F4A58C0935C}"/>
              </a:ext>
            </a:extLst>
          </p:cNvPr>
          <p:cNvPicPr/>
          <p:nvPr/>
        </p:nvPicPr>
        <p:blipFill rotWithShape="1">
          <a:blip r:embed="rId4">
            <a:extLst>
              <a:ext uri="{28A0092B-C50C-407E-A947-70E740481C1C}">
                <a14:useLocalDpi xmlns:a14="http://schemas.microsoft.com/office/drawing/2010/main" val="0"/>
              </a:ext>
            </a:extLst>
          </a:blip>
          <a:srcRect l="43249" t="54258" r="52456" b="37013"/>
          <a:stretch/>
        </p:blipFill>
        <p:spPr bwMode="auto">
          <a:xfrm>
            <a:off x="367144" y="3256591"/>
            <a:ext cx="434975" cy="475614"/>
          </a:xfrm>
          <a:prstGeom prst="rect">
            <a:avLst/>
          </a:prstGeom>
          <a:noFill/>
          <a:ln>
            <a:noFill/>
          </a:ln>
          <a:extLst>
            <a:ext uri="{53640926-AAD7-44D8-BBD7-CCE9431645EC}">
              <a14:shadowObscured xmlns:a14="http://schemas.microsoft.com/office/drawing/2010/main"/>
            </a:ext>
          </a:extLst>
        </p:spPr>
      </p:pic>
      <p:sp>
        <p:nvSpPr>
          <p:cNvPr id="78" name="TextBox 77">
            <a:extLst>
              <a:ext uri="{FF2B5EF4-FFF2-40B4-BE49-F238E27FC236}">
                <a16:creationId xmlns:a16="http://schemas.microsoft.com/office/drawing/2014/main" id="{C6EA945C-19F9-4886-B966-1B1E35A04A9A}"/>
              </a:ext>
            </a:extLst>
          </p:cNvPr>
          <p:cNvSpPr txBox="1"/>
          <p:nvPr/>
        </p:nvSpPr>
        <p:spPr>
          <a:xfrm>
            <a:off x="799388" y="3163110"/>
            <a:ext cx="2433229" cy="1200329"/>
          </a:xfrm>
          <a:prstGeom prst="rect">
            <a:avLst/>
          </a:prstGeom>
          <a:noFill/>
        </p:spPr>
        <p:txBody>
          <a:bodyPr wrap="square" rtlCol="0">
            <a:spAutoFit/>
          </a:bodyPr>
          <a:lstStyle/>
          <a:p>
            <a:r>
              <a:rPr lang="en-GB" sz="1200" b="1" u="sng" dirty="0">
                <a:latin typeface="Century Gothic" panose="020B0502020202020204" pitchFamily="34" charset="0"/>
                <a:hlinkClick r:id="rId5" action="ppaction://hlinksldjump"/>
              </a:rPr>
              <a:t>Task 7- </a:t>
            </a:r>
            <a:r>
              <a:rPr lang="en-GB" sz="1200" dirty="0">
                <a:latin typeface="Century Gothic" panose="020B0502020202020204" pitchFamily="34" charset="0"/>
              </a:rPr>
              <a:t>Answer questions 1 and 2 about the Gold Rush of 1848- 1849. </a:t>
            </a:r>
          </a:p>
          <a:p>
            <a:r>
              <a:rPr lang="en-GB" sz="1200" dirty="0">
                <a:latin typeface="Century Gothic" panose="020B0502020202020204" pitchFamily="34" charset="0"/>
              </a:rPr>
              <a:t>Remember to write in full sentences and to use source </a:t>
            </a:r>
            <a:r>
              <a:rPr lang="en-GB" sz="1200" b="1" u="sng" dirty="0">
                <a:latin typeface="Century Gothic" panose="020B0502020202020204" pitchFamily="34" charset="0"/>
              </a:rPr>
              <a:t>content</a:t>
            </a:r>
            <a:r>
              <a:rPr lang="en-GB" sz="1200" dirty="0">
                <a:latin typeface="Century Gothic" panose="020B0502020202020204" pitchFamily="34" charset="0"/>
              </a:rPr>
              <a:t> and </a:t>
            </a:r>
            <a:r>
              <a:rPr lang="en-GB" sz="1200" b="1" u="sng" dirty="0">
                <a:latin typeface="Century Gothic" panose="020B0502020202020204" pitchFamily="34" charset="0"/>
              </a:rPr>
              <a:t>provenance</a:t>
            </a:r>
            <a:r>
              <a:rPr lang="en-GB" sz="1200" dirty="0">
                <a:latin typeface="Century Gothic" panose="020B0502020202020204" pitchFamily="34" charset="0"/>
              </a:rPr>
              <a:t>.</a:t>
            </a:r>
          </a:p>
        </p:txBody>
      </p:sp>
      <p:pic>
        <p:nvPicPr>
          <p:cNvPr id="79" name="Picture 9">
            <a:extLst>
              <a:ext uri="{FF2B5EF4-FFF2-40B4-BE49-F238E27FC236}">
                <a16:creationId xmlns:a16="http://schemas.microsoft.com/office/drawing/2014/main" id="{C97301F4-F713-4AD5-B643-B0AD3A1EB50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67144" y="974725"/>
            <a:ext cx="434975" cy="422275"/>
          </a:xfrm>
          <a:prstGeom prst="rect">
            <a:avLst/>
          </a:prstGeom>
          <a:noFill/>
          <a:extLst>
            <a:ext uri="{909E8E84-426E-40DD-AFC4-6F175D3DCCD1}">
              <a14:hiddenFill xmlns:a14="http://schemas.microsoft.com/office/drawing/2010/main">
                <a:solidFill>
                  <a:srgbClr val="FFFFFF"/>
                </a:solidFill>
              </a14:hiddenFill>
            </a:ext>
          </a:extLst>
        </p:spPr>
      </p:pic>
      <p:sp>
        <p:nvSpPr>
          <p:cNvPr id="80" name="TextBox 79">
            <a:extLst>
              <a:ext uri="{FF2B5EF4-FFF2-40B4-BE49-F238E27FC236}">
                <a16:creationId xmlns:a16="http://schemas.microsoft.com/office/drawing/2014/main" id="{564F51C5-37CF-4DC5-8F39-438538BBD956}"/>
              </a:ext>
            </a:extLst>
          </p:cNvPr>
          <p:cNvSpPr txBox="1"/>
          <p:nvPr/>
        </p:nvSpPr>
        <p:spPr>
          <a:xfrm>
            <a:off x="799388" y="920389"/>
            <a:ext cx="2240664" cy="1015663"/>
          </a:xfrm>
          <a:prstGeom prst="rect">
            <a:avLst/>
          </a:prstGeom>
          <a:noFill/>
        </p:spPr>
        <p:txBody>
          <a:bodyPr wrap="square" rtlCol="0">
            <a:spAutoFit/>
          </a:bodyPr>
          <a:lstStyle/>
          <a:p>
            <a:r>
              <a:rPr lang="en-GB" sz="1200" b="1" u="sng" dirty="0">
                <a:latin typeface="Century Gothic" panose="020B0502020202020204" pitchFamily="34" charset="0"/>
                <a:hlinkClick r:id="rId7" action="ppaction://hlinksldjump"/>
              </a:rPr>
              <a:t>Task 1-</a:t>
            </a:r>
            <a:r>
              <a:rPr lang="en-GB" sz="1200" dirty="0">
                <a:latin typeface="Century Gothic" panose="020B0502020202020204" pitchFamily="34" charset="0"/>
                <a:hlinkClick r:id="rId7" action="ppaction://hlinksldjump"/>
              </a:rPr>
              <a:t> </a:t>
            </a:r>
            <a:r>
              <a:rPr lang="en-GB" sz="1200" dirty="0">
                <a:latin typeface="Century Gothic" panose="020B0502020202020204" pitchFamily="34" charset="0"/>
              </a:rPr>
              <a:t>Look on the internet. Who were Lewis and Clarke and how did they have an impact on Westward movement?</a:t>
            </a:r>
          </a:p>
        </p:txBody>
      </p:sp>
      <p:sp>
        <p:nvSpPr>
          <p:cNvPr id="81" name="TextBox 80">
            <a:extLst>
              <a:ext uri="{FF2B5EF4-FFF2-40B4-BE49-F238E27FC236}">
                <a16:creationId xmlns:a16="http://schemas.microsoft.com/office/drawing/2014/main" id="{CCCA7C02-DE31-42EC-8453-2E9B339D469E}"/>
              </a:ext>
            </a:extLst>
          </p:cNvPr>
          <p:cNvSpPr txBox="1"/>
          <p:nvPr/>
        </p:nvSpPr>
        <p:spPr>
          <a:xfrm>
            <a:off x="3708289" y="926378"/>
            <a:ext cx="2380618" cy="1015663"/>
          </a:xfrm>
          <a:prstGeom prst="rect">
            <a:avLst/>
          </a:prstGeom>
          <a:noFill/>
        </p:spPr>
        <p:txBody>
          <a:bodyPr wrap="square" rtlCol="0">
            <a:spAutoFit/>
          </a:bodyPr>
          <a:lstStyle/>
          <a:p>
            <a:r>
              <a:rPr lang="en-GB" sz="1200" b="1" u="sng" dirty="0">
                <a:latin typeface="Century Gothic" panose="020B0502020202020204" pitchFamily="34" charset="0"/>
                <a:hlinkClick r:id="rId8" action="ppaction://hlinksldjump"/>
              </a:rPr>
              <a:t>Task 2-</a:t>
            </a:r>
            <a:r>
              <a:rPr lang="en-GB" sz="1200" dirty="0">
                <a:latin typeface="Century Gothic" panose="020B0502020202020204" pitchFamily="34" charset="0"/>
                <a:hlinkClick r:id="rId8" action="ppaction://hlinksldjump"/>
              </a:rPr>
              <a:t> </a:t>
            </a:r>
            <a:r>
              <a:rPr lang="en-GB" sz="1200" dirty="0">
                <a:latin typeface="Century Gothic" panose="020B0502020202020204" pitchFamily="34" charset="0"/>
              </a:rPr>
              <a:t>Imagine you are an early settler who has moved west. Write a letter </a:t>
            </a:r>
            <a:r>
              <a:rPr lang="en-GB" sz="1200" b="1" u="sng" dirty="0">
                <a:latin typeface="Century Gothic" panose="020B0502020202020204" pitchFamily="34" charset="0"/>
              </a:rPr>
              <a:t>explaining</a:t>
            </a:r>
            <a:r>
              <a:rPr lang="en-GB" sz="1200" dirty="0">
                <a:latin typeface="Century Gothic" panose="020B0502020202020204" pitchFamily="34" charset="0"/>
              </a:rPr>
              <a:t> why it is so difficult to settle on the land there. 3 paras.</a:t>
            </a:r>
          </a:p>
        </p:txBody>
      </p:sp>
      <p:pic>
        <p:nvPicPr>
          <p:cNvPr id="82" name="Picture 81">
            <a:extLst>
              <a:ext uri="{FF2B5EF4-FFF2-40B4-BE49-F238E27FC236}">
                <a16:creationId xmlns:a16="http://schemas.microsoft.com/office/drawing/2014/main" id="{A8EA1E78-AB72-4BA5-883B-B324A58402DD}"/>
              </a:ext>
            </a:extLst>
          </p:cNvPr>
          <p:cNvPicPr/>
          <p:nvPr/>
        </p:nvPicPr>
        <p:blipFill rotWithShape="1">
          <a:blip r:embed="rId4">
            <a:extLst>
              <a:ext uri="{28A0092B-C50C-407E-A947-70E740481C1C}">
                <a14:useLocalDpi xmlns:a14="http://schemas.microsoft.com/office/drawing/2010/main" val="0"/>
              </a:ext>
            </a:extLst>
          </a:blip>
          <a:srcRect l="20751" t="54076" r="74442" b="36831"/>
          <a:stretch/>
        </p:blipFill>
        <p:spPr bwMode="auto">
          <a:xfrm>
            <a:off x="3277752" y="951649"/>
            <a:ext cx="447675" cy="475615"/>
          </a:xfrm>
          <a:prstGeom prst="rect">
            <a:avLst/>
          </a:prstGeom>
          <a:noFill/>
          <a:ln>
            <a:noFill/>
          </a:ln>
          <a:extLst>
            <a:ext uri="{53640926-AAD7-44D8-BBD7-CCE9431645EC}">
              <a14:shadowObscured xmlns:a14="http://schemas.microsoft.com/office/drawing/2010/main"/>
            </a:ext>
          </a:extLst>
        </p:spPr>
      </p:pic>
      <p:pic>
        <p:nvPicPr>
          <p:cNvPr id="83" name="Picture 82">
            <a:extLst>
              <a:ext uri="{FF2B5EF4-FFF2-40B4-BE49-F238E27FC236}">
                <a16:creationId xmlns:a16="http://schemas.microsoft.com/office/drawing/2014/main" id="{B9291267-B734-47DD-9283-E3B605A9B40B}"/>
              </a:ext>
            </a:extLst>
          </p:cNvPr>
          <p:cNvPicPr/>
          <p:nvPr/>
        </p:nvPicPr>
        <p:blipFill rotWithShape="1">
          <a:blip r:embed="rId4">
            <a:extLst>
              <a:ext uri="{28A0092B-C50C-407E-A947-70E740481C1C}">
                <a14:useLocalDpi xmlns:a14="http://schemas.microsoft.com/office/drawing/2010/main" val="0"/>
              </a:ext>
            </a:extLst>
          </a:blip>
          <a:srcRect l="43249" t="54258" r="52456" b="37013"/>
          <a:stretch/>
        </p:blipFill>
        <p:spPr bwMode="auto">
          <a:xfrm>
            <a:off x="3281588" y="3241942"/>
            <a:ext cx="434975" cy="475614"/>
          </a:xfrm>
          <a:prstGeom prst="rect">
            <a:avLst/>
          </a:prstGeom>
          <a:noFill/>
          <a:ln>
            <a:noFill/>
          </a:ln>
          <a:extLst>
            <a:ext uri="{53640926-AAD7-44D8-BBD7-CCE9431645EC}">
              <a14:shadowObscured xmlns:a14="http://schemas.microsoft.com/office/drawing/2010/main"/>
            </a:ext>
          </a:extLst>
        </p:spPr>
      </p:pic>
      <p:pic>
        <p:nvPicPr>
          <p:cNvPr id="85" name="Picture 84">
            <a:extLst>
              <a:ext uri="{FF2B5EF4-FFF2-40B4-BE49-F238E27FC236}">
                <a16:creationId xmlns:a16="http://schemas.microsoft.com/office/drawing/2014/main" id="{08745E32-856D-432C-B5A8-393CDFB0D00C}"/>
              </a:ext>
            </a:extLst>
          </p:cNvPr>
          <p:cNvPicPr/>
          <p:nvPr/>
        </p:nvPicPr>
        <p:blipFill rotWithShape="1">
          <a:blip r:embed="rId4">
            <a:extLst>
              <a:ext uri="{28A0092B-C50C-407E-A947-70E740481C1C}">
                <a14:useLocalDpi xmlns:a14="http://schemas.microsoft.com/office/drawing/2010/main" val="0"/>
              </a:ext>
            </a:extLst>
          </a:blip>
          <a:srcRect l="42942" t="38436" r="52354" b="52654"/>
          <a:stretch/>
        </p:blipFill>
        <p:spPr bwMode="auto">
          <a:xfrm>
            <a:off x="6159175" y="961018"/>
            <a:ext cx="438150" cy="466090"/>
          </a:xfrm>
          <a:prstGeom prst="rect">
            <a:avLst/>
          </a:prstGeom>
          <a:noFill/>
          <a:ln>
            <a:noFill/>
          </a:ln>
          <a:extLst>
            <a:ext uri="{53640926-AAD7-44D8-BBD7-CCE9431645EC}">
              <a14:shadowObscured xmlns:a14="http://schemas.microsoft.com/office/drawing/2010/main"/>
            </a:ext>
          </a:extLst>
        </p:spPr>
      </p:pic>
      <p:sp>
        <p:nvSpPr>
          <p:cNvPr id="86" name="TextBox 85">
            <a:extLst>
              <a:ext uri="{FF2B5EF4-FFF2-40B4-BE49-F238E27FC236}">
                <a16:creationId xmlns:a16="http://schemas.microsoft.com/office/drawing/2014/main" id="{5A3B4154-F9C9-4E52-AA05-28EC255F0726}"/>
              </a:ext>
            </a:extLst>
          </p:cNvPr>
          <p:cNvSpPr txBox="1"/>
          <p:nvPr/>
        </p:nvSpPr>
        <p:spPr>
          <a:xfrm>
            <a:off x="6567794" y="887095"/>
            <a:ext cx="2375872" cy="1200329"/>
          </a:xfrm>
          <a:prstGeom prst="rect">
            <a:avLst/>
          </a:prstGeom>
          <a:noFill/>
        </p:spPr>
        <p:txBody>
          <a:bodyPr wrap="square" rtlCol="0">
            <a:spAutoFit/>
          </a:bodyPr>
          <a:lstStyle/>
          <a:p>
            <a:r>
              <a:rPr lang="en-GB" sz="1200" b="1" u="sng" dirty="0">
                <a:latin typeface="Century Gothic" panose="020B0502020202020204" pitchFamily="34" charset="0"/>
                <a:hlinkClick r:id="rId9" action="ppaction://hlinksldjump"/>
              </a:rPr>
              <a:t>Task 3-</a:t>
            </a:r>
            <a:r>
              <a:rPr lang="en-GB" sz="1200" dirty="0">
                <a:latin typeface="Century Gothic" panose="020B0502020202020204" pitchFamily="34" charset="0"/>
                <a:hlinkClick r:id="rId9" action="ppaction://hlinksldjump"/>
              </a:rPr>
              <a:t> </a:t>
            </a:r>
            <a:r>
              <a:rPr lang="en-GB" sz="1200" dirty="0">
                <a:latin typeface="Century Gothic" panose="020B0502020202020204" pitchFamily="34" charset="0"/>
              </a:rPr>
              <a:t>Complete the ‘early settlers’ quick quiz  questions by clicking on the task hyperlink. Provide quick answers to the questions and submit to your teacher.</a:t>
            </a:r>
          </a:p>
        </p:txBody>
      </p:sp>
      <p:sp>
        <p:nvSpPr>
          <p:cNvPr id="87" name="TextBox 86">
            <a:extLst>
              <a:ext uri="{FF2B5EF4-FFF2-40B4-BE49-F238E27FC236}">
                <a16:creationId xmlns:a16="http://schemas.microsoft.com/office/drawing/2014/main" id="{CAF6B888-A727-46A4-AA15-981C34A72346}"/>
              </a:ext>
            </a:extLst>
          </p:cNvPr>
          <p:cNvSpPr txBox="1"/>
          <p:nvPr/>
        </p:nvSpPr>
        <p:spPr>
          <a:xfrm>
            <a:off x="3757004" y="3163895"/>
            <a:ext cx="2427908" cy="1200329"/>
          </a:xfrm>
          <a:prstGeom prst="rect">
            <a:avLst/>
          </a:prstGeom>
          <a:noFill/>
        </p:spPr>
        <p:txBody>
          <a:bodyPr wrap="square" rtlCol="0">
            <a:spAutoFit/>
          </a:bodyPr>
          <a:lstStyle/>
          <a:p>
            <a:r>
              <a:rPr lang="en-GB" sz="1200" b="1" u="sng" dirty="0">
                <a:latin typeface="Century Gothic" panose="020B0502020202020204" pitchFamily="34" charset="0"/>
                <a:hlinkClick r:id="rId10" action="ppaction://hlinksldjump"/>
              </a:rPr>
              <a:t>Task 8- </a:t>
            </a:r>
            <a:r>
              <a:rPr lang="en-GB" sz="1200" dirty="0">
                <a:latin typeface="Century Gothic" panose="020B0502020202020204" pitchFamily="34" charset="0"/>
              </a:rPr>
              <a:t>Answer question 3 about the Gold Rush of 1848- 1849. </a:t>
            </a:r>
          </a:p>
          <a:p>
            <a:r>
              <a:rPr lang="en-GB" sz="1200" dirty="0">
                <a:latin typeface="Century Gothic" panose="020B0502020202020204" pitchFamily="34" charset="0"/>
              </a:rPr>
              <a:t>Remember to write in full sentences and to use source content and knowledge.</a:t>
            </a:r>
          </a:p>
        </p:txBody>
      </p:sp>
      <p:pic>
        <p:nvPicPr>
          <p:cNvPr id="88" name="Picture 87">
            <a:extLst>
              <a:ext uri="{FF2B5EF4-FFF2-40B4-BE49-F238E27FC236}">
                <a16:creationId xmlns:a16="http://schemas.microsoft.com/office/drawing/2014/main" id="{A2FACAB6-EE67-42DF-859F-DD132DC7DF32}"/>
              </a:ext>
            </a:extLst>
          </p:cNvPr>
          <p:cNvPicPr>
            <a:picLocks noChangeAspect="1"/>
          </p:cNvPicPr>
          <p:nvPr/>
        </p:nvPicPr>
        <p:blipFill>
          <a:blip r:embed="rId11">
            <a:extLst>
              <a:ext uri="{28A0092B-C50C-407E-A947-70E740481C1C}">
                <a14:useLocalDpi xmlns:a14="http://schemas.microsoft.com/office/drawing/2010/main" val="0"/>
              </a:ext>
              <a:ext uri="{837473B0-CC2E-450A-ABE3-18F120FF3D39}">
                <a1611:picAttrSrcUrl xmlns:a1611="http://schemas.microsoft.com/office/drawing/2016/11/main" r:id="rId12"/>
              </a:ext>
            </a:extLst>
          </a:blip>
          <a:stretch>
            <a:fillRect/>
          </a:stretch>
        </p:blipFill>
        <p:spPr>
          <a:xfrm>
            <a:off x="381552" y="2123733"/>
            <a:ext cx="454863" cy="475615"/>
          </a:xfrm>
          <a:prstGeom prst="rect">
            <a:avLst/>
          </a:prstGeom>
          <a:solidFill>
            <a:schemeClr val="bg1"/>
          </a:solidFill>
        </p:spPr>
      </p:pic>
      <p:pic>
        <p:nvPicPr>
          <p:cNvPr id="90" name="Picture 89">
            <a:extLst>
              <a:ext uri="{FF2B5EF4-FFF2-40B4-BE49-F238E27FC236}">
                <a16:creationId xmlns:a16="http://schemas.microsoft.com/office/drawing/2014/main" id="{5A5D2E46-180A-4D70-901E-456993AC7127}"/>
              </a:ext>
            </a:extLst>
          </p:cNvPr>
          <p:cNvPicPr>
            <a:picLocks noChangeAspect="1"/>
          </p:cNvPicPr>
          <p:nvPr/>
        </p:nvPicPr>
        <p:blipFill>
          <a:blip r:embed="rId13">
            <a:extLst>
              <a:ext uri="{28A0092B-C50C-407E-A947-70E740481C1C}">
                <a14:useLocalDpi xmlns:a14="http://schemas.microsoft.com/office/drawing/2010/main" val="0"/>
              </a:ext>
              <a:ext uri="{837473B0-CC2E-450A-ABE3-18F120FF3D39}">
                <a1611:picAttrSrcUrl xmlns:a1611="http://schemas.microsoft.com/office/drawing/2016/11/main" r:id="rId14"/>
              </a:ext>
            </a:extLst>
          </a:blip>
          <a:stretch>
            <a:fillRect/>
          </a:stretch>
        </p:blipFill>
        <p:spPr>
          <a:xfrm flipH="1">
            <a:off x="3244285" y="2112950"/>
            <a:ext cx="438150" cy="401784"/>
          </a:xfrm>
          <a:prstGeom prst="rect">
            <a:avLst/>
          </a:prstGeom>
          <a:solidFill>
            <a:schemeClr val="bg1"/>
          </a:solidFill>
        </p:spPr>
      </p:pic>
      <p:sp>
        <p:nvSpPr>
          <p:cNvPr id="91" name="TextBox 90">
            <a:extLst>
              <a:ext uri="{FF2B5EF4-FFF2-40B4-BE49-F238E27FC236}">
                <a16:creationId xmlns:a16="http://schemas.microsoft.com/office/drawing/2014/main" id="{88905549-4241-4F0E-A824-728EF1FDAD54}"/>
              </a:ext>
            </a:extLst>
          </p:cNvPr>
          <p:cNvSpPr txBox="1"/>
          <p:nvPr/>
        </p:nvSpPr>
        <p:spPr>
          <a:xfrm>
            <a:off x="3685852" y="2036859"/>
            <a:ext cx="2421719" cy="1200329"/>
          </a:xfrm>
          <a:prstGeom prst="rect">
            <a:avLst/>
          </a:prstGeom>
          <a:noFill/>
        </p:spPr>
        <p:txBody>
          <a:bodyPr wrap="square" rtlCol="0">
            <a:spAutoFit/>
          </a:bodyPr>
          <a:lstStyle/>
          <a:p>
            <a:r>
              <a:rPr lang="en-GB" sz="1200" b="1" u="sng" dirty="0">
                <a:latin typeface="Century Gothic" panose="020B0502020202020204" pitchFamily="34" charset="0"/>
                <a:hlinkClick r:id="rId15" action="ppaction://hlinksldjump"/>
              </a:rPr>
              <a:t>Task 5-</a:t>
            </a:r>
            <a:r>
              <a:rPr lang="en-GB" sz="1200" dirty="0">
                <a:latin typeface="Century Gothic" panose="020B0502020202020204" pitchFamily="34" charset="0"/>
                <a:hlinkClick r:id="rId15" action="ppaction://hlinksldjump"/>
              </a:rPr>
              <a:t> </a:t>
            </a:r>
            <a:r>
              <a:rPr lang="en-GB" sz="1200" dirty="0">
                <a:latin typeface="Century Gothic" panose="020B0502020202020204" pitchFamily="34" charset="0"/>
              </a:rPr>
              <a:t>‘Mountain Men were a </a:t>
            </a:r>
            <a:r>
              <a:rPr lang="en-GB" sz="1200" b="1" u="sng" dirty="0">
                <a:latin typeface="Century Gothic" panose="020B0502020202020204" pitchFamily="34" charset="0"/>
              </a:rPr>
              <a:t>significant</a:t>
            </a:r>
            <a:r>
              <a:rPr lang="en-GB" sz="1200" dirty="0">
                <a:latin typeface="Century Gothic" panose="020B0502020202020204" pitchFamily="34" charset="0"/>
              </a:rPr>
              <a:t> cause of westward migration in the USA.’ Discuss.</a:t>
            </a:r>
            <a:br>
              <a:rPr lang="en-GB" sz="1200" dirty="0">
                <a:latin typeface="Century Gothic" panose="020B0502020202020204" pitchFamily="34" charset="0"/>
              </a:rPr>
            </a:br>
            <a:r>
              <a:rPr lang="en-GB" sz="1200" dirty="0">
                <a:latin typeface="Century Gothic" panose="020B0502020202020204" pitchFamily="34" charset="0"/>
              </a:rPr>
              <a:t>You can record key parts of your discussion.</a:t>
            </a:r>
          </a:p>
        </p:txBody>
      </p:sp>
      <p:sp>
        <p:nvSpPr>
          <p:cNvPr id="94" name="TextBox 93">
            <a:extLst>
              <a:ext uri="{FF2B5EF4-FFF2-40B4-BE49-F238E27FC236}">
                <a16:creationId xmlns:a16="http://schemas.microsoft.com/office/drawing/2014/main" id="{71087338-2833-4DE2-B4DC-0E8A3C4F10E8}"/>
              </a:ext>
            </a:extLst>
          </p:cNvPr>
          <p:cNvSpPr txBox="1"/>
          <p:nvPr/>
        </p:nvSpPr>
        <p:spPr>
          <a:xfrm>
            <a:off x="6579269" y="2043530"/>
            <a:ext cx="2421719" cy="1015663"/>
          </a:xfrm>
          <a:prstGeom prst="rect">
            <a:avLst/>
          </a:prstGeom>
          <a:noFill/>
        </p:spPr>
        <p:txBody>
          <a:bodyPr wrap="square" rtlCol="0">
            <a:spAutoFit/>
          </a:bodyPr>
          <a:lstStyle/>
          <a:p>
            <a:r>
              <a:rPr lang="en-GB" sz="1200" b="1" u="sng" dirty="0">
                <a:latin typeface="Century Gothic" panose="020B0502020202020204" pitchFamily="34" charset="0"/>
                <a:hlinkClick r:id="rId16" action="ppaction://hlinksldjump"/>
              </a:rPr>
              <a:t>Task 6-</a:t>
            </a:r>
            <a:r>
              <a:rPr lang="en-GB" sz="1200" dirty="0">
                <a:latin typeface="Century Gothic" panose="020B0502020202020204" pitchFamily="34" charset="0"/>
                <a:hlinkClick r:id="rId16" action="ppaction://hlinksldjump"/>
              </a:rPr>
              <a:t> </a:t>
            </a:r>
            <a:r>
              <a:rPr lang="en-GB" sz="1200" dirty="0">
                <a:latin typeface="Century Gothic" panose="020B0502020202020204" pitchFamily="34" charset="0"/>
              </a:rPr>
              <a:t>Research one of the families below and their journey westward. Record your findings as you wish.</a:t>
            </a:r>
          </a:p>
          <a:p>
            <a:r>
              <a:rPr lang="en-GB" sz="1200" dirty="0">
                <a:latin typeface="Century Gothic" panose="020B0502020202020204" pitchFamily="34" charset="0"/>
              </a:rPr>
              <a:t>Families: *Sagar or *Donner</a:t>
            </a:r>
          </a:p>
        </p:txBody>
      </p:sp>
      <p:pic>
        <p:nvPicPr>
          <p:cNvPr id="95" name="Picture 9">
            <a:extLst>
              <a:ext uri="{FF2B5EF4-FFF2-40B4-BE49-F238E27FC236}">
                <a16:creationId xmlns:a16="http://schemas.microsoft.com/office/drawing/2014/main" id="{0E40A67D-D3B7-49E4-868E-01D6ECDA6631}"/>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153640" y="2104722"/>
            <a:ext cx="434975" cy="422275"/>
          </a:xfrm>
          <a:prstGeom prst="rect">
            <a:avLst/>
          </a:prstGeom>
          <a:noFill/>
          <a:extLst>
            <a:ext uri="{909E8E84-426E-40DD-AFC4-6F175D3DCCD1}">
              <a14:hiddenFill xmlns:a14="http://schemas.microsoft.com/office/drawing/2010/main">
                <a:solidFill>
                  <a:srgbClr val="FFFFFF"/>
                </a:solidFill>
              </a14:hiddenFill>
            </a:ext>
          </a:extLst>
        </p:spPr>
      </p:pic>
      <p:pic>
        <p:nvPicPr>
          <p:cNvPr id="96" name="Picture 95">
            <a:extLst>
              <a:ext uri="{FF2B5EF4-FFF2-40B4-BE49-F238E27FC236}">
                <a16:creationId xmlns:a16="http://schemas.microsoft.com/office/drawing/2014/main" id="{76CBE6D5-F959-45DB-B651-2DA6CE707CE1}"/>
              </a:ext>
            </a:extLst>
          </p:cNvPr>
          <p:cNvPicPr/>
          <p:nvPr/>
        </p:nvPicPr>
        <p:blipFill rotWithShape="1">
          <a:blip r:embed="rId4">
            <a:extLst>
              <a:ext uri="{28A0092B-C50C-407E-A947-70E740481C1C}">
                <a14:useLocalDpi xmlns:a14="http://schemas.microsoft.com/office/drawing/2010/main" val="0"/>
              </a:ext>
            </a:extLst>
          </a:blip>
          <a:srcRect l="42942" t="38436" r="52354" b="52654"/>
          <a:stretch/>
        </p:blipFill>
        <p:spPr bwMode="auto">
          <a:xfrm>
            <a:off x="3251416" y="5568410"/>
            <a:ext cx="438150" cy="466090"/>
          </a:xfrm>
          <a:prstGeom prst="rect">
            <a:avLst/>
          </a:prstGeom>
          <a:noFill/>
          <a:ln>
            <a:noFill/>
          </a:ln>
          <a:extLst>
            <a:ext uri="{53640926-AAD7-44D8-BBD7-CCE9431645EC}">
              <a14:shadowObscured xmlns:a14="http://schemas.microsoft.com/office/drawing/2010/main"/>
            </a:ext>
          </a:extLst>
        </p:spPr>
      </p:pic>
      <p:sp>
        <p:nvSpPr>
          <p:cNvPr id="97" name="TextBox 96">
            <a:extLst>
              <a:ext uri="{FF2B5EF4-FFF2-40B4-BE49-F238E27FC236}">
                <a16:creationId xmlns:a16="http://schemas.microsoft.com/office/drawing/2014/main" id="{D4D0CFDD-6D09-4CFC-8330-BB46FA02F3A8}"/>
              </a:ext>
            </a:extLst>
          </p:cNvPr>
          <p:cNvSpPr txBox="1"/>
          <p:nvPr/>
        </p:nvSpPr>
        <p:spPr>
          <a:xfrm>
            <a:off x="3679924" y="5484328"/>
            <a:ext cx="2375872" cy="1200329"/>
          </a:xfrm>
          <a:prstGeom prst="rect">
            <a:avLst/>
          </a:prstGeom>
          <a:noFill/>
        </p:spPr>
        <p:txBody>
          <a:bodyPr wrap="square" rtlCol="0">
            <a:spAutoFit/>
          </a:bodyPr>
          <a:lstStyle/>
          <a:p>
            <a:r>
              <a:rPr lang="en-GB" sz="1200" b="1" u="sng" dirty="0">
                <a:latin typeface="Century Gothic" panose="020B0502020202020204" pitchFamily="34" charset="0"/>
                <a:hlinkClick r:id="rId17" action="ppaction://hlinksldjump"/>
              </a:rPr>
              <a:t>Task 14-</a:t>
            </a:r>
            <a:r>
              <a:rPr lang="en-GB" sz="1200" dirty="0">
                <a:latin typeface="Century Gothic" panose="020B0502020202020204" pitchFamily="34" charset="0"/>
                <a:hlinkClick r:id="rId17" action="ppaction://hlinksldjump"/>
              </a:rPr>
              <a:t> </a:t>
            </a:r>
            <a:r>
              <a:rPr lang="en-GB" sz="1200" dirty="0">
                <a:latin typeface="Century Gothic" panose="020B0502020202020204" pitchFamily="34" charset="0"/>
              </a:rPr>
              <a:t>Complete the ‘early wars’ quick quiz  questions by clicking on the task hyperlink. Provide quick answers to the questions and submit to your teacher.</a:t>
            </a:r>
          </a:p>
        </p:txBody>
      </p:sp>
      <p:sp>
        <p:nvSpPr>
          <p:cNvPr id="98" name="TextBox 97">
            <a:extLst>
              <a:ext uri="{FF2B5EF4-FFF2-40B4-BE49-F238E27FC236}">
                <a16:creationId xmlns:a16="http://schemas.microsoft.com/office/drawing/2014/main" id="{C9809D82-F1EC-4DF6-B833-2C44D1F711AC}"/>
              </a:ext>
            </a:extLst>
          </p:cNvPr>
          <p:cNvSpPr txBox="1"/>
          <p:nvPr/>
        </p:nvSpPr>
        <p:spPr>
          <a:xfrm>
            <a:off x="6579269" y="3177320"/>
            <a:ext cx="2427908" cy="1200329"/>
          </a:xfrm>
          <a:prstGeom prst="rect">
            <a:avLst/>
          </a:prstGeom>
          <a:noFill/>
        </p:spPr>
        <p:txBody>
          <a:bodyPr wrap="square" rtlCol="0">
            <a:spAutoFit/>
          </a:bodyPr>
          <a:lstStyle/>
          <a:p>
            <a:r>
              <a:rPr lang="en-GB" sz="1200" b="1" u="sng" dirty="0">
                <a:latin typeface="Century Gothic" panose="020B0502020202020204" pitchFamily="34" charset="0"/>
                <a:hlinkClick r:id="rId18" action="ppaction://hlinksldjump"/>
              </a:rPr>
              <a:t>Task 9- </a:t>
            </a:r>
            <a:r>
              <a:rPr lang="en-GB" sz="1200" dirty="0">
                <a:latin typeface="Century Gothic" panose="020B0502020202020204" pitchFamily="34" charset="0"/>
              </a:rPr>
              <a:t>Look at and </a:t>
            </a:r>
            <a:r>
              <a:rPr lang="en-GB" sz="1200" b="1" u="sng" dirty="0">
                <a:latin typeface="Century Gothic" panose="020B0502020202020204" pitchFamily="34" charset="0"/>
              </a:rPr>
              <a:t>annotate</a:t>
            </a:r>
            <a:r>
              <a:rPr lang="en-GB" sz="1200" dirty="0">
                <a:latin typeface="Century Gothic" panose="020B0502020202020204" pitchFamily="34" charset="0"/>
              </a:rPr>
              <a:t> the 2 sources about the Mormons. Bullet point or write a short paragraph showing the </a:t>
            </a:r>
            <a:r>
              <a:rPr lang="en-GB" sz="1200" b="1" u="sng" dirty="0">
                <a:latin typeface="Century Gothic" panose="020B0502020202020204" pitchFamily="34" charset="0"/>
              </a:rPr>
              <a:t>reasons</a:t>
            </a:r>
            <a:r>
              <a:rPr lang="en-GB" sz="1200" dirty="0">
                <a:latin typeface="Century Gothic" panose="020B0502020202020204" pitchFamily="34" charset="0"/>
              </a:rPr>
              <a:t> Mormons were disliked.</a:t>
            </a:r>
          </a:p>
        </p:txBody>
      </p:sp>
      <p:sp>
        <p:nvSpPr>
          <p:cNvPr id="99" name="TextBox 98">
            <a:extLst>
              <a:ext uri="{FF2B5EF4-FFF2-40B4-BE49-F238E27FC236}">
                <a16:creationId xmlns:a16="http://schemas.microsoft.com/office/drawing/2014/main" id="{B9D3CF30-FF04-4EDF-833B-16FB9D2AF76B}"/>
              </a:ext>
            </a:extLst>
          </p:cNvPr>
          <p:cNvSpPr txBox="1"/>
          <p:nvPr/>
        </p:nvSpPr>
        <p:spPr>
          <a:xfrm>
            <a:off x="784161" y="4337926"/>
            <a:ext cx="2427908" cy="1065228"/>
          </a:xfrm>
          <a:prstGeom prst="rect">
            <a:avLst/>
          </a:prstGeom>
          <a:noFill/>
        </p:spPr>
        <p:txBody>
          <a:bodyPr wrap="square" rtlCol="0">
            <a:spAutoFit/>
          </a:bodyPr>
          <a:lstStyle/>
          <a:p>
            <a:pPr>
              <a:lnSpc>
                <a:spcPct val="107000"/>
              </a:lnSpc>
              <a:spcAft>
                <a:spcPts val="800"/>
              </a:spcAft>
            </a:pPr>
            <a:r>
              <a:rPr lang="en-GB" sz="1200" b="1" u="sng" dirty="0">
                <a:latin typeface="Century Gothic" panose="020B0502020202020204" pitchFamily="34" charset="0"/>
                <a:hlinkClick r:id="rId19" action="ppaction://hlinksldjump"/>
              </a:rPr>
              <a:t>Task 10- </a:t>
            </a:r>
            <a:r>
              <a:rPr lang="en-GB" sz="1200" b="1" dirty="0">
                <a:latin typeface="Century Gothic" panose="020B0502020202020204" pitchFamily="34" charset="0"/>
                <a:hlinkClick r:id="rId19" action="ppaction://hlinksldjump"/>
              </a:rPr>
              <a:t> </a:t>
            </a:r>
            <a:r>
              <a:rPr lang="en-GB" sz="1200" dirty="0">
                <a:latin typeface="Century Gothic" panose="020B0502020202020204" pitchFamily="34" charset="0"/>
              </a:rPr>
              <a:t>Complete a </a:t>
            </a:r>
            <a:r>
              <a:rPr lang="en-GB" sz="1200" dirty="0">
                <a:latin typeface="Century Gothic" panose="020B0502020202020204" pitchFamily="34" charset="0"/>
                <a:ea typeface="Calibri" panose="020F0502020204030204" pitchFamily="34" charset="0"/>
                <a:cs typeface="Times New Roman" panose="02020603050405020304" pitchFamily="18" charset="0"/>
              </a:rPr>
              <a:t>Q6 about the Mormons and why they were successful at Salt Lake. </a:t>
            </a:r>
            <a:br>
              <a:rPr lang="en-GB" sz="1200" dirty="0">
                <a:latin typeface="Century Gothic" panose="020B0502020202020204" pitchFamily="34" charset="0"/>
                <a:ea typeface="Calibri" panose="020F0502020204030204" pitchFamily="34" charset="0"/>
                <a:cs typeface="Times New Roman" panose="02020603050405020304" pitchFamily="18" charset="0"/>
              </a:rPr>
            </a:br>
            <a:r>
              <a:rPr lang="en-GB" sz="1200" dirty="0">
                <a:latin typeface="Century Gothic" panose="020B0502020202020204" pitchFamily="34" charset="0"/>
                <a:ea typeface="Calibri" panose="020F0502020204030204" pitchFamily="34" charset="0"/>
                <a:cs typeface="Times New Roman" panose="02020603050405020304" pitchFamily="18" charset="0"/>
              </a:rPr>
              <a:t>Question hyperlinked. 4 paras.</a:t>
            </a:r>
          </a:p>
        </p:txBody>
      </p:sp>
      <p:sp>
        <p:nvSpPr>
          <p:cNvPr id="100" name="TextBox 99">
            <a:extLst>
              <a:ext uri="{FF2B5EF4-FFF2-40B4-BE49-F238E27FC236}">
                <a16:creationId xmlns:a16="http://schemas.microsoft.com/office/drawing/2014/main" id="{B1634ADB-BBFA-4323-B34B-814F17BE2CFC}"/>
              </a:ext>
            </a:extLst>
          </p:cNvPr>
          <p:cNvSpPr txBox="1"/>
          <p:nvPr/>
        </p:nvSpPr>
        <p:spPr>
          <a:xfrm>
            <a:off x="3750385" y="4329412"/>
            <a:ext cx="2472739" cy="1107996"/>
          </a:xfrm>
          <a:prstGeom prst="rect">
            <a:avLst/>
          </a:prstGeom>
          <a:noFill/>
        </p:spPr>
        <p:txBody>
          <a:bodyPr wrap="square" rtlCol="0">
            <a:spAutoFit/>
          </a:bodyPr>
          <a:lstStyle/>
          <a:p>
            <a:r>
              <a:rPr lang="en-GB" sz="1100" b="1" u="sng" dirty="0">
                <a:latin typeface="Century Gothic" panose="020B0502020202020204" pitchFamily="34" charset="0"/>
                <a:hlinkClick r:id="rId20" action="ppaction://hlinksldjump"/>
              </a:rPr>
              <a:t>Task 11- </a:t>
            </a:r>
            <a:r>
              <a:rPr lang="en-GB" sz="1100" dirty="0">
                <a:latin typeface="Century Gothic" panose="020B0502020202020204" pitchFamily="34" charset="0"/>
              </a:rPr>
              <a:t>Watch the video about Sand Creek Massacre. </a:t>
            </a:r>
          </a:p>
          <a:p>
            <a:r>
              <a:rPr lang="en-GB" sz="1100" dirty="0">
                <a:latin typeface="Century Gothic" panose="020B0502020202020204" pitchFamily="34" charset="0"/>
              </a:rPr>
              <a:t>Create a visual representation showing the </a:t>
            </a:r>
            <a:r>
              <a:rPr lang="en-GB" sz="1100" b="1" u="sng" dirty="0">
                <a:latin typeface="Century Gothic" panose="020B0502020202020204" pitchFamily="34" charset="0"/>
              </a:rPr>
              <a:t>causes, events</a:t>
            </a:r>
            <a:r>
              <a:rPr lang="en-GB" sz="1100" dirty="0">
                <a:latin typeface="Century Gothic" panose="020B0502020202020204" pitchFamily="34" charset="0"/>
              </a:rPr>
              <a:t> and </a:t>
            </a:r>
            <a:r>
              <a:rPr lang="en-GB" sz="1100" b="1" u="sng" dirty="0">
                <a:latin typeface="Century Gothic" panose="020B0502020202020204" pitchFamily="34" charset="0"/>
              </a:rPr>
              <a:t>consequences</a:t>
            </a:r>
            <a:r>
              <a:rPr lang="en-GB" sz="1100" dirty="0">
                <a:latin typeface="Century Gothic" panose="020B0502020202020204" pitchFamily="34" charset="0"/>
              </a:rPr>
              <a:t>. Limit your use of words.</a:t>
            </a:r>
          </a:p>
        </p:txBody>
      </p:sp>
      <p:pic>
        <p:nvPicPr>
          <p:cNvPr id="101" name="Picture 100">
            <a:extLst>
              <a:ext uri="{FF2B5EF4-FFF2-40B4-BE49-F238E27FC236}">
                <a16:creationId xmlns:a16="http://schemas.microsoft.com/office/drawing/2014/main" id="{1F776359-1205-4239-A02E-80E19EB0BB7D}"/>
              </a:ext>
            </a:extLst>
          </p:cNvPr>
          <p:cNvPicPr/>
          <p:nvPr/>
        </p:nvPicPr>
        <p:blipFill rotWithShape="1">
          <a:blip r:embed="rId4">
            <a:extLst>
              <a:ext uri="{28A0092B-C50C-407E-A947-70E740481C1C}">
                <a14:useLocalDpi xmlns:a14="http://schemas.microsoft.com/office/drawing/2010/main" val="0"/>
              </a:ext>
            </a:extLst>
          </a:blip>
          <a:srcRect l="43249" t="54258" r="52456" b="37013"/>
          <a:stretch/>
        </p:blipFill>
        <p:spPr bwMode="auto">
          <a:xfrm>
            <a:off x="364637" y="4439254"/>
            <a:ext cx="434975" cy="475614"/>
          </a:xfrm>
          <a:prstGeom prst="rect">
            <a:avLst/>
          </a:prstGeom>
          <a:noFill/>
          <a:ln>
            <a:noFill/>
          </a:ln>
          <a:extLst>
            <a:ext uri="{53640926-AAD7-44D8-BBD7-CCE9431645EC}">
              <a14:shadowObscured xmlns:a14="http://schemas.microsoft.com/office/drawing/2010/main"/>
            </a:ext>
          </a:extLst>
        </p:spPr>
      </p:pic>
      <p:pic>
        <p:nvPicPr>
          <p:cNvPr id="102" name="Picture 101">
            <a:extLst>
              <a:ext uri="{FF2B5EF4-FFF2-40B4-BE49-F238E27FC236}">
                <a16:creationId xmlns:a16="http://schemas.microsoft.com/office/drawing/2014/main" id="{480AC224-E176-4BC9-AD88-111DC222200D}"/>
              </a:ext>
            </a:extLst>
          </p:cNvPr>
          <p:cNvPicPr>
            <a:picLocks noChangeAspect="1"/>
          </p:cNvPicPr>
          <p:nvPr/>
        </p:nvPicPr>
        <p:blipFill>
          <a:blip r:embed="rId13">
            <a:extLst>
              <a:ext uri="{28A0092B-C50C-407E-A947-70E740481C1C}">
                <a14:useLocalDpi xmlns:a14="http://schemas.microsoft.com/office/drawing/2010/main" val="0"/>
              </a:ext>
              <a:ext uri="{837473B0-CC2E-450A-ABE3-18F120FF3D39}">
                <a1611:picAttrSrcUrl xmlns:a1611="http://schemas.microsoft.com/office/drawing/2016/11/main" r:id="rId14"/>
              </a:ext>
            </a:extLst>
          </a:blip>
          <a:stretch>
            <a:fillRect/>
          </a:stretch>
        </p:blipFill>
        <p:spPr>
          <a:xfrm flipH="1">
            <a:off x="3287277" y="4391759"/>
            <a:ext cx="438150" cy="401784"/>
          </a:xfrm>
          <a:prstGeom prst="rect">
            <a:avLst/>
          </a:prstGeom>
          <a:solidFill>
            <a:schemeClr val="bg1"/>
          </a:solidFill>
        </p:spPr>
      </p:pic>
      <p:pic>
        <p:nvPicPr>
          <p:cNvPr id="103" name="Picture 102">
            <a:extLst>
              <a:ext uri="{FF2B5EF4-FFF2-40B4-BE49-F238E27FC236}">
                <a16:creationId xmlns:a16="http://schemas.microsoft.com/office/drawing/2014/main" id="{58D9A25C-A6D9-409C-AE9E-B6F27BB87405}"/>
              </a:ext>
            </a:extLst>
          </p:cNvPr>
          <p:cNvPicPr>
            <a:picLocks noChangeAspect="1"/>
          </p:cNvPicPr>
          <p:nvPr/>
        </p:nvPicPr>
        <p:blipFill>
          <a:blip r:embed="rId11">
            <a:extLst>
              <a:ext uri="{28A0092B-C50C-407E-A947-70E740481C1C}">
                <a14:useLocalDpi xmlns:a14="http://schemas.microsoft.com/office/drawing/2010/main" val="0"/>
              </a:ext>
              <a:ext uri="{837473B0-CC2E-450A-ABE3-18F120FF3D39}">
                <a1611:picAttrSrcUrl xmlns:a1611="http://schemas.microsoft.com/office/drawing/2016/11/main" r:id="rId12"/>
              </a:ext>
            </a:extLst>
          </a:blip>
          <a:stretch>
            <a:fillRect/>
          </a:stretch>
        </p:blipFill>
        <p:spPr>
          <a:xfrm>
            <a:off x="6134810" y="3236111"/>
            <a:ext cx="454863" cy="475615"/>
          </a:xfrm>
          <a:prstGeom prst="rect">
            <a:avLst/>
          </a:prstGeom>
          <a:solidFill>
            <a:schemeClr val="bg1"/>
          </a:solidFill>
        </p:spPr>
      </p:pic>
      <p:pic>
        <p:nvPicPr>
          <p:cNvPr id="104" name="Picture 103">
            <a:extLst>
              <a:ext uri="{FF2B5EF4-FFF2-40B4-BE49-F238E27FC236}">
                <a16:creationId xmlns:a16="http://schemas.microsoft.com/office/drawing/2014/main" id="{84FF2BF0-5CB2-4319-86C0-0C333AAC2B2B}"/>
              </a:ext>
            </a:extLst>
          </p:cNvPr>
          <p:cNvPicPr/>
          <p:nvPr/>
        </p:nvPicPr>
        <p:blipFill rotWithShape="1">
          <a:blip r:embed="rId4">
            <a:extLst>
              <a:ext uri="{28A0092B-C50C-407E-A947-70E740481C1C}">
                <a14:useLocalDpi xmlns:a14="http://schemas.microsoft.com/office/drawing/2010/main" val="0"/>
              </a:ext>
            </a:extLst>
          </a:blip>
          <a:srcRect l="20751" t="54076" r="74442" b="36831"/>
          <a:stretch/>
        </p:blipFill>
        <p:spPr bwMode="auto">
          <a:xfrm>
            <a:off x="6165745" y="4393049"/>
            <a:ext cx="447675" cy="475615"/>
          </a:xfrm>
          <a:prstGeom prst="rect">
            <a:avLst/>
          </a:prstGeom>
          <a:noFill/>
          <a:ln>
            <a:noFill/>
          </a:ln>
          <a:extLst>
            <a:ext uri="{53640926-AAD7-44D8-BBD7-CCE9431645EC}">
              <a14:shadowObscured xmlns:a14="http://schemas.microsoft.com/office/drawing/2010/main"/>
            </a:ext>
          </a:extLst>
        </p:spPr>
      </p:pic>
      <p:sp>
        <p:nvSpPr>
          <p:cNvPr id="105" name="TextBox 104">
            <a:extLst>
              <a:ext uri="{FF2B5EF4-FFF2-40B4-BE49-F238E27FC236}">
                <a16:creationId xmlns:a16="http://schemas.microsoft.com/office/drawing/2014/main" id="{9A745FC0-D91A-49CA-95F2-BC0CA0048896}"/>
              </a:ext>
            </a:extLst>
          </p:cNvPr>
          <p:cNvSpPr txBox="1"/>
          <p:nvPr/>
        </p:nvSpPr>
        <p:spPr>
          <a:xfrm>
            <a:off x="6652897" y="4309179"/>
            <a:ext cx="2427908" cy="1200329"/>
          </a:xfrm>
          <a:prstGeom prst="rect">
            <a:avLst/>
          </a:prstGeom>
          <a:noFill/>
        </p:spPr>
        <p:txBody>
          <a:bodyPr wrap="square" rtlCol="0">
            <a:spAutoFit/>
          </a:bodyPr>
          <a:lstStyle/>
          <a:p>
            <a:r>
              <a:rPr lang="en-GB" sz="1200" b="1" u="sng" dirty="0">
                <a:latin typeface="Century Gothic" panose="020B0502020202020204" pitchFamily="34" charset="0"/>
                <a:hlinkClick r:id="rId21" action="ppaction://hlinksldjump"/>
              </a:rPr>
              <a:t>Task 12- </a:t>
            </a:r>
            <a:r>
              <a:rPr lang="en-GB" sz="1200" dirty="0">
                <a:latin typeface="Century Gothic" panose="020B0502020202020204" pitchFamily="34" charset="0"/>
              </a:rPr>
              <a:t>Create a revision poster/mind map/ cards etc. to show the differences culturally between the PI and the white settlers. Explain why this would lead to war.</a:t>
            </a:r>
            <a:r>
              <a:rPr lang="en-GB" sz="1200" b="1" u="sng" dirty="0">
                <a:latin typeface="Century Gothic" panose="020B0502020202020204" pitchFamily="34" charset="0"/>
              </a:rPr>
              <a:t> </a:t>
            </a:r>
            <a:endParaRPr lang="en-GB" sz="1200" dirty="0">
              <a:latin typeface="Century Gothic" panose="020B0502020202020204" pitchFamily="34" charset="0"/>
            </a:endParaRPr>
          </a:p>
        </p:txBody>
      </p:sp>
      <p:sp>
        <p:nvSpPr>
          <p:cNvPr id="106" name="Rectangle 105">
            <a:extLst>
              <a:ext uri="{FF2B5EF4-FFF2-40B4-BE49-F238E27FC236}">
                <a16:creationId xmlns:a16="http://schemas.microsoft.com/office/drawing/2014/main" id="{95626C1F-A84A-4D55-A4E2-1E8D86C73E7A}"/>
              </a:ext>
            </a:extLst>
          </p:cNvPr>
          <p:cNvSpPr/>
          <p:nvPr/>
        </p:nvSpPr>
        <p:spPr>
          <a:xfrm>
            <a:off x="83127" y="83127"/>
            <a:ext cx="2059709" cy="748542"/>
          </a:xfrm>
          <a:prstGeom prst="rect">
            <a:avLst/>
          </a:prstGeom>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7" name="TextBox 106">
            <a:extLst>
              <a:ext uri="{FF2B5EF4-FFF2-40B4-BE49-F238E27FC236}">
                <a16:creationId xmlns:a16="http://schemas.microsoft.com/office/drawing/2014/main" id="{1DB1EEE1-A613-481B-8194-5FBDE707E103}"/>
              </a:ext>
            </a:extLst>
          </p:cNvPr>
          <p:cNvSpPr txBox="1"/>
          <p:nvPr/>
        </p:nvSpPr>
        <p:spPr>
          <a:xfrm>
            <a:off x="121763" y="89655"/>
            <a:ext cx="2019584" cy="738664"/>
          </a:xfrm>
          <a:prstGeom prst="rect">
            <a:avLst/>
          </a:prstGeom>
          <a:noFill/>
        </p:spPr>
        <p:txBody>
          <a:bodyPr wrap="square" rtlCol="0">
            <a:spAutoFit/>
          </a:bodyPr>
          <a:lstStyle/>
          <a:p>
            <a:r>
              <a:rPr lang="en-GB" sz="1400" dirty="0">
                <a:solidFill>
                  <a:schemeClr val="bg1"/>
                </a:solidFill>
                <a:latin typeface="Century Gothic" panose="020B0502020202020204" pitchFamily="34" charset="0"/>
              </a:rPr>
              <a:t>Click on </a:t>
            </a:r>
            <a:r>
              <a:rPr lang="en-GB" sz="1400" b="1" u="sng" dirty="0">
                <a:solidFill>
                  <a:schemeClr val="bg1"/>
                </a:solidFill>
                <a:latin typeface="Century Gothic" panose="020B0502020202020204" pitchFamily="34" charset="0"/>
              </a:rPr>
              <a:t>‘Task’ </a:t>
            </a:r>
            <a:r>
              <a:rPr lang="en-GB" sz="1400" dirty="0">
                <a:solidFill>
                  <a:schemeClr val="bg1"/>
                </a:solidFill>
                <a:latin typeface="Century Gothic" panose="020B0502020202020204" pitchFamily="34" charset="0"/>
              </a:rPr>
              <a:t>to go to further instructions and guidance…</a:t>
            </a:r>
          </a:p>
        </p:txBody>
      </p:sp>
      <p:sp>
        <p:nvSpPr>
          <p:cNvPr id="2" name="Rectangle 1">
            <a:extLst>
              <a:ext uri="{FF2B5EF4-FFF2-40B4-BE49-F238E27FC236}">
                <a16:creationId xmlns:a16="http://schemas.microsoft.com/office/drawing/2014/main" id="{28BE78DE-68D9-42F8-9660-FC1754999F01}"/>
              </a:ext>
            </a:extLst>
          </p:cNvPr>
          <p:cNvSpPr/>
          <p:nvPr/>
        </p:nvSpPr>
        <p:spPr>
          <a:xfrm>
            <a:off x="6096000" y="5571371"/>
            <a:ext cx="5800436" cy="984885"/>
          </a:xfrm>
          <a:prstGeom prst="rect">
            <a:avLst/>
          </a:prstGeom>
        </p:spPr>
        <p:txBody>
          <a:bodyPr wrap="square">
            <a:spAutoFit/>
          </a:bodyPr>
          <a:lstStyle/>
          <a:p>
            <a:r>
              <a:rPr lang="en-GB" sz="1450" i="1" u="sng" dirty="0">
                <a:solidFill>
                  <a:srgbClr val="CC66FF"/>
                </a:solidFill>
                <a:effectLst>
                  <a:outerShdw blurRad="38100" dist="38100" dir="2700000" algn="tl">
                    <a:srgbClr val="000000">
                      <a:alpha val="43137"/>
                    </a:srgbClr>
                  </a:outerShdw>
                </a:effectLst>
              </a:rPr>
              <a:t>Everyone should- </a:t>
            </a:r>
            <a:r>
              <a:rPr lang="en-GB" sz="1450" dirty="0">
                <a:solidFill>
                  <a:srgbClr val="CC66FF"/>
                </a:solidFill>
                <a:effectLst>
                  <a:outerShdw blurRad="38100" dist="38100" dir="2700000" algn="tl">
                    <a:srgbClr val="000000">
                      <a:alpha val="43137"/>
                    </a:srgbClr>
                  </a:outerShdw>
                </a:effectLst>
              </a:rPr>
              <a:t>these are BASIC/SIMPLE (1-4) tasks </a:t>
            </a:r>
            <a:r>
              <a:rPr lang="en-GB" sz="1450" u="sng" dirty="0">
                <a:solidFill>
                  <a:srgbClr val="CC66FF"/>
                </a:solidFill>
                <a:effectLst>
                  <a:outerShdw blurRad="38100" dist="38100" dir="2700000" algn="tl">
                    <a:srgbClr val="000000">
                      <a:alpha val="43137"/>
                    </a:srgbClr>
                  </a:outerShdw>
                </a:effectLst>
              </a:rPr>
              <a:t>everyone</a:t>
            </a:r>
            <a:r>
              <a:rPr lang="en-GB" sz="1450" dirty="0">
                <a:solidFill>
                  <a:srgbClr val="CC66FF"/>
                </a:solidFill>
                <a:effectLst>
                  <a:outerShdw blurRad="38100" dist="38100" dir="2700000" algn="tl">
                    <a:srgbClr val="000000">
                      <a:alpha val="43137"/>
                    </a:srgbClr>
                  </a:outerShdw>
                </a:effectLst>
              </a:rPr>
              <a:t> should attempt to do. They are shown in </a:t>
            </a:r>
            <a:r>
              <a:rPr lang="en-GB" sz="1450" u="sng" dirty="0">
                <a:solidFill>
                  <a:srgbClr val="CC66FF"/>
                </a:solidFill>
                <a:effectLst>
                  <a:outerShdw blurRad="38100" dist="38100" dir="2700000" algn="tl">
                    <a:srgbClr val="000000">
                      <a:alpha val="43137"/>
                    </a:srgbClr>
                  </a:outerShdw>
                </a:effectLst>
              </a:rPr>
              <a:t>light purple </a:t>
            </a:r>
            <a:r>
              <a:rPr lang="en-GB" sz="1450" dirty="0">
                <a:solidFill>
                  <a:srgbClr val="CC66FF"/>
                </a:solidFill>
                <a:effectLst>
                  <a:outerShdw blurRad="38100" dist="38100" dir="2700000" algn="tl">
                    <a:srgbClr val="000000">
                      <a:alpha val="43137"/>
                    </a:srgbClr>
                  </a:outerShdw>
                </a:effectLst>
              </a:rPr>
              <a:t>boxes.</a:t>
            </a:r>
          </a:p>
          <a:p>
            <a:r>
              <a:rPr lang="en-GB" sz="1450" b="1" i="1" u="sng" dirty="0">
                <a:solidFill>
                  <a:srgbClr val="7030A0"/>
                </a:solidFill>
                <a:effectLst>
                  <a:outerShdw blurRad="38100" dist="38100" dir="2700000" algn="tl">
                    <a:srgbClr val="000000">
                      <a:alpha val="43137"/>
                    </a:srgbClr>
                  </a:outerShdw>
                </a:effectLst>
              </a:rPr>
              <a:t>Everyone could- </a:t>
            </a:r>
            <a:r>
              <a:rPr lang="en-GB" sz="1450" dirty="0">
                <a:solidFill>
                  <a:srgbClr val="7030A0"/>
                </a:solidFill>
                <a:effectLst>
                  <a:outerShdw blurRad="38100" dist="38100" dir="2700000" algn="tl">
                    <a:srgbClr val="000000">
                      <a:alpha val="43137"/>
                    </a:srgbClr>
                  </a:outerShdw>
                </a:effectLst>
              </a:rPr>
              <a:t>these are DEVELOPED/COMPLEX tasks (5-9) to stretch and challenge and prepare for exams. They are shown in </a:t>
            </a:r>
            <a:r>
              <a:rPr lang="en-GB" sz="1450" u="sng" dirty="0">
                <a:solidFill>
                  <a:srgbClr val="7030A0"/>
                </a:solidFill>
                <a:effectLst>
                  <a:outerShdw blurRad="38100" dist="38100" dir="2700000" algn="tl">
                    <a:srgbClr val="000000">
                      <a:alpha val="43137"/>
                    </a:srgbClr>
                  </a:outerShdw>
                </a:effectLst>
              </a:rPr>
              <a:t>darker purple </a:t>
            </a:r>
            <a:r>
              <a:rPr lang="en-GB" sz="1450" dirty="0">
                <a:solidFill>
                  <a:srgbClr val="7030A0"/>
                </a:solidFill>
                <a:effectLst>
                  <a:outerShdw blurRad="38100" dist="38100" dir="2700000" algn="tl">
                    <a:srgbClr val="000000">
                      <a:alpha val="43137"/>
                    </a:srgbClr>
                  </a:outerShdw>
                </a:effectLst>
              </a:rPr>
              <a:t>boxes.</a:t>
            </a:r>
          </a:p>
        </p:txBody>
      </p:sp>
      <p:pic>
        <p:nvPicPr>
          <p:cNvPr id="55" name="Picture 54">
            <a:extLst>
              <a:ext uri="{FF2B5EF4-FFF2-40B4-BE49-F238E27FC236}">
                <a16:creationId xmlns:a16="http://schemas.microsoft.com/office/drawing/2014/main" id="{3D5653C8-24FF-431A-B04F-7621DB9C248C}"/>
              </a:ext>
            </a:extLst>
          </p:cNvPr>
          <p:cNvPicPr/>
          <p:nvPr/>
        </p:nvPicPr>
        <p:blipFill rotWithShape="1">
          <a:blip r:embed="rId4">
            <a:extLst>
              <a:ext uri="{28A0092B-C50C-407E-A947-70E740481C1C}">
                <a14:useLocalDpi xmlns:a14="http://schemas.microsoft.com/office/drawing/2010/main" val="0"/>
              </a:ext>
            </a:extLst>
          </a:blip>
          <a:srcRect l="42942" t="38436" r="52354" b="52654"/>
          <a:stretch/>
        </p:blipFill>
        <p:spPr bwMode="auto">
          <a:xfrm>
            <a:off x="9116301" y="4209367"/>
            <a:ext cx="399474" cy="466090"/>
          </a:xfrm>
          <a:prstGeom prst="rect">
            <a:avLst/>
          </a:prstGeom>
          <a:noFill/>
          <a:ln>
            <a:noFill/>
          </a:ln>
          <a:extLst>
            <a:ext uri="{53640926-AAD7-44D8-BBD7-CCE9431645EC}">
              <a14:shadowObscured xmlns:a14="http://schemas.microsoft.com/office/drawing/2010/main"/>
            </a:ext>
          </a:extLst>
        </p:spPr>
      </p:pic>
      <p:pic>
        <p:nvPicPr>
          <p:cNvPr id="56" name="Picture 55">
            <a:extLst>
              <a:ext uri="{FF2B5EF4-FFF2-40B4-BE49-F238E27FC236}">
                <a16:creationId xmlns:a16="http://schemas.microsoft.com/office/drawing/2014/main" id="{DC1FC73E-2AF8-4E98-B16C-5C76A4A9C0F4}"/>
              </a:ext>
            </a:extLst>
          </p:cNvPr>
          <p:cNvPicPr/>
          <p:nvPr/>
        </p:nvPicPr>
        <p:blipFill rotWithShape="1">
          <a:blip r:embed="rId4">
            <a:extLst>
              <a:ext uri="{28A0092B-C50C-407E-A947-70E740481C1C}">
                <a14:useLocalDpi xmlns:a14="http://schemas.microsoft.com/office/drawing/2010/main" val="0"/>
              </a:ext>
            </a:extLst>
          </a:blip>
          <a:srcRect l="20751" t="54076" r="74442" b="36831"/>
          <a:stretch/>
        </p:blipFill>
        <p:spPr bwMode="auto">
          <a:xfrm>
            <a:off x="9134826" y="1976613"/>
            <a:ext cx="391013" cy="475615"/>
          </a:xfrm>
          <a:prstGeom prst="rect">
            <a:avLst/>
          </a:prstGeom>
          <a:noFill/>
          <a:ln>
            <a:noFill/>
          </a:ln>
          <a:extLst>
            <a:ext uri="{53640926-AAD7-44D8-BBD7-CCE9431645EC}">
              <a14:shadowObscured xmlns:a14="http://schemas.microsoft.com/office/drawing/2010/main"/>
            </a:ext>
          </a:extLst>
        </p:spPr>
      </p:pic>
      <p:pic>
        <p:nvPicPr>
          <p:cNvPr id="84" name="Picture 83">
            <a:extLst>
              <a:ext uri="{FF2B5EF4-FFF2-40B4-BE49-F238E27FC236}">
                <a16:creationId xmlns:a16="http://schemas.microsoft.com/office/drawing/2014/main" id="{15AAC3B4-6839-445C-B8E1-A3A39D51F1E6}"/>
              </a:ext>
            </a:extLst>
          </p:cNvPr>
          <p:cNvPicPr/>
          <p:nvPr/>
        </p:nvPicPr>
        <p:blipFill rotWithShape="1">
          <a:blip r:embed="rId4">
            <a:extLst>
              <a:ext uri="{28A0092B-C50C-407E-A947-70E740481C1C}">
                <a14:useLocalDpi xmlns:a14="http://schemas.microsoft.com/office/drawing/2010/main" val="0"/>
              </a:ext>
            </a:extLst>
          </a:blip>
          <a:srcRect l="43249" t="54258" r="52456" b="37013"/>
          <a:stretch/>
        </p:blipFill>
        <p:spPr bwMode="auto">
          <a:xfrm>
            <a:off x="9125247" y="2737048"/>
            <a:ext cx="391013" cy="475614"/>
          </a:xfrm>
          <a:prstGeom prst="rect">
            <a:avLst/>
          </a:prstGeom>
          <a:noFill/>
          <a:ln>
            <a:noFill/>
          </a:ln>
          <a:extLst>
            <a:ext uri="{53640926-AAD7-44D8-BBD7-CCE9431645EC}">
              <a14:shadowObscured xmlns:a14="http://schemas.microsoft.com/office/drawing/2010/main"/>
            </a:ext>
          </a:extLst>
        </p:spPr>
      </p:pic>
      <p:pic>
        <p:nvPicPr>
          <p:cNvPr id="108" name="Picture 9">
            <a:extLst>
              <a:ext uri="{FF2B5EF4-FFF2-40B4-BE49-F238E27FC236}">
                <a16:creationId xmlns:a16="http://schemas.microsoft.com/office/drawing/2014/main" id="{1BED2E29-049A-456D-A84D-C6B6E5521A2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125247" y="1441072"/>
            <a:ext cx="391013" cy="422275"/>
          </a:xfrm>
          <a:prstGeom prst="rect">
            <a:avLst/>
          </a:prstGeom>
          <a:noFill/>
          <a:extLst>
            <a:ext uri="{909E8E84-426E-40DD-AFC4-6F175D3DCCD1}">
              <a14:hiddenFill xmlns:a14="http://schemas.microsoft.com/office/drawing/2010/main">
                <a:solidFill>
                  <a:srgbClr val="FFFFFF"/>
                </a:solidFill>
              </a14:hiddenFill>
            </a:ext>
          </a:extLst>
        </p:spPr>
      </p:pic>
      <p:pic>
        <p:nvPicPr>
          <p:cNvPr id="109" name="Picture 108">
            <a:extLst>
              <a:ext uri="{FF2B5EF4-FFF2-40B4-BE49-F238E27FC236}">
                <a16:creationId xmlns:a16="http://schemas.microsoft.com/office/drawing/2014/main" id="{3D3DD0BA-0A87-43AC-9B9B-D799B5ECB0BF}"/>
              </a:ext>
            </a:extLst>
          </p:cNvPr>
          <p:cNvPicPr>
            <a:picLocks noChangeAspect="1"/>
          </p:cNvPicPr>
          <p:nvPr/>
        </p:nvPicPr>
        <p:blipFill>
          <a:blip r:embed="rId11">
            <a:extLst>
              <a:ext uri="{28A0092B-C50C-407E-A947-70E740481C1C}">
                <a14:useLocalDpi xmlns:a14="http://schemas.microsoft.com/office/drawing/2010/main" val="0"/>
              </a:ext>
              <a:ext uri="{837473B0-CC2E-450A-ABE3-18F120FF3D39}">
                <a1611:picAttrSrcUrl xmlns:a1611="http://schemas.microsoft.com/office/drawing/2016/11/main" r:id="rId12"/>
              </a:ext>
            </a:extLst>
          </a:blip>
          <a:stretch>
            <a:fillRect/>
          </a:stretch>
        </p:blipFill>
        <p:spPr>
          <a:xfrm>
            <a:off x="9174259" y="3461913"/>
            <a:ext cx="378126" cy="475615"/>
          </a:xfrm>
          <a:prstGeom prst="rect">
            <a:avLst/>
          </a:prstGeom>
          <a:solidFill>
            <a:schemeClr val="bg1"/>
          </a:solidFill>
        </p:spPr>
      </p:pic>
      <p:sp>
        <p:nvSpPr>
          <p:cNvPr id="110" name="TextBox 109">
            <a:extLst>
              <a:ext uri="{FF2B5EF4-FFF2-40B4-BE49-F238E27FC236}">
                <a16:creationId xmlns:a16="http://schemas.microsoft.com/office/drawing/2014/main" id="{1A5C8D54-C29B-4545-BCE4-DC02A9D866D3}"/>
              </a:ext>
            </a:extLst>
          </p:cNvPr>
          <p:cNvSpPr txBox="1"/>
          <p:nvPr/>
        </p:nvSpPr>
        <p:spPr>
          <a:xfrm>
            <a:off x="9470921" y="1469266"/>
            <a:ext cx="2339526" cy="430887"/>
          </a:xfrm>
          <a:prstGeom prst="rect">
            <a:avLst/>
          </a:prstGeom>
          <a:noFill/>
        </p:spPr>
        <p:txBody>
          <a:bodyPr wrap="square" rtlCol="0">
            <a:spAutoFit/>
          </a:bodyPr>
          <a:lstStyle/>
          <a:p>
            <a:r>
              <a:rPr lang="en-GB" sz="1100" dirty="0">
                <a:latin typeface="Century Gothic" panose="020B0502020202020204" pitchFamily="34" charset="0"/>
              </a:rPr>
              <a:t>Research- finding and presenting information.</a:t>
            </a:r>
          </a:p>
        </p:txBody>
      </p:sp>
      <p:sp>
        <p:nvSpPr>
          <p:cNvPr id="111" name="TextBox 110">
            <a:extLst>
              <a:ext uri="{FF2B5EF4-FFF2-40B4-BE49-F238E27FC236}">
                <a16:creationId xmlns:a16="http://schemas.microsoft.com/office/drawing/2014/main" id="{652613C7-D39C-401D-8571-13D49DB4CC89}"/>
              </a:ext>
            </a:extLst>
          </p:cNvPr>
          <p:cNvSpPr txBox="1"/>
          <p:nvPr/>
        </p:nvSpPr>
        <p:spPr>
          <a:xfrm>
            <a:off x="9525839" y="3402170"/>
            <a:ext cx="2284606" cy="769441"/>
          </a:xfrm>
          <a:prstGeom prst="rect">
            <a:avLst/>
          </a:prstGeom>
          <a:noFill/>
        </p:spPr>
        <p:txBody>
          <a:bodyPr wrap="square" rtlCol="0">
            <a:spAutoFit/>
          </a:bodyPr>
          <a:lstStyle/>
          <a:p>
            <a:r>
              <a:rPr lang="en-GB" sz="1100" dirty="0">
                <a:latin typeface="Century Gothic" panose="020B0502020202020204" pitchFamily="34" charset="0"/>
              </a:rPr>
              <a:t>Reading- looking at information and annotating/ highlighting it for key knowledge.</a:t>
            </a:r>
          </a:p>
        </p:txBody>
      </p:sp>
      <p:sp>
        <p:nvSpPr>
          <p:cNvPr id="112" name="TextBox 111">
            <a:extLst>
              <a:ext uri="{FF2B5EF4-FFF2-40B4-BE49-F238E27FC236}">
                <a16:creationId xmlns:a16="http://schemas.microsoft.com/office/drawing/2014/main" id="{CD973CE0-3A5A-43D4-9E7E-03E108B32B26}"/>
              </a:ext>
            </a:extLst>
          </p:cNvPr>
          <p:cNvSpPr txBox="1"/>
          <p:nvPr/>
        </p:nvSpPr>
        <p:spPr>
          <a:xfrm>
            <a:off x="9470920" y="1959174"/>
            <a:ext cx="2339525" cy="769441"/>
          </a:xfrm>
          <a:prstGeom prst="rect">
            <a:avLst/>
          </a:prstGeom>
          <a:noFill/>
        </p:spPr>
        <p:txBody>
          <a:bodyPr wrap="square" rtlCol="0">
            <a:spAutoFit/>
          </a:bodyPr>
          <a:lstStyle/>
          <a:p>
            <a:r>
              <a:rPr lang="en-GB" sz="1100" dirty="0">
                <a:latin typeface="Century Gothic" panose="020B0502020202020204" pitchFamily="34" charset="0"/>
              </a:rPr>
              <a:t>Application- answering short questions or creating something to show understanding.</a:t>
            </a:r>
          </a:p>
        </p:txBody>
      </p:sp>
      <p:sp>
        <p:nvSpPr>
          <p:cNvPr id="113" name="TextBox 112">
            <a:extLst>
              <a:ext uri="{FF2B5EF4-FFF2-40B4-BE49-F238E27FC236}">
                <a16:creationId xmlns:a16="http://schemas.microsoft.com/office/drawing/2014/main" id="{1E9D8893-0909-465B-88D9-4B10042D7B5D}"/>
              </a:ext>
            </a:extLst>
          </p:cNvPr>
          <p:cNvSpPr txBox="1"/>
          <p:nvPr/>
        </p:nvSpPr>
        <p:spPr>
          <a:xfrm>
            <a:off x="9519413" y="4211475"/>
            <a:ext cx="2291032" cy="430887"/>
          </a:xfrm>
          <a:prstGeom prst="rect">
            <a:avLst/>
          </a:prstGeom>
          <a:noFill/>
        </p:spPr>
        <p:txBody>
          <a:bodyPr wrap="square" rtlCol="0">
            <a:spAutoFit/>
          </a:bodyPr>
          <a:lstStyle/>
          <a:p>
            <a:r>
              <a:rPr lang="en-GB" sz="1100" dirty="0">
                <a:latin typeface="Century Gothic" panose="020B0502020202020204" pitchFamily="34" charset="0"/>
              </a:rPr>
              <a:t>Quick quizzing- giving facts to answers questions.</a:t>
            </a:r>
          </a:p>
        </p:txBody>
      </p:sp>
      <p:sp>
        <p:nvSpPr>
          <p:cNvPr id="114" name="TextBox 113">
            <a:extLst>
              <a:ext uri="{FF2B5EF4-FFF2-40B4-BE49-F238E27FC236}">
                <a16:creationId xmlns:a16="http://schemas.microsoft.com/office/drawing/2014/main" id="{5C2A81FA-EE6F-45BB-BBA2-669C438B4649}"/>
              </a:ext>
            </a:extLst>
          </p:cNvPr>
          <p:cNvSpPr txBox="1"/>
          <p:nvPr/>
        </p:nvSpPr>
        <p:spPr>
          <a:xfrm>
            <a:off x="9477892" y="2732652"/>
            <a:ext cx="2332553" cy="600164"/>
          </a:xfrm>
          <a:prstGeom prst="rect">
            <a:avLst/>
          </a:prstGeom>
          <a:noFill/>
        </p:spPr>
        <p:txBody>
          <a:bodyPr wrap="square" rtlCol="0">
            <a:spAutoFit/>
          </a:bodyPr>
          <a:lstStyle/>
          <a:p>
            <a:r>
              <a:rPr lang="en-GB" sz="1100" dirty="0">
                <a:latin typeface="Century Gothic" panose="020B0502020202020204" pitchFamily="34" charset="0"/>
              </a:rPr>
              <a:t>Written application- longer written tasks, may be exam practice.</a:t>
            </a:r>
          </a:p>
        </p:txBody>
      </p:sp>
      <p:pic>
        <p:nvPicPr>
          <p:cNvPr id="115" name="Picture 114">
            <a:extLst>
              <a:ext uri="{FF2B5EF4-FFF2-40B4-BE49-F238E27FC236}">
                <a16:creationId xmlns:a16="http://schemas.microsoft.com/office/drawing/2014/main" id="{C5434486-823F-408E-9441-C7EDAAFBCB59}"/>
              </a:ext>
            </a:extLst>
          </p:cNvPr>
          <p:cNvPicPr>
            <a:picLocks noChangeAspect="1"/>
          </p:cNvPicPr>
          <p:nvPr/>
        </p:nvPicPr>
        <p:blipFill>
          <a:blip r:embed="rId13">
            <a:extLst>
              <a:ext uri="{28A0092B-C50C-407E-A947-70E740481C1C}">
                <a14:useLocalDpi xmlns:a14="http://schemas.microsoft.com/office/drawing/2010/main" val="0"/>
              </a:ext>
              <a:ext uri="{837473B0-CC2E-450A-ABE3-18F120FF3D39}">
                <a1611:picAttrSrcUrl xmlns:a1611="http://schemas.microsoft.com/office/drawing/2016/11/main" r:id="rId14"/>
              </a:ext>
            </a:extLst>
          </a:blip>
          <a:stretch>
            <a:fillRect/>
          </a:stretch>
        </p:blipFill>
        <p:spPr>
          <a:xfrm flipH="1">
            <a:off x="9182734" y="4884873"/>
            <a:ext cx="407831" cy="401784"/>
          </a:xfrm>
          <a:prstGeom prst="rect">
            <a:avLst/>
          </a:prstGeom>
          <a:solidFill>
            <a:schemeClr val="bg1"/>
          </a:solidFill>
        </p:spPr>
      </p:pic>
      <p:sp>
        <p:nvSpPr>
          <p:cNvPr id="116" name="TextBox 115">
            <a:extLst>
              <a:ext uri="{FF2B5EF4-FFF2-40B4-BE49-F238E27FC236}">
                <a16:creationId xmlns:a16="http://schemas.microsoft.com/office/drawing/2014/main" id="{7EE21272-3157-41F0-BDD8-E719E643D671}"/>
              </a:ext>
            </a:extLst>
          </p:cNvPr>
          <p:cNvSpPr txBox="1"/>
          <p:nvPr/>
        </p:nvSpPr>
        <p:spPr>
          <a:xfrm>
            <a:off x="9552385" y="4776325"/>
            <a:ext cx="2258060" cy="600164"/>
          </a:xfrm>
          <a:prstGeom prst="rect">
            <a:avLst/>
          </a:prstGeom>
          <a:noFill/>
        </p:spPr>
        <p:txBody>
          <a:bodyPr wrap="square" rtlCol="0">
            <a:spAutoFit/>
          </a:bodyPr>
          <a:lstStyle/>
          <a:p>
            <a:r>
              <a:rPr lang="en-GB" sz="1100" dirty="0">
                <a:latin typeface="Century Gothic" panose="020B0502020202020204" pitchFamily="34" charset="0"/>
              </a:rPr>
              <a:t>Creative analysis- videos, audio, conversation topics etc.</a:t>
            </a:r>
          </a:p>
        </p:txBody>
      </p:sp>
      <p:sp>
        <p:nvSpPr>
          <p:cNvPr id="117" name="Rectangle 116">
            <a:extLst>
              <a:ext uri="{FF2B5EF4-FFF2-40B4-BE49-F238E27FC236}">
                <a16:creationId xmlns:a16="http://schemas.microsoft.com/office/drawing/2014/main" id="{1429EA69-2A65-4479-8234-5B35F135A77C}"/>
              </a:ext>
            </a:extLst>
          </p:cNvPr>
          <p:cNvSpPr/>
          <p:nvPr/>
        </p:nvSpPr>
        <p:spPr>
          <a:xfrm>
            <a:off x="9083130" y="1401556"/>
            <a:ext cx="2727317" cy="496989"/>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00"/>
          </a:p>
        </p:txBody>
      </p:sp>
      <p:sp>
        <p:nvSpPr>
          <p:cNvPr id="118" name="Rectangle 117">
            <a:extLst>
              <a:ext uri="{FF2B5EF4-FFF2-40B4-BE49-F238E27FC236}">
                <a16:creationId xmlns:a16="http://schemas.microsoft.com/office/drawing/2014/main" id="{F300888A-1CE9-4013-8A30-BA16FA5563B6}"/>
              </a:ext>
            </a:extLst>
          </p:cNvPr>
          <p:cNvSpPr/>
          <p:nvPr/>
        </p:nvSpPr>
        <p:spPr>
          <a:xfrm>
            <a:off x="9083131" y="1972576"/>
            <a:ext cx="2727316" cy="695496"/>
          </a:xfrm>
          <a:prstGeom prst="rect">
            <a:avLst/>
          </a:prstGeom>
          <a:no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00"/>
          </a:p>
        </p:txBody>
      </p:sp>
      <p:sp>
        <p:nvSpPr>
          <p:cNvPr id="119" name="Rectangle 118">
            <a:extLst>
              <a:ext uri="{FF2B5EF4-FFF2-40B4-BE49-F238E27FC236}">
                <a16:creationId xmlns:a16="http://schemas.microsoft.com/office/drawing/2014/main" id="{6597144D-F5FE-437F-91B9-C902EE7547C8}"/>
              </a:ext>
            </a:extLst>
          </p:cNvPr>
          <p:cNvSpPr/>
          <p:nvPr/>
        </p:nvSpPr>
        <p:spPr>
          <a:xfrm>
            <a:off x="9083131" y="2747997"/>
            <a:ext cx="2727314" cy="584820"/>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00"/>
          </a:p>
        </p:txBody>
      </p:sp>
      <p:sp>
        <p:nvSpPr>
          <p:cNvPr id="120" name="Rectangle 119">
            <a:extLst>
              <a:ext uri="{FF2B5EF4-FFF2-40B4-BE49-F238E27FC236}">
                <a16:creationId xmlns:a16="http://schemas.microsoft.com/office/drawing/2014/main" id="{97F32AE5-A376-4C0A-B703-1B82C55DFCDC}"/>
              </a:ext>
            </a:extLst>
          </p:cNvPr>
          <p:cNvSpPr/>
          <p:nvPr/>
        </p:nvSpPr>
        <p:spPr>
          <a:xfrm>
            <a:off x="9080805" y="4817298"/>
            <a:ext cx="2726002" cy="604299"/>
          </a:xfrm>
          <a:prstGeom prst="rect">
            <a:avLst/>
          </a:pr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sz="1100"/>
          </a:p>
        </p:txBody>
      </p:sp>
      <p:sp>
        <p:nvSpPr>
          <p:cNvPr id="121" name="Rectangle 120">
            <a:extLst>
              <a:ext uri="{FF2B5EF4-FFF2-40B4-BE49-F238E27FC236}">
                <a16:creationId xmlns:a16="http://schemas.microsoft.com/office/drawing/2014/main" id="{FBC335B1-DBCF-43A4-8155-16DDE0410E36}"/>
              </a:ext>
            </a:extLst>
          </p:cNvPr>
          <p:cNvSpPr/>
          <p:nvPr/>
        </p:nvSpPr>
        <p:spPr>
          <a:xfrm>
            <a:off x="9084443" y="4207439"/>
            <a:ext cx="2726002" cy="492506"/>
          </a:xfrm>
          <a:prstGeom prst="rect">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sz="1100"/>
          </a:p>
        </p:txBody>
      </p:sp>
      <p:sp>
        <p:nvSpPr>
          <p:cNvPr id="122" name="Rectangle 121">
            <a:extLst>
              <a:ext uri="{FF2B5EF4-FFF2-40B4-BE49-F238E27FC236}">
                <a16:creationId xmlns:a16="http://schemas.microsoft.com/office/drawing/2014/main" id="{CF5BD3EE-19A4-4175-B3B8-EF956770BA17}"/>
              </a:ext>
            </a:extLst>
          </p:cNvPr>
          <p:cNvSpPr/>
          <p:nvPr/>
        </p:nvSpPr>
        <p:spPr>
          <a:xfrm>
            <a:off x="9084443" y="3414034"/>
            <a:ext cx="2726002" cy="723066"/>
          </a:xfrm>
          <a:prstGeom prst="rect">
            <a:avLst/>
          </a:prstGeom>
          <a:noFill/>
          <a:ln w="38100">
            <a:solidFill>
              <a:srgbClr val="FF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sz="1100"/>
          </a:p>
        </p:txBody>
      </p:sp>
      <p:pic>
        <p:nvPicPr>
          <p:cNvPr id="123" name="Picture 122">
            <a:extLst>
              <a:ext uri="{FF2B5EF4-FFF2-40B4-BE49-F238E27FC236}">
                <a16:creationId xmlns:a16="http://schemas.microsoft.com/office/drawing/2014/main" id="{9E00D320-85E9-44AA-8C63-4BE985A8A3A4}"/>
              </a:ext>
            </a:extLst>
          </p:cNvPr>
          <p:cNvPicPr>
            <a:picLocks noChangeAspect="1"/>
          </p:cNvPicPr>
          <p:nvPr/>
        </p:nvPicPr>
        <p:blipFill>
          <a:blip r:embed="rId22">
            <a:extLst>
              <a:ext uri="{28A0092B-C50C-407E-A947-70E740481C1C}">
                <a14:useLocalDpi xmlns:a14="http://schemas.microsoft.com/office/drawing/2010/main" val="0"/>
              </a:ext>
              <a:ext uri="{837473B0-CC2E-450A-ABE3-18F120FF3D39}">
                <a1611:picAttrSrcUrl xmlns:a1611="http://schemas.microsoft.com/office/drawing/2016/11/main" r:id="rId23"/>
              </a:ext>
            </a:extLst>
          </a:blip>
          <a:stretch>
            <a:fillRect/>
          </a:stretch>
        </p:blipFill>
        <p:spPr>
          <a:xfrm>
            <a:off x="9116301" y="943901"/>
            <a:ext cx="993535" cy="413326"/>
          </a:xfrm>
          <a:prstGeom prst="rect">
            <a:avLst/>
          </a:prstGeom>
        </p:spPr>
      </p:pic>
      <p:sp>
        <p:nvSpPr>
          <p:cNvPr id="124" name="TextBox 123">
            <a:extLst>
              <a:ext uri="{FF2B5EF4-FFF2-40B4-BE49-F238E27FC236}">
                <a16:creationId xmlns:a16="http://schemas.microsoft.com/office/drawing/2014/main" id="{A63DAE2C-7B3A-4ABD-A295-FB3CD69BA515}"/>
              </a:ext>
            </a:extLst>
          </p:cNvPr>
          <p:cNvSpPr txBox="1"/>
          <p:nvPr/>
        </p:nvSpPr>
        <p:spPr>
          <a:xfrm>
            <a:off x="10193067" y="943901"/>
            <a:ext cx="719682" cy="369332"/>
          </a:xfrm>
          <a:prstGeom prst="rect">
            <a:avLst/>
          </a:prstGeom>
          <a:noFill/>
        </p:spPr>
        <p:txBody>
          <a:bodyPr wrap="square" rtlCol="0">
            <a:spAutoFit/>
          </a:bodyPr>
          <a:lstStyle/>
          <a:p>
            <a:r>
              <a:rPr lang="en-GB" b="1" u="sng" dirty="0">
                <a:latin typeface="Century Gothic" panose="020B0502020202020204" pitchFamily="34" charset="0"/>
              </a:rPr>
              <a:t>Key:</a:t>
            </a:r>
          </a:p>
        </p:txBody>
      </p:sp>
    </p:spTree>
    <p:extLst>
      <p:ext uri="{BB962C8B-B14F-4D97-AF65-F5344CB8AC3E}">
        <p14:creationId xmlns:p14="http://schemas.microsoft.com/office/powerpoint/2010/main" val="41963247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C7962A2-574E-4D09-9058-4B2A803D7698}"/>
              </a:ext>
            </a:extLst>
          </p:cNvPr>
          <p:cNvSpPr txBox="1"/>
          <p:nvPr/>
        </p:nvSpPr>
        <p:spPr>
          <a:xfrm>
            <a:off x="212436" y="203200"/>
            <a:ext cx="2844800" cy="523220"/>
          </a:xfrm>
          <a:prstGeom prst="rect">
            <a:avLst/>
          </a:prstGeom>
          <a:noFill/>
        </p:spPr>
        <p:txBody>
          <a:bodyPr wrap="square" rtlCol="0">
            <a:spAutoFit/>
          </a:bodyPr>
          <a:lstStyle/>
          <a:p>
            <a:r>
              <a:rPr lang="en-GB" sz="2800" b="1" u="sng" dirty="0">
                <a:latin typeface="Century Gothic" panose="020B0502020202020204" pitchFamily="34" charset="0"/>
              </a:rPr>
              <a:t>Task 9</a:t>
            </a:r>
          </a:p>
        </p:txBody>
      </p:sp>
      <p:pic>
        <p:nvPicPr>
          <p:cNvPr id="3" name="Picture 2">
            <a:hlinkClick r:id="rId2" action="ppaction://hlinksldjump"/>
            <a:extLst>
              <a:ext uri="{FF2B5EF4-FFF2-40B4-BE49-F238E27FC236}">
                <a16:creationId xmlns:a16="http://schemas.microsoft.com/office/drawing/2014/main" id="{987C6DD6-7778-4B3D-BE42-7F274B18639B}"/>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flipH="1">
            <a:off x="11330841" y="6098809"/>
            <a:ext cx="738332" cy="590666"/>
          </a:xfrm>
          <a:prstGeom prst="rect">
            <a:avLst/>
          </a:prstGeom>
        </p:spPr>
      </p:pic>
      <p:sp>
        <p:nvSpPr>
          <p:cNvPr id="4" name="TextBox 3">
            <a:extLst>
              <a:ext uri="{FF2B5EF4-FFF2-40B4-BE49-F238E27FC236}">
                <a16:creationId xmlns:a16="http://schemas.microsoft.com/office/drawing/2014/main" id="{FE2A2FA2-8A48-46F5-A617-3B20F927A575}"/>
              </a:ext>
            </a:extLst>
          </p:cNvPr>
          <p:cNvSpPr txBox="1"/>
          <p:nvPr/>
        </p:nvSpPr>
        <p:spPr>
          <a:xfrm>
            <a:off x="11330841" y="6631657"/>
            <a:ext cx="738332" cy="261610"/>
          </a:xfrm>
          <a:prstGeom prst="rect">
            <a:avLst/>
          </a:prstGeom>
          <a:noFill/>
        </p:spPr>
        <p:txBody>
          <a:bodyPr wrap="square" rtlCol="0">
            <a:spAutoFit/>
          </a:bodyPr>
          <a:lstStyle/>
          <a:p>
            <a:pPr algn="ctr"/>
            <a:r>
              <a:rPr lang="en-GB" sz="1100" b="1" dirty="0">
                <a:solidFill>
                  <a:srgbClr val="FF0000"/>
                </a:solidFill>
              </a:rPr>
              <a:t>Click me!</a:t>
            </a:r>
          </a:p>
        </p:txBody>
      </p:sp>
      <p:pic>
        <p:nvPicPr>
          <p:cNvPr id="5" name="Picture 2">
            <a:extLst>
              <a:ext uri="{FF2B5EF4-FFF2-40B4-BE49-F238E27FC236}">
                <a16:creationId xmlns:a16="http://schemas.microsoft.com/office/drawing/2014/main" id="{FCA0A6A9-45E3-428D-8BEF-2CBC6E8D9E3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82036" y="450159"/>
            <a:ext cx="6152717" cy="3768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5">
            <a:extLst>
              <a:ext uri="{FF2B5EF4-FFF2-40B4-BE49-F238E27FC236}">
                <a16:creationId xmlns:a16="http://schemas.microsoft.com/office/drawing/2014/main" id="{D41CBD3B-A07A-4ABF-A39B-168BE4A986B2}"/>
              </a:ext>
            </a:extLst>
          </p:cNvPr>
          <p:cNvSpPr>
            <a:spLocks noChangeArrowheads="1"/>
          </p:cNvSpPr>
          <p:nvPr/>
        </p:nvSpPr>
        <p:spPr bwMode="auto">
          <a:xfrm>
            <a:off x="325579" y="1228845"/>
            <a:ext cx="4994566" cy="3108543"/>
          </a:xfrm>
          <a:prstGeom prst="rect">
            <a:avLst/>
          </a:prstGeom>
          <a:solidFill>
            <a:schemeClr val="bg2"/>
          </a:solidFill>
          <a:ln w="28575">
            <a:solidFill>
              <a:schemeClr val="tx1"/>
            </a:solidFill>
          </a:ln>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GB" altLang="en-US" sz="1400" dirty="0">
                <a:latin typeface="Century Gothic" panose="020B0502020202020204" pitchFamily="34" charset="0"/>
              </a:rPr>
              <a:t>A few Mormons arrived in Missouri just over two years ago and now there are over a thousand of them. They swarm among us, flooding us with the worst of society; they are no better than the poorest of the poor. They are the cause of much anxiety, as they are a bad influence on our slaves. They try and drive us out by inviting freed slaves from Illinois to come here and claim citizenship. They swear that they can perform miracles and supernatural cures and talk to God and his angels. What will happen to us and our property if the state government is overrun by these people?</a:t>
            </a:r>
          </a:p>
          <a:p>
            <a:pPr eaLnBrk="1" hangingPunct="1">
              <a:spcBef>
                <a:spcPct val="0"/>
              </a:spcBef>
              <a:buFontTx/>
              <a:buNone/>
            </a:pPr>
            <a:endParaRPr lang="en-GB" altLang="en-US" sz="1400" dirty="0">
              <a:latin typeface="Century Gothic" panose="020B0502020202020204" pitchFamily="34" charset="0"/>
            </a:endParaRPr>
          </a:p>
          <a:p>
            <a:pPr eaLnBrk="1" hangingPunct="1">
              <a:spcBef>
                <a:spcPct val="0"/>
              </a:spcBef>
              <a:buNone/>
            </a:pPr>
            <a:r>
              <a:rPr lang="en-GB" altLang="en-US" sz="1400" i="1" dirty="0">
                <a:latin typeface="Century Gothic" panose="020B0502020202020204" pitchFamily="34" charset="0"/>
              </a:rPr>
              <a:t>From an article in a Missouri newspaper, published on 10th August 1833.</a:t>
            </a:r>
          </a:p>
        </p:txBody>
      </p:sp>
      <p:sp>
        <p:nvSpPr>
          <p:cNvPr id="8" name="Rectangle 3">
            <a:extLst>
              <a:ext uri="{FF2B5EF4-FFF2-40B4-BE49-F238E27FC236}">
                <a16:creationId xmlns:a16="http://schemas.microsoft.com/office/drawing/2014/main" id="{6A8E2BD4-FEBB-4ECE-8113-1AA09FA50C7F}"/>
              </a:ext>
            </a:extLst>
          </p:cNvPr>
          <p:cNvSpPr>
            <a:spLocks noChangeArrowheads="1"/>
          </p:cNvSpPr>
          <p:nvPr/>
        </p:nvSpPr>
        <p:spPr bwMode="auto">
          <a:xfrm>
            <a:off x="5782037" y="4337388"/>
            <a:ext cx="615271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GB" altLang="en-US" sz="1200" i="1" dirty="0">
                <a:latin typeface="Century Gothic" panose="020B0502020202020204" pitchFamily="34" charset="0"/>
              </a:rPr>
              <a:t>A cartoon showing a Mormon family drawn in 1840 by a non-Mormon.</a:t>
            </a:r>
          </a:p>
        </p:txBody>
      </p:sp>
      <p:sp>
        <p:nvSpPr>
          <p:cNvPr id="9" name="Rectangle 8">
            <a:extLst>
              <a:ext uri="{FF2B5EF4-FFF2-40B4-BE49-F238E27FC236}">
                <a16:creationId xmlns:a16="http://schemas.microsoft.com/office/drawing/2014/main" id="{03DF1B77-B14D-4EDF-AE80-E6F76FC19AF6}"/>
              </a:ext>
            </a:extLst>
          </p:cNvPr>
          <p:cNvSpPr/>
          <p:nvPr/>
        </p:nvSpPr>
        <p:spPr>
          <a:xfrm>
            <a:off x="541570" y="4921269"/>
            <a:ext cx="10480931" cy="707886"/>
          </a:xfrm>
          <a:prstGeom prst="rect">
            <a:avLst/>
          </a:prstGeom>
          <a:solidFill>
            <a:srgbClr val="CC99FF"/>
          </a:solidFill>
          <a:ln w="38100">
            <a:solidFill>
              <a:schemeClr val="tx1"/>
            </a:solidFill>
          </a:ln>
        </p:spPr>
        <p:txBody>
          <a:bodyPr wrap="square">
            <a:spAutoFit/>
          </a:bodyPr>
          <a:lstStyle/>
          <a:p>
            <a:r>
              <a:rPr lang="en-GB" sz="2000" dirty="0">
                <a:latin typeface="Century Gothic" panose="020B0502020202020204" pitchFamily="34" charset="0"/>
              </a:rPr>
              <a:t>Look at and </a:t>
            </a:r>
            <a:r>
              <a:rPr lang="en-GB" sz="2000" b="1" u="sng" dirty="0">
                <a:latin typeface="Century Gothic" panose="020B0502020202020204" pitchFamily="34" charset="0"/>
              </a:rPr>
              <a:t>annotate</a:t>
            </a:r>
            <a:r>
              <a:rPr lang="en-GB" sz="2000" dirty="0">
                <a:latin typeface="Century Gothic" panose="020B0502020202020204" pitchFamily="34" charset="0"/>
              </a:rPr>
              <a:t> the 2 sources about the Mormons. Bullet point or write a short paragraph showing the </a:t>
            </a:r>
            <a:r>
              <a:rPr lang="en-GB" sz="2000" b="1" u="sng" dirty="0">
                <a:latin typeface="Century Gothic" panose="020B0502020202020204" pitchFamily="34" charset="0"/>
              </a:rPr>
              <a:t>reasons</a:t>
            </a:r>
            <a:r>
              <a:rPr lang="en-GB" sz="2000" dirty="0">
                <a:latin typeface="Century Gothic" panose="020B0502020202020204" pitchFamily="34" charset="0"/>
              </a:rPr>
              <a:t> Mormons were disliked and </a:t>
            </a:r>
            <a:r>
              <a:rPr lang="en-GB" sz="2000" b="1" u="sng" dirty="0">
                <a:solidFill>
                  <a:srgbClr val="FF0000"/>
                </a:solidFill>
                <a:latin typeface="Century Gothic" panose="020B0502020202020204" pitchFamily="34" charset="0"/>
              </a:rPr>
              <a:t>persecuted</a:t>
            </a:r>
            <a:r>
              <a:rPr lang="en-GB" sz="2000" dirty="0">
                <a:latin typeface="Century Gothic" panose="020B0502020202020204" pitchFamily="34" charset="0"/>
              </a:rPr>
              <a:t>.</a:t>
            </a:r>
            <a:endParaRPr lang="en-GB" sz="2000" dirty="0"/>
          </a:p>
        </p:txBody>
      </p:sp>
      <p:pic>
        <p:nvPicPr>
          <p:cNvPr id="11" name="Picture 10">
            <a:extLst>
              <a:ext uri="{FF2B5EF4-FFF2-40B4-BE49-F238E27FC236}">
                <a16:creationId xmlns:a16="http://schemas.microsoft.com/office/drawing/2014/main" id="{BFE48490-B19A-40AB-A2B1-116B30230EBA}"/>
              </a:ext>
            </a:extLst>
          </p:cNvPr>
          <p:cNvPicPr>
            <a:picLocks noChangeAspect="1"/>
          </p:cNvPicPr>
          <p:nvPr/>
        </p:nvPicPr>
        <p:blipFill>
          <a:blip r:embed="rId6">
            <a:extLst>
              <a:ext uri="{28A0092B-C50C-407E-A947-70E740481C1C}">
                <a14:useLocalDpi xmlns:a14="http://schemas.microsoft.com/office/drawing/2010/main" val="0"/>
              </a:ext>
              <a:ext uri="{837473B0-CC2E-450A-ABE3-18F120FF3D39}">
                <a1611:picAttrSrcUrl xmlns:a1611="http://schemas.microsoft.com/office/drawing/2016/11/main" r:id="rId7"/>
              </a:ext>
            </a:extLst>
          </a:blip>
          <a:stretch>
            <a:fillRect/>
          </a:stretch>
        </p:blipFill>
        <p:spPr>
          <a:xfrm>
            <a:off x="314138" y="718868"/>
            <a:ext cx="454863" cy="475615"/>
          </a:xfrm>
          <a:prstGeom prst="rect">
            <a:avLst/>
          </a:prstGeom>
          <a:solidFill>
            <a:schemeClr val="bg1"/>
          </a:solidFill>
        </p:spPr>
      </p:pic>
      <p:sp>
        <p:nvSpPr>
          <p:cNvPr id="7" name="TextBox 6">
            <a:extLst>
              <a:ext uri="{FF2B5EF4-FFF2-40B4-BE49-F238E27FC236}">
                <a16:creationId xmlns:a16="http://schemas.microsoft.com/office/drawing/2014/main" id="{CF936FFC-DB01-4EC9-82B5-B535523076C2}"/>
              </a:ext>
            </a:extLst>
          </p:cNvPr>
          <p:cNvSpPr txBox="1"/>
          <p:nvPr/>
        </p:nvSpPr>
        <p:spPr>
          <a:xfrm>
            <a:off x="541570" y="5843704"/>
            <a:ext cx="10480931" cy="646331"/>
          </a:xfrm>
          <a:prstGeom prst="rect">
            <a:avLst/>
          </a:prstGeom>
          <a:noFill/>
        </p:spPr>
        <p:txBody>
          <a:bodyPr wrap="square" rtlCol="0">
            <a:spAutoFit/>
          </a:bodyPr>
          <a:lstStyle/>
          <a:p>
            <a:r>
              <a:rPr lang="en-GB" dirty="0">
                <a:solidFill>
                  <a:srgbClr val="FF0000"/>
                </a:solidFill>
                <a:latin typeface="Century Gothic" panose="020B0502020202020204" pitchFamily="34" charset="0"/>
              </a:rPr>
              <a:t>annotate = add notes that explain.</a:t>
            </a:r>
          </a:p>
          <a:p>
            <a:r>
              <a:rPr lang="en-GB" dirty="0">
                <a:solidFill>
                  <a:srgbClr val="FF0000"/>
                </a:solidFill>
                <a:latin typeface="Century Gothic" panose="020B0502020202020204" pitchFamily="34" charset="0"/>
              </a:rPr>
              <a:t>persecuted = treating a group of people badly because of who they are.</a:t>
            </a:r>
          </a:p>
        </p:txBody>
      </p:sp>
    </p:spTree>
    <p:extLst>
      <p:ext uri="{BB962C8B-B14F-4D97-AF65-F5344CB8AC3E}">
        <p14:creationId xmlns:p14="http://schemas.microsoft.com/office/powerpoint/2010/main" val="4553485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C7962A2-574E-4D09-9058-4B2A803D7698}"/>
              </a:ext>
            </a:extLst>
          </p:cNvPr>
          <p:cNvSpPr txBox="1"/>
          <p:nvPr/>
        </p:nvSpPr>
        <p:spPr>
          <a:xfrm>
            <a:off x="212436" y="203200"/>
            <a:ext cx="2844800" cy="523220"/>
          </a:xfrm>
          <a:prstGeom prst="rect">
            <a:avLst/>
          </a:prstGeom>
          <a:noFill/>
        </p:spPr>
        <p:txBody>
          <a:bodyPr wrap="square" rtlCol="0">
            <a:spAutoFit/>
          </a:bodyPr>
          <a:lstStyle/>
          <a:p>
            <a:r>
              <a:rPr lang="en-GB" sz="2800" b="1" u="sng" dirty="0">
                <a:latin typeface="Century Gothic" panose="020B0502020202020204" pitchFamily="34" charset="0"/>
              </a:rPr>
              <a:t>Task 10</a:t>
            </a:r>
          </a:p>
        </p:txBody>
      </p:sp>
      <p:pic>
        <p:nvPicPr>
          <p:cNvPr id="4" name="Picture 3">
            <a:hlinkClick r:id="rId2" action="ppaction://hlinksldjump"/>
            <a:extLst>
              <a:ext uri="{FF2B5EF4-FFF2-40B4-BE49-F238E27FC236}">
                <a16:creationId xmlns:a16="http://schemas.microsoft.com/office/drawing/2014/main" id="{ED908EB9-89A2-4F3E-9AAE-A0E44D70E5AE}"/>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flipH="1">
            <a:off x="11330841" y="6098809"/>
            <a:ext cx="738332" cy="590666"/>
          </a:xfrm>
          <a:prstGeom prst="rect">
            <a:avLst/>
          </a:prstGeom>
        </p:spPr>
      </p:pic>
      <p:sp>
        <p:nvSpPr>
          <p:cNvPr id="5" name="TextBox 4">
            <a:extLst>
              <a:ext uri="{FF2B5EF4-FFF2-40B4-BE49-F238E27FC236}">
                <a16:creationId xmlns:a16="http://schemas.microsoft.com/office/drawing/2014/main" id="{DFAA48C0-9D71-411C-8C00-659A396D586D}"/>
              </a:ext>
            </a:extLst>
          </p:cNvPr>
          <p:cNvSpPr txBox="1"/>
          <p:nvPr/>
        </p:nvSpPr>
        <p:spPr>
          <a:xfrm>
            <a:off x="11330841" y="6631657"/>
            <a:ext cx="738332" cy="261610"/>
          </a:xfrm>
          <a:prstGeom prst="rect">
            <a:avLst/>
          </a:prstGeom>
          <a:noFill/>
        </p:spPr>
        <p:txBody>
          <a:bodyPr wrap="square" rtlCol="0">
            <a:spAutoFit/>
          </a:bodyPr>
          <a:lstStyle/>
          <a:p>
            <a:pPr algn="ctr"/>
            <a:r>
              <a:rPr lang="en-GB" sz="1100" b="1" dirty="0">
                <a:solidFill>
                  <a:srgbClr val="FF0000"/>
                </a:solidFill>
              </a:rPr>
              <a:t>Click me!</a:t>
            </a:r>
          </a:p>
        </p:txBody>
      </p:sp>
      <p:sp>
        <p:nvSpPr>
          <p:cNvPr id="6" name="Rectangle 5">
            <a:extLst>
              <a:ext uri="{FF2B5EF4-FFF2-40B4-BE49-F238E27FC236}">
                <a16:creationId xmlns:a16="http://schemas.microsoft.com/office/drawing/2014/main" id="{248ECC5F-3410-44C3-8306-DD5543836FFC}"/>
              </a:ext>
            </a:extLst>
          </p:cNvPr>
          <p:cNvSpPr/>
          <p:nvPr/>
        </p:nvSpPr>
        <p:spPr>
          <a:xfrm>
            <a:off x="707825" y="945724"/>
            <a:ext cx="10480931" cy="1860702"/>
          </a:xfrm>
          <a:prstGeom prst="rect">
            <a:avLst/>
          </a:prstGeom>
          <a:solidFill>
            <a:srgbClr val="CC99FF"/>
          </a:solidFill>
          <a:ln w="38100">
            <a:solidFill>
              <a:schemeClr val="tx1"/>
            </a:solidFill>
          </a:ln>
        </p:spPr>
        <p:txBody>
          <a:bodyPr wrap="square">
            <a:spAutoFit/>
          </a:bodyPr>
          <a:lstStyle/>
          <a:p>
            <a:pPr>
              <a:lnSpc>
                <a:spcPct val="107000"/>
              </a:lnSpc>
              <a:spcAft>
                <a:spcPts val="800"/>
              </a:spcAft>
            </a:pPr>
            <a:r>
              <a:rPr lang="en-GB" sz="2400" b="1" u="sng" dirty="0">
                <a:latin typeface="Calibri" panose="020F0502020204030204" pitchFamily="34" charset="0"/>
                <a:ea typeface="Calibri" panose="020F0502020204030204" pitchFamily="34" charset="0"/>
                <a:cs typeface="Times New Roman" panose="02020603050405020304" pitchFamily="18" charset="0"/>
              </a:rPr>
              <a:t>Q6: Which of the following was a more important reason for Mormon success settling at the Great Salt Lake? (12)</a:t>
            </a:r>
            <a:endParaRPr lang="en-GB" sz="2000" u="sng" dirty="0">
              <a:latin typeface="Calibri" panose="020F0502020204030204" pitchFamily="34" charset="0"/>
              <a:ea typeface="Calibri" panose="020F0502020204030204" pitchFamily="34" charset="0"/>
              <a:cs typeface="Times New Roman" panose="02020603050405020304" pitchFamily="18" charset="0"/>
            </a:endParaRPr>
          </a:p>
          <a:p>
            <a:pPr marL="342900" indent="-342900">
              <a:lnSpc>
                <a:spcPct val="107000"/>
              </a:lnSpc>
              <a:spcAft>
                <a:spcPts val="800"/>
              </a:spcAft>
              <a:buFont typeface="Arial" panose="020B0604020202020204" pitchFamily="34" charset="0"/>
              <a:buChar char="•"/>
            </a:pPr>
            <a:r>
              <a:rPr lang="en-GB" sz="2400" b="1" dirty="0">
                <a:latin typeface="Calibri" panose="020F0502020204030204" pitchFamily="34" charset="0"/>
                <a:ea typeface="Calibri" panose="020F0502020204030204" pitchFamily="34" charset="0"/>
                <a:cs typeface="Times New Roman" panose="02020603050405020304" pitchFamily="18" charset="0"/>
              </a:rPr>
              <a:t>The Perpetual Emigration Fund</a:t>
            </a:r>
            <a:endParaRPr lang="en-GB" sz="2000" dirty="0">
              <a:latin typeface="Calibri" panose="020F0502020204030204" pitchFamily="34" charset="0"/>
              <a:ea typeface="Calibri" panose="020F0502020204030204" pitchFamily="34" charset="0"/>
              <a:cs typeface="Times New Roman" panose="02020603050405020304" pitchFamily="18" charset="0"/>
            </a:endParaRPr>
          </a:p>
          <a:p>
            <a:pPr marL="342900" indent="-342900">
              <a:lnSpc>
                <a:spcPct val="107000"/>
              </a:lnSpc>
              <a:spcAft>
                <a:spcPts val="800"/>
              </a:spcAft>
              <a:buFont typeface="Arial" panose="020B0604020202020204" pitchFamily="34" charset="0"/>
              <a:buChar char="•"/>
            </a:pPr>
            <a:r>
              <a:rPr lang="en-GB" sz="2400" b="1" dirty="0">
                <a:latin typeface="Calibri" panose="020F0502020204030204" pitchFamily="34" charset="0"/>
                <a:ea typeface="Calibri" panose="020F0502020204030204" pitchFamily="34" charset="0"/>
                <a:cs typeface="Times New Roman" panose="02020603050405020304" pitchFamily="18" charset="0"/>
              </a:rPr>
              <a:t>Brigham Youngs leadership</a:t>
            </a:r>
            <a:endParaRPr lang="en-GB" sz="2000" dirty="0">
              <a:latin typeface="Calibri" panose="020F0502020204030204" pitchFamily="34" charset="0"/>
              <a:ea typeface="Calibri" panose="020F0502020204030204" pitchFamily="34" charset="0"/>
              <a:cs typeface="Times New Roman" panose="02020603050405020304" pitchFamily="18" charset="0"/>
            </a:endParaRPr>
          </a:p>
        </p:txBody>
      </p:sp>
      <p:sp>
        <p:nvSpPr>
          <p:cNvPr id="7" name="Rectangle 6">
            <a:extLst>
              <a:ext uri="{FF2B5EF4-FFF2-40B4-BE49-F238E27FC236}">
                <a16:creationId xmlns:a16="http://schemas.microsoft.com/office/drawing/2014/main" id="{9FC8B276-4E21-4B62-95AD-AEA78CF9F4FD}"/>
              </a:ext>
            </a:extLst>
          </p:cNvPr>
          <p:cNvSpPr/>
          <p:nvPr/>
        </p:nvSpPr>
        <p:spPr>
          <a:xfrm>
            <a:off x="707825" y="3032320"/>
            <a:ext cx="10480931" cy="3657155"/>
          </a:xfrm>
          <a:prstGeom prst="rect">
            <a:avLst/>
          </a:prstGeom>
          <a:solidFill>
            <a:srgbClr val="CC99FF"/>
          </a:solidFill>
          <a:ln w="38100">
            <a:solidFill>
              <a:schemeClr val="tx1"/>
            </a:solidFill>
          </a:ln>
        </p:spPr>
        <p:txBody>
          <a:bodyPr wrap="square">
            <a:spAutoFit/>
          </a:bodyPr>
          <a:lstStyle/>
          <a:p>
            <a:pPr>
              <a:lnSpc>
                <a:spcPct val="107000"/>
              </a:lnSpc>
              <a:spcAft>
                <a:spcPts val="800"/>
              </a:spcAft>
            </a:pPr>
            <a:r>
              <a:rPr lang="en-GB" sz="2000" b="1" u="sng" dirty="0">
                <a:latin typeface="Calibri" panose="020F0502020204030204" pitchFamily="34" charset="0"/>
                <a:ea typeface="Calibri" panose="020F0502020204030204" pitchFamily="34" charset="0"/>
                <a:cs typeface="Times New Roman" panose="02020603050405020304" pitchFamily="18" charset="0"/>
              </a:rPr>
              <a:t>Structure:</a:t>
            </a:r>
          </a:p>
          <a:p>
            <a:pPr>
              <a:lnSpc>
                <a:spcPct val="107000"/>
              </a:lnSpc>
              <a:spcAft>
                <a:spcPts val="800"/>
              </a:spcAft>
            </a:pPr>
            <a:r>
              <a:rPr lang="en-GB" sz="2000" dirty="0">
                <a:latin typeface="Calibri" panose="020F0502020204030204" pitchFamily="34" charset="0"/>
                <a:ea typeface="Calibri" panose="020F0502020204030204" pitchFamily="34" charset="0"/>
                <a:cs typeface="Times New Roman" panose="02020603050405020304" pitchFamily="18" charset="0"/>
              </a:rPr>
              <a:t>3/4 paragraphs total. 20 minutes </a:t>
            </a:r>
          </a:p>
          <a:p>
            <a:pPr>
              <a:lnSpc>
                <a:spcPct val="107000"/>
              </a:lnSpc>
              <a:spcAft>
                <a:spcPts val="800"/>
              </a:spcAft>
            </a:pPr>
            <a:r>
              <a:rPr lang="en-GB" sz="2000" dirty="0">
                <a:latin typeface="Calibri" panose="020F0502020204030204" pitchFamily="34" charset="0"/>
                <a:ea typeface="Calibri" panose="020F0502020204030204" pitchFamily="34" charset="0"/>
                <a:cs typeface="Times New Roman" panose="02020603050405020304" pitchFamily="18" charset="0"/>
              </a:rPr>
              <a:t>-1 or 2 paragraphs about how the Perpetual Immigration fund helped Mormons to be successful</a:t>
            </a:r>
          </a:p>
          <a:p>
            <a:pPr>
              <a:lnSpc>
                <a:spcPct val="107000"/>
              </a:lnSpc>
              <a:spcAft>
                <a:spcPts val="800"/>
              </a:spcAft>
            </a:pPr>
            <a:r>
              <a:rPr lang="en-GB" sz="2000" i="1" dirty="0">
                <a:solidFill>
                  <a:srgbClr val="FF0000"/>
                </a:solidFill>
                <a:latin typeface="Calibri" panose="020F0502020204030204" pitchFamily="34" charset="0"/>
                <a:ea typeface="Calibri" panose="020F0502020204030204" pitchFamily="34" charset="0"/>
                <a:cs typeface="Times New Roman" panose="02020603050405020304" pitchFamily="18" charset="0"/>
              </a:rPr>
              <a:t>The Perpetual Immigration fund was……………….This helped the Mormons to settle because……</a:t>
            </a:r>
          </a:p>
          <a:p>
            <a:pPr>
              <a:lnSpc>
                <a:spcPct val="107000"/>
              </a:lnSpc>
              <a:spcAft>
                <a:spcPts val="800"/>
              </a:spcAft>
            </a:pPr>
            <a:r>
              <a:rPr lang="en-GB" sz="2000" dirty="0">
                <a:latin typeface="Calibri" panose="020F0502020204030204" pitchFamily="34" charset="0"/>
                <a:ea typeface="Calibri" panose="020F0502020204030204" pitchFamily="34" charset="0"/>
                <a:cs typeface="Times New Roman" panose="02020603050405020304" pitchFamily="18" charset="0"/>
              </a:rPr>
              <a:t>-1 or 2 paragraphs about how the Brigham Young’s leadership helped Mormons to be successful</a:t>
            </a:r>
          </a:p>
          <a:p>
            <a:pPr>
              <a:lnSpc>
                <a:spcPct val="107000"/>
              </a:lnSpc>
              <a:spcAft>
                <a:spcPts val="800"/>
              </a:spcAft>
            </a:pPr>
            <a:r>
              <a:rPr lang="en-GB" sz="2000" i="1" dirty="0">
                <a:solidFill>
                  <a:srgbClr val="FF0000"/>
                </a:solidFill>
                <a:latin typeface="Calibri" panose="020F0502020204030204" pitchFamily="34" charset="0"/>
                <a:ea typeface="Calibri" panose="020F0502020204030204" pitchFamily="34" charset="0"/>
                <a:cs typeface="Times New Roman" panose="02020603050405020304" pitchFamily="18" charset="0"/>
              </a:rPr>
              <a:t>Brigham Young was a very organised leader. One thing he did was……………….This helped the Mormons to settle because……</a:t>
            </a:r>
          </a:p>
          <a:p>
            <a:pPr>
              <a:lnSpc>
                <a:spcPct val="107000"/>
              </a:lnSpc>
              <a:spcAft>
                <a:spcPts val="800"/>
              </a:spcAft>
            </a:pPr>
            <a:r>
              <a:rPr lang="en-GB" sz="2000" dirty="0">
                <a:latin typeface="Calibri" panose="020F0502020204030204" pitchFamily="34" charset="0"/>
                <a:ea typeface="Calibri" panose="020F0502020204030204" pitchFamily="34" charset="0"/>
                <a:cs typeface="Times New Roman" panose="02020603050405020304" pitchFamily="18" charset="0"/>
              </a:rPr>
              <a:t>- Conclusion- which had the bigger impact in helping the Mormons to settle? Give a new reason how/why.  </a:t>
            </a:r>
            <a:r>
              <a:rPr lang="en-GB" sz="2000" i="1" dirty="0">
                <a:solidFill>
                  <a:srgbClr val="FF0000"/>
                </a:solidFill>
                <a:latin typeface="Calibri" panose="020F0502020204030204" pitchFamily="34" charset="0"/>
                <a:ea typeface="Calibri" panose="020F0502020204030204" pitchFamily="34" charset="0"/>
                <a:cs typeface="Times New Roman" panose="02020603050405020304" pitchFamily="18" charset="0"/>
              </a:rPr>
              <a:t>Overall I think the most important reason was………….It was more important because it…</a:t>
            </a:r>
            <a:endParaRPr lang="en-GB" sz="2000" dirty="0">
              <a:solidFill>
                <a:srgbClr val="FF0000"/>
              </a:solidFill>
              <a:latin typeface="Calibri" panose="020F0502020204030204" pitchFamily="34" charset="0"/>
              <a:ea typeface="Calibri" panose="020F0502020204030204" pitchFamily="34" charset="0"/>
              <a:cs typeface="Times New Roman" panose="02020603050405020304" pitchFamily="18" charset="0"/>
            </a:endParaRPr>
          </a:p>
        </p:txBody>
      </p:sp>
      <p:pic>
        <p:nvPicPr>
          <p:cNvPr id="8" name="Picture 7">
            <a:extLst>
              <a:ext uri="{FF2B5EF4-FFF2-40B4-BE49-F238E27FC236}">
                <a16:creationId xmlns:a16="http://schemas.microsoft.com/office/drawing/2014/main" id="{4D63D50D-E97D-46DC-B2CE-5FBF52996053}"/>
              </a:ext>
            </a:extLst>
          </p:cNvPr>
          <p:cNvPicPr/>
          <p:nvPr/>
        </p:nvPicPr>
        <p:blipFill rotWithShape="1">
          <a:blip r:embed="rId5">
            <a:extLst>
              <a:ext uri="{28A0092B-C50C-407E-A947-70E740481C1C}">
                <a14:useLocalDpi xmlns:a14="http://schemas.microsoft.com/office/drawing/2010/main" val="0"/>
              </a:ext>
            </a:extLst>
          </a:blip>
          <a:srcRect l="43249" t="54258" r="52456" b="37013"/>
          <a:stretch/>
        </p:blipFill>
        <p:spPr bwMode="auto">
          <a:xfrm>
            <a:off x="1711614" y="203200"/>
            <a:ext cx="434975" cy="475614"/>
          </a:xfrm>
          <a:prstGeom prst="rect">
            <a:avLst/>
          </a:prstGeom>
          <a:noFill/>
          <a:ln>
            <a:noFill/>
          </a:ln>
          <a:extLst>
            <a:ext uri="{53640926-AAD7-44D8-BBD7-CCE9431645EC}">
              <a14:shadowObscured xmlns:a14="http://schemas.microsoft.com/office/drawing/2010/main"/>
            </a:ext>
          </a:extLst>
        </p:spPr>
      </p:pic>
      <p:pic>
        <p:nvPicPr>
          <p:cNvPr id="5122" name="Picture 2" descr="Brigham Young - HISTORY">
            <a:extLst>
              <a:ext uri="{FF2B5EF4-FFF2-40B4-BE49-F238E27FC236}">
                <a16:creationId xmlns:a16="http://schemas.microsoft.com/office/drawing/2014/main" id="{E783225D-E3AF-4ADD-A533-F0D8465F083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026219" y="1487053"/>
            <a:ext cx="1587228" cy="2147455"/>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extLst>
              <a:ext uri="{FF2B5EF4-FFF2-40B4-BE49-F238E27FC236}">
                <a16:creationId xmlns:a16="http://schemas.microsoft.com/office/drawing/2014/main" id="{05FBA2A3-2AA6-413C-BFDE-87BBC28B3826}"/>
              </a:ext>
            </a:extLst>
          </p:cNvPr>
          <p:cNvPicPr>
            <a:picLocks noChangeAspect="1"/>
          </p:cNvPicPr>
          <p:nvPr/>
        </p:nvPicPr>
        <p:blipFill>
          <a:blip r:embed="rId7">
            <a:extLst>
              <a:ext uri="{28A0092B-C50C-407E-A947-70E740481C1C}">
                <a14:useLocalDpi xmlns:a14="http://schemas.microsoft.com/office/drawing/2010/main" val="0"/>
              </a:ext>
              <a:ext uri="{837473B0-CC2E-450A-ABE3-18F120FF3D39}">
                <a1611:picAttrSrcUrl xmlns:a1611="http://schemas.microsoft.com/office/drawing/2016/11/main" r:id="rId8"/>
              </a:ext>
            </a:extLst>
          </a:blip>
          <a:stretch>
            <a:fillRect/>
          </a:stretch>
        </p:blipFill>
        <p:spPr>
          <a:xfrm>
            <a:off x="4092622" y="3297837"/>
            <a:ext cx="673342" cy="673342"/>
          </a:xfrm>
          <a:prstGeom prst="rect">
            <a:avLst/>
          </a:prstGeom>
        </p:spPr>
      </p:pic>
    </p:spTree>
    <p:extLst>
      <p:ext uri="{BB962C8B-B14F-4D97-AF65-F5344CB8AC3E}">
        <p14:creationId xmlns:p14="http://schemas.microsoft.com/office/powerpoint/2010/main" val="7289144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C7962A2-574E-4D09-9058-4B2A803D7698}"/>
              </a:ext>
            </a:extLst>
          </p:cNvPr>
          <p:cNvSpPr txBox="1"/>
          <p:nvPr/>
        </p:nvSpPr>
        <p:spPr>
          <a:xfrm>
            <a:off x="212436" y="203200"/>
            <a:ext cx="2844800" cy="523220"/>
          </a:xfrm>
          <a:prstGeom prst="rect">
            <a:avLst/>
          </a:prstGeom>
          <a:noFill/>
        </p:spPr>
        <p:txBody>
          <a:bodyPr wrap="square" rtlCol="0">
            <a:spAutoFit/>
          </a:bodyPr>
          <a:lstStyle/>
          <a:p>
            <a:r>
              <a:rPr lang="en-GB" sz="2800" b="1" u="sng" dirty="0">
                <a:latin typeface="Century Gothic" panose="020B0502020202020204" pitchFamily="34" charset="0"/>
              </a:rPr>
              <a:t>Task 11</a:t>
            </a:r>
          </a:p>
        </p:txBody>
      </p:sp>
      <p:pic>
        <p:nvPicPr>
          <p:cNvPr id="3" name="Picture 2">
            <a:hlinkClick r:id="rId2" action="ppaction://hlinksldjump"/>
            <a:extLst>
              <a:ext uri="{FF2B5EF4-FFF2-40B4-BE49-F238E27FC236}">
                <a16:creationId xmlns:a16="http://schemas.microsoft.com/office/drawing/2014/main" id="{B041D2D0-C917-472A-97C0-DAB9E05A71DE}"/>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flipH="1">
            <a:off x="11330841" y="6098809"/>
            <a:ext cx="738332" cy="590666"/>
          </a:xfrm>
          <a:prstGeom prst="rect">
            <a:avLst/>
          </a:prstGeom>
        </p:spPr>
      </p:pic>
      <p:sp>
        <p:nvSpPr>
          <p:cNvPr id="4" name="TextBox 3">
            <a:extLst>
              <a:ext uri="{FF2B5EF4-FFF2-40B4-BE49-F238E27FC236}">
                <a16:creationId xmlns:a16="http://schemas.microsoft.com/office/drawing/2014/main" id="{8CA04361-5F6C-4EF3-85A6-F4CCB4DE8A99}"/>
              </a:ext>
            </a:extLst>
          </p:cNvPr>
          <p:cNvSpPr txBox="1"/>
          <p:nvPr/>
        </p:nvSpPr>
        <p:spPr>
          <a:xfrm>
            <a:off x="11330841" y="6631657"/>
            <a:ext cx="738332" cy="261610"/>
          </a:xfrm>
          <a:prstGeom prst="rect">
            <a:avLst/>
          </a:prstGeom>
          <a:noFill/>
        </p:spPr>
        <p:txBody>
          <a:bodyPr wrap="square" rtlCol="0">
            <a:spAutoFit/>
          </a:bodyPr>
          <a:lstStyle/>
          <a:p>
            <a:pPr algn="ctr"/>
            <a:r>
              <a:rPr lang="en-GB" sz="1100" b="1" dirty="0">
                <a:solidFill>
                  <a:srgbClr val="FF0000"/>
                </a:solidFill>
              </a:rPr>
              <a:t>Click me!</a:t>
            </a:r>
          </a:p>
        </p:txBody>
      </p:sp>
      <p:sp>
        <p:nvSpPr>
          <p:cNvPr id="6" name="Rectangle 5">
            <a:extLst>
              <a:ext uri="{FF2B5EF4-FFF2-40B4-BE49-F238E27FC236}">
                <a16:creationId xmlns:a16="http://schemas.microsoft.com/office/drawing/2014/main" id="{17CAA95F-BB77-4D48-ABB5-87910D18FBF4}"/>
              </a:ext>
            </a:extLst>
          </p:cNvPr>
          <p:cNvSpPr/>
          <p:nvPr/>
        </p:nvSpPr>
        <p:spPr>
          <a:xfrm>
            <a:off x="707825" y="945724"/>
            <a:ext cx="10480931" cy="4154984"/>
          </a:xfrm>
          <a:prstGeom prst="rect">
            <a:avLst/>
          </a:prstGeom>
          <a:solidFill>
            <a:srgbClr val="CC99FF"/>
          </a:solidFill>
          <a:ln w="38100">
            <a:solidFill>
              <a:schemeClr val="tx1"/>
            </a:solidFill>
          </a:ln>
        </p:spPr>
        <p:txBody>
          <a:bodyPr wrap="square">
            <a:spAutoFit/>
          </a:bodyPr>
          <a:lstStyle/>
          <a:p>
            <a:r>
              <a:rPr lang="en-GB" sz="2400" dirty="0">
                <a:latin typeface="Century Gothic" panose="020B0502020202020204" pitchFamily="34" charset="0"/>
              </a:rPr>
              <a:t>Watch the video about Sand Creek Massacre. </a:t>
            </a:r>
          </a:p>
          <a:p>
            <a:endParaRPr lang="en-GB" sz="2400" dirty="0">
              <a:latin typeface="Century Gothic" panose="020B0502020202020204" pitchFamily="34" charset="0"/>
            </a:endParaRPr>
          </a:p>
          <a:p>
            <a:r>
              <a:rPr lang="en-GB" sz="2400" dirty="0">
                <a:latin typeface="Century Gothic" panose="020B0502020202020204" pitchFamily="34" charset="0"/>
              </a:rPr>
              <a:t>Create a visual representation showing the: </a:t>
            </a:r>
          </a:p>
          <a:p>
            <a:endParaRPr lang="en-GB" sz="2400" dirty="0">
              <a:latin typeface="Century Gothic" panose="020B0502020202020204" pitchFamily="34" charset="0"/>
            </a:endParaRPr>
          </a:p>
          <a:p>
            <a:pPr marL="342900" indent="-342900">
              <a:buFont typeface="Arial" panose="020B0604020202020204" pitchFamily="34" charset="0"/>
              <a:buChar char="•"/>
            </a:pPr>
            <a:r>
              <a:rPr lang="en-GB" sz="2400" b="1" u="sng" dirty="0">
                <a:solidFill>
                  <a:srgbClr val="FFFF00"/>
                </a:solidFill>
                <a:latin typeface="Century Gothic" panose="020B0502020202020204" pitchFamily="34" charset="0"/>
              </a:rPr>
              <a:t>causes</a:t>
            </a:r>
            <a:r>
              <a:rPr lang="en-GB" sz="2400" dirty="0">
                <a:latin typeface="Century Gothic" panose="020B0502020202020204" pitchFamily="34" charset="0"/>
              </a:rPr>
              <a:t> (what started the massacre)</a:t>
            </a:r>
          </a:p>
          <a:p>
            <a:pPr marL="342900" indent="-342900">
              <a:buFont typeface="Arial" panose="020B0604020202020204" pitchFamily="34" charset="0"/>
              <a:buChar char="•"/>
            </a:pPr>
            <a:r>
              <a:rPr lang="en-GB" sz="2400" b="1" u="sng" dirty="0">
                <a:solidFill>
                  <a:srgbClr val="FF0000"/>
                </a:solidFill>
                <a:latin typeface="Century Gothic" panose="020B0502020202020204" pitchFamily="34" charset="0"/>
              </a:rPr>
              <a:t>events</a:t>
            </a:r>
            <a:r>
              <a:rPr lang="en-GB" sz="2400" dirty="0">
                <a:latin typeface="Century Gothic" panose="020B0502020202020204" pitchFamily="34" charset="0"/>
              </a:rPr>
              <a:t> (what happened)</a:t>
            </a:r>
          </a:p>
          <a:p>
            <a:pPr marL="342900" indent="-342900">
              <a:buFont typeface="Arial" panose="020B0604020202020204" pitchFamily="34" charset="0"/>
              <a:buChar char="•"/>
            </a:pPr>
            <a:r>
              <a:rPr lang="en-GB" sz="2400" b="1" u="sng" dirty="0">
                <a:solidFill>
                  <a:schemeClr val="accent4">
                    <a:lumMod val="40000"/>
                    <a:lumOff val="60000"/>
                  </a:schemeClr>
                </a:solidFill>
                <a:latin typeface="Century Gothic" panose="020B0502020202020204" pitchFamily="34" charset="0"/>
              </a:rPr>
              <a:t>consequences</a:t>
            </a:r>
            <a:r>
              <a:rPr lang="en-GB" sz="2400" dirty="0">
                <a:latin typeface="Century Gothic" panose="020B0502020202020204" pitchFamily="34" charset="0"/>
              </a:rPr>
              <a:t> (what was the result- did anything change?)</a:t>
            </a:r>
          </a:p>
          <a:p>
            <a:endParaRPr lang="en-GB" sz="2400" dirty="0">
              <a:solidFill>
                <a:srgbClr val="FFFF00"/>
              </a:solidFill>
              <a:latin typeface="Century Gothic" panose="020B0502020202020204" pitchFamily="34" charset="0"/>
            </a:endParaRPr>
          </a:p>
          <a:p>
            <a:r>
              <a:rPr lang="en-GB" sz="2400" dirty="0">
                <a:latin typeface="Century Gothic" panose="020B0502020202020204" pitchFamily="34" charset="0"/>
              </a:rPr>
              <a:t>Limit your use of words.</a:t>
            </a:r>
          </a:p>
          <a:p>
            <a:endParaRPr lang="en-GB" sz="2400" dirty="0">
              <a:latin typeface="Century Gothic" panose="020B0502020202020204" pitchFamily="34" charset="0"/>
            </a:endParaRPr>
          </a:p>
          <a:p>
            <a:r>
              <a:rPr lang="en-GB" sz="2400" dirty="0">
                <a:latin typeface="Century Gothic" panose="020B0502020202020204" pitchFamily="34" charset="0"/>
              </a:rPr>
              <a:t>It can be a story board, mind map, poster, interpretive piece.</a:t>
            </a:r>
          </a:p>
        </p:txBody>
      </p:sp>
      <p:pic>
        <p:nvPicPr>
          <p:cNvPr id="8" name="Picture 7">
            <a:extLst>
              <a:ext uri="{FF2B5EF4-FFF2-40B4-BE49-F238E27FC236}">
                <a16:creationId xmlns:a16="http://schemas.microsoft.com/office/drawing/2014/main" id="{72B9FF0F-CE92-4E83-9C7E-EB274695DBC0}"/>
              </a:ext>
            </a:extLst>
          </p:cNvPr>
          <p:cNvPicPr>
            <a:picLocks noChangeAspect="1"/>
          </p:cNvPicPr>
          <p:nvPr/>
        </p:nvPicPr>
        <p:blipFill>
          <a:blip r:embed="rId5">
            <a:extLst>
              <a:ext uri="{28A0092B-C50C-407E-A947-70E740481C1C}">
                <a14:useLocalDpi xmlns:a14="http://schemas.microsoft.com/office/drawing/2010/main" val="0"/>
              </a:ext>
              <a:ext uri="{837473B0-CC2E-450A-ABE3-18F120FF3D39}">
                <a1611:picAttrSrcUrl xmlns:a1611="http://schemas.microsoft.com/office/drawing/2016/11/main" r:id="rId6"/>
              </a:ext>
            </a:extLst>
          </a:blip>
          <a:stretch>
            <a:fillRect/>
          </a:stretch>
        </p:blipFill>
        <p:spPr>
          <a:xfrm>
            <a:off x="8778065" y="464810"/>
            <a:ext cx="2410691" cy="2376791"/>
          </a:xfrm>
          <a:prstGeom prst="rect">
            <a:avLst/>
          </a:prstGeom>
        </p:spPr>
      </p:pic>
      <p:pic>
        <p:nvPicPr>
          <p:cNvPr id="9" name="Picture 8">
            <a:extLst>
              <a:ext uri="{FF2B5EF4-FFF2-40B4-BE49-F238E27FC236}">
                <a16:creationId xmlns:a16="http://schemas.microsoft.com/office/drawing/2014/main" id="{2780573A-F587-4270-B77F-D5C12193798A}"/>
              </a:ext>
            </a:extLst>
          </p:cNvPr>
          <p:cNvPicPr>
            <a:picLocks noChangeAspect="1"/>
          </p:cNvPicPr>
          <p:nvPr/>
        </p:nvPicPr>
        <p:blipFill>
          <a:blip r:embed="rId7">
            <a:extLst>
              <a:ext uri="{28A0092B-C50C-407E-A947-70E740481C1C}">
                <a14:useLocalDpi xmlns:a14="http://schemas.microsoft.com/office/drawing/2010/main" val="0"/>
              </a:ext>
              <a:ext uri="{837473B0-CC2E-450A-ABE3-18F120FF3D39}">
                <a1611:picAttrSrcUrl xmlns:a1611="http://schemas.microsoft.com/office/drawing/2016/11/main" r:id="rId8"/>
              </a:ext>
            </a:extLst>
          </a:blip>
          <a:stretch>
            <a:fillRect/>
          </a:stretch>
        </p:blipFill>
        <p:spPr>
          <a:xfrm flipH="1">
            <a:off x="212436" y="744832"/>
            <a:ext cx="438150" cy="401784"/>
          </a:xfrm>
          <a:prstGeom prst="rect">
            <a:avLst/>
          </a:prstGeom>
          <a:solidFill>
            <a:schemeClr val="bg1"/>
          </a:solidFill>
        </p:spPr>
      </p:pic>
      <p:sp>
        <p:nvSpPr>
          <p:cNvPr id="10" name="Rectangle 9">
            <a:extLst>
              <a:ext uri="{FF2B5EF4-FFF2-40B4-BE49-F238E27FC236}">
                <a16:creationId xmlns:a16="http://schemas.microsoft.com/office/drawing/2014/main" id="{A8746BC6-5EEA-49D4-8020-40FC7D6F1B7D}"/>
              </a:ext>
            </a:extLst>
          </p:cNvPr>
          <p:cNvSpPr/>
          <p:nvPr/>
        </p:nvSpPr>
        <p:spPr>
          <a:xfrm>
            <a:off x="3057236" y="5716196"/>
            <a:ext cx="5334922" cy="392159"/>
          </a:xfrm>
          <a:prstGeom prst="rect">
            <a:avLst/>
          </a:prstGeom>
        </p:spPr>
        <p:txBody>
          <a:bodyPr wrap="none">
            <a:spAutoFit/>
          </a:bodyPr>
          <a:lstStyle/>
          <a:p>
            <a:pPr marL="457200">
              <a:lnSpc>
                <a:spcPct val="115000"/>
              </a:lnSpc>
              <a:spcAft>
                <a:spcPts val="1000"/>
              </a:spcAft>
            </a:pPr>
            <a:r>
              <a:rPr lang="en-GB" u="sng" dirty="0">
                <a:solidFill>
                  <a:srgbClr val="0000FF"/>
                </a:solidFill>
                <a:latin typeface="Calibri" panose="020F0502020204030204" pitchFamily="34" charset="0"/>
                <a:ea typeface="Calibri" panose="020F0502020204030204" pitchFamily="34" charset="0"/>
                <a:cs typeface="Times New Roman" panose="02020603050405020304" pitchFamily="18" charset="0"/>
                <a:hlinkClick r:id="rId9"/>
              </a:rPr>
              <a:t>https://www.youtube.com/watch?v=mvDl2dSSv-g</a:t>
            </a:r>
            <a:endParaRPr lang="en-GB" dirty="0">
              <a:latin typeface="Calibri" panose="020F0502020204030204" pitchFamily="34" charset="0"/>
              <a:ea typeface="Calibri" panose="020F0502020204030204" pitchFamily="34" charset="0"/>
              <a:cs typeface="Times New Roman" panose="02020603050405020304" pitchFamily="18" charset="0"/>
            </a:endParaRPr>
          </a:p>
        </p:txBody>
      </p:sp>
      <p:pic>
        <p:nvPicPr>
          <p:cNvPr id="11" name="Picture 10">
            <a:extLst>
              <a:ext uri="{FF2B5EF4-FFF2-40B4-BE49-F238E27FC236}">
                <a16:creationId xmlns:a16="http://schemas.microsoft.com/office/drawing/2014/main" id="{1DD1B939-9514-4B12-A20E-0CE0FE984F89}"/>
              </a:ext>
            </a:extLst>
          </p:cNvPr>
          <p:cNvPicPr>
            <a:picLocks noChangeAspect="1"/>
          </p:cNvPicPr>
          <p:nvPr/>
        </p:nvPicPr>
        <p:blipFill>
          <a:blip r:embed="rId10">
            <a:extLst>
              <a:ext uri="{28A0092B-C50C-407E-A947-70E740481C1C}">
                <a14:useLocalDpi xmlns:a14="http://schemas.microsoft.com/office/drawing/2010/main" val="0"/>
              </a:ext>
              <a:ext uri="{837473B0-CC2E-450A-ABE3-18F120FF3D39}">
                <a1611:picAttrSrcUrl xmlns:a1611="http://schemas.microsoft.com/office/drawing/2016/11/main" r:id="rId11"/>
              </a:ext>
            </a:extLst>
          </a:blip>
          <a:stretch>
            <a:fillRect/>
          </a:stretch>
        </p:blipFill>
        <p:spPr>
          <a:xfrm>
            <a:off x="2925546" y="5444831"/>
            <a:ext cx="422075" cy="663524"/>
          </a:xfrm>
          <a:prstGeom prst="rect">
            <a:avLst/>
          </a:prstGeom>
        </p:spPr>
      </p:pic>
    </p:spTree>
    <p:extLst>
      <p:ext uri="{BB962C8B-B14F-4D97-AF65-F5344CB8AC3E}">
        <p14:creationId xmlns:p14="http://schemas.microsoft.com/office/powerpoint/2010/main" val="24616693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C7962A2-574E-4D09-9058-4B2A803D7698}"/>
              </a:ext>
            </a:extLst>
          </p:cNvPr>
          <p:cNvSpPr txBox="1"/>
          <p:nvPr/>
        </p:nvSpPr>
        <p:spPr>
          <a:xfrm>
            <a:off x="212436" y="203200"/>
            <a:ext cx="2844800" cy="523220"/>
          </a:xfrm>
          <a:prstGeom prst="rect">
            <a:avLst/>
          </a:prstGeom>
          <a:noFill/>
        </p:spPr>
        <p:txBody>
          <a:bodyPr wrap="square" rtlCol="0">
            <a:spAutoFit/>
          </a:bodyPr>
          <a:lstStyle/>
          <a:p>
            <a:r>
              <a:rPr lang="en-GB" sz="2800" b="1" u="sng" dirty="0">
                <a:latin typeface="Century Gothic" panose="020B0502020202020204" pitchFamily="34" charset="0"/>
              </a:rPr>
              <a:t>Task 12</a:t>
            </a:r>
          </a:p>
        </p:txBody>
      </p:sp>
      <p:pic>
        <p:nvPicPr>
          <p:cNvPr id="3" name="Picture 2">
            <a:hlinkClick r:id="rId2" action="ppaction://hlinksldjump"/>
            <a:extLst>
              <a:ext uri="{FF2B5EF4-FFF2-40B4-BE49-F238E27FC236}">
                <a16:creationId xmlns:a16="http://schemas.microsoft.com/office/drawing/2014/main" id="{9E9E3E62-23E1-4C71-A644-1BC1EF69AD75}"/>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flipH="1">
            <a:off x="11330841" y="6098809"/>
            <a:ext cx="738332" cy="590666"/>
          </a:xfrm>
          <a:prstGeom prst="rect">
            <a:avLst/>
          </a:prstGeom>
        </p:spPr>
      </p:pic>
      <p:sp>
        <p:nvSpPr>
          <p:cNvPr id="4" name="TextBox 3">
            <a:extLst>
              <a:ext uri="{FF2B5EF4-FFF2-40B4-BE49-F238E27FC236}">
                <a16:creationId xmlns:a16="http://schemas.microsoft.com/office/drawing/2014/main" id="{C33CFDBD-84F5-48A8-8B32-CA6BE024818A}"/>
              </a:ext>
            </a:extLst>
          </p:cNvPr>
          <p:cNvSpPr txBox="1"/>
          <p:nvPr/>
        </p:nvSpPr>
        <p:spPr>
          <a:xfrm>
            <a:off x="11330841" y="6631657"/>
            <a:ext cx="738332" cy="261610"/>
          </a:xfrm>
          <a:prstGeom prst="rect">
            <a:avLst/>
          </a:prstGeom>
          <a:noFill/>
        </p:spPr>
        <p:txBody>
          <a:bodyPr wrap="square" rtlCol="0">
            <a:spAutoFit/>
          </a:bodyPr>
          <a:lstStyle/>
          <a:p>
            <a:pPr algn="ctr"/>
            <a:r>
              <a:rPr lang="en-GB" sz="1100" b="1" dirty="0">
                <a:solidFill>
                  <a:srgbClr val="FF0000"/>
                </a:solidFill>
              </a:rPr>
              <a:t>Click me!</a:t>
            </a:r>
          </a:p>
        </p:txBody>
      </p:sp>
      <p:sp>
        <p:nvSpPr>
          <p:cNvPr id="6" name="Rectangle 5">
            <a:extLst>
              <a:ext uri="{FF2B5EF4-FFF2-40B4-BE49-F238E27FC236}">
                <a16:creationId xmlns:a16="http://schemas.microsoft.com/office/drawing/2014/main" id="{B26BCC48-1AA3-46A1-9B41-55FF5DABD42E}"/>
              </a:ext>
            </a:extLst>
          </p:cNvPr>
          <p:cNvSpPr/>
          <p:nvPr/>
        </p:nvSpPr>
        <p:spPr>
          <a:xfrm>
            <a:off x="707825" y="945724"/>
            <a:ext cx="10480931" cy="5632311"/>
          </a:xfrm>
          <a:prstGeom prst="rect">
            <a:avLst/>
          </a:prstGeom>
          <a:solidFill>
            <a:srgbClr val="CC99FF"/>
          </a:solidFill>
          <a:ln w="38100">
            <a:solidFill>
              <a:schemeClr val="tx1"/>
            </a:solidFill>
          </a:ln>
        </p:spPr>
        <p:txBody>
          <a:bodyPr wrap="square">
            <a:spAutoFit/>
          </a:bodyPr>
          <a:lstStyle/>
          <a:p>
            <a:r>
              <a:rPr lang="en-GB" sz="2400" dirty="0">
                <a:latin typeface="Century Gothic" panose="020B0502020202020204" pitchFamily="34" charset="0"/>
              </a:rPr>
              <a:t>Create a revision tool (poster/mind map/ cards etc.) to show the differences culturally between the PI and the white settlers. </a:t>
            </a:r>
          </a:p>
          <a:p>
            <a:endParaRPr lang="en-GB" sz="2400" dirty="0">
              <a:latin typeface="Century Gothic" panose="020B0502020202020204" pitchFamily="34" charset="0"/>
            </a:endParaRPr>
          </a:p>
          <a:p>
            <a:r>
              <a:rPr lang="en-GB" sz="2400" b="1" u="sng" dirty="0">
                <a:latin typeface="Century Gothic" panose="020B0502020202020204" pitchFamily="34" charset="0"/>
              </a:rPr>
              <a:t>Compare</a:t>
            </a:r>
          </a:p>
          <a:p>
            <a:endParaRPr lang="en-GB" sz="2400" dirty="0">
              <a:latin typeface="Century Gothic" panose="020B0502020202020204" pitchFamily="34" charset="0"/>
            </a:endParaRPr>
          </a:p>
          <a:p>
            <a:r>
              <a:rPr lang="en-GB" sz="2400" dirty="0">
                <a:latin typeface="Century Gothic" panose="020B0502020202020204" pitchFamily="34" charset="0"/>
              </a:rPr>
              <a:t>Ensure you </a:t>
            </a:r>
            <a:r>
              <a:rPr lang="en-GB" sz="2400" b="1" u="sng" dirty="0">
                <a:solidFill>
                  <a:srgbClr val="FF0000"/>
                </a:solidFill>
                <a:latin typeface="Century Gothic" panose="020B0502020202020204" pitchFamily="34" charset="0"/>
              </a:rPr>
              <a:t>explain</a:t>
            </a:r>
            <a:r>
              <a:rPr lang="en-GB" sz="2400" dirty="0">
                <a:latin typeface="Century Gothic" panose="020B0502020202020204" pitchFamily="34" charset="0"/>
              </a:rPr>
              <a:t> why these cultural differences would lead to war.</a:t>
            </a:r>
          </a:p>
          <a:p>
            <a:endParaRPr lang="en-GB" sz="2400" b="1" u="sng" dirty="0">
              <a:latin typeface="Century Gothic" panose="020B0502020202020204" pitchFamily="34" charset="0"/>
            </a:endParaRPr>
          </a:p>
          <a:p>
            <a:r>
              <a:rPr lang="en-GB" sz="2400" dirty="0">
                <a:latin typeface="Century Gothic" panose="020B0502020202020204" pitchFamily="34" charset="0"/>
              </a:rPr>
              <a:t>Think about:</a:t>
            </a:r>
          </a:p>
          <a:p>
            <a:endParaRPr lang="en-GB" sz="2400" b="1" u="sng" dirty="0">
              <a:latin typeface="Century Gothic" panose="020B0502020202020204" pitchFamily="34" charset="0"/>
            </a:endParaRPr>
          </a:p>
          <a:p>
            <a:pPr marL="342900" indent="-342900">
              <a:buFont typeface="Arial" panose="020B0604020202020204" pitchFamily="34" charset="0"/>
              <a:buChar char="•"/>
            </a:pPr>
            <a:r>
              <a:rPr lang="en-GB" sz="2400" dirty="0">
                <a:latin typeface="Century Gothic" panose="020B0502020202020204" pitchFamily="34" charset="0"/>
              </a:rPr>
              <a:t>Leadership/organisation</a:t>
            </a:r>
          </a:p>
          <a:p>
            <a:pPr marL="342900" indent="-342900">
              <a:buFont typeface="Arial" panose="020B0604020202020204" pitchFamily="34" charset="0"/>
              <a:buChar char="•"/>
            </a:pPr>
            <a:r>
              <a:rPr lang="en-GB" sz="2400" dirty="0">
                <a:latin typeface="Century Gothic" panose="020B0502020202020204" pitchFamily="34" charset="0"/>
              </a:rPr>
              <a:t>Housing</a:t>
            </a:r>
          </a:p>
          <a:p>
            <a:pPr marL="342900" indent="-342900">
              <a:buFont typeface="Arial" panose="020B0604020202020204" pitchFamily="34" charset="0"/>
              <a:buChar char="•"/>
            </a:pPr>
            <a:r>
              <a:rPr lang="en-GB" sz="2400" dirty="0">
                <a:latin typeface="Century Gothic" panose="020B0502020202020204" pitchFamily="34" charset="0"/>
              </a:rPr>
              <a:t>Religion/ belief</a:t>
            </a:r>
          </a:p>
          <a:p>
            <a:pPr marL="342900" indent="-342900">
              <a:buFont typeface="Arial" panose="020B0604020202020204" pitchFamily="34" charset="0"/>
              <a:buChar char="•"/>
            </a:pPr>
            <a:r>
              <a:rPr lang="en-GB" sz="2400" dirty="0">
                <a:latin typeface="Century Gothic" panose="020B0502020202020204" pitchFamily="34" charset="0"/>
              </a:rPr>
              <a:t>Role of women</a:t>
            </a:r>
          </a:p>
          <a:p>
            <a:pPr marL="342900" indent="-342900">
              <a:buFont typeface="Arial" panose="020B0604020202020204" pitchFamily="34" charset="0"/>
              <a:buChar char="•"/>
            </a:pPr>
            <a:r>
              <a:rPr lang="en-GB" sz="2400" dirty="0">
                <a:latin typeface="Century Gothic" panose="020B0502020202020204" pitchFamily="34" charset="0"/>
              </a:rPr>
              <a:t>Warfare (how/why they fight)</a:t>
            </a:r>
          </a:p>
          <a:p>
            <a:pPr marL="342900" indent="-342900">
              <a:buFont typeface="Arial" panose="020B0604020202020204" pitchFamily="34" charset="0"/>
              <a:buChar char="•"/>
            </a:pPr>
            <a:r>
              <a:rPr lang="en-GB" sz="2400" dirty="0">
                <a:latin typeface="Century Gothic" panose="020B0502020202020204" pitchFamily="34" charset="0"/>
              </a:rPr>
              <a:t>Use of the land</a:t>
            </a:r>
            <a:endParaRPr lang="en-GB" sz="2400" dirty="0"/>
          </a:p>
        </p:txBody>
      </p:sp>
      <p:pic>
        <p:nvPicPr>
          <p:cNvPr id="7" name="Picture 6">
            <a:extLst>
              <a:ext uri="{FF2B5EF4-FFF2-40B4-BE49-F238E27FC236}">
                <a16:creationId xmlns:a16="http://schemas.microsoft.com/office/drawing/2014/main" id="{1ECB8C5D-1E6D-47FC-BA74-FDB38B510AAA}"/>
              </a:ext>
            </a:extLst>
          </p:cNvPr>
          <p:cNvPicPr/>
          <p:nvPr/>
        </p:nvPicPr>
        <p:blipFill rotWithShape="1">
          <a:blip r:embed="rId5">
            <a:extLst>
              <a:ext uri="{28A0092B-C50C-407E-A947-70E740481C1C}">
                <a14:useLocalDpi xmlns:a14="http://schemas.microsoft.com/office/drawing/2010/main" val="0"/>
              </a:ext>
            </a:extLst>
          </a:blip>
          <a:srcRect l="20751" t="54076" r="74442" b="36831"/>
          <a:stretch/>
        </p:blipFill>
        <p:spPr bwMode="auto">
          <a:xfrm>
            <a:off x="260150" y="726420"/>
            <a:ext cx="447675" cy="475615"/>
          </a:xfrm>
          <a:prstGeom prst="rect">
            <a:avLst/>
          </a:prstGeom>
          <a:noFill/>
          <a:ln>
            <a:noFill/>
          </a:ln>
          <a:extLst>
            <a:ext uri="{53640926-AAD7-44D8-BBD7-CCE9431645EC}">
              <a14:shadowObscured xmlns:a14="http://schemas.microsoft.com/office/drawing/2010/main"/>
            </a:ext>
          </a:extLst>
        </p:spPr>
      </p:pic>
      <p:pic>
        <p:nvPicPr>
          <p:cNvPr id="3074" name="Picture 2" descr="Psychology of Medicine: Plains Indians">
            <a:extLst>
              <a:ext uri="{FF2B5EF4-FFF2-40B4-BE49-F238E27FC236}">
                <a16:creationId xmlns:a16="http://schemas.microsoft.com/office/drawing/2014/main" id="{E242A995-7EDA-4A16-8394-945D5920E06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825125" y="3325091"/>
            <a:ext cx="2624088" cy="36333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784828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able 9">
            <a:extLst>
              <a:ext uri="{FF2B5EF4-FFF2-40B4-BE49-F238E27FC236}">
                <a16:creationId xmlns:a16="http://schemas.microsoft.com/office/drawing/2014/main" id="{0B103174-AC88-4DF6-B376-AC80017141E0}"/>
              </a:ext>
            </a:extLst>
          </p:cNvPr>
          <p:cNvGraphicFramePr>
            <a:graphicFrameLocks noGrp="1"/>
          </p:cNvGraphicFramePr>
          <p:nvPr>
            <p:extLst>
              <p:ext uri="{D42A27DB-BD31-4B8C-83A1-F6EECF244321}">
                <p14:modId xmlns:p14="http://schemas.microsoft.com/office/powerpoint/2010/main" val="521384136"/>
              </p:ext>
            </p:extLst>
          </p:nvPr>
        </p:nvGraphicFramePr>
        <p:xfrm>
          <a:off x="719758" y="2044010"/>
          <a:ext cx="10752483" cy="4350132"/>
        </p:xfrm>
        <a:graphic>
          <a:graphicData uri="http://schemas.openxmlformats.org/drawingml/2006/table">
            <a:tbl>
              <a:tblPr firstRow="1" bandRow="1">
                <a:tableStyleId>{5940675A-B579-460E-94D1-54222C63F5DA}</a:tableStyleId>
              </a:tblPr>
              <a:tblGrid>
                <a:gridCol w="3584161">
                  <a:extLst>
                    <a:ext uri="{9D8B030D-6E8A-4147-A177-3AD203B41FA5}">
                      <a16:colId xmlns:a16="http://schemas.microsoft.com/office/drawing/2014/main" val="1418053744"/>
                    </a:ext>
                  </a:extLst>
                </a:gridCol>
                <a:gridCol w="3584161">
                  <a:extLst>
                    <a:ext uri="{9D8B030D-6E8A-4147-A177-3AD203B41FA5}">
                      <a16:colId xmlns:a16="http://schemas.microsoft.com/office/drawing/2014/main" val="1600453725"/>
                    </a:ext>
                  </a:extLst>
                </a:gridCol>
                <a:gridCol w="3584161">
                  <a:extLst>
                    <a:ext uri="{9D8B030D-6E8A-4147-A177-3AD203B41FA5}">
                      <a16:colId xmlns:a16="http://schemas.microsoft.com/office/drawing/2014/main" val="690827329"/>
                    </a:ext>
                  </a:extLst>
                </a:gridCol>
              </a:tblGrid>
              <a:tr h="370840">
                <a:tc>
                  <a:txBody>
                    <a:bodyPr/>
                    <a:lstStyle/>
                    <a:p>
                      <a:pPr>
                        <a:lnSpc>
                          <a:spcPct val="115000"/>
                        </a:lnSpc>
                        <a:spcAft>
                          <a:spcPts val="0"/>
                        </a:spcAft>
                      </a:pPr>
                      <a:r>
                        <a:rPr lang="en-GB" sz="1000" dirty="0">
                          <a:effectLst/>
                          <a:latin typeface="Century Gothic" panose="020B0502020202020204" pitchFamily="34" charset="0"/>
                        </a:rPr>
                        <a:t>1851: Fort Laramie Treaty</a:t>
                      </a:r>
                      <a:br>
                        <a:rPr lang="en-GB" sz="1000" dirty="0">
                          <a:effectLst/>
                          <a:latin typeface="Century Gothic" panose="020B0502020202020204" pitchFamily="34" charset="0"/>
                        </a:rPr>
                      </a:br>
                      <a:r>
                        <a:rPr lang="en-GB" sz="1000" dirty="0">
                          <a:effectLst/>
                          <a:latin typeface="Century Gothic" panose="020B0502020202020204" pitchFamily="34" charset="0"/>
                        </a:rPr>
                        <a:t>Indian Tribes agreed to stop attacking wagon trains on the Oregon Trail in return for permanent control of a long strip of land across the centre of the continent (PIF). The US government also promised to protect Indians. </a:t>
                      </a:r>
                      <a:endParaRPr lang="en-GB" sz="10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36625" marR="36625" marT="0" marB="0"/>
                </a:tc>
                <a:tc>
                  <a:txBody>
                    <a:bodyPr/>
                    <a:lstStyle/>
                    <a:p>
                      <a:pPr>
                        <a:lnSpc>
                          <a:spcPct val="115000"/>
                        </a:lnSpc>
                        <a:spcAft>
                          <a:spcPts val="0"/>
                        </a:spcAft>
                      </a:pPr>
                      <a:r>
                        <a:rPr lang="en-GB" sz="1000" dirty="0">
                          <a:effectLst/>
                          <a:latin typeface="Century Gothic" panose="020B0502020202020204" pitchFamily="34" charset="0"/>
                        </a:rPr>
                        <a:t>1862: Little Crow’s War</a:t>
                      </a:r>
                      <a:br>
                        <a:rPr lang="en-GB" sz="1000" dirty="0">
                          <a:effectLst/>
                          <a:latin typeface="Century Gothic" panose="020B0502020202020204" pitchFamily="34" charset="0"/>
                        </a:rPr>
                      </a:br>
                      <a:r>
                        <a:rPr lang="en-GB" sz="1000" dirty="0">
                          <a:effectLst/>
                          <a:latin typeface="Century Gothic" panose="020B0502020202020204" pitchFamily="34" charset="0"/>
                        </a:rPr>
                        <a:t>Little Crow was the leader of the Santee Sioux. Due to a crop failure when pests devastated their crops, and a delay in the compensation payments, by August the tribe were starving. They attacked government warehouses, taking food and burning the buildings, before attacking the soldiers sent to deal with them. But the victory was only temporary. By October the war was over and the Santee Sioux were punished by being moved to a smaller reservation where their problems were made even worse by a lack of clean water. </a:t>
                      </a:r>
                      <a:br>
                        <a:rPr lang="en-GB" sz="1000" dirty="0">
                          <a:effectLst/>
                          <a:latin typeface="Century Gothic" panose="020B0502020202020204" pitchFamily="34" charset="0"/>
                        </a:rPr>
                      </a:br>
                      <a:endParaRPr lang="en-GB" sz="10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36625" marR="36625" marT="0" marB="0"/>
                </a:tc>
                <a:tc>
                  <a:txBody>
                    <a:bodyPr/>
                    <a:lstStyle/>
                    <a:p>
                      <a:pPr>
                        <a:lnSpc>
                          <a:spcPct val="115000"/>
                        </a:lnSpc>
                        <a:spcAft>
                          <a:spcPts val="0"/>
                        </a:spcAft>
                      </a:pPr>
                      <a:r>
                        <a:rPr lang="en-GB" sz="1000" dirty="0">
                          <a:effectLst/>
                          <a:latin typeface="Century Gothic" panose="020B0502020202020204" pitchFamily="34" charset="0"/>
                        </a:rPr>
                        <a:t>1864: The Sand Creek Massacre</a:t>
                      </a:r>
                      <a:br>
                        <a:rPr lang="en-GB" sz="1000" dirty="0">
                          <a:effectLst/>
                          <a:latin typeface="Century Gothic" panose="020B0502020202020204" pitchFamily="34" charset="0"/>
                        </a:rPr>
                      </a:br>
                      <a:r>
                        <a:rPr lang="en-GB" sz="1000" dirty="0">
                          <a:effectLst/>
                          <a:latin typeface="Century Gothic" panose="020B0502020202020204" pitchFamily="34" charset="0"/>
                        </a:rPr>
                        <a:t>The Cheyenne, led by Black Kettle, suffered similar problem to the Santee Sioux from 1861 and began attacking wagon trains in their desperation for food. After three years of attacks, they finally agreed to meet government officials to come to an agreement. Unfortunately while these talks were going on, the army massacred 450 Indians in a dawn raid on their camp at Sand Creek, although it was covered in white flags of surrender. This led to the Cheyenne giving up their land claims in Colorado in return for land in Oklahoma. </a:t>
                      </a:r>
                      <a:endParaRPr lang="en-GB" sz="10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36625" marR="36625" marT="0" marB="0"/>
                </a:tc>
                <a:extLst>
                  <a:ext uri="{0D108BD9-81ED-4DB2-BD59-A6C34878D82A}">
                    <a16:rowId xmlns:a16="http://schemas.microsoft.com/office/drawing/2014/main" val="3564159880"/>
                  </a:ext>
                </a:extLst>
              </a:tr>
              <a:tr h="370840">
                <a:tc>
                  <a:txBody>
                    <a:bodyPr/>
                    <a:lstStyle/>
                    <a:p>
                      <a:pPr>
                        <a:lnSpc>
                          <a:spcPct val="115000"/>
                        </a:lnSpc>
                        <a:spcAft>
                          <a:spcPts val="0"/>
                        </a:spcAft>
                      </a:pPr>
                      <a:r>
                        <a:rPr lang="en-GB" sz="1000" dirty="0">
                          <a:effectLst/>
                          <a:latin typeface="Century Gothic" panose="020B0502020202020204" pitchFamily="34" charset="0"/>
                        </a:rPr>
                        <a:t>1866-68: Red Cloud’s War </a:t>
                      </a:r>
                      <a:br>
                        <a:rPr lang="en-GB" sz="1000" dirty="0">
                          <a:effectLst/>
                          <a:latin typeface="Century Gothic" panose="020B0502020202020204" pitchFamily="34" charset="0"/>
                        </a:rPr>
                      </a:br>
                      <a:r>
                        <a:rPr lang="en-GB" sz="1000" dirty="0">
                          <a:effectLst/>
                          <a:latin typeface="Century Gothic" panose="020B0502020202020204" pitchFamily="34" charset="0"/>
                        </a:rPr>
                        <a:t>The discovery of gold in Montana led to the Bozeman trail being set up, so that miners could reach the gold fields. Unfortunately this new trail broke the Forty Laramie Treaty, as it crossed the Sioux hunting lands. Red Cloud, chief of the Lakota Sioux, along with Sitting Bull and Crazy Horse, attacked the wagon trains and the army was sent in to protect them. The Sioux adapted their tactics and fought through the winter. They stopped people using the Bozeman Trail and laid siege to the forts, trapping the army. Eventually the US government had to negotiate a new settlement.</a:t>
                      </a:r>
                      <a:br>
                        <a:rPr lang="en-GB" sz="1000" dirty="0">
                          <a:effectLst/>
                          <a:latin typeface="Century Gothic" panose="020B0502020202020204" pitchFamily="34" charset="0"/>
                        </a:rPr>
                      </a:br>
                      <a:endParaRPr lang="en-GB" sz="10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36625" marR="36625" marT="0" marB="0"/>
                </a:tc>
                <a:tc>
                  <a:txBody>
                    <a:bodyPr/>
                    <a:lstStyle/>
                    <a:p>
                      <a:pPr>
                        <a:lnSpc>
                          <a:spcPct val="115000"/>
                        </a:lnSpc>
                        <a:spcAft>
                          <a:spcPts val="0"/>
                        </a:spcAft>
                      </a:pPr>
                      <a:r>
                        <a:rPr lang="en-GB" sz="1000" dirty="0">
                          <a:effectLst/>
                          <a:latin typeface="Century Gothic" panose="020B0502020202020204" pitchFamily="34" charset="0"/>
                        </a:rPr>
                        <a:t>1868: Fort Laramie Treaty</a:t>
                      </a:r>
                      <a:br>
                        <a:rPr lang="en-GB" sz="1000" dirty="0">
                          <a:effectLst/>
                          <a:latin typeface="Century Gothic" panose="020B0502020202020204" pitchFamily="34" charset="0"/>
                        </a:rPr>
                      </a:br>
                      <a:r>
                        <a:rPr lang="en-GB" sz="1000" dirty="0">
                          <a:effectLst/>
                          <a:latin typeface="Century Gothic" panose="020B0502020202020204" pitchFamily="34" charset="0"/>
                        </a:rPr>
                        <a:t>Following Red Cloud’s War, the government signed a Second Fort Laramie Treaty which created lots of smaller reservations for separate tribes. Red Cloud moved the Lakota Sioux to Dakota territory, around the Black Hills. He believed he had won. However, the smaller reservations brought more change to the way the Indians lived, and further broke down their society. </a:t>
                      </a:r>
                      <a:endParaRPr lang="en-GB" sz="10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36625" marR="36625" marT="0" marB="0"/>
                </a:tc>
                <a:tc>
                  <a:txBody>
                    <a:bodyPr/>
                    <a:lstStyle/>
                    <a:p>
                      <a:pPr>
                        <a:lnSpc>
                          <a:spcPct val="115000"/>
                        </a:lnSpc>
                        <a:spcAft>
                          <a:spcPts val="0"/>
                        </a:spcAft>
                      </a:pPr>
                      <a:r>
                        <a:rPr lang="en-GB" sz="1000" dirty="0">
                          <a:effectLst/>
                          <a:latin typeface="Century Gothic" panose="020B0502020202020204" pitchFamily="34" charset="0"/>
                        </a:rPr>
                        <a:t>1874: Discovery of gold in the Black Hills</a:t>
                      </a:r>
                      <a:br>
                        <a:rPr lang="en-GB" sz="1000" dirty="0">
                          <a:effectLst/>
                          <a:latin typeface="Century Gothic" panose="020B0502020202020204" pitchFamily="34" charset="0"/>
                        </a:rPr>
                      </a:br>
                      <a:r>
                        <a:rPr lang="en-GB" sz="1000" dirty="0">
                          <a:effectLst/>
                          <a:latin typeface="Century Gothic" panose="020B0502020202020204" pitchFamily="34" charset="0"/>
                        </a:rPr>
                        <a:t>Huge gold reserves drew miners into the Black Hills. In doing so, they completely ignored the 1868 Fort Laramie Treaty. The government offered the Sioux money for the land, but no amount of money would have been enough to buy what the Sioux saw as the most sacred land on the continent. </a:t>
                      </a:r>
                      <a:endParaRPr lang="en-GB" sz="10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36625" marR="36625" marT="0" marB="0"/>
                </a:tc>
                <a:extLst>
                  <a:ext uri="{0D108BD9-81ED-4DB2-BD59-A6C34878D82A}">
                    <a16:rowId xmlns:a16="http://schemas.microsoft.com/office/drawing/2014/main" val="1727895384"/>
                  </a:ext>
                </a:extLst>
              </a:tr>
            </a:tbl>
          </a:graphicData>
        </a:graphic>
      </p:graphicFrame>
      <p:sp>
        <p:nvSpPr>
          <p:cNvPr id="2" name="TextBox 1">
            <a:extLst>
              <a:ext uri="{FF2B5EF4-FFF2-40B4-BE49-F238E27FC236}">
                <a16:creationId xmlns:a16="http://schemas.microsoft.com/office/drawing/2014/main" id="{EC7962A2-574E-4D09-9058-4B2A803D7698}"/>
              </a:ext>
            </a:extLst>
          </p:cNvPr>
          <p:cNvSpPr txBox="1"/>
          <p:nvPr/>
        </p:nvSpPr>
        <p:spPr>
          <a:xfrm>
            <a:off x="212436" y="203200"/>
            <a:ext cx="2844800" cy="523220"/>
          </a:xfrm>
          <a:prstGeom prst="rect">
            <a:avLst/>
          </a:prstGeom>
          <a:noFill/>
        </p:spPr>
        <p:txBody>
          <a:bodyPr wrap="square" rtlCol="0">
            <a:spAutoFit/>
          </a:bodyPr>
          <a:lstStyle/>
          <a:p>
            <a:r>
              <a:rPr lang="en-GB" sz="2800" b="1" u="sng" dirty="0">
                <a:latin typeface="Century Gothic" panose="020B0502020202020204" pitchFamily="34" charset="0"/>
              </a:rPr>
              <a:t>Task 13</a:t>
            </a:r>
          </a:p>
        </p:txBody>
      </p:sp>
      <p:pic>
        <p:nvPicPr>
          <p:cNvPr id="3" name="Picture 2">
            <a:hlinkClick r:id="rId2" action="ppaction://hlinksldjump"/>
            <a:extLst>
              <a:ext uri="{FF2B5EF4-FFF2-40B4-BE49-F238E27FC236}">
                <a16:creationId xmlns:a16="http://schemas.microsoft.com/office/drawing/2014/main" id="{588A78A2-CE89-427A-AB68-C5E31D1E3145}"/>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flipH="1">
            <a:off x="11330841" y="6098809"/>
            <a:ext cx="738332" cy="590666"/>
          </a:xfrm>
          <a:prstGeom prst="rect">
            <a:avLst/>
          </a:prstGeom>
        </p:spPr>
      </p:pic>
      <p:sp>
        <p:nvSpPr>
          <p:cNvPr id="4" name="TextBox 3">
            <a:extLst>
              <a:ext uri="{FF2B5EF4-FFF2-40B4-BE49-F238E27FC236}">
                <a16:creationId xmlns:a16="http://schemas.microsoft.com/office/drawing/2014/main" id="{3043CC8F-2339-4015-94E7-7EB8A9920D0F}"/>
              </a:ext>
            </a:extLst>
          </p:cNvPr>
          <p:cNvSpPr txBox="1"/>
          <p:nvPr/>
        </p:nvSpPr>
        <p:spPr>
          <a:xfrm>
            <a:off x="11330841" y="6631657"/>
            <a:ext cx="738332" cy="261610"/>
          </a:xfrm>
          <a:prstGeom prst="rect">
            <a:avLst/>
          </a:prstGeom>
          <a:noFill/>
        </p:spPr>
        <p:txBody>
          <a:bodyPr wrap="square" rtlCol="0">
            <a:spAutoFit/>
          </a:bodyPr>
          <a:lstStyle/>
          <a:p>
            <a:pPr algn="ctr"/>
            <a:r>
              <a:rPr lang="en-GB" sz="1100" b="1" dirty="0">
                <a:solidFill>
                  <a:srgbClr val="FF0000"/>
                </a:solidFill>
              </a:rPr>
              <a:t>Click me!</a:t>
            </a:r>
          </a:p>
        </p:txBody>
      </p:sp>
      <p:sp>
        <p:nvSpPr>
          <p:cNvPr id="6" name="Rectangle 5">
            <a:extLst>
              <a:ext uri="{FF2B5EF4-FFF2-40B4-BE49-F238E27FC236}">
                <a16:creationId xmlns:a16="http://schemas.microsoft.com/office/drawing/2014/main" id="{2E6A6A23-58DD-4272-8DBF-63CFFDFDD274}"/>
              </a:ext>
            </a:extLst>
          </p:cNvPr>
          <p:cNvSpPr/>
          <p:nvPr/>
        </p:nvSpPr>
        <p:spPr>
          <a:xfrm>
            <a:off x="763243" y="748508"/>
            <a:ext cx="10480931" cy="1165768"/>
          </a:xfrm>
          <a:prstGeom prst="rect">
            <a:avLst/>
          </a:prstGeom>
          <a:solidFill>
            <a:srgbClr val="CC99FF"/>
          </a:solidFill>
          <a:ln w="38100">
            <a:solidFill>
              <a:schemeClr val="tx1"/>
            </a:solidFill>
          </a:ln>
        </p:spPr>
        <p:txBody>
          <a:bodyPr wrap="square">
            <a:spAutoFit/>
          </a:bodyPr>
          <a:lstStyle/>
          <a:p>
            <a:pPr>
              <a:lnSpc>
                <a:spcPct val="107000"/>
              </a:lnSpc>
              <a:spcAft>
                <a:spcPts val="800"/>
              </a:spcAft>
            </a:pPr>
            <a:r>
              <a:rPr lang="en-GB" sz="2000" dirty="0">
                <a:latin typeface="Century Gothic" panose="020B0502020202020204" pitchFamily="34" charset="0"/>
              </a:rPr>
              <a:t>Create one tweet for  each of the key events around the early Indian Wars. These are shown below. </a:t>
            </a:r>
          </a:p>
          <a:p>
            <a:pPr>
              <a:lnSpc>
                <a:spcPct val="107000"/>
              </a:lnSpc>
              <a:spcAft>
                <a:spcPts val="800"/>
              </a:spcAft>
            </a:pPr>
            <a:r>
              <a:rPr lang="en-GB" sz="2000" dirty="0">
                <a:latin typeface="Century Gothic" panose="020B0502020202020204" pitchFamily="34" charset="0"/>
              </a:rPr>
              <a:t>Ensure the tweet summarises the key </a:t>
            </a:r>
            <a:r>
              <a:rPr lang="en-GB" sz="2000" b="1" dirty="0">
                <a:latin typeface="Century Gothic" panose="020B0502020202020204" pitchFamily="34" charset="0"/>
              </a:rPr>
              <a:t>cause/event/consequences.</a:t>
            </a:r>
            <a:endParaRPr lang="en-GB" sz="2000" dirty="0">
              <a:latin typeface="Calibri" panose="020F0502020204030204" pitchFamily="34" charset="0"/>
              <a:ea typeface="Calibri" panose="020F0502020204030204" pitchFamily="34" charset="0"/>
              <a:cs typeface="Times New Roman" panose="02020603050405020304" pitchFamily="18" charset="0"/>
            </a:endParaRPr>
          </a:p>
        </p:txBody>
      </p:sp>
      <p:pic>
        <p:nvPicPr>
          <p:cNvPr id="7" name="Picture 6">
            <a:extLst>
              <a:ext uri="{FF2B5EF4-FFF2-40B4-BE49-F238E27FC236}">
                <a16:creationId xmlns:a16="http://schemas.microsoft.com/office/drawing/2014/main" id="{F89FDCB7-BCC3-463B-87C3-9DE30738E3DD}"/>
              </a:ext>
            </a:extLst>
          </p:cNvPr>
          <p:cNvPicPr/>
          <p:nvPr/>
        </p:nvPicPr>
        <p:blipFill rotWithShape="1">
          <a:blip r:embed="rId5">
            <a:extLst>
              <a:ext uri="{28A0092B-C50C-407E-A947-70E740481C1C}">
                <a14:useLocalDpi xmlns:a14="http://schemas.microsoft.com/office/drawing/2010/main" val="0"/>
              </a:ext>
            </a:extLst>
          </a:blip>
          <a:srcRect l="20751" t="54076" r="74442" b="36831"/>
          <a:stretch/>
        </p:blipFill>
        <p:spPr bwMode="auto">
          <a:xfrm>
            <a:off x="1634836" y="203200"/>
            <a:ext cx="447675" cy="475615"/>
          </a:xfrm>
          <a:prstGeom prst="rect">
            <a:avLst/>
          </a:prstGeom>
          <a:noFill/>
          <a:ln>
            <a:noFill/>
          </a:ln>
          <a:extLst>
            <a:ext uri="{53640926-AAD7-44D8-BBD7-CCE9431645EC}">
              <a14:shadowObscured xmlns:a14="http://schemas.microsoft.com/office/drawing/2010/main"/>
            </a:ext>
          </a:extLst>
        </p:spPr>
      </p:pic>
      <p:pic>
        <p:nvPicPr>
          <p:cNvPr id="11" name="Picture 2" descr="https://si0.twimg.com/profile_images/2284174758/v65oai7fxn47qv9nectx.png">
            <a:extLst>
              <a:ext uri="{FF2B5EF4-FFF2-40B4-BE49-F238E27FC236}">
                <a16:creationId xmlns:a16="http://schemas.microsoft.com/office/drawing/2014/main" id="{1AD60807-A8CF-4B4C-9CB8-2AE6D9012667}"/>
              </a:ext>
            </a:extLst>
          </p:cNvPr>
          <p:cNvPicPr>
            <a:picLocks noChangeAspect="1" noChangeArrowheads="1"/>
          </p:cNvPicPr>
          <p:nvPr/>
        </p:nvPicPr>
        <p:blipFill>
          <a:blip r:embed="rId6" cstate="print">
            <a:extLst>
              <a:ext uri="{BEBA8EAE-BF5A-486C-A8C5-ECC9F3942E4B}">
                <a14:imgProps xmlns:a14="http://schemas.microsoft.com/office/drawing/2010/main">
                  <a14:imgLayer r:embed="rId7">
                    <a14:imgEffect>
                      <a14:backgroundRemoval t="10000" b="90000" l="10000" r="90000"/>
                    </a14:imgEffect>
                  </a14:imgLayer>
                </a14:imgProps>
              </a:ext>
              <a:ext uri="{28A0092B-C50C-407E-A947-70E740481C1C}">
                <a14:useLocalDpi xmlns:a14="http://schemas.microsoft.com/office/drawing/2010/main" val="0"/>
              </a:ext>
            </a:extLst>
          </a:blip>
          <a:srcRect/>
          <a:stretch>
            <a:fillRect/>
          </a:stretch>
        </p:blipFill>
        <p:spPr bwMode="auto">
          <a:xfrm>
            <a:off x="10644694" y="557669"/>
            <a:ext cx="1655093" cy="1655093"/>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a:extLst>
              <a:ext uri="{FF2B5EF4-FFF2-40B4-BE49-F238E27FC236}">
                <a16:creationId xmlns:a16="http://schemas.microsoft.com/office/drawing/2014/main" id="{B585B426-EA75-4E04-90B7-D0A6118CC5C4}"/>
              </a:ext>
            </a:extLst>
          </p:cNvPr>
          <p:cNvSpPr txBox="1"/>
          <p:nvPr/>
        </p:nvSpPr>
        <p:spPr>
          <a:xfrm>
            <a:off x="5366326" y="5800660"/>
            <a:ext cx="5660487" cy="830997"/>
          </a:xfrm>
          <a:prstGeom prst="rect">
            <a:avLst/>
          </a:prstGeom>
          <a:solidFill>
            <a:srgbClr val="CC66FF"/>
          </a:solidFill>
        </p:spPr>
        <p:txBody>
          <a:bodyPr wrap="square" rtlCol="0">
            <a:spAutoFit/>
          </a:bodyPr>
          <a:lstStyle/>
          <a:p>
            <a:r>
              <a:rPr lang="en-GB" sz="1600" b="1" dirty="0" err="1">
                <a:solidFill>
                  <a:srgbClr val="FFFF00"/>
                </a:solidFill>
                <a:latin typeface="Comic Sans MS" pitchFamily="66" charset="0"/>
              </a:rPr>
              <a:t>MsFeechan</a:t>
            </a:r>
            <a:r>
              <a:rPr lang="en-GB" sz="1600" b="1" dirty="0">
                <a:solidFill>
                  <a:srgbClr val="0070C0"/>
                </a:solidFill>
                <a:latin typeface="Comic Sans MS" pitchFamily="66" charset="0"/>
              </a:rPr>
              <a:t> </a:t>
            </a:r>
            <a:r>
              <a:rPr lang="en-GB" sz="1600" dirty="0">
                <a:latin typeface="Comic Sans MS" pitchFamily="66" charset="0"/>
              </a:rPr>
              <a:t>Lil Crow War 1862, starving tribe attack </a:t>
            </a:r>
            <a:r>
              <a:rPr lang="en-GB" sz="1600" dirty="0" err="1">
                <a:latin typeface="Comic Sans MS" pitchFamily="66" charset="0"/>
              </a:rPr>
              <a:t>gov</a:t>
            </a:r>
            <a:r>
              <a:rPr lang="en-GB" sz="1600" dirty="0">
                <a:latin typeface="Comic Sans MS" pitchFamily="66" charset="0"/>
              </a:rPr>
              <a:t> warehouses and soldiers take food. Put on smaller reservation as punishment </a:t>
            </a:r>
            <a:r>
              <a:rPr lang="en-GB" sz="1600" dirty="0">
                <a:solidFill>
                  <a:srgbClr val="FFFF00"/>
                </a:solidFill>
                <a:latin typeface="Comic Sans MS" pitchFamily="66" charset="0"/>
              </a:rPr>
              <a:t>#harsh</a:t>
            </a:r>
            <a:endParaRPr lang="en-GB" sz="1600" b="1" dirty="0">
              <a:solidFill>
                <a:srgbClr val="FFFF00"/>
              </a:solidFill>
              <a:latin typeface="Comic Sans MS" pitchFamily="66" charset="0"/>
            </a:endParaRPr>
          </a:p>
        </p:txBody>
      </p:sp>
      <p:pic>
        <p:nvPicPr>
          <p:cNvPr id="13" name="Picture 2" descr="http://t3.gstatic.com/images?q=tbn:ANd9GcSu3nMHMyNML2bYbITghoDLBH2ok-sgFn-kpL-KBOuLGPWYwJGQKJoQYw:www.mrmen.com/wp-content/uploads/2013/08/031.jpg">
            <a:hlinkClick r:id="rId8"/>
            <a:extLst>
              <a:ext uri="{FF2B5EF4-FFF2-40B4-BE49-F238E27FC236}">
                <a16:creationId xmlns:a16="http://schemas.microsoft.com/office/drawing/2014/main" id="{BC9C90B8-D3A2-40A4-8F9F-3C4F64139998}"/>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301401" y="5800660"/>
            <a:ext cx="1057275" cy="866776"/>
          </a:xfrm>
          <a:prstGeom prst="rect">
            <a:avLst/>
          </a:prstGeom>
          <a:noFill/>
          <a:extLst>
            <a:ext uri="{909E8E84-426E-40DD-AFC4-6F175D3DCCD1}">
              <a14:hiddenFill xmlns:a14="http://schemas.microsoft.com/office/drawing/2010/main">
                <a:solidFill>
                  <a:srgbClr val="FFFFFF"/>
                </a:solidFill>
              </a14:hiddenFill>
            </a:ext>
          </a:extLst>
        </p:spPr>
      </p:pic>
      <p:sp>
        <p:nvSpPr>
          <p:cNvPr id="5" name="Oval 4">
            <a:extLst>
              <a:ext uri="{FF2B5EF4-FFF2-40B4-BE49-F238E27FC236}">
                <a16:creationId xmlns:a16="http://schemas.microsoft.com/office/drawing/2014/main" id="{36922C5E-778D-4A7E-BFDF-F884BB8A3AE5}"/>
              </a:ext>
            </a:extLst>
          </p:cNvPr>
          <p:cNvSpPr/>
          <p:nvPr/>
        </p:nvSpPr>
        <p:spPr>
          <a:xfrm>
            <a:off x="4110183" y="5541818"/>
            <a:ext cx="659212" cy="44334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a:t>E.g.</a:t>
            </a:r>
          </a:p>
        </p:txBody>
      </p:sp>
    </p:spTree>
    <p:extLst>
      <p:ext uri="{BB962C8B-B14F-4D97-AF65-F5344CB8AC3E}">
        <p14:creationId xmlns:p14="http://schemas.microsoft.com/office/powerpoint/2010/main" val="4997858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B9D0FDAD-143D-46AF-B2A5-E3E6BA93F43C}"/>
              </a:ext>
            </a:extLst>
          </p:cNvPr>
          <p:cNvSpPr txBox="1"/>
          <p:nvPr/>
        </p:nvSpPr>
        <p:spPr>
          <a:xfrm>
            <a:off x="498763" y="979055"/>
            <a:ext cx="11231418" cy="4801314"/>
          </a:xfrm>
          <a:prstGeom prst="rect">
            <a:avLst/>
          </a:prstGeom>
          <a:solidFill>
            <a:srgbClr val="CC99FF"/>
          </a:solidFill>
          <a:ln w="57150">
            <a:solidFill>
              <a:schemeClr val="tx1"/>
            </a:solidFill>
          </a:ln>
        </p:spPr>
        <p:txBody>
          <a:bodyPr wrap="square" rtlCol="0">
            <a:spAutoFit/>
          </a:bodyPr>
          <a:lstStyle/>
          <a:p>
            <a:r>
              <a:rPr lang="en-GB" dirty="0">
                <a:latin typeface="Century Gothic" panose="020B0502020202020204" pitchFamily="34" charset="0"/>
              </a:rPr>
              <a:t>Complete the ‘early wars’ quick quiz below.</a:t>
            </a:r>
          </a:p>
          <a:p>
            <a:r>
              <a:rPr lang="en-GB" dirty="0">
                <a:latin typeface="Century Gothic" panose="020B0502020202020204" pitchFamily="34" charset="0"/>
              </a:rPr>
              <a:t>Provide quick answers to the questions and submit to your teacher.</a:t>
            </a:r>
          </a:p>
          <a:p>
            <a:endParaRPr lang="en-GB" dirty="0">
              <a:latin typeface="Century Gothic" panose="020B0502020202020204" pitchFamily="34" charset="0"/>
            </a:endParaRPr>
          </a:p>
          <a:p>
            <a:pPr marL="342900" indent="-342900">
              <a:buAutoNum type="arabicPeriod"/>
            </a:pPr>
            <a:r>
              <a:rPr lang="en-GB" dirty="0">
                <a:latin typeface="Century Gothic" panose="020B0502020202020204" pitchFamily="34" charset="0"/>
              </a:rPr>
              <a:t>When was the first Fort Laramie Treaty?</a:t>
            </a:r>
          </a:p>
          <a:p>
            <a:pPr marL="342900" indent="-342900">
              <a:buAutoNum type="arabicPeriod"/>
            </a:pPr>
            <a:r>
              <a:rPr lang="en-GB" dirty="0">
                <a:solidFill>
                  <a:srgbClr val="FF0000"/>
                </a:solidFill>
                <a:latin typeface="Century Gothic" panose="020B0502020202020204" pitchFamily="34" charset="0"/>
              </a:rPr>
              <a:t>In the First Fort Laramie Treaty what trail did PI agree to stop attacking wagon trains on?</a:t>
            </a:r>
          </a:p>
          <a:p>
            <a:pPr marL="342900" indent="-342900">
              <a:buAutoNum type="arabicPeriod"/>
            </a:pPr>
            <a:r>
              <a:rPr lang="en-GB" dirty="0">
                <a:latin typeface="Century Gothic" panose="020B0502020202020204" pitchFamily="34" charset="0"/>
              </a:rPr>
              <a:t>Which tribe was Little Crow leader of?</a:t>
            </a:r>
          </a:p>
          <a:p>
            <a:pPr marL="342900" indent="-342900">
              <a:buAutoNum type="arabicPeriod"/>
            </a:pPr>
            <a:r>
              <a:rPr lang="en-GB" dirty="0">
                <a:solidFill>
                  <a:srgbClr val="FF0000"/>
                </a:solidFill>
                <a:latin typeface="Century Gothic" panose="020B0502020202020204" pitchFamily="34" charset="0"/>
              </a:rPr>
              <a:t>Why did Little Crow and his people attack government warehouses?</a:t>
            </a:r>
          </a:p>
          <a:p>
            <a:pPr marL="342900" indent="-342900">
              <a:buAutoNum type="arabicPeriod"/>
            </a:pPr>
            <a:r>
              <a:rPr lang="en-GB" dirty="0">
                <a:latin typeface="Century Gothic" panose="020B0502020202020204" pitchFamily="34" charset="0"/>
              </a:rPr>
              <a:t>What </a:t>
            </a:r>
            <a:r>
              <a:rPr lang="en-GB" b="1" dirty="0">
                <a:latin typeface="Century Gothic" panose="020B0502020202020204" pitchFamily="34" charset="0"/>
              </a:rPr>
              <a:t>R</a:t>
            </a:r>
            <a:r>
              <a:rPr lang="en-GB" dirty="0">
                <a:latin typeface="Century Gothic" panose="020B0502020202020204" pitchFamily="34" charset="0"/>
              </a:rPr>
              <a:t> were areas that the Us government restricted bands and tribes of PI to?</a:t>
            </a:r>
          </a:p>
          <a:p>
            <a:pPr marL="342900" indent="-342900">
              <a:buAutoNum type="arabicPeriod"/>
            </a:pPr>
            <a:r>
              <a:rPr lang="en-GB" dirty="0">
                <a:solidFill>
                  <a:srgbClr val="FF0000"/>
                </a:solidFill>
                <a:latin typeface="Century Gothic" panose="020B0502020202020204" pitchFamily="34" charset="0"/>
              </a:rPr>
              <a:t>Who was the army leader who took his troops to Sand Creek to attack the Pi?</a:t>
            </a:r>
          </a:p>
          <a:p>
            <a:pPr marL="342900" indent="-342900">
              <a:buAutoNum type="arabicPeriod"/>
            </a:pPr>
            <a:r>
              <a:rPr lang="en-GB" dirty="0">
                <a:latin typeface="Century Gothic" panose="020B0502020202020204" pitchFamily="34" charset="0"/>
              </a:rPr>
              <a:t>Which tribe were attacked at Sand Creek?</a:t>
            </a:r>
          </a:p>
          <a:p>
            <a:pPr marL="342900" indent="-342900">
              <a:buAutoNum type="arabicPeriod"/>
            </a:pPr>
            <a:r>
              <a:rPr lang="en-GB" dirty="0">
                <a:solidFill>
                  <a:srgbClr val="FF0000"/>
                </a:solidFill>
                <a:latin typeface="Century Gothic" panose="020B0502020202020204" pitchFamily="34" charset="0"/>
              </a:rPr>
              <a:t>What did the Bozeman trail cut through- meaning it was breaking the Fort Laramie Treaty?</a:t>
            </a:r>
          </a:p>
          <a:p>
            <a:pPr marL="342900" indent="-342900">
              <a:buAutoNum type="arabicPeriod"/>
            </a:pPr>
            <a:r>
              <a:rPr lang="en-GB" dirty="0">
                <a:latin typeface="Century Gothic" panose="020B0502020202020204" pitchFamily="34" charset="0"/>
              </a:rPr>
              <a:t>Which famous military leader led his men into a PI ambush which led to the death of them all in 1866?</a:t>
            </a:r>
          </a:p>
          <a:p>
            <a:pPr marL="342900" indent="-342900">
              <a:buAutoNum type="arabicPeriod"/>
            </a:pPr>
            <a:r>
              <a:rPr lang="en-GB" dirty="0">
                <a:solidFill>
                  <a:srgbClr val="FF0000"/>
                </a:solidFill>
                <a:latin typeface="Century Gothic" panose="020B0502020202020204" pitchFamily="34" charset="0"/>
              </a:rPr>
              <a:t>When was the second Fort Laramie Treaty signed?</a:t>
            </a:r>
          </a:p>
          <a:p>
            <a:pPr marL="342900" indent="-342900">
              <a:buAutoNum type="arabicPeriod"/>
            </a:pPr>
            <a:r>
              <a:rPr lang="en-GB" dirty="0">
                <a:latin typeface="Century Gothic" panose="020B0502020202020204" pitchFamily="34" charset="0"/>
              </a:rPr>
              <a:t>What was discovered in the Black Hills by the settlers in 1874?</a:t>
            </a:r>
          </a:p>
          <a:p>
            <a:pPr marL="342900" indent="-342900">
              <a:buAutoNum type="arabicPeriod"/>
            </a:pPr>
            <a:r>
              <a:rPr lang="en-GB" dirty="0">
                <a:solidFill>
                  <a:srgbClr val="FF0000"/>
                </a:solidFill>
                <a:latin typeface="Century Gothic" panose="020B0502020202020204" pitchFamily="34" charset="0"/>
              </a:rPr>
              <a:t> Why were the Black Hills important to the PI?</a:t>
            </a:r>
          </a:p>
          <a:p>
            <a:endParaRPr lang="en-GB" dirty="0">
              <a:latin typeface="Century Gothic" panose="020B0502020202020204" pitchFamily="34" charset="0"/>
            </a:endParaRPr>
          </a:p>
        </p:txBody>
      </p:sp>
      <p:sp>
        <p:nvSpPr>
          <p:cNvPr id="2" name="TextBox 1">
            <a:extLst>
              <a:ext uri="{FF2B5EF4-FFF2-40B4-BE49-F238E27FC236}">
                <a16:creationId xmlns:a16="http://schemas.microsoft.com/office/drawing/2014/main" id="{EC7962A2-574E-4D09-9058-4B2A803D7698}"/>
              </a:ext>
            </a:extLst>
          </p:cNvPr>
          <p:cNvSpPr txBox="1"/>
          <p:nvPr/>
        </p:nvSpPr>
        <p:spPr>
          <a:xfrm>
            <a:off x="212436" y="203200"/>
            <a:ext cx="2844800" cy="523220"/>
          </a:xfrm>
          <a:prstGeom prst="rect">
            <a:avLst/>
          </a:prstGeom>
          <a:noFill/>
        </p:spPr>
        <p:txBody>
          <a:bodyPr wrap="square" rtlCol="0">
            <a:spAutoFit/>
          </a:bodyPr>
          <a:lstStyle/>
          <a:p>
            <a:r>
              <a:rPr lang="en-GB" sz="2800" b="1" u="sng" dirty="0">
                <a:latin typeface="Century Gothic" panose="020B0502020202020204" pitchFamily="34" charset="0"/>
              </a:rPr>
              <a:t>Task 14</a:t>
            </a:r>
          </a:p>
        </p:txBody>
      </p:sp>
      <p:pic>
        <p:nvPicPr>
          <p:cNvPr id="3" name="Picture 2">
            <a:hlinkClick r:id="rId2" action="ppaction://hlinksldjump"/>
            <a:extLst>
              <a:ext uri="{FF2B5EF4-FFF2-40B4-BE49-F238E27FC236}">
                <a16:creationId xmlns:a16="http://schemas.microsoft.com/office/drawing/2014/main" id="{DCA8C95B-4EAF-4CCD-B320-97DCAD74B366}"/>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flipH="1">
            <a:off x="11330841" y="6098809"/>
            <a:ext cx="738332" cy="590666"/>
          </a:xfrm>
          <a:prstGeom prst="rect">
            <a:avLst/>
          </a:prstGeom>
        </p:spPr>
      </p:pic>
      <p:sp>
        <p:nvSpPr>
          <p:cNvPr id="4" name="TextBox 3">
            <a:extLst>
              <a:ext uri="{FF2B5EF4-FFF2-40B4-BE49-F238E27FC236}">
                <a16:creationId xmlns:a16="http://schemas.microsoft.com/office/drawing/2014/main" id="{C13D629B-34B1-4157-AB77-83200BA00B7E}"/>
              </a:ext>
            </a:extLst>
          </p:cNvPr>
          <p:cNvSpPr txBox="1"/>
          <p:nvPr/>
        </p:nvSpPr>
        <p:spPr>
          <a:xfrm>
            <a:off x="11330841" y="6631657"/>
            <a:ext cx="738332" cy="261610"/>
          </a:xfrm>
          <a:prstGeom prst="rect">
            <a:avLst/>
          </a:prstGeom>
          <a:noFill/>
        </p:spPr>
        <p:txBody>
          <a:bodyPr wrap="square" rtlCol="0">
            <a:spAutoFit/>
          </a:bodyPr>
          <a:lstStyle/>
          <a:p>
            <a:pPr algn="ctr"/>
            <a:r>
              <a:rPr lang="en-GB" sz="1100" b="1" dirty="0">
                <a:solidFill>
                  <a:srgbClr val="FF0000"/>
                </a:solidFill>
              </a:rPr>
              <a:t>Click me!</a:t>
            </a:r>
          </a:p>
        </p:txBody>
      </p:sp>
      <p:pic>
        <p:nvPicPr>
          <p:cNvPr id="8" name="Picture 7">
            <a:extLst>
              <a:ext uri="{FF2B5EF4-FFF2-40B4-BE49-F238E27FC236}">
                <a16:creationId xmlns:a16="http://schemas.microsoft.com/office/drawing/2014/main" id="{77B93CD0-CA2A-4626-AF3E-722203A6369F}"/>
              </a:ext>
            </a:extLst>
          </p:cNvPr>
          <p:cNvPicPr/>
          <p:nvPr/>
        </p:nvPicPr>
        <p:blipFill rotWithShape="1">
          <a:blip r:embed="rId5">
            <a:extLst>
              <a:ext uri="{28A0092B-C50C-407E-A947-70E740481C1C}">
                <a14:useLocalDpi xmlns:a14="http://schemas.microsoft.com/office/drawing/2010/main" val="0"/>
              </a:ext>
            </a:extLst>
          </a:blip>
          <a:srcRect l="42942" t="38436" r="52354" b="52654"/>
          <a:stretch/>
        </p:blipFill>
        <p:spPr bwMode="auto">
          <a:xfrm>
            <a:off x="1634836" y="203200"/>
            <a:ext cx="438150" cy="466090"/>
          </a:xfrm>
          <a:prstGeom prst="rect">
            <a:avLst/>
          </a:prstGeom>
          <a:noFill/>
          <a:ln>
            <a:noFill/>
          </a:ln>
          <a:extLst>
            <a:ext uri="{53640926-AAD7-44D8-BBD7-CCE9431645EC}">
              <a14:shadowObscured xmlns:a14="http://schemas.microsoft.com/office/drawing/2010/main"/>
            </a:ext>
          </a:extLst>
        </p:spPr>
      </p:pic>
      <p:pic>
        <p:nvPicPr>
          <p:cNvPr id="9" name="Picture 8">
            <a:extLst>
              <a:ext uri="{FF2B5EF4-FFF2-40B4-BE49-F238E27FC236}">
                <a16:creationId xmlns:a16="http://schemas.microsoft.com/office/drawing/2014/main" id="{B6F7337A-428D-4647-A641-AA84299ADAFF}"/>
              </a:ext>
            </a:extLst>
          </p:cNvPr>
          <p:cNvPicPr>
            <a:picLocks noChangeAspect="1"/>
          </p:cNvPicPr>
          <p:nvPr/>
        </p:nvPicPr>
        <p:blipFill>
          <a:blip r:embed="rId6">
            <a:extLst>
              <a:ext uri="{28A0092B-C50C-407E-A947-70E740481C1C}">
                <a14:useLocalDpi xmlns:a14="http://schemas.microsoft.com/office/drawing/2010/main" val="0"/>
              </a:ext>
              <a:ext uri="{837473B0-CC2E-450A-ABE3-18F120FF3D39}">
                <a1611:picAttrSrcUrl xmlns:a1611="http://schemas.microsoft.com/office/drawing/2016/11/main" r:id="rId7"/>
              </a:ext>
            </a:extLst>
          </a:blip>
          <a:stretch>
            <a:fillRect/>
          </a:stretch>
        </p:blipFill>
        <p:spPr>
          <a:xfrm flipH="1">
            <a:off x="8034132" y="4176159"/>
            <a:ext cx="3936195" cy="2104568"/>
          </a:xfrm>
          <a:prstGeom prst="rect">
            <a:avLst/>
          </a:prstGeom>
        </p:spPr>
      </p:pic>
    </p:spTree>
    <p:extLst>
      <p:ext uri="{BB962C8B-B14F-4D97-AF65-F5344CB8AC3E}">
        <p14:creationId xmlns:p14="http://schemas.microsoft.com/office/powerpoint/2010/main" val="26912330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C7962A2-574E-4D09-9058-4B2A803D7698}"/>
              </a:ext>
            </a:extLst>
          </p:cNvPr>
          <p:cNvSpPr txBox="1"/>
          <p:nvPr/>
        </p:nvSpPr>
        <p:spPr>
          <a:xfrm>
            <a:off x="212436" y="203200"/>
            <a:ext cx="2844800" cy="523220"/>
          </a:xfrm>
          <a:prstGeom prst="rect">
            <a:avLst/>
          </a:prstGeom>
          <a:noFill/>
        </p:spPr>
        <p:txBody>
          <a:bodyPr wrap="square" rtlCol="0">
            <a:spAutoFit/>
          </a:bodyPr>
          <a:lstStyle/>
          <a:p>
            <a:r>
              <a:rPr lang="en-GB" sz="2800" b="1" u="sng" dirty="0">
                <a:latin typeface="Century Gothic" panose="020B0502020202020204" pitchFamily="34" charset="0"/>
              </a:rPr>
              <a:t>Task 1</a:t>
            </a:r>
          </a:p>
        </p:txBody>
      </p:sp>
      <p:sp>
        <p:nvSpPr>
          <p:cNvPr id="3" name="TextBox 2">
            <a:extLst>
              <a:ext uri="{FF2B5EF4-FFF2-40B4-BE49-F238E27FC236}">
                <a16:creationId xmlns:a16="http://schemas.microsoft.com/office/drawing/2014/main" id="{AFCC9AAF-826D-47BC-B3A4-BE13D69D3125}"/>
              </a:ext>
            </a:extLst>
          </p:cNvPr>
          <p:cNvSpPr txBox="1"/>
          <p:nvPr/>
        </p:nvSpPr>
        <p:spPr>
          <a:xfrm>
            <a:off x="498763" y="979055"/>
            <a:ext cx="11231418" cy="3416320"/>
          </a:xfrm>
          <a:prstGeom prst="rect">
            <a:avLst/>
          </a:prstGeom>
          <a:solidFill>
            <a:srgbClr val="CC99FF"/>
          </a:solidFill>
          <a:ln w="57150">
            <a:solidFill>
              <a:schemeClr val="tx1"/>
            </a:solidFill>
          </a:ln>
        </p:spPr>
        <p:txBody>
          <a:bodyPr wrap="square" rtlCol="0">
            <a:spAutoFit/>
          </a:bodyPr>
          <a:lstStyle/>
          <a:p>
            <a:r>
              <a:rPr lang="en-GB" dirty="0">
                <a:latin typeface="Century Gothic" panose="020B0502020202020204" pitchFamily="34" charset="0"/>
              </a:rPr>
              <a:t>Lewis and Clarke were two explorers who pioneered a journey across the North American continent. </a:t>
            </a:r>
          </a:p>
          <a:p>
            <a:endParaRPr lang="en-GB" dirty="0">
              <a:latin typeface="Century Gothic" panose="020B0502020202020204" pitchFamily="34" charset="0"/>
            </a:endParaRPr>
          </a:p>
          <a:p>
            <a:r>
              <a:rPr lang="en-GB" dirty="0">
                <a:latin typeface="Century Gothic" panose="020B0502020202020204" pitchFamily="34" charset="0"/>
              </a:rPr>
              <a:t>Do some research to look at:</a:t>
            </a:r>
          </a:p>
          <a:p>
            <a:endParaRPr lang="en-GB" dirty="0">
              <a:latin typeface="Century Gothic" panose="020B0502020202020204" pitchFamily="34" charset="0"/>
            </a:endParaRPr>
          </a:p>
          <a:p>
            <a:pPr marL="285750" indent="-285750">
              <a:buFont typeface="Arial" panose="020B0604020202020204" pitchFamily="34" charset="0"/>
              <a:buChar char="•"/>
            </a:pPr>
            <a:r>
              <a:rPr lang="en-GB" b="1" u="sng" dirty="0">
                <a:solidFill>
                  <a:srgbClr val="FF0000"/>
                </a:solidFill>
                <a:latin typeface="Century Gothic" panose="020B0502020202020204" pitchFamily="34" charset="0"/>
              </a:rPr>
              <a:t>Who</a:t>
            </a:r>
            <a:r>
              <a:rPr lang="en-GB" dirty="0">
                <a:latin typeface="Century Gothic" panose="020B0502020202020204" pitchFamily="34" charset="0"/>
              </a:rPr>
              <a:t> were Lewis and Clarke?</a:t>
            </a:r>
          </a:p>
          <a:p>
            <a:pPr marL="285750" indent="-285750">
              <a:buFont typeface="Arial" panose="020B0604020202020204" pitchFamily="34" charset="0"/>
              <a:buChar char="•"/>
            </a:pPr>
            <a:r>
              <a:rPr lang="en-GB" b="1" u="sng" dirty="0">
                <a:solidFill>
                  <a:srgbClr val="FF0000"/>
                </a:solidFill>
                <a:latin typeface="Century Gothic" panose="020B0502020202020204" pitchFamily="34" charset="0"/>
              </a:rPr>
              <a:t>When</a:t>
            </a:r>
            <a:r>
              <a:rPr lang="en-GB" dirty="0">
                <a:latin typeface="Century Gothic" panose="020B0502020202020204" pitchFamily="34" charset="0"/>
              </a:rPr>
              <a:t> was their expedition?</a:t>
            </a:r>
          </a:p>
          <a:p>
            <a:pPr marL="285750" indent="-285750">
              <a:buFont typeface="Arial" panose="020B0604020202020204" pitchFamily="34" charset="0"/>
              <a:buChar char="•"/>
            </a:pPr>
            <a:r>
              <a:rPr lang="en-GB" b="1" u="sng" dirty="0">
                <a:solidFill>
                  <a:srgbClr val="FF0000"/>
                </a:solidFill>
                <a:latin typeface="Century Gothic" panose="020B0502020202020204" pitchFamily="34" charset="0"/>
              </a:rPr>
              <a:t>Where</a:t>
            </a:r>
            <a:r>
              <a:rPr lang="en-GB" dirty="0">
                <a:latin typeface="Century Gothic" panose="020B0502020202020204" pitchFamily="34" charset="0"/>
              </a:rPr>
              <a:t> did they go to?</a:t>
            </a:r>
          </a:p>
          <a:p>
            <a:pPr marL="285750" indent="-285750">
              <a:buFont typeface="Arial" panose="020B0604020202020204" pitchFamily="34" charset="0"/>
              <a:buChar char="•"/>
            </a:pPr>
            <a:r>
              <a:rPr lang="en-GB" b="1" u="sng" dirty="0">
                <a:solidFill>
                  <a:srgbClr val="FF0000"/>
                </a:solidFill>
                <a:latin typeface="Century Gothic" panose="020B0502020202020204" pitchFamily="34" charset="0"/>
              </a:rPr>
              <a:t>What</a:t>
            </a:r>
            <a:r>
              <a:rPr lang="en-GB" dirty="0">
                <a:latin typeface="Century Gothic" panose="020B0502020202020204" pitchFamily="34" charset="0"/>
              </a:rPr>
              <a:t> did they discover?</a:t>
            </a:r>
          </a:p>
          <a:p>
            <a:pPr marL="285750" indent="-285750">
              <a:buFont typeface="Arial" panose="020B0604020202020204" pitchFamily="34" charset="0"/>
              <a:buChar char="•"/>
            </a:pPr>
            <a:r>
              <a:rPr lang="en-GB" b="1" u="sng" dirty="0">
                <a:solidFill>
                  <a:srgbClr val="FF0000"/>
                </a:solidFill>
                <a:latin typeface="Century Gothic" panose="020B0502020202020204" pitchFamily="34" charset="0"/>
              </a:rPr>
              <a:t>How</a:t>
            </a:r>
            <a:r>
              <a:rPr lang="en-GB" dirty="0">
                <a:latin typeface="Century Gothic" panose="020B0502020202020204" pitchFamily="34" charset="0"/>
              </a:rPr>
              <a:t> did they have an impact on Westward movement?</a:t>
            </a:r>
          </a:p>
          <a:p>
            <a:pPr marL="285750" indent="-285750">
              <a:buFont typeface="Arial" panose="020B0604020202020204" pitchFamily="34" charset="0"/>
              <a:buChar char="•"/>
            </a:pPr>
            <a:endParaRPr lang="en-GB" dirty="0">
              <a:latin typeface="Century Gothic" panose="020B0502020202020204" pitchFamily="34" charset="0"/>
            </a:endParaRPr>
          </a:p>
          <a:p>
            <a:r>
              <a:rPr lang="en-GB" dirty="0">
                <a:latin typeface="Century Gothic" panose="020B0502020202020204" pitchFamily="34" charset="0"/>
              </a:rPr>
              <a:t>Present your findings in any way you wish- but please use your own words.</a:t>
            </a:r>
          </a:p>
        </p:txBody>
      </p:sp>
      <p:sp>
        <p:nvSpPr>
          <p:cNvPr id="4" name="Rectangle 3">
            <a:extLst>
              <a:ext uri="{FF2B5EF4-FFF2-40B4-BE49-F238E27FC236}">
                <a16:creationId xmlns:a16="http://schemas.microsoft.com/office/drawing/2014/main" id="{F1385598-4625-43A0-B50E-C1698B23C2F9}"/>
              </a:ext>
            </a:extLst>
          </p:cNvPr>
          <p:cNvSpPr/>
          <p:nvPr/>
        </p:nvSpPr>
        <p:spPr>
          <a:xfrm>
            <a:off x="974436" y="4648010"/>
            <a:ext cx="10963564" cy="2031325"/>
          </a:xfrm>
          <a:prstGeom prst="rect">
            <a:avLst/>
          </a:prstGeom>
        </p:spPr>
        <p:txBody>
          <a:bodyPr wrap="square">
            <a:spAutoFit/>
          </a:bodyPr>
          <a:lstStyle/>
          <a:p>
            <a:r>
              <a:rPr lang="en-GB" dirty="0">
                <a:hlinkClick r:id="rId2"/>
              </a:rPr>
              <a:t>https://www.history.com/topics/westward-expansion/lewis-and-clark</a:t>
            </a:r>
            <a:endParaRPr lang="en-GB" dirty="0"/>
          </a:p>
          <a:p>
            <a:endParaRPr lang="en-GB" dirty="0"/>
          </a:p>
          <a:p>
            <a:r>
              <a:rPr lang="en-GB" dirty="0">
                <a:hlinkClick r:id="rId3"/>
              </a:rPr>
              <a:t>https://www.thoughtco.com/lewis-and-clark-1435016</a:t>
            </a:r>
            <a:endParaRPr lang="en-GB" dirty="0"/>
          </a:p>
          <a:p>
            <a:endParaRPr lang="en-GB" dirty="0"/>
          </a:p>
          <a:p>
            <a:r>
              <a:rPr lang="en-GB" dirty="0">
                <a:hlinkClick r:id="rId4"/>
              </a:rPr>
              <a:t>https://www.britannica.com/event/Lewis-and-Clark-Expedition</a:t>
            </a:r>
            <a:endParaRPr lang="en-GB" dirty="0"/>
          </a:p>
          <a:p>
            <a:endParaRPr lang="en-GB" dirty="0"/>
          </a:p>
          <a:p>
            <a:r>
              <a:rPr lang="en-GB" dirty="0">
                <a:hlinkClick r:id="rId5"/>
              </a:rPr>
              <a:t>https://www.youtube.com/watch?v=PRUmAgIz27Q</a:t>
            </a:r>
            <a:endParaRPr lang="en-GB" dirty="0"/>
          </a:p>
        </p:txBody>
      </p:sp>
      <p:pic>
        <p:nvPicPr>
          <p:cNvPr id="8" name="Picture 7">
            <a:extLst>
              <a:ext uri="{FF2B5EF4-FFF2-40B4-BE49-F238E27FC236}">
                <a16:creationId xmlns:a16="http://schemas.microsoft.com/office/drawing/2014/main" id="{1064EEE3-42A8-4EC3-862B-908D687A672D}"/>
              </a:ext>
            </a:extLst>
          </p:cNvPr>
          <p:cNvPicPr>
            <a:picLocks noChangeAspect="1"/>
          </p:cNvPicPr>
          <p:nvPr/>
        </p:nvPicPr>
        <p:blipFill>
          <a:blip r:embed="rId6">
            <a:extLst>
              <a:ext uri="{28A0092B-C50C-407E-A947-70E740481C1C}">
                <a14:useLocalDpi xmlns:a14="http://schemas.microsoft.com/office/drawing/2010/main" val="0"/>
              </a:ext>
              <a:ext uri="{837473B0-CC2E-450A-ABE3-18F120FF3D39}">
                <a1611:picAttrSrcUrl xmlns:a1611="http://schemas.microsoft.com/office/drawing/2016/11/main" r:id="rId7"/>
              </a:ext>
            </a:extLst>
          </a:blip>
          <a:stretch>
            <a:fillRect/>
          </a:stretch>
        </p:blipFill>
        <p:spPr>
          <a:xfrm>
            <a:off x="498763" y="6098938"/>
            <a:ext cx="422075" cy="663524"/>
          </a:xfrm>
          <a:prstGeom prst="rect">
            <a:avLst/>
          </a:prstGeom>
        </p:spPr>
      </p:pic>
      <p:pic>
        <p:nvPicPr>
          <p:cNvPr id="23" name="Picture 22">
            <a:extLst>
              <a:ext uri="{FF2B5EF4-FFF2-40B4-BE49-F238E27FC236}">
                <a16:creationId xmlns:a16="http://schemas.microsoft.com/office/drawing/2014/main" id="{67F2368E-4BDD-4D87-A2D1-C7883991BEB5}"/>
              </a:ext>
            </a:extLst>
          </p:cNvPr>
          <p:cNvPicPr>
            <a:picLocks noChangeAspect="1"/>
          </p:cNvPicPr>
          <p:nvPr/>
        </p:nvPicPr>
        <p:blipFill>
          <a:blip r:embed="rId8">
            <a:extLst>
              <a:ext uri="{28A0092B-C50C-407E-A947-70E740481C1C}">
                <a14:useLocalDpi xmlns:a14="http://schemas.microsoft.com/office/drawing/2010/main" val="0"/>
              </a:ext>
              <a:ext uri="{837473B0-CC2E-450A-ABE3-18F120FF3D39}">
                <a1611:picAttrSrcUrl xmlns:a1611="http://schemas.microsoft.com/office/drawing/2016/11/main" r:id="rId9"/>
              </a:ext>
            </a:extLst>
          </a:blip>
          <a:stretch>
            <a:fillRect/>
          </a:stretch>
        </p:blipFill>
        <p:spPr>
          <a:xfrm>
            <a:off x="498763" y="5687281"/>
            <a:ext cx="448108" cy="422568"/>
          </a:xfrm>
          <a:prstGeom prst="rect">
            <a:avLst/>
          </a:prstGeom>
        </p:spPr>
      </p:pic>
      <p:pic>
        <p:nvPicPr>
          <p:cNvPr id="25" name="Picture 24">
            <a:extLst>
              <a:ext uri="{FF2B5EF4-FFF2-40B4-BE49-F238E27FC236}">
                <a16:creationId xmlns:a16="http://schemas.microsoft.com/office/drawing/2014/main" id="{B0B9E98C-FF66-43F1-8093-08AF0C610A59}"/>
              </a:ext>
            </a:extLst>
          </p:cNvPr>
          <p:cNvPicPr>
            <a:picLocks noChangeAspect="1"/>
          </p:cNvPicPr>
          <p:nvPr/>
        </p:nvPicPr>
        <p:blipFill>
          <a:blip r:embed="rId8">
            <a:extLst>
              <a:ext uri="{28A0092B-C50C-407E-A947-70E740481C1C}">
                <a14:useLocalDpi xmlns:a14="http://schemas.microsoft.com/office/drawing/2010/main" val="0"/>
              </a:ext>
              <a:ext uri="{837473B0-CC2E-450A-ABE3-18F120FF3D39}">
                <a1611:picAttrSrcUrl xmlns:a1611="http://schemas.microsoft.com/office/drawing/2016/11/main" r:id="rId9"/>
              </a:ext>
            </a:extLst>
          </a:blip>
          <a:stretch>
            <a:fillRect/>
          </a:stretch>
        </p:blipFill>
        <p:spPr>
          <a:xfrm>
            <a:off x="469932" y="4653737"/>
            <a:ext cx="448108" cy="422568"/>
          </a:xfrm>
          <a:prstGeom prst="rect">
            <a:avLst/>
          </a:prstGeom>
        </p:spPr>
      </p:pic>
      <p:pic>
        <p:nvPicPr>
          <p:cNvPr id="26" name="Picture 25">
            <a:extLst>
              <a:ext uri="{FF2B5EF4-FFF2-40B4-BE49-F238E27FC236}">
                <a16:creationId xmlns:a16="http://schemas.microsoft.com/office/drawing/2014/main" id="{E822E108-DBBB-4173-BE54-2DF9E232E3E8}"/>
              </a:ext>
            </a:extLst>
          </p:cNvPr>
          <p:cNvPicPr>
            <a:picLocks noChangeAspect="1"/>
          </p:cNvPicPr>
          <p:nvPr/>
        </p:nvPicPr>
        <p:blipFill>
          <a:blip r:embed="rId8">
            <a:extLst>
              <a:ext uri="{28A0092B-C50C-407E-A947-70E740481C1C}">
                <a14:useLocalDpi xmlns:a14="http://schemas.microsoft.com/office/drawing/2010/main" val="0"/>
              </a:ext>
              <a:ext uri="{837473B0-CC2E-450A-ABE3-18F120FF3D39}">
                <a1611:picAttrSrcUrl xmlns:a1611="http://schemas.microsoft.com/office/drawing/2016/11/main" r:id="rId9"/>
              </a:ext>
            </a:extLst>
          </a:blip>
          <a:stretch>
            <a:fillRect/>
          </a:stretch>
        </p:blipFill>
        <p:spPr>
          <a:xfrm>
            <a:off x="469932" y="5191291"/>
            <a:ext cx="448108" cy="422568"/>
          </a:xfrm>
          <a:prstGeom prst="rect">
            <a:avLst/>
          </a:prstGeom>
        </p:spPr>
      </p:pic>
      <p:pic>
        <p:nvPicPr>
          <p:cNvPr id="27" name="Picture 9">
            <a:extLst>
              <a:ext uri="{FF2B5EF4-FFF2-40B4-BE49-F238E27FC236}">
                <a16:creationId xmlns:a16="http://schemas.microsoft.com/office/drawing/2014/main" id="{5E8B5AFE-27CF-4419-8D1F-CC84877AAE08}"/>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417348" y="253672"/>
            <a:ext cx="434975" cy="422275"/>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27">
            <a:hlinkClick r:id="rId11" action="ppaction://hlinksldjump"/>
            <a:extLst>
              <a:ext uri="{FF2B5EF4-FFF2-40B4-BE49-F238E27FC236}">
                <a16:creationId xmlns:a16="http://schemas.microsoft.com/office/drawing/2014/main" id="{CBCC5850-E0AC-4263-A595-BEA6530AA25C}"/>
              </a:ext>
            </a:extLst>
          </p:cNvPr>
          <p:cNvPicPr>
            <a:picLocks noChangeAspect="1"/>
          </p:cNvPicPr>
          <p:nvPr/>
        </p:nvPicPr>
        <p:blipFill>
          <a:blip r:embed="rId12">
            <a:extLst>
              <a:ext uri="{28A0092B-C50C-407E-A947-70E740481C1C}">
                <a14:useLocalDpi xmlns:a14="http://schemas.microsoft.com/office/drawing/2010/main" val="0"/>
              </a:ext>
              <a:ext uri="{837473B0-CC2E-450A-ABE3-18F120FF3D39}">
                <a1611:picAttrSrcUrl xmlns:a1611="http://schemas.microsoft.com/office/drawing/2016/11/main" r:id="rId13"/>
              </a:ext>
            </a:extLst>
          </a:blip>
          <a:stretch>
            <a:fillRect/>
          </a:stretch>
        </p:blipFill>
        <p:spPr>
          <a:xfrm flipH="1">
            <a:off x="11330841" y="6098809"/>
            <a:ext cx="738332" cy="590666"/>
          </a:xfrm>
          <a:prstGeom prst="rect">
            <a:avLst/>
          </a:prstGeom>
        </p:spPr>
      </p:pic>
      <p:sp>
        <p:nvSpPr>
          <p:cNvPr id="29" name="TextBox 28">
            <a:extLst>
              <a:ext uri="{FF2B5EF4-FFF2-40B4-BE49-F238E27FC236}">
                <a16:creationId xmlns:a16="http://schemas.microsoft.com/office/drawing/2014/main" id="{A4BD6532-D2B3-49BA-99C9-96F774D4CE75}"/>
              </a:ext>
            </a:extLst>
          </p:cNvPr>
          <p:cNvSpPr txBox="1"/>
          <p:nvPr/>
        </p:nvSpPr>
        <p:spPr>
          <a:xfrm>
            <a:off x="11330841" y="6631657"/>
            <a:ext cx="738332" cy="261610"/>
          </a:xfrm>
          <a:prstGeom prst="rect">
            <a:avLst/>
          </a:prstGeom>
          <a:noFill/>
        </p:spPr>
        <p:txBody>
          <a:bodyPr wrap="square" rtlCol="0">
            <a:spAutoFit/>
          </a:bodyPr>
          <a:lstStyle/>
          <a:p>
            <a:pPr algn="ctr"/>
            <a:r>
              <a:rPr lang="en-GB" sz="1100" b="1" dirty="0">
                <a:solidFill>
                  <a:srgbClr val="FF0000"/>
                </a:solidFill>
              </a:rPr>
              <a:t>Click me!</a:t>
            </a:r>
          </a:p>
        </p:txBody>
      </p:sp>
    </p:spTree>
    <p:extLst>
      <p:ext uri="{BB962C8B-B14F-4D97-AF65-F5344CB8AC3E}">
        <p14:creationId xmlns:p14="http://schemas.microsoft.com/office/powerpoint/2010/main" val="26174624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C7962A2-574E-4D09-9058-4B2A803D7698}"/>
              </a:ext>
            </a:extLst>
          </p:cNvPr>
          <p:cNvSpPr txBox="1"/>
          <p:nvPr/>
        </p:nvSpPr>
        <p:spPr>
          <a:xfrm>
            <a:off x="212436" y="203200"/>
            <a:ext cx="2844800" cy="523220"/>
          </a:xfrm>
          <a:prstGeom prst="rect">
            <a:avLst/>
          </a:prstGeom>
          <a:noFill/>
        </p:spPr>
        <p:txBody>
          <a:bodyPr wrap="square" rtlCol="0">
            <a:spAutoFit/>
          </a:bodyPr>
          <a:lstStyle/>
          <a:p>
            <a:r>
              <a:rPr lang="en-GB" sz="2800" b="1" u="sng" dirty="0">
                <a:latin typeface="Century Gothic" panose="020B0502020202020204" pitchFamily="34" charset="0"/>
              </a:rPr>
              <a:t>Task 2</a:t>
            </a:r>
          </a:p>
        </p:txBody>
      </p:sp>
      <p:sp>
        <p:nvSpPr>
          <p:cNvPr id="4" name="TextBox 3">
            <a:extLst>
              <a:ext uri="{FF2B5EF4-FFF2-40B4-BE49-F238E27FC236}">
                <a16:creationId xmlns:a16="http://schemas.microsoft.com/office/drawing/2014/main" id="{09B2C97C-233F-43F0-9D83-E5E7D2E0040F}"/>
              </a:ext>
            </a:extLst>
          </p:cNvPr>
          <p:cNvSpPr txBox="1"/>
          <p:nvPr/>
        </p:nvSpPr>
        <p:spPr>
          <a:xfrm>
            <a:off x="480291" y="988291"/>
            <a:ext cx="11231418" cy="4801314"/>
          </a:xfrm>
          <a:prstGeom prst="rect">
            <a:avLst/>
          </a:prstGeom>
          <a:solidFill>
            <a:srgbClr val="CC99FF"/>
          </a:solidFill>
          <a:ln w="57150">
            <a:solidFill>
              <a:schemeClr val="tx1"/>
            </a:solidFill>
          </a:ln>
        </p:spPr>
        <p:txBody>
          <a:bodyPr wrap="square" rtlCol="0">
            <a:spAutoFit/>
          </a:bodyPr>
          <a:lstStyle/>
          <a:p>
            <a:r>
              <a:rPr lang="en-GB" dirty="0">
                <a:latin typeface="Century Gothic" panose="020B0502020202020204" pitchFamily="34" charset="0"/>
              </a:rPr>
              <a:t>Imagine you are an early settler who has moved west. </a:t>
            </a:r>
          </a:p>
          <a:p>
            <a:r>
              <a:rPr lang="en-GB" dirty="0">
                <a:latin typeface="Century Gothic" panose="020B0502020202020204" pitchFamily="34" charset="0"/>
              </a:rPr>
              <a:t>Write a letter </a:t>
            </a:r>
            <a:r>
              <a:rPr lang="en-GB" b="1" u="sng" dirty="0">
                <a:latin typeface="Century Gothic" panose="020B0502020202020204" pitchFamily="34" charset="0"/>
              </a:rPr>
              <a:t>explaining</a:t>
            </a:r>
            <a:r>
              <a:rPr lang="en-GB" dirty="0">
                <a:latin typeface="Century Gothic" panose="020B0502020202020204" pitchFamily="34" charset="0"/>
              </a:rPr>
              <a:t> why it is so difficult to settle on the land there. </a:t>
            </a:r>
          </a:p>
          <a:p>
            <a:r>
              <a:rPr lang="en-GB" dirty="0">
                <a:latin typeface="Century Gothic" panose="020B0502020202020204" pitchFamily="34" charset="0"/>
              </a:rPr>
              <a:t>3 paras.</a:t>
            </a:r>
          </a:p>
          <a:p>
            <a:endParaRPr lang="en-GB" dirty="0">
              <a:latin typeface="Century Gothic" panose="020B0502020202020204" pitchFamily="34" charset="0"/>
            </a:endParaRPr>
          </a:p>
          <a:p>
            <a:r>
              <a:rPr lang="en-GB" dirty="0">
                <a:latin typeface="Century Gothic" panose="020B0502020202020204" pitchFamily="34" charset="0"/>
              </a:rPr>
              <a:t>You could talk about:</a:t>
            </a:r>
          </a:p>
          <a:p>
            <a:endParaRPr lang="en-GB" dirty="0">
              <a:latin typeface="Century Gothic" panose="020B0502020202020204" pitchFamily="34" charset="0"/>
            </a:endParaRPr>
          </a:p>
          <a:p>
            <a:pPr marL="457200" indent="-457200">
              <a:buFont typeface="+mj-lt"/>
              <a:buAutoNum type="arabicPeriod"/>
            </a:pPr>
            <a:r>
              <a:rPr lang="en-GB" dirty="0">
                <a:latin typeface="Comic Sans MS" pitchFamily="66" charset="0"/>
              </a:rPr>
              <a:t>Enormous size- travel/ isolation</a:t>
            </a:r>
          </a:p>
          <a:p>
            <a:pPr marL="457200" indent="-457200">
              <a:buFont typeface="+mj-lt"/>
              <a:buAutoNum type="arabicPeriod"/>
            </a:pPr>
            <a:r>
              <a:rPr lang="en-GB" dirty="0">
                <a:latin typeface="Comic Sans MS" pitchFamily="66" charset="0"/>
              </a:rPr>
              <a:t>Lack of trees- wood</a:t>
            </a:r>
          </a:p>
          <a:p>
            <a:pPr marL="457200" indent="-457200">
              <a:buFont typeface="+mj-lt"/>
              <a:buAutoNum type="arabicPeriod"/>
            </a:pPr>
            <a:r>
              <a:rPr lang="en-GB" dirty="0">
                <a:latin typeface="Comic Sans MS" pitchFamily="66" charset="0"/>
              </a:rPr>
              <a:t>Semi-arid - little water available </a:t>
            </a:r>
          </a:p>
          <a:p>
            <a:pPr marL="457200" indent="-457200">
              <a:buFont typeface="+mj-lt"/>
              <a:buAutoNum type="arabicPeriod"/>
            </a:pPr>
            <a:r>
              <a:rPr lang="en-GB" dirty="0">
                <a:latin typeface="Comic Sans MS" pitchFamily="66" charset="0"/>
              </a:rPr>
              <a:t>Unpredictable weather, including extremely cold and violent winters</a:t>
            </a:r>
          </a:p>
          <a:p>
            <a:pPr marL="457200" indent="-457200">
              <a:buFont typeface="+mj-lt"/>
              <a:buAutoNum type="arabicPeriod"/>
            </a:pPr>
            <a:r>
              <a:rPr lang="en-GB" dirty="0">
                <a:latin typeface="Comic Sans MS" pitchFamily="66" charset="0"/>
              </a:rPr>
              <a:t>Ferocious winds - the winter 'Northers' and the scorching summer winds</a:t>
            </a:r>
          </a:p>
          <a:p>
            <a:pPr marL="457200" indent="-457200">
              <a:buFont typeface="+mj-lt"/>
              <a:buAutoNum type="arabicPeriod"/>
            </a:pPr>
            <a:r>
              <a:rPr lang="en-GB" dirty="0">
                <a:latin typeface="Comic Sans MS" pitchFamily="66" charset="0"/>
              </a:rPr>
              <a:t>Many areas flat and featureless</a:t>
            </a:r>
          </a:p>
          <a:p>
            <a:pPr marL="457200" indent="-457200">
              <a:buFont typeface="+mj-lt"/>
              <a:buAutoNum type="arabicPeriod"/>
            </a:pPr>
            <a:r>
              <a:rPr lang="en-GB" dirty="0">
                <a:latin typeface="Comic Sans MS" pitchFamily="66" charset="0"/>
              </a:rPr>
              <a:t>Inhabited by locusts and grasshoppers</a:t>
            </a:r>
          </a:p>
          <a:p>
            <a:pPr marL="457200" indent="-457200">
              <a:buFont typeface="+mj-lt"/>
              <a:buAutoNum type="arabicPeriod"/>
            </a:pPr>
            <a:r>
              <a:rPr lang="en-GB" dirty="0">
                <a:latin typeface="Comic Sans MS" pitchFamily="66" charset="0"/>
              </a:rPr>
              <a:t>Inhabited by wolves</a:t>
            </a:r>
          </a:p>
          <a:p>
            <a:endParaRPr lang="en-GB" dirty="0">
              <a:latin typeface="Century Gothic" panose="020B0502020202020204" pitchFamily="34" charset="0"/>
            </a:endParaRPr>
          </a:p>
          <a:p>
            <a:r>
              <a:rPr lang="en-GB" dirty="0">
                <a:latin typeface="Century Gothic" panose="020B0502020202020204" pitchFamily="34" charset="0"/>
              </a:rPr>
              <a:t>Try to write in a letter format, in the first person. </a:t>
            </a:r>
          </a:p>
          <a:p>
            <a:r>
              <a:rPr lang="en-GB" dirty="0">
                <a:latin typeface="Century Gothic" panose="020B0502020202020204" pitchFamily="34" charset="0"/>
              </a:rPr>
              <a:t>Include at least 8 </a:t>
            </a:r>
            <a:r>
              <a:rPr lang="en-GB" b="1" u="sng" dirty="0">
                <a:solidFill>
                  <a:srgbClr val="FF0000"/>
                </a:solidFill>
                <a:latin typeface="Century Gothic" panose="020B0502020202020204" pitchFamily="34" charset="0"/>
              </a:rPr>
              <a:t>adjectives</a:t>
            </a:r>
            <a:r>
              <a:rPr lang="en-GB" dirty="0">
                <a:latin typeface="Century Gothic" panose="020B0502020202020204" pitchFamily="34" charset="0"/>
              </a:rPr>
              <a:t> too.</a:t>
            </a:r>
          </a:p>
        </p:txBody>
      </p:sp>
      <p:pic>
        <p:nvPicPr>
          <p:cNvPr id="5" name="Picture 4">
            <a:extLst>
              <a:ext uri="{FF2B5EF4-FFF2-40B4-BE49-F238E27FC236}">
                <a16:creationId xmlns:a16="http://schemas.microsoft.com/office/drawing/2014/main" id="{53A18B5E-AB08-4FC2-9E1B-9CA82943B659}"/>
              </a:ext>
            </a:extLst>
          </p:cNvPr>
          <p:cNvPicPr/>
          <p:nvPr/>
        </p:nvPicPr>
        <p:blipFill rotWithShape="1">
          <a:blip r:embed="rId2">
            <a:extLst>
              <a:ext uri="{28A0092B-C50C-407E-A947-70E740481C1C}">
                <a14:useLocalDpi xmlns:a14="http://schemas.microsoft.com/office/drawing/2010/main" val="0"/>
              </a:ext>
            </a:extLst>
          </a:blip>
          <a:srcRect l="20751" t="54076" r="74442" b="36831"/>
          <a:stretch/>
        </p:blipFill>
        <p:spPr bwMode="auto">
          <a:xfrm>
            <a:off x="1410998" y="227002"/>
            <a:ext cx="447675" cy="475615"/>
          </a:xfrm>
          <a:prstGeom prst="rect">
            <a:avLst/>
          </a:prstGeom>
          <a:noFill/>
          <a:ln>
            <a:noFill/>
          </a:ln>
          <a:extLst>
            <a:ext uri="{53640926-AAD7-44D8-BBD7-CCE9431645EC}">
              <a14:shadowObscured xmlns:a14="http://schemas.microsoft.com/office/drawing/2010/main"/>
            </a:ext>
          </a:extLst>
        </p:spPr>
      </p:pic>
      <p:pic>
        <p:nvPicPr>
          <p:cNvPr id="7" name="Picture 6">
            <a:hlinkClick r:id="rId3" action="ppaction://hlinksldjump"/>
            <a:extLst>
              <a:ext uri="{FF2B5EF4-FFF2-40B4-BE49-F238E27FC236}">
                <a16:creationId xmlns:a16="http://schemas.microsoft.com/office/drawing/2014/main" id="{2273C38A-B69B-4B9F-B5DD-897463CE6A97}"/>
              </a:ext>
            </a:extLst>
          </p:cNvPr>
          <p:cNvPicPr>
            <a:picLocks noChangeAspect="1"/>
          </p:cNvPicPr>
          <p:nvPr/>
        </p:nvPicPr>
        <p:blipFill>
          <a:blip r:embed="rId4">
            <a:extLst>
              <a:ext uri="{28A0092B-C50C-407E-A947-70E740481C1C}">
                <a14:useLocalDpi xmlns:a14="http://schemas.microsoft.com/office/drawing/2010/main" val="0"/>
              </a:ext>
              <a:ext uri="{837473B0-CC2E-450A-ABE3-18F120FF3D39}">
                <a1611:picAttrSrcUrl xmlns:a1611="http://schemas.microsoft.com/office/drawing/2016/11/main" r:id="rId5"/>
              </a:ext>
            </a:extLst>
          </a:blip>
          <a:stretch>
            <a:fillRect/>
          </a:stretch>
        </p:blipFill>
        <p:spPr>
          <a:xfrm flipH="1">
            <a:off x="11330841" y="6098809"/>
            <a:ext cx="738332" cy="590666"/>
          </a:xfrm>
          <a:prstGeom prst="rect">
            <a:avLst/>
          </a:prstGeom>
        </p:spPr>
      </p:pic>
      <p:sp>
        <p:nvSpPr>
          <p:cNvPr id="8" name="TextBox 7">
            <a:extLst>
              <a:ext uri="{FF2B5EF4-FFF2-40B4-BE49-F238E27FC236}">
                <a16:creationId xmlns:a16="http://schemas.microsoft.com/office/drawing/2014/main" id="{BA1430EA-FC9D-4BB9-ADC5-C0A0255BD71C}"/>
              </a:ext>
            </a:extLst>
          </p:cNvPr>
          <p:cNvSpPr txBox="1"/>
          <p:nvPr/>
        </p:nvSpPr>
        <p:spPr>
          <a:xfrm>
            <a:off x="11330841" y="6631657"/>
            <a:ext cx="738332" cy="261610"/>
          </a:xfrm>
          <a:prstGeom prst="rect">
            <a:avLst/>
          </a:prstGeom>
          <a:noFill/>
        </p:spPr>
        <p:txBody>
          <a:bodyPr wrap="square" rtlCol="0">
            <a:spAutoFit/>
          </a:bodyPr>
          <a:lstStyle/>
          <a:p>
            <a:pPr algn="ctr"/>
            <a:r>
              <a:rPr lang="en-GB" sz="1100" b="1" dirty="0">
                <a:solidFill>
                  <a:srgbClr val="FF0000"/>
                </a:solidFill>
              </a:rPr>
              <a:t>Click me!</a:t>
            </a:r>
          </a:p>
        </p:txBody>
      </p:sp>
      <p:pic>
        <p:nvPicPr>
          <p:cNvPr id="13314" name="Picture 2" descr="The American Great Plains">
            <a:extLst>
              <a:ext uri="{FF2B5EF4-FFF2-40B4-BE49-F238E27FC236}">
                <a16:creationId xmlns:a16="http://schemas.microsoft.com/office/drawing/2014/main" id="{0407E858-9098-4FC8-867A-DB5F08DB398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96000" y="4264929"/>
            <a:ext cx="4849091" cy="24245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67231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C7962A2-574E-4D09-9058-4B2A803D7698}"/>
              </a:ext>
            </a:extLst>
          </p:cNvPr>
          <p:cNvSpPr txBox="1"/>
          <p:nvPr/>
        </p:nvSpPr>
        <p:spPr>
          <a:xfrm>
            <a:off x="212436" y="203200"/>
            <a:ext cx="2844800" cy="523220"/>
          </a:xfrm>
          <a:prstGeom prst="rect">
            <a:avLst/>
          </a:prstGeom>
          <a:noFill/>
        </p:spPr>
        <p:txBody>
          <a:bodyPr wrap="square" rtlCol="0">
            <a:spAutoFit/>
          </a:bodyPr>
          <a:lstStyle/>
          <a:p>
            <a:r>
              <a:rPr lang="en-GB" sz="2800" b="1" u="sng" dirty="0">
                <a:latin typeface="Century Gothic" panose="020B0502020202020204" pitchFamily="34" charset="0"/>
              </a:rPr>
              <a:t>Task 3</a:t>
            </a:r>
          </a:p>
        </p:txBody>
      </p:sp>
      <p:sp>
        <p:nvSpPr>
          <p:cNvPr id="3" name="TextBox 2">
            <a:extLst>
              <a:ext uri="{FF2B5EF4-FFF2-40B4-BE49-F238E27FC236}">
                <a16:creationId xmlns:a16="http://schemas.microsoft.com/office/drawing/2014/main" id="{19C8F602-0621-443E-AB35-3243F4E32543}"/>
              </a:ext>
            </a:extLst>
          </p:cNvPr>
          <p:cNvSpPr txBox="1"/>
          <p:nvPr/>
        </p:nvSpPr>
        <p:spPr>
          <a:xfrm>
            <a:off x="498763" y="979055"/>
            <a:ext cx="11231418" cy="5632311"/>
          </a:xfrm>
          <a:prstGeom prst="rect">
            <a:avLst/>
          </a:prstGeom>
          <a:solidFill>
            <a:srgbClr val="CC99FF"/>
          </a:solidFill>
          <a:ln w="57150">
            <a:solidFill>
              <a:schemeClr val="tx1"/>
            </a:solidFill>
          </a:ln>
        </p:spPr>
        <p:txBody>
          <a:bodyPr wrap="square" rtlCol="0">
            <a:spAutoFit/>
          </a:bodyPr>
          <a:lstStyle/>
          <a:p>
            <a:r>
              <a:rPr lang="en-GB" dirty="0">
                <a:latin typeface="Century Gothic" panose="020B0502020202020204" pitchFamily="34" charset="0"/>
              </a:rPr>
              <a:t>Complete the ‘early settlers’ quick quiz below.</a:t>
            </a:r>
          </a:p>
          <a:p>
            <a:r>
              <a:rPr lang="en-GB" dirty="0">
                <a:latin typeface="Century Gothic" panose="020B0502020202020204" pitchFamily="34" charset="0"/>
              </a:rPr>
              <a:t>Provide quick answers to the questions and submit to your teacher.</a:t>
            </a:r>
          </a:p>
          <a:p>
            <a:endParaRPr lang="en-GB" dirty="0">
              <a:latin typeface="Century Gothic" panose="020B0502020202020204" pitchFamily="34" charset="0"/>
            </a:endParaRPr>
          </a:p>
          <a:p>
            <a:pPr marL="342900" indent="-342900">
              <a:buFontTx/>
              <a:buAutoNum type="arabicPeriod"/>
            </a:pPr>
            <a:r>
              <a:rPr lang="en-GB" dirty="0">
                <a:latin typeface="Century Gothic" panose="020B0502020202020204" pitchFamily="34" charset="0"/>
              </a:rPr>
              <a:t>When was the </a:t>
            </a:r>
            <a:r>
              <a:rPr lang="en-GB" b="1" dirty="0">
                <a:latin typeface="Century Gothic" panose="020B0502020202020204" pitchFamily="34" charset="0"/>
              </a:rPr>
              <a:t>P</a:t>
            </a:r>
            <a:r>
              <a:rPr lang="en-GB" dirty="0">
                <a:latin typeface="Century Gothic" panose="020B0502020202020204" pitchFamily="34" charset="0"/>
              </a:rPr>
              <a:t>ermanent </a:t>
            </a:r>
            <a:r>
              <a:rPr lang="en-GB" b="1" dirty="0">
                <a:latin typeface="Century Gothic" panose="020B0502020202020204" pitchFamily="34" charset="0"/>
              </a:rPr>
              <a:t>I</a:t>
            </a:r>
            <a:r>
              <a:rPr lang="en-GB" dirty="0">
                <a:latin typeface="Century Gothic" panose="020B0502020202020204" pitchFamily="34" charset="0"/>
              </a:rPr>
              <a:t>ndian </a:t>
            </a:r>
            <a:r>
              <a:rPr lang="en-GB" b="1" dirty="0">
                <a:latin typeface="Century Gothic" panose="020B0502020202020204" pitchFamily="34" charset="0"/>
              </a:rPr>
              <a:t>F</a:t>
            </a:r>
            <a:r>
              <a:rPr lang="en-GB" dirty="0">
                <a:latin typeface="Century Gothic" panose="020B0502020202020204" pitchFamily="34" charset="0"/>
              </a:rPr>
              <a:t>rontier established?</a:t>
            </a:r>
          </a:p>
          <a:p>
            <a:pPr marL="342900" indent="-342900">
              <a:buAutoNum type="arabicPeriod"/>
            </a:pPr>
            <a:r>
              <a:rPr lang="en-GB" dirty="0">
                <a:solidFill>
                  <a:srgbClr val="FF0000"/>
                </a:solidFill>
                <a:latin typeface="Century Gothic" panose="020B0502020202020204" pitchFamily="34" charset="0"/>
              </a:rPr>
              <a:t>What word beginning with </a:t>
            </a:r>
            <a:r>
              <a:rPr lang="en-GB" b="1" dirty="0">
                <a:solidFill>
                  <a:srgbClr val="FF0000"/>
                </a:solidFill>
                <a:latin typeface="Century Gothic" panose="020B0502020202020204" pitchFamily="34" charset="0"/>
              </a:rPr>
              <a:t>P</a:t>
            </a:r>
            <a:r>
              <a:rPr lang="en-GB" dirty="0">
                <a:solidFill>
                  <a:srgbClr val="FF0000"/>
                </a:solidFill>
                <a:latin typeface="Century Gothic" panose="020B0502020202020204" pitchFamily="34" charset="0"/>
              </a:rPr>
              <a:t> is used to describe early settlers?</a:t>
            </a:r>
          </a:p>
          <a:p>
            <a:pPr marL="342900" indent="-342900">
              <a:buAutoNum type="arabicPeriod"/>
            </a:pPr>
            <a:r>
              <a:rPr lang="en-GB" dirty="0">
                <a:latin typeface="Century Gothic" panose="020B0502020202020204" pitchFamily="34" charset="0"/>
              </a:rPr>
              <a:t>Is the collapse of the banks in 1837 a push or pull factor?</a:t>
            </a:r>
          </a:p>
          <a:p>
            <a:pPr marL="342900" indent="-342900">
              <a:buAutoNum type="arabicPeriod"/>
            </a:pPr>
            <a:r>
              <a:rPr lang="en-GB" dirty="0">
                <a:solidFill>
                  <a:srgbClr val="FF0000"/>
                </a:solidFill>
                <a:latin typeface="Century Gothic" panose="020B0502020202020204" pitchFamily="34" charset="0"/>
              </a:rPr>
              <a:t>What famous idea did John L Sullivan print in 1845?</a:t>
            </a:r>
          </a:p>
          <a:p>
            <a:pPr marL="342900" indent="-342900">
              <a:buAutoNum type="arabicPeriod"/>
            </a:pPr>
            <a:r>
              <a:rPr lang="en-GB" dirty="0">
                <a:latin typeface="Century Gothic" panose="020B0502020202020204" pitchFamily="34" charset="0"/>
              </a:rPr>
              <a:t>What was the meeting of mountain men and traders commonly called?</a:t>
            </a:r>
          </a:p>
          <a:p>
            <a:pPr marL="342900" indent="-342900">
              <a:buAutoNum type="arabicPeriod"/>
            </a:pPr>
            <a:r>
              <a:rPr lang="en-GB" dirty="0">
                <a:solidFill>
                  <a:srgbClr val="FF0000"/>
                </a:solidFill>
                <a:latin typeface="Century Gothic" panose="020B0502020202020204" pitchFamily="34" charset="0"/>
              </a:rPr>
              <a:t>Name one famous trail that settlers to westward</a:t>
            </a:r>
          </a:p>
          <a:p>
            <a:pPr marL="342900" indent="-342900">
              <a:buAutoNum type="arabicPeriod"/>
            </a:pPr>
            <a:r>
              <a:rPr lang="en-GB" dirty="0">
                <a:latin typeface="Century Gothic" panose="020B0502020202020204" pitchFamily="34" charset="0"/>
              </a:rPr>
              <a:t>Name 3 things that made the journey westward difficult for the white settlers</a:t>
            </a:r>
          </a:p>
          <a:p>
            <a:pPr marL="342900" indent="-342900">
              <a:buAutoNum type="arabicPeriod"/>
            </a:pPr>
            <a:r>
              <a:rPr lang="en-GB" dirty="0">
                <a:solidFill>
                  <a:srgbClr val="FF0000"/>
                </a:solidFill>
                <a:latin typeface="Century Gothic" panose="020B0502020202020204" pitchFamily="34" charset="0"/>
              </a:rPr>
              <a:t>In what year was gold discovered?</a:t>
            </a:r>
          </a:p>
          <a:p>
            <a:pPr marL="342900" indent="-342900">
              <a:buAutoNum type="arabicPeriod"/>
            </a:pPr>
            <a:r>
              <a:rPr lang="en-GB" dirty="0">
                <a:latin typeface="Century Gothic" panose="020B0502020202020204" pitchFamily="34" charset="0"/>
              </a:rPr>
              <a:t>Who first struck gold?</a:t>
            </a:r>
          </a:p>
          <a:p>
            <a:pPr marL="342900" indent="-342900">
              <a:buAutoNum type="arabicPeriod"/>
            </a:pPr>
            <a:r>
              <a:rPr lang="en-GB" dirty="0">
                <a:solidFill>
                  <a:srgbClr val="FF0000"/>
                </a:solidFill>
                <a:latin typeface="Century Gothic" panose="020B0502020202020204" pitchFamily="34" charset="0"/>
              </a:rPr>
              <a:t>What was the nickname given to those who found gold and became rich?</a:t>
            </a:r>
          </a:p>
          <a:p>
            <a:pPr marL="342900" indent="-342900">
              <a:buAutoNum type="arabicPeriod"/>
            </a:pPr>
            <a:r>
              <a:rPr lang="en-GB" dirty="0">
                <a:latin typeface="Century Gothic" panose="020B0502020202020204" pitchFamily="34" charset="0"/>
              </a:rPr>
              <a:t>Who was the founder of the Mormon religion?</a:t>
            </a:r>
          </a:p>
          <a:p>
            <a:pPr marL="342900" indent="-342900">
              <a:buAutoNum type="arabicPeriod"/>
            </a:pPr>
            <a:r>
              <a:rPr lang="en-GB" dirty="0">
                <a:solidFill>
                  <a:srgbClr val="FF0000"/>
                </a:solidFill>
                <a:latin typeface="Century Gothic" panose="020B0502020202020204" pitchFamily="34" charset="0"/>
              </a:rPr>
              <a:t>What were the 3 locations the Mormons tried unsuccessfully to settle in?</a:t>
            </a:r>
          </a:p>
          <a:p>
            <a:pPr marL="342900" indent="-342900">
              <a:buAutoNum type="arabicPeriod"/>
            </a:pPr>
            <a:r>
              <a:rPr lang="en-GB" dirty="0">
                <a:latin typeface="Century Gothic" panose="020B0502020202020204" pitchFamily="34" charset="0"/>
              </a:rPr>
              <a:t>What was the word Mormons used to describe non- Mormons?</a:t>
            </a:r>
          </a:p>
          <a:p>
            <a:pPr marL="342900" indent="-342900">
              <a:buAutoNum type="arabicPeriod"/>
            </a:pPr>
            <a:r>
              <a:rPr lang="en-GB" dirty="0">
                <a:solidFill>
                  <a:srgbClr val="FF0000"/>
                </a:solidFill>
                <a:latin typeface="Century Gothic" panose="020B0502020202020204" pitchFamily="34" charset="0"/>
              </a:rPr>
              <a:t> What did Brigham Young hope to call his Mormon state?</a:t>
            </a:r>
          </a:p>
          <a:p>
            <a:pPr marL="342900" indent="-342900">
              <a:buAutoNum type="arabicPeriod"/>
            </a:pPr>
            <a:r>
              <a:rPr lang="en-GB" dirty="0">
                <a:latin typeface="Century Gothic" panose="020B0502020202020204" pitchFamily="34" charset="0"/>
              </a:rPr>
              <a:t>What was that state actually named by the USA government?</a:t>
            </a:r>
          </a:p>
          <a:p>
            <a:pPr marL="342900" indent="-342900">
              <a:buAutoNum type="arabicPeriod"/>
            </a:pPr>
            <a:endParaRPr lang="en-GB" dirty="0">
              <a:latin typeface="Century Gothic" panose="020B0502020202020204" pitchFamily="34" charset="0"/>
            </a:endParaRPr>
          </a:p>
          <a:p>
            <a:endParaRPr lang="en-GB" dirty="0">
              <a:latin typeface="Century Gothic" panose="020B0502020202020204" pitchFamily="34" charset="0"/>
            </a:endParaRPr>
          </a:p>
        </p:txBody>
      </p:sp>
      <p:pic>
        <p:nvPicPr>
          <p:cNvPr id="8" name="Picture 7">
            <a:extLst>
              <a:ext uri="{FF2B5EF4-FFF2-40B4-BE49-F238E27FC236}">
                <a16:creationId xmlns:a16="http://schemas.microsoft.com/office/drawing/2014/main" id="{8A0A1373-8F2C-43B8-93BA-12A43FAEA624}"/>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flipH="1">
            <a:off x="8034132" y="4176159"/>
            <a:ext cx="3936195" cy="2104568"/>
          </a:xfrm>
          <a:prstGeom prst="rect">
            <a:avLst/>
          </a:prstGeom>
        </p:spPr>
      </p:pic>
      <p:pic>
        <p:nvPicPr>
          <p:cNvPr id="10" name="Picture 9">
            <a:extLst>
              <a:ext uri="{FF2B5EF4-FFF2-40B4-BE49-F238E27FC236}">
                <a16:creationId xmlns:a16="http://schemas.microsoft.com/office/drawing/2014/main" id="{093FA17B-C00A-4B80-9F10-8A7883F4CDC4}"/>
              </a:ext>
            </a:extLst>
          </p:cNvPr>
          <p:cNvPicPr/>
          <p:nvPr/>
        </p:nvPicPr>
        <p:blipFill rotWithShape="1">
          <a:blip r:embed="rId4">
            <a:extLst>
              <a:ext uri="{28A0092B-C50C-407E-A947-70E740481C1C}">
                <a14:useLocalDpi xmlns:a14="http://schemas.microsoft.com/office/drawing/2010/main" val="0"/>
              </a:ext>
            </a:extLst>
          </a:blip>
          <a:srcRect l="42942" t="38436" r="52354" b="52654"/>
          <a:stretch/>
        </p:blipFill>
        <p:spPr bwMode="auto">
          <a:xfrm>
            <a:off x="1634836" y="231765"/>
            <a:ext cx="438150" cy="466090"/>
          </a:xfrm>
          <a:prstGeom prst="rect">
            <a:avLst/>
          </a:prstGeom>
          <a:noFill/>
          <a:ln>
            <a:noFill/>
          </a:ln>
          <a:extLst>
            <a:ext uri="{53640926-AAD7-44D8-BBD7-CCE9431645EC}">
              <a14:shadowObscured xmlns:a14="http://schemas.microsoft.com/office/drawing/2010/main"/>
            </a:ext>
          </a:extLst>
        </p:spPr>
      </p:pic>
      <p:pic>
        <p:nvPicPr>
          <p:cNvPr id="12" name="Picture 11">
            <a:hlinkClick r:id="rId5" action="ppaction://hlinksldjump"/>
            <a:extLst>
              <a:ext uri="{FF2B5EF4-FFF2-40B4-BE49-F238E27FC236}">
                <a16:creationId xmlns:a16="http://schemas.microsoft.com/office/drawing/2014/main" id="{35FA8A47-19B1-4765-8F5A-9704718C1192}"/>
              </a:ext>
            </a:extLst>
          </p:cNvPr>
          <p:cNvPicPr>
            <a:picLocks noChangeAspect="1"/>
          </p:cNvPicPr>
          <p:nvPr/>
        </p:nvPicPr>
        <p:blipFill>
          <a:blip r:embed="rId6">
            <a:extLst>
              <a:ext uri="{28A0092B-C50C-407E-A947-70E740481C1C}">
                <a14:useLocalDpi xmlns:a14="http://schemas.microsoft.com/office/drawing/2010/main" val="0"/>
              </a:ext>
              <a:ext uri="{837473B0-CC2E-450A-ABE3-18F120FF3D39}">
                <a1611:picAttrSrcUrl xmlns:a1611="http://schemas.microsoft.com/office/drawing/2016/11/main" r:id="rId7"/>
              </a:ext>
            </a:extLst>
          </a:blip>
          <a:stretch>
            <a:fillRect/>
          </a:stretch>
        </p:blipFill>
        <p:spPr>
          <a:xfrm flipH="1">
            <a:off x="11330841" y="6098809"/>
            <a:ext cx="738332" cy="590666"/>
          </a:xfrm>
          <a:prstGeom prst="rect">
            <a:avLst/>
          </a:prstGeom>
        </p:spPr>
      </p:pic>
      <p:sp>
        <p:nvSpPr>
          <p:cNvPr id="13" name="TextBox 12">
            <a:extLst>
              <a:ext uri="{FF2B5EF4-FFF2-40B4-BE49-F238E27FC236}">
                <a16:creationId xmlns:a16="http://schemas.microsoft.com/office/drawing/2014/main" id="{BA79A9D8-05CC-4259-BE0C-E5B369388CC1}"/>
              </a:ext>
            </a:extLst>
          </p:cNvPr>
          <p:cNvSpPr txBox="1"/>
          <p:nvPr/>
        </p:nvSpPr>
        <p:spPr>
          <a:xfrm>
            <a:off x="11330841" y="6631657"/>
            <a:ext cx="738332" cy="261610"/>
          </a:xfrm>
          <a:prstGeom prst="rect">
            <a:avLst/>
          </a:prstGeom>
          <a:noFill/>
        </p:spPr>
        <p:txBody>
          <a:bodyPr wrap="square" rtlCol="0">
            <a:spAutoFit/>
          </a:bodyPr>
          <a:lstStyle/>
          <a:p>
            <a:pPr algn="ctr"/>
            <a:r>
              <a:rPr lang="en-GB" sz="1100" b="1" dirty="0">
                <a:solidFill>
                  <a:srgbClr val="FF0000"/>
                </a:solidFill>
              </a:rPr>
              <a:t>Click me!</a:t>
            </a:r>
          </a:p>
        </p:txBody>
      </p:sp>
    </p:spTree>
    <p:extLst>
      <p:ext uri="{BB962C8B-B14F-4D97-AF65-F5344CB8AC3E}">
        <p14:creationId xmlns:p14="http://schemas.microsoft.com/office/powerpoint/2010/main" val="29299037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descr="MANIFEST_DESTINY.jpg">
            <a:extLst>
              <a:ext uri="{FF2B5EF4-FFF2-40B4-BE49-F238E27FC236}">
                <a16:creationId xmlns:a16="http://schemas.microsoft.com/office/drawing/2014/main" id="{5ED18C24-D7A6-4A49-BBEF-8E65A80D25C1}"/>
              </a:ext>
            </a:extLst>
          </p:cNvPr>
          <p:cNvPicPr>
            <a:picLocks noChangeAspect="1"/>
          </p:cNvPicPr>
          <p:nvPr/>
        </p:nvPicPr>
        <p:blipFill rotWithShape="1">
          <a:blip r:embed="rId2" cstate="print"/>
          <a:srcRect l="2164" t="3310" r="4846" b="4985"/>
          <a:stretch/>
        </p:blipFill>
        <p:spPr bwMode="auto">
          <a:xfrm>
            <a:off x="4423691" y="2169522"/>
            <a:ext cx="3513292" cy="2702426"/>
          </a:xfrm>
          <a:prstGeom prst="rect">
            <a:avLst/>
          </a:prstGeom>
          <a:noFill/>
          <a:ln w="9525">
            <a:noFill/>
            <a:miter lim="800000"/>
            <a:headEnd/>
            <a:tailEnd/>
          </a:ln>
        </p:spPr>
      </p:pic>
      <p:sp>
        <p:nvSpPr>
          <p:cNvPr id="5" name="TextBox 4">
            <a:extLst>
              <a:ext uri="{FF2B5EF4-FFF2-40B4-BE49-F238E27FC236}">
                <a16:creationId xmlns:a16="http://schemas.microsoft.com/office/drawing/2014/main" id="{C3546D17-DFF1-4B29-BD9F-0C7832816A89}"/>
              </a:ext>
            </a:extLst>
          </p:cNvPr>
          <p:cNvSpPr txBox="1"/>
          <p:nvPr/>
        </p:nvSpPr>
        <p:spPr>
          <a:xfrm>
            <a:off x="1941250" y="2095131"/>
            <a:ext cx="1731146" cy="307777"/>
          </a:xfrm>
          <a:prstGeom prst="rect">
            <a:avLst/>
          </a:prstGeom>
          <a:noFill/>
        </p:spPr>
        <p:txBody>
          <a:bodyPr wrap="square" rtlCol="0">
            <a:spAutoFit/>
          </a:bodyPr>
          <a:lstStyle/>
          <a:p>
            <a:r>
              <a:rPr lang="en-GB" sz="1400" b="1" dirty="0">
                <a:solidFill>
                  <a:srgbClr val="002060"/>
                </a:solidFill>
                <a:latin typeface="Comic Sans MS" panose="030F0702030302020204" pitchFamily="66" charset="0"/>
              </a:rPr>
              <a:t>I can see…</a:t>
            </a:r>
          </a:p>
        </p:txBody>
      </p:sp>
      <p:cxnSp>
        <p:nvCxnSpPr>
          <p:cNvPr id="7" name="Straight Arrow Connector 6">
            <a:extLst>
              <a:ext uri="{FF2B5EF4-FFF2-40B4-BE49-F238E27FC236}">
                <a16:creationId xmlns:a16="http://schemas.microsoft.com/office/drawing/2014/main" id="{C1E777E8-F5A5-41B7-A24F-895D9DC8DE6B}"/>
              </a:ext>
            </a:extLst>
          </p:cNvPr>
          <p:cNvCxnSpPr>
            <a:cxnSpLocks/>
          </p:cNvCxnSpPr>
          <p:nvPr/>
        </p:nvCxnSpPr>
        <p:spPr>
          <a:xfrm>
            <a:off x="3841072" y="3429001"/>
            <a:ext cx="754602" cy="366943"/>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BB921DCB-767C-4D01-AA40-A24B515E58B3}"/>
              </a:ext>
            </a:extLst>
          </p:cNvPr>
          <p:cNvSpPr/>
          <p:nvPr/>
        </p:nvSpPr>
        <p:spPr>
          <a:xfrm>
            <a:off x="1941250" y="2095130"/>
            <a:ext cx="2281562" cy="133387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a:solidFill>
                <a:srgbClr val="002060"/>
              </a:solidFill>
            </a:endParaRPr>
          </a:p>
        </p:txBody>
      </p:sp>
      <p:cxnSp>
        <p:nvCxnSpPr>
          <p:cNvPr id="11" name="Straight Arrow Connector 10">
            <a:extLst>
              <a:ext uri="{FF2B5EF4-FFF2-40B4-BE49-F238E27FC236}">
                <a16:creationId xmlns:a16="http://schemas.microsoft.com/office/drawing/2014/main" id="{F6D39156-1783-480D-8044-83843372F273}"/>
              </a:ext>
            </a:extLst>
          </p:cNvPr>
          <p:cNvCxnSpPr>
            <a:cxnSpLocks/>
          </p:cNvCxnSpPr>
          <p:nvPr/>
        </p:nvCxnSpPr>
        <p:spPr>
          <a:xfrm flipV="1">
            <a:off x="2704730" y="1455938"/>
            <a:ext cx="0" cy="625136"/>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D35CEB9B-42F0-41C0-877A-A70FF2FE8CA7}"/>
              </a:ext>
            </a:extLst>
          </p:cNvPr>
          <p:cNvSpPr txBox="1"/>
          <p:nvPr/>
        </p:nvSpPr>
        <p:spPr>
          <a:xfrm>
            <a:off x="1941250" y="174060"/>
            <a:ext cx="2281539" cy="523220"/>
          </a:xfrm>
          <a:prstGeom prst="rect">
            <a:avLst/>
          </a:prstGeom>
          <a:noFill/>
        </p:spPr>
        <p:txBody>
          <a:bodyPr wrap="square" rtlCol="0">
            <a:spAutoFit/>
          </a:bodyPr>
          <a:lstStyle/>
          <a:p>
            <a:r>
              <a:rPr lang="en-GB" sz="1400" b="1" dirty="0">
                <a:solidFill>
                  <a:srgbClr val="00B050"/>
                </a:solidFill>
                <a:latin typeface="Comic Sans MS" panose="030F0702030302020204" pitchFamily="66" charset="0"/>
              </a:rPr>
              <a:t>This leads me to infer (work out that)…</a:t>
            </a:r>
          </a:p>
        </p:txBody>
      </p:sp>
      <p:sp>
        <p:nvSpPr>
          <p:cNvPr id="14" name="Rectangle 13">
            <a:extLst>
              <a:ext uri="{FF2B5EF4-FFF2-40B4-BE49-F238E27FC236}">
                <a16:creationId xmlns:a16="http://schemas.microsoft.com/office/drawing/2014/main" id="{16256763-7259-4245-9A84-A12895971D30}"/>
              </a:ext>
            </a:extLst>
          </p:cNvPr>
          <p:cNvSpPr/>
          <p:nvPr/>
        </p:nvSpPr>
        <p:spPr>
          <a:xfrm>
            <a:off x="1941250" y="174060"/>
            <a:ext cx="2281562" cy="133387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a:solidFill>
                <a:srgbClr val="00B050"/>
              </a:solidFill>
            </a:endParaRPr>
          </a:p>
        </p:txBody>
      </p:sp>
      <p:cxnSp>
        <p:nvCxnSpPr>
          <p:cNvPr id="15" name="Straight Arrow Connector 14">
            <a:extLst>
              <a:ext uri="{FF2B5EF4-FFF2-40B4-BE49-F238E27FC236}">
                <a16:creationId xmlns:a16="http://schemas.microsoft.com/office/drawing/2014/main" id="{547081EA-A137-49D8-A130-16CD70B55101}"/>
              </a:ext>
            </a:extLst>
          </p:cNvPr>
          <p:cNvCxnSpPr>
            <a:cxnSpLocks/>
          </p:cNvCxnSpPr>
          <p:nvPr/>
        </p:nvCxnSpPr>
        <p:spPr>
          <a:xfrm flipH="1">
            <a:off x="6113732" y="1890945"/>
            <a:ext cx="585950" cy="557073"/>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A55DDDFE-C1DD-4C45-B2C0-A9E52112286F}"/>
              </a:ext>
            </a:extLst>
          </p:cNvPr>
          <p:cNvSpPr txBox="1"/>
          <p:nvPr/>
        </p:nvSpPr>
        <p:spPr>
          <a:xfrm>
            <a:off x="5174202" y="557075"/>
            <a:ext cx="1731146" cy="307777"/>
          </a:xfrm>
          <a:prstGeom prst="rect">
            <a:avLst/>
          </a:prstGeom>
          <a:noFill/>
        </p:spPr>
        <p:txBody>
          <a:bodyPr wrap="square" rtlCol="0">
            <a:spAutoFit/>
          </a:bodyPr>
          <a:lstStyle/>
          <a:p>
            <a:r>
              <a:rPr lang="en-GB" sz="1400" b="1" dirty="0">
                <a:solidFill>
                  <a:srgbClr val="002060"/>
                </a:solidFill>
                <a:latin typeface="Comic Sans MS" panose="030F0702030302020204" pitchFamily="66" charset="0"/>
              </a:rPr>
              <a:t>I can see…</a:t>
            </a:r>
          </a:p>
        </p:txBody>
      </p:sp>
      <p:sp>
        <p:nvSpPr>
          <p:cNvPr id="18" name="Rectangle 17">
            <a:extLst>
              <a:ext uri="{FF2B5EF4-FFF2-40B4-BE49-F238E27FC236}">
                <a16:creationId xmlns:a16="http://schemas.microsoft.com/office/drawing/2014/main" id="{DF6C5A8E-7E17-4677-ABF8-C78A5DB13977}"/>
              </a:ext>
            </a:extLst>
          </p:cNvPr>
          <p:cNvSpPr/>
          <p:nvPr/>
        </p:nvSpPr>
        <p:spPr>
          <a:xfrm>
            <a:off x="5174202" y="557074"/>
            <a:ext cx="2281562" cy="133387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a:solidFill>
                <a:srgbClr val="002060"/>
              </a:solidFill>
            </a:endParaRPr>
          </a:p>
        </p:txBody>
      </p:sp>
      <p:cxnSp>
        <p:nvCxnSpPr>
          <p:cNvPr id="19" name="Straight Arrow Connector 18">
            <a:extLst>
              <a:ext uri="{FF2B5EF4-FFF2-40B4-BE49-F238E27FC236}">
                <a16:creationId xmlns:a16="http://schemas.microsoft.com/office/drawing/2014/main" id="{127E7F80-89EF-406C-9386-FCF008BAE8AB}"/>
              </a:ext>
            </a:extLst>
          </p:cNvPr>
          <p:cNvCxnSpPr>
            <a:cxnSpLocks/>
          </p:cNvCxnSpPr>
          <p:nvPr/>
        </p:nvCxnSpPr>
        <p:spPr>
          <a:xfrm flipV="1">
            <a:off x="7455741" y="864851"/>
            <a:ext cx="481243" cy="93938"/>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1B01CC38-0CD0-4739-820A-B90B6590B3D6}"/>
              </a:ext>
            </a:extLst>
          </p:cNvPr>
          <p:cNvSpPr txBox="1"/>
          <p:nvPr/>
        </p:nvSpPr>
        <p:spPr>
          <a:xfrm>
            <a:off x="7936959" y="291854"/>
            <a:ext cx="2281539" cy="523220"/>
          </a:xfrm>
          <a:prstGeom prst="rect">
            <a:avLst/>
          </a:prstGeom>
          <a:noFill/>
        </p:spPr>
        <p:txBody>
          <a:bodyPr wrap="square" rtlCol="0">
            <a:spAutoFit/>
          </a:bodyPr>
          <a:lstStyle/>
          <a:p>
            <a:r>
              <a:rPr lang="en-GB" sz="1400" b="1" dirty="0">
                <a:solidFill>
                  <a:srgbClr val="00B050"/>
                </a:solidFill>
                <a:latin typeface="Comic Sans MS" panose="030F0702030302020204" pitchFamily="66" charset="0"/>
              </a:rPr>
              <a:t>This leads me to infer (work out that)…</a:t>
            </a:r>
          </a:p>
        </p:txBody>
      </p:sp>
      <p:sp>
        <p:nvSpPr>
          <p:cNvPr id="21" name="Rectangle 20">
            <a:extLst>
              <a:ext uri="{FF2B5EF4-FFF2-40B4-BE49-F238E27FC236}">
                <a16:creationId xmlns:a16="http://schemas.microsoft.com/office/drawing/2014/main" id="{42B05CCE-5590-49D3-8F90-4B48C89AA436}"/>
              </a:ext>
            </a:extLst>
          </p:cNvPr>
          <p:cNvSpPr/>
          <p:nvPr/>
        </p:nvSpPr>
        <p:spPr>
          <a:xfrm>
            <a:off x="7936959" y="291854"/>
            <a:ext cx="2281562" cy="133387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a:solidFill>
                <a:srgbClr val="00B050"/>
              </a:solidFill>
            </a:endParaRPr>
          </a:p>
        </p:txBody>
      </p:sp>
      <p:cxnSp>
        <p:nvCxnSpPr>
          <p:cNvPr id="24" name="Straight Arrow Connector 23">
            <a:extLst>
              <a:ext uri="{FF2B5EF4-FFF2-40B4-BE49-F238E27FC236}">
                <a16:creationId xmlns:a16="http://schemas.microsoft.com/office/drawing/2014/main" id="{CA397250-D83D-4626-8005-6B2188206C3E}"/>
              </a:ext>
            </a:extLst>
          </p:cNvPr>
          <p:cNvCxnSpPr>
            <a:cxnSpLocks/>
          </p:cNvCxnSpPr>
          <p:nvPr/>
        </p:nvCxnSpPr>
        <p:spPr>
          <a:xfrm flipV="1">
            <a:off x="7664560" y="3357199"/>
            <a:ext cx="428915" cy="279535"/>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370C8034-6A9E-4505-8E47-9157D63D3036}"/>
              </a:ext>
            </a:extLst>
          </p:cNvPr>
          <p:cNvSpPr txBox="1"/>
          <p:nvPr/>
        </p:nvSpPr>
        <p:spPr>
          <a:xfrm>
            <a:off x="8093474" y="2546549"/>
            <a:ext cx="1731146" cy="307777"/>
          </a:xfrm>
          <a:prstGeom prst="rect">
            <a:avLst/>
          </a:prstGeom>
          <a:noFill/>
        </p:spPr>
        <p:txBody>
          <a:bodyPr wrap="square" rtlCol="0">
            <a:spAutoFit/>
          </a:bodyPr>
          <a:lstStyle/>
          <a:p>
            <a:r>
              <a:rPr lang="en-GB" sz="1400" b="1" dirty="0">
                <a:solidFill>
                  <a:srgbClr val="002060"/>
                </a:solidFill>
                <a:latin typeface="Comic Sans MS" panose="030F0702030302020204" pitchFamily="66" charset="0"/>
              </a:rPr>
              <a:t>I can see…</a:t>
            </a:r>
          </a:p>
        </p:txBody>
      </p:sp>
      <p:cxnSp>
        <p:nvCxnSpPr>
          <p:cNvPr id="26" name="Straight Arrow Connector 25">
            <a:extLst>
              <a:ext uri="{FF2B5EF4-FFF2-40B4-BE49-F238E27FC236}">
                <a16:creationId xmlns:a16="http://schemas.microsoft.com/office/drawing/2014/main" id="{9A03013A-1E05-4132-A0B5-C7ACDC793E00}"/>
              </a:ext>
            </a:extLst>
          </p:cNvPr>
          <p:cNvCxnSpPr>
            <a:cxnSpLocks/>
          </p:cNvCxnSpPr>
          <p:nvPr/>
        </p:nvCxnSpPr>
        <p:spPr>
          <a:xfrm>
            <a:off x="9993296" y="3880419"/>
            <a:ext cx="0" cy="585421"/>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7" name="Rectangle 26">
            <a:extLst>
              <a:ext uri="{FF2B5EF4-FFF2-40B4-BE49-F238E27FC236}">
                <a16:creationId xmlns:a16="http://schemas.microsoft.com/office/drawing/2014/main" id="{D38FFF1F-235E-4CF1-AF46-B3419D98C619}"/>
              </a:ext>
            </a:extLst>
          </p:cNvPr>
          <p:cNvSpPr/>
          <p:nvPr/>
        </p:nvSpPr>
        <p:spPr>
          <a:xfrm>
            <a:off x="8093474" y="2546548"/>
            <a:ext cx="2281562" cy="133387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a:solidFill>
                <a:srgbClr val="002060"/>
              </a:solidFill>
            </a:endParaRPr>
          </a:p>
        </p:txBody>
      </p:sp>
      <p:sp>
        <p:nvSpPr>
          <p:cNvPr id="30" name="TextBox 29">
            <a:extLst>
              <a:ext uri="{FF2B5EF4-FFF2-40B4-BE49-F238E27FC236}">
                <a16:creationId xmlns:a16="http://schemas.microsoft.com/office/drawing/2014/main" id="{4B0640C6-AB1D-4676-96F1-47521216F201}"/>
              </a:ext>
            </a:extLst>
          </p:cNvPr>
          <p:cNvSpPr txBox="1"/>
          <p:nvPr/>
        </p:nvSpPr>
        <p:spPr>
          <a:xfrm>
            <a:off x="8142969" y="4465839"/>
            <a:ext cx="2281539" cy="523220"/>
          </a:xfrm>
          <a:prstGeom prst="rect">
            <a:avLst/>
          </a:prstGeom>
          <a:noFill/>
        </p:spPr>
        <p:txBody>
          <a:bodyPr wrap="square" rtlCol="0">
            <a:spAutoFit/>
          </a:bodyPr>
          <a:lstStyle/>
          <a:p>
            <a:r>
              <a:rPr lang="en-GB" sz="1400" b="1" dirty="0">
                <a:solidFill>
                  <a:srgbClr val="00B050"/>
                </a:solidFill>
                <a:latin typeface="Comic Sans MS" panose="030F0702030302020204" pitchFamily="66" charset="0"/>
              </a:rPr>
              <a:t>This leads me to infer (work out that)…</a:t>
            </a:r>
          </a:p>
        </p:txBody>
      </p:sp>
      <p:sp>
        <p:nvSpPr>
          <p:cNvPr id="31" name="Rectangle 30">
            <a:extLst>
              <a:ext uri="{FF2B5EF4-FFF2-40B4-BE49-F238E27FC236}">
                <a16:creationId xmlns:a16="http://schemas.microsoft.com/office/drawing/2014/main" id="{9470603E-FA00-49DA-BFD3-FF166D959F6E}"/>
              </a:ext>
            </a:extLst>
          </p:cNvPr>
          <p:cNvSpPr/>
          <p:nvPr/>
        </p:nvSpPr>
        <p:spPr>
          <a:xfrm>
            <a:off x="8142969" y="4465839"/>
            <a:ext cx="2281562" cy="133387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a:solidFill>
                <a:srgbClr val="00B050"/>
              </a:solidFill>
            </a:endParaRPr>
          </a:p>
        </p:txBody>
      </p:sp>
      <p:cxnSp>
        <p:nvCxnSpPr>
          <p:cNvPr id="33" name="Straight Arrow Connector 32">
            <a:extLst>
              <a:ext uri="{FF2B5EF4-FFF2-40B4-BE49-F238E27FC236}">
                <a16:creationId xmlns:a16="http://schemas.microsoft.com/office/drawing/2014/main" id="{128DCDB6-4F2C-4C30-BF9E-48B7CC44779F}"/>
              </a:ext>
            </a:extLst>
          </p:cNvPr>
          <p:cNvCxnSpPr>
            <a:cxnSpLocks/>
          </p:cNvCxnSpPr>
          <p:nvPr/>
        </p:nvCxnSpPr>
        <p:spPr>
          <a:xfrm flipH="1">
            <a:off x="5581095" y="4505006"/>
            <a:ext cx="599242" cy="555267"/>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94861BB0-1CE5-4756-939E-84474D946BBC}"/>
              </a:ext>
            </a:extLst>
          </p:cNvPr>
          <p:cNvSpPr txBox="1"/>
          <p:nvPr/>
        </p:nvSpPr>
        <p:spPr>
          <a:xfrm>
            <a:off x="4880091" y="5060273"/>
            <a:ext cx="1731146" cy="307777"/>
          </a:xfrm>
          <a:prstGeom prst="rect">
            <a:avLst/>
          </a:prstGeom>
          <a:noFill/>
        </p:spPr>
        <p:txBody>
          <a:bodyPr wrap="square" rtlCol="0">
            <a:spAutoFit/>
          </a:bodyPr>
          <a:lstStyle/>
          <a:p>
            <a:r>
              <a:rPr lang="en-GB" sz="1400" b="1" dirty="0">
                <a:solidFill>
                  <a:srgbClr val="002060"/>
                </a:solidFill>
                <a:latin typeface="Comic Sans MS" panose="030F0702030302020204" pitchFamily="66" charset="0"/>
              </a:rPr>
              <a:t>I can see…</a:t>
            </a:r>
          </a:p>
        </p:txBody>
      </p:sp>
      <p:cxnSp>
        <p:nvCxnSpPr>
          <p:cNvPr id="36" name="Straight Arrow Connector 35">
            <a:extLst>
              <a:ext uri="{FF2B5EF4-FFF2-40B4-BE49-F238E27FC236}">
                <a16:creationId xmlns:a16="http://schemas.microsoft.com/office/drawing/2014/main" id="{BEEF42BB-8468-478C-BEDB-3CE0A2CBA3E8}"/>
              </a:ext>
            </a:extLst>
          </p:cNvPr>
          <p:cNvCxnSpPr>
            <a:cxnSpLocks/>
          </p:cNvCxnSpPr>
          <p:nvPr/>
        </p:nvCxnSpPr>
        <p:spPr>
          <a:xfrm flipH="1">
            <a:off x="4218374" y="5368049"/>
            <a:ext cx="671045" cy="72502"/>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7" name="Rectangle 36">
            <a:extLst>
              <a:ext uri="{FF2B5EF4-FFF2-40B4-BE49-F238E27FC236}">
                <a16:creationId xmlns:a16="http://schemas.microsoft.com/office/drawing/2014/main" id="{53332445-5FE5-427D-8695-558D5B44DFE2}"/>
              </a:ext>
            </a:extLst>
          </p:cNvPr>
          <p:cNvSpPr/>
          <p:nvPr/>
        </p:nvSpPr>
        <p:spPr>
          <a:xfrm>
            <a:off x="4880091" y="5060272"/>
            <a:ext cx="2281562" cy="133387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a:solidFill>
                <a:srgbClr val="002060"/>
              </a:solidFill>
            </a:endParaRPr>
          </a:p>
        </p:txBody>
      </p:sp>
      <p:sp>
        <p:nvSpPr>
          <p:cNvPr id="38" name="TextBox 37">
            <a:extLst>
              <a:ext uri="{FF2B5EF4-FFF2-40B4-BE49-F238E27FC236}">
                <a16:creationId xmlns:a16="http://schemas.microsoft.com/office/drawing/2014/main" id="{F690D391-5C76-4E94-B7D0-8929F059FF25}"/>
              </a:ext>
            </a:extLst>
          </p:cNvPr>
          <p:cNvSpPr txBox="1"/>
          <p:nvPr/>
        </p:nvSpPr>
        <p:spPr>
          <a:xfrm>
            <a:off x="1936812" y="5284474"/>
            <a:ext cx="2281539" cy="523220"/>
          </a:xfrm>
          <a:prstGeom prst="rect">
            <a:avLst/>
          </a:prstGeom>
          <a:noFill/>
        </p:spPr>
        <p:txBody>
          <a:bodyPr wrap="square" rtlCol="0">
            <a:spAutoFit/>
          </a:bodyPr>
          <a:lstStyle/>
          <a:p>
            <a:r>
              <a:rPr lang="en-GB" sz="1400" b="1" dirty="0">
                <a:solidFill>
                  <a:srgbClr val="00B050"/>
                </a:solidFill>
                <a:latin typeface="Comic Sans MS" panose="030F0702030302020204" pitchFamily="66" charset="0"/>
              </a:rPr>
              <a:t>This leads me to infer (work out that)…</a:t>
            </a:r>
          </a:p>
        </p:txBody>
      </p:sp>
      <p:sp>
        <p:nvSpPr>
          <p:cNvPr id="39" name="Rectangle 38">
            <a:extLst>
              <a:ext uri="{FF2B5EF4-FFF2-40B4-BE49-F238E27FC236}">
                <a16:creationId xmlns:a16="http://schemas.microsoft.com/office/drawing/2014/main" id="{1F678FAC-24AF-46A2-B53D-AB6308994446}"/>
              </a:ext>
            </a:extLst>
          </p:cNvPr>
          <p:cNvSpPr/>
          <p:nvPr/>
        </p:nvSpPr>
        <p:spPr>
          <a:xfrm>
            <a:off x="1936811" y="5296485"/>
            <a:ext cx="2281562" cy="133387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a:solidFill>
                <a:srgbClr val="00B050"/>
              </a:solidFill>
            </a:endParaRPr>
          </a:p>
        </p:txBody>
      </p:sp>
      <p:cxnSp>
        <p:nvCxnSpPr>
          <p:cNvPr id="43" name="Straight Connector 42">
            <a:extLst>
              <a:ext uri="{FF2B5EF4-FFF2-40B4-BE49-F238E27FC236}">
                <a16:creationId xmlns:a16="http://schemas.microsoft.com/office/drawing/2014/main" id="{B1E883D2-F29B-415E-BB4A-EB3DB0478922}"/>
              </a:ext>
            </a:extLst>
          </p:cNvPr>
          <p:cNvCxnSpPr>
            <a:cxnSpLocks/>
          </p:cNvCxnSpPr>
          <p:nvPr/>
        </p:nvCxnSpPr>
        <p:spPr>
          <a:xfrm flipH="1">
            <a:off x="1936811" y="4173128"/>
            <a:ext cx="2486882"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44" name="Straight Connector 43">
            <a:extLst>
              <a:ext uri="{FF2B5EF4-FFF2-40B4-BE49-F238E27FC236}">
                <a16:creationId xmlns:a16="http://schemas.microsoft.com/office/drawing/2014/main" id="{EADD9413-5565-4D12-B205-0AA9F104C27E}"/>
              </a:ext>
            </a:extLst>
          </p:cNvPr>
          <p:cNvCxnSpPr>
            <a:cxnSpLocks/>
          </p:cNvCxnSpPr>
          <p:nvPr/>
        </p:nvCxnSpPr>
        <p:spPr>
          <a:xfrm flipH="1" flipV="1">
            <a:off x="4553896" y="0"/>
            <a:ext cx="41778" cy="216948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46" name="Straight Connector 45">
            <a:extLst>
              <a:ext uri="{FF2B5EF4-FFF2-40B4-BE49-F238E27FC236}">
                <a16:creationId xmlns:a16="http://schemas.microsoft.com/office/drawing/2014/main" id="{75C64443-E6D9-48DE-9D60-6F7D9BD50D71}"/>
              </a:ext>
            </a:extLst>
          </p:cNvPr>
          <p:cNvCxnSpPr>
            <a:cxnSpLocks/>
          </p:cNvCxnSpPr>
          <p:nvPr/>
        </p:nvCxnSpPr>
        <p:spPr>
          <a:xfrm flipV="1">
            <a:off x="7929834" y="2000560"/>
            <a:ext cx="2769858" cy="342981"/>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48" name="Straight Connector 47">
            <a:extLst>
              <a:ext uri="{FF2B5EF4-FFF2-40B4-BE49-F238E27FC236}">
                <a16:creationId xmlns:a16="http://schemas.microsoft.com/office/drawing/2014/main" id="{069BD3A9-4846-4389-9271-E6EF68507DF7}"/>
              </a:ext>
            </a:extLst>
          </p:cNvPr>
          <p:cNvCxnSpPr>
            <a:cxnSpLocks/>
          </p:cNvCxnSpPr>
          <p:nvPr/>
        </p:nvCxnSpPr>
        <p:spPr>
          <a:xfrm>
            <a:off x="7455740" y="4871950"/>
            <a:ext cx="637734" cy="1986051"/>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32" name="TextBox 31">
            <a:extLst>
              <a:ext uri="{FF2B5EF4-FFF2-40B4-BE49-F238E27FC236}">
                <a16:creationId xmlns:a16="http://schemas.microsoft.com/office/drawing/2014/main" id="{6ABF90BE-D59D-4E14-B85F-90BB87A2866F}"/>
              </a:ext>
            </a:extLst>
          </p:cNvPr>
          <p:cNvSpPr txBox="1"/>
          <p:nvPr/>
        </p:nvSpPr>
        <p:spPr>
          <a:xfrm>
            <a:off x="129046" y="76410"/>
            <a:ext cx="2844800" cy="954107"/>
          </a:xfrm>
          <a:prstGeom prst="rect">
            <a:avLst/>
          </a:prstGeom>
          <a:noFill/>
        </p:spPr>
        <p:txBody>
          <a:bodyPr wrap="square" rtlCol="0">
            <a:spAutoFit/>
          </a:bodyPr>
          <a:lstStyle/>
          <a:p>
            <a:r>
              <a:rPr lang="en-GB" sz="2800" b="1" u="sng" dirty="0">
                <a:latin typeface="Century Gothic" panose="020B0502020202020204" pitchFamily="34" charset="0"/>
              </a:rPr>
              <a:t>Task 4</a:t>
            </a:r>
          </a:p>
          <a:p>
            <a:endParaRPr lang="en-GB" sz="2800" b="1" u="sng" dirty="0">
              <a:latin typeface="Century Gothic" panose="020B0502020202020204" pitchFamily="34" charset="0"/>
            </a:endParaRPr>
          </a:p>
        </p:txBody>
      </p:sp>
      <p:sp>
        <p:nvSpPr>
          <p:cNvPr id="3" name="Rectangle 2">
            <a:extLst>
              <a:ext uri="{FF2B5EF4-FFF2-40B4-BE49-F238E27FC236}">
                <a16:creationId xmlns:a16="http://schemas.microsoft.com/office/drawing/2014/main" id="{C5F86C11-83C9-4883-9D0A-27A4A28E88AF}"/>
              </a:ext>
            </a:extLst>
          </p:cNvPr>
          <p:cNvSpPr/>
          <p:nvPr/>
        </p:nvSpPr>
        <p:spPr>
          <a:xfrm>
            <a:off x="129046" y="750091"/>
            <a:ext cx="1588914" cy="3693319"/>
          </a:xfrm>
          <a:prstGeom prst="rect">
            <a:avLst/>
          </a:prstGeom>
          <a:ln w="38100">
            <a:solidFill>
              <a:schemeClr val="tx1"/>
            </a:solidFill>
          </a:ln>
        </p:spPr>
        <p:txBody>
          <a:bodyPr wrap="square">
            <a:spAutoFit/>
          </a:bodyPr>
          <a:lstStyle/>
          <a:p>
            <a:r>
              <a:rPr lang="en-GB" dirty="0">
                <a:latin typeface="Century Gothic" panose="020B0502020202020204" pitchFamily="34" charset="0"/>
              </a:rPr>
              <a:t>Look at the image on </a:t>
            </a:r>
            <a:r>
              <a:rPr lang="en-GB" b="1" u="sng" dirty="0">
                <a:latin typeface="Century Gothic" panose="020B0502020202020204" pitchFamily="34" charset="0"/>
              </a:rPr>
              <a:t>Manifest Destiny</a:t>
            </a:r>
            <a:r>
              <a:rPr lang="en-GB" dirty="0">
                <a:latin typeface="Century Gothic" panose="020B0502020202020204" pitchFamily="34" charset="0"/>
              </a:rPr>
              <a:t>. Annotate the image to show what attitudes were about manifest destiny and the west.</a:t>
            </a:r>
          </a:p>
        </p:txBody>
      </p:sp>
      <p:pic>
        <p:nvPicPr>
          <p:cNvPr id="34" name="Picture 33">
            <a:extLst>
              <a:ext uri="{FF2B5EF4-FFF2-40B4-BE49-F238E27FC236}">
                <a16:creationId xmlns:a16="http://schemas.microsoft.com/office/drawing/2014/main" id="{55CDF85D-03B8-4F1E-8BCB-DCAA2DE1CE16}"/>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1362722" y="174060"/>
            <a:ext cx="454863" cy="475615"/>
          </a:xfrm>
          <a:prstGeom prst="rect">
            <a:avLst/>
          </a:prstGeom>
          <a:solidFill>
            <a:schemeClr val="bg1"/>
          </a:solidFill>
        </p:spPr>
      </p:pic>
      <p:pic>
        <p:nvPicPr>
          <p:cNvPr id="40" name="Picture 39">
            <a:hlinkClick r:id="rId5" action="ppaction://hlinksldjump"/>
            <a:extLst>
              <a:ext uri="{FF2B5EF4-FFF2-40B4-BE49-F238E27FC236}">
                <a16:creationId xmlns:a16="http://schemas.microsoft.com/office/drawing/2014/main" id="{19A0F8D3-76BE-45F2-A567-F8DC34440455}"/>
              </a:ext>
            </a:extLst>
          </p:cNvPr>
          <p:cNvPicPr>
            <a:picLocks noChangeAspect="1"/>
          </p:cNvPicPr>
          <p:nvPr/>
        </p:nvPicPr>
        <p:blipFill>
          <a:blip r:embed="rId6">
            <a:extLst>
              <a:ext uri="{28A0092B-C50C-407E-A947-70E740481C1C}">
                <a14:useLocalDpi xmlns:a14="http://schemas.microsoft.com/office/drawing/2010/main" val="0"/>
              </a:ext>
              <a:ext uri="{837473B0-CC2E-450A-ABE3-18F120FF3D39}">
                <a1611:picAttrSrcUrl xmlns:a1611="http://schemas.microsoft.com/office/drawing/2016/11/main" r:id="rId7"/>
              </a:ext>
            </a:extLst>
          </a:blip>
          <a:stretch>
            <a:fillRect/>
          </a:stretch>
        </p:blipFill>
        <p:spPr>
          <a:xfrm flipH="1">
            <a:off x="11330841" y="6098809"/>
            <a:ext cx="738332" cy="590666"/>
          </a:xfrm>
          <a:prstGeom prst="rect">
            <a:avLst/>
          </a:prstGeom>
        </p:spPr>
      </p:pic>
      <p:sp>
        <p:nvSpPr>
          <p:cNvPr id="41" name="TextBox 40">
            <a:extLst>
              <a:ext uri="{FF2B5EF4-FFF2-40B4-BE49-F238E27FC236}">
                <a16:creationId xmlns:a16="http://schemas.microsoft.com/office/drawing/2014/main" id="{2CC92655-EDD4-43D5-9945-B5775A2A8CC8}"/>
              </a:ext>
            </a:extLst>
          </p:cNvPr>
          <p:cNvSpPr txBox="1"/>
          <p:nvPr/>
        </p:nvSpPr>
        <p:spPr>
          <a:xfrm>
            <a:off x="11330841" y="6631657"/>
            <a:ext cx="738332" cy="261610"/>
          </a:xfrm>
          <a:prstGeom prst="rect">
            <a:avLst/>
          </a:prstGeom>
          <a:noFill/>
        </p:spPr>
        <p:txBody>
          <a:bodyPr wrap="square" rtlCol="0">
            <a:spAutoFit/>
          </a:bodyPr>
          <a:lstStyle/>
          <a:p>
            <a:pPr algn="ctr"/>
            <a:r>
              <a:rPr lang="en-GB" sz="1100" b="1" dirty="0">
                <a:solidFill>
                  <a:srgbClr val="FF0000"/>
                </a:solidFill>
              </a:rPr>
              <a:t>Click me!</a:t>
            </a:r>
          </a:p>
        </p:txBody>
      </p:sp>
    </p:spTree>
    <p:extLst>
      <p:ext uri="{BB962C8B-B14F-4D97-AF65-F5344CB8AC3E}">
        <p14:creationId xmlns:p14="http://schemas.microsoft.com/office/powerpoint/2010/main" val="33686064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C7962A2-574E-4D09-9058-4B2A803D7698}"/>
              </a:ext>
            </a:extLst>
          </p:cNvPr>
          <p:cNvSpPr txBox="1"/>
          <p:nvPr/>
        </p:nvSpPr>
        <p:spPr>
          <a:xfrm>
            <a:off x="212436" y="203200"/>
            <a:ext cx="2844800" cy="523220"/>
          </a:xfrm>
          <a:prstGeom prst="rect">
            <a:avLst/>
          </a:prstGeom>
          <a:noFill/>
        </p:spPr>
        <p:txBody>
          <a:bodyPr wrap="square" rtlCol="0">
            <a:spAutoFit/>
          </a:bodyPr>
          <a:lstStyle/>
          <a:p>
            <a:r>
              <a:rPr lang="en-GB" sz="2800" b="1" u="sng" dirty="0">
                <a:latin typeface="Century Gothic" panose="020B0502020202020204" pitchFamily="34" charset="0"/>
              </a:rPr>
              <a:t>Task 5</a:t>
            </a:r>
          </a:p>
        </p:txBody>
      </p:sp>
      <p:pic>
        <p:nvPicPr>
          <p:cNvPr id="4" name="Picture 3">
            <a:hlinkClick r:id="rId2" action="ppaction://hlinksldjump"/>
            <a:extLst>
              <a:ext uri="{FF2B5EF4-FFF2-40B4-BE49-F238E27FC236}">
                <a16:creationId xmlns:a16="http://schemas.microsoft.com/office/drawing/2014/main" id="{C6EBF59B-0592-4D97-94A0-2EAEB39E6394}"/>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flipH="1">
            <a:off x="11330841" y="6098809"/>
            <a:ext cx="738332" cy="590666"/>
          </a:xfrm>
          <a:prstGeom prst="rect">
            <a:avLst/>
          </a:prstGeom>
        </p:spPr>
      </p:pic>
      <p:sp>
        <p:nvSpPr>
          <p:cNvPr id="5" name="TextBox 4">
            <a:extLst>
              <a:ext uri="{FF2B5EF4-FFF2-40B4-BE49-F238E27FC236}">
                <a16:creationId xmlns:a16="http://schemas.microsoft.com/office/drawing/2014/main" id="{AE73E04C-E39F-4C0B-B6B0-D80528A6DF04}"/>
              </a:ext>
            </a:extLst>
          </p:cNvPr>
          <p:cNvSpPr txBox="1"/>
          <p:nvPr/>
        </p:nvSpPr>
        <p:spPr>
          <a:xfrm>
            <a:off x="11330841" y="6631657"/>
            <a:ext cx="738332" cy="261610"/>
          </a:xfrm>
          <a:prstGeom prst="rect">
            <a:avLst/>
          </a:prstGeom>
          <a:noFill/>
        </p:spPr>
        <p:txBody>
          <a:bodyPr wrap="square" rtlCol="0">
            <a:spAutoFit/>
          </a:bodyPr>
          <a:lstStyle/>
          <a:p>
            <a:pPr algn="ctr"/>
            <a:r>
              <a:rPr lang="en-GB" sz="1100" b="1" dirty="0">
                <a:solidFill>
                  <a:srgbClr val="FF0000"/>
                </a:solidFill>
              </a:rPr>
              <a:t>Click me!</a:t>
            </a:r>
          </a:p>
        </p:txBody>
      </p:sp>
      <p:sp>
        <p:nvSpPr>
          <p:cNvPr id="6" name="Rectangle 5">
            <a:extLst>
              <a:ext uri="{FF2B5EF4-FFF2-40B4-BE49-F238E27FC236}">
                <a16:creationId xmlns:a16="http://schemas.microsoft.com/office/drawing/2014/main" id="{ACFF7C27-F11C-4652-B8A0-9A58E92289FF}"/>
              </a:ext>
            </a:extLst>
          </p:cNvPr>
          <p:cNvSpPr/>
          <p:nvPr/>
        </p:nvSpPr>
        <p:spPr>
          <a:xfrm>
            <a:off x="332508" y="5411246"/>
            <a:ext cx="9596583" cy="1200329"/>
          </a:xfrm>
          <a:prstGeom prst="rect">
            <a:avLst/>
          </a:prstGeom>
        </p:spPr>
        <p:txBody>
          <a:bodyPr wrap="square">
            <a:spAutoFit/>
          </a:bodyPr>
          <a:lstStyle/>
          <a:p>
            <a:r>
              <a:rPr lang="en-GB" b="1" dirty="0">
                <a:latin typeface="Century Gothic" panose="020B0502020202020204" pitchFamily="34" charset="0"/>
              </a:rPr>
              <a:t>Think about communication, government guides, marriage to PI.</a:t>
            </a:r>
          </a:p>
          <a:p>
            <a:endParaRPr lang="en-GB" b="1" u="sng" dirty="0">
              <a:latin typeface="Century Gothic" panose="020B0502020202020204" pitchFamily="34" charset="0"/>
            </a:endParaRPr>
          </a:p>
          <a:p>
            <a:br>
              <a:rPr lang="en-GB" b="1" u="sng" dirty="0">
                <a:latin typeface="Century Gothic" panose="020B0502020202020204" pitchFamily="34" charset="0"/>
              </a:rPr>
            </a:br>
            <a:r>
              <a:rPr lang="en-GB" b="1" u="sng" dirty="0">
                <a:latin typeface="Century Gothic" panose="020B0502020202020204" pitchFamily="34" charset="0"/>
              </a:rPr>
              <a:t>You can record key parts of your discussion.</a:t>
            </a:r>
            <a:endParaRPr lang="en-GB" b="1" u="sng" dirty="0"/>
          </a:p>
        </p:txBody>
      </p:sp>
      <p:sp>
        <p:nvSpPr>
          <p:cNvPr id="7" name="TextBox 6">
            <a:extLst>
              <a:ext uri="{FF2B5EF4-FFF2-40B4-BE49-F238E27FC236}">
                <a16:creationId xmlns:a16="http://schemas.microsoft.com/office/drawing/2014/main" id="{C77C3F4C-C398-4EAC-BA72-ED1AA69456FB}"/>
              </a:ext>
            </a:extLst>
          </p:cNvPr>
          <p:cNvSpPr txBox="1"/>
          <p:nvPr/>
        </p:nvSpPr>
        <p:spPr>
          <a:xfrm>
            <a:off x="480291" y="1076225"/>
            <a:ext cx="11231418" cy="923330"/>
          </a:xfrm>
          <a:prstGeom prst="rect">
            <a:avLst/>
          </a:prstGeom>
          <a:solidFill>
            <a:srgbClr val="CC99FF"/>
          </a:solidFill>
          <a:ln w="57150">
            <a:solidFill>
              <a:schemeClr val="tx1"/>
            </a:solidFill>
          </a:ln>
        </p:spPr>
        <p:txBody>
          <a:bodyPr wrap="square" rtlCol="0">
            <a:spAutoFit/>
          </a:bodyPr>
          <a:lstStyle/>
          <a:p>
            <a:pPr algn="ctr"/>
            <a:r>
              <a:rPr lang="en-GB" dirty="0">
                <a:latin typeface="Century Gothic" panose="020B0502020202020204" pitchFamily="34" charset="0"/>
              </a:rPr>
              <a:t>‘Mountain Men were a </a:t>
            </a:r>
            <a:r>
              <a:rPr lang="en-GB" b="1" u="sng" dirty="0">
                <a:latin typeface="Century Gothic" panose="020B0502020202020204" pitchFamily="34" charset="0"/>
              </a:rPr>
              <a:t>significant</a:t>
            </a:r>
            <a:r>
              <a:rPr lang="en-GB" dirty="0">
                <a:latin typeface="Century Gothic" panose="020B0502020202020204" pitchFamily="34" charset="0"/>
              </a:rPr>
              <a:t> cause of westward migration in the USA.’ </a:t>
            </a:r>
          </a:p>
          <a:p>
            <a:pPr algn="ctr"/>
            <a:endParaRPr lang="en-GB" dirty="0">
              <a:latin typeface="Century Gothic" panose="020B0502020202020204" pitchFamily="34" charset="0"/>
            </a:endParaRPr>
          </a:p>
          <a:p>
            <a:pPr algn="ctr"/>
            <a:r>
              <a:rPr lang="en-GB" dirty="0">
                <a:latin typeface="Century Gothic" panose="020B0502020202020204" pitchFamily="34" charset="0"/>
              </a:rPr>
              <a:t>Discuss.</a:t>
            </a:r>
          </a:p>
        </p:txBody>
      </p:sp>
      <p:sp>
        <p:nvSpPr>
          <p:cNvPr id="8" name="Speech Bubble: Oval 7">
            <a:extLst>
              <a:ext uri="{FF2B5EF4-FFF2-40B4-BE49-F238E27FC236}">
                <a16:creationId xmlns:a16="http://schemas.microsoft.com/office/drawing/2014/main" id="{FAAF560C-2284-4FED-A698-83F6E1710EE2}"/>
              </a:ext>
            </a:extLst>
          </p:cNvPr>
          <p:cNvSpPr/>
          <p:nvPr/>
        </p:nvSpPr>
        <p:spPr>
          <a:xfrm>
            <a:off x="480290" y="2333196"/>
            <a:ext cx="2724727" cy="1256146"/>
          </a:xfrm>
          <a:prstGeom prst="wedgeEllipseCallout">
            <a:avLst/>
          </a:prstGeom>
          <a:solidFill>
            <a:schemeClr val="bg1"/>
          </a:solid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rgbClr val="FF0000"/>
                </a:solidFill>
                <a:latin typeface="Comic Sans MS" panose="030F0702030302020204" pitchFamily="66" charset="0"/>
              </a:rPr>
              <a:t>One thing mountain men did was….</a:t>
            </a:r>
          </a:p>
        </p:txBody>
      </p:sp>
      <p:sp>
        <p:nvSpPr>
          <p:cNvPr id="9" name="Speech Bubble: Oval 8">
            <a:extLst>
              <a:ext uri="{FF2B5EF4-FFF2-40B4-BE49-F238E27FC236}">
                <a16:creationId xmlns:a16="http://schemas.microsoft.com/office/drawing/2014/main" id="{3CA6C134-4E7D-4F87-AC61-37262848FD6F}"/>
              </a:ext>
            </a:extLst>
          </p:cNvPr>
          <p:cNvSpPr/>
          <p:nvPr/>
        </p:nvSpPr>
        <p:spPr>
          <a:xfrm>
            <a:off x="2281381" y="3722556"/>
            <a:ext cx="2724727" cy="1256146"/>
          </a:xfrm>
          <a:prstGeom prst="wedgeEllipseCallout">
            <a:avLst/>
          </a:prstGeom>
          <a:solidFill>
            <a:schemeClr val="bg1"/>
          </a:solid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rgbClr val="00B050"/>
                </a:solidFill>
                <a:latin typeface="Comic Sans MS" panose="030F0702030302020204" pitchFamily="66" charset="0"/>
              </a:rPr>
              <a:t>This had an impact at the time because…</a:t>
            </a:r>
          </a:p>
        </p:txBody>
      </p:sp>
      <p:sp>
        <p:nvSpPr>
          <p:cNvPr id="10" name="Speech Bubble: Oval 9">
            <a:extLst>
              <a:ext uri="{FF2B5EF4-FFF2-40B4-BE49-F238E27FC236}">
                <a16:creationId xmlns:a16="http://schemas.microsoft.com/office/drawing/2014/main" id="{AFCF1FB8-68F9-4766-ABD5-3E5C5F581813}"/>
              </a:ext>
            </a:extLst>
          </p:cNvPr>
          <p:cNvSpPr/>
          <p:nvPr/>
        </p:nvSpPr>
        <p:spPr>
          <a:xfrm>
            <a:off x="4678215" y="2132769"/>
            <a:ext cx="2724727" cy="1256146"/>
          </a:xfrm>
          <a:prstGeom prst="wedgeEllipseCallout">
            <a:avLst/>
          </a:prstGeom>
          <a:solidFill>
            <a:schemeClr val="bg1"/>
          </a:solid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rgbClr val="FF0066"/>
                </a:solidFill>
                <a:latin typeface="Comic Sans MS" panose="030F0702030302020204" pitchFamily="66" charset="0"/>
              </a:rPr>
              <a:t>This had an impact on white settlers as….</a:t>
            </a:r>
          </a:p>
        </p:txBody>
      </p:sp>
      <p:sp>
        <p:nvSpPr>
          <p:cNvPr id="11" name="Speech Bubble: Oval 10">
            <a:extLst>
              <a:ext uri="{FF2B5EF4-FFF2-40B4-BE49-F238E27FC236}">
                <a16:creationId xmlns:a16="http://schemas.microsoft.com/office/drawing/2014/main" id="{BDE3FF13-4CF8-427E-A24A-1632D2A6F384}"/>
              </a:ext>
            </a:extLst>
          </p:cNvPr>
          <p:cNvSpPr/>
          <p:nvPr/>
        </p:nvSpPr>
        <p:spPr>
          <a:xfrm>
            <a:off x="6576290" y="3821459"/>
            <a:ext cx="2724727" cy="1256146"/>
          </a:xfrm>
          <a:prstGeom prst="wedgeEllipseCallout">
            <a:avLst/>
          </a:prstGeom>
          <a:solidFill>
            <a:schemeClr val="bg1"/>
          </a:solid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rgbClr val="00B0F0"/>
                </a:solidFill>
                <a:latin typeface="Comic Sans MS" panose="030F0702030302020204" pitchFamily="66" charset="0"/>
              </a:rPr>
              <a:t>Another thing mountain men did was…</a:t>
            </a:r>
          </a:p>
        </p:txBody>
      </p:sp>
      <p:sp>
        <p:nvSpPr>
          <p:cNvPr id="12" name="Speech Bubble: Oval 11">
            <a:extLst>
              <a:ext uri="{FF2B5EF4-FFF2-40B4-BE49-F238E27FC236}">
                <a16:creationId xmlns:a16="http://schemas.microsoft.com/office/drawing/2014/main" id="{1E67FCCB-3993-4D3A-AD2B-2DBD80B3EF3D}"/>
              </a:ext>
            </a:extLst>
          </p:cNvPr>
          <p:cNvSpPr/>
          <p:nvPr/>
        </p:nvSpPr>
        <p:spPr>
          <a:xfrm>
            <a:off x="9060873" y="2133481"/>
            <a:ext cx="2964871" cy="1295519"/>
          </a:xfrm>
          <a:prstGeom prst="wedgeEllipseCallout">
            <a:avLst/>
          </a:prstGeom>
          <a:solidFill>
            <a:schemeClr val="bg1"/>
          </a:solid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rgbClr val="FFC000"/>
                </a:solidFill>
                <a:latin typeface="Comic Sans MS" panose="030F0702030302020204" pitchFamily="66" charset="0"/>
              </a:rPr>
              <a:t>This would help the USA expand westward …</a:t>
            </a:r>
          </a:p>
        </p:txBody>
      </p:sp>
      <p:pic>
        <p:nvPicPr>
          <p:cNvPr id="13" name="Picture 12">
            <a:extLst>
              <a:ext uri="{FF2B5EF4-FFF2-40B4-BE49-F238E27FC236}">
                <a16:creationId xmlns:a16="http://schemas.microsoft.com/office/drawing/2014/main" id="{D772D289-F61C-4AAB-931B-77DEC73C5392}"/>
              </a:ext>
            </a:extLst>
          </p:cNvPr>
          <p:cNvPicPr>
            <a:picLocks noChangeAspect="1"/>
          </p:cNvPicPr>
          <p:nvPr/>
        </p:nvPicPr>
        <p:blipFill>
          <a:blip r:embed="rId5">
            <a:extLst>
              <a:ext uri="{28A0092B-C50C-407E-A947-70E740481C1C}">
                <a14:useLocalDpi xmlns:a14="http://schemas.microsoft.com/office/drawing/2010/main" val="0"/>
              </a:ext>
              <a:ext uri="{837473B0-CC2E-450A-ABE3-18F120FF3D39}">
                <a1611:picAttrSrcUrl xmlns:a1611="http://schemas.microsoft.com/office/drawing/2016/11/main" r:id="rId6"/>
              </a:ext>
            </a:extLst>
          </a:blip>
          <a:stretch>
            <a:fillRect/>
          </a:stretch>
        </p:blipFill>
        <p:spPr>
          <a:xfrm flipH="1">
            <a:off x="332508" y="875333"/>
            <a:ext cx="438150" cy="401784"/>
          </a:xfrm>
          <a:prstGeom prst="rect">
            <a:avLst/>
          </a:prstGeom>
          <a:solidFill>
            <a:schemeClr val="bg1"/>
          </a:solidFill>
        </p:spPr>
      </p:pic>
    </p:spTree>
    <p:extLst>
      <p:ext uri="{BB962C8B-B14F-4D97-AF65-F5344CB8AC3E}">
        <p14:creationId xmlns:p14="http://schemas.microsoft.com/office/powerpoint/2010/main" val="34753569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C7962A2-574E-4D09-9058-4B2A803D7698}"/>
              </a:ext>
            </a:extLst>
          </p:cNvPr>
          <p:cNvSpPr txBox="1"/>
          <p:nvPr/>
        </p:nvSpPr>
        <p:spPr>
          <a:xfrm>
            <a:off x="212436" y="203200"/>
            <a:ext cx="2844800" cy="523220"/>
          </a:xfrm>
          <a:prstGeom prst="rect">
            <a:avLst/>
          </a:prstGeom>
          <a:noFill/>
        </p:spPr>
        <p:txBody>
          <a:bodyPr wrap="square" rtlCol="0">
            <a:spAutoFit/>
          </a:bodyPr>
          <a:lstStyle/>
          <a:p>
            <a:r>
              <a:rPr lang="en-GB" sz="2800" b="1" u="sng" dirty="0">
                <a:latin typeface="Century Gothic" panose="020B0502020202020204" pitchFamily="34" charset="0"/>
              </a:rPr>
              <a:t>Task 6</a:t>
            </a:r>
          </a:p>
        </p:txBody>
      </p:sp>
      <p:pic>
        <p:nvPicPr>
          <p:cNvPr id="3" name="Picture 2">
            <a:hlinkClick r:id="rId2" action="ppaction://hlinksldjump"/>
            <a:extLst>
              <a:ext uri="{FF2B5EF4-FFF2-40B4-BE49-F238E27FC236}">
                <a16:creationId xmlns:a16="http://schemas.microsoft.com/office/drawing/2014/main" id="{31666333-9B2B-4FC5-9D3B-E54EC007C6E1}"/>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flipH="1">
            <a:off x="11330841" y="6108045"/>
            <a:ext cx="738332" cy="590666"/>
          </a:xfrm>
          <a:prstGeom prst="rect">
            <a:avLst/>
          </a:prstGeom>
        </p:spPr>
      </p:pic>
      <p:sp>
        <p:nvSpPr>
          <p:cNvPr id="4" name="TextBox 3">
            <a:extLst>
              <a:ext uri="{FF2B5EF4-FFF2-40B4-BE49-F238E27FC236}">
                <a16:creationId xmlns:a16="http://schemas.microsoft.com/office/drawing/2014/main" id="{64AD8318-5328-4B1F-B435-3570B5714215}"/>
              </a:ext>
            </a:extLst>
          </p:cNvPr>
          <p:cNvSpPr txBox="1"/>
          <p:nvPr/>
        </p:nvSpPr>
        <p:spPr>
          <a:xfrm>
            <a:off x="11330841" y="6640893"/>
            <a:ext cx="738332" cy="261610"/>
          </a:xfrm>
          <a:prstGeom prst="rect">
            <a:avLst/>
          </a:prstGeom>
          <a:noFill/>
        </p:spPr>
        <p:txBody>
          <a:bodyPr wrap="square" rtlCol="0">
            <a:spAutoFit/>
          </a:bodyPr>
          <a:lstStyle/>
          <a:p>
            <a:pPr algn="ctr"/>
            <a:r>
              <a:rPr lang="en-GB" sz="1100" b="1" dirty="0">
                <a:solidFill>
                  <a:srgbClr val="FF0000"/>
                </a:solidFill>
              </a:rPr>
              <a:t>Click me!</a:t>
            </a:r>
          </a:p>
        </p:txBody>
      </p:sp>
      <p:pic>
        <p:nvPicPr>
          <p:cNvPr id="5" name="Picture 4">
            <a:hlinkClick r:id="rId2" action="ppaction://hlinksldjump"/>
            <a:extLst>
              <a:ext uri="{FF2B5EF4-FFF2-40B4-BE49-F238E27FC236}">
                <a16:creationId xmlns:a16="http://schemas.microsoft.com/office/drawing/2014/main" id="{22030F0C-6C24-4F14-B5CF-85942451E61E}"/>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flipH="1">
            <a:off x="11330841" y="6117281"/>
            <a:ext cx="738332" cy="590666"/>
          </a:xfrm>
          <a:prstGeom prst="rect">
            <a:avLst/>
          </a:prstGeom>
        </p:spPr>
      </p:pic>
      <p:sp>
        <p:nvSpPr>
          <p:cNvPr id="6" name="TextBox 5">
            <a:extLst>
              <a:ext uri="{FF2B5EF4-FFF2-40B4-BE49-F238E27FC236}">
                <a16:creationId xmlns:a16="http://schemas.microsoft.com/office/drawing/2014/main" id="{366FB57B-2C70-4C4E-9531-882AE072B216}"/>
              </a:ext>
            </a:extLst>
          </p:cNvPr>
          <p:cNvSpPr txBox="1"/>
          <p:nvPr/>
        </p:nvSpPr>
        <p:spPr>
          <a:xfrm>
            <a:off x="11330841" y="6650129"/>
            <a:ext cx="738332" cy="261610"/>
          </a:xfrm>
          <a:prstGeom prst="rect">
            <a:avLst/>
          </a:prstGeom>
          <a:noFill/>
        </p:spPr>
        <p:txBody>
          <a:bodyPr wrap="square" rtlCol="0">
            <a:spAutoFit/>
          </a:bodyPr>
          <a:lstStyle/>
          <a:p>
            <a:pPr algn="ctr"/>
            <a:r>
              <a:rPr lang="en-GB" sz="1100" b="1" dirty="0">
                <a:solidFill>
                  <a:srgbClr val="FF0000"/>
                </a:solidFill>
              </a:rPr>
              <a:t>Click me!</a:t>
            </a:r>
          </a:p>
        </p:txBody>
      </p:sp>
      <p:sp>
        <p:nvSpPr>
          <p:cNvPr id="8" name="TextBox 7">
            <a:extLst>
              <a:ext uri="{FF2B5EF4-FFF2-40B4-BE49-F238E27FC236}">
                <a16:creationId xmlns:a16="http://schemas.microsoft.com/office/drawing/2014/main" id="{4868B6E4-C512-4DC3-89E3-9A11CDAAA735}"/>
              </a:ext>
            </a:extLst>
          </p:cNvPr>
          <p:cNvSpPr txBox="1"/>
          <p:nvPr/>
        </p:nvSpPr>
        <p:spPr>
          <a:xfrm>
            <a:off x="480291" y="843676"/>
            <a:ext cx="11231418" cy="3970318"/>
          </a:xfrm>
          <a:prstGeom prst="rect">
            <a:avLst/>
          </a:prstGeom>
          <a:solidFill>
            <a:srgbClr val="CC99FF"/>
          </a:solidFill>
          <a:ln w="57150">
            <a:solidFill>
              <a:schemeClr val="tx1"/>
            </a:solidFill>
          </a:ln>
        </p:spPr>
        <p:txBody>
          <a:bodyPr wrap="square" rtlCol="0">
            <a:spAutoFit/>
          </a:bodyPr>
          <a:lstStyle/>
          <a:p>
            <a:r>
              <a:rPr lang="en-GB" dirty="0">
                <a:latin typeface="Century Gothic" panose="020B0502020202020204" pitchFamily="34" charset="0"/>
              </a:rPr>
              <a:t>Research one of the families below and their journey westward. </a:t>
            </a:r>
          </a:p>
          <a:p>
            <a:r>
              <a:rPr lang="en-GB" dirty="0">
                <a:latin typeface="Century Gothic" panose="020B0502020202020204" pitchFamily="34" charset="0"/>
              </a:rPr>
              <a:t>Record your findings as you wish. Think about:</a:t>
            </a:r>
          </a:p>
          <a:p>
            <a:endParaRPr lang="en-GB" dirty="0">
              <a:latin typeface="Century Gothic" panose="020B0502020202020204" pitchFamily="34" charset="0"/>
            </a:endParaRPr>
          </a:p>
          <a:p>
            <a:pPr marL="285750" indent="-285750">
              <a:buFont typeface="Arial" panose="020B0604020202020204" pitchFamily="34" charset="0"/>
              <a:buChar char="•"/>
            </a:pPr>
            <a:r>
              <a:rPr lang="en-GB" b="1" u="sng" dirty="0">
                <a:solidFill>
                  <a:srgbClr val="FF0000"/>
                </a:solidFill>
                <a:latin typeface="Century Gothic" panose="020B0502020202020204" pitchFamily="34" charset="0"/>
              </a:rPr>
              <a:t>Who</a:t>
            </a:r>
            <a:r>
              <a:rPr lang="en-GB" dirty="0">
                <a:latin typeface="Century Gothic" panose="020B0502020202020204" pitchFamily="34" charset="0"/>
              </a:rPr>
              <a:t> were they?</a:t>
            </a:r>
          </a:p>
          <a:p>
            <a:pPr marL="285750" indent="-285750">
              <a:buFont typeface="Arial" panose="020B0604020202020204" pitchFamily="34" charset="0"/>
              <a:buChar char="•"/>
            </a:pPr>
            <a:r>
              <a:rPr lang="en-GB" b="1" u="sng" dirty="0">
                <a:solidFill>
                  <a:srgbClr val="FF0000"/>
                </a:solidFill>
                <a:latin typeface="Century Gothic" panose="020B0502020202020204" pitchFamily="34" charset="0"/>
              </a:rPr>
              <a:t>Where</a:t>
            </a:r>
            <a:r>
              <a:rPr lang="en-GB" dirty="0">
                <a:latin typeface="Century Gothic" panose="020B0502020202020204" pitchFamily="34" charset="0"/>
              </a:rPr>
              <a:t> were they going?</a:t>
            </a:r>
          </a:p>
          <a:p>
            <a:pPr marL="285750" indent="-285750">
              <a:buFont typeface="Arial" panose="020B0604020202020204" pitchFamily="34" charset="0"/>
              <a:buChar char="•"/>
            </a:pPr>
            <a:r>
              <a:rPr lang="en-GB" b="1" u="sng" dirty="0">
                <a:solidFill>
                  <a:srgbClr val="FF0000"/>
                </a:solidFill>
                <a:latin typeface="Century Gothic" panose="020B0502020202020204" pitchFamily="34" charset="0"/>
              </a:rPr>
              <a:t>When</a:t>
            </a:r>
            <a:r>
              <a:rPr lang="en-GB" dirty="0">
                <a:latin typeface="Century Gothic" panose="020B0502020202020204" pitchFamily="34" charset="0"/>
              </a:rPr>
              <a:t> did they go?</a:t>
            </a:r>
          </a:p>
          <a:p>
            <a:pPr marL="285750" indent="-285750">
              <a:buFont typeface="Arial" panose="020B0604020202020204" pitchFamily="34" charset="0"/>
              <a:buChar char="•"/>
            </a:pPr>
            <a:r>
              <a:rPr lang="en-GB" b="1" u="sng" dirty="0">
                <a:solidFill>
                  <a:srgbClr val="FF0000"/>
                </a:solidFill>
                <a:latin typeface="Century Gothic" panose="020B0502020202020204" pitchFamily="34" charset="0"/>
              </a:rPr>
              <a:t>How</a:t>
            </a:r>
            <a:r>
              <a:rPr lang="en-GB" dirty="0">
                <a:latin typeface="Century Gothic" panose="020B0502020202020204" pitchFamily="34" charset="0"/>
              </a:rPr>
              <a:t> would they get there?</a:t>
            </a:r>
          </a:p>
          <a:p>
            <a:pPr marL="285750" indent="-285750">
              <a:buFont typeface="Arial" panose="020B0604020202020204" pitchFamily="34" charset="0"/>
              <a:buChar char="•"/>
            </a:pPr>
            <a:r>
              <a:rPr lang="en-GB" b="1" u="sng" dirty="0">
                <a:solidFill>
                  <a:srgbClr val="FF0000"/>
                </a:solidFill>
                <a:latin typeface="Century Gothic" panose="020B0502020202020204" pitchFamily="34" charset="0"/>
              </a:rPr>
              <a:t>What</a:t>
            </a:r>
            <a:r>
              <a:rPr lang="en-GB" dirty="0">
                <a:latin typeface="Century Gothic" panose="020B0502020202020204" pitchFamily="34" charset="0"/>
              </a:rPr>
              <a:t> happened?</a:t>
            </a:r>
          </a:p>
          <a:p>
            <a:pPr marL="285750" indent="-285750">
              <a:buFont typeface="Arial" panose="020B0604020202020204" pitchFamily="34" charset="0"/>
              <a:buChar char="•"/>
            </a:pPr>
            <a:r>
              <a:rPr lang="en-GB" b="1" u="sng" dirty="0">
                <a:solidFill>
                  <a:srgbClr val="FF0000"/>
                </a:solidFill>
                <a:latin typeface="Century Gothic" panose="020B0502020202020204" pitchFamily="34" charset="0"/>
              </a:rPr>
              <a:t>Why</a:t>
            </a:r>
            <a:r>
              <a:rPr lang="en-GB" dirty="0">
                <a:latin typeface="Century Gothic" panose="020B0502020202020204" pitchFamily="34" charset="0"/>
              </a:rPr>
              <a:t> did it happen/ was it difficult?</a:t>
            </a:r>
          </a:p>
          <a:p>
            <a:endParaRPr lang="en-GB" dirty="0">
              <a:latin typeface="Century Gothic" panose="020B0502020202020204" pitchFamily="34" charset="0"/>
            </a:endParaRPr>
          </a:p>
          <a:p>
            <a:endParaRPr lang="en-GB" dirty="0">
              <a:latin typeface="Century Gothic" panose="020B0502020202020204" pitchFamily="34" charset="0"/>
            </a:endParaRPr>
          </a:p>
          <a:p>
            <a:r>
              <a:rPr lang="en-GB" dirty="0">
                <a:latin typeface="Century Gothic" panose="020B0502020202020204" pitchFamily="34" charset="0"/>
              </a:rPr>
              <a:t>Families to choose from: </a:t>
            </a:r>
          </a:p>
          <a:p>
            <a:pPr marL="285750" indent="-285750">
              <a:buFontTx/>
              <a:buChar char="-"/>
            </a:pPr>
            <a:r>
              <a:rPr lang="en-GB" dirty="0">
                <a:latin typeface="Century Gothic" panose="020B0502020202020204" pitchFamily="34" charset="0"/>
              </a:rPr>
              <a:t>Sager- Oregon trail </a:t>
            </a:r>
          </a:p>
          <a:p>
            <a:pPr marL="285750" indent="-285750">
              <a:buFontTx/>
              <a:buChar char="-"/>
            </a:pPr>
            <a:r>
              <a:rPr lang="en-GB" dirty="0">
                <a:latin typeface="Century Gothic" panose="020B0502020202020204" pitchFamily="34" charset="0"/>
              </a:rPr>
              <a:t>Donner- Oregon Trail</a:t>
            </a:r>
          </a:p>
        </p:txBody>
      </p:sp>
      <p:pic>
        <p:nvPicPr>
          <p:cNvPr id="9" name="Picture 8">
            <a:extLst>
              <a:ext uri="{FF2B5EF4-FFF2-40B4-BE49-F238E27FC236}">
                <a16:creationId xmlns:a16="http://schemas.microsoft.com/office/drawing/2014/main" id="{475AAF95-B6CC-4F66-8166-9FF272B1D1B4}"/>
              </a:ext>
            </a:extLst>
          </p:cNvPr>
          <p:cNvPicPr>
            <a:picLocks noChangeAspect="1"/>
          </p:cNvPicPr>
          <p:nvPr/>
        </p:nvPicPr>
        <p:blipFill>
          <a:blip r:embed="rId5">
            <a:extLst>
              <a:ext uri="{28A0092B-C50C-407E-A947-70E740481C1C}">
                <a14:useLocalDpi xmlns:a14="http://schemas.microsoft.com/office/drawing/2010/main" val="0"/>
              </a:ext>
              <a:ext uri="{837473B0-CC2E-450A-ABE3-18F120FF3D39}">
                <a1611:picAttrSrcUrl xmlns:a1611="http://schemas.microsoft.com/office/drawing/2016/11/main" r:id="rId6"/>
              </a:ext>
            </a:extLst>
          </a:blip>
          <a:stretch>
            <a:fillRect/>
          </a:stretch>
        </p:blipFill>
        <p:spPr>
          <a:xfrm>
            <a:off x="256237" y="5681277"/>
            <a:ext cx="422075" cy="663524"/>
          </a:xfrm>
          <a:prstGeom prst="rect">
            <a:avLst/>
          </a:prstGeom>
        </p:spPr>
      </p:pic>
      <p:pic>
        <p:nvPicPr>
          <p:cNvPr id="10" name="Picture 9">
            <a:extLst>
              <a:ext uri="{FF2B5EF4-FFF2-40B4-BE49-F238E27FC236}">
                <a16:creationId xmlns:a16="http://schemas.microsoft.com/office/drawing/2014/main" id="{7DD7461B-1613-4542-8AB1-371C67813EFB}"/>
              </a:ext>
            </a:extLst>
          </p:cNvPr>
          <p:cNvPicPr>
            <a:picLocks noChangeAspect="1"/>
          </p:cNvPicPr>
          <p:nvPr/>
        </p:nvPicPr>
        <p:blipFill>
          <a:blip r:embed="rId7">
            <a:extLst>
              <a:ext uri="{28A0092B-C50C-407E-A947-70E740481C1C}">
                <a14:useLocalDpi xmlns:a14="http://schemas.microsoft.com/office/drawing/2010/main" val="0"/>
              </a:ext>
              <a:ext uri="{837473B0-CC2E-450A-ABE3-18F120FF3D39}">
                <a1611:picAttrSrcUrl xmlns:a1611="http://schemas.microsoft.com/office/drawing/2016/11/main" r:id="rId8"/>
              </a:ext>
            </a:extLst>
          </a:blip>
          <a:stretch>
            <a:fillRect/>
          </a:stretch>
        </p:blipFill>
        <p:spPr>
          <a:xfrm>
            <a:off x="256237" y="5285327"/>
            <a:ext cx="448108" cy="422568"/>
          </a:xfrm>
          <a:prstGeom prst="rect">
            <a:avLst/>
          </a:prstGeom>
        </p:spPr>
      </p:pic>
      <p:sp>
        <p:nvSpPr>
          <p:cNvPr id="11" name="Rectangle 10">
            <a:extLst>
              <a:ext uri="{FF2B5EF4-FFF2-40B4-BE49-F238E27FC236}">
                <a16:creationId xmlns:a16="http://schemas.microsoft.com/office/drawing/2014/main" id="{CCB8A1A5-DB71-49D2-A227-8136B67FFAE1}"/>
              </a:ext>
            </a:extLst>
          </p:cNvPr>
          <p:cNvSpPr/>
          <p:nvPr/>
        </p:nvSpPr>
        <p:spPr>
          <a:xfrm>
            <a:off x="693712" y="5311945"/>
            <a:ext cx="5539850" cy="369332"/>
          </a:xfrm>
          <a:prstGeom prst="rect">
            <a:avLst/>
          </a:prstGeom>
        </p:spPr>
        <p:txBody>
          <a:bodyPr wrap="none">
            <a:spAutoFit/>
          </a:bodyPr>
          <a:lstStyle/>
          <a:p>
            <a:r>
              <a:rPr lang="en-GB" dirty="0">
                <a:hlinkClick r:id="rId9"/>
              </a:rPr>
              <a:t>http://oregonpioneers.com/The%20Sager%20Family.htm</a:t>
            </a:r>
            <a:endParaRPr lang="en-GB" dirty="0"/>
          </a:p>
        </p:txBody>
      </p:sp>
      <p:sp>
        <p:nvSpPr>
          <p:cNvPr id="13" name="Rectangle 12">
            <a:extLst>
              <a:ext uri="{FF2B5EF4-FFF2-40B4-BE49-F238E27FC236}">
                <a16:creationId xmlns:a16="http://schemas.microsoft.com/office/drawing/2014/main" id="{5306CC11-325C-4FF5-9DE3-831FA2BF008C}"/>
              </a:ext>
            </a:extLst>
          </p:cNvPr>
          <p:cNvSpPr/>
          <p:nvPr/>
        </p:nvSpPr>
        <p:spPr>
          <a:xfrm>
            <a:off x="704345" y="5867001"/>
            <a:ext cx="5029134" cy="369332"/>
          </a:xfrm>
          <a:prstGeom prst="rect">
            <a:avLst/>
          </a:prstGeom>
        </p:spPr>
        <p:txBody>
          <a:bodyPr wrap="none">
            <a:spAutoFit/>
          </a:bodyPr>
          <a:lstStyle/>
          <a:p>
            <a:r>
              <a:rPr lang="en-GB" dirty="0">
                <a:hlinkClick r:id="rId10"/>
              </a:rPr>
              <a:t>https://www.youtube.com/watch?v=0FpVPegyww0</a:t>
            </a:r>
            <a:endParaRPr lang="en-GB" dirty="0"/>
          </a:p>
        </p:txBody>
      </p:sp>
      <p:pic>
        <p:nvPicPr>
          <p:cNvPr id="14" name="Picture 9">
            <a:extLst>
              <a:ext uri="{FF2B5EF4-FFF2-40B4-BE49-F238E27FC236}">
                <a16:creationId xmlns:a16="http://schemas.microsoft.com/office/drawing/2014/main" id="{FE5BA0C8-88C3-427D-B389-1C9C2C392933}"/>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520637" y="235677"/>
            <a:ext cx="434975" cy="422275"/>
          </a:xfrm>
          <a:prstGeom prst="rect">
            <a:avLst/>
          </a:prstGeom>
          <a:noFill/>
          <a:extLst>
            <a:ext uri="{909E8E84-426E-40DD-AFC4-6F175D3DCCD1}">
              <a14:hiddenFill xmlns:a14="http://schemas.microsoft.com/office/drawing/2010/main">
                <a:solidFill>
                  <a:srgbClr val="FFFFFF"/>
                </a:solidFill>
              </a14:hiddenFill>
            </a:ext>
          </a:extLst>
        </p:spPr>
      </p:pic>
      <p:pic>
        <p:nvPicPr>
          <p:cNvPr id="9218" name="Picture 2" descr="10 Things You Should Know About the Donner Party - HISTORY">
            <a:extLst>
              <a:ext uri="{FF2B5EF4-FFF2-40B4-BE49-F238E27FC236}">
                <a16:creationId xmlns:a16="http://schemas.microsoft.com/office/drawing/2014/main" id="{4A61AB0D-978A-4E98-83F3-799485E21FF7}"/>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7594588" y="1581318"/>
            <a:ext cx="3736253" cy="28494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626040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BF39FF47-2276-42E3-8B58-75E7269BBD77}"/>
              </a:ext>
            </a:extLst>
          </p:cNvPr>
          <p:cNvSpPr/>
          <p:nvPr/>
        </p:nvSpPr>
        <p:spPr>
          <a:xfrm>
            <a:off x="3812886" y="3288113"/>
            <a:ext cx="8166678" cy="3293209"/>
          </a:xfrm>
          <a:prstGeom prst="rect">
            <a:avLst/>
          </a:prstGeom>
          <a:ln w="38100">
            <a:solidFill>
              <a:srgbClr val="FFFF00"/>
            </a:solidFill>
          </a:ln>
        </p:spPr>
        <p:txBody>
          <a:bodyPr wrap="square">
            <a:spAutoFit/>
          </a:bodyPr>
          <a:lstStyle/>
          <a:p>
            <a:r>
              <a:rPr lang="en-GB" sz="1600" b="1" u="sng" dirty="0">
                <a:latin typeface="Calibri" panose="020F0502020204030204" pitchFamily="34" charset="0"/>
                <a:ea typeface="Calibri" panose="020F0502020204030204" pitchFamily="34" charset="0"/>
                <a:cs typeface="Times New Roman" panose="02020603050405020304" pitchFamily="18" charset="0"/>
              </a:rPr>
              <a:t>Q2- Why might the authors of interpretations A and B have a different interpretation about the Gold Rush? (4)</a:t>
            </a:r>
          </a:p>
          <a:p>
            <a:endParaRPr lang="en-GB" sz="1600" b="1" dirty="0">
              <a:latin typeface="Calibri" panose="020F0502020204030204" pitchFamily="34" charset="0"/>
              <a:cs typeface="Times New Roman" panose="02020603050405020304" pitchFamily="18" charset="0"/>
            </a:endParaRPr>
          </a:p>
          <a:p>
            <a:r>
              <a:rPr lang="en-GB" sz="1600" dirty="0">
                <a:latin typeface="Calibri" panose="020F0502020204030204" pitchFamily="34" charset="0"/>
                <a:cs typeface="Times New Roman" panose="02020603050405020304" pitchFamily="18" charset="0"/>
              </a:rPr>
              <a:t>1 paragraph- 5 minutes</a:t>
            </a:r>
            <a:br>
              <a:rPr lang="en-GB" sz="1600" dirty="0">
                <a:latin typeface="Calibri" panose="020F0502020204030204" pitchFamily="34" charset="0"/>
                <a:cs typeface="Times New Roman" panose="02020603050405020304" pitchFamily="18" charset="0"/>
              </a:rPr>
            </a:br>
            <a:endParaRPr lang="en-GB" sz="1600" dirty="0">
              <a:latin typeface="Calibri" panose="020F0502020204030204" pitchFamily="34" charset="0"/>
              <a:cs typeface="Times New Roman" panose="02020603050405020304" pitchFamily="18" charset="0"/>
            </a:endParaRPr>
          </a:p>
          <a:p>
            <a:r>
              <a:rPr lang="en-GB" sz="1600" dirty="0"/>
              <a:t>Explain what you can learn from the </a:t>
            </a:r>
            <a:r>
              <a:rPr lang="en-GB" sz="1600" b="1" u="sng" dirty="0">
                <a:solidFill>
                  <a:srgbClr val="FF0000"/>
                </a:solidFill>
              </a:rPr>
              <a:t>provenance- explain why it was written the way it was.</a:t>
            </a:r>
          </a:p>
          <a:p>
            <a:r>
              <a:rPr lang="en-GB" sz="1600" b="1" u="sng" dirty="0"/>
              <a:t>E.g. Why is it negative? Is it because of the time or the person who wrote it. Why?</a:t>
            </a:r>
          </a:p>
          <a:p>
            <a:endParaRPr lang="en-GB" sz="1600" dirty="0"/>
          </a:p>
          <a:p>
            <a:r>
              <a:rPr lang="en-GB" sz="1600" dirty="0"/>
              <a:t>POTATO helps us identify which parts of the provenance we want to talk about</a:t>
            </a:r>
          </a:p>
          <a:p>
            <a:r>
              <a:rPr lang="en-GB" sz="1600" dirty="0"/>
              <a:t>(</a:t>
            </a:r>
            <a:r>
              <a:rPr lang="en-GB" sz="1600" b="1" dirty="0"/>
              <a:t>P</a:t>
            </a:r>
            <a:r>
              <a:rPr lang="en-GB" sz="1600" dirty="0"/>
              <a:t>urpose,</a:t>
            </a:r>
            <a:r>
              <a:rPr lang="en-GB" sz="1600" b="1" dirty="0"/>
              <a:t> O</a:t>
            </a:r>
            <a:r>
              <a:rPr lang="en-GB" sz="1600" dirty="0"/>
              <a:t>rigin, </a:t>
            </a:r>
            <a:r>
              <a:rPr lang="en-GB" sz="1600" b="1" dirty="0"/>
              <a:t>T</a:t>
            </a:r>
            <a:r>
              <a:rPr lang="en-GB" sz="1600" dirty="0"/>
              <a:t>ype, </a:t>
            </a:r>
            <a:r>
              <a:rPr lang="en-GB" sz="1600" b="1" dirty="0"/>
              <a:t>A</a:t>
            </a:r>
            <a:r>
              <a:rPr lang="en-GB" sz="1600" dirty="0"/>
              <a:t>uthor, </a:t>
            </a:r>
            <a:r>
              <a:rPr lang="en-GB" sz="1600" b="1" dirty="0"/>
              <a:t>T</a:t>
            </a:r>
            <a:r>
              <a:rPr lang="en-GB" sz="1600" dirty="0"/>
              <a:t>ime, </a:t>
            </a:r>
            <a:r>
              <a:rPr lang="en-GB" sz="1600" b="1" dirty="0"/>
              <a:t>O</a:t>
            </a:r>
            <a:r>
              <a:rPr lang="en-GB" sz="1600" dirty="0"/>
              <a:t>bserver) </a:t>
            </a:r>
            <a:r>
              <a:rPr lang="en-GB" sz="1600" dirty="0">
                <a:solidFill>
                  <a:srgbClr val="FF0000"/>
                </a:solidFill>
              </a:rPr>
              <a:t>Choose 2 to discuss.</a:t>
            </a:r>
          </a:p>
          <a:p>
            <a:endParaRPr lang="en-GB" sz="1600" dirty="0"/>
          </a:p>
          <a:p>
            <a:r>
              <a:rPr lang="en-GB" sz="1600" dirty="0"/>
              <a:t>E.g. The author would be negative because they are…………and I know that</a:t>
            </a:r>
          </a:p>
          <a:p>
            <a:r>
              <a:rPr lang="en-GB" sz="1600" dirty="0"/>
              <a:t>E.g. The date means that…………………which would mean it was positive because….</a:t>
            </a:r>
          </a:p>
        </p:txBody>
      </p:sp>
      <p:sp>
        <p:nvSpPr>
          <p:cNvPr id="2" name="TextBox 1">
            <a:extLst>
              <a:ext uri="{FF2B5EF4-FFF2-40B4-BE49-F238E27FC236}">
                <a16:creationId xmlns:a16="http://schemas.microsoft.com/office/drawing/2014/main" id="{EC7962A2-574E-4D09-9058-4B2A803D7698}"/>
              </a:ext>
            </a:extLst>
          </p:cNvPr>
          <p:cNvSpPr txBox="1"/>
          <p:nvPr/>
        </p:nvSpPr>
        <p:spPr>
          <a:xfrm>
            <a:off x="212436" y="203200"/>
            <a:ext cx="2844800" cy="523220"/>
          </a:xfrm>
          <a:prstGeom prst="rect">
            <a:avLst/>
          </a:prstGeom>
          <a:noFill/>
        </p:spPr>
        <p:txBody>
          <a:bodyPr wrap="square" rtlCol="0">
            <a:spAutoFit/>
          </a:bodyPr>
          <a:lstStyle/>
          <a:p>
            <a:r>
              <a:rPr lang="en-GB" sz="2800" b="1" u="sng" dirty="0">
                <a:latin typeface="Century Gothic" panose="020B0502020202020204" pitchFamily="34" charset="0"/>
              </a:rPr>
              <a:t>Task 7</a:t>
            </a:r>
          </a:p>
        </p:txBody>
      </p:sp>
      <p:pic>
        <p:nvPicPr>
          <p:cNvPr id="3" name="Picture 2">
            <a:hlinkClick r:id="rId2" action="ppaction://hlinksldjump"/>
            <a:extLst>
              <a:ext uri="{FF2B5EF4-FFF2-40B4-BE49-F238E27FC236}">
                <a16:creationId xmlns:a16="http://schemas.microsoft.com/office/drawing/2014/main" id="{EF12EDE9-8DCC-4107-BCEE-3534EC57923B}"/>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flipH="1">
            <a:off x="11330841" y="6108045"/>
            <a:ext cx="738332" cy="590666"/>
          </a:xfrm>
          <a:prstGeom prst="rect">
            <a:avLst/>
          </a:prstGeom>
        </p:spPr>
      </p:pic>
      <p:sp>
        <p:nvSpPr>
          <p:cNvPr id="4" name="TextBox 3">
            <a:extLst>
              <a:ext uri="{FF2B5EF4-FFF2-40B4-BE49-F238E27FC236}">
                <a16:creationId xmlns:a16="http://schemas.microsoft.com/office/drawing/2014/main" id="{073D182A-DB6A-4B19-B963-CE2E57B2DD8D}"/>
              </a:ext>
            </a:extLst>
          </p:cNvPr>
          <p:cNvSpPr txBox="1"/>
          <p:nvPr/>
        </p:nvSpPr>
        <p:spPr>
          <a:xfrm>
            <a:off x="11330841" y="6640893"/>
            <a:ext cx="738332" cy="261610"/>
          </a:xfrm>
          <a:prstGeom prst="rect">
            <a:avLst/>
          </a:prstGeom>
          <a:noFill/>
        </p:spPr>
        <p:txBody>
          <a:bodyPr wrap="square" rtlCol="0">
            <a:spAutoFit/>
          </a:bodyPr>
          <a:lstStyle/>
          <a:p>
            <a:pPr algn="ctr"/>
            <a:r>
              <a:rPr lang="en-GB" sz="1100" b="1" dirty="0">
                <a:solidFill>
                  <a:srgbClr val="FF0000"/>
                </a:solidFill>
              </a:rPr>
              <a:t>Click me!</a:t>
            </a:r>
          </a:p>
        </p:txBody>
      </p:sp>
      <p:sp>
        <p:nvSpPr>
          <p:cNvPr id="5" name="Text Box 2">
            <a:extLst>
              <a:ext uri="{FF2B5EF4-FFF2-40B4-BE49-F238E27FC236}">
                <a16:creationId xmlns:a16="http://schemas.microsoft.com/office/drawing/2014/main" id="{B392248E-5E92-4AF1-9F3C-8EB968CB5345}"/>
              </a:ext>
            </a:extLst>
          </p:cNvPr>
          <p:cNvSpPr txBox="1">
            <a:spLocks noChangeArrowheads="1"/>
          </p:cNvSpPr>
          <p:nvPr/>
        </p:nvSpPr>
        <p:spPr bwMode="auto">
          <a:xfrm>
            <a:off x="212436" y="860425"/>
            <a:ext cx="3295650" cy="3105150"/>
          </a:xfrm>
          <a:prstGeom prst="rect">
            <a:avLst/>
          </a:prstGeom>
          <a:solidFill>
            <a:schemeClr val="bg2"/>
          </a:solidFill>
          <a:ln w="9525">
            <a:solidFill>
              <a:srgbClr val="000000"/>
            </a:solidFill>
            <a:miter lim="800000"/>
            <a:headEnd/>
            <a:tailEnd/>
          </a:ln>
        </p:spPr>
        <p:txBody>
          <a:bodyPr rot="0" vert="horz" wrap="square" lIns="91440" tIns="45720" rIns="91440" bIns="45720" anchor="t" anchorCtr="0">
            <a:noAutofit/>
          </a:bodyPr>
          <a:lstStyle/>
          <a:p>
            <a:pPr>
              <a:lnSpc>
                <a:spcPct val="107000"/>
              </a:lnSpc>
              <a:spcAft>
                <a:spcPts val="800"/>
              </a:spcAft>
            </a:pPr>
            <a:r>
              <a:rPr lang="en-GB" sz="1400" b="1" u="sng" dirty="0">
                <a:effectLst/>
                <a:latin typeface="Calibri" panose="020F0502020204030204" pitchFamily="34" charset="0"/>
                <a:ea typeface="Calibri" panose="020F0502020204030204" pitchFamily="34" charset="0"/>
                <a:cs typeface="Times New Roman" panose="02020603050405020304" pitchFamily="18" charset="0"/>
              </a:rPr>
              <a:t>Interpretation A</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400" dirty="0">
                <a:effectLst/>
                <a:latin typeface="Calibri" panose="020F0502020204030204" pitchFamily="34" charset="0"/>
                <a:ea typeface="Calibri" panose="020F0502020204030204" pitchFamily="34" charset="0"/>
                <a:cs typeface="Times New Roman" panose="02020603050405020304" pitchFamily="18" charset="0"/>
              </a:rPr>
              <a:t>I looked for a moment; frenzy seized my soul; unbidden my legs performed entirely new movements of polka steps. Houses were too small for me to stay in…piles of gold rose up before me at every step, castles of marble, dazzling the eye with their rich appliances…in short, I had a violent attack of gold fever.</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200" i="1" dirty="0">
                <a:solidFill>
                  <a:srgbClr val="FF0000"/>
                </a:solidFill>
                <a:effectLst/>
                <a:latin typeface="Century Gothic" panose="020B0502020202020204" pitchFamily="34" charset="0"/>
                <a:ea typeface="Calibri" panose="020F0502020204030204" pitchFamily="34" charset="0"/>
                <a:cs typeface="Times New Roman" panose="02020603050405020304" pitchFamily="18" charset="0"/>
              </a:rPr>
              <a:t>A San Francisco man writing about his reaction to the news gold had been discovered in California, 1848</a:t>
            </a:r>
            <a:endParaRPr lang="en-GB" sz="11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 name="Text Box 2">
            <a:extLst>
              <a:ext uri="{FF2B5EF4-FFF2-40B4-BE49-F238E27FC236}">
                <a16:creationId xmlns:a16="http://schemas.microsoft.com/office/drawing/2014/main" id="{67E3E2F6-7B0F-45C8-B96F-467518E5B525}"/>
              </a:ext>
            </a:extLst>
          </p:cNvPr>
          <p:cNvSpPr txBox="1">
            <a:spLocks noChangeArrowheads="1"/>
          </p:cNvSpPr>
          <p:nvPr/>
        </p:nvSpPr>
        <p:spPr bwMode="auto">
          <a:xfrm>
            <a:off x="212436" y="4099580"/>
            <a:ext cx="3295650" cy="2599131"/>
          </a:xfrm>
          <a:prstGeom prst="rect">
            <a:avLst/>
          </a:prstGeom>
          <a:solidFill>
            <a:schemeClr val="bg2"/>
          </a:solidFill>
          <a:ln w="9525">
            <a:solidFill>
              <a:srgbClr val="000000"/>
            </a:solidFill>
            <a:miter lim="800000"/>
            <a:headEnd/>
            <a:tailEnd/>
          </a:ln>
        </p:spPr>
        <p:txBody>
          <a:bodyPr rot="0" vert="horz" wrap="square" lIns="91440" tIns="45720" rIns="91440" bIns="45720" anchor="t" anchorCtr="0">
            <a:noAutofit/>
          </a:bodyPr>
          <a:lstStyle/>
          <a:p>
            <a:pPr>
              <a:lnSpc>
                <a:spcPct val="107000"/>
              </a:lnSpc>
              <a:spcAft>
                <a:spcPts val="800"/>
              </a:spcAft>
            </a:pPr>
            <a:r>
              <a:rPr lang="en-GB" sz="1400" b="1" u="sng" dirty="0">
                <a:effectLst/>
                <a:latin typeface="Calibri" panose="020F0502020204030204" pitchFamily="34" charset="0"/>
                <a:ea typeface="Calibri" panose="020F0502020204030204" pitchFamily="34" charset="0"/>
                <a:cs typeface="Times New Roman" panose="02020603050405020304" pitchFamily="18" charset="0"/>
              </a:rPr>
              <a:t>Interpretation B</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400" dirty="0">
                <a:effectLst/>
                <a:latin typeface="Calibri" panose="020F0502020204030204" pitchFamily="34" charset="0"/>
                <a:ea typeface="Calibri" panose="020F0502020204030204" pitchFamily="34" charset="0"/>
                <a:cs typeface="Times New Roman" panose="02020603050405020304" pitchFamily="18" charset="0"/>
              </a:rPr>
              <a:t>All hopes of making a fortune in California are lost sight of in 99 cases out of 100, and the almost universal feeling is to get home. It is truly heart-rending to witness the general despondency which exists among miners, and to see brave men shed tears at their hopeless condition.</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200" i="1" dirty="0">
                <a:solidFill>
                  <a:srgbClr val="FF0000"/>
                </a:solidFill>
                <a:effectLst/>
                <a:latin typeface="Century Gothic" panose="020B0502020202020204" pitchFamily="34" charset="0"/>
                <a:ea typeface="Calibri" panose="020F0502020204030204" pitchFamily="34" charset="0"/>
                <a:cs typeface="Times New Roman" panose="02020603050405020304" pitchFamily="18" charset="0"/>
              </a:rPr>
              <a:t>Letter from a gold miner in California, back to his brother in New York, 1849</a:t>
            </a:r>
            <a:endParaRPr lang="en-GB" sz="11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7" name="Rectangle 6">
            <a:extLst>
              <a:ext uri="{FF2B5EF4-FFF2-40B4-BE49-F238E27FC236}">
                <a16:creationId xmlns:a16="http://schemas.microsoft.com/office/drawing/2014/main" id="{5A39A858-96C0-42EF-8704-7253D4E66B99}"/>
              </a:ext>
            </a:extLst>
          </p:cNvPr>
          <p:cNvSpPr/>
          <p:nvPr/>
        </p:nvSpPr>
        <p:spPr>
          <a:xfrm>
            <a:off x="3812886" y="111341"/>
            <a:ext cx="8166678" cy="3046988"/>
          </a:xfrm>
          <a:prstGeom prst="rect">
            <a:avLst/>
          </a:prstGeom>
          <a:ln w="38100">
            <a:solidFill>
              <a:srgbClr val="7030A0"/>
            </a:solidFill>
          </a:ln>
        </p:spPr>
        <p:txBody>
          <a:bodyPr wrap="square">
            <a:spAutoFit/>
          </a:bodyPr>
          <a:lstStyle/>
          <a:p>
            <a:r>
              <a:rPr lang="en-GB" sz="1600" b="1" u="sng" dirty="0">
                <a:latin typeface="Calibri" panose="020F0502020204030204" pitchFamily="34" charset="0"/>
                <a:ea typeface="Calibri" panose="020F0502020204030204" pitchFamily="34" charset="0"/>
                <a:cs typeface="Times New Roman" panose="02020603050405020304" pitchFamily="18" charset="0"/>
              </a:rPr>
              <a:t>Q1- How does interpretation B differ from interpretation A about the Gold Rush? (4)</a:t>
            </a:r>
          </a:p>
          <a:p>
            <a:endParaRPr lang="en-GB" sz="1600" b="1" u="sng" dirty="0">
              <a:latin typeface="Calibri" panose="020F0502020204030204" pitchFamily="34" charset="0"/>
              <a:ea typeface="Calibri" panose="020F0502020204030204" pitchFamily="34" charset="0"/>
              <a:cs typeface="Times New Roman" panose="02020603050405020304" pitchFamily="18" charset="0"/>
            </a:endParaRPr>
          </a:p>
          <a:p>
            <a:r>
              <a:rPr lang="en-GB" sz="1600" dirty="0">
                <a:latin typeface="Calibri" panose="020F0502020204030204" pitchFamily="34" charset="0"/>
                <a:ea typeface="Calibri" panose="020F0502020204030204" pitchFamily="34" charset="0"/>
                <a:cs typeface="Times New Roman" panose="02020603050405020304" pitchFamily="18" charset="0"/>
              </a:rPr>
              <a:t>1 paragraph- 5 minutes</a:t>
            </a:r>
          </a:p>
          <a:p>
            <a:r>
              <a:rPr lang="en-GB" sz="1600" dirty="0">
                <a:latin typeface="Calibri" panose="020F0502020204030204" pitchFamily="34" charset="0"/>
                <a:ea typeface="Calibri" panose="020F0502020204030204" pitchFamily="34" charset="0"/>
                <a:cs typeface="Times New Roman" panose="02020603050405020304" pitchFamily="18" charset="0"/>
              </a:rPr>
              <a:t>Explain what you can learn from the sources about the gold rush.</a:t>
            </a:r>
          </a:p>
          <a:p>
            <a:endParaRPr lang="en-GB" sz="1600" b="1" u="sng" dirty="0">
              <a:latin typeface="Calibri" panose="020F0502020204030204" pitchFamily="34" charset="0"/>
              <a:ea typeface="Calibri" panose="020F0502020204030204" pitchFamily="34" charset="0"/>
              <a:cs typeface="Times New Roman" panose="02020603050405020304" pitchFamily="18" charset="0"/>
            </a:endParaRPr>
          </a:p>
          <a:p>
            <a:r>
              <a:rPr lang="en-GB" sz="1600" b="1" u="sng" dirty="0">
                <a:latin typeface="Calibri" panose="020F0502020204030204" pitchFamily="34" charset="0"/>
                <a:ea typeface="Calibri" panose="020F0502020204030204" pitchFamily="34" charset="0"/>
                <a:cs typeface="Times New Roman" panose="02020603050405020304" pitchFamily="18" charset="0"/>
              </a:rPr>
              <a:t>Writing frame:</a:t>
            </a:r>
          </a:p>
          <a:p>
            <a:endParaRPr lang="en-GB" sz="1600" b="1" u="sng" dirty="0">
              <a:latin typeface="Calibri" panose="020F0502020204030204" pitchFamily="34" charset="0"/>
              <a:ea typeface="Calibri" panose="020F0502020204030204" pitchFamily="34" charset="0"/>
              <a:cs typeface="Times New Roman" panose="02020603050405020304" pitchFamily="18" charset="0"/>
            </a:endParaRPr>
          </a:p>
          <a:p>
            <a:r>
              <a:rPr lang="en-GB" sz="1600" dirty="0">
                <a:latin typeface="Calibri" panose="020F0502020204030204" pitchFamily="34" charset="0"/>
                <a:cs typeface="Times New Roman" panose="02020603050405020304" pitchFamily="18" charset="0"/>
              </a:rPr>
              <a:t>Interpretation A says, ‘…………………………………..’ This leads me to infer that the gold rush was……………………………..Another thing is states is ‘………………….’ This suggests……………………</a:t>
            </a:r>
          </a:p>
          <a:p>
            <a:r>
              <a:rPr lang="en-GB" sz="1600" dirty="0">
                <a:latin typeface="Calibri" panose="020F0502020204030204" pitchFamily="34" charset="0"/>
                <a:cs typeface="Times New Roman" panose="02020603050405020304" pitchFamily="18" charset="0"/>
              </a:rPr>
              <a:t>Interpretation B is different because it says , ‘…………………………………..’ This leads me to infer that the gold rush was……………………………..Another thing is states is ‘………………….’ This also suggests……………………</a:t>
            </a:r>
            <a:endParaRPr lang="en-GB" sz="1600" dirty="0"/>
          </a:p>
        </p:txBody>
      </p:sp>
      <p:sp>
        <p:nvSpPr>
          <p:cNvPr id="8" name="Oval 7">
            <a:extLst>
              <a:ext uri="{FF2B5EF4-FFF2-40B4-BE49-F238E27FC236}">
                <a16:creationId xmlns:a16="http://schemas.microsoft.com/office/drawing/2014/main" id="{FC6B3613-4B18-4FD8-BE5C-F5FD52400CBD}"/>
              </a:ext>
            </a:extLst>
          </p:cNvPr>
          <p:cNvSpPr/>
          <p:nvPr/>
        </p:nvSpPr>
        <p:spPr>
          <a:xfrm>
            <a:off x="10169236" y="680614"/>
            <a:ext cx="1322665" cy="954221"/>
          </a:xfrm>
          <a:prstGeom prst="ellipse">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u="sng" dirty="0">
                <a:solidFill>
                  <a:schemeClr val="tx1"/>
                </a:solidFill>
              </a:rPr>
              <a:t>Content only!</a:t>
            </a:r>
          </a:p>
        </p:txBody>
      </p:sp>
      <p:sp>
        <p:nvSpPr>
          <p:cNvPr id="10" name="Oval 9">
            <a:extLst>
              <a:ext uri="{FF2B5EF4-FFF2-40B4-BE49-F238E27FC236}">
                <a16:creationId xmlns:a16="http://schemas.microsoft.com/office/drawing/2014/main" id="{91B25A3D-C1CC-4512-9976-91926637D6E1}"/>
              </a:ext>
            </a:extLst>
          </p:cNvPr>
          <p:cNvSpPr/>
          <p:nvPr/>
        </p:nvSpPr>
        <p:spPr>
          <a:xfrm>
            <a:off x="8331200" y="3717581"/>
            <a:ext cx="3288145" cy="726420"/>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u="sng" dirty="0">
                <a:solidFill>
                  <a:schemeClr val="tx1"/>
                </a:solidFill>
              </a:rPr>
              <a:t>Provenance only! Shown in </a:t>
            </a:r>
            <a:r>
              <a:rPr lang="en-GB" sz="1400" b="1" u="sng" dirty="0">
                <a:solidFill>
                  <a:srgbClr val="FF0000"/>
                </a:solidFill>
              </a:rPr>
              <a:t>red </a:t>
            </a:r>
            <a:r>
              <a:rPr lang="en-GB" sz="1400" b="1" u="sng" dirty="0">
                <a:solidFill>
                  <a:schemeClr val="tx1"/>
                </a:solidFill>
              </a:rPr>
              <a:t>in the source.</a:t>
            </a:r>
            <a:endParaRPr lang="en-GB" sz="1400" b="1" u="sng" dirty="0">
              <a:solidFill>
                <a:srgbClr val="FF0000"/>
              </a:solidFill>
            </a:endParaRPr>
          </a:p>
        </p:txBody>
      </p:sp>
      <p:pic>
        <p:nvPicPr>
          <p:cNvPr id="11" name="Picture 10">
            <a:extLst>
              <a:ext uri="{FF2B5EF4-FFF2-40B4-BE49-F238E27FC236}">
                <a16:creationId xmlns:a16="http://schemas.microsoft.com/office/drawing/2014/main" id="{93552D1E-88D6-4076-AC5D-B5AF3EDF6DBD}"/>
              </a:ext>
            </a:extLst>
          </p:cNvPr>
          <p:cNvPicPr/>
          <p:nvPr/>
        </p:nvPicPr>
        <p:blipFill rotWithShape="1">
          <a:blip r:embed="rId5">
            <a:extLst>
              <a:ext uri="{28A0092B-C50C-407E-A947-70E740481C1C}">
                <a14:useLocalDpi xmlns:a14="http://schemas.microsoft.com/office/drawing/2010/main" val="0"/>
              </a:ext>
            </a:extLst>
          </a:blip>
          <a:srcRect l="43249" t="54258" r="52456" b="37013"/>
          <a:stretch/>
        </p:blipFill>
        <p:spPr bwMode="auto">
          <a:xfrm>
            <a:off x="1540162" y="250806"/>
            <a:ext cx="434975" cy="475614"/>
          </a:xfrm>
          <a:prstGeom prst="rect">
            <a:avLst/>
          </a:prstGeom>
          <a:noFill/>
          <a:ln>
            <a:noFill/>
          </a:ln>
          <a:extLst>
            <a:ext uri="{53640926-AAD7-44D8-BBD7-CCE9431645EC}">
              <a14:shadowObscured xmlns:a14="http://schemas.microsoft.com/office/drawing/2010/main"/>
            </a:ext>
          </a:extLst>
        </p:spPr>
      </p:pic>
      <p:sp>
        <p:nvSpPr>
          <p:cNvPr id="12" name="Rectangle 11">
            <a:extLst>
              <a:ext uri="{FF2B5EF4-FFF2-40B4-BE49-F238E27FC236}">
                <a16:creationId xmlns:a16="http://schemas.microsoft.com/office/drawing/2014/main" id="{29AF5FFD-00B2-4F51-A0C2-9044BDA4FBA2}"/>
              </a:ext>
            </a:extLst>
          </p:cNvPr>
          <p:cNvSpPr/>
          <p:nvPr/>
        </p:nvSpPr>
        <p:spPr>
          <a:xfrm>
            <a:off x="5096692" y="6526951"/>
            <a:ext cx="4878580" cy="375552"/>
          </a:xfrm>
          <a:prstGeom prst="rect">
            <a:avLst/>
          </a:prstGeom>
        </p:spPr>
        <p:txBody>
          <a:bodyPr wrap="none">
            <a:spAutoFit/>
          </a:bodyPr>
          <a:lstStyle/>
          <a:p>
            <a:pPr>
              <a:lnSpc>
                <a:spcPct val="107000"/>
              </a:lnSpc>
              <a:spcAft>
                <a:spcPts val="800"/>
              </a:spcAft>
            </a:pPr>
            <a:r>
              <a:rPr lang="en-GB" u="sng" dirty="0">
                <a:solidFill>
                  <a:srgbClr val="0000FF"/>
                </a:solidFill>
                <a:latin typeface="Calibri" panose="020F0502020204030204" pitchFamily="34" charset="0"/>
                <a:ea typeface="Calibri" panose="020F0502020204030204" pitchFamily="34" charset="0"/>
                <a:cs typeface="Times New Roman" panose="02020603050405020304" pitchFamily="18" charset="0"/>
                <a:hlinkClick r:id="rId6"/>
              </a:rPr>
              <a:t>https://www.youtube.com/watch?v=iydRkC0gMZI</a:t>
            </a:r>
            <a:endParaRPr lang="en-GB" dirty="0">
              <a:latin typeface="Calibri" panose="020F0502020204030204" pitchFamily="34" charset="0"/>
              <a:ea typeface="Calibri" panose="020F0502020204030204" pitchFamily="34" charset="0"/>
              <a:cs typeface="Times New Roman" panose="02020603050405020304" pitchFamily="18" charset="0"/>
            </a:endParaRPr>
          </a:p>
        </p:txBody>
      </p:sp>
      <p:pic>
        <p:nvPicPr>
          <p:cNvPr id="13" name="Picture 12">
            <a:extLst>
              <a:ext uri="{FF2B5EF4-FFF2-40B4-BE49-F238E27FC236}">
                <a16:creationId xmlns:a16="http://schemas.microsoft.com/office/drawing/2014/main" id="{1D20632C-DDE4-4C51-9B23-FDEE12D61BFE}"/>
              </a:ext>
            </a:extLst>
          </p:cNvPr>
          <p:cNvPicPr>
            <a:picLocks noChangeAspect="1"/>
          </p:cNvPicPr>
          <p:nvPr/>
        </p:nvPicPr>
        <p:blipFill>
          <a:blip r:embed="rId7">
            <a:extLst>
              <a:ext uri="{28A0092B-C50C-407E-A947-70E740481C1C}">
                <a14:useLocalDpi xmlns:a14="http://schemas.microsoft.com/office/drawing/2010/main" val="0"/>
              </a:ext>
              <a:ext uri="{837473B0-CC2E-450A-ABE3-18F120FF3D39}">
                <a1611:picAttrSrcUrl xmlns:a1611="http://schemas.microsoft.com/office/drawing/2016/11/main" r:id="rId8"/>
              </a:ext>
            </a:extLst>
          </a:blip>
          <a:stretch>
            <a:fillRect/>
          </a:stretch>
        </p:blipFill>
        <p:spPr>
          <a:xfrm>
            <a:off x="4907654" y="6540301"/>
            <a:ext cx="189038" cy="297178"/>
          </a:xfrm>
          <a:prstGeom prst="rect">
            <a:avLst/>
          </a:prstGeom>
        </p:spPr>
      </p:pic>
      <p:pic>
        <p:nvPicPr>
          <p:cNvPr id="14" name="Picture 13">
            <a:extLst>
              <a:ext uri="{FF2B5EF4-FFF2-40B4-BE49-F238E27FC236}">
                <a16:creationId xmlns:a16="http://schemas.microsoft.com/office/drawing/2014/main" id="{FF91AC28-2631-4D0E-AEF1-EB8C8D0E5F4F}"/>
              </a:ext>
            </a:extLst>
          </p:cNvPr>
          <p:cNvPicPr>
            <a:picLocks noChangeAspect="1"/>
          </p:cNvPicPr>
          <p:nvPr/>
        </p:nvPicPr>
        <p:blipFill>
          <a:blip r:embed="rId9">
            <a:extLst>
              <a:ext uri="{28A0092B-C50C-407E-A947-70E740481C1C}">
                <a14:useLocalDpi xmlns:a14="http://schemas.microsoft.com/office/drawing/2010/main" val="0"/>
              </a:ext>
              <a:ext uri="{837473B0-CC2E-450A-ABE3-18F120FF3D39}">
                <a1611:picAttrSrcUrl xmlns:a1611="http://schemas.microsoft.com/office/drawing/2016/11/main" r:id="rId10"/>
              </a:ext>
            </a:extLst>
          </a:blip>
          <a:stretch>
            <a:fillRect/>
          </a:stretch>
        </p:blipFill>
        <p:spPr>
          <a:xfrm>
            <a:off x="5818005" y="536622"/>
            <a:ext cx="379596" cy="379596"/>
          </a:xfrm>
          <a:prstGeom prst="rect">
            <a:avLst/>
          </a:prstGeom>
        </p:spPr>
      </p:pic>
      <p:pic>
        <p:nvPicPr>
          <p:cNvPr id="15" name="Picture 14">
            <a:extLst>
              <a:ext uri="{FF2B5EF4-FFF2-40B4-BE49-F238E27FC236}">
                <a16:creationId xmlns:a16="http://schemas.microsoft.com/office/drawing/2014/main" id="{B602E504-B2DA-4D91-BE6C-E5339126C5C1}"/>
              </a:ext>
            </a:extLst>
          </p:cNvPr>
          <p:cNvPicPr>
            <a:picLocks noChangeAspect="1"/>
          </p:cNvPicPr>
          <p:nvPr/>
        </p:nvPicPr>
        <p:blipFill>
          <a:blip r:embed="rId9">
            <a:extLst>
              <a:ext uri="{28A0092B-C50C-407E-A947-70E740481C1C}">
                <a14:useLocalDpi xmlns:a14="http://schemas.microsoft.com/office/drawing/2010/main" val="0"/>
              </a:ext>
              <a:ext uri="{837473B0-CC2E-450A-ABE3-18F120FF3D39}">
                <a1611:picAttrSrcUrl xmlns:a1611="http://schemas.microsoft.com/office/drawing/2016/11/main" r:id="rId10"/>
              </a:ext>
            </a:extLst>
          </a:blip>
          <a:stretch>
            <a:fillRect/>
          </a:stretch>
        </p:blipFill>
        <p:spPr>
          <a:xfrm>
            <a:off x="5818005" y="3988801"/>
            <a:ext cx="379596" cy="379596"/>
          </a:xfrm>
          <a:prstGeom prst="rect">
            <a:avLst/>
          </a:prstGeom>
        </p:spPr>
      </p:pic>
    </p:spTree>
    <p:extLst>
      <p:ext uri="{BB962C8B-B14F-4D97-AF65-F5344CB8AC3E}">
        <p14:creationId xmlns:p14="http://schemas.microsoft.com/office/powerpoint/2010/main" val="22769919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C7962A2-574E-4D09-9058-4B2A803D7698}"/>
              </a:ext>
            </a:extLst>
          </p:cNvPr>
          <p:cNvSpPr txBox="1"/>
          <p:nvPr/>
        </p:nvSpPr>
        <p:spPr>
          <a:xfrm>
            <a:off x="212436" y="203200"/>
            <a:ext cx="2844800" cy="523220"/>
          </a:xfrm>
          <a:prstGeom prst="rect">
            <a:avLst/>
          </a:prstGeom>
          <a:noFill/>
        </p:spPr>
        <p:txBody>
          <a:bodyPr wrap="square" rtlCol="0">
            <a:spAutoFit/>
          </a:bodyPr>
          <a:lstStyle/>
          <a:p>
            <a:r>
              <a:rPr lang="en-GB" sz="2800" b="1" u="sng" dirty="0">
                <a:latin typeface="Century Gothic" panose="020B0502020202020204" pitchFamily="34" charset="0"/>
              </a:rPr>
              <a:t>Task 8</a:t>
            </a:r>
          </a:p>
        </p:txBody>
      </p:sp>
      <p:pic>
        <p:nvPicPr>
          <p:cNvPr id="3" name="Picture 2">
            <a:hlinkClick r:id="rId2" action="ppaction://hlinksldjump"/>
            <a:extLst>
              <a:ext uri="{FF2B5EF4-FFF2-40B4-BE49-F238E27FC236}">
                <a16:creationId xmlns:a16="http://schemas.microsoft.com/office/drawing/2014/main" id="{4B8C9D95-BD49-47C2-996B-4810F319F1F3}"/>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flipH="1">
            <a:off x="11330841" y="6098809"/>
            <a:ext cx="738332" cy="590666"/>
          </a:xfrm>
          <a:prstGeom prst="rect">
            <a:avLst/>
          </a:prstGeom>
        </p:spPr>
      </p:pic>
      <p:sp>
        <p:nvSpPr>
          <p:cNvPr id="4" name="TextBox 3">
            <a:extLst>
              <a:ext uri="{FF2B5EF4-FFF2-40B4-BE49-F238E27FC236}">
                <a16:creationId xmlns:a16="http://schemas.microsoft.com/office/drawing/2014/main" id="{606E4E84-4655-491A-A04F-D11B069A4BE1}"/>
              </a:ext>
            </a:extLst>
          </p:cNvPr>
          <p:cNvSpPr txBox="1"/>
          <p:nvPr/>
        </p:nvSpPr>
        <p:spPr>
          <a:xfrm>
            <a:off x="11330841" y="6631657"/>
            <a:ext cx="738332" cy="261610"/>
          </a:xfrm>
          <a:prstGeom prst="rect">
            <a:avLst/>
          </a:prstGeom>
          <a:noFill/>
        </p:spPr>
        <p:txBody>
          <a:bodyPr wrap="square" rtlCol="0">
            <a:spAutoFit/>
          </a:bodyPr>
          <a:lstStyle/>
          <a:p>
            <a:pPr algn="ctr"/>
            <a:r>
              <a:rPr lang="en-GB" sz="1100" b="1" dirty="0">
                <a:solidFill>
                  <a:srgbClr val="FF0000"/>
                </a:solidFill>
              </a:rPr>
              <a:t>Click me!</a:t>
            </a:r>
          </a:p>
        </p:txBody>
      </p:sp>
      <p:sp>
        <p:nvSpPr>
          <p:cNvPr id="5" name="Text Box 2">
            <a:extLst>
              <a:ext uri="{FF2B5EF4-FFF2-40B4-BE49-F238E27FC236}">
                <a16:creationId xmlns:a16="http://schemas.microsoft.com/office/drawing/2014/main" id="{A3CDEBFA-3F7D-4A5F-8BF2-DA75AEE15B64}"/>
              </a:ext>
            </a:extLst>
          </p:cNvPr>
          <p:cNvSpPr txBox="1">
            <a:spLocks noChangeArrowheads="1"/>
          </p:cNvSpPr>
          <p:nvPr/>
        </p:nvSpPr>
        <p:spPr bwMode="auto">
          <a:xfrm>
            <a:off x="212436" y="860425"/>
            <a:ext cx="3295650" cy="3105150"/>
          </a:xfrm>
          <a:prstGeom prst="rect">
            <a:avLst/>
          </a:prstGeom>
          <a:solidFill>
            <a:schemeClr val="bg2"/>
          </a:solidFill>
          <a:ln w="9525">
            <a:solidFill>
              <a:srgbClr val="000000"/>
            </a:solidFill>
            <a:miter lim="800000"/>
            <a:headEnd/>
            <a:tailEnd/>
          </a:ln>
        </p:spPr>
        <p:txBody>
          <a:bodyPr rot="0" vert="horz" wrap="square" lIns="91440" tIns="45720" rIns="91440" bIns="45720" anchor="t" anchorCtr="0">
            <a:noAutofit/>
          </a:bodyPr>
          <a:lstStyle/>
          <a:p>
            <a:pPr>
              <a:lnSpc>
                <a:spcPct val="107000"/>
              </a:lnSpc>
              <a:spcAft>
                <a:spcPts val="800"/>
              </a:spcAft>
            </a:pPr>
            <a:r>
              <a:rPr lang="en-GB" sz="1400" b="1" u="sng" dirty="0">
                <a:effectLst/>
                <a:latin typeface="Calibri" panose="020F0502020204030204" pitchFamily="34" charset="0"/>
                <a:ea typeface="Calibri" panose="020F0502020204030204" pitchFamily="34" charset="0"/>
                <a:cs typeface="Times New Roman" panose="02020603050405020304" pitchFamily="18" charset="0"/>
              </a:rPr>
              <a:t>Interpretation A</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400" dirty="0">
                <a:effectLst/>
                <a:latin typeface="Calibri" panose="020F0502020204030204" pitchFamily="34" charset="0"/>
                <a:ea typeface="Calibri" panose="020F0502020204030204" pitchFamily="34" charset="0"/>
                <a:cs typeface="Times New Roman" panose="02020603050405020304" pitchFamily="18" charset="0"/>
              </a:rPr>
              <a:t>I looked for a moment; frenzy seized my soul; unbidden my legs performed entirely new movements of polka steps. Houses were too small for me to stay in…piles of gold rose up before me at every step, castles of marble, dazzling the eye with their rich appliances…in short, I had a violent attack of gold fever.</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200" i="1" dirty="0">
                <a:effectLst/>
                <a:latin typeface="Century Gothic" panose="020B0502020202020204" pitchFamily="34" charset="0"/>
                <a:ea typeface="Calibri" panose="020F0502020204030204" pitchFamily="34" charset="0"/>
                <a:cs typeface="Times New Roman" panose="02020603050405020304" pitchFamily="18" charset="0"/>
              </a:rPr>
              <a:t>A San Francisco man writing about his reaction to the news gold had been discovered in California, 1848</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 name="Text Box 2">
            <a:extLst>
              <a:ext uri="{FF2B5EF4-FFF2-40B4-BE49-F238E27FC236}">
                <a16:creationId xmlns:a16="http://schemas.microsoft.com/office/drawing/2014/main" id="{65F87825-08B3-44C0-B589-669D2834DE34}"/>
              </a:ext>
            </a:extLst>
          </p:cNvPr>
          <p:cNvSpPr txBox="1">
            <a:spLocks noChangeArrowheads="1"/>
          </p:cNvSpPr>
          <p:nvPr/>
        </p:nvSpPr>
        <p:spPr bwMode="auto">
          <a:xfrm>
            <a:off x="212436" y="4099580"/>
            <a:ext cx="3295650" cy="2599131"/>
          </a:xfrm>
          <a:prstGeom prst="rect">
            <a:avLst/>
          </a:prstGeom>
          <a:solidFill>
            <a:schemeClr val="bg2"/>
          </a:solidFill>
          <a:ln w="9525">
            <a:solidFill>
              <a:srgbClr val="000000"/>
            </a:solidFill>
            <a:miter lim="800000"/>
            <a:headEnd/>
            <a:tailEnd/>
          </a:ln>
        </p:spPr>
        <p:txBody>
          <a:bodyPr rot="0" vert="horz" wrap="square" lIns="91440" tIns="45720" rIns="91440" bIns="45720" anchor="t" anchorCtr="0">
            <a:noAutofit/>
          </a:bodyPr>
          <a:lstStyle/>
          <a:p>
            <a:pPr>
              <a:lnSpc>
                <a:spcPct val="107000"/>
              </a:lnSpc>
              <a:spcAft>
                <a:spcPts val="800"/>
              </a:spcAft>
            </a:pPr>
            <a:r>
              <a:rPr lang="en-GB" sz="1400" b="1" u="sng" dirty="0">
                <a:effectLst/>
                <a:latin typeface="Calibri" panose="020F0502020204030204" pitchFamily="34" charset="0"/>
                <a:ea typeface="Calibri" panose="020F0502020204030204" pitchFamily="34" charset="0"/>
                <a:cs typeface="Times New Roman" panose="02020603050405020304" pitchFamily="18" charset="0"/>
              </a:rPr>
              <a:t>Interpretation B</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400" dirty="0">
                <a:effectLst/>
                <a:latin typeface="Calibri" panose="020F0502020204030204" pitchFamily="34" charset="0"/>
                <a:ea typeface="Calibri" panose="020F0502020204030204" pitchFamily="34" charset="0"/>
                <a:cs typeface="Times New Roman" panose="02020603050405020304" pitchFamily="18" charset="0"/>
              </a:rPr>
              <a:t>All hopes of making a fortune in California are lost sight of in 99 cases out of 100, and the almost universal feeling is to get home. It is truly heart-rending to witness the general despondency which exists among miners, and to see brave men shed tears at their hopeless condition.</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200" i="1" dirty="0">
                <a:effectLst/>
                <a:latin typeface="Century Gothic" panose="020B0502020202020204" pitchFamily="34" charset="0"/>
                <a:ea typeface="Calibri" panose="020F0502020204030204" pitchFamily="34" charset="0"/>
                <a:cs typeface="Times New Roman" panose="02020603050405020304" pitchFamily="18" charset="0"/>
              </a:rPr>
              <a:t>Letter from a gold miner in California, back to his brother in New York, 1849</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7" name="Rectangle 6">
            <a:extLst>
              <a:ext uri="{FF2B5EF4-FFF2-40B4-BE49-F238E27FC236}">
                <a16:creationId xmlns:a16="http://schemas.microsoft.com/office/drawing/2014/main" id="{117C1174-531D-4544-AC30-84CEB9E8BC1A}"/>
              </a:ext>
            </a:extLst>
          </p:cNvPr>
          <p:cNvSpPr/>
          <p:nvPr/>
        </p:nvSpPr>
        <p:spPr>
          <a:xfrm>
            <a:off x="5155911" y="188510"/>
            <a:ext cx="6528088" cy="736355"/>
          </a:xfrm>
          <a:prstGeom prst="rect">
            <a:avLst/>
          </a:prstGeom>
        </p:spPr>
        <p:txBody>
          <a:bodyPr wrap="square">
            <a:spAutoFit/>
          </a:bodyPr>
          <a:lstStyle/>
          <a:p>
            <a:pPr algn="ctr">
              <a:lnSpc>
                <a:spcPct val="107000"/>
              </a:lnSpc>
              <a:spcAft>
                <a:spcPts val="800"/>
              </a:spcAft>
            </a:pPr>
            <a:r>
              <a:rPr lang="en-GB" sz="2000" b="1" u="sng" dirty="0">
                <a:latin typeface="Calibri" panose="020F0502020204030204" pitchFamily="34" charset="0"/>
                <a:ea typeface="Calibri" panose="020F0502020204030204" pitchFamily="34" charset="0"/>
                <a:cs typeface="Times New Roman" panose="02020603050405020304" pitchFamily="18" charset="0"/>
              </a:rPr>
              <a:t>Q3- Which interpretation do you find more convincing about the Gold Rush? (8)</a:t>
            </a:r>
            <a:endParaRPr lang="en-GB" u="sng"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8" name="Oval 7">
            <a:extLst>
              <a:ext uri="{FF2B5EF4-FFF2-40B4-BE49-F238E27FC236}">
                <a16:creationId xmlns:a16="http://schemas.microsoft.com/office/drawing/2014/main" id="{BC1ABFDC-C532-4EA1-ACC5-B4C4A8E58352}"/>
              </a:ext>
            </a:extLst>
          </p:cNvPr>
          <p:cNvSpPr/>
          <p:nvPr/>
        </p:nvSpPr>
        <p:spPr>
          <a:xfrm>
            <a:off x="1860261" y="172498"/>
            <a:ext cx="3295650" cy="954221"/>
          </a:xfrm>
          <a:prstGeom prst="ellipse">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u="sng" dirty="0">
                <a:solidFill>
                  <a:schemeClr val="tx1"/>
                </a:solidFill>
              </a:rPr>
              <a:t>Content and knowledge only!</a:t>
            </a:r>
          </a:p>
        </p:txBody>
      </p:sp>
      <p:sp>
        <p:nvSpPr>
          <p:cNvPr id="9" name="Oval 8">
            <a:extLst>
              <a:ext uri="{FF2B5EF4-FFF2-40B4-BE49-F238E27FC236}">
                <a16:creationId xmlns:a16="http://schemas.microsoft.com/office/drawing/2014/main" id="{40EFEB9B-FB16-4F3A-A035-23D64251E96E}"/>
              </a:ext>
            </a:extLst>
          </p:cNvPr>
          <p:cNvSpPr/>
          <p:nvPr/>
        </p:nvSpPr>
        <p:spPr>
          <a:xfrm>
            <a:off x="2669887" y="3630643"/>
            <a:ext cx="2115127" cy="726420"/>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u="sng" dirty="0">
                <a:solidFill>
                  <a:schemeClr val="tx1"/>
                </a:solidFill>
              </a:rPr>
              <a:t>Provenance</a:t>
            </a:r>
            <a:endParaRPr lang="en-GB" sz="2000" b="1" u="sng" dirty="0">
              <a:solidFill>
                <a:srgbClr val="FF0000"/>
              </a:solidFill>
            </a:endParaRPr>
          </a:p>
        </p:txBody>
      </p:sp>
      <p:sp>
        <p:nvSpPr>
          <p:cNvPr id="10" name="&quot;Not Allowed&quot; Symbol 9">
            <a:extLst>
              <a:ext uri="{FF2B5EF4-FFF2-40B4-BE49-F238E27FC236}">
                <a16:creationId xmlns:a16="http://schemas.microsoft.com/office/drawing/2014/main" id="{DB4C9CEC-FCA6-4600-92B0-87A8BC5B5927}"/>
              </a:ext>
            </a:extLst>
          </p:cNvPr>
          <p:cNvSpPr/>
          <p:nvPr/>
        </p:nvSpPr>
        <p:spPr>
          <a:xfrm>
            <a:off x="2978440" y="3577169"/>
            <a:ext cx="1339272" cy="1029134"/>
          </a:xfrm>
          <a:prstGeom prst="noSmoking">
            <a:avLst>
              <a:gd name="adj" fmla="val 11236"/>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1" name="Rectangle 10">
            <a:extLst>
              <a:ext uri="{FF2B5EF4-FFF2-40B4-BE49-F238E27FC236}">
                <a16:creationId xmlns:a16="http://schemas.microsoft.com/office/drawing/2014/main" id="{3D977AC4-B751-468A-A34D-71DE3B68ABCB}"/>
              </a:ext>
            </a:extLst>
          </p:cNvPr>
          <p:cNvSpPr/>
          <p:nvPr/>
        </p:nvSpPr>
        <p:spPr>
          <a:xfrm>
            <a:off x="4877523" y="1021411"/>
            <a:ext cx="7022521" cy="2031325"/>
          </a:xfrm>
          <a:prstGeom prst="rect">
            <a:avLst/>
          </a:prstGeom>
          <a:solidFill>
            <a:srgbClr val="CC99FF"/>
          </a:solidFill>
          <a:ln w="38100">
            <a:solidFill>
              <a:schemeClr val="tx1"/>
            </a:solidFill>
          </a:ln>
        </p:spPr>
        <p:txBody>
          <a:bodyPr wrap="square">
            <a:spAutoFit/>
          </a:bodyPr>
          <a:lstStyle/>
          <a:p>
            <a:pPr marL="457200" indent="-457200">
              <a:buFontTx/>
              <a:buChar char="-"/>
            </a:pPr>
            <a:r>
              <a:rPr lang="en-GB" sz="1400" u="sng" dirty="0">
                <a:latin typeface="Century Gothic" panose="020B0502020202020204" pitchFamily="34" charset="0"/>
              </a:rPr>
              <a:t>By convincing it means the interpretation is </a:t>
            </a:r>
            <a:r>
              <a:rPr lang="en-GB" sz="1400" b="1" u="sng" dirty="0">
                <a:latin typeface="Century Gothic" panose="020B0502020202020204" pitchFamily="34" charset="0"/>
              </a:rPr>
              <a:t>accurate</a:t>
            </a:r>
            <a:r>
              <a:rPr lang="en-GB" sz="1400" u="sng" dirty="0">
                <a:latin typeface="Century Gothic" panose="020B0502020202020204" pitchFamily="34" charset="0"/>
              </a:rPr>
              <a:t> when you compare it against your knowledge.</a:t>
            </a:r>
          </a:p>
          <a:p>
            <a:endParaRPr lang="en-GB" sz="1400" u="sng" dirty="0">
              <a:latin typeface="Century Gothic" panose="020B0502020202020204" pitchFamily="34" charset="0"/>
            </a:endParaRPr>
          </a:p>
          <a:p>
            <a:r>
              <a:rPr lang="en-GB" sz="1400" u="sng" dirty="0">
                <a:latin typeface="Century Gothic" panose="020B0502020202020204" pitchFamily="34" charset="0"/>
              </a:rPr>
              <a:t>3 </a:t>
            </a:r>
            <a:r>
              <a:rPr lang="en-GB" sz="1400" u="sng" dirty="0" err="1">
                <a:latin typeface="Century Gothic" panose="020B0502020202020204" pitchFamily="34" charset="0"/>
              </a:rPr>
              <a:t>paragrahs</a:t>
            </a:r>
            <a:r>
              <a:rPr lang="en-GB" sz="1400" u="sng" dirty="0">
                <a:latin typeface="Century Gothic" panose="020B0502020202020204" pitchFamily="34" charset="0"/>
              </a:rPr>
              <a:t>- 10 minutes</a:t>
            </a:r>
          </a:p>
          <a:p>
            <a:pPr marL="457200" indent="-457200">
              <a:buFont typeface="Arial" panose="020B0604020202020204" pitchFamily="34" charset="0"/>
              <a:buChar char="•"/>
            </a:pPr>
            <a:r>
              <a:rPr lang="en-GB" sz="1400" dirty="0">
                <a:latin typeface="Century Gothic" panose="020B0502020202020204" pitchFamily="34" charset="0"/>
              </a:rPr>
              <a:t>Sum up what the interpretations mean.</a:t>
            </a:r>
          </a:p>
          <a:p>
            <a:pPr marL="457200" indent="-457200">
              <a:buFont typeface="Arial" panose="020B0604020202020204" pitchFamily="34" charset="0"/>
              <a:buChar char="•"/>
            </a:pPr>
            <a:r>
              <a:rPr lang="en-GB" sz="1400" dirty="0">
                <a:latin typeface="Century Gothic" panose="020B0502020202020204" pitchFamily="34" charset="0"/>
              </a:rPr>
              <a:t>Evaluate them by comparing them to your knowledge.</a:t>
            </a:r>
          </a:p>
          <a:p>
            <a:pPr marL="457200" indent="-457200">
              <a:buFont typeface="Arial" panose="020B0604020202020204" pitchFamily="34" charset="0"/>
              <a:buChar char="•"/>
            </a:pPr>
            <a:r>
              <a:rPr lang="en-GB" sz="1400" dirty="0">
                <a:latin typeface="Century Gothic" panose="020B0502020202020204" pitchFamily="34" charset="0"/>
              </a:rPr>
              <a:t>Explain/ reason why your knowledge shows them to be convincing (accurate).</a:t>
            </a:r>
          </a:p>
          <a:p>
            <a:pPr marL="457200" indent="-457200">
              <a:buFont typeface="Arial" panose="020B0604020202020204" pitchFamily="34" charset="0"/>
              <a:buChar char="•"/>
            </a:pPr>
            <a:r>
              <a:rPr lang="en-GB" sz="1400" dirty="0">
                <a:latin typeface="Century Gothic" panose="020B0502020202020204" pitchFamily="34" charset="0"/>
              </a:rPr>
              <a:t>For the highest levels show relationships between the sources.</a:t>
            </a:r>
          </a:p>
        </p:txBody>
      </p:sp>
      <p:sp>
        <p:nvSpPr>
          <p:cNvPr id="12" name="TextBox 11">
            <a:extLst>
              <a:ext uri="{FF2B5EF4-FFF2-40B4-BE49-F238E27FC236}">
                <a16:creationId xmlns:a16="http://schemas.microsoft.com/office/drawing/2014/main" id="{A58FE7D0-1C75-4D4B-A4F7-0D5C1E4FEE39}"/>
              </a:ext>
            </a:extLst>
          </p:cNvPr>
          <p:cNvSpPr txBox="1"/>
          <p:nvPr/>
        </p:nvSpPr>
        <p:spPr>
          <a:xfrm>
            <a:off x="4824270" y="3220730"/>
            <a:ext cx="6506572" cy="3693319"/>
          </a:xfrm>
          <a:prstGeom prst="rect">
            <a:avLst/>
          </a:prstGeom>
          <a:noFill/>
          <a:ln w="38100">
            <a:solidFill>
              <a:srgbClr val="7030A0"/>
            </a:solidFill>
          </a:ln>
        </p:spPr>
        <p:txBody>
          <a:bodyPr wrap="square" rtlCol="0">
            <a:spAutoFit/>
          </a:bodyPr>
          <a:lstStyle/>
          <a:p>
            <a:r>
              <a:rPr lang="en-GB" b="1" u="sng" dirty="0"/>
              <a:t>Writing frame: </a:t>
            </a:r>
          </a:p>
          <a:p>
            <a:endParaRPr lang="en-GB" dirty="0"/>
          </a:p>
          <a:p>
            <a:r>
              <a:rPr lang="en-GB" dirty="0"/>
              <a:t>Interpretation A suggests that ………………………………….It says, ‘……………………………..’From my knowledge I know this is convincing because……………………</a:t>
            </a:r>
          </a:p>
          <a:p>
            <a:r>
              <a:rPr lang="en-GB" dirty="0"/>
              <a:t>(Repeat)</a:t>
            </a:r>
          </a:p>
          <a:p>
            <a:r>
              <a:rPr lang="en-GB" dirty="0"/>
              <a:t>However, Interpretation B suggests that ………………………………….It says, ‘……………………………..’From my knowledge I know this is convincing because……………………</a:t>
            </a:r>
          </a:p>
          <a:p>
            <a:r>
              <a:rPr lang="en-GB" dirty="0"/>
              <a:t>(Repeat)</a:t>
            </a:r>
          </a:p>
          <a:p>
            <a:r>
              <a:rPr lang="en-GB" dirty="0"/>
              <a:t> </a:t>
            </a:r>
          </a:p>
          <a:p>
            <a:r>
              <a:rPr lang="en-GB" dirty="0"/>
              <a:t>In conclusion I think the most convincing interpretation is ………..I think this because………….</a:t>
            </a:r>
          </a:p>
        </p:txBody>
      </p:sp>
      <p:pic>
        <p:nvPicPr>
          <p:cNvPr id="13" name="Picture 12">
            <a:extLst>
              <a:ext uri="{FF2B5EF4-FFF2-40B4-BE49-F238E27FC236}">
                <a16:creationId xmlns:a16="http://schemas.microsoft.com/office/drawing/2014/main" id="{7437CBE9-98D8-474E-94D5-BF1C16D81031}"/>
              </a:ext>
            </a:extLst>
          </p:cNvPr>
          <p:cNvPicPr/>
          <p:nvPr/>
        </p:nvPicPr>
        <p:blipFill rotWithShape="1">
          <a:blip r:embed="rId5">
            <a:extLst>
              <a:ext uri="{28A0092B-C50C-407E-A947-70E740481C1C}">
                <a14:useLocalDpi xmlns:a14="http://schemas.microsoft.com/office/drawing/2010/main" val="0"/>
              </a:ext>
            </a:extLst>
          </a:blip>
          <a:srcRect l="43249" t="54258" r="52456" b="37013"/>
          <a:stretch/>
        </p:blipFill>
        <p:spPr bwMode="auto">
          <a:xfrm>
            <a:off x="1425286" y="203200"/>
            <a:ext cx="434975" cy="475614"/>
          </a:xfrm>
          <a:prstGeom prst="rect">
            <a:avLst/>
          </a:prstGeom>
          <a:noFill/>
          <a:ln>
            <a:noFill/>
          </a:ln>
          <a:extLst>
            <a:ext uri="{53640926-AAD7-44D8-BBD7-CCE9431645EC}">
              <a14:shadowObscured xmlns:a14="http://schemas.microsoft.com/office/drawing/2010/main"/>
            </a:ext>
          </a:extLst>
        </p:spPr>
      </p:pic>
      <p:pic>
        <p:nvPicPr>
          <p:cNvPr id="14" name="Picture 13">
            <a:extLst>
              <a:ext uri="{FF2B5EF4-FFF2-40B4-BE49-F238E27FC236}">
                <a16:creationId xmlns:a16="http://schemas.microsoft.com/office/drawing/2014/main" id="{D949EB8A-D09E-42FB-8929-153F5364C715}"/>
              </a:ext>
            </a:extLst>
          </p:cNvPr>
          <p:cNvPicPr>
            <a:picLocks noChangeAspect="1"/>
          </p:cNvPicPr>
          <p:nvPr/>
        </p:nvPicPr>
        <p:blipFill>
          <a:blip r:embed="rId6">
            <a:extLst>
              <a:ext uri="{28A0092B-C50C-407E-A947-70E740481C1C}">
                <a14:useLocalDpi xmlns:a14="http://schemas.microsoft.com/office/drawing/2010/main" val="0"/>
              </a:ext>
              <a:ext uri="{837473B0-CC2E-450A-ABE3-18F120FF3D39}">
                <a1611:picAttrSrcUrl xmlns:a1611="http://schemas.microsoft.com/office/drawing/2016/11/main" r:id="rId7"/>
              </a:ext>
            </a:extLst>
          </a:blip>
          <a:stretch>
            <a:fillRect/>
          </a:stretch>
        </p:blipFill>
        <p:spPr>
          <a:xfrm>
            <a:off x="6963314" y="1604331"/>
            <a:ext cx="379596" cy="379596"/>
          </a:xfrm>
          <a:prstGeom prst="rect">
            <a:avLst/>
          </a:prstGeom>
        </p:spPr>
      </p:pic>
    </p:spTree>
    <p:extLst>
      <p:ext uri="{BB962C8B-B14F-4D97-AF65-F5344CB8AC3E}">
        <p14:creationId xmlns:p14="http://schemas.microsoft.com/office/powerpoint/2010/main" val="243995043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464</TotalTime>
  <Words>3203</Words>
  <Application>Microsoft Office PowerPoint</Application>
  <PresentationFormat>Widescreen</PresentationFormat>
  <Paragraphs>268</Paragraphs>
  <Slides>15</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15</vt:i4>
      </vt:variant>
    </vt:vector>
  </HeadingPairs>
  <TitlesOfParts>
    <vt:vector size="21" baseType="lpstr">
      <vt:lpstr>Arial</vt:lpstr>
      <vt:lpstr>Calibri</vt:lpstr>
      <vt:lpstr>Calibri Light</vt:lpstr>
      <vt:lpstr>Century Gothic</vt:lpstr>
      <vt:lpstr>Comic Sans MS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User</cp:lastModifiedBy>
  <cp:revision>54</cp:revision>
  <dcterms:created xsi:type="dcterms:W3CDTF">2020-04-12T14:55:52Z</dcterms:created>
  <dcterms:modified xsi:type="dcterms:W3CDTF">2020-04-13T14:16:33Z</dcterms:modified>
</cp:coreProperties>
</file>