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68" r:id="rId2"/>
    <p:sldId id="256" r:id="rId3"/>
    <p:sldId id="257" r:id="rId4"/>
    <p:sldId id="258" r:id="rId5"/>
    <p:sldId id="259" r:id="rId6"/>
    <p:sldId id="269" r:id="rId7"/>
    <p:sldId id="260" r:id="rId8"/>
    <p:sldId id="261" r:id="rId9"/>
    <p:sldId id="262" r:id="rId10"/>
    <p:sldId id="266" r:id="rId11"/>
    <p:sldId id="267" r:id="rId12"/>
    <p:sldId id="263" r:id="rId13"/>
    <p:sldId id="264" r:id="rId14"/>
    <p:sldId id="26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F66FF"/>
    <a:srgbClr val="00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2" autoAdjust="0"/>
    <p:restoredTop sz="94660"/>
  </p:normalViewPr>
  <p:slideViewPr>
    <p:cSldViewPr snapToGrid="0">
      <p:cViewPr varScale="1">
        <p:scale>
          <a:sx n="72" d="100"/>
          <a:sy n="72" d="100"/>
        </p:scale>
        <p:origin x="6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85A5A-C6F2-4665-B874-066828E9AF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2107137-C473-4298-A88D-D0534AC8CF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2867CB2-450B-4C16-BEF7-6FBA2CB05152}"/>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5" name="Footer Placeholder 4">
            <a:extLst>
              <a:ext uri="{FF2B5EF4-FFF2-40B4-BE49-F238E27FC236}">
                <a16:creationId xmlns:a16="http://schemas.microsoft.com/office/drawing/2014/main" id="{AE89B1FF-5131-4EB8-9F95-E8FE5F726E8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929B39A-FB0E-443B-9206-0D32EC4F1CD9}"/>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5325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D5CDB-8C58-48CC-B92E-94FFFB6611B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DC2B0FD-1BD0-40B4-9E9A-52173A5D39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F369D3F-8B3A-4A6A-AC80-C4F4CD6998F1}"/>
              </a:ext>
            </a:extLst>
          </p:cNvPr>
          <p:cNvSpPr>
            <a:spLocks noGrp="1"/>
          </p:cNvSpPr>
          <p:nvPr>
            <p:ph type="dt" sz="half" idx="10"/>
          </p:nvPr>
        </p:nvSpPr>
        <p:spPr/>
        <p:txBody>
          <a:bodyPr/>
          <a:lstStyle/>
          <a:p>
            <a:fld id="{55C6B4A9-1611-4792-9094-5F34BCA07E0B}" type="datetimeFigureOut">
              <a:rPr lang="en-US" smtClean="0"/>
              <a:t>4/21/2020</a:t>
            </a:fld>
            <a:endParaRPr lang="en-US" dirty="0"/>
          </a:p>
        </p:txBody>
      </p:sp>
      <p:sp>
        <p:nvSpPr>
          <p:cNvPr id="5" name="Footer Placeholder 4">
            <a:extLst>
              <a:ext uri="{FF2B5EF4-FFF2-40B4-BE49-F238E27FC236}">
                <a16:creationId xmlns:a16="http://schemas.microsoft.com/office/drawing/2014/main" id="{8FE2CC43-690C-482C-9B09-77EAFF1DE1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99F4F7-8F0A-4E25-B9B6-F3625C28A849}"/>
              </a:ext>
            </a:extLst>
          </p:cNvPr>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130202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6FC82E-E8DC-47A5-BF25-D17386CBF2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DC08C6-1924-4C43-8D04-84E738DD24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271AF16-4E3A-4381-8B8A-4FD74B9D395D}"/>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5" name="Footer Placeholder 4">
            <a:extLst>
              <a:ext uri="{FF2B5EF4-FFF2-40B4-BE49-F238E27FC236}">
                <a16:creationId xmlns:a16="http://schemas.microsoft.com/office/drawing/2014/main" id="{64F2BFDD-084D-4C77-B1AF-DD048C004FF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89BEB46-09D6-46B2-9504-50D4C6573E45}"/>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3008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1CB6C-541E-494A-9F6B-701F09259F2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079EC48-B726-4346-928D-D5C76139901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0F7E48-9659-497A-8709-C85255EEAA8E}"/>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5" name="Footer Placeholder 4">
            <a:extLst>
              <a:ext uri="{FF2B5EF4-FFF2-40B4-BE49-F238E27FC236}">
                <a16:creationId xmlns:a16="http://schemas.microsoft.com/office/drawing/2014/main" id="{8F66E866-C143-47EF-BE27-E42F964AC14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3E28CE-3E79-4A76-B516-E39A88F2492E}"/>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75798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3418-8C1A-4299-8390-D88946D149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7764509-5B08-4C36-9113-4B62F15929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4FDD5C-91CA-463C-A68B-C6355007AA8E}"/>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5" name="Footer Placeholder 4">
            <a:extLst>
              <a:ext uri="{FF2B5EF4-FFF2-40B4-BE49-F238E27FC236}">
                <a16:creationId xmlns:a16="http://schemas.microsoft.com/office/drawing/2014/main" id="{F80AB2AD-098C-4A05-B9EB-7A005CC50F1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2095AF-F297-40C2-8243-22F9C59EAD46}"/>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4693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E32EA-DE34-43D9-9C9C-4403F6163F7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17CA769-5DED-4AF9-9FCD-854E1846B6D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934BB09-4FAE-436F-B5DC-4727AC3489E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00F8785-A64F-4C56-9036-6DDDE4705D9C}"/>
              </a:ext>
            </a:extLst>
          </p:cNvPr>
          <p:cNvSpPr>
            <a:spLocks noGrp="1"/>
          </p:cNvSpPr>
          <p:nvPr>
            <p:ph type="dt" sz="half" idx="10"/>
          </p:nvPr>
        </p:nvSpPr>
        <p:spPr/>
        <p:txBody>
          <a:bodyPr/>
          <a:lstStyle/>
          <a:p>
            <a:fld id="{EB712588-04B1-427B-82EE-E8DB90309F08}" type="datetimeFigureOut">
              <a:rPr lang="en-US" smtClean="0"/>
              <a:t>4/21/2020</a:t>
            </a:fld>
            <a:endParaRPr lang="en-US" dirty="0"/>
          </a:p>
        </p:txBody>
      </p:sp>
      <p:sp>
        <p:nvSpPr>
          <p:cNvPr id="6" name="Footer Placeholder 5">
            <a:extLst>
              <a:ext uri="{FF2B5EF4-FFF2-40B4-BE49-F238E27FC236}">
                <a16:creationId xmlns:a16="http://schemas.microsoft.com/office/drawing/2014/main" id="{1842F18F-D0E2-4690-8225-3B1C14BF323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E0A7B8D-3499-4951-8B63-69B951EE29F0}"/>
              </a:ext>
            </a:extLst>
          </p:cNvPr>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58065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CECA8-7B42-4E81-ADDA-CDDC73D7988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FB34EF5-3235-4BB6-A007-AF602B56A6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B2CD734-1D5D-4A5B-BCDB-22DFF331411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3630FF7-2BE0-44A4-918F-D882A98EFC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0E1753-A79D-49AC-AE8F-3888005309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C83A9BF-9567-4C1B-A237-CD2255FF96DA}"/>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8" name="Footer Placeholder 7">
            <a:extLst>
              <a:ext uri="{FF2B5EF4-FFF2-40B4-BE49-F238E27FC236}">
                <a16:creationId xmlns:a16="http://schemas.microsoft.com/office/drawing/2014/main" id="{E29A1DA3-8538-4F78-9E82-5B12AA179C8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D8A4BFC-9534-4D26-B4D7-FA84AAAA3661}"/>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0200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99CD1-8981-46B9-8E6C-24463C86E17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0EBA6ED-57D2-49B5-94CF-C4062E3F3F81}"/>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4" name="Footer Placeholder 3">
            <a:extLst>
              <a:ext uri="{FF2B5EF4-FFF2-40B4-BE49-F238E27FC236}">
                <a16:creationId xmlns:a16="http://schemas.microsoft.com/office/drawing/2014/main" id="{0FABE95A-9289-410F-97C9-101953A74C5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5137FEA-0DD0-470F-8AD4-59D551A3E5B9}"/>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6197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BAE783-7F4B-4EE8-9B40-D71CCA0B08DB}"/>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3" name="Footer Placeholder 2">
            <a:extLst>
              <a:ext uri="{FF2B5EF4-FFF2-40B4-BE49-F238E27FC236}">
                <a16:creationId xmlns:a16="http://schemas.microsoft.com/office/drawing/2014/main" id="{33047651-FEFD-432E-9ECF-C19ACE4C829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334C0E8-0051-4254-A585-1ED1F6641C06}"/>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8390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BFF1E-31B8-4CA1-B76E-08FF52555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F053FF3-3C64-4201-AB32-80E3D0123D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22DD4C0-3A2F-4294-8FF0-7330A31D35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4B34D5-3979-4B87-ACD1-880B7EC98F4F}"/>
              </a:ext>
            </a:extLst>
          </p:cNvPr>
          <p:cNvSpPr>
            <a:spLocks noGrp="1"/>
          </p:cNvSpPr>
          <p:nvPr>
            <p:ph type="dt" sz="half" idx="10"/>
          </p:nvPr>
        </p:nvSpPr>
        <p:spPr/>
        <p:txBody>
          <a:bodyPr/>
          <a:lstStyle/>
          <a:p>
            <a:fld id="{42A54C80-263E-416B-A8E0-580EDEADCBDC}" type="datetimeFigureOut">
              <a:rPr lang="en-US" smtClean="0"/>
              <a:t>4/21/2020</a:t>
            </a:fld>
            <a:endParaRPr lang="en-US" dirty="0"/>
          </a:p>
        </p:txBody>
      </p:sp>
      <p:sp>
        <p:nvSpPr>
          <p:cNvPr id="6" name="Footer Placeholder 5">
            <a:extLst>
              <a:ext uri="{FF2B5EF4-FFF2-40B4-BE49-F238E27FC236}">
                <a16:creationId xmlns:a16="http://schemas.microsoft.com/office/drawing/2014/main" id="{49C6B55B-79F0-4688-BF0C-2107E05040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E9B942-2240-4FBE-A864-F629DC2B78F7}"/>
              </a:ext>
            </a:extLst>
          </p:cNvPr>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80417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6FC90-2A20-4810-89B3-2C059AC935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350DA6A-E004-48AF-A3F3-DB4384D3CF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87B8C73-E10D-4342-BF77-2147B0462D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2B1111-7D05-4EAB-AAB4-55CD4BCB5A47}"/>
              </a:ext>
            </a:extLst>
          </p:cNvPr>
          <p:cNvSpPr>
            <a:spLocks noGrp="1"/>
          </p:cNvSpPr>
          <p:nvPr>
            <p:ph type="dt" sz="half" idx="10"/>
          </p:nvPr>
        </p:nvSpPr>
        <p:spPr/>
        <p:txBody>
          <a:bodyPr/>
          <a:lstStyle/>
          <a:p>
            <a:fld id="{B61BEF0D-F0BB-DE4B-95CE-6DB70DBA9567}" type="datetimeFigureOut">
              <a:rPr lang="en-US" smtClean="0"/>
              <a:pPr/>
              <a:t>4/21/2020</a:t>
            </a:fld>
            <a:endParaRPr lang="en-US" dirty="0"/>
          </a:p>
        </p:txBody>
      </p:sp>
      <p:sp>
        <p:nvSpPr>
          <p:cNvPr id="6" name="Footer Placeholder 5">
            <a:extLst>
              <a:ext uri="{FF2B5EF4-FFF2-40B4-BE49-F238E27FC236}">
                <a16:creationId xmlns:a16="http://schemas.microsoft.com/office/drawing/2014/main" id="{98302EBD-418C-402D-A701-A9446D445EE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5C73A93-48F8-4158-B9E2-0E5864D86C13}"/>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0966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D14B43-6671-4ACD-9A01-235A214D43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642362C-FD4C-4444-96E8-0321F2347B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29D888-E0FD-49C3-8BE5-DB47110B88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4/21/2020</a:t>
            </a:fld>
            <a:endParaRPr lang="en-US" dirty="0"/>
          </a:p>
        </p:txBody>
      </p:sp>
      <p:sp>
        <p:nvSpPr>
          <p:cNvPr id="5" name="Footer Placeholder 4">
            <a:extLst>
              <a:ext uri="{FF2B5EF4-FFF2-40B4-BE49-F238E27FC236}">
                <a16:creationId xmlns:a16="http://schemas.microsoft.com/office/drawing/2014/main" id="{5DF34597-4090-4101-812E-242E8EB3A5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EE5F4CF-96BC-490A-9C7D-E85CCFF4BA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714286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youtube.com/watch?v=o9wNJ78S2GY" TargetMode="Externa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PGMwFZTeWH8" TargetMode="External"/><Relationship Id="rId2" Type="http://schemas.openxmlformats.org/officeDocument/2006/relationships/hyperlink" Target="https://www.youtube.com/watch?v=2CV1tvMYFRs" TargetMode="Externa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yK0l79TeDjE" TargetMode="External"/><Relationship Id="rId2" Type="http://schemas.openxmlformats.org/officeDocument/2006/relationships/hyperlink" Target="https://www.youtube.com/watch?v=UPG14sQ6q7o" TargetMode="Externa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hyperlink" Target="https://www.youtube.com/watch?v=8ofSBKbYERo"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youtube.com/watch?v=Tvc8mP5LkKU" TargetMode="External"/><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hyperlink" Target="https://www.mylearning.org/stories/censorship-and-propaganda-in-ww2/484" TargetMode="External"/><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hyperlink" Target="https://www.bbc.co.uk/teach/class-clips-video/history-ks2-how-propaganda-was-used-during-world-war-two/zr77wty"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icss.uni.edu/timeline/10people.html" TargetMode="External"/><Relationship Id="rId2" Type="http://schemas.openxmlformats.org/officeDocument/2006/relationships/hyperlink" Target="https://www.bbc.co.uk/bitesize/guides/z9s9q6f/revision/1" TargetMode="Externa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4A1A1D-3E6A-448E-BE64-069BA2A61803}"/>
              </a:ext>
            </a:extLst>
          </p:cNvPr>
          <p:cNvSpPr txBox="1"/>
          <p:nvPr/>
        </p:nvSpPr>
        <p:spPr>
          <a:xfrm>
            <a:off x="662610" y="0"/>
            <a:ext cx="11277600" cy="523220"/>
          </a:xfrm>
          <a:prstGeom prst="rect">
            <a:avLst/>
          </a:prstGeom>
          <a:solidFill>
            <a:schemeClr val="accent2">
              <a:lumMod val="40000"/>
              <a:lumOff val="60000"/>
            </a:schemeClr>
          </a:solidFill>
        </p:spPr>
        <p:txBody>
          <a:bodyPr wrap="square" rtlCol="0">
            <a:spAutoFit/>
          </a:bodyPr>
          <a:lstStyle/>
          <a:p>
            <a:pPr algn="ctr"/>
            <a:r>
              <a:rPr lang="en-GB" sz="2800" b="1" u="sng" dirty="0">
                <a:latin typeface="Comic Sans MS" panose="030F0702030302020204" pitchFamily="66" charset="0"/>
              </a:rPr>
              <a:t>Y8 Home Learning April/May – WW2 Key events</a:t>
            </a:r>
          </a:p>
        </p:txBody>
      </p:sp>
      <p:graphicFrame>
        <p:nvGraphicFramePr>
          <p:cNvPr id="13" name="Table 13">
            <a:extLst>
              <a:ext uri="{FF2B5EF4-FFF2-40B4-BE49-F238E27FC236}">
                <a16:creationId xmlns:a16="http://schemas.microsoft.com/office/drawing/2014/main" id="{F57C2820-E15A-4C3D-B79C-0AFB68FB4588}"/>
              </a:ext>
            </a:extLst>
          </p:cNvPr>
          <p:cNvGraphicFramePr>
            <a:graphicFrameLocks noGrp="1"/>
          </p:cNvGraphicFramePr>
          <p:nvPr>
            <p:extLst>
              <p:ext uri="{D42A27DB-BD31-4B8C-83A1-F6EECF244321}">
                <p14:modId xmlns:p14="http://schemas.microsoft.com/office/powerpoint/2010/main" val="3859791422"/>
              </p:ext>
            </p:extLst>
          </p:nvPr>
        </p:nvGraphicFramePr>
        <p:xfrm>
          <a:off x="152400" y="1455420"/>
          <a:ext cx="11887200" cy="5410200"/>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2621675847"/>
                    </a:ext>
                  </a:extLst>
                </a:gridCol>
                <a:gridCol w="2971800">
                  <a:extLst>
                    <a:ext uri="{9D8B030D-6E8A-4147-A177-3AD203B41FA5}">
                      <a16:colId xmlns:a16="http://schemas.microsoft.com/office/drawing/2014/main" val="3314551305"/>
                    </a:ext>
                  </a:extLst>
                </a:gridCol>
                <a:gridCol w="2971800">
                  <a:extLst>
                    <a:ext uri="{9D8B030D-6E8A-4147-A177-3AD203B41FA5}">
                      <a16:colId xmlns:a16="http://schemas.microsoft.com/office/drawing/2014/main" val="277331431"/>
                    </a:ext>
                  </a:extLst>
                </a:gridCol>
                <a:gridCol w="2971800">
                  <a:extLst>
                    <a:ext uri="{9D8B030D-6E8A-4147-A177-3AD203B41FA5}">
                      <a16:colId xmlns:a16="http://schemas.microsoft.com/office/drawing/2014/main" val="1691376786"/>
                    </a:ext>
                  </a:extLst>
                </a:gridCol>
              </a:tblGrid>
              <a:tr h="1388770">
                <a:tc>
                  <a:txBody>
                    <a:bodyPr/>
                    <a:lstStyle/>
                    <a:p>
                      <a:pPr algn="ctr"/>
                      <a:r>
                        <a:rPr lang="en-GB" sz="1000" b="1" u="sng" dirty="0">
                          <a:solidFill>
                            <a:schemeClr val="tx1"/>
                          </a:solidFill>
                          <a:latin typeface="Comic Sans MS" panose="030F0702030302020204" pitchFamily="66" charset="0"/>
                        </a:rPr>
                        <a:t>Task 1:</a:t>
                      </a:r>
                    </a:p>
                    <a:p>
                      <a:pPr algn="ctr"/>
                      <a:r>
                        <a:rPr lang="en-GB" sz="1000" b="0" dirty="0">
                          <a:solidFill>
                            <a:schemeClr val="tx1"/>
                          </a:solidFill>
                          <a:latin typeface="Comic Sans MS" panose="030F0702030302020204" pitchFamily="66" charset="0"/>
                        </a:rPr>
                        <a:t>Complete knowledge recap quizzes from your ‘Germany 1919-1939’ topic + WW2 causes.</a:t>
                      </a:r>
                    </a:p>
                    <a:p>
                      <a:pPr algn="ctr"/>
                      <a:r>
                        <a:rPr lang="en-GB" sz="1000" b="0" dirty="0">
                          <a:solidFill>
                            <a:schemeClr val="tx1"/>
                          </a:solidFill>
                          <a:latin typeface="Comic Sans MS" panose="030F0702030302020204" pitchFamily="66" charset="0"/>
                        </a:rPr>
                        <a:t>The answers for this task are on the first slide in the green box – so put </a:t>
                      </a:r>
                      <a:r>
                        <a:rPr lang="en-GB" sz="1000" b="1" dirty="0">
                          <a:solidFill>
                            <a:schemeClr val="tx1"/>
                          </a:solidFill>
                          <a:latin typeface="Comic Sans MS" panose="030F0702030302020204" pitchFamily="66" charset="0"/>
                        </a:rPr>
                        <a:t>slideshow</a:t>
                      </a:r>
                      <a:r>
                        <a:rPr lang="en-GB" sz="1000" b="0" dirty="0">
                          <a:solidFill>
                            <a:schemeClr val="tx1"/>
                          </a:solidFill>
                          <a:latin typeface="Comic Sans MS" panose="030F0702030302020204" pitchFamily="66" charset="0"/>
                        </a:rPr>
                        <a:t> on first so you don’t see the answers!</a:t>
                      </a:r>
                    </a:p>
                    <a:p>
                      <a:pPr algn="ctr"/>
                      <a:endParaRPr lang="en-GB" sz="1000" b="0" dirty="0">
                        <a:solidFill>
                          <a:schemeClr val="tx1"/>
                        </a:solidFill>
                        <a:latin typeface="Comic Sans MS" panose="030F0702030302020204" pitchFamily="66" charset="0"/>
                      </a:endParaRPr>
                    </a:p>
                    <a:p>
                      <a:pPr algn="ctr"/>
                      <a:r>
                        <a:rPr lang="en-GB" sz="1000" b="0" dirty="0">
                          <a:solidFill>
                            <a:schemeClr val="tx1"/>
                          </a:solidFill>
                          <a:latin typeface="Comic Sans MS" panose="030F0702030302020204" pitchFamily="66" charset="0"/>
                        </a:rPr>
                        <a:t>Task running from slides 2-3</a:t>
                      </a:r>
                    </a:p>
                    <a:p>
                      <a:pPr algn="ctr"/>
                      <a:r>
                        <a:rPr lang="en-GB" sz="1000" b="1" dirty="0">
                          <a:solidFill>
                            <a:schemeClr val="tx1"/>
                          </a:solidFill>
                          <a:latin typeface="Comic Sans MS" panose="030F0702030302020204" pitchFamily="66" charset="0"/>
                        </a:rPr>
                        <a:t>45 minute task.</a:t>
                      </a:r>
                      <a:endParaRPr lang="en-GB" sz="1000" b="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FF"/>
                    </a:solidFill>
                  </a:tcPr>
                </a:tc>
                <a:tc>
                  <a:txBody>
                    <a:bodyPr/>
                    <a:lstStyle/>
                    <a:p>
                      <a:pPr algn="ctr"/>
                      <a:r>
                        <a:rPr lang="en-GB" sz="1050" u="sng" dirty="0">
                          <a:solidFill>
                            <a:schemeClr val="tx1"/>
                          </a:solidFill>
                          <a:latin typeface="Comic Sans MS" panose="030F0702030302020204" pitchFamily="66" charset="0"/>
                        </a:rPr>
                        <a:t>Task 2:</a:t>
                      </a:r>
                    </a:p>
                    <a:p>
                      <a:pPr algn="ctr"/>
                      <a:endParaRPr lang="en-GB" sz="1050" b="0" dirty="0">
                        <a:solidFill>
                          <a:schemeClr val="tx1"/>
                        </a:solidFill>
                        <a:latin typeface="Comic Sans MS" panose="030F0702030302020204" pitchFamily="66" charset="0"/>
                      </a:endParaRPr>
                    </a:p>
                    <a:p>
                      <a:pPr algn="ctr"/>
                      <a:r>
                        <a:rPr lang="en-GB" sz="1050" b="0" dirty="0">
                          <a:solidFill>
                            <a:schemeClr val="tx1"/>
                          </a:solidFill>
                          <a:latin typeface="Comic Sans MS" panose="030F0702030302020204" pitchFamily="66" charset="0"/>
                        </a:rPr>
                        <a:t>Design a your own war time propaganda poster.</a:t>
                      </a:r>
                    </a:p>
                    <a:p>
                      <a:pPr algn="ctr"/>
                      <a:endParaRPr lang="en-GB" sz="1050" b="0" dirty="0">
                        <a:solidFill>
                          <a:schemeClr val="tx1"/>
                        </a:solidFill>
                        <a:latin typeface="Comic Sans MS" panose="030F0702030302020204" pitchFamily="66" charset="0"/>
                      </a:endParaRPr>
                    </a:p>
                    <a:p>
                      <a:pPr algn="ctr"/>
                      <a:r>
                        <a:rPr lang="en-GB" sz="1050" b="0" dirty="0">
                          <a:solidFill>
                            <a:schemeClr val="tx1"/>
                          </a:solidFill>
                          <a:latin typeface="Comic Sans MS" panose="030F0702030302020204" pitchFamily="66" charset="0"/>
                        </a:rPr>
                        <a:t>Slide 4 for more info.</a:t>
                      </a:r>
                    </a:p>
                    <a:p>
                      <a:pPr algn="ctr"/>
                      <a:r>
                        <a:rPr lang="en-GB" sz="1050" b="1" dirty="0">
                          <a:solidFill>
                            <a:schemeClr val="tx1"/>
                          </a:solidFill>
                          <a:latin typeface="Comic Sans MS" panose="030F0702030302020204" pitchFamily="66" charset="0"/>
                        </a:rPr>
                        <a:t>2 hour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FF"/>
                    </a:solidFill>
                  </a:tcPr>
                </a:tc>
                <a:tc>
                  <a:txBody>
                    <a:bodyPr/>
                    <a:lstStyle/>
                    <a:p>
                      <a:pPr algn="ctr"/>
                      <a:r>
                        <a:rPr lang="en-GB" sz="1000" b="1" u="sng" dirty="0">
                          <a:solidFill>
                            <a:schemeClr val="tx1"/>
                          </a:solidFill>
                          <a:latin typeface="Comic Sans MS" panose="030F0702030302020204" pitchFamily="66" charset="0"/>
                        </a:rPr>
                        <a:t>Task 3:</a:t>
                      </a:r>
                    </a:p>
                    <a:p>
                      <a:pPr algn="ctr"/>
                      <a:endParaRPr lang="en-GB" sz="1000" b="0" u="none" dirty="0">
                        <a:solidFill>
                          <a:schemeClr val="tx1"/>
                        </a:solidFill>
                        <a:latin typeface="Comic Sans MS" panose="030F0702030302020204" pitchFamily="66" charset="0"/>
                      </a:endParaRPr>
                    </a:p>
                    <a:p>
                      <a:pPr algn="ctr"/>
                      <a:r>
                        <a:rPr lang="en-GB" sz="1000" b="0" u="none" dirty="0">
                          <a:solidFill>
                            <a:schemeClr val="tx1"/>
                          </a:solidFill>
                          <a:latin typeface="Comic Sans MS" panose="030F0702030302020204" pitchFamily="66" charset="0"/>
                        </a:rPr>
                        <a:t>Put the events of WW2 into chronological order.</a:t>
                      </a:r>
                    </a:p>
                    <a:p>
                      <a:pPr algn="ctr"/>
                      <a:endParaRPr lang="en-GB" sz="1000" b="0" u="none" dirty="0">
                        <a:solidFill>
                          <a:schemeClr val="tx1"/>
                        </a:solidFill>
                        <a:latin typeface="Comic Sans MS" panose="030F0702030302020204" pitchFamily="66" charset="0"/>
                      </a:endParaRPr>
                    </a:p>
                    <a:p>
                      <a:pPr algn="ctr"/>
                      <a:r>
                        <a:rPr lang="en-GB" sz="1000" b="1" u="sng" dirty="0">
                          <a:solidFill>
                            <a:schemeClr val="tx1"/>
                          </a:solidFill>
                          <a:latin typeface="Comic Sans MS" panose="030F0702030302020204" pitchFamily="66" charset="0"/>
                        </a:rPr>
                        <a:t>Challenge tasks to be completed on this one.</a:t>
                      </a:r>
                    </a:p>
                    <a:p>
                      <a:pPr algn="ctr"/>
                      <a:endParaRPr lang="en-GB" sz="1000" b="1" u="sng" dirty="0">
                        <a:solidFill>
                          <a:schemeClr val="tx1"/>
                        </a:solidFill>
                        <a:latin typeface="Comic Sans MS" panose="030F0702030302020204" pitchFamily="66" charset="0"/>
                      </a:endParaRPr>
                    </a:p>
                    <a:p>
                      <a:pPr algn="ctr"/>
                      <a:r>
                        <a:rPr lang="en-GB" sz="1000" b="0" u="none" dirty="0">
                          <a:solidFill>
                            <a:schemeClr val="tx1"/>
                          </a:solidFill>
                          <a:latin typeface="Comic Sans MS" panose="030F0702030302020204" pitchFamily="66" charset="0"/>
                        </a:rPr>
                        <a:t>Slides 5-6.</a:t>
                      </a:r>
                    </a:p>
                    <a:p>
                      <a:pPr algn="ctr"/>
                      <a:r>
                        <a:rPr lang="en-GB" sz="1000" b="1" u="none" dirty="0">
                          <a:solidFill>
                            <a:schemeClr val="tx1"/>
                          </a:solidFill>
                          <a:latin typeface="Comic Sans MS" panose="030F0702030302020204" pitchFamily="66" charset="0"/>
                        </a:rPr>
                        <a:t>45 minute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FF"/>
                    </a:solidFill>
                  </a:tcPr>
                </a:tc>
                <a:tc>
                  <a:txBody>
                    <a:bodyPr/>
                    <a:lstStyle/>
                    <a:p>
                      <a:pPr algn="ctr"/>
                      <a:r>
                        <a:rPr lang="en-GB" sz="1000" b="1" u="none" dirty="0">
                          <a:solidFill>
                            <a:schemeClr val="tx1"/>
                          </a:solidFill>
                          <a:latin typeface="Comic Sans MS" panose="030F0702030302020204" pitchFamily="66" charset="0"/>
                        </a:rPr>
                        <a:t>Task 4:</a:t>
                      </a:r>
                    </a:p>
                    <a:p>
                      <a:pPr algn="ctr"/>
                      <a:endParaRPr lang="en-GB" sz="1000" b="1" dirty="0">
                        <a:solidFill>
                          <a:schemeClr val="tx1"/>
                        </a:solidFill>
                        <a:latin typeface="Comic Sans MS" panose="030F0702030302020204" pitchFamily="66" charset="0"/>
                      </a:endParaRPr>
                    </a:p>
                    <a:p>
                      <a:pPr algn="ctr"/>
                      <a:r>
                        <a:rPr lang="en-GB" sz="1000" b="0" dirty="0">
                          <a:solidFill>
                            <a:schemeClr val="tx1"/>
                          </a:solidFill>
                          <a:latin typeface="Comic Sans MS" panose="030F0702030302020204" pitchFamily="66" charset="0"/>
                        </a:rPr>
                        <a:t>Choose a key individual from WW2 to research and create a detailed fact file based on their early life and contributions during the war.</a:t>
                      </a:r>
                    </a:p>
                    <a:p>
                      <a:pPr algn="ctr"/>
                      <a:r>
                        <a:rPr lang="en-GB" sz="1000" b="1" u="sng" dirty="0">
                          <a:solidFill>
                            <a:schemeClr val="tx1"/>
                          </a:solidFill>
                          <a:latin typeface="Comic Sans MS" panose="030F0702030302020204" pitchFamily="66" charset="0"/>
                        </a:rPr>
                        <a:t>Challenge tasks to be completed on this one. </a:t>
                      </a:r>
                    </a:p>
                    <a:p>
                      <a:pPr algn="ctr"/>
                      <a:endParaRPr lang="en-GB" sz="1000" b="0" dirty="0">
                        <a:solidFill>
                          <a:schemeClr val="tx1"/>
                        </a:solidFill>
                        <a:latin typeface="Comic Sans MS" panose="030F0702030302020204" pitchFamily="66" charset="0"/>
                      </a:endParaRPr>
                    </a:p>
                    <a:p>
                      <a:pPr algn="ctr"/>
                      <a:r>
                        <a:rPr lang="en-GB" sz="1000" b="0" dirty="0">
                          <a:solidFill>
                            <a:schemeClr val="tx1"/>
                          </a:solidFill>
                          <a:latin typeface="Comic Sans MS" panose="030F0702030302020204" pitchFamily="66" charset="0"/>
                        </a:rPr>
                        <a:t>Slide 7.</a:t>
                      </a:r>
                    </a:p>
                    <a:p>
                      <a:pPr algn="ctr"/>
                      <a:r>
                        <a:rPr lang="en-GB" sz="1000" b="1" dirty="0">
                          <a:solidFill>
                            <a:schemeClr val="tx1"/>
                          </a:solidFill>
                          <a:latin typeface="Comic Sans MS" panose="030F0702030302020204" pitchFamily="66" charset="0"/>
                        </a:rPr>
                        <a:t>1 hour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FF"/>
                    </a:solidFill>
                  </a:tcPr>
                </a:tc>
                <a:extLst>
                  <a:ext uri="{0D108BD9-81ED-4DB2-BD59-A6C34878D82A}">
                    <a16:rowId xmlns:a16="http://schemas.microsoft.com/office/drawing/2014/main" val="3200850052"/>
                  </a:ext>
                </a:extLst>
              </a:tr>
              <a:tr h="1649165">
                <a:tc>
                  <a:txBody>
                    <a:bodyPr/>
                    <a:lstStyle/>
                    <a:p>
                      <a:pPr algn="ctr"/>
                      <a:r>
                        <a:rPr lang="en-GB" sz="1000" b="1" i="0" u="sng" dirty="0">
                          <a:latin typeface="Comic Sans MS" panose="030F0702030302020204" pitchFamily="66" charset="0"/>
                        </a:rPr>
                        <a:t>Task 5:</a:t>
                      </a:r>
                    </a:p>
                    <a:p>
                      <a:pPr algn="ctr"/>
                      <a:endParaRPr lang="en-GB" sz="1000" dirty="0">
                        <a:latin typeface="Comic Sans MS" panose="030F0702030302020204" pitchFamily="66" charset="0"/>
                      </a:endParaRPr>
                    </a:p>
                    <a:p>
                      <a:pPr algn="ctr"/>
                      <a:r>
                        <a:rPr lang="en-GB" sz="1000" dirty="0">
                          <a:latin typeface="Comic Sans MS" panose="030F0702030302020204" pitchFamily="66" charset="0"/>
                        </a:rPr>
                        <a:t>Read each interpretation about life on the Home Front (at home supporting the war) during WW2 and complete a detailed answer to the key question in purple. </a:t>
                      </a:r>
                    </a:p>
                    <a:p>
                      <a:pPr algn="ctr"/>
                      <a:endParaRPr lang="en-GB" sz="1000" dirty="0">
                        <a:latin typeface="Comic Sans MS" panose="030F0702030302020204" pitchFamily="66" charset="0"/>
                      </a:endParaRPr>
                    </a:p>
                    <a:p>
                      <a:pPr algn="ctr"/>
                      <a:r>
                        <a:rPr lang="en-GB" sz="1000" b="1" u="sng" dirty="0">
                          <a:latin typeface="Comic Sans MS" panose="030F0702030302020204" pitchFamily="66" charset="0"/>
                        </a:rPr>
                        <a:t>Challenge tasks to be completed on this one.</a:t>
                      </a:r>
                    </a:p>
                    <a:p>
                      <a:pPr algn="ctr"/>
                      <a:endParaRPr lang="en-GB" sz="1000" dirty="0">
                        <a:latin typeface="Comic Sans MS" panose="030F0702030302020204" pitchFamily="66" charset="0"/>
                      </a:endParaRPr>
                    </a:p>
                    <a:p>
                      <a:pPr algn="ctr"/>
                      <a:r>
                        <a:rPr lang="en-GB" sz="1000" dirty="0">
                          <a:latin typeface="Comic Sans MS" panose="030F0702030302020204" pitchFamily="66" charset="0"/>
                        </a:rPr>
                        <a:t>Slides 8-9</a:t>
                      </a:r>
                    </a:p>
                    <a:p>
                      <a:pPr algn="ctr"/>
                      <a:r>
                        <a:rPr lang="en-GB" sz="1000" b="1" dirty="0">
                          <a:latin typeface="Comic Sans MS" panose="030F0702030302020204" pitchFamily="66" charset="0"/>
                        </a:rPr>
                        <a:t>45 minute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GB" sz="1050" b="1" u="sng" dirty="0">
                          <a:latin typeface="Comic Sans MS" panose="030F0702030302020204" pitchFamily="66" charset="0"/>
                        </a:rPr>
                        <a:t>Task 6:</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War rationing research.</a:t>
                      </a:r>
                    </a:p>
                    <a:p>
                      <a:pPr algn="ctr"/>
                      <a:r>
                        <a:rPr lang="en-GB" sz="1050" dirty="0">
                          <a:latin typeface="Comic Sans MS" panose="030F0702030302020204" pitchFamily="66" charset="0"/>
                        </a:rPr>
                        <a:t>Part 1: Watch the clip and answer the Qs in detail.</a:t>
                      </a:r>
                    </a:p>
                    <a:p>
                      <a:pPr algn="ctr"/>
                      <a:r>
                        <a:rPr lang="en-GB" sz="1050" dirty="0">
                          <a:latin typeface="Comic Sans MS" panose="030F0702030302020204" pitchFamily="66" charset="0"/>
                        </a:rPr>
                        <a:t>Part 2: Choose one creative task + design a rationing information material.</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Slide 10</a:t>
                      </a:r>
                    </a:p>
                    <a:p>
                      <a:pPr algn="ctr"/>
                      <a:r>
                        <a:rPr lang="en-GB" sz="1050" b="1" dirty="0">
                          <a:latin typeface="Comic Sans MS" panose="030F0702030302020204" pitchFamily="66" charset="0"/>
                        </a:rPr>
                        <a:t>2 hour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GB" sz="1000" b="1" u="sng" dirty="0">
                          <a:latin typeface="Comic Sans MS" panose="030F0702030302020204" pitchFamily="66" charset="0"/>
                        </a:rPr>
                        <a:t>Task 7:</a:t>
                      </a:r>
                    </a:p>
                    <a:p>
                      <a:pPr algn="ctr"/>
                      <a:endParaRPr lang="en-GB" sz="1000" dirty="0">
                        <a:latin typeface="Comic Sans MS" panose="030F0702030302020204" pitchFamily="66" charset="0"/>
                      </a:endParaRPr>
                    </a:p>
                    <a:p>
                      <a:pPr algn="ctr"/>
                      <a:r>
                        <a:rPr lang="en-GB" sz="1000" dirty="0">
                          <a:latin typeface="Comic Sans MS" panose="030F0702030302020204" pitchFamily="66" charset="0"/>
                        </a:rPr>
                        <a:t>Read the background information on the War at Sea + watch one of the two information clips (this is research) then completed </a:t>
                      </a:r>
                      <a:r>
                        <a:rPr lang="en-GB" sz="1000" b="1" u="sng" dirty="0">
                          <a:latin typeface="Comic Sans MS" panose="030F0702030302020204" pitchFamily="66" charset="0"/>
                        </a:rPr>
                        <a:t>either</a:t>
                      </a:r>
                      <a:r>
                        <a:rPr lang="en-GB" sz="1000" b="1" u="none" dirty="0">
                          <a:latin typeface="Comic Sans MS" panose="030F0702030302020204" pitchFamily="66" charset="0"/>
                        </a:rPr>
                        <a:t> </a:t>
                      </a:r>
                      <a:r>
                        <a:rPr lang="en-GB" sz="1000" dirty="0">
                          <a:latin typeface="Comic Sans MS" panose="030F0702030302020204" pitchFamily="66" charset="0"/>
                        </a:rPr>
                        <a:t>task A or B.</a:t>
                      </a:r>
                    </a:p>
                    <a:p>
                      <a:pPr algn="ctr"/>
                      <a:endParaRPr lang="en-GB" sz="1000" dirty="0">
                        <a:latin typeface="Comic Sans MS" panose="030F0702030302020204" pitchFamily="66" charset="0"/>
                      </a:endParaRPr>
                    </a:p>
                    <a:p>
                      <a:pPr algn="ctr"/>
                      <a:r>
                        <a:rPr lang="en-GB" sz="1000" b="1" u="sng" dirty="0">
                          <a:latin typeface="Comic Sans MS" panose="030F0702030302020204" pitchFamily="66" charset="0"/>
                        </a:rPr>
                        <a:t>Challenge task to be completed on this one.</a:t>
                      </a:r>
                    </a:p>
                    <a:p>
                      <a:pPr algn="ctr"/>
                      <a:endParaRPr lang="en-GB" sz="1000" dirty="0">
                        <a:latin typeface="Comic Sans MS" panose="030F0702030302020204" pitchFamily="66" charset="0"/>
                      </a:endParaRPr>
                    </a:p>
                    <a:p>
                      <a:pPr algn="ctr"/>
                      <a:r>
                        <a:rPr lang="en-GB" sz="1000" dirty="0">
                          <a:latin typeface="Comic Sans MS" panose="030F0702030302020204" pitchFamily="66" charset="0"/>
                        </a:rPr>
                        <a:t>Slide 11</a:t>
                      </a:r>
                    </a:p>
                    <a:p>
                      <a:pPr algn="ctr"/>
                      <a:r>
                        <a:rPr lang="en-GB" sz="1000" b="1" dirty="0">
                          <a:latin typeface="Comic Sans MS" panose="030F0702030302020204" pitchFamily="66" charset="0"/>
                        </a:rPr>
                        <a:t>2 hour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GB" sz="1050" b="1" u="sng" dirty="0">
                          <a:latin typeface="Comic Sans MS" panose="030F0702030302020204" pitchFamily="66" charset="0"/>
                        </a:rPr>
                        <a:t>Task 8:</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Read the background information on the treat of invasion in Britain in 1940, and write letter or a diary extract expressing your experience. </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Slide 12 </a:t>
                      </a:r>
                    </a:p>
                    <a:p>
                      <a:pPr algn="ctr"/>
                      <a:r>
                        <a:rPr lang="en-GB" sz="1050" b="1" dirty="0">
                          <a:latin typeface="Comic Sans MS" panose="030F0702030302020204" pitchFamily="66" charset="0"/>
                        </a:rPr>
                        <a:t>45 minute task.</a:t>
                      </a:r>
                    </a:p>
                    <a:p>
                      <a:endParaRPr lang="en-GB" sz="10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75489070"/>
                  </a:ext>
                </a:extLst>
              </a:tr>
              <a:tr h="1285713">
                <a:tc>
                  <a:txBody>
                    <a:bodyPr/>
                    <a:lstStyle/>
                    <a:p>
                      <a:pPr algn="ctr"/>
                      <a:r>
                        <a:rPr lang="en-GB" sz="1100" b="1" u="sng" dirty="0">
                          <a:latin typeface="Comic Sans MS" panose="030F0702030302020204" pitchFamily="66" charset="0"/>
                        </a:rPr>
                        <a:t>Task 9:</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Part 1 - Watch the following video clips + and answer the recap Qs.</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Part 2 – Get arty and design your own WW2 medal of honour!</a:t>
                      </a:r>
                    </a:p>
                    <a:p>
                      <a:pPr algn="ctr"/>
                      <a:endParaRPr lang="en-GB" sz="1050" dirty="0">
                        <a:latin typeface="Comic Sans MS" panose="030F0702030302020204" pitchFamily="66" charset="0"/>
                      </a:endParaRPr>
                    </a:p>
                    <a:p>
                      <a:pPr algn="ctr"/>
                      <a:r>
                        <a:rPr lang="en-GB" sz="1050" b="1" u="sng" dirty="0">
                          <a:latin typeface="Comic Sans MS" panose="030F0702030302020204" pitchFamily="66" charset="0"/>
                        </a:rPr>
                        <a:t>Challenge tasks to be completed on this one.</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Slide 13</a:t>
                      </a:r>
                    </a:p>
                    <a:p>
                      <a:pPr algn="ctr"/>
                      <a:r>
                        <a:rPr lang="en-GB" sz="1050" b="1" dirty="0">
                          <a:latin typeface="Comic Sans MS" panose="030F0702030302020204" pitchFamily="66" charset="0"/>
                        </a:rPr>
                        <a:t>45 minute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GB" sz="1100" b="1" u="sng" dirty="0">
                          <a:latin typeface="Comic Sans MS" panose="030F0702030302020204" pitchFamily="66" charset="0"/>
                        </a:rPr>
                        <a:t>Task 10:</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Watch the 45 minute video clip use the information to completed the 2 independent writing tasks.</a:t>
                      </a:r>
                    </a:p>
                    <a:p>
                      <a:pPr algn="ctr"/>
                      <a:endParaRPr lang="en-GB" sz="1050" dirty="0">
                        <a:latin typeface="Comic Sans MS" panose="030F0702030302020204" pitchFamily="66" charset="0"/>
                      </a:endParaRPr>
                    </a:p>
                    <a:p>
                      <a:pPr algn="ctr"/>
                      <a:r>
                        <a:rPr lang="en-GB" sz="1050" b="1" u="sng" dirty="0">
                          <a:latin typeface="Comic Sans MS" panose="030F0702030302020204" pitchFamily="66" charset="0"/>
                        </a:rPr>
                        <a:t>Challenge tasks to be completed on this one</a:t>
                      </a:r>
                    </a:p>
                    <a:p>
                      <a:pPr algn="ctr"/>
                      <a:endParaRPr lang="en-GB" sz="1050" dirty="0">
                        <a:latin typeface="Comic Sans MS" panose="030F0702030302020204" pitchFamily="66" charset="0"/>
                      </a:endParaRPr>
                    </a:p>
                    <a:p>
                      <a:pPr algn="ctr"/>
                      <a:r>
                        <a:rPr lang="en-GB" sz="1050" dirty="0">
                          <a:latin typeface="Comic Sans MS" panose="030F0702030302020204" pitchFamily="66" charset="0"/>
                        </a:rPr>
                        <a:t>Slide 14</a:t>
                      </a:r>
                    </a:p>
                    <a:p>
                      <a:pPr algn="ctr"/>
                      <a:r>
                        <a:rPr lang="en-GB" sz="1050" b="1" dirty="0">
                          <a:latin typeface="Comic Sans MS" panose="030F0702030302020204" pitchFamily="66" charset="0"/>
                        </a:rPr>
                        <a:t>1.5 hour 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09116472"/>
                  </a:ext>
                </a:extLst>
              </a:tr>
            </a:tbl>
          </a:graphicData>
        </a:graphic>
      </p:graphicFrame>
      <p:sp>
        <p:nvSpPr>
          <p:cNvPr id="15" name="TextBox 14">
            <a:extLst>
              <a:ext uri="{FF2B5EF4-FFF2-40B4-BE49-F238E27FC236}">
                <a16:creationId xmlns:a16="http://schemas.microsoft.com/office/drawing/2014/main" id="{4AB682BA-3299-4850-AA35-941356F6A06D}"/>
              </a:ext>
            </a:extLst>
          </p:cNvPr>
          <p:cNvSpPr txBox="1"/>
          <p:nvPr/>
        </p:nvSpPr>
        <p:spPr>
          <a:xfrm>
            <a:off x="271671" y="589355"/>
            <a:ext cx="11767929" cy="830997"/>
          </a:xfrm>
          <a:prstGeom prst="rect">
            <a:avLst/>
          </a:prstGeom>
          <a:solidFill>
            <a:srgbClr val="FFFF00"/>
          </a:solidFill>
          <a:ln w="19050">
            <a:solidFill>
              <a:schemeClr val="tx1"/>
            </a:solidFill>
          </a:ln>
        </p:spPr>
        <p:txBody>
          <a:bodyPr wrap="square" rtlCol="0">
            <a:spAutoFit/>
          </a:bodyPr>
          <a:lstStyle/>
          <a:p>
            <a:r>
              <a:rPr lang="en-GB" sz="1200" dirty="0">
                <a:latin typeface="Comic Sans MS" panose="030F0702030302020204" pitchFamily="66" charset="0"/>
              </a:rPr>
              <a:t>For the final 5 weeks of half term you will be working through this home learning grid based on key events and changes to life during WW2. Each task is based on research, knowledge checking quizzes and chances to get creative. </a:t>
            </a:r>
            <a:r>
              <a:rPr lang="en-GB" sz="1200" b="1" dirty="0">
                <a:latin typeface="Comic Sans MS" panose="030F0702030302020204" pitchFamily="66" charset="0"/>
              </a:rPr>
              <a:t>There are 10 tasks in total, all which should take a minimum of 45 minutes to complete (some will take up to 2 hours so read each box carefully), and you will be expected to complete at least 4 tasks over the term.</a:t>
            </a:r>
            <a:r>
              <a:rPr lang="en-GB" sz="1200" dirty="0">
                <a:latin typeface="Comic Sans MS" panose="030F0702030302020204" pitchFamily="66" charset="0"/>
              </a:rPr>
              <a:t> The remaining slides below have extra information and support to complete each task, but you will also need to do some of your own online research using recommended links.</a:t>
            </a:r>
          </a:p>
        </p:txBody>
      </p:sp>
    </p:spTree>
    <p:extLst>
      <p:ext uri="{BB962C8B-B14F-4D97-AF65-F5344CB8AC3E}">
        <p14:creationId xmlns:p14="http://schemas.microsoft.com/office/powerpoint/2010/main" val="3004383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E84FC-4514-46A4-9FFB-C06F9A99D48C}"/>
              </a:ext>
            </a:extLst>
          </p:cNvPr>
          <p:cNvSpPr>
            <a:spLocks noGrp="1"/>
          </p:cNvSpPr>
          <p:nvPr>
            <p:ph type="title"/>
          </p:nvPr>
        </p:nvSpPr>
        <p:spPr>
          <a:xfrm>
            <a:off x="0" y="0"/>
            <a:ext cx="12192000" cy="1597981"/>
          </a:xfrm>
          <a:solidFill>
            <a:schemeClr val="accent2">
              <a:lumMod val="40000"/>
              <a:lumOff val="60000"/>
            </a:schemeClr>
          </a:solidFill>
          <a:ln>
            <a:solidFill>
              <a:schemeClr val="tx1"/>
            </a:solidFill>
          </a:ln>
        </p:spPr>
        <p:txBody>
          <a:bodyPr>
            <a:normAutofit fontScale="90000"/>
          </a:bodyPr>
          <a:lstStyle/>
          <a:p>
            <a:pPr algn="ctr"/>
            <a:r>
              <a:rPr lang="en-GB" sz="1600" b="1" u="sng" dirty="0">
                <a:solidFill>
                  <a:schemeClr val="tx1"/>
                </a:solidFill>
                <a:latin typeface="Comic Sans MS" panose="030F0702030302020204" pitchFamily="66" charset="0"/>
              </a:rPr>
              <a:t>Task 6. The Home Front. </a:t>
            </a:r>
            <a:r>
              <a:rPr lang="en-GB" sz="1600" b="1" u="sng" dirty="0">
                <a:solidFill>
                  <a:srgbClr val="7030A0"/>
                </a:solidFill>
                <a:latin typeface="Comic Sans MS" panose="030F0702030302020204" pitchFamily="66" charset="0"/>
              </a:rPr>
              <a:t>Rationing in Britain</a:t>
            </a:r>
            <a:r>
              <a:rPr lang="en-GB" sz="1600" b="1" u="sng" dirty="0">
                <a:solidFill>
                  <a:schemeClr val="tx1"/>
                </a:solidFill>
                <a:latin typeface="Comic Sans MS" panose="030F0702030302020204" pitchFamily="66" charset="0"/>
              </a:rPr>
              <a:t>.</a:t>
            </a:r>
            <a:br>
              <a:rPr lang="en-GB" sz="1600" b="1" u="sng" dirty="0">
                <a:solidFill>
                  <a:schemeClr val="tx1"/>
                </a:solidFill>
                <a:latin typeface="Comic Sans MS" panose="030F0702030302020204" pitchFamily="66" charset="0"/>
              </a:rPr>
            </a:b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Even before WW2 started, a lot of Britain’s </a:t>
            </a:r>
            <a:r>
              <a:rPr lang="en-GB" sz="1600" b="1" dirty="0">
                <a:solidFill>
                  <a:srgbClr val="0070C0"/>
                </a:solidFill>
                <a:latin typeface="Comic Sans MS" panose="030F0702030302020204" pitchFamily="66" charset="0"/>
              </a:rPr>
              <a:t>food supplies </a:t>
            </a:r>
            <a:r>
              <a:rPr lang="en-GB" sz="1600" dirty="0">
                <a:solidFill>
                  <a:schemeClr val="tx1"/>
                </a:solidFill>
                <a:latin typeface="Comic Sans MS" panose="030F0702030302020204" pitchFamily="66" charset="0"/>
              </a:rPr>
              <a:t>were brought in from other countries from around the world. </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These supplies were brought </a:t>
            </a:r>
            <a:r>
              <a:rPr lang="en-GB" sz="1600" b="1" dirty="0">
                <a:solidFill>
                  <a:srgbClr val="0070C0"/>
                </a:solidFill>
                <a:latin typeface="Comic Sans MS" panose="030F0702030302020204" pitchFamily="66" charset="0"/>
              </a:rPr>
              <a:t>to Britain by ships</a:t>
            </a:r>
            <a:r>
              <a:rPr lang="en-GB" sz="1600" dirty="0">
                <a:solidFill>
                  <a:schemeClr val="tx1"/>
                </a:solidFill>
                <a:latin typeface="Comic Sans MS" panose="030F0702030302020204" pitchFamily="66" charset="0"/>
              </a:rPr>
              <a:t>. After WW2 started, </a:t>
            </a:r>
            <a:r>
              <a:rPr lang="en-GB" sz="1600" b="1" dirty="0">
                <a:solidFill>
                  <a:srgbClr val="0070C0"/>
                </a:solidFill>
                <a:latin typeface="Comic Sans MS" panose="030F0702030302020204" pitchFamily="66" charset="0"/>
              </a:rPr>
              <a:t>German U Boats </a:t>
            </a:r>
            <a:r>
              <a:rPr lang="en-GB" sz="1600" dirty="0">
                <a:solidFill>
                  <a:schemeClr val="tx1"/>
                </a:solidFill>
                <a:latin typeface="Comic Sans MS" panose="030F0702030302020204" pitchFamily="66" charset="0"/>
              </a:rPr>
              <a:t>(submarines) began </a:t>
            </a:r>
            <a:r>
              <a:rPr lang="en-GB" sz="1600" b="1" dirty="0">
                <a:solidFill>
                  <a:srgbClr val="0070C0"/>
                </a:solidFill>
                <a:latin typeface="Comic Sans MS" panose="030F0702030302020204" pitchFamily="66" charset="0"/>
              </a:rPr>
              <a:t>sinking</a:t>
            </a:r>
            <a:r>
              <a:rPr lang="en-GB" sz="1600" dirty="0">
                <a:solidFill>
                  <a:schemeClr val="tx1"/>
                </a:solidFill>
                <a:latin typeface="Comic Sans MS" panose="030F0702030302020204" pitchFamily="66" charset="0"/>
              </a:rPr>
              <a:t> these supply </a:t>
            </a:r>
            <a:r>
              <a:rPr lang="en-GB" sz="1600" b="1" dirty="0">
                <a:solidFill>
                  <a:srgbClr val="0070C0"/>
                </a:solidFill>
                <a:latin typeface="Comic Sans MS" panose="030F0702030302020204" pitchFamily="66" charset="0"/>
              </a:rPr>
              <a:t>ships</a:t>
            </a:r>
            <a:r>
              <a:rPr lang="en-GB" sz="1600" dirty="0">
                <a:solidFill>
                  <a:schemeClr val="tx1"/>
                </a:solidFill>
                <a:latin typeface="Comic Sans MS" panose="030F0702030302020204" pitchFamily="66" charset="0"/>
              </a:rPr>
              <a:t>. </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To make sure that food supplies did not run out </a:t>
            </a:r>
            <a:r>
              <a:rPr lang="en-GB" sz="1600" b="1" dirty="0">
                <a:solidFill>
                  <a:srgbClr val="7030A0"/>
                </a:solidFill>
                <a:latin typeface="Comic Sans MS" panose="030F0702030302020204" pitchFamily="66" charset="0"/>
              </a:rPr>
              <a:t>rationing</a:t>
            </a:r>
            <a:r>
              <a:rPr lang="en-GB" sz="1600" dirty="0">
                <a:solidFill>
                  <a:schemeClr val="tx1"/>
                </a:solidFill>
                <a:latin typeface="Comic Sans MS" panose="030F0702030302020204" pitchFamily="66" charset="0"/>
              </a:rPr>
              <a:t> was introduced. People were </a:t>
            </a:r>
            <a:r>
              <a:rPr lang="en-GB" sz="1600" b="1" dirty="0">
                <a:solidFill>
                  <a:srgbClr val="0070C0"/>
                </a:solidFill>
                <a:latin typeface="Comic Sans MS" panose="030F0702030302020204" pitchFamily="66" charset="0"/>
              </a:rPr>
              <a:t>only allowed </a:t>
            </a:r>
            <a:r>
              <a:rPr lang="en-GB" sz="1600" dirty="0">
                <a:solidFill>
                  <a:schemeClr val="tx1"/>
                </a:solidFill>
                <a:latin typeface="Comic Sans MS" panose="030F0702030302020204" pitchFamily="66" charset="0"/>
              </a:rPr>
              <a:t>set amounts of fresh meat, tinned foods, fruits and vegetables each week. </a:t>
            </a:r>
            <a:r>
              <a:rPr lang="en-GB" sz="1600" b="1" dirty="0">
                <a:solidFill>
                  <a:srgbClr val="0070C0"/>
                </a:solidFill>
                <a:latin typeface="Comic Sans MS" panose="030F0702030302020204" pitchFamily="66" charset="0"/>
              </a:rPr>
              <a:t>Oranges</a:t>
            </a:r>
            <a:r>
              <a:rPr lang="en-GB" sz="1600" dirty="0">
                <a:solidFill>
                  <a:schemeClr val="tx1"/>
                </a:solidFill>
                <a:latin typeface="Comic Sans MS" panose="030F0702030302020204" pitchFamily="66" charset="0"/>
              </a:rPr>
              <a:t> became very rare and as a result very expensive.</a:t>
            </a:r>
            <a:br>
              <a:rPr lang="en-GB" sz="1600" dirty="0">
                <a:solidFill>
                  <a:schemeClr val="tx1"/>
                </a:solidFill>
                <a:latin typeface="Comic Sans MS" panose="030F0702030302020204" pitchFamily="66" charset="0"/>
              </a:rPr>
            </a:br>
            <a:r>
              <a:rPr lang="en-GB" sz="1600" b="1" dirty="0">
                <a:solidFill>
                  <a:srgbClr val="7030A0"/>
                </a:solidFill>
                <a:latin typeface="Comic Sans MS" panose="030F0702030302020204" pitchFamily="66" charset="0"/>
              </a:rPr>
              <a:t>Task 6. Key Question: What did people in Britain eat during WW2?</a:t>
            </a:r>
            <a:endParaRPr lang="en-GB" sz="1600"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6BAA9F21-30F1-42F0-9270-A42CBB40F0DD}"/>
              </a:ext>
            </a:extLst>
          </p:cNvPr>
          <p:cNvSpPr>
            <a:spLocks noGrp="1"/>
          </p:cNvSpPr>
          <p:nvPr>
            <p:ph sz="half" idx="1"/>
          </p:nvPr>
        </p:nvSpPr>
        <p:spPr>
          <a:xfrm>
            <a:off x="0" y="1917735"/>
            <a:ext cx="4971495" cy="4744793"/>
          </a:xfrm>
          <a:solidFill>
            <a:srgbClr val="FFFF00"/>
          </a:solidFill>
          <a:ln>
            <a:solidFill>
              <a:schemeClr val="tx1"/>
            </a:solidFill>
          </a:ln>
        </p:spPr>
        <p:txBody>
          <a:bodyPr>
            <a:normAutofit fontScale="55000" lnSpcReduction="20000"/>
          </a:bodyPr>
          <a:lstStyle/>
          <a:p>
            <a:pPr marL="0" indent="0">
              <a:buNone/>
            </a:pPr>
            <a:r>
              <a:rPr lang="en-GB" b="1" u="sng" dirty="0">
                <a:solidFill>
                  <a:schemeClr val="tx1"/>
                </a:solidFill>
                <a:latin typeface="Comic Sans MS" panose="030F0702030302020204" pitchFamily="66" charset="0"/>
              </a:rPr>
              <a:t>Task 6 Part 1: </a:t>
            </a:r>
          </a:p>
          <a:p>
            <a:pPr marL="0" indent="0">
              <a:buNone/>
            </a:pPr>
            <a:endParaRPr lang="en-GB" dirty="0">
              <a:solidFill>
                <a:schemeClr val="tx1"/>
              </a:solidFill>
              <a:latin typeface="Comic Sans MS" panose="030F0702030302020204" pitchFamily="66" charset="0"/>
            </a:endParaRPr>
          </a:p>
          <a:p>
            <a:pPr marL="514350" indent="-514350">
              <a:buAutoNum type="arabicPeriod"/>
            </a:pPr>
            <a:r>
              <a:rPr lang="en-GB" dirty="0">
                <a:solidFill>
                  <a:schemeClr val="tx1"/>
                </a:solidFill>
                <a:latin typeface="Comic Sans MS" panose="030F0702030302020204" pitchFamily="66" charset="0"/>
              </a:rPr>
              <a:t>What does </a:t>
            </a:r>
            <a:r>
              <a:rPr lang="en-GB" b="1" dirty="0">
                <a:solidFill>
                  <a:srgbClr val="7030A0"/>
                </a:solidFill>
                <a:latin typeface="Comic Sans MS" panose="030F0702030302020204" pitchFamily="66" charset="0"/>
              </a:rPr>
              <a:t>rationing</a:t>
            </a:r>
            <a:r>
              <a:rPr lang="en-GB" dirty="0">
                <a:latin typeface="Comic Sans MS" panose="030F0702030302020204" pitchFamily="66" charset="0"/>
              </a:rPr>
              <a:t> </a:t>
            </a:r>
            <a:r>
              <a:rPr lang="en-GB" dirty="0">
                <a:solidFill>
                  <a:schemeClr val="tx1"/>
                </a:solidFill>
                <a:latin typeface="Comic Sans MS" panose="030F0702030302020204" pitchFamily="66" charset="0"/>
              </a:rPr>
              <a:t>mean? You can research this to find out more!</a:t>
            </a:r>
          </a:p>
          <a:p>
            <a:pPr marL="0" indent="0">
              <a:buNone/>
            </a:pPr>
            <a:endParaRPr lang="en-GB" dirty="0">
              <a:solidFill>
                <a:schemeClr val="tx1"/>
              </a:solidFill>
              <a:latin typeface="Comic Sans MS" panose="030F0702030302020204" pitchFamily="66" charset="0"/>
            </a:endParaRPr>
          </a:p>
          <a:p>
            <a:pPr marL="0" indent="0">
              <a:buNone/>
            </a:pPr>
            <a:r>
              <a:rPr lang="en-GB" dirty="0">
                <a:solidFill>
                  <a:schemeClr val="tx1"/>
                </a:solidFill>
                <a:latin typeface="Comic Sans MS" panose="030F0702030302020204" pitchFamily="66" charset="0"/>
              </a:rPr>
              <a:t>2. Watch the film clip (link provided on this slide). Lasts 9 minutes. Then answer the following Question in detail.</a:t>
            </a:r>
          </a:p>
          <a:p>
            <a:pPr marL="0" indent="0">
              <a:buNone/>
            </a:pPr>
            <a:r>
              <a:rPr lang="en-GB" u="sng" dirty="0">
                <a:hlinkClick r:id="rId2"/>
              </a:rPr>
              <a:t>https://www.youtube.com/watch?v=o9wNJ78S2GY</a:t>
            </a:r>
            <a:endParaRPr lang="en-GB" u="sng" dirty="0"/>
          </a:p>
          <a:p>
            <a:pPr marL="0" indent="0">
              <a:buNone/>
            </a:pPr>
            <a:r>
              <a:rPr lang="en-GB" dirty="0">
                <a:solidFill>
                  <a:schemeClr val="tx1"/>
                </a:solidFill>
                <a:latin typeface="Comic Sans MS" panose="030F0702030302020204" pitchFamily="66" charset="0"/>
              </a:rPr>
              <a:t>3. What foods could people in Britain get from shops?</a:t>
            </a:r>
          </a:p>
          <a:p>
            <a:pPr marL="0" indent="0">
              <a:buNone/>
            </a:pPr>
            <a:r>
              <a:rPr lang="en-GB" dirty="0">
                <a:solidFill>
                  <a:schemeClr val="tx1"/>
                </a:solidFill>
                <a:latin typeface="Comic Sans MS" panose="030F0702030302020204" pitchFamily="66" charset="0"/>
              </a:rPr>
              <a:t>4. Which foods were </a:t>
            </a:r>
            <a:r>
              <a:rPr lang="en-GB" b="1" dirty="0">
                <a:solidFill>
                  <a:srgbClr val="7030A0"/>
                </a:solidFill>
                <a:latin typeface="Comic Sans MS" panose="030F0702030302020204" pitchFamily="66" charset="0"/>
              </a:rPr>
              <a:t>rationed </a:t>
            </a:r>
            <a:r>
              <a:rPr lang="en-GB" dirty="0">
                <a:solidFill>
                  <a:schemeClr val="tx1"/>
                </a:solidFill>
                <a:latin typeface="Comic Sans MS" panose="030F0702030302020204" pitchFamily="66" charset="0"/>
              </a:rPr>
              <a:t>in Britain?</a:t>
            </a:r>
          </a:p>
          <a:p>
            <a:pPr marL="0" indent="0">
              <a:buNone/>
            </a:pPr>
            <a:endParaRPr lang="en-GB" dirty="0">
              <a:solidFill>
                <a:schemeClr val="tx1"/>
              </a:solidFill>
              <a:latin typeface="Comic Sans MS" panose="030F0702030302020204" pitchFamily="66" charset="0"/>
            </a:endParaRPr>
          </a:p>
          <a:p>
            <a:pPr marL="0" indent="0">
              <a:buNone/>
            </a:pPr>
            <a:r>
              <a:rPr lang="en-GB" b="1" u="sng" dirty="0">
                <a:solidFill>
                  <a:srgbClr val="FF0000"/>
                </a:solidFill>
                <a:latin typeface="Comic Sans MS" panose="030F0702030302020204" pitchFamily="66" charset="0"/>
              </a:rPr>
              <a:t>Challenge questions.</a:t>
            </a:r>
          </a:p>
          <a:p>
            <a:pPr marL="0" indent="0">
              <a:buNone/>
            </a:pPr>
            <a:r>
              <a:rPr lang="en-GB" b="1" dirty="0">
                <a:solidFill>
                  <a:srgbClr val="FF0000"/>
                </a:solidFill>
                <a:latin typeface="Comic Sans MS" panose="030F0702030302020204" pitchFamily="66" charset="0"/>
              </a:rPr>
              <a:t>5. Why were these foods </a:t>
            </a:r>
            <a:r>
              <a:rPr lang="en-GB" b="1" dirty="0">
                <a:solidFill>
                  <a:srgbClr val="7030A0"/>
                </a:solidFill>
                <a:latin typeface="Comic Sans MS" panose="030F0702030302020204" pitchFamily="66" charset="0"/>
              </a:rPr>
              <a:t>rationed</a:t>
            </a:r>
            <a:r>
              <a:rPr lang="en-GB" b="1" dirty="0">
                <a:solidFill>
                  <a:srgbClr val="FF0000"/>
                </a:solidFill>
                <a:latin typeface="Comic Sans MS" panose="030F0702030302020204" pitchFamily="66" charset="0"/>
              </a:rPr>
              <a:t>?</a:t>
            </a:r>
          </a:p>
          <a:p>
            <a:pPr marL="0" indent="0">
              <a:buNone/>
            </a:pPr>
            <a:endParaRPr lang="en-GB" b="1" dirty="0">
              <a:solidFill>
                <a:srgbClr val="FF0000"/>
              </a:solidFill>
              <a:latin typeface="Comic Sans MS" panose="030F0702030302020204" pitchFamily="66" charset="0"/>
            </a:endParaRPr>
          </a:p>
          <a:p>
            <a:pPr marL="0" indent="0">
              <a:buNone/>
            </a:pPr>
            <a:r>
              <a:rPr lang="en-GB" b="1" dirty="0">
                <a:solidFill>
                  <a:srgbClr val="FF0000"/>
                </a:solidFill>
                <a:latin typeface="Comic Sans MS" panose="030F0702030302020204" pitchFamily="66" charset="0"/>
              </a:rPr>
              <a:t>6. Do you think the British people supported </a:t>
            </a:r>
            <a:r>
              <a:rPr lang="en-GB" b="1" dirty="0">
                <a:solidFill>
                  <a:srgbClr val="7030A0"/>
                </a:solidFill>
                <a:latin typeface="Comic Sans MS" panose="030F0702030302020204" pitchFamily="66" charset="0"/>
              </a:rPr>
              <a:t>rationing</a:t>
            </a:r>
            <a:endParaRPr lang="en-GB" b="1" dirty="0">
              <a:solidFill>
                <a:srgbClr val="FF0000"/>
              </a:solidFill>
              <a:latin typeface="Comic Sans MS" panose="030F0702030302020204" pitchFamily="66" charset="0"/>
            </a:endParaRPr>
          </a:p>
        </p:txBody>
      </p:sp>
      <p:sp>
        <p:nvSpPr>
          <p:cNvPr id="4" name="Content Placeholder 3">
            <a:extLst>
              <a:ext uri="{FF2B5EF4-FFF2-40B4-BE49-F238E27FC236}">
                <a16:creationId xmlns:a16="http://schemas.microsoft.com/office/drawing/2014/main" id="{A3ED2960-D972-4C09-928D-15A21DC57BBC}"/>
              </a:ext>
            </a:extLst>
          </p:cNvPr>
          <p:cNvSpPr>
            <a:spLocks noGrp="1"/>
          </p:cNvSpPr>
          <p:nvPr>
            <p:ph sz="half" idx="2"/>
          </p:nvPr>
        </p:nvSpPr>
        <p:spPr>
          <a:xfrm>
            <a:off x="8549197" y="1722267"/>
            <a:ext cx="3510282" cy="4940261"/>
          </a:xfrm>
          <a:solidFill>
            <a:schemeClr val="accent5">
              <a:lumMod val="40000"/>
              <a:lumOff val="60000"/>
            </a:schemeClr>
          </a:solidFill>
          <a:ln>
            <a:solidFill>
              <a:schemeClr val="tx1"/>
            </a:solidFill>
          </a:ln>
        </p:spPr>
        <p:txBody>
          <a:bodyPr>
            <a:normAutofit fontScale="55000" lnSpcReduction="20000"/>
          </a:bodyPr>
          <a:lstStyle/>
          <a:p>
            <a:pPr marL="0" indent="0">
              <a:buNone/>
            </a:pPr>
            <a:endParaRPr lang="en-GB" b="1" u="sng" dirty="0">
              <a:latin typeface="Comic Sans MS" panose="030F0702030302020204" pitchFamily="66" charset="0"/>
            </a:endParaRPr>
          </a:p>
          <a:p>
            <a:pPr marL="0" indent="0">
              <a:buNone/>
            </a:pPr>
            <a:r>
              <a:rPr lang="en-GB" b="1" u="sng" dirty="0">
                <a:latin typeface="Comic Sans MS" panose="030F0702030302020204" pitchFamily="66" charset="0"/>
              </a:rPr>
              <a:t>Task 6 Part 2: Choose one of the following options and complete the task:</a:t>
            </a:r>
          </a:p>
          <a:p>
            <a:pPr marL="0" indent="0">
              <a:buNone/>
            </a:pPr>
            <a:endParaRPr lang="en-GB" b="1" u="sng" dirty="0">
              <a:latin typeface="Comic Sans MS" panose="030F0702030302020204" pitchFamily="66" charset="0"/>
            </a:endParaRPr>
          </a:p>
          <a:p>
            <a:r>
              <a:rPr lang="en-GB" b="1" dirty="0">
                <a:latin typeface="Comic Sans MS" panose="030F0702030302020204" pitchFamily="66" charset="0"/>
              </a:rPr>
              <a:t>A) 1945 the war is over. Create your own celebration meal menu. What would you have? Remember it is 1945! </a:t>
            </a:r>
          </a:p>
          <a:p>
            <a:endParaRPr lang="en-GB" b="1" dirty="0">
              <a:latin typeface="Comic Sans MS" panose="030F0702030302020204" pitchFamily="66" charset="0"/>
            </a:endParaRPr>
          </a:p>
          <a:p>
            <a:r>
              <a:rPr lang="en-GB" b="1" dirty="0">
                <a:solidFill>
                  <a:srgbClr val="7030A0"/>
                </a:solidFill>
                <a:latin typeface="Comic Sans MS" panose="030F0702030302020204" pitchFamily="66" charset="0"/>
              </a:rPr>
              <a:t>B) Create a poster encouraging people to support rationing and giving them tips on meals they could prepare.</a:t>
            </a:r>
          </a:p>
          <a:p>
            <a:endParaRPr lang="en-GB" b="1" dirty="0">
              <a:solidFill>
                <a:srgbClr val="7030A0"/>
              </a:solidFill>
              <a:latin typeface="Comic Sans MS" panose="030F0702030302020204" pitchFamily="66" charset="0"/>
            </a:endParaRPr>
          </a:p>
          <a:p>
            <a:r>
              <a:rPr lang="en-GB" b="1" dirty="0">
                <a:solidFill>
                  <a:srgbClr val="FF0000"/>
                </a:solidFill>
                <a:latin typeface="Comic Sans MS" panose="030F0702030302020204" pitchFamily="66" charset="0"/>
              </a:rPr>
              <a:t>C) Create your own 1940s WW2 menu. Use the information on rationing to help.</a:t>
            </a:r>
          </a:p>
          <a:p>
            <a:endParaRPr lang="en-GB" b="1" dirty="0">
              <a:solidFill>
                <a:srgbClr val="7030A0"/>
              </a:solidFill>
              <a:latin typeface="Comic Sans MS" panose="030F0702030302020204" pitchFamily="66" charset="0"/>
            </a:endParaRPr>
          </a:p>
          <a:p>
            <a:endParaRPr lang="en-GB" b="1" dirty="0">
              <a:solidFill>
                <a:srgbClr val="7030A0"/>
              </a:solidFill>
              <a:latin typeface="Comic Sans MS" panose="030F0702030302020204" pitchFamily="66" charset="0"/>
            </a:endParaRPr>
          </a:p>
        </p:txBody>
      </p:sp>
      <p:pic>
        <p:nvPicPr>
          <p:cNvPr id="5" name="Picture 4">
            <a:extLst>
              <a:ext uri="{FF2B5EF4-FFF2-40B4-BE49-F238E27FC236}">
                <a16:creationId xmlns:a16="http://schemas.microsoft.com/office/drawing/2014/main" id="{24C79F3D-3F9A-496A-B2BF-978B4BDF20E8}"/>
              </a:ext>
            </a:extLst>
          </p:cNvPr>
          <p:cNvPicPr>
            <a:picLocks noChangeAspect="1"/>
          </p:cNvPicPr>
          <p:nvPr/>
        </p:nvPicPr>
        <p:blipFill>
          <a:blip r:embed="rId3"/>
          <a:stretch>
            <a:fillRect/>
          </a:stretch>
        </p:blipFill>
        <p:spPr>
          <a:xfrm>
            <a:off x="5064711" y="1722267"/>
            <a:ext cx="3391269" cy="3053919"/>
          </a:xfrm>
          <a:prstGeom prst="rect">
            <a:avLst/>
          </a:prstGeom>
        </p:spPr>
      </p:pic>
      <p:pic>
        <p:nvPicPr>
          <p:cNvPr id="6" name="Picture 5">
            <a:extLst>
              <a:ext uri="{FF2B5EF4-FFF2-40B4-BE49-F238E27FC236}">
                <a16:creationId xmlns:a16="http://schemas.microsoft.com/office/drawing/2014/main" id="{F54B72B6-B3DA-401E-BF71-71BB814901EE}"/>
              </a:ext>
            </a:extLst>
          </p:cNvPr>
          <p:cNvPicPr>
            <a:picLocks noChangeAspect="1"/>
          </p:cNvPicPr>
          <p:nvPr/>
        </p:nvPicPr>
        <p:blipFill>
          <a:blip r:embed="rId4"/>
          <a:stretch>
            <a:fillRect/>
          </a:stretch>
        </p:blipFill>
        <p:spPr>
          <a:xfrm>
            <a:off x="5699463" y="4814188"/>
            <a:ext cx="2290439" cy="2037152"/>
          </a:xfrm>
          <a:prstGeom prst="rect">
            <a:avLst/>
          </a:prstGeom>
        </p:spPr>
      </p:pic>
    </p:spTree>
    <p:extLst>
      <p:ext uri="{BB962C8B-B14F-4D97-AF65-F5344CB8AC3E}">
        <p14:creationId xmlns:p14="http://schemas.microsoft.com/office/powerpoint/2010/main" val="1603804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FD417-CB92-4631-84B8-BCE26C4CC25E}"/>
              </a:ext>
            </a:extLst>
          </p:cNvPr>
          <p:cNvSpPr>
            <a:spLocks noGrp="1"/>
          </p:cNvSpPr>
          <p:nvPr>
            <p:ph type="title"/>
          </p:nvPr>
        </p:nvSpPr>
        <p:spPr>
          <a:xfrm>
            <a:off x="0" y="-1"/>
            <a:ext cx="12192000" cy="1580226"/>
          </a:xfrm>
          <a:solidFill>
            <a:schemeClr val="accent2">
              <a:lumMod val="40000"/>
              <a:lumOff val="60000"/>
            </a:schemeClr>
          </a:solidFill>
          <a:ln>
            <a:solidFill>
              <a:schemeClr val="tx2"/>
            </a:solidFill>
          </a:ln>
        </p:spPr>
        <p:txBody>
          <a:bodyPr>
            <a:normAutofit/>
          </a:bodyPr>
          <a:lstStyle/>
          <a:p>
            <a:pPr algn="ctr"/>
            <a:r>
              <a:rPr lang="en-GB" sz="1600" u="sng" dirty="0">
                <a:solidFill>
                  <a:schemeClr val="tx1"/>
                </a:solidFill>
                <a:latin typeface="Comic Sans MS" panose="030F0702030302020204" pitchFamily="66" charset="0"/>
              </a:rPr>
              <a:t>Task 7. The war at sea. The Battle of the Atlantic.</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After WW2 started, the German Navy began attacks on ships carrying supplies to Britain. The Germans knew that if they cut off these supplies, Britain would be forced to surrender. The German Navy had large ‘surface’ ships like the battleship Bismarck. However, Britain’s Royal Navy had many more ‘surface’ ships than the Germans. The German Navy did have U Boats (submarines) but at the start of WW2 they only had a handful of these. </a:t>
            </a:r>
            <a:br>
              <a:rPr lang="en-GB" sz="1600" dirty="0">
                <a:solidFill>
                  <a:schemeClr val="tx1"/>
                </a:solidFill>
                <a:latin typeface="Comic Sans MS" panose="030F0702030302020204" pitchFamily="66" charset="0"/>
              </a:rPr>
            </a:br>
            <a:r>
              <a:rPr lang="en-GB" sz="1600" b="1" dirty="0">
                <a:solidFill>
                  <a:srgbClr val="7030A0"/>
                </a:solidFill>
                <a:latin typeface="Comic Sans MS" panose="030F0702030302020204" pitchFamily="66" charset="0"/>
              </a:rPr>
              <a:t>Task 7. Key Question: How did the Royal Navy sink the Bismarck?</a:t>
            </a:r>
          </a:p>
        </p:txBody>
      </p:sp>
      <p:sp>
        <p:nvSpPr>
          <p:cNvPr id="3" name="Content Placeholder 2">
            <a:extLst>
              <a:ext uri="{FF2B5EF4-FFF2-40B4-BE49-F238E27FC236}">
                <a16:creationId xmlns:a16="http://schemas.microsoft.com/office/drawing/2014/main" id="{13DC6149-91AA-4058-89AA-EBBC2326B700}"/>
              </a:ext>
            </a:extLst>
          </p:cNvPr>
          <p:cNvSpPr>
            <a:spLocks noGrp="1"/>
          </p:cNvSpPr>
          <p:nvPr>
            <p:ph sz="half" idx="1"/>
          </p:nvPr>
        </p:nvSpPr>
        <p:spPr>
          <a:xfrm>
            <a:off x="0" y="1686756"/>
            <a:ext cx="4651899" cy="5171243"/>
          </a:xfrm>
          <a:solidFill>
            <a:srgbClr val="FFFF00"/>
          </a:solidFill>
          <a:ln>
            <a:solidFill>
              <a:schemeClr val="tx1"/>
            </a:solidFill>
          </a:ln>
        </p:spPr>
        <p:txBody>
          <a:bodyPr>
            <a:normAutofit fontScale="92500" lnSpcReduction="20000"/>
          </a:bodyPr>
          <a:lstStyle/>
          <a:p>
            <a:pPr marL="0" indent="0">
              <a:buNone/>
            </a:pPr>
            <a:r>
              <a:rPr lang="en-GB" sz="1600" b="1" u="sng" dirty="0">
                <a:latin typeface="Comic Sans MS" panose="030F0702030302020204" pitchFamily="66" charset="0"/>
              </a:rPr>
              <a:t>Task 7. Background information.</a:t>
            </a:r>
          </a:p>
          <a:p>
            <a:r>
              <a:rPr lang="en-GB" sz="1600" dirty="0">
                <a:latin typeface="Comic Sans MS" panose="030F0702030302020204" pitchFamily="66" charset="0"/>
              </a:rPr>
              <a:t>Adolf Hitler was obsessed with the idea of ‘biggest meant the best’.</a:t>
            </a:r>
          </a:p>
          <a:p>
            <a:r>
              <a:rPr lang="en-GB" sz="1600" dirty="0">
                <a:latin typeface="Comic Sans MS" panose="030F0702030302020204" pitchFamily="66" charset="0"/>
              </a:rPr>
              <a:t>Before WW2 Hitler ordered the building of super-sized battleships. One of these was the Bismarck.</a:t>
            </a:r>
          </a:p>
          <a:p>
            <a:r>
              <a:rPr lang="en-GB" sz="1600" dirty="0">
                <a:latin typeface="Comic Sans MS" panose="030F0702030302020204" pitchFamily="66" charset="0"/>
              </a:rPr>
              <a:t>The Germans believed that the Bismarck was ‘unsinkable’!</a:t>
            </a:r>
          </a:p>
          <a:p>
            <a:r>
              <a:rPr lang="en-GB" sz="1600" b="1" dirty="0">
                <a:solidFill>
                  <a:srgbClr val="0070C0"/>
                </a:solidFill>
                <a:latin typeface="Comic Sans MS" panose="030F0702030302020204" pitchFamily="66" charset="0"/>
              </a:rPr>
              <a:t>Where have you heard this before about a ship?</a:t>
            </a:r>
          </a:p>
          <a:p>
            <a:r>
              <a:rPr lang="en-GB" sz="1600" dirty="0">
                <a:latin typeface="Comic Sans MS" panose="030F0702030302020204" pitchFamily="66" charset="0"/>
              </a:rPr>
              <a:t>Hitler wanted to challenge Britain’s Royal Navy for control of the seas. </a:t>
            </a:r>
          </a:p>
          <a:p>
            <a:r>
              <a:rPr lang="en-GB" sz="1600" dirty="0">
                <a:latin typeface="Comic Sans MS" panose="030F0702030302020204" pitchFamily="66" charset="0"/>
              </a:rPr>
              <a:t>In May 1941, Hitler sent the Bismarck on a mission to hunt down supply ships heading for Britain in the Atlantic Ocean.</a:t>
            </a:r>
          </a:p>
          <a:p>
            <a:pPr marL="0" indent="0">
              <a:buNone/>
            </a:pPr>
            <a:endParaRPr lang="en-GB" sz="1600" dirty="0">
              <a:latin typeface="Comic Sans MS" panose="030F0702030302020204" pitchFamily="66" charset="0"/>
            </a:endParaRPr>
          </a:p>
          <a:p>
            <a:pPr marL="0" indent="0">
              <a:buNone/>
            </a:pPr>
            <a:r>
              <a:rPr lang="en-GB" sz="1600" dirty="0">
                <a:latin typeface="Comic Sans MS" panose="030F0702030302020204" pitchFamily="66" charset="0"/>
              </a:rPr>
              <a:t>TASK: Watch the first video clip (link provided in this slide) and make interesting keynotes.</a:t>
            </a:r>
          </a:p>
          <a:p>
            <a:r>
              <a:rPr lang="en-GB" sz="1600" dirty="0">
                <a:latin typeface="Comic Sans MS" panose="030F0702030302020204" pitchFamily="66" charset="0"/>
              </a:rPr>
              <a:t>Second video link provides more details. 45 mins.</a:t>
            </a:r>
          </a:p>
          <a:p>
            <a:r>
              <a:rPr lang="en-GB" u="sng" dirty="0">
                <a:hlinkClick r:id="rId2"/>
              </a:rPr>
              <a:t>https://www.youtube.com/watch?v=2CV1tvMYFRs</a:t>
            </a:r>
            <a:endParaRPr lang="en-GB" u="sng" dirty="0"/>
          </a:p>
        </p:txBody>
      </p:sp>
      <p:sp>
        <p:nvSpPr>
          <p:cNvPr id="4" name="Content Placeholder 3">
            <a:extLst>
              <a:ext uri="{FF2B5EF4-FFF2-40B4-BE49-F238E27FC236}">
                <a16:creationId xmlns:a16="http://schemas.microsoft.com/office/drawing/2014/main" id="{40F55596-98E4-4637-A396-FF8ED59A1AF4}"/>
              </a:ext>
            </a:extLst>
          </p:cNvPr>
          <p:cNvSpPr>
            <a:spLocks noGrp="1"/>
          </p:cNvSpPr>
          <p:nvPr>
            <p:ph sz="half" idx="2"/>
          </p:nvPr>
        </p:nvSpPr>
        <p:spPr>
          <a:xfrm>
            <a:off x="8020383" y="1748901"/>
            <a:ext cx="4062126" cy="5055188"/>
          </a:xfrm>
          <a:solidFill>
            <a:schemeClr val="accent5">
              <a:lumMod val="40000"/>
              <a:lumOff val="60000"/>
            </a:schemeClr>
          </a:solidFill>
          <a:ln>
            <a:solidFill>
              <a:schemeClr val="tx1"/>
            </a:solidFill>
          </a:ln>
        </p:spPr>
        <p:txBody>
          <a:bodyPr>
            <a:normAutofit fontScale="92500" lnSpcReduction="20000"/>
          </a:bodyPr>
          <a:lstStyle/>
          <a:p>
            <a:pPr marL="0" indent="0">
              <a:buNone/>
            </a:pPr>
            <a:r>
              <a:rPr lang="en-GB" sz="1600" b="1" dirty="0">
                <a:solidFill>
                  <a:srgbClr val="7030A0"/>
                </a:solidFill>
                <a:latin typeface="Comic Sans MS" panose="030F0702030302020204" pitchFamily="66" charset="0"/>
              </a:rPr>
              <a:t>Task 7. Key Question: How did the Royal Navy sink the Bismarck?</a:t>
            </a:r>
          </a:p>
          <a:p>
            <a:pPr marL="0" indent="0">
              <a:buNone/>
            </a:pPr>
            <a:r>
              <a:rPr lang="en-GB" sz="1600" b="1" u="sng" dirty="0">
                <a:latin typeface="Comic Sans MS" panose="030F0702030302020204" pitchFamily="66" charset="0"/>
              </a:rPr>
              <a:t>Choose one of the tasks.</a:t>
            </a:r>
          </a:p>
          <a:p>
            <a:r>
              <a:rPr lang="en-GB" sz="1600" dirty="0">
                <a:latin typeface="Comic Sans MS" panose="030F0702030302020204" pitchFamily="66" charset="0"/>
              </a:rPr>
              <a:t>A) Using the information from the video clip create a story board describing how the Royal Navy sank the Bismarck.</a:t>
            </a:r>
          </a:p>
          <a:p>
            <a:r>
              <a:rPr lang="en-GB" sz="1600" dirty="0">
                <a:latin typeface="Comic Sans MS" panose="030F0702030302020204" pitchFamily="66" charset="0"/>
              </a:rPr>
              <a:t>B) Produce a newspaper headline and story describing how the Royal Navy sank the Bismarck. You will need to mention what happened to HMS Hood during the battle with the Bismarck. You could describe the benefits the Royal Navy had after sinking the Bismarck. </a:t>
            </a:r>
          </a:p>
          <a:p>
            <a:pPr marL="0" indent="0">
              <a:buNone/>
            </a:pPr>
            <a:r>
              <a:rPr lang="en-GB" sz="1600" b="1" dirty="0">
                <a:solidFill>
                  <a:srgbClr val="FF0000"/>
                </a:solidFill>
                <a:latin typeface="Comic Sans MS" panose="030F0702030302020204" pitchFamily="66" charset="0"/>
              </a:rPr>
              <a:t>Challenge Task! Prepare a speech for Parliament in which you explain to the members the full story behind the sinking of the Bismarck (including more details about the fate of HMS Hood and the loss of life involved). You could also explain about the benefits of having sunk the Bismarck on the war at sea.</a:t>
            </a:r>
          </a:p>
          <a:p>
            <a:r>
              <a:rPr lang="en-GB" sz="1600" dirty="0">
                <a:hlinkClick r:id="rId3"/>
              </a:rPr>
              <a:t>https://www.youtube.com/watch?v=PGMwFZTeWH8</a:t>
            </a:r>
            <a:endParaRPr lang="en-GB" sz="1600" dirty="0">
              <a:latin typeface="Comic Sans MS" panose="030F0702030302020204" pitchFamily="66" charset="0"/>
            </a:endParaRPr>
          </a:p>
          <a:p>
            <a:endParaRPr lang="en-GB" sz="1600" b="1" dirty="0">
              <a:solidFill>
                <a:srgbClr val="FF0000"/>
              </a:solidFill>
              <a:latin typeface="Comic Sans MS" panose="030F0702030302020204" pitchFamily="66" charset="0"/>
            </a:endParaRPr>
          </a:p>
          <a:p>
            <a:endParaRPr lang="en-GB" sz="1600" b="1" dirty="0">
              <a:solidFill>
                <a:srgbClr val="FF0000"/>
              </a:solidFill>
              <a:latin typeface="Comic Sans MS" panose="030F0702030302020204" pitchFamily="66" charset="0"/>
            </a:endParaRPr>
          </a:p>
        </p:txBody>
      </p:sp>
      <p:pic>
        <p:nvPicPr>
          <p:cNvPr id="5" name="Picture 4">
            <a:extLst>
              <a:ext uri="{FF2B5EF4-FFF2-40B4-BE49-F238E27FC236}">
                <a16:creationId xmlns:a16="http://schemas.microsoft.com/office/drawing/2014/main" id="{65B9197F-068C-40B7-B1A2-C780753043C3}"/>
              </a:ext>
            </a:extLst>
          </p:cNvPr>
          <p:cNvPicPr>
            <a:picLocks noChangeAspect="1"/>
          </p:cNvPicPr>
          <p:nvPr/>
        </p:nvPicPr>
        <p:blipFill>
          <a:blip r:embed="rId4"/>
          <a:stretch>
            <a:fillRect/>
          </a:stretch>
        </p:blipFill>
        <p:spPr>
          <a:xfrm>
            <a:off x="4767309" y="1686756"/>
            <a:ext cx="3213716" cy="1572778"/>
          </a:xfrm>
          <a:prstGeom prst="rect">
            <a:avLst/>
          </a:prstGeom>
        </p:spPr>
      </p:pic>
      <p:pic>
        <p:nvPicPr>
          <p:cNvPr id="6" name="Picture 5">
            <a:extLst>
              <a:ext uri="{FF2B5EF4-FFF2-40B4-BE49-F238E27FC236}">
                <a16:creationId xmlns:a16="http://schemas.microsoft.com/office/drawing/2014/main" id="{7DA81189-F225-4098-B8DA-7BEC3B741638}"/>
              </a:ext>
            </a:extLst>
          </p:cNvPr>
          <p:cNvPicPr>
            <a:picLocks noChangeAspect="1"/>
          </p:cNvPicPr>
          <p:nvPr/>
        </p:nvPicPr>
        <p:blipFill>
          <a:blip r:embed="rId5"/>
          <a:stretch>
            <a:fillRect/>
          </a:stretch>
        </p:blipFill>
        <p:spPr>
          <a:xfrm>
            <a:off x="4731798" y="3324687"/>
            <a:ext cx="3288585" cy="1229558"/>
          </a:xfrm>
          <a:prstGeom prst="rect">
            <a:avLst/>
          </a:prstGeom>
        </p:spPr>
      </p:pic>
      <p:pic>
        <p:nvPicPr>
          <p:cNvPr id="7" name="Picture 6">
            <a:extLst>
              <a:ext uri="{FF2B5EF4-FFF2-40B4-BE49-F238E27FC236}">
                <a16:creationId xmlns:a16="http://schemas.microsoft.com/office/drawing/2014/main" id="{FA7BBB26-AD03-46E0-B6FD-E857A6E9A481}"/>
              </a:ext>
            </a:extLst>
          </p:cNvPr>
          <p:cNvPicPr>
            <a:picLocks noChangeAspect="1"/>
          </p:cNvPicPr>
          <p:nvPr/>
        </p:nvPicPr>
        <p:blipFill>
          <a:blip r:embed="rId6"/>
          <a:stretch>
            <a:fillRect/>
          </a:stretch>
        </p:blipFill>
        <p:spPr>
          <a:xfrm>
            <a:off x="4891596" y="4619398"/>
            <a:ext cx="2965142" cy="2184691"/>
          </a:xfrm>
          <a:prstGeom prst="rect">
            <a:avLst/>
          </a:prstGeom>
        </p:spPr>
      </p:pic>
    </p:spTree>
    <p:extLst>
      <p:ext uri="{BB962C8B-B14F-4D97-AF65-F5344CB8AC3E}">
        <p14:creationId xmlns:p14="http://schemas.microsoft.com/office/powerpoint/2010/main" val="3366186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0CF50-A061-48F8-A8D6-4200E736BB42}"/>
              </a:ext>
            </a:extLst>
          </p:cNvPr>
          <p:cNvSpPr>
            <a:spLocks noGrp="1"/>
          </p:cNvSpPr>
          <p:nvPr>
            <p:ph type="title"/>
          </p:nvPr>
        </p:nvSpPr>
        <p:spPr>
          <a:xfrm>
            <a:off x="0" y="-1"/>
            <a:ext cx="12192000" cy="1927833"/>
          </a:xfrm>
          <a:solidFill>
            <a:schemeClr val="accent2">
              <a:lumMod val="40000"/>
              <a:lumOff val="60000"/>
            </a:schemeClr>
          </a:solidFill>
          <a:ln>
            <a:solidFill>
              <a:schemeClr val="tx1"/>
            </a:solidFill>
          </a:ln>
        </p:spPr>
        <p:txBody>
          <a:bodyPr>
            <a:normAutofit fontScale="90000"/>
          </a:bodyPr>
          <a:lstStyle/>
          <a:p>
            <a:pPr algn="ctr"/>
            <a:r>
              <a:rPr lang="en-GB" sz="1800" b="1" u="sng" dirty="0">
                <a:solidFill>
                  <a:schemeClr val="tx1"/>
                </a:solidFill>
                <a:latin typeface="Comic Sans MS" panose="030F0702030302020204" pitchFamily="66" charset="0"/>
              </a:rPr>
              <a:t>Task 8. Britain 1940. The threat of invasion!</a:t>
            </a:r>
            <a:br>
              <a:rPr lang="en-GB" sz="1800" b="1" u="sng" dirty="0">
                <a:solidFill>
                  <a:schemeClr val="tx1"/>
                </a:solidFill>
                <a:latin typeface="Comic Sans MS" panose="030F0702030302020204" pitchFamily="66" charset="0"/>
              </a:rPr>
            </a:br>
            <a:br>
              <a:rPr lang="en-GB" sz="1800" b="1" u="sng" dirty="0">
                <a:solidFill>
                  <a:schemeClr val="tx1"/>
                </a:solidFill>
                <a:latin typeface="Comic Sans MS" panose="030F0702030302020204" pitchFamily="66" charset="0"/>
              </a:rPr>
            </a:br>
            <a:r>
              <a:rPr lang="en-GB" sz="1400" dirty="0">
                <a:solidFill>
                  <a:schemeClr val="tx1"/>
                </a:solidFill>
                <a:latin typeface="Comic Sans MS" panose="030F0702030302020204" pitchFamily="66" charset="0"/>
              </a:rPr>
              <a:t>After the German </a:t>
            </a:r>
            <a:r>
              <a:rPr lang="en-GB" sz="1400" b="1" dirty="0">
                <a:solidFill>
                  <a:srgbClr val="7030A0"/>
                </a:solidFill>
                <a:latin typeface="Comic Sans MS" panose="030F0702030302020204" pitchFamily="66" charset="0"/>
              </a:rPr>
              <a:t>‘Blitzkrieg’ </a:t>
            </a:r>
            <a:r>
              <a:rPr lang="en-GB" sz="1400" dirty="0">
                <a:solidFill>
                  <a:schemeClr val="tx1"/>
                </a:solidFill>
                <a:latin typeface="Comic Sans MS" panose="030F0702030302020204" pitchFamily="66" charset="0"/>
              </a:rPr>
              <a:t>through Denmark, Norway, Holland, Belgium and France, Britain stood alone against Nazi Germany and Fascist Italy. </a:t>
            </a:r>
            <a:br>
              <a:rPr lang="en-GB" sz="1400" dirty="0">
                <a:solidFill>
                  <a:schemeClr val="tx1"/>
                </a:solidFill>
                <a:latin typeface="Comic Sans MS" panose="030F0702030302020204" pitchFamily="66" charset="0"/>
              </a:rPr>
            </a:br>
            <a:br>
              <a:rPr lang="en-GB" sz="1400" dirty="0">
                <a:solidFill>
                  <a:schemeClr val="tx1"/>
                </a:solidFill>
                <a:latin typeface="Comic Sans MS" panose="030F0702030302020204" pitchFamily="66" charset="0"/>
              </a:rPr>
            </a:br>
            <a:r>
              <a:rPr lang="en-GB" sz="1400" dirty="0">
                <a:solidFill>
                  <a:schemeClr val="tx1"/>
                </a:solidFill>
                <a:latin typeface="Comic Sans MS" panose="030F0702030302020204" pitchFamily="66" charset="0"/>
              </a:rPr>
              <a:t>The British Army had been evacuated from the French port of Dunkirk. But the army had to leave behind all of the heavy equipment, tanks, artillery, transport and supplies. Churchill rejected Hitler’s attempts for a peace settlement and so Britain prepared for a full scale invasion. The last successful invasion of Britain took place in 1066. Only the English Channel stood between Hitler and his total victory.</a:t>
            </a:r>
            <a:br>
              <a:rPr lang="en-GB" sz="1400" dirty="0">
                <a:solidFill>
                  <a:schemeClr val="tx1"/>
                </a:solidFill>
                <a:latin typeface="Comic Sans MS" panose="030F0702030302020204" pitchFamily="66" charset="0"/>
              </a:rPr>
            </a:br>
            <a:br>
              <a:rPr lang="en-GB" sz="1400" dirty="0">
                <a:solidFill>
                  <a:schemeClr val="tx1"/>
                </a:solidFill>
                <a:latin typeface="Comic Sans MS" panose="030F0702030302020204" pitchFamily="66" charset="0"/>
              </a:rPr>
            </a:br>
            <a:r>
              <a:rPr lang="en-GB" sz="1400" dirty="0">
                <a:solidFill>
                  <a:schemeClr val="tx1"/>
                </a:solidFill>
                <a:latin typeface="Comic Sans MS" panose="030F0702030302020204" pitchFamily="66" charset="0"/>
              </a:rPr>
              <a:t> Churchill set up the Home Guard to help the army defend Britain. Church bells were to be rung as a signal if the invasion was under way.</a:t>
            </a:r>
            <a:br>
              <a:rPr lang="en-GB" sz="1800" dirty="0">
                <a:solidFill>
                  <a:schemeClr val="tx1"/>
                </a:solidFill>
                <a:latin typeface="Comic Sans MS" panose="030F0702030302020204" pitchFamily="66" charset="0"/>
              </a:rPr>
            </a:br>
            <a:endParaRPr lang="en-GB" sz="1800"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E0B31FDD-65B4-4782-9474-796A992EF69A}"/>
              </a:ext>
            </a:extLst>
          </p:cNvPr>
          <p:cNvSpPr>
            <a:spLocks noGrp="1"/>
          </p:cNvSpPr>
          <p:nvPr>
            <p:ph sz="half" idx="1"/>
          </p:nvPr>
        </p:nvSpPr>
        <p:spPr>
          <a:xfrm>
            <a:off x="0" y="2203054"/>
            <a:ext cx="4987636" cy="4379723"/>
          </a:xfrm>
          <a:solidFill>
            <a:srgbClr val="FFFF00"/>
          </a:solidFill>
          <a:ln>
            <a:solidFill>
              <a:schemeClr val="tx1"/>
            </a:solidFill>
          </a:ln>
        </p:spPr>
        <p:txBody>
          <a:bodyPr>
            <a:normAutofit fontScale="92500" lnSpcReduction="10000"/>
          </a:bodyPr>
          <a:lstStyle/>
          <a:p>
            <a:pPr marL="0" indent="0">
              <a:buNone/>
            </a:pPr>
            <a:r>
              <a:rPr lang="en-GB" sz="1600" b="1" u="sng" dirty="0">
                <a:latin typeface="Comic Sans MS" panose="030F0702030302020204" pitchFamily="66" charset="0"/>
              </a:rPr>
              <a:t>Task 8- Part 1: Read the background information.</a:t>
            </a:r>
          </a:p>
          <a:p>
            <a:pPr marL="0" indent="0">
              <a:buNone/>
            </a:pPr>
            <a:endParaRPr lang="en-GB" sz="1600" b="1" u="sng" dirty="0">
              <a:latin typeface="Comic Sans MS" panose="030F0702030302020204" pitchFamily="66" charset="0"/>
            </a:endParaRPr>
          </a:p>
          <a:p>
            <a:r>
              <a:rPr lang="en-GB" sz="1600" dirty="0">
                <a:latin typeface="Comic Sans MS" panose="030F0702030302020204" pitchFamily="66" charset="0"/>
              </a:rPr>
              <a:t>The British Army had hardly any tanks or heavy guns to stop a German invasion.</a:t>
            </a:r>
          </a:p>
          <a:p>
            <a:r>
              <a:rPr lang="en-GB" sz="1600" dirty="0">
                <a:latin typeface="Comic Sans MS" panose="030F0702030302020204" pitchFamily="66" charset="0"/>
              </a:rPr>
              <a:t>However nearly 300,000 troops had escaped from Dunkirk.</a:t>
            </a:r>
          </a:p>
          <a:p>
            <a:r>
              <a:rPr lang="en-GB" sz="1600" dirty="0">
                <a:latin typeface="Comic Sans MS" panose="030F0702030302020204" pitchFamily="66" charset="0"/>
              </a:rPr>
              <a:t>The Royal Air Force (RAF) had lost planes and pilots during the fighting in Belgium and France.</a:t>
            </a:r>
          </a:p>
          <a:p>
            <a:r>
              <a:rPr lang="en-GB" sz="1600" dirty="0">
                <a:latin typeface="Comic Sans MS" panose="030F0702030302020204" pitchFamily="66" charset="0"/>
              </a:rPr>
              <a:t>However the RAF was still in being and had modern Hurricane and Spitfire fighter planes.</a:t>
            </a:r>
          </a:p>
          <a:p>
            <a:r>
              <a:rPr lang="en-GB" sz="1600" dirty="0">
                <a:latin typeface="Comic Sans MS" panose="030F0702030302020204" pitchFamily="66" charset="0"/>
              </a:rPr>
              <a:t>The Royal Navy heavily outnumbered the German Navy in every type of warship.</a:t>
            </a:r>
          </a:p>
          <a:p>
            <a:r>
              <a:rPr lang="en-GB" sz="1600" dirty="0">
                <a:latin typeface="Comic Sans MS" panose="030F0702030302020204" pitchFamily="66" charset="0"/>
              </a:rPr>
              <a:t>The Royal Navy had already sunk several German warships.</a:t>
            </a:r>
          </a:p>
          <a:p>
            <a:r>
              <a:rPr lang="en-GB" sz="1600" dirty="0">
                <a:latin typeface="Comic Sans MS" panose="030F0702030302020204" pitchFamily="66" charset="0"/>
              </a:rPr>
              <a:t>Churchill was the Prime Minister.</a:t>
            </a:r>
          </a:p>
          <a:p>
            <a:r>
              <a:rPr lang="en-GB" sz="1600" dirty="0">
                <a:latin typeface="Comic Sans MS" panose="030F0702030302020204" pitchFamily="66" charset="0"/>
              </a:rPr>
              <a:t>He made a number of famous speeches (see opposite).</a:t>
            </a:r>
          </a:p>
        </p:txBody>
      </p:sp>
      <p:sp>
        <p:nvSpPr>
          <p:cNvPr id="4" name="Content Placeholder 3">
            <a:extLst>
              <a:ext uri="{FF2B5EF4-FFF2-40B4-BE49-F238E27FC236}">
                <a16:creationId xmlns:a16="http://schemas.microsoft.com/office/drawing/2014/main" id="{CAECE989-C443-4CE4-AB54-9D46ED62E4D8}"/>
              </a:ext>
            </a:extLst>
          </p:cNvPr>
          <p:cNvSpPr>
            <a:spLocks noGrp="1"/>
          </p:cNvSpPr>
          <p:nvPr>
            <p:ph sz="half" idx="2"/>
          </p:nvPr>
        </p:nvSpPr>
        <p:spPr>
          <a:xfrm>
            <a:off x="7980142" y="2315457"/>
            <a:ext cx="4184034" cy="4154916"/>
          </a:xfrm>
          <a:solidFill>
            <a:schemeClr val="accent5">
              <a:lumMod val="40000"/>
              <a:lumOff val="60000"/>
            </a:schemeClr>
          </a:solidFill>
          <a:ln>
            <a:solidFill>
              <a:schemeClr val="tx1"/>
            </a:solidFill>
          </a:ln>
        </p:spPr>
        <p:txBody>
          <a:bodyPr>
            <a:normAutofit fontScale="92500" lnSpcReduction="10000"/>
          </a:bodyPr>
          <a:lstStyle/>
          <a:p>
            <a:pPr marL="0" indent="0">
              <a:buNone/>
            </a:pPr>
            <a:r>
              <a:rPr lang="en-GB" sz="1600" b="1" u="sng" dirty="0">
                <a:latin typeface="Comic Sans MS" panose="030F0702030302020204" pitchFamily="66" charset="0"/>
              </a:rPr>
              <a:t>Task 8- Part 2: Imagine you are living in Britain at this time. Write either a letter to a friend (from another country) or a diary extract:</a:t>
            </a:r>
          </a:p>
          <a:p>
            <a:pPr marL="0" indent="0">
              <a:buNone/>
            </a:pPr>
            <a:r>
              <a:rPr lang="en-GB" sz="1600" b="1" dirty="0">
                <a:latin typeface="Comic Sans MS" panose="030F0702030302020204" pitchFamily="66" charset="0"/>
              </a:rPr>
              <a:t>In this you need to explain:</a:t>
            </a:r>
          </a:p>
          <a:p>
            <a:r>
              <a:rPr lang="en-GB" sz="1600" dirty="0">
                <a:latin typeface="Comic Sans MS" panose="030F0702030302020204" pitchFamily="66" charset="0"/>
              </a:rPr>
              <a:t>What was happening during the Summer of 1940?</a:t>
            </a:r>
          </a:p>
          <a:p>
            <a:r>
              <a:rPr lang="en-GB" sz="1600" dirty="0">
                <a:latin typeface="Comic Sans MS" panose="030F0702030302020204" pitchFamily="66" charset="0"/>
              </a:rPr>
              <a:t>What the mood of the British people was like?</a:t>
            </a:r>
          </a:p>
          <a:p>
            <a:r>
              <a:rPr lang="en-GB" sz="1600" dirty="0">
                <a:latin typeface="Comic Sans MS" panose="030F0702030302020204" pitchFamily="66" charset="0"/>
              </a:rPr>
              <a:t>What might people been afraid of?</a:t>
            </a:r>
          </a:p>
          <a:p>
            <a:r>
              <a:rPr lang="en-GB" sz="1600" dirty="0">
                <a:latin typeface="Comic Sans MS" panose="030F0702030302020204" pitchFamily="66" charset="0"/>
              </a:rPr>
              <a:t>Why might people have been feeling confident?</a:t>
            </a:r>
          </a:p>
          <a:p>
            <a:r>
              <a:rPr lang="en-GB" sz="1600" dirty="0">
                <a:latin typeface="Comic Sans MS" panose="030F0702030302020204" pitchFamily="66" charset="0"/>
              </a:rPr>
              <a:t>Use the facts opposite, Churchill’s speech (image) and </a:t>
            </a:r>
            <a:r>
              <a:rPr lang="en-GB" sz="1600" b="1" dirty="0">
                <a:solidFill>
                  <a:srgbClr val="FF0000"/>
                </a:solidFill>
                <a:latin typeface="Comic Sans MS" panose="030F0702030302020204" pitchFamily="66" charset="0"/>
              </a:rPr>
              <a:t>empathy</a:t>
            </a:r>
            <a:r>
              <a:rPr lang="en-GB" sz="1600" dirty="0">
                <a:latin typeface="Comic Sans MS" panose="030F0702030302020204" pitchFamily="66" charset="0"/>
              </a:rPr>
              <a:t> (putting yourself in the place of some one living in Britain at that time) </a:t>
            </a:r>
            <a:r>
              <a:rPr lang="en-GB" sz="1600" b="1" dirty="0">
                <a:solidFill>
                  <a:srgbClr val="FF0000"/>
                </a:solidFill>
                <a:latin typeface="Comic Sans MS" panose="030F0702030302020204" pitchFamily="66" charset="0"/>
              </a:rPr>
              <a:t>to complete this activity.</a:t>
            </a:r>
          </a:p>
        </p:txBody>
      </p:sp>
      <p:pic>
        <p:nvPicPr>
          <p:cNvPr id="5" name="Picture 4">
            <a:extLst>
              <a:ext uri="{FF2B5EF4-FFF2-40B4-BE49-F238E27FC236}">
                <a16:creationId xmlns:a16="http://schemas.microsoft.com/office/drawing/2014/main" id="{72698025-9EDD-4969-AFB1-DC3371760414}"/>
              </a:ext>
            </a:extLst>
          </p:cNvPr>
          <p:cNvPicPr>
            <a:picLocks noChangeAspect="1"/>
          </p:cNvPicPr>
          <p:nvPr/>
        </p:nvPicPr>
        <p:blipFill>
          <a:blip r:embed="rId2"/>
          <a:stretch>
            <a:fillRect/>
          </a:stretch>
        </p:blipFill>
        <p:spPr>
          <a:xfrm>
            <a:off x="5084523" y="1862051"/>
            <a:ext cx="2768138" cy="2151732"/>
          </a:xfrm>
          <a:prstGeom prst="rect">
            <a:avLst/>
          </a:prstGeom>
        </p:spPr>
      </p:pic>
      <p:pic>
        <p:nvPicPr>
          <p:cNvPr id="6" name="Picture 5">
            <a:extLst>
              <a:ext uri="{FF2B5EF4-FFF2-40B4-BE49-F238E27FC236}">
                <a16:creationId xmlns:a16="http://schemas.microsoft.com/office/drawing/2014/main" id="{39D3A95D-BD83-48FB-AE12-4D8FDA141A2D}"/>
              </a:ext>
            </a:extLst>
          </p:cNvPr>
          <p:cNvPicPr>
            <a:picLocks noChangeAspect="1"/>
          </p:cNvPicPr>
          <p:nvPr/>
        </p:nvPicPr>
        <p:blipFill>
          <a:blip r:embed="rId3"/>
          <a:stretch>
            <a:fillRect/>
          </a:stretch>
        </p:blipFill>
        <p:spPr>
          <a:xfrm>
            <a:off x="5084523" y="4121850"/>
            <a:ext cx="2760309" cy="1148419"/>
          </a:xfrm>
          <a:prstGeom prst="rect">
            <a:avLst/>
          </a:prstGeom>
        </p:spPr>
      </p:pic>
      <p:pic>
        <p:nvPicPr>
          <p:cNvPr id="7" name="Picture 6">
            <a:extLst>
              <a:ext uri="{FF2B5EF4-FFF2-40B4-BE49-F238E27FC236}">
                <a16:creationId xmlns:a16="http://schemas.microsoft.com/office/drawing/2014/main" id="{55494447-4FD9-43DC-8B1E-88D2131B0DEE}"/>
              </a:ext>
            </a:extLst>
          </p:cNvPr>
          <p:cNvPicPr>
            <a:picLocks noChangeAspect="1"/>
          </p:cNvPicPr>
          <p:nvPr/>
        </p:nvPicPr>
        <p:blipFill>
          <a:blip r:embed="rId4"/>
          <a:stretch>
            <a:fillRect/>
          </a:stretch>
        </p:blipFill>
        <p:spPr>
          <a:xfrm>
            <a:off x="5076695" y="5312482"/>
            <a:ext cx="2768138" cy="1545518"/>
          </a:xfrm>
          <a:prstGeom prst="rect">
            <a:avLst/>
          </a:prstGeom>
        </p:spPr>
      </p:pic>
    </p:spTree>
    <p:extLst>
      <p:ext uri="{BB962C8B-B14F-4D97-AF65-F5344CB8AC3E}">
        <p14:creationId xmlns:p14="http://schemas.microsoft.com/office/powerpoint/2010/main" val="491328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F4F9B-081D-428F-924D-6CB7DB4F1069}"/>
              </a:ext>
            </a:extLst>
          </p:cNvPr>
          <p:cNvSpPr>
            <a:spLocks noGrp="1"/>
          </p:cNvSpPr>
          <p:nvPr>
            <p:ph type="title"/>
          </p:nvPr>
        </p:nvSpPr>
        <p:spPr>
          <a:xfrm>
            <a:off x="0" y="-1"/>
            <a:ext cx="12192000" cy="1580225"/>
          </a:xfrm>
          <a:solidFill>
            <a:schemeClr val="accent2">
              <a:lumMod val="40000"/>
              <a:lumOff val="60000"/>
            </a:schemeClr>
          </a:solidFill>
          <a:ln>
            <a:solidFill>
              <a:schemeClr val="tx1"/>
            </a:solidFill>
          </a:ln>
        </p:spPr>
        <p:txBody>
          <a:bodyPr>
            <a:normAutofit fontScale="90000"/>
          </a:bodyPr>
          <a:lstStyle/>
          <a:p>
            <a:pPr algn="ctr"/>
            <a:r>
              <a:rPr lang="en-GB" sz="1600" b="1" u="sng" dirty="0">
                <a:solidFill>
                  <a:schemeClr val="tx1"/>
                </a:solidFill>
                <a:latin typeface="Comic Sans MS" panose="030F0702030302020204" pitchFamily="66" charset="0"/>
              </a:rPr>
              <a:t>Task 9. The Battle of Britain. 1940.</a:t>
            </a:r>
            <a:br>
              <a:rPr lang="en-GB" sz="1600" b="1" u="sng" dirty="0">
                <a:solidFill>
                  <a:schemeClr val="tx1"/>
                </a:solidFill>
                <a:latin typeface="Comic Sans MS" panose="030F0702030302020204" pitchFamily="66" charset="0"/>
              </a:rPr>
            </a:b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Before Hitler could launch his invasion of Britain, he had to destroy the Royal Air Force (RAF).</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In August 1940, the German air force (Luftwaffe) started to launch attacks on RAF bases and radar sites.</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At the start of the battle the RAF had 620 Hurricane and Spitfire fighters.</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The Luftwaffe had 1,015 bombers and 933 ME-109 fighters.</a:t>
            </a:r>
            <a:br>
              <a:rPr lang="en-GB" sz="1600" dirty="0">
                <a:solidFill>
                  <a:schemeClr val="tx1"/>
                </a:solidFill>
                <a:latin typeface="Comic Sans MS" panose="030F0702030302020204" pitchFamily="66" charset="0"/>
              </a:rPr>
            </a:br>
            <a:br>
              <a:rPr lang="en-GB" sz="1600" dirty="0">
                <a:solidFill>
                  <a:schemeClr val="tx1"/>
                </a:solidFill>
                <a:latin typeface="Comic Sans MS" panose="030F0702030302020204" pitchFamily="66" charset="0"/>
              </a:rPr>
            </a:br>
            <a:r>
              <a:rPr lang="en-GB" sz="1600" dirty="0">
                <a:solidFill>
                  <a:srgbClr val="7030A0"/>
                </a:solidFill>
                <a:latin typeface="Comic Sans MS" panose="030F0702030302020204" pitchFamily="66" charset="0"/>
              </a:rPr>
              <a:t>Key Question: </a:t>
            </a:r>
            <a:r>
              <a:rPr lang="en-GB" sz="1600" b="1" dirty="0">
                <a:solidFill>
                  <a:srgbClr val="7030A0"/>
                </a:solidFill>
                <a:latin typeface="Comic Sans MS" panose="030F0702030302020204" pitchFamily="66" charset="0"/>
              </a:rPr>
              <a:t>Who do you think would win and why at this point?</a:t>
            </a:r>
          </a:p>
        </p:txBody>
      </p:sp>
      <p:sp>
        <p:nvSpPr>
          <p:cNvPr id="3" name="Content Placeholder 2">
            <a:extLst>
              <a:ext uri="{FF2B5EF4-FFF2-40B4-BE49-F238E27FC236}">
                <a16:creationId xmlns:a16="http://schemas.microsoft.com/office/drawing/2014/main" id="{B45CA472-9730-4714-861E-9B9812C44C23}"/>
              </a:ext>
            </a:extLst>
          </p:cNvPr>
          <p:cNvSpPr>
            <a:spLocks noGrp="1"/>
          </p:cNvSpPr>
          <p:nvPr>
            <p:ph sz="half" idx="1"/>
          </p:nvPr>
        </p:nvSpPr>
        <p:spPr>
          <a:xfrm>
            <a:off x="0" y="1713390"/>
            <a:ext cx="4861369" cy="5144610"/>
          </a:xfrm>
          <a:solidFill>
            <a:srgbClr val="FFFF00"/>
          </a:solidFill>
          <a:ln>
            <a:solidFill>
              <a:schemeClr val="tx1"/>
            </a:solidFill>
          </a:ln>
        </p:spPr>
        <p:txBody>
          <a:bodyPr>
            <a:normAutofit fontScale="92500" lnSpcReduction="20000"/>
          </a:bodyPr>
          <a:lstStyle/>
          <a:p>
            <a:pPr marL="0" indent="0">
              <a:buNone/>
            </a:pPr>
            <a:r>
              <a:rPr lang="en-GB" sz="1600" b="1" u="sng" dirty="0">
                <a:latin typeface="Comic Sans MS" panose="030F0702030302020204" pitchFamily="66" charset="0"/>
              </a:rPr>
              <a:t>TASK: Watch the film clips (links on this page).</a:t>
            </a:r>
          </a:p>
          <a:p>
            <a:r>
              <a:rPr lang="en-GB" sz="1600" dirty="0">
                <a:latin typeface="Comic Sans MS" panose="030F0702030302020204" pitchFamily="66" charset="0"/>
              </a:rPr>
              <a:t> </a:t>
            </a:r>
            <a:r>
              <a:rPr lang="en-GB" u="sng" dirty="0">
                <a:hlinkClick r:id="rId2"/>
              </a:rPr>
              <a:t>https://www.youtube.com/watch?v=UPG14sQ6q7o</a:t>
            </a:r>
            <a:endParaRPr lang="en-GB" u="sng" dirty="0"/>
          </a:p>
          <a:p>
            <a:r>
              <a:rPr lang="en-GB" u="sng" dirty="0">
                <a:hlinkClick r:id="rId3"/>
              </a:rPr>
              <a:t>https://www.youtube.com/watch?v=yK0l79TeDjE</a:t>
            </a:r>
            <a:endParaRPr lang="en-GB" u="sng" dirty="0"/>
          </a:p>
          <a:p>
            <a:r>
              <a:rPr lang="en-GB" u="sng" dirty="0">
                <a:hlinkClick r:id="rId4"/>
              </a:rPr>
              <a:t>https://www.youtube.com/watch?v=8ofSBKbYERo</a:t>
            </a:r>
            <a:endParaRPr lang="en-GB" u="sng" dirty="0"/>
          </a:p>
          <a:p>
            <a:pPr marL="0" indent="0">
              <a:buNone/>
            </a:pPr>
            <a:r>
              <a:rPr lang="en-GB" sz="1600" b="1" u="sng" dirty="0">
                <a:latin typeface="Comic Sans MS" panose="030F0702030302020204" pitchFamily="66" charset="0"/>
              </a:rPr>
              <a:t>TASK 9: Part 1 – answer the following Qs: </a:t>
            </a:r>
          </a:p>
          <a:p>
            <a:r>
              <a:rPr lang="en-GB" sz="1600" dirty="0">
                <a:latin typeface="Comic Sans MS" panose="030F0702030302020204" pitchFamily="66" charset="0"/>
              </a:rPr>
              <a:t>Based on the clips. 1. What do you think it would have been like to be a pilot during the Battle of Britain?</a:t>
            </a:r>
          </a:p>
          <a:p>
            <a:r>
              <a:rPr lang="en-GB" sz="1600" dirty="0">
                <a:latin typeface="Comic Sans MS" panose="030F0702030302020204" pitchFamily="66" charset="0"/>
              </a:rPr>
              <a:t>2. Did the RAF have any advantages over the Luftwaffe? Think! Which country was most of the battle fought near/over?</a:t>
            </a:r>
          </a:p>
          <a:p>
            <a:r>
              <a:rPr lang="en-GB" sz="1600" dirty="0">
                <a:latin typeface="Comic Sans MS" panose="030F0702030302020204" pitchFamily="66" charset="0"/>
              </a:rPr>
              <a:t>3. Why do you think the RAF eventually won the Battle of Britain? </a:t>
            </a:r>
          </a:p>
          <a:p>
            <a:r>
              <a:rPr lang="en-GB" sz="1600" b="1" dirty="0">
                <a:solidFill>
                  <a:srgbClr val="FF0000"/>
                </a:solidFill>
                <a:latin typeface="Comic Sans MS" panose="030F0702030302020204" pitchFamily="66" charset="0"/>
              </a:rPr>
              <a:t>Challenge! You can further research this. E.g. Importance of radar!</a:t>
            </a:r>
          </a:p>
        </p:txBody>
      </p:sp>
      <p:sp>
        <p:nvSpPr>
          <p:cNvPr id="4" name="Content Placeholder 3">
            <a:extLst>
              <a:ext uri="{FF2B5EF4-FFF2-40B4-BE49-F238E27FC236}">
                <a16:creationId xmlns:a16="http://schemas.microsoft.com/office/drawing/2014/main" id="{1799257C-7051-4FC0-A5DD-59F38963B7AD}"/>
              </a:ext>
            </a:extLst>
          </p:cNvPr>
          <p:cNvSpPr>
            <a:spLocks noGrp="1"/>
          </p:cNvSpPr>
          <p:nvPr>
            <p:ph sz="half" idx="2"/>
          </p:nvPr>
        </p:nvSpPr>
        <p:spPr>
          <a:xfrm>
            <a:off x="10020673" y="1713390"/>
            <a:ext cx="2171325" cy="5131292"/>
          </a:xfrm>
          <a:solidFill>
            <a:schemeClr val="accent5">
              <a:lumMod val="40000"/>
              <a:lumOff val="60000"/>
            </a:schemeClr>
          </a:solidFill>
          <a:ln>
            <a:solidFill>
              <a:schemeClr val="tx1"/>
            </a:solidFill>
          </a:ln>
        </p:spPr>
        <p:txBody>
          <a:bodyPr>
            <a:normAutofit fontScale="92500" lnSpcReduction="20000"/>
          </a:bodyPr>
          <a:lstStyle/>
          <a:p>
            <a:pPr marL="0" indent="0">
              <a:buNone/>
            </a:pPr>
            <a:r>
              <a:rPr lang="en-GB" sz="1600" b="1" u="sng" dirty="0">
                <a:latin typeface="Comic Sans MS" panose="030F0702030302020204" pitchFamily="66" charset="0"/>
              </a:rPr>
              <a:t>Task 9 Part 2: Complete task A + the challenge task.</a:t>
            </a:r>
          </a:p>
          <a:p>
            <a:r>
              <a:rPr lang="en-GB" sz="1600" dirty="0">
                <a:latin typeface="Comic Sans MS" panose="030F0702030302020204" pitchFamily="66" charset="0"/>
              </a:rPr>
              <a:t>A) Left is a medal given to Hurricane fighter pilots after the Battle of Britain.</a:t>
            </a:r>
          </a:p>
          <a:p>
            <a:r>
              <a:rPr lang="en-GB" sz="1600" dirty="0">
                <a:latin typeface="Comic Sans MS" panose="030F0702030302020204" pitchFamily="66" charset="0"/>
              </a:rPr>
              <a:t>Design a medal for Spitfire pilots who fought during the Battle of Britain.</a:t>
            </a:r>
          </a:p>
          <a:p>
            <a:pPr marL="0" indent="0">
              <a:buNone/>
            </a:pPr>
            <a:r>
              <a:rPr lang="en-GB" sz="1600" b="1" dirty="0">
                <a:solidFill>
                  <a:srgbClr val="FF0000"/>
                </a:solidFill>
                <a:latin typeface="Comic Sans MS" panose="030F0702030302020204" pitchFamily="66" charset="0"/>
              </a:rPr>
              <a:t> Challenge!</a:t>
            </a:r>
          </a:p>
          <a:p>
            <a:pPr marL="0" indent="0">
              <a:buNone/>
            </a:pPr>
            <a:r>
              <a:rPr lang="en-GB" sz="1600" b="1" dirty="0">
                <a:solidFill>
                  <a:srgbClr val="FF0000"/>
                </a:solidFill>
                <a:latin typeface="Comic Sans MS" panose="030F0702030302020204" pitchFamily="66" charset="0"/>
              </a:rPr>
              <a:t> Use Churchill’s speech as an example. Write your own victory speech for the Battle of Britain.</a:t>
            </a:r>
          </a:p>
          <a:p>
            <a:r>
              <a:rPr lang="en-GB" sz="1600" b="1" dirty="0">
                <a:solidFill>
                  <a:srgbClr val="FF0000"/>
                </a:solidFill>
                <a:latin typeface="Comic Sans MS" panose="030F0702030302020204" pitchFamily="66" charset="0"/>
              </a:rPr>
              <a:t>You need to inspire people to carry on fighting with this speech. </a:t>
            </a:r>
          </a:p>
        </p:txBody>
      </p:sp>
      <p:pic>
        <p:nvPicPr>
          <p:cNvPr id="5" name="Picture 4">
            <a:extLst>
              <a:ext uri="{FF2B5EF4-FFF2-40B4-BE49-F238E27FC236}">
                <a16:creationId xmlns:a16="http://schemas.microsoft.com/office/drawing/2014/main" id="{D4D0E3F0-8C51-4375-B97C-4F8B26D38A61}"/>
              </a:ext>
            </a:extLst>
          </p:cNvPr>
          <p:cNvPicPr>
            <a:picLocks noChangeAspect="1"/>
          </p:cNvPicPr>
          <p:nvPr/>
        </p:nvPicPr>
        <p:blipFill>
          <a:blip r:embed="rId5"/>
          <a:stretch>
            <a:fillRect/>
          </a:stretch>
        </p:blipFill>
        <p:spPr>
          <a:xfrm>
            <a:off x="7862392" y="1713390"/>
            <a:ext cx="2100224" cy="2325950"/>
          </a:xfrm>
          <a:prstGeom prst="rect">
            <a:avLst/>
          </a:prstGeom>
          <a:ln>
            <a:solidFill>
              <a:schemeClr val="tx1"/>
            </a:solidFill>
          </a:ln>
        </p:spPr>
      </p:pic>
      <p:pic>
        <p:nvPicPr>
          <p:cNvPr id="6" name="Picture 5">
            <a:extLst>
              <a:ext uri="{FF2B5EF4-FFF2-40B4-BE49-F238E27FC236}">
                <a16:creationId xmlns:a16="http://schemas.microsoft.com/office/drawing/2014/main" id="{CD17AF74-3122-446E-8F04-81BB89F34D90}"/>
              </a:ext>
            </a:extLst>
          </p:cNvPr>
          <p:cNvPicPr>
            <a:picLocks noChangeAspect="1"/>
          </p:cNvPicPr>
          <p:nvPr/>
        </p:nvPicPr>
        <p:blipFill>
          <a:blip r:embed="rId6"/>
          <a:stretch>
            <a:fillRect/>
          </a:stretch>
        </p:blipFill>
        <p:spPr>
          <a:xfrm>
            <a:off x="4861368" y="1700072"/>
            <a:ext cx="2950981" cy="5144610"/>
          </a:xfrm>
          <a:prstGeom prst="rect">
            <a:avLst/>
          </a:prstGeom>
        </p:spPr>
      </p:pic>
    </p:spTree>
    <p:extLst>
      <p:ext uri="{BB962C8B-B14F-4D97-AF65-F5344CB8AC3E}">
        <p14:creationId xmlns:p14="http://schemas.microsoft.com/office/powerpoint/2010/main" val="3553724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5C2C-EF42-42E3-8921-992CE494AEDB}"/>
              </a:ext>
            </a:extLst>
          </p:cNvPr>
          <p:cNvSpPr>
            <a:spLocks noGrp="1"/>
          </p:cNvSpPr>
          <p:nvPr>
            <p:ph type="title"/>
          </p:nvPr>
        </p:nvSpPr>
        <p:spPr>
          <a:xfrm>
            <a:off x="0" y="0"/>
            <a:ext cx="12192000" cy="1384918"/>
          </a:xfrm>
          <a:solidFill>
            <a:schemeClr val="accent2">
              <a:lumMod val="40000"/>
              <a:lumOff val="60000"/>
            </a:schemeClr>
          </a:solidFill>
          <a:ln>
            <a:solidFill>
              <a:schemeClr val="tx1"/>
            </a:solidFill>
          </a:ln>
        </p:spPr>
        <p:txBody>
          <a:bodyPr>
            <a:normAutofit fontScale="90000"/>
          </a:bodyPr>
          <a:lstStyle/>
          <a:p>
            <a:pPr algn="ctr"/>
            <a:r>
              <a:rPr lang="en-GB" sz="1600" b="1" u="sng" dirty="0">
                <a:solidFill>
                  <a:schemeClr val="tx1"/>
                </a:solidFill>
                <a:latin typeface="Comic Sans MS" panose="030F0702030302020204" pitchFamily="66" charset="0"/>
              </a:rPr>
              <a:t>Task 10. The war on the Eastern Front. Nazi Germany –v- Soviet Union (Russia)</a:t>
            </a:r>
            <a:br>
              <a:rPr lang="en-GB" sz="1600" b="1" u="sng" dirty="0">
                <a:solidFill>
                  <a:schemeClr val="tx1"/>
                </a:solidFill>
                <a:latin typeface="Comic Sans MS" panose="030F0702030302020204" pitchFamily="66" charset="0"/>
              </a:rPr>
            </a:b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June 22</a:t>
            </a:r>
            <a:r>
              <a:rPr lang="en-GB" sz="1600" baseline="30000" dirty="0">
                <a:solidFill>
                  <a:schemeClr val="tx1"/>
                </a:solidFill>
                <a:latin typeface="Comic Sans MS" panose="030F0702030302020204" pitchFamily="66" charset="0"/>
              </a:rPr>
              <a:t>nd</a:t>
            </a:r>
            <a:r>
              <a:rPr lang="en-GB" sz="1600" dirty="0">
                <a:solidFill>
                  <a:schemeClr val="tx1"/>
                </a:solidFill>
                <a:latin typeface="Comic Sans MS" panose="030F0702030302020204" pitchFamily="66" charset="0"/>
              </a:rPr>
              <a:t> Hitler began his invasion of Russia. This is still the </a:t>
            </a:r>
            <a:r>
              <a:rPr lang="en-GB" sz="1600" b="1" dirty="0">
                <a:solidFill>
                  <a:srgbClr val="0070C0"/>
                </a:solidFill>
                <a:latin typeface="Comic Sans MS" panose="030F0702030302020204" pitchFamily="66" charset="0"/>
              </a:rPr>
              <a:t>largest invasion</a:t>
            </a:r>
            <a:r>
              <a:rPr lang="en-GB" sz="1600" dirty="0">
                <a:solidFill>
                  <a:schemeClr val="tx1"/>
                </a:solidFill>
                <a:latin typeface="Comic Sans MS" panose="030F0702030302020204" pitchFamily="66" charset="0"/>
              </a:rPr>
              <a:t> in history. Hitler sent in 3.5 million men, over 3,000 tanks, 2,000 air craft and 7,500 heavy guns. To begin with the ‘</a:t>
            </a:r>
            <a:r>
              <a:rPr lang="en-GB" sz="1600" b="1" dirty="0">
                <a:solidFill>
                  <a:srgbClr val="0070C0"/>
                </a:solidFill>
                <a:latin typeface="Comic Sans MS" panose="030F0702030302020204" pitchFamily="66" charset="0"/>
              </a:rPr>
              <a:t>Blitzkrieg</a:t>
            </a:r>
            <a:r>
              <a:rPr lang="en-GB" sz="1600" dirty="0">
                <a:solidFill>
                  <a:schemeClr val="tx1"/>
                </a:solidFill>
                <a:latin typeface="Comic Sans MS" panose="030F0702030302020204" pitchFamily="66" charset="0"/>
              </a:rPr>
              <a:t>’ was a success. </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The Germans advanced hundreds of miles and </a:t>
            </a:r>
            <a:r>
              <a:rPr lang="en-GB" sz="1600" b="1" dirty="0">
                <a:solidFill>
                  <a:srgbClr val="0070C0"/>
                </a:solidFill>
                <a:latin typeface="Comic Sans MS" panose="030F0702030302020204" pitchFamily="66" charset="0"/>
              </a:rPr>
              <a:t>captured millions </a:t>
            </a:r>
            <a:r>
              <a:rPr lang="en-GB" sz="1600" dirty="0">
                <a:solidFill>
                  <a:schemeClr val="tx1"/>
                </a:solidFill>
                <a:latin typeface="Comic Sans MS" panose="030F0702030302020204" pitchFamily="66" charset="0"/>
              </a:rPr>
              <a:t>of soldiers prisoners.</a:t>
            </a:r>
            <a:br>
              <a:rPr lang="en-GB" sz="1600" dirty="0">
                <a:solidFill>
                  <a:schemeClr val="tx1"/>
                </a:solidFill>
                <a:latin typeface="Comic Sans MS" panose="030F0702030302020204" pitchFamily="66" charset="0"/>
              </a:rPr>
            </a:br>
            <a:r>
              <a:rPr lang="en-GB" sz="1600" b="1" dirty="0">
                <a:solidFill>
                  <a:srgbClr val="7030A0"/>
                </a:solidFill>
                <a:latin typeface="Comic Sans MS" panose="030F0702030302020204" pitchFamily="66" charset="0"/>
              </a:rPr>
              <a:t>Task 8. Key Question: Why did the German invasion of Russia fail?</a:t>
            </a:r>
          </a:p>
        </p:txBody>
      </p:sp>
      <p:sp>
        <p:nvSpPr>
          <p:cNvPr id="3" name="Content Placeholder 2">
            <a:extLst>
              <a:ext uri="{FF2B5EF4-FFF2-40B4-BE49-F238E27FC236}">
                <a16:creationId xmlns:a16="http://schemas.microsoft.com/office/drawing/2014/main" id="{6B452CFB-FF7A-409A-9C31-835E257E4DF7}"/>
              </a:ext>
            </a:extLst>
          </p:cNvPr>
          <p:cNvSpPr>
            <a:spLocks noGrp="1"/>
          </p:cNvSpPr>
          <p:nvPr>
            <p:ph sz="half" idx="1"/>
          </p:nvPr>
        </p:nvSpPr>
        <p:spPr>
          <a:xfrm>
            <a:off x="0" y="1526958"/>
            <a:ext cx="4861369" cy="5331041"/>
          </a:xfrm>
          <a:solidFill>
            <a:srgbClr val="FFFF00"/>
          </a:solidFill>
          <a:ln>
            <a:solidFill>
              <a:schemeClr val="tx1"/>
            </a:solidFill>
          </a:ln>
        </p:spPr>
        <p:txBody>
          <a:bodyPr>
            <a:normAutofit fontScale="92500" lnSpcReduction="10000"/>
          </a:bodyPr>
          <a:lstStyle/>
          <a:p>
            <a:r>
              <a:rPr lang="en-GB" sz="2000" dirty="0">
                <a:latin typeface="Comic Sans MS" panose="030F0702030302020204" pitchFamily="66" charset="0"/>
              </a:rPr>
              <a:t>Watch the film clip from WW2 in Colour. This lasts about 45 minutes.</a:t>
            </a:r>
            <a:r>
              <a:rPr lang="en-GB" sz="2000" dirty="0"/>
              <a:t> </a:t>
            </a:r>
            <a:br>
              <a:rPr lang="en-GB" sz="2000" dirty="0"/>
            </a:br>
            <a:r>
              <a:rPr lang="en-GB" sz="2000" u="sng" dirty="0">
                <a:hlinkClick r:id="rId2"/>
              </a:rPr>
              <a:t>https://www.youtube.com/watch?v=Tvc8mP5LkKU</a:t>
            </a:r>
            <a:r>
              <a:rPr lang="en-GB" sz="2000" u="sng" dirty="0"/>
              <a:t> </a:t>
            </a:r>
            <a:endParaRPr lang="en-GB" sz="2000" dirty="0">
              <a:latin typeface="Comic Sans MS" panose="030F0702030302020204" pitchFamily="66" charset="0"/>
            </a:endParaRPr>
          </a:p>
          <a:p>
            <a:pPr marL="0" indent="0">
              <a:buNone/>
            </a:pPr>
            <a:r>
              <a:rPr lang="en-GB" sz="2000" dirty="0">
                <a:latin typeface="Comic Sans MS" panose="030F0702030302020204" pitchFamily="66" charset="0"/>
              </a:rPr>
              <a:t>You need to:</a:t>
            </a:r>
          </a:p>
          <a:p>
            <a:r>
              <a:rPr lang="en-GB" sz="2000" dirty="0">
                <a:latin typeface="Comic Sans MS" panose="030F0702030302020204" pitchFamily="66" charset="0"/>
              </a:rPr>
              <a:t>Identify 3 reasons why the Germans failed in Russia. (bullet points)</a:t>
            </a:r>
          </a:p>
          <a:p>
            <a:r>
              <a:rPr lang="en-GB" sz="2000" dirty="0">
                <a:latin typeface="Comic Sans MS" panose="030F0702030302020204" pitchFamily="66" charset="0"/>
              </a:rPr>
              <a:t>Describe 3 reasons why the Germans failed in Russia. (Full sentences) </a:t>
            </a:r>
          </a:p>
          <a:p>
            <a:endParaRPr lang="en-GB" sz="2000" dirty="0">
              <a:latin typeface="Comic Sans MS" panose="030F0702030302020204" pitchFamily="66" charset="0"/>
            </a:endParaRPr>
          </a:p>
          <a:p>
            <a:pPr marL="0" indent="0">
              <a:buNone/>
            </a:pPr>
            <a:r>
              <a:rPr lang="en-GB" sz="2000" b="1" dirty="0">
                <a:solidFill>
                  <a:srgbClr val="FF0000"/>
                </a:solidFill>
                <a:latin typeface="Comic Sans MS" panose="030F0702030302020204" pitchFamily="66" charset="0"/>
              </a:rPr>
              <a:t>Challenge! Explain 3 reasons why the Germans failed in Russia.</a:t>
            </a:r>
          </a:p>
          <a:p>
            <a:r>
              <a:rPr lang="en-GB" sz="2000" b="1" dirty="0">
                <a:solidFill>
                  <a:srgbClr val="FF0000"/>
                </a:solidFill>
                <a:latin typeface="Comic Sans MS" panose="030F0702030302020204" pitchFamily="66" charset="0"/>
              </a:rPr>
              <a:t>Choose that you think is the most significant reason why the Germans failed in Russia.</a:t>
            </a:r>
          </a:p>
          <a:p>
            <a:endParaRPr lang="en-GB" sz="2000" b="1" dirty="0">
              <a:solidFill>
                <a:srgbClr val="FF0000"/>
              </a:solidFill>
              <a:latin typeface="Comic Sans MS" panose="030F0702030302020204" pitchFamily="66" charset="0"/>
            </a:endParaRPr>
          </a:p>
          <a:p>
            <a:r>
              <a:rPr lang="en-GB" sz="2000" dirty="0">
                <a:solidFill>
                  <a:schemeClr val="tx1"/>
                </a:solidFill>
                <a:latin typeface="Comic Sans MS" panose="030F0702030302020204" pitchFamily="66" charset="0"/>
              </a:rPr>
              <a:t>The pictures opposite give some clues!</a:t>
            </a:r>
          </a:p>
        </p:txBody>
      </p:sp>
      <p:sp>
        <p:nvSpPr>
          <p:cNvPr id="4" name="Content Placeholder 3">
            <a:extLst>
              <a:ext uri="{FF2B5EF4-FFF2-40B4-BE49-F238E27FC236}">
                <a16:creationId xmlns:a16="http://schemas.microsoft.com/office/drawing/2014/main" id="{728418A0-C6CD-4FE5-AEBC-5DEEA9F4FBA1}"/>
              </a:ext>
            </a:extLst>
          </p:cNvPr>
          <p:cNvSpPr>
            <a:spLocks noGrp="1"/>
          </p:cNvSpPr>
          <p:nvPr>
            <p:ph sz="half" idx="2"/>
          </p:nvPr>
        </p:nvSpPr>
        <p:spPr>
          <a:xfrm>
            <a:off x="8904302" y="1455937"/>
            <a:ext cx="3287697" cy="3630968"/>
          </a:xfrm>
          <a:solidFill>
            <a:schemeClr val="accent1">
              <a:lumMod val="20000"/>
              <a:lumOff val="80000"/>
            </a:schemeClr>
          </a:solidFill>
          <a:ln>
            <a:solidFill>
              <a:schemeClr val="tx1"/>
            </a:solidFill>
          </a:ln>
        </p:spPr>
        <p:txBody>
          <a:bodyPr>
            <a:normAutofit fontScale="92500" lnSpcReduction="10000"/>
          </a:bodyPr>
          <a:lstStyle/>
          <a:p>
            <a:pPr marL="0" indent="0">
              <a:buNone/>
            </a:pPr>
            <a:r>
              <a:rPr lang="en-GB" sz="1600" b="1" dirty="0">
                <a:latin typeface="Comic Sans MS" panose="030F0702030302020204" pitchFamily="66" charset="0"/>
              </a:rPr>
              <a:t>Example of a describe answer:</a:t>
            </a:r>
          </a:p>
          <a:p>
            <a:pPr marL="0" indent="0">
              <a:buNone/>
            </a:pPr>
            <a:r>
              <a:rPr lang="en-GB" sz="1600" b="1" i="1" dirty="0">
                <a:solidFill>
                  <a:srgbClr val="C00000"/>
                </a:solidFill>
                <a:latin typeface="Comic Sans MS" panose="030F0702030302020204" pitchFamily="66" charset="0"/>
              </a:rPr>
              <a:t> </a:t>
            </a:r>
            <a:r>
              <a:rPr lang="en-GB" sz="1600" i="1" dirty="0">
                <a:solidFill>
                  <a:srgbClr val="C00000"/>
                </a:solidFill>
                <a:latin typeface="Comic Sans MS" panose="030F0702030302020204" pitchFamily="66" charset="0"/>
              </a:rPr>
              <a:t>‘The Germans failed because of the weather.’</a:t>
            </a:r>
          </a:p>
          <a:p>
            <a:pPr marL="0" indent="0">
              <a:buNone/>
            </a:pPr>
            <a:r>
              <a:rPr lang="en-GB" sz="1600" i="1" dirty="0">
                <a:solidFill>
                  <a:srgbClr val="C00000"/>
                </a:solidFill>
                <a:latin typeface="Comic Sans MS" panose="030F0702030302020204" pitchFamily="66" charset="0"/>
              </a:rPr>
              <a:t>‘Another reason the Germans failed was…’</a:t>
            </a:r>
          </a:p>
          <a:p>
            <a:pPr marL="0" indent="0">
              <a:buNone/>
            </a:pPr>
            <a:r>
              <a:rPr lang="en-GB" sz="1600" b="1" dirty="0">
                <a:latin typeface="Comic Sans MS" panose="030F0702030302020204" pitchFamily="66" charset="0"/>
              </a:rPr>
              <a:t>Example of a describe answer.</a:t>
            </a:r>
          </a:p>
          <a:p>
            <a:pPr marL="0" indent="0">
              <a:buNone/>
            </a:pPr>
            <a:r>
              <a:rPr lang="en-GB" sz="1600" i="1" dirty="0">
                <a:solidFill>
                  <a:srgbClr val="C00000"/>
                </a:solidFill>
                <a:latin typeface="Comic Sans MS" panose="030F0702030302020204" pitchFamily="66" charset="0"/>
              </a:rPr>
              <a:t>‘One reason the Germans failed in Russia was weather.’</a:t>
            </a:r>
          </a:p>
          <a:p>
            <a:pPr marL="0" indent="0">
              <a:buNone/>
            </a:pPr>
            <a:r>
              <a:rPr lang="en-GB" sz="1600" i="1" dirty="0">
                <a:solidFill>
                  <a:srgbClr val="C00000"/>
                </a:solidFill>
                <a:latin typeface="Comic Sans MS" panose="030F0702030302020204" pitchFamily="66" charset="0"/>
              </a:rPr>
              <a:t>‘The winter weather was very cold with lots of snow.’</a:t>
            </a:r>
          </a:p>
          <a:p>
            <a:pPr marL="0" indent="0">
              <a:buNone/>
            </a:pPr>
            <a:r>
              <a:rPr lang="en-GB" sz="1600" i="1" dirty="0">
                <a:solidFill>
                  <a:srgbClr val="C00000"/>
                </a:solidFill>
                <a:latin typeface="Comic Sans MS" panose="030F0702030302020204" pitchFamily="66" charset="0"/>
              </a:rPr>
              <a:t>‘This meant that the Germans found themselves stuck in snow drifts and could not move forward.’</a:t>
            </a:r>
          </a:p>
        </p:txBody>
      </p:sp>
      <p:pic>
        <p:nvPicPr>
          <p:cNvPr id="7" name="Picture 6">
            <a:extLst>
              <a:ext uri="{FF2B5EF4-FFF2-40B4-BE49-F238E27FC236}">
                <a16:creationId xmlns:a16="http://schemas.microsoft.com/office/drawing/2014/main" id="{4B21B014-5621-45D1-A38F-B67E516F6DCD}"/>
              </a:ext>
            </a:extLst>
          </p:cNvPr>
          <p:cNvPicPr>
            <a:picLocks noChangeAspect="1"/>
          </p:cNvPicPr>
          <p:nvPr/>
        </p:nvPicPr>
        <p:blipFill>
          <a:blip r:embed="rId3"/>
          <a:stretch>
            <a:fillRect/>
          </a:stretch>
        </p:blipFill>
        <p:spPr>
          <a:xfrm>
            <a:off x="4909495" y="1455937"/>
            <a:ext cx="3946680" cy="2698813"/>
          </a:xfrm>
          <a:prstGeom prst="rect">
            <a:avLst/>
          </a:prstGeom>
        </p:spPr>
      </p:pic>
      <p:pic>
        <p:nvPicPr>
          <p:cNvPr id="8" name="Picture 7">
            <a:extLst>
              <a:ext uri="{FF2B5EF4-FFF2-40B4-BE49-F238E27FC236}">
                <a16:creationId xmlns:a16="http://schemas.microsoft.com/office/drawing/2014/main" id="{EBE94AEB-F4CB-4251-9E77-E2DD2A3CB29B}"/>
              </a:ext>
            </a:extLst>
          </p:cNvPr>
          <p:cNvPicPr>
            <a:picLocks noChangeAspect="1"/>
          </p:cNvPicPr>
          <p:nvPr/>
        </p:nvPicPr>
        <p:blipFill>
          <a:blip r:embed="rId4"/>
          <a:stretch>
            <a:fillRect/>
          </a:stretch>
        </p:blipFill>
        <p:spPr>
          <a:xfrm>
            <a:off x="5024761" y="4225769"/>
            <a:ext cx="3831414" cy="2632230"/>
          </a:xfrm>
          <a:prstGeom prst="rect">
            <a:avLst/>
          </a:prstGeom>
        </p:spPr>
      </p:pic>
      <p:pic>
        <p:nvPicPr>
          <p:cNvPr id="9" name="Picture 8">
            <a:extLst>
              <a:ext uri="{FF2B5EF4-FFF2-40B4-BE49-F238E27FC236}">
                <a16:creationId xmlns:a16="http://schemas.microsoft.com/office/drawing/2014/main" id="{6F1B2F25-C82C-42B4-885F-A229B10DA2D1}"/>
              </a:ext>
            </a:extLst>
          </p:cNvPr>
          <p:cNvPicPr>
            <a:picLocks noChangeAspect="1"/>
          </p:cNvPicPr>
          <p:nvPr/>
        </p:nvPicPr>
        <p:blipFill>
          <a:blip r:embed="rId5"/>
          <a:stretch>
            <a:fillRect/>
          </a:stretch>
        </p:blipFill>
        <p:spPr>
          <a:xfrm>
            <a:off x="8904302" y="5157926"/>
            <a:ext cx="3258515" cy="1700074"/>
          </a:xfrm>
          <a:prstGeom prst="rect">
            <a:avLst/>
          </a:prstGeom>
        </p:spPr>
      </p:pic>
    </p:spTree>
    <p:extLst>
      <p:ext uri="{BB962C8B-B14F-4D97-AF65-F5344CB8AC3E}">
        <p14:creationId xmlns:p14="http://schemas.microsoft.com/office/powerpoint/2010/main" val="2547556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F35F0F0-96D1-4CD4-92C1-7EBDCD568FE1}"/>
              </a:ext>
            </a:extLst>
          </p:cNvPr>
          <p:cNvSpPr>
            <a:spLocks noGrp="1"/>
          </p:cNvSpPr>
          <p:nvPr>
            <p:ph type="title"/>
          </p:nvPr>
        </p:nvSpPr>
        <p:spPr>
          <a:xfrm>
            <a:off x="0" y="0"/>
            <a:ext cx="12192000" cy="1320800"/>
          </a:xfrm>
          <a:solidFill>
            <a:schemeClr val="accent2">
              <a:lumMod val="40000"/>
              <a:lumOff val="60000"/>
            </a:schemeClr>
          </a:solidFill>
          <a:ln>
            <a:solidFill>
              <a:schemeClr val="tx1"/>
            </a:solidFill>
          </a:ln>
        </p:spPr>
        <p:txBody>
          <a:bodyPr>
            <a:noAutofit/>
          </a:bodyPr>
          <a:lstStyle/>
          <a:p>
            <a:pPr algn="ctr"/>
            <a:r>
              <a:rPr lang="en-GB" sz="2400" b="1" u="sng" dirty="0">
                <a:solidFill>
                  <a:schemeClr val="tx1"/>
                </a:solidFill>
                <a:latin typeface="Comic Sans MS" panose="030F0702030302020204" pitchFamily="66" charset="0"/>
              </a:rPr>
              <a:t>Task 1. Knowledge Reap Quizzes!</a:t>
            </a:r>
            <a:br>
              <a:rPr lang="en-GB" sz="2400" b="1" u="sng" dirty="0">
                <a:solidFill>
                  <a:schemeClr val="tx1"/>
                </a:solidFill>
                <a:latin typeface="Comic Sans MS" panose="030F0702030302020204" pitchFamily="66" charset="0"/>
              </a:rPr>
            </a:b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Test what you know about life inside Nazi Germany – we have covered this in lesson!</a:t>
            </a:r>
            <a:br>
              <a:rPr lang="en-GB" sz="2400" dirty="0">
                <a:solidFill>
                  <a:schemeClr val="tx1"/>
                </a:solidFill>
                <a:latin typeface="Comic Sans MS" panose="030F0702030302020204" pitchFamily="66" charset="0"/>
              </a:rPr>
            </a:br>
            <a:r>
              <a:rPr lang="en-GB" sz="2400" dirty="0">
                <a:solidFill>
                  <a:schemeClr val="tx1"/>
                </a:solidFill>
                <a:latin typeface="Comic Sans MS" panose="030F0702030302020204" pitchFamily="66" charset="0"/>
              </a:rPr>
              <a:t>Answers provided in the green box. </a:t>
            </a:r>
            <a:r>
              <a:rPr lang="en-GB" sz="2400" b="1" dirty="0">
                <a:solidFill>
                  <a:srgbClr val="FF0000"/>
                </a:solidFill>
                <a:latin typeface="Comic Sans MS" panose="030F0702030302020204" pitchFamily="66" charset="0"/>
              </a:rPr>
              <a:t>Then retest yourself later!</a:t>
            </a:r>
          </a:p>
        </p:txBody>
      </p:sp>
      <p:sp>
        <p:nvSpPr>
          <p:cNvPr id="5" name="Content Placeholder 4">
            <a:extLst>
              <a:ext uri="{FF2B5EF4-FFF2-40B4-BE49-F238E27FC236}">
                <a16:creationId xmlns:a16="http://schemas.microsoft.com/office/drawing/2014/main" id="{D8897F57-596F-4723-AFA8-0117D8EC47FA}"/>
              </a:ext>
            </a:extLst>
          </p:cNvPr>
          <p:cNvSpPr>
            <a:spLocks noGrp="1"/>
          </p:cNvSpPr>
          <p:nvPr>
            <p:ph sz="half" idx="1"/>
          </p:nvPr>
        </p:nvSpPr>
        <p:spPr>
          <a:xfrm>
            <a:off x="0" y="1420426"/>
            <a:ext cx="5859262" cy="5437573"/>
          </a:xfrm>
          <a:solidFill>
            <a:srgbClr val="FFFF00"/>
          </a:solidFill>
          <a:ln>
            <a:solidFill>
              <a:schemeClr val="tx1"/>
            </a:solidFill>
          </a:ln>
        </p:spPr>
        <p:txBody>
          <a:bodyPr>
            <a:normAutofit fontScale="70000" lnSpcReduction="20000"/>
          </a:bodyPr>
          <a:lstStyle/>
          <a:p>
            <a:r>
              <a:rPr lang="en-GB" dirty="0">
                <a:latin typeface="Comic Sans MS" panose="030F0702030302020204" pitchFamily="66" charset="0"/>
              </a:rPr>
              <a:t>1. Name of the Nazi secret police force?</a:t>
            </a:r>
          </a:p>
          <a:p>
            <a:r>
              <a:rPr lang="en-GB" dirty="0">
                <a:latin typeface="Comic Sans MS" panose="030F0702030302020204" pitchFamily="66" charset="0"/>
              </a:rPr>
              <a:t>2. Three promises Hitler made to the German people?</a:t>
            </a:r>
          </a:p>
          <a:p>
            <a:r>
              <a:rPr lang="en-GB" dirty="0">
                <a:latin typeface="Comic Sans MS" panose="030F0702030302020204" pitchFamily="66" charset="0"/>
              </a:rPr>
              <a:t>3. Name of the treaty Hitler said he would tear up?</a:t>
            </a:r>
          </a:p>
          <a:p>
            <a:r>
              <a:rPr lang="en-GB" dirty="0">
                <a:latin typeface="Comic Sans MS" panose="030F0702030302020204" pitchFamily="66" charset="0"/>
              </a:rPr>
              <a:t>4. Place where enemies of the Nazis were held prisoner?</a:t>
            </a:r>
          </a:p>
          <a:p>
            <a:r>
              <a:rPr lang="en-GB" dirty="0">
                <a:latin typeface="Comic Sans MS" panose="030F0702030302020204" pitchFamily="66" charset="0"/>
              </a:rPr>
              <a:t>5. Three ways the Nazis provided work for the German people?</a:t>
            </a:r>
          </a:p>
          <a:p>
            <a:r>
              <a:rPr lang="en-GB" dirty="0">
                <a:latin typeface="Comic Sans MS" panose="030F0702030302020204" pitchFamily="66" charset="0"/>
              </a:rPr>
              <a:t>6. Which political party did Hitler want to destroy?</a:t>
            </a:r>
          </a:p>
          <a:p>
            <a:r>
              <a:rPr lang="en-GB" dirty="0">
                <a:latin typeface="Comic Sans MS" panose="030F0702030302020204" pitchFamily="66" charset="0"/>
              </a:rPr>
              <a:t>7. Law passed in 1933 which gave Hitler the power to take over Germany?</a:t>
            </a:r>
          </a:p>
          <a:p>
            <a:r>
              <a:rPr lang="en-GB" dirty="0">
                <a:latin typeface="Comic Sans MS" panose="030F0702030302020204" pitchFamily="66" charset="0"/>
              </a:rPr>
              <a:t>8. Name of the building which burned down in 1933?</a:t>
            </a:r>
          </a:p>
          <a:p>
            <a:r>
              <a:rPr lang="en-GB" dirty="0">
                <a:latin typeface="Comic Sans MS" panose="030F0702030302020204" pitchFamily="66" charset="0"/>
              </a:rPr>
              <a:t>9. Two methods of propaganda used by the Nazis?</a:t>
            </a:r>
          </a:p>
          <a:p>
            <a:r>
              <a:rPr lang="en-GB" dirty="0">
                <a:latin typeface="Comic Sans MS" panose="030F0702030302020204" pitchFamily="66" charset="0"/>
              </a:rPr>
              <a:t>10. Name of Hitler’s bodyguards?</a:t>
            </a:r>
          </a:p>
          <a:p>
            <a:endParaRPr lang="en-GB" dirty="0">
              <a:latin typeface="Comic Sans MS" panose="030F0702030302020204" pitchFamily="66" charset="0"/>
            </a:endParaRPr>
          </a:p>
        </p:txBody>
      </p:sp>
      <p:sp>
        <p:nvSpPr>
          <p:cNvPr id="6" name="Content Placeholder 5">
            <a:extLst>
              <a:ext uri="{FF2B5EF4-FFF2-40B4-BE49-F238E27FC236}">
                <a16:creationId xmlns:a16="http://schemas.microsoft.com/office/drawing/2014/main" id="{48F905E5-60E6-4EB9-A1FD-07E8F120B69F}"/>
              </a:ext>
            </a:extLst>
          </p:cNvPr>
          <p:cNvSpPr>
            <a:spLocks noGrp="1"/>
          </p:cNvSpPr>
          <p:nvPr>
            <p:ph sz="half" idx="2"/>
          </p:nvPr>
        </p:nvSpPr>
        <p:spPr>
          <a:xfrm>
            <a:off x="5959981" y="1420425"/>
            <a:ext cx="4240462" cy="5437573"/>
          </a:xfrm>
          <a:solidFill>
            <a:srgbClr val="92D050"/>
          </a:solidFill>
          <a:ln>
            <a:solidFill>
              <a:schemeClr val="tx1"/>
            </a:solidFill>
          </a:ln>
        </p:spPr>
        <p:txBody>
          <a:bodyPr>
            <a:normAutofit fontScale="70000" lnSpcReduction="20000"/>
          </a:bodyPr>
          <a:lstStyle/>
          <a:p>
            <a:r>
              <a:rPr lang="en-GB" dirty="0">
                <a:latin typeface="Comic Sans MS" panose="030F0702030302020204" pitchFamily="66" charset="0"/>
              </a:rPr>
              <a:t>1. The Gestapo.</a:t>
            </a:r>
          </a:p>
          <a:p>
            <a:r>
              <a:rPr lang="en-GB" dirty="0">
                <a:latin typeface="Comic Sans MS" panose="030F0702030302020204" pitchFamily="66" charset="0"/>
              </a:rPr>
              <a:t>2. Make Germany strong. Provide work. Provide food. Rearmament.</a:t>
            </a:r>
          </a:p>
          <a:p>
            <a:r>
              <a:rPr lang="en-GB" dirty="0">
                <a:latin typeface="Comic Sans MS" panose="030F0702030302020204" pitchFamily="66" charset="0"/>
              </a:rPr>
              <a:t>3. Treaty of Versailles.</a:t>
            </a:r>
          </a:p>
          <a:p>
            <a:r>
              <a:rPr lang="en-GB" dirty="0">
                <a:latin typeface="Comic Sans MS" panose="030F0702030302020204" pitchFamily="66" charset="0"/>
              </a:rPr>
              <a:t>4. Concentration Camps.</a:t>
            </a:r>
          </a:p>
          <a:p>
            <a:r>
              <a:rPr lang="en-GB" dirty="0">
                <a:latin typeface="Comic Sans MS" panose="030F0702030302020204" pitchFamily="66" charset="0"/>
              </a:rPr>
              <a:t>5. Armed forces. Weapons factories. Building motorways. Building airfields.</a:t>
            </a:r>
          </a:p>
          <a:p>
            <a:r>
              <a:rPr lang="en-GB" dirty="0">
                <a:latin typeface="Comic Sans MS" panose="030F0702030302020204" pitchFamily="66" charset="0"/>
              </a:rPr>
              <a:t>6. The Communist Party.</a:t>
            </a:r>
          </a:p>
          <a:p>
            <a:r>
              <a:rPr lang="en-GB" dirty="0">
                <a:latin typeface="Comic Sans MS" panose="030F0702030302020204" pitchFamily="66" charset="0"/>
              </a:rPr>
              <a:t>7. The Enabling Law.</a:t>
            </a:r>
          </a:p>
          <a:p>
            <a:r>
              <a:rPr lang="en-GB" dirty="0">
                <a:latin typeface="Comic Sans MS" panose="030F0702030302020204" pitchFamily="66" charset="0"/>
              </a:rPr>
              <a:t>8. The Reichstag (Parliament).</a:t>
            </a:r>
          </a:p>
          <a:p>
            <a:r>
              <a:rPr lang="en-GB" dirty="0">
                <a:latin typeface="Comic Sans MS" panose="030F0702030302020204" pitchFamily="66" charset="0"/>
              </a:rPr>
              <a:t>9. Posters. Films. Radio. Rallies. Speeches.</a:t>
            </a:r>
          </a:p>
          <a:p>
            <a:r>
              <a:rPr lang="en-GB" dirty="0">
                <a:latin typeface="Comic Sans MS" panose="030F0702030302020204" pitchFamily="66" charset="0"/>
              </a:rPr>
              <a:t>10. Schutz Staffel. SS.</a:t>
            </a:r>
          </a:p>
        </p:txBody>
      </p:sp>
      <p:pic>
        <p:nvPicPr>
          <p:cNvPr id="1026" name="Picture 2" descr="Study Suggests Adolf Hitler Had Jewish and African Ancestors - HISTORY">
            <a:extLst>
              <a:ext uri="{FF2B5EF4-FFF2-40B4-BE49-F238E27FC236}">
                <a16:creationId xmlns:a16="http://schemas.microsoft.com/office/drawing/2014/main" id="{4C9F00DF-6F01-4611-BE34-07FBB00DAC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7477" y="1420425"/>
            <a:ext cx="1914523" cy="21217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AB514666-3725-4B4B-8605-D1B2E4E9C578}"/>
              </a:ext>
            </a:extLst>
          </p:cNvPr>
          <p:cNvPicPr>
            <a:picLocks noChangeAspect="1"/>
          </p:cNvPicPr>
          <p:nvPr/>
        </p:nvPicPr>
        <p:blipFill>
          <a:blip r:embed="rId3"/>
          <a:stretch>
            <a:fillRect/>
          </a:stretch>
        </p:blipFill>
        <p:spPr>
          <a:xfrm>
            <a:off x="10274954" y="3641815"/>
            <a:ext cx="1917046" cy="1400702"/>
          </a:xfrm>
          <a:prstGeom prst="rect">
            <a:avLst/>
          </a:prstGeom>
        </p:spPr>
      </p:pic>
      <p:pic>
        <p:nvPicPr>
          <p:cNvPr id="8" name="Picture 7">
            <a:extLst>
              <a:ext uri="{FF2B5EF4-FFF2-40B4-BE49-F238E27FC236}">
                <a16:creationId xmlns:a16="http://schemas.microsoft.com/office/drawing/2014/main" id="{6926AEC1-4E1E-4E92-A5FF-14D6675BD404}"/>
              </a:ext>
            </a:extLst>
          </p:cNvPr>
          <p:cNvPicPr>
            <a:picLocks noChangeAspect="1"/>
          </p:cNvPicPr>
          <p:nvPr/>
        </p:nvPicPr>
        <p:blipFill>
          <a:blip r:embed="rId4"/>
          <a:stretch>
            <a:fillRect/>
          </a:stretch>
        </p:blipFill>
        <p:spPr>
          <a:xfrm>
            <a:off x="10274952" y="5193437"/>
            <a:ext cx="1917047" cy="1664561"/>
          </a:xfrm>
          <a:prstGeom prst="rect">
            <a:avLst/>
          </a:prstGeom>
        </p:spPr>
      </p:pic>
    </p:spTree>
    <p:extLst>
      <p:ext uri="{BB962C8B-B14F-4D97-AF65-F5344CB8AC3E}">
        <p14:creationId xmlns:p14="http://schemas.microsoft.com/office/powerpoint/2010/main" val="328932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D9CFD-3171-4405-AB2E-242C377330D3}"/>
              </a:ext>
            </a:extLst>
          </p:cNvPr>
          <p:cNvSpPr>
            <a:spLocks noGrp="1"/>
          </p:cNvSpPr>
          <p:nvPr>
            <p:ph type="title"/>
          </p:nvPr>
        </p:nvSpPr>
        <p:spPr>
          <a:xfrm>
            <a:off x="0" y="-1"/>
            <a:ext cx="12192000" cy="1350917"/>
          </a:xfrm>
          <a:solidFill>
            <a:schemeClr val="accent2">
              <a:lumMod val="40000"/>
              <a:lumOff val="60000"/>
            </a:schemeClr>
          </a:solidFill>
          <a:ln>
            <a:solidFill>
              <a:schemeClr val="tx1"/>
            </a:solidFill>
          </a:ln>
        </p:spPr>
        <p:txBody>
          <a:bodyPr>
            <a:normAutofit fontScale="90000"/>
          </a:bodyPr>
          <a:lstStyle/>
          <a:p>
            <a:pPr algn="ctr"/>
            <a:r>
              <a:rPr lang="en-GB" sz="2800" b="1" u="sng" dirty="0">
                <a:solidFill>
                  <a:schemeClr val="tx1"/>
                </a:solidFill>
                <a:latin typeface="Comic Sans MS" panose="030F0702030302020204" pitchFamily="66" charset="0"/>
              </a:rPr>
              <a:t>Task 1. Knowledge Recap Quizzes!</a:t>
            </a:r>
            <a:br>
              <a:rPr lang="en-GB" sz="2800" b="1" u="sng" dirty="0">
                <a:solidFill>
                  <a:schemeClr val="tx1"/>
                </a:solidFill>
                <a:latin typeface="Comic Sans MS" panose="030F0702030302020204" pitchFamily="66" charset="0"/>
              </a:rPr>
            </a:br>
            <a:br>
              <a:rPr lang="en-GB" sz="2800" dirty="0">
                <a:solidFill>
                  <a:schemeClr val="tx1"/>
                </a:solidFill>
                <a:latin typeface="Comic Sans MS" panose="030F0702030302020204" pitchFamily="66" charset="0"/>
              </a:rPr>
            </a:br>
            <a:r>
              <a:rPr lang="en-GB" sz="2800" dirty="0">
                <a:solidFill>
                  <a:schemeClr val="tx1"/>
                </a:solidFill>
                <a:latin typeface="Comic Sans MS" panose="030F0702030302020204" pitchFamily="66" charset="0"/>
              </a:rPr>
              <a:t>Test your knowledge about the causes of WW2 – we have covered this in lesson!</a:t>
            </a:r>
            <a:br>
              <a:rPr lang="en-GB" sz="2800" dirty="0">
                <a:solidFill>
                  <a:schemeClr val="tx1"/>
                </a:solidFill>
                <a:latin typeface="Comic Sans MS" panose="030F0702030302020204" pitchFamily="66" charset="0"/>
              </a:rPr>
            </a:br>
            <a:r>
              <a:rPr lang="en-GB" sz="2800" dirty="0">
                <a:solidFill>
                  <a:schemeClr val="tx1"/>
                </a:solidFill>
                <a:latin typeface="Comic Sans MS" panose="030F0702030302020204" pitchFamily="66" charset="0"/>
              </a:rPr>
              <a:t>Answers provided in green box. </a:t>
            </a:r>
            <a:r>
              <a:rPr lang="en-GB" sz="2800" b="1" dirty="0">
                <a:solidFill>
                  <a:srgbClr val="FF0000"/>
                </a:solidFill>
                <a:latin typeface="Comic Sans MS" panose="030F0702030302020204" pitchFamily="66" charset="0"/>
              </a:rPr>
              <a:t>Then retest yourself later!</a:t>
            </a:r>
          </a:p>
        </p:txBody>
      </p:sp>
      <p:sp>
        <p:nvSpPr>
          <p:cNvPr id="3" name="Content Placeholder 2">
            <a:extLst>
              <a:ext uri="{FF2B5EF4-FFF2-40B4-BE49-F238E27FC236}">
                <a16:creationId xmlns:a16="http://schemas.microsoft.com/office/drawing/2014/main" id="{09CC0937-4EB0-4678-AFBB-12598BEB2E51}"/>
              </a:ext>
            </a:extLst>
          </p:cNvPr>
          <p:cNvSpPr>
            <a:spLocks noGrp="1"/>
          </p:cNvSpPr>
          <p:nvPr>
            <p:ph sz="half" idx="1"/>
          </p:nvPr>
        </p:nvSpPr>
        <p:spPr>
          <a:xfrm>
            <a:off x="0" y="1438182"/>
            <a:ext cx="6096000" cy="5419817"/>
          </a:xfrm>
          <a:solidFill>
            <a:srgbClr val="FFFF00"/>
          </a:solidFill>
          <a:ln>
            <a:solidFill>
              <a:schemeClr val="tx1"/>
            </a:solidFill>
          </a:ln>
        </p:spPr>
        <p:txBody>
          <a:bodyPr>
            <a:normAutofit fontScale="70000" lnSpcReduction="20000"/>
          </a:bodyPr>
          <a:lstStyle/>
          <a:p>
            <a:r>
              <a:rPr lang="en-GB" dirty="0">
                <a:latin typeface="Comic Sans MS" panose="030F0702030302020204" pitchFamily="66" charset="0"/>
              </a:rPr>
              <a:t>1. Name 3 weapons Germany was banned from having?</a:t>
            </a:r>
          </a:p>
          <a:p>
            <a:r>
              <a:rPr lang="en-GB" dirty="0">
                <a:latin typeface="Comic Sans MS" panose="030F0702030302020204" pitchFamily="66" charset="0"/>
              </a:rPr>
              <a:t>2. Number of men the German Army was allowed to have under the ToV?</a:t>
            </a:r>
          </a:p>
          <a:p>
            <a:r>
              <a:rPr lang="en-GB" dirty="0">
                <a:latin typeface="Comic Sans MS" panose="030F0702030302020204" pitchFamily="66" charset="0"/>
              </a:rPr>
              <a:t>3. Area in Germany that was to be demilitarised?</a:t>
            </a:r>
          </a:p>
          <a:p>
            <a:r>
              <a:rPr lang="en-GB" dirty="0">
                <a:latin typeface="Comic Sans MS" panose="030F0702030302020204" pitchFamily="66" charset="0"/>
              </a:rPr>
              <a:t>4. Country unified with Germany with the Anschluss?</a:t>
            </a:r>
          </a:p>
          <a:p>
            <a:r>
              <a:rPr lang="en-GB" dirty="0">
                <a:latin typeface="Comic Sans MS" panose="030F0702030302020204" pitchFamily="66" charset="0"/>
              </a:rPr>
              <a:t>5. Area of Czechoslovakia Hitler claimed in 1938?</a:t>
            </a:r>
          </a:p>
          <a:p>
            <a:r>
              <a:rPr lang="en-GB" dirty="0">
                <a:latin typeface="Comic Sans MS" panose="030F0702030302020204" pitchFamily="66" charset="0"/>
              </a:rPr>
              <a:t>6. Policy used by Britain to avoid war?</a:t>
            </a:r>
          </a:p>
          <a:p>
            <a:r>
              <a:rPr lang="en-GB" dirty="0">
                <a:latin typeface="Comic Sans MS" panose="030F0702030302020204" pitchFamily="66" charset="0"/>
              </a:rPr>
              <a:t>7. Name of the British Prime Minister in 1939?</a:t>
            </a:r>
          </a:p>
          <a:p>
            <a:r>
              <a:rPr lang="en-GB" dirty="0">
                <a:latin typeface="Comic Sans MS" panose="030F0702030302020204" pitchFamily="66" charset="0"/>
              </a:rPr>
              <a:t>8. Country threatened by Hitler in August 1939?</a:t>
            </a:r>
          </a:p>
          <a:p>
            <a:r>
              <a:rPr lang="en-GB" dirty="0">
                <a:latin typeface="Comic Sans MS" panose="030F0702030302020204" pitchFamily="66" charset="0"/>
              </a:rPr>
              <a:t>9. Alliance signed between Germany and Russia?</a:t>
            </a:r>
          </a:p>
          <a:p>
            <a:r>
              <a:rPr lang="en-GB" dirty="0">
                <a:latin typeface="Comic Sans MS" panose="030F0702030302020204" pitchFamily="66" charset="0"/>
              </a:rPr>
              <a:t>10. Name given to the tactics used by the German Army?</a:t>
            </a:r>
          </a:p>
        </p:txBody>
      </p:sp>
      <p:sp>
        <p:nvSpPr>
          <p:cNvPr id="4" name="Content Placeholder 3">
            <a:extLst>
              <a:ext uri="{FF2B5EF4-FFF2-40B4-BE49-F238E27FC236}">
                <a16:creationId xmlns:a16="http://schemas.microsoft.com/office/drawing/2014/main" id="{159C940D-5110-4BEB-A259-AC8BCD4DCADB}"/>
              </a:ext>
            </a:extLst>
          </p:cNvPr>
          <p:cNvSpPr>
            <a:spLocks noGrp="1"/>
          </p:cNvSpPr>
          <p:nvPr>
            <p:ph sz="half" idx="2"/>
          </p:nvPr>
        </p:nvSpPr>
        <p:spPr>
          <a:xfrm>
            <a:off x="6249881" y="1438181"/>
            <a:ext cx="3870664" cy="5419817"/>
          </a:xfrm>
          <a:solidFill>
            <a:srgbClr val="92D050"/>
          </a:solidFill>
          <a:ln>
            <a:solidFill>
              <a:schemeClr val="tx1"/>
            </a:solidFill>
          </a:ln>
        </p:spPr>
        <p:txBody>
          <a:bodyPr>
            <a:normAutofit fontScale="70000" lnSpcReduction="20000"/>
          </a:bodyPr>
          <a:lstStyle/>
          <a:p>
            <a:r>
              <a:rPr lang="en-GB" dirty="0">
                <a:latin typeface="Comic Sans MS" panose="030F0702030302020204" pitchFamily="66" charset="0"/>
              </a:rPr>
              <a:t>1. Planes. Tanks. Submarines.</a:t>
            </a:r>
          </a:p>
          <a:p>
            <a:r>
              <a:rPr lang="en-GB" dirty="0">
                <a:latin typeface="Comic Sans MS" panose="030F0702030302020204" pitchFamily="66" charset="0"/>
              </a:rPr>
              <a:t>2. 100,000 men.</a:t>
            </a:r>
          </a:p>
          <a:p>
            <a:r>
              <a:rPr lang="en-GB" dirty="0">
                <a:latin typeface="Comic Sans MS" panose="030F0702030302020204" pitchFamily="66" charset="0"/>
              </a:rPr>
              <a:t>3. The Rhineland.</a:t>
            </a:r>
          </a:p>
          <a:p>
            <a:r>
              <a:rPr lang="en-GB" dirty="0">
                <a:latin typeface="Comic Sans MS" panose="030F0702030302020204" pitchFamily="66" charset="0"/>
              </a:rPr>
              <a:t>4. Austria.</a:t>
            </a:r>
          </a:p>
          <a:p>
            <a:r>
              <a:rPr lang="en-GB" dirty="0">
                <a:latin typeface="Comic Sans MS" panose="030F0702030302020204" pitchFamily="66" charset="0"/>
              </a:rPr>
              <a:t>5. The Sudetenland.</a:t>
            </a:r>
          </a:p>
          <a:p>
            <a:r>
              <a:rPr lang="en-GB" dirty="0">
                <a:latin typeface="Comic Sans MS" panose="030F0702030302020204" pitchFamily="66" charset="0"/>
              </a:rPr>
              <a:t>6. Appeasement.</a:t>
            </a:r>
          </a:p>
          <a:p>
            <a:r>
              <a:rPr lang="en-GB" dirty="0">
                <a:latin typeface="Comic Sans MS" panose="030F0702030302020204" pitchFamily="66" charset="0"/>
              </a:rPr>
              <a:t>7. Neville Chamberlain.</a:t>
            </a:r>
          </a:p>
          <a:p>
            <a:r>
              <a:rPr lang="en-GB" dirty="0">
                <a:latin typeface="Comic Sans MS" panose="030F0702030302020204" pitchFamily="66" charset="0"/>
              </a:rPr>
              <a:t>8. Poland.</a:t>
            </a:r>
          </a:p>
          <a:p>
            <a:r>
              <a:rPr lang="en-GB" dirty="0">
                <a:latin typeface="Comic Sans MS" panose="030F0702030302020204" pitchFamily="66" charset="0"/>
              </a:rPr>
              <a:t>9. The Nazi-Soviet Pact.</a:t>
            </a:r>
          </a:p>
          <a:p>
            <a:r>
              <a:rPr lang="en-GB" dirty="0">
                <a:latin typeface="Comic Sans MS" panose="030F0702030302020204" pitchFamily="66" charset="0"/>
              </a:rPr>
              <a:t>10. Blitzkrieg.</a:t>
            </a:r>
          </a:p>
        </p:txBody>
      </p:sp>
      <p:pic>
        <p:nvPicPr>
          <p:cNvPr id="5" name="Picture 4">
            <a:extLst>
              <a:ext uri="{FF2B5EF4-FFF2-40B4-BE49-F238E27FC236}">
                <a16:creationId xmlns:a16="http://schemas.microsoft.com/office/drawing/2014/main" id="{EB36FCCE-F10B-4F0B-9534-3628F9E9D47F}"/>
              </a:ext>
            </a:extLst>
          </p:cNvPr>
          <p:cNvPicPr>
            <a:picLocks noChangeAspect="1"/>
          </p:cNvPicPr>
          <p:nvPr/>
        </p:nvPicPr>
        <p:blipFill>
          <a:blip r:embed="rId2"/>
          <a:stretch>
            <a:fillRect/>
          </a:stretch>
        </p:blipFill>
        <p:spPr>
          <a:xfrm>
            <a:off x="10199715" y="1438182"/>
            <a:ext cx="1945179" cy="1635362"/>
          </a:xfrm>
          <a:prstGeom prst="rect">
            <a:avLst/>
          </a:prstGeom>
        </p:spPr>
      </p:pic>
      <p:pic>
        <p:nvPicPr>
          <p:cNvPr id="6" name="Picture 5">
            <a:extLst>
              <a:ext uri="{FF2B5EF4-FFF2-40B4-BE49-F238E27FC236}">
                <a16:creationId xmlns:a16="http://schemas.microsoft.com/office/drawing/2014/main" id="{CE05C641-535B-4AB0-99E3-131A6B3C6CF9}"/>
              </a:ext>
            </a:extLst>
          </p:cNvPr>
          <p:cNvPicPr>
            <a:picLocks noChangeAspect="1"/>
          </p:cNvPicPr>
          <p:nvPr/>
        </p:nvPicPr>
        <p:blipFill>
          <a:blip r:embed="rId3"/>
          <a:stretch>
            <a:fillRect/>
          </a:stretch>
        </p:blipFill>
        <p:spPr>
          <a:xfrm>
            <a:off x="10199715" y="3218289"/>
            <a:ext cx="1992284" cy="1782249"/>
          </a:xfrm>
          <a:prstGeom prst="rect">
            <a:avLst/>
          </a:prstGeom>
        </p:spPr>
      </p:pic>
      <p:pic>
        <p:nvPicPr>
          <p:cNvPr id="7" name="Picture 6">
            <a:extLst>
              <a:ext uri="{FF2B5EF4-FFF2-40B4-BE49-F238E27FC236}">
                <a16:creationId xmlns:a16="http://schemas.microsoft.com/office/drawing/2014/main" id="{C068016E-53B8-4F80-B07F-31A5617B1DD9}"/>
              </a:ext>
            </a:extLst>
          </p:cNvPr>
          <p:cNvPicPr>
            <a:picLocks noChangeAspect="1"/>
          </p:cNvPicPr>
          <p:nvPr/>
        </p:nvPicPr>
        <p:blipFill>
          <a:blip r:embed="rId4"/>
          <a:stretch>
            <a:fillRect/>
          </a:stretch>
        </p:blipFill>
        <p:spPr>
          <a:xfrm>
            <a:off x="10199714" y="5087802"/>
            <a:ext cx="1992285" cy="1684386"/>
          </a:xfrm>
          <a:prstGeom prst="rect">
            <a:avLst/>
          </a:prstGeom>
        </p:spPr>
      </p:pic>
    </p:spTree>
    <p:extLst>
      <p:ext uri="{BB962C8B-B14F-4D97-AF65-F5344CB8AC3E}">
        <p14:creationId xmlns:p14="http://schemas.microsoft.com/office/powerpoint/2010/main" val="362990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7929E-CDCC-4355-95CA-0EC76E61CBDC}"/>
              </a:ext>
            </a:extLst>
          </p:cNvPr>
          <p:cNvSpPr>
            <a:spLocks noGrp="1"/>
          </p:cNvSpPr>
          <p:nvPr>
            <p:ph type="title"/>
          </p:nvPr>
        </p:nvSpPr>
        <p:spPr>
          <a:xfrm>
            <a:off x="0" y="0"/>
            <a:ext cx="12070080" cy="1320800"/>
          </a:xfrm>
          <a:solidFill>
            <a:schemeClr val="accent2">
              <a:lumMod val="40000"/>
              <a:lumOff val="60000"/>
            </a:schemeClr>
          </a:solidFill>
          <a:ln>
            <a:solidFill>
              <a:schemeClr val="tx1"/>
            </a:solidFill>
          </a:ln>
        </p:spPr>
        <p:txBody>
          <a:bodyPr>
            <a:normAutofit/>
          </a:bodyPr>
          <a:lstStyle/>
          <a:p>
            <a:pPr algn="ctr"/>
            <a:r>
              <a:rPr lang="en-GB" sz="2400" b="1" u="sng" dirty="0">
                <a:solidFill>
                  <a:schemeClr val="tx1"/>
                </a:solidFill>
                <a:latin typeface="Comic Sans MS" panose="030F0702030302020204" pitchFamily="66" charset="0"/>
              </a:rPr>
              <a:t>Task 2. Propaganda!</a:t>
            </a:r>
            <a:br>
              <a:rPr lang="en-GB" sz="2800" dirty="0">
                <a:solidFill>
                  <a:schemeClr val="tx1"/>
                </a:solidFill>
                <a:latin typeface="Comic Sans MS" panose="030F0702030302020204" pitchFamily="66" charset="0"/>
              </a:rPr>
            </a:br>
            <a:r>
              <a:rPr lang="en-GB" sz="1800" dirty="0">
                <a:solidFill>
                  <a:schemeClr val="tx1"/>
                </a:solidFill>
                <a:latin typeface="Comic Sans MS" panose="030F0702030302020204" pitchFamily="66" charset="0"/>
              </a:rPr>
              <a:t>During WW2, all countries produced posters to either pass information to the public or to raise fighting spirit or morale. Because of German U Boats sinking supply ships coming to Britain, people were encouraged not to waste anything or to grow their own food. </a:t>
            </a:r>
            <a:endParaRPr lang="en-GB" sz="2800" dirty="0">
              <a:solidFill>
                <a:schemeClr val="tx1"/>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BD85984B-C143-49ED-BCE6-2D9D35A37A3A}"/>
              </a:ext>
            </a:extLst>
          </p:cNvPr>
          <p:cNvSpPr>
            <a:spLocks noGrp="1"/>
          </p:cNvSpPr>
          <p:nvPr>
            <p:ph sz="half" idx="1"/>
          </p:nvPr>
        </p:nvSpPr>
        <p:spPr>
          <a:xfrm>
            <a:off x="19158" y="1416715"/>
            <a:ext cx="4184035" cy="5369387"/>
          </a:xfrm>
          <a:solidFill>
            <a:srgbClr val="FFFF00"/>
          </a:solidFill>
          <a:ln>
            <a:solidFill>
              <a:schemeClr val="tx1"/>
            </a:solidFill>
          </a:ln>
        </p:spPr>
        <p:txBody>
          <a:bodyPr>
            <a:normAutofit lnSpcReduction="10000"/>
          </a:bodyPr>
          <a:lstStyle/>
          <a:p>
            <a:pPr marL="0" indent="0" algn="ctr">
              <a:buNone/>
            </a:pPr>
            <a:r>
              <a:rPr lang="en-GB" sz="1600" b="1" u="sng" dirty="0">
                <a:latin typeface="Comic Sans MS" panose="030F0702030302020204" pitchFamily="66" charset="0"/>
              </a:rPr>
              <a:t>Task 2 instructions</a:t>
            </a:r>
          </a:p>
          <a:p>
            <a:pPr marL="0" indent="0">
              <a:buNone/>
            </a:pPr>
            <a:r>
              <a:rPr lang="en-GB" sz="1600" dirty="0">
                <a:latin typeface="Comic Sans MS" panose="030F0702030302020204" pitchFamily="66" charset="0"/>
              </a:rPr>
              <a:t>1. You need to design your own war time poster.</a:t>
            </a:r>
          </a:p>
          <a:p>
            <a:pPr marL="0" indent="0">
              <a:buNone/>
            </a:pPr>
            <a:r>
              <a:rPr lang="en-GB" sz="1600" dirty="0">
                <a:latin typeface="Comic Sans MS" panose="030F0702030302020204" pitchFamily="66" charset="0"/>
              </a:rPr>
              <a:t>This can be:</a:t>
            </a:r>
          </a:p>
          <a:p>
            <a:r>
              <a:rPr lang="en-GB" sz="1600" dirty="0">
                <a:latin typeface="Comic Sans MS" panose="030F0702030302020204" pitchFamily="66" charset="0"/>
              </a:rPr>
              <a:t>Encouraging people not to waste materials.</a:t>
            </a:r>
          </a:p>
          <a:p>
            <a:r>
              <a:rPr lang="en-GB" sz="1600" dirty="0">
                <a:latin typeface="Comic Sans MS" panose="030F0702030302020204" pitchFamily="66" charset="0"/>
              </a:rPr>
              <a:t>Encouraging people to grow their own food.</a:t>
            </a:r>
          </a:p>
          <a:p>
            <a:r>
              <a:rPr lang="en-GB" sz="1600" dirty="0">
                <a:latin typeface="Comic Sans MS" panose="030F0702030302020204" pitchFamily="66" charset="0"/>
              </a:rPr>
              <a:t>Encouraging people to work in factories making war materials. </a:t>
            </a:r>
          </a:p>
          <a:p>
            <a:r>
              <a:rPr lang="en-GB" sz="1600" dirty="0">
                <a:latin typeface="Comic Sans MS" panose="030F0702030302020204" pitchFamily="66" charset="0"/>
              </a:rPr>
              <a:t>Do not rush this and take time to think about the most effective way to get your message across.</a:t>
            </a:r>
          </a:p>
          <a:p>
            <a:r>
              <a:rPr lang="en-GB" sz="1600" dirty="0">
                <a:latin typeface="Comic Sans MS" panose="030F0702030302020204" pitchFamily="66" charset="0"/>
              </a:rPr>
              <a:t>You do not want it to have too many words – think about eye catching keywords and colours that will grab the attention of the people.</a:t>
            </a:r>
          </a:p>
          <a:p>
            <a:r>
              <a:rPr lang="en-GB" sz="1600" dirty="0">
                <a:latin typeface="Comic Sans MS" panose="030F0702030302020204" pitchFamily="66" charset="0"/>
              </a:rPr>
              <a:t>Include pictures to represent your message.</a:t>
            </a:r>
          </a:p>
          <a:p>
            <a:r>
              <a:rPr lang="en-GB" sz="1600" b="1" u="sng" dirty="0">
                <a:latin typeface="Comic Sans MS" panose="030F0702030302020204" pitchFamily="66" charset="0"/>
              </a:rPr>
              <a:t>Some examples are provided for you.</a:t>
            </a:r>
          </a:p>
        </p:txBody>
      </p:sp>
      <p:pic>
        <p:nvPicPr>
          <p:cNvPr id="5" name="Content Placeholder 4">
            <a:extLst>
              <a:ext uri="{FF2B5EF4-FFF2-40B4-BE49-F238E27FC236}">
                <a16:creationId xmlns:a16="http://schemas.microsoft.com/office/drawing/2014/main" id="{AFBFEE29-663C-4CF9-BB0C-F525737BCD65}"/>
              </a:ext>
            </a:extLst>
          </p:cNvPr>
          <p:cNvPicPr>
            <a:picLocks noGrp="1" noChangeAspect="1"/>
          </p:cNvPicPr>
          <p:nvPr>
            <p:ph sz="half" idx="2"/>
          </p:nvPr>
        </p:nvPicPr>
        <p:blipFill rotWithShape="1">
          <a:blip r:embed="rId2"/>
          <a:srcRect b="5686"/>
          <a:stretch/>
        </p:blipFill>
        <p:spPr>
          <a:xfrm>
            <a:off x="6550943" y="1417981"/>
            <a:ext cx="2745007" cy="3314311"/>
          </a:xfrm>
          <a:prstGeom prst="rect">
            <a:avLst/>
          </a:prstGeom>
        </p:spPr>
      </p:pic>
      <p:pic>
        <p:nvPicPr>
          <p:cNvPr id="2050" name="Picture 2">
            <a:extLst>
              <a:ext uri="{FF2B5EF4-FFF2-40B4-BE49-F238E27FC236}">
                <a16:creationId xmlns:a16="http://schemas.microsoft.com/office/drawing/2014/main" id="{5519F363-1A21-475C-BF42-27A0C3ED5E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7556" y="1400008"/>
            <a:ext cx="2078182" cy="27504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5D3474E-9B69-498E-87AC-712055F9B076}"/>
              </a:ext>
            </a:extLst>
          </p:cNvPr>
          <p:cNvPicPr>
            <a:picLocks noChangeAspect="1"/>
          </p:cNvPicPr>
          <p:nvPr/>
        </p:nvPicPr>
        <p:blipFill>
          <a:blip r:embed="rId4"/>
          <a:stretch>
            <a:fillRect/>
          </a:stretch>
        </p:blipFill>
        <p:spPr>
          <a:xfrm>
            <a:off x="9546226" y="1416715"/>
            <a:ext cx="2645774" cy="3314311"/>
          </a:xfrm>
          <a:prstGeom prst="rect">
            <a:avLst/>
          </a:prstGeom>
        </p:spPr>
      </p:pic>
      <p:pic>
        <p:nvPicPr>
          <p:cNvPr id="7" name="Picture 6">
            <a:extLst>
              <a:ext uri="{FF2B5EF4-FFF2-40B4-BE49-F238E27FC236}">
                <a16:creationId xmlns:a16="http://schemas.microsoft.com/office/drawing/2014/main" id="{23F17B7A-5C75-4427-86DB-A1677063FF69}"/>
              </a:ext>
            </a:extLst>
          </p:cNvPr>
          <p:cNvPicPr>
            <a:picLocks noChangeAspect="1"/>
          </p:cNvPicPr>
          <p:nvPr/>
        </p:nvPicPr>
        <p:blipFill>
          <a:blip r:embed="rId5"/>
          <a:stretch>
            <a:fillRect/>
          </a:stretch>
        </p:blipFill>
        <p:spPr>
          <a:xfrm>
            <a:off x="4415153" y="4249464"/>
            <a:ext cx="1923830" cy="2536638"/>
          </a:xfrm>
          <a:prstGeom prst="rect">
            <a:avLst/>
          </a:prstGeom>
        </p:spPr>
      </p:pic>
      <p:sp>
        <p:nvSpPr>
          <p:cNvPr id="4" name="TextBox 3">
            <a:extLst>
              <a:ext uri="{FF2B5EF4-FFF2-40B4-BE49-F238E27FC236}">
                <a16:creationId xmlns:a16="http://schemas.microsoft.com/office/drawing/2014/main" id="{D0824D0D-7752-455D-84DE-4BEC6B7A896E}"/>
              </a:ext>
            </a:extLst>
          </p:cNvPr>
          <p:cNvSpPr txBox="1"/>
          <p:nvPr/>
        </p:nvSpPr>
        <p:spPr>
          <a:xfrm>
            <a:off x="6473779" y="4826675"/>
            <a:ext cx="5644342" cy="2031325"/>
          </a:xfrm>
          <a:prstGeom prst="rect">
            <a:avLst/>
          </a:prstGeom>
          <a:solidFill>
            <a:srgbClr val="FFFF00"/>
          </a:solidFill>
        </p:spPr>
        <p:txBody>
          <a:bodyPr wrap="square" rtlCol="0">
            <a:spAutoFit/>
          </a:bodyPr>
          <a:lstStyle/>
          <a:p>
            <a:r>
              <a:rPr lang="en-GB" dirty="0"/>
              <a:t>Research links to guide your creativity:</a:t>
            </a:r>
          </a:p>
          <a:p>
            <a:r>
              <a:rPr lang="en-GB" dirty="0">
                <a:hlinkClick r:id="rId6"/>
              </a:rPr>
              <a:t>https://www.bbc.co.uk/teach/class-clips-video/history-ks2-how-propaganda-was-used-during-world-war-two/zr77wty</a:t>
            </a:r>
            <a:r>
              <a:rPr lang="en-GB" dirty="0"/>
              <a:t> </a:t>
            </a:r>
          </a:p>
          <a:p>
            <a:endParaRPr lang="en-GB" dirty="0"/>
          </a:p>
          <a:p>
            <a:r>
              <a:rPr lang="en-GB" dirty="0">
                <a:hlinkClick r:id="rId7"/>
              </a:rPr>
              <a:t>https://www.mylearning.org/stories/censorship-and-propaganda-in-ww2/484</a:t>
            </a:r>
            <a:r>
              <a:rPr lang="en-GB" dirty="0"/>
              <a:t> </a:t>
            </a:r>
          </a:p>
        </p:txBody>
      </p:sp>
    </p:spTree>
    <p:extLst>
      <p:ext uri="{BB962C8B-B14F-4D97-AF65-F5344CB8AC3E}">
        <p14:creationId xmlns:p14="http://schemas.microsoft.com/office/powerpoint/2010/main" val="1358574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F1E3E-E446-4591-94B5-866D69881729}"/>
              </a:ext>
            </a:extLst>
          </p:cNvPr>
          <p:cNvSpPr>
            <a:spLocks noGrp="1"/>
          </p:cNvSpPr>
          <p:nvPr>
            <p:ph type="title"/>
          </p:nvPr>
        </p:nvSpPr>
        <p:spPr>
          <a:xfrm>
            <a:off x="0" y="0"/>
            <a:ext cx="12192000" cy="1388640"/>
          </a:xfrm>
          <a:solidFill>
            <a:schemeClr val="accent2">
              <a:lumMod val="40000"/>
              <a:lumOff val="60000"/>
            </a:schemeClr>
          </a:solidFill>
          <a:ln>
            <a:solidFill>
              <a:schemeClr val="tx1"/>
            </a:solidFill>
          </a:ln>
        </p:spPr>
        <p:txBody>
          <a:bodyPr>
            <a:normAutofit/>
          </a:bodyPr>
          <a:lstStyle/>
          <a:p>
            <a:pPr algn="ctr"/>
            <a:r>
              <a:rPr lang="en-GB" sz="1800" b="1" u="sng" dirty="0">
                <a:solidFill>
                  <a:schemeClr val="tx1"/>
                </a:solidFill>
                <a:latin typeface="Comic Sans MS" panose="030F0702030302020204" pitchFamily="66" charset="0"/>
              </a:rPr>
              <a:t>Task 3. Chronology of WW2!</a:t>
            </a:r>
            <a:br>
              <a:rPr lang="en-GB" sz="1800" dirty="0">
                <a:solidFill>
                  <a:schemeClr val="tx1"/>
                </a:solidFill>
                <a:latin typeface="Comic Sans MS" panose="030F0702030302020204" pitchFamily="66" charset="0"/>
              </a:rPr>
            </a:br>
            <a:r>
              <a:rPr lang="en-GB" sz="1600" b="1" dirty="0">
                <a:solidFill>
                  <a:schemeClr val="tx1"/>
                </a:solidFill>
                <a:latin typeface="Comic Sans MS" panose="030F0702030302020204" pitchFamily="66" charset="0"/>
              </a:rPr>
              <a:t>Chronology is putting key dates or events in the correct time order. </a:t>
            </a:r>
            <a:r>
              <a:rPr lang="en-GB" sz="1600" dirty="0">
                <a:solidFill>
                  <a:schemeClr val="tx1"/>
                </a:solidFill>
                <a:latin typeface="Comic Sans MS" panose="030F0702030302020204" pitchFamily="66" charset="0"/>
              </a:rPr>
              <a:t>During WW2 there were a number of key events that lead to the defeat of Nazi Germany. Some of these are listed below. You need to put these events into chronological order by creating a WW2 timeline. You also need to add a picture or diagram to describe each event.</a:t>
            </a:r>
            <a:br>
              <a:rPr lang="en-GB" sz="1600" dirty="0">
                <a:solidFill>
                  <a:schemeClr val="tx1"/>
                </a:solidFill>
                <a:latin typeface="Comic Sans MS" panose="030F0702030302020204" pitchFamily="66" charset="0"/>
              </a:rPr>
            </a:br>
            <a:r>
              <a:rPr lang="en-GB" sz="1600" b="1" u="sng" dirty="0">
                <a:solidFill>
                  <a:srgbClr val="FF0000"/>
                </a:solidFill>
                <a:latin typeface="Comic Sans MS" panose="030F0702030302020204" pitchFamily="66" charset="0"/>
              </a:rPr>
              <a:t>Challenge tasks on slide 5.</a:t>
            </a:r>
            <a:endParaRPr lang="en-GB" sz="1600" u="sng" dirty="0">
              <a:solidFill>
                <a:schemeClr val="tx1"/>
              </a:solidFill>
              <a:latin typeface="Comic Sans MS" panose="030F0702030302020204" pitchFamily="66" charset="0"/>
            </a:endParaRPr>
          </a:p>
        </p:txBody>
      </p:sp>
      <p:sp>
        <p:nvSpPr>
          <p:cNvPr id="4" name="Content Placeholder 3">
            <a:extLst>
              <a:ext uri="{FF2B5EF4-FFF2-40B4-BE49-F238E27FC236}">
                <a16:creationId xmlns:a16="http://schemas.microsoft.com/office/drawing/2014/main" id="{A3AE1438-69F1-4632-BE20-13E078C4D27F}"/>
              </a:ext>
            </a:extLst>
          </p:cNvPr>
          <p:cNvSpPr>
            <a:spLocks noGrp="1"/>
          </p:cNvSpPr>
          <p:nvPr>
            <p:ph sz="half" idx="2"/>
          </p:nvPr>
        </p:nvSpPr>
        <p:spPr>
          <a:xfrm>
            <a:off x="7330632" y="1554480"/>
            <a:ext cx="4861368" cy="5303520"/>
          </a:xfrm>
          <a:solidFill>
            <a:srgbClr val="FFFF00"/>
          </a:solidFill>
          <a:ln>
            <a:solidFill>
              <a:schemeClr val="tx1"/>
            </a:solidFill>
          </a:ln>
        </p:spPr>
        <p:txBody>
          <a:bodyPr>
            <a:normAutofit fontScale="62500" lnSpcReduction="20000"/>
          </a:bodyPr>
          <a:lstStyle/>
          <a:p>
            <a:r>
              <a:rPr lang="en-GB" dirty="0">
                <a:latin typeface="Comic Sans MS" panose="030F0702030302020204" pitchFamily="66" charset="0"/>
              </a:rPr>
              <a:t>June 6</a:t>
            </a:r>
            <a:r>
              <a:rPr lang="en-GB" baseline="30000" dirty="0">
                <a:latin typeface="Comic Sans MS" panose="030F0702030302020204" pitchFamily="66" charset="0"/>
              </a:rPr>
              <a:t>th</a:t>
            </a:r>
            <a:r>
              <a:rPr lang="en-GB" dirty="0">
                <a:latin typeface="Comic Sans MS" panose="030F0702030302020204" pitchFamily="66" charset="0"/>
              </a:rPr>
              <a:t> 1944: D Day. Allied troops landed in Normandy and began to liberate (free) Nazi occupied Western Europe.</a:t>
            </a:r>
          </a:p>
          <a:p>
            <a:r>
              <a:rPr lang="en-GB" dirty="0">
                <a:latin typeface="Comic Sans MS" panose="030F0702030302020204" pitchFamily="66" charset="0"/>
              </a:rPr>
              <a:t>November 1942-January 1943: The Battle of Stalingrad. The Nazis lost over 250,000 soldiers in this defeat.</a:t>
            </a:r>
          </a:p>
          <a:p>
            <a:r>
              <a:rPr lang="en-GB" dirty="0">
                <a:latin typeface="Comic Sans MS" panose="030F0702030302020204" pitchFamily="66" charset="0"/>
              </a:rPr>
              <a:t>May 1943: The Allies secured supply lines to Britain with the defeat of the Nazi U Boats.</a:t>
            </a:r>
          </a:p>
          <a:p>
            <a:r>
              <a:rPr lang="en-GB" dirty="0">
                <a:latin typeface="Comic Sans MS" panose="030F0702030302020204" pitchFamily="66" charset="0"/>
              </a:rPr>
              <a:t>January 1945: Allied and Russian troops invaded Nazi Germany. Russian troops headed for Berlin.</a:t>
            </a:r>
          </a:p>
          <a:p>
            <a:r>
              <a:rPr lang="en-GB" dirty="0">
                <a:latin typeface="Comic Sans MS" panose="030F0702030302020204" pitchFamily="66" charset="0"/>
              </a:rPr>
              <a:t>August 1943: The Battle of Kursk. Russian troops defeated a Nazi offensive and begin to advance towards Germany.</a:t>
            </a:r>
          </a:p>
          <a:p>
            <a:r>
              <a:rPr lang="en-GB" dirty="0">
                <a:latin typeface="Comic Sans MS" panose="030F0702030302020204" pitchFamily="66" charset="0"/>
              </a:rPr>
              <a:t>April 30</a:t>
            </a:r>
            <a:r>
              <a:rPr lang="en-GB" baseline="30000" dirty="0">
                <a:latin typeface="Comic Sans MS" panose="030F0702030302020204" pitchFamily="66" charset="0"/>
              </a:rPr>
              <a:t>th 1945</a:t>
            </a:r>
            <a:r>
              <a:rPr lang="en-GB" dirty="0">
                <a:latin typeface="Comic Sans MS" panose="030F0702030302020204" pitchFamily="66" charset="0"/>
              </a:rPr>
              <a:t>: Adolf Hitler committed suicide in the bunker in Berlin.</a:t>
            </a:r>
          </a:p>
          <a:p>
            <a:r>
              <a:rPr lang="en-GB" dirty="0">
                <a:latin typeface="Comic Sans MS" panose="030F0702030302020204" pitchFamily="66" charset="0"/>
              </a:rPr>
              <a:t>May 7</a:t>
            </a:r>
            <a:r>
              <a:rPr lang="en-GB" baseline="30000" dirty="0">
                <a:latin typeface="Comic Sans MS" panose="030F0702030302020204" pitchFamily="66" charset="0"/>
              </a:rPr>
              <a:t>th</a:t>
            </a:r>
            <a:r>
              <a:rPr lang="en-GB" dirty="0">
                <a:latin typeface="Comic Sans MS" panose="030F0702030302020204" pitchFamily="66" charset="0"/>
              </a:rPr>
              <a:t> 1945: Nazi Germany surrendered. This ended the war in Europe (VE Day).</a:t>
            </a:r>
          </a:p>
          <a:p>
            <a:endParaRPr lang="en-GB" dirty="0">
              <a:latin typeface="Comic Sans MS" panose="030F0702030302020204" pitchFamily="66" charset="0"/>
            </a:endParaRPr>
          </a:p>
        </p:txBody>
      </p:sp>
      <p:pic>
        <p:nvPicPr>
          <p:cNvPr id="3074" name="Picture 2" descr="Operation Barbarossa | History, Summary, Combatants, Casualties ...">
            <a:extLst>
              <a:ext uri="{FF2B5EF4-FFF2-40B4-BE49-F238E27FC236}">
                <a16:creationId xmlns:a16="http://schemas.microsoft.com/office/drawing/2014/main" id="{1AEF90FC-F4D5-4742-9DEB-194A127664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6622" y="1554480"/>
            <a:ext cx="2134653" cy="13549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DBD17A2-62B9-44F9-B242-3BD9E352C0D1}"/>
              </a:ext>
            </a:extLst>
          </p:cNvPr>
          <p:cNvPicPr>
            <a:picLocks noChangeAspect="1"/>
          </p:cNvPicPr>
          <p:nvPr/>
        </p:nvPicPr>
        <p:blipFill>
          <a:blip r:embed="rId3"/>
          <a:stretch>
            <a:fillRect/>
          </a:stretch>
        </p:blipFill>
        <p:spPr>
          <a:xfrm>
            <a:off x="5170195" y="2992583"/>
            <a:ext cx="2131080" cy="1418137"/>
          </a:xfrm>
          <a:prstGeom prst="rect">
            <a:avLst/>
          </a:prstGeom>
        </p:spPr>
      </p:pic>
      <p:pic>
        <p:nvPicPr>
          <p:cNvPr id="6" name="Picture 5">
            <a:extLst>
              <a:ext uri="{FF2B5EF4-FFF2-40B4-BE49-F238E27FC236}">
                <a16:creationId xmlns:a16="http://schemas.microsoft.com/office/drawing/2014/main" id="{6E2675ED-7937-4856-A31E-6EB39DAF2889}"/>
              </a:ext>
            </a:extLst>
          </p:cNvPr>
          <p:cNvPicPr>
            <a:picLocks noChangeAspect="1"/>
          </p:cNvPicPr>
          <p:nvPr/>
        </p:nvPicPr>
        <p:blipFill>
          <a:blip r:embed="rId4"/>
          <a:stretch>
            <a:fillRect/>
          </a:stretch>
        </p:blipFill>
        <p:spPr>
          <a:xfrm>
            <a:off x="5172365" y="4420167"/>
            <a:ext cx="2128910" cy="883353"/>
          </a:xfrm>
          <a:prstGeom prst="rect">
            <a:avLst/>
          </a:prstGeom>
        </p:spPr>
      </p:pic>
      <p:pic>
        <p:nvPicPr>
          <p:cNvPr id="7" name="Picture 6">
            <a:extLst>
              <a:ext uri="{FF2B5EF4-FFF2-40B4-BE49-F238E27FC236}">
                <a16:creationId xmlns:a16="http://schemas.microsoft.com/office/drawing/2014/main" id="{14C2845F-6131-4710-AC46-D364F0D2A294}"/>
              </a:ext>
            </a:extLst>
          </p:cNvPr>
          <p:cNvPicPr>
            <a:picLocks noChangeAspect="1"/>
          </p:cNvPicPr>
          <p:nvPr/>
        </p:nvPicPr>
        <p:blipFill>
          <a:blip r:embed="rId5"/>
          <a:stretch>
            <a:fillRect/>
          </a:stretch>
        </p:blipFill>
        <p:spPr>
          <a:xfrm>
            <a:off x="5166623" y="5386647"/>
            <a:ext cx="2134652" cy="1388640"/>
          </a:xfrm>
          <a:prstGeom prst="rect">
            <a:avLst/>
          </a:prstGeom>
        </p:spPr>
      </p:pic>
      <p:sp>
        <p:nvSpPr>
          <p:cNvPr id="11" name="Rectangle 10">
            <a:extLst>
              <a:ext uri="{FF2B5EF4-FFF2-40B4-BE49-F238E27FC236}">
                <a16:creationId xmlns:a16="http://schemas.microsoft.com/office/drawing/2014/main" id="{5A77E184-AEAD-4309-8A78-76ECD3F6E1CF}"/>
              </a:ext>
            </a:extLst>
          </p:cNvPr>
          <p:cNvSpPr/>
          <p:nvPr/>
        </p:nvSpPr>
        <p:spPr>
          <a:xfrm>
            <a:off x="106017" y="1554480"/>
            <a:ext cx="4863547" cy="5262979"/>
          </a:xfrm>
          <a:prstGeom prst="rect">
            <a:avLst/>
          </a:prstGeom>
          <a:solidFill>
            <a:srgbClr val="FFFF00"/>
          </a:solidFill>
          <a:ln w="38100">
            <a:solidFill>
              <a:schemeClr val="tx1"/>
            </a:solidFill>
          </a:ln>
        </p:spPr>
        <p:txBody>
          <a:bodyPr wrap="square">
            <a:spAutoFit/>
          </a:bodyPr>
          <a:lstStyle/>
          <a:p>
            <a:pPr marL="285750" indent="-285750">
              <a:buFont typeface="Arial" panose="020B0604020202020204" pitchFamily="34" charset="0"/>
              <a:buChar char="•"/>
            </a:pPr>
            <a:r>
              <a:rPr lang="en-GB" sz="1400" dirty="0">
                <a:latin typeface="Comic Sans MS" panose="030F0702030302020204" pitchFamily="66" charset="0"/>
              </a:rPr>
              <a:t>June 1941: Nazis invaded the Soviet Union (Russia). This was the largest invasion in history.</a:t>
            </a:r>
          </a:p>
          <a:p>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September 1939: Nazis invaded Poland. This starts WW2 as Britain and France declared war on Nazi Germany.</a:t>
            </a:r>
          </a:p>
          <a:p>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May-June 1940: Nazis invaded Holland, Belgium and France.</a:t>
            </a:r>
          </a:p>
          <a:p>
            <a:pPr marL="285750" indent="-285750">
              <a:buFont typeface="Arial" panose="020B0604020202020204" pitchFamily="34" charset="0"/>
              <a:buChar char="•"/>
            </a:pPr>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December 10</a:t>
            </a:r>
            <a:r>
              <a:rPr lang="en-GB" sz="1400" baseline="30000" dirty="0">
                <a:latin typeface="Comic Sans MS" panose="030F0702030302020204" pitchFamily="66" charset="0"/>
              </a:rPr>
              <a:t>th</a:t>
            </a:r>
            <a:r>
              <a:rPr lang="en-GB" sz="1400" dirty="0">
                <a:latin typeface="Comic Sans MS" panose="030F0702030302020204" pitchFamily="66" charset="0"/>
              </a:rPr>
              <a:t> 1941: Nazi advance in Russia is halted and they are forced to retreat for the first time in WW2.</a:t>
            </a:r>
          </a:p>
          <a:p>
            <a:pPr marL="285750" indent="-285750">
              <a:buFont typeface="Arial" panose="020B0604020202020204" pitchFamily="34" charset="0"/>
              <a:buChar char="•"/>
            </a:pPr>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December 11</a:t>
            </a:r>
            <a:r>
              <a:rPr lang="en-GB" sz="1400" baseline="30000" dirty="0">
                <a:latin typeface="Comic Sans MS" panose="030F0702030302020204" pitchFamily="66" charset="0"/>
              </a:rPr>
              <a:t>th</a:t>
            </a:r>
            <a:r>
              <a:rPr lang="en-GB" sz="1400" dirty="0">
                <a:latin typeface="Comic Sans MS" panose="030F0702030302020204" pitchFamily="66" charset="0"/>
              </a:rPr>
              <a:t> 1941: The USA entered the war against the Nazis.</a:t>
            </a:r>
          </a:p>
          <a:p>
            <a:pPr marL="285750" indent="-285750">
              <a:buFont typeface="Arial" panose="020B0604020202020204" pitchFamily="34" charset="0"/>
              <a:buChar char="•"/>
            </a:pPr>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August 1940: The Battle of Britain. The RAF defeated the Luftwaffe and prevented Hitler’s planned invasion of Britain. </a:t>
            </a:r>
          </a:p>
          <a:p>
            <a:pPr marL="285750" indent="-285750">
              <a:buFont typeface="Arial" panose="020B0604020202020204" pitchFamily="34" charset="0"/>
              <a:buChar char="•"/>
            </a:pPr>
            <a:endParaRPr lang="en-GB" sz="1400" dirty="0">
              <a:latin typeface="Comic Sans MS" panose="030F0702030302020204" pitchFamily="66" charset="0"/>
            </a:endParaRPr>
          </a:p>
          <a:p>
            <a:pPr marL="285750" indent="-285750">
              <a:buFont typeface="Arial" panose="020B0604020202020204" pitchFamily="34" charset="0"/>
              <a:buChar char="•"/>
            </a:pPr>
            <a:r>
              <a:rPr lang="en-GB" sz="1400" dirty="0">
                <a:latin typeface="Comic Sans MS" panose="030F0702030302020204" pitchFamily="66" charset="0"/>
              </a:rPr>
              <a:t>January 1941: Nazi U Boats increase the number of supply ships that are sunk. This threatened Britain’s supplies from the USA.</a:t>
            </a:r>
          </a:p>
        </p:txBody>
      </p:sp>
    </p:spTree>
    <p:extLst>
      <p:ext uri="{BB962C8B-B14F-4D97-AF65-F5344CB8AC3E}">
        <p14:creationId xmlns:p14="http://schemas.microsoft.com/office/powerpoint/2010/main" val="1309793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B433F9-DEDD-43C3-9FB4-A833E0BED92D}"/>
              </a:ext>
            </a:extLst>
          </p:cNvPr>
          <p:cNvSpPr/>
          <p:nvPr/>
        </p:nvSpPr>
        <p:spPr>
          <a:xfrm>
            <a:off x="728870" y="172423"/>
            <a:ext cx="11264348" cy="1754326"/>
          </a:xfrm>
          <a:prstGeom prst="rect">
            <a:avLst/>
          </a:prstGeom>
          <a:solidFill>
            <a:schemeClr val="accent2">
              <a:lumMod val="40000"/>
              <a:lumOff val="60000"/>
            </a:schemeClr>
          </a:solidFill>
          <a:ln w="19050">
            <a:solidFill>
              <a:schemeClr val="tx1"/>
            </a:solidFill>
          </a:ln>
        </p:spPr>
        <p:txBody>
          <a:bodyPr wrap="square">
            <a:spAutoFit/>
          </a:bodyPr>
          <a:lstStyle/>
          <a:p>
            <a:pPr algn="ctr"/>
            <a:r>
              <a:rPr lang="en-GB" b="1" dirty="0">
                <a:solidFill>
                  <a:srgbClr val="FF0000"/>
                </a:solidFill>
                <a:latin typeface="Comic Sans MS" panose="030F0702030302020204" pitchFamily="66" charset="0"/>
              </a:rPr>
              <a:t>Task 3 – Challenge </a:t>
            </a:r>
          </a:p>
          <a:p>
            <a:endParaRPr lang="en-GB" b="1" dirty="0">
              <a:solidFill>
                <a:srgbClr val="FF0000"/>
              </a:solidFill>
              <a:latin typeface="Comic Sans MS" panose="030F0702030302020204" pitchFamily="66" charset="0"/>
            </a:endParaRPr>
          </a:p>
          <a:p>
            <a:pPr marL="285750" indent="-285750">
              <a:buFont typeface="Arial" panose="020B0604020202020204" pitchFamily="34" charset="0"/>
              <a:buChar char="•"/>
            </a:pPr>
            <a:r>
              <a:rPr lang="en-GB" dirty="0">
                <a:latin typeface="Comic Sans MS" panose="030F0702030302020204" pitchFamily="66" charset="0"/>
              </a:rPr>
              <a:t>Complete some of your </a:t>
            </a:r>
            <a:r>
              <a:rPr lang="en-GB" b="1" dirty="0">
                <a:solidFill>
                  <a:srgbClr val="FF0000"/>
                </a:solidFill>
                <a:latin typeface="Comic Sans MS" panose="030F0702030302020204" pitchFamily="66" charset="0"/>
              </a:rPr>
              <a:t>own research</a:t>
            </a:r>
            <a:r>
              <a:rPr lang="en-GB" dirty="0">
                <a:latin typeface="Comic Sans MS" panose="030F0702030302020204" pitchFamily="66" charset="0"/>
              </a:rPr>
              <a:t> into 5 of the key events and </a:t>
            </a:r>
            <a:r>
              <a:rPr lang="en-GB" b="1" dirty="0">
                <a:solidFill>
                  <a:srgbClr val="FF0000"/>
                </a:solidFill>
                <a:latin typeface="Comic Sans MS" panose="030F0702030302020204" pitchFamily="66" charset="0"/>
              </a:rPr>
              <a:t>extra facts </a:t>
            </a:r>
            <a:r>
              <a:rPr lang="en-GB" dirty="0">
                <a:latin typeface="Comic Sans MS" panose="030F0702030302020204" pitchFamily="66" charset="0"/>
              </a:rPr>
              <a:t>to your timeline in a different colour. </a:t>
            </a:r>
          </a:p>
          <a:p>
            <a:pPr marL="285750" indent="-285750">
              <a:buFont typeface="Arial" panose="020B0604020202020204" pitchFamily="34" charset="0"/>
              <a:buChar char="•"/>
            </a:pPr>
            <a:r>
              <a:rPr lang="en-GB" dirty="0">
                <a:latin typeface="Comic Sans MS" panose="030F0702030302020204" pitchFamily="66" charset="0"/>
              </a:rPr>
              <a:t>Then select and </a:t>
            </a:r>
            <a:r>
              <a:rPr lang="en-GB" b="1" dirty="0">
                <a:solidFill>
                  <a:srgbClr val="FF0000"/>
                </a:solidFill>
                <a:latin typeface="Comic Sans MS" panose="030F0702030302020204" pitchFamily="66" charset="0"/>
              </a:rPr>
              <a:t>explain</a:t>
            </a:r>
            <a:r>
              <a:rPr lang="en-GB" dirty="0">
                <a:latin typeface="Comic Sans MS" panose="030F0702030302020204" pitchFamily="66" charset="0"/>
              </a:rPr>
              <a:t> which event you think was the </a:t>
            </a:r>
            <a:r>
              <a:rPr lang="en-GB" b="1" dirty="0">
                <a:solidFill>
                  <a:srgbClr val="FF0000"/>
                </a:solidFill>
                <a:latin typeface="Comic Sans MS" panose="030F0702030302020204" pitchFamily="66" charset="0"/>
              </a:rPr>
              <a:t>most significant</a:t>
            </a:r>
            <a:r>
              <a:rPr lang="en-GB" dirty="0">
                <a:latin typeface="Comic Sans MS" panose="030F0702030302020204" pitchFamily="66" charset="0"/>
              </a:rPr>
              <a:t> in the defeat of Nazi Germany.</a:t>
            </a:r>
            <a:endParaRPr lang="en-GB" dirty="0"/>
          </a:p>
        </p:txBody>
      </p:sp>
      <p:sp>
        <p:nvSpPr>
          <p:cNvPr id="6" name="TextBox 5">
            <a:extLst>
              <a:ext uri="{FF2B5EF4-FFF2-40B4-BE49-F238E27FC236}">
                <a16:creationId xmlns:a16="http://schemas.microsoft.com/office/drawing/2014/main" id="{1684AA8C-474D-4F11-B64B-23596F895423}"/>
              </a:ext>
            </a:extLst>
          </p:cNvPr>
          <p:cNvSpPr txBox="1"/>
          <p:nvPr/>
        </p:nvSpPr>
        <p:spPr>
          <a:xfrm>
            <a:off x="2703444" y="2345929"/>
            <a:ext cx="6506818" cy="2585323"/>
          </a:xfrm>
          <a:prstGeom prst="rect">
            <a:avLst/>
          </a:prstGeom>
          <a:solidFill>
            <a:schemeClr val="accent4">
              <a:lumMod val="40000"/>
              <a:lumOff val="60000"/>
            </a:schemeClr>
          </a:solidFill>
          <a:ln w="28575">
            <a:solidFill>
              <a:schemeClr val="tx1"/>
            </a:solidFill>
          </a:ln>
        </p:spPr>
        <p:txBody>
          <a:bodyPr wrap="square" rtlCol="0">
            <a:spAutoFit/>
          </a:bodyPr>
          <a:lstStyle/>
          <a:p>
            <a:pPr algn="ctr"/>
            <a:r>
              <a:rPr lang="en-GB" b="1" u="sng" dirty="0">
                <a:latin typeface="Comic Sans MS" panose="030F0702030302020204" pitchFamily="66" charset="0"/>
              </a:rPr>
              <a:t>Sentence Starters for challenge:</a:t>
            </a:r>
          </a:p>
          <a:p>
            <a:endParaRPr lang="en-GB" dirty="0">
              <a:latin typeface="Comic Sans MS" panose="030F0702030302020204" pitchFamily="66" charset="0"/>
            </a:endParaRPr>
          </a:p>
          <a:p>
            <a:r>
              <a:rPr lang="en-GB" dirty="0">
                <a:latin typeface="Comic Sans MS" panose="030F0702030302020204" pitchFamily="66" charset="0"/>
              </a:rPr>
              <a:t>‘I think ______________ was the most significant event in the defeat of Nazi Germany because…’</a:t>
            </a:r>
            <a:br>
              <a:rPr lang="en-GB" dirty="0">
                <a:latin typeface="Comic Sans MS" panose="030F0702030302020204" pitchFamily="66" charset="0"/>
              </a:rPr>
            </a:br>
            <a:r>
              <a:rPr lang="en-GB" dirty="0">
                <a:latin typeface="Comic Sans MS" panose="030F0702030302020204" pitchFamily="66" charset="0"/>
              </a:rPr>
              <a:t>‘For example…’</a:t>
            </a:r>
          </a:p>
          <a:p>
            <a:r>
              <a:rPr lang="en-GB" dirty="0">
                <a:latin typeface="Comic Sans MS" panose="030F0702030302020204" pitchFamily="66" charset="0"/>
              </a:rPr>
              <a:t>‘Therefore, this event was more significant than other in leading to the defeat of Nazi Germany because…’</a:t>
            </a:r>
          </a:p>
          <a:p>
            <a:endParaRPr lang="en-GB" dirty="0">
              <a:latin typeface="Comic Sans MS" panose="030F0702030302020204" pitchFamily="66" charset="0"/>
            </a:endParaRPr>
          </a:p>
          <a:p>
            <a:pPr algn="ctr"/>
            <a:r>
              <a:rPr lang="en-GB" b="1" i="1" dirty="0">
                <a:solidFill>
                  <a:srgbClr val="C00000"/>
                </a:solidFill>
                <a:latin typeface="Comic Sans MS" panose="030F0702030302020204" pitchFamily="66" charset="0"/>
              </a:rPr>
              <a:t>Keywords: significant, impact, defeat, allies, conflict</a:t>
            </a:r>
          </a:p>
        </p:txBody>
      </p:sp>
    </p:spTree>
    <p:extLst>
      <p:ext uri="{BB962C8B-B14F-4D97-AF65-F5344CB8AC3E}">
        <p14:creationId xmlns:p14="http://schemas.microsoft.com/office/powerpoint/2010/main" val="1426865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C4E36-0D17-40FB-8A87-1F6812345DAE}"/>
              </a:ext>
            </a:extLst>
          </p:cNvPr>
          <p:cNvSpPr>
            <a:spLocks noGrp="1"/>
          </p:cNvSpPr>
          <p:nvPr>
            <p:ph type="title"/>
          </p:nvPr>
        </p:nvSpPr>
        <p:spPr>
          <a:xfrm>
            <a:off x="0" y="-1"/>
            <a:ext cx="12192000" cy="1720735"/>
          </a:xfrm>
          <a:solidFill>
            <a:schemeClr val="accent2">
              <a:lumMod val="40000"/>
              <a:lumOff val="60000"/>
            </a:schemeClr>
          </a:solidFill>
          <a:ln>
            <a:solidFill>
              <a:schemeClr val="tx1"/>
            </a:solidFill>
          </a:ln>
        </p:spPr>
        <p:txBody>
          <a:bodyPr>
            <a:normAutofit/>
          </a:bodyPr>
          <a:lstStyle/>
          <a:p>
            <a:pPr algn="ctr"/>
            <a:r>
              <a:rPr lang="en-GB" sz="1600" b="1" u="sng" dirty="0">
                <a:solidFill>
                  <a:schemeClr val="tx1"/>
                </a:solidFill>
                <a:latin typeface="Comic Sans MS" panose="030F0702030302020204" pitchFamily="66" charset="0"/>
              </a:rPr>
              <a:t>Task 4. Important individuals in WW2!</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There were a number of important individuals who played key roles during WW2. For Britain, Winston Churchill, is an example of an important individual that historians have written about. You need to </a:t>
            </a:r>
            <a:r>
              <a:rPr lang="en-GB" sz="1600" b="1" dirty="0">
                <a:solidFill>
                  <a:schemeClr val="tx1"/>
                </a:solidFill>
                <a:latin typeface="Comic Sans MS" panose="030F0702030302020204" pitchFamily="66" charset="0"/>
              </a:rPr>
              <a:t>research</a:t>
            </a:r>
            <a:r>
              <a:rPr lang="en-GB" sz="1600" dirty="0">
                <a:solidFill>
                  <a:schemeClr val="tx1"/>
                </a:solidFill>
                <a:latin typeface="Comic Sans MS" panose="030F0702030302020204" pitchFamily="66" charset="0"/>
              </a:rPr>
              <a:t> and create a fact file on an important individual of your choice from WW2 (examples are provided below).</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You need to identify + describe what your individual did and explain their importance and </a:t>
            </a:r>
            <a:r>
              <a:rPr lang="en-GB" sz="1600" dirty="0">
                <a:latin typeface="Comic Sans MS" panose="030F0702030302020204" pitchFamily="66" charset="0"/>
              </a:rPr>
              <a:t>their </a:t>
            </a:r>
            <a:r>
              <a:rPr lang="en-GB" sz="1600" dirty="0">
                <a:solidFill>
                  <a:schemeClr val="tx1"/>
                </a:solidFill>
                <a:latin typeface="Comic Sans MS" panose="030F0702030302020204" pitchFamily="66" charset="0"/>
              </a:rPr>
              <a:t>impact on WW2.</a:t>
            </a:r>
            <a:br>
              <a:rPr lang="en-GB" sz="1600" dirty="0">
                <a:solidFill>
                  <a:schemeClr val="tx1"/>
                </a:solidFill>
                <a:latin typeface="Comic Sans MS" panose="030F0702030302020204" pitchFamily="66" charset="0"/>
              </a:rPr>
            </a:br>
            <a:r>
              <a:rPr lang="en-GB" sz="1600" b="1" dirty="0">
                <a:solidFill>
                  <a:srgbClr val="FF0000"/>
                </a:solidFill>
                <a:latin typeface="Comic Sans MS" panose="030F0702030302020204" pitchFamily="66" charset="0"/>
              </a:rPr>
              <a:t>Challenge! </a:t>
            </a:r>
            <a:r>
              <a:rPr lang="en-GB" sz="1600" dirty="0">
                <a:solidFill>
                  <a:srgbClr val="FF0000"/>
                </a:solidFill>
                <a:latin typeface="Comic Sans MS" panose="030F0702030302020204" pitchFamily="66" charset="0"/>
              </a:rPr>
              <a:t>You could </a:t>
            </a:r>
            <a:r>
              <a:rPr lang="en-GB" sz="1600" b="1" dirty="0">
                <a:solidFill>
                  <a:srgbClr val="FF0000"/>
                </a:solidFill>
                <a:latin typeface="Comic Sans MS" panose="030F0702030302020204" pitchFamily="66" charset="0"/>
              </a:rPr>
              <a:t>compare</a:t>
            </a:r>
            <a:r>
              <a:rPr lang="en-GB" sz="1600" dirty="0">
                <a:solidFill>
                  <a:srgbClr val="FF0000"/>
                </a:solidFill>
                <a:latin typeface="Comic Sans MS" panose="030F0702030302020204" pitchFamily="66" charset="0"/>
              </a:rPr>
              <a:t> their </a:t>
            </a:r>
            <a:r>
              <a:rPr lang="en-GB" sz="1600" b="1" dirty="0">
                <a:solidFill>
                  <a:srgbClr val="FF0000"/>
                </a:solidFill>
                <a:latin typeface="Comic Sans MS" panose="030F0702030302020204" pitchFamily="66" charset="0"/>
              </a:rPr>
              <a:t>contributions</a:t>
            </a:r>
            <a:r>
              <a:rPr lang="en-GB" sz="1600" dirty="0">
                <a:solidFill>
                  <a:srgbClr val="FF0000"/>
                </a:solidFill>
                <a:latin typeface="Comic Sans MS" panose="030F0702030302020204" pitchFamily="66" charset="0"/>
              </a:rPr>
              <a:t> with those made by </a:t>
            </a:r>
            <a:r>
              <a:rPr lang="en-GB" sz="1600" b="1" dirty="0">
                <a:solidFill>
                  <a:srgbClr val="FF0000"/>
                </a:solidFill>
                <a:latin typeface="Comic Sans MS" panose="030F0702030302020204" pitchFamily="66" charset="0"/>
              </a:rPr>
              <a:t>other individuals!</a:t>
            </a:r>
            <a:r>
              <a:rPr lang="en-GB" sz="1600" b="1" dirty="0">
                <a:solidFill>
                  <a:schemeClr val="tx1"/>
                </a:solidFill>
                <a:latin typeface="Comic Sans MS" panose="030F0702030302020204" pitchFamily="66" charset="0"/>
              </a:rPr>
              <a:t> </a:t>
            </a:r>
          </a:p>
        </p:txBody>
      </p:sp>
      <p:sp>
        <p:nvSpPr>
          <p:cNvPr id="3" name="Content Placeholder 2">
            <a:extLst>
              <a:ext uri="{FF2B5EF4-FFF2-40B4-BE49-F238E27FC236}">
                <a16:creationId xmlns:a16="http://schemas.microsoft.com/office/drawing/2014/main" id="{9B599BD4-E748-4418-BD05-70E73DD65218}"/>
              </a:ext>
            </a:extLst>
          </p:cNvPr>
          <p:cNvSpPr>
            <a:spLocks noGrp="1"/>
          </p:cNvSpPr>
          <p:nvPr>
            <p:ph sz="half" idx="1"/>
          </p:nvPr>
        </p:nvSpPr>
        <p:spPr>
          <a:xfrm>
            <a:off x="0" y="1812174"/>
            <a:ext cx="4861369" cy="5045825"/>
          </a:xfrm>
          <a:solidFill>
            <a:srgbClr val="FFFF00"/>
          </a:solidFill>
          <a:ln>
            <a:solidFill>
              <a:schemeClr val="tx2"/>
            </a:solidFill>
          </a:ln>
        </p:spPr>
        <p:txBody>
          <a:bodyPr>
            <a:normAutofit fontScale="85000" lnSpcReduction="20000"/>
          </a:bodyPr>
          <a:lstStyle/>
          <a:p>
            <a:r>
              <a:rPr lang="en-GB" sz="1800" dirty="0">
                <a:latin typeface="Comic Sans MS" panose="030F0702030302020204" pitchFamily="66" charset="0"/>
              </a:rPr>
              <a:t>Examples of individuals.</a:t>
            </a:r>
          </a:p>
          <a:p>
            <a:r>
              <a:rPr lang="en-GB" sz="1800" dirty="0">
                <a:latin typeface="Comic Sans MS" panose="030F0702030302020204" pitchFamily="66" charset="0"/>
              </a:rPr>
              <a:t>Winston Churchill. British Prime Minister.</a:t>
            </a:r>
          </a:p>
          <a:p>
            <a:r>
              <a:rPr lang="en-GB" sz="1800" dirty="0">
                <a:latin typeface="Comic Sans MS" panose="030F0702030302020204" pitchFamily="66" charset="0"/>
              </a:rPr>
              <a:t>Franklin D. Roosevelt. President of the United States of America.</a:t>
            </a:r>
          </a:p>
          <a:p>
            <a:r>
              <a:rPr lang="en-GB" sz="1800" dirty="0">
                <a:latin typeface="Comic Sans MS" panose="030F0702030302020204" pitchFamily="66" charset="0"/>
              </a:rPr>
              <a:t>Joseph Stalin. Leader of the Soviet Union (Russia).</a:t>
            </a:r>
          </a:p>
          <a:p>
            <a:r>
              <a:rPr lang="en-GB" sz="1800" dirty="0">
                <a:latin typeface="Comic Sans MS" panose="030F0702030302020204" pitchFamily="66" charset="0"/>
              </a:rPr>
              <a:t>Adolf Hitler. Leader of Nazi Germany.</a:t>
            </a:r>
          </a:p>
          <a:p>
            <a:r>
              <a:rPr lang="en-GB" sz="1800" dirty="0">
                <a:latin typeface="Comic Sans MS" panose="030F0702030302020204" pitchFamily="66" charset="0"/>
              </a:rPr>
              <a:t>You could choose a military commander.</a:t>
            </a:r>
          </a:p>
          <a:p>
            <a:r>
              <a:rPr lang="en-GB" sz="1800" dirty="0">
                <a:latin typeface="Comic Sans MS" panose="030F0702030302020204" pitchFamily="66" charset="0"/>
              </a:rPr>
              <a:t>E.g. Field Marshall Montgomery. General Patton. Marshall Zhukov. Field Marshall Rommel.</a:t>
            </a:r>
          </a:p>
          <a:p>
            <a:r>
              <a:rPr lang="en-GB" sz="1800" dirty="0">
                <a:latin typeface="Comic Sans MS" panose="030F0702030302020204" pitchFamily="66" charset="0"/>
              </a:rPr>
              <a:t>Or you might choose a civilian (not in the military/politics). E.g. Alan Turing (code breaker). Ferdinand Porsche (car/ weapons designer).</a:t>
            </a:r>
          </a:p>
          <a:p>
            <a:pPr marL="0" indent="0">
              <a:buNone/>
            </a:pPr>
            <a:endParaRPr lang="en-GB" sz="1800" dirty="0">
              <a:latin typeface="Comic Sans MS" panose="030F0702030302020204" pitchFamily="66" charset="0"/>
            </a:endParaRPr>
          </a:p>
          <a:p>
            <a:pPr marL="0" indent="0">
              <a:buNone/>
            </a:pPr>
            <a:r>
              <a:rPr lang="en-GB" sz="1800" dirty="0">
                <a:latin typeface="Comic Sans MS" panose="030F0702030302020204" pitchFamily="66" charset="0"/>
              </a:rPr>
              <a:t>Recommended links to support your research:</a:t>
            </a:r>
          </a:p>
          <a:p>
            <a:r>
              <a:rPr lang="en-GB" sz="1800" dirty="0">
                <a:latin typeface="Comic Sans MS" panose="030F0702030302020204" pitchFamily="66" charset="0"/>
                <a:hlinkClick r:id="rId2"/>
              </a:rPr>
              <a:t>https://www.bbc.co.uk/bitesize/guides/z9s9q6f/revision/1</a:t>
            </a:r>
            <a:r>
              <a:rPr lang="en-GB" sz="1800" dirty="0">
                <a:latin typeface="Comic Sans MS" panose="030F0702030302020204" pitchFamily="66" charset="0"/>
              </a:rPr>
              <a:t> </a:t>
            </a:r>
          </a:p>
          <a:p>
            <a:r>
              <a:rPr lang="en-GB" sz="1800" dirty="0">
                <a:latin typeface="Comic Sans MS" panose="030F0702030302020204" pitchFamily="66" charset="0"/>
                <a:hlinkClick r:id="rId3"/>
              </a:rPr>
              <a:t>https://icss.uni.edu/timeline/10people.html</a:t>
            </a:r>
            <a:endParaRPr lang="en-GB" sz="1800" dirty="0">
              <a:latin typeface="Comic Sans MS" panose="030F0702030302020204" pitchFamily="66" charset="0"/>
            </a:endParaRPr>
          </a:p>
          <a:p>
            <a:endParaRPr lang="en-GB" sz="1800" dirty="0">
              <a:latin typeface="Comic Sans MS" panose="030F0702030302020204" pitchFamily="66" charset="0"/>
            </a:endParaRPr>
          </a:p>
          <a:p>
            <a:endParaRPr lang="en-GB" sz="1800" dirty="0">
              <a:latin typeface="Comic Sans MS" panose="030F0702030302020204" pitchFamily="66" charset="0"/>
            </a:endParaRPr>
          </a:p>
        </p:txBody>
      </p:sp>
      <p:sp>
        <p:nvSpPr>
          <p:cNvPr id="4" name="Content Placeholder 3">
            <a:extLst>
              <a:ext uri="{FF2B5EF4-FFF2-40B4-BE49-F238E27FC236}">
                <a16:creationId xmlns:a16="http://schemas.microsoft.com/office/drawing/2014/main" id="{D8AA9CC9-F714-4D69-B838-1C5BD5CB9326}"/>
              </a:ext>
            </a:extLst>
          </p:cNvPr>
          <p:cNvSpPr>
            <a:spLocks noGrp="1"/>
          </p:cNvSpPr>
          <p:nvPr>
            <p:ph sz="half" idx="2"/>
          </p:nvPr>
        </p:nvSpPr>
        <p:spPr>
          <a:xfrm>
            <a:off x="7916298" y="1812174"/>
            <a:ext cx="4275702" cy="5045825"/>
          </a:xfrm>
          <a:solidFill>
            <a:schemeClr val="accent1">
              <a:lumMod val="20000"/>
              <a:lumOff val="80000"/>
            </a:schemeClr>
          </a:solidFill>
          <a:ln>
            <a:solidFill>
              <a:schemeClr val="tx1"/>
            </a:solidFill>
          </a:ln>
        </p:spPr>
        <p:txBody>
          <a:bodyPr>
            <a:normAutofit fontScale="85000" lnSpcReduction="20000"/>
          </a:bodyPr>
          <a:lstStyle/>
          <a:p>
            <a:pPr marL="0" indent="0">
              <a:buNone/>
            </a:pPr>
            <a:r>
              <a:rPr lang="en-GB" b="1" u="sng" dirty="0">
                <a:latin typeface="Comic Sans MS" panose="030F0702030302020204" pitchFamily="66" charset="0"/>
              </a:rPr>
              <a:t>You need to include:</a:t>
            </a:r>
          </a:p>
          <a:p>
            <a:r>
              <a:rPr lang="en-GB" dirty="0">
                <a:latin typeface="Comic Sans MS" panose="030F0702030302020204" pitchFamily="66" charset="0"/>
              </a:rPr>
              <a:t>Date of birth.</a:t>
            </a:r>
          </a:p>
          <a:p>
            <a:r>
              <a:rPr lang="en-GB" dirty="0">
                <a:latin typeface="Comic Sans MS" panose="030F0702030302020204" pitchFamily="66" charset="0"/>
              </a:rPr>
              <a:t>Career before the war.</a:t>
            </a:r>
          </a:p>
          <a:p>
            <a:r>
              <a:rPr lang="en-GB" dirty="0">
                <a:latin typeface="Comic Sans MS" panose="030F0702030302020204" pitchFamily="66" charset="0"/>
              </a:rPr>
              <a:t>Details about what they did during the war.</a:t>
            </a:r>
          </a:p>
          <a:p>
            <a:r>
              <a:rPr lang="en-GB" dirty="0">
                <a:latin typeface="Comic Sans MS" panose="030F0702030302020204" pitchFamily="66" charset="0"/>
              </a:rPr>
              <a:t>What about their contribution/s make them important?</a:t>
            </a:r>
          </a:p>
          <a:p>
            <a:r>
              <a:rPr lang="en-GB" dirty="0">
                <a:latin typeface="Comic Sans MS" panose="030F0702030302020204" pitchFamily="66" charset="0"/>
              </a:rPr>
              <a:t>Career after the war (if this applies to your individual).</a:t>
            </a:r>
          </a:p>
          <a:p>
            <a:r>
              <a:rPr lang="en-GB" b="1" dirty="0">
                <a:solidFill>
                  <a:srgbClr val="FF0000"/>
                </a:solidFill>
                <a:latin typeface="Comic Sans MS" panose="030F0702030302020204" pitchFamily="66" charset="0"/>
              </a:rPr>
              <a:t>Challenge: Compare your individual with another/others – are there any similarities or differences?</a:t>
            </a:r>
          </a:p>
        </p:txBody>
      </p:sp>
      <p:pic>
        <p:nvPicPr>
          <p:cNvPr id="5" name="Picture 4">
            <a:extLst>
              <a:ext uri="{FF2B5EF4-FFF2-40B4-BE49-F238E27FC236}">
                <a16:creationId xmlns:a16="http://schemas.microsoft.com/office/drawing/2014/main" id="{CF012348-F46D-4A93-86CA-8E5084812636}"/>
              </a:ext>
            </a:extLst>
          </p:cNvPr>
          <p:cNvPicPr>
            <a:picLocks noChangeAspect="1"/>
          </p:cNvPicPr>
          <p:nvPr/>
        </p:nvPicPr>
        <p:blipFill>
          <a:blip r:embed="rId4"/>
          <a:stretch>
            <a:fillRect/>
          </a:stretch>
        </p:blipFill>
        <p:spPr>
          <a:xfrm>
            <a:off x="4912458" y="1876425"/>
            <a:ext cx="2952750" cy="1552575"/>
          </a:xfrm>
          <a:prstGeom prst="rect">
            <a:avLst/>
          </a:prstGeom>
        </p:spPr>
      </p:pic>
      <p:pic>
        <p:nvPicPr>
          <p:cNvPr id="6" name="Picture 5">
            <a:extLst>
              <a:ext uri="{FF2B5EF4-FFF2-40B4-BE49-F238E27FC236}">
                <a16:creationId xmlns:a16="http://schemas.microsoft.com/office/drawing/2014/main" id="{3C106A91-18C8-4C09-A0B2-C412426DBF89}"/>
              </a:ext>
            </a:extLst>
          </p:cNvPr>
          <p:cNvPicPr>
            <a:picLocks noChangeAspect="1"/>
          </p:cNvPicPr>
          <p:nvPr/>
        </p:nvPicPr>
        <p:blipFill>
          <a:blip r:embed="rId5"/>
          <a:stretch>
            <a:fillRect/>
          </a:stretch>
        </p:blipFill>
        <p:spPr>
          <a:xfrm>
            <a:off x="5311833" y="3498100"/>
            <a:ext cx="2261062" cy="1639165"/>
          </a:xfrm>
          <a:prstGeom prst="rect">
            <a:avLst/>
          </a:prstGeom>
        </p:spPr>
      </p:pic>
      <p:pic>
        <p:nvPicPr>
          <p:cNvPr id="7" name="Picture 6">
            <a:extLst>
              <a:ext uri="{FF2B5EF4-FFF2-40B4-BE49-F238E27FC236}">
                <a16:creationId xmlns:a16="http://schemas.microsoft.com/office/drawing/2014/main" id="{3D9434A4-8325-4422-BB3C-E245D96E029B}"/>
              </a:ext>
            </a:extLst>
          </p:cNvPr>
          <p:cNvPicPr>
            <a:picLocks noChangeAspect="1"/>
          </p:cNvPicPr>
          <p:nvPr/>
        </p:nvPicPr>
        <p:blipFill>
          <a:blip r:embed="rId6"/>
          <a:stretch>
            <a:fillRect/>
          </a:stretch>
        </p:blipFill>
        <p:spPr>
          <a:xfrm>
            <a:off x="4988658" y="5206365"/>
            <a:ext cx="2800350" cy="1628775"/>
          </a:xfrm>
          <a:prstGeom prst="rect">
            <a:avLst/>
          </a:prstGeom>
        </p:spPr>
      </p:pic>
    </p:spTree>
    <p:extLst>
      <p:ext uri="{BB962C8B-B14F-4D97-AF65-F5344CB8AC3E}">
        <p14:creationId xmlns:p14="http://schemas.microsoft.com/office/powerpoint/2010/main" val="305986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F01C8-C356-4FF9-89EF-9AF0F0239FDD}"/>
              </a:ext>
            </a:extLst>
          </p:cNvPr>
          <p:cNvSpPr>
            <a:spLocks noGrp="1"/>
          </p:cNvSpPr>
          <p:nvPr>
            <p:ph type="title"/>
          </p:nvPr>
        </p:nvSpPr>
        <p:spPr>
          <a:xfrm>
            <a:off x="0" y="-1"/>
            <a:ext cx="12192000" cy="1870365"/>
          </a:xfrm>
          <a:solidFill>
            <a:schemeClr val="accent2">
              <a:lumMod val="40000"/>
              <a:lumOff val="60000"/>
            </a:schemeClr>
          </a:solidFill>
          <a:ln>
            <a:solidFill>
              <a:schemeClr val="tx1"/>
            </a:solidFill>
          </a:ln>
        </p:spPr>
        <p:txBody>
          <a:bodyPr>
            <a:normAutofit/>
          </a:bodyPr>
          <a:lstStyle/>
          <a:p>
            <a:pPr algn="ctr"/>
            <a:r>
              <a:rPr lang="en-GB" sz="1800" b="1" dirty="0">
                <a:solidFill>
                  <a:schemeClr val="tx1"/>
                </a:solidFill>
                <a:latin typeface="Comic Sans MS" panose="030F0702030302020204" pitchFamily="66" charset="0"/>
              </a:rPr>
              <a:t>Task 5. The Home Front!</a:t>
            </a:r>
            <a:br>
              <a:rPr lang="en-GB" sz="1800" dirty="0">
                <a:solidFill>
                  <a:schemeClr val="tx1"/>
                </a:solidFill>
                <a:latin typeface="Comic Sans MS" panose="030F0702030302020204" pitchFamily="66" charset="0"/>
              </a:rPr>
            </a:br>
            <a:r>
              <a:rPr lang="en-GB" sz="1400" dirty="0">
                <a:solidFill>
                  <a:schemeClr val="tx1"/>
                </a:solidFill>
                <a:latin typeface="Comic Sans MS" panose="030F0702030302020204" pitchFamily="66" charset="0"/>
              </a:rPr>
              <a:t>WW2 had a direct impact on the lives of millions of people. This included those who were not directly involved in the fighting. For example the children who were evacuated from towns and cities to escape from the air raids. Or the women who went to work in the ammunition factories.</a:t>
            </a:r>
            <a:br>
              <a:rPr lang="en-GB" sz="1400" dirty="0">
                <a:solidFill>
                  <a:schemeClr val="tx1"/>
                </a:solidFill>
                <a:latin typeface="Comic Sans MS" panose="030F0702030302020204" pitchFamily="66" charset="0"/>
              </a:rPr>
            </a:br>
            <a:r>
              <a:rPr lang="en-GB" sz="1400" dirty="0">
                <a:solidFill>
                  <a:schemeClr val="tx1"/>
                </a:solidFill>
                <a:latin typeface="Comic Sans MS" panose="030F0702030302020204" pitchFamily="66" charset="0"/>
              </a:rPr>
              <a:t>There are 2 interpretations about life on the </a:t>
            </a:r>
            <a:r>
              <a:rPr lang="en-GB" sz="1400" b="1" dirty="0">
                <a:solidFill>
                  <a:schemeClr val="tx1"/>
                </a:solidFill>
                <a:latin typeface="Comic Sans MS" panose="030F0702030302020204" pitchFamily="66" charset="0"/>
              </a:rPr>
              <a:t>Home Front </a:t>
            </a:r>
            <a:r>
              <a:rPr lang="en-GB" sz="1400" dirty="0">
                <a:solidFill>
                  <a:schemeClr val="tx1"/>
                </a:solidFill>
                <a:latin typeface="Comic Sans MS" panose="030F0702030302020204" pitchFamily="66" charset="0"/>
              </a:rPr>
              <a:t>during WW2. One is British, the other German. </a:t>
            </a:r>
            <a:br>
              <a:rPr lang="en-GB" sz="1400" dirty="0">
                <a:solidFill>
                  <a:schemeClr val="tx1"/>
                </a:solidFill>
                <a:latin typeface="Comic Sans MS" panose="030F0702030302020204" pitchFamily="66" charset="0"/>
              </a:rPr>
            </a:br>
            <a:r>
              <a:rPr lang="en-GB" sz="1400" b="1" dirty="0">
                <a:solidFill>
                  <a:schemeClr val="tx1"/>
                </a:solidFill>
                <a:latin typeface="Comic Sans MS" panose="030F0702030302020204" pitchFamily="66" charset="0"/>
              </a:rPr>
              <a:t>Key Question: </a:t>
            </a:r>
            <a:r>
              <a:rPr lang="en-GB" sz="1400" b="1" dirty="0">
                <a:solidFill>
                  <a:srgbClr val="7030A0"/>
                </a:solidFill>
                <a:latin typeface="Comic Sans MS" panose="030F0702030302020204" pitchFamily="66" charset="0"/>
              </a:rPr>
              <a:t>What can a historian learn about life on the Home Front from these interpretations?</a:t>
            </a:r>
            <a:br>
              <a:rPr lang="en-GB" sz="1400" b="1" dirty="0">
                <a:solidFill>
                  <a:srgbClr val="7030A0"/>
                </a:solidFill>
                <a:latin typeface="Comic Sans MS" panose="030F0702030302020204" pitchFamily="66" charset="0"/>
              </a:rPr>
            </a:br>
            <a:r>
              <a:rPr lang="en-GB" sz="1400" b="1" dirty="0">
                <a:solidFill>
                  <a:schemeClr val="tx1"/>
                </a:solidFill>
                <a:latin typeface="Comic Sans MS" panose="030F0702030302020204" pitchFamily="66" charset="0"/>
              </a:rPr>
              <a:t>Read through the interpretations, highlight + define key words/information and then answer the question</a:t>
            </a:r>
            <a:r>
              <a:rPr lang="en-GB" sz="1400" b="1" dirty="0">
                <a:latin typeface="Comic Sans MS" panose="030F0702030302020204" pitchFamily="66" charset="0"/>
              </a:rPr>
              <a:t> in purple</a:t>
            </a:r>
            <a:r>
              <a:rPr lang="en-GB" sz="1400" dirty="0">
                <a:latin typeface="Comic Sans MS" panose="030F0702030302020204" pitchFamily="66" charset="0"/>
              </a:rPr>
              <a:t>. </a:t>
            </a:r>
            <a:r>
              <a:rPr lang="en-GB" sz="1400" dirty="0">
                <a:solidFill>
                  <a:schemeClr val="tx1"/>
                </a:solidFill>
                <a:latin typeface="Comic Sans MS" panose="030F0702030302020204" pitchFamily="66" charset="0"/>
              </a:rPr>
              <a:t>You can use the next slide to annotate (write notes) about what historians can learn from the 2 interpretations. Then write up what you have learnt.</a:t>
            </a:r>
            <a:br>
              <a:rPr lang="en-GB" sz="1400" dirty="0">
                <a:solidFill>
                  <a:schemeClr val="tx1"/>
                </a:solidFill>
                <a:latin typeface="Comic Sans MS" panose="030F0702030302020204" pitchFamily="66" charset="0"/>
              </a:rPr>
            </a:br>
            <a:r>
              <a:rPr lang="en-GB" sz="1400" b="1" dirty="0">
                <a:solidFill>
                  <a:srgbClr val="FF0000"/>
                </a:solidFill>
                <a:latin typeface="Comic Sans MS" panose="030F0702030302020204" pitchFamily="66" charset="0"/>
              </a:rPr>
              <a:t>Challenge!</a:t>
            </a:r>
            <a:r>
              <a:rPr lang="en-GB" sz="1400" dirty="0">
                <a:solidFill>
                  <a:schemeClr val="tx1"/>
                </a:solidFill>
                <a:latin typeface="Comic Sans MS" panose="030F0702030302020204" pitchFamily="66" charset="0"/>
              </a:rPr>
              <a:t> You could </a:t>
            </a:r>
            <a:r>
              <a:rPr lang="en-GB" sz="1400" b="1" dirty="0">
                <a:solidFill>
                  <a:srgbClr val="FF0000"/>
                </a:solidFill>
                <a:latin typeface="Comic Sans MS" panose="030F0702030302020204" pitchFamily="66" charset="0"/>
              </a:rPr>
              <a:t>explain</a:t>
            </a:r>
            <a:r>
              <a:rPr lang="en-GB" sz="1400" dirty="0">
                <a:solidFill>
                  <a:schemeClr val="tx1"/>
                </a:solidFill>
                <a:latin typeface="Comic Sans MS" panose="030F0702030302020204" pitchFamily="66" charset="0"/>
              </a:rPr>
              <a:t> what made life </a:t>
            </a:r>
            <a:r>
              <a:rPr lang="en-GB" sz="1400" b="1" dirty="0">
                <a:solidFill>
                  <a:srgbClr val="FF0000"/>
                </a:solidFill>
                <a:latin typeface="Comic Sans MS" panose="030F0702030302020204" pitchFamily="66" charset="0"/>
              </a:rPr>
              <a:t>difficult/easy</a:t>
            </a:r>
            <a:r>
              <a:rPr lang="en-GB" sz="1400" dirty="0">
                <a:solidFill>
                  <a:schemeClr val="tx1"/>
                </a:solidFill>
                <a:latin typeface="Comic Sans MS" panose="030F0702030302020204" pitchFamily="66" charset="0"/>
              </a:rPr>
              <a:t> and </a:t>
            </a:r>
            <a:r>
              <a:rPr lang="en-GB" sz="1400" b="1" dirty="0">
                <a:solidFill>
                  <a:srgbClr val="FF0000"/>
                </a:solidFill>
                <a:latin typeface="Comic Sans MS" panose="030F0702030302020204" pitchFamily="66" charset="0"/>
              </a:rPr>
              <a:t>explain</a:t>
            </a:r>
            <a:r>
              <a:rPr lang="en-GB" sz="1400" dirty="0">
                <a:solidFill>
                  <a:schemeClr val="tx1"/>
                </a:solidFill>
                <a:latin typeface="Comic Sans MS" panose="030F0702030302020204" pitchFamily="66" charset="0"/>
              </a:rPr>
              <a:t> what you think was the most </a:t>
            </a:r>
            <a:r>
              <a:rPr lang="en-GB" sz="1400" b="1" dirty="0">
                <a:solidFill>
                  <a:srgbClr val="FF0000"/>
                </a:solidFill>
                <a:latin typeface="Comic Sans MS" panose="030F0702030302020204" pitchFamily="66" charset="0"/>
              </a:rPr>
              <a:t>significant</a:t>
            </a:r>
            <a:r>
              <a:rPr lang="en-GB" sz="1400" dirty="0">
                <a:solidFill>
                  <a:schemeClr val="tx1"/>
                </a:solidFill>
                <a:latin typeface="Comic Sans MS" panose="030F0702030302020204" pitchFamily="66" charset="0"/>
              </a:rPr>
              <a:t> part of life on the Home Front.</a:t>
            </a:r>
          </a:p>
        </p:txBody>
      </p:sp>
      <p:sp>
        <p:nvSpPr>
          <p:cNvPr id="3" name="Content Placeholder 2">
            <a:extLst>
              <a:ext uri="{FF2B5EF4-FFF2-40B4-BE49-F238E27FC236}">
                <a16:creationId xmlns:a16="http://schemas.microsoft.com/office/drawing/2014/main" id="{ACCE8490-9716-43B7-BC4A-89478B55AAAD}"/>
              </a:ext>
            </a:extLst>
          </p:cNvPr>
          <p:cNvSpPr>
            <a:spLocks noGrp="1"/>
          </p:cNvSpPr>
          <p:nvPr>
            <p:ph sz="half" idx="1"/>
          </p:nvPr>
        </p:nvSpPr>
        <p:spPr>
          <a:xfrm>
            <a:off x="106017" y="1978430"/>
            <a:ext cx="5702531" cy="4879570"/>
          </a:xfrm>
          <a:solidFill>
            <a:srgbClr val="FFFF00"/>
          </a:solidFill>
          <a:ln>
            <a:solidFill>
              <a:schemeClr val="tx1"/>
            </a:solidFill>
          </a:ln>
        </p:spPr>
        <p:txBody>
          <a:bodyPr>
            <a:normAutofit/>
          </a:bodyPr>
          <a:lstStyle/>
          <a:p>
            <a:pPr marL="0" indent="0">
              <a:buNone/>
            </a:pPr>
            <a:r>
              <a:rPr lang="en-GB" sz="1600" b="1" i="1" u="sng" dirty="0">
                <a:latin typeface="Comic Sans MS" panose="030F0702030302020204" pitchFamily="66" charset="0"/>
              </a:rPr>
              <a:t>Interpretation A</a:t>
            </a:r>
            <a:r>
              <a:rPr lang="en-GB" sz="1600" b="1" i="1" dirty="0">
                <a:latin typeface="Comic Sans MS" panose="030F0702030302020204" pitchFamily="66" charset="0"/>
              </a:rPr>
              <a:t>. Taken from the diary of a women living in London in 1942. She worked at the Woolwich Arsenal (ammunition factory).</a:t>
            </a:r>
          </a:p>
          <a:p>
            <a:r>
              <a:rPr lang="en-GB" sz="1400" dirty="0">
                <a:latin typeface="Comic Sans MS" panose="030F0702030302020204" pitchFamily="66" charset="0"/>
              </a:rPr>
              <a:t>‘Compared to 1940, it is very peaceful in London these days. There are still the odd air raid alerts but not so many actual bombs being dropped now by the Germans. But there is still the risk! The family at the end of the street ignored an air raid warning and stayed in their house. It took a direct hit, killing everyone.’</a:t>
            </a:r>
          </a:p>
          <a:p>
            <a:r>
              <a:rPr lang="en-GB" sz="1400" dirty="0">
                <a:latin typeface="Comic Sans MS" panose="030F0702030302020204" pitchFamily="66" charset="0"/>
              </a:rPr>
              <a:t>‘It’s the long hours at the arsenal that are the biggest risk these days. 12 hour shifts and only short breaks. The number of accidents is going up. Two killed last week in an explosion.’</a:t>
            </a:r>
          </a:p>
          <a:p>
            <a:r>
              <a:rPr lang="en-GB" sz="1400" dirty="0">
                <a:latin typeface="Comic Sans MS" panose="030F0702030302020204" pitchFamily="66" charset="0"/>
              </a:rPr>
              <a:t>‘Food rationing is getting worse. More rumours about U Boats sinking ships bringing in food supplies. There isn’t enough fresh food. Lots of it is powdered in packets and preserved in tins. But we get by. People are a lot more willing to share than they were before the war. It’s like we are all in it together! A great feeling of community.’</a:t>
            </a:r>
            <a:r>
              <a:rPr lang="en-GB" sz="1600" dirty="0">
                <a:latin typeface="Comic Sans MS" panose="030F0702030302020204" pitchFamily="66" charset="0"/>
              </a:rPr>
              <a:t> </a:t>
            </a:r>
          </a:p>
        </p:txBody>
      </p:sp>
      <p:sp>
        <p:nvSpPr>
          <p:cNvPr id="4" name="Content Placeholder 3">
            <a:extLst>
              <a:ext uri="{FF2B5EF4-FFF2-40B4-BE49-F238E27FC236}">
                <a16:creationId xmlns:a16="http://schemas.microsoft.com/office/drawing/2014/main" id="{D876B0D9-473F-49E7-B147-70F86E63681B}"/>
              </a:ext>
            </a:extLst>
          </p:cNvPr>
          <p:cNvSpPr>
            <a:spLocks noGrp="1"/>
          </p:cNvSpPr>
          <p:nvPr>
            <p:ph sz="half" idx="2"/>
          </p:nvPr>
        </p:nvSpPr>
        <p:spPr>
          <a:xfrm>
            <a:off x="6583681" y="1978430"/>
            <a:ext cx="5608320" cy="4879570"/>
          </a:xfrm>
          <a:solidFill>
            <a:schemeClr val="accent1">
              <a:lumMod val="20000"/>
              <a:lumOff val="80000"/>
            </a:schemeClr>
          </a:solidFill>
          <a:ln>
            <a:solidFill>
              <a:schemeClr val="tx1"/>
            </a:solidFill>
          </a:ln>
        </p:spPr>
        <p:txBody>
          <a:bodyPr>
            <a:normAutofit/>
          </a:bodyPr>
          <a:lstStyle/>
          <a:p>
            <a:pPr marL="0" indent="0">
              <a:buNone/>
            </a:pPr>
            <a:r>
              <a:rPr lang="en-GB" sz="1600" b="1" i="1" u="sng" dirty="0">
                <a:latin typeface="Comic Sans MS" panose="030F0702030302020204" pitchFamily="66" charset="0"/>
              </a:rPr>
              <a:t>Interpretation B. </a:t>
            </a:r>
            <a:r>
              <a:rPr lang="en-GB" sz="1600" b="1" i="1" dirty="0">
                <a:latin typeface="Comic Sans MS" panose="030F0702030302020204" pitchFamily="66" charset="0"/>
              </a:rPr>
              <a:t>Taken from a letter written by a bus driver in Berlin in 1942. The letter was to her husband, who was fighting in Russia.</a:t>
            </a:r>
          </a:p>
          <a:p>
            <a:r>
              <a:rPr lang="en-GB" sz="1400" dirty="0">
                <a:latin typeface="Comic Sans MS" panose="030F0702030302020204" pitchFamily="66" charset="0"/>
              </a:rPr>
              <a:t>‘The bombing is getting worse. The Americans come over in the day, the British at night. We are practically living in the shelter when we are not at work. Last week after a heavy air raid, the shelter near the park collapsed. Many people were trapped inside and they couldn’t get to them. Lots of people were there trying to help. This is the only good thing, we are helping each other as best we can.’</a:t>
            </a:r>
          </a:p>
          <a:p>
            <a:r>
              <a:rPr lang="en-GB" sz="1400" dirty="0">
                <a:latin typeface="Comic Sans MS" panose="030F0702030302020204" pitchFamily="66" charset="0"/>
              </a:rPr>
              <a:t>‘I am working double shifts now as more men are being called up for the army. There are not enough workers. This is good because I am getting more money but it is very tiring and it’s hard to concentrate. Nearly fell asleep at the wheel the other day.’</a:t>
            </a:r>
          </a:p>
          <a:p>
            <a:r>
              <a:rPr lang="en-GB" sz="1400" dirty="0">
                <a:latin typeface="Comic Sans MS" panose="030F0702030302020204" pitchFamily="66" charset="0"/>
              </a:rPr>
              <a:t>‘Food rations have been cut again. They (the Nazis) say it is so you soldiers at the front are getting enough. Rumours going around that there is not enough food coming into the city. Lots of ersatz (substitute) food in tins but very little meat or vegetables.’</a:t>
            </a:r>
          </a:p>
          <a:p>
            <a:endParaRPr lang="en-GB" sz="1400" dirty="0">
              <a:latin typeface="Comic Sans MS" panose="030F0702030302020204" pitchFamily="66" charset="0"/>
            </a:endParaRPr>
          </a:p>
        </p:txBody>
      </p:sp>
    </p:spTree>
    <p:extLst>
      <p:ext uri="{BB962C8B-B14F-4D97-AF65-F5344CB8AC3E}">
        <p14:creationId xmlns:p14="http://schemas.microsoft.com/office/powerpoint/2010/main" val="857924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1077F-74A1-429D-BF01-9CF898C8E9FB}"/>
              </a:ext>
            </a:extLst>
          </p:cNvPr>
          <p:cNvSpPr>
            <a:spLocks noGrp="1"/>
          </p:cNvSpPr>
          <p:nvPr>
            <p:ph type="title"/>
          </p:nvPr>
        </p:nvSpPr>
        <p:spPr>
          <a:xfrm>
            <a:off x="0" y="-1"/>
            <a:ext cx="12192000" cy="1669775"/>
          </a:xfrm>
          <a:solidFill>
            <a:schemeClr val="accent2">
              <a:lumMod val="40000"/>
              <a:lumOff val="60000"/>
            </a:schemeClr>
          </a:solidFill>
          <a:ln>
            <a:solidFill>
              <a:schemeClr val="tx1"/>
            </a:solidFill>
          </a:ln>
        </p:spPr>
        <p:txBody>
          <a:bodyPr>
            <a:normAutofit/>
          </a:bodyPr>
          <a:lstStyle/>
          <a:p>
            <a:pPr algn="ctr"/>
            <a:r>
              <a:rPr lang="en-GB" sz="1600" b="1" u="sng" dirty="0">
                <a:solidFill>
                  <a:schemeClr val="tx1"/>
                </a:solidFill>
                <a:latin typeface="Comic Sans MS" panose="030F0702030302020204" pitchFamily="66" charset="0"/>
              </a:rPr>
              <a:t>Task 5. The Home Front –Sentence starters:</a:t>
            </a:r>
            <a:br>
              <a:rPr lang="en-GB" sz="1600" b="1" u="sng" dirty="0">
                <a:solidFill>
                  <a:schemeClr val="tx1"/>
                </a:solidFill>
                <a:latin typeface="Comic Sans MS" panose="030F0702030302020204" pitchFamily="66" charset="0"/>
              </a:rPr>
            </a:br>
            <a:br>
              <a:rPr lang="en-GB" sz="1600" b="1" u="sng" dirty="0">
                <a:solidFill>
                  <a:schemeClr val="tx1"/>
                </a:solidFill>
                <a:latin typeface="Comic Sans MS" panose="030F0702030302020204" pitchFamily="66" charset="0"/>
              </a:rPr>
            </a:br>
            <a:r>
              <a:rPr lang="en-GB" sz="1600" b="1" u="sng" dirty="0">
                <a:solidFill>
                  <a:schemeClr val="tx1"/>
                </a:solidFill>
                <a:latin typeface="Comic Sans MS" panose="030F0702030302020204" pitchFamily="66" charset="0"/>
              </a:rPr>
              <a:t>Key Question</a:t>
            </a:r>
            <a:r>
              <a:rPr lang="en-GB" sz="1600" b="1" dirty="0">
                <a:solidFill>
                  <a:schemeClr val="tx1"/>
                </a:solidFill>
                <a:latin typeface="Comic Sans MS" panose="030F0702030302020204" pitchFamily="66" charset="0"/>
              </a:rPr>
              <a:t>: </a:t>
            </a:r>
            <a:r>
              <a:rPr lang="en-GB" sz="1600" b="1" dirty="0">
                <a:solidFill>
                  <a:srgbClr val="7030A0"/>
                </a:solidFill>
                <a:latin typeface="Comic Sans MS" panose="030F0702030302020204" pitchFamily="66" charset="0"/>
              </a:rPr>
              <a:t>What can a historian learn about life on the Home Front from Interpretations A and B? </a:t>
            </a:r>
            <a:br>
              <a:rPr lang="en-GB" sz="1600" b="1" dirty="0">
                <a:solidFill>
                  <a:srgbClr val="7030A0"/>
                </a:solidFill>
                <a:latin typeface="Comic Sans MS" panose="030F0702030302020204" pitchFamily="66" charset="0"/>
              </a:rPr>
            </a:br>
            <a:r>
              <a:rPr lang="en-GB" sz="1600" b="1" dirty="0">
                <a:solidFill>
                  <a:srgbClr val="7030A0"/>
                </a:solidFill>
                <a:latin typeface="Comic Sans MS" panose="030F0702030302020204" pitchFamily="66" charset="0"/>
              </a:rPr>
              <a:t>‘</a:t>
            </a:r>
            <a:r>
              <a:rPr lang="en-GB" sz="1600" dirty="0">
                <a:solidFill>
                  <a:schemeClr val="tx1"/>
                </a:solidFill>
                <a:latin typeface="Comic Sans MS" panose="030F0702030302020204" pitchFamily="66" charset="0"/>
              </a:rPr>
              <a:t>From Interpretation A, a historian could learn that… Also a historian could learn that…’</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‘From Interpretation B, a historian could learn that… Also a historian could learn that…’</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‘Interpretation A and B are similar because… Interpretation A and B are different because…’</a:t>
            </a:r>
            <a:br>
              <a:rPr lang="en-GB" sz="1600" dirty="0">
                <a:solidFill>
                  <a:schemeClr val="tx1"/>
                </a:solidFill>
                <a:latin typeface="Comic Sans MS" panose="030F0702030302020204" pitchFamily="66" charset="0"/>
              </a:rPr>
            </a:br>
            <a:r>
              <a:rPr lang="en-GB" sz="1600" dirty="0">
                <a:solidFill>
                  <a:schemeClr val="tx1"/>
                </a:solidFill>
                <a:latin typeface="Comic Sans MS" panose="030F0702030302020204" pitchFamily="66" charset="0"/>
              </a:rPr>
              <a:t>‘ </a:t>
            </a:r>
            <a:r>
              <a:rPr lang="en-GB" sz="1600" b="1" dirty="0">
                <a:solidFill>
                  <a:srgbClr val="FF0000"/>
                </a:solidFill>
                <a:latin typeface="Comic Sans MS" panose="030F0702030302020204" pitchFamily="66" charset="0"/>
              </a:rPr>
              <a:t>Overall, The most significant information a historian could learn about life on the home front is…</a:t>
            </a:r>
            <a:endParaRPr lang="en-GB" sz="1600" b="1" dirty="0">
              <a:solidFill>
                <a:srgbClr val="7030A0"/>
              </a:solidFill>
              <a:latin typeface="Comic Sans MS" panose="030F0702030302020204" pitchFamily="66" charset="0"/>
            </a:endParaRPr>
          </a:p>
        </p:txBody>
      </p:sp>
      <p:sp>
        <p:nvSpPr>
          <p:cNvPr id="7" name="Content Placeholder 2">
            <a:extLst>
              <a:ext uri="{FF2B5EF4-FFF2-40B4-BE49-F238E27FC236}">
                <a16:creationId xmlns:a16="http://schemas.microsoft.com/office/drawing/2014/main" id="{7066996C-8519-47D7-BE73-3BFD8233B0CC}"/>
              </a:ext>
            </a:extLst>
          </p:cNvPr>
          <p:cNvSpPr txBox="1">
            <a:spLocks/>
          </p:cNvSpPr>
          <p:nvPr/>
        </p:nvSpPr>
        <p:spPr>
          <a:xfrm>
            <a:off x="645168" y="2677424"/>
            <a:ext cx="5000259" cy="2848732"/>
          </a:xfrm>
          <a:prstGeom prst="rect">
            <a:avLst/>
          </a:prstGeom>
          <a:solidFill>
            <a:srgbClr val="FFFF00"/>
          </a:solidFill>
          <a:ln>
            <a:solidFill>
              <a:schemeClr val="tx1"/>
            </a:solidFill>
          </a:ln>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1600" b="1" dirty="0">
                <a:latin typeface="Comic Sans MS" panose="030F0702030302020204" pitchFamily="66" charset="0"/>
              </a:rPr>
              <a:t>Interpretation A. Taken from the diary of a women living in London in 1942. She worked at the Woolwich Arsenal (ammunition factory).</a:t>
            </a:r>
          </a:p>
          <a:p>
            <a:r>
              <a:rPr lang="en-GB" sz="1400" dirty="0">
                <a:latin typeface="Comic Sans MS" panose="030F0702030302020204" pitchFamily="66" charset="0"/>
              </a:rPr>
              <a:t>‘Compared to 1940, it is very peaceful in London these days. There are still the odd air raid alerts but not so many actual bombs being dropped now by the Germans. But there is still the risk! The family at the end of the street ignored an air raid warning and stayed in their house. It took a direct hit, killing everyone.’</a:t>
            </a:r>
          </a:p>
          <a:p>
            <a:r>
              <a:rPr lang="en-GB" sz="1400" dirty="0">
                <a:latin typeface="Comic Sans MS" panose="030F0702030302020204" pitchFamily="66" charset="0"/>
              </a:rPr>
              <a:t>‘It’s the long hours at the arsenal that are the biggest risk these days. 12 hour shifts and only short breaks. The number of accidents is going up. Two killed last week in an explosion.’</a:t>
            </a:r>
          </a:p>
          <a:p>
            <a:r>
              <a:rPr lang="en-GB" sz="1400" dirty="0">
                <a:latin typeface="Comic Sans MS" panose="030F0702030302020204" pitchFamily="66" charset="0"/>
              </a:rPr>
              <a:t>‘Food rationing is getting worse. More rumours about U Boats sinking ships bringing in food supplies. There isn’t enough fresh food. Lots of it is powdered in packets and preserved in tins. But we get by. People are a lot more willing to share than they were before the war. It’s like we are all in it together! A great feeling of community.’</a:t>
            </a:r>
            <a:r>
              <a:rPr lang="en-GB" sz="1600" dirty="0">
                <a:latin typeface="Comic Sans MS" panose="030F0702030302020204" pitchFamily="66" charset="0"/>
              </a:rPr>
              <a:t> </a:t>
            </a:r>
          </a:p>
        </p:txBody>
      </p:sp>
      <p:sp>
        <p:nvSpPr>
          <p:cNvPr id="8" name="Content Placeholder 3">
            <a:extLst>
              <a:ext uri="{FF2B5EF4-FFF2-40B4-BE49-F238E27FC236}">
                <a16:creationId xmlns:a16="http://schemas.microsoft.com/office/drawing/2014/main" id="{53896E85-751E-42D5-85DC-F7034999B8E8}"/>
              </a:ext>
            </a:extLst>
          </p:cNvPr>
          <p:cNvSpPr txBox="1">
            <a:spLocks/>
          </p:cNvSpPr>
          <p:nvPr/>
        </p:nvSpPr>
        <p:spPr>
          <a:xfrm>
            <a:off x="6096000" y="2677424"/>
            <a:ext cx="5220392" cy="2890656"/>
          </a:xfrm>
          <a:prstGeom prst="rect">
            <a:avLst/>
          </a:prstGeom>
          <a:solidFill>
            <a:srgbClr val="FFFF00"/>
          </a:solidFill>
          <a:ln>
            <a:solidFill>
              <a:schemeClr val="tx1"/>
            </a:solidFill>
          </a:ln>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1600" b="1" dirty="0">
                <a:latin typeface="Comic Sans MS" panose="030F0702030302020204" pitchFamily="66" charset="0"/>
              </a:rPr>
              <a:t>Interpretation B. Taken from a letter written by a bus driver in Berlin in 1942. The letter was to her husband, who was fighting in Russia.</a:t>
            </a:r>
          </a:p>
          <a:p>
            <a:r>
              <a:rPr lang="en-GB" sz="1400" dirty="0">
                <a:latin typeface="Comic Sans MS" panose="030F0702030302020204" pitchFamily="66" charset="0"/>
              </a:rPr>
              <a:t>‘The bombing is getting worse. The Americans come over in the day, the British at night. We are practically living in the shelter when we are not at work. Last week after a heavy air raid, the shelter near the park collapsed. Many people were trapped inside and they couldn’t get to them. Lots of people were there trying to help. This is the only good thing, we are helping each other as best we can.’</a:t>
            </a:r>
          </a:p>
          <a:p>
            <a:r>
              <a:rPr lang="en-GB" sz="1400" dirty="0">
                <a:latin typeface="Comic Sans MS" panose="030F0702030302020204" pitchFamily="66" charset="0"/>
              </a:rPr>
              <a:t>‘I am working double shifts now as more men are being called up for the army. There are not enough workers. This is good because I am getting more money but it is very tiring and it’s hard to concentrate. Nearly fell asleep at the wheel the other day.’</a:t>
            </a:r>
          </a:p>
          <a:p>
            <a:r>
              <a:rPr lang="en-GB" sz="1400" dirty="0">
                <a:latin typeface="Comic Sans MS" panose="030F0702030302020204" pitchFamily="66" charset="0"/>
              </a:rPr>
              <a:t>‘Food rations have been cut again. They (the Nazis) say it is so you soldiers at the front are getting enough. Rumours going around that there is not enough food coming into the city. Lots of ersatz (substitute) food in tins but very little meat or vegetables.’</a:t>
            </a:r>
          </a:p>
          <a:p>
            <a:endParaRPr lang="en-GB" sz="1400" dirty="0">
              <a:latin typeface="Comic Sans MS" panose="030F0702030302020204" pitchFamily="66" charset="0"/>
            </a:endParaRPr>
          </a:p>
        </p:txBody>
      </p:sp>
    </p:spTree>
    <p:extLst>
      <p:ext uri="{BB962C8B-B14F-4D97-AF65-F5344CB8AC3E}">
        <p14:creationId xmlns:p14="http://schemas.microsoft.com/office/powerpoint/2010/main" val="1138622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619</TotalTime>
  <Words>4755</Words>
  <Application>Microsoft Office PowerPoint</Application>
  <PresentationFormat>Widescreen</PresentationFormat>
  <Paragraphs>294</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Comic Sans MS</vt:lpstr>
      <vt:lpstr>Wingdings 3</vt:lpstr>
      <vt:lpstr>Office Theme</vt:lpstr>
      <vt:lpstr>PowerPoint Presentation</vt:lpstr>
      <vt:lpstr>Task 1. Knowledge Reap Quizzes!  Test what you know about life inside Nazi Germany – we have covered this in lesson! Answers provided in the green box. Then retest yourself later!</vt:lpstr>
      <vt:lpstr>Task 1. Knowledge Recap Quizzes!  Test your knowledge about the causes of WW2 – we have covered this in lesson! Answers provided in green box. Then retest yourself later!</vt:lpstr>
      <vt:lpstr>Task 2. Propaganda! During WW2, all countries produced posters to either pass information to the public or to raise fighting spirit or morale. Because of German U Boats sinking supply ships coming to Britain, people were encouraged not to waste anything or to grow their own food. </vt:lpstr>
      <vt:lpstr>Task 3. Chronology of WW2! Chronology is putting key dates or events in the correct time order. During WW2 there were a number of key events that lead to the defeat of Nazi Germany. Some of these are listed below. You need to put these events into chronological order by creating a WW2 timeline. You also need to add a picture or diagram to describe each event. Challenge tasks on slide 5.</vt:lpstr>
      <vt:lpstr>PowerPoint Presentation</vt:lpstr>
      <vt:lpstr>Task 4. Important individuals in WW2! There were a number of important individuals who played key roles during WW2. For Britain, Winston Churchill, is an example of an important individual that historians have written about. You need to research and create a fact file on an important individual of your choice from WW2 (examples are provided below). You need to identify + describe what your individual did and explain their importance and their impact on WW2. Challenge! You could compare their contributions with those made by other individuals! </vt:lpstr>
      <vt:lpstr>Task 5. The Home Front! WW2 had a direct impact on the lives of millions of people. This included those who were not directly involved in the fighting. For example the children who were evacuated from towns and cities to escape from the air raids. Or the women who went to work in the ammunition factories. There are 2 interpretations about life on the Home Front during WW2. One is British, the other German.  Key Question: What can a historian learn about life on the Home Front from these interpretations? Read through the interpretations, highlight + define key words/information and then answer the question in purple. You can use the next slide to annotate (write notes) about what historians can learn from the 2 interpretations. Then write up what you have learnt. Challenge! You could explain what made life difficult/easy and explain what you think was the most significant part of life on the Home Front.</vt:lpstr>
      <vt:lpstr>Task 5. The Home Front –Sentence starters:  Key Question: What can a historian learn about life on the Home Front from Interpretations A and B?  ‘From Interpretation A, a historian could learn that… Also a historian could learn that…’ ‘From Interpretation B, a historian could learn that… Also a historian could learn that…’ ‘Interpretation A and B are similar because… Interpretation A and B are different because…’ ‘ Overall, The most significant information a historian could learn about life on the home front is…</vt:lpstr>
      <vt:lpstr>Task 6. The Home Front. Rationing in Britain.  Even before WW2 started, a lot of Britain’s food supplies were brought in from other countries from around the world.  These supplies were brought to Britain by ships. After WW2 started, German U Boats (submarines) began sinking these supply ships.  To make sure that food supplies did not run out rationing was introduced. People were only allowed set amounts of fresh meat, tinned foods, fruits and vegetables each week. Oranges became very rare and as a result very expensive. Task 6. Key Question: What did people in Britain eat during WW2?</vt:lpstr>
      <vt:lpstr>Task 7. The war at sea. The Battle of the Atlantic. After WW2 started, the German Navy began attacks on ships carrying supplies to Britain. The Germans knew that if they cut off these supplies, Britain would be forced to surrender. The German Navy had large ‘surface’ ships like the battleship Bismarck. However, Britain’s Royal Navy had many more ‘surface’ ships than the Germans. The German Navy did have U Boats (submarines) but at the start of WW2 they only had a handful of these.  Task 7. Key Question: How did the Royal Navy sink the Bismarck?</vt:lpstr>
      <vt:lpstr>Task 8. Britain 1940. The threat of invasion!  After the German ‘Blitzkrieg’ through Denmark, Norway, Holland, Belgium and France, Britain stood alone against Nazi Germany and Fascist Italy.   The British Army had been evacuated from the French port of Dunkirk. But the army had to leave behind all of the heavy equipment, tanks, artillery, transport and supplies. Churchill rejected Hitler’s attempts for a peace settlement and so Britain prepared for a full scale invasion. The last successful invasion of Britain took place in 1066. Only the English Channel stood between Hitler and his total victory.   Churchill set up the Home Guard to help the army defend Britain. Church bells were to be rung as a signal if the invasion was under way. </vt:lpstr>
      <vt:lpstr>Task 9. The Battle of Britain. 1940.  - Before Hitler could launch his invasion of Britain, he had to destroy the Royal Air Force (RAF). - In August 1940, the German air force (Luftwaffe) started to launch attacks on RAF bases and radar sites. - At the start of the battle the RAF had 620 Hurricane and Spitfire fighters. - The Luftwaffe had 1,015 bombers and 933 ME-109 fighters.  Key Question: Who do you think would win and why at this point?</vt:lpstr>
      <vt:lpstr>Task 10. The war on the Eastern Front. Nazi Germany –v- Soviet Union (Russia)  - June 22nd Hitler began his invasion of Russia. This is still the largest invasion in history. Hitler sent in 3.5 million men, over 3,000 tanks, 2,000 air craft and 7,500 heavy guns. To begin with the ‘Blitzkrieg’ was a success.  - The Germans advanced hundreds of miles and captured millions of soldiers prisoners. Task 8. Key Question: Why did the German invasion of Russia fail?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Quick Quizzes! Test what you know about life inside Nazi Germany!</dc:title>
  <dc:creator>Isobel Staunton Oliver</dc:creator>
  <cp:lastModifiedBy>Hannah Taylor</cp:lastModifiedBy>
  <cp:revision>60</cp:revision>
  <dcterms:created xsi:type="dcterms:W3CDTF">2020-04-15T11:07:00Z</dcterms:created>
  <dcterms:modified xsi:type="dcterms:W3CDTF">2020-04-21T11:36:24Z</dcterms:modified>
</cp:coreProperties>
</file>