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9" r:id="rId21"/>
    <p:sldId id="28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E9C1F1"/>
    <a:srgbClr val="CC99FF"/>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5AC2-10CA-4E65-B5D6-C350E72A8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BB4D7-289B-4B36-A9AA-CE06F1EB8E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87604B-2D43-43EC-9815-5144C3A6D43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2E69982F-81DB-401E-BD9A-C57DDE63C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4A25DB-29DB-4602-B811-39A4CA87C25F}"/>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281649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18BFE-C528-4D75-AB5A-0D4A30441FA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95989-220D-4216-B887-C365891948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1D6594-E891-4597-8F99-DDA48E00F63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E0CCBCB0-02B0-44F4-BB38-02BCAB8309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2DEF27-98D8-44B6-AED6-DE54E820B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4533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952CF5-5044-4FD8-85DD-D18E4CB29D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58B6B-3EEE-45BF-AE24-CE396FB1BB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1E0217-AD15-49A7-98C9-9F3A80D33657}"/>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59B7B10A-46B7-4E90-BCE7-ABF0797C9E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D051D3-1A3B-4C7E-BAD0-5A03E7B81B59}"/>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731464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4B02-E9C4-427F-8A35-35F5DF2423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2BD5D5-55C5-458B-951B-5FDE28264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DC763C-E6FB-479D-B6F3-151CA18492B9}"/>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0DCDDB2B-72EE-4280-8B8A-D3657FC729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F36CAB-BFF3-46E9-9682-75B124C2352C}"/>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8881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4E5C-E305-453F-ABFB-1E5836E93E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0DE95-C0B6-40F4-8085-8D24FD24B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61219B-0408-45B4-9109-0D683167FE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1D30BE0D-5952-4B15-999E-41748865EB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A2518E-E227-46C4-ABDD-11695AA8B29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45874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EF125-895D-4078-AC1C-527610A52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313AD-58A7-4C79-9C6A-9875CDBC69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DCC2DE-5934-45DD-9BB3-4709AB32A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ACB03A-3DCE-40E4-B05C-D76081AA7641}"/>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AE7E29DE-DDDE-47B6-93F0-546BA1D7CC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1A1674-F082-49D6-9AE4-E4D7609B88E2}"/>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98686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6B17-3A92-4635-AD9E-7BA5A94C33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FD798-F4D7-4C11-87F4-14C96A31C6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BD81E2-5130-4472-870B-B23E18FF8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16B22-D2B0-4EB9-BEBB-35A6B1559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92F40B-CA96-4C5B-9515-E0B69A542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3DE37E-49E6-4553-9B25-5910AAD44474}"/>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8" name="Footer Placeholder 7">
            <a:extLst>
              <a:ext uri="{FF2B5EF4-FFF2-40B4-BE49-F238E27FC236}">
                <a16:creationId xmlns:a16="http://schemas.microsoft.com/office/drawing/2014/main" id="{D3FBF935-DAAB-49A8-A520-4B3766B6E5B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1AA1CC-8DA4-4B9B-B199-5A04980F28E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84838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609E-B470-4AA2-8A86-E9F9CBC32D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E60CB7-A4DB-4C69-A0D6-5641449B555D}"/>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4" name="Footer Placeholder 3">
            <a:extLst>
              <a:ext uri="{FF2B5EF4-FFF2-40B4-BE49-F238E27FC236}">
                <a16:creationId xmlns:a16="http://schemas.microsoft.com/office/drawing/2014/main" id="{943734A3-FCBA-4728-A115-9918C04F5B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FCBA2C-1130-4793-A966-E1D762522E2E}"/>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81593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257A7-749C-4C41-B5DB-6669F7A2580F}"/>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3" name="Footer Placeholder 2">
            <a:extLst>
              <a:ext uri="{FF2B5EF4-FFF2-40B4-BE49-F238E27FC236}">
                <a16:creationId xmlns:a16="http://schemas.microsoft.com/office/drawing/2014/main" id="{0B85613F-7684-44F0-9743-EDC6F557F2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FB47B8-A7D0-41CB-8B93-0D36ADB6CCD5}"/>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71534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0735-D457-4108-8F51-62342EC4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D137492-6082-445E-B1DF-A233C6713A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736C0C-CAF2-4AD3-AF63-FF802DC5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385CB-1848-48CA-8F69-AD69FFEE403E}"/>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BB33F74E-2774-480B-A770-93507A064C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136142-0692-4EDA-B5A3-031454DCE7B1}"/>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1179212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B263-0F24-4682-B4E8-C8C639896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B50243-6799-421C-BE40-3F4D1EFC4F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B56590-F78D-4E91-B29D-6AFDCA23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B017-1B11-4D30-B31C-B0160A437F8C}"/>
              </a:ext>
            </a:extLst>
          </p:cNvPr>
          <p:cNvSpPr>
            <a:spLocks noGrp="1"/>
          </p:cNvSpPr>
          <p:nvPr>
            <p:ph type="dt" sz="half" idx="10"/>
          </p:nvPr>
        </p:nvSpPr>
        <p:spPr/>
        <p:txBody>
          <a:bodyPr/>
          <a:lstStyle/>
          <a:p>
            <a:fld id="{DAF00743-F2D3-4F35-8C15-EFAB0A29F766}" type="datetimeFigureOut">
              <a:rPr lang="en-GB" smtClean="0"/>
              <a:t>13/04/2020</a:t>
            </a:fld>
            <a:endParaRPr lang="en-GB"/>
          </a:p>
        </p:txBody>
      </p:sp>
      <p:sp>
        <p:nvSpPr>
          <p:cNvPr id="6" name="Footer Placeholder 5">
            <a:extLst>
              <a:ext uri="{FF2B5EF4-FFF2-40B4-BE49-F238E27FC236}">
                <a16:creationId xmlns:a16="http://schemas.microsoft.com/office/drawing/2014/main" id="{81772C8E-6547-491E-B3F6-4F155BD13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2CBB5A-1973-4388-854C-E601F8085173}"/>
              </a:ext>
            </a:extLst>
          </p:cNvPr>
          <p:cNvSpPr>
            <a:spLocks noGrp="1"/>
          </p:cNvSpPr>
          <p:nvPr>
            <p:ph type="sldNum" sz="quarter" idx="12"/>
          </p:nvPr>
        </p:nvSpPr>
        <p:spPr/>
        <p:txBody>
          <a:bodyPr/>
          <a:lstStyle/>
          <a:p>
            <a:fld id="{B657638A-2D80-4D8C-9014-3B2E51CC0C0F}" type="slidenum">
              <a:rPr lang="en-GB" smtClean="0"/>
              <a:t>‹#›</a:t>
            </a:fld>
            <a:endParaRPr lang="en-GB"/>
          </a:p>
        </p:txBody>
      </p:sp>
    </p:spTree>
    <p:extLst>
      <p:ext uri="{BB962C8B-B14F-4D97-AF65-F5344CB8AC3E}">
        <p14:creationId xmlns:p14="http://schemas.microsoft.com/office/powerpoint/2010/main" val="321088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08EB8A-C5F3-4B3F-8FCD-8EA446977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72193A-15A1-4DFC-A48E-DAAFB3725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9053A-A41A-4E53-B090-B72103B00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00743-F2D3-4F35-8C15-EFAB0A29F766}" type="datetimeFigureOut">
              <a:rPr lang="en-GB" smtClean="0"/>
              <a:t>13/04/2020</a:t>
            </a:fld>
            <a:endParaRPr lang="en-GB"/>
          </a:p>
        </p:txBody>
      </p:sp>
      <p:sp>
        <p:nvSpPr>
          <p:cNvPr id="5" name="Footer Placeholder 4">
            <a:extLst>
              <a:ext uri="{FF2B5EF4-FFF2-40B4-BE49-F238E27FC236}">
                <a16:creationId xmlns:a16="http://schemas.microsoft.com/office/drawing/2014/main" id="{C7B5BFAF-146C-415D-B0A1-EB0745CE0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0E6965-8DBA-41FD-9425-72E7EB6434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57638A-2D80-4D8C-9014-3B2E51CC0C0F}" type="slidenum">
              <a:rPr lang="en-GB" smtClean="0"/>
              <a:t>‹#›</a:t>
            </a:fld>
            <a:endParaRPr lang="en-GB"/>
          </a:p>
        </p:txBody>
      </p:sp>
    </p:spTree>
    <p:extLst>
      <p:ext uri="{BB962C8B-B14F-4D97-AF65-F5344CB8AC3E}">
        <p14:creationId xmlns:p14="http://schemas.microsoft.com/office/powerpoint/2010/main" val="69312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2.xml"/><Relationship Id="rId18" Type="http://schemas.openxmlformats.org/officeDocument/2006/relationships/slide" Target="slide17.xml"/><Relationship Id="rId26" Type="http://schemas.openxmlformats.org/officeDocument/2006/relationships/slide" Target="slide18.xml"/><Relationship Id="rId3" Type="http://schemas.openxmlformats.org/officeDocument/2006/relationships/hyperlink" Target="http://www.scottmonty.com/2015/02/you-cant-own-conversation.html" TargetMode="External"/><Relationship Id="rId21" Type="http://schemas.openxmlformats.org/officeDocument/2006/relationships/slide" Target="slide4.xml"/><Relationship Id="rId7" Type="http://schemas.openxmlformats.org/officeDocument/2006/relationships/slide" Target="slide6.xml"/><Relationship Id="rId12" Type="http://schemas.openxmlformats.org/officeDocument/2006/relationships/slide" Target="slide11.xml"/><Relationship Id="rId17" Type="http://schemas.openxmlformats.org/officeDocument/2006/relationships/slide" Target="slide16.xml"/><Relationship Id="rId25" Type="http://schemas.openxmlformats.org/officeDocument/2006/relationships/hyperlink" Target="http://www.publicdomainfiles.com/show_file.php?id=13939532414910" TargetMode="External"/><Relationship Id="rId2" Type="http://schemas.openxmlformats.org/officeDocument/2006/relationships/image" Target="../media/image1.png"/><Relationship Id="rId16" Type="http://schemas.openxmlformats.org/officeDocument/2006/relationships/slide" Target="slide15.xml"/><Relationship Id="rId20" Type="http://schemas.openxmlformats.org/officeDocument/2006/relationships/slide" Target="slide21.xml"/><Relationship Id="rId29" Type="http://schemas.openxmlformats.org/officeDocument/2006/relationships/hyperlink" Target="https://commons.wikimedia.org/wiki/File:Crypto_key.svg" TargetMode="External"/><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slide" Target="slide10.xml"/><Relationship Id="rId24" Type="http://schemas.openxmlformats.org/officeDocument/2006/relationships/image" Target="../media/image4.png"/><Relationship Id="rId5" Type="http://schemas.openxmlformats.org/officeDocument/2006/relationships/slide" Target="slide2.xml"/><Relationship Id="rId15" Type="http://schemas.openxmlformats.org/officeDocument/2006/relationships/slide" Target="slide14.xml"/><Relationship Id="rId23" Type="http://schemas.openxmlformats.org/officeDocument/2006/relationships/slide" Target="slide3.xml"/><Relationship Id="rId28" Type="http://schemas.openxmlformats.org/officeDocument/2006/relationships/image" Target="../media/image5.png"/><Relationship Id="rId10" Type="http://schemas.openxmlformats.org/officeDocument/2006/relationships/slide" Target="slide9.xml"/><Relationship Id="rId19" Type="http://schemas.openxmlformats.org/officeDocument/2006/relationships/slide" Target="slide20.xml"/><Relationship Id="rId4" Type="http://schemas.openxmlformats.org/officeDocument/2006/relationships/image" Target="../media/image2.png"/><Relationship Id="rId9" Type="http://schemas.openxmlformats.org/officeDocument/2006/relationships/slide" Target="slide8.xml"/><Relationship Id="rId14" Type="http://schemas.openxmlformats.org/officeDocument/2006/relationships/slide" Target="slide13.xml"/><Relationship Id="rId22" Type="http://schemas.openxmlformats.org/officeDocument/2006/relationships/image" Target="../media/image3.png"/><Relationship Id="rId27" Type="http://schemas.openxmlformats.org/officeDocument/2006/relationships/slide" Target="slide19.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google.co.uk/url?q=http://www.mrmen.com/index.php/little-miss-chatterbox/&amp;sa=U&amp;ei=eSw5U-v3N4iIhQf4l4D4Cw&amp;ved=0CDgQ9QEwBQ&amp;usg=AFQjCNE5zk-fvwIxQsD1oEOURJRGMndmwQ" TargetMode="External"/><Relationship Id="rId3" Type="http://schemas.openxmlformats.org/officeDocument/2006/relationships/image" Target="../media/image6.jpg"/><Relationship Id="rId7" Type="http://schemas.microsoft.com/office/2007/relationships/hdphoto" Target="../media/hdphoto1.wdp"/><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5.jpeg"/></Relationships>
</file>

<file path=ppt/slides/_rels/slide12.xml.rels><?xml version="1.0" encoding="UTF-8" standalone="yes"?>
<Relationships xmlns="http://schemas.openxmlformats.org/package/2006/relationships"><Relationship Id="rId8" Type="http://schemas.openxmlformats.org/officeDocument/2006/relationships/hyperlink" Target="http://www.scottmonty.com/2015/02/you-cant-own-conversation.html" TargetMode="External"/><Relationship Id="rId3" Type="http://schemas.openxmlformats.org/officeDocument/2006/relationships/image" Target="../media/image6.jpg"/><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pixabay.com/en/painting-artist-child-pink-girl-308623/" TargetMode="External"/><Relationship Id="rId11" Type="http://schemas.openxmlformats.org/officeDocument/2006/relationships/hyperlink" Target="https://pixabay.com/en/television-vintage-tv-retro-36276/" TargetMode="External"/><Relationship Id="rId5" Type="http://schemas.openxmlformats.org/officeDocument/2006/relationships/image" Target="../media/image16.png"/><Relationship Id="rId10" Type="http://schemas.openxmlformats.org/officeDocument/2006/relationships/image" Target="../media/image7.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www.youtube.com/watch?v=mvDl2dSSv-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publicdomainfiles.com/show_file.php?id=13939532414910" TargetMode="External"/><Relationship Id="rId5" Type="http://schemas.openxmlformats.org/officeDocument/2006/relationships/image" Target="../media/image4.png"/><Relationship Id="rId4" Type="http://schemas.openxmlformats.org/officeDocument/2006/relationships/hyperlink" Target="http://www.publicdomainpictures.net/view-image.php?image=82930&amp;picture=house-clipar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teachinginadigitalworld.blogspot.com/2013/08/creating-my-own-stock-photos-and.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youtube.com/watch?v=rY9zHNOjGrs" TargetMode="External"/><Relationship Id="rId3" Type="http://schemas.openxmlformats.org/officeDocument/2006/relationships/image" Target="../media/image6.jpg"/><Relationship Id="rId7" Type="http://schemas.openxmlformats.org/officeDocument/2006/relationships/hyperlink" Target="http://teachinginadigitalworld.blogspot.com/2013/08/creating-my-own-stock-photos-and.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3.png"/><Relationship Id="rId10" Type="http://schemas.openxmlformats.org/officeDocument/2006/relationships/hyperlink" Target="https://pixabay.com/en/television-vintage-tv-retro-36276/"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jpg"/><Relationship Id="rId7" Type="http://schemas.openxmlformats.org/officeDocument/2006/relationships/hyperlink" Target="https://www.youtube.com/watch?v=t6RABxiwqXo" TargetMode="External"/><Relationship Id="rId12" Type="http://schemas.openxmlformats.org/officeDocument/2006/relationships/hyperlink" Target="https://pixabay.com/en/computer-email-desktop-pc-297173/"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11" Type="http://schemas.openxmlformats.org/officeDocument/2006/relationships/image" Target="../media/image17.png"/><Relationship Id="rId5" Type="http://schemas.openxmlformats.org/officeDocument/2006/relationships/image" Target="../media/image1.png"/><Relationship Id="rId10" Type="http://schemas.openxmlformats.org/officeDocument/2006/relationships/hyperlink" Target="https://www.ducksters.com/history/emancipation_proclamation.php"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pixabay.com/en/television-vintage-tv-retro-36276/"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filestore.aqa.org.uk/resources/history/AQA-81451AA-HOMEFRONT-TN.PDF" TargetMode="External"/><Relationship Id="rId3" Type="http://schemas.openxmlformats.org/officeDocument/2006/relationships/image" Target="../media/image6.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3.png"/><Relationship Id="rId10" Type="http://schemas.openxmlformats.org/officeDocument/2006/relationships/hyperlink" Target="https://pixabay.com/en/computer-email-desktop-pc-297173/"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6.jpg"/><Relationship Id="rId7" Type="http://schemas.openxmlformats.org/officeDocument/2006/relationships/hyperlink" Target="https://www.bbc.co.uk/bitesize/guides/znhkpg8/revision/8"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8.png"/><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s://pixabay.com/en/computer-email-desktop-pc-297173/"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youtube.com/watch?v=PRUmAgIz27Q" TargetMode="External"/><Relationship Id="rId13" Type="http://schemas.openxmlformats.org/officeDocument/2006/relationships/image" Target="../media/image2.png"/><Relationship Id="rId3" Type="http://schemas.openxmlformats.org/officeDocument/2006/relationships/image" Target="../media/image6.jpg"/><Relationship Id="rId7" Type="http://schemas.openxmlformats.org/officeDocument/2006/relationships/hyperlink" Target="https://www.britannica.com/event/Lewis-and-Clark-Expedition" TargetMode="External"/><Relationship Id="rId12" Type="http://schemas.openxmlformats.org/officeDocument/2006/relationships/hyperlink" Target="http://firstgradefactory.blogspot.com/2011/03/reading-comprehension-strategies.html"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www.thoughtco.com/lewis-and-clark-1435016" TargetMode="External"/><Relationship Id="rId11" Type="http://schemas.openxmlformats.org/officeDocument/2006/relationships/image" Target="../media/image8.gif"/><Relationship Id="rId5" Type="http://schemas.openxmlformats.org/officeDocument/2006/relationships/hyperlink" Target="https://www.history.com/topics/westward-expansion/lewis-and-clark" TargetMode="External"/><Relationship Id="rId10" Type="http://schemas.openxmlformats.org/officeDocument/2006/relationships/hyperlink" Target="https://pixabay.com/en/television-vintage-tv-retro-36276/"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https://pixabay.com/en/television-vintage-tv-retro-36276/" TargetMode="External"/><Relationship Id="rId3" Type="http://schemas.openxmlformats.org/officeDocument/2006/relationships/image" Target="../media/image6.jpg"/><Relationship Id="rId7" Type="http://schemas.openxmlformats.org/officeDocument/2006/relationships/image" Target="../media/image21.png"/><Relationship Id="rId12" Type="http://schemas.openxmlformats.org/officeDocument/2006/relationships/image" Target="../media/image7.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hyperlink" Target="https://www.youtube.com/watch?v=UM4eQBpfGIg" TargetMode="External"/><Relationship Id="rId5" Type="http://schemas.openxmlformats.org/officeDocument/2006/relationships/image" Target="../media/image19.png"/><Relationship Id="rId10" Type="http://schemas.openxmlformats.org/officeDocument/2006/relationships/hyperlink" Target="https://pixabay.com/en/watch-clock-clipart-vector-sticker-2337729/"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jpg"/><Relationship Id="rId7"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s://www.youtube.com/watch?v=0EdRT56WK7Q"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www.scottmonty.com/2015/02/you-cant-own-conversation.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teachinginadigitalworld.blogspot.com/2013/08/creating-my-own-stock-photos-and.html" TargetMode="External"/><Relationship Id="rId7" Type="http://schemas.openxmlformats.org/officeDocument/2006/relationships/image" Target="../media/image3.png"/><Relationship Id="rId2" Type="http://schemas.openxmlformats.org/officeDocument/2006/relationships/image" Target="../media/image9.gif"/><Relationship Id="rId1" Type="http://schemas.openxmlformats.org/officeDocument/2006/relationships/slideLayout" Target="../slideLayouts/slideLayout7.xml"/><Relationship Id="rId6" Type="http://schemas.openxmlformats.org/officeDocument/2006/relationships/hyperlink" Target="http://www.publicdomainpictures.net/view-image.php?image=82930&amp;picture=house-clipart" TargetMode="External"/><Relationship Id="rId5" Type="http://schemas.openxmlformats.org/officeDocument/2006/relationships/image" Target="../media/image6.jpg"/><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www.scottmonty.com/2015/02/you-cant-own-conversation.html" TargetMode="External"/><Relationship Id="rId5" Type="http://schemas.openxmlformats.org/officeDocument/2006/relationships/image" Target="../media/image1.png"/><Relationship Id="rId4" Type="http://schemas.openxmlformats.org/officeDocument/2006/relationships/hyperlink" Target="http://www.publicdomainpictures.net/view-image.php?image=82930&amp;picture=house-clipar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s://pixabay.com/en/watch-clock-clipart-vector-sticker-2337729/"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firstgradefactory.blogspot.com/2011/03/reading-comprehension-strategies.html" TargetMode="External"/><Relationship Id="rId3" Type="http://schemas.openxmlformats.org/officeDocument/2006/relationships/image" Target="../media/image6.jpg"/><Relationship Id="rId7" Type="http://schemas.openxmlformats.org/officeDocument/2006/relationships/image" Target="../media/image8.gif"/><Relationship Id="rId12" Type="http://schemas.openxmlformats.org/officeDocument/2006/relationships/image" Target="../media/image2.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pixabay.com/en/television-vintage-tv-retro-36276/" TargetMode="External"/><Relationship Id="rId11" Type="http://schemas.openxmlformats.org/officeDocument/2006/relationships/image" Target="../media/image11.jpeg"/><Relationship Id="rId5" Type="http://schemas.openxmlformats.org/officeDocument/2006/relationships/image" Target="../media/image7.png"/><Relationship Id="rId10" Type="http://schemas.openxmlformats.org/officeDocument/2006/relationships/hyperlink" Target="https://www.youtube.com/watch?v=0FpVPegyww0"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hyperlink" Target="http://oregonpioneers.com/The%20Sager%20Family.htm"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6.jpg"/><Relationship Id="rId7" Type="http://schemas.openxmlformats.org/officeDocument/2006/relationships/hyperlink" Target="https://pixabay.com/en/television-vintage-tv-retro-36276/"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s://www.youtube.com/watch?v=iydRkC0gMZI" TargetMode="External"/><Relationship Id="rId10" Type="http://schemas.openxmlformats.org/officeDocument/2006/relationships/hyperlink" Target="https://pixabay.com/en/watch-clock-clipart-vector-sticker-2337729/" TargetMode="External"/><Relationship Id="rId4" Type="http://schemas.openxmlformats.org/officeDocument/2006/relationships/hyperlink" Target="http://www.publicdomainpictures.net/view-image.php?image=82930&amp;picture=house-clipart" TargetMode="Externa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hyperlink" Target="http://www.publicdomainfiles.com/show_file.php?id=13939532414910"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hyperlink" Target="http://www.publicdomainpictures.net/view-image.php?image=82930&amp;picture=house-clipart"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pixabay.com/en/watch-clock-clipart-vector-sticker-2337729/" TargetMode="External"/><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3.png"/><Relationship Id="rId4" Type="http://schemas.openxmlformats.org/officeDocument/2006/relationships/hyperlink" Target="http://www.publicdomainpictures.net/view-image.php?image=82930&amp;picture=house-clipa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0DEE8E91-FAEA-489D-B046-918588FAFBE1}"/>
              </a:ext>
            </a:extLst>
          </p:cNvPr>
          <p:cNvGraphicFramePr>
            <a:graphicFrameLocks noGrp="1"/>
          </p:cNvGraphicFramePr>
          <p:nvPr>
            <p:extLst>
              <p:ext uri="{D42A27DB-BD31-4B8C-83A1-F6EECF244321}">
                <p14:modId xmlns:p14="http://schemas.microsoft.com/office/powerpoint/2010/main" val="2796989485"/>
              </p:ext>
            </p:extLst>
          </p:nvPr>
        </p:nvGraphicFramePr>
        <p:xfrm>
          <a:off x="303997" y="1060377"/>
          <a:ext cx="9709295" cy="5641668"/>
        </p:xfrm>
        <a:graphic>
          <a:graphicData uri="http://schemas.openxmlformats.org/drawingml/2006/table">
            <a:tbl>
              <a:tblPr firstRow="1" bandRow="1">
                <a:tableStyleId>{5940675A-B579-460E-94D1-54222C63F5DA}</a:tableStyleId>
              </a:tblPr>
              <a:tblGrid>
                <a:gridCol w="1941859">
                  <a:extLst>
                    <a:ext uri="{9D8B030D-6E8A-4147-A177-3AD203B41FA5}">
                      <a16:colId xmlns:a16="http://schemas.microsoft.com/office/drawing/2014/main" val="959468669"/>
                    </a:ext>
                  </a:extLst>
                </a:gridCol>
                <a:gridCol w="1941859">
                  <a:extLst>
                    <a:ext uri="{9D8B030D-6E8A-4147-A177-3AD203B41FA5}">
                      <a16:colId xmlns:a16="http://schemas.microsoft.com/office/drawing/2014/main" val="3709687011"/>
                    </a:ext>
                  </a:extLst>
                </a:gridCol>
                <a:gridCol w="1941859">
                  <a:extLst>
                    <a:ext uri="{9D8B030D-6E8A-4147-A177-3AD203B41FA5}">
                      <a16:colId xmlns:a16="http://schemas.microsoft.com/office/drawing/2014/main" val="4190420608"/>
                    </a:ext>
                  </a:extLst>
                </a:gridCol>
                <a:gridCol w="1941859">
                  <a:extLst>
                    <a:ext uri="{9D8B030D-6E8A-4147-A177-3AD203B41FA5}">
                      <a16:colId xmlns:a16="http://schemas.microsoft.com/office/drawing/2014/main" val="3758799847"/>
                    </a:ext>
                  </a:extLst>
                </a:gridCol>
                <a:gridCol w="1941859">
                  <a:extLst>
                    <a:ext uri="{9D8B030D-6E8A-4147-A177-3AD203B41FA5}">
                      <a16:colId xmlns:a16="http://schemas.microsoft.com/office/drawing/2014/main" val="1548633343"/>
                    </a:ext>
                  </a:extLst>
                </a:gridCol>
              </a:tblGrid>
              <a:tr h="1410417">
                <a:tc>
                  <a:txBody>
                    <a:bodyPr/>
                    <a:lstStyle/>
                    <a:p>
                      <a:r>
                        <a:rPr lang="en-GB" dirty="0"/>
                        <a:t> </a:t>
                      </a:r>
                    </a:p>
                  </a:txBody>
                  <a:tcPr>
                    <a:solidFill>
                      <a:schemeClr val="accent1">
                        <a:lumMod val="60000"/>
                        <a:lumOff val="40000"/>
                      </a:schemeClr>
                    </a:solidFill>
                  </a:tcPr>
                </a:tc>
                <a:tc>
                  <a:txBody>
                    <a:bodyPr/>
                    <a:lstStyle/>
                    <a:p>
                      <a:endParaRPr lang="en-GB"/>
                    </a:p>
                  </a:txBody>
                  <a:tcPr/>
                </a:tc>
                <a:tc>
                  <a:txBody>
                    <a:bodyPr/>
                    <a:lstStyle/>
                    <a:p>
                      <a:endParaRPr lang="en-GB"/>
                    </a:p>
                  </a:txBody>
                  <a:tcPr/>
                </a:tc>
                <a:tc>
                  <a:txBody>
                    <a:bodyPr/>
                    <a:lstStyle/>
                    <a:p>
                      <a:endParaRPr lang="en-GB" dirty="0"/>
                    </a:p>
                  </a:txBody>
                  <a:tcPr>
                    <a:solidFill>
                      <a:schemeClr val="accent1">
                        <a:lumMod val="20000"/>
                        <a:lumOff val="80000"/>
                      </a:schemeClr>
                    </a:solidFill>
                  </a:tcPr>
                </a:tc>
                <a:tc>
                  <a:txBody>
                    <a:bodyPr/>
                    <a:lstStyle/>
                    <a:p>
                      <a:endParaRPr lang="en-GB" dirty="0"/>
                    </a:p>
                  </a:txBody>
                  <a:tcPr/>
                </a:tc>
                <a:extLst>
                  <a:ext uri="{0D108BD9-81ED-4DB2-BD59-A6C34878D82A}">
                    <a16:rowId xmlns:a16="http://schemas.microsoft.com/office/drawing/2014/main" val="2241353753"/>
                  </a:ext>
                </a:extLst>
              </a:tr>
              <a:tr h="1410417">
                <a:tc>
                  <a:txBody>
                    <a:bodyPr/>
                    <a:lstStyle/>
                    <a:p>
                      <a:endParaRPr lang="en-GB" dirty="0"/>
                    </a:p>
                  </a:txBody>
                  <a:tcPr>
                    <a:solidFill>
                      <a:schemeClr val="accent1">
                        <a:lumMod val="60000"/>
                        <a:lumOff val="40000"/>
                      </a:schemeClr>
                    </a:solidFill>
                  </a:tcPr>
                </a:tc>
                <a:tc>
                  <a:txBody>
                    <a:bodyPr/>
                    <a:lstStyle/>
                    <a:p>
                      <a:endParaRPr lang="en-GB" dirty="0"/>
                    </a:p>
                  </a:txBody>
                  <a:tcPr>
                    <a:solidFill>
                      <a:schemeClr val="accent1">
                        <a:lumMod val="20000"/>
                        <a:lumOff val="80000"/>
                      </a:schemeClr>
                    </a:solidFill>
                  </a:tcPr>
                </a:tc>
                <a:tc>
                  <a:txBody>
                    <a:bodyPr/>
                    <a:lstStyle/>
                    <a:p>
                      <a:endParaRPr lang="en-GB" dirty="0"/>
                    </a:p>
                  </a:txBody>
                  <a:tcPr>
                    <a:solidFill>
                      <a:schemeClr val="accent1">
                        <a:lumMod val="60000"/>
                        <a:lumOff val="40000"/>
                      </a:schemeClr>
                    </a:solidFill>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3905453583"/>
                  </a:ext>
                </a:extLst>
              </a:tr>
              <a:tr h="1410417">
                <a:tc>
                  <a:txBody>
                    <a:bodyPr/>
                    <a:lstStyle/>
                    <a:p>
                      <a:endParaRPr lang="en-GB" dirty="0"/>
                    </a:p>
                  </a:txBody>
                  <a:tcPr>
                    <a:solidFill>
                      <a:schemeClr val="accent1">
                        <a:lumMod val="60000"/>
                        <a:lumOff val="40000"/>
                      </a:schemeClr>
                    </a:solidFill>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solidFill>
                      <a:schemeClr val="accent1">
                        <a:lumMod val="60000"/>
                        <a:lumOff val="40000"/>
                      </a:schemeClr>
                    </a:solidFill>
                  </a:tcPr>
                </a:tc>
                <a:extLst>
                  <a:ext uri="{0D108BD9-81ED-4DB2-BD59-A6C34878D82A}">
                    <a16:rowId xmlns:a16="http://schemas.microsoft.com/office/drawing/2014/main" val="802277967"/>
                  </a:ext>
                </a:extLst>
              </a:tr>
              <a:tr h="1410417">
                <a:tc>
                  <a:txBody>
                    <a:bodyPr/>
                    <a:lstStyle/>
                    <a:p>
                      <a:endParaRPr lang="en-GB" dirty="0"/>
                    </a:p>
                  </a:txBody>
                  <a:tcPr>
                    <a:solidFill>
                      <a:schemeClr val="accent1">
                        <a:lumMod val="60000"/>
                        <a:lumOff val="40000"/>
                      </a:schemeClr>
                    </a:solidFill>
                  </a:tcPr>
                </a:tc>
                <a:tc>
                  <a:txBody>
                    <a:bodyPr/>
                    <a:lstStyle/>
                    <a:p>
                      <a:endParaRPr lang="en-GB" dirty="0"/>
                    </a:p>
                  </a:txBody>
                  <a:tcPr/>
                </a:tc>
                <a:tc>
                  <a:txBody>
                    <a:bodyPr/>
                    <a:lstStyle/>
                    <a:p>
                      <a:endParaRPr lang="en-GB" dirty="0">
                        <a:solidFill>
                          <a:srgbClr val="002060"/>
                        </a:solidFill>
                      </a:endParaRPr>
                    </a:p>
                  </a:txBody>
                  <a:tcPr>
                    <a:solidFill>
                      <a:schemeClr val="accent1">
                        <a:lumMod val="20000"/>
                        <a:lumOff val="80000"/>
                      </a:schemeClr>
                    </a:solidFill>
                  </a:tcPr>
                </a:tc>
                <a:tc>
                  <a:txBody>
                    <a:bodyPr/>
                    <a:lstStyle/>
                    <a:p>
                      <a:endParaRPr lang="en-GB" dirty="0">
                        <a:solidFill>
                          <a:srgbClr val="002060"/>
                        </a:solidFill>
                      </a:endParaRPr>
                    </a:p>
                  </a:txBody>
                  <a:tcPr>
                    <a:solidFill>
                      <a:schemeClr val="accent1">
                        <a:lumMod val="60000"/>
                        <a:lumOff val="40000"/>
                      </a:schemeClr>
                    </a:solidFill>
                  </a:tcPr>
                </a:tc>
                <a:tc>
                  <a:txBody>
                    <a:bodyPr/>
                    <a:lstStyle/>
                    <a:p>
                      <a:endParaRPr lang="en-GB" dirty="0"/>
                    </a:p>
                  </a:txBody>
                  <a:tcPr>
                    <a:solidFill>
                      <a:schemeClr val="accent1">
                        <a:lumMod val="60000"/>
                        <a:lumOff val="40000"/>
                      </a:schemeClr>
                    </a:solidFill>
                  </a:tcPr>
                </a:tc>
                <a:extLst>
                  <a:ext uri="{0D108BD9-81ED-4DB2-BD59-A6C34878D82A}">
                    <a16:rowId xmlns:a16="http://schemas.microsoft.com/office/drawing/2014/main" val="1183485274"/>
                  </a:ext>
                </a:extLst>
              </a:tr>
            </a:tbl>
          </a:graphicData>
        </a:graphic>
      </p:graphicFrame>
      <p:sp>
        <p:nvSpPr>
          <p:cNvPr id="4" name="TextBox 3">
            <a:extLst>
              <a:ext uri="{FF2B5EF4-FFF2-40B4-BE49-F238E27FC236}">
                <a16:creationId xmlns:a16="http://schemas.microsoft.com/office/drawing/2014/main" id="{E7EBC806-D2D9-4D3A-8C75-555C2FE596EE}"/>
              </a:ext>
            </a:extLst>
          </p:cNvPr>
          <p:cNvSpPr txBox="1"/>
          <p:nvPr/>
        </p:nvSpPr>
        <p:spPr>
          <a:xfrm>
            <a:off x="2762919" y="44578"/>
            <a:ext cx="6733309" cy="461665"/>
          </a:xfrm>
          <a:prstGeom prst="rect">
            <a:avLst/>
          </a:prstGeom>
          <a:solidFill>
            <a:schemeClr val="accent1">
              <a:lumMod val="60000"/>
              <a:lumOff val="40000"/>
            </a:schemeClr>
          </a:solidFill>
          <a:ln w="38100">
            <a:solidFill>
              <a:srgbClr val="00B050"/>
            </a:solidFill>
          </a:ln>
        </p:spPr>
        <p:txBody>
          <a:bodyPr wrap="square" rtlCol="0">
            <a:spAutoFit/>
          </a:bodyPr>
          <a:lstStyle/>
          <a:p>
            <a:pPr algn="ctr"/>
            <a:r>
              <a:rPr lang="en-GB" sz="2400" b="1" u="sng" dirty="0">
                <a:latin typeface="Century Gothic" panose="020B0502020202020204" pitchFamily="34" charset="0"/>
              </a:rPr>
              <a:t>Y10 History Home Learning; April – May 2020</a:t>
            </a:r>
          </a:p>
        </p:txBody>
      </p:sp>
      <p:pic>
        <p:nvPicPr>
          <p:cNvPr id="35" name="Picture 34">
            <a:extLst>
              <a:ext uri="{FF2B5EF4-FFF2-40B4-BE49-F238E27FC236}">
                <a16:creationId xmlns:a16="http://schemas.microsoft.com/office/drawing/2014/main" id="{7E44D173-883B-439E-83D1-03CBF0DC5D5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387090" y="3919356"/>
            <a:ext cx="438150" cy="401784"/>
          </a:xfrm>
          <a:prstGeom prst="rect">
            <a:avLst/>
          </a:prstGeom>
          <a:solidFill>
            <a:schemeClr val="bg1"/>
          </a:solidFill>
        </p:spPr>
      </p:pic>
      <p:sp>
        <p:nvSpPr>
          <p:cNvPr id="47" name="Rectangle 46">
            <a:extLst>
              <a:ext uri="{FF2B5EF4-FFF2-40B4-BE49-F238E27FC236}">
                <a16:creationId xmlns:a16="http://schemas.microsoft.com/office/drawing/2014/main" id="{C280FE93-98F8-41FC-8F9F-C354BBBCAE38}"/>
              </a:ext>
            </a:extLst>
          </p:cNvPr>
          <p:cNvSpPr/>
          <p:nvPr/>
        </p:nvSpPr>
        <p:spPr>
          <a:xfrm>
            <a:off x="83127" y="83127"/>
            <a:ext cx="2059709" cy="748542"/>
          </a:xfrm>
          <a:prstGeom prst="rect">
            <a:avLst/>
          </a:prstGeom>
          <a:solidFill>
            <a:srgbClr val="FFC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6C086315-DE63-4F0A-8D9F-223E803D6D9E}"/>
              </a:ext>
            </a:extLst>
          </p:cNvPr>
          <p:cNvSpPr txBox="1"/>
          <p:nvPr/>
        </p:nvSpPr>
        <p:spPr>
          <a:xfrm>
            <a:off x="121763" y="89655"/>
            <a:ext cx="2019584" cy="738664"/>
          </a:xfrm>
          <a:prstGeom prst="rect">
            <a:avLst/>
          </a:prstGeom>
          <a:noFill/>
        </p:spPr>
        <p:txBody>
          <a:bodyPr wrap="square" rtlCol="0">
            <a:spAutoFit/>
          </a:bodyPr>
          <a:lstStyle/>
          <a:p>
            <a:r>
              <a:rPr lang="en-GB" sz="1400" dirty="0">
                <a:solidFill>
                  <a:schemeClr val="bg1"/>
                </a:solidFill>
                <a:latin typeface="Century Gothic" panose="020B0502020202020204" pitchFamily="34" charset="0"/>
              </a:rPr>
              <a:t>Click on </a:t>
            </a:r>
            <a:r>
              <a:rPr lang="en-GB" sz="1400" b="1" u="sng" dirty="0">
                <a:solidFill>
                  <a:schemeClr val="bg1"/>
                </a:solidFill>
                <a:latin typeface="Century Gothic" panose="020B0502020202020204" pitchFamily="34" charset="0"/>
              </a:rPr>
              <a:t>‘Task’ </a:t>
            </a:r>
            <a:r>
              <a:rPr lang="en-GB" sz="1400" dirty="0">
                <a:solidFill>
                  <a:schemeClr val="bg1"/>
                </a:solidFill>
                <a:latin typeface="Century Gothic" panose="020B0502020202020204" pitchFamily="34" charset="0"/>
              </a:rPr>
              <a:t>to go to further instructions and guidance…</a:t>
            </a:r>
          </a:p>
        </p:txBody>
      </p:sp>
      <p:pic>
        <p:nvPicPr>
          <p:cNvPr id="32" name="Picture 9">
            <a:extLst>
              <a:ext uri="{FF2B5EF4-FFF2-40B4-BE49-F238E27FC236}">
                <a16:creationId xmlns:a16="http://schemas.microsoft.com/office/drawing/2014/main" id="{F1B4B82B-D439-415D-BBD6-99EE1FB869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617" y="1118063"/>
            <a:ext cx="434975" cy="422275"/>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0CA8C591-74B6-40DB-8A11-A07484029D68}"/>
              </a:ext>
            </a:extLst>
          </p:cNvPr>
          <p:cNvSpPr txBox="1"/>
          <p:nvPr/>
        </p:nvSpPr>
        <p:spPr>
          <a:xfrm>
            <a:off x="817861" y="1063727"/>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5" action="ppaction://hlinksldjump"/>
              </a:rPr>
              <a:t>Task 1-</a:t>
            </a:r>
            <a:r>
              <a:rPr lang="en-GB" sz="1100" dirty="0">
                <a:latin typeface="Century Gothic" panose="020B0502020202020204" pitchFamily="34" charset="0"/>
                <a:hlinkClick r:id="rId5" action="ppaction://hlinksldjump"/>
              </a:rPr>
              <a:t> </a:t>
            </a:r>
            <a:r>
              <a:rPr lang="en-GB" sz="1100" dirty="0">
                <a:latin typeface="Century Gothic" panose="020B0502020202020204" pitchFamily="34" charset="0"/>
              </a:rPr>
              <a:t>Look on the internet. Who were Lewis and Clarke and how did they have an impact on Westward movement?</a:t>
            </a:r>
          </a:p>
        </p:txBody>
      </p:sp>
      <p:sp>
        <p:nvSpPr>
          <p:cNvPr id="52" name="TextBox 51">
            <a:extLst>
              <a:ext uri="{FF2B5EF4-FFF2-40B4-BE49-F238E27FC236}">
                <a16:creationId xmlns:a16="http://schemas.microsoft.com/office/drawing/2014/main" id="{D3EF2874-0055-4872-AE26-D7B876763844}"/>
              </a:ext>
            </a:extLst>
          </p:cNvPr>
          <p:cNvSpPr txBox="1"/>
          <p:nvPr/>
        </p:nvSpPr>
        <p:spPr>
          <a:xfrm>
            <a:off x="6710297" y="1040510"/>
            <a:ext cx="1426575" cy="1277273"/>
          </a:xfrm>
          <a:prstGeom prst="rect">
            <a:avLst/>
          </a:prstGeom>
          <a:noFill/>
        </p:spPr>
        <p:txBody>
          <a:bodyPr wrap="square" rtlCol="0">
            <a:spAutoFit/>
          </a:bodyPr>
          <a:lstStyle/>
          <a:p>
            <a:r>
              <a:rPr lang="en-GB" sz="1100" b="1" u="sng" dirty="0">
                <a:latin typeface="Century Gothic" panose="020B0502020202020204" pitchFamily="34" charset="0"/>
                <a:hlinkClick r:id="rId6" action="ppaction://hlinksldjump"/>
              </a:rPr>
              <a:t>Task 4-</a:t>
            </a:r>
            <a:r>
              <a:rPr lang="en-GB" sz="1100" dirty="0">
                <a:latin typeface="Century Gothic" panose="020B0502020202020204" pitchFamily="34" charset="0"/>
                <a:hlinkClick r:id="rId6" action="ppaction://hlinksldjump"/>
              </a:rPr>
              <a:t> </a:t>
            </a:r>
            <a:r>
              <a:rPr lang="en-GB" sz="1100" dirty="0">
                <a:latin typeface="Century Gothic" panose="020B0502020202020204" pitchFamily="34" charset="0"/>
              </a:rPr>
              <a:t>Answer the GCSE Q4 about reasons for migration Westward. </a:t>
            </a:r>
          </a:p>
          <a:p>
            <a:r>
              <a:rPr lang="en-GB" sz="1100" dirty="0">
                <a:latin typeface="Century Gothic" panose="020B0502020202020204" pitchFamily="34" charset="0"/>
              </a:rPr>
              <a:t>2 reasons- 2 short paras.</a:t>
            </a:r>
          </a:p>
        </p:txBody>
      </p:sp>
      <p:sp>
        <p:nvSpPr>
          <p:cNvPr id="53" name="TextBox 52">
            <a:extLst>
              <a:ext uri="{FF2B5EF4-FFF2-40B4-BE49-F238E27FC236}">
                <a16:creationId xmlns:a16="http://schemas.microsoft.com/office/drawing/2014/main" id="{BB684338-2057-45C4-9DA6-6B9CFC68A2E9}"/>
              </a:ext>
            </a:extLst>
          </p:cNvPr>
          <p:cNvSpPr txBox="1"/>
          <p:nvPr/>
        </p:nvSpPr>
        <p:spPr>
          <a:xfrm>
            <a:off x="8641865" y="1040211"/>
            <a:ext cx="1426575" cy="1277273"/>
          </a:xfrm>
          <a:prstGeom prst="rect">
            <a:avLst/>
          </a:prstGeom>
          <a:noFill/>
        </p:spPr>
        <p:txBody>
          <a:bodyPr wrap="square" rtlCol="0">
            <a:spAutoFit/>
          </a:bodyPr>
          <a:lstStyle/>
          <a:p>
            <a:r>
              <a:rPr lang="en-GB" sz="1100" b="1" u="sng" dirty="0">
                <a:latin typeface="Century Gothic" panose="020B0502020202020204" pitchFamily="34" charset="0"/>
                <a:hlinkClick r:id="rId7" action="ppaction://hlinksldjump"/>
              </a:rPr>
              <a:t>Task 5-</a:t>
            </a:r>
            <a:r>
              <a:rPr lang="en-GB" sz="1100" dirty="0">
                <a:latin typeface="Century Gothic" panose="020B0502020202020204" pitchFamily="34" charset="0"/>
                <a:hlinkClick r:id="rId7" action="ppaction://hlinksldjump"/>
              </a:rPr>
              <a:t> </a:t>
            </a:r>
            <a:r>
              <a:rPr lang="en-GB" sz="1100" dirty="0">
                <a:latin typeface="Century Gothic" panose="020B0502020202020204" pitchFamily="34" charset="0"/>
              </a:rPr>
              <a:t>Research one of the families below and their journey westward. Record your findings as you wish.</a:t>
            </a:r>
          </a:p>
        </p:txBody>
      </p:sp>
      <p:sp>
        <p:nvSpPr>
          <p:cNvPr id="54" name="TextBox 53">
            <a:extLst>
              <a:ext uri="{FF2B5EF4-FFF2-40B4-BE49-F238E27FC236}">
                <a16:creationId xmlns:a16="http://schemas.microsoft.com/office/drawing/2014/main" id="{23A71937-924A-4E1B-B8A6-580F88BBA6CC}"/>
              </a:ext>
            </a:extLst>
          </p:cNvPr>
          <p:cNvSpPr txBox="1"/>
          <p:nvPr/>
        </p:nvSpPr>
        <p:spPr>
          <a:xfrm>
            <a:off x="844051" y="2444768"/>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8" action="ppaction://hlinksldjump"/>
              </a:rPr>
              <a:t>Task 6-</a:t>
            </a:r>
            <a:r>
              <a:rPr lang="en-GB" sz="1100" dirty="0">
                <a:latin typeface="Century Gothic" panose="020B0502020202020204" pitchFamily="34" charset="0"/>
                <a:hlinkClick r:id="rId8" action="ppaction://hlinksldjump"/>
              </a:rPr>
              <a:t> </a:t>
            </a:r>
            <a:r>
              <a:rPr lang="en-GB" sz="1100" dirty="0">
                <a:latin typeface="Century Gothic" panose="020B0502020202020204" pitchFamily="34" charset="0"/>
              </a:rPr>
              <a:t>Answer GCSE questions 1, 2 &amp; 3 about the Gold Rush of 1848- 1849. </a:t>
            </a:r>
          </a:p>
          <a:p>
            <a:r>
              <a:rPr lang="en-GB" sz="1100" dirty="0">
                <a:latin typeface="Century Gothic" panose="020B0502020202020204" pitchFamily="34" charset="0"/>
              </a:rPr>
              <a:t>Remember to write in full sentences.</a:t>
            </a:r>
          </a:p>
        </p:txBody>
      </p:sp>
      <p:sp>
        <p:nvSpPr>
          <p:cNvPr id="55" name="TextBox 54">
            <a:extLst>
              <a:ext uri="{FF2B5EF4-FFF2-40B4-BE49-F238E27FC236}">
                <a16:creationId xmlns:a16="http://schemas.microsoft.com/office/drawing/2014/main" id="{4F074B33-4F3A-4F31-B180-651FBF3FF288}"/>
              </a:ext>
            </a:extLst>
          </p:cNvPr>
          <p:cNvSpPr txBox="1"/>
          <p:nvPr/>
        </p:nvSpPr>
        <p:spPr>
          <a:xfrm>
            <a:off x="2782477" y="2444768"/>
            <a:ext cx="1426575" cy="938719"/>
          </a:xfrm>
          <a:prstGeom prst="rect">
            <a:avLst/>
          </a:prstGeom>
          <a:noFill/>
        </p:spPr>
        <p:txBody>
          <a:bodyPr wrap="square" rtlCol="0">
            <a:spAutoFit/>
          </a:bodyPr>
          <a:lstStyle/>
          <a:p>
            <a:r>
              <a:rPr lang="en-GB" sz="1100" b="1" u="sng" dirty="0">
                <a:latin typeface="Century Gothic" panose="020B0502020202020204" pitchFamily="34" charset="0"/>
                <a:hlinkClick r:id="rId9" action="ppaction://hlinksldjump"/>
              </a:rPr>
              <a:t>Task 7-</a:t>
            </a:r>
            <a:r>
              <a:rPr lang="en-GB" sz="1100" dirty="0">
                <a:latin typeface="Century Gothic" panose="020B0502020202020204" pitchFamily="34" charset="0"/>
                <a:hlinkClick r:id="rId9" action="ppaction://hlinksldjump"/>
              </a:rPr>
              <a:t> </a:t>
            </a:r>
            <a:r>
              <a:rPr lang="en-GB" sz="1100" dirty="0">
                <a:latin typeface="Century Gothic" panose="020B0502020202020204" pitchFamily="34" charset="0"/>
              </a:rPr>
              <a:t>Look at and </a:t>
            </a:r>
            <a:r>
              <a:rPr lang="en-GB" sz="1100" b="1" u="sng" dirty="0">
                <a:latin typeface="Century Gothic" panose="020B0502020202020204" pitchFamily="34" charset="0"/>
              </a:rPr>
              <a:t>annotate</a:t>
            </a:r>
            <a:r>
              <a:rPr lang="en-GB" sz="1100" dirty="0">
                <a:latin typeface="Century Gothic" panose="020B0502020202020204" pitchFamily="34" charset="0"/>
              </a:rPr>
              <a:t> the 2 sources about the Mormons. Bullet point or</a:t>
            </a:r>
          </a:p>
        </p:txBody>
      </p:sp>
      <p:sp>
        <p:nvSpPr>
          <p:cNvPr id="56" name="TextBox 55">
            <a:extLst>
              <a:ext uri="{FF2B5EF4-FFF2-40B4-BE49-F238E27FC236}">
                <a16:creationId xmlns:a16="http://schemas.microsoft.com/office/drawing/2014/main" id="{E9FE17F4-35EC-4931-BBD3-768D587D0714}"/>
              </a:ext>
            </a:extLst>
          </p:cNvPr>
          <p:cNvSpPr txBox="1"/>
          <p:nvPr/>
        </p:nvSpPr>
        <p:spPr>
          <a:xfrm>
            <a:off x="4657007" y="2451099"/>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10" action="ppaction://hlinksldjump"/>
              </a:rPr>
              <a:t>Task 8-</a:t>
            </a:r>
            <a:r>
              <a:rPr lang="en-GB" sz="1100" dirty="0">
                <a:latin typeface="Century Gothic" panose="020B0502020202020204" pitchFamily="34" charset="0"/>
                <a:hlinkClick r:id="rId10" action="ppaction://hlinksldjump"/>
              </a:rPr>
              <a:t> </a:t>
            </a:r>
            <a:r>
              <a:rPr lang="en-GB" sz="1100" dirty="0">
                <a:latin typeface="Century Gothic" panose="020B0502020202020204" pitchFamily="34" charset="0"/>
              </a:rPr>
              <a:t>Complete a GCSE </a:t>
            </a:r>
            <a:r>
              <a:rPr lang="en-GB" sz="1100" dirty="0">
                <a:latin typeface="Century Gothic" panose="020B0502020202020204" pitchFamily="34" charset="0"/>
                <a:ea typeface="Calibri" panose="020F0502020204030204" pitchFamily="34" charset="0"/>
                <a:cs typeface="Times New Roman" panose="02020603050405020304" pitchFamily="18" charset="0"/>
              </a:rPr>
              <a:t>Q6 about the Mormons and why they were successful at Salt Lake. </a:t>
            </a:r>
            <a:br>
              <a:rPr lang="en-GB" sz="1100" dirty="0">
                <a:latin typeface="Century Gothic" panose="020B0502020202020204" pitchFamily="34" charset="0"/>
                <a:ea typeface="Calibri" panose="020F0502020204030204" pitchFamily="34" charset="0"/>
                <a:cs typeface="Times New Roman" panose="02020603050405020304" pitchFamily="18" charset="0"/>
              </a:rPr>
            </a:br>
            <a:r>
              <a:rPr lang="en-GB" sz="1100" dirty="0">
                <a:latin typeface="Century Gothic" panose="020B0502020202020204" pitchFamily="34" charset="0"/>
                <a:ea typeface="Calibri" panose="020F0502020204030204" pitchFamily="34" charset="0"/>
                <a:cs typeface="Times New Roman" panose="02020603050405020304" pitchFamily="18" charset="0"/>
              </a:rPr>
              <a:t>Question hyperlinked. </a:t>
            </a:r>
            <a:endParaRPr lang="en-GB" sz="1100" dirty="0">
              <a:latin typeface="Century Gothic" panose="020B0502020202020204" pitchFamily="34" charset="0"/>
            </a:endParaRPr>
          </a:p>
        </p:txBody>
      </p:sp>
      <p:sp>
        <p:nvSpPr>
          <p:cNvPr id="57" name="TextBox 56">
            <a:extLst>
              <a:ext uri="{FF2B5EF4-FFF2-40B4-BE49-F238E27FC236}">
                <a16:creationId xmlns:a16="http://schemas.microsoft.com/office/drawing/2014/main" id="{79857474-D6E7-4933-A1F5-DB13EC24FF20}"/>
              </a:ext>
            </a:extLst>
          </p:cNvPr>
          <p:cNvSpPr txBox="1"/>
          <p:nvPr/>
        </p:nvSpPr>
        <p:spPr>
          <a:xfrm>
            <a:off x="6690902" y="2488009"/>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1" action="ppaction://hlinksldjump"/>
              </a:rPr>
              <a:t>Task 9-</a:t>
            </a:r>
            <a:r>
              <a:rPr lang="en-GB" sz="1100" b="1" u="sng" dirty="0">
                <a:latin typeface="Century Gothic" panose="020B0502020202020204" pitchFamily="34" charset="0"/>
              </a:rPr>
              <a:t> </a:t>
            </a:r>
            <a:r>
              <a:rPr lang="en-GB" sz="1100" dirty="0">
                <a:latin typeface="Century Gothic" panose="020B0502020202020204" pitchFamily="34" charset="0"/>
              </a:rPr>
              <a:t>Create a revision poster/mind map/</a:t>
            </a:r>
          </a:p>
        </p:txBody>
      </p:sp>
      <p:sp>
        <p:nvSpPr>
          <p:cNvPr id="58" name="TextBox 57">
            <a:extLst>
              <a:ext uri="{FF2B5EF4-FFF2-40B4-BE49-F238E27FC236}">
                <a16:creationId xmlns:a16="http://schemas.microsoft.com/office/drawing/2014/main" id="{64347613-BF5A-464A-84B4-2185C543ADF4}"/>
              </a:ext>
            </a:extLst>
          </p:cNvPr>
          <p:cNvSpPr txBox="1"/>
          <p:nvPr/>
        </p:nvSpPr>
        <p:spPr>
          <a:xfrm>
            <a:off x="8607502" y="2488009"/>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2" action="ppaction://hlinksldjump"/>
              </a:rPr>
              <a:t>Task 10-</a:t>
            </a:r>
            <a:r>
              <a:rPr lang="en-GB" sz="1100" b="1" u="sng" dirty="0">
                <a:latin typeface="Century Gothic" panose="020B0502020202020204" pitchFamily="34" charset="0"/>
              </a:rPr>
              <a:t> </a:t>
            </a:r>
            <a:r>
              <a:rPr lang="en-GB" sz="1100" dirty="0">
                <a:latin typeface="Century Gothic" panose="020B0502020202020204" pitchFamily="34" charset="0"/>
              </a:rPr>
              <a:t>Create one tweet for  each of the key</a:t>
            </a:r>
          </a:p>
        </p:txBody>
      </p:sp>
      <p:sp>
        <p:nvSpPr>
          <p:cNvPr id="59" name="TextBox 58">
            <a:extLst>
              <a:ext uri="{FF2B5EF4-FFF2-40B4-BE49-F238E27FC236}">
                <a16:creationId xmlns:a16="http://schemas.microsoft.com/office/drawing/2014/main" id="{542D7D9E-5C6F-48BE-905B-CD9CEF280EF5}"/>
              </a:ext>
            </a:extLst>
          </p:cNvPr>
          <p:cNvSpPr txBox="1"/>
          <p:nvPr/>
        </p:nvSpPr>
        <p:spPr>
          <a:xfrm>
            <a:off x="825241" y="3881230"/>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3" action="ppaction://hlinksldjump"/>
              </a:rPr>
              <a:t>Task 11-</a:t>
            </a:r>
            <a:r>
              <a:rPr lang="en-GB" sz="1100" dirty="0">
                <a:latin typeface="Century Gothic" panose="020B0502020202020204" pitchFamily="34" charset="0"/>
                <a:hlinkClick r:id="rId13" action="ppaction://hlinksldjump"/>
              </a:rPr>
              <a:t> </a:t>
            </a:r>
            <a:r>
              <a:rPr lang="en-GB" sz="1100" dirty="0">
                <a:latin typeface="Century Gothic" panose="020B0502020202020204" pitchFamily="34" charset="0"/>
              </a:rPr>
              <a:t>Watch the video about Sand Creek</a:t>
            </a:r>
          </a:p>
        </p:txBody>
      </p:sp>
      <p:sp>
        <p:nvSpPr>
          <p:cNvPr id="60" name="TextBox 59">
            <a:extLst>
              <a:ext uri="{FF2B5EF4-FFF2-40B4-BE49-F238E27FC236}">
                <a16:creationId xmlns:a16="http://schemas.microsoft.com/office/drawing/2014/main" id="{13DC4404-969A-4067-987D-630CF683E054}"/>
              </a:ext>
            </a:extLst>
          </p:cNvPr>
          <p:cNvSpPr txBox="1"/>
          <p:nvPr/>
        </p:nvSpPr>
        <p:spPr>
          <a:xfrm>
            <a:off x="2800240" y="3903580"/>
            <a:ext cx="1426575" cy="1107996"/>
          </a:xfrm>
          <a:prstGeom prst="rect">
            <a:avLst/>
          </a:prstGeom>
          <a:noFill/>
        </p:spPr>
        <p:txBody>
          <a:bodyPr wrap="square" rtlCol="0">
            <a:spAutoFit/>
          </a:bodyPr>
          <a:lstStyle/>
          <a:p>
            <a:r>
              <a:rPr lang="en-GB" sz="1100" b="1" u="sng" dirty="0">
                <a:latin typeface="Century Gothic" panose="020B0502020202020204" pitchFamily="34" charset="0"/>
                <a:hlinkClick r:id="rId14" action="ppaction://hlinksldjump"/>
              </a:rPr>
              <a:t>Task 12-</a:t>
            </a:r>
            <a:r>
              <a:rPr lang="en-GB" sz="1100" dirty="0">
                <a:latin typeface="Century Gothic" panose="020B0502020202020204" pitchFamily="34" charset="0"/>
                <a:hlinkClick r:id="rId14" action="ppaction://hlinksldjump"/>
              </a:rPr>
              <a:t> </a:t>
            </a:r>
            <a:r>
              <a:rPr lang="en-GB" sz="1100" dirty="0">
                <a:latin typeface="Century Gothic" panose="020B0502020202020204" pitchFamily="34" charset="0"/>
              </a:rPr>
              <a:t>Read the interpretations bout Fetterman’s Trap. Follow the instructions to annotate.</a:t>
            </a:r>
          </a:p>
        </p:txBody>
      </p:sp>
      <p:sp>
        <p:nvSpPr>
          <p:cNvPr id="61" name="TextBox 60">
            <a:extLst>
              <a:ext uri="{FF2B5EF4-FFF2-40B4-BE49-F238E27FC236}">
                <a16:creationId xmlns:a16="http://schemas.microsoft.com/office/drawing/2014/main" id="{D040A155-5C60-4277-8401-54A6E8D57897}"/>
              </a:ext>
            </a:extLst>
          </p:cNvPr>
          <p:cNvSpPr txBox="1"/>
          <p:nvPr/>
        </p:nvSpPr>
        <p:spPr>
          <a:xfrm>
            <a:off x="4772124" y="3893013"/>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5" action="ppaction://hlinksldjump"/>
              </a:rPr>
              <a:t>Task 13- </a:t>
            </a:r>
            <a:r>
              <a:rPr lang="en-GB" sz="1100" dirty="0">
                <a:latin typeface="Century Gothic" panose="020B0502020202020204" pitchFamily="34" charset="0"/>
              </a:rPr>
              <a:t>Complete the ‘early wars’ quick</a:t>
            </a:r>
          </a:p>
        </p:txBody>
      </p:sp>
      <p:sp>
        <p:nvSpPr>
          <p:cNvPr id="62" name="TextBox 61">
            <a:extLst>
              <a:ext uri="{FF2B5EF4-FFF2-40B4-BE49-F238E27FC236}">
                <a16:creationId xmlns:a16="http://schemas.microsoft.com/office/drawing/2014/main" id="{C4142A69-FD91-440F-8CC1-701DBD3D68F1}"/>
              </a:ext>
            </a:extLst>
          </p:cNvPr>
          <p:cNvSpPr txBox="1"/>
          <p:nvPr/>
        </p:nvSpPr>
        <p:spPr>
          <a:xfrm>
            <a:off x="6689289" y="3884733"/>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6" action="ppaction://hlinksldjump"/>
              </a:rPr>
              <a:t>Task 14- </a:t>
            </a:r>
            <a:r>
              <a:rPr lang="en-GB" sz="1100" dirty="0">
                <a:latin typeface="Century Gothic" panose="020B0502020202020204" pitchFamily="34" charset="0"/>
              </a:rPr>
              <a:t>Complete the ‘</a:t>
            </a:r>
            <a:r>
              <a:rPr lang="en-GB" sz="1100" b="1" u="sng" dirty="0">
                <a:latin typeface="Century Gothic" panose="020B0502020202020204" pitchFamily="34" charset="0"/>
              </a:rPr>
              <a:t>causes</a:t>
            </a:r>
            <a:r>
              <a:rPr lang="en-GB" sz="1100" dirty="0">
                <a:latin typeface="Century Gothic" panose="020B0502020202020204" pitchFamily="34" charset="0"/>
              </a:rPr>
              <a:t> of the</a:t>
            </a:r>
          </a:p>
        </p:txBody>
      </p:sp>
      <p:sp>
        <p:nvSpPr>
          <p:cNvPr id="63" name="TextBox 62">
            <a:extLst>
              <a:ext uri="{FF2B5EF4-FFF2-40B4-BE49-F238E27FC236}">
                <a16:creationId xmlns:a16="http://schemas.microsoft.com/office/drawing/2014/main" id="{8B5F5A1A-C4CB-4E2A-AFFA-C20DA57B7E48}"/>
              </a:ext>
            </a:extLst>
          </p:cNvPr>
          <p:cNvSpPr txBox="1"/>
          <p:nvPr/>
        </p:nvSpPr>
        <p:spPr>
          <a:xfrm>
            <a:off x="8605432" y="3858696"/>
            <a:ext cx="1426575" cy="600164"/>
          </a:xfrm>
          <a:prstGeom prst="rect">
            <a:avLst/>
          </a:prstGeom>
          <a:noFill/>
        </p:spPr>
        <p:txBody>
          <a:bodyPr wrap="square" rtlCol="0">
            <a:spAutoFit/>
          </a:bodyPr>
          <a:lstStyle/>
          <a:p>
            <a:r>
              <a:rPr lang="en-GB" sz="1100" b="1" u="sng" dirty="0">
                <a:latin typeface="Century Gothic" panose="020B0502020202020204" pitchFamily="34" charset="0"/>
                <a:hlinkClick r:id="rId17" action="ppaction://hlinksldjump"/>
              </a:rPr>
              <a:t>Task 15-</a:t>
            </a:r>
            <a:r>
              <a:rPr lang="en-GB" sz="1100" dirty="0">
                <a:latin typeface="Century Gothic" panose="020B0502020202020204" pitchFamily="34" charset="0"/>
                <a:hlinkClick r:id="rId17" action="ppaction://hlinksldjump"/>
              </a:rPr>
              <a:t> </a:t>
            </a:r>
            <a:r>
              <a:rPr lang="en-GB" sz="1100" dirty="0">
                <a:latin typeface="Century Gothic" panose="020B0502020202020204" pitchFamily="34" charset="0"/>
              </a:rPr>
              <a:t>Watch the video and read the website. </a:t>
            </a:r>
          </a:p>
        </p:txBody>
      </p:sp>
      <p:sp>
        <p:nvSpPr>
          <p:cNvPr id="64" name="TextBox 63">
            <a:extLst>
              <a:ext uri="{FF2B5EF4-FFF2-40B4-BE49-F238E27FC236}">
                <a16:creationId xmlns:a16="http://schemas.microsoft.com/office/drawing/2014/main" id="{DC0C9ADB-3D67-4DEC-9374-E3A2610F4416}"/>
              </a:ext>
            </a:extLst>
          </p:cNvPr>
          <p:cNvSpPr txBox="1"/>
          <p:nvPr/>
        </p:nvSpPr>
        <p:spPr>
          <a:xfrm>
            <a:off x="839765" y="5297657"/>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18" action="ppaction://hlinksldjump"/>
              </a:rPr>
              <a:t>Task 16-</a:t>
            </a:r>
            <a:r>
              <a:rPr lang="en-GB" sz="1100" dirty="0">
                <a:latin typeface="Century Gothic" panose="020B0502020202020204" pitchFamily="34" charset="0"/>
                <a:hlinkClick r:id="rId18" action="ppaction://hlinksldjump"/>
              </a:rPr>
              <a:t> </a:t>
            </a:r>
            <a:r>
              <a:rPr lang="en-GB" sz="1100" dirty="0">
                <a:latin typeface="Century Gothic" panose="020B0502020202020204" pitchFamily="34" charset="0"/>
              </a:rPr>
              <a:t>Answer the GCSE Q5 about how peoples lives were effected </a:t>
            </a:r>
            <a:r>
              <a:rPr lang="en-GB" sz="1100" b="1" u="sng" dirty="0">
                <a:latin typeface="Century Gothic" panose="020B0502020202020204" pitchFamily="34" charset="0"/>
              </a:rPr>
              <a:t>during</a:t>
            </a:r>
            <a:r>
              <a:rPr lang="en-GB" sz="1100" dirty="0">
                <a:latin typeface="Century Gothic" panose="020B0502020202020204" pitchFamily="34" charset="0"/>
              </a:rPr>
              <a:t> the American Civil War- 8 marks. 2/3 paragraphs. </a:t>
            </a:r>
          </a:p>
        </p:txBody>
      </p:sp>
      <p:sp>
        <p:nvSpPr>
          <p:cNvPr id="65" name="TextBox 64">
            <a:extLst>
              <a:ext uri="{FF2B5EF4-FFF2-40B4-BE49-F238E27FC236}">
                <a16:creationId xmlns:a16="http://schemas.microsoft.com/office/drawing/2014/main" id="{450F8927-805B-4844-9FCF-49CBC42FD352}"/>
              </a:ext>
            </a:extLst>
          </p:cNvPr>
          <p:cNvSpPr txBox="1"/>
          <p:nvPr/>
        </p:nvSpPr>
        <p:spPr>
          <a:xfrm>
            <a:off x="6689289" y="5312629"/>
            <a:ext cx="1426575" cy="1615827"/>
          </a:xfrm>
          <a:prstGeom prst="rect">
            <a:avLst/>
          </a:prstGeom>
          <a:noFill/>
        </p:spPr>
        <p:txBody>
          <a:bodyPr wrap="square" rtlCol="0">
            <a:spAutoFit/>
          </a:bodyPr>
          <a:lstStyle/>
          <a:p>
            <a:r>
              <a:rPr lang="en-GB" sz="1100" b="1" u="sng" dirty="0">
                <a:latin typeface="Century Gothic" panose="020B0502020202020204" pitchFamily="34" charset="0"/>
                <a:hlinkClick r:id="rId19" action="ppaction://hlinksldjump"/>
              </a:rPr>
              <a:t>Task 19-</a:t>
            </a:r>
            <a:r>
              <a:rPr lang="en-GB" sz="1100" b="1" u="sng" dirty="0">
                <a:latin typeface="Century Gothic" panose="020B0502020202020204" pitchFamily="34" charset="0"/>
              </a:rPr>
              <a:t> </a:t>
            </a:r>
            <a:r>
              <a:rPr lang="en-GB" sz="1100" dirty="0">
                <a:latin typeface="Century Gothic" panose="020B0502020202020204" pitchFamily="34" charset="0"/>
              </a:rPr>
              <a:t>Answer GCSE questions 1, 2 &amp; 3 about the Battle of Little Bighorn. </a:t>
            </a:r>
          </a:p>
          <a:p>
            <a:r>
              <a:rPr lang="en-GB" sz="1100" dirty="0">
                <a:latin typeface="Century Gothic" panose="020B0502020202020204" pitchFamily="34" charset="0"/>
              </a:rPr>
              <a:t>Remember to write in full sentences.</a:t>
            </a:r>
          </a:p>
          <a:p>
            <a:endParaRPr lang="en-GB" sz="1100" dirty="0">
              <a:latin typeface="Century Gothic" panose="020B0502020202020204" pitchFamily="34" charset="0"/>
            </a:endParaRPr>
          </a:p>
        </p:txBody>
      </p:sp>
      <p:sp>
        <p:nvSpPr>
          <p:cNvPr id="66" name="TextBox 65">
            <a:extLst>
              <a:ext uri="{FF2B5EF4-FFF2-40B4-BE49-F238E27FC236}">
                <a16:creationId xmlns:a16="http://schemas.microsoft.com/office/drawing/2014/main" id="{5508155D-F4B2-4DC5-A080-1269EE2F2B7C}"/>
              </a:ext>
            </a:extLst>
          </p:cNvPr>
          <p:cNvSpPr txBox="1"/>
          <p:nvPr/>
        </p:nvSpPr>
        <p:spPr>
          <a:xfrm>
            <a:off x="8584866" y="5310327"/>
            <a:ext cx="1426575" cy="430887"/>
          </a:xfrm>
          <a:prstGeom prst="rect">
            <a:avLst/>
          </a:prstGeom>
          <a:noFill/>
        </p:spPr>
        <p:txBody>
          <a:bodyPr wrap="square" rtlCol="0">
            <a:spAutoFit/>
          </a:bodyPr>
          <a:lstStyle/>
          <a:p>
            <a:r>
              <a:rPr lang="en-GB" sz="1100" b="1" u="sng" dirty="0">
                <a:latin typeface="Century Gothic" panose="020B0502020202020204" pitchFamily="34" charset="0"/>
                <a:hlinkClick r:id="rId20" action="ppaction://hlinksldjump"/>
              </a:rPr>
              <a:t>Task 20- </a:t>
            </a:r>
            <a:r>
              <a:rPr lang="en-GB" sz="1100" dirty="0">
                <a:latin typeface="Century Gothic" panose="020B0502020202020204" pitchFamily="34" charset="0"/>
              </a:rPr>
              <a:t>The ghost dance at</a:t>
            </a:r>
          </a:p>
        </p:txBody>
      </p:sp>
      <p:sp>
        <p:nvSpPr>
          <p:cNvPr id="67" name="TextBox 66">
            <a:extLst>
              <a:ext uri="{FF2B5EF4-FFF2-40B4-BE49-F238E27FC236}">
                <a16:creationId xmlns:a16="http://schemas.microsoft.com/office/drawing/2014/main" id="{00928AE6-92B1-4BA7-B680-3511E0E5A6FA}"/>
              </a:ext>
            </a:extLst>
          </p:cNvPr>
          <p:cNvSpPr txBox="1"/>
          <p:nvPr/>
        </p:nvSpPr>
        <p:spPr>
          <a:xfrm>
            <a:off x="4768356" y="1053238"/>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21" action="ppaction://hlinksldjump"/>
              </a:rPr>
              <a:t>Task 3-</a:t>
            </a:r>
            <a:r>
              <a:rPr lang="en-GB" sz="1100" dirty="0">
                <a:latin typeface="Century Gothic" panose="020B0502020202020204" pitchFamily="34" charset="0"/>
                <a:hlinkClick r:id="rId21" action="ppaction://hlinksldjump"/>
              </a:rPr>
              <a:t> </a:t>
            </a:r>
            <a:r>
              <a:rPr lang="en-GB" sz="1100" dirty="0">
                <a:latin typeface="Century Gothic" panose="020B0502020202020204" pitchFamily="34" charset="0"/>
              </a:rPr>
              <a:t>“Push factors were more significant in influencing westward migration than pull factors”. </a:t>
            </a:r>
            <a:r>
              <a:rPr lang="en-GB" sz="1100" b="1" dirty="0">
                <a:latin typeface="Century Gothic" panose="020B0502020202020204" pitchFamily="34" charset="0"/>
              </a:rPr>
              <a:t>Discuss</a:t>
            </a:r>
            <a:r>
              <a:rPr lang="en-GB" sz="1100" dirty="0">
                <a:latin typeface="Century Gothic" panose="020B0502020202020204" pitchFamily="34" charset="0"/>
              </a:rPr>
              <a:t>.</a:t>
            </a:r>
          </a:p>
        </p:txBody>
      </p:sp>
      <p:sp>
        <p:nvSpPr>
          <p:cNvPr id="68" name="TextBox 67">
            <a:extLst>
              <a:ext uri="{FF2B5EF4-FFF2-40B4-BE49-F238E27FC236}">
                <a16:creationId xmlns:a16="http://schemas.microsoft.com/office/drawing/2014/main" id="{28EE34CA-8005-4D87-834E-8F3AB49742C9}"/>
              </a:ext>
            </a:extLst>
          </p:cNvPr>
          <p:cNvSpPr txBox="1"/>
          <p:nvPr/>
        </p:nvSpPr>
        <p:spPr>
          <a:xfrm>
            <a:off x="2196397" y="1375852"/>
            <a:ext cx="2060108" cy="1061829"/>
          </a:xfrm>
          <a:prstGeom prst="rect">
            <a:avLst/>
          </a:prstGeom>
          <a:noFill/>
        </p:spPr>
        <p:txBody>
          <a:bodyPr wrap="square" rtlCol="0">
            <a:spAutoFit/>
          </a:bodyPr>
          <a:lstStyle/>
          <a:p>
            <a:r>
              <a:rPr lang="en-GB" sz="1050" dirty="0">
                <a:latin typeface="Century Gothic" panose="020B0502020202020204" pitchFamily="34" charset="0"/>
              </a:rPr>
              <a:t>            Complete the ‘early settlers’ quick quiz  questions by clicking on the task hyperlink. Provide quick answers to the questions and submit to your teacher.</a:t>
            </a:r>
          </a:p>
        </p:txBody>
      </p:sp>
      <p:pic>
        <p:nvPicPr>
          <p:cNvPr id="69" name="Picture 68">
            <a:extLst>
              <a:ext uri="{FF2B5EF4-FFF2-40B4-BE49-F238E27FC236}">
                <a16:creationId xmlns:a16="http://schemas.microsoft.com/office/drawing/2014/main" id="{D3F11C2F-E13C-4B21-A833-9490695CE8F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4298145" y="1115530"/>
            <a:ext cx="438150" cy="401784"/>
          </a:xfrm>
          <a:prstGeom prst="rect">
            <a:avLst/>
          </a:prstGeom>
          <a:solidFill>
            <a:schemeClr val="bg1"/>
          </a:solidFill>
        </p:spPr>
      </p:pic>
      <p:pic>
        <p:nvPicPr>
          <p:cNvPr id="70" name="Picture 69">
            <a:extLst>
              <a:ext uri="{FF2B5EF4-FFF2-40B4-BE49-F238E27FC236}">
                <a16:creationId xmlns:a16="http://schemas.microsoft.com/office/drawing/2014/main" id="{78EAACD6-ED49-42FB-8503-B422536322E5}"/>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2289138" y="1096155"/>
            <a:ext cx="438150" cy="466090"/>
          </a:xfrm>
          <a:prstGeom prst="rect">
            <a:avLst/>
          </a:prstGeom>
          <a:noFill/>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BA7960AE-A057-4A31-A1E0-9D21EAD4518A}"/>
              </a:ext>
            </a:extLst>
          </p:cNvPr>
          <p:cNvSpPr/>
          <p:nvPr/>
        </p:nvSpPr>
        <p:spPr>
          <a:xfrm>
            <a:off x="2646885" y="1067590"/>
            <a:ext cx="697627" cy="261610"/>
          </a:xfrm>
          <a:prstGeom prst="rect">
            <a:avLst/>
          </a:prstGeom>
        </p:spPr>
        <p:txBody>
          <a:bodyPr wrap="none">
            <a:spAutoFit/>
          </a:bodyPr>
          <a:lstStyle/>
          <a:p>
            <a:r>
              <a:rPr lang="en-GB" sz="1100" b="1" u="sng" dirty="0">
                <a:latin typeface="Century Gothic" panose="020B0502020202020204" pitchFamily="34" charset="0"/>
                <a:hlinkClick r:id="rId23" action="ppaction://hlinksldjump"/>
              </a:rPr>
              <a:t>Task 2-</a:t>
            </a:r>
            <a:r>
              <a:rPr lang="en-GB" sz="1100" dirty="0">
                <a:latin typeface="Century Gothic" panose="020B0502020202020204" pitchFamily="34" charset="0"/>
                <a:hlinkClick r:id="rId23" action="ppaction://hlinksldjump"/>
              </a:rPr>
              <a:t> </a:t>
            </a:r>
            <a:endParaRPr lang="en-GB" sz="1100" dirty="0"/>
          </a:p>
        </p:txBody>
      </p:sp>
      <p:pic>
        <p:nvPicPr>
          <p:cNvPr id="71" name="Picture 70">
            <a:extLst>
              <a:ext uri="{FF2B5EF4-FFF2-40B4-BE49-F238E27FC236}">
                <a16:creationId xmlns:a16="http://schemas.microsoft.com/office/drawing/2014/main" id="{966840FA-4FED-4226-8CE2-BDCF60813269}"/>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6238909" y="1114892"/>
            <a:ext cx="431997" cy="447353"/>
          </a:xfrm>
          <a:prstGeom prst="rect">
            <a:avLst/>
          </a:prstGeom>
          <a:noFill/>
          <a:ln>
            <a:noFill/>
          </a:ln>
          <a:extLst>
            <a:ext uri="{53640926-AAD7-44D8-BBD7-CCE9431645EC}">
              <a14:shadowObscured xmlns:a14="http://schemas.microsoft.com/office/drawing/2010/main"/>
            </a:ext>
          </a:extLst>
        </p:spPr>
      </p:pic>
      <p:pic>
        <p:nvPicPr>
          <p:cNvPr id="72" name="Picture 9">
            <a:extLst>
              <a:ext uri="{FF2B5EF4-FFF2-40B4-BE49-F238E27FC236}">
                <a16:creationId xmlns:a16="http://schemas.microsoft.com/office/drawing/2014/main" id="{17440C2E-D83E-414A-80FD-6B8D6E7218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1881" y="1139970"/>
            <a:ext cx="434975" cy="4222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0EF249D-25C9-4FB1-BF76-34C38E8F2F8D}"/>
              </a:ext>
            </a:extLst>
          </p:cNvPr>
          <p:cNvSpPr/>
          <p:nvPr/>
        </p:nvSpPr>
        <p:spPr>
          <a:xfrm>
            <a:off x="8060402" y="2212069"/>
            <a:ext cx="2024913" cy="261610"/>
          </a:xfrm>
          <a:prstGeom prst="rect">
            <a:avLst/>
          </a:prstGeom>
        </p:spPr>
        <p:txBody>
          <a:bodyPr wrap="none">
            <a:spAutoFit/>
          </a:bodyPr>
          <a:lstStyle/>
          <a:p>
            <a:r>
              <a:rPr lang="en-GB" sz="1100" dirty="0">
                <a:latin typeface="Century Gothic" panose="020B0502020202020204" pitchFamily="34" charset="0"/>
              </a:rPr>
              <a:t>Families: *Sagar or *Donner</a:t>
            </a:r>
          </a:p>
        </p:txBody>
      </p:sp>
      <p:pic>
        <p:nvPicPr>
          <p:cNvPr id="73" name="Picture 72">
            <a:extLst>
              <a:ext uri="{FF2B5EF4-FFF2-40B4-BE49-F238E27FC236}">
                <a16:creationId xmlns:a16="http://schemas.microsoft.com/office/drawing/2014/main" id="{2BE6C6E8-5B88-4003-BB2F-E66BEF19D8FD}"/>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397439" y="2519449"/>
            <a:ext cx="431997" cy="447353"/>
          </a:xfrm>
          <a:prstGeom prst="rect">
            <a:avLst/>
          </a:prstGeom>
          <a:noFill/>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575951FB-E5AA-44E3-95AE-8D90E006AE59}"/>
              </a:ext>
            </a:extLst>
          </p:cNvPr>
          <p:cNvSpPr/>
          <p:nvPr/>
        </p:nvSpPr>
        <p:spPr>
          <a:xfrm>
            <a:off x="2261233" y="3273689"/>
            <a:ext cx="1889488" cy="600164"/>
          </a:xfrm>
          <a:prstGeom prst="rect">
            <a:avLst/>
          </a:prstGeom>
        </p:spPr>
        <p:txBody>
          <a:bodyPr wrap="square">
            <a:spAutoFit/>
          </a:bodyPr>
          <a:lstStyle/>
          <a:p>
            <a:r>
              <a:rPr lang="en-GB" sz="1100" dirty="0">
                <a:latin typeface="Century Gothic" panose="020B0502020202020204" pitchFamily="34" charset="0"/>
              </a:rPr>
              <a:t>write a short paragraph showing the </a:t>
            </a:r>
            <a:r>
              <a:rPr lang="en-GB" sz="1100" b="1" u="sng" dirty="0">
                <a:latin typeface="Century Gothic" panose="020B0502020202020204" pitchFamily="34" charset="0"/>
              </a:rPr>
              <a:t>reasons</a:t>
            </a:r>
            <a:r>
              <a:rPr lang="en-GB" sz="1100" dirty="0">
                <a:latin typeface="Century Gothic" panose="020B0502020202020204" pitchFamily="34" charset="0"/>
              </a:rPr>
              <a:t> Mormons were disliked.</a:t>
            </a:r>
          </a:p>
        </p:txBody>
      </p:sp>
      <p:pic>
        <p:nvPicPr>
          <p:cNvPr id="74" name="Picture 73">
            <a:extLst>
              <a:ext uri="{FF2B5EF4-FFF2-40B4-BE49-F238E27FC236}">
                <a16:creationId xmlns:a16="http://schemas.microsoft.com/office/drawing/2014/main" id="{327227B9-BF94-472D-8704-4815F95844AE}"/>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2350731" y="2534406"/>
            <a:ext cx="454863" cy="475615"/>
          </a:xfrm>
          <a:prstGeom prst="rect">
            <a:avLst/>
          </a:prstGeom>
          <a:solidFill>
            <a:schemeClr val="bg1"/>
          </a:solidFill>
        </p:spPr>
      </p:pic>
      <p:pic>
        <p:nvPicPr>
          <p:cNvPr id="75" name="Picture 74">
            <a:extLst>
              <a:ext uri="{FF2B5EF4-FFF2-40B4-BE49-F238E27FC236}">
                <a16:creationId xmlns:a16="http://schemas.microsoft.com/office/drawing/2014/main" id="{480E9356-11DF-40AA-A47D-64174A527E99}"/>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4256505" y="2550275"/>
            <a:ext cx="416414" cy="405761"/>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CA63094-AAA1-470D-B418-8FDDA86BC9D9}"/>
              </a:ext>
            </a:extLst>
          </p:cNvPr>
          <p:cNvSpPr/>
          <p:nvPr/>
        </p:nvSpPr>
        <p:spPr>
          <a:xfrm>
            <a:off x="316004" y="4389061"/>
            <a:ext cx="1976720" cy="938719"/>
          </a:xfrm>
          <a:prstGeom prst="rect">
            <a:avLst/>
          </a:prstGeom>
        </p:spPr>
        <p:txBody>
          <a:bodyPr wrap="square">
            <a:spAutoFit/>
          </a:bodyPr>
          <a:lstStyle/>
          <a:p>
            <a:r>
              <a:rPr lang="en-GB" sz="1100" dirty="0">
                <a:latin typeface="Century Gothic" panose="020B0502020202020204" pitchFamily="34" charset="0"/>
              </a:rPr>
              <a:t>Massacre. Create a visual representation showing the </a:t>
            </a:r>
            <a:r>
              <a:rPr lang="en-GB" sz="1100" b="1" u="sng" dirty="0">
                <a:latin typeface="Century Gothic" panose="020B0502020202020204" pitchFamily="34" charset="0"/>
              </a:rPr>
              <a:t>causes, events</a:t>
            </a:r>
            <a:r>
              <a:rPr lang="en-GB" sz="1100" dirty="0">
                <a:latin typeface="Century Gothic" panose="020B0502020202020204" pitchFamily="34" charset="0"/>
              </a:rPr>
              <a:t> and </a:t>
            </a:r>
            <a:r>
              <a:rPr lang="en-GB" sz="1100" b="1" u="sng" dirty="0">
                <a:latin typeface="Century Gothic" panose="020B0502020202020204" pitchFamily="34" charset="0"/>
              </a:rPr>
              <a:t>consequences</a:t>
            </a:r>
            <a:r>
              <a:rPr lang="en-GB" sz="1100" dirty="0">
                <a:latin typeface="Century Gothic" panose="020B0502020202020204" pitchFamily="34" charset="0"/>
              </a:rPr>
              <a:t>. Limit your use of words.</a:t>
            </a:r>
          </a:p>
        </p:txBody>
      </p:sp>
      <p:pic>
        <p:nvPicPr>
          <p:cNvPr id="77" name="Picture 76">
            <a:extLst>
              <a:ext uri="{FF2B5EF4-FFF2-40B4-BE49-F238E27FC236}">
                <a16:creationId xmlns:a16="http://schemas.microsoft.com/office/drawing/2014/main" id="{3B2AEF09-F157-47F3-B33A-17D90EE961D6}"/>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2330616" y="3959758"/>
            <a:ext cx="454863" cy="475615"/>
          </a:xfrm>
          <a:prstGeom prst="rect">
            <a:avLst/>
          </a:prstGeom>
          <a:solidFill>
            <a:schemeClr val="bg1"/>
          </a:solidFill>
        </p:spPr>
      </p:pic>
      <p:sp>
        <p:nvSpPr>
          <p:cNvPr id="10" name="Rectangle 9">
            <a:extLst>
              <a:ext uri="{FF2B5EF4-FFF2-40B4-BE49-F238E27FC236}">
                <a16:creationId xmlns:a16="http://schemas.microsoft.com/office/drawing/2014/main" id="{9400CE18-F89E-48EB-9B47-6091702F9A2D}"/>
              </a:ext>
            </a:extLst>
          </p:cNvPr>
          <p:cNvSpPr/>
          <p:nvPr/>
        </p:nvSpPr>
        <p:spPr>
          <a:xfrm>
            <a:off x="6145621" y="2980637"/>
            <a:ext cx="1914781" cy="938719"/>
          </a:xfrm>
          <a:prstGeom prst="rect">
            <a:avLst/>
          </a:prstGeom>
        </p:spPr>
        <p:txBody>
          <a:bodyPr wrap="square">
            <a:spAutoFit/>
          </a:bodyPr>
          <a:lstStyle/>
          <a:p>
            <a:r>
              <a:rPr lang="en-GB" sz="1100" dirty="0">
                <a:latin typeface="Century Gothic" panose="020B0502020202020204" pitchFamily="34" charset="0"/>
              </a:rPr>
              <a:t>cards etc. to show the differences culturally between the PI and the white settlers. Explain why this would lead to war.</a:t>
            </a:r>
            <a:r>
              <a:rPr lang="en-GB" sz="1100" b="1" u="sng" dirty="0">
                <a:latin typeface="Century Gothic" panose="020B0502020202020204" pitchFamily="34" charset="0"/>
              </a:rPr>
              <a:t> </a:t>
            </a:r>
            <a:endParaRPr lang="en-GB" sz="1100" dirty="0"/>
          </a:p>
        </p:txBody>
      </p:sp>
      <p:pic>
        <p:nvPicPr>
          <p:cNvPr id="78" name="Picture 77">
            <a:extLst>
              <a:ext uri="{FF2B5EF4-FFF2-40B4-BE49-F238E27FC236}">
                <a16:creationId xmlns:a16="http://schemas.microsoft.com/office/drawing/2014/main" id="{F2B833C4-F1FF-448F-BEA4-07D60B51F05A}"/>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6199980" y="2559226"/>
            <a:ext cx="447675" cy="475615"/>
          </a:xfrm>
          <a:prstGeom prst="rect">
            <a:avLst/>
          </a:prstGeom>
          <a:noFill/>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D953F075-388A-4830-B6B8-0D4658FC66F4}"/>
              </a:ext>
            </a:extLst>
          </p:cNvPr>
          <p:cNvSpPr/>
          <p:nvPr/>
        </p:nvSpPr>
        <p:spPr>
          <a:xfrm>
            <a:off x="8059435" y="2980098"/>
            <a:ext cx="1998383" cy="938719"/>
          </a:xfrm>
          <a:prstGeom prst="rect">
            <a:avLst/>
          </a:prstGeom>
        </p:spPr>
        <p:txBody>
          <a:bodyPr wrap="square">
            <a:spAutoFit/>
          </a:bodyPr>
          <a:lstStyle/>
          <a:p>
            <a:r>
              <a:rPr lang="en-GB" sz="1100" dirty="0">
                <a:latin typeface="Century Gothic" panose="020B0502020202020204" pitchFamily="34" charset="0"/>
              </a:rPr>
              <a:t>events around the early Indian Wars. Ensure the tweet summarises the key </a:t>
            </a:r>
            <a:r>
              <a:rPr lang="en-GB" sz="1100" b="1" dirty="0">
                <a:latin typeface="Century Gothic" panose="020B0502020202020204" pitchFamily="34" charset="0"/>
              </a:rPr>
              <a:t>cause/event/</a:t>
            </a:r>
            <a:br>
              <a:rPr lang="en-GB" sz="1100" b="1" dirty="0">
                <a:latin typeface="Century Gothic" panose="020B0502020202020204" pitchFamily="34" charset="0"/>
              </a:rPr>
            </a:br>
            <a:r>
              <a:rPr lang="en-GB" sz="1100" b="1" dirty="0">
                <a:latin typeface="Century Gothic" panose="020B0502020202020204" pitchFamily="34" charset="0"/>
              </a:rPr>
              <a:t>consequences</a:t>
            </a:r>
            <a:endParaRPr lang="en-GB" sz="1100" dirty="0"/>
          </a:p>
        </p:txBody>
      </p:sp>
      <p:pic>
        <p:nvPicPr>
          <p:cNvPr id="79" name="Picture 78">
            <a:extLst>
              <a:ext uri="{FF2B5EF4-FFF2-40B4-BE49-F238E27FC236}">
                <a16:creationId xmlns:a16="http://schemas.microsoft.com/office/drawing/2014/main" id="{1409C4B7-8C7C-4882-BD93-1F813D215DB5}"/>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8153084" y="2559976"/>
            <a:ext cx="447675" cy="475615"/>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3B9D8B62-D3E7-4396-8A97-4EF69024F944}"/>
              </a:ext>
            </a:extLst>
          </p:cNvPr>
          <p:cNvSpPr/>
          <p:nvPr/>
        </p:nvSpPr>
        <p:spPr>
          <a:xfrm>
            <a:off x="2206011" y="574537"/>
            <a:ext cx="9786471" cy="430887"/>
          </a:xfrm>
          <a:prstGeom prst="rect">
            <a:avLst/>
          </a:prstGeom>
          <a:solidFill>
            <a:schemeClr val="bg1"/>
          </a:solidFill>
          <a:ln w="38100">
            <a:solidFill>
              <a:schemeClr val="tx1"/>
            </a:solidFill>
          </a:ln>
        </p:spPr>
        <p:txBody>
          <a:bodyPr wrap="square">
            <a:spAutoFit/>
          </a:bodyPr>
          <a:lstStyle/>
          <a:p>
            <a:r>
              <a:rPr lang="en-GB" sz="1100" i="1" u="sng" dirty="0">
                <a:solidFill>
                  <a:srgbClr val="00B0F0"/>
                </a:solidFill>
                <a:effectLst>
                  <a:outerShdw blurRad="38100" dist="38100" dir="2700000" algn="tl">
                    <a:srgbClr val="000000">
                      <a:alpha val="43137"/>
                    </a:srgbClr>
                  </a:outerShdw>
                </a:effectLst>
                <a:latin typeface="Century Gothic" panose="020B0502020202020204" pitchFamily="34" charset="0"/>
              </a:rPr>
              <a:t>Everyone should- </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these are BASIC/SIMPLE (1-4) tasks </a:t>
            </a:r>
            <a:r>
              <a:rPr lang="en-GB" sz="1100" u="sng" dirty="0">
                <a:solidFill>
                  <a:srgbClr val="00B0F0"/>
                </a:solidFill>
                <a:effectLst>
                  <a:outerShdw blurRad="38100" dist="38100" dir="2700000" algn="tl">
                    <a:srgbClr val="000000">
                      <a:alpha val="43137"/>
                    </a:srgbClr>
                  </a:outerShdw>
                </a:effectLst>
                <a:latin typeface="Century Gothic" panose="020B0502020202020204" pitchFamily="34" charset="0"/>
              </a:rPr>
              <a:t>everyone</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 should attempt to do. They are shown in </a:t>
            </a:r>
            <a:r>
              <a:rPr lang="en-GB" sz="1100" u="sng" dirty="0">
                <a:solidFill>
                  <a:srgbClr val="00B0F0"/>
                </a:solidFill>
                <a:effectLst>
                  <a:outerShdw blurRad="38100" dist="38100" dir="2700000" algn="tl">
                    <a:srgbClr val="000000">
                      <a:alpha val="43137"/>
                    </a:srgbClr>
                  </a:outerShdw>
                </a:effectLst>
                <a:latin typeface="Century Gothic" panose="020B0502020202020204" pitchFamily="34" charset="0"/>
              </a:rPr>
              <a:t>light blue </a:t>
            </a:r>
            <a:r>
              <a:rPr lang="en-GB" sz="1100" dirty="0">
                <a:solidFill>
                  <a:srgbClr val="00B0F0"/>
                </a:solidFill>
                <a:effectLst>
                  <a:outerShdw blurRad="38100" dist="38100" dir="2700000" algn="tl">
                    <a:srgbClr val="000000">
                      <a:alpha val="43137"/>
                    </a:srgbClr>
                  </a:outerShdw>
                </a:effectLst>
                <a:latin typeface="Century Gothic" panose="020B0502020202020204" pitchFamily="34" charset="0"/>
              </a:rPr>
              <a:t>boxes.</a:t>
            </a:r>
          </a:p>
          <a:p>
            <a:r>
              <a:rPr lang="en-GB" sz="1100" b="1" i="1" u="sng" dirty="0">
                <a:solidFill>
                  <a:srgbClr val="002060"/>
                </a:solidFill>
                <a:effectLst>
                  <a:outerShdw blurRad="38100" dist="38100" dir="2700000" algn="tl">
                    <a:srgbClr val="000000">
                      <a:alpha val="43137"/>
                    </a:srgbClr>
                  </a:outerShdw>
                </a:effectLst>
                <a:latin typeface="Century Gothic" panose="020B0502020202020204" pitchFamily="34" charset="0"/>
              </a:rPr>
              <a:t>Everyone could- </a:t>
            </a:r>
            <a:r>
              <a:rPr lang="en-GB" sz="1100" dirty="0">
                <a:solidFill>
                  <a:srgbClr val="002060"/>
                </a:solidFill>
                <a:effectLst>
                  <a:outerShdw blurRad="38100" dist="38100" dir="2700000" algn="tl">
                    <a:srgbClr val="000000">
                      <a:alpha val="43137"/>
                    </a:srgbClr>
                  </a:outerShdw>
                </a:effectLst>
                <a:latin typeface="Century Gothic" panose="020B0502020202020204" pitchFamily="34" charset="0"/>
              </a:rPr>
              <a:t>these are DEVELOPED/COMPLEX tasks (5-9) to stretch and challenge and prepare for exams. They are </a:t>
            </a:r>
            <a:r>
              <a:rPr lang="en-GB" sz="1100" u="sng" dirty="0">
                <a:solidFill>
                  <a:srgbClr val="002060"/>
                </a:solidFill>
                <a:effectLst>
                  <a:outerShdw blurRad="38100" dist="38100" dir="2700000" algn="tl">
                    <a:srgbClr val="000000">
                      <a:alpha val="43137"/>
                    </a:srgbClr>
                  </a:outerShdw>
                </a:effectLst>
                <a:latin typeface="Century Gothic" panose="020B0502020202020204" pitchFamily="34" charset="0"/>
              </a:rPr>
              <a:t>darker blue </a:t>
            </a:r>
            <a:r>
              <a:rPr lang="en-GB" sz="1100" dirty="0">
                <a:solidFill>
                  <a:srgbClr val="002060"/>
                </a:solidFill>
                <a:effectLst>
                  <a:outerShdw blurRad="38100" dist="38100" dir="2700000" algn="tl">
                    <a:srgbClr val="000000">
                      <a:alpha val="43137"/>
                    </a:srgbClr>
                  </a:outerShdw>
                </a:effectLst>
                <a:latin typeface="Century Gothic" panose="020B0502020202020204" pitchFamily="34" charset="0"/>
              </a:rPr>
              <a:t>boxes.</a:t>
            </a:r>
            <a:endParaRPr lang="en-GB" sz="1100" dirty="0">
              <a:solidFill>
                <a:srgbClr val="002060"/>
              </a:solidFill>
              <a:latin typeface="Century Gothic" panose="020B0502020202020204" pitchFamily="34" charset="0"/>
            </a:endParaRPr>
          </a:p>
        </p:txBody>
      </p:sp>
      <p:sp>
        <p:nvSpPr>
          <p:cNvPr id="80" name="TextBox 79">
            <a:extLst>
              <a:ext uri="{FF2B5EF4-FFF2-40B4-BE49-F238E27FC236}">
                <a16:creationId xmlns:a16="http://schemas.microsoft.com/office/drawing/2014/main" id="{D4078BB2-4FDE-4785-99D1-D1ACBE98AD4E}"/>
              </a:ext>
            </a:extLst>
          </p:cNvPr>
          <p:cNvSpPr txBox="1"/>
          <p:nvPr/>
        </p:nvSpPr>
        <p:spPr>
          <a:xfrm>
            <a:off x="2715270" y="5300191"/>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26" action="ppaction://hlinksldjump"/>
              </a:rPr>
              <a:t>Task 17-</a:t>
            </a:r>
            <a:r>
              <a:rPr lang="en-GB" sz="1100" b="1" u="sng" dirty="0">
                <a:latin typeface="Century Gothic" panose="020B0502020202020204" pitchFamily="34" charset="0"/>
              </a:rPr>
              <a:t> Reconstruction</a:t>
            </a:r>
            <a:r>
              <a:rPr lang="en-GB" sz="1100" dirty="0">
                <a:latin typeface="Century Gothic" panose="020B0502020202020204" pitchFamily="34" charset="0"/>
              </a:rPr>
              <a:t> pairs game- click link for instructions/ answers. Cards available on SMHW.</a:t>
            </a:r>
          </a:p>
        </p:txBody>
      </p:sp>
      <p:sp>
        <p:nvSpPr>
          <p:cNvPr id="81" name="TextBox 80">
            <a:extLst>
              <a:ext uri="{FF2B5EF4-FFF2-40B4-BE49-F238E27FC236}">
                <a16:creationId xmlns:a16="http://schemas.microsoft.com/office/drawing/2014/main" id="{39AE96E0-4118-4EAD-8801-3874C4C6F301}"/>
              </a:ext>
            </a:extLst>
          </p:cNvPr>
          <p:cNvSpPr txBox="1"/>
          <p:nvPr/>
        </p:nvSpPr>
        <p:spPr>
          <a:xfrm>
            <a:off x="4681793" y="5288219"/>
            <a:ext cx="1426575" cy="1446550"/>
          </a:xfrm>
          <a:prstGeom prst="rect">
            <a:avLst/>
          </a:prstGeom>
          <a:noFill/>
        </p:spPr>
        <p:txBody>
          <a:bodyPr wrap="square" rtlCol="0">
            <a:spAutoFit/>
          </a:bodyPr>
          <a:lstStyle/>
          <a:p>
            <a:r>
              <a:rPr lang="en-GB" sz="1100" b="1" u="sng" dirty="0">
                <a:latin typeface="Century Gothic" panose="020B0502020202020204" pitchFamily="34" charset="0"/>
                <a:hlinkClick r:id="rId27" action="ppaction://hlinksldjump"/>
              </a:rPr>
              <a:t>Task 18-</a:t>
            </a:r>
            <a:r>
              <a:rPr lang="en-GB" sz="1100" dirty="0">
                <a:latin typeface="Century Gothic" panose="020B0502020202020204" pitchFamily="34" charset="0"/>
                <a:hlinkClick r:id="rId27" action="ppaction://hlinksldjump"/>
              </a:rPr>
              <a:t> </a:t>
            </a:r>
            <a:r>
              <a:rPr lang="en-GB" sz="1100" dirty="0">
                <a:latin typeface="Century Gothic" panose="020B0502020202020204" pitchFamily="34" charset="0"/>
              </a:rPr>
              <a:t>For each problem that </a:t>
            </a:r>
            <a:r>
              <a:rPr lang="en-GB" sz="1100" b="1" u="sng" dirty="0">
                <a:latin typeface="Century Gothic" panose="020B0502020202020204" pitchFamily="34" charset="0"/>
              </a:rPr>
              <a:t>homesteaders</a:t>
            </a:r>
            <a:r>
              <a:rPr lang="en-GB" sz="1100" dirty="0">
                <a:latin typeface="Century Gothic" panose="020B0502020202020204" pitchFamily="34" charset="0"/>
              </a:rPr>
              <a:t> faced can you write an answer explaining how it was/ wasn’t solved.</a:t>
            </a:r>
          </a:p>
        </p:txBody>
      </p:sp>
      <p:pic>
        <p:nvPicPr>
          <p:cNvPr id="83" name="Picture 82">
            <a:extLst>
              <a:ext uri="{FF2B5EF4-FFF2-40B4-BE49-F238E27FC236}">
                <a16:creationId xmlns:a16="http://schemas.microsoft.com/office/drawing/2014/main" id="{C7729122-E798-4F21-A5E2-140483DF6EDD}"/>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369337" y="5357034"/>
            <a:ext cx="416414" cy="405761"/>
          </a:xfrm>
          <a:prstGeom prst="rect">
            <a:avLst/>
          </a:prstGeom>
          <a:noFill/>
          <a:ln>
            <a:noFill/>
          </a:ln>
          <a:extLst>
            <a:ext uri="{53640926-AAD7-44D8-BBD7-CCE9431645EC}">
              <a14:shadowObscured xmlns:a14="http://schemas.microsoft.com/office/drawing/2010/main"/>
            </a:ext>
          </a:extLst>
        </p:spPr>
      </p:pic>
      <p:pic>
        <p:nvPicPr>
          <p:cNvPr id="84" name="Picture 83">
            <a:extLst>
              <a:ext uri="{FF2B5EF4-FFF2-40B4-BE49-F238E27FC236}">
                <a16:creationId xmlns:a16="http://schemas.microsoft.com/office/drawing/2014/main" id="{D6721F12-AEBE-4A6E-887F-4F5D62A602EF}"/>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4281008" y="3960050"/>
            <a:ext cx="438150" cy="466090"/>
          </a:xfrm>
          <a:prstGeom prst="rect">
            <a:avLst/>
          </a:prstGeom>
          <a:noFill/>
          <a:ln>
            <a:noFill/>
          </a:ln>
          <a:extLst>
            <a:ext uri="{53640926-AAD7-44D8-BBD7-CCE9431645EC}">
              <a14:shadowObscured xmlns:a14="http://schemas.microsoft.com/office/drawing/2010/main"/>
            </a:ext>
          </a:extLst>
        </p:spPr>
      </p:pic>
      <p:pic>
        <p:nvPicPr>
          <p:cNvPr id="85" name="Picture 84">
            <a:extLst>
              <a:ext uri="{FF2B5EF4-FFF2-40B4-BE49-F238E27FC236}">
                <a16:creationId xmlns:a16="http://schemas.microsoft.com/office/drawing/2014/main" id="{7FCC0B89-D3FC-4228-8276-E60A5C705130}"/>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6224985" y="3939469"/>
            <a:ext cx="438150" cy="466090"/>
          </a:xfrm>
          <a:prstGeom prst="rect">
            <a:avLst/>
          </a:prstGeom>
          <a:noFill/>
          <a:ln>
            <a:noFill/>
          </a:ln>
          <a:extLst>
            <a:ext uri="{53640926-AAD7-44D8-BBD7-CCE9431645EC}">
              <a14:shadowObscured xmlns:a14="http://schemas.microsoft.com/office/drawing/2010/main"/>
            </a:ext>
          </a:extLst>
        </p:spPr>
      </p:pic>
      <p:sp>
        <p:nvSpPr>
          <p:cNvPr id="13" name="Rectangle 12">
            <a:extLst>
              <a:ext uri="{FF2B5EF4-FFF2-40B4-BE49-F238E27FC236}">
                <a16:creationId xmlns:a16="http://schemas.microsoft.com/office/drawing/2014/main" id="{B3A9CC32-714C-4FC4-8FC4-54440E895509}"/>
              </a:ext>
            </a:extLst>
          </p:cNvPr>
          <p:cNvSpPr/>
          <p:nvPr/>
        </p:nvSpPr>
        <p:spPr>
          <a:xfrm>
            <a:off x="4251069" y="4374428"/>
            <a:ext cx="1863019" cy="938719"/>
          </a:xfrm>
          <a:prstGeom prst="rect">
            <a:avLst/>
          </a:prstGeom>
        </p:spPr>
        <p:txBody>
          <a:bodyPr wrap="square">
            <a:spAutoFit/>
          </a:bodyPr>
          <a:lstStyle/>
          <a:p>
            <a:r>
              <a:rPr lang="en-GB" sz="1100" dirty="0">
                <a:latin typeface="Century Gothic" panose="020B0502020202020204" pitchFamily="34" charset="0"/>
              </a:rPr>
              <a:t>quiz  questions by clicking on the task hyperlink. Provide quick answers to the questions and submit.</a:t>
            </a:r>
            <a:endParaRPr lang="en-GB" sz="1100" dirty="0"/>
          </a:p>
        </p:txBody>
      </p:sp>
      <p:sp>
        <p:nvSpPr>
          <p:cNvPr id="14" name="Rectangle 13">
            <a:extLst>
              <a:ext uri="{FF2B5EF4-FFF2-40B4-BE49-F238E27FC236}">
                <a16:creationId xmlns:a16="http://schemas.microsoft.com/office/drawing/2014/main" id="{19D54519-64C6-4EBD-AFCE-8ADF330816A6}"/>
              </a:ext>
            </a:extLst>
          </p:cNvPr>
          <p:cNvSpPr/>
          <p:nvPr/>
        </p:nvSpPr>
        <p:spPr>
          <a:xfrm>
            <a:off x="6161616" y="4385915"/>
            <a:ext cx="1863019" cy="938719"/>
          </a:xfrm>
          <a:prstGeom prst="rect">
            <a:avLst/>
          </a:prstGeom>
        </p:spPr>
        <p:txBody>
          <a:bodyPr wrap="square">
            <a:spAutoFit/>
          </a:bodyPr>
          <a:lstStyle/>
          <a:p>
            <a:r>
              <a:rPr lang="en-GB" sz="1100" dirty="0">
                <a:latin typeface="Century Gothic" panose="020B0502020202020204" pitchFamily="34" charset="0"/>
              </a:rPr>
              <a:t>civil war’ quick questions by clicking on the task hyperlink. Provide quick answers to the questions and submit.</a:t>
            </a:r>
            <a:endParaRPr lang="en-GB" sz="1100" dirty="0"/>
          </a:p>
        </p:txBody>
      </p:sp>
      <p:pic>
        <p:nvPicPr>
          <p:cNvPr id="87" name="Picture 86">
            <a:extLst>
              <a:ext uri="{FF2B5EF4-FFF2-40B4-BE49-F238E27FC236}">
                <a16:creationId xmlns:a16="http://schemas.microsoft.com/office/drawing/2014/main" id="{C347C48E-A4DF-41BD-BBFE-47C77CAA446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8150931" y="3939469"/>
            <a:ext cx="438150" cy="401784"/>
          </a:xfrm>
          <a:prstGeom prst="rect">
            <a:avLst/>
          </a:prstGeom>
          <a:solidFill>
            <a:schemeClr val="bg1"/>
          </a:solidFill>
        </p:spPr>
      </p:pic>
      <p:sp>
        <p:nvSpPr>
          <p:cNvPr id="15" name="Rectangle 14">
            <a:extLst>
              <a:ext uri="{FF2B5EF4-FFF2-40B4-BE49-F238E27FC236}">
                <a16:creationId xmlns:a16="http://schemas.microsoft.com/office/drawing/2014/main" id="{3A11D199-76E2-461C-B9DA-749FDCE86512}"/>
              </a:ext>
            </a:extLst>
          </p:cNvPr>
          <p:cNvSpPr/>
          <p:nvPr/>
        </p:nvSpPr>
        <p:spPr>
          <a:xfrm>
            <a:off x="8107930" y="4377568"/>
            <a:ext cx="1889488" cy="769333"/>
          </a:xfrm>
          <a:prstGeom prst="rect">
            <a:avLst/>
          </a:prstGeom>
        </p:spPr>
        <p:txBody>
          <a:bodyPr wrap="square">
            <a:spAutoFit/>
          </a:bodyPr>
          <a:lstStyle/>
          <a:p>
            <a:r>
              <a:rPr lang="en-GB" sz="1100" dirty="0">
                <a:latin typeface="Century Gothic" panose="020B0502020202020204" pitchFamily="34" charset="0"/>
              </a:rPr>
              <a:t>Create a ‘top 10’ of things you should know about emancipation proclamation. </a:t>
            </a:r>
            <a:endParaRPr lang="en-GB" sz="1100" dirty="0"/>
          </a:p>
        </p:txBody>
      </p:sp>
      <p:pic>
        <p:nvPicPr>
          <p:cNvPr id="88" name="Picture 87">
            <a:extLst>
              <a:ext uri="{FF2B5EF4-FFF2-40B4-BE49-F238E27FC236}">
                <a16:creationId xmlns:a16="http://schemas.microsoft.com/office/drawing/2014/main" id="{05A143E0-A517-4DF5-96FC-11793AFC65F1}"/>
              </a:ext>
            </a:extLst>
          </p:cNvPr>
          <p:cNvPicPr/>
          <p:nvPr/>
        </p:nvPicPr>
        <p:blipFill rotWithShape="1">
          <a:blip r:embed="rId22">
            <a:extLst>
              <a:ext uri="{28A0092B-C50C-407E-A947-70E740481C1C}">
                <a14:useLocalDpi xmlns:a14="http://schemas.microsoft.com/office/drawing/2010/main" val="0"/>
              </a:ext>
            </a:extLst>
          </a:blip>
          <a:srcRect l="42942" t="38436" r="52354" b="52654"/>
          <a:stretch/>
        </p:blipFill>
        <p:spPr bwMode="auto">
          <a:xfrm>
            <a:off x="10197373" y="5336640"/>
            <a:ext cx="399474" cy="466090"/>
          </a:xfrm>
          <a:prstGeom prst="rect">
            <a:avLst/>
          </a:prstGeom>
          <a:noFill/>
          <a:ln>
            <a:noFill/>
          </a:ln>
          <a:extLst>
            <a:ext uri="{53640926-AAD7-44D8-BBD7-CCE9431645EC}">
              <a14:shadowObscured xmlns:a14="http://schemas.microsoft.com/office/drawing/2010/main"/>
            </a:ext>
          </a:extLst>
        </p:spPr>
      </p:pic>
      <p:pic>
        <p:nvPicPr>
          <p:cNvPr id="89" name="Picture 88">
            <a:extLst>
              <a:ext uri="{FF2B5EF4-FFF2-40B4-BE49-F238E27FC236}">
                <a16:creationId xmlns:a16="http://schemas.microsoft.com/office/drawing/2014/main" id="{58BE64B9-86AC-49B5-9284-0E0F8936CD1E}"/>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10204980" y="2549478"/>
            <a:ext cx="391013" cy="475615"/>
          </a:xfrm>
          <a:prstGeom prst="rect">
            <a:avLst/>
          </a:prstGeom>
          <a:noFill/>
          <a:ln>
            <a:noFill/>
          </a:ln>
          <a:extLst>
            <a:ext uri="{53640926-AAD7-44D8-BBD7-CCE9431645EC}">
              <a14:shadowObscured xmlns:a14="http://schemas.microsoft.com/office/drawing/2010/main"/>
            </a:ext>
          </a:extLst>
        </p:spPr>
      </p:pic>
      <p:pic>
        <p:nvPicPr>
          <p:cNvPr id="90" name="Picture 89">
            <a:extLst>
              <a:ext uri="{FF2B5EF4-FFF2-40B4-BE49-F238E27FC236}">
                <a16:creationId xmlns:a16="http://schemas.microsoft.com/office/drawing/2014/main" id="{866C9F34-5417-4097-BB4F-61AB402647CB}"/>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10204980" y="3502606"/>
            <a:ext cx="391013" cy="475614"/>
          </a:xfrm>
          <a:prstGeom prst="rect">
            <a:avLst/>
          </a:prstGeom>
          <a:noFill/>
          <a:ln>
            <a:noFill/>
          </a:ln>
          <a:extLst>
            <a:ext uri="{53640926-AAD7-44D8-BBD7-CCE9431645EC}">
              <a14:shadowObscured xmlns:a14="http://schemas.microsoft.com/office/drawing/2010/main"/>
            </a:ext>
          </a:extLst>
        </p:spPr>
      </p:pic>
      <p:pic>
        <p:nvPicPr>
          <p:cNvPr id="91" name="Picture 9">
            <a:extLst>
              <a:ext uri="{FF2B5EF4-FFF2-40B4-BE49-F238E27FC236}">
                <a16:creationId xmlns:a16="http://schemas.microsoft.com/office/drawing/2014/main" id="{DB52FCE2-328B-4D4B-AFAF-1B7D896A13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4980" y="1754881"/>
            <a:ext cx="391013" cy="422275"/>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91">
            <a:extLst>
              <a:ext uri="{FF2B5EF4-FFF2-40B4-BE49-F238E27FC236}">
                <a16:creationId xmlns:a16="http://schemas.microsoft.com/office/drawing/2014/main" id="{EC7F5E0E-697A-4038-95AF-B6AE69250638}"/>
              </a:ext>
            </a:extLst>
          </p:cNvPr>
          <p:cNvPicPr>
            <a:picLocks noChangeAspect="1"/>
          </p:cNvPicPr>
          <p:nvPr/>
        </p:nvPicPr>
        <p:blipFill>
          <a:blip r:embed="rId24">
            <a:extLst>
              <a:ext uri="{28A0092B-C50C-407E-A947-70E740481C1C}">
                <a14:useLocalDpi xmlns:a14="http://schemas.microsoft.com/office/drawing/2010/main" val="0"/>
              </a:ext>
              <a:ext uri="{837473B0-CC2E-450A-ABE3-18F120FF3D39}">
                <a1611:picAttrSrcUrl xmlns:a1611="http://schemas.microsoft.com/office/drawing/2016/11/main" r:id="rId25"/>
              </a:ext>
            </a:extLst>
          </a:blip>
          <a:stretch>
            <a:fillRect/>
          </a:stretch>
        </p:blipFill>
        <p:spPr>
          <a:xfrm>
            <a:off x="10199134" y="4385915"/>
            <a:ext cx="378126" cy="475615"/>
          </a:xfrm>
          <a:prstGeom prst="rect">
            <a:avLst/>
          </a:prstGeom>
          <a:solidFill>
            <a:schemeClr val="bg1"/>
          </a:solidFill>
        </p:spPr>
      </p:pic>
      <p:sp>
        <p:nvSpPr>
          <p:cNvPr id="93" name="TextBox 92">
            <a:extLst>
              <a:ext uri="{FF2B5EF4-FFF2-40B4-BE49-F238E27FC236}">
                <a16:creationId xmlns:a16="http://schemas.microsoft.com/office/drawing/2014/main" id="{4288FDD9-32A7-440A-9EF5-5ABF494E7B89}"/>
              </a:ext>
            </a:extLst>
          </p:cNvPr>
          <p:cNvSpPr txBox="1"/>
          <p:nvPr/>
        </p:nvSpPr>
        <p:spPr>
          <a:xfrm>
            <a:off x="10552611" y="1699989"/>
            <a:ext cx="1632213" cy="600164"/>
          </a:xfrm>
          <a:prstGeom prst="rect">
            <a:avLst/>
          </a:prstGeom>
          <a:noFill/>
        </p:spPr>
        <p:txBody>
          <a:bodyPr wrap="square" rtlCol="0">
            <a:spAutoFit/>
          </a:bodyPr>
          <a:lstStyle/>
          <a:p>
            <a:r>
              <a:rPr lang="en-GB" sz="1100" dirty="0">
                <a:latin typeface="Century Gothic" panose="020B0502020202020204" pitchFamily="34" charset="0"/>
              </a:rPr>
              <a:t>Research- finding and presenting information.</a:t>
            </a:r>
          </a:p>
        </p:txBody>
      </p:sp>
      <p:sp>
        <p:nvSpPr>
          <p:cNvPr id="94" name="TextBox 93">
            <a:extLst>
              <a:ext uri="{FF2B5EF4-FFF2-40B4-BE49-F238E27FC236}">
                <a16:creationId xmlns:a16="http://schemas.microsoft.com/office/drawing/2014/main" id="{8718E90D-86AD-47B0-B02E-0B508487F039}"/>
              </a:ext>
            </a:extLst>
          </p:cNvPr>
          <p:cNvSpPr txBox="1"/>
          <p:nvPr/>
        </p:nvSpPr>
        <p:spPr>
          <a:xfrm>
            <a:off x="10502860" y="4337457"/>
            <a:ext cx="1632213" cy="938719"/>
          </a:xfrm>
          <a:prstGeom prst="rect">
            <a:avLst/>
          </a:prstGeom>
          <a:noFill/>
        </p:spPr>
        <p:txBody>
          <a:bodyPr wrap="square" rtlCol="0">
            <a:spAutoFit/>
          </a:bodyPr>
          <a:lstStyle/>
          <a:p>
            <a:r>
              <a:rPr lang="en-GB" sz="1100" dirty="0">
                <a:latin typeface="Century Gothic" panose="020B0502020202020204" pitchFamily="34" charset="0"/>
              </a:rPr>
              <a:t>Reading- looking at information and annotating/ highlighting it for key knowledge.</a:t>
            </a:r>
          </a:p>
        </p:txBody>
      </p:sp>
      <p:sp>
        <p:nvSpPr>
          <p:cNvPr id="95" name="TextBox 94">
            <a:extLst>
              <a:ext uri="{FF2B5EF4-FFF2-40B4-BE49-F238E27FC236}">
                <a16:creationId xmlns:a16="http://schemas.microsoft.com/office/drawing/2014/main" id="{DAE4F401-9B3B-4403-A516-B73E104602C5}"/>
              </a:ext>
            </a:extLst>
          </p:cNvPr>
          <p:cNvSpPr txBox="1"/>
          <p:nvPr/>
        </p:nvSpPr>
        <p:spPr>
          <a:xfrm>
            <a:off x="10547941" y="2457648"/>
            <a:ext cx="1624215" cy="938719"/>
          </a:xfrm>
          <a:prstGeom prst="rect">
            <a:avLst/>
          </a:prstGeom>
          <a:noFill/>
        </p:spPr>
        <p:txBody>
          <a:bodyPr wrap="square" rtlCol="0">
            <a:spAutoFit/>
          </a:bodyPr>
          <a:lstStyle/>
          <a:p>
            <a:r>
              <a:rPr lang="en-GB" sz="1100" dirty="0">
                <a:latin typeface="Century Gothic" panose="020B0502020202020204" pitchFamily="34" charset="0"/>
              </a:rPr>
              <a:t>Application- answering short questions or creating something to show understanding.</a:t>
            </a:r>
          </a:p>
        </p:txBody>
      </p:sp>
      <p:sp>
        <p:nvSpPr>
          <p:cNvPr id="96" name="TextBox 95">
            <a:extLst>
              <a:ext uri="{FF2B5EF4-FFF2-40B4-BE49-F238E27FC236}">
                <a16:creationId xmlns:a16="http://schemas.microsoft.com/office/drawing/2014/main" id="{D55BA9EB-619A-45BD-B960-1FE2BB8462E6}"/>
              </a:ext>
            </a:extLst>
          </p:cNvPr>
          <p:cNvSpPr txBox="1"/>
          <p:nvPr/>
        </p:nvSpPr>
        <p:spPr>
          <a:xfrm>
            <a:off x="10502860" y="5319518"/>
            <a:ext cx="1670888" cy="600164"/>
          </a:xfrm>
          <a:prstGeom prst="rect">
            <a:avLst/>
          </a:prstGeom>
          <a:noFill/>
        </p:spPr>
        <p:txBody>
          <a:bodyPr wrap="square" rtlCol="0">
            <a:spAutoFit/>
          </a:bodyPr>
          <a:lstStyle/>
          <a:p>
            <a:r>
              <a:rPr lang="en-GB" sz="1100" dirty="0">
                <a:latin typeface="Century Gothic" panose="020B0502020202020204" pitchFamily="34" charset="0"/>
              </a:rPr>
              <a:t>Quick quizzing- giving facts to answers questions.</a:t>
            </a:r>
          </a:p>
        </p:txBody>
      </p:sp>
      <p:sp>
        <p:nvSpPr>
          <p:cNvPr id="97" name="TextBox 96">
            <a:extLst>
              <a:ext uri="{FF2B5EF4-FFF2-40B4-BE49-F238E27FC236}">
                <a16:creationId xmlns:a16="http://schemas.microsoft.com/office/drawing/2014/main" id="{1138CD57-3452-4D30-AAA6-528BA4BBB1D1}"/>
              </a:ext>
            </a:extLst>
          </p:cNvPr>
          <p:cNvSpPr txBox="1"/>
          <p:nvPr/>
        </p:nvSpPr>
        <p:spPr>
          <a:xfrm>
            <a:off x="10534347" y="3480766"/>
            <a:ext cx="1693859" cy="769441"/>
          </a:xfrm>
          <a:prstGeom prst="rect">
            <a:avLst/>
          </a:prstGeom>
          <a:noFill/>
        </p:spPr>
        <p:txBody>
          <a:bodyPr wrap="square" rtlCol="0">
            <a:spAutoFit/>
          </a:bodyPr>
          <a:lstStyle/>
          <a:p>
            <a:r>
              <a:rPr lang="en-GB" sz="1100" dirty="0">
                <a:latin typeface="Century Gothic" panose="020B0502020202020204" pitchFamily="34" charset="0"/>
              </a:rPr>
              <a:t>Written application- longer written tasks, may be exam practice.</a:t>
            </a:r>
          </a:p>
        </p:txBody>
      </p:sp>
      <p:pic>
        <p:nvPicPr>
          <p:cNvPr id="98" name="Picture 97">
            <a:extLst>
              <a:ext uri="{FF2B5EF4-FFF2-40B4-BE49-F238E27FC236}">
                <a16:creationId xmlns:a16="http://schemas.microsoft.com/office/drawing/2014/main" id="{C473D02E-D5D6-4B0D-A6B8-7BABC562BF4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10214559" y="6116401"/>
            <a:ext cx="407831" cy="401784"/>
          </a:xfrm>
          <a:prstGeom prst="rect">
            <a:avLst/>
          </a:prstGeom>
          <a:solidFill>
            <a:schemeClr val="bg1"/>
          </a:solidFill>
        </p:spPr>
      </p:pic>
      <p:sp>
        <p:nvSpPr>
          <p:cNvPr id="99" name="TextBox 98">
            <a:extLst>
              <a:ext uri="{FF2B5EF4-FFF2-40B4-BE49-F238E27FC236}">
                <a16:creationId xmlns:a16="http://schemas.microsoft.com/office/drawing/2014/main" id="{5AB2A557-9654-4E86-8BA1-D712666813BE}"/>
              </a:ext>
            </a:extLst>
          </p:cNvPr>
          <p:cNvSpPr txBox="1"/>
          <p:nvPr/>
        </p:nvSpPr>
        <p:spPr>
          <a:xfrm>
            <a:off x="10539943" y="6019887"/>
            <a:ext cx="1632213" cy="769441"/>
          </a:xfrm>
          <a:prstGeom prst="rect">
            <a:avLst/>
          </a:prstGeom>
          <a:noFill/>
        </p:spPr>
        <p:txBody>
          <a:bodyPr wrap="square" rtlCol="0">
            <a:spAutoFit/>
          </a:bodyPr>
          <a:lstStyle/>
          <a:p>
            <a:r>
              <a:rPr lang="en-GB" sz="1100" dirty="0">
                <a:latin typeface="Century Gothic" panose="020B0502020202020204" pitchFamily="34" charset="0"/>
              </a:rPr>
              <a:t>Creative analysis- videos, audio, conversation topics etc.</a:t>
            </a:r>
          </a:p>
        </p:txBody>
      </p:sp>
      <p:sp>
        <p:nvSpPr>
          <p:cNvPr id="100" name="Rectangle 99">
            <a:extLst>
              <a:ext uri="{FF2B5EF4-FFF2-40B4-BE49-F238E27FC236}">
                <a16:creationId xmlns:a16="http://schemas.microsoft.com/office/drawing/2014/main" id="{69D622B5-B280-48C8-9A94-93DC101EF8A7}"/>
              </a:ext>
            </a:extLst>
          </p:cNvPr>
          <p:cNvSpPr/>
          <p:nvPr/>
        </p:nvSpPr>
        <p:spPr>
          <a:xfrm>
            <a:off x="10162864" y="1688060"/>
            <a:ext cx="1927536" cy="7355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01" name="Rectangle 100">
            <a:extLst>
              <a:ext uri="{FF2B5EF4-FFF2-40B4-BE49-F238E27FC236}">
                <a16:creationId xmlns:a16="http://schemas.microsoft.com/office/drawing/2014/main" id="{F7F8FCB0-1CD5-4EDD-8840-D663791691C5}"/>
              </a:ext>
            </a:extLst>
          </p:cNvPr>
          <p:cNvSpPr/>
          <p:nvPr/>
        </p:nvSpPr>
        <p:spPr>
          <a:xfrm>
            <a:off x="10162864" y="2481164"/>
            <a:ext cx="1927536" cy="911592"/>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02" name="Rectangle 101">
            <a:extLst>
              <a:ext uri="{FF2B5EF4-FFF2-40B4-BE49-F238E27FC236}">
                <a16:creationId xmlns:a16="http://schemas.microsoft.com/office/drawing/2014/main" id="{C3277F07-CBC8-4961-8FDA-89400B4DC57A}"/>
              </a:ext>
            </a:extLst>
          </p:cNvPr>
          <p:cNvSpPr/>
          <p:nvPr/>
        </p:nvSpPr>
        <p:spPr>
          <a:xfrm>
            <a:off x="10162864" y="3449614"/>
            <a:ext cx="1927536" cy="80059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103" name="Rectangle 102">
            <a:extLst>
              <a:ext uri="{FF2B5EF4-FFF2-40B4-BE49-F238E27FC236}">
                <a16:creationId xmlns:a16="http://schemas.microsoft.com/office/drawing/2014/main" id="{4E280950-15E6-427B-81B6-831F42424A55}"/>
              </a:ext>
            </a:extLst>
          </p:cNvPr>
          <p:cNvSpPr/>
          <p:nvPr/>
        </p:nvSpPr>
        <p:spPr>
          <a:xfrm>
            <a:off x="10164176" y="6036294"/>
            <a:ext cx="1927536" cy="75303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04" name="Rectangle 103">
            <a:extLst>
              <a:ext uri="{FF2B5EF4-FFF2-40B4-BE49-F238E27FC236}">
                <a16:creationId xmlns:a16="http://schemas.microsoft.com/office/drawing/2014/main" id="{BD12F4F3-D564-47D7-B6D2-1D9597A71AEC}"/>
              </a:ext>
            </a:extLst>
          </p:cNvPr>
          <p:cNvSpPr/>
          <p:nvPr/>
        </p:nvSpPr>
        <p:spPr>
          <a:xfrm>
            <a:off x="10168629" y="5324866"/>
            <a:ext cx="1927536" cy="64633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sp>
        <p:nvSpPr>
          <p:cNvPr id="105" name="Rectangle 104">
            <a:extLst>
              <a:ext uri="{FF2B5EF4-FFF2-40B4-BE49-F238E27FC236}">
                <a16:creationId xmlns:a16="http://schemas.microsoft.com/office/drawing/2014/main" id="{EF18F865-9027-46B4-9D2D-F56DF49661D5}"/>
              </a:ext>
            </a:extLst>
          </p:cNvPr>
          <p:cNvSpPr/>
          <p:nvPr/>
        </p:nvSpPr>
        <p:spPr>
          <a:xfrm>
            <a:off x="10162864" y="4338865"/>
            <a:ext cx="1927536" cy="909117"/>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a:p>
        </p:txBody>
      </p:sp>
      <p:pic>
        <p:nvPicPr>
          <p:cNvPr id="22" name="Picture 21">
            <a:extLst>
              <a:ext uri="{FF2B5EF4-FFF2-40B4-BE49-F238E27FC236}">
                <a16:creationId xmlns:a16="http://schemas.microsoft.com/office/drawing/2014/main" id="{E908B438-526B-4D26-A5A7-84F9C7F4DA68}"/>
              </a:ext>
            </a:extLst>
          </p:cNvPr>
          <p:cNvPicPr>
            <a:picLocks noChangeAspect="1"/>
          </p:cNvPicPr>
          <p:nvPr/>
        </p:nvPicPr>
        <p:blipFill>
          <a:blip r:embed="rId28">
            <a:extLst>
              <a:ext uri="{28A0092B-C50C-407E-A947-70E740481C1C}">
                <a14:useLocalDpi xmlns:a14="http://schemas.microsoft.com/office/drawing/2010/main" val="0"/>
              </a:ext>
              <a:ext uri="{837473B0-CC2E-450A-ABE3-18F120FF3D39}">
                <a1611:picAttrSrcUrl xmlns:a1611="http://schemas.microsoft.com/office/drawing/2016/11/main" r:id="rId29"/>
              </a:ext>
            </a:extLst>
          </a:blip>
          <a:stretch>
            <a:fillRect/>
          </a:stretch>
        </p:blipFill>
        <p:spPr>
          <a:xfrm>
            <a:off x="10196034" y="1230405"/>
            <a:ext cx="993535" cy="413326"/>
          </a:xfrm>
          <a:prstGeom prst="rect">
            <a:avLst/>
          </a:prstGeom>
        </p:spPr>
      </p:pic>
      <p:sp>
        <p:nvSpPr>
          <p:cNvPr id="24" name="TextBox 23">
            <a:extLst>
              <a:ext uri="{FF2B5EF4-FFF2-40B4-BE49-F238E27FC236}">
                <a16:creationId xmlns:a16="http://schemas.microsoft.com/office/drawing/2014/main" id="{B15CD74E-DF6E-4B80-B388-FDCE9E7F1420}"/>
              </a:ext>
            </a:extLst>
          </p:cNvPr>
          <p:cNvSpPr txBox="1"/>
          <p:nvPr/>
        </p:nvSpPr>
        <p:spPr>
          <a:xfrm>
            <a:off x="11272800" y="1230405"/>
            <a:ext cx="719682" cy="369332"/>
          </a:xfrm>
          <a:prstGeom prst="rect">
            <a:avLst/>
          </a:prstGeom>
          <a:noFill/>
        </p:spPr>
        <p:txBody>
          <a:bodyPr wrap="square" rtlCol="0">
            <a:spAutoFit/>
          </a:bodyPr>
          <a:lstStyle/>
          <a:p>
            <a:r>
              <a:rPr lang="en-GB" b="1" u="sng" dirty="0">
                <a:latin typeface="Century Gothic" panose="020B0502020202020204" pitchFamily="34" charset="0"/>
              </a:rPr>
              <a:t>Key:</a:t>
            </a:r>
          </a:p>
        </p:txBody>
      </p:sp>
      <p:pic>
        <p:nvPicPr>
          <p:cNvPr id="106" name="Picture 105">
            <a:extLst>
              <a:ext uri="{FF2B5EF4-FFF2-40B4-BE49-F238E27FC236}">
                <a16:creationId xmlns:a16="http://schemas.microsoft.com/office/drawing/2014/main" id="{2421E71E-BAFA-446E-947D-C04F968345B3}"/>
              </a:ext>
            </a:extLst>
          </p:cNvPr>
          <p:cNvPicPr/>
          <p:nvPr/>
        </p:nvPicPr>
        <p:blipFill rotWithShape="1">
          <a:blip r:embed="rId22">
            <a:extLst>
              <a:ext uri="{28A0092B-C50C-407E-A947-70E740481C1C}">
                <a14:useLocalDpi xmlns:a14="http://schemas.microsoft.com/office/drawing/2010/main" val="0"/>
              </a:ext>
            </a:extLst>
          </a:blip>
          <a:srcRect l="20751" t="54076" r="74442" b="36831"/>
          <a:stretch/>
        </p:blipFill>
        <p:spPr bwMode="auto">
          <a:xfrm>
            <a:off x="4252238" y="5322106"/>
            <a:ext cx="447675" cy="475615"/>
          </a:xfrm>
          <a:prstGeom prst="rect">
            <a:avLst/>
          </a:prstGeom>
          <a:noFill/>
          <a:ln>
            <a:noFill/>
          </a:ln>
          <a:extLst>
            <a:ext uri="{53640926-AAD7-44D8-BBD7-CCE9431645EC}">
              <a14:shadowObscured xmlns:a14="http://schemas.microsoft.com/office/drawing/2010/main"/>
            </a:ext>
          </a:extLst>
        </p:spPr>
      </p:pic>
      <p:pic>
        <p:nvPicPr>
          <p:cNvPr id="107" name="Picture 106">
            <a:extLst>
              <a:ext uri="{FF2B5EF4-FFF2-40B4-BE49-F238E27FC236}">
                <a16:creationId xmlns:a16="http://schemas.microsoft.com/office/drawing/2014/main" id="{401AD47A-84D6-47F7-A849-238A122AE06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2317239" y="5367817"/>
            <a:ext cx="438150" cy="401784"/>
          </a:xfrm>
          <a:prstGeom prst="rect">
            <a:avLst/>
          </a:prstGeom>
          <a:solidFill>
            <a:schemeClr val="bg1"/>
          </a:solidFill>
        </p:spPr>
      </p:pic>
      <p:sp>
        <p:nvSpPr>
          <p:cNvPr id="110" name="Rectangle 109">
            <a:extLst>
              <a:ext uri="{FF2B5EF4-FFF2-40B4-BE49-F238E27FC236}">
                <a16:creationId xmlns:a16="http://schemas.microsoft.com/office/drawing/2014/main" id="{51ED1C4A-FE33-4ED7-A2C6-292129AB84FF}"/>
              </a:ext>
            </a:extLst>
          </p:cNvPr>
          <p:cNvSpPr/>
          <p:nvPr/>
        </p:nvSpPr>
        <p:spPr>
          <a:xfrm>
            <a:off x="8073849" y="5705519"/>
            <a:ext cx="1958158" cy="938719"/>
          </a:xfrm>
          <a:prstGeom prst="rect">
            <a:avLst/>
          </a:prstGeom>
        </p:spPr>
        <p:txBody>
          <a:bodyPr wrap="square">
            <a:spAutoFit/>
          </a:bodyPr>
          <a:lstStyle/>
          <a:p>
            <a:r>
              <a:rPr lang="en-GB" sz="1100" dirty="0">
                <a:latin typeface="Century Gothic" panose="020B0502020202020204" pitchFamily="34" charset="0"/>
              </a:rPr>
              <a:t>Wounded Knee and subsequent massacre led to the end of the Indians on the Plains Watch the video clip then discuss.</a:t>
            </a:r>
          </a:p>
        </p:txBody>
      </p:sp>
      <p:pic>
        <p:nvPicPr>
          <p:cNvPr id="109" name="Picture 108">
            <a:extLst>
              <a:ext uri="{FF2B5EF4-FFF2-40B4-BE49-F238E27FC236}">
                <a16:creationId xmlns:a16="http://schemas.microsoft.com/office/drawing/2014/main" id="{8BFF50FC-AD91-47DF-8950-DB366F1E675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8157829" y="5367817"/>
            <a:ext cx="407831" cy="365605"/>
          </a:xfrm>
          <a:prstGeom prst="rect">
            <a:avLst/>
          </a:prstGeom>
          <a:solidFill>
            <a:schemeClr val="bg1"/>
          </a:solidFill>
        </p:spPr>
      </p:pic>
      <p:pic>
        <p:nvPicPr>
          <p:cNvPr id="111" name="Picture 110">
            <a:extLst>
              <a:ext uri="{FF2B5EF4-FFF2-40B4-BE49-F238E27FC236}">
                <a16:creationId xmlns:a16="http://schemas.microsoft.com/office/drawing/2014/main" id="{4A08EB09-324E-4253-A95B-EDBE268F0BA4}"/>
              </a:ext>
            </a:extLst>
          </p:cNvPr>
          <p:cNvPicPr/>
          <p:nvPr/>
        </p:nvPicPr>
        <p:blipFill rotWithShape="1">
          <a:blip r:embed="rId22">
            <a:extLst>
              <a:ext uri="{28A0092B-C50C-407E-A947-70E740481C1C}">
                <a14:useLocalDpi xmlns:a14="http://schemas.microsoft.com/office/drawing/2010/main" val="0"/>
              </a:ext>
            </a:extLst>
          </a:blip>
          <a:srcRect l="43249" t="54258" r="52456" b="37013"/>
          <a:stretch/>
        </p:blipFill>
        <p:spPr bwMode="auto">
          <a:xfrm>
            <a:off x="6220287" y="5344501"/>
            <a:ext cx="391013" cy="47561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324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9</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FEFE0277-A6AF-43CB-9D32-8FFA7D51C1AC}"/>
              </a:ext>
            </a:extLst>
          </p:cNvPr>
          <p:cNvSpPr/>
          <p:nvPr/>
        </p:nvSpPr>
        <p:spPr>
          <a:xfrm>
            <a:off x="707825" y="945724"/>
            <a:ext cx="10480931" cy="5632311"/>
          </a:xfrm>
          <a:prstGeom prst="rect">
            <a:avLst/>
          </a:prstGeom>
          <a:solidFill>
            <a:schemeClr val="accent1">
              <a:lumMod val="40000"/>
              <a:lumOff val="60000"/>
            </a:schemeClr>
          </a:solidFill>
          <a:ln w="38100">
            <a:solidFill>
              <a:schemeClr val="tx1"/>
            </a:solidFill>
          </a:ln>
        </p:spPr>
        <p:txBody>
          <a:bodyPr wrap="square">
            <a:spAutoFit/>
          </a:bodyPr>
          <a:lstStyle/>
          <a:p>
            <a:r>
              <a:rPr lang="en-GB" sz="2400" dirty="0">
                <a:latin typeface="Century Gothic" panose="020B0502020202020204" pitchFamily="34" charset="0"/>
              </a:rPr>
              <a:t>Create a revision tool (poster/mind map/ cards etc.) to show the differences culturally between the PI and the white settlers. </a:t>
            </a:r>
          </a:p>
          <a:p>
            <a:endParaRPr lang="en-GB" sz="2400" dirty="0">
              <a:latin typeface="Century Gothic" panose="020B0502020202020204" pitchFamily="34" charset="0"/>
            </a:endParaRPr>
          </a:p>
          <a:p>
            <a:r>
              <a:rPr lang="en-GB" sz="2400" b="1" u="sng" dirty="0">
                <a:latin typeface="Century Gothic" panose="020B0502020202020204" pitchFamily="34" charset="0"/>
              </a:rPr>
              <a:t>Compare</a:t>
            </a:r>
          </a:p>
          <a:p>
            <a:endParaRPr lang="en-GB" sz="2400" dirty="0">
              <a:latin typeface="Century Gothic" panose="020B0502020202020204" pitchFamily="34" charset="0"/>
            </a:endParaRPr>
          </a:p>
          <a:p>
            <a:r>
              <a:rPr lang="en-GB" sz="2400" dirty="0">
                <a:latin typeface="Century Gothic" panose="020B0502020202020204" pitchFamily="34" charset="0"/>
              </a:rPr>
              <a:t>Ensure you </a:t>
            </a:r>
            <a:r>
              <a:rPr lang="en-GB" sz="2400" b="1" u="sng" dirty="0">
                <a:solidFill>
                  <a:srgbClr val="FF0000"/>
                </a:solidFill>
                <a:latin typeface="Century Gothic" panose="020B0502020202020204" pitchFamily="34" charset="0"/>
              </a:rPr>
              <a:t>explain</a:t>
            </a:r>
            <a:r>
              <a:rPr lang="en-GB" sz="2400" dirty="0">
                <a:latin typeface="Century Gothic" panose="020B0502020202020204" pitchFamily="34" charset="0"/>
              </a:rPr>
              <a:t> why these cultural differences would lead to war.</a:t>
            </a:r>
          </a:p>
          <a:p>
            <a:endParaRPr lang="en-GB" sz="2400" b="1" u="sng" dirty="0">
              <a:latin typeface="Century Gothic" panose="020B0502020202020204" pitchFamily="34" charset="0"/>
            </a:endParaRPr>
          </a:p>
          <a:p>
            <a:r>
              <a:rPr lang="en-GB" sz="2400" dirty="0">
                <a:latin typeface="Century Gothic" panose="020B0502020202020204" pitchFamily="34" charset="0"/>
              </a:rPr>
              <a:t>Think about:</a:t>
            </a:r>
          </a:p>
          <a:p>
            <a:endParaRPr lang="en-GB" sz="2400" b="1" u="sng" dirty="0">
              <a:latin typeface="Century Gothic" panose="020B0502020202020204" pitchFamily="34" charset="0"/>
            </a:endParaRPr>
          </a:p>
          <a:p>
            <a:pPr marL="342900" indent="-342900">
              <a:buFont typeface="Arial" panose="020B0604020202020204" pitchFamily="34" charset="0"/>
              <a:buChar char="•"/>
            </a:pPr>
            <a:r>
              <a:rPr lang="en-GB" sz="2400" dirty="0">
                <a:latin typeface="Century Gothic" panose="020B0502020202020204" pitchFamily="34" charset="0"/>
              </a:rPr>
              <a:t>Leadership/organisation</a:t>
            </a:r>
          </a:p>
          <a:p>
            <a:pPr marL="342900" indent="-342900">
              <a:buFont typeface="Arial" panose="020B0604020202020204" pitchFamily="34" charset="0"/>
              <a:buChar char="•"/>
            </a:pPr>
            <a:r>
              <a:rPr lang="en-GB" sz="2400" dirty="0">
                <a:latin typeface="Century Gothic" panose="020B0502020202020204" pitchFamily="34" charset="0"/>
              </a:rPr>
              <a:t>Housing</a:t>
            </a:r>
          </a:p>
          <a:p>
            <a:pPr marL="342900" indent="-342900">
              <a:buFont typeface="Arial" panose="020B0604020202020204" pitchFamily="34" charset="0"/>
              <a:buChar char="•"/>
            </a:pPr>
            <a:r>
              <a:rPr lang="en-GB" sz="2400" dirty="0">
                <a:latin typeface="Century Gothic" panose="020B0502020202020204" pitchFamily="34" charset="0"/>
              </a:rPr>
              <a:t>Religion/ belief</a:t>
            </a:r>
          </a:p>
          <a:p>
            <a:pPr marL="342900" indent="-342900">
              <a:buFont typeface="Arial" panose="020B0604020202020204" pitchFamily="34" charset="0"/>
              <a:buChar char="•"/>
            </a:pPr>
            <a:r>
              <a:rPr lang="en-GB" sz="2400" dirty="0">
                <a:latin typeface="Century Gothic" panose="020B0502020202020204" pitchFamily="34" charset="0"/>
              </a:rPr>
              <a:t>Role of women</a:t>
            </a:r>
          </a:p>
          <a:p>
            <a:pPr marL="342900" indent="-342900">
              <a:buFont typeface="Arial" panose="020B0604020202020204" pitchFamily="34" charset="0"/>
              <a:buChar char="•"/>
            </a:pPr>
            <a:r>
              <a:rPr lang="en-GB" sz="2400" dirty="0">
                <a:latin typeface="Century Gothic" panose="020B0502020202020204" pitchFamily="34" charset="0"/>
              </a:rPr>
              <a:t>Warfare (how/why they fight)</a:t>
            </a:r>
          </a:p>
          <a:p>
            <a:pPr marL="342900" indent="-342900">
              <a:buFont typeface="Arial" panose="020B0604020202020204" pitchFamily="34" charset="0"/>
              <a:buChar char="•"/>
            </a:pPr>
            <a:r>
              <a:rPr lang="en-GB" sz="2400" dirty="0">
                <a:latin typeface="Century Gothic" panose="020B0502020202020204" pitchFamily="34" charset="0"/>
              </a:rPr>
              <a:t>Use of the land</a:t>
            </a:r>
            <a:endParaRPr lang="en-GB" sz="2400" dirty="0"/>
          </a:p>
        </p:txBody>
      </p:sp>
      <p:pic>
        <p:nvPicPr>
          <p:cNvPr id="6" name="Picture 5">
            <a:extLst>
              <a:ext uri="{FF2B5EF4-FFF2-40B4-BE49-F238E27FC236}">
                <a16:creationId xmlns:a16="http://schemas.microsoft.com/office/drawing/2014/main" id="{EFF61F59-0C03-4FE1-A050-D9DB654BDE71}"/>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525532" y="227002"/>
            <a:ext cx="447675" cy="4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7136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10</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graphicFrame>
        <p:nvGraphicFramePr>
          <p:cNvPr id="10" name="Table 9">
            <a:extLst>
              <a:ext uri="{FF2B5EF4-FFF2-40B4-BE49-F238E27FC236}">
                <a16:creationId xmlns:a16="http://schemas.microsoft.com/office/drawing/2014/main" id="{C983B458-31D6-4D02-BBCF-CC363181E62B}"/>
              </a:ext>
            </a:extLst>
          </p:cNvPr>
          <p:cNvGraphicFramePr>
            <a:graphicFrameLocks noGrp="1"/>
          </p:cNvGraphicFramePr>
          <p:nvPr>
            <p:extLst>
              <p:ext uri="{D42A27DB-BD31-4B8C-83A1-F6EECF244321}">
                <p14:modId xmlns:p14="http://schemas.microsoft.com/office/powerpoint/2010/main" val="2038079024"/>
              </p:ext>
            </p:extLst>
          </p:nvPr>
        </p:nvGraphicFramePr>
        <p:xfrm>
          <a:off x="719758" y="2044010"/>
          <a:ext cx="10752483" cy="4350132"/>
        </p:xfrm>
        <a:graphic>
          <a:graphicData uri="http://schemas.openxmlformats.org/drawingml/2006/table">
            <a:tbl>
              <a:tblPr firstRow="1" bandRow="1">
                <a:tableStyleId>{5940675A-B579-460E-94D1-54222C63F5DA}</a:tableStyleId>
              </a:tblPr>
              <a:tblGrid>
                <a:gridCol w="3584161">
                  <a:extLst>
                    <a:ext uri="{9D8B030D-6E8A-4147-A177-3AD203B41FA5}">
                      <a16:colId xmlns:a16="http://schemas.microsoft.com/office/drawing/2014/main" val="1418053744"/>
                    </a:ext>
                  </a:extLst>
                </a:gridCol>
                <a:gridCol w="3584161">
                  <a:extLst>
                    <a:ext uri="{9D8B030D-6E8A-4147-A177-3AD203B41FA5}">
                      <a16:colId xmlns:a16="http://schemas.microsoft.com/office/drawing/2014/main" val="1600453725"/>
                    </a:ext>
                  </a:extLst>
                </a:gridCol>
                <a:gridCol w="3584161">
                  <a:extLst>
                    <a:ext uri="{9D8B030D-6E8A-4147-A177-3AD203B41FA5}">
                      <a16:colId xmlns:a16="http://schemas.microsoft.com/office/drawing/2014/main" val="690827329"/>
                    </a:ext>
                  </a:extLst>
                </a:gridCol>
              </a:tblGrid>
              <a:tr h="370840">
                <a:tc>
                  <a:txBody>
                    <a:bodyPr/>
                    <a:lstStyle/>
                    <a:p>
                      <a:pPr>
                        <a:lnSpc>
                          <a:spcPct val="115000"/>
                        </a:lnSpc>
                        <a:spcAft>
                          <a:spcPts val="0"/>
                        </a:spcAft>
                      </a:pPr>
                      <a:r>
                        <a:rPr lang="en-GB" sz="1000" dirty="0">
                          <a:effectLst/>
                          <a:latin typeface="Century Gothic" panose="020B0502020202020204" pitchFamily="34" charset="0"/>
                        </a:rPr>
                        <a:t>1851: Fort Laramie Treaty</a:t>
                      </a:r>
                      <a:br>
                        <a:rPr lang="en-GB" sz="1000" dirty="0">
                          <a:effectLst/>
                          <a:latin typeface="Century Gothic" panose="020B0502020202020204" pitchFamily="34" charset="0"/>
                        </a:rPr>
                      </a:br>
                      <a:r>
                        <a:rPr lang="en-GB" sz="1000" dirty="0">
                          <a:effectLst/>
                          <a:latin typeface="Century Gothic" panose="020B0502020202020204" pitchFamily="34" charset="0"/>
                        </a:rPr>
                        <a:t>Indian Tribes agreed to stop attacking wagon trains on the Oregon Trail in return for permanent control of a long strip of land across the centre of the continent (PIF). The US government also promised to protect Indians.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1862: Little Crow’s War</a:t>
                      </a:r>
                      <a:br>
                        <a:rPr lang="en-GB" sz="1000" dirty="0">
                          <a:effectLst/>
                          <a:latin typeface="Century Gothic" panose="020B0502020202020204" pitchFamily="34" charset="0"/>
                        </a:rPr>
                      </a:br>
                      <a:r>
                        <a:rPr lang="en-GB" sz="1000" dirty="0">
                          <a:effectLst/>
                          <a:latin typeface="Century Gothic" panose="020B0502020202020204" pitchFamily="34" charset="0"/>
                        </a:rPr>
                        <a:t>Little Crow was the leader of the Santee Sioux. Due to a crop failure when pests devastated their crops, and a delay in the compensation payments, by August the tribe were starving. They attacked government warehouses, taking food and burning the buildings, before attacking the soldiers sent to deal with them. But the victory was only temporary. By October the war was over and the Santee Sioux were punished by being moved to a smaller reservation where their problems were made even worse by a lack of clean water. </a:t>
                      </a:r>
                      <a:br>
                        <a:rPr lang="en-GB" sz="1000" dirty="0">
                          <a:effectLst/>
                          <a:latin typeface="Century Gothic" panose="020B0502020202020204" pitchFamily="34" charset="0"/>
                        </a:rPr>
                      </a:b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1864: The Sand Creek Massacre</a:t>
                      </a:r>
                      <a:br>
                        <a:rPr lang="en-GB" sz="1000" dirty="0">
                          <a:effectLst/>
                          <a:latin typeface="Century Gothic" panose="020B0502020202020204" pitchFamily="34" charset="0"/>
                        </a:rPr>
                      </a:br>
                      <a:r>
                        <a:rPr lang="en-GB" sz="1000" dirty="0">
                          <a:effectLst/>
                          <a:latin typeface="Century Gothic" panose="020B0502020202020204" pitchFamily="34" charset="0"/>
                        </a:rPr>
                        <a:t>The Cheyenne, led by Black Kettle, suffered similar problem to the Santee Sioux from 1861 and began attacking wagon trains in their desperation for food. After three years of attacks, they finally agreed to meet government officials to come to an agreement. Unfortunately while these talks were going on, the army massacred 450 Indians in a dawn raid on their camp at Sand Creek, although it was covered in white flags of surrender. This led to the Cheyenne giving up their land claims in Colorado in return for land in Oklahoma.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extLst>
                  <a:ext uri="{0D108BD9-81ED-4DB2-BD59-A6C34878D82A}">
                    <a16:rowId xmlns:a16="http://schemas.microsoft.com/office/drawing/2014/main" val="3564159880"/>
                  </a:ext>
                </a:extLst>
              </a:tr>
              <a:tr h="370840">
                <a:tc>
                  <a:txBody>
                    <a:bodyPr/>
                    <a:lstStyle/>
                    <a:p>
                      <a:pPr>
                        <a:lnSpc>
                          <a:spcPct val="115000"/>
                        </a:lnSpc>
                        <a:spcAft>
                          <a:spcPts val="0"/>
                        </a:spcAft>
                      </a:pPr>
                      <a:r>
                        <a:rPr lang="en-GB" sz="1000" dirty="0">
                          <a:effectLst/>
                          <a:latin typeface="Century Gothic" panose="020B0502020202020204" pitchFamily="34" charset="0"/>
                        </a:rPr>
                        <a:t>1866-68: Red Cloud’s War </a:t>
                      </a:r>
                      <a:br>
                        <a:rPr lang="en-GB" sz="1000" dirty="0">
                          <a:effectLst/>
                          <a:latin typeface="Century Gothic" panose="020B0502020202020204" pitchFamily="34" charset="0"/>
                        </a:rPr>
                      </a:br>
                      <a:r>
                        <a:rPr lang="en-GB" sz="1000" dirty="0">
                          <a:effectLst/>
                          <a:latin typeface="Century Gothic" panose="020B0502020202020204" pitchFamily="34" charset="0"/>
                        </a:rPr>
                        <a:t>The discovery of gold in Montana led to the Bozeman trail being set up, so that miners could reach the gold fields. Unfortunately this new trail broke the Forty Laramie Treaty, as it crossed the Sioux hunting lands. Red Cloud, chief of the Lakota Sioux, along with Sitting Bull and Crazy Horse, attacked the wagon trains and the army was sent in to protect them. The Sioux adapted their tactics and fought through the winter. They stopped people using the Bozeman Trail and laid siege to the forts, trapping the army. Eventually the US government had to negotiate a new settlement.</a:t>
                      </a:r>
                      <a:br>
                        <a:rPr lang="en-GB" sz="1000" dirty="0">
                          <a:effectLst/>
                          <a:latin typeface="Century Gothic" panose="020B0502020202020204" pitchFamily="34" charset="0"/>
                        </a:rPr>
                      </a:b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1868: Fort Laramie Treaty</a:t>
                      </a:r>
                      <a:br>
                        <a:rPr lang="en-GB" sz="1000" dirty="0">
                          <a:effectLst/>
                          <a:latin typeface="Century Gothic" panose="020B0502020202020204" pitchFamily="34" charset="0"/>
                        </a:rPr>
                      </a:br>
                      <a:r>
                        <a:rPr lang="en-GB" sz="1000" dirty="0">
                          <a:effectLst/>
                          <a:latin typeface="Century Gothic" panose="020B0502020202020204" pitchFamily="34" charset="0"/>
                        </a:rPr>
                        <a:t>Following Red Cloud’s War, the government signed a Second Fort Laramie Treaty which created lots of smaller reservations for separate tribes. Red Cloud moved the Lakota Sioux to Dakota territory, around the Black Hills. He believed he had won. However, the smaller reservations brought more change to the way the Indians lived, and further broke down their society.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tc>
                  <a:txBody>
                    <a:bodyPr/>
                    <a:lstStyle/>
                    <a:p>
                      <a:pPr>
                        <a:lnSpc>
                          <a:spcPct val="115000"/>
                        </a:lnSpc>
                        <a:spcAft>
                          <a:spcPts val="0"/>
                        </a:spcAft>
                      </a:pPr>
                      <a:r>
                        <a:rPr lang="en-GB" sz="1000" dirty="0">
                          <a:effectLst/>
                          <a:latin typeface="Century Gothic" panose="020B0502020202020204" pitchFamily="34" charset="0"/>
                        </a:rPr>
                        <a:t>1874: Discovery of gold in the Black Hills</a:t>
                      </a:r>
                      <a:br>
                        <a:rPr lang="en-GB" sz="1000" dirty="0">
                          <a:effectLst/>
                          <a:latin typeface="Century Gothic" panose="020B0502020202020204" pitchFamily="34" charset="0"/>
                        </a:rPr>
                      </a:br>
                      <a:r>
                        <a:rPr lang="en-GB" sz="1000" dirty="0">
                          <a:effectLst/>
                          <a:latin typeface="Century Gothic" panose="020B0502020202020204" pitchFamily="34" charset="0"/>
                        </a:rPr>
                        <a:t>Huge gold reserves drew miners into the Black Hills. In doing so, they completely ignored the 1868 Fort Laramie Treaty. The government offered the Sioux money for the land, but no amount of money would have been enough to buy what the Sioux saw as the most sacred land on the continent. </a:t>
                      </a:r>
                      <a:endParaRPr lang="en-GB" sz="1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6625" marR="36625" marT="0" marB="0"/>
                </a:tc>
                <a:extLst>
                  <a:ext uri="{0D108BD9-81ED-4DB2-BD59-A6C34878D82A}">
                    <a16:rowId xmlns:a16="http://schemas.microsoft.com/office/drawing/2014/main" val="1727895384"/>
                  </a:ext>
                </a:extLst>
              </a:tr>
            </a:tbl>
          </a:graphicData>
        </a:graphic>
      </p:graphicFrame>
      <p:sp>
        <p:nvSpPr>
          <p:cNvPr id="11" name="Rectangle 10">
            <a:extLst>
              <a:ext uri="{FF2B5EF4-FFF2-40B4-BE49-F238E27FC236}">
                <a16:creationId xmlns:a16="http://schemas.microsoft.com/office/drawing/2014/main" id="{20AF3C2F-3041-48BB-8B57-70CEE6C2A8CF}"/>
              </a:ext>
            </a:extLst>
          </p:cNvPr>
          <p:cNvSpPr/>
          <p:nvPr/>
        </p:nvSpPr>
        <p:spPr>
          <a:xfrm>
            <a:off x="763243" y="748508"/>
            <a:ext cx="10480931" cy="116576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2000" dirty="0">
                <a:latin typeface="Century Gothic" panose="020B0502020202020204" pitchFamily="34" charset="0"/>
              </a:rPr>
              <a:t>Create one tweet for  each of the key events around the early Indian Wars. These are shown below. </a:t>
            </a:r>
          </a:p>
          <a:p>
            <a:pPr>
              <a:lnSpc>
                <a:spcPct val="107000"/>
              </a:lnSpc>
              <a:spcAft>
                <a:spcPts val="800"/>
              </a:spcAft>
            </a:pPr>
            <a:r>
              <a:rPr lang="en-GB" sz="2000" dirty="0">
                <a:latin typeface="Century Gothic" panose="020B0502020202020204" pitchFamily="34" charset="0"/>
              </a:rPr>
              <a:t>Ensure the tweet summarises the key </a:t>
            </a:r>
            <a:r>
              <a:rPr lang="en-GB" sz="2000" b="1" dirty="0">
                <a:latin typeface="Century Gothic" panose="020B0502020202020204" pitchFamily="34" charset="0"/>
              </a:rPr>
              <a:t>cause/event/consequences.</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F32853D4-B837-4AFB-A28E-72691876DB84}"/>
              </a:ext>
            </a:extLst>
          </p:cNvPr>
          <p:cNvPicPr/>
          <p:nvPr/>
        </p:nvPicPr>
        <p:blipFill rotWithShape="1">
          <a:blip r:embed="rId5">
            <a:extLst>
              <a:ext uri="{28A0092B-C50C-407E-A947-70E740481C1C}">
                <a14:useLocalDpi xmlns:a14="http://schemas.microsoft.com/office/drawing/2010/main" val="0"/>
              </a:ext>
            </a:extLst>
          </a:blip>
          <a:srcRect l="20751" t="54076" r="74442" b="36831"/>
          <a:stretch/>
        </p:blipFill>
        <p:spPr bwMode="auto">
          <a:xfrm>
            <a:off x="1634836" y="203200"/>
            <a:ext cx="447675" cy="475615"/>
          </a:xfrm>
          <a:prstGeom prst="rect">
            <a:avLst/>
          </a:prstGeom>
          <a:noFill/>
          <a:ln>
            <a:noFill/>
          </a:ln>
          <a:extLst>
            <a:ext uri="{53640926-AAD7-44D8-BBD7-CCE9431645EC}">
              <a14:shadowObscured xmlns:a14="http://schemas.microsoft.com/office/drawing/2010/main"/>
            </a:ext>
          </a:extLst>
        </p:spPr>
      </p:pic>
      <p:pic>
        <p:nvPicPr>
          <p:cNvPr id="13" name="Picture 2" descr="https://si0.twimg.com/profile_images/2284174758/v65oai7fxn47qv9nectx.png">
            <a:extLst>
              <a:ext uri="{FF2B5EF4-FFF2-40B4-BE49-F238E27FC236}">
                <a16:creationId xmlns:a16="http://schemas.microsoft.com/office/drawing/2014/main" id="{E4A7C43E-9D5B-4193-99C3-5112BB84CD25}"/>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0644694" y="557669"/>
            <a:ext cx="1655093" cy="16550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CB17ED0E-45E7-486C-A08E-AA6CA6D8A3C0}"/>
              </a:ext>
            </a:extLst>
          </p:cNvPr>
          <p:cNvSpPr txBox="1"/>
          <p:nvPr/>
        </p:nvSpPr>
        <p:spPr>
          <a:xfrm>
            <a:off x="5366326" y="5800660"/>
            <a:ext cx="5660487" cy="830997"/>
          </a:xfrm>
          <a:prstGeom prst="rect">
            <a:avLst/>
          </a:prstGeom>
          <a:solidFill>
            <a:schemeClr val="accent1">
              <a:lumMod val="75000"/>
            </a:schemeClr>
          </a:solidFill>
        </p:spPr>
        <p:txBody>
          <a:bodyPr wrap="square" rtlCol="0">
            <a:spAutoFit/>
          </a:bodyPr>
          <a:lstStyle/>
          <a:p>
            <a:r>
              <a:rPr lang="en-GB" sz="1600" b="1" dirty="0" err="1">
                <a:solidFill>
                  <a:srgbClr val="FFFF00"/>
                </a:solidFill>
                <a:latin typeface="Comic Sans MS" pitchFamily="66" charset="0"/>
              </a:rPr>
              <a:t>MsFeechan</a:t>
            </a:r>
            <a:r>
              <a:rPr lang="en-GB" sz="1600" b="1" dirty="0">
                <a:solidFill>
                  <a:srgbClr val="0070C0"/>
                </a:solidFill>
                <a:latin typeface="Comic Sans MS" pitchFamily="66" charset="0"/>
              </a:rPr>
              <a:t> </a:t>
            </a:r>
            <a:r>
              <a:rPr lang="en-GB" sz="1600" dirty="0">
                <a:latin typeface="Comic Sans MS" pitchFamily="66" charset="0"/>
              </a:rPr>
              <a:t>Lil Crow War 1862, starving tribe attack </a:t>
            </a:r>
            <a:r>
              <a:rPr lang="en-GB" sz="1600" dirty="0" err="1">
                <a:latin typeface="Comic Sans MS" pitchFamily="66" charset="0"/>
              </a:rPr>
              <a:t>gov</a:t>
            </a:r>
            <a:r>
              <a:rPr lang="en-GB" sz="1600" dirty="0">
                <a:latin typeface="Comic Sans MS" pitchFamily="66" charset="0"/>
              </a:rPr>
              <a:t> warehouses and soldiers take food. Put on smaller reservation as punishment </a:t>
            </a:r>
            <a:r>
              <a:rPr lang="en-GB" sz="1600" dirty="0">
                <a:solidFill>
                  <a:srgbClr val="FFFF00"/>
                </a:solidFill>
                <a:latin typeface="Comic Sans MS" pitchFamily="66" charset="0"/>
              </a:rPr>
              <a:t>#harsh</a:t>
            </a:r>
            <a:endParaRPr lang="en-GB" sz="1600" b="1" dirty="0">
              <a:solidFill>
                <a:srgbClr val="FFFF00"/>
              </a:solidFill>
              <a:latin typeface="Comic Sans MS" pitchFamily="66" charset="0"/>
            </a:endParaRPr>
          </a:p>
        </p:txBody>
      </p:sp>
      <p:pic>
        <p:nvPicPr>
          <p:cNvPr id="15" name="Picture 2" descr="http://t3.gstatic.com/images?q=tbn:ANd9GcSu3nMHMyNML2bYbITghoDLBH2ok-sgFn-kpL-KBOuLGPWYwJGQKJoQYw:www.mrmen.com/wp-content/uploads/2013/08/031.jpg">
            <a:hlinkClick r:id="rId8"/>
            <a:extLst>
              <a:ext uri="{FF2B5EF4-FFF2-40B4-BE49-F238E27FC236}">
                <a16:creationId xmlns:a16="http://schemas.microsoft.com/office/drawing/2014/main" id="{AB322537-DB58-4D2D-99D6-295994170A7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1401" y="5800660"/>
            <a:ext cx="1057275" cy="866776"/>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a:extLst>
              <a:ext uri="{FF2B5EF4-FFF2-40B4-BE49-F238E27FC236}">
                <a16:creationId xmlns:a16="http://schemas.microsoft.com/office/drawing/2014/main" id="{D60BBFDE-D830-4B69-B5C3-4C5BF649EA68}"/>
              </a:ext>
            </a:extLst>
          </p:cNvPr>
          <p:cNvSpPr/>
          <p:nvPr/>
        </p:nvSpPr>
        <p:spPr>
          <a:xfrm>
            <a:off x="4110183" y="5541818"/>
            <a:ext cx="659212" cy="4433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E.g.</a:t>
            </a:r>
          </a:p>
        </p:txBody>
      </p:sp>
    </p:spTree>
    <p:extLst>
      <p:ext uri="{BB962C8B-B14F-4D97-AF65-F5344CB8AC3E}">
        <p14:creationId xmlns:p14="http://schemas.microsoft.com/office/powerpoint/2010/main" val="2258703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11</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50368E0B-9611-4078-AAF1-78AE544A0F8C}"/>
              </a:ext>
            </a:extLst>
          </p:cNvPr>
          <p:cNvSpPr/>
          <p:nvPr/>
        </p:nvSpPr>
        <p:spPr>
          <a:xfrm>
            <a:off x="707825" y="945724"/>
            <a:ext cx="10480931" cy="4154984"/>
          </a:xfrm>
          <a:prstGeom prst="rect">
            <a:avLst/>
          </a:prstGeom>
          <a:solidFill>
            <a:schemeClr val="accent1">
              <a:lumMod val="40000"/>
              <a:lumOff val="60000"/>
            </a:schemeClr>
          </a:solidFill>
          <a:ln w="38100">
            <a:solidFill>
              <a:schemeClr val="tx1"/>
            </a:solidFill>
          </a:ln>
        </p:spPr>
        <p:txBody>
          <a:bodyPr wrap="square">
            <a:spAutoFit/>
          </a:bodyPr>
          <a:lstStyle/>
          <a:p>
            <a:r>
              <a:rPr lang="en-GB" sz="2400" dirty="0">
                <a:latin typeface="Century Gothic" panose="020B0502020202020204" pitchFamily="34" charset="0"/>
              </a:rPr>
              <a:t>Watch the video about Sand Creek Massacre. </a:t>
            </a:r>
          </a:p>
          <a:p>
            <a:endParaRPr lang="en-GB" sz="2400" dirty="0">
              <a:latin typeface="Century Gothic" panose="020B0502020202020204" pitchFamily="34" charset="0"/>
            </a:endParaRPr>
          </a:p>
          <a:p>
            <a:r>
              <a:rPr lang="en-GB" sz="2400" dirty="0">
                <a:latin typeface="Century Gothic" panose="020B0502020202020204" pitchFamily="34" charset="0"/>
              </a:rPr>
              <a:t>Create a visual representation showing the: </a:t>
            </a:r>
          </a:p>
          <a:p>
            <a:endParaRPr lang="en-GB" sz="2400" dirty="0">
              <a:latin typeface="Century Gothic" panose="020B0502020202020204" pitchFamily="34" charset="0"/>
            </a:endParaRPr>
          </a:p>
          <a:p>
            <a:pPr marL="342900" indent="-342900">
              <a:buFont typeface="Arial" panose="020B0604020202020204" pitchFamily="34" charset="0"/>
              <a:buChar char="•"/>
            </a:pPr>
            <a:r>
              <a:rPr lang="en-GB" sz="2400" b="1" u="sng" dirty="0">
                <a:solidFill>
                  <a:srgbClr val="FFFF00"/>
                </a:solidFill>
                <a:latin typeface="Century Gothic" panose="020B0502020202020204" pitchFamily="34" charset="0"/>
              </a:rPr>
              <a:t>causes</a:t>
            </a:r>
            <a:r>
              <a:rPr lang="en-GB" sz="2400" dirty="0">
                <a:latin typeface="Century Gothic" panose="020B0502020202020204" pitchFamily="34" charset="0"/>
              </a:rPr>
              <a:t> (what started the massacre)</a:t>
            </a:r>
          </a:p>
          <a:p>
            <a:pPr marL="342900" indent="-342900">
              <a:buFont typeface="Arial" panose="020B0604020202020204" pitchFamily="34" charset="0"/>
              <a:buChar char="•"/>
            </a:pPr>
            <a:r>
              <a:rPr lang="en-GB" sz="2400" b="1" u="sng" dirty="0">
                <a:solidFill>
                  <a:srgbClr val="FF0000"/>
                </a:solidFill>
                <a:latin typeface="Century Gothic" panose="020B0502020202020204" pitchFamily="34" charset="0"/>
              </a:rPr>
              <a:t>events</a:t>
            </a:r>
            <a:r>
              <a:rPr lang="en-GB" sz="2400" dirty="0">
                <a:latin typeface="Century Gothic" panose="020B0502020202020204" pitchFamily="34" charset="0"/>
              </a:rPr>
              <a:t> (what happened)</a:t>
            </a:r>
          </a:p>
          <a:p>
            <a:pPr marL="342900" indent="-342900">
              <a:buFont typeface="Arial" panose="020B0604020202020204" pitchFamily="34" charset="0"/>
              <a:buChar char="•"/>
            </a:pPr>
            <a:r>
              <a:rPr lang="en-GB" sz="2400" b="1" u="sng" dirty="0">
                <a:solidFill>
                  <a:schemeClr val="accent4">
                    <a:lumMod val="40000"/>
                    <a:lumOff val="60000"/>
                  </a:schemeClr>
                </a:solidFill>
                <a:latin typeface="Century Gothic" panose="020B0502020202020204" pitchFamily="34" charset="0"/>
              </a:rPr>
              <a:t>consequences</a:t>
            </a:r>
            <a:r>
              <a:rPr lang="en-GB" sz="2400" dirty="0">
                <a:latin typeface="Century Gothic" panose="020B0502020202020204" pitchFamily="34" charset="0"/>
              </a:rPr>
              <a:t> (what was the result- did anything change?)</a:t>
            </a:r>
          </a:p>
          <a:p>
            <a:endParaRPr lang="en-GB" sz="2400" dirty="0">
              <a:solidFill>
                <a:srgbClr val="FFFF00"/>
              </a:solidFill>
              <a:latin typeface="Century Gothic" panose="020B0502020202020204" pitchFamily="34" charset="0"/>
            </a:endParaRPr>
          </a:p>
          <a:p>
            <a:r>
              <a:rPr lang="en-GB" sz="2400" dirty="0">
                <a:latin typeface="Century Gothic" panose="020B0502020202020204" pitchFamily="34" charset="0"/>
              </a:rPr>
              <a:t>Limit your use of words.</a:t>
            </a:r>
          </a:p>
          <a:p>
            <a:endParaRPr lang="en-GB" sz="2400" dirty="0">
              <a:latin typeface="Century Gothic" panose="020B0502020202020204" pitchFamily="34" charset="0"/>
            </a:endParaRPr>
          </a:p>
          <a:p>
            <a:r>
              <a:rPr lang="en-GB" sz="2400" dirty="0">
                <a:latin typeface="Century Gothic" panose="020B0502020202020204" pitchFamily="34" charset="0"/>
              </a:rPr>
              <a:t>It can be a story board, mind map, poster, interpretive piece.</a:t>
            </a:r>
          </a:p>
        </p:txBody>
      </p:sp>
      <p:pic>
        <p:nvPicPr>
          <p:cNvPr id="6" name="Picture 5">
            <a:extLst>
              <a:ext uri="{FF2B5EF4-FFF2-40B4-BE49-F238E27FC236}">
                <a16:creationId xmlns:a16="http://schemas.microsoft.com/office/drawing/2014/main" id="{0029EFB9-C6A3-4DBC-8789-D6F6D1E76783}"/>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778065" y="464810"/>
            <a:ext cx="2410691" cy="2376791"/>
          </a:xfrm>
          <a:prstGeom prst="rect">
            <a:avLst/>
          </a:prstGeom>
        </p:spPr>
      </p:pic>
      <p:pic>
        <p:nvPicPr>
          <p:cNvPr id="7" name="Picture 6">
            <a:extLst>
              <a:ext uri="{FF2B5EF4-FFF2-40B4-BE49-F238E27FC236}">
                <a16:creationId xmlns:a16="http://schemas.microsoft.com/office/drawing/2014/main" id="{50DEDC83-7B90-4CA9-8E60-ED2D639CB046}"/>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flipH="1">
            <a:off x="1634836" y="263918"/>
            <a:ext cx="438150" cy="401784"/>
          </a:xfrm>
          <a:prstGeom prst="rect">
            <a:avLst/>
          </a:prstGeom>
          <a:solidFill>
            <a:schemeClr val="bg1"/>
          </a:solidFill>
        </p:spPr>
      </p:pic>
      <p:sp>
        <p:nvSpPr>
          <p:cNvPr id="8" name="Rectangle 7">
            <a:extLst>
              <a:ext uri="{FF2B5EF4-FFF2-40B4-BE49-F238E27FC236}">
                <a16:creationId xmlns:a16="http://schemas.microsoft.com/office/drawing/2014/main" id="{BD128BB1-21CE-4EF2-B67D-28CCC00A9D82}"/>
              </a:ext>
            </a:extLst>
          </p:cNvPr>
          <p:cNvSpPr/>
          <p:nvPr/>
        </p:nvSpPr>
        <p:spPr>
          <a:xfrm>
            <a:off x="3057236" y="5716196"/>
            <a:ext cx="5334922" cy="392159"/>
          </a:xfrm>
          <a:prstGeom prst="rect">
            <a:avLst/>
          </a:prstGeom>
        </p:spPr>
        <p:txBody>
          <a:bodyPr wrap="none">
            <a:spAutoFit/>
          </a:bodyPr>
          <a:lstStyle/>
          <a:p>
            <a:pPr marL="457200">
              <a:lnSpc>
                <a:spcPct val="115000"/>
              </a:lnSpc>
              <a:spcAft>
                <a:spcPts val="10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9"/>
              </a:rPr>
              <a:t>https://www.youtube.com/watch?v=mvDl2dSSv-g</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6524ADC2-5022-4BCD-82AF-B799023A52B0}"/>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2925546" y="5444831"/>
            <a:ext cx="519973" cy="817424"/>
          </a:xfrm>
          <a:prstGeom prst="rect">
            <a:avLst/>
          </a:prstGeom>
        </p:spPr>
      </p:pic>
    </p:spTree>
    <p:extLst>
      <p:ext uri="{BB962C8B-B14F-4D97-AF65-F5344CB8AC3E}">
        <p14:creationId xmlns:p14="http://schemas.microsoft.com/office/powerpoint/2010/main" val="2580333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a:extLst>
              <a:ext uri="{FF2B5EF4-FFF2-40B4-BE49-F238E27FC236}">
                <a16:creationId xmlns:a16="http://schemas.microsoft.com/office/drawing/2014/main" id="{1045BFB7-BB60-4BBD-BA9F-185AD9F7DE48}"/>
              </a:ext>
            </a:extLst>
          </p:cNvPr>
          <p:cNvSpPr txBox="1">
            <a:spLocks noChangeArrowheads="1"/>
          </p:cNvSpPr>
          <p:nvPr/>
        </p:nvSpPr>
        <p:spPr bwMode="auto">
          <a:xfrm>
            <a:off x="2840181" y="270379"/>
            <a:ext cx="8894619" cy="3152851"/>
          </a:xfrm>
          <a:prstGeom prst="rect">
            <a:avLst/>
          </a:prstGeom>
          <a:solidFill>
            <a:schemeClr val="accent1">
              <a:lumMod val="40000"/>
              <a:lumOff val="60000"/>
            </a:schemeClr>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The well-worn story of the ambush is built on variations of the infamous declaration attributed to Fetterman: ‘With eighty men I could ride through the entire Sioux nation.’ Citing the doomed officer’s ‘reckless boasts’, historians and popular authors have created a lasting but inaccurate image of an arrogant buffoon so disdainful of the Plains Indians’ military skills that he disobeyed his commander’s orders and led his men to their deaths… </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Letters and memoirs by Fetterman’s fellow soldiers universally describe him as an excellent officer, a chivalrous gentleman, and a compassionate superior who commanded devout loyalty from his men. His substantial military record shows him to have been a man with outstanding leadership skills both in battle and in administration and an officer who was thoroughly indoctrinated in the military code of conduct.</a:t>
            </a: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1400" dirty="0">
              <a:solidFill>
                <a:srgbClr val="000000"/>
              </a:solidFill>
              <a:latin typeface="Century Gothic" panose="020B050202020202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Interpretation A:</a:t>
            </a:r>
            <a:r>
              <a:rPr kumimoji="0" lang="en-US" altLang="en-US" sz="1400" b="0"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Shannon Smith </a:t>
            </a:r>
            <a:r>
              <a:rPr kumimoji="0" lang="en-US" altLang="en-US" sz="1400" b="0" i="1" u="none" strike="noStrike" cap="none" normalizeH="0" baseline="0" dirty="0" err="1">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Calitri</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from her article ‘Give Me Eighty Men: Shattering the Myth of Fetterman Massacre’, published in 2004.</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p:txBody>
      </p:sp>
      <p:sp>
        <p:nvSpPr>
          <p:cNvPr id="8" name="Text Box 4">
            <a:extLst>
              <a:ext uri="{FF2B5EF4-FFF2-40B4-BE49-F238E27FC236}">
                <a16:creationId xmlns:a16="http://schemas.microsoft.com/office/drawing/2014/main" id="{336865CE-21FD-4E8E-B941-E43EAA1AB6FD}"/>
              </a:ext>
            </a:extLst>
          </p:cNvPr>
          <p:cNvSpPr txBox="1">
            <a:spLocks noChangeArrowheads="1"/>
          </p:cNvSpPr>
          <p:nvPr/>
        </p:nvSpPr>
        <p:spPr bwMode="auto">
          <a:xfrm>
            <a:off x="2840180" y="3611210"/>
            <a:ext cx="8894619" cy="2543175"/>
          </a:xfrm>
          <a:prstGeom prst="rect">
            <a:avLst/>
          </a:prstGeom>
          <a:solidFill>
            <a:schemeClr val="accent1">
              <a:lumMod val="20000"/>
              <a:lumOff val="80000"/>
            </a:schemeClr>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Almost as soon as the wood cutters reached the pine woods, a small group of Indians rode to the attack. Carrington had prepared a relief party of seventy-nine men, mixed cavalry and infantry, giving the command to the same cautious officer who had led the pursuit on December 19. It was a wise choice, but just as the troops were about the leave the fort Captain Fetterman caught Carrington’s arm and demanded that he be given command, as he was the senior officer next to Carrington himself at the fort. Carrington acquiesced, with obvious misgivings, as he gave Fetterman a cautious written order. ‘Support the wood train. Relieve it and report to me. Do not engage or pursue Indians at its expense. Under no circumstances pursue over the ridge, that is Lodge Trail Ridge.’ So worried was Carrington about Fetterman, in fact, the he twice verbally repeated the order not to pursue beyond Lodge Trail Ridge.</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Interpretation B:</a:t>
            </a:r>
            <a:r>
              <a:rPr kumimoji="0" lang="en-US" altLang="en-US" sz="1400" b="0" i="0" u="sng"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 </a:t>
            </a:r>
            <a:r>
              <a:rPr kumimoji="0" lang="en-US" altLang="en-US" sz="1400" b="0" i="1" u="none" strike="noStrike" cap="none" normalizeH="0" baseline="0" dirty="0">
                <a:ln>
                  <a:noFill/>
                </a:ln>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Stephen E. Ambrose, from his book ‘Crazy Horse and Custer’, published in 1975.</a:t>
            </a:r>
            <a:endParaRPr kumimoji="0" lang="en-US" altLang="en-US" sz="1400" b="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12</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 Box 2">
            <a:extLst>
              <a:ext uri="{FF2B5EF4-FFF2-40B4-BE49-F238E27FC236}">
                <a16:creationId xmlns:a16="http://schemas.microsoft.com/office/drawing/2014/main" id="{65DCC4BE-3344-4B00-974D-3CB98E967112}"/>
              </a:ext>
            </a:extLst>
          </p:cNvPr>
          <p:cNvSpPr txBox="1">
            <a:spLocks noChangeArrowheads="1"/>
          </p:cNvSpPr>
          <p:nvPr/>
        </p:nvSpPr>
        <p:spPr bwMode="auto">
          <a:xfrm>
            <a:off x="341747" y="2300168"/>
            <a:ext cx="2200275" cy="1636664"/>
          </a:xfrm>
          <a:prstGeom prst="rect">
            <a:avLst/>
          </a:prstGeom>
          <a:solidFill>
            <a:srgbClr val="00B05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2. </a:t>
            </a:r>
            <a:r>
              <a:rPr kumimoji="0" lang="en-US" altLang="en-US" sz="1600" b="1" i="0"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Is Interpretation A positive or negative about Fetterman? Explain what has led you to this conclusion.</a:t>
            </a:r>
            <a:endParaRPr kumimoji="0" lang="en-US" altLang="en-US" sz="3600" b="0" i="0" strike="noStrike" cap="none" normalizeH="0" baseline="0" dirty="0">
              <a:ln>
                <a:noFill/>
              </a:ln>
              <a:solidFill>
                <a:schemeClr val="tx1"/>
              </a:solidFill>
              <a:effectLst/>
              <a:latin typeface="Century Gothic" panose="020B0502020202020204" pitchFamily="34" charset="0"/>
            </a:endParaRPr>
          </a:p>
        </p:txBody>
      </p:sp>
      <p:sp>
        <p:nvSpPr>
          <p:cNvPr id="6" name="Text Box 1">
            <a:extLst>
              <a:ext uri="{FF2B5EF4-FFF2-40B4-BE49-F238E27FC236}">
                <a16:creationId xmlns:a16="http://schemas.microsoft.com/office/drawing/2014/main" id="{0ACE4676-C615-42D5-A367-05974DC9415E}"/>
              </a:ext>
            </a:extLst>
          </p:cNvPr>
          <p:cNvSpPr txBox="1">
            <a:spLocks noChangeArrowheads="1"/>
          </p:cNvSpPr>
          <p:nvPr/>
        </p:nvSpPr>
        <p:spPr bwMode="auto">
          <a:xfrm>
            <a:off x="341746" y="4217621"/>
            <a:ext cx="2200275" cy="1689174"/>
          </a:xfrm>
          <a:prstGeom prst="rect">
            <a:avLst/>
          </a:prstGeom>
          <a:solidFill>
            <a:srgbClr val="FFC00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3. Is Interpretation B positive or negative about Fetterman? Explain what has led you to this conclusion.</a:t>
            </a:r>
            <a:endParaRPr kumimoji="0" lang="en-US" altLang="en-US" sz="3600" b="0" i="0" u="none" strike="noStrike" cap="none" normalizeH="0" baseline="0" dirty="0">
              <a:ln>
                <a:noFill/>
              </a:ln>
              <a:solidFill>
                <a:schemeClr val="tx1"/>
              </a:solidFill>
              <a:effectLst/>
              <a:latin typeface="Century Gothic" panose="020B0502020202020204" pitchFamily="34" charset="0"/>
            </a:endParaRPr>
          </a:p>
        </p:txBody>
      </p:sp>
      <p:sp>
        <p:nvSpPr>
          <p:cNvPr id="9" name="Rectangle 5">
            <a:extLst>
              <a:ext uri="{FF2B5EF4-FFF2-40B4-BE49-F238E27FC236}">
                <a16:creationId xmlns:a16="http://schemas.microsoft.com/office/drawing/2014/main" id="{1EF1DA58-84E4-4ED8-A3B5-8EA6644A3F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8">
            <a:extLst>
              <a:ext uri="{FF2B5EF4-FFF2-40B4-BE49-F238E27FC236}">
                <a16:creationId xmlns:a16="http://schemas.microsoft.com/office/drawing/2014/main" id="{ECA73D4B-5111-4BFA-9CF3-14C6E0ADE1E9}"/>
              </a:ext>
            </a:extLst>
          </p:cNvPr>
          <p:cNvSpPr>
            <a:spLocks noChangeArrowheads="1"/>
          </p:cNvSpPr>
          <p:nvPr/>
        </p:nvSpPr>
        <p:spPr bwMode="auto">
          <a:xfrm>
            <a:off x="341747" y="1183620"/>
            <a:ext cx="2200275" cy="830997"/>
          </a:xfrm>
          <a:prstGeom prst="rect">
            <a:avLst/>
          </a:prstGeom>
          <a:solidFill>
            <a:srgbClr val="00B0F0"/>
          </a:solidFill>
          <a:ln w="38100">
            <a:solidFill>
              <a:schemeClr val="tx1"/>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1. Highlight</a:t>
            </a:r>
            <a:r>
              <a:rPr kumimoji="0" lang="en-GB" altLang="en-US" sz="1600" b="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any </a:t>
            </a:r>
            <a:r>
              <a:rPr kumimoji="0" lang="en-GB" altLang="en-US" sz="1600" b="1" i="0" u="sng"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keywords</a:t>
            </a:r>
            <a:r>
              <a:rPr kumimoji="0" lang="en-GB" altLang="en-US" sz="1600" b="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in the text.</a:t>
            </a:r>
            <a:endParaRPr kumimoji="0" lang="en-GB" altLang="en-US" sz="2400" b="0" i="0" u="none" strike="noStrike" cap="none" normalizeH="0" baseline="0" dirty="0">
              <a:ln>
                <a:noFill/>
              </a:ln>
              <a:solidFill>
                <a:schemeClr val="tx1"/>
              </a:solidFill>
              <a:effectLst/>
              <a:latin typeface="Century Gothic" panose="020B0502020202020204" pitchFamily="34" charset="0"/>
            </a:endParaRPr>
          </a:p>
        </p:txBody>
      </p:sp>
      <p:sp>
        <p:nvSpPr>
          <p:cNvPr id="11" name="Rectangle 11">
            <a:extLst>
              <a:ext uri="{FF2B5EF4-FFF2-40B4-BE49-F238E27FC236}">
                <a16:creationId xmlns:a16="http://schemas.microsoft.com/office/drawing/2014/main" id="{7751AD14-4345-44D6-A7AB-4B61CF61CE10}"/>
              </a:ext>
            </a:extLst>
          </p:cNvPr>
          <p:cNvSpPr>
            <a:spLocks noChangeArrowheads="1"/>
          </p:cNvSpPr>
          <p:nvPr/>
        </p:nvSpPr>
        <p:spPr bwMode="auto">
          <a:xfrm>
            <a:off x="457200" y="914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2" name="Picture 11">
            <a:extLst>
              <a:ext uri="{FF2B5EF4-FFF2-40B4-BE49-F238E27FC236}">
                <a16:creationId xmlns:a16="http://schemas.microsoft.com/office/drawing/2014/main" id="{960FDBC9-9C22-4B1D-93FA-7936DF35EE1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634836" y="241598"/>
            <a:ext cx="454863" cy="475615"/>
          </a:xfrm>
          <a:prstGeom prst="rect">
            <a:avLst/>
          </a:prstGeom>
          <a:solidFill>
            <a:schemeClr val="bg1"/>
          </a:solidFill>
        </p:spPr>
      </p:pic>
    </p:spTree>
    <p:extLst>
      <p:ext uri="{BB962C8B-B14F-4D97-AF65-F5344CB8AC3E}">
        <p14:creationId xmlns:p14="http://schemas.microsoft.com/office/powerpoint/2010/main" val="623462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13</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Box 4">
            <a:extLst>
              <a:ext uri="{FF2B5EF4-FFF2-40B4-BE49-F238E27FC236}">
                <a16:creationId xmlns:a16="http://schemas.microsoft.com/office/drawing/2014/main" id="{04BF93FB-D8F5-4412-9039-0D1F23156D46}"/>
              </a:ext>
            </a:extLst>
          </p:cNvPr>
          <p:cNvSpPr txBox="1"/>
          <p:nvPr/>
        </p:nvSpPr>
        <p:spPr>
          <a:xfrm>
            <a:off x="498763" y="979055"/>
            <a:ext cx="11231418" cy="4801314"/>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a:t>
            </a:r>
            <a:r>
              <a:rPr lang="en-GB" sz="2000" b="1" u="sng" dirty="0">
                <a:latin typeface="Century Gothic" panose="020B0502020202020204" pitchFamily="34" charset="0"/>
              </a:rPr>
              <a:t>‘early wars’ </a:t>
            </a:r>
            <a:r>
              <a:rPr lang="en-GB" dirty="0">
                <a:latin typeface="Century Gothic" panose="020B0502020202020204" pitchFamily="34" charset="0"/>
              </a:rPr>
              <a:t>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AutoNum type="arabicPeriod"/>
            </a:pPr>
            <a:r>
              <a:rPr lang="en-GB" dirty="0">
                <a:latin typeface="Century Gothic" panose="020B0502020202020204" pitchFamily="34" charset="0"/>
              </a:rPr>
              <a:t>When was the first Fort Laramie Treaty?</a:t>
            </a:r>
          </a:p>
          <a:p>
            <a:pPr marL="342900" indent="-342900">
              <a:buAutoNum type="arabicPeriod"/>
            </a:pPr>
            <a:r>
              <a:rPr lang="en-GB" dirty="0">
                <a:solidFill>
                  <a:srgbClr val="FF0000"/>
                </a:solidFill>
                <a:latin typeface="Century Gothic" panose="020B0502020202020204" pitchFamily="34" charset="0"/>
              </a:rPr>
              <a:t>In the First Fort Laramie Treaty what trail did PI agree to stop attacking wagon trains on?</a:t>
            </a:r>
          </a:p>
          <a:p>
            <a:pPr marL="342900" indent="-342900">
              <a:buAutoNum type="arabicPeriod"/>
            </a:pPr>
            <a:r>
              <a:rPr lang="en-GB" dirty="0">
                <a:latin typeface="Century Gothic" panose="020B0502020202020204" pitchFamily="34" charset="0"/>
              </a:rPr>
              <a:t>Which tribe was Little Crow leader of?</a:t>
            </a:r>
          </a:p>
          <a:p>
            <a:pPr marL="342900" indent="-342900">
              <a:buAutoNum type="arabicPeriod"/>
            </a:pPr>
            <a:r>
              <a:rPr lang="en-GB" dirty="0">
                <a:solidFill>
                  <a:srgbClr val="FF0000"/>
                </a:solidFill>
                <a:latin typeface="Century Gothic" panose="020B0502020202020204" pitchFamily="34" charset="0"/>
              </a:rPr>
              <a:t>Why did Little Crow and his people attack government warehouses?</a:t>
            </a:r>
          </a:p>
          <a:p>
            <a:pPr marL="342900" indent="-342900">
              <a:buAutoNum type="arabicPeriod"/>
            </a:pPr>
            <a:r>
              <a:rPr lang="en-GB" dirty="0">
                <a:latin typeface="Century Gothic" panose="020B0502020202020204" pitchFamily="34" charset="0"/>
              </a:rPr>
              <a:t>What </a:t>
            </a:r>
            <a:r>
              <a:rPr lang="en-GB" b="1" dirty="0">
                <a:latin typeface="Century Gothic" panose="020B0502020202020204" pitchFamily="34" charset="0"/>
              </a:rPr>
              <a:t>R</a:t>
            </a:r>
            <a:r>
              <a:rPr lang="en-GB" dirty="0">
                <a:latin typeface="Century Gothic" panose="020B0502020202020204" pitchFamily="34" charset="0"/>
              </a:rPr>
              <a:t> were areas that the Us government restricted bands and tribes of PI to?</a:t>
            </a:r>
          </a:p>
          <a:p>
            <a:pPr marL="342900" indent="-342900">
              <a:buAutoNum type="arabicPeriod"/>
            </a:pPr>
            <a:r>
              <a:rPr lang="en-GB" dirty="0">
                <a:solidFill>
                  <a:srgbClr val="FF0000"/>
                </a:solidFill>
                <a:latin typeface="Century Gothic" panose="020B0502020202020204" pitchFamily="34" charset="0"/>
              </a:rPr>
              <a:t>Who was the army leader who took his troops to Sand Creek to attack the Pi?</a:t>
            </a:r>
          </a:p>
          <a:p>
            <a:pPr marL="342900" indent="-342900">
              <a:buAutoNum type="arabicPeriod"/>
            </a:pPr>
            <a:r>
              <a:rPr lang="en-GB" dirty="0">
                <a:latin typeface="Century Gothic" panose="020B0502020202020204" pitchFamily="34" charset="0"/>
              </a:rPr>
              <a:t>Which tribe were attacked at Sand Creek?</a:t>
            </a:r>
          </a:p>
          <a:p>
            <a:pPr marL="342900" indent="-342900">
              <a:buAutoNum type="arabicPeriod"/>
            </a:pPr>
            <a:r>
              <a:rPr lang="en-GB" dirty="0">
                <a:solidFill>
                  <a:srgbClr val="FF0000"/>
                </a:solidFill>
                <a:latin typeface="Century Gothic" panose="020B0502020202020204" pitchFamily="34" charset="0"/>
              </a:rPr>
              <a:t>What did the Bozeman trail cut through- meaning it was breaking the Fort Laramie Treaty?</a:t>
            </a:r>
          </a:p>
          <a:p>
            <a:pPr marL="342900" indent="-342900">
              <a:buAutoNum type="arabicPeriod"/>
            </a:pPr>
            <a:r>
              <a:rPr lang="en-GB" dirty="0">
                <a:latin typeface="Century Gothic" panose="020B0502020202020204" pitchFamily="34" charset="0"/>
              </a:rPr>
              <a:t>Which famous military leader led his men into a PI ambush which led to the death of them all in 1866?</a:t>
            </a:r>
          </a:p>
          <a:p>
            <a:pPr marL="342900" indent="-342900">
              <a:buAutoNum type="arabicPeriod"/>
            </a:pPr>
            <a:r>
              <a:rPr lang="en-GB" dirty="0">
                <a:solidFill>
                  <a:srgbClr val="FF0000"/>
                </a:solidFill>
                <a:latin typeface="Century Gothic" panose="020B0502020202020204" pitchFamily="34" charset="0"/>
              </a:rPr>
              <a:t>When was the second Fort Laramie Treaty signed?</a:t>
            </a:r>
          </a:p>
          <a:p>
            <a:pPr marL="342900" indent="-342900">
              <a:buAutoNum type="arabicPeriod"/>
            </a:pPr>
            <a:r>
              <a:rPr lang="en-GB" dirty="0">
                <a:latin typeface="Century Gothic" panose="020B0502020202020204" pitchFamily="34" charset="0"/>
              </a:rPr>
              <a:t>What was discovered in the Black Hills by the settlers in 1874?</a:t>
            </a:r>
          </a:p>
          <a:p>
            <a:pPr marL="342900" indent="-342900">
              <a:buAutoNum type="arabicPeriod"/>
            </a:pPr>
            <a:r>
              <a:rPr lang="en-GB" dirty="0">
                <a:solidFill>
                  <a:srgbClr val="FF0000"/>
                </a:solidFill>
                <a:latin typeface="Century Gothic" panose="020B0502020202020204" pitchFamily="34" charset="0"/>
              </a:rPr>
              <a:t> Why were the Black Hills important to the PI?</a:t>
            </a:r>
          </a:p>
          <a:p>
            <a:endParaRPr lang="en-GB" dirty="0">
              <a:latin typeface="Century Gothic" panose="020B0502020202020204" pitchFamily="34" charset="0"/>
            </a:endParaRPr>
          </a:p>
        </p:txBody>
      </p:sp>
      <p:pic>
        <p:nvPicPr>
          <p:cNvPr id="6" name="Picture 5">
            <a:extLst>
              <a:ext uri="{FF2B5EF4-FFF2-40B4-BE49-F238E27FC236}">
                <a16:creationId xmlns:a16="http://schemas.microsoft.com/office/drawing/2014/main" id="{29C2AF05-333B-4B23-9F9A-43A93B1C805B}"/>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634836" y="203200"/>
            <a:ext cx="438150" cy="466090"/>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B6FB535A-E531-4DEB-82F8-75821C32D30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8034132" y="4176159"/>
            <a:ext cx="3936195" cy="2104568"/>
          </a:xfrm>
          <a:prstGeom prst="rect">
            <a:avLst/>
          </a:prstGeom>
        </p:spPr>
      </p:pic>
    </p:spTree>
    <p:extLst>
      <p:ext uri="{BB962C8B-B14F-4D97-AF65-F5344CB8AC3E}">
        <p14:creationId xmlns:p14="http://schemas.microsoft.com/office/powerpoint/2010/main" val="474252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385FB99-4007-4124-8938-CABDC58FE77D}"/>
              </a:ext>
            </a:extLst>
          </p:cNvPr>
          <p:cNvSpPr txBox="1"/>
          <p:nvPr/>
        </p:nvSpPr>
        <p:spPr>
          <a:xfrm>
            <a:off x="311570" y="780165"/>
            <a:ext cx="11575629" cy="5632311"/>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a:t>
            </a:r>
            <a:r>
              <a:rPr lang="en-GB" sz="2000" b="1" u="sng" dirty="0">
                <a:latin typeface="Century Gothic" panose="020B0502020202020204" pitchFamily="34" charset="0"/>
              </a:rPr>
              <a:t>‘causes of the civil war’ </a:t>
            </a:r>
            <a:r>
              <a:rPr lang="en-GB" dirty="0">
                <a:latin typeface="Century Gothic" panose="020B0502020202020204" pitchFamily="34" charset="0"/>
              </a:rPr>
              <a:t>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AutoNum type="arabicPeriod"/>
            </a:pPr>
            <a:r>
              <a:rPr lang="en-GB" dirty="0">
                <a:solidFill>
                  <a:srgbClr val="FF0000"/>
                </a:solidFill>
                <a:latin typeface="Century Gothic" panose="020B0502020202020204" pitchFamily="34" charset="0"/>
              </a:rPr>
              <a:t>What were the names for the northern forces and the southern forces during the ACW?</a:t>
            </a:r>
          </a:p>
          <a:p>
            <a:pPr marL="342900" indent="-342900">
              <a:buAutoNum type="arabicPeriod"/>
            </a:pPr>
            <a:r>
              <a:rPr lang="en-GB" dirty="0">
                <a:latin typeface="Century Gothic" panose="020B0502020202020204" pitchFamily="34" charset="0"/>
              </a:rPr>
              <a:t>What were the 3 LONG TERM causes of the American Civil War?</a:t>
            </a:r>
          </a:p>
          <a:p>
            <a:pPr marL="342900" indent="-342900">
              <a:buFontTx/>
              <a:buAutoNum type="arabicPeriod"/>
            </a:pPr>
            <a:r>
              <a:rPr lang="en-GB" dirty="0">
                <a:solidFill>
                  <a:srgbClr val="FF0000"/>
                </a:solidFill>
                <a:latin typeface="Century Gothic" panose="020B0502020202020204" pitchFamily="34" charset="0"/>
              </a:rPr>
              <a:t>Name two “compromises” made when considering new states entering the USA and slave ownership.</a:t>
            </a:r>
          </a:p>
          <a:p>
            <a:pPr marL="342900" indent="-342900">
              <a:buFontTx/>
              <a:buAutoNum type="arabicPeriod"/>
            </a:pPr>
            <a:r>
              <a:rPr lang="en-GB" dirty="0">
                <a:latin typeface="Century Gothic" panose="020B0502020202020204" pitchFamily="34" charset="0"/>
              </a:rPr>
              <a:t>What is an abolitionist?</a:t>
            </a:r>
          </a:p>
          <a:p>
            <a:pPr marL="342900" indent="-342900">
              <a:buAutoNum type="arabicPeriod"/>
            </a:pPr>
            <a:r>
              <a:rPr lang="en-GB" dirty="0">
                <a:solidFill>
                  <a:srgbClr val="FF0000"/>
                </a:solidFill>
                <a:latin typeface="Century Gothic" panose="020B0502020202020204" pitchFamily="34" charset="0"/>
              </a:rPr>
              <a:t>What famous route did slaves take to escape from the southern states to the north and Canada?</a:t>
            </a:r>
          </a:p>
          <a:p>
            <a:pPr marL="342900" indent="-342900">
              <a:buAutoNum type="arabicPeriod"/>
            </a:pPr>
            <a:r>
              <a:rPr lang="en-GB" dirty="0">
                <a:latin typeface="Century Gothic" panose="020B0502020202020204" pitchFamily="34" charset="0"/>
              </a:rPr>
              <a:t>Who led a rebellion of slaves in 1831?</a:t>
            </a:r>
          </a:p>
          <a:p>
            <a:pPr marL="342900" indent="-342900">
              <a:buAutoNum type="arabicPeriod"/>
            </a:pPr>
            <a:r>
              <a:rPr lang="en-GB" dirty="0">
                <a:solidFill>
                  <a:srgbClr val="FF0000"/>
                </a:solidFill>
                <a:latin typeface="Century Gothic" panose="020B0502020202020204" pitchFamily="34" charset="0"/>
              </a:rPr>
              <a:t>Which was the first state to secede from the USA?</a:t>
            </a:r>
          </a:p>
          <a:p>
            <a:pPr marL="342900" indent="-342900">
              <a:buAutoNum type="arabicPeriod"/>
            </a:pPr>
            <a:r>
              <a:rPr lang="en-GB" dirty="0">
                <a:latin typeface="Century Gothic" panose="020B0502020202020204" pitchFamily="34" charset="0"/>
              </a:rPr>
              <a:t>What was the name of the book that showed the reality of slavery- published by Harriet Beecher Stowe in 1852?</a:t>
            </a:r>
          </a:p>
          <a:p>
            <a:pPr marL="342900" indent="-342900">
              <a:buAutoNum type="arabicPeriod"/>
            </a:pPr>
            <a:r>
              <a:rPr lang="en-GB" dirty="0">
                <a:solidFill>
                  <a:srgbClr val="FF0000"/>
                </a:solidFill>
                <a:latin typeface="Century Gothic" panose="020B0502020202020204" pitchFamily="34" charset="0"/>
              </a:rPr>
              <a:t>Which Act in 1854 allowed white male settlers to decide whether their </a:t>
            </a:r>
            <a:r>
              <a:rPr lang="en-GB" b="1" u="sng" dirty="0">
                <a:solidFill>
                  <a:srgbClr val="FF0000"/>
                </a:solidFill>
                <a:latin typeface="Century Gothic" panose="020B0502020202020204" pitchFamily="34" charset="0"/>
              </a:rPr>
              <a:t>new</a:t>
            </a:r>
            <a:r>
              <a:rPr lang="en-GB" b="1" dirty="0">
                <a:solidFill>
                  <a:srgbClr val="FF0000"/>
                </a:solidFill>
                <a:latin typeface="Century Gothic" panose="020B0502020202020204" pitchFamily="34" charset="0"/>
              </a:rPr>
              <a:t> </a:t>
            </a:r>
            <a:r>
              <a:rPr lang="en-GB" dirty="0">
                <a:solidFill>
                  <a:srgbClr val="FF0000"/>
                </a:solidFill>
                <a:latin typeface="Century Gothic" panose="020B0502020202020204" pitchFamily="34" charset="0"/>
              </a:rPr>
              <a:t>states would be free or slave owning territories?</a:t>
            </a:r>
          </a:p>
          <a:p>
            <a:pPr marL="342900" indent="-342900">
              <a:buFontTx/>
              <a:buAutoNum type="arabicPeriod"/>
            </a:pPr>
            <a:r>
              <a:rPr lang="en-GB" dirty="0">
                <a:latin typeface="Century Gothic" panose="020B0502020202020204" pitchFamily="34" charset="0"/>
              </a:rPr>
              <a:t>Which person tried to start an armed slave revolt by seizing a weapons store in Harpers ferry in 1859?</a:t>
            </a:r>
          </a:p>
          <a:p>
            <a:pPr marL="342900" indent="-342900">
              <a:buAutoNum type="arabicPeriod"/>
            </a:pPr>
            <a:r>
              <a:rPr lang="en-GB" dirty="0">
                <a:solidFill>
                  <a:srgbClr val="FF0000"/>
                </a:solidFill>
                <a:latin typeface="Century Gothic" panose="020B0502020202020204" pitchFamily="34" charset="0"/>
              </a:rPr>
              <a:t>What year was Abraham Lincoln elected as the president of the USA?</a:t>
            </a:r>
          </a:p>
          <a:p>
            <a:pPr marL="342900" indent="-342900">
              <a:buAutoNum type="arabicPeriod"/>
            </a:pPr>
            <a:r>
              <a:rPr lang="en-GB" dirty="0">
                <a:latin typeface="Century Gothic" panose="020B0502020202020204" pitchFamily="34" charset="0"/>
              </a:rPr>
              <a:t>Who was elected president of the confederacy?</a:t>
            </a:r>
          </a:p>
          <a:p>
            <a:endParaRPr lang="en-GB" dirty="0">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14</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6" name="Picture 5">
            <a:extLst>
              <a:ext uri="{FF2B5EF4-FFF2-40B4-BE49-F238E27FC236}">
                <a16:creationId xmlns:a16="http://schemas.microsoft.com/office/drawing/2014/main" id="{13364FE0-1830-4D8D-A4AC-7F09E7695747}"/>
              </a:ext>
            </a:extLst>
          </p:cNvPr>
          <p:cNvPicPr/>
          <p:nvPr/>
        </p:nvPicPr>
        <p:blipFill rotWithShape="1">
          <a:blip r:embed="rId5">
            <a:extLst>
              <a:ext uri="{28A0092B-C50C-407E-A947-70E740481C1C}">
                <a14:useLocalDpi xmlns:a14="http://schemas.microsoft.com/office/drawing/2010/main" val="0"/>
              </a:ext>
            </a:extLst>
          </a:blip>
          <a:srcRect l="42942" t="38436" r="52354" b="52654"/>
          <a:stretch/>
        </p:blipFill>
        <p:spPr bwMode="auto">
          <a:xfrm>
            <a:off x="1634836" y="203200"/>
            <a:ext cx="438150" cy="466090"/>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33622095-616C-4E45-903B-EC35587479E9}"/>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7212671" y="5106054"/>
            <a:ext cx="3630819" cy="1941292"/>
          </a:xfrm>
          <a:prstGeom prst="rect">
            <a:avLst/>
          </a:prstGeom>
        </p:spPr>
      </p:pic>
      <p:sp>
        <p:nvSpPr>
          <p:cNvPr id="10" name="Rectangle 9">
            <a:extLst>
              <a:ext uri="{FF2B5EF4-FFF2-40B4-BE49-F238E27FC236}">
                <a16:creationId xmlns:a16="http://schemas.microsoft.com/office/drawing/2014/main" id="{C73A2A67-96F0-4D92-8D4C-7ABC8D6DAE99}"/>
              </a:ext>
            </a:extLst>
          </p:cNvPr>
          <p:cNvSpPr/>
          <p:nvPr/>
        </p:nvSpPr>
        <p:spPr>
          <a:xfrm>
            <a:off x="4601063" y="185432"/>
            <a:ext cx="4874091"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8"/>
              </a:rPr>
              <a:t>https://www.youtube.com/watch?v=rY9zHNOjGrs</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1B9D086C-63E6-48FC-8E51-499127EC6A43}"/>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4081090" y="0"/>
            <a:ext cx="519973" cy="817424"/>
          </a:xfrm>
          <a:prstGeom prst="rect">
            <a:avLst/>
          </a:prstGeom>
        </p:spPr>
      </p:pic>
    </p:spTree>
    <p:extLst>
      <p:ext uri="{BB962C8B-B14F-4D97-AF65-F5344CB8AC3E}">
        <p14:creationId xmlns:p14="http://schemas.microsoft.com/office/powerpoint/2010/main" val="3431297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B7A7838-3B18-402A-91B1-FEC9CC98DECD}"/>
              </a:ext>
            </a:extLst>
          </p:cNvPr>
          <p:cNvSpPr/>
          <p:nvPr/>
        </p:nvSpPr>
        <p:spPr>
          <a:xfrm>
            <a:off x="560043" y="3807877"/>
            <a:ext cx="10948466" cy="2862322"/>
          </a:xfrm>
          <a:prstGeom prst="rect">
            <a:avLst/>
          </a:prstGeom>
          <a:solidFill>
            <a:schemeClr val="accent1">
              <a:lumMod val="40000"/>
              <a:lumOff val="60000"/>
            </a:schemeClr>
          </a:solidFill>
          <a:ln w="38100">
            <a:solidFill>
              <a:schemeClr val="tx1"/>
            </a:solidFill>
          </a:ln>
        </p:spPr>
        <p:txBody>
          <a:bodyPr wrap="square">
            <a:spAutoFit/>
          </a:bodyPr>
          <a:lstStyle/>
          <a:p>
            <a:r>
              <a:rPr lang="en-GB" sz="2000" dirty="0"/>
              <a:t>Create a ‘Top 10’ things you need to know about ‘</a:t>
            </a:r>
            <a:r>
              <a:rPr lang="en-GB" sz="2000" b="1" dirty="0"/>
              <a:t>emancipation proclamation.’</a:t>
            </a:r>
          </a:p>
          <a:p>
            <a:r>
              <a:rPr lang="en-GB" sz="2000" dirty="0"/>
              <a:t>Think about:</a:t>
            </a:r>
          </a:p>
          <a:p>
            <a:pPr marL="342900" indent="-342900">
              <a:buFont typeface="Arial" panose="020B0604020202020204" pitchFamily="34" charset="0"/>
              <a:buChar char="•"/>
            </a:pPr>
            <a:r>
              <a:rPr lang="en-GB" sz="2000" dirty="0"/>
              <a:t>Who was involved</a:t>
            </a:r>
          </a:p>
          <a:p>
            <a:pPr marL="342900" indent="-342900">
              <a:buFont typeface="Arial" panose="020B0604020202020204" pitchFamily="34" charset="0"/>
              <a:buChar char="•"/>
            </a:pPr>
            <a:r>
              <a:rPr lang="en-GB" sz="2000" dirty="0"/>
              <a:t>When did it happen</a:t>
            </a:r>
          </a:p>
          <a:p>
            <a:pPr marL="342900" indent="-342900">
              <a:buFont typeface="Arial" panose="020B0604020202020204" pitchFamily="34" charset="0"/>
              <a:buChar char="•"/>
            </a:pPr>
            <a:r>
              <a:rPr lang="en-GB" sz="2000" dirty="0"/>
              <a:t>How was it able to happen (how did Lincoln get around the constitution)</a:t>
            </a:r>
          </a:p>
          <a:p>
            <a:pPr marL="342900" indent="-342900">
              <a:buFont typeface="Arial" panose="020B0604020202020204" pitchFamily="34" charset="0"/>
              <a:buChar char="•"/>
            </a:pPr>
            <a:r>
              <a:rPr lang="en-GB" sz="2000" dirty="0"/>
              <a:t>What was it’s aim</a:t>
            </a:r>
          </a:p>
          <a:p>
            <a:pPr marL="342900" indent="-342900">
              <a:buFont typeface="Arial" panose="020B0604020202020204" pitchFamily="34" charset="0"/>
              <a:buChar char="•"/>
            </a:pPr>
            <a:r>
              <a:rPr lang="en-GB" sz="2000" dirty="0"/>
              <a:t>What consequences did it have (what happened afterwards)</a:t>
            </a:r>
          </a:p>
          <a:p>
            <a:pPr marL="342900" indent="-342900">
              <a:buFont typeface="Arial" panose="020B0604020202020204" pitchFamily="34" charset="0"/>
              <a:buChar char="•"/>
            </a:pPr>
            <a:endParaRPr lang="en-GB" sz="2000" dirty="0"/>
          </a:p>
          <a:p>
            <a:r>
              <a:rPr lang="en-GB" sz="2000" dirty="0"/>
              <a:t>Tell your family what the emancipation proclamation is and why it is historically important.</a:t>
            </a: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15</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9" name="Picture 8">
            <a:extLst>
              <a:ext uri="{FF2B5EF4-FFF2-40B4-BE49-F238E27FC236}">
                <a16:creationId xmlns:a16="http://schemas.microsoft.com/office/drawing/2014/main" id="{C93803F4-4990-45E3-9534-BC53BB38E22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715409" y="263918"/>
            <a:ext cx="438150" cy="401784"/>
          </a:xfrm>
          <a:prstGeom prst="rect">
            <a:avLst/>
          </a:prstGeom>
          <a:solidFill>
            <a:schemeClr val="bg1"/>
          </a:solidFill>
        </p:spPr>
      </p:pic>
      <p:sp>
        <p:nvSpPr>
          <p:cNvPr id="10" name="Rectangle 9">
            <a:extLst>
              <a:ext uri="{FF2B5EF4-FFF2-40B4-BE49-F238E27FC236}">
                <a16:creationId xmlns:a16="http://schemas.microsoft.com/office/drawing/2014/main" id="{6FF40F03-7BC8-45BC-9C09-0A6EC7C80EC1}"/>
              </a:ext>
            </a:extLst>
          </p:cNvPr>
          <p:cNvSpPr/>
          <p:nvPr/>
        </p:nvSpPr>
        <p:spPr>
          <a:xfrm>
            <a:off x="3057236" y="2250657"/>
            <a:ext cx="4911729" cy="375552"/>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7"/>
              </a:rPr>
              <a:t>https://www.youtube.com/watch?v=t6RABxiwqXo</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BB96133F-8598-4E14-9D7C-77FA0D2498B7}"/>
              </a:ext>
            </a:extLst>
          </p:cNvPr>
          <p:cNvSpPr/>
          <p:nvPr/>
        </p:nvSpPr>
        <p:spPr>
          <a:xfrm>
            <a:off x="560043" y="787691"/>
            <a:ext cx="10948466" cy="1015663"/>
          </a:xfrm>
          <a:prstGeom prst="rect">
            <a:avLst/>
          </a:prstGeom>
          <a:solidFill>
            <a:schemeClr val="accent1">
              <a:lumMod val="40000"/>
              <a:lumOff val="60000"/>
            </a:schemeClr>
          </a:solidFill>
          <a:ln w="38100">
            <a:solidFill>
              <a:schemeClr val="tx1"/>
            </a:solidFill>
          </a:ln>
        </p:spPr>
        <p:txBody>
          <a:bodyPr wrap="square">
            <a:spAutoFit/>
          </a:bodyPr>
          <a:lstStyle/>
          <a:p>
            <a:pPr algn="ctr"/>
            <a:r>
              <a:rPr lang="en-GB" sz="2000" dirty="0">
                <a:latin typeface="Century Gothic" panose="020B0502020202020204" pitchFamily="34" charset="0"/>
              </a:rPr>
              <a:t>Watch the following video clip and read the website about Abraham Lincoln’s emancipation proclamation.</a:t>
            </a:r>
          </a:p>
          <a:p>
            <a:pPr algn="ctr"/>
            <a:r>
              <a:rPr lang="en-GB" sz="2000" dirty="0">
                <a:latin typeface="Century Gothic" panose="020B0502020202020204" pitchFamily="34" charset="0"/>
              </a:rPr>
              <a:t>(You could look for other sources of information too)</a:t>
            </a:r>
            <a:endParaRPr lang="en-GB" sz="2000" dirty="0"/>
          </a:p>
        </p:txBody>
      </p:sp>
      <p:pic>
        <p:nvPicPr>
          <p:cNvPr id="12" name="Picture 11">
            <a:extLst>
              <a:ext uri="{FF2B5EF4-FFF2-40B4-BE49-F238E27FC236}">
                <a16:creationId xmlns:a16="http://schemas.microsoft.com/office/drawing/2014/main" id="{6283FB3E-DF4D-4B4E-AC3E-FF7E71260E6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2371364" y="1981338"/>
            <a:ext cx="519973" cy="817424"/>
          </a:xfrm>
          <a:prstGeom prst="rect">
            <a:avLst/>
          </a:prstGeom>
        </p:spPr>
      </p:pic>
      <p:sp>
        <p:nvSpPr>
          <p:cNvPr id="14" name="Rectangle 13">
            <a:extLst>
              <a:ext uri="{FF2B5EF4-FFF2-40B4-BE49-F238E27FC236}">
                <a16:creationId xmlns:a16="http://schemas.microsoft.com/office/drawing/2014/main" id="{62BE5A75-5D3A-469F-8DAC-4CF5AECD449A}"/>
              </a:ext>
            </a:extLst>
          </p:cNvPr>
          <p:cNvSpPr/>
          <p:nvPr/>
        </p:nvSpPr>
        <p:spPr>
          <a:xfrm>
            <a:off x="3057236" y="3037142"/>
            <a:ext cx="7167418" cy="369332"/>
          </a:xfrm>
          <a:prstGeom prst="rect">
            <a:avLst/>
          </a:prstGeom>
        </p:spPr>
        <p:txBody>
          <a:bodyPr wrap="square">
            <a:spAutoFit/>
          </a:bodyPr>
          <a:lstStyle/>
          <a:p>
            <a:r>
              <a:rPr lang="en-GB" dirty="0">
                <a:hlinkClick r:id="rId10"/>
              </a:rPr>
              <a:t>https://www.ducksters.com/history/emancipation_proclamation.php</a:t>
            </a:r>
            <a:endParaRPr lang="en-GB" dirty="0"/>
          </a:p>
        </p:txBody>
      </p:sp>
      <p:pic>
        <p:nvPicPr>
          <p:cNvPr id="21" name="Picture 20">
            <a:extLst>
              <a:ext uri="{FF2B5EF4-FFF2-40B4-BE49-F238E27FC236}">
                <a16:creationId xmlns:a16="http://schemas.microsoft.com/office/drawing/2014/main" id="{B9CCD73C-7AD1-4820-A192-6FB892CAF9AF}"/>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2371364" y="2832651"/>
            <a:ext cx="732275" cy="741544"/>
          </a:xfrm>
          <a:prstGeom prst="rect">
            <a:avLst/>
          </a:prstGeom>
        </p:spPr>
      </p:pic>
    </p:spTree>
    <p:extLst>
      <p:ext uri="{BB962C8B-B14F-4D97-AF65-F5344CB8AC3E}">
        <p14:creationId xmlns:p14="http://schemas.microsoft.com/office/powerpoint/2010/main" val="3921241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A590835-CDF1-411E-855B-24089A5F53D0}"/>
              </a:ext>
            </a:extLst>
          </p:cNvPr>
          <p:cNvSpPr/>
          <p:nvPr/>
        </p:nvSpPr>
        <p:spPr>
          <a:xfrm>
            <a:off x="7527638" y="1804760"/>
            <a:ext cx="4378036" cy="4523033"/>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u="sng" dirty="0">
                <a:latin typeface="Century Gothic" panose="020B0502020202020204" pitchFamily="34" charset="0"/>
                <a:ea typeface="Calibri" panose="020F0502020204030204" pitchFamily="34" charset="0"/>
                <a:cs typeface="Times New Roman" panose="02020603050405020304" pitchFamily="18" charset="0"/>
              </a:rPr>
              <a:t>You could talk about:</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Women on the home front</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Shortages and inflation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Children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Dangers</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Law and Order</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Living in a War Zone</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Rich and Poor</a:t>
            </a:r>
          </a:p>
          <a:p>
            <a:pPr marL="285750" indent="-285750">
              <a:lnSpc>
                <a:spcPct val="107000"/>
              </a:lnSpc>
              <a:spcAft>
                <a:spcPts val="800"/>
              </a:spcAft>
              <a:buFont typeface="Arial" panose="020B0604020202020204" pitchFamily="34" charset="0"/>
              <a:buChar char="•"/>
            </a:pP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u="sng" dirty="0">
                <a:latin typeface="Century Gothic" panose="020B0502020202020204" pitchFamily="34" charset="0"/>
                <a:ea typeface="Calibri" panose="020F0502020204030204" pitchFamily="34" charset="0"/>
                <a:cs typeface="Times New Roman" panose="02020603050405020304" pitchFamily="18" charset="0"/>
              </a:rPr>
              <a:t>Better yet:</a:t>
            </a:r>
          </a:p>
          <a:p>
            <a:pPr>
              <a:lnSpc>
                <a:spcPct val="107000"/>
              </a:lnSpc>
              <a:spcAft>
                <a:spcPts val="800"/>
              </a:spcAft>
            </a:pPr>
            <a:r>
              <a:rPr lang="en-GB" sz="1600" dirty="0">
                <a:latin typeface="Century Gothic" panose="020B0502020202020204" pitchFamily="34" charset="0"/>
                <a:ea typeface="Calibri" panose="020F0502020204030204" pitchFamily="34" charset="0"/>
                <a:cs typeface="Times New Roman" panose="02020603050405020304" pitchFamily="18" charset="0"/>
              </a:rPr>
              <a:t>You could categorise into social affects and economic effects for two </a:t>
            </a:r>
            <a:br>
              <a:rPr lang="en-GB" sz="1600" dirty="0">
                <a:latin typeface="Century Gothic" panose="020B0502020202020204" pitchFamily="34" charset="0"/>
                <a:ea typeface="Calibri" panose="020F0502020204030204" pitchFamily="34" charset="0"/>
                <a:cs typeface="Times New Roman" panose="02020603050405020304" pitchFamily="18" charset="0"/>
              </a:rPr>
            </a:br>
            <a:r>
              <a:rPr lang="en-GB" sz="1600" dirty="0">
                <a:latin typeface="Century Gothic" panose="020B0502020202020204" pitchFamily="34" charset="0"/>
                <a:ea typeface="Calibri" panose="020F0502020204030204" pitchFamily="34" charset="0"/>
                <a:cs typeface="Times New Roman" panose="02020603050405020304" pitchFamily="18" charset="0"/>
              </a:rPr>
              <a:t>detailed paragraphs.</a:t>
            </a: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16</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9" name="Rectangle 8">
            <a:extLst>
              <a:ext uri="{FF2B5EF4-FFF2-40B4-BE49-F238E27FC236}">
                <a16:creationId xmlns:a16="http://schemas.microsoft.com/office/drawing/2014/main" id="{8E8EE00B-C6AF-41AB-AB22-B6B3B420A5CF}"/>
              </a:ext>
            </a:extLst>
          </p:cNvPr>
          <p:cNvSpPr/>
          <p:nvPr/>
        </p:nvSpPr>
        <p:spPr>
          <a:xfrm>
            <a:off x="1856509" y="203200"/>
            <a:ext cx="10049163" cy="1438342"/>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endParaRPr lang="en-GB"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Q5: In what ways did the US Civil War affect the lives of people in the North and South during the war? (8)</a:t>
            </a:r>
          </a:p>
          <a:p>
            <a:pPr algn="ct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2C3EB3C1-CCA4-4427-9B91-16841D41BC1B}"/>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607127" y="279067"/>
            <a:ext cx="431997" cy="447353"/>
          </a:xfrm>
          <a:prstGeom prst="rect">
            <a:avLst/>
          </a:prstGeom>
          <a:noFill/>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04E1D554-630E-4F8B-8CC1-B8E814151DEB}"/>
              </a:ext>
            </a:extLst>
          </p:cNvPr>
          <p:cNvSpPr/>
          <p:nvPr/>
        </p:nvSpPr>
        <p:spPr>
          <a:xfrm>
            <a:off x="323273" y="1804760"/>
            <a:ext cx="7056583" cy="227164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10 minutes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Choose 2 or 3 reasons- 2 or 3 paragraphs</a:t>
            </a: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Identify a way people were affected (poverty, destruction etc).</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Describe it (what happened?)</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Explain more broadly the bigger impact this has on their lives.</a:t>
            </a:r>
            <a:endParaRPr lang="en-GB"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EDEC23FC-6925-4DA4-8D15-967583F80351}"/>
              </a:ext>
            </a:extLst>
          </p:cNvPr>
          <p:cNvSpPr/>
          <p:nvPr/>
        </p:nvSpPr>
        <p:spPr>
          <a:xfrm>
            <a:off x="307556" y="4208208"/>
            <a:ext cx="7056583" cy="212147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way people were affected by the civil war was _______________. This was when ……………………………….This affected them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Another way people were affected by the civil war was______________. This was when ……………………………….This affected people because……………………………….</a:t>
            </a:r>
          </a:p>
        </p:txBody>
      </p:sp>
      <p:pic>
        <p:nvPicPr>
          <p:cNvPr id="14" name="Picture 13">
            <a:extLst>
              <a:ext uri="{FF2B5EF4-FFF2-40B4-BE49-F238E27FC236}">
                <a16:creationId xmlns:a16="http://schemas.microsoft.com/office/drawing/2014/main" id="{6C921A9F-FDBC-451B-862D-72B8DF68771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476915" y="1555250"/>
            <a:ext cx="759191" cy="759191"/>
          </a:xfrm>
          <a:prstGeom prst="rect">
            <a:avLst/>
          </a:prstGeom>
        </p:spPr>
      </p:pic>
      <p:sp>
        <p:nvSpPr>
          <p:cNvPr id="17" name="Rectangle 16">
            <a:extLst>
              <a:ext uri="{FF2B5EF4-FFF2-40B4-BE49-F238E27FC236}">
                <a16:creationId xmlns:a16="http://schemas.microsoft.com/office/drawing/2014/main" id="{0E1AAED4-2AFF-4811-AC2F-06D4072A8A92}"/>
              </a:ext>
            </a:extLst>
          </p:cNvPr>
          <p:cNvSpPr/>
          <p:nvPr/>
        </p:nvSpPr>
        <p:spPr>
          <a:xfrm>
            <a:off x="2938069" y="6392637"/>
            <a:ext cx="8662803" cy="369332"/>
          </a:xfrm>
          <a:prstGeom prst="rect">
            <a:avLst/>
          </a:prstGeom>
        </p:spPr>
        <p:txBody>
          <a:bodyPr wrap="square">
            <a:spAutoFit/>
          </a:bodyPr>
          <a:lstStyle/>
          <a:p>
            <a:r>
              <a:rPr lang="en-GB" dirty="0">
                <a:hlinkClick r:id="rId8"/>
              </a:rPr>
              <a:t>https://filestore.aqa.org.uk/resources/history/AQA-81451AA-HOMEFRONT-TN.PDF</a:t>
            </a:r>
            <a:endParaRPr lang="en-GB" dirty="0"/>
          </a:p>
        </p:txBody>
      </p:sp>
      <p:pic>
        <p:nvPicPr>
          <p:cNvPr id="18" name="Picture 17">
            <a:extLst>
              <a:ext uri="{FF2B5EF4-FFF2-40B4-BE49-F238E27FC236}">
                <a16:creationId xmlns:a16="http://schemas.microsoft.com/office/drawing/2014/main" id="{08415A9A-CBB4-4C56-B5A0-08AD2DB2D3FC}"/>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951346" y="6402536"/>
            <a:ext cx="452581" cy="458309"/>
          </a:xfrm>
          <a:prstGeom prst="rect">
            <a:avLst/>
          </a:prstGeom>
        </p:spPr>
      </p:pic>
      <p:sp>
        <p:nvSpPr>
          <p:cNvPr id="19" name="TextBox 18">
            <a:extLst>
              <a:ext uri="{FF2B5EF4-FFF2-40B4-BE49-F238E27FC236}">
                <a16:creationId xmlns:a16="http://schemas.microsoft.com/office/drawing/2014/main" id="{483DB412-D044-400A-9FFF-A9A61D30F226}"/>
              </a:ext>
            </a:extLst>
          </p:cNvPr>
          <p:cNvSpPr txBox="1"/>
          <p:nvPr/>
        </p:nvSpPr>
        <p:spPr>
          <a:xfrm>
            <a:off x="1277859" y="6402536"/>
            <a:ext cx="2013527" cy="369332"/>
          </a:xfrm>
          <a:prstGeom prst="rect">
            <a:avLst/>
          </a:prstGeom>
          <a:noFill/>
        </p:spPr>
        <p:txBody>
          <a:bodyPr wrap="square" rtlCol="0">
            <a:spAutoFit/>
          </a:bodyPr>
          <a:lstStyle/>
          <a:p>
            <a:r>
              <a:rPr lang="en-GB" b="1" u="sng" dirty="0">
                <a:solidFill>
                  <a:srgbClr val="FF0000"/>
                </a:solidFill>
              </a:rPr>
              <a:t>To help you:</a:t>
            </a:r>
          </a:p>
        </p:txBody>
      </p:sp>
    </p:spTree>
    <p:extLst>
      <p:ext uri="{BB962C8B-B14F-4D97-AF65-F5344CB8AC3E}">
        <p14:creationId xmlns:p14="http://schemas.microsoft.com/office/powerpoint/2010/main" val="1466229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17</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graphicFrame>
        <p:nvGraphicFramePr>
          <p:cNvPr id="10" name="Table 10">
            <a:extLst>
              <a:ext uri="{FF2B5EF4-FFF2-40B4-BE49-F238E27FC236}">
                <a16:creationId xmlns:a16="http://schemas.microsoft.com/office/drawing/2014/main" id="{3A9F0F98-7950-4A99-BDA5-5E5808DC9A2A}"/>
              </a:ext>
            </a:extLst>
          </p:cNvPr>
          <p:cNvGraphicFramePr>
            <a:graphicFrameLocks noGrp="1"/>
          </p:cNvGraphicFramePr>
          <p:nvPr>
            <p:extLst>
              <p:ext uri="{D42A27DB-BD31-4B8C-83A1-F6EECF244321}">
                <p14:modId xmlns:p14="http://schemas.microsoft.com/office/powerpoint/2010/main" val="3375528132"/>
              </p:ext>
            </p:extLst>
          </p:nvPr>
        </p:nvGraphicFramePr>
        <p:xfrm>
          <a:off x="304799" y="1100070"/>
          <a:ext cx="10704944" cy="5662392"/>
        </p:xfrm>
        <a:graphic>
          <a:graphicData uri="http://schemas.openxmlformats.org/drawingml/2006/table">
            <a:tbl>
              <a:tblPr firstRow="1" bandRow="1">
                <a:tableStyleId>{5940675A-B579-460E-94D1-54222C63F5DA}</a:tableStyleId>
              </a:tblPr>
              <a:tblGrid>
                <a:gridCol w="2676236">
                  <a:extLst>
                    <a:ext uri="{9D8B030D-6E8A-4147-A177-3AD203B41FA5}">
                      <a16:colId xmlns:a16="http://schemas.microsoft.com/office/drawing/2014/main" val="906624602"/>
                    </a:ext>
                  </a:extLst>
                </a:gridCol>
                <a:gridCol w="2676236">
                  <a:extLst>
                    <a:ext uri="{9D8B030D-6E8A-4147-A177-3AD203B41FA5}">
                      <a16:colId xmlns:a16="http://schemas.microsoft.com/office/drawing/2014/main" val="3725847140"/>
                    </a:ext>
                  </a:extLst>
                </a:gridCol>
                <a:gridCol w="2676236">
                  <a:extLst>
                    <a:ext uri="{9D8B030D-6E8A-4147-A177-3AD203B41FA5}">
                      <a16:colId xmlns:a16="http://schemas.microsoft.com/office/drawing/2014/main" val="877120075"/>
                    </a:ext>
                  </a:extLst>
                </a:gridCol>
                <a:gridCol w="2676236">
                  <a:extLst>
                    <a:ext uri="{9D8B030D-6E8A-4147-A177-3AD203B41FA5}">
                      <a16:colId xmlns:a16="http://schemas.microsoft.com/office/drawing/2014/main" val="438287664"/>
                    </a:ext>
                  </a:extLst>
                </a:gridCol>
              </a:tblGrid>
              <a:tr h="707255">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1863: Emancipation proclamation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Freed slaves in the confederate states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November 1864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Lincoln re-elected as president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565984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9 April 1865: </a:t>
                      </a: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General Lee`s surrender Ended the American Civil War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14 April 1865: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President Lincoln assassinated By John Wilkes Booth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8480722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1865: 13TH Amendment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Abolished slavery in the USA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1865 &amp; 1866: Black Codes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Restricted the rights of African Americans in the southern states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5720340"/>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1866: Civil Rights Act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Gave African Americans citizenship and equal rights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1867: Reconstruction Acts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Divided the Confederacy into military districts and granted new rights to African Americans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0374952"/>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1868: 14th Amendment</a:t>
                      </a: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Guaranteed the civil rights given to African Americans in 1866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1870: 15th Amendment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Extended the vote to all male citizens regardless of race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4608058"/>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1875: Civil Rights Act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Guaranteed equal rights in public accommodation and transport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Compromise of 1877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Saw the end of Reconstruction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1837137"/>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Carpetbagger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A northerner who moved to the southern states during reconstruction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Reconstruction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The period 1865-1877 following the American Civil War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134446"/>
                  </a:ext>
                </a:extLst>
              </a:tr>
              <a:tr h="707255">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Andrew Johnson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a:effectLst/>
                          <a:latin typeface="Century Gothic" panose="020B0502020202020204" pitchFamily="34" charset="0"/>
                          <a:ea typeface="Calibri" panose="020F0502020204030204" pitchFamily="34" charset="0"/>
                          <a:cs typeface="Times New Roman" panose="02020603050405020304" pitchFamily="18" charset="0"/>
                        </a:rPr>
                        <a:t>President from 1865 to 1875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1876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CCCCFF"/>
                    </a:solidFill>
                  </a:tcPr>
                </a:tc>
                <a:tc>
                  <a:txBody>
                    <a:bodyPr/>
                    <a:lstStyle/>
                    <a:p>
                      <a:pPr>
                        <a:lnSpc>
                          <a:spcPct val="107000"/>
                        </a:lnSpc>
                        <a:spcAft>
                          <a:spcPts val="0"/>
                        </a:spcAft>
                      </a:pPr>
                      <a:r>
                        <a:rPr lang="en-GB" sz="1100" dirty="0">
                          <a:effectLst/>
                          <a:latin typeface="Century Gothic" panose="020B0502020202020204" pitchFamily="34" charset="0"/>
                          <a:ea typeface="Calibri" panose="020F0502020204030204" pitchFamily="34" charset="0"/>
                          <a:cs typeface="Times New Roman" panose="02020603050405020304" pitchFamily="18" charset="0"/>
                        </a:rPr>
                        <a:t>Disputed presidential election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8604049"/>
                  </a:ext>
                </a:extLst>
              </a:tr>
            </a:tbl>
          </a:graphicData>
        </a:graphic>
      </p:graphicFrame>
      <p:sp>
        <p:nvSpPr>
          <p:cNvPr id="12" name="Rectangle 11">
            <a:extLst>
              <a:ext uri="{FF2B5EF4-FFF2-40B4-BE49-F238E27FC236}">
                <a16:creationId xmlns:a16="http://schemas.microsoft.com/office/drawing/2014/main" id="{38EF1517-0739-42F4-8B03-42C8F671AF98}"/>
              </a:ext>
            </a:extLst>
          </p:cNvPr>
          <p:cNvSpPr/>
          <p:nvPr/>
        </p:nvSpPr>
        <p:spPr>
          <a:xfrm>
            <a:off x="1650844" y="107885"/>
            <a:ext cx="10049163" cy="876266"/>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Print and cut out the cards on RECONSTRUCTION. (Available as a document on SMHW)</a:t>
            </a:r>
          </a:p>
          <a:p>
            <a:pPr algn="ctr">
              <a:lnSpc>
                <a:spcPct val="107000"/>
              </a:lnSpc>
              <a:spcAft>
                <a:spcPts val="800"/>
              </a:spcAft>
            </a:pPr>
            <a:r>
              <a:rPr lang="en-GB" sz="1400" dirty="0">
                <a:latin typeface="Calibri" panose="020F0502020204030204" pitchFamily="34" charset="0"/>
                <a:ea typeface="Calibri" panose="020F0502020204030204" pitchFamily="34" charset="0"/>
                <a:cs typeface="Times New Roman" panose="02020603050405020304" pitchFamily="18" charset="0"/>
              </a:rPr>
              <a:t>Play with a partner. Put all the cards spread out and face down on a table- blue on one side, no colour on the other. Take turns- player turns over 2 cards from ‘blue’ side, and 2 cards from other side to see if any matches can be made. This slide has the answers on.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lus Sign 12">
            <a:extLst>
              <a:ext uri="{FF2B5EF4-FFF2-40B4-BE49-F238E27FC236}">
                <a16:creationId xmlns:a16="http://schemas.microsoft.com/office/drawing/2014/main" id="{43570DB7-F8D2-4167-B29C-85A7D6C8C0FD}"/>
              </a:ext>
            </a:extLst>
          </p:cNvPr>
          <p:cNvSpPr/>
          <p:nvPr/>
        </p:nvSpPr>
        <p:spPr>
          <a:xfrm>
            <a:off x="2900218" y="137621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lus Sign 13">
            <a:extLst>
              <a:ext uri="{FF2B5EF4-FFF2-40B4-BE49-F238E27FC236}">
                <a16:creationId xmlns:a16="http://schemas.microsoft.com/office/drawing/2014/main" id="{9ED5CC24-93D7-449E-9076-51C834ACA9EA}"/>
              </a:ext>
            </a:extLst>
          </p:cNvPr>
          <p:cNvSpPr/>
          <p:nvPr/>
        </p:nvSpPr>
        <p:spPr>
          <a:xfrm>
            <a:off x="2900218" y="205414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lus Sign 14">
            <a:extLst>
              <a:ext uri="{FF2B5EF4-FFF2-40B4-BE49-F238E27FC236}">
                <a16:creationId xmlns:a16="http://schemas.microsoft.com/office/drawing/2014/main" id="{6B006664-847D-45AD-8C15-6600D8D79AA3}"/>
              </a:ext>
            </a:extLst>
          </p:cNvPr>
          <p:cNvSpPr/>
          <p:nvPr/>
        </p:nvSpPr>
        <p:spPr>
          <a:xfrm>
            <a:off x="2900218" y="2789631"/>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lus Sign 15">
            <a:extLst>
              <a:ext uri="{FF2B5EF4-FFF2-40B4-BE49-F238E27FC236}">
                <a16:creationId xmlns:a16="http://schemas.microsoft.com/office/drawing/2014/main" id="{AAFB5EE8-F454-4E22-84EB-5C7285EAAA4A}"/>
              </a:ext>
            </a:extLst>
          </p:cNvPr>
          <p:cNvSpPr/>
          <p:nvPr/>
        </p:nvSpPr>
        <p:spPr>
          <a:xfrm>
            <a:off x="2900218" y="3486776"/>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lus Sign 16">
            <a:extLst>
              <a:ext uri="{FF2B5EF4-FFF2-40B4-BE49-F238E27FC236}">
                <a16:creationId xmlns:a16="http://schemas.microsoft.com/office/drawing/2014/main" id="{20C7A2BE-5D86-4224-883D-9A6D16B37859}"/>
              </a:ext>
            </a:extLst>
          </p:cNvPr>
          <p:cNvSpPr/>
          <p:nvPr/>
        </p:nvSpPr>
        <p:spPr>
          <a:xfrm>
            <a:off x="2900218" y="4183921"/>
            <a:ext cx="152400"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Plus Sign 17">
            <a:extLst>
              <a:ext uri="{FF2B5EF4-FFF2-40B4-BE49-F238E27FC236}">
                <a16:creationId xmlns:a16="http://schemas.microsoft.com/office/drawing/2014/main" id="{781A6D1D-5EAB-42F3-AA14-3BA12B08678D}"/>
              </a:ext>
            </a:extLst>
          </p:cNvPr>
          <p:cNvSpPr/>
          <p:nvPr/>
        </p:nvSpPr>
        <p:spPr>
          <a:xfrm>
            <a:off x="2900218" y="4884322"/>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Plus Sign 18">
            <a:extLst>
              <a:ext uri="{FF2B5EF4-FFF2-40B4-BE49-F238E27FC236}">
                <a16:creationId xmlns:a16="http://schemas.microsoft.com/office/drawing/2014/main" id="{8BAE5407-151D-4F89-B893-930670082BA9}"/>
              </a:ext>
            </a:extLst>
          </p:cNvPr>
          <p:cNvSpPr/>
          <p:nvPr/>
        </p:nvSpPr>
        <p:spPr>
          <a:xfrm>
            <a:off x="2895600" y="560330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Plus Sign 19">
            <a:extLst>
              <a:ext uri="{FF2B5EF4-FFF2-40B4-BE49-F238E27FC236}">
                <a16:creationId xmlns:a16="http://schemas.microsoft.com/office/drawing/2014/main" id="{4ACB01F6-BADC-4246-AFB9-5F25B673704B}"/>
              </a:ext>
            </a:extLst>
          </p:cNvPr>
          <p:cNvSpPr/>
          <p:nvPr/>
        </p:nvSpPr>
        <p:spPr>
          <a:xfrm>
            <a:off x="2895600" y="6300453"/>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Plus Sign 20">
            <a:extLst>
              <a:ext uri="{FF2B5EF4-FFF2-40B4-BE49-F238E27FC236}">
                <a16:creationId xmlns:a16="http://schemas.microsoft.com/office/drawing/2014/main" id="{71304D6C-3893-40ED-82B6-69C1C526D14B}"/>
              </a:ext>
            </a:extLst>
          </p:cNvPr>
          <p:cNvSpPr/>
          <p:nvPr/>
        </p:nvSpPr>
        <p:spPr>
          <a:xfrm>
            <a:off x="8252691" y="137621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Plus Sign 21">
            <a:extLst>
              <a:ext uri="{FF2B5EF4-FFF2-40B4-BE49-F238E27FC236}">
                <a16:creationId xmlns:a16="http://schemas.microsoft.com/office/drawing/2014/main" id="{5ED00528-5C00-4804-80A1-D43489EED010}"/>
              </a:ext>
            </a:extLst>
          </p:cNvPr>
          <p:cNvSpPr/>
          <p:nvPr/>
        </p:nvSpPr>
        <p:spPr>
          <a:xfrm>
            <a:off x="8252691" y="205414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Plus Sign 22">
            <a:extLst>
              <a:ext uri="{FF2B5EF4-FFF2-40B4-BE49-F238E27FC236}">
                <a16:creationId xmlns:a16="http://schemas.microsoft.com/office/drawing/2014/main" id="{76CC7339-8DAE-4419-AF90-6BDE95145433}"/>
              </a:ext>
            </a:extLst>
          </p:cNvPr>
          <p:cNvSpPr/>
          <p:nvPr/>
        </p:nvSpPr>
        <p:spPr>
          <a:xfrm>
            <a:off x="8252691" y="2789631"/>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Plus Sign 23">
            <a:extLst>
              <a:ext uri="{FF2B5EF4-FFF2-40B4-BE49-F238E27FC236}">
                <a16:creationId xmlns:a16="http://schemas.microsoft.com/office/drawing/2014/main" id="{9990A0AE-4FB5-46D7-80B2-F84DC930E86D}"/>
              </a:ext>
            </a:extLst>
          </p:cNvPr>
          <p:cNvSpPr/>
          <p:nvPr/>
        </p:nvSpPr>
        <p:spPr>
          <a:xfrm>
            <a:off x="8252691" y="3486776"/>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Plus Sign 24">
            <a:extLst>
              <a:ext uri="{FF2B5EF4-FFF2-40B4-BE49-F238E27FC236}">
                <a16:creationId xmlns:a16="http://schemas.microsoft.com/office/drawing/2014/main" id="{83D1FD5E-F75A-4201-900B-94CFCA4E8795}"/>
              </a:ext>
            </a:extLst>
          </p:cNvPr>
          <p:cNvSpPr/>
          <p:nvPr/>
        </p:nvSpPr>
        <p:spPr>
          <a:xfrm>
            <a:off x="8252691" y="4183921"/>
            <a:ext cx="152400"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Plus Sign 25">
            <a:extLst>
              <a:ext uri="{FF2B5EF4-FFF2-40B4-BE49-F238E27FC236}">
                <a16:creationId xmlns:a16="http://schemas.microsoft.com/office/drawing/2014/main" id="{566EAFBF-CE11-4D5D-A4D0-560C6DC0470C}"/>
              </a:ext>
            </a:extLst>
          </p:cNvPr>
          <p:cNvSpPr/>
          <p:nvPr/>
        </p:nvSpPr>
        <p:spPr>
          <a:xfrm>
            <a:off x="8252691" y="4884322"/>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Plus Sign 26">
            <a:extLst>
              <a:ext uri="{FF2B5EF4-FFF2-40B4-BE49-F238E27FC236}">
                <a16:creationId xmlns:a16="http://schemas.microsoft.com/office/drawing/2014/main" id="{190C1458-78AD-490F-ABA2-6B33BCEBC16C}"/>
              </a:ext>
            </a:extLst>
          </p:cNvPr>
          <p:cNvSpPr/>
          <p:nvPr/>
        </p:nvSpPr>
        <p:spPr>
          <a:xfrm>
            <a:off x="8248073" y="5603308"/>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Plus Sign 27">
            <a:extLst>
              <a:ext uri="{FF2B5EF4-FFF2-40B4-BE49-F238E27FC236}">
                <a16:creationId xmlns:a16="http://schemas.microsoft.com/office/drawing/2014/main" id="{AB64CC68-BDAF-4D5C-AE35-933D469981BD}"/>
              </a:ext>
            </a:extLst>
          </p:cNvPr>
          <p:cNvSpPr/>
          <p:nvPr/>
        </p:nvSpPr>
        <p:spPr>
          <a:xfrm>
            <a:off x="8248073" y="6300453"/>
            <a:ext cx="157018" cy="193964"/>
          </a:xfrm>
          <a:prstGeom prst="mathPlus">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a:extLst>
              <a:ext uri="{FF2B5EF4-FFF2-40B4-BE49-F238E27FC236}">
                <a16:creationId xmlns:a16="http://schemas.microsoft.com/office/drawing/2014/main" id="{77B2D3E2-CE6C-42D0-9542-B74E1FCE6D3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634836" y="87281"/>
            <a:ext cx="438150" cy="401784"/>
          </a:xfrm>
          <a:prstGeom prst="rect">
            <a:avLst/>
          </a:prstGeom>
          <a:solidFill>
            <a:schemeClr val="bg1"/>
          </a:solidFill>
        </p:spPr>
      </p:pic>
    </p:spTree>
    <p:extLst>
      <p:ext uri="{BB962C8B-B14F-4D97-AF65-F5344CB8AC3E}">
        <p14:creationId xmlns:p14="http://schemas.microsoft.com/office/powerpoint/2010/main" val="538329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18</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8" name="Picture 2">
            <a:extLst>
              <a:ext uri="{FF2B5EF4-FFF2-40B4-BE49-F238E27FC236}">
                <a16:creationId xmlns:a16="http://schemas.microsoft.com/office/drawing/2014/main" id="{C397AF19-EEF4-4899-A902-80CE6B3E17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9274" y="1382379"/>
            <a:ext cx="4922982" cy="3178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24778B20-4575-4839-BF08-B727129EBCB7}"/>
              </a:ext>
            </a:extLst>
          </p:cNvPr>
          <p:cNvSpPr/>
          <p:nvPr/>
        </p:nvSpPr>
        <p:spPr>
          <a:xfrm>
            <a:off x="2318328" y="203200"/>
            <a:ext cx="9215713" cy="646331"/>
          </a:xfrm>
          <a:prstGeom prst="rect">
            <a:avLst/>
          </a:prstGeom>
          <a:solidFill>
            <a:schemeClr val="accent1">
              <a:lumMod val="60000"/>
              <a:lumOff val="40000"/>
            </a:schemeClr>
          </a:solidFill>
          <a:ln w="38100">
            <a:solidFill>
              <a:schemeClr val="tx1"/>
            </a:solidFill>
          </a:ln>
        </p:spPr>
        <p:txBody>
          <a:bodyPr wrap="square">
            <a:spAutoFit/>
          </a:bodyPr>
          <a:lstStyle/>
          <a:p>
            <a:r>
              <a:rPr lang="en-GB" dirty="0">
                <a:latin typeface="Century Gothic" panose="020B0502020202020204" pitchFamily="34" charset="0"/>
              </a:rPr>
              <a:t>For each problem that </a:t>
            </a:r>
            <a:r>
              <a:rPr lang="en-GB" b="1" u="sng" dirty="0">
                <a:latin typeface="Century Gothic" panose="020B0502020202020204" pitchFamily="34" charset="0"/>
              </a:rPr>
              <a:t>homesteaders</a:t>
            </a:r>
            <a:r>
              <a:rPr lang="en-GB" dirty="0">
                <a:latin typeface="Century Gothic" panose="020B0502020202020204" pitchFamily="34" charset="0"/>
              </a:rPr>
              <a:t> face can you write an answer explaining how it was/ wasn’t solved.</a:t>
            </a:r>
            <a:endParaRPr lang="en-GB" dirty="0"/>
          </a:p>
        </p:txBody>
      </p:sp>
      <p:pic>
        <p:nvPicPr>
          <p:cNvPr id="10" name="Picture 9">
            <a:extLst>
              <a:ext uri="{FF2B5EF4-FFF2-40B4-BE49-F238E27FC236}">
                <a16:creationId xmlns:a16="http://schemas.microsoft.com/office/drawing/2014/main" id="{B0F19A6F-554A-45FC-939B-E491060B6748}"/>
              </a:ext>
            </a:extLst>
          </p:cNvPr>
          <p:cNvPicPr/>
          <p:nvPr/>
        </p:nvPicPr>
        <p:blipFill rotWithShape="1">
          <a:blip r:embed="rId6">
            <a:extLst>
              <a:ext uri="{28A0092B-C50C-407E-A947-70E740481C1C}">
                <a14:useLocalDpi xmlns:a14="http://schemas.microsoft.com/office/drawing/2010/main" val="0"/>
              </a:ext>
            </a:extLst>
          </a:blip>
          <a:srcRect l="20751" t="54076" r="74442" b="36831"/>
          <a:stretch/>
        </p:blipFill>
        <p:spPr bwMode="auto">
          <a:xfrm>
            <a:off x="1634836" y="203200"/>
            <a:ext cx="447675" cy="475615"/>
          </a:xfrm>
          <a:prstGeom prst="rect">
            <a:avLst/>
          </a:prstGeom>
          <a:noFill/>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5C37EB91-8F94-4E67-8C7A-C00FACD366D1}"/>
              </a:ext>
            </a:extLst>
          </p:cNvPr>
          <p:cNvSpPr txBox="1"/>
          <p:nvPr/>
        </p:nvSpPr>
        <p:spPr>
          <a:xfrm>
            <a:off x="378692" y="1403927"/>
            <a:ext cx="5394036" cy="2862322"/>
          </a:xfrm>
          <a:prstGeom prst="rect">
            <a:avLst/>
          </a:prstGeom>
          <a:solidFill>
            <a:schemeClr val="accent1">
              <a:lumMod val="40000"/>
              <a:lumOff val="60000"/>
            </a:schemeClr>
          </a:solidFill>
          <a:ln w="38100">
            <a:solidFill>
              <a:schemeClr val="tx1"/>
            </a:solidFill>
          </a:ln>
        </p:spPr>
        <p:txBody>
          <a:bodyPr wrap="square" rtlCol="0">
            <a:spAutoFit/>
          </a:bodyPr>
          <a:lstStyle/>
          <a:p>
            <a:r>
              <a:rPr lang="en-GB" b="1" i="1" u="sng" dirty="0">
                <a:latin typeface="Century Gothic" panose="020B0502020202020204" pitchFamily="34" charset="0"/>
              </a:rPr>
              <a:t>Problems:</a:t>
            </a:r>
          </a:p>
          <a:p>
            <a:endParaRPr lang="en-GB" dirty="0">
              <a:latin typeface="Century Gothic" panose="020B0502020202020204" pitchFamily="34" charset="0"/>
            </a:endParaRPr>
          </a:p>
          <a:p>
            <a:pPr marL="342900" indent="-342900">
              <a:buFont typeface="+mj-lt"/>
              <a:buAutoNum type="arabicPeriod"/>
            </a:pPr>
            <a:r>
              <a:rPr lang="en-GB" dirty="0">
                <a:latin typeface="Century Gothic" panose="020B0502020202020204" pitchFamily="34" charset="0"/>
              </a:rPr>
              <a:t>Hard soil that had never been farmed</a:t>
            </a:r>
          </a:p>
          <a:p>
            <a:pPr marL="342900" indent="-342900">
              <a:buFont typeface="+mj-lt"/>
              <a:buAutoNum type="arabicPeriod"/>
            </a:pPr>
            <a:r>
              <a:rPr lang="en-GB" dirty="0">
                <a:latin typeface="Century Gothic" panose="020B0502020202020204" pitchFamily="34" charset="0"/>
              </a:rPr>
              <a:t>Water shortages</a:t>
            </a:r>
          </a:p>
          <a:p>
            <a:pPr marL="342900" indent="-342900">
              <a:buFont typeface="+mj-lt"/>
              <a:buAutoNum type="arabicPeriod"/>
            </a:pPr>
            <a:r>
              <a:rPr lang="en-GB" dirty="0">
                <a:latin typeface="Century Gothic" panose="020B0502020202020204" pitchFamily="34" charset="0"/>
              </a:rPr>
              <a:t>Extreme weathers</a:t>
            </a:r>
          </a:p>
          <a:p>
            <a:pPr marL="342900" indent="-342900">
              <a:buFont typeface="+mj-lt"/>
              <a:buAutoNum type="arabicPeriod"/>
            </a:pPr>
            <a:r>
              <a:rPr lang="en-GB" dirty="0">
                <a:latin typeface="Century Gothic" panose="020B0502020202020204" pitchFamily="34" charset="0"/>
              </a:rPr>
              <a:t>Lack of building materials</a:t>
            </a:r>
          </a:p>
          <a:p>
            <a:pPr marL="342900" indent="-342900">
              <a:buFont typeface="+mj-lt"/>
              <a:buAutoNum type="arabicPeriod"/>
            </a:pPr>
            <a:r>
              <a:rPr lang="en-GB" dirty="0">
                <a:latin typeface="Century Gothic" panose="020B0502020202020204" pitchFamily="34" charset="0"/>
              </a:rPr>
              <a:t>Lack of fuel</a:t>
            </a:r>
          </a:p>
          <a:p>
            <a:pPr marL="342900" indent="-342900">
              <a:buFont typeface="+mj-lt"/>
              <a:buAutoNum type="arabicPeriod"/>
            </a:pPr>
            <a:r>
              <a:rPr lang="en-GB" dirty="0">
                <a:latin typeface="Century Gothic" panose="020B0502020202020204" pitchFamily="34" charset="0"/>
              </a:rPr>
              <a:t>Protecting crops</a:t>
            </a:r>
          </a:p>
          <a:p>
            <a:pPr marL="342900" indent="-342900">
              <a:buFont typeface="+mj-lt"/>
              <a:buAutoNum type="arabicPeriod"/>
            </a:pPr>
            <a:r>
              <a:rPr lang="en-GB" dirty="0">
                <a:latin typeface="Century Gothic" panose="020B0502020202020204" pitchFamily="34" charset="0"/>
              </a:rPr>
              <a:t>Dirt and disease</a:t>
            </a:r>
          </a:p>
          <a:p>
            <a:pPr marL="342900" indent="-342900">
              <a:buFont typeface="+mj-lt"/>
              <a:buAutoNum type="arabicPeriod"/>
            </a:pPr>
            <a:r>
              <a:rPr lang="en-GB" dirty="0">
                <a:latin typeface="Century Gothic" panose="020B0502020202020204" pitchFamily="34" charset="0"/>
              </a:rPr>
              <a:t>Isolation</a:t>
            </a:r>
          </a:p>
        </p:txBody>
      </p:sp>
      <p:sp>
        <p:nvSpPr>
          <p:cNvPr id="21" name="Rectangle 20">
            <a:extLst>
              <a:ext uri="{FF2B5EF4-FFF2-40B4-BE49-F238E27FC236}">
                <a16:creationId xmlns:a16="http://schemas.microsoft.com/office/drawing/2014/main" id="{5FC6E086-B8F4-4314-B26C-C8B1048E7D25}"/>
              </a:ext>
            </a:extLst>
          </p:cNvPr>
          <p:cNvSpPr/>
          <p:nvPr/>
        </p:nvSpPr>
        <p:spPr>
          <a:xfrm>
            <a:off x="1110967" y="4585281"/>
            <a:ext cx="5751511" cy="369332"/>
          </a:xfrm>
          <a:prstGeom prst="rect">
            <a:avLst/>
          </a:prstGeom>
        </p:spPr>
        <p:txBody>
          <a:bodyPr wrap="none">
            <a:spAutoFit/>
          </a:bodyPr>
          <a:lstStyle/>
          <a:p>
            <a:r>
              <a:rPr lang="en-GB" dirty="0">
                <a:hlinkClick r:id="rId7"/>
              </a:rPr>
              <a:t>https://www.bbc.co.uk/bitesize/guides/znhkpg8/revision/8</a:t>
            </a:r>
            <a:endParaRPr lang="en-GB" dirty="0"/>
          </a:p>
        </p:txBody>
      </p:sp>
      <p:pic>
        <p:nvPicPr>
          <p:cNvPr id="22" name="Picture 21">
            <a:extLst>
              <a:ext uri="{FF2B5EF4-FFF2-40B4-BE49-F238E27FC236}">
                <a16:creationId xmlns:a16="http://schemas.microsoft.com/office/drawing/2014/main" id="{822154AB-7B23-448E-A422-C857B7D2EA48}"/>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78692" y="4513952"/>
            <a:ext cx="732275" cy="741544"/>
          </a:xfrm>
          <a:prstGeom prst="rect">
            <a:avLst/>
          </a:prstGeom>
        </p:spPr>
      </p:pic>
      <p:sp>
        <p:nvSpPr>
          <p:cNvPr id="23" name="TextBox 22">
            <a:extLst>
              <a:ext uri="{FF2B5EF4-FFF2-40B4-BE49-F238E27FC236}">
                <a16:creationId xmlns:a16="http://schemas.microsoft.com/office/drawing/2014/main" id="{91A3AD05-3656-448E-A92C-B0D1950AD5AD}"/>
              </a:ext>
            </a:extLst>
          </p:cNvPr>
          <p:cNvSpPr txBox="1"/>
          <p:nvPr/>
        </p:nvSpPr>
        <p:spPr>
          <a:xfrm>
            <a:off x="2047729" y="4978762"/>
            <a:ext cx="7680582" cy="1815882"/>
          </a:xfrm>
          <a:prstGeom prst="rect">
            <a:avLst/>
          </a:prstGeom>
          <a:noFill/>
          <a:ln w="28575">
            <a:solidFill>
              <a:schemeClr val="tx1"/>
            </a:solidFill>
          </a:ln>
        </p:spPr>
        <p:txBody>
          <a:bodyPr wrap="square" rtlCol="0">
            <a:spAutoFit/>
          </a:bodyPr>
          <a:lstStyle/>
          <a:p>
            <a:r>
              <a:rPr lang="en-GB" sz="1600" b="1" u="sng" dirty="0">
                <a:latin typeface="Comic Sans MS" panose="030F0702030302020204" pitchFamily="66" charset="0"/>
              </a:rPr>
              <a:t>Example:</a:t>
            </a:r>
          </a:p>
          <a:p>
            <a:r>
              <a:rPr lang="en-GB" sz="1600" dirty="0">
                <a:latin typeface="Comic Sans MS" panose="030F0702030302020204" pitchFamily="66" charset="0"/>
              </a:rPr>
              <a:t>One problem the homesteaders faced was the hard ground. The land had never been farmed before. This meant it was very difficult to dig and plant new crops. To solve this problem they used John Deere’s sodbuster invented in 1837. This was a steel plough that was stronger and could turn the soil over easily. It meant that the blade did not need replacing as often which was important as it was difficult to get goods to the plains. </a:t>
            </a:r>
          </a:p>
        </p:txBody>
      </p:sp>
    </p:spTree>
    <p:extLst>
      <p:ext uri="{BB962C8B-B14F-4D97-AF65-F5344CB8AC3E}">
        <p14:creationId xmlns:p14="http://schemas.microsoft.com/office/powerpoint/2010/main" val="3223799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Box 4">
            <a:extLst>
              <a:ext uri="{FF2B5EF4-FFF2-40B4-BE49-F238E27FC236}">
                <a16:creationId xmlns:a16="http://schemas.microsoft.com/office/drawing/2014/main" id="{B1D74713-A6E2-4BB7-B848-6EB2899EBE3D}"/>
              </a:ext>
            </a:extLst>
          </p:cNvPr>
          <p:cNvSpPr txBox="1"/>
          <p:nvPr/>
        </p:nvSpPr>
        <p:spPr>
          <a:xfrm>
            <a:off x="498763" y="979055"/>
            <a:ext cx="11231418" cy="3416320"/>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Lewis and Clarke were two explorers who pioneered a journey across the North American continent. </a:t>
            </a:r>
          </a:p>
          <a:p>
            <a:endParaRPr lang="en-GB" dirty="0">
              <a:latin typeface="Century Gothic" panose="020B0502020202020204" pitchFamily="34" charset="0"/>
            </a:endParaRPr>
          </a:p>
          <a:p>
            <a:r>
              <a:rPr lang="en-GB" dirty="0">
                <a:latin typeface="Century Gothic" panose="020B0502020202020204" pitchFamily="34" charset="0"/>
              </a:rPr>
              <a:t>Do some research to look at:</a:t>
            </a:r>
          </a:p>
          <a:p>
            <a:endParaRPr lang="en-GB" dirty="0">
              <a:latin typeface="Century Gothic" panose="020B0502020202020204" pitchFamily="34" charset="0"/>
            </a:endParaRP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Who</a:t>
            </a:r>
            <a:r>
              <a:rPr lang="en-GB" dirty="0">
                <a:latin typeface="Century Gothic" panose="020B0502020202020204" pitchFamily="34" charset="0"/>
              </a:rPr>
              <a:t> were Lewis and Clarke?</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When</a:t>
            </a:r>
            <a:r>
              <a:rPr lang="en-GB" dirty="0">
                <a:latin typeface="Century Gothic" panose="020B0502020202020204" pitchFamily="34" charset="0"/>
              </a:rPr>
              <a:t> was their expedition?</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Where</a:t>
            </a:r>
            <a:r>
              <a:rPr lang="en-GB" dirty="0">
                <a:latin typeface="Century Gothic" panose="020B0502020202020204" pitchFamily="34" charset="0"/>
              </a:rPr>
              <a:t> did they go to?</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What</a:t>
            </a:r>
            <a:r>
              <a:rPr lang="en-GB" dirty="0">
                <a:latin typeface="Century Gothic" panose="020B0502020202020204" pitchFamily="34" charset="0"/>
              </a:rPr>
              <a:t> did they discover?</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How</a:t>
            </a:r>
            <a:r>
              <a:rPr lang="en-GB" dirty="0">
                <a:latin typeface="Century Gothic" panose="020B0502020202020204" pitchFamily="34" charset="0"/>
              </a:rPr>
              <a:t> did they have an impact on Westward movement?</a:t>
            </a:r>
          </a:p>
          <a:p>
            <a:pPr marL="285750" indent="-285750">
              <a:buFont typeface="Arial" panose="020B0604020202020204" pitchFamily="34" charset="0"/>
              <a:buChar char="•"/>
            </a:pPr>
            <a:endParaRPr lang="en-GB" dirty="0">
              <a:latin typeface="Century Gothic" panose="020B0502020202020204" pitchFamily="34" charset="0"/>
            </a:endParaRPr>
          </a:p>
          <a:p>
            <a:r>
              <a:rPr lang="en-GB" dirty="0">
                <a:latin typeface="Century Gothic" panose="020B0502020202020204" pitchFamily="34" charset="0"/>
              </a:rPr>
              <a:t>Present your findings in any way you wish- but please use your own words.</a:t>
            </a:r>
          </a:p>
        </p:txBody>
      </p:sp>
      <p:sp>
        <p:nvSpPr>
          <p:cNvPr id="6" name="Rectangle 5">
            <a:extLst>
              <a:ext uri="{FF2B5EF4-FFF2-40B4-BE49-F238E27FC236}">
                <a16:creationId xmlns:a16="http://schemas.microsoft.com/office/drawing/2014/main" id="{D599A95E-83D5-48FF-ACFE-7DAE254F3324}"/>
              </a:ext>
            </a:extLst>
          </p:cNvPr>
          <p:cNvSpPr/>
          <p:nvPr/>
        </p:nvSpPr>
        <p:spPr>
          <a:xfrm>
            <a:off x="974436" y="4648010"/>
            <a:ext cx="10963564" cy="2031325"/>
          </a:xfrm>
          <a:prstGeom prst="rect">
            <a:avLst/>
          </a:prstGeom>
        </p:spPr>
        <p:txBody>
          <a:bodyPr wrap="square">
            <a:spAutoFit/>
          </a:bodyPr>
          <a:lstStyle/>
          <a:p>
            <a:r>
              <a:rPr lang="en-GB" dirty="0">
                <a:hlinkClick r:id="rId5"/>
              </a:rPr>
              <a:t>https://www.history.com/topics/westward-expansion/lewis-and-clark</a:t>
            </a:r>
            <a:endParaRPr lang="en-GB" dirty="0"/>
          </a:p>
          <a:p>
            <a:endParaRPr lang="en-GB" dirty="0"/>
          </a:p>
          <a:p>
            <a:r>
              <a:rPr lang="en-GB" dirty="0">
                <a:hlinkClick r:id="rId6"/>
              </a:rPr>
              <a:t>https://www.thoughtco.com/lewis-and-clark-1435016</a:t>
            </a:r>
            <a:endParaRPr lang="en-GB" dirty="0"/>
          </a:p>
          <a:p>
            <a:endParaRPr lang="en-GB" dirty="0"/>
          </a:p>
          <a:p>
            <a:r>
              <a:rPr lang="en-GB" dirty="0">
                <a:hlinkClick r:id="rId7"/>
              </a:rPr>
              <a:t>https://www.britannica.com/event/Lewis-and-Clark-Expedition</a:t>
            </a:r>
            <a:endParaRPr lang="en-GB" dirty="0"/>
          </a:p>
          <a:p>
            <a:endParaRPr lang="en-GB" dirty="0"/>
          </a:p>
          <a:p>
            <a:r>
              <a:rPr lang="en-GB" dirty="0">
                <a:hlinkClick r:id="rId8"/>
              </a:rPr>
              <a:t>https://www.youtube.com/watch?v=PRUmAgIz27Q</a:t>
            </a:r>
            <a:endParaRPr lang="en-GB" dirty="0"/>
          </a:p>
        </p:txBody>
      </p:sp>
      <p:pic>
        <p:nvPicPr>
          <p:cNvPr id="7" name="Picture 6">
            <a:extLst>
              <a:ext uri="{FF2B5EF4-FFF2-40B4-BE49-F238E27FC236}">
                <a16:creationId xmlns:a16="http://schemas.microsoft.com/office/drawing/2014/main" id="{69F95924-51B9-4D90-A975-B88A9E7FAB89}"/>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498763" y="6098938"/>
            <a:ext cx="422075" cy="663524"/>
          </a:xfrm>
          <a:prstGeom prst="rect">
            <a:avLst/>
          </a:prstGeom>
        </p:spPr>
      </p:pic>
      <p:pic>
        <p:nvPicPr>
          <p:cNvPr id="8" name="Picture 7">
            <a:extLst>
              <a:ext uri="{FF2B5EF4-FFF2-40B4-BE49-F238E27FC236}">
                <a16:creationId xmlns:a16="http://schemas.microsoft.com/office/drawing/2014/main" id="{982562F7-07BD-4BAF-AE2E-5A9E00CBBEB6}"/>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498763" y="5687281"/>
            <a:ext cx="448108" cy="422568"/>
          </a:xfrm>
          <a:prstGeom prst="rect">
            <a:avLst/>
          </a:prstGeom>
        </p:spPr>
      </p:pic>
      <p:pic>
        <p:nvPicPr>
          <p:cNvPr id="9" name="Picture 8">
            <a:extLst>
              <a:ext uri="{FF2B5EF4-FFF2-40B4-BE49-F238E27FC236}">
                <a16:creationId xmlns:a16="http://schemas.microsoft.com/office/drawing/2014/main" id="{2DC76810-A657-414D-8327-DA684DAB2797}"/>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469932" y="4653737"/>
            <a:ext cx="448108" cy="422568"/>
          </a:xfrm>
          <a:prstGeom prst="rect">
            <a:avLst/>
          </a:prstGeom>
        </p:spPr>
      </p:pic>
      <p:pic>
        <p:nvPicPr>
          <p:cNvPr id="10" name="Picture 9">
            <a:extLst>
              <a:ext uri="{FF2B5EF4-FFF2-40B4-BE49-F238E27FC236}">
                <a16:creationId xmlns:a16="http://schemas.microsoft.com/office/drawing/2014/main" id="{CE731580-FB91-48A1-963C-EFCC7C2D0512}"/>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469932" y="5191291"/>
            <a:ext cx="448108" cy="422568"/>
          </a:xfrm>
          <a:prstGeom prst="rect">
            <a:avLst/>
          </a:prstGeom>
        </p:spPr>
      </p:pic>
      <p:pic>
        <p:nvPicPr>
          <p:cNvPr id="11" name="Picture 9">
            <a:extLst>
              <a:ext uri="{FF2B5EF4-FFF2-40B4-BE49-F238E27FC236}">
                <a16:creationId xmlns:a16="http://schemas.microsoft.com/office/drawing/2014/main" id="{FAA68EB1-5916-4E0F-983D-1F906043A61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17348" y="253672"/>
            <a:ext cx="434975" cy="42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233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F333943-70FD-40E9-BC3D-DEC5609957CA}"/>
              </a:ext>
            </a:extLst>
          </p:cNvPr>
          <p:cNvSpPr/>
          <p:nvPr/>
        </p:nvSpPr>
        <p:spPr>
          <a:xfrm>
            <a:off x="1874982" y="52241"/>
            <a:ext cx="1773382" cy="991026"/>
          </a:xfrm>
          <a:prstGeom prst="rect">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2457F0C-F60B-490B-BFD3-066F79334F4E}"/>
              </a:ext>
            </a:extLst>
          </p:cNvPr>
          <p:cNvSpPr txBox="1"/>
          <p:nvPr/>
        </p:nvSpPr>
        <p:spPr>
          <a:xfrm>
            <a:off x="3812886" y="4425049"/>
            <a:ext cx="8166678" cy="2292935"/>
          </a:xfrm>
          <a:prstGeom prst="rect">
            <a:avLst/>
          </a:prstGeom>
          <a:noFill/>
          <a:ln w="38100">
            <a:solidFill>
              <a:srgbClr val="00B050"/>
            </a:solidFill>
          </a:ln>
        </p:spPr>
        <p:txBody>
          <a:bodyPr wrap="square" rtlCol="0">
            <a:spAutoFit/>
          </a:bodyPr>
          <a:lstStyle/>
          <a:p>
            <a:r>
              <a:rPr lang="en-GB" sz="1100" b="1" u="sng" dirty="0">
                <a:latin typeface="Century Gothic" panose="020B0502020202020204" pitchFamily="34" charset="0"/>
                <a:ea typeface="Calibri" panose="020F0502020204030204" pitchFamily="34" charset="0"/>
                <a:cs typeface="Times New Roman" panose="02020603050405020304" pitchFamily="18" charset="0"/>
              </a:rPr>
              <a:t>Q3- Which interpretation do you find more convincing about </a:t>
            </a:r>
            <a:r>
              <a:rPr lang="en-GB" sz="1100" b="1" u="sng" dirty="0">
                <a:latin typeface="Century Gothic" panose="020B0502020202020204" pitchFamily="34" charset="0"/>
              </a:rPr>
              <a:t>Custer’s defeat at the Battle of the </a:t>
            </a:r>
            <a:br>
              <a:rPr lang="en-GB" sz="1100" b="1" u="sng" dirty="0">
                <a:latin typeface="Century Gothic" panose="020B0502020202020204" pitchFamily="34" charset="0"/>
              </a:rPr>
            </a:br>
            <a:r>
              <a:rPr lang="en-GB" sz="1100" b="1" u="sng" dirty="0">
                <a:latin typeface="Century Gothic" panose="020B0502020202020204" pitchFamily="34" charset="0"/>
              </a:rPr>
              <a:t>Little Big Horn? </a:t>
            </a:r>
            <a:r>
              <a:rPr lang="en-GB" sz="1100" b="1" dirty="0">
                <a:latin typeface="Century Gothic" panose="020B0502020202020204" pitchFamily="34" charset="0"/>
                <a:ea typeface="Calibri" panose="020F0502020204030204" pitchFamily="34" charset="0"/>
                <a:cs typeface="Times New Roman" panose="02020603050405020304" pitchFamily="18" charset="0"/>
              </a:rPr>
              <a:t>(4)</a:t>
            </a:r>
            <a:r>
              <a:rPr lang="en-GB" sz="1100" b="1" u="sng" dirty="0">
                <a:latin typeface="Century Gothic" panose="020B0502020202020204" pitchFamily="34" charset="0"/>
                <a:ea typeface="Calibri" panose="020F0502020204030204" pitchFamily="34" charset="0"/>
                <a:cs typeface="Times New Roman" panose="02020603050405020304" pitchFamily="18" charset="0"/>
              </a:rPr>
              <a:t> (8)</a:t>
            </a:r>
            <a:endParaRPr lang="en-GB" sz="1100"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b="1" dirty="0">
                <a:latin typeface="Century Gothic" panose="020B0502020202020204" pitchFamily="34" charset="0"/>
              </a:rPr>
              <a:t>Convincing means accurate.</a:t>
            </a:r>
          </a:p>
          <a:p>
            <a:r>
              <a:rPr lang="en-GB" sz="1100" dirty="0">
                <a:latin typeface="Century Gothic" panose="020B0502020202020204" pitchFamily="34" charset="0"/>
              </a:rPr>
              <a:t>3 paragraphs- 10 minutes</a:t>
            </a:r>
            <a:br>
              <a:rPr lang="en-GB" sz="1100" dirty="0">
                <a:latin typeface="Century Gothic" panose="020B0502020202020204" pitchFamily="34" charset="0"/>
              </a:rPr>
            </a:br>
            <a:endParaRPr lang="en-GB" sz="1100" dirty="0">
              <a:latin typeface="Century Gothic" panose="020B0502020202020204" pitchFamily="34" charset="0"/>
            </a:endParaRPr>
          </a:p>
          <a:p>
            <a:r>
              <a:rPr lang="en-GB" sz="1100" dirty="0">
                <a:latin typeface="Century Gothic" panose="020B0502020202020204" pitchFamily="34" charset="0"/>
              </a:rPr>
              <a:t>Sum up the interpretation, support ‘how convincing’ by quoting and backing it up with knowledge.</a:t>
            </a:r>
          </a:p>
          <a:p>
            <a:r>
              <a:rPr lang="en-GB" sz="1100" b="1" u="sng" dirty="0">
                <a:latin typeface="Century Gothic" panose="020B0502020202020204" pitchFamily="34" charset="0"/>
              </a:rPr>
              <a:t>Writing frame: </a:t>
            </a:r>
            <a:endParaRPr lang="en-GB" sz="1100" dirty="0">
              <a:latin typeface="Century Gothic" panose="020B0502020202020204" pitchFamily="34" charset="0"/>
            </a:endParaRPr>
          </a:p>
          <a:p>
            <a:r>
              <a:rPr lang="en-GB" sz="1100" i="1" dirty="0">
                <a:solidFill>
                  <a:srgbClr val="FF0000"/>
                </a:solidFill>
                <a:latin typeface="Century Gothic" panose="020B0502020202020204" pitchFamily="34" charset="0"/>
              </a:rPr>
              <a:t>Interpretation A suggests that …It says, ‘………..’From my knowledge I know this is convincing because………</a:t>
            </a:r>
          </a:p>
          <a:p>
            <a:r>
              <a:rPr lang="en-GB" sz="1100" i="1" dirty="0">
                <a:solidFill>
                  <a:srgbClr val="FF0000"/>
                </a:solidFill>
                <a:latin typeface="Century Gothic" panose="020B0502020202020204" pitchFamily="34" charset="0"/>
              </a:rPr>
              <a:t>(Repeat)</a:t>
            </a:r>
          </a:p>
          <a:p>
            <a:r>
              <a:rPr lang="en-GB" sz="1100" i="1" dirty="0">
                <a:solidFill>
                  <a:srgbClr val="FF0000"/>
                </a:solidFill>
                <a:latin typeface="Century Gothic" panose="020B0502020202020204" pitchFamily="34" charset="0"/>
              </a:rPr>
              <a:t>However, Interpretation B suggests that …….It says, ‘…..’From my knowledge I know this is convincing because…..</a:t>
            </a:r>
          </a:p>
          <a:p>
            <a:r>
              <a:rPr lang="en-GB" sz="1100" i="1" dirty="0">
                <a:solidFill>
                  <a:srgbClr val="FF0000"/>
                </a:solidFill>
                <a:latin typeface="Century Gothic" panose="020B0502020202020204" pitchFamily="34" charset="0"/>
              </a:rPr>
              <a:t>(Repeat)</a:t>
            </a:r>
          </a:p>
          <a:p>
            <a:r>
              <a:rPr lang="en-GB" sz="1100" i="1" dirty="0">
                <a:solidFill>
                  <a:srgbClr val="FF0000"/>
                </a:solidFill>
                <a:latin typeface="Century Gothic" panose="020B0502020202020204" pitchFamily="34" charset="0"/>
              </a:rPr>
              <a:t>In conclusion I think the most convincing interpretation is ………..I think this because………….</a:t>
            </a:r>
          </a:p>
          <a:p>
            <a:r>
              <a:rPr lang="en-GB" sz="1100" dirty="0">
                <a:latin typeface="Century Gothic" panose="020B0502020202020204" pitchFamily="34" charset="0"/>
              </a:rPr>
              <a:t>(For the highest levels show relationships between the sources.)</a:t>
            </a:r>
            <a:endParaRPr lang="en-GB" sz="1100" i="1" dirty="0">
              <a:solidFill>
                <a:srgbClr val="FF0000"/>
              </a:solidFill>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19</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155993"/>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9" name="Picture 8">
            <a:extLst>
              <a:ext uri="{FF2B5EF4-FFF2-40B4-BE49-F238E27FC236}">
                <a16:creationId xmlns:a16="http://schemas.microsoft.com/office/drawing/2014/main" id="{9978E770-D53E-4E37-BCBE-40873C30429A}"/>
              </a:ext>
            </a:extLst>
          </p:cNvPr>
          <p:cNvPicPr>
            <a:picLocks noChangeAspect="1"/>
          </p:cNvPicPr>
          <p:nvPr/>
        </p:nvPicPr>
        <p:blipFill>
          <a:blip r:embed="rId5"/>
          <a:stretch>
            <a:fillRect/>
          </a:stretch>
        </p:blipFill>
        <p:spPr>
          <a:xfrm>
            <a:off x="120073" y="1078845"/>
            <a:ext cx="3600450" cy="2576106"/>
          </a:xfrm>
          <a:prstGeom prst="rect">
            <a:avLst/>
          </a:prstGeom>
        </p:spPr>
      </p:pic>
      <p:pic>
        <p:nvPicPr>
          <p:cNvPr id="10" name="Picture 9">
            <a:extLst>
              <a:ext uri="{FF2B5EF4-FFF2-40B4-BE49-F238E27FC236}">
                <a16:creationId xmlns:a16="http://schemas.microsoft.com/office/drawing/2014/main" id="{36D6AC51-66A0-4FC8-9E3E-0F817224FEAD}"/>
              </a:ext>
            </a:extLst>
          </p:cNvPr>
          <p:cNvPicPr>
            <a:picLocks noChangeAspect="1"/>
          </p:cNvPicPr>
          <p:nvPr/>
        </p:nvPicPr>
        <p:blipFill>
          <a:blip r:embed="rId6"/>
          <a:stretch>
            <a:fillRect/>
          </a:stretch>
        </p:blipFill>
        <p:spPr>
          <a:xfrm>
            <a:off x="120073" y="726420"/>
            <a:ext cx="1581150" cy="352425"/>
          </a:xfrm>
          <a:prstGeom prst="rect">
            <a:avLst/>
          </a:prstGeom>
        </p:spPr>
      </p:pic>
      <p:pic>
        <p:nvPicPr>
          <p:cNvPr id="11" name="Picture 10">
            <a:extLst>
              <a:ext uri="{FF2B5EF4-FFF2-40B4-BE49-F238E27FC236}">
                <a16:creationId xmlns:a16="http://schemas.microsoft.com/office/drawing/2014/main" id="{2653991E-63B6-446C-8144-7C95978CEEA8}"/>
              </a:ext>
            </a:extLst>
          </p:cNvPr>
          <p:cNvPicPr>
            <a:picLocks noChangeAspect="1"/>
          </p:cNvPicPr>
          <p:nvPr/>
        </p:nvPicPr>
        <p:blipFill>
          <a:blip r:embed="rId7"/>
          <a:stretch>
            <a:fillRect/>
          </a:stretch>
        </p:blipFill>
        <p:spPr>
          <a:xfrm>
            <a:off x="129886" y="4105647"/>
            <a:ext cx="3590637" cy="2664608"/>
          </a:xfrm>
          <a:prstGeom prst="rect">
            <a:avLst/>
          </a:prstGeom>
        </p:spPr>
      </p:pic>
      <p:pic>
        <p:nvPicPr>
          <p:cNvPr id="12" name="Picture 11">
            <a:extLst>
              <a:ext uri="{FF2B5EF4-FFF2-40B4-BE49-F238E27FC236}">
                <a16:creationId xmlns:a16="http://schemas.microsoft.com/office/drawing/2014/main" id="{7241E124-9CFD-49CE-B65B-79F2200641A9}"/>
              </a:ext>
            </a:extLst>
          </p:cNvPr>
          <p:cNvPicPr>
            <a:picLocks noChangeAspect="1"/>
          </p:cNvPicPr>
          <p:nvPr/>
        </p:nvPicPr>
        <p:blipFill>
          <a:blip r:embed="rId8"/>
          <a:stretch>
            <a:fillRect/>
          </a:stretch>
        </p:blipFill>
        <p:spPr>
          <a:xfrm>
            <a:off x="129886" y="3733053"/>
            <a:ext cx="1504950" cy="381000"/>
          </a:xfrm>
          <a:prstGeom prst="rect">
            <a:avLst/>
          </a:prstGeom>
        </p:spPr>
      </p:pic>
      <p:sp>
        <p:nvSpPr>
          <p:cNvPr id="14" name="Rectangle 13">
            <a:extLst>
              <a:ext uri="{FF2B5EF4-FFF2-40B4-BE49-F238E27FC236}">
                <a16:creationId xmlns:a16="http://schemas.microsoft.com/office/drawing/2014/main" id="{37C808B5-5758-469D-A9BA-9E7E2AFAAA11}"/>
              </a:ext>
            </a:extLst>
          </p:cNvPr>
          <p:cNvSpPr/>
          <p:nvPr/>
        </p:nvSpPr>
        <p:spPr>
          <a:xfrm>
            <a:off x="3812886" y="2191780"/>
            <a:ext cx="8166678" cy="2123658"/>
          </a:xfrm>
          <a:prstGeom prst="rect">
            <a:avLst/>
          </a:prstGeom>
          <a:ln w="38100">
            <a:solidFill>
              <a:srgbClr val="FFFF00"/>
            </a:solidFill>
          </a:ln>
        </p:spPr>
        <p:txBody>
          <a:bodyPr wrap="square">
            <a:spAutoFit/>
          </a:bodyPr>
          <a:lstStyle/>
          <a:p>
            <a:r>
              <a:rPr lang="en-GB" sz="1100" b="1" u="sng" dirty="0">
                <a:latin typeface="Century Gothic" panose="020B0502020202020204" pitchFamily="34" charset="0"/>
                <a:ea typeface="Calibri" panose="020F0502020204030204" pitchFamily="34" charset="0"/>
                <a:cs typeface="Times New Roman" panose="02020603050405020304" pitchFamily="18" charset="0"/>
              </a:rPr>
              <a:t>Q2- Why might the authors of interpretations A and B have a different interpretation about </a:t>
            </a:r>
            <a:r>
              <a:rPr lang="en-GB" sz="1100" b="1" u="sng" dirty="0">
                <a:latin typeface="Century Gothic" panose="020B0502020202020204" pitchFamily="34" charset="0"/>
              </a:rPr>
              <a:t>Custer’s defeat at the Battle of the Little Big Horn? </a:t>
            </a:r>
            <a:r>
              <a:rPr lang="en-GB" sz="1100" b="1" dirty="0">
                <a:latin typeface="Century Gothic" panose="020B0502020202020204" pitchFamily="34" charset="0"/>
                <a:ea typeface="Calibri" panose="020F0502020204030204" pitchFamily="34" charset="0"/>
                <a:cs typeface="Times New Roman" panose="02020603050405020304" pitchFamily="18" charset="0"/>
              </a:rPr>
              <a:t>(4)</a:t>
            </a:r>
          </a:p>
          <a:p>
            <a:endParaRPr lang="en-GB" sz="1100" b="1" dirty="0">
              <a:latin typeface="Century Gothic" panose="020B0502020202020204" pitchFamily="34" charset="0"/>
              <a:cs typeface="Times New Roman" panose="02020603050405020304" pitchFamily="18" charset="0"/>
            </a:endParaRPr>
          </a:p>
          <a:p>
            <a:r>
              <a:rPr lang="en-GB" sz="1100" dirty="0">
                <a:latin typeface="Century Gothic" panose="020B0502020202020204" pitchFamily="34" charset="0"/>
                <a:cs typeface="Times New Roman" panose="02020603050405020304" pitchFamily="18" charset="0"/>
              </a:rPr>
              <a:t>1 paragraph- 5 minutes</a:t>
            </a:r>
            <a:br>
              <a:rPr lang="en-GB" sz="1100" dirty="0">
                <a:latin typeface="Century Gothic" panose="020B0502020202020204" pitchFamily="34" charset="0"/>
                <a:cs typeface="Times New Roman" panose="02020603050405020304" pitchFamily="18" charset="0"/>
              </a:rPr>
            </a:br>
            <a:r>
              <a:rPr lang="en-GB" sz="1100" dirty="0">
                <a:latin typeface="Century Gothic" panose="020B0502020202020204" pitchFamily="34" charset="0"/>
              </a:rPr>
              <a:t>Explain what you can learn from the </a:t>
            </a:r>
            <a:r>
              <a:rPr lang="en-GB" sz="1100" b="1" u="sng" dirty="0">
                <a:solidFill>
                  <a:srgbClr val="FF0000"/>
                </a:solidFill>
                <a:latin typeface="Century Gothic" panose="020B0502020202020204" pitchFamily="34" charset="0"/>
              </a:rPr>
              <a:t>provenance- explain why it was written the way it was.</a:t>
            </a:r>
          </a:p>
          <a:p>
            <a:r>
              <a:rPr lang="en-GB" sz="1100" b="1" u="sng" dirty="0">
                <a:latin typeface="Century Gothic" panose="020B0502020202020204" pitchFamily="34" charset="0"/>
              </a:rPr>
              <a:t>E.g. Why is it negative? Is it because of the time or the person who wrote it. Why?</a:t>
            </a:r>
          </a:p>
          <a:p>
            <a:endParaRPr lang="en-GB" sz="1100" dirty="0">
              <a:latin typeface="Century Gothic" panose="020B0502020202020204" pitchFamily="34" charset="0"/>
            </a:endParaRPr>
          </a:p>
          <a:p>
            <a:r>
              <a:rPr lang="en-GB" sz="1100" dirty="0">
                <a:latin typeface="Century Gothic" panose="020B0502020202020204" pitchFamily="34" charset="0"/>
              </a:rPr>
              <a:t>POTATO helps us identify which parts of the provenance we want to talk about</a:t>
            </a:r>
          </a:p>
          <a:p>
            <a:r>
              <a:rPr lang="en-GB" sz="1100" dirty="0">
                <a:latin typeface="Century Gothic" panose="020B0502020202020204" pitchFamily="34" charset="0"/>
              </a:rPr>
              <a:t>(</a:t>
            </a:r>
            <a:r>
              <a:rPr lang="en-GB" sz="1100" b="1" dirty="0">
                <a:latin typeface="Century Gothic" panose="020B0502020202020204" pitchFamily="34" charset="0"/>
              </a:rPr>
              <a:t>P</a:t>
            </a:r>
            <a:r>
              <a:rPr lang="en-GB" sz="1100" dirty="0">
                <a:latin typeface="Century Gothic" panose="020B0502020202020204" pitchFamily="34" charset="0"/>
              </a:rPr>
              <a:t>urpose,</a:t>
            </a:r>
            <a:r>
              <a:rPr lang="en-GB" sz="1100" b="1" dirty="0">
                <a:latin typeface="Century Gothic" panose="020B0502020202020204" pitchFamily="34" charset="0"/>
              </a:rPr>
              <a:t> O</a:t>
            </a:r>
            <a:r>
              <a:rPr lang="en-GB" sz="1100" dirty="0">
                <a:latin typeface="Century Gothic" panose="020B0502020202020204" pitchFamily="34" charset="0"/>
              </a:rPr>
              <a:t>rigin, </a:t>
            </a:r>
            <a:r>
              <a:rPr lang="en-GB" sz="1100" b="1" dirty="0">
                <a:latin typeface="Century Gothic" panose="020B0502020202020204" pitchFamily="34" charset="0"/>
              </a:rPr>
              <a:t>T</a:t>
            </a:r>
            <a:r>
              <a:rPr lang="en-GB" sz="1100" dirty="0">
                <a:latin typeface="Century Gothic" panose="020B0502020202020204" pitchFamily="34" charset="0"/>
              </a:rPr>
              <a:t>ype, </a:t>
            </a:r>
            <a:r>
              <a:rPr lang="en-GB" sz="1100" b="1" dirty="0">
                <a:latin typeface="Century Gothic" panose="020B0502020202020204" pitchFamily="34" charset="0"/>
              </a:rPr>
              <a:t>A</a:t>
            </a:r>
            <a:r>
              <a:rPr lang="en-GB" sz="1100" dirty="0">
                <a:latin typeface="Century Gothic" panose="020B0502020202020204" pitchFamily="34" charset="0"/>
              </a:rPr>
              <a:t>uthor, </a:t>
            </a:r>
            <a:r>
              <a:rPr lang="en-GB" sz="1100" b="1" dirty="0">
                <a:latin typeface="Century Gothic" panose="020B0502020202020204" pitchFamily="34" charset="0"/>
              </a:rPr>
              <a:t>T</a:t>
            </a:r>
            <a:r>
              <a:rPr lang="en-GB" sz="1100" dirty="0">
                <a:latin typeface="Century Gothic" panose="020B0502020202020204" pitchFamily="34" charset="0"/>
              </a:rPr>
              <a:t>ime, </a:t>
            </a:r>
            <a:r>
              <a:rPr lang="en-GB" sz="1100" b="1" dirty="0">
                <a:latin typeface="Century Gothic" panose="020B0502020202020204" pitchFamily="34" charset="0"/>
              </a:rPr>
              <a:t>O</a:t>
            </a:r>
            <a:r>
              <a:rPr lang="en-GB" sz="1100" dirty="0">
                <a:latin typeface="Century Gothic" panose="020B0502020202020204" pitchFamily="34" charset="0"/>
              </a:rPr>
              <a:t>bserver) </a:t>
            </a:r>
            <a:r>
              <a:rPr lang="en-GB" sz="1100" dirty="0">
                <a:solidFill>
                  <a:srgbClr val="FF0000"/>
                </a:solidFill>
                <a:latin typeface="Century Gothic" panose="020B0502020202020204" pitchFamily="34" charset="0"/>
              </a:rPr>
              <a:t>Choose 2 to discuss.</a:t>
            </a:r>
          </a:p>
          <a:p>
            <a:endParaRPr lang="en-GB" sz="1100" dirty="0">
              <a:latin typeface="Century Gothic" panose="020B0502020202020204" pitchFamily="34" charset="0"/>
            </a:endParaRPr>
          </a:p>
          <a:p>
            <a:r>
              <a:rPr lang="en-GB" sz="1100" dirty="0">
                <a:latin typeface="Century Gothic" panose="020B0502020202020204" pitchFamily="34" charset="0"/>
              </a:rPr>
              <a:t>E.g. The author would be negative because they are…………and I know that</a:t>
            </a:r>
          </a:p>
          <a:p>
            <a:r>
              <a:rPr lang="en-GB" sz="1100" dirty="0">
                <a:latin typeface="Century Gothic" panose="020B0502020202020204" pitchFamily="34" charset="0"/>
              </a:rPr>
              <a:t>E.g. The date means that…………………which would mean it was positive because….</a:t>
            </a:r>
          </a:p>
        </p:txBody>
      </p:sp>
      <p:sp>
        <p:nvSpPr>
          <p:cNvPr id="15" name="Rectangle 14">
            <a:extLst>
              <a:ext uri="{FF2B5EF4-FFF2-40B4-BE49-F238E27FC236}">
                <a16:creationId xmlns:a16="http://schemas.microsoft.com/office/drawing/2014/main" id="{7C6ADAF3-3347-4BD1-AC53-D39E6BA12D4D}"/>
              </a:ext>
            </a:extLst>
          </p:cNvPr>
          <p:cNvSpPr/>
          <p:nvPr/>
        </p:nvSpPr>
        <p:spPr>
          <a:xfrm>
            <a:off x="3812886" y="111341"/>
            <a:ext cx="8166678" cy="1954381"/>
          </a:xfrm>
          <a:prstGeom prst="rect">
            <a:avLst/>
          </a:prstGeom>
          <a:ln w="38100">
            <a:solidFill>
              <a:srgbClr val="7030A0"/>
            </a:solidFill>
          </a:ln>
        </p:spPr>
        <p:txBody>
          <a:bodyPr wrap="square">
            <a:spAutoFit/>
          </a:bodyPr>
          <a:lstStyle/>
          <a:p>
            <a:r>
              <a:rPr lang="en-GB" sz="1100" b="1" u="sng" dirty="0">
                <a:latin typeface="Century Gothic" panose="020B0502020202020204" pitchFamily="34" charset="0"/>
                <a:ea typeface="Calibri" panose="020F0502020204030204" pitchFamily="34" charset="0"/>
                <a:cs typeface="Times New Roman" panose="02020603050405020304" pitchFamily="18" charset="0"/>
              </a:rPr>
              <a:t>Q1- </a:t>
            </a:r>
            <a:r>
              <a:rPr lang="en-GB" sz="1100" b="1" u="sng" dirty="0">
                <a:latin typeface="Century Gothic" panose="020B0502020202020204" pitchFamily="34" charset="0"/>
              </a:rPr>
              <a:t>How does Interpretation B differ from Interpretation A about Custer’s defeat at the Battle of the Little Big Horn? </a:t>
            </a:r>
            <a:r>
              <a:rPr lang="en-GB" sz="1100" b="1" u="sng" dirty="0">
                <a:latin typeface="Century Gothic" panose="020B0502020202020204" pitchFamily="34" charset="0"/>
                <a:ea typeface="Calibri" panose="020F0502020204030204" pitchFamily="34" charset="0"/>
                <a:cs typeface="Times New Roman" panose="02020603050405020304" pitchFamily="18" charset="0"/>
              </a:rPr>
              <a:t>(4)</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dirty="0">
                <a:latin typeface="Century Gothic" panose="020B0502020202020204" pitchFamily="34" charset="0"/>
                <a:ea typeface="Calibri" panose="020F0502020204030204" pitchFamily="34" charset="0"/>
                <a:cs typeface="Times New Roman" panose="02020603050405020304" pitchFamily="18" charset="0"/>
              </a:rPr>
              <a:t>1 paragraph- 5 minutes</a:t>
            </a:r>
          </a:p>
          <a:p>
            <a:r>
              <a:rPr lang="en-GB" sz="1100" dirty="0">
                <a:latin typeface="Century Gothic" panose="020B0502020202020204" pitchFamily="34" charset="0"/>
                <a:ea typeface="Calibri" panose="020F0502020204030204" pitchFamily="34" charset="0"/>
                <a:cs typeface="Times New Roman" panose="02020603050405020304" pitchFamily="18" charset="0"/>
              </a:rPr>
              <a:t>Explain what you can learn from the sources about the gold rush.</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b="1" u="sng" dirty="0">
                <a:latin typeface="Century Gothic" panose="020B0502020202020204" pitchFamily="34" charset="0"/>
                <a:ea typeface="Calibri" panose="020F0502020204030204" pitchFamily="34" charset="0"/>
                <a:cs typeface="Times New Roman" panose="02020603050405020304" pitchFamily="18" charset="0"/>
              </a:rPr>
              <a:t>Writing frame:</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dirty="0">
                <a:latin typeface="Century Gothic" panose="020B0502020202020204" pitchFamily="34" charset="0"/>
                <a:cs typeface="Times New Roman" panose="02020603050405020304" pitchFamily="18" charset="0"/>
              </a:rPr>
              <a:t>Interpretation A says, ‘…………………………………..’ This leads me to infer that ……………………………..Another thing is states is ‘………………….’ This suggests……………………</a:t>
            </a:r>
          </a:p>
          <a:p>
            <a:r>
              <a:rPr lang="en-GB" sz="1100" dirty="0">
                <a:latin typeface="Century Gothic" panose="020B0502020202020204" pitchFamily="34" charset="0"/>
                <a:cs typeface="Times New Roman" panose="02020603050405020304" pitchFamily="18" charset="0"/>
              </a:rPr>
              <a:t>Interpretation B is different because it says , ‘…………………………………..’ This leads me to infer that ……………………………..Another thing is states is ‘………………….’ This also suggests……………………</a:t>
            </a:r>
            <a:endParaRPr lang="en-GB" sz="1100" dirty="0">
              <a:latin typeface="Century Gothic" panose="020B0502020202020204" pitchFamily="34" charset="0"/>
            </a:endParaRPr>
          </a:p>
        </p:txBody>
      </p:sp>
      <p:sp>
        <p:nvSpPr>
          <p:cNvPr id="16" name="Oval 15">
            <a:extLst>
              <a:ext uri="{FF2B5EF4-FFF2-40B4-BE49-F238E27FC236}">
                <a16:creationId xmlns:a16="http://schemas.microsoft.com/office/drawing/2014/main" id="{7D4D6345-0BFD-4595-9F1D-C5A561C275BE}"/>
              </a:ext>
            </a:extLst>
          </p:cNvPr>
          <p:cNvSpPr/>
          <p:nvPr/>
        </p:nvSpPr>
        <p:spPr>
          <a:xfrm>
            <a:off x="10377342" y="442946"/>
            <a:ext cx="1322665" cy="787511"/>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chemeClr val="tx1"/>
                </a:solidFill>
                <a:latin typeface="Century Gothic" panose="020B0502020202020204" pitchFamily="34" charset="0"/>
              </a:rPr>
              <a:t>Content only!</a:t>
            </a:r>
          </a:p>
        </p:txBody>
      </p:sp>
      <p:sp>
        <p:nvSpPr>
          <p:cNvPr id="17" name="Oval 16">
            <a:extLst>
              <a:ext uri="{FF2B5EF4-FFF2-40B4-BE49-F238E27FC236}">
                <a16:creationId xmlns:a16="http://schemas.microsoft.com/office/drawing/2014/main" id="{F415EE08-6F7D-4AC3-817D-77E35353F354}"/>
              </a:ext>
            </a:extLst>
          </p:cNvPr>
          <p:cNvSpPr/>
          <p:nvPr/>
        </p:nvSpPr>
        <p:spPr>
          <a:xfrm>
            <a:off x="9494982" y="3314948"/>
            <a:ext cx="2382981" cy="7264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chemeClr val="tx1"/>
                </a:solidFill>
                <a:latin typeface="Century Gothic" panose="020B0502020202020204" pitchFamily="34" charset="0"/>
              </a:rPr>
              <a:t>Provenance only! Shown in </a:t>
            </a:r>
            <a:r>
              <a:rPr lang="en-GB" sz="1100" b="1" u="sng" dirty="0">
                <a:solidFill>
                  <a:srgbClr val="FF0000"/>
                </a:solidFill>
                <a:latin typeface="Century Gothic" panose="020B0502020202020204" pitchFamily="34" charset="0"/>
              </a:rPr>
              <a:t>red </a:t>
            </a:r>
            <a:r>
              <a:rPr lang="en-GB" sz="1100" b="1" u="sng" dirty="0">
                <a:solidFill>
                  <a:schemeClr val="tx1"/>
                </a:solidFill>
                <a:latin typeface="Century Gothic" panose="020B0502020202020204" pitchFamily="34" charset="0"/>
              </a:rPr>
              <a:t>in the source.</a:t>
            </a:r>
            <a:endParaRPr lang="en-GB" sz="1100" b="1" u="sng" dirty="0">
              <a:solidFill>
                <a:srgbClr val="FF0000"/>
              </a:solidFill>
              <a:latin typeface="Century Gothic" panose="020B0502020202020204" pitchFamily="34" charset="0"/>
            </a:endParaRPr>
          </a:p>
        </p:txBody>
      </p:sp>
      <p:sp>
        <p:nvSpPr>
          <p:cNvPr id="18" name="Oval 17">
            <a:extLst>
              <a:ext uri="{FF2B5EF4-FFF2-40B4-BE49-F238E27FC236}">
                <a16:creationId xmlns:a16="http://schemas.microsoft.com/office/drawing/2014/main" id="{15CA3712-0725-492B-9254-EBEA94E55670}"/>
              </a:ext>
            </a:extLst>
          </p:cNvPr>
          <p:cNvSpPr/>
          <p:nvPr/>
        </p:nvSpPr>
        <p:spPr>
          <a:xfrm>
            <a:off x="10660784" y="4574216"/>
            <a:ext cx="1408389" cy="56327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u="sng" dirty="0">
                <a:solidFill>
                  <a:schemeClr val="tx1"/>
                </a:solidFill>
              </a:rPr>
              <a:t>Provenance</a:t>
            </a:r>
            <a:endParaRPr lang="en-GB" sz="1200" b="1" u="sng" dirty="0">
              <a:solidFill>
                <a:srgbClr val="FF0000"/>
              </a:solidFill>
            </a:endParaRPr>
          </a:p>
        </p:txBody>
      </p:sp>
      <p:sp>
        <p:nvSpPr>
          <p:cNvPr id="19" name="&quot;Not Allowed&quot; Symbol 18">
            <a:extLst>
              <a:ext uri="{FF2B5EF4-FFF2-40B4-BE49-F238E27FC236}">
                <a16:creationId xmlns:a16="http://schemas.microsoft.com/office/drawing/2014/main" id="{79CDA54B-4CF9-4F8F-958D-46441E33F264}"/>
              </a:ext>
            </a:extLst>
          </p:cNvPr>
          <p:cNvSpPr/>
          <p:nvPr/>
        </p:nvSpPr>
        <p:spPr>
          <a:xfrm>
            <a:off x="10937652" y="4507856"/>
            <a:ext cx="854652" cy="590666"/>
          </a:xfrm>
          <a:prstGeom prst="noSmoking">
            <a:avLst>
              <a:gd name="adj" fmla="val 11236"/>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 name="Picture 19">
            <a:extLst>
              <a:ext uri="{FF2B5EF4-FFF2-40B4-BE49-F238E27FC236}">
                <a16:creationId xmlns:a16="http://schemas.microsoft.com/office/drawing/2014/main" id="{660AD13C-25DD-4914-BA7F-E0562EAC047B}"/>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448550" y="310379"/>
            <a:ext cx="379596" cy="379596"/>
          </a:xfrm>
          <a:prstGeom prst="rect">
            <a:avLst/>
          </a:prstGeom>
        </p:spPr>
      </p:pic>
      <p:pic>
        <p:nvPicPr>
          <p:cNvPr id="21" name="Picture 20">
            <a:extLst>
              <a:ext uri="{FF2B5EF4-FFF2-40B4-BE49-F238E27FC236}">
                <a16:creationId xmlns:a16="http://schemas.microsoft.com/office/drawing/2014/main" id="{903B0A58-E827-433D-B160-E1A6370F9549}"/>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448550" y="2590456"/>
            <a:ext cx="379596" cy="379596"/>
          </a:xfrm>
          <a:prstGeom prst="rect">
            <a:avLst/>
          </a:prstGeom>
        </p:spPr>
      </p:pic>
      <p:pic>
        <p:nvPicPr>
          <p:cNvPr id="22" name="Picture 21">
            <a:extLst>
              <a:ext uri="{FF2B5EF4-FFF2-40B4-BE49-F238E27FC236}">
                <a16:creationId xmlns:a16="http://schemas.microsoft.com/office/drawing/2014/main" id="{8ED2B813-809A-4887-AA5B-70A8AF9ADACA}"/>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564004" y="4714114"/>
            <a:ext cx="379596" cy="379596"/>
          </a:xfrm>
          <a:prstGeom prst="rect">
            <a:avLst/>
          </a:prstGeom>
        </p:spPr>
      </p:pic>
      <p:sp>
        <p:nvSpPr>
          <p:cNvPr id="24" name="Rectangle 23">
            <a:extLst>
              <a:ext uri="{FF2B5EF4-FFF2-40B4-BE49-F238E27FC236}">
                <a16:creationId xmlns:a16="http://schemas.microsoft.com/office/drawing/2014/main" id="{8A13CF49-40BC-43E5-AF7C-B9397C2357D0}"/>
              </a:ext>
            </a:extLst>
          </p:cNvPr>
          <p:cNvSpPr/>
          <p:nvPr/>
        </p:nvSpPr>
        <p:spPr>
          <a:xfrm>
            <a:off x="1788487" y="581602"/>
            <a:ext cx="1932036" cy="461665"/>
          </a:xfrm>
          <a:prstGeom prst="rect">
            <a:avLst/>
          </a:prstGeom>
        </p:spPr>
        <p:txBody>
          <a:bodyPr wrap="square">
            <a:spAutoFit/>
          </a:bodyPr>
          <a:lstStyle/>
          <a:p>
            <a:pPr algn="ctr"/>
            <a:r>
              <a:rPr lang="en-GB" sz="1200" dirty="0">
                <a:hlinkClick r:id="rId11"/>
              </a:rPr>
              <a:t>https://www.youtube.com/watch?v=UM4eQBpfGIg</a:t>
            </a:r>
            <a:endParaRPr lang="en-GB" sz="1200" dirty="0"/>
          </a:p>
        </p:txBody>
      </p:sp>
      <p:pic>
        <p:nvPicPr>
          <p:cNvPr id="25" name="Picture 24">
            <a:extLst>
              <a:ext uri="{FF2B5EF4-FFF2-40B4-BE49-F238E27FC236}">
                <a16:creationId xmlns:a16="http://schemas.microsoft.com/office/drawing/2014/main" id="{45E4F45B-C66E-4D3D-9EAE-53ED3D2D06D8}"/>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2561119" y="52241"/>
            <a:ext cx="386772" cy="608026"/>
          </a:xfrm>
          <a:prstGeom prst="rect">
            <a:avLst/>
          </a:prstGeom>
        </p:spPr>
      </p:pic>
    </p:spTree>
    <p:extLst>
      <p:ext uri="{BB962C8B-B14F-4D97-AF65-F5344CB8AC3E}">
        <p14:creationId xmlns:p14="http://schemas.microsoft.com/office/powerpoint/2010/main" val="3121689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20</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8" name="Rectangle 7">
            <a:extLst>
              <a:ext uri="{FF2B5EF4-FFF2-40B4-BE49-F238E27FC236}">
                <a16:creationId xmlns:a16="http://schemas.microsoft.com/office/drawing/2014/main" id="{79AE5576-5258-44FE-BA78-5A16435637F2}"/>
              </a:ext>
            </a:extLst>
          </p:cNvPr>
          <p:cNvSpPr/>
          <p:nvPr/>
        </p:nvSpPr>
        <p:spPr>
          <a:xfrm>
            <a:off x="3437999" y="286163"/>
            <a:ext cx="5537670" cy="392159"/>
          </a:xfrm>
          <a:prstGeom prst="rect">
            <a:avLst/>
          </a:prstGeom>
        </p:spPr>
        <p:txBody>
          <a:bodyPr wrap="none">
            <a:spAutoFit/>
          </a:bodyPr>
          <a:lstStyle/>
          <a:p>
            <a:pPr marL="457200">
              <a:lnSpc>
                <a:spcPct val="115000"/>
              </a:lnSpc>
              <a:spcAft>
                <a:spcPts val="10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5"/>
              </a:rPr>
              <a:t>https://www.youtube.com/watch?v=0EdRT56WK7Q</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9D4BD035-2BB4-46DC-9B68-8D1CCBF5B0B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3362036" y="7187"/>
            <a:ext cx="519973" cy="817424"/>
          </a:xfrm>
          <a:prstGeom prst="rect">
            <a:avLst/>
          </a:prstGeom>
        </p:spPr>
      </p:pic>
      <p:sp>
        <p:nvSpPr>
          <p:cNvPr id="11" name="Rectangle 10">
            <a:extLst>
              <a:ext uri="{FF2B5EF4-FFF2-40B4-BE49-F238E27FC236}">
                <a16:creationId xmlns:a16="http://schemas.microsoft.com/office/drawing/2014/main" id="{408F6F77-4B93-48B0-A8E4-F2CFDCE4164C}"/>
              </a:ext>
            </a:extLst>
          </p:cNvPr>
          <p:cNvSpPr/>
          <p:nvPr/>
        </p:nvSpPr>
        <p:spPr>
          <a:xfrm>
            <a:off x="374072" y="5498103"/>
            <a:ext cx="9596583" cy="1200329"/>
          </a:xfrm>
          <a:prstGeom prst="rect">
            <a:avLst/>
          </a:prstGeom>
        </p:spPr>
        <p:txBody>
          <a:bodyPr wrap="square">
            <a:spAutoFit/>
          </a:bodyPr>
          <a:lstStyle/>
          <a:p>
            <a:r>
              <a:rPr lang="en-GB" b="1" dirty="0">
                <a:latin typeface="Century Gothic" panose="020B0502020202020204" pitchFamily="34" charset="0"/>
              </a:rPr>
              <a:t>Remember: the Plains Indians are on reservations, relying on supplies from white settlers.</a:t>
            </a:r>
          </a:p>
          <a:p>
            <a:br>
              <a:rPr lang="en-GB" b="1" u="sng" dirty="0">
                <a:latin typeface="Century Gothic" panose="020B0502020202020204" pitchFamily="34" charset="0"/>
              </a:rPr>
            </a:br>
            <a:r>
              <a:rPr lang="en-GB" b="1" u="sng" dirty="0">
                <a:latin typeface="Century Gothic" panose="020B0502020202020204" pitchFamily="34" charset="0"/>
              </a:rPr>
              <a:t>You can make notes key parts of your discussion as evidence.</a:t>
            </a:r>
            <a:endParaRPr lang="en-GB" b="1" u="sng" dirty="0"/>
          </a:p>
        </p:txBody>
      </p:sp>
      <p:sp>
        <p:nvSpPr>
          <p:cNvPr id="12" name="TextBox 11">
            <a:extLst>
              <a:ext uri="{FF2B5EF4-FFF2-40B4-BE49-F238E27FC236}">
                <a16:creationId xmlns:a16="http://schemas.microsoft.com/office/drawing/2014/main" id="{17780E3A-54A5-498C-B588-C6C122CEA3B8}"/>
              </a:ext>
            </a:extLst>
          </p:cNvPr>
          <p:cNvSpPr txBox="1"/>
          <p:nvPr/>
        </p:nvSpPr>
        <p:spPr>
          <a:xfrm>
            <a:off x="646547" y="980832"/>
            <a:ext cx="11231418" cy="1477328"/>
          </a:xfrm>
          <a:prstGeom prst="rect">
            <a:avLst/>
          </a:prstGeom>
          <a:solidFill>
            <a:schemeClr val="accent1">
              <a:lumMod val="40000"/>
              <a:lumOff val="60000"/>
            </a:schemeClr>
          </a:solidFill>
          <a:ln w="57150">
            <a:solidFill>
              <a:schemeClr val="tx1"/>
            </a:solidFill>
          </a:ln>
        </p:spPr>
        <p:txBody>
          <a:bodyPr wrap="square" rtlCol="0">
            <a:spAutoFit/>
          </a:bodyPr>
          <a:lstStyle/>
          <a:p>
            <a:pPr algn="ctr"/>
            <a:r>
              <a:rPr lang="en-GB" dirty="0">
                <a:latin typeface="Century Gothic" panose="020B0502020202020204" pitchFamily="34" charset="0"/>
              </a:rPr>
              <a:t>“The ghost dance at Wounded Knee and subsequent massacre led to the end of the Indians on the Plains”.</a:t>
            </a:r>
          </a:p>
          <a:p>
            <a:pPr algn="ctr"/>
            <a:endParaRPr lang="en-GB" dirty="0">
              <a:latin typeface="Century Gothic" panose="020B0502020202020204" pitchFamily="34" charset="0"/>
            </a:endParaRPr>
          </a:p>
          <a:p>
            <a:pPr algn="ctr"/>
            <a:r>
              <a:rPr lang="en-GB" dirty="0">
                <a:latin typeface="Century Gothic" panose="020B0502020202020204" pitchFamily="34" charset="0"/>
              </a:rPr>
              <a:t>Watch the clip. </a:t>
            </a:r>
          </a:p>
          <a:p>
            <a:pPr algn="ctr"/>
            <a:r>
              <a:rPr lang="en-GB" dirty="0">
                <a:latin typeface="Century Gothic" panose="020B0502020202020204" pitchFamily="34" charset="0"/>
              </a:rPr>
              <a:t>Discuss.</a:t>
            </a:r>
          </a:p>
        </p:txBody>
      </p:sp>
      <p:sp>
        <p:nvSpPr>
          <p:cNvPr id="13" name="Speech Bubble: Oval 12">
            <a:extLst>
              <a:ext uri="{FF2B5EF4-FFF2-40B4-BE49-F238E27FC236}">
                <a16:creationId xmlns:a16="http://schemas.microsoft.com/office/drawing/2014/main" id="{149AE44C-610C-435E-9F3A-055CC742DDF1}"/>
              </a:ext>
            </a:extLst>
          </p:cNvPr>
          <p:cNvSpPr/>
          <p:nvPr/>
        </p:nvSpPr>
        <p:spPr>
          <a:xfrm>
            <a:off x="646546" y="2237803"/>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The ghost dance was….</a:t>
            </a:r>
          </a:p>
        </p:txBody>
      </p:sp>
      <p:sp>
        <p:nvSpPr>
          <p:cNvPr id="14" name="Speech Bubble: Oval 13">
            <a:extLst>
              <a:ext uri="{FF2B5EF4-FFF2-40B4-BE49-F238E27FC236}">
                <a16:creationId xmlns:a16="http://schemas.microsoft.com/office/drawing/2014/main" id="{3E4CFFF7-3D12-43F3-A2B3-7DF80CA98BD9}"/>
              </a:ext>
            </a:extLst>
          </p:cNvPr>
          <p:cNvSpPr/>
          <p:nvPr/>
        </p:nvSpPr>
        <p:spPr>
          <a:xfrm>
            <a:off x="2447637" y="3627163"/>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00B050"/>
                </a:solidFill>
                <a:latin typeface="Comic Sans MS" panose="030F0702030302020204" pitchFamily="66" charset="0"/>
              </a:rPr>
              <a:t>This dance would worry the white settlers because…</a:t>
            </a:r>
          </a:p>
        </p:txBody>
      </p:sp>
      <p:sp>
        <p:nvSpPr>
          <p:cNvPr id="15" name="Speech Bubble: Oval 14">
            <a:extLst>
              <a:ext uri="{FF2B5EF4-FFF2-40B4-BE49-F238E27FC236}">
                <a16:creationId xmlns:a16="http://schemas.microsoft.com/office/drawing/2014/main" id="{61F789B8-C25C-433F-B8B8-FFDC00C728BE}"/>
              </a:ext>
            </a:extLst>
          </p:cNvPr>
          <p:cNvSpPr/>
          <p:nvPr/>
        </p:nvSpPr>
        <p:spPr>
          <a:xfrm>
            <a:off x="4733636" y="2511107"/>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The dance changed white settler actions because….</a:t>
            </a:r>
          </a:p>
        </p:txBody>
      </p:sp>
      <p:sp>
        <p:nvSpPr>
          <p:cNvPr id="16" name="Speech Bubble: Oval 15">
            <a:extLst>
              <a:ext uri="{FF2B5EF4-FFF2-40B4-BE49-F238E27FC236}">
                <a16:creationId xmlns:a16="http://schemas.microsoft.com/office/drawing/2014/main" id="{44B7ECBF-AEF2-4514-9C8E-D6E3DC968994}"/>
              </a:ext>
            </a:extLst>
          </p:cNvPr>
          <p:cNvSpPr/>
          <p:nvPr/>
        </p:nvSpPr>
        <p:spPr>
          <a:xfrm>
            <a:off x="6742546" y="3726066"/>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00B0F0"/>
                </a:solidFill>
                <a:latin typeface="Comic Sans MS" panose="030F0702030302020204" pitchFamily="66" charset="0"/>
              </a:rPr>
              <a:t>The massacre was the start of the end for the PI because…</a:t>
            </a:r>
          </a:p>
        </p:txBody>
      </p:sp>
      <p:sp>
        <p:nvSpPr>
          <p:cNvPr id="17" name="Speech Bubble: Oval 16">
            <a:extLst>
              <a:ext uri="{FF2B5EF4-FFF2-40B4-BE49-F238E27FC236}">
                <a16:creationId xmlns:a16="http://schemas.microsoft.com/office/drawing/2014/main" id="{5A89394C-22B1-4602-87D8-199A64B0FF12}"/>
              </a:ext>
            </a:extLst>
          </p:cNvPr>
          <p:cNvSpPr/>
          <p:nvPr/>
        </p:nvSpPr>
        <p:spPr>
          <a:xfrm>
            <a:off x="8957099" y="2517495"/>
            <a:ext cx="2964871" cy="1295519"/>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FFC000"/>
                </a:solidFill>
                <a:latin typeface="Comic Sans MS" panose="030F0702030302020204" pitchFamily="66" charset="0"/>
              </a:rPr>
              <a:t>I think there were other reasons for the end of the PI which were…</a:t>
            </a:r>
          </a:p>
        </p:txBody>
      </p:sp>
      <p:pic>
        <p:nvPicPr>
          <p:cNvPr id="18" name="Picture 17">
            <a:extLst>
              <a:ext uri="{FF2B5EF4-FFF2-40B4-BE49-F238E27FC236}">
                <a16:creationId xmlns:a16="http://schemas.microsoft.com/office/drawing/2014/main" id="{C516506A-4607-453B-AF59-5D0F8A1945DB}"/>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1634836" y="290146"/>
            <a:ext cx="438150" cy="401784"/>
          </a:xfrm>
          <a:prstGeom prst="rect">
            <a:avLst/>
          </a:prstGeom>
          <a:solidFill>
            <a:schemeClr val="bg1"/>
          </a:solidFill>
        </p:spPr>
      </p:pic>
    </p:spTree>
    <p:extLst>
      <p:ext uri="{BB962C8B-B14F-4D97-AF65-F5344CB8AC3E}">
        <p14:creationId xmlns:p14="http://schemas.microsoft.com/office/powerpoint/2010/main" val="741943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7925241-7CD4-4569-9849-EA09AE9C4761}"/>
              </a:ext>
            </a:extLst>
          </p:cNvPr>
          <p:cNvSpPr txBox="1"/>
          <p:nvPr/>
        </p:nvSpPr>
        <p:spPr>
          <a:xfrm>
            <a:off x="498763" y="979055"/>
            <a:ext cx="11231418" cy="5632311"/>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Complete the ‘early settlers’ quick quiz below.</a:t>
            </a:r>
          </a:p>
          <a:p>
            <a:r>
              <a:rPr lang="en-GB" dirty="0">
                <a:latin typeface="Century Gothic" panose="020B0502020202020204" pitchFamily="34" charset="0"/>
              </a:rPr>
              <a:t>Provide quick answers to the questions and submit to your teacher.</a:t>
            </a:r>
          </a:p>
          <a:p>
            <a:endParaRPr lang="en-GB" dirty="0">
              <a:latin typeface="Century Gothic" panose="020B0502020202020204" pitchFamily="34" charset="0"/>
            </a:endParaRPr>
          </a:p>
          <a:p>
            <a:pPr marL="342900" indent="-342900">
              <a:buFontTx/>
              <a:buAutoNum type="arabicPeriod"/>
            </a:pPr>
            <a:r>
              <a:rPr lang="en-GB" dirty="0">
                <a:latin typeface="Century Gothic" panose="020B0502020202020204" pitchFamily="34" charset="0"/>
              </a:rPr>
              <a:t>When was the </a:t>
            </a:r>
            <a:r>
              <a:rPr lang="en-GB" b="1" dirty="0">
                <a:latin typeface="Century Gothic" panose="020B0502020202020204" pitchFamily="34" charset="0"/>
              </a:rPr>
              <a:t>P</a:t>
            </a:r>
            <a:r>
              <a:rPr lang="en-GB" dirty="0">
                <a:latin typeface="Century Gothic" panose="020B0502020202020204" pitchFamily="34" charset="0"/>
              </a:rPr>
              <a:t>ermanent </a:t>
            </a:r>
            <a:r>
              <a:rPr lang="en-GB" b="1" dirty="0">
                <a:latin typeface="Century Gothic" panose="020B0502020202020204" pitchFamily="34" charset="0"/>
              </a:rPr>
              <a:t>I</a:t>
            </a:r>
            <a:r>
              <a:rPr lang="en-GB" dirty="0">
                <a:latin typeface="Century Gothic" panose="020B0502020202020204" pitchFamily="34" charset="0"/>
              </a:rPr>
              <a:t>ndian </a:t>
            </a:r>
            <a:r>
              <a:rPr lang="en-GB" b="1" dirty="0">
                <a:latin typeface="Century Gothic" panose="020B0502020202020204" pitchFamily="34" charset="0"/>
              </a:rPr>
              <a:t>F</a:t>
            </a:r>
            <a:r>
              <a:rPr lang="en-GB" dirty="0">
                <a:latin typeface="Century Gothic" panose="020B0502020202020204" pitchFamily="34" charset="0"/>
              </a:rPr>
              <a:t>rontier established?</a:t>
            </a:r>
          </a:p>
          <a:p>
            <a:pPr marL="342900" indent="-342900">
              <a:buAutoNum type="arabicPeriod"/>
            </a:pPr>
            <a:r>
              <a:rPr lang="en-GB" dirty="0">
                <a:solidFill>
                  <a:srgbClr val="FF0000"/>
                </a:solidFill>
                <a:latin typeface="Century Gothic" panose="020B0502020202020204" pitchFamily="34" charset="0"/>
              </a:rPr>
              <a:t>What word beginning with </a:t>
            </a:r>
            <a:r>
              <a:rPr lang="en-GB" b="1" dirty="0">
                <a:solidFill>
                  <a:srgbClr val="FF0000"/>
                </a:solidFill>
                <a:latin typeface="Century Gothic" panose="020B0502020202020204" pitchFamily="34" charset="0"/>
              </a:rPr>
              <a:t>P</a:t>
            </a:r>
            <a:r>
              <a:rPr lang="en-GB" dirty="0">
                <a:solidFill>
                  <a:srgbClr val="FF0000"/>
                </a:solidFill>
                <a:latin typeface="Century Gothic" panose="020B0502020202020204" pitchFamily="34" charset="0"/>
              </a:rPr>
              <a:t> is used to describe early settlers?</a:t>
            </a:r>
          </a:p>
          <a:p>
            <a:pPr marL="342900" indent="-342900">
              <a:buAutoNum type="arabicPeriod"/>
            </a:pPr>
            <a:r>
              <a:rPr lang="en-GB" dirty="0">
                <a:latin typeface="Century Gothic" panose="020B0502020202020204" pitchFamily="34" charset="0"/>
              </a:rPr>
              <a:t>Is the collapse of the banks in 1837 a push or pull factor?</a:t>
            </a:r>
          </a:p>
          <a:p>
            <a:pPr marL="342900" indent="-342900">
              <a:buAutoNum type="arabicPeriod"/>
            </a:pPr>
            <a:r>
              <a:rPr lang="en-GB" dirty="0">
                <a:solidFill>
                  <a:srgbClr val="FF0000"/>
                </a:solidFill>
                <a:latin typeface="Century Gothic" panose="020B0502020202020204" pitchFamily="34" charset="0"/>
              </a:rPr>
              <a:t>What famous idea did John L Sullivan print in 1845?</a:t>
            </a:r>
          </a:p>
          <a:p>
            <a:pPr marL="342900" indent="-342900">
              <a:buAutoNum type="arabicPeriod"/>
            </a:pPr>
            <a:r>
              <a:rPr lang="en-GB" dirty="0">
                <a:latin typeface="Century Gothic" panose="020B0502020202020204" pitchFamily="34" charset="0"/>
              </a:rPr>
              <a:t>What was the meeting of mountain men and traders commonly called?</a:t>
            </a:r>
          </a:p>
          <a:p>
            <a:pPr marL="342900" indent="-342900">
              <a:buAutoNum type="arabicPeriod"/>
            </a:pPr>
            <a:r>
              <a:rPr lang="en-GB" dirty="0">
                <a:solidFill>
                  <a:srgbClr val="FF0000"/>
                </a:solidFill>
                <a:latin typeface="Century Gothic" panose="020B0502020202020204" pitchFamily="34" charset="0"/>
              </a:rPr>
              <a:t>Name one famous trail that settlers to westward</a:t>
            </a:r>
          </a:p>
          <a:p>
            <a:pPr marL="342900" indent="-342900">
              <a:buAutoNum type="arabicPeriod"/>
            </a:pPr>
            <a:r>
              <a:rPr lang="en-GB" dirty="0">
                <a:latin typeface="Century Gothic" panose="020B0502020202020204" pitchFamily="34" charset="0"/>
              </a:rPr>
              <a:t>Name 3 things that made the journey westward difficult for the white settlers</a:t>
            </a:r>
          </a:p>
          <a:p>
            <a:pPr marL="342900" indent="-342900">
              <a:buAutoNum type="arabicPeriod"/>
            </a:pPr>
            <a:r>
              <a:rPr lang="en-GB" dirty="0">
                <a:solidFill>
                  <a:srgbClr val="FF0000"/>
                </a:solidFill>
                <a:latin typeface="Century Gothic" panose="020B0502020202020204" pitchFamily="34" charset="0"/>
              </a:rPr>
              <a:t>In what year was gold discovered?</a:t>
            </a:r>
          </a:p>
          <a:p>
            <a:pPr marL="342900" indent="-342900">
              <a:buAutoNum type="arabicPeriod"/>
            </a:pPr>
            <a:r>
              <a:rPr lang="en-GB" dirty="0">
                <a:latin typeface="Century Gothic" panose="020B0502020202020204" pitchFamily="34" charset="0"/>
              </a:rPr>
              <a:t>Who first struck gold?</a:t>
            </a:r>
          </a:p>
          <a:p>
            <a:pPr marL="342900" indent="-342900">
              <a:buAutoNum type="arabicPeriod"/>
            </a:pPr>
            <a:r>
              <a:rPr lang="en-GB" dirty="0">
                <a:solidFill>
                  <a:srgbClr val="FF0000"/>
                </a:solidFill>
                <a:latin typeface="Century Gothic" panose="020B0502020202020204" pitchFamily="34" charset="0"/>
              </a:rPr>
              <a:t>What was the nickname given to those who found gold and became rich?</a:t>
            </a:r>
          </a:p>
          <a:p>
            <a:pPr marL="342900" indent="-342900">
              <a:buAutoNum type="arabicPeriod"/>
            </a:pPr>
            <a:r>
              <a:rPr lang="en-GB" dirty="0">
                <a:latin typeface="Century Gothic" panose="020B0502020202020204" pitchFamily="34" charset="0"/>
              </a:rPr>
              <a:t>Who was the founder of the Mormon religion?</a:t>
            </a:r>
          </a:p>
          <a:p>
            <a:pPr marL="342900" indent="-342900">
              <a:buAutoNum type="arabicPeriod"/>
            </a:pPr>
            <a:r>
              <a:rPr lang="en-GB" dirty="0">
                <a:solidFill>
                  <a:srgbClr val="FF0000"/>
                </a:solidFill>
                <a:latin typeface="Century Gothic" panose="020B0502020202020204" pitchFamily="34" charset="0"/>
              </a:rPr>
              <a:t>What were the 3 locations the Mormons tried unsuccessfully to settle in?</a:t>
            </a:r>
          </a:p>
          <a:p>
            <a:pPr marL="342900" indent="-342900">
              <a:buAutoNum type="arabicPeriod"/>
            </a:pPr>
            <a:r>
              <a:rPr lang="en-GB" dirty="0">
                <a:latin typeface="Century Gothic" panose="020B0502020202020204" pitchFamily="34" charset="0"/>
              </a:rPr>
              <a:t>What was the word Mormons used to describe non- Mormons?</a:t>
            </a:r>
          </a:p>
          <a:p>
            <a:pPr marL="342900" indent="-342900">
              <a:buAutoNum type="arabicPeriod"/>
            </a:pPr>
            <a:r>
              <a:rPr lang="en-GB" dirty="0">
                <a:solidFill>
                  <a:srgbClr val="FF0000"/>
                </a:solidFill>
                <a:latin typeface="Century Gothic" panose="020B0502020202020204" pitchFamily="34" charset="0"/>
              </a:rPr>
              <a:t> What did Brigham Young hope to call his Mormon state?</a:t>
            </a:r>
          </a:p>
          <a:p>
            <a:pPr marL="342900" indent="-342900">
              <a:buAutoNum type="arabicPeriod"/>
            </a:pPr>
            <a:r>
              <a:rPr lang="en-GB" dirty="0">
                <a:latin typeface="Century Gothic" panose="020B0502020202020204" pitchFamily="34" charset="0"/>
              </a:rPr>
              <a:t>What was that state actually named by the USA government?</a:t>
            </a:r>
          </a:p>
          <a:p>
            <a:pPr marL="342900" indent="-342900">
              <a:buAutoNum type="arabicPeriod"/>
            </a:pPr>
            <a:endParaRPr lang="en-GB" dirty="0">
              <a:latin typeface="Century Gothic" panose="020B0502020202020204" pitchFamily="34" charset="0"/>
            </a:endParaRPr>
          </a:p>
          <a:p>
            <a:endParaRPr lang="en-GB" dirty="0">
              <a:latin typeface="Century Gothic" panose="020B0502020202020204" pitchFamily="34" charset="0"/>
            </a:endParaRPr>
          </a:p>
        </p:txBody>
      </p:sp>
      <p:pic>
        <p:nvPicPr>
          <p:cNvPr id="6" name="Picture 5">
            <a:extLst>
              <a:ext uri="{FF2B5EF4-FFF2-40B4-BE49-F238E27FC236}">
                <a16:creationId xmlns:a16="http://schemas.microsoft.com/office/drawing/2014/main" id="{E28AF661-14DF-4758-9F8F-F764053296E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8034132" y="4176159"/>
            <a:ext cx="3936195" cy="2104568"/>
          </a:xfrm>
          <a:prstGeom prst="rect">
            <a:avLst/>
          </a:prstGeom>
        </p:spPr>
      </p:pic>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2</a:t>
            </a:r>
          </a:p>
        </p:txBody>
      </p:sp>
      <p:pic>
        <p:nvPicPr>
          <p:cNvPr id="3" name="Picture 2">
            <a:hlinkClick r:id="rId4"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7" name="Picture 6">
            <a:extLst>
              <a:ext uri="{FF2B5EF4-FFF2-40B4-BE49-F238E27FC236}">
                <a16:creationId xmlns:a16="http://schemas.microsoft.com/office/drawing/2014/main" id="{6F2AE894-6FC9-45E7-9668-53EACE736FC6}"/>
              </a:ext>
            </a:extLst>
          </p:cNvPr>
          <p:cNvPicPr/>
          <p:nvPr/>
        </p:nvPicPr>
        <p:blipFill rotWithShape="1">
          <a:blip r:embed="rId7">
            <a:extLst>
              <a:ext uri="{28A0092B-C50C-407E-A947-70E740481C1C}">
                <a14:useLocalDpi xmlns:a14="http://schemas.microsoft.com/office/drawing/2010/main" val="0"/>
              </a:ext>
            </a:extLst>
          </a:blip>
          <a:srcRect l="42942" t="38436" r="52354" b="52654"/>
          <a:stretch/>
        </p:blipFill>
        <p:spPr bwMode="auto">
          <a:xfrm>
            <a:off x="1415761" y="231765"/>
            <a:ext cx="438150" cy="46609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1388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3</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7B11BEDB-7195-4DB1-BE44-AD128B4A59E3}"/>
              </a:ext>
            </a:extLst>
          </p:cNvPr>
          <p:cNvSpPr/>
          <p:nvPr/>
        </p:nvSpPr>
        <p:spPr>
          <a:xfrm>
            <a:off x="332508" y="5411246"/>
            <a:ext cx="9596583" cy="1200329"/>
          </a:xfrm>
          <a:prstGeom prst="rect">
            <a:avLst/>
          </a:prstGeom>
        </p:spPr>
        <p:txBody>
          <a:bodyPr wrap="square">
            <a:spAutoFit/>
          </a:bodyPr>
          <a:lstStyle/>
          <a:p>
            <a:r>
              <a:rPr lang="en-GB" b="1" dirty="0">
                <a:latin typeface="Century Gothic" panose="020B0502020202020204" pitchFamily="34" charset="0"/>
              </a:rPr>
              <a:t>Remember: push = bad things in the East </a:t>
            </a:r>
            <a:r>
              <a:rPr lang="en-GB" b="1" u="sng" dirty="0">
                <a:latin typeface="Century Gothic" panose="020B0502020202020204" pitchFamily="34" charset="0"/>
              </a:rPr>
              <a:t>pushing</a:t>
            </a:r>
            <a:r>
              <a:rPr lang="en-GB" b="1" dirty="0">
                <a:latin typeface="Century Gothic" panose="020B0502020202020204" pitchFamily="34" charset="0"/>
              </a:rPr>
              <a:t> people away</a:t>
            </a:r>
          </a:p>
          <a:p>
            <a:r>
              <a:rPr lang="en-GB" b="1" dirty="0">
                <a:latin typeface="Century Gothic" panose="020B0502020202020204" pitchFamily="34" charset="0"/>
              </a:rPr>
              <a:t>	       pull = good things in the West </a:t>
            </a:r>
            <a:r>
              <a:rPr lang="en-GB" b="1" u="sng" dirty="0">
                <a:latin typeface="Century Gothic" panose="020B0502020202020204" pitchFamily="34" charset="0"/>
              </a:rPr>
              <a:t>pulling</a:t>
            </a:r>
            <a:r>
              <a:rPr lang="en-GB" b="1" dirty="0">
                <a:latin typeface="Century Gothic" panose="020B0502020202020204" pitchFamily="34" charset="0"/>
              </a:rPr>
              <a:t> people towards it</a:t>
            </a:r>
          </a:p>
          <a:p>
            <a:br>
              <a:rPr lang="en-GB" b="1" u="sng" dirty="0">
                <a:latin typeface="Century Gothic" panose="020B0502020202020204" pitchFamily="34" charset="0"/>
              </a:rPr>
            </a:br>
            <a:r>
              <a:rPr lang="en-GB" b="1" u="sng" dirty="0">
                <a:latin typeface="Century Gothic" panose="020B0502020202020204" pitchFamily="34" charset="0"/>
              </a:rPr>
              <a:t>You can make notes key parts of your discussion as evidence.</a:t>
            </a:r>
            <a:endParaRPr lang="en-GB" b="1" u="sng" dirty="0"/>
          </a:p>
        </p:txBody>
      </p:sp>
      <p:sp>
        <p:nvSpPr>
          <p:cNvPr id="6" name="TextBox 5">
            <a:extLst>
              <a:ext uri="{FF2B5EF4-FFF2-40B4-BE49-F238E27FC236}">
                <a16:creationId xmlns:a16="http://schemas.microsoft.com/office/drawing/2014/main" id="{7ECF22F7-8814-41FD-A1A2-26B29BCC9402}"/>
              </a:ext>
            </a:extLst>
          </p:cNvPr>
          <p:cNvSpPr txBox="1"/>
          <p:nvPr/>
        </p:nvSpPr>
        <p:spPr>
          <a:xfrm>
            <a:off x="480291" y="1076225"/>
            <a:ext cx="11231418" cy="923330"/>
          </a:xfrm>
          <a:prstGeom prst="rect">
            <a:avLst/>
          </a:prstGeom>
          <a:solidFill>
            <a:schemeClr val="accent1">
              <a:lumMod val="40000"/>
              <a:lumOff val="60000"/>
            </a:schemeClr>
          </a:solidFill>
          <a:ln w="57150">
            <a:solidFill>
              <a:schemeClr val="tx1"/>
            </a:solidFill>
          </a:ln>
        </p:spPr>
        <p:txBody>
          <a:bodyPr wrap="square" rtlCol="0">
            <a:spAutoFit/>
          </a:bodyPr>
          <a:lstStyle/>
          <a:p>
            <a:pPr algn="ctr"/>
            <a:r>
              <a:rPr lang="en-GB" dirty="0">
                <a:latin typeface="Century Gothic" panose="020B0502020202020204" pitchFamily="34" charset="0"/>
              </a:rPr>
              <a:t>“Push factors were more significant in influencing westward migration than pull factors”.</a:t>
            </a:r>
          </a:p>
          <a:p>
            <a:pPr algn="ctr"/>
            <a:endParaRPr lang="en-GB" dirty="0">
              <a:latin typeface="Century Gothic" panose="020B0502020202020204" pitchFamily="34" charset="0"/>
            </a:endParaRPr>
          </a:p>
          <a:p>
            <a:pPr algn="ctr"/>
            <a:r>
              <a:rPr lang="en-GB" dirty="0">
                <a:latin typeface="Century Gothic" panose="020B0502020202020204" pitchFamily="34" charset="0"/>
              </a:rPr>
              <a:t>Discuss.</a:t>
            </a:r>
          </a:p>
        </p:txBody>
      </p:sp>
      <p:sp>
        <p:nvSpPr>
          <p:cNvPr id="7" name="Speech Bubble: Oval 6">
            <a:extLst>
              <a:ext uri="{FF2B5EF4-FFF2-40B4-BE49-F238E27FC236}">
                <a16:creationId xmlns:a16="http://schemas.microsoft.com/office/drawing/2014/main" id="{3F94B560-482F-48EE-A835-B0F6EC69884F}"/>
              </a:ext>
            </a:extLst>
          </p:cNvPr>
          <p:cNvSpPr/>
          <p:nvPr/>
        </p:nvSpPr>
        <p:spPr>
          <a:xfrm>
            <a:off x="480290" y="2333196"/>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latin typeface="Comic Sans MS" panose="030F0702030302020204" pitchFamily="66" charset="0"/>
              </a:rPr>
              <a:t>One push factor was….</a:t>
            </a:r>
          </a:p>
        </p:txBody>
      </p:sp>
      <p:sp>
        <p:nvSpPr>
          <p:cNvPr id="8" name="Speech Bubble: Oval 7">
            <a:extLst>
              <a:ext uri="{FF2B5EF4-FFF2-40B4-BE49-F238E27FC236}">
                <a16:creationId xmlns:a16="http://schemas.microsoft.com/office/drawing/2014/main" id="{73469064-732E-4645-860F-5BDBB473C11D}"/>
              </a:ext>
            </a:extLst>
          </p:cNvPr>
          <p:cNvSpPr/>
          <p:nvPr/>
        </p:nvSpPr>
        <p:spPr>
          <a:xfrm>
            <a:off x="2281381" y="3722556"/>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00B050"/>
                </a:solidFill>
                <a:latin typeface="Comic Sans MS" panose="030F0702030302020204" pitchFamily="66" charset="0"/>
              </a:rPr>
              <a:t>This would make people want to move west because…</a:t>
            </a:r>
          </a:p>
        </p:txBody>
      </p:sp>
      <p:sp>
        <p:nvSpPr>
          <p:cNvPr id="9" name="Speech Bubble: Oval 8">
            <a:extLst>
              <a:ext uri="{FF2B5EF4-FFF2-40B4-BE49-F238E27FC236}">
                <a16:creationId xmlns:a16="http://schemas.microsoft.com/office/drawing/2014/main" id="{B1B4E3E9-E4F0-418F-B567-2E4283D7AB44}"/>
              </a:ext>
            </a:extLst>
          </p:cNvPr>
          <p:cNvSpPr/>
          <p:nvPr/>
        </p:nvSpPr>
        <p:spPr>
          <a:xfrm>
            <a:off x="4678215" y="2132769"/>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66"/>
                </a:solidFill>
                <a:latin typeface="Comic Sans MS" panose="030F0702030302020204" pitchFamily="66" charset="0"/>
              </a:rPr>
              <a:t>One pull factor would be….</a:t>
            </a:r>
          </a:p>
        </p:txBody>
      </p:sp>
      <p:sp>
        <p:nvSpPr>
          <p:cNvPr id="10" name="Speech Bubble: Oval 9">
            <a:extLst>
              <a:ext uri="{FF2B5EF4-FFF2-40B4-BE49-F238E27FC236}">
                <a16:creationId xmlns:a16="http://schemas.microsoft.com/office/drawing/2014/main" id="{288E6434-F0F9-40A5-AD33-F2E8513B2336}"/>
              </a:ext>
            </a:extLst>
          </p:cNvPr>
          <p:cNvSpPr/>
          <p:nvPr/>
        </p:nvSpPr>
        <p:spPr>
          <a:xfrm>
            <a:off x="6576290" y="3821459"/>
            <a:ext cx="2724727" cy="1256146"/>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B0F0"/>
                </a:solidFill>
                <a:latin typeface="Comic Sans MS" panose="030F0702030302020204" pitchFamily="66" charset="0"/>
              </a:rPr>
              <a:t>Push factors had a bigger impact because…</a:t>
            </a:r>
          </a:p>
        </p:txBody>
      </p:sp>
      <p:sp>
        <p:nvSpPr>
          <p:cNvPr id="11" name="Speech Bubble: Oval 10">
            <a:extLst>
              <a:ext uri="{FF2B5EF4-FFF2-40B4-BE49-F238E27FC236}">
                <a16:creationId xmlns:a16="http://schemas.microsoft.com/office/drawing/2014/main" id="{956AB3D0-E18C-4FC6-88DC-9AC9100A8026}"/>
              </a:ext>
            </a:extLst>
          </p:cNvPr>
          <p:cNvSpPr/>
          <p:nvPr/>
        </p:nvSpPr>
        <p:spPr>
          <a:xfrm>
            <a:off x="9060873" y="2133481"/>
            <a:ext cx="2964871" cy="1295519"/>
          </a:xfrm>
          <a:prstGeom prst="wedgeEllipseCallou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C000"/>
                </a:solidFill>
                <a:latin typeface="Comic Sans MS" panose="030F0702030302020204" pitchFamily="66" charset="0"/>
              </a:rPr>
              <a:t>Most pull factors were…</a:t>
            </a:r>
          </a:p>
        </p:txBody>
      </p:sp>
      <p:pic>
        <p:nvPicPr>
          <p:cNvPr id="12" name="Picture 11">
            <a:extLst>
              <a:ext uri="{FF2B5EF4-FFF2-40B4-BE49-F238E27FC236}">
                <a16:creationId xmlns:a16="http://schemas.microsoft.com/office/drawing/2014/main" id="{5FF52AAF-EF5C-4928-9440-EAF6F09DEA2D}"/>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flipH="1">
            <a:off x="1505526" y="263918"/>
            <a:ext cx="438150" cy="401784"/>
          </a:xfrm>
          <a:prstGeom prst="rect">
            <a:avLst/>
          </a:prstGeom>
          <a:solidFill>
            <a:schemeClr val="bg1"/>
          </a:solidFill>
        </p:spPr>
      </p:pic>
    </p:spTree>
    <p:extLst>
      <p:ext uri="{BB962C8B-B14F-4D97-AF65-F5344CB8AC3E}">
        <p14:creationId xmlns:p14="http://schemas.microsoft.com/office/powerpoint/2010/main" val="2470575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4</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7F9DC38F-2933-4B85-A88E-5787BF5D1BBE}"/>
              </a:ext>
            </a:extLst>
          </p:cNvPr>
          <p:cNvSpPr/>
          <p:nvPr/>
        </p:nvSpPr>
        <p:spPr>
          <a:xfrm>
            <a:off x="1736436" y="203200"/>
            <a:ext cx="10049163" cy="1141979"/>
          </a:xfrm>
          <a:prstGeom prst="rect">
            <a:avLst/>
          </a:prstGeom>
          <a:solidFill>
            <a:schemeClr val="accent1">
              <a:lumMod val="40000"/>
              <a:lumOff val="60000"/>
            </a:schemeClr>
          </a:solidFill>
          <a:ln w="38100">
            <a:solidFill>
              <a:schemeClr val="tx1"/>
            </a:solidFill>
          </a:ln>
        </p:spPr>
        <p:txBody>
          <a:bodyPr wrap="square">
            <a:spAutoFit/>
          </a:bodyPr>
          <a:lstStyle/>
          <a:p>
            <a:pPr algn="ctr">
              <a:lnSpc>
                <a:spcPct val="107000"/>
              </a:lnSpc>
              <a:spcAft>
                <a:spcPts val="800"/>
              </a:spcAft>
            </a:pPr>
            <a:endParaRPr lang="en-GB"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b="1" u="sng" dirty="0">
                <a:latin typeface="Century Gothic" panose="020B0502020202020204" pitchFamily="34" charset="0"/>
                <a:ea typeface="Calibri" panose="020F0502020204030204" pitchFamily="34" charset="0"/>
                <a:cs typeface="Times New Roman" panose="02020603050405020304" pitchFamily="18" charset="0"/>
              </a:rPr>
              <a:t>Q4: Describe two reasons white settlers moved west between 1840 and 1870? (4)</a:t>
            </a:r>
          </a:p>
          <a:p>
            <a:pPr algn="ct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419D1F4-A438-4721-8C0B-72813508BB93}"/>
              </a:ext>
            </a:extLst>
          </p:cNvPr>
          <p:cNvSpPr/>
          <p:nvPr/>
        </p:nvSpPr>
        <p:spPr>
          <a:xfrm>
            <a:off x="341744" y="1628158"/>
            <a:ext cx="7056583" cy="227164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5 minutes</a:t>
            </a:r>
          </a:p>
          <a:p>
            <a:pPr>
              <a:lnSpc>
                <a:spcPct val="107000"/>
              </a:lnSpc>
              <a:spcAft>
                <a:spcPts val="800"/>
              </a:spcAft>
            </a:pPr>
            <a:r>
              <a:rPr lang="en-GB" dirty="0">
                <a:latin typeface="Century Gothic" panose="020B0502020202020204" pitchFamily="34" charset="0"/>
                <a:ea typeface="Calibri" panose="020F0502020204030204" pitchFamily="34" charset="0"/>
                <a:cs typeface="Times New Roman" panose="02020603050405020304" pitchFamily="18" charset="0"/>
              </a:rPr>
              <a:t>Choose 2 reasons- 2 short paragraphs</a:t>
            </a:r>
            <a:endParaRPr lang="en-GB" sz="1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Identify a reason</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Describe it (what happened?)</a:t>
            </a:r>
          </a:p>
          <a:p>
            <a:pPr marL="285750" indent="-285750">
              <a:lnSpc>
                <a:spcPct val="107000"/>
              </a:lnSpc>
              <a:spcAft>
                <a:spcPts val="800"/>
              </a:spcAft>
              <a:buFont typeface="Arial" panose="020B0604020202020204" pitchFamily="34" charset="0"/>
              <a:buChar char="•"/>
            </a:pPr>
            <a:r>
              <a:rPr lang="en-GB" sz="1600" dirty="0">
                <a:latin typeface="Century Gothic" panose="020B0502020202020204" pitchFamily="34" charset="0"/>
                <a:ea typeface="Calibri" panose="020F0502020204030204" pitchFamily="34" charset="0"/>
                <a:cs typeface="Times New Roman" panose="02020603050405020304" pitchFamily="18" charset="0"/>
              </a:rPr>
              <a:t>Explain why it led to migration to the west (is it push or pull- why?)</a:t>
            </a:r>
            <a:endParaRPr lang="en-GB" dirty="0">
              <a:latin typeface="Century Gothic" panose="020B050202020202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39E7029C-0048-4D7F-ABC8-F6F42900AB96}"/>
              </a:ext>
            </a:extLst>
          </p:cNvPr>
          <p:cNvSpPr/>
          <p:nvPr/>
        </p:nvSpPr>
        <p:spPr>
          <a:xfrm>
            <a:off x="341744" y="4102910"/>
            <a:ext cx="7056583" cy="2121478"/>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One reason white settlers chose to move west was _______________. This was when ……………………………….This led to movement west because……………………………….</a:t>
            </a:r>
          </a:p>
          <a:p>
            <a:pPr>
              <a:lnSpc>
                <a:spcPct val="107000"/>
              </a:lnSpc>
              <a:spcAft>
                <a:spcPts val="800"/>
              </a:spcAft>
            </a:pPr>
            <a:endPar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i="1"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A second reason white settlers chose to move west was _______________. This was when ……………………………….This led to movement west because……………………………….</a:t>
            </a:r>
          </a:p>
        </p:txBody>
      </p:sp>
      <p:graphicFrame>
        <p:nvGraphicFramePr>
          <p:cNvPr id="9" name="Table 8">
            <a:extLst>
              <a:ext uri="{FF2B5EF4-FFF2-40B4-BE49-F238E27FC236}">
                <a16:creationId xmlns:a16="http://schemas.microsoft.com/office/drawing/2014/main" id="{76568AA0-E5A0-4A70-8EB7-863A453F6064}"/>
              </a:ext>
            </a:extLst>
          </p:cNvPr>
          <p:cNvGraphicFramePr>
            <a:graphicFrameLocks noGrp="1"/>
          </p:cNvGraphicFramePr>
          <p:nvPr>
            <p:extLst>
              <p:ext uri="{D42A27DB-BD31-4B8C-83A1-F6EECF244321}">
                <p14:modId xmlns:p14="http://schemas.microsoft.com/office/powerpoint/2010/main" val="1427013390"/>
              </p:ext>
            </p:extLst>
          </p:nvPr>
        </p:nvGraphicFramePr>
        <p:xfrm>
          <a:off x="7615802" y="1578646"/>
          <a:ext cx="4234454" cy="4404092"/>
        </p:xfrm>
        <a:graphic>
          <a:graphicData uri="http://schemas.openxmlformats.org/drawingml/2006/table">
            <a:tbl>
              <a:tblPr firstRow="1" bandRow="1">
                <a:tableStyleId>{5940675A-B579-460E-94D1-54222C63F5DA}</a:tableStyleId>
              </a:tblPr>
              <a:tblGrid>
                <a:gridCol w="4234454">
                  <a:extLst>
                    <a:ext uri="{9D8B030D-6E8A-4147-A177-3AD203B41FA5}">
                      <a16:colId xmlns:a16="http://schemas.microsoft.com/office/drawing/2014/main" val="20000"/>
                    </a:ext>
                  </a:extLst>
                </a:gridCol>
              </a:tblGrid>
              <a:tr h="431755">
                <a:tc>
                  <a:txBody>
                    <a:bodyPr/>
                    <a:lstStyle/>
                    <a:p>
                      <a:r>
                        <a:rPr lang="en-GB" sz="1200" dirty="0">
                          <a:latin typeface="Century Gothic" panose="020B0502020202020204" pitchFamily="34" charset="0"/>
                        </a:rPr>
                        <a:t>1837 – Banks collapse in the East: thousands bankrupt</a:t>
                      </a:r>
                    </a:p>
                  </a:txBody>
                  <a:tcPr marL="91461" marR="91461" marT="45718" marB="45718"/>
                </a:tc>
                <a:extLst>
                  <a:ext uri="{0D108BD9-81ED-4DB2-BD59-A6C34878D82A}">
                    <a16:rowId xmlns:a16="http://schemas.microsoft.com/office/drawing/2014/main" val="10001"/>
                  </a:ext>
                </a:extLst>
              </a:tr>
              <a:tr h="492856">
                <a:tc>
                  <a:txBody>
                    <a:bodyPr/>
                    <a:lstStyle/>
                    <a:p>
                      <a:r>
                        <a:rPr lang="en-GB" sz="1200" dirty="0">
                          <a:latin typeface="Century Gothic" panose="020B0502020202020204" pitchFamily="34" charset="0"/>
                        </a:rPr>
                        <a:t>1839 – 20,000 unemployed people demonstrate in Philadelphia</a:t>
                      </a:r>
                    </a:p>
                  </a:txBody>
                  <a:tcPr marL="91461" marR="91461" marT="45718" marB="45718"/>
                </a:tc>
                <a:extLst>
                  <a:ext uri="{0D108BD9-81ED-4DB2-BD59-A6C34878D82A}">
                    <a16:rowId xmlns:a16="http://schemas.microsoft.com/office/drawing/2014/main" val="10002"/>
                  </a:ext>
                </a:extLst>
              </a:tr>
              <a:tr h="431755">
                <a:tc>
                  <a:txBody>
                    <a:bodyPr/>
                    <a:lstStyle/>
                    <a:p>
                      <a:r>
                        <a:rPr lang="en-GB" sz="1200" dirty="0">
                          <a:latin typeface="Century Gothic" panose="020B0502020202020204" pitchFamily="34" charset="0"/>
                        </a:rPr>
                        <a:t>1848 – Gold discovered in California</a:t>
                      </a:r>
                    </a:p>
                  </a:txBody>
                  <a:tcPr marL="91461" marR="91461" marT="45718" marB="45718"/>
                </a:tc>
                <a:extLst>
                  <a:ext uri="{0D108BD9-81ED-4DB2-BD59-A6C34878D82A}">
                    <a16:rowId xmlns:a16="http://schemas.microsoft.com/office/drawing/2014/main" val="10003"/>
                  </a:ext>
                </a:extLst>
              </a:tr>
              <a:tr h="431755">
                <a:tc>
                  <a:txBody>
                    <a:bodyPr/>
                    <a:lstStyle/>
                    <a:p>
                      <a:r>
                        <a:rPr lang="en-GB" sz="1200" dirty="0">
                          <a:latin typeface="Century Gothic" panose="020B0502020202020204" pitchFamily="34" charset="0"/>
                        </a:rPr>
                        <a:t>1837 – Wheat prices fall:  Mississippi farmers</a:t>
                      </a:r>
                      <a:r>
                        <a:rPr lang="en-GB" sz="1200" baseline="0" dirty="0">
                          <a:latin typeface="Century Gothic" panose="020B0502020202020204" pitchFamily="34" charset="0"/>
                        </a:rPr>
                        <a:t> face ruin</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4"/>
                  </a:ext>
                </a:extLst>
              </a:tr>
              <a:tr h="431755">
                <a:tc>
                  <a:txBody>
                    <a:bodyPr/>
                    <a:lstStyle/>
                    <a:p>
                      <a:r>
                        <a:rPr lang="en-GB" sz="1200" dirty="0">
                          <a:latin typeface="Century Gothic" panose="020B0502020202020204" pitchFamily="34" charset="0"/>
                        </a:rPr>
                        <a:t>Mountain men tell of fertile land in California</a:t>
                      </a:r>
                    </a:p>
                  </a:txBody>
                  <a:tcPr marL="91461" marR="91461" marT="45718" marB="45718"/>
                </a:tc>
                <a:extLst>
                  <a:ext uri="{0D108BD9-81ED-4DB2-BD59-A6C34878D82A}">
                    <a16:rowId xmlns:a16="http://schemas.microsoft.com/office/drawing/2014/main" val="10005"/>
                  </a:ext>
                </a:extLst>
              </a:tr>
              <a:tr h="431755">
                <a:tc>
                  <a:txBody>
                    <a:bodyPr/>
                    <a:lstStyle/>
                    <a:p>
                      <a:r>
                        <a:rPr lang="en-GB" sz="1200" dirty="0">
                          <a:latin typeface="Century Gothic" panose="020B0502020202020204" pitchFamily="34" charset="0"/>
                        </a:rPr>
                        <a:t>Trappers tell of huge amounts of furs and fish in Oregon</a:t>
                      </a:r>
                    </a:p>
                  </a:txBody>
                  <a:tcPr marL="91461" marR="91461" marT="45718" marB="45718"/>
                </a:tc>
                <a:extLst>
                  <a:ext uri="{0D108BD9-81ED-4DB2-BD59-A6C34878D82A}">
                    <a16:rowId xmlns:a16="http://schemas.microsoft.com/office/drawing/2014/main" val="10006"/>
                  </a:ext>
                </a:extLst>
              </a:tr>
              <a:tr h="431755">
                <a:tc>
                  <a:txBody>
                    <a:bodyPr/>
                    <a:lstStyle/>
                    <a:p>
                      <a:r>
                        <a:rPr lang="en-GB" sz="1200" dirty="0">
                          <a:latin typeface="Century Gothic" panose="020B0502020202020204" pitchFamily="34" charset="0"/>
                        </a:rPr>
                        <a:t>1842 – Act makes land</a:t>
                      </a:r>
                      <a:r>
                        <a:rPr lang="en-GB" sz="1200" baseline="0" dirty="0">
                          <a:latin typeface="Century Gothic" panose="020B0502020202020204" pitchFamily="34" charset="0"/>
                        </a:rPr>
                        <a:t> In Oregon available cheaply</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7"/>
                  </a:ext>
                </a:extLst>
              </a:tr>
              <a:tr h="431755">
                <a:tc>
                  <a:txBody>
                    <a:bodyPr/>
                    <a:lstStyle/>
                    <a:p>
                      <a:r>
                        <a:rPr lang="en-GB" sz="1200" dirty="0">
                          <a:latin typeface="Century Gothic" panose="020B0502020202020204" pitchFamily="34" charset="0"/>
                        </a:rPr>
                        <a:t>1837 – Wages</a:t>
                      </a:r>
                      <a:r>
                        <a:rPr lang="en-GB" sz="1200" baseline="0" dirty="0">
                          <a:latin typeface="Century Gothic" panose="020B0502020202020204" pitchFamily="34" charset="0"/>
                        </a:rPr>
                        <a:t> in the East cut by 40 per cent</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8"/>
                  </a:ext>
                </a:extLst>
              </a:tr>
              <a:tr h="431755">
                <a:tc>
                  <a:txBody>
                    <a:bodyPr/>
                    <a:lstStyle/>
                    <a:p>
                      <a:r>
                        <a:rPr lang="en-GB" sz="1200" dirty="0">
                          <a:latin typeface="Century Gothic" panose="020B0502020202020204" pitchFamily="34" charset="0"/>
                        </a:rPr>
                        <a:t>1858-59</a:t>
                      </a:r>
                      <a:r>
                        <a:rPr lang="en-GB" sz="1200" baseline="0" dirty="0">
                          <a:latin typeface="Century Gothic" panose="020B0502020202020204" pitchFamily="34" charset="0"/>
                        </a:rPr>
                        <a:t> – Gold discovered in the Rocky Mountains</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09"/>
                  </a:ext>
                </a:extLst>
              </a:tr>
              <a:tr h="431755">
                <a:tc>
                  <a:txBody>
                    <a:bodyPr/>
                    <a:lstStyle/>
                    <a:p>
                      <a:r>
                        <a:rPr lang="en-GB" sz="1200" dirty="0">
                          <a:latin typeface="Century Gothic" panose="020B0502020202020204" pitchFamily="34" charset="0"/>
                        </a:rPr>
                        <a:t>Missionaries want to convert Indians</a:t>
                      </a:r>
                      <a:r>
                        <a:rPr lang="en-GB" sz="1200" baseline="0" dirty="0">
                          <a:latin typeface="Century Gothic" panose="020B0502020202020204" pitchFamily="34" charset="0"/>
                        </a:rPr>
                        <a:t> to Christianity.</a:t>
                      </a:r>
                      <a:endParaRPr lang="en-GB" sz="1200" dirty="0">
                        <a:latin typeface="Century Gothic" panose="020B0502020202020204" pitchFamily="34" charset="0"/>
                      </a:endParaRPr>
                    </a:p>
                  </a:txBody>
                  <a:tcPr marL="91461" marR="91461" marT="45718" marB="45718"/>
                </a:tc>
                <a:extLst>
                  <a:ext uri="{0D108BD9-81ED-4DB2-BD59-A6C34878D82A}">
                    <a16:rowId xmlns:a16="http://schemas.microsoft.com/office/drawing/2014/main" val="10010"/>
                  </a:ext>
                </a:extLst>
              </a:tr>
            </a:tbl>
          </a:graphicData>
        </a:graphic>
      </p:graphicFrame>
      <p:pic>
        <p:nvPicPr>
          <p:cNvPr id="10" name="Picture 9">
            <a:extLst>
              <a:ext uri="{FF2B5EF4-FFF2-40B4-BE49-F238E27FC236}">
                <a16:creationId xmlns:a16="http://schemas.microsoft.com/office/drawing/2014/main" id="{A3E455DA-B95C-4A43-ABA5-E8F862E1FB06}"/>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520437" y="279067"/>
            <a:ext cx="431997" cy="447353"/>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46913667-6BED-4A50-B50A-0A2CA6B0AACB}"/>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437947" y="1628158"/>
            <a:ext cx="514487" cy="514487"/>
          </a:xfrm>
          <a:prstGeom prst="rect">
            <a:avLst/>
          </a:prstGeom>
        </p:spPr>
      </p:pic>
    </p:spTree>
    <p:extLst>
      <p:ext uri="{BB962C8B-B14F-4D97-AF65-F5344CB8AC3E}">
        <p14:creationId xmlns:p14="http://schemas.microsoft.com/office/powerpoint/2010/main" val="114572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5</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Box 4">
            <a:extLst>
              <a:ext uri="{FF2B5EF4-FFF2-40B4-BE49-F238E27FC236}">
                <a16:creationId xmlns:a16="http://schemas.microsoft.com/office/drawing/2014/main" id="{1386DF26-34E2-4B7B-B37D-0895124B4621}"/>
              </a:ext>
            </a:extLst>
          </p:cNvPr>
          <p:cNvSpPr txBox="1"/>
          <p:nvPr/>
        </p:nvSpPr>
        <p:spPr>
          <a:xfrm>
            <a:off x="480291" y="843676"/>
            <a:ext cx="11231418" cy="3970318"/>
          </a:xfrm>
          <a:prstGeom prst="rect">
            <a:avLst/>
          </a:prstGeom>
          <a:solidFill>
            <a:schemeClr val="accent1">
              <a:lumMod val="40000"/>
              <a:lumOff val="60000"/>
            </a:schemeClr>
          </a:solidFill>
          <a:ln w="57150">
            <a:solidFill>
              <a:schemeClr val="tx1"/>
            </a:solidFill>
          </a:ln>
        </p:spPr>
        <p:txBody>
          <a:bodyPr wrap="square" rtlCol="0">
            <a:spAutoFit/>
          </a:bodyPr>
          <a:lstStyle/>
          <a:p>
            <a:r>
              <a:rPr lang="en-GB" dirty="0">
                <a:latin typeface="Century Gothic" panose="020B0502020202020204" pitchFamily="34" charset="0"/>
              </a:rPr>
              <a:t>Research one of the families below and their journey westward. </a:t>
            </a:r>
          </a:p>
          <a:p>
            <a:r>
              <a:rPr lang="en-GB" dirty="0">
                <a:latin typeface="Century Gothic" panose="020B0502020202020204" pitchFamily="34" charset="0"/>
              </a:rPr>
              <a:t>Record your findings as you wish. Think about:</a:t>
            </a:r>
          </a:p>
          <a:p>
            <a:endParaRPr lang="en-GB" dirty="0">
              <a:latin typeface="Century Gothic" panose="020B0502020202020204" pitchFamily="34" charset="0"/>
            </a:endParaRP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Who</a:t>
            </a:r>
            <a:r>
              <a:rPr lang="en-GB" dirty="0">
                <a:latin typeface="Century Gothic" panose="020B0502020202020204" pitchFamily="34" charset="0"/>
              </a:rPr>
              <a:t> were they?</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Where</a:t>
            </a:r>
            <a:r>
              <a:rPr lang="en-GB" dirty="0">
                <a:latin typeface="Century Gothic" panose="020B0502020202020204" pitchFamily="34" charset="0"/>
              </a:rPr>
              <a:t> were they going?</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When</a:t>
            </a:r>
            <a:r>
              <a:rPr lang="en-GB" dirty="0">
                <a:latin typeface="Century Gothic" panose="020B0502020202020204" pitchFamily="34" charset="0"/>
              </a:rPr>
              <a:t> did they go?</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How</a:t>
            </a:r>
            <a:r>
              <a:rPr lang="en-GB" dirty="0">
                <a:latin typeface="Century Gothic" panose="020B0502020202020204" pitchFamily="34" charset="0"/>
              </a:rPr>
              <a:t> would they get there?</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What</a:t>
            </a:r>
            <a:r>
              <a:rPr lang="en-GB" dirty="0">
                <a:latin typeface="Century Gothic" panose="020B0502020202020204" pitchFamily="34" charset="0"/>
              </a:rPr>
              <a:t> happened?</a:t>
            </a:r>
          </a:p>
          <a:p>
            <a:pPr marL="285750" indent="-285750">
              <a:buFont typeface="Arial" panose="020B0604020202020204" pitchFamily="34" charset="0"/>
              <a:buChar char="•"/>
            </a:pPr>
            <a:r>
              <a:rPr lang="en-GB" b="1" u="sng" dirty="0">
                <a:solidFill>
                  <a:srgbClr val="FF0000"/>
                </a:solidFill>
                <a:latin typeface="Century Gothic" panose="020B0502020202020204" pitchFamily="34" charset="0"/>
              </a:rPr>
              <a:t>Why</a:t>
            </a:r>
            <a:r>
              <a:rPr lang="en-GB" dirty="0">
                <a:latin typeface="Century Gothic" panose="020B0502020202020204" pitchFamily="34" charset="0"/>
              </a:rPr>
              <a:t> did it happen/ was it difficult?</a:t>
            </a:r>
          </a:p>
          <a:p>
            <a:endParaRPr lang="en-GB" dirty="0">
              <a:latin typeface="Century Gothic" panose="020B0502020202020204" pitchFamily="34" charset="0"/>
            </a:endParaRPr>
          </a:p>
          <a:p>
            <a:endParaRPr lang="en-GB" dirty="0">
              <a:latin typeface="Century Gothic" panose="020B0502020202020204" pitchFamily="34" charset="0"/>
            </a:endParaRPr>
          </a:p>
          <a:p>
            <a:r>
              <a:rPr lang="en-GB" dirty="0">
                <a:latin typeface="Century Gothic" panose="020B0502020202020204" pitchFamily="34" charset="0"/>
              </a:rPr>
              <a:t>Families to choose from: </a:t>
            </a:r>
          </a:p>
          <a:p>
            <a:pPr marL="285750" indent="-285750">
              <a:buFontTx/>
              <a:buChar char="-"/>
            </a:pPr>
            <a:r>
              <a:rPr lang="en-GB" dirty="0">
                <a:latin typeface="Century Gothic" panose="020B0502020202020204" pitchFamily="34" charset="0"/>
              </a:rPr>
              <a:t>Sager- Oregon trail </a:t>
            </a:r>
          </a:p>
          <a:p>
            <a:pPr marL="285750" indent="-285750">
              <a:buFontTx/>
              <a:buChar char="-"/>
            </a:pPr>
            <a:r>
              <a:rPr lang="en-GB" dirty="0">
                <a:latin typeface="Century Gothic" panose="020B0502020202020204" pitchFamily="34" charset="0"/>
              </a:rPr>
              <a:t>Donner- Oregon Trail</a:t>
            </a:r>
          </a:p>
        </p:txBody>
      </p:sp>
      <p:pic>
        <p:nvPicPr>
          <p:cNvPr id="6" name="Picture 5">
            <a:extLst>
              <a:ext uri="{FF2B5EF4-FFF2-40B4-BE49-F238E27FC236}">
                <a16:creationId xmlns:a16="http://schemas.microsoft.com/office/drawing/2014/main" id="{1733CDE5-6B1E-442B-9C3D-C8210016CD0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56237" y="5681277"/>
            <a:ext cx="422075" cy="663524"/>
          </a:xfrm>
          <a:prstGeom prst="rect">
            <a:avLst/>
          </a:prstGeom>
        </p:spPr>
      </p:pic>
      <p:pic>
        <p:nvPicPr>
          <p:cNvPr id="7" name="Picture 6">
            <a:extLst>
              <a:ext uri="{FF2B5EF4-FFF2-40B4-BE49-F238E27FC236}">
                <a16:creationId xmlns:a16="http://schemas.microsoft.com/office/drawing/2014/main" id="{B1DF0042-BC9C-4946-B1ED-D24213608E30}"/>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56237" y="5285327"/>
            <a:ext cx="448108" cy="422568"/>
          </a:xfrm>
          <a:prstGeom prst="rect">
            <a:avLst/>
          </a:prstGeom>
        </p:spPr>
      </p:pic>
      <p:sp>
        <p:nvSpPr>
          <p:cNvPr id="8" name="Rectangle 7">
            <a:extLst>
              <a:ext uri="{FF2B5EF4-FFF2-40B4-BE49-F238E27FC236}">
                <a16:creationId xmlns:a16="http://schemas.microsoft.com/office/drawing/2014/main" id="{2F165ABC-1AD9-418D-8308-45D6C76AF5F9}"/>
              </a:ext>
            </a:extLst>
          </p:cNvPr>
          <p:cNvSpPr/>
          <p:nvPr/>
        </p:nvSpPr>
        <p:spPr>
          <a:xfrm>
            <a:off x="693712" y="5311945"/>
            <a:ext cx="5539850" cy="369332"/>
          </a:xfrm>
          <a:prstGeom prst="rect">
            <a:avLst/>
          </a:prstGeom>
        </p:spPr>
        <p:txBody>
          <a:bodyPr wrap="none">
            <a:spAutoFit/>
          </a:bodyPr>
          <a:lstStyle/>
          <a:p>
            <a:r>
              <a:rPr lang="en-GB" dirty="0">
                <a:hlinkClick r:id="rId9"/>
              </a:rPr>
              <a:t>http://oregonpioneers.com/The%20Sager%20Family.htm</a:t>
            </a:r>
            <a:endParaRPr lang="en-GB" dirty="0"/>
          </a:p>
        </p:txBody>
      </p:sp>
      <p:sp>
        <p:nvSpPr>
          <p:cNvPr id="9" name="Rectangle 8">
            <a:extLst>
              <a:ext uri="{FF2B5EF4-FFF2-40B4-BE49-F238E27FC236}">
                <a16:creationId xmlns:a16="http://schemas.microsoft.com/office/drawing/2014/main" id="{FAB9FC52-652F-44FA-8BE2-453C0B8AA8BA}"/>
              </a:ext>
            </a:extLst>
          </p:cNvPr>
          <p:cNvSpPr/>
          <p:nvPr/>
        </p:nvSpPr>
        <p:spPr>
          <a:xfrm>
            <a:off x="704345" y="5867001"/>
            <a:ext cx="5029134" cy="369332"/>
          </a:xfrm>
          <a:prstGeom prst="rect">
            <a:avLst/>
          </a:prstGeom>
        </p:spPr>
        <p:txBody>
          <a:bodyPr wrap="none">
            <a:spAutoFit/>
          </a:bodyPr>
          <a:lstStyle/>
          <a:p>
            <a:r>
              <a:rPr lang="en-GB" dirty="0">
                <a:hlinkClick r:id="rId10"/>
              </a:rPr>
              <a:t>https://www.youtube.com/watch?v=0FpVPegyww0</a:t>
            </a:r>
            <a:endParaRPr lang="en-GB" dirty="0"/>
          </a:p>
        </p:txBody>
      </p:sp>
      <p:pic>
        <p:nvPicPr>
          <p:cNvPr id="10" name="Picture 2" descr="10 Things You Should Know About the Donner Party - HISTORY">
            <a:extLst>
              <a:ext uri="{FF2B5EF4-FFF2-40B4-BE49-F238E27FC236}">
                <a16:creationId xmlns:a16="http://schemas.microsoft.com/office/drawing/2014/main" id="{5857F502-D896-4366-9C73-0F85A451B6B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94588" y="1581318"/>
            <a:ext cx="3736253" cy="28494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a:extLst>
              <a:ext uri="{FF2B5EF4-FFF2-40B4-BE49-F238E27FC236}">
                <a16:creationId xmlns:a16="http://schemas.microsoft.com/office/drawing/2014/main" id="{D211B2A6-C341-4394-B250-FABF639F5E0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17348" y="253672"/>
            <a:ext cx="434975" cy="42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374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1891F223-E5F3-4B8C-B8E2-4B1CCBEAE2A2}"/>
              </a:ext>
            </a:extLst>
          </p:cNvPr>
          <p:cNvSpPr txBox="1"/>
          <p:nvPr/>
        </p:nvSpPr>
        <p:spPr>
          <a:xfrm>
            <a:off x="3812886" y="4425049"/>
            <a:ext cx="8166678" cy="2123658"/>
          </a:xfrm>
          <a:prstGeom prst="rect">
            <a:avLst/>
          </a:prstGeom>
          <a:noFill/>
          <a:ln w="38100">
            <a:solidFill>
              <a:srgbClr val="00B050"/>
            </a:solidFill>
          </a:ln>
        </p:spPr>
        <p:txBody>
          <a:bodyPr wrap="square" rtlCol="0">
            <a:spAutoFit/>
          </a:bodyPr>
          <a:lstStyle/>
          <a:p>
            <a:r>
              <a:rPr lang="en-GB" sz="1100" b="1" u="sng" dirty="0">
                <a:latin typeface="Century Gothic" panose="020B0502020202020204" pitchFamily="34" charset="0"/>
                <a:ea typeface="Calibri" panose="020F0502020204030204" pitchFamily="34" charset="0"/>
                <a:cs typeface="Times New Roman" panose="02020603050405020304" pitchFamily="18" charset="0"/>
              </a:rPr>
              <a:t>Q3- Which interpretation do you find more convincing about the Gold Rush? (8)</a:t>
            </a:r>
            <a:endParaRPr lang="en-GB" sz="1100"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b="1" dirty="0">
                <a:latin typeface="Century Gothic" panose="020B0502020202020204" pitchFamily="34" charset="0"/>
              </a:rPr>
              <a:t>Convincing means accurate.</a:t>
            </a:r>
          </a:p>
          <a:p>
            <a:r>
              <a:rPr lang="en-GB" sz="1100" dirty="0">
                <a:latin typeface="Century Gothic" panose="020B0502020202020204" pitchFamily="34" charset="0"/>
              </a:rPr>
              <a:t>3 paragraphs- 10 minutes</a:t>
            </a:r>
            <a:br>
              <a:rPr lang="en-GB" sz="1100" dirty="0">
                <a:latin typeface="Century Gothic" panose="020B0502020202020204" pitchFamily="34" charset="0"/>
              </a:rPr>
            </a:br>
            <a:endParaRPr lang="en-GB" sz="1100" dirty="0">
              <a:latin typeface="Century Gothic" panose="020B0502020202020204" pitchFamily="34" charset="0"/>
            </a:endParaRPr>
          </a:p>
          <a:p>
            <a:r>
              <a:rPr lang="en-GB" sz="1100" dirty="0">
                <a:latin typeface="Century Gothic" panose="020B0502020202020204" pitchFamily="34" charset="0"/>
              </a:rPr>
              <a:t>Sum up the interpretation, support ‘how convincing’ by quoting and backing it up with knowledge.</a:t>
            </a:r>
          </a:p>
          <a:p>
            <a:r>
              <a:rPr lang="en-GB" sz="1100" b="1" u="sng" dirty="0">
                <a:latin typeface="Century Gothic" panose="020B0502020202020204" pitchFamily="34" charset="0"/>
              </a:rPr>
              <a:t>Writing frame: </a:t>
            </a:r>
            <a:endParaRPr lang="en-GB" sz="1100" dirty="0">
              <a:latin typeface="Century Gothic" panose="020B0502020202020204" pitchFamily="34" charset="0"/>
            </a:endParaRPr>
          </a:p>
          <a:p>
            <a:r>
              <a:rPr lang="en-GB" sz="1100" i="1" dirty="0">
                <a:solidFill>
                  <a:srgbClr val="FF0000"/>
                </a:solidFill>
                <a:latin typeface="Century Gothic" panose="020B0502020202020204" pitchFamily="34" charset="0"/>
              </a:rPr>
              <a:t>Interpretation A suggests that …It says, ‘………..’From my knowledge I know this is convincing because………</a:t>
            </a:r>
          </a:p>
          <a:p>
            <a:r>
              <a:rPr lang="en-GB" sz="1100" i="1" dirty="0">
                <a:solidFill>
                  <a:srgbClr val="FF0000"/>
                </a:solidFill>
                <a:latin typeface="Century Gothic" panose="020B0502020202020204" pitchFamily="34" charset="0"/>
              </a:rPr>
              <a:t>(Repeat)</a:t>
            </a:r>
          </a:p>
          <a:p>
            <a:r>
              <a:rPr lang="en-GB" sz="1100" i="1" dirty="0">
                <a:solidFill>
                  <a:srgbClr val="FF0000"/>
                </a:solidFill>
                <a:latin typeface="Century Gothic" panose="020B0502020202020204" pitchFamily="34" charset="0"/>
              </a:rPr>
              <a:t>However, Interpretation B suggests that …….It says, ‘…..’From my knowledge I know this is convincing because…..</a:t>
            </a:r>
          </a:p>
          <a:p>
            <a:r>
              <a:rPr lang="en-GB" sz="1100" i="1" dirty="0">
                <a:solidFill>
                  <a:srgbClr val="FF0000"/>
                </a:solidFill>
                <a:latin typeface="Century Gothic" panose="020B0502020202020204" pitchFamily="34" charset="0"/>
              </a:rPr>
              <a:t>(Repeat)</a:t>
            </a:r>
          </a:p>
          <a:p>
            <a:r>
              <a:rPr lang="en-GB" sz="1100" i="1" dirty="0">
                <a:solidFill>
                  <a:srgbClr val="FF0000"/>
                </a:solidFill>
                <a:latin typeface="Century Gothic" panose="020B0502020202020204" pitchFamily="34" charset="0"/>
              </a:rPr>
              <a:t>In conclusion I think the most convincing interpretation is ………..I think this because………….</a:t>
            </a:r>
          </a:p>
          <a:p>
            <a:r>
              <a:rPr lang="en-GB" sz="1100" dirty="0">
                <a:latin typeface="Century Gothic" panose="020B0502020202020204" pitchFamily="34" charset="0"/>
              </a:rPr>
              <a:t>(For the highest levels show relationships between the sources.)</a:t>
            </a:r>
            <a:endParaRPr lang="en-GB" sz="1100" i="1" dirty="0">
              <a:solidFill>
                <a:srgbClr val="FF0000"/>
              </a:solidFill>
              <a:latin typeface="Century Gothic" panose="020B0502020202020204" pitchFamily="34" charset="0"/>
            </a:endParaRPr>
          </a:p>
        </p:txBody>
      </p:sp>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6</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Text Box 2">
            <a:extLst>
              <a:ext uri="{FF2B5EF4-FFF2-40B4-BE49-F238E27FC236}">
                <a16:creationId xmlns:a16="http://schemas.microsoft.com/office/drawing/2014/main" id="{333D0CBA-8756-4607-B598-0427B9A82150}"/>
              </a:ext>
            </a:extLst>
          </p:cNvPr>
          <p:cNvSpPr txBox="1">
            <a:spLocks noChangeArrowheads="1"/>
          </p:cNvSpPr>
          <p:nvPr/>
        </p:nvSpPr>
        <p:spPr bwMode="auto">
          <a:xfrm>
            <a:off x="212436" y="726420"/>
            <a:ext cx="3112655" cy="3105150"/>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I looked for a moment; frenzy seized my soul; unbidden my legs performed entirely new movements of polka steps. Houses were too small for me to stay in…piles of gold rose up before me at every step, castles of marble, dazzling the eye with their rich appliances…in short, I had a violent attack of gold fever.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A San Francisco man writing about his reaction to the news gold had been discovered in California, 1848</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310DE14D-AB04-404A-B492-F1B6164C1DD7}"/>
              </a:ext>
            </a:extLst>
          </p:cNvPr>
          <p:cNvSpPr txBox="1">
            <a:spLocks noChangeArrowheads="1"/>
          </p:cNvSpPr>
          <p:nvPr/>
        </p:nvSpPr>
        <p:spPr bwMode="auto">
          <a:xfrm>
            <a:off x="212436" y="3943928"/>
            <a:ext cx="3112655" cy="2754784"/>
          </a:xfrm>
          <a:prstGeom prst="rect">
            <a:avLst/>
          </a:prstGeom>
          <a:solidFill>
            <a:schemeClr val="bg2"/>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1400" b="1" u="sng" dirty="0">
                <a:effectLst/>
                <a:latin typeface="Calibri" panose="020F0502020204030204" pitchFamily="34" charset="0"/>
                <a:ea typeface="Calibri" panose="020F0502020204030204" pitchFamily="34" charset="0"/>
                <a:cs typeface="Times New Roman" panose="02020603050405020304" pitchFamily="18" charset="0"/>
              </a:rPr>
              <a:t>Interpretation B</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All hopes of making a fortune in California are lost sight of in 99 cases out of 100, and the almost universal feeling is to get home. It is truly heart-rending to witness the general despondency which exists among miners, and to see brave men shed tears at their hopeless condition.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i="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Letter from a gold miner in California, back to his brother in New York, 1849</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DF3E5EB9-954A-49A9-AFF3-14DC8CAFC45C}"/>
              </a:ext>
            </a:extLst>
          </p:cNvPr>
          <p:cNvSpPr/>
          <p:nvPr/>
        </p:nvSpPr>
        <p:spPr>
          <a:xfrm>
            <a:off x="3812886" y="2191780"/>
            <a:ext cx="8166678" cy="2123658"/>
          </a:xfrm>
          <a:prstGeom prst="rect">
            <a:avLst/>
          </a:prstGeom>
          <a:ln w="38100">
            <a:solidFill>
              <a:srgbClr val="FFFF00"/>
            </a:solidFill>
          </a:ln>
        </p:spPr>
        <p:txBody>
          <a:bodyPr wrap="square">
            <a:spAutoFit/>
          </a:bodyPr>
          <a:lstStyle/>
          <a:p>
            <a:r>
              <a:rPr lang="en-GB" sz="1100" b="1" dirty="0">
                <a:latin typeface="Century Gothic" panose="020B0502020202020204" pitchFamily="34" charset="0"/>
                <a:ea typeface="Calibri" panose="020F0502020204030204" pitchFamily="34" charset="0"/>
                <a:cs typeface="Times New Roman" panose="02020603050405020304" pitchFamily="18" charset="0"/>
              </a:rPr>
              <a:t>Q2- Why might the authors of interpretations A and B have a different interpretation about the Gold Rush? (4)</a:t>
            </a:r>
          </a:p>
          <a:p>
            <a:endParaRPr lang="en-GB" sz="1100" b="1" dirty="0">
              <a:latin typeface="Century Gothic" panose="020B0502020202020204" pitchFamily="34" charset="0"/>
              <a:cs typeface="Times New Roman" panose="02020603050405020304" pitchFamily="18" charset="0"/>
            </a:endParaRPr>
          </a:p>
          <a:p>
            <a:r>
              <a:rPr lang="en-GB" sz="1100" dirty="0">
                <a:latin typeface="Century Gothic" panose="020B0502020202020204" pitchFamily="34" charset="0"/>
                <a:cs typeface="Times New Roman" panose="02020603050405020304" pitchFamily="18" charset="0"/>
              </a:rPr>
              <a:t>1 paragraph- 5 minutes</a:t>
            </a:r>
            <a:br>
              <a:rPr lang="en-GB" sz="1100" dirty="0">
                <a:latin typeface="Century Gothic" panose="020B0502020202020204" pitchFamily="34" charset="0"/>
                <a:cs typeface="Times New Roman" panose="02020603050405020304" pitchFamily="18" charset="0"/>
              </a:rPr>
            </a:br>
            <a:endParaRPr lang="en-GB" sz="1100" dirty="0">
              <a:latin typeface="Century Gothic" panose="020B0502020202020204" pitchFamily="34" charset="0"/>
              <a:cs typeface="Times New Roman" panose="02020603050405020304" pitchFamily="18" charset="0"/>
            </a:endParaRPr>
          </a:p>
          <a:p>
            <a:r>
              <a:rPr lang="en-GB" sz="1100" dirty="0">
                <a:latin typeface="Century Gothic" panose="020B0502020202020204" pitchFamily="34" charset="0"/>
              </a:rPr>
              <a:t>Explain what you can learn from the </a:t>
            </a:r>
            <a:r>
              <a:rPr lang="en-GB" sz="1100" b="1" u="sng" dirty="0">
                <a:solidFill>
                  <a:srgbClr val="FF0000"/>
                </a:solidFill>
                <a:latin typeface="Century Gothic" panose="020B0502020202020204" pitchFamily="34" charset="0"/>
              </a:rPr>
              <a:t>provenance- explain why it was written the way it was.</a:t>
            </a:r>
          </a:p>
          <a:p>
            <a:r>
              <a:rPr lang="en-GB" sz="1100" b="1" u="sng" dirty="0">
                <a:latin typeface="Century Gothic" panose="020B0502020202020204" pitchFamily="34" charset="0"/>
              </a:rPr>
              <a:t>E.g. Why is it negative? Is it because of the time or the person who wrote it. Why?</a:t>
            </a:r>
          </a:p>
          <a:p>
            <a:endParaRPr lang="en-GB" sz="1100" dirty="0">
              <a:latin typeface="Century Gothic" panose="020B0502020202020204" pitchFamily="34" charset="0"/>
            </a:endParaRPr>
          </a:p>
          <a:p>
            <a:r>
              <a:rPr lang="en-GB" sz="1100" dirty="0">
                <a:latin typeface="Century Gothic" panose="020B0502020202020204" pitchFamily="34" charset="0"/>
              </a:rPr>
              <a:t>POTATO helps us identify which parts of the provenance we want to talk about</a:t>
            </a:r>
          </a:p>
          <a:p>
            <a:r>
              <a:rPr lang="en-GB" sz="1100" dirty="0">
                <a:latin typeface="Century Gothic" panose="020B0502020202020204" pitchFamily="34" charset="0"/>
              </a:rPr>
              <a:t>(</a:t>
            </a:r>
            <a:r>
              <a:rPr lang="en-GB" sz="1100" b="1" dirty="0">
                <a:latin typeface="Century Gothic" panose="020B0502020202020204" pitchFamily="34" charset="0"/>
              </a:rPr>
              <a:t>P</a:t>
            </a:r>
            <a:r>
              <a:rPr lang="en-GB" sz="1100" dirty="0">
                <a:latin typeface="Century Gothic" panose="020B0502020202020204" pitchFamily="34" charset="0"/>
              </a:rPr>
              <a:t>urpose,</a:t>
            </a:r>
            <a:r>
              <a:rPr lang="en-GB" sz="1100" b="1" dirty="0">
                <a:latin typeface="Century Gothic" panose="020B0502020202020204" pitchFamily="34" charset="0"/>
              </a:rPr>
              <a:t> O</a:t>
            </a:r>
            <a:r>
              <a:rPr lang="en-GB" sz="1100" dirty="0">
                <a:latin typeface="Century Gothic" panose="020B0502020202020204" pitchFamily="34" charset="0"/>
              </a:rPr>
              <a:t>rigin, </a:t>
            </a:r>
            <a:r>
              <a:rPr lang="en-GB" sz="1100" b="1" dirty="0">
                <a:latin typeface="Century Gothic" panose="020B0502020202020204" pitchFamily="34" charset="0"/>
              </a:rPr>
              <a:t>T</a:t>
            </a:r>
            <a:r>
              <a:rPr lang="en-GB" sz="1100" dirty="0">
                <a:latin typeface="Century Gothic" panose="020B0502020202020204" pitchFamily="34" charset="0"/>
              </a:rPr>
              <a:t>ype, </a:t>
            </a:r>
            <a:r>
              <a:rPr lang="en-GB" sz="1100" b="1" dirty="0">
                <a:latin typeface="Century Gothic" panose="020B0502020202020204" pitchFamily="34" charset="0"/>
              </a:rPr>
              <a:t>A</a:t>
            </a:r>
            <a:r>
              <a:rPr lang="en-GB" sz="1100" dirty="0">
                <a:latin typeface="Century Gothic" panose="020B0502020202020204" pitchFamily="34" charset="0"/>
              </a:rPr>
              <a:t>uthor, </a:t>
            </a:r>
            <a:r>
              <a:rPr lang="en-GB" sz="1100" b="1" dirty="0">
                <a:latin typeface="Century Gothic" panose="020B0502020202020204" pitchFamily="34" charset="0"/>
              </a:rPr>
              <a:t>T</a:t>
            </a:r>
            <a:r>
              <a:rPr lang="en-GB" sz="1100" dirty="0">
                <a:latin typeface="Century Gothic" panose="020B0502020202020204" pitchFamily="34" charset="0"/>
              </a:rPr>
              <a:t>ime, </a:t>
            </a:r>
            <a:r>
              <a:rPr lang="en-GB" sz="1100" b="1" dirty="0">
                <a:latin typeface="Century Gothic" panose="020B0502020202020204" pitchFamily="34" charset="0"/>
              </a:rPr>
              <a:t>O</a:t>
            </a:r>
            <a:r>
              <a:rPr lang="en-GB" sz="1100" dirty="0">
                <a:latin typeface="Century Gothic" panose="020B0502020202020204" pitchFamily="34" charset="0"/>
              </a:rPr>
              <a:t>bserver) </a:t>
            </a:r>
            <a:r>
              <a:rPr lang="en-GB" sz="1100" dirty="0">
                <a:solidFill>
                  <a:srgbClr val="FF0000"/>
                </a:solidFill>
                <a:latin typeface="Century Gothic" panose="020B0502020202020204" pitchFamily="34" charset="0"/>
              </a:rPr>
              <a:t>Choose 2 to discuss.</a:t>
            </a:r>
          </a:p>
          <a:p>
            <a:endParaRPr lang="en-GB" sz="1100" dirty="0">
              <a:latin typeface="Century Gothic" panose="020B0502020202020204" pitchFamily="34" charset="0"/>
            </a:endParaRPr>
          </a:p>
          <a:p>
            <a:r>
              <a:rPr lang="en-GB" sz="1100" dirty="0">
                <a:latin typeface="Century Gothic" panose="020B0502020202020204" pitchFamily="34" charset="0"/>
              </a:rPr>
              <a:t>E.g. The author would be negative because they are…………and I know that</a:t>
            </a:r>
          </a:p>
          <a:p>
            <a:r>
              <a:rPr lang="en-GB" sz="1100" dirty="0">
                <a:latin typeface="Century Gothic" panose="020B0502020202020204" pitchFamily="34" charset="0"/>
              </a:rPr>
              <a:t>E.g. The date means that…………………which would mean it was positive because….</a:t>
            </a:r>
          </a:p>
        </p:txBody>
      </p:sp>
      <p:sp>
        <p:nvSpPr>
          <p:cNvPr id="8" name="Rectangle 7">
            <a:extLst>
              <a:ext uri="{FF2B5EF4-FFF2-40B4-BE49-F238E27FC236}">
                <a16:creationId xmlns:a16="http://schemas.microsoft.com/office/drawing/2014/main" id="{ECF30D1D-B610-42DD-BB52-2FF4958FA855}"/>
              </a:ext>
            </a:extLst>
          </p:cNvPr>
          <p:cNvSpPr/>
          <p:nvPr/>
        </p:nvSpPr>
        <p:spPr>
          <a:xfrm>
            <a:off x="3812886" y="111341"/>
            <a:ext cx="8166678" cy="1954381"/>
          </a:xfrm>
          <a:prstGeom prst="rect">
            <a:avLst/>
          </a:prstGeom>
          <a:ln w="38100">
            <a:solidFill>
              <a:srgbClr val="7030A0"/>
            </a:solidFill>
          </a:ln>
        </p:spPr>
        <p:txBody>
          <a:bodyPr wrap="square">
            <a:spAutoFit/>
          </a:bodyPr>
          <a:lstStyle/>
          <a:p>
            <a:r>
              <a:rPr lang="en-GB" sz="1100" b="1" u="sng" dirty="0">
                <a:latin typeface="Century Gothic" panose="020B0502020202020204" pitchFamily="34" charset="0"/>
                <a:ea typeface="Calibri" panose="020F0502020204030204" pitchFamily="34" charset="0"/>
                <a:cs typeface="Times New Roman" panose="02020603050405020304" pitchFamily="18" charset="0"/>
              </a:rPr>
              <a:t>Q1- How does interpretation B differ from interpretation A about the Gold Rush? (4)</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dirty="0">
                <a:latin typeface="Century Gothic" panose="020B0502020202020204" pitchFamily="34" charset="0"/>
                <a:ea typeface="Calibri" panose="020F0502020204030204" pitchFamily="34" charset="0"/>
                <a:cs typeface="Times New Roman" panose="02020603050405020304" pitchFamily="18" charset="0"/>
              </a:rPr>
              <a:t>1 paragraph- 5 minutes</a:t>
            </a:r>
          </a:p>
          <a:p>
            <a:r>
              <a:rPr lang="en-GB" sz="1100" dirty="0">
                <a:latin typeface="Century Gothic" panose="020B0502020202020204" pitchFamily="34" charset="0"/>
                <a:ea typeface="Calibri" panose="020F0502020204030204" pitchFamily="34" charset="0"/>
                <a:cs typeface="Times New Roman" panose="02020603050405020304" pitchFamily="18" charset="0"/>
              </a:rPr>
              <a:t>Explain what you can learn from the sources about the gold rush.</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b="1" u="sng" dirty="0">
                <a:latin typeface="Century Gothic" panose="020B0502020202020204" pitchFamily="34" charset="0"/>
                <a:ea typeface="Calibri" panose="020F0502020204030204" pitchFamily="34" charset="0"/>
                <a:cs typeface="Times New Roman" panose="02020603050405020304" pitchFamily="18" charset="0"/>
              </a:rPr>
              <a:t>Writing frame:</a:t>
            </a:r>
          </a:p>
          <a:p>
            <a:endParaRPr lang="en-GB" sz="1100" b="1" u="sng" dirty="0">
              <a:latin typeface="Century Gothic" panose="020B0502020202020204" pitchFamily="34" charset="0"/>
              <a:ea typeface="Calibri" panose="020F0502020204030204" pitchFamily="34" charset="0"/>
              <a:cs typeface="Times New Roman" panose="02020603050405020304" pitchFamily="18" charset="0"/>
            </a:endParaRPr>
          </a:p>
          <a:p>
            <a:r>
              <a:rPr lang="en-GB" sz="1100" dirty="0">
                <a:latin typeface="Century Gothic" panose="020B0502020202020204" pitchFamily="34" charset="0"/>
                <a:cs typeface="Times New Roman" panose="02020603050405020304" pitchFamily="18" charset="0"/>
              </a:rPr>
              <a:t>Interpretation A says, ‘…………………………………..’ This leads me to infer that the gold rush was……………………………..Another thing is states is ‘………………….’ This suggests……………………</a:t>
            </a:r>
          </a:p>
          <a:p>
            <a:r>
              <a:rPr lang="en-GB" sz="1100" dirty="0">
                <a:latin typeface="Century Gothic" panose="020B0502020202020204" pitchFamily="34" charset="0"/>
                <a:cs typeface="Times New Roman" panose="02020603050405020304" pitchFamily="18" charset="0"/>
              </a:rPr>
              <a:t>Interpretation B is different because it says , ‘…………………………………..’ This leads me to infer that the gold rush was……………………………..Another thing is states is ‘………………….’ This also suggests……………………</a:t>
            </a:r>
            <a:endParaRPr lang="en-GB" sz="1100" dirty="0">
              <a:latin typeface="Century Gothic" panose="020B0502020202020204" pitchFamily="34" charset="0"/>
            </a:endParaRPr>
          </a:p>
        </p:txBody>
      </p:sp>
      <p:sp>
        <p:nvSpPr>
          <p:cNvPr id="9" name="Oval 8">
            <a:extLst>
              <a:ext uri="{FF2B5EF4-FFF2-40B4-BE49-F238E27FC236}">
                <a16:creationId xmlns:a16="http://schemas.microsoft.com/office/drawing/2014/main" id="{C15023A6-C3A2-4DA9-A3DA-CC13028EF461}"/>
              </a:ext>
            </a:extLst>
          </p:cNvPr>
          <p:cNvSpPr/>
          <p:nvPr/>
        </p:nvSpPr>
        <p:spPr>
          <a:xfrm>
            <a:off x="10377342" y="442946"/>
            <a:ext cx="1322665" cy="954221"/>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chemeClr val="tx1"/>
                </a:solidFill>
                <a:latin typeface="Century Gothic" panose="020B0502020202020204" pitchFamily="34" charset="0"/>
              </a:rPr>
              <a:t>Content only!</a:t>
            </a:r>
          </a:p>
        </p:txBody>
      </p:sp>
      <p:sp>
        <p:nvSpPr>
          <p:cNvPr id="10" name="Oval 9">
            <a:extLst>
              <a:ext uri="{FF2B5EF4-FFF2-40B4-BE49-F238E27FC236}">
                <a16:creationId xmlns:a16="http://schemas.microsoft.com/office/drawing/2014/main" id="{A5F267E1-73F5-4C65-9EF6-6615C69B1896}"/>
              </a:ext>
            </a:extLst>
          </p:cNvPr>
          <p:cNvSpPr/>
          <p:nvPr/>
        </p:nvSpPr>
        <p:spPr>
          <a:xfrm>
            <a:off x="9494982" y="3314948"/>
            <a:ext cx="2382981" cy="7264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chemeClr val="tx1"/>
                </a:solidFill>
                <a:latin typeface="Century Gothic" panose="020B0502020202020204" pitchFamily="34" charset="0"/>
              </a:rPr>
              <a:t>Provenance only! Shown in </a:t>
            </a:r>
            <a:r>
              <a:rPr lang="en-GB" sz="1100" b="1" u="sng" dirty="0">
                <a:solidFill>
                  <a:srgbClr val="FF0000"/>
                </a:solidFill>
                <a:latin typeface="Century Gothic" panose="020B0502020202020204" pitchFamily="34" charset="0"/>
              </a:rPr>
              <a:t>red </a:t>
            </a:r>
            <a:r>
              <a:rPr lang="en-GB" sz="1100" b="1" u="sng" dirty="0">
                <a:solidFill>
                  <a:schemeClr val="tx1"/>
                </a:solidFill>
                <a:latin typeface="Century Gothic" panose="020B0502020202020204" pitchFamily="34" charset="0"/>
              </a:rPr>
              <a:t>in the source.</a:t>
            </a:r>
            <a:endParaRPr lang="en-GB" sz="1100" b="1" u="sng" dirty="0">
              <a:solidFill>
                <a:srgbClr val="FF0000"/>
              </a:solidFill>
              <a:latin typeface="Century Gothic" panose="020B0502020202020204" pitchFamily="34" charset="0"/>
            </a:endParaRPr>
          </a:p>
        </p:txBody>
      </p:sp>
      <p:sp>
        <p:nvSpPr>
          <p:cNvPr id="11" name="Rectangle 10">
            <a:extLst>
              <a:ext uri="{FF2B5EF4-FFF2-40B4-BE49-F238E27FC236}">
                <a16:creationId xmlns:a16="http://schemas.microsoft.com/office/drawing/2014/main" id="{5E6108AF-3156-4CA6-9057-5C8ACD1CECEB}"/>
              </a:ext>
            </a:extLst>
          </p:cNvPr>
          <p:cNvSpPr/>
          <p:nvPr/>
        </p:nvSpPr>
        <p:spPr>
          <a:xfrm>
            <a:off x="5096692" y="6526951"/>
            <a:ext cx="3618298" cy="259495"/>
          </a:xfrm>
          <a:prstGeom prst="rect">
            <a:avLst/>
          </a:prstGeom>
        </p:spPr>
        <p:txBody>
          <a:bodyPr wrap="none">
            <a:spAutoFit/>
          </a:bodyPr>
          <a:lstStyle/>
          <a:p>
            <a:pPr>
              <a:lnSpc>
                <a:spcPct val="107000"/>
              </a:lnSpc>
              <a:spcAft>
                <a:spcPts val="800"/>
              </a:spcAft>
            </a:pPr>
            <a:r>
              <a:rPr lang="en-GB" sz="1100" u="sng" dirty="0">
                <a:solidFill>
                  <a:srgbClr val="0000FF"/>
                </a:solidFill>
                <a:latin typeface="Century Gothic" panose="020B0502020202020204" pitchFamily="34" charset="0"/>
                <a:ea typeface="Calibri" panose="020F0502020204030204" pitchFamily="34" charset="0"/>
                <a:cs typeface="Times New Roman" panose="02020603050405020304" pitchFamily="18" charset="0"/>
                <a:hlinkClick r:id="rId5"/>
              </a:rPr>
              <a:t>https://www.youtube.com/watch?v=iydRkC0gMZI</a:t>
            </a:r>
            <a:endParaRPr lang="en-GB" sz="1100" dirty="0">
              <a:latin typeface="Century Gothic" panose="020B050202020202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599D05DE-635C-454F-B78F-CAE9480AD81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907654" y="6540301"/>
            <a:ext cx="189038" cy="297178"/>
          </a:xfrm>
          <a:prstGeom prst="rect">
            <a:avLst/>
          </a:prstGeom>
        </p:spPr>
      </p:pic>
      <p:sp>
        <p:nvSpPr>
          <p:cNvPr id="13" name="Oval 12">
            <a:extLst>
              <a:ext uri="{FF2B5EF4-FFF2-40B4-BE49-F238E27FC236}">
                <a16:creationId xmlns:a16="http://schemas.microsoft.com/office/drawing/2014/main" id="{5F0AA75A-87CC-4E30-9EE7-B66750FA77E2}"/>
              </a:ext>
            </a:extLst>
          </p:cNvPr>
          <p:cNvSpPr/>
          <p:nvPr/>
        </p:nvSpPr>
        <p:spPr>
          <a:xfrm>
            <a:off x="10660784" y="4574216"/>
            <a:ext cx="1408389" cy="56327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u="sng" dirty="0">
                <a:solidFill>
                  <a:schemeClr val="tx1"/>
                </a:solidFill>
              </a:rPr>
              <a:t>Provenance</a:t>
            </a:r>
            <a:endParaRPr lang="en-GB" sz="1200" b="1" u="sng" dirty="0">
              <a:solidFill>
                <a:srgbClr val="FF0000"/>
              </a:solidFill>
            </a:endParaRPr>
          </a:p>
        </p:txBody>
      </p:sp>
      <p:sp>
        <p:nvSpPr>
          <p:cNvPr id="14" name="&quot;Not Allowed&quot; Symbol 13">
            <a:extLst>
              <a:ext uri="{FF2B5EF4-FFF2-40B4-BE49-F238E27FC236}">
                <a16:creationId xmlns:a16="http://schemas.microsoft.com/office/drawing/2014/main" id="{4E65959D-FB57-417D-896B-DBE3519FCFEF}"/>
              </a:ext>
            </a:extLst>
          </p:cNvPr>
          <p:cNvSpPr/>
          <p:nvPr/>
        </p:nvSpPr>
        <p:spPr>
          <a:xfrm>
            <a:off x="10937652" y="4507856"/>
            <a:ext cx="854652" cy="590666"/>
          </a:xfrm>
          <a:prstGeom prst="noSmoking">
            <a:avLst>
              <a:gd name="adj" fmla="val 11236"/>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8" name="Picture 17">
            <a:extLst>
              <a:ext uri="{FF2B5EF4-FFF2-40B4-BE49-F238E27FC236}">
                <a16:creationId xmlns:a16="http://schemas.microsoft.com/office/drawing/2014/main" id="{0B8B9601-223D-4C6F-8E09-2225D7327B11}"/>
              </a:ext>
            </a:extLst>
          </p:cNvPr>
          <p:cNvPicPr/>
          <p:nvPr/>
        </p:nvPicPr>
        <p:blipFill rotWithShape="1">
          <a:blip r:embed="rId8">
            <a:extLst>
              <a:ext uri="{28A0092B-C50C-407E-A947-70E740481C1C}">
                <a14:useLocalDpi xmlns:a14="http://schemas.microsoft.com/office/drawing/2010/main" val="0"/>
              </a:ext>
            </a:extLst>
          </a:blip>
          <a:srcRect l="43249" t="54258" r="52456" b="37013"/>
          <a:stretch/>
        </p:blipFill>
        <p:spPr bwMode="auto">
          <a:xfrm>
            <a:off x="1418837" y="242622"/>
            <a:ext cx="431997" cy="447353"/>
          </a:xfrm>
          <a:prstGeom prst="rect">
            <a:avLst/>
          </a:prstGeom>
          <a:noFill/>
          <a:ln>
            <a:noFill/>
          </a:ln>
          <a:extLst>
            <a:ext uri="{53640926-AAD7-44D8-BBD7-CCE9431645EC}">
              <a14:shadowObscured xmlns:a14="http://schemas.microsoft.com/office/drawing/2010/main"/>
            </a:ext>
          </a:extLst>
        </p:spPr>
      </p:pic>
      <p:pic>
        <p:nvPicPr>
          <p:cNvPr id="19" name="Picture 18">
            <a:extLst>
              <a:ext uri="{FF2B5EF4-FFF2-40B4-BE49-F238E27FC236}">
                <a16:creationId xmlns:a16="http://schemas.microsoft.com/office/drawing/2014/main" id="{CD798024-BA9B-4A6B-90AE-122CEC045A13}"/>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448550" y="310379"/>
            <a:ext cx="379596" cy="379596"/>
          </a:xfrm>
          <a:prstGeom prst="rect">
            <a:avLst/>
          </a:prstGeom>
        </p:spPr>
      </p:pic>
      <p:pic>
        <p:nvPicPr>
          <p:cNvPr id="20" name="Picture 19">
            <a:extLst>
              <a:ext uri="{FF2B5EF4-FFF2-40B4-BE49-F238E27FC236}">
                <a16:creationId xmlns:a16="http://schemas.microsoft.com/office/drawing/2014/main" id="{9EA606FC-CF76-45C0-81D2-1ED631201356}"/>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448550" y="2441149"/>
            <a:ext cx="379596" cy="379596"/>
          </a:xfrm>
          <a:prstGeom prst="rect">
            <a:avLst/>
          </a:prstGeom>
        </p:spPr>
      </p:pic>
      <p:pic>
        <p:nvPicPr>
          <p:cNvPr id="21" name="Picture 20">
            <a:extLst>
              <a:ext uri="{FF2B5EF4-FFF2-40B4-BE49-F238E27FC236}">
                <a16:creationId xmlns:a16="http://schemas.microsoft.com/office/drawing/2014/main" id="{6445E9A4-7518-4FD1-B5E3-A8061C05B65E}"/>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564004" y="4714114"/>
            <a:ext cx="379596" cy="379596"/>
          </a:xfrm>
          <a:prstGeom prst="rect">
            <a:avLst/>
          </a:prstGeom>
        </p:spPr>
      </p:pic>
    </p:spTree>
    <p:extLst>
      <p:ext uri="{BB962C8B-B14F-4D97-AF65-F5344CB8AC3E}">
        <p14:creationId xmlns:p14="http://schemas.microsoft.com/office/powerpoint/2010/main" val="1878956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7</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pic>
        <p:nvPicPr>
          <p:cNvPr id="5" name="Picture 2">
            <a:extLst>
              <a:ext uri="{FF2B5EF4-FFF2-40B4-BE49-F238E27FC236}">
                <a16:creationId xmlns:a16="http://schemas.microsoft.com/office/drawing/2014/main" id="{95542A31-C697-4709-A43B-AECC2884E1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2036" y="450159"/>
            <a:ext cx="6152717" cy="376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3A6580CD-6FF2-4E9A-94F8-0DA24E6F5D3D}"/>
              </a:ext>
            </a:extLst>
          </p:cNvPr>
          <p:cNvSpPr>
            <a:spLocks noChangeArrowheads="1"/>
          </p:cNvSpPr>
          <p:nvPr/>
        </p:nvSpPr>
        <p:spPr bwMode="auto">
          <a:xfrm>
            <a:off x="325579" y="1228845"/>
            <a:ext cx="4994566" cy="3108543"/>
          </a:xfrm>
          <a:prstGeom prst="rect">
            <a:avLst/>
          </a:prstGeom>
          <a:solidFill>
            <a:schemeClr val="bg2"/>
          </a:solidFill>
          <a:ln w="28575">
            <a:solidFill>
              <a:schemeClr val="tx1"/>
            </a:solidFill>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dirty="0">
                <a:latin typeface="Century Gothic" panose="020B0502020202020204" pitchFamily="34" charset="0"/>
              </a:rPr>
              <a:t>A few Mormons arrived in Missouri just over two years ago and now there are over a thousand of them. They swarm among us, flooding us with the worst of society; they are no better than the poorest of the poor. They are the cause of much anxiety, as they are a bad influence on our slaves. They try and drive us out by inviting freed slaves from Illinois to come here and claim citizenship. They swear that they can perform miracles and supernatural cures and talk to God and his angels. What will happen to us and our property if the state government is overrun by these people?</a:t>
            </a:r>
          </a:p>
          <a:p>
            <a:pPr eaLnBrk="1" hangingPunct="1">
              <a:spcBef>
                <a:spcPct val="0"/>
              </a:spcBef>
              <a:buFontTx/>
              <a:buNone/>
            </a:pPr>
            <a:endParaRPr lang="en-GB" altLang="en-US" sz="1400" dirty="0">
              <a:latin typeface="Century Gothic" panose="020B0502020202020204" pitchFamily="34" charset="0"/>
            </a:endParaRPr>
          </a:p>
          <a:p>
            <a:pPr eaLnBrk="1" hangingPunct="1">
              <a:spcBef>
                <a:spcPct val="0"/>
              </a:spcBef>
              <a:buNone/>
            </a:pPr>
            <a:r>
              <a:rPr lang="en-GB" altLang="en-US" sz="1400" i="1" dirty="0">
                <a:latin typeface="Century Gothic" panose="020B0502020202020204" pitchFamily="34" charset="0"/>
              </a:rPr>
              <a:t>From an article in a Missouri newspaper, published on 10th August 1833.</a:t>
            </a:r>
          </a:p>
        </p:txBody>
      </p:sp>
      <p:sp>
        <p:nvSpPr>
          <p:cNvPr id="7" name="Rectangle 3">
            <a:extLst>
              <a:ext uri="{FF2B5EF4-FFF2-40B4-BE49-F238E27FC236}">
                <a16:creationId xmlns:a16="http://schemas.microsoft.com/office/drawing/2014/main" id="{49636B3F-1C87-4EB6-9D19-EA17DB529D57}"/>
              </a:ext>
            </a:extLst>
          </p:cNvPr>
          <p:cNvSpPr>
            <a:spLocks noChangeArrowheads="1"/>
          </p:cNvSpPr>
          <p:nvPr/>
        </p:nvSpPr>
        <p:spPr bwMode="auto">
          <a:xfrm>
            <a:off x="5782037" y="4337388"/>
            <a:ext cx="61527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200" i="1" dirty="0">
                <a:latin typeface="Century Gothic" panose="020B0502020202020204" pitchFamily="34" charset="0"/>
              </a:rPr>
              <a:t>A cartoon showing a Mormon family drawn in 1840 by a non-Mormon.</a:t>
            </a:r>
          </a:p>
        </p:txBody>
      </p:sp>
      <p:sp>
        <p:nvSpPr>
          <p:cNvPr id="8" name="Rectangle 7">
            <a:extLst>
              <a:ext uri="{FF2B5EF4-FFF2-40B4-BE49-F238E27FC236}">
                <a16:creationId xmlns:a16="http://schemas.microsoft.com/office/drawing/2014/main" id="{910C9CD3-8C76-499A-8913-55453988D71E}"/>
              </a:ext>
            </a:extLst>
          </p:cNvPr>
          <p:cNvSpPr/>
          <p:nvPr/>
        </p:nvSpPr>
        <p:spPr>
          <a:xfrm>
            <a:off x="541570" y="4976688"/>
            <a:ext cx="10480931" cy="707886"/>
          </a:xfrm>
          <a:prstGeom prst="rect">
            <a:avLst/>
          </a:prstGeom>
          <a:solidFill>
            <a:schemeClr val="accent1">
              <a:lumMod val="40000"/>
              <a:lumOff val="60000"/>
            </a:schemeClr>
          </a:solidFill>
          <a:ln w="38100">
            <a:solidFill>
              <a:schemeClr val="tx1"/>
            </a:solidFill>
          </a:ln>
        </p:spPr>
        <p:txBody>
          <a:bodyPr wrap="square">
            <a:spAutoFit/>
          </a:bodyPr>
          <a:lstStyle/>
          <a:p>
            <a:r>
              <a:rPr lang="en-GB" sz="2000" dirty="0">
                <a:latin typeface="Century Gothic" panose="020B0502020202020204" pitchFamily="34" charset="0"/>
              </a:rPr>
              <a:t>Look at and </a:t>
            </a:r>
            <a:r>
              <a:rPr lang="en-GB" sz="2000" b="1" u="sng" dirty="0">
                <a:latin typeface="Century Gothic" panose="020B0502020202020204" pitchFamily="34" charset="0"/>
              </a:rPr>
              <a:t>annotate</a:t>
            </a:r>
            <a:r>
              <a:rPr lang="en-GB" sz="2000" dirty="0">
                <a:latin typeface="Century Gothic" panose="020B0502020202020204" pitchFamily="34" charset="0"/>
              </a:rPr>
              <a:t> the 2 sources about the Mormons. Bullet point or write a short paragraph showing the </a:t>
            </a:r>
            <a:r>
              <a:rPr lang="en-GB" sz="2000" b="1" u="sng" dirty="0">
                <a:latin typeface="Century Gothic" panose="020B0502020202020204" pitchFamily="34" charset="0"/>
              </a:rPr>
              <a:t>reasons</a:t>
            </a:r>
            <a:r>
              <a:rPr lang="en-GB" sz="2000" dirty="0">
                <a:latin typeface="Century Gothic" panose="020B0502020202020204" pitchFamily="34" charset="0"/>
              </a:rPr>
              <a:t> Mormons were disliked and </a:t>
            </a:r>
            <a:r>
              <a:rPr lang="en-GB" sz="2000" b="1" u="sng" dirty="0">
                <a:solidFill>
                  <a:srgbClr val="FF0000"/>
                </a:solidFill>
                <a:latin typeface="Century Gothic" panose="020B0502020202020204" pitchFamily="34" charset="0"/>
              </a:rPr>
              <a:t>persecuted</a:t>
            </a:r>
            <a:r>
              <a:rPr lang="en-GB" sz="2000" dirty="0">
                <a:latin typeface="Century Gothic" panose="020B0502020202020204" pitchFamily="34" charset="0"/>
              </a:rPr>
              <a:t>.</a:t>
            </a:r>
            <a:endParaRPr lang="en-GB" sz="2000" dirty="0"/>
          </a:p>
        </p:txBody>
      </p:sp>
      <p:pic>
        <p:nvPicPr>
          <p:cNvPr id="9" name="Picture 8">
            <a:extLst>
              <a:ext uri="{FF2B5EF4-FFF2-40B4-BE49-F238E27FC236}">
                <a16:creationId xmlns:a16="http://schemas.microsoft.com/office/drawing/2014/main" id="{49DE3EB2-666F-49B1-88FD-7401CBED2B1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505629" y="227002"/>
            <a:ext cx="454863" cy="475615"/>
          </a:xfrm>
          <a:prstGeom prst="rect">
            <a:avLst/>
          </a:prstGeom>
          <a:solidFill>
            <a:schemeClr val="bg1"/>
          </a:solidFill>
        </p:spPr>
      </p:pic>
      <p:sp>
        <p:nvSpPr>
          <p:cNvPr id="10" name="TextBox 9">
            <a:extLst>
              <a:ext uri="{FF2B5EF4-FFF2-40B4-BE49-F238E27FC236}">
                <a16:creationId xmlns:a16="http://schemas.microsoft.com/office/drawing/2014/main" id="{3354024E-AE16-46F1-AE22-641297C823AD}"/>
              </a:ext>
            </a:extLst>
          </p:cNvPr>
          <p:cNvSpPr txBox="1"/>
          <p:nvPr/>
        </p:nvSpPr>
        <p:spPr>
          <a:xfrm>
            <a:off x="541570" y="5843704"/>
            <a:ext cx="10480931" cy="646331"/>
          </a:xfrm>
          <a:prstGeom prst="rect">
            <a:avLst/>
          </a:prstGeom>
          <a:noFill/>
        </p:spPr>
        <p:txBody>
          <a:bodyPr wrap="square" rtlCol="0">
            <a:spAutoFit/>
          </a:bodyPr>
          <a:lstStyle/>
          <a:p>
            <a:r>
              <a:rPr lang="en-GB" dirty="0">
                <a:solidFill>
                  <a:srgbClr val="FF0000"/>
                </a:solidFill>
                <a:latin typeface="Century Gothic" panose="020B0502020202020204" pitchFamily="34" charset="0"/>
              </a:rPr>
              <a:t>annotate = add notes that explain.</a:t>
            </a:r>
          </a:p>
          <a:p>
            <a:r>
              <a:rPr lang="en-GB" dirty="0">
                <a:solidFill>
                  <a:srgbClr val="FF0000"/>
                </a:solidFill>
                <a:latin typeface="Century Gothic" panose="020B0502020202020204" pitchFamily="34" charset="0"/>
              </a:rPr>
              <a:t>persecuted = treating a group of people badly because of who they are.</a:t>
            </a:r>
          </a:p>
        </p:txBody>
      </p:sp>
    </p:spTree>
    <p:extLst>
      <p:ext uri="{BB962C8B-B14F-4D97-AF65-F5344CB8AC3E}">
        <p14:creationId xmlns:p14="http://schemas.microsoft.com/office/powerpoint/2010/main" val="283905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7962A2-574E-4D09-9058-4B2A803D7698}"/>
              </a:ext>
            </a:extLst>
          </p:cNvPr>
          <p:cNvSpPr txBox="1"/>
          <p:nvPr/>
        </p:nvSpPr>
        <p:spPr>
          <a:xfrm>
            <a:off x="212436" y="203200"/>
            <a:ext cx="2844800" cy="523220"/>
          </a:xfrm>
          <a:prstGeom prst="rect">
            <a:avLst/>
          </a:prstGeom>
          <a:noFill/>
        </p:spPr>
        <p:txBody>
          <a:bodyPr wrap="square" rtlCol="0">
            <a:spAutoFit/>
          </a:bodyPr>
          <a:lstStyle/>
          <a:p>
            <a:r>
              <a:rPr lang="en-GB" sz="2800" b="1" u="sng" dirty="0">
                <a:latin typeface="Century Gothic" panose="020B0502020202020204" pitchFamily="34" charset="0"/>
              </a:rPr>
              <a:t>Task 8</a:t>
            </a:r>
          </a:p>
        </p:txBody>
      </p:sp>
      <p:pic>
        <p:nvPicPr>
          <p:cNvPr id="3" name="Picture 2">
            <a:hlinkClick r:id="rId2" action="ppaction://hlinksldjump"/>
            <a:extLst>
              <a:ext uri="{FF2B5EF4-FFF2-40B4-BE49-F238E27FC236}">
                <a16:creationId xmlns:a16="http://schemas.microsoft.com/office/drawing/2014/main" id="{DCA8C95B-4EAF-4CCD-B320-97DCAD74B36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11330841" y="6098809"/>
            <a:ext cx="738332" cy="590666"/>
          </a:xfrm>
          <a:prstGeom prst="rect">
            <a:avLst/>
          </a:prstGeom>
        </p:spPr>
      </p:pic>
      <p:sp>
        <p:nvSpPr>
          <p:cNvPr id="4" name="TextBox 3">
            <a:extLst>
              <a:ext uri="{FF2B5EF4-FFF2-40B4-BE49-F238E27FC236}">
                <a16:creationId xmlns:a16="http://schemas.microsoft.com/office/drawing/2014/main" id="{C13D629B-34B1-4157-AB77-83200BA00B7E}"/>
              </a:ext>
            </a:extLst>
          </p:cNvPr>
          <p:cNvSpPr txBox="1"/>
          <p:nvPr/>
        </p:nvSpPr>
        <p:spPr>
          <a:xfrm>
            <a:off x="11330841" y="6631657"/>
            <a:ext cx="738332" cy="261610"/>
          </a:xfrm>
          <a:prstGeom prst="rect">
            <a:avLst/>
          </a:prstGeom>
          <a:noFill/>
        </p:spPr>
        <p:txBody>
          <a:bodyPr wrap="square" rtlCol="0">
            <a:spAutoFit/>
          </a:bodyPr>
          <a:lstStyle/>
          <a:p>
            <a:pPr algn="ctr"/>
            <a:r>
              <a:rPr lang="en-GB" sz="1100" b="1" dirty="0">
                <a:solidFill>
                  <a:srgbClr val="FF0000"/>
                </a:solidFill>
              </a:rPr>
              <a:t>Click me!</a:t>
            </a:r>
          </a:p>
        </p:txBody>
      </p:sp>
      <p:sp>
        <p:nvSpPr>
          <p:cNvPr id="5" name="Rectangle 4">
            <a:extLst>
              <a:ext uri="{FF2B5EF4-FFF2-40B4-BE49-F238E27FC236}">
                <a16:creationId xmlns:a16="http://schemas.microsoft.com/office/drawing/2014/main" id="{CE48A210-0301-4F5C-87BF-E956D501F7C8}"/>
              </a:ext>
            </a:extLst>
          </p:cNvPr>
          <p:cNvSpPr/>
          <p:nvPr/>
        </p:nvSpPr>
        <p:spPr>
          <a:xfrm>
            <a:off x="707825" y="945724"/>
            <a:ext cx="10480931" cy="1860702"/>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2400" b="1" u="sng" dirty="0">
                <a:latin typeface="Calibri" panose="020F0502020204030204" pitchFamily="34" charset="0"/>
                <a:ea typeface="Calibri" panose="020F0502020204030204" pitchFamily="34" charset="0"/>
                <a:cs typeface="Times New Roman" panose="02020603050405020304" pitchFamily="18" charset="0"/>
              </a:rPr>
              <a:t>Q6: Which of the following was a more important reason for Mormon success settling at the Great Salt Lake? (12)</a:t>
            </a:r>
            <a:endParaRPr lang="en-GB" sz="2000" u="sng"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The Perpetual Emigration Fund</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Brigham Youngs leadership</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11A1735B-EF06-48DA-9961-83471EFB0EC0}"/>
              </a:ext>
            </a:extLst>
          </p:cNvPr>
          <p:cNvSpPr/>
          <p:nvPr/>
        </p:nvSpPr>
        <p:spPr>
          <a:xfrm>
            <a:off x="707825" y="3032320"/>
            <a:ext cx="10480931" cy="3657155"/>
          </a:xfrm>
          <a:prstGeom prst="rect">
            <a:avLst/>
          </a:prstGeom>
          <a:solidFill>
            <a:schemeClr val="accent1">
              <a:lumMod val="40000"/>
              <a:lumOff val="60000"/>
            </a:schemeClr>
          </a:solidFill>
          <a:ln w="38100">
            <a:solidFill>
              <a:schemeClr val="tx1"/>
            </a:solidFill>
          </a:ln>
        </p:spPr>
        <p:txBody>
          <a:bodyPr wrap="square">
            <a:spAutoFit/>
          </a:bodyPr>
          <a:lstStyle/>
          <a:p>
            <a:pPr>
              <a:lnSpc>
                <a:spcPct val="107000"/>
              </a:lnSpc>
              <a:spcAft>
                <a:spcPts val="800"/>
              </a:spcAft>
            </a:pPr>
            <a:r>
              <a:rPr lang="en-GB" sz="2000" b="1" u="sng" dirty="0">
                <a:latin typeface="Calibri" panose="020F0502020204030204" pitchFamily="34" charset="0"/>
                <a:ea typeface="Calibri" panose="020F0502020204030204" pitchFamily="34" charset="0"/>
                <a:cs typeface="Times New Roman" panose="02020603050405020304" pitchFamily="18" charset="0"/>
              </a:rPr>
              <a:t>Structure: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3/4 paragraphs total- 20 minutes. </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the Perpetual Immigration fund helped Mormons to be successful</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The Perpetual Immigration fund was……………….This helped the Mormons to settle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-1 or 2 paragraphs about how the Brigham Young’s leadership helped Mormons to be successful</a:t>
            </a:r>
          </a:p>
          <a:p>
            <a:pPr>
              <a:lnSpc>
                <a:spcPct val="107000"/>
              </a:lnSpc>
              <a:spcAft>
                <a:spcPts val="800"/>
              </a:spcAft>
            </a:pP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Brigham Young was a very organised leader. One thing he did was……………….This helped the Mormons to settle because……</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 Conclusion- which had the bigger impact in helping the Mormons to settle? Give a new reason how/why.  </a:t>
            </a:r>
            <a:r>
              <a:rPr lang="en-GB" sz="20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Overall I think the most important reason was………….It was more important because it…</a:t>
            </a:r>
            <a:endParaRPr lang="en-GB" sz="20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663CF20E-D7CF-4052-8EFB-7046A29F8823}"/>
              </a:ext>
            </a:extLst>
          </p:cNvPr>
          <p:cNvPicPr/>
          <p:nvPr/>
        </p:nvPicPr>
        <p:blipFill rotWithShape="1">
          <a:blip r:embed="rId5">
            <a:extLst>
              <a:ext uri="{28A0092B-C50C-407E-A947-70E740481C1C}">
                <a14:useLocalDpi xmlns:a14="http://schemas.microsoft.com/office/drawing/2010/main" val="0"/>
              </a:ext>
            </a:extLst>
          </a:blip>
          <a:srcRect l="43249" t="54258" r="52456" b="37013"/>
          <a:stretch/>
        </p:blipFill>
        <p:spPr bwMode="auto">
          <a:xfrm>
            <a:off x="1545359" y="203200"/>
            <a:ext cx="434975" cy="475614"/>
          </a:xfrm>
          <a:prstGeom prst="rect">
            <a:avLst/>
          </a:prstGeom>
          <a:noFill/>
          <a:ln>
            <a:noFill/>
          </a:ln>
          <a:extLst>
            <a:ext uri="{53640926-AAD7-44D8-BBD7-CCE9431645EC}">
              <a14:shadowObscured xmlns:a14="http://schemas.microsoft.com/office/drawing/2010/main"/>
            </a:ext>
          </a:extLst>
        </p:spPr>
      </p:pic>
      <p:pic>
        <p:nvPicPr>
          <p:cNvPr id="8" name="Picture 2" descr="Brigham Young - HISTORY">
            <a:extLst>
              <a:ext uri="{FF2B5EF4-FFF2-40B4-BE49-F238E27FC236}">
                <a16:creationId xmlns:a16="http://schemas.microsoft.com/office/drawing/2014/main" id="{273BE5BA-597D-4372-9AEF-7D47249A17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26219" y="1487053"/>
            <a:ext cx="1587228" cy="21474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7DE3CFEE-B536-4566-AF63-FB479F7AD555}"/>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103695" y="3289519"/>
            <a:ext cx="689978" cy="689978"/>
          </a:xfrm>
          <a:prstGeom prst="rect">
            <a:avLst/>
          </a:prstGeom>
        </p:spPr>
      </p:pic>
    </p:spTree>
    <p:extLst>
      <p:ext uri="{BB962C8B-B14F-4D97-AF65-F5344CB8AC3E}">
        <p14:creationId xmlns:p14="http://schemas.microsoft.com/office/powerpoint/2010/main" val="42040963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TotalTime>
  <Words>5004</Words>
  <Application>Microsoft Office PowerPoint</Application>
  <PresentationFormat>Widescreen</PresentationFormat>
  <Paragraphs>449</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53</cp:revision>
  <dcterms:created xsi:type="dcterms:W3CDTF">2020-04-12T14:55:52Z</dcterms:created>
  <dcterms:modified xsi:type="dcterms:W3CDTF">2020-04-13T14:20:47Z</dcterms:modified>
</cp:coreProperties>
</file>