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8" r:id="rId5"/>
    <p:sldId id="260" r:id="rId6"/>
    <p:sldId id="262" r:id="rId7"/>
    <p:sldId id="258" r:id="rId8"/>
    <p:sldId id="263" r:id="rId9"/>
    <p:sldId id="261" r:id="rId10"/>
    <p:sldId id="264" r:id="rId11"/>
    <p:sldId id="265" r:id="rId12"/>
    <p:sldId id="266" r:id="rId13"/>
    <p:sldId id="26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0066"/>
    <a:srgbClr val="CC66FF"/>
    <a:srgbClr val="E9C1F1"/>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5250" autoAdjust="0"/>
  </p:normalViewPr>
  <p:slideViewPr>
    <p:cSldViewPr snapToGrid="0">
      <p:cViewPr varScale="1">
        <p:scale>
          <a:sx n="78" d="100"/>
          <a:sy n="78" d="100"/>
        </p:scale>
        <p:origin x="77" y="17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F5AC2-10CA-4E65-B5D6-C350E72A83A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89BB4D7-289B-4B36-A9AA-CE06F1EB8E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587604B-2D43-43EC-9815-5144C3A6D43D}"/>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5" name="Footer Placeholder 4">
            <a:extLst>
              <a:ext uri="{FF2B5EF4-FFF2-40B4-BE49-F238E27FC236}">
                <a16:creationId xmlns:a16="http://schemas.microsoft.com/office/drawing/2014/main" id="{2E69982F-81DB-401E-BD9A-C57DDE63C1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4A25DB-29DB-4602-B811-39A4CA87C25F}"/>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2816496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18BFE-C528-4D75-AB5A-0D4A30441FA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7295989-220D-4216-B887-C365891948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91D6594-E891-4597-8F99-DDA48E00F639}"/>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5" name="Footer Placeholder 4">
            <a:extLst>
              <a:ext uri="{FF2B5EF4-FFF2-40B4-BE49-F238E27FC236}">
                <a16:creationId xmlns:a16="http://schemas.microsoft.com/office/drawing/2014/main" id="{E0CCBCB0-02B0-44F4-BB38-02BCAB83096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B2DEF27-98D8-44B6-AED6-DE54E820B8EE}"/>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745331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952CF5-5044-4FD8-85DD-D18E4CB29DA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758B6B-3EEE-45BF-AE24-CE396FB1BBA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21E0217-AD15-49A7-98C9-9F3A80D33657}"/>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5" name="Footer Placeholder 4">
            <a:extLst>
              <a:ext uri="{FF2B5EF4-FFF2-40B4-BE49-F238E27FC236}">
                <a16:creationId xmlns:a16="http://schemas.microsoft.com/office/drawing/2014/main" id="{59B7B10A-46B7-4E90-BCE7-ABF0797C9E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D051D3-1A3B-4C7E-BAD0-5A03E7B81B59}"/>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731464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94B02-E9C4-427F-8A35-35F5DF2423B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F2BD5D5-55C5-458B-951B-5FDE28264D9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4DC763C-E6FB-479D-B6F3-151CA18492B9}"/>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5" name="Footer Placeholder 4">
            <a:extLst>
              <a:ext uri="{FF2B5EF4-FFF2-40B4-BE49-F238E27FC236}">
                <a16:creationId xmlns:a16="http://schemas.microsoft.com/office/drawing/2014/main" id="{0DCDDB2B-72EE-4280-8B8A-D3657FC729E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6F36CAB-BFF3-46E9-9682-75B124C2352C}"/>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888107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44E5C-E305-453F-ABFB-1E5836E93E5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B80DE95-C0B6-40F4-8085-8D24FD24B1E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F61219B-0408-45B4-9109-0D683167FE41}"/>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5" name="Footer Placeholder 4">
            <a:extLst>
              <a:ext uri="{FF2B5EF4-FFF2-40B4-BE49-F238E27FC236}">
                <a16:creationId xmlns:a16="http://schemas.microsoft.com/office/drawing/2014/main" id="{1D30BE0D-5952-4B15-999E-41748865EB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A2518E-E227-46C4-ABDD-11695AA8B295}"/>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458746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EF125-895D-4078-AC1C-527610A52E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E313AD-58A7-4C79-9C6A-9875CDBC69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6DCC2DE-5934-45DD-9BB3-4709AB32AEE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1ACB03A-3DCE-40E4-B05C-D76081AA7641}"/>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6" name="Footer Placeholder 5">
            <a:extLst>
              <a:ext uri="{FF2B5EF4-FFF2-40B4-BE49-F238E27FC236}">
                <a16:creationId xmlns:a16="http://schemas.microsoft.com/office/drawing/2014/main" id="{AE7E29DE-DDDE-47B6-93F0-546BA1D7CC5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01A1674-F082-49D6-9AE4-E4D7609B88E2}"/>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1986861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36B17-3A92-4635-AD9E-7BA5A94C33F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BEFD798-F4D7-4C11-87F4-14C96A31C6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9BD81E2-5130-4472-870B-B23E18FF86A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6216B22-D2B0-4EB9-BEBB-35A6B1559D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A92F40B-CA96-4C5B-9515-E0B69A54231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A3DE37E-49E6-4553-9B25-5910AAD44474}"/>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8" name="Footer Placeholder 7">
            <a:extLst>
              <a:ext uri="{FF2B5EF4-FFF2-40B4-BE49-F238E27FC236}">
                <a16:creationId xmlns:a16="http://schemas.microsoft.com/office/drawing/2014/main" id="{D3FBF935-DAAB-49A8-A520-4B3766B6E5B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B1AA1CC-8DA4-4B9B-B199-5A04980F28EE}"/>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848388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2609E-B470-4AA2-8A86-E9F9CBC32D6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0E60CB7-A4DB-4C69-A0D6-5641449B555D}"/>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4" name="Footer Placeholder 3">
            <a:extLst>
              <a:ext uri="{FF2B5EF4-FFF2-40B4-BE49-F238E27FC236}">
                <a16:creationId xmlns:a16="http://schemas.microsoft.com/office/drawing/2014/main" id="{943734A3-FCBA-4728-A115-9918C04F5B0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CFCBA2C-1130-4793-A966-E1D762522E2E}"/>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1815936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8D257A7-749C-4C41-B5DB-6669F7A2580F}"/>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3" name="Footer Placeholder 2">
            <a:extLst>
              <a:ext uri="{FF2B5EF4-FFF2-40B4-BE49-F238E27FC236}">
                <a16:creationId xmlns:a16="http://schemas.microsoft.com/office/drawing/2014/main" id="{0B85613F-7684-44F0-9743-EDC6F557F2D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9FB47B8-A7D0-41CB-8B93-0D36ADB6CCD5}"/>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7153420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40735-D457-4108-8F51-62342EC46D5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D137492-6082-445E-B1DF-A233C6713A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6736C0C-CAF2-4AD3-AF63-FF802DC52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6385CB-1848-48CA-8F69-AD69FFEE403E}"/>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6" name="Footer Placeholder 5">
            <a:extLst>
              <a:ext uri="{FF2B5EF4-FFF2-40B4-BE49-F238E27FC236}">
                <a16:creationId xmlns:a16="http://schemas.microsoft.com/office/drawing/2014/main" id="{BB33F74E-2774-480B-A770-93507A064C7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D136142-0692-4EDA-B5A3-031454DCE7B1}"/>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1179212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DB263-0F24-4682-B4E8-C8C6398965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5B50243-6799-421C-BE40-3F4D1EFC4F3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BB56590-F78D-4E91-B29D-6AFDCA233B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63B017-1B11-4D30-B31C-B0160A437F8C}"/>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6" name="Footer Placeholder 5">
            <a:extLst>
              <a:ext uri="{FF2B5EF4-FFF2-40B4-BE49-F238E27FC236}">
                <a16:creationId xmlns:a16="http://schemas.microsoft.com/office/drawing/2014/main" id="{81772C8E-6547-491E-B3F6-4F155BD133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B2CBB5A-1973-4388-854C-E601F8085173}"/>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210887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66"/>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08EB8A-C5F3-4B3F-8FCD-8EA4469776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E72193A-15A1-4DFC-A48E-DAAFB3725D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3D9053A-A41A-4E53-B090-B72103B000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F00743-F2D3-4F35-8C15-EFAB0A29F766}" type="datetimeFigureOut">
              <a:rPr lang="en-GB" smtClean="0"/>
              <a:t>13/04/2020</a:t>
            </a:fld>
            <a:endParaRPr lang="en-GB"/>
          </a:p>
        </p:txBody>
      </p:sp>
      <p:sp>
        <p:nvSpPr>
          <p:cNvPr id="5" name="Footer Placeholder 4">
            <a:extLst>
              <a:ext uri="{FF2B5EF4-FFF2-40B4-BE49-F238E27FC236}">
                <a16:creationId xmlns:a16="http://schemas.microsoft.com/office/drawing/2014/main" id="{C7B5BFAF-146C-415D-B0A1-EB0745CE06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C0E6965-8DBA-41FD-9425-72E7EB6434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57638A-2D80-4D8C-9014-3B2E51CC0C0F}" type="slidenum">
              <a:rPr lang="en-GB" smtClean="0"/>
              <a:t>‹#›</a:t>
            </a:fld>
            <a:endParaRPr lang="en-GB"/>
          </a:p>
        </p:txBody>
      </p:sp>
    </p:spTree>
    <p:extLst>
      <p:ext uri="{BB962C8B-B14F-4D97-AF65-F5344CB8AC3E}">
        <p14:creationId xmlns:p14="http://schemas.microsoft.com/office/powerpoint/2010/main" val="6931253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slide" Target="slide5.xml"/><Relationship Id="rId18" Type="http://schemas.openxmlformats.org/officeDocument/2006/relationships/slide" Target="slide10.xml"/><Relationship Id="rId3" Type="http://schemas.openxmlformats.org/officeDocument/2006/relationships/image" Target="../media/image2.png"/><Relationship Id="rId21" Type="http://schemas.openxmlformats.org/officeDocument/2006/relationships/slide" Target="slide13.xml"/><Relationship Id="rId7" Type="http://schemas.openxmlformats.org/officeDocument/2006/relationships/hyperlink" Target="http://www.scottmonty.com/2015/02/you-cant-own-conversation.html" TargetMode="External"/><Relationship Id="rId12" Type="http://schemas.openxmlformats.org/officeDocument/2006/relationships/slide" Target="slide4.xml"/><Relationship Id="rId17" Type="http://schemas.openxmlformats.org/officeDocument/2006/relationships/slide" Target="slide9.xml"/><Relationship Id="rId2" Type="http://schemas.openxmlformats.org/officeDocument/2006/relationships/image" Target="../media/image1.png"/><Relationship Id="rId16" Type="http://schemas.openxmlformats.org/officeDocument/2006/relationships/slide" Target="slide8.xml"/><Relationship Id="rId20" Type="http://schemas.openxmlformats.org/officeDocument/2006/relationships/slide" Target="slide12.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slide" Target="slide3.xml"/><Relationship Id="rId5" Type="http://schemas.openxmlformats.org/officeDocument/2006/relationships/hyperlink" Target="http://www.publicdomainfiles.com/show_file.php?id=13939532414910" TargetMode="External"/><Relationship Id="rId15" Type="http://schemas.openxmlformats.org/officeDocument/2006/relationships/slide" Target="slide7.xml"/><Relationship Id="rId10" Type="http://schemas.openxmlformats.org/officeDocument/2006/relationships/slide" Target="slide2.xml"/><Relationship Id="rId19" Type="http://schemas.openxmlformats.org/officeDocument/2006/relationships/slide" Target="slide11.xml"/><Relationship Id="rId4" Type="http://schemas.openxmlformats.org/officeDocument/2006/relationships/image" Target="../media/image3.png"/><Relationship Id="rId9" Type="http://schemas.openxmlformats.org/officeDocument/2006/relationships/hyperlink" Target="https://commons.wikimedia.org/wiki/File:Crypto_key.svg" TargetMode="External"/><Relationship Id="rId14" Type="http://schemas.openxmlformats.org/officeDocument/2006/relationships/slide" Target="slide6.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 Target="slide1.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hyperlink" Target="http://www.publicdomainpictures.net/view-image.php?image=82930&amp;picture=house-clipart"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hyperlink" Target="http://www.publicdomainfiles.com/show_file.php?id=13939532414910" TargetMode="External"/><Relationship Id="rId5" Type="http://schemas.openxmlformats.org/officeDocument/2006/relationships/image" Target="../media/image3.png"/><Relationship Id="rId4" Type="http://schemas.openxmlformats.org/officeDocument/2006/relationships/hyperlink" Target="http://www.publicdomainpictures.net/view-image.php?image=82930&amp;picture=house-clipart"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antoniroigschool.blogspot.com/2014_05_01_archive.html" TargetMode="External"/><Relationship Id="rId3" Type="http://schemas.openxmlformats.org/officeDocument/2006/relationships/image" Target="../media/image6.jpg"/><Relationship Id="rId7" Type="http://schemas.openxmlformats.org/officeDocument/2006/relationships/image" Target="../media/image13.gif"/><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hyperlink" Target="https://www.bbc.co.uk/bitesize/guides/zqv7hyc/test" TargetMode="External"/><Relationship Id="rId5" Type="http://schemas.openxmlformats.org/officeDocument/2006/relationships/hyperlink" Target="https://www.dkfindout.com/uk/quiz/history/take-slave-trade-quiz/" TargetMode="External"/><Relationship Id="rId4" Type="http://schemas.openxmlformats.org/officeDocument/2006/relationships/hyperlink" Target="http://www.publicdomainpictures.net/view-image.php?image=82930&amp;picture=house-clipart" TargetMode="External"/><Relationship Id="rId9" Type="http://schemas.openxmlformats.org/officeDocument/2006/relationships/image" Target="../media/image1.png"/></Relationships>
</file>

<file path=ppt/slides/_rels/slide1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6.jpg"/><Relationship Id="rId7" Type="http://schemas.openxmlformats.org/officeDocument/2006/relationships/image" Target="../media/image1.pn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hyperlink" Target="https://www.bbc.co.uk/bitesize/clips/zhyvr82" TargetMode="External"/><Relationship Id="rId4" Type="http://schemas.openxmlformats.org/officeDocument/2006/relationships/hyperlink" Target="http://www.publicdomainpictures.net/view-image.php?image=82930&amp;picture=house-clipar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hyperlink" Target="http://www.scottmonty.com/2015/02/you-cant-own-conversation.html" TargetMode="External"/><Relationship Id="rId5" Type="http://schemas.openxmlformats.org/officeDocument/2006/relationships/image" Target="../media/image4.png"/><Relationship Id="rId4" Type="http://schemas.openxmlformats.org/officeDocument/2006/relationships/hyperlink" Target="http://www.publicdomainpictures.net/view-image.php?image=82930&amp;picture=house-clipart"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 Target="slide1.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hyperlink" Target="http://www.publicdomainpictures.net/view-image.php?image=82930&amp;picture=house-clipart"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6.jpg"/><Relationship Id="rId7" Type="http://schemas.openxmlformats.org/officeDocument/2006/relationships/image" Target="../media/image8.jpeg"/><Relationship Id="rId12" Type="http://schemas.openxmlformats.org/officeDocument/2006/relationships/hyperlink" Target="https://pixabay.com/en/television-vintage-tv-retro-36276/"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7.jpeg"/><Relationship Id="rId11" Type="http://schemas.openxmlformats.org/officeDocument/2006/relationships/image" Target="../media/image10.png"/><Relationship Id="rId5" Type="http://schemas.openxmlformats.org/officeDocument/2006/relationships/hyperlink" Target="https://www.bbc.co.uk/bitesize/clips/zspk2hv" TargetMode="External"/><Relationship Id="rId10" Type="http://schemas.openxmlformats.org/officeDocument/2006/relationships/hyperlink" Target="http://www.scottmonty.com/2015/02/you-cant-own-conversation.html" TargetMode="External"/><Relationship Id="rId4" Type="http://schemas.openxmlformats.org/officeDocument/2006/relationships/hyperlink" Target="http://www.publicdomainpictures.net/view-image.php?image=82930&amp;picture=house-clipart" TargetMode="External"/><Relationship Id="rId9"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6.jpg"/><Relationship Id="rId7" Type="http://schemas.openxmlformats.org/officeDocument/2006/relationships/hyperlink" Target="https://pixabay.com/en/television-vintage-tv-retro-36276/"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hyperlink" Target="https://www.youtube.com/watch?v=PmQvofAiZGA&amp;t=65s" TargetMode="External"/><Relationship Id="rId4" Type="http://schemas.openxmlformats.org/officeDocument/2006/relationships/hyperlink" Target="http://www.publicdomainpictures.net/view-image.php?image=82930&amp;picture=house-clipart"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 Target="slide1.xml"/><Relationship Id="rId1" Type="http://schemas.openxmlformats.org/officeDocument/2006/relationships/slideLayout" Target="../slideLayouts/slideLayout7.xml"/><Relationship Id="rId4" Type="http://schemas.openxmlformats.org/officeDocument/2006/relationships/hyperlink" Target="http://www.publicdomainpictures.net/view-image.php?image=82930&amp;picture=house-clipart"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jpg"/><Relationship Id="rId7" Type="http://schemas.openxmlformats.org/officeDocument/2006/relationships/hyperlink" Target="https://www.bbc.co.uk/bitesize/clips/zcrxfg8"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hyperlink" Target="http://www.publicdomainfiles.com/show_file.php?id=13939532414910" TargetMode="External"/><Relationship Id="rId5" Type="http://schemas.openxmlformats.org/officeDocument/2006/relationships/image" Target="../media/image3.png"/><Relationship Id="rId4" Type="http://schemas.openxmlformats.org/officeDocument/2006/relationships/hyperlink" Target="http://www.publicdomainpictures.net/view-image.php?image=82930&amp;picture=house-clipart" TargetMode="External"/><Relationship Id="rId9" Type="http://schemas.openxmlformats.org/officeDocument/2006/relationships/hyperlink" Target="https://pixabay.com/en/television-vintage-tv-retro-36276/"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www.publicdomainpictures.net/view-image.php?image=82930&amp;picture=house-clipart" TargetMode="External"/><Relationship Id="rId13" Type="http://schemas.openxmlformats.org/officeDocument/2006/relationships/image" Target="../media/image2.png"/><Relationship Id="rId3" Type="http://schemas.openxmlformats.org/officeDocument/2006/relationships/hyperlink" Target="http://revealinghistories.org.uk/africa-the-arrival-of-europeans-and-the-transatlantic-slave-trade/articles/life-on-plantations.html" TargetMode="External"/><Relationship Id="rId7" Type="http://schemas.openxmlformats.org/officeDocument/2006/relationships/image" Target="../media/image6.jpg"/><Relationship Id="rId12" Type="http://schemas.openxmlformats.org/officeDocument/2006/relationships/hyperlink" Target="https://pixabay.com/en/computer-email-desktop-pc-297173/" TargetMode="External"/><Relationship Id="rId2" Type="http://schemas.openxmlformats.org/officeDocument/2006/relationships/hyperlink" Target="http://abolition.e2bn.org/slavery_69.html" TargetMode="External"/><Relationship Id="rId1" Type="http://schemas.openxmlformats.org/officeDocument/2006/relationships/slideLayout" Target="../slideLayouts/slideLayout7.xml"/><Relationship Id="rId6" Type="http://schemas.openxmlformats.org/officeDocument/2006/relationships/slide" Target="slide1.xml"/><Relationship Id="rId11" Type="http://schemas.openxmlformats.org/officeDocument/2006/relationships/image" Target="../media/image11.png"/><Relationship Id="rId5" Type="http://schemas.openxmlformats.org/officeDocument/2006/relationships/hyperlink" Target="https://www.bbc.co.uk/bitesize/clips/zn64q6f" TargetMode="External"/><Relationship Id="rId10" Type="http://schemas.openxmlformats.org/officeDocument/2006/relationships/hyperlink" Target="https://pixabay.com/en/television-vintage-tv-retro-36276/" TargetMode="External"/><Relationship Id="rId4" Type="http://schemas.openxmlformats.org/officeDocument/2006/relationships/hyperlink" Target="http://www.understandingslavery.com/index.php-option=com_content&amp;view=article&amp;id=309_plantation-life&amp;catid=125_themes&amp;Itemid=221.html" TargetMode="External"/><Relationship Id="rId9"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12.jpeg"/><Relationship Id="rId4" Type="http://schemas.openxmlformats.org/officeDocument/2006/relationships/hyperlink" Target="http://www.publicdomainpictures.net/view-image.php?image=82930&amp;picture=house-clipar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7EBC806-D2D9-4D3A-8C75-555C2FE596EE}"/>
              </a:ext>
            </a:extLst>
          </p:cNvPr>
          <p:cNvSpPr txBox="1"/>
          <p:nvPr/>
        </p:nvSpPr>
        <p:spPr>
          <a:xfrm>
            <a:off x="2623127" y="101600"/>
            <a:ext cx="6742546" cy="769441"/>
          </a:xfrm>
          <a:prstGeom prst="rect">
            <a:avLst/>
          </a:prstGeom>
          <a:solidFill>
            <a:srgbClr val="FFC000"/>
          </a:solidFill>
          <a:ln w="38100">
            <a:solidFill>
              <a:schemeClr val="tx1"/>
            </a:solidFill>
          </a:ln>
        </p:spPr>
        <p:txBody>
          <a:bodyPr wrap="square" rtlCol="0">
            <a:spAutoFit/>
          </a:bodyPr>
          <a:lstStyle/>
          <a:p>
            <a:pPr algn="ctr"/>
            <a:r>
              <a:rPr lang="en-GB" sz="2400" b="1" u="sng" dirty="0">
                <a:latin typeface="Century Gothic" panose="020B0502020202020204" pitchFamily="34" charset="0"/>
              </a:rPr>
              <a:t>Y7 History Home Learning; April – May 2020</a:t>
            </a:r>
          </a:p>
          <a:p>
            <a:pPr algn="ctr"/>
            <a:r>
              <a:rPr lang="en-GB" sz="2000" b="1" u="sng" dirty="0">
                <a:latin typeface="Century Gothic" panose="020B0502020202020204" pitchFamily="34" charset="0"/>
              </a:rPr>
              <a:t>Slavery, Empire and Industry</a:t>
            </a:r>
          </a:p>
        </p:txBody>
      </p:sp>
      <p:graphicFrame>
        <p:nvGraphicFramePr>
          <p:cNvPr id="5" name="Table 5">
            <a:extLst>
              <a:ext uri="{FF2B5EF4-FFF2-40B4-BE49-F238E27FC236}">
                <a16:creationId xmlns:a16="http://schemas.microsoft.com/office/drawing/2014/main" id="{3B652430-83D3-408D-91C4-2D8694228499}"/>
              </a:ext>
            </a:extLst>
          </p:cNvPr>
          <p:cNvGraphicFramePr>
            <a:graphicFrameLocks noGrp="1"/>
          </p:cNvGraphicFramePr>
          <p:nvPr>
            <p:extLst>
              <p:ext uri="{D42A27DB-BD31-4B8C-83A1-F6EECF244321}">
                <p14:modId xmlns:p14="http://schemas.microsoft.com/office/powerpoint/2010/main" val="2047609841"/>
              </p:ext>
            </p:extLst>
          </p:nvPr>
        </p:nvGraphicFramePr>
        <p:xfrm>
          <a:off x="249380" y="930634"/>
          <a:ext cx="11637820" cy="5904164"/>
        </p:xfrm>
        <a:graphic>
          <a:graphicData uri="http://schemas.openxmlformats.org/drawingml/2006/table">
            <a:tbl>
              <a:tblPr firstRow="1" bandRow="1">
                <a:tableStyleId>{5940675A-B579-460E-94D1-54222C63F5DA}</a:tableStyleId>
              </a:tblPr>
              <a:tblGrid>
                <a:gridCol w="2909455">
                  <a:extLst>
                    <a:ext uri="{9D8B030D-6E8A-4147-A177-3AD203B41FA5}">
                      <a16:colId xmlns:a16="http://schemas.microsoft.com/office/drawing/2014/main" val="2945461416"/>
                    </a:ext>
                  </a:extLst>
                </a:gridCol>
                <a:gridCol w="2909455">
                  <a:extLst>
                    <a:ext uri="{9D8B030D-6E8A-4147-A177-3AD203B41FA5}">
                      <a16:colId xmlns:a16="http://schemas.microsoft.com/office/drawing/2014/main" val="2307578809"/>
                    </a:ext>
                  </a:extLst>
                </a:gridCol>
                <a:gridCol w="2909455">
                  <a:extLst>
                    <a:ext uri="{9D8B030D-6E8A-4147-A177-3AD203B41FA5}">
                      <a16:colId xmlns:a16="http://schemas.microsoft.com/office/drawing/2014/main" val="109063"/>
                    </a:ext>
                  </a:extLst>
                </a:gridCol>
                <a:gridCol w="2909455">
                  <a:extLst>
                    <a:ext uri="{9D8B030D-6E8A-4147-A177-3AD203B41FA5}">
                      <a16:colId xmlns:a16="http://schemas.microsoft.com/office/drawing/2014/main" val="2285521"/>
                    </a:ext>
                  </a:extLst>
                </a:gridCol>
              </a:tblGrid>
              <a:tr h="1076908">
                <a:tc>
                  <a:txBody>
                    <a:bodyPr/>
                    <a:lstStyle/>
                    <a:p>
                      <a:endParaRPr lang="en-GB" dirty="0"/>
                    </a:p>
                  </a:txBody>
                  <a:tcPr/>
                </a:tc>
                <a:tc>
                  <a:txBody>
                    <a:bodyPr/>
                    <a:lstStyle/>
                    <a:p>
                      <a:endParaRPr lang="en-GB"/>
                    </a:p>
                  </a:txBody>
                  <a:tcPr/>
                </a:tc>
                <a:tc>
                  <a:txBody>
                    <a:bodyPr/>
                    <a:lstStyle/>
                    <a:p>
                      <a:endParaRPr lang="en-GB"/>
                    </a:p>
                  </a:txBody>
                  <a:tcPr/>
                </a:tc>
                <a:tc rowSpan="5">
                  <a:txBody>
                    <a:bodyPr/>
                    <a:lstStyle/>
                    <a:p>
                      <a:endParaRPr lang="en-GB" dirty="0"/>
                    </a:p>
                  </a:txBody>
                  <a:tcPr>
                    <a:solidFill>
                      <a:schemeClr val="bg1"/>
                    </a:solidFill>
                  </a:tcPr>
                </a:tc>
                <a:extLst>
                  <a:ext uri="{0D108BD9-81ED-4DB2-BD59-A6C34878D82A}">
                    <a16:rowId xmlns:a16="http://schemas.microsoft.com/office/drawing/2014/main" val="2512074179"/>
                  </a:ext>
                </a:extLst>
              </a:tr>
              <a:tr h="1115632">
                <a:tc>
                  <a:txBody>
                    <a:bodyPr/>
                    <a:lstStyle/>
                    <a:p>
                      <a:endParaRPr lang="en-GB" dirty="0"/>
                    </a:p>
                  </a:txBody>
                  <a:tcPr/>
                </a:tc>
                <a:tc>
                  <a:txBody>
                    <a:bodyPr/>
                    <a:lstStyle/>
                    <a:p>
                      <a:endParaRPr lang="en-GB" dirty="0"/>
                    </a:p>
                  </a:txBody>
                  <a:tcPr>
                    <a:solidFill>
                      <a:srgbClr val="FFC000"/>
                    </a:solidFill>
                  </a:tcPr>
                </a:tc>
                <a:tc>
                  <a:txBody>
                    <a:bodyPr/>
                    <a:lstStyle/>
                    <a:p>
                      <a:endParaRPr lang="en-GB" dirty="0"/>
                    </a:p>
                  </a:txBody>
                  <a:tcPr>
                    <a:solidFill>
                      <a:srgbClr val="FFFF66"/>
                    </a:solidFill>
                  </a:tcPr>
                </a:tc>
                <a:tc vMerge="1">
                  <a:txBody>
                    <a:bodyPr/>
                    <a:lstStyle/>
                    <a:p>
                      <a:endParaRPr lang="en-GB" dirty="0"/>
                    </a:p>
                  </a:txBody>
                  <a:tcPr/>
                </a:tc>
                <a:extLst>
                  <a:ext uri="{0D108BD9-81ED-4DB2-BD59-A6C34878D82A}">
                    <a16:rowId xmlns:a16="http://schemas.microsoft.com/office/drawing/2014/main" val="3185366584"/>
                  </a:ext>
                </a:extLst>
              </a:tr>
              <a:tr h="1174128">
                <a:tc>
                  <a:txBody>
                    <a:bodyPr/>
                    <a:lstStyle/>
                    <a:p>
                      <a:endParaRPr lang="en-GB" dirty="0">
                        <a:solidFill>
                          <a:srgbClr val="FFC000"/>
                        </a:solidFill>
                      </a:endParaRPr>
                    </a:p>
                  </a:txBody>
                  <a:tcPr>
                    <a:solidFill>
                      <a:srgbClr val="FFC000"/>
                    </a:solidFill>
                  </a:tcPr>
                </a:tc>
                <a:tc>
                  <a:txBody>
                    <a:bodyPr/>
                    <a:lstStyle/>
                    <a:p>
                      <a:endParaRPr lang="en-GB" dirty="0"/>
                    </a:p>
                  </a:txBody>
                  <a:tcPr>
                    <a:solidFill>
                      <a:srgbClr val="FFFF66"/>
                    </a:solidFill>
                  </a:tcPr>
                </a:tc>
                <a:tc>
                  <a:txBody>
                    <a:bodyPr/>
                    <a:lstStyle/>
                    <a:p>
                      <a:endParaRPr lang="en-GB" dirty="0"/>
                    </a:p>
                  </a:txBody>
                  <a:tcPr>
                    <a:solidFill>
                      <a:srgbClr val="FFFF66"/>
                    </a:solidFill>
                  </a:tcPr>
                </a:tc>
                <a:tc vMerge="1">
                  <a:txBody>
                    <a:bodyPr/>
                    <a:lstStyle/>
                    <a:p>
                      <a:endParaRPr lang="en-GB"/>
                    </a:p>
                  </a:txBody>
                  <a:tcPr/>
                </a:tc>
                <a:extLst>
                  <a:ext uri="{0D108BD9-81ED-4DB2-BD59-A6C34878D82A}">
                    <a16:rowId xmlns:a16="http://schemas.microsoft.com/office/drawing/2014/main" val="542292341"/>
                  </a:ext>
                </a:extLst>
              </a:tr>
              <a:tr h="1150656">
                <a:tc>
                  <a:txBody>
                    <a:bodyPr/>
                    <a:lstStyle/>
                    <a:p>
                      <a:endParaRPr lang="en-GB" dirty="0"/>
                    </a:p>
                  </a:txBody>
                  <a:tcPr>
                    <a:solidFill>
                      <a:srgbClr val="FFC000"/>
                    </a:solidFill>
                  </a:tcPr>
                </a:tc>
                <a:tc>
                  <a:txBody>
                    <a:bodyPr/>
                    <a:lstStyle/>
                    <a:p>
                      <a:endParaRPr lang="en-GB"/>
                    </a:p>
                  </a:txBody>
                  <a:tcPr/>
                </a:tc>
                <a:tc>
                  <a:txBody>
                    <a:bodyPr/>
                    <a:lstStyle/>
                    <a:p>
                      <a:endParaRPr lang="en-GB" dirty="0"/>
                    </a:p>
                  </a:txBody>
                  <a:tcPr>
                    <a:solidFill>
                      <a:srgbClr val="FFC000"/>
                    </a:solidFill>
                  </a:tcPr>
                </a:tc>
                <a:tc vMerge="1">
                  <a:txBody>
                    <a:bodyPr/>
                    <a:lstStyle/>
                    <a:p>
                      <a:endParaRPr lang="en-GB" dirty="0"/>
                    </a:p>
                  </a:txBody>
                  <a:tcPr/>
                </a:tc>
                <a:extLst>
                  <a:ext uri="{0D108BD9-81ED-4DB2-BD59-A6C34878D82A}">
                    <a16:rowId xmlns:a16="http://schemas.microsoft.com/office/drawing/2014/main" val="703149055"/>
                  </a:ext>
                </a:extLst>
              </a:tr>
              <a:tr h="1351618">
                <a:tc gridSpan="3">
                  <a:txBody>
                    <a:bodyPr/>
                    <a:lstStyle/>
                    <a:p>
                      <a:r>
                        <a:rPr lang="en-GB" sz="1700" b="0" i="1" u="sng" dirty="0">
                          <a:solidFill>
                            <a:schemeClr val="accent4">
                              <a:lumMod val="75000"/>
                            </a:schemeClr>
                          </a:solidFill>
                          <a:effectLst>
                            <a:outerShdw blurRad="38100" dist="38100" dir="2700000" algn="tl">
                              <a:srgbClr val="000000">
                                <a:alpha val="43137"/>
                              </a:srgbClr>
                            </a:outerShdw>
                          </a:effectLst>
                        </a:rPr>
                        <a:t>Everyone should- </a:t>
                      </a:r>
                      <a:r>
                        <a:rPr lang="en-GB" sz="1700" b="0" u="none" dirty="0">
                          <a:solidFill>
                            <a:schemeClr val="accent4">
                              <a:lumMod val="75000"/>
                            </a:schemeClr>
                          </a:solidFill>
                          <a:effectLst>
                            <a:outerShdw blurRad="38100" dist="38100" dir="2700000" algn="tl">
                              <a:srgbClr val="000000">
                                <a:alpha val="43137"/>
                              </a:srgbClr>
                            </a:outerShdw>
                          </a:effectLst>
                        </a:rPr>
                        <a:t>these are BASIC/SIMPLE (1-4) tasks </a:t>
                      </a:r>
                      <a:r>
                        <a:rPr lang="en-GB" sz="1700" b="0" u="sng" dirty="0">
                          <a:solidFill>
                            <a:schemeClr val="accent4">
                              <a:lumMod val="75000"/>
                            </a:schemeClr>
                          </a:solidFill>
                          <a:effectLst>
                            <a:outerShdw blurRad="38100" dist="38100" dir="2700000" algn="tl">
                              <a:srgbClr val="000000">
                                <a:alpha val="43137"/>
                              </a:srgbClr>
                            </a:outerShdw>
                          </a:effectLst>
                        </a:rPr>
                        <a:t>everyone</a:t>
                      </a:r>
                      <a:r>
                        <a:rPr lang="en-GB" sz="1700" b="0" u="none" dirty="0">
                          <a:solidFill>
                            <a:schemeClr val="accent4">
                              <a:lumMod val="75000"/>
                            </a:schemeClr>
                          </a:solidFill>
                          <a:effectLst>
                            <a:outerShdw blurRad="38100" dist="38100" dir="2700000" algn="tl">
                              <a:srgbClr val="000000">
                                <a:alpha val="43137"/>
                              </a:srgbClr>
                            </a:outerShdw>
                          </a:effectLst>
                        </a:rPr>
                        <a:t> should attempt to do. They are shown in </a:t>
                      </a:r>
                      <a:r>
                        <a:rPr lang="en-GB" sz="1700" b="0" u="sng" dirty="0">
                          <a:solidFill>
                            <a:schemeClr val="accent4">
                              <a:lumMod val="75000"/>
                            </a:schemeClr>
                          </a:solidFill>
                          <a:effectLst>
                            <a:outerShdw blurRad="38100" dist="38100" dir="2700000" algn="tl">
                              <a:srgbClr val="000000">
                                <a:alpha val="43137"/>
                              </a:srgbClr>
                            </a:outerShdw>
                          </a:effectLst>
                        </a:rPr>
                        <a:t>light yellow</a:t>
                      </a:r>
                      <a:r>
                        <a:rPr lang="en-GB" sz="1700" b="0" u="none" dirty="0">
                          <a:solidFill>
                            <a:schemeClr val="accent4">
                              <a:lumMod val="75000"/>
                            </a:schemeClr>
                          </a:solidFill>
                          <a:effectLst>
                            <a:outerShdw blurRad="38100" dist="38100" dir="2700000" algn="tl">
                              <a:srgbClr val="000000">
                                <a:alpha val="43137"/>
                              </a:srgbClr>
                            </a:outerShdw>
                          </a:effectLst>
                        </a:rPr>
                        <a:t> boxes.</a:t>
                      </a:r>
                      <a:br>
                        <a:rPr lang="en-GB" sz="1700" b="0" u="none" dirty="0">
                          <a:solidFill>
                            <a:schemeClr val="accent4">
                              <a:lumMod val="75000"/>
                            </a:schemeClr>
                          </a:solidFill>
                          <a:effectLst>
                            <a:outerShdw blurRad="38100" dist="38100" dir="2700000" algn="tl">
                              <a:srgbClr val="000000">
                                <a:alpha val="43137"/>
                              </a:srgbClr>
                            </a:outerShdw>
                          </a:effectLst>
                        </a:rPr>
                      </a:br>
                      <a:endParaRPr lang="en-GB" sz="1700" b="0" u="none" dirty="0">
                        <a:solidFill>
                          <a:schemeClr val="accent4">
                            <a:lumMod val="75000"/>
                          </a:schemeClr>
                        </a:solidFill>
                        <a:effectLst>
                          <a:outerShdw blurRad="38100" dist="38100" dir="2700000" algn="tl">
                            <a:srgbClr val="000000">
                              <a:alpha val="43137"/>
                            </a:srgbClr>
                          </a:outerShdw>
                        </a:effectLst>
                      </a:endParaRPr>
                    </a:p>
                    <a:p>
                      <a:r>
                        <a:rPr lang="en-GB" sz="1700" b="1" i="1" u="sng" dirty="0">
                          <a:solidFill>
                            <a:schemeClr val="accent2">
                              <a:lumMod val="75000"/>
                            </a:schemeClr>
                          </a:solidFill>
                          <a:effectLst>
                            <a:outerShdw blurRad="38100" dist="38100" dir="2700000" algn="tl">
                              <a:srgbClr val="000000">
                                <a:alpha val="43137"/>
                              </a:srgbClr>
                            </a:outerShdw>
                          </a:effectLst>
                        </a:rPr>
                        <a:t>Everyone could- </a:t>
                      </a:r>
                      <a:r>
                        <a:rPr lang="en-GB" sz="1700" b="0" i="0" u="none" dirty="0">
                          <a:solidFill>
                            <a:schemeClr val="accent2">
                              <a:lumMod val="75000"/>
                            </a:schemeClr>
                          </a:solidFill>
                          <a:effectLst>
                            <a:outerShdw blurRad="38100" dist="38100" dir="2700000" algn="tl">
                              <a:srgbClr val="000000">
                                <a:alpha val="43137"/>
                              </a:srgbClr>
                            </a:outerShdw>
                          </a:effectLst>
                        </a:rPr>
                        <a:t>these are DEVELOPED/COMPLEX tasks (5-9) to stretch and challenge. They are shown in </a:t>
                      </a:r>
                      <a:r>
                        <a:rPr lang="en-GB" sz="1700" b="0" i="0" u="sng" dirty="0">
                          <a:solidFill>
                            <a:schemeClr val="accent2">
                              <a:lumMod val="75000"/>
                            </a:schemeClr>
                          </a:solidFill>
                          <a:effectLst>
                            <a:outerShdw blurRad="38100" dist="38100" dir="2700000" algn="tl">
                              <a:srgbClr val="000000">
                                <a:alpha val="43137"/>
                              </a:srgbClr>
                            </a:outerShdw>
                          </a:effectLst>
                        </a:rPr>
                        <a:t>darker yellow </a:t>
                      </a:r>
                      <a:r>
                        <a:rPr lang="en-GB" sz="1700" b="0" i="0" u="none" dirty="0">
                          <a:solidFill>
                            <a:schemeClr val="accent2">
                              <a:lumMod val="75000"/>
                            </a:schemeClr>
                          </a:solidFill>
                          <a:effectLst>
                            <a:outerShdw blurRad="38100" dist="38100" dir="2700000" algn="tl">
                              <a:srgbClr val="000000">
                                <a:alpha val="43137"/>
                              </a:srgbClr>
                            </a:outerShdw>
                          </a:effectLst>
                        </a:rPr>
                        <a:t>boxes.</a:t>
                      </a:r>
                      <a:endParaRPr lang="en-GB" sz="1700" dirty="0"/>
                    </a:p>
                  </a:txBody>
                  <a:tcPr>
                    <a:solidFill>
                      <a:schemeClr val="bg1"/>
                    </a:solidFill>
                  </a:tcPr>
                </a:tc>
                <a:tc hMerge="1">
                  <a:txBody>
                    <a:bodyPr/>
                    <a:lstStyle/>
                    <a:p>
                      <a:endParaRPr lang="en-GB" sz="1700" dirty="0"/>
                    </a:p>
                  </a:txBody>
                  <a:tcPr>
                    <a:solidFill>
                      <a:schemeClr val="bg1"/>
                    </a:solidFill>
                  </a:tcPr>
                </a:tc>
                <a:tc h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3145108627"/>
                  </a:ext>
                </a:extLst>
              </a:tr>
            </a:tbl>
          </a:graphicData>
        </a:graphic>
      </p:graphicFrame>
      <p:pic>
        <p:nvPicPr>
          <p:cNvPr id="6" name="Picture 5">
            <a:extLst>
              <a:ext uri="{FF2B5EF4-FFF2-40B4-BE49-F238E27FC236}">
                <a16:creationId xmlns:a16="http://schemas.microsoft.com/office/drawing/2014/main" id="{0A6794EB-3492-4D74-91C7-AEC666A37597}"/>
              </a:ext>
            </a:extLst>
          </p:cNvPr>
          <p:cNvPicPr/>
          <p:nvPr/>
        </p:nvPicPr>
        <p:blipFill rotWithShape="1">
          <a:blip r:embed="rId2">
            <a:extLst>
              <a:ext uri="{28A0092B-C50C-407E-A947-70E740481C1C}">
                <a14:useLocalDpi xmlns:a14="http://schemas.microsoft.com/office/drawing/2010/main" val="0"/>
              </a:ext>
            </a:extLst>
          </a:blip>
          <a:srcRect l="42942" t="38436" r="52354" b="52654"/>
          <a:stretch/>
        </p:blipFill>
        <p:spPr bwMode="auto">
          <a:xfrm>
            <a:off x="9094927" y="5224944"/>
            <a:ext cx="520128" cy="506234"/>
          </a:xfrm>
          <a:prstGeom prst="rect">
            <a:avLst/>
          </a:prstGeom>
          <a:noFill/>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90932576-BB2E-4065-8CC8-F822A35A1E77}"/>
              </a:ext>
            </a:extLst>
          </p:cNvPr>
          <p:cNvPicPr/>
          <p:nvPr/>
        </p:nvPicPr>
        <p:blipFill rotWithShape="1">
          <a:blip r:embed="rId2">
            <a:extLst>
              <a:ext uri="{28A0092B-C50C-407E-A947-70E740481C1C}">
                <a14:useLocalDpi xmlns:a14="http://schemas.microsoft.com/office/drawing/2010/main" val="0"/>
              </a:ext>
            </a:extLst>
          </a:blip>
          <a:srcRect l="20751" t="54076" r="74442" b="36831"/>
          <a:stretch/>
        </p:blipFill>
        <p:spPr bwMode="auto">
          <a:xfrm>
            <a:off x="9068422" y="2652513"/>
            <a:ext cx="447675" cy="475615"/>
          </a:xfrm>
          <a:prstGeom prst="rect">
            <a:avLst/>
          </a:prstGeom>
          <a:noFill/>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079E1355-A69D-4AAD-8D3A-68EFBB68FB2A}"/>
              </a:ext>
            </a:extLst>
          </p:cNvPr>
          <p:cNvPicPr/>
          <p:nvPr/>
        </p:nvPicPr>
        <p:blipFill rotWithShape="1">
          <a:blip r:embed="rId2">
            <a:extLst>
              <a:ext uri="{28A0092B-C50C-407E-A947-70E740481C1C}">
                <a14:useLocalDpi xmlns:a14="http://schemas.microsoft.com/office/drawing/2010/main" val="0"/>
              </a:ext>
            </a:extLst>
          </a:blip>
          <a:srcRect l="43249" t="54258" r="52456" b="37013"/>
          <a:stretch/>
        </p:blipFill>
        <p:spPr bwMode="auto">
          <a:xfrm>
            <a:off x="9069107" y="3502902"/>
            <a:ext cx="434975" cy="475614"/>
          </a:xfrm>
          <a:prstGeom prst="rect">
            <a:avLst/>
          </a:prstGeom>
          <a:noFill/>
          <a:ln>
            <a:noFill/>
          </a:ln>
          <a:extLst>
            <a:ext uri="{53640926-AAD7-44D8-BBD7-CCE9431645EC}">
              <a14:shadowObscured xmlns:a14="http://schemas.microsoft.com/office/drawing/2010/main"/>
            </a:ext>
          </a:extLst>
        </p:spPr>
      </p:pic>
      <p:pic>
        <p:nvPicPr>
          <p:cNvPr id="9" name="Picture 9">
            <a:extLst>
              <a:ext uri="{FF2B5EF4-FFF2-40B4-BE49-F238E27FC236}">
                <a16:creationId xmlns:a16="http://schemas.microsoft.com/office/drawing/2014/main" id="{545A4EE7-B5E7-4F99-B5CB-85AFD87279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68422" y="1786530"/>
            <a:ext cx="434975" cy="42227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F1EE8F52-D3E8-484C-AD8F-95DE652C4A6C}"/>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9075855" y="4404342"/>
            <a:ext cx="454863" cy="475615"/>
          </a:xfrm>
          <a:prstGeom prst="rect">
            <a:avLst/>
          </a:prstGeom>
          <a:solidFill>
            <a:schemeClr val="bg1"/>
          </a:solidFill>
        </p:spPr>
      </p:pic>
      <p:sp>
        <p:nvSpPr>
          <p:cNvPr id="11" name="TextBox 10">
            <a:extLst>
              <a:ext uri="{FF2B5EF4-FFF2-40B4-BE49-F238E27FC236}">
                <a16:creationId xmlns:a16="http://schemas.microsoft.com/office/drawing/2014/main" id="{2FFCC357-9571-445D-AF1E-E26A346E459C}"/>
              </a:ext>
            </a:extLst>
          </p:cNvPr>
          <p:cNvSpPr txBox="1"/>
          <p:nvPr/>
        </p:nvSpPr>
        <p:spPr>
          <a:xfrm>
            <a:off x="9516097" y="1786530"/>
            <a:ext cx="2357872" cy="461665"/>
          </a:xfrm>
          <a:prstGeom prst="rect">
            <a:avLst/>
          </a:prstGeom>
          <a:noFill/>
        </p:spPr>
        <p:txBody>
          <a:bodyPr wrap="square" rtlCol="0">
            <a:spAutoFit/>
          </a:bodyPr>
          <a:lstStyle/>
          <a:p>
            <a:r>
              <a:rPr lang="en-GB" sz="1200" dirty="0">
                <a:latin typeface="Century Gothic" panose="020B0502020202020204" pitchFamily="34" charset="0"/>
              </a:rPr>
              <a:t>Research- finding and presenting information</a:t>
            </a:r>
          </a:p>
        </p:txBody>
      </p:sp>
      <p:sp>
        <p:nvSpPr>
          <p:cNvPr id="12" name="TextBox 11">
            <a:extLst>
              <a:ext uri="{FF2B5EF4-FFF2-40B4-BE49-F238E27FC236}">
                <a16:creationId xmlns:a16="http://schemas.microsoft.com/office/drawing/2014/main" id="{057C2E06-A1D1-44F2-8852-B36489B81E7F}"/>
              </a:ext>
            </a:extLst>
          </p:cNvPr>
          <p:cNvSpPr txBox="1"/>
          <p:nvPr/>
        </p:nvSpPr>
        <p:spPr>
          <a:xfrm>
            <a:off x="9478534" y="4205088"/>
            <a:ext cx="2357872" cy="830997"/>
          </a:xfrm>
          <a:prstGeom prst="rect">
            <a:avLst/>
          </a:prstGeom>
          <a:noFill/>
        </p:spPr>
        <p:txBody>
          <a:bodyPr wrap="square" rtlCol="0">
            <a:spAutoFit/>
          </a:bodyPr>
          <a:lstStyle/>
          <a:p>
            <a:r>
              <a:rPr lang="en-GB" sz="1200" dirty="0">
                <a:latin typeface="Century Gothic" panose="020B0502020202020204" pitchFamily="34" charset="0"/>
              </a:rPr>
              <a:t>Reading- looking at information and annotating/ highlighting it for key knowledge</a:t>
            </a:r>
          </a:p>
        </p:txBody>
      </p:sp>
      <p:sp>
        <p:nvSpPr>
          <p:cNvPr id="14" name="TextBox 13">
            <a:extLst>
              <a:ext uri="{FF2B5EF4-FFF2-40B4-BE49-F238E27FC236}">
                <a16:creationId xmlns:a16="http://schemas.microsoft.com/office/drawing/2014/main" id="{73E0432B-E796-43B4-9EBA-27334C6D3038}"/>
              </a:ext>
            </a:extLst>
          </p:cNvPr>
          <p:cNvSpPr txBox="1"/>
          <p:nvPr/>
        </p:nvSpPr>
        <p:spPr>
          <a:xfrm>
            <a:off x="9536784" y="5247228"/>
            <a:ext cx="2357872" cy="461665"/>
          </a:xfrm>
          <a:prstGeom prst="rect">
            <a:avLst/>
          </a:prstGeom>
          <a:noFill/>
        </p:spPr>
        <p:txBody>
          <a:bodyPr wrap="square" rtlCol="0">
            <a:spAutoFit/>
          </a:bodyPr>
          <a:lstStyle/>
          <a:p>
            <a:r>
              <a:rPr lang="en-GB" sz="1200" dirty="0">
                <a:latin typeface="Century Gothic" panose="020B0502020202020204" pitchFamily="34" charset="0"/>
              </a:rPr>
              <a:t>Quick quizzing- giving facts to answers questions</a:t>
            </a:r>
          </a:p>
        </p:txBody>
      </p:sp>
      <p:sp>
        <p:nvSpPr>
          <p:cNvPr id="15" name="TextBox 14">
            <a:extLst>
              <a:ext uri="{FF2B5EF4-FFF2-40B4-BE49-F238E27FC236}">
                <a16:creationId xmlns:a16="http://schemas.microsoft.com/office/drawing/2014/main" id="{DE47F442-7A0E-4B0D-9578-E4C2705CDF8C}"/>
              </a:ext>
            </a:extLst>
          </p:cNvPr>
          <p:cNvSpPr txBox="1"/>
          <p:nvPr/>
        </p:nvSpPr>
        <p:spPr>
          <a:xfrm>
            <a:off x="9460120" y="3417543"/>
            <a:ext cx="2357872" cy="646331"/>
          </a:xfrm>
          <a:prstGeom prst="rect">
            <a:avLst/>
          </a:prstGeom>
          <a:noFill/>
        </p:spPr>
        <p:txBody>
          <a:bodyPr wrap="square" rtlCol="0">
            <a:spAutoFit/>
          </a:bodyPr>
          <a:lstStyle/>
          <a:p>
            <a:r>
              <a:rPr lang="en-GB" sz="1200" dirty="0">
                <a:latin typeface="Century Gothic" panose="020B0502020202020204" pitchFamily="34" charset="0"/>
              </a:rPr>
              <a:t>Written application- longer written tasks- may be exam practice.</a:t>
            </a:r>
          </a:p>
        </p:txBody>
      </p:sp>
      <p:pic>
        <p:nvPicPr>
          <p:cNvPr id="16" name="Picture 15">
            <a:extLst>
              <a:ext uri="{FF2B5EF4-FFF2-40B4-BE49-F238E27FC236}">
                <a16:creationId xmlns:a16="http://schemas.microsoft.com/office/drawing/2014/main" id="{3F513CF9-FEDD-4013-B6C1-F3847E649395}"/>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flipH="1">
            <a:off x="9146598" y="5981132"/>
            <a:ext cx="438150" cy="401784"/>
          </a:xfrm>
          <a:prstGeom prst="rect">
            <a:avLst/>
          </a:prstGeom>
          <a:solidFill>
            <a:schemeClr val="bg1"/>
          </a:solidFill>
        </p:spPr>
      </p:pic>
      <p:sp>
        <p:nvSpPr>
          <p:cNvPr id="17" name="TextBox 16">
            <a:extLst>
              <a:ext uri="{FF2B5EF4-FFF2-40B4-BE49-F238E27FC236}">
                <a16:creationId xmlns:a16="http://schemas.microsoft.com/office/drawing/2014/main" id="{448CDA0A-221B-4818-8B0F-AA9AB7598EEA}"/>
              </a:ext>
            </a:extLst>
          </p:cNvPr>
          <p:cNvSpPr txBox="1"/>
          <p:nvPr/>
        </p:nvSpPr>
        <p:spPr>
          <a:xfrm>
            <a:off x="9584748" y="5902814"/>
            <a:ext cx="2357872" cy="646331"/>
          </a:xfrm>
          <a:prstGeom prst="rect">
            <a:avLst/>
          </a:prstGeom>
          <a:noFill/>
        </p:spPr>
        <p:txBody>
          <a:bodyPr wrap="square" rtlCol="0">
            <a:spAutoFit/>
          </a:bodyPr>
          <a:lstStyle/>
          <a:p>
            <a:r>
              <a:rPr lang="en-GB" sz="1200" dirty="0">
                <a:latin typeface="Century Gothic" panose="020B0502020202020204" pitchFamily="34" charset="0"/>
              </a:rPr>
              <a:t>Creative analysis- videos, audio, conversation topics etc.</a:t>
            </a:r>
          </a:p>
        </p:txBody>
      </p:sp>
      <p:sp>
        <p:nvSpPr>
          <p:cNvPr id="18" name="Rectangle 17">
            <a:extLst>
              <a:ext uri="{FF2B5EF4-FFF2-40B4-BE49-F238E27FC236}">
                <a16:creationId xmlns:a16="http://schemas.microsoft.com/office/drawing/2014/main" id="{14140291-E4E1-4D19-A8E4-2DF7FED4092A}"/>
              </a:ext>
            </a:extLst>
          </p:cNvPr>
          <p:cNvSpPr/>
          <p:nvPr/>
        </p:nvSpPr>
        <p:spPr>
          <a:xfrm>
            <a:off x="9025381" y="1669125"/>
            <a:ext cx="2784491" cy="69812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12C0AF99-0701-4B53-9213-60D5CCBEF930}"/>
              </a:ext>
            </a:extLst>
          </p:cNvPr>
          <p:cNvSpPr/>
          <p:nvPr/>
        </p:nvSpPr>
        <p:spPr>
          <a:xfrm>
            <a:off x="9025381" y="2520427"/>
            <a:ext cx="2784491" cy="681048"/>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0105372D-263E-4957-8BAC-D867A7A5BB04}"/>
              </a:ext>
            </a:extLst>
          </p:cNvPr>
          <p:cNvSpPr/>
          <p:nvPr/>
        </p:nvSpPr>
        <p:spPr>
          <a:xfrm>
            <a:off x="9026990" y="3386391"/>
            <a:ext cx="2784491" cy="70658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EBEE2577-2303-406C-AAE0-CC115DE8155B}"/>
              </a:ext>
            </a:extLst>
          </p:cNvPr>
          <p:cNvSpPr/>
          <p:nvPr/>
        </p:nvSpPr>
        <p:spPr>
          <a:xfrm>
            <a:off x="9025381" y="5922262"/>
            <a:ext cx="2784491" cy="646331"/>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22" name="Rectangle 21">
            <a:extLst>
              <a:ext uri="{FF2B5EF4-FFF2-40B4-BE49-F238E27FC236}">
                <a16:creationId xmlns:a16="http://schemas.microsoft.com/office/drawing/2014/main" id="{B6180AB1-FD71-4F37-BB2A-3CCE890B935D}"/>
              </a:ext>
            </a:extLst>
          </p:cNvPr>
          <p:cNvSpPr/>
          <p:nvPr/>
        </p:nvSpPr>
        <p:spPr>
          <a:xfrm>
            <a:off x="9032815" y="5167532"/>
            <a:ext cx="2784491" cy="646331"/>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23" name="Rectangle 22">
            <a:extLst>
              <a:ext uri="{FF2B5EF4-FFF2-40B4-BE49-F238E27FC236}">
                <a16:creationId xmlns:a16="http://schemas.microsoft.com/office/drawing/2014/main" id="{59073A10-77B5-457A-9E02-844A0A4EEF08}"/>
              </a:ext>
            </a:extLst>
          </p:cNvPr>
          <p:cNvSpPr/>
          <p:nvPr/>
        </p:nvSpPr>
        <p:spPr>
          <a:xfrm>
            <a:off x="9032815" y="4247696"/>
            <a:ext cx="2784491" cy="766106"/>
          </a:xfrm>
          <a:prstGeom prst="rect">
            <a:avLst/>
          </a:prstGeom>
          <a:noFill/>
          <a:ln w="3810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24" name="TextBox 23">
            <a:extLst>
              <a:ext uri="{FF2B5EF4-FFF2-40B4-BE49-F238E27FC236}">
                <a16:creationId xmlns:a16="http://schemas.microsoft.com/office/drawing/2014/main" id="{7687ADF8-CB8C-4DFE-9B2C-D3B18AE483BA}"/>
              </a:ext>
            </a:extLst>
          </p:cNvPr>
          <p:cNvSpPr txBox="1"/>
          <p:nvPr/>
        </p:nvSpPr>
        <p:spPr>
          <a:xfrm>
            <a:off x="9423397" y="2511975"/>
            <a:ext cx="2484982" cy="623248"/>
          </a:xfrm>
          <a:prstGeom prst="rect">
            <a:avLst/>
          </a:prstGeom>
          <a:noFill/>
        </p:spPr>
        <p:txBody>
          <a:bodyPr wrap="square" rtlCol="0">
            <a:spAutoFit/>
          </a:bodyPr>
          <a:lstStyle/>
          <a:p>
            <a:r>
              <a:rPr lang="en-GB" sz="1150" dirty="0">
                <a:latin typeface="Century Gothic" panose="020B0502020202020204" pitchFamily="34" charset="0"/>
              </a:rPr>
              <a:t>Application- answering short questions or creating something to show understanding.</a:t>
            </a:r>
          </a:p>
        </p:txBody>
      </p:sp>
      <p:sp>
        <p:nvSpPr>
          <p:cNvPr id="26" name="Rectangle 25">
            <a:extLst>
              <a:ext uri="{FF2B5EF4-FFF2-40B4-BE49-F238E27FC236}">
                <a16:creationId xmlns:a16="http://schemas.microsoft.com/office/drawing/2014/main" id="{B4D23543-714B-417C-9ADF-9FD9BB3BA329}"/>
              </a:ext>
            </a:extLst>
          </p:cNvPr>
          <p:cNvSpPr/>
          <p:nvPr/>
        </p:nvSpPr>
        <p:spPr>
          <a:xfrm>
            <a:off x="241924" y="5464008"/>
            <a:ext cx="8740396" cy="137079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39BE8E0E-7572-4E3F-84E7-90A43D5A9A90}"/>
              </a:ext>
            </a:extLst>
          </p:cNvPr>
          <p:cNvSpPr/>
          <p:nvPr/>
        </p:nvSpPr>
        <p:spPr>
          <a:xfrm>
            <a:off x="83127" y="83127"/>
            <a:ext cx="2059709" cy="748542"/>
          </a:xfrm>
          <a:prstGeom prst="rect">
            <a:avLst/>
          </a:prstGeom>
          <a:solidFill>
            <a:srgbClr val="FFC0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40AC3767-20EC-407C-94A8-505E54E485A2}"/>
              </a:ext>
            </a:extLst>
          </p:cNvPr>
          <p:cNvSpPr/>
          <p:nvPr/>
        </p:nvSpPr>
        <p:spPr>
          <a:xfrm>
            <a:off x="94573" y="111604"/>
            <a:ext cx="2048263" cy="738664"/>
          </a:xfrm>
          <a:prstGeom prst="rect">
            <a:avLst/>
          </a:prstGeom>
        </p:spPr>
        <p:txBody>
          <a:bodyPr wrap="square">
            <a:spAutoFit/>
          </a:bodyPr>
          <a:lstStyle/>
          <a:p>
            <a:r>
              <a:rPr lang="en-GB" sz="1400" b="1" dirty="0">
                <a:solidFill>
                  <a:schemeClr val="bg1"/>
                </a:solidFill>
                <a:latin typeface="Century Gothic" panose="020B0502020202020204" pitchFamily="34" charset="0"/>
              </a:rPr>
              <a:t>Click on </a:t>
            </a:r>
            <a:r>
              <a:rPr lang="en-GB" sz="1400" b="1" u="sng" dirty="0">
                <a:solidFill>
                  <a:schemeClr val="bg1"/>
                </a:solidFill>
                <a:latin typeface="Century Gothic" panose="020B0502020202020204" pitchFamily="34" charset="0"/>
              </a:rPr>
              <a:t>‘Task’ </a:t>
            </a:r>
            <a:r>
              <a:rPr lang="en-GB" sz="1400" b="1" dirty="0">
                <a:solidFill>
                  <a:schemeClr val="bg1"/>
                </a:solidFill>
                <a:latin typeface="Century Gothic" panose="020B0502020202020204" pitchFamily="34" charset="0"/>
              </a:rPr>
              <a:t>to go to further instructions and guidance…</a:t>
            </a:r>
          </a:p>
        </p:txBody>
      </p:sp>
      <p:pic>
        <p:nvPicPr>
          <p:cNvPr id="28" name="Picture 27">
            <a:extLst>
              <a:ext uri="{FF2B5EF4-FFF2-40B4-BE49-F238E27FC236}">
                <a16:creationId xmlns:a16="http://schemas.microsoft.com/office/drawing/2014/main" id="{2E741D17-AEBB-4065-BD73-D75E48DFE53D}"/>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9098290" y="1119090"/>
            <a:ext cx="993535" cy="413326"/>
          </a:xfrm>
          <a:prstGeom prst="rect">
            <a:avLst/>
          </a:prstGeom>
        </p:spPr>
      </p:pic>
      <p:sp>
        <p:nvSpPr>
          <p:cNvPr id="29" name="TextBox 28">
            <a:extLst>
              <a:ext uri="{FF2B5EF4-FFF2-40B4-BE49-F238E27FC236}">
                <a16:creationId xmlns:a16="http://schemas.microsoft.com/office/drawing/2014/main" id="{E4376181-D851-4356-AC22-159B03AE6EA6}"/>
              </a:ext>
            </a:extLst>
          </p:cNvPr>
          <p:cNvSpPr txBox="1"/>
          <p:nvPr/>
        </p:nvSpPr>
        <p:spPr>
          <a:xfrm>
            <a:off x="10140524" y="1119090"/>
            <a:ext cx="719682" cy="369332"/>
          </a:xfrm>
          <a:prstGeom prst="rect">
            <a:avLst/>
          </a:prstGeom>
          <a:noFill/>
        </p:spPr>
        <p:txBody>
          <a:bodyPr wrap="square" rtlCol="0">
            <a:spAutoFit/>
          </a:bodyPr>
          <a:lstStyle/>
          <a:p>
            <a:r>
              <a:rPr lang="en-GB" b="1" u="sng" dirty="0">
                <a:latin typeface="Century Gothic" panose="020B0502020202020204" pitchFamily="34" charset="0"/>
              </a:rPr>
              <a:t>Key:</a:t>
            </a:r>
          </a:p>
        </p:txBody>
      </p:sp>
      <p:sp>
        <p:nvSpPr>
          <p:cNvPr id="30" name="TextBox 29">
            <a:extLst>
              <a:ext uri="{FF2B5EF4-FFF2-40B4-BE49-F238E27FC236}">
                <a16:creationId xmlns:a16="http://schemas.microsoft.com/office/drawing/2014/main" id="{D29DD54C-C895-4ABC-B136-0BC31D8029B3}"/>
              </a:ext>
            </a:extLst>
          </p:cNvPr>
          <p:cNvSpPr txBox="1"/>
          <p:nvPr/>
        </p:nvSpPr>
        <p:spPr>
          <a:xfrm>
            <a:off x="799388" y="920389"/>
            <a:ext cx="2240664" cy="1015663"/>
          </a:xfrm>
          <a:prstGeom prst="rect">
            <a:avLst/>
          </a:prstGeom>
          <a:noFill/>
        </p:spPr>
        <p:txBody>
          <a:bodyPr wrap="square" rtlCol="0">
            <a:spAutoFit/>
          </a:bodyPr>
          <a:lstStyle/>
          <a:p>
            <a:r>
              <a:rPr lang="en-GB" sz="1200" b="1" u="sng" dirty="0">
                <a:latin typeface="Century Gothic" panose="020B0502020202020204" pitchFamily="34" charset="0"/>
                <a:hlinkClick r:id="rId10" action="ppaction://hlinksldjump"/>
              </a:rPr>
              <a:t>Task 1-</a:t>
            </a:r>
            <a:r>
              <a:rPr lang="en-GB" sz="1200" dirty="0">
                <a:latin typeface="Century Gothic" panose="020B0502020202020204" pitchFamily="34" charset="0"/>
                <a:hlinkClick r:id="rId10" action="ppaction://hlinksldjump"/>
              </a:rPr>
              <a:t> </a:t>
            </a:r>
            <a:r>
              <a:rPr lang="en-GB" sz="1200" dirty="0">
                <a:latin typeface="Century Gothic" panose="020B0502020202020204" pitchFamily="34" charset="0"/>
              </a:rPr>
              <a:t>Watch the attached video on the Atlantic Slave Trade and then discuss the question given.</a:t>
            </a:r>
          </a:p>
        </p:txBody>
      </p:sp>
      <p:pic>
        <p:nvPicPr>
          <p:cNvPr id="31" name="Picture 30">
            <a:extLst>
              <a:ext uri="{FF2B5EF4-FFF2-40B4-BE49-F238E27FC236}">
                <a16:creationId xmlns:a16="http://schemas.microsoft.com/office/drawing/2014/main" id="{6D55F367-CA0B-424D-8A2F-54C097C21319}"/>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flipH="1">
            <a:off x="357510" y="996496"/>
            <a:ext cx="438150" cy="401784"/>
          </a:xfrm>
          <a:prstGeom prst="rect">
            <a:avLst/>
          </a:prstGeom>
          <a:solidFill>
            <a:schemeClr val="bg1"/>
          </a:solidFill>
        </p:spPr>
      </p:pic>
      <p:pic>
        <p:nvPicPr>
          <p:cNvPr id="34" name="Picture 33">
            <a:extLst>
              <a:ext uri="{FF2B5EF4-FFF2-40B4-BE49-F238E27FC236}">
                <a16:creationId xmlns:a16="http://schemas.microsoft.com/office/drawing/2014/main" id="{6D8FC01F-ACB2-4454-88C3-C9DA62967F57}"/>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flipH="1">
            <a:off x="6179424" y="977604"/>
            <a:ext cx="438150" cy="401784"/>
          </a:xfrm>
          <a:prstGeom prst="rect">
            <a:avLst/>
          </a:prstGeom>
          <a:solidFill>
            <a:schemeClr val="bg1"/>
          </a:solidFill>
        </p:spPr>
      </p:pic>
      <p:sp>
        <p:nvSpPr>
          <p:cNvPr id="35" name="TextBox 34">
            <a:extLst>
              <a:ext uri="{FF2B5EF4-FFF2-40B4-BE49-F238E27FC236}">
                <a16:creationId xmlns:a16="http://schemas.microsoft.com/office/drawing/2014/main" id="{19BB7156-366F-4A5D-B4C8-55EDF285683F}"/>
              </a:ext>
            </a:extLst>
          </p:cNvPr>
          <p:cNvSpPr txBox="1"/>
          <p:nvPr/>
        </p:nvSpPr>
        <p:spPr>
          <a:xfrm>
            <a:off x="3736709" y="920389"/>
            <a:ext cx="2240664" cy="1015663"/>
          </a:xfrm>
          <a:prstGeom prst="rect">
            <a:avLst/>
          </a:prstGeom>
          <a:noFill/>
        </p:spPr>
        <p:txBody>
          <a:bodyPr wrap="square" rtlCol="0">
            <a:spAutoFit/>
          </a:bodyPr>
          <a:lstStyle/>
          <a:p>
            <a:r>
              <a:rPr lang="en-GB" sz="1200" b="1" u="sng" dirty="0">
                <a:latin typeface="Century Gothic" panose="020B0502020202020204" pitchFamily="34" charset="0"/>
                <a:hlinkClick r:id="rId11" action="ppaction://hlinksldjump"/>
              </a:rPr>
              <a:t>Task 2- </a:t>
            </a:r>
            <a:r>
              <a:rPr lang="en-GB" sz="1200" dirty="0">
                <a:latin typeface="Century Gothic" panose="020B0502020202020204" pitchFamily="34" charset="0"/>
              </a:rPr>
              <a:t>Read about the people who supported slavery. Then decide which would say each statement in the grid.</a:t>
            </a:r>
          </a:p>
        </p:txBody>
      </p:sp>
      <p:sp>
        <p:nvSpPr>
          <p:cNvPr id="36" name="TextBox 35">
            <a:extLst>
              <a:ext uri="{FF2B5EF4-FFF2-40B4-BE49-F238E27FC236}">
                <a16:creationId xmlns:a16="http://schemas.microsoft.com/office/drawing/2014/main" id="{30C3A190-A27D-463F-BF61-182E7A81B9C1}"/>
              </a:ext>
            </a:extLst>
          </p:cNvPr>
          <p:cNvSpPr txBox="1"/>
          <p:nvPr/>
        </p:nvSpPr>
        <p:spPr>
          <a:xfrm>
            <a:off x="6798388" y="935503"/>
            <a:ext cx="2240664" cy="1015663"/>
          </a:xfrm>
          <a:prstGeom prst="rect">
            <a:avLst/>
          </a:prstGeom>
          <a:noFill/>
        </p:spPr>
        <p:txBody>
          <a:bodyPr wrap="square" rtlCol="0">
            <a:spAutoFit/>
          </a:bodyPr>
          <a:lstStyle/>
          <a:p>
            <a:r>
              <a:rPr lang="en-GB" sz="1200" b="1" u="sng" dirty="0">
                <a:latin typeface="Century Gothic" panose="020B0502020202020204" pitchFamily="34" charset="0"/>
                <a:hlinkClick r:id="rId12" action="ppaction://hlinksldjump"/>
              </a:rPr>
              <a:t>Task 3- </a:t>
            </a:r>
            <a:r>
              <a:rPr lang="en-GB" sz="1200" dirty="0">
                <a:latin typeface="Century Gothic" panose="020B0502020202020204" pitchFamily="34" charset="0"/>
              </a:rPr>
              <a:t>Create a picture or model of the ‘slave trade triangle.’ This shouldn’t be a quick sketch but something creative!</a:t>
            </a:r>
          </a:p>
        </p:txBody>
      </p:sp>
      <p:sp>
        <p:nvSpPr>
          <p:cNvPr id="37" name="TextBox 36">
            <a:extLst>
              <a:ext uri="{FF2B5EF4-FFF2-40B4-BE49-F238E27FC236}">
                <a16:creationId xmlns:a16="http://schemas.microsoft.com/office/drawing/2014/main" id="{EB387CF9-79B7-4231-9CD1-3D778BC46316}"/>
              </a:ext>
            </a:extLst>
          </p:cNvPr>
          <p:cNvSpPr txBox="1"/>
          <p:nvPr/>
        </p:nvSpPr>
        <p:spPr>
          <a:xfrm>
            <a:off x="787326" y="1997510"/>
            <a:ext cx="2240664" cy="1015663"/>
          </a:xfrm>
          <a:prstGeom prst="rect">
            <a:avLst/>
          </a:prstGeom>
          <a:noFill/>
        </p:spPr>
        <p:txBody>
          <a:bodyPr wrap="square" rtlCol="0">
            <a:spAutoFit/>
          </a:bodyPr>
          <a:lstStyle/>
          <a:p>
            <a:r>
              <a:rPr lang="en-GB" sz="1200" b="1" u="sng" dirty="0">
                <a:latin typeface="Century Gothic" panose="020B0502020202020204" pitchFamily="34" charset="0"/>
                <a:hlinkClick r:id="rId13" action="ppaction://hlinksldjump"/>
              </a:rPr>
              <a:t>Task 4- </a:t>
            </a:r>
            <a:r>
              <a:rPr lang="en-GB" sz="1200" dirty="0">
                <a:latin typeface="Century Gothic" panose="020B0502020202020204" pitchFamily="34" charset="0"/>
              </a:rPr>
              <a:t>Watch the video and read the passage. Write an interview Q&amp;A with a former- slave about the middle passage.</a:t>
            </a:r>
          </a:p>
        </p:txBody>
      </p:sp>
      <p:sp>
        <p:nvSpPr>
          <p:cNvPr id="40" name="TextBox 39">
            <a:extLst>
              <a:ext uri="{FF2B5EF4-FFF2-40B4-BE49-F238E27FC236}">
                <a16:creationId xmlns:a16="http://schemas.microsoft.com/office/drawing/2014/main" id="{22386715-2A50-4D21-B068-231EFD4B1125}"/>
              </a:ext>
            </a:extLst>
          </p:cNvPr>
          <p:cNvSpPr txBox="1"/>
          <p:nvPr/>
        </p:nvSpPr>
        <p:spPr>
          <a:xfrm>
            <a:off x="3724647" y="1997510"/>
            <a:ext cx="2240664" cy="830997"/>
          </a:xfrm>
          <a:prstGeom prst="rect">
            <a:avLst/>
          </a:prstGeom>
          <a:noFill/>
        </p:spPr>
        <p:txBody>
          <a:bodyPr wrap="square" rtlCol="0">
            <a:spAutoFit/>
          </a:bodyPr>
          <a:lstStyle/>
          <a:p>
            <a:r>
              <a:rPr lang="en-GB" sz="1200" b="1" u="sng" dirty="0">
                <a:latin typeface="Century Gothic" panose="020B0502020202020204" pitchFamily="34" charset="0"/>
                <a:hlinkClick r:id="rId14" action="ppaction://hlinksldjump"/>
              </a:rPr>
              <a:t>Task 5- </a:t>
            </a:r>
            <a:r>
              <a:rPr lang="en-GB" sz="1200" dirty="0">
                <a:latin typeface="Century Gothic" panose="020B0502020202020204" pitchFamily="34" charset="0"/>
              </a:rPr>
              <a:t>Look at the two sources. Answer the exam style question provided. This should be 2 paragraphs.</a:t>
            </a:r>
          </a:p>
        </p:txBody>
      </p:sp>
      <p:sp>
        <p:nvSpPr>
          <p:cNvPr id="41" name="TextBox 40">
            <a:extLst>
              <a:ext uri="{FF2B5EF4-FFF2-40B4-BE49-F238E27FC236}">
                <a16:creationId xmlns:a16="http://schemas.microsoft.com/office/drawing/2014/main" id="{134E000A-F9BB-4C62-8936-E8AC7704DA9A}"/>
              </a:ext>
            </a:extLst>
          </p:cNvPr>
          <p:cNvSpPr txBox="1"/>
          <p:nvPr/>
        </p:nvSpPr>
        <p:spPr>
          <a:xfrm>
            <a:off x="6786326" y="2012624"/>
            <a:ext cx="2240664" cy="830997"/>
          </a:xfrm>
          <a:prstGeom prst="rect">
            <a:avLst/>
          </a:prstGeom>
          <a:noFill/>
        </p:spPr>
        <p:txBody>
          <a:bodyPr wrap="square" rtlCol="0">
            <a:spAutoFit/>
          </a:bodyPr>
          <a:lstStyle/>
          <a:p>
            <a:pPr lvl="0" eaLnBrk="0" fontAlgn="base" hangingPunct="0">
              <a:spcBef>
                <a:spcPct val="0"/>
              </a:spcBef>
              <a:spcAft>
                <a:spcPct val="0"/>
              </a:spcAft>
            </a:pPr>
            <a:r>
              <a:rPr lang="en-GB" sz="1200" b="1" u="sng" dirty="0">
                <a:latin typeface="Century Gothic" panose="020B0502020202020204" pitchFamily="34" charset="0"/>
                <a:hlinkClick r:id="rId15" action="ppaction://hlinksldjump"/>
              </a:rPr>
              <a:t>Task 6- </a:t>
            </a:r>
            <a:r>
              <a:rPr lang="en-GB" sz="1200" dirty="0">
                <a:latin typeface="Century Gothic" panose="020B0502020202020204" pitchFamily="34" charset="0"/>
              </a:rPr>
              <a:t>Read the excerpt about slave auctions and complete the tasks at the bottom of the slide.</a:t>
            </a:r>
          </a:p>
        </p:txBody>
      </p:sp>
      <p:sp>
        <p:nvSpPr>
          <p:cNvPr id="42" name="TextBox 41">
            <a:extLst>
              <a:ext uri="{FF2B5EF4-FFF2-40B4-BE49-F238E27FC236}">
                <a16:creationId xmlns:a16="http://schemas.microsoft.com/office/drawing/2014/main" id="{36FE4383-4553-45A7-8ACD-67D851BFE489}"/>
              </a:ext>
            </a:extLst>
          </p:cNvPr>
          <p:cNvSpPr txBox="1"/>
          <p:nvPr/>
        </p:nvSpPr>
        <p:spPr>
          <a:xfrm>
            <a:off x="827221" y="3135223"/>
            <a:ext cx="2240664" cy="1200329"/>
          </a:xfrm>
          <a:prstGeom prst="rect">
            <a:avLst/>
          </a:prstGeom>
          <a:noFill/>
        </p:spPr>
        <p:txBody>
          <a:bodyPr wrap="square" rtlCol="0">
            <a:spAutoFit/>
          </a:bodyPr>
          <a:lstStyle/>
          <a:p>
            <a:r>
              <a:rPr lang="en-GB" sz="1200" b="1" u="sng" dirty="0">
                <a:latin typeface="Century Gothic" panose="020B0502020202020204" pitchFamily="34" charset="0"/>
                <a:hlinkClick r:id="rId16" action="ppaction://hlinksldjump"/>
              </a:rPr>
              <a:t>Task 7-</a:t>
            </a:r>
            <a:r>
              <a:rPr lang="en-GB" sz="1200" dirty="0">
                <a:latin typeface="Century Gothic" panose="020B0502020202020204" pitchFamily="34" charset="0"/>
              </a:rPr>
              <a:t> Research and create a guide to life as a slave on a plantation. Include information on housing, work, daily life and punishments.</a:t>
            </a:r>
          </a:p>
        </p:txBody>
      </p:sp>
      <p:sp>
        <p:nvSpPr>
          <p:cNvPr id="45" name="TextBox 44">
            <a:extLst>
              <a:ext uri="{FF2B5EF4-FFF2-40B4-BE49-F238E27FC236}">
                <a16:creationId xmlns:a16="http://schemas.microsoft.com/office/drawing/2014/main" id="{855D1F19-61FA-461A-A71B-CC5E2AEA9D58}"/>
              </a:ext>
            </a:extLst>
          </p:cNvPr>
          <p:cNvSpPr txBox="1"/>
          <p:nvPr/>
        </p:nvSpPr>
        <p:spPr>
          <a:xfrm>
            <a:off x="3710657" y="3184641"/>
            <a:ext cx="2357871" cy="1015663"/>
          </a:xfrm>
          <a:prstGeom prst="rect">
            <a:avLst/>
          </a:prstGeom>
          <a:noFill/>
        </p:spPr>
        <p:txBody>
          <a:bodyPr wrap="square" rtlCol="0">
            <a:spAutoFit/>
          </a:bodyPr>
          <a:lstStyle/>
          <a:p>
            <a:pPr lvl="0" eaLnBrk="0" fontAlgn="base" hangingPunct="0">
              <a:spcBef>
                <a:spcPct val="0"/>
              </a:spcBef>
              <a:spcAft>
                <a:spcPct val="0"/>
              </a:spcAft>
            </a:pPr>
            <a:r>
              <a:rPr lang="en-GB" sz="1200" b="1" u="sng" dirty="0">
                <a:latin typeface="Century Gothic" panose="020B0502020202020204" pitchFamily="34" charset="0"/>
                <a:hlinkClick r:id="rId17" action="ppaction://hlinksldjump"/>
              </a:rPr>
              <a:t>Task 8-</a:t>
            </a:r>
            <a:r>
              <a:rPr lang="en-GB" sz="1200" dirty="0">
                <a:latin typeface="Century Gothic" panose="020B0502020202020204" pitchFamily="34" charset="0"/>
                <a:hlinkClick r:id="rId17" action="ppaction://hlinksldjump"/>
              </a:rPr>
              <a:t> </a:t>
            </a:r>
            <a:r>
              <a:rPr lang="en-GB" altLang="en-US" sz="1200" dirty="0">
                <a:latin typeface="Century Gothic" panose="020B0502020202020204" pitchFamily="34" charset="0"/>
                <a:ea typeface="Calibri" panose="020F0502020204030204" pitchFamily="34" charset="0"/>
                <a:cs typeface="Times New Roman" panose="02020603050405020304" pitchFamily="18" charset="0"/>
              </a:rPr>
              <a:t>Read the information on the left about each group of people found in the plantation. Create a society pyramid for the plantation   </a:t>
            </a:r>
            <a:endParaRPr lang="en-GB" sz="1200" dirty="0">
              <a:latin typeface="Century Gothic" panose="020B0502020202020204" pitchFamily="34" charset="0"/>
            </a:endParaRPr>
          </a:p>
        </p:txBody>
      </p:sp>
      <p:sp>
        <p:nvSpPr>
          <p:cNvPr id="46" name="TextBox 45">
            <a:extLst>
              <a:ext uri="{FF2B5EF4-FFF2-40B4-BE49-F238E27FC236}">
                <a16:creationId xmlns:a16="http://schemas.microsoft.com/office/drawing/2014/main" id="{2A8A4FCA-B3BB-4D29-97B8-C9387B6F81D8}"/>
              </a:ext>
            </a:extLst>
          </p:cNvPr>
          <p:cNvSpPr txBox="1"/>
          <p:nvPr/>
        </p:nvSpPr>
        <p:spPr>
          <a:xfrm>
            <a:off x="6786326" y="3144788"/>
            <a:ext cx="2226675" cy="1200329"/>
          </a:xfrm>
          <a:prstGeom prst="rect">
            <a:avLst/>
          </a:prstGeom>
          <a:noFill/>
        </p:spPr>
        <p:txBody>
          <a:bodyPr wrap="square" rtlCol="0">
            <a:spAutoFit/>
          </a:bodyPr>
          <a:lstStyle/>
          <a:p>
            <a:r>
              <a:rPr lang="en-GB" sz="1200" b="1" u="sng" dirty="0">
                <a:latin typeface="Century Gothic" panose="020B0502020202020204" pitchFamily="34" charset="0"/>
                <a:hlinkClick r:id="rId18" action="ppaction://hlinksldjump"/>
              </a:rPr>
              <a:t>Task 9-</a:t>
            </a:r>
            <a:r>
              <a:rPr lang="en-GB" sz="1200" dirty="0">
                <a:latin typeface="Century Gothic" panose="020B0502020202020204" pitchFamily="34" charset="0"/>
                <a:hlinkClick r:id="rId18" action="ppaction://hlinksldjump"/>
              </a:rPr>
              <a:t> </a:t>
            </a:r>
            <a:r>
              <a:rPr lang="en-GB" sz="1200" dirty="0">
                <a:latin typeface="Century Gothic" panose="020B0502020202020204" pitchFamily="34" charset="0"/>
              </a:rPr>
              <a:t>Imagine you are a slave who is planning to escape the plantation. Look at the decisions and decide which choice to make. Explain.</a:t>
            </a:r>
          </a:p>
        </p:txBody>
      </p:sp>
      <p:sp>
        <p:nvSpPr>
          <p:cNvPr id="47" name="TextBox 46">
            <a:extLst>
              <a:ext uri="{FF2B5EF4-FFF2-40B4-BE49-F238E27FC236}">
                <a16:creationId xmlns:a16="http://schemas.microsoft.com/office/drawing/2014/main" id="{E4671EF3-B266-43A0-9C11-CB92ECFA3A0F}"/>
              </a:ext>
            </a:extLst>
          </p:cNvPr>
          <p:cNvSpPr txBox="1"/>
          <p:nvPr/>
        </p:nvSpPr>
        <p:spPr>
          <a:xfrm>
            <a:off x="754949" y="4324324"/>
            <a:ext cx="2240664" cy="646331"/>
          </a:xfrm>
          <a:prstGeom prst="rect">
            <a:avLst/>
          </a:prstGeom>
          <a:noFill/>
        </p:spPr>
        <p:txBody>
          <a:bodyPr wrap="square" rtlCol="0">
            <a:spAutoFit/>
          </a:bodyPr>
          <a:lstStyle/>
          <a:p>
            <a:r>
              <a:rPr lang="en-GB" sz="1200" b="1" u="sng" dirty="0">
                <a:latin typeface="Century Gothic" panose="020B0502020202020204" pitchFamily="34" charset="0"/>
                <a:hlinkClick r:id="rId19" action="ppaction://hlinksldjump"/>
              </a:rPr>
              <a:t>Task 10- </a:t>
            </a:r>
            <a:r>
              <a:rPr lang="en-GB" sz="1200" dirty="0">
                <a:latin typeface="Century Gothic" panose="020B0502020202020204" pitchFamily="34" charset="0"/>
              </a:rPr>
              <a:t>Read about resistance and complete the tasks on the slide.</a:t>
            </a:r>
          </a:p>
        </p:txBody>
      </p:sp>
      <p:sp>
        <p:nvSpPr>
          <p:cNvPr id="50" name="TextBox 49">
            <a:extLst>
              <a:ext uri="{FF2B5EF4-FFF2-40B4-BE49-F238E27FC236}">
                <a16:creationId xmlns:a16="http://schemas.microsoft.com/office/drawing/2014/main" id="{CB69A5EF-3FD6-4408-85C6-21819C2FC152}"/>
              </a:ext>
            </a:extLst>
          </p:cNvPr>
          <p:cNvSpPr txBox="1"/>
          <p:nvPr/>
        </p:nvSpPr>
        <p:spPr>
          <a:xfrm>
            <a:off x="3692270" y="4324324"/>
            <a:ext cx="2240664" cy="830997"/>
          </a:xfrm>
          <a:prstGeom prst="rect">
            <a:avLst/>
          </a:prstGeom>
          <a:noFill/>
        </p:spPr>
        <p:txBody>
          <a:bodyPr wrap="square" rtlCol="0">
            <a:spAutoFit/>
          </a:bodyPr>
          <a:lstStyle/>
          <a:p>
            <a:r>
              <a:rPr lang="en-GB" sz="1200" b="1" u="sng" dirty="0">
                <a:latin typeface="Century Gothic" panose="020B0502020202020204" pitchFamily="34" charset="0"/>
                <a:hlinkClick r:id="rId20" action="ppaction://hlinksldjump"/>
              </a:rPr>
              <a:t>Task 11-</a:t>
            </a:r>
            <a:r>
              <a:rPr lang="en-GB" sz="1200" dirty="0">
                <a:latin typeface="Century Gothic" panose="020B0502020202020204" pitchFamily="34" charset="0"/>
                <a:hlinkClick r:id="rId20" action="ppaction://hlinksldjump"/>
              </a:rPr>
              <a:t> </a:t>
            </a:r>
            <a:r>
              <a:rPr lang="en-GB" sz="1200" dirty="0">
                <a:latin typeface="Century Gothic" panose="020B0502020202020204" pitchFamily="34" charset="0"/>
              </a:rPr>
              <a:t>Quick Quizzes- take these two quick quizzes to test what you know!</a:t>
            </a:r>
          </a:p>
        </p:txBody>
      </p:sp>
      <p:sp>
        <p:nvSpPr>
          <p:cNvPr id="51" name="TextBox 50">
            <a:extLst>
              <a:ext uri="{FF2B5EF4-FFF2-40B4-BE49-F238E27FC236}">
                <a16:creationId xmlns:a16="http://schemas.microsoft.com/office/drawing/2014/main" id="{0A6A3E06-E3B4-4B82-A412-709089B7C5F1}"/>
              </a:ext>
            </a:extLst>
          </p:cNvPr>
          <p:cNvSpPr txBox="1"/>
          <p:nvPr/>
        </p:nvSpPr>
        <p:spPr>
          <a:xfrm>
            <a:off x="6753949" y="4339438"/>
            <a:ext cx="2240664" cy="1200329"/>
          </a:xfrm>
          <a:prstGeom prst="rect">
            <a:avLst/>
          </a:prstGeom>
          <a:noFill/>
        </p:spPr>
        <p:txBody>
          <a:bodyPr wrap="square" rtlCol="0">
            <a:spAutoFit/>
          </a:bodyPr>
          <a:lstStyle/>
          <a:p>
            <a:r>
              <a:rPr lang="en-GB" sz="1200" b="1" u="sng" dirty="0">
                <a:latin typeface="Century Gothic" panose="020B0502020202020204" pitchFamily="34" charset="0"/>
                <a:hlinkClick r:id="rId21" action="ppaction://hlinksldjump"/>
              </a:rPr>
              <a:t>Task 12-</a:t>
            </a:r>
            <a:r>
              <a:rPr lang="en-GB" sz="1200" dirty="0">
                <a:latin typeface="Century Gothic" panose="020B0502020202020204" pitchFamily="34" charset="0"/>
                <a:hlinkClick r:id="rId21" action="ppaction://hlinksldjump"/>
              </a:rPr>
              <a:t> </a:t>
            </a:r>
            <a:r>
              <a:rPr lang="en-GB" sz="1200" dirty="0">
                <a:latin typeface="Century Gothic" panose="020B0502020202020204" pitchFamily="34" charset="0"/>
              </a:rPr>
              <a:t>Research one of the main Abolitionists, you can pick from the list below and answer the following questions.</a:t>
            </a:r>
          </a:p>
          <a:p>
            <a:endParaRPr lang="en-GB" sz="1200" dirty="0">
              <a:latin typeface="Century Gothic" panose="020B0502020202020204" pitchFamily="34" charset="0"/>
            </a:endParaRPr>
          </a:p>
        </p:txBody>
      </p:sp>
      <p:pic>
        <p:nvPicPr>
          <p:cNvPr id="52" name="Picture 51">
            <a:extLst>
              <a:ext uri="{FF2B5EF4-FFF2-40B4-BE49-F238E27FC236}">
                <a16:creationId xmlns:a16="http://schemas.microsoft.com/office/drawing/2014/main" id="{D75F5E08-1495-4967-9AE5-077504CB5573}"/>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6209917" y="2046011"/>
            <a:ext cx="454863" cy="475615"/>
          </a:xfrm>
          <a:prstGeom prst="rect">
            <a:avLst/>
          </a:prstGeom>
          <a:solidFill>
            <a:schemeClr val="bg1"/>
          </a:solidFill>
        </p:spPr>
      </p:pic>
      <p:pic>
        <p:nvPicPr>
          <p:cNvPr id="53" name="Picture 52">
            <a:extLst>
              <a:ext uri="{FF2B5EF4-FFF2-40B4-BE49-F238E27FC236}">
                <a16:creationId xmlns:a16="http://schemas.microsoft.com/office/drawing/2014/main" id="{C3407C95-40D3-477B-8C8E-6228BEB478DB}"/>
              </a:ext>
            </a:extLst>
          </p:cNvPr>
          <p:cNvPicPr/>
          <p:nvPr/>
        </p:nvPicPr>
        <p:blipFill rotWithShape="1">
          <a:blip r:embed="rId2">
            <a:extLst>
              <a:ext uri="{28A0092B-C50C-407E-A947-70E740481C1C}">
                <a14:useLocalDpi xmlns:a14="http://schemas.microsoft.com/office/drawing/2010/main" val="0"/>
              </a:ext>
            </a:extLst>
          </a:blip>
          <a:srcRect l="20751" t="54076" r="74442" b="36831"/>
          <a:stretch/>
        </p:blipFill>
        <p:spPr bwMode="auto">
          <a:xfrm>
            <a:off x="3245124" y="3191192"/>
            <a:ext cx="447675" cy="475615"/>
          </a:xfrm>
          <a:prstGeom prst="rect">
            <a:avLst/>
          </a:prstGeom>
          <a:noFill/>
          <a:ln>
            <a:noFill/>
          </a:ln>
          <a:extLst>
            <a:ext uri="{53640926-AAD7-44D8-BBD7-CCE9431645EC}">
              <a14:shadowObscured xmlns:a14="http://schemas.microsoft.com/office/drawing/2010/main"/>
            </a:ext>
          </a:extLst>
        </p:spPr>
      </p:pic>
      <p:pic>
        <p:nvPicPr>
          <p:cNvPr id="54" name="Picture 53">
            <a:extLst>
              <a:ext uri="{FF2B5EF4-FFF2-40B4-BE49-F238E27FC236}">
                <a16:creationId xmlns:a16="http://schemas.microsoft.com/office/drawing/2014/main" id="{9E6A80A8-4353-404B-A76C-19AF03652435}"/>
              </a:ext>
            </a:extLst>
          </p:cNvPr>
          <p:cNvPicPr/>
          <p:nvPr/>
        </p:nvPicPr>
        <p:blipFill rotWithShape="1">
          <a:blip r:embed="rId2">
            <a:extLst>
              <a:ext uri="{28A0092B-C50C-407E-A947-70E740481C1C}">
                <a14:useLocalDpi xmlns:a14="http://schemas.microsoft.com/office/drawing/2010/main" val="0"/>
              </a:ext>
            </a:extLst>
          </a:blip>
          <a:srcRect l="20751" t="54076" r="74442" b="36831"/>
          <a:stretch/>
        </p:blipFill>
        <p:spPr bwMode="auto">
          <a:xfrm>
            <a:off x="3229796" y="964923"/>
            <a:ext cx="447675" cy="475615"/>
          </a:xfrm>
          <a:prstGeom prst="rect">
            <a:avLst/>
          </a:prstGeom>
          <a:noFill/>
          <a:ln>
            <a:noFill/>
          </a:ln>
          <a:extLst>
            <a:ext uri="{53640926-AAD7-44D8-BBD7-CCE9431645EC}">
              <a14:shadowObscured xmlns:a14="http://schemas.microsoft.com/office/drawing/2010/main"/>
            </a:ext>
          </a:extLst>
        </p:spPr>
      </p:pic>
      <p:pic>
        <p:nvPicPr>
          <p:cNvPr id="55" name="Picture 54">
            <a:extLst>
              <a:ext uri="{FF2B5EF4-FFF2-40B4-BE49-F238E27FC236}">
                <a16:creationId xmlns:a16="http://schemas.microsoft.com/office/drawing/2014/main" id="{CA070DE5-40D1-411A-B45C-007C0474DE19}"/>
              </a:ext>
            </a:extLst>
          </p:cNvPr>
          <p:cNvPicPr/>
          <p:nvPr/>
        </p:nvPicPr>
        <p:blipFill rotWithShape="1">
          <a:blip r:embed="rId2">
            <a:extLst>
              <a:ext uri="{28A0092B-C50C-407E-A947-70E740481C1C}">
                <a14:useLocalDpi xmlns:a14="http://schemas.microsoft.com/office/drawing/2010/main" val="0"/>
              </a:ext>
            </a:extLst>
          </a:blip>
          <a:srcRect l="20751" t="54076" r="74442" b="36831"/>
          <a:stretch/>
        </p:blipFill>
        <p:spPr bwMode="auto">
          <a:xfrm>
            <a:off x="352747" y="2029726"/>
            <a:ext cx="447675" cy="475615"/>
          </a:xfrm>
          <a:prstGeom prst="rect">
            <a:avLst/>
          </a:prstGeom>
          <a:noFill/>
          <a:ln>
            <a:noFill/>
          </a:ln>
          <a:extLst>
            <a:ext uri="{53640926-AAD7-44D8-BBD7-CCE9431645EC}">
              <a14:shadowObscured xmlns:a14="http://schemas.microsoft.com/office/drawing/2010/main"/>
            </a:ext>
          </a:extLst>
        </p:spPr>
      </p:pic>
      <p:pic>
        <p:nvPicPr>
          <p:cNvPr id="57" name="Picture 56">
            <a:extLst>
              <a:ext uri="{FF2B5EF4-FFF2-40B4-BE49-F238E27FC236}">
                <a16:creationId xmlns:a16="http://schemas.microsoft.com/office/drawing/2014/main" id="{A6DE8961-4DFF-4B1D-B03E-1379200BD5C5}"/>
              </a:ext>
            </a:extLst>
          </p:cNvPr>
          <p:cNvPicPr/>
          <p:nvPr/>
        </p:nvPicPr>
        <p:blipFill rotWithShape="1">
          <a:blip r:embed="rId2">
            <a:extLst>
              <a:ext uri="{28A0092B-C50C-407E-A947-70E740481C1C}">
                <a14:useLocalDpi xmlns:a14="http://schemas.microsoft.com/office/drawing/2010/main" val="0"/>
              </a:ext>
            </a:extLst>
          </a:blip>
          <a:srcRect l="43249" t="54258" r="52456" b="37013"/>
          <a:stretch/>
        </p:blipFill>
        <p:spPr bwMode="auto">
          <a:xfrm>
            <a:off x="3221010" y="2055769"/>
            <a:ext cx="434975" cy="475614"/>
          </a:xfrm>
          <a:prstGeom prst="rect">
            <a:avLst/>
          </a:prstGeom>
          <a:noFill/>
          <a:ln>
            <a:noFill/>
          </a:ln>
          <a:extLst>
            <a:ext uri="{53640926-AAD7-44D8-BBD7-CCE9431645EC}">
              <a14:shadowObscured xmlns:a14="http://schemas.microsoft.com/office/drawing/2010/main"/>
            </a:ext>
          </a:extLst>
        </p:spPr>
      </p:pic>
      <p:pic>
        <p:nvPicPr>
          <p:cNvPr id="58" name="Picture 9">
            <a:extLst>
              <a:ext uri="{FF2B5EF4-FFF2-40B4-BE49-F238E27FC236}">
                <a16:creationId xmlns:a16="http://schemas.microsoft.com/office/drawing/2014/main" id="{7138FECF-4541-4A55-8610-9F83B6589F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362" y="3173283"/>
            <a:ext cx="434975" cy="422275"/>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58">
            <a:extLst>
              <a:ext uri="{FF2B5EF4-FFF2-40B4-BE49-F238E27FC236}">
                <a16:creationId xmlns:a16="http://schemas.microsoft.com/office/drawing/2014/main" id="{F7D21D1D-9E89-48D1-8F08-5A6596D5AE96}"/>
              </a:ext>
            </a:extLst>
          </p:cNvPr>
          <p:cNvPicPr/>
          <p:nvPr/>
        </p:nvPicPr>
        <p:blipFill rotWithShape="1">
          <a:blip r:embed="rId2">
            <a:extLst>
              <a:ext uri="{28A0092B-C50C-407E-A947-70E740481C1C}">
                <a14:useLocalDpi xmlns:a14="http://schemas.microsoft.com/office/drawing/2010/main" val="0"/>
              </a:ext>
            </a:extLst>
          </a:blip>
          <a:srcRect l="20751" t="54076" r="74442" b="36831"/>
          <a:stretch/>
        </p:blipFill>
        <p:spPr bwMode="auto">
          <a:xfrm>
            <a:off x="6179424" y="3179735"/>
            <a:ext cx="447675" cy="475615"/>
          </a:xfrm>
          <a:prstGeom prst="rect">
            <a:avLst/>
          </a:prstGeom>
          <a:noFill/>
          <a:ln>
            <a:noFill/>
          </a:ln>
          <a:extLst>
            <a:ext uri="{53640926-AAD7-44D8-BBD7-CCE9431645EC}">
              <a14:shadowObscured xmlns:a14="http://schemas.microsoft.com/office/drawing/2010/main"/>
            </a:ext>
          </a:extLst>
        </p:spPr>
      </p:pic>
      <p:pic>
        <p:nvPicPr>
          <p:cNvPr id="60" name="Picture 59">
            <a:extLst>
              <a:ext uri="{FF2B5EF4-FFF2-40B4-BE49-F238E27FC236}">
                <a16:creationId xmlns:a16="http://schemas.microsoft.com/office/drawing/2014/main" id="{2E791B86-400E-48ED-B3BF-9FA9A275249F}"/>
              </a:ext>
            </a:extLst>
          </p:cNvPr>
          <p:cNvPicPr/>
          <p:nvPr/>
        </p:nvPicPr>
        <p:blipFill rotWithShape="1">
          <a:blip r:embed="rId2">
            <a:extLst>
              <a:ext uri="{28A0092B-C50C-407E-A947-70E740481C1C}">
                <a14:useLocalDpi xmlns:a14="http://schemas.microsoft.com/office/drawing/2010/main" val="0"/>
              </a:ext>
            </a:extLst>
          </a:blip>
          <a:srcRect l="42942" t="38436" r="52354" b="52654"/>
          <a:stretch/>
        </p:blipFill>
        <p:spPr bwMode="auto">
          <a:xfrm>
            <a:off x="10600142" y="-38493"/>
            <a:ext cx="520128" cy="506234"/>
          </a:xfrm>
          <a:prstGeom prst="rect">
            <a:avLst/>
          </a:prstGeom>
          <a:noFill/>
          <a:ln>
            <a:noFill/>
          </a:ln>
          <a:extLst>
            <a:ext uri="{53640926-AAD7-44D8-BBD7-CCE9431645EC}">
              <a14:shadowObscured xmlns:a14="http://schemas.microsoft.com/office/drawing/2010/main"/>
            </a:ext>
          </a:extLst>
        </p:spPr>
      </p:pic>
      <p:pic>
        <p:nvPicPr>
          <p:cNvPr id="61" name="Picture 60">
            <a:extLst>
              <a:ext uri="{FF2B5EF4-FFF2-40B4-BE49-F238E27FC236}">
                <a16:creationId xmlns:a16="http://schemas.microsoft.com/office/drawing/2014/main" id="{F424711A-7CCB-4B8F-B423-FB44145DA007}"/>
              </a:ext>
            </a:extLst>
          </p:cNvPr>
          <p:cNvPicPr/>
          <p:nvPr/>
        </p:nvPicPr>
        <p:blipFill rotWithShape="1">
          <a:blip r:embed="rId2">
            <a:extLst>
              <a:ext uri="{28A0092B-C50C-407E-A947-70E740481C1C}">
                <a14:useLocalDpi xmlns:a14="http://schemas.microsoft.com/office/drawing/2010/main" val="0"/>
              </a:ext>
            </a:extLst>
          </a:blip>
          <a:srcRect l="43249" t="54258" r="52456" b="37013"/>
          <a:stretch/>
        </p:blipFill>
        <p:spPr bwMode="auto">
          <a:xfrm>
            <a:off x="6197940" y="4345747"/>
            <a:ext cx="434975" cy="475614"/>
          </a:xfrm>
          <a:prstGeom prst="rect">
            <a:avLst/>
          </a:prstGeom>
          <a:noFill/>
          <a:ln>
            <a:noFill/>
          </a:ln>
          <a:extLst>
            <a:ext uri="{53640926-AAD7-44D8-BBD7-CCE9431645EC}">
              <a14:shadowObscured xmlns:a14="http://schemas.microsoft.com/office/drawing/2010/main"/>
            </a:ext>
          </a:extLst>
        </p:spPr>
      </p:pic>
      <p:pic>
        <p:nvPicPr>
          <p:cNvPr id="62" name="Picture 9">
            <a:extLst>
              <a:ext uri="{FF2B5EF4-FFF2-40B4-BE49-F238E27FC236}">
                <a16:creationId xmlns:a16="http://schemas.microsoft.com/office/drawing/2014/main" id="{555D62A2-5D3B-43FD-B92D-F81C651F7C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9261" y="4855820"/>
            <a:ext cx="434975" cy="422275"/>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2">
            <a:extLst>
              <a:ext uri="{FF2B5EF4-FFF2-40B4-BE49-F238E27FC236}">
                <a16:creationId xmlns:a16="http://schemas.microsoft.com/office/drawing/2014/main" id="{374A8602-A69A-4182-ABE1-A87EC5747837}"/>
              </a:ext>
            </a:extLst>
          </p:cNvPr>
          <p:cNvPicPr/>
          <p:nvPr/>
        </p:nvPicPr>
        <p:blipFill rotWithShape="1">
          <a:blip r:embed="rId2">
            <a:extLst>
              <a:ext uri="{28A0092B-C50C-407E-A947-70E740481C1C}">
                <a14:useLocalDpi xmlns:a14="http://schemas.microsoft.com/office/drawing/2010/main" val="0"/>
              </a:ext>
            </a:extLst>
          </a:blip>
          <a:srcRect l="20751" t="54076" r="74442" b="36831"/>
          <a:stretch/>
        </p:blipFill>
        <p:spPr bwMode="auto">
          <a:xfrm>
            <a:off x="324126" y="3678459"/>
            <a:ext cx="447675" cy="475615"/>
          </a:xfrm>
          <a:prstGeom prst="rect">
            <a:avLst/>
          </a:prstGeom>
          <a:noFill/>
          <a:ln>
            <a:noFill/>
          </a:ln>
          <a:extLst>
            <a:ext uri="{53640926-AAD7-44D8-BBD7-CCE9431645EC}">
              <a14:shadowObscured xmlns:a14="http://schemas.microsoft.com/office/drawing/2010/main"/>
            </a:ext>
          </a:extLst>
        </p:spPr>
      </p:pic>
      <p:pic>
        <p:nvPicPr>
          <p:cNvPr id="64" name="Picture 63">
            <a:extLst>
              <a:ext uri="{FF2B5EF4-FFF2-40B4-BE49-F238E27FC236}">
                <a16:creationId xmlns:a16="http://schemas.microsoft.com/office/drawing/2014/main" id="{51FFEA97-2433-4750-9FDA-2BBD6A4D1A8A}"/>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305025" y="4380205"/>
            <a:ext cx="454863" cy="475615"/>
          </a:xfrm>
          <a:prstGeom prst="rect">
            <a:avLst/>
          </a:prstGeom>
          <a:solidFill>
            <a:schemeClr val="bg1"/>
          </a:solidFill>
        </p:spPr>
      </p:pic>
      <p:pic>
        <p:nvPicPr>
          <p:cNvPr id="65" name="Picture 64">
            <a:extLst>
              <a:ext uri="{FF2B5EF4-FFF2-40B4-BE49-F238E27FC236}">
                <a16:creationId xmlns:a16="http://schemas.microsoft.com/office/drawing/2014/main" id="{05D70486-5EC7-4468-8FCF-93323DDE2B96}"/>
              </a:ext>
            </a:extLst>
          </p:cNvPr>
          <p:cNvPicPr/>
          <p:nvPr/>
        </p:nvPicPr>
        <p:blipFill rotWithShape="1">
          <a:blip r:embed="rId2">
            <a:extLst>
              <a:ext uri="{28A0092B-C50C-407E-A947-70E740481C1C}">
                <a14:useLocalDpi xmlns:a14="http://schemas.microsoft.com/office/drawing/2010/main" val="0"/>
              </a:ext>
            </a:extLst>
          </a:blip>
          <a:srcRect l="42942" t="38436" r="52354" b="52654"/>
          <a:stretch/>
        </p:blipFill>
        <p:spPr bwMode="auto">
          <a:xfrm>
            <a:off x="3216581" y="4315127"/>
            <a:ext cx="520128" cy="50623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96324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12B29383-E619-47D7-BC15-F85A9D9E23E7}"/>
              </a:ext>
            </a:extLst>
          </p:cNvPr>
          <p:cNvGraphicFramePr>
            <a:graphicFrameLocks noGrp="1"/>
          </p:cNvGraphicFramePr>
          <p:nvPr>
            <p:extLst>
              <p:ext uri="{D42A27DB-BD31-4B8C-83A1-F6EECF244321}">
                <p14:modId xmlns:p14="http://schemas.microsoft.com/office/powerpoint/2010/main" val="3648029614"/>
              </p:ext>
            </p:extLst>
          </p:nvPr>
        </p:nvGraphicFramePr>
        <p:xfrm>
          <a:off x="401185" y="780005"/>
          <a:ext cx="11389629" cy="6079490"/>
        </p:xfrm>
        <a:graphic>
          <a:graphicData uri="http://schemas.openxmlformats.org/drawingml/2006/table">
            <a:tbl>
              <a:tblPr firstRow="1" bandRow="1">
                <a:tableStyleId>{5940675A-B579-460E-94D1-54222C63F5DA}</a:tableStyleId>
              </a:tblPr>
              <a:tblGrid>
                <a:gridCol w="3796543">
                  <a:extLst>
                    <a:ext uri="{9D8B030D-6E8A-4147-A177-3AD203B41FA5}">
                      <a16:colId xmlns:a16="http://schemas.microsoft.com/office/drawing/2014/main" val="2200840978"/>
                    </a:ext>
                  </a:extLst>
                </a:gridCol>
                <a:gridCol w="3796543">
                  <a:extLst>
                    <a:ext uri="{9D8B030D-6E8A-4147-A177-3AD203B41FA5}">
                      <a16:colId xmlns:a16="http://schemas.microsoft.com/office/drawing/2014/main" val="868210516"/>
                    </a:ext>
                  </a:extLst>
                </a:gridCol>
                <a:gridCol w="3796543">
                  <a:extLst>
                    <a:ext uri="{9D8B030D-6E8A-4147-A177-3AD203B41FA5}">
                      <a16:colId xmlns:a16="http://schemas.microsoft.com/office/drawing/2014/main" val="3920755524"/>
                    </a:ext>
                  </a:extLst>
                </a:gridCol>
              </a:tblGrid>
              <a:tr h="1241505">
                <a:tc>
                  <a:txBody>
                    <a:bodyPr/>
                    <a:lstStyle/>
                    <a:p>
                      <a:pPr>
                        <a:lnSpc>
                          <a:spcPct val="150000"/>
                        </a:lnSpc>
                        <a:spcAft>
                          <a:spcPts val="800"/>
                        </a:spcAft>
                      </a:pPr>
                      <a:r>
                        <a:rPr lang="en-GB" sz="1200" b="1" u="sng" kern="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Decision 1: </a:t>
                      </a:r>
                      <a:r>
                        <a:rPr lang="en-GB" sz="1200" b="1" kern="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Should you learn to read and write before you escape? </a:t>
                      </a:r>
                      <a:endParaRPr lang="en-GB" sz="1200" b="1" u="sng" kern="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endParaRPr>
                    </a:p>
                    <a:p>
                      <a:pPr>
                        <a:lnSpc>
                          <a:spcPct val="150000"/>
                        </a:lnSpc>
                        <a:spcAft>
                          <a:spcPts val="800"/>
                        </a:spcAft>
                      </a:pPr>
                      <a:r>
                        <a:rPr lang="en-GB" sz="1100" b="1" u="sng" dirty="0">
                          <a:solidFill>
                            <a:srgbClr val="00B050"/>
                          </a:solidFill>
                          <a:latin typeface="Century Gothic" panose="020B0502020202020204" pitchFamily="34" charset="0"/>
                          <a:ea typeface="Calibri" panose="020F0502020204030204" pitchFamily="34" charset="0"/>
                          <a:cs typeface="Times New Roman" panose="02020603050405020304" pitchFamily="18" charset="0"/>
                        </a:rPr>
                        <a:t>Advantage: </a:t>
                      </a:r>
                      <a:r>
                        <a:rPr lang="en-GB" sz="1100"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It will help you to read road signs should you escape.</a:t>
                      </a:r>
                      <a:endParaRPr lang="en-GB" sz="1100" dirty="0">
                        <a:solidFill>
                          <a:srgbClr val="FFFFFF"/>
                        </a:solidFill>
                        <a:latin typeface="Century Gothic" panose="020B0502020202020204" pitchFamily="34" charset="0"/>
                        <a:ea typeface="Calibri" panose="020F0502020204030204" pitchFamily="34" charset="0"/>
                        <a:cs typeface="Times New Roman" panose="02020603050405020304" pitchFamily="18" charset="0"/>
                      </a:endParaRPr>
                    </a:p>
                    <a:p>
                      <a:pPr>
                        <a:lnSpc>
                          <a:spcPct val="150000"/>
                        </a:lnSpc>
                        <a:spcAft>
                          <a:spcPts val="800"/>
                        </a:spcAft>
                      </a:pPr>
                      <a:r>
                        <a:rPr lang="en-GB" sz="1100" b="1" u="sng"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Disadvantage</a:t>
                      </a:r>
                      <a:r>
                        <a:rPr lang="en-GB" sz="1100"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 It will take time and might lead to punishment from the plantation owner.</a:t>
                      </a:r>
                      <a:endParaRPr lang="en-GB" sz="1100" dirty="0">
                        <a:solidFill>
                          <a:srgbClr val="FFFFFF"/>
                        </a:solidFill>
                        <a:latin typeface="Century Gothic" panose="020B0502020202020204" pitchFamily="34" charset="0"/>
                        <a:ea typeface="Calibri" panose="020F0502020204030204" pitchFamily="34" charset="0"/>
                        <a:cs typeface="Times New Roman" panose="02020603050405020304" pitchFamily="18" charset="0"/>
                      </a:endParaRPr>
                    </a:p>
                    <a:p>
                      <a:endParaRPr lang="en-GB" sz="1100" dirty="0"/>
                    </a:p>
                  </a:txBody>
                  <a:tcPr>
                    <a:solidFill>
                      <a:srgbClr val="FFFF00"/>
                    </a:solidFill>
                  </a:tcPr>
                </a:tc>
                <a:tc>
                  <a:txBody>
                    <a:bodyPr/>
                    <a:lstStyle/>
                    <a:p>
                      <a:pPr>
                        <a:lnSpc>
                          <a:spcPct val="150000"/>
                        </a:lnSpc>
                        <a:spcBef>
                          <a:spcPts val="200"/>
                        </a:spcBef>
                        <a:spcAft>
                          <a:spcPts val="800"/>
                        </a:spcAft>
                      </a:pPr>
                      <a:r>
                        <a:rPr lang="en-GB" sz="1200" b="1" u="sng"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Decision 2: </a:t>
                      </a:r>
                      <a:r>
                        <a:rPr lang="en-GB" sz="1200" b="1"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Will you take your family with you? </a:t>
                      </a:r>
                      <a:endParaRPr lang="en-GB" sz="1200" b="1" dirty="0">
                        <a:solidFill>
                          <a:srgbClr val="1F4D78"/>
                        </a:solidFill>
                        <a:latin typeface="Century Gothic" panose="020B0502020202020204" pitchFamily="34" charset="0"/>
                        <a:ea typeface="Times New Roman" panose="02020603050405020304" pitchFamily="18" charset="0"/>
                        <a:cs typeface="Times New Roman" panose="02020603050405020304" pitchFamily="18" charset="0"/>
                      </a:endParaRPr>
                    </a:p>
                    <a:p>
                      <a:pPr>
                        <a:lnSpc>
                          <a:spcPct val="150000"/>
                        </a:lnSpc>
                        <a:spcAft>
                          <a:spcPts val="800"/>
                        </a:spcAft>
                      </a:pPr>
                      <a:r>
                        <a:rPr lang="en-GB" sz="1100" b="1" u="sng" dirty="0">
                          <a:solidFill>
                            <a:srgbClr val="00B050"/>
                          </a:solidFill>
                          <a:latin typeface="Century Gothic" panose="020B0502020202020204" pitchFamily="34" charset="0"/>
                          <a:ea typeface="Calibri" panose="020F0502020204030204" pitchFamily="34" charset="0"/>
                          <a:cs typeface="Times New Roman" panose="02020603050405020304" pitchFamily="18" charset="0"/>
                        </a:rPr>
                        <a:t>Advantage: </a:t>
                      </a:r>
                      <a:r>
                        <a:rPr lang="en-GB" sz="1100"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You will have care and support along the way.</a:t>
                      </a:r>
                      <a:endParaRPr lang="en-GB" sz="1100" dirty="0">
                        <a:solidFill>
                          <a:srgbClr val="FFFFFF"/>
                        </a:solidFill>
                        <a:latin typeface="Century Gothic" panose="020B0502020202020204" pitchFamily="34" charset="0"/>
                        <a:ea typeface="Calibri" panose="020F0502020204030204" pitchFamily="34" charset="0"/>
                        <a:cs typeface="Times New Roman" panose="02020603050405020304" pitchFamily="18" charset="0"/>
                      </a:endParaRPr>
                    </a:p>
                    <a:p>
                      <a:pPr>
                        <a:lnSpc>
                          <a:spcPct val="150000"/>
                        </a:lnSpc>
                        <a:spcAft>
                          <a:spcPts val="800"/>
                        </a:spcAft>
                      </a:pPr>
                      <a:r>
                        <a:rPr lang="en-GB" sz="1100" b="1" u="sng"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Disadvantage</a:t>
                      </a:r>
                      <a:r>
                        <a:rPr lang="en-GB" sz="1100"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 It will be easier to look after yourself</a:t>
                      </a:r>
                      <a:endParaRPr lang="en-GB" sz="1100" dirty="0">
                        <a:solidFill>
                          <a:srgbClr val="FFFFFF"/>
                        </a:solidFill>
                        <a:latin typeface="Century Gothic" panose="020B0502020202020204" pitchFamily="34" charset="0"/>
                        <a:ea typeface="Calibri" panose="020F0502020204030204" pitchFamily="34" charset="0"/>
                        <a:cs typeface="Times New Roman" panose="02020603050405020304" pitchFamily="18" charset="0"/>
                      </a:endParaRPr>
                    </a:p>
                    <a:p>
                      <a:endParaRPr lang="en-GB" sz="1100" dirty="0"/>
                    </a:p>
                  </a:txBody>
                  <a:tcPr>
                    <a:solidFill>
                      <a:srgbClr val="FFFF00"/>
                    </a:solidFill>
                  </a:tcPr>
                </a:tc>
                <a:tc>
                  <a:txBody>
                    <a:bodyPr/>
                    <a:lstStyle/>
                    <a:p>
                      <a:pPr>
                        <a:lnSpc>
                          <a:spcPct val="150000"/>
                        </a:lnSpc>
                        <a:spcBef>
                          <a:spcPts val="200"/>
                        </a:spcBef>
                        <a:spcAft>
                          <a:spcPts val="800"/>
                        </a:spcAft>
                      </a:pPr>
                      <a:r>
                        <a:rPr lang="en-GB" sz="1200" b="1" u="sng"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Decision 3: </a:t>
                      </a:r>
                      <a:r>
                        <a:rPr lang="en-GB" sz="1200" b="1"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Should you save up food to take with you? </a:t>
                      </a:r>
                    </a:p>
                    <a:p>
                      <a:pPr>
                        <a:lnSpc>
                          <a:spcPct val="150000"/>
                        </a:lnSpc>
                        <a:spcBef>
                          <a:spcPts val="200"/>
                        </a:spcBef>
                        <a:spcAft>
                          <a:spcPts val="800"/>
                        </a:spcAft>
                      </a:pPr>
                      <a:r>
                        <a:rPr lang="en-GB" sz="1100" b="1" u="sng" dirty="0">
                          <a:solidFill>
                            <a:srgbClr val="00B050"/>
                          </a:solidFill>
                          <a:latin typeface="Century Gothic" panose="020B0502020202020204" pitchFamily="34" charset="0"/>
                          <a:ea typeface="Calibri" panose="020F0502020204030204" pitchFamily="34" charset="0"/>
                          <a:cs typeface="Times New Roman" panose="02020603050405020304" pitchFamily="18" charset="0"/>
                        </a:rPr>
                        <a:t>Advantage</a:t>
                      </a:r>
                      <a:r>
                        <a:rPr lang="en-GB" sz="1100"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 Food might be difficult to get along the way.</a:t>
                      </a:r>
                      <a:endParaRPr lang="en-GB" sz="1100" dirty="0">
                        <a:solidFill>
                          <a:srgbClr val="FFFFFF"/>
                        </a:solidFill>
                        <a:latin typeface="Century Gothic" panose="020B0502020202020204" pitchFamily="34" charset="0"/>
                        <a:ea typeface="Calibri" panose="020F0502020204030204" pitchFamily="34" charset="0"/>
                        <a:cs typeface="Times New Roman" panose="02020603050405020304" pitchFamily="18" charset="0"/>
                      </a:endParaRPr>
                    </a:p>
                    <a:p>
                      <a:pPr>
                        <a:lnSpc>
                          <a:spcPct val="150000"/>
                        </a:lnSpc>
                        <a:spcAft>
                          <a:spcPts val="800"/>
                        </a:spcAft>
                      </a:pPr>
                      <a:r>
                        <a:rPr lang="en-GB" sz="1100" b="1" u="sng"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Disadvantage</a:t>
                      </a:r>
                      <a:r>
                        <a:rPr lang="en-GB" sz="1100"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 It will be more to carry and may slow you down.</a:t>
                      </a:r>
                      <a:endParaRPr lang="en-GB" sz="1100" dirty="0">
                        <a:solidFill>
                          <a:srgbClr val="FFFFFF"/>
                        </a:solidFill>
                        <a:latin typeface="Century Gothic" panose="020B0502020202020204" pitchFamily="34" charset="0"/>
                        <a:ea typeface="Calibri" panose="020F0502020204030204" pitchFamily="34" charset="0"/>
                        <a:cs typeface="Times New Roman" panose="02020603050405020304" pitchFamily="18" charset="0"/>
                      </a:endParaRPr>
                    </a:p>
                    <a:p>
                      <a:endParaRPr lang="en-GB" sz="1100" dirty="0"/>
                    </a:p>
                  </a:txBody>
                  <a:tcPr>
                    <a:solidFill>
                      <a:srgbClr val="FFFF00"/>
                    </a:solidFill>
                  </a:tcPr>
                </a:tc>
                <a:extLst>
                  <a:ext uri="{0D108BD9-81ED-4DB2-BD59-A6C34878D82A}">
                    <a16:rowId xmlns:a16="http://schemas.microsoft.com/office/drawing/2014/main" val="217183374"/>
                  </a:ext>
                </a:extLst>
              </a:tr>
              <a:tr h="1241505">
                <a:tc>
                  <a:txBody>
                    <a:bodyPr/>
                    <a:lstStyle/>
                    <a:p>
                      <a:pPr>
                        <a:lnSpc>
                          <a:spcPct val="150000"/>
                        </a:lnSpc>
                        <a:spcBef>
                          <a:spcPts val="200"/>
                        </a:spcBef>
                        <a:spcAft>
                          <a:spcPts val="800"/>
                        </a:spcAft>
                      </a:pPr>
                      <a:r>
                        <a:rPr lang="en-GB" sz="1200" b="1" u="sng"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Decision 4: </a:t>
                      </a:r>
                      <a:r>
                        <a:rPr lang="en-GB" sz="1200" b="1"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Should you leave in summer or winter? </a:t>
                      </a:r>
                    </a:p>
                    <a:p>
                      <a:pPr>
                        <a:lnSpc>
                          <a:spcPct val="150000"/>
                        </a:lnSpc>
                        <a:spcBef>
                          <a:spcPts val="200"/>
                        </a:spcBef>
                        <a:spcAft>
                          <a:spcPts val="800"/>
                        </a:spcAft>
                      </a:pPr>
                      <a:r>
                        <a:rPr lang="en-GB" sz="1100" b="1" u="sng" dirty="0">
                          <a:solidFill>
                            <a:srgbClr val="00B050"/>
                          </a:solidFill>
                          <a:latin typeface="Century Gothic" panose="020B0502020202020204" pitchFamily="34" charset="0"/>
                          <a:ea typeface="Calibri" panose="020F0502020204030204" pitchFamily="34" charset="0"/>
                          <a:cs typeface="Times New Roman" panose="02020603050405020304" pitchFamily="18" charset="0"/>
                        </a:rPr>
                        <a:t>Advantage: </a:t>
                      </a:r>
                      <a:r>
                        <a:rPr lang="en-GB" sz="1100"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Summer is warmer. Winter allows you to cross ice-covered lakes.</a:t>
                      </a:r>
                      <a:endParaRPr lang="en-GB" sz="1100" dirty="0">
                        <a:solidFill>
                          <a:srgbClr val="FFFFFF"/>
                        </a:solidFill>
                        <a:latin typeface="Century Gothic" panose="020B0502020202020204" pitchFamily="34" charset="0"/>
                        <a:ea typeface="Calibri" panose="020F0502020204030204" pitchFamily="34" charset="0"/>
                        <a:cs typeface="Times New Roman" panose="02020603050405020304" pitchFamily="18" charset="0"/>
                      </a:endParaRPr>
                    </a:p>
                    <a:p>
                      <a:pPr>
                        <a:lnSpc>
                          <a:spcPct val="150000"/>
                        </a:lnSpc>
                        <a:spcAft>
                          <a:spcPts val="800"/>
                        </a:spcAft>
                      </a:pPr>
                      <a:r>
                        <a:rPr lang="en-GB" sz="1100" b="1" u="sng"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Disadvantage</a:t>
                      </a:r>
                      <a:r>
                        <a:rPr lang="en-GB" sz="1100"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 Summer days are longer and there are more people about. Winter is cold and there is less food in the woods and fields</a:t>
                      </a:r>
                      <a:endParaRPr lang="en-GB" sz="1100" dirty="0">
                        <a:solidFill>
                          <a:srgbClr val="FFFFFF"/>
                        </a:solidFill>
                        <a:latin typeface="Century Gothic" panose="020B0502020202020204" pitchFamily="34" charset="0"/>
                        <a:ea typeface="Calibri" panose="020F0502020204030204" pitchFamily="34" charset="0"/>
                        <a:cs typeface="Times New Roman" panose="02020603050405020304" pitchFamily="18" charset="0"/>
                      </a:endParaRPr>
                    </a:p>
                    <a:p>
                      <a:endParaRPr lang="en-GB" sz="1100" dirty="0"/>
                    </a:p>
                  </a:txBody>
                  <a:tcPr>
                    <a:solidFill>
                      <a:srgbClr val="FFFF00"/>
                    </a:solidFill>
                  </a:tcPr>
                </a:tc>
                <a:tc>
                  <a:txBody>
                    <a:bodyPr/>
                    <a:lstStyle/>
                    <a:p>
                      <a:pPr>
                        <a:lnSpc>
                          <a:spcPct val="150000"/>
                        </a:lnSpc>
                        <a:spcAft>
                          <a:spcPts val="800"/>
                        </a:spcAft>
                      </a:pPr>
                      <a:r>
                        <a:rPr lang="en-GB" sz="1200" b="1" u="sng"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Decision 5: </a:t>
                      </a:r>
                      <a:r>
                        <a:rPr lang="en-GB" sz="1200" b="1"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You have left the plantation and you are following the riverbank north. Should you travel at night?</a:t>
                      </a:r>
                      <a:endParaRPr lang="en-GB" sz="1200" b="1" dirty="0">
                        <a:solidFill>
                          <a:srgbClr val="FFFFFF"/>
                        </a:solidFill>
                        <a:latin typeface="Century Gothic" panose="020B0502020202020204" pitchFamily="34" charset="0"/>
                        <a:ea typeface="Calibri" panose="020F0502020204030204" pitchFamily="34" charset="0"/>
                        <a:cs typeface="Times New Roman" panose="02020603050405020304" pitchFamily="18" charset="0"/>
                      </a:endParaRPr>
                    </a:p>
                    <a:p>
                      <a:pPr>
                        <a:lnSpc>
                          <a:spcPct val="150000"/>
                        </a:lnSpc>
                        <a:spcAft>
                          <a:spcPts val="800"/>
                        </a:spcAft>
                      </a:pPr>
                      <a:r>
                        <a:rPr lang="en-GB" sz="1100" b="1" u="sng" dirty="0">
                          <a:solidFill>
                            <a:srgbClr val="00B050"/>
                          </a:solidFill>
                          <a:latin typeface="Century Gothic" panose="020B0502020202020204" pitchFamily="34" charset="0"/>
                          <a:ea typeface="Calibri" panose="020F0502020204030204" pitchFamily="34" charset="0"/>
                          <a:cs typeface="Times New Roman" panose="02020603050405020304" pitchFamily="18" charset="0"/>
                        </a:rPr>
                        <a:t>Advantage</a:t>
                      </a:r>
                      <a:r>
                        <a:rPr lang="en-GB" sz="1100"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 You will be able to follow the North Star to help you get to the North.</a:t>
                      </a:r>
                      <a:endParaRPr lang="en-GB" sz="1100" dirty="0">
                        <a:solidFill>
                          <a:srgbClr val="FFFFFF"/>
                        </a:solidFill>
                        <a:latin typeface="Century Gothic" panose="020B0502020202020204" pitchFamily="34" charset="0"/>
                        <a:ea typeface="Calibri" panose="020F0502020204030204" pitchFamily="34" charset="0"/>
                        <a:cs typeface="Times New Roman" panose="02020603050405020304" pitchFamily="18" charset="0"/>
                      </a:endParaRPr>
                    </a:p>
                    <a:p>
                      <a:pPr>
                        <a:lnSpc>
                          <a:spcPct val="150000"/>
                        </a:lnSpc>
                        <a:spcAft>
                          <a:spcPts val="800"/>
                        </a:spcAft>
                      </a:pPr>
                      <a:r>
                        <a:rPr lang="en-GB" sz="1100" b="1" u="sng"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Disadvantage</a:t>
                      </a:r>
                      <a:r>
                        <a:rPr lang="en-GB" sz="1100"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 It will be difficult to find the signs written on trees to help runaway slaves.</a:t>
                      </a:r>
                      <a:endParaRPr lang="en-GB" sz="1100" dirty="0">
                        <a:solidFill>
                          <a:srgbClr val="FFFFFF"/>
                        </a:solidFill>
                        <a:latin typeface="Century Gothic" panose="020B0502020202020204" pitchFamily="34" charset="0"/>
                        <a:ea typeface="Calibri" panose="020F0502020204030204" pitchFamily="34" charset="0"/>
                        <a:cs typeface="Times New Roman" panose="02020603050405020304" pitchFamily="18" charset="0"/>
                      </a:endParaRPr>
                    </a:p>
                    <a:p>
                      <a:endParaRPr lang="en-GB" sz="1100" dirty="0"/>
                    </a:p>
                  </a:txBody>
                  <a:tcPr>
                    <a:solidFill>
                      <a:srgbClr val="FFFF00"/>
                    </a:solidFill>
                  </a:tcPr>
                </a:tc>
                <a:tc>
                  <a:txBody>
                    <a:bodyPr/>
                    <a:lstStyle/>
                    <a:p>
                      <a:pPr>
                        <a:lnSpc>
                          <a:spcPct val="150000"/>
                        </a:lnSpc>
                        <a:spcAft>
                          <a:spcPts val="800"/>
                        </a:spcAft>
                      </a:pPr>
                      <a:r>
                        <a:rPr lang="en-GB" sz="1200" b="1" u="sng"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Decision 6: </a:t>
                      </a:r>
                      <a:r>
                        <a:rPr lang="en-GB" sz="1200" b="1"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Should you steal food from people's houses? </a:t>
                      </a:r>
                    </a:p>
                    <a:p>
                      <a:pPr>
                        <a:lnSpc>
                          <a:spcPct val="150000"/>
                        </a:lnSpc>
                        <a:spcAft>
                          <a:spcPts val="800"/>
                        </a:spcAft>
                      </a:pPr>
                      <a:r>
                        <a:rPr lang="en-GB" sz="1100" b="1" u="sng" dirty="0">
                          <a:solidFill>
                            <a:srgbClr val="00B050"/>
                          </a:solidFill>
                          <a:latin typeface="Century Gothic" panose="020B0502020202020204" pitchFamily="34" charset="0"/>
                          <a:ea typeface="Calibri" panose="020F0502020204030204" pitchFamily="34" charset="0"/>
                          <a:cs typeface="Times New Roman" panose="02020603050405020304" pitchFamily="18" charset="0"/>
                        </a:rPr>
                        <a:t>Advantage</a:t>
                      </a:r>
                      <a:r>
                        <a:rPr lang="en-GB" sz="1100"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 It will give you strength to travel.</a:t>
                      </a:r>
                      <a:endParaRPr lang="en-GB" sz="1100" dirty="0">
                        <a:solidFill>
                          <a:srgbClr val="FFFFFF"/>
                        </a:solidFill>
                        <a:latin typeface="Century Gothic" panose="020B0502020202020204" pitchFamily="34" charset="0"/>
                        <a:ea typeface="Calibri" panose="020F0502020204030204" pitchFamily="34" charset="0"/>
                        <a:cs typeface="Times New Roman" panose="02020603050405020304" pitchFamily="18" charset="0"/>
                      </a:endParaRPr>
                    </a:p>
                    <a:p>
                      <a:pPr>
                        <a:lnSpc>
                          <a:spcPct val="150000"/>
                        </a:lnSpc>
                        <a:spcAft>
                          <a:spcPts val="800"/>
                        </a:spcAft>
                      </a:pPr>
                      <a:r>
                        <a:rPr lang="en-GB" sz="1100" b="1" u="sng"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Disadvantage</a:t>
                      </a:r>
                      <a:r>
                        <a:rPr lang="en-GB" sz="1100"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 It is a crime and you risk being caught.</a:t>
                      </a:r>
                      <a:endParaRPr lang="en-GB" sz="1100" dirty="0">
                        <a:solidFill>
                          <a:srgbClr val="FFFFFF"/>
                        </a:solidFill>
                        <a:latin typeface="Century Gothic" panose="020B0502020202020204" pitchFamily="34" charset="0"/>
                        <a:ea typeface="Calibri" panose="020F0502020204030204" pitchFamily="34" charset="0"/>
                        <a:cs typeface="Times New Roman" panose="02020603050405020304" pitchFamily="18" charset="0"/>
                      </a:endParaRPr>
                    </a:p>
                    <a:p>
                      <a:endParaRPr lang="en-GB" sz="1100" dirty="0"/>
                    </a:p>
                  </a:txBody>
                  <a:tcPr>
                    <a:solidFill>
                      <a:srgbClr val="FFFF00"/>
                    </a:solidFill>
                  </a:tcPr>
                </a:tc>
                <a:extLst>
                  <a:ext uri="{0D108BD9-81ED-4DB2-BD59-A6C34878D82A}">
                    <a16:rowId xmlns:a16="http://schemas.microsoft.com/office/drawing/2014/main" val="2141539106"/>
                  </a:ext>
                </a:extLst>
              </a:tr>
              <a:tr h="1241505">
                <a:tc>
                  <a:txBody>
                    <a:bodyPr/>
                    <a:lstStyle/>
                    <a:p>
                      <a:pPr>
                        <a:lnSpc>
                          <a:spcPct val="150000"/>
                        </a:lnSpc>
                        <a:spcAft>
                          <a:spcPts val="800"/>
                        </a:spcAft>
                      </a:pPr>
                      <a:r>
                        <a:rPr lang="en-GB" sz="1200" b="1" u="sng"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Decision 7: </a:t>
                      </a:r>
                      <a:r>
                        <a:rPr lang="en-GB" sz="1200" b="1"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Should you stay in churches? </a:t>
                      </a:r>
                      <a:endParaRPr lang="en-GB" sz="1200" b="1" dirty="0">
                        <a:solidFill>
                          <a:srgbClr val="FFFFFF"/>
                        </a:solidFill>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b="1" u="sng" dirty="0">
                          <a:solidFill>
                            <a:srgbClr val="00B050"/>
                          </a:solidFill>
                          <a:latin typeface="Century Gothic" panose="020B0502020202020204" pitchFamily="34" charset="0"/>
                          <a:ea typeface="Calibri" panose="020F0502020204030204" pitchFamily="34" charset="0"/>
                          <a:cs typeface="Times New Roman" panose="02020603050405020304" pitchFamily="18" charset="0"/>
                        </a:rPr>
                        <a:t>Advantage</a:t>
                      </a:r>
                      <a:r>
                        <a:rPr lang="en-GB" sz="1100"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 Many religious groups are against slavery and help runaways.</a:t>
                      </a:r>
                      <a:endParaRPr lang="en-GB" sz="1100" dirty="0">
                        <a:solidFill>
                          <a:srgbClr val="FFFFFF"/>
                        </a:solidFill>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b="1" u="sng"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Disadvantage</a:t>
                      </a:r>
                      <a:r>
                        <a:rPr lang="en-GB" sz="1100"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 Churches are the centre of every community and someone might report you</a:t>
                      </a:r>
                      <a:endParaRPr lang="en-GB" sz="1100" dirty="0"/>
                    </a:p>
                    <a:p>
                      <a:endParaRPr lang="en-GB" sz="1000" dirty="0"/>
                    </a:p>
                  </a:txBody>
                  <a:tcPr>
                    <a:solidFill>
                      <a:srgbClr val="FFFF00"/>
                    </a:solidFill>
                  </a:tcPr>
                </a:tc>
                <a:tc gridSpan="2">
                  <a:txBody>
                    <a:bodyPr/>
                    <a:lstStyle/>
                    <a:p>
                      <a:r>
                        <a:rPr lang="en-GB" sz="2000" b="1" u="sng" dirty="0"/>
                        <a:t>Task:</a:t>
                      </a:r>
                      <a:r>
                        <a:rPr lang="en-GB" sz="2000" b="0" u="none" dirty="0"/>
                        <a:t> Imagine you are a slave who is planning to escape the plantation.</a:t>
                      </a:r>
                    </a:p>
                    <a:p>
                      <a:r>
                        <a:rPr lang="en-GB" sz="2000" b="0" u="none" dirty="0"/>
                        <a:t>Look at the decisions.</a:t>
                      </a:r>
                    </a:p>
                    <a:p>
                      <a:r>
                        <a:rPr lang="en-GB" sz="2000" b="0" u="none" dirty="0"/>
                        <a:t>For each one – make you choice and then write down why you have made each decision.</a:t>
                      </a:r>
                      <a:endParaRPr lang="en-GB" sz="2000" b="1" u="sng" dirty="0"/>
                    </a:p>
                  </a:txBody>
                  <a:tcPr>
                    <a:solidFill>
                      <a:srgbClr val="FFC000"/>
                    </a:solidFill>
                  </a:tcPr>
                </a:tc>
                <a:tc hMerge="1">
                  <a:txBody>
                    <a:bodyPr/>
                    <a:lstStyle/>
                    <a:p>
                      <a:pPr>
                        <a:lnSpc>
                          <a:spcPct val="150000"/>
                        </a:lnSpc>
                        <a:spcAft>
                          <a:spcPts val="800"/>
                        </a:spcAft>
                      </a:pPr>
                      <a:endParaRPr lang="en-GB" sz="1000" dirty="0"/>
                    </a:p>
                  </a:txBody>
                  <a:tcPr/>
                </a:tc>
                <a:extLst>
                  <a:ext uri="{0D108BD9-81ED-4DB2-BD59-A6C34878D82A}">
                    <a16:rowId xmlns:a16="http://schemas.microsoft.com/office/drawing/2014/main" val="2224998646"/>
                  </a:ext>
                </a:extLst>
              </a:tr>
            </a:tbl>
          </a:graphicData>
        </a:graphic>
      </p:graphicFrame>
      <p:pic>
        <p:nvPicPr>
          <p:cNvPr id="2" name="Picture 1">
            <a:hlinkClick r:id="rId2" action="ppaction://hlinksldjump"/>
            <a:extLst>
              <a:ext uri="{FF2B5EF4-FFF2-40B4-BE49-F238E27FC236}">
                <a16:creationId xmlns:a16="http://schemas.microsoft.com/office/drawing/2014/main" id="{29632D76-E433-4174-9EBB-38C02FF3B5FC}"/>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3" name="TextBox 2">
            <a:extLst>
              <a:ext uri="{FF2B5EF4-FFF2-40B4-BE49-F238E27FC236}">
                <a16:creationId xmlns:a16="http://schemas.microsoft.com/office/drawing/2014/main" id="{8D73F96E-DB61-458E-8AFC-D52EE0FE09CA}"/>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4" name="TextBox 3">
            <a:extLst>
              <a:ext uri="{FF2B5EF4-FFF2-40B4-BE49-F238E27FC236}">
                <a16:creationId xmlns:a16="http://schemas.microsoft.com/office/drawing/2014/main" id="{7E76B645-6766-4A7F-80CE-E108F8F18244}"/>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9</a:t>
            </a:r>
          </a:p>
        </p:txBody>
      </p:sp>
      <p:sp>
        <p:nvSpPr>
          <p:cNvPr id="6" name="Rectangle 5">
            <a:extLst>
              <a:ext uri="{FF2B5EF4-FFF2-40B4-BE49-F238E27FC236}">
                <a16:creationId xmlns:a16="http://schemas.microsoft.com/office/drawing/2014/main" id="{D6BFEF41-013C-476C-827C-89214DF28D1F}"/>
              </a:ext>
            </a:extLst>
          </p:cNvPr>
          <p:cNvSpPr/>
          <p:nvPr/>
        </p:nvSpPr>
        <p:spPr>
          <a:xfrm>
            <a:off x="5532580" y="168525"/>
            <a:ext cx="8737600" cy="293863"/>
          </a:xfrm>
          <a:prstGeom prst="rect">
            <a:avLst/>
          </a:prstGeom>
        </p:spPr>
        <p:txBody>
          <a:bodyPr wrap="square">
            <a:spAutoFit/>
          </a:bodyPr>
          <a:lstStyle/>
          <a:p>
            <a:pPr>
              <a:lnSpc>
                <a:spcPct val="150000"/>
              </a:lnSpc>
              <a:spcAft>
                <a:spcPts val="800"/>
              </a:spcAft>
            </a:pPr>
            <a:r>
              <a:rPr lang="en-GB" sz="1000"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a:t>
            </a:r>
            <a:endParaRPr lang="en-GB" sz="1000" dirty="0">
              <a:solidFill>
                <a:srgbClr val="FFFFFF"/>
              </a:solidFill>
              <a:latin typeface="Century Gothic" panose="020B0502020202020204" pitchFamily="34" charset="0"/>
              <a:ea typeface="Calibri" panose="020F0502020204030204" pitchFamily="34" charset="0"/>
              <a:cs typeface="Times New Roman" panose="02020603050405020304" pitchFamily="18" charset="0"/>
            </a:endParaRPr>
          </a:p>
        </p:txBody>
      </p:sp>
      <p:pic>
        <p:nvPicPr>
          <p:cNvPr id="9" name="Picture 8">
            <a:extLst>
              <a:ext uri="{FF2B5EF4-FFF2-40B4-BE49-F238E27FC236}">
                <a16:creationId xmlns:a16="http://schemas.microsoft.com/office/drawing/2014/main" id="{4B92C770-AB30-419C-9DA5-378C6792591A}"/>
              </a:ext>
            </a:extLst>
          </p:cNvPr>
          <p:cNvPicPr/>
          <p:nvPr/>
        </p:nvPicPr>
        <p:blipFill rotWithShape="1">
          <a:blip r:embed="rId5">
            <a:extLst>
              <a:ext uri="{28A0092B-C50C-407E-A947-70E740481C1C}">
                <a14:useLocalDpi xmlns:a14="http://schemas.microsoft.com/office/drawing/2010/main" val="0"/>
              </a:ext>
            </a:extLst>
          </a:blip>
          <a:srcRect l="20751" t="54076" r="74442" b="36831"/>
          <a:stretch/>
        </p:blipFill>
        <p:spPr bwMode="auto">
          <a:xfrm>
            <a:off x="1527080" y="203200"/>
            <a:ext cx="447675" cy="47561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818346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2" action="ppaction://hlinksldjump"/>
            <a:extLst>
              <a:ext uri="{FF2B5EF4-FFF2-40B4-BE49-F238E27FC236}">
                <a16:creationId xmlns:a16="http://schemas.microsoft.com/office/drawing/2014/main" id="{ACE33A5A-5B3D-4112-8986-F6A42795D799}"/>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3" name="TextBox 2">
            <a:extLst>
              <a:ext uri="{FF2B5EF4-FFF2-40B4-BE49-F238E27FC236}">
                <a16:creationId xmlns:a16="http://schemas.microsoft.com/office/drawing/2014/main" id="{AFF2D7D0-C227-4A5C-BFF9-A063CE39FEDB}"/>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4" name="TextBox 3">
            <a:extLst>
              <a:ext uri="{FF2B5EF4-FFF2-40B4-BE49-F238E27FC236}">
                <a16:creationId xmlns:a16="http://schemas.microsoft.com/office/drawing/2014/main" id="{F072F1D2-EAC4-4424-8D45-93C1FE1F2094}"/>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10</a:t>
            </a:r>
          </a:p>
        </p:txBody>
      </p:sp>
      <p:sp>
        <p:nvSpPr>
          <p:cNvPr id="5" name="Rectangle 4">
            <a:extLst>
              <a:ext uri="{FF2B5EF4-FFF2-40B4-BE49-F238E27FC236}">
                <a16:creationId xmlns:a16="http://schemas.microsoft.com/office/drawing/2014/main" id="{E01AE7BD-CBD0-4A4B-8416-387D4ECFC258}"/>
              </a:ext>
            </a:extLst>
          </p:cNvPr>
          <p:cNvSpPr/>
          <p:nvPr/>
        </p:nvSpPr>
        <p:spPr>
          <a:xfrm>
            <a:off x="320591" y="779011"/>
            <a:ext cx="5057654" cy="6061788"/>
          </a:xfrm>
          <a:prstGeom prst="rect">
            <a:avLst/>
          </a:prstGeom>
          <a:solidFill>
            <a:srgbClr val="FFC000"/>
          </a:solidFill>
          <a:ln w="38100">
            <a:solidFill>
              <a:schemeClr val="tx1"/>
            </a:solidFill>
          </a:ln>
        </p:spPr>
        <p:txBody>
          <a:bodyPr wrap="square">
            <a:spAutoFit/>
          </a:bodyPr>
          <a:lstStyle/>
          <a:p>
            <a:pPr algn="just">
              <a:lnSpc>
                <a:spcPct val="150000"/>
              </a:lnSpc>
              <a:spcAft>
                <a:spcPts val="800"/>
              </a:spcAft>
            </a:pPr>
            <a:r>
              <a:rPr lang="en-GB" sz="1100" dirty="0">
                <a:latin typeface="Century Gothic" panose="020B0502020202020204" pitchFamily="34" charset="0"/>
                <a:ea typeface="Calibri" panose="020F0502020204030204" pitchFamily="34" charset="0"/>
                <a:cs typeface="Times New Roman" panose="02020603050405020304" pitchFamily="18" charset="0"/>
              </a:rPr>
              <a:t>Not all slaves were willing to accept their new lives.  There are many accounts of slaves attempting to resist their owners.  </a:t>
            </a:r>
          </a:p>
          <a:p>
            <a:pPr algn="just">
              <a:lnSpc>
                <a:spcPct val="150000"/>
              </a:lnSpc>
              <a:spcAft>
                <a:spcPts val="800"/>
              </a:spcAft>
            </a:pPr>
            <a:r>
              <a:rPr lang="en-GB" sz="1100" b="1" u="sng" dirty="0">
                <a:latin typeface="Century Gothic" panose="020B0502020202020204" pitchFamily="34" charset="0"/>
                <a:ea typeface="Calibri" panose="020F0502020204030204" pitchFamily="34" charset="0"/>
                <a:cs typeface="Times New Roman" panose="02020603050405020304" pitchFamily="18" charset="0"/>
              </a:rPr>
              <a:t>Passive resistance didn’t hurt anyone physically and was hard to prove. It included; </a:t>
            </a:r>
            <a:endParaRPr lang="en-GB" sz="1100" dirty="0">
              <a:latin typeface="Century Gothic" panose="020B0502020202020204" pitchFamily="34" charset="0"/>
              <a:ea typeface="Calibri" panose="020F0502020204030204" pitchFamily="34" charset="0"/>
              <a:cs typeface="Times New Roman" panose="02020603050405020304" pitchFamily="18" charset="0"/>
            </a:endParaRPr>
          </a:p>
          <a:p>
            <a:pPr marL="171450" indent="-171450" algn="just">
              <a:lnSpc>
                <a:spcPct val="150000"/>
              </a:lnSpc>
              <a:spcAft>
                <a:spcPts val="800"/>
              </a:spcAft>
            </a:pPr>
            <a:r>
              <a:rPr lang="en-GB" sz="1100" dirty="0">
                <a:latin typeface="Century Gothic" panose="020B0502020202020204" pitchFamily="34" charset="0"/>
                <a:ea typeface="Calibri" panose="020F0502020204030204" pitchFamily="34" charset="0"/>
                <a:cs typeface="Times New Roman" panose="02020603050405020304" pitchFamily="18" charset="0"/>
                <a:sym typeface="Symbol" panose="05050102010706020507" pitchFamily="18" charset="2"/>
              </a:rPr>
              <a:t></a:t>
            </a:r>
            <a:r>
              <a:rPr lang="en-GB" sz="1100" dirty="0">
                <a:latin typeface="Century Gothic" panose="020B0502020202020204" pitchFamily="34" charset="0"/>
                <a:ea typeface="Calibri" panose="020F0502020204030204" pitchFamily="34" charset="0"/>
                <a:cs typeface="Times New Roman" panose="02020603050405020304" pitchFamily="18" charset="0"/>
              </a:rPr>
              <a:t>	take a long time to do things</a:t>
            </a:r>
          </a:p>
          <a:p>
            <a:pPr marL="171450" indent="-171450" algn="just">
              <a:lnSpc>
                <a:spcPct val="150000"/>
              </a:lnSpc>
              <a:spcAft>
                <a:spcPts val="800"/>
              </a:spcAft>
            </a:pPr>
            <a:r>
              <a:rPr lang="en-GB" sz="1100" dirty="0">
                <a:latin typeface="Century Gothic" panose="020B0502020202020204" pitchFamily="34" charset="0"/>
                <a:ea typeface="Calibri" panose="020F0502020204030204" pitchFamily="34" charset="0"/>
                <a:cs typeface="Times New Roman" panose="02020603050405020304" pitchFamily="18" charset="0"/>
                <a:sym typeface="Symbol" panose="05050102010706020507" pitchFamily="18" charset="2"/>
              </a:rPr>
              <a:t></a:t>
            </a:r>
            <a:r>
              <a:rPr lang="en-GB" sz="1100" dirty="0">
                <a:latin typeface="Century Gothic" panose="020B0502020202020204" pitchFamily="34" charset="0"/>
                <a:ea typeface="Calibri" panose="020F0502020204030204" pitchFamily="34" charset="0"/>
                <a:cs typeface="Times New Roman" panose="02020603050405020304" pitchFamily="18" charset="0"/>
              </a:rPr>
              <a:t>	pretend to be slow to understand</a:t>
            </a:r>
          </a:p>
          <a:p>
            <a:pPr marL="171450" indent="-171450" algn="just">
              <a:lnSpc>
                <a:spcPct val="150000"/>
              </a:lnSpc>
              <a:spcAft>
                <a:spcPts val="800"/>
              </a:spcAft>
            </a:pPr>
            <a:r>
              <a:rPr lang="en-GB" sz="1100" dirty="0">
                <a:latin typeface="Century Gothic" panose="020B0502020202020204" pitchFamily="34" charset="0"/>
                <a:ea typeface="Calibri" panose="020F0502020204030204" pitchFamily="34" charset="0"/>
                <a:cs typeface="Times New Roman" panose="02020603050405020304" pitchFamily="18" charset="0"/>
                <a:sym typeface="Symbol" panose="05050102010706020507" pitchFamily="18" charset="2"/>
              </a:rPr>
              <a:t></a:t>
            </a:r>
            <a:r>
              <a:rPr lang="en-GB" sz="1100" dirty="0">
                <a:latin typeface="Century Gothic" panose="020B0502020202020204" pitchFamily="34" charset="0"/>
                <a:ea typeface="Calibri" panose="020F0502020204030204" pitchFamily="34" charset="0"/>
                <a:cs typeface="Times New Roman" panose="02020603050405020304" pitchFamily="18" charset="0"/>
              </a:rPr>
              <a:t>	do the same thing more than once</a:t>
            </a:r>
          </a:p>
          <a:p>
            <a:pPr marL="171450" indent="-171450" algn="just">
              <a:lnSpc>
                <a:spcPct val="150000"/>
              </a:lnSpc>
              <a:spcAft>
                <a:spcPts val="800"/>
              </a:spcAft>
            </a:pPr>
            <a:r>
              <a:rPr lang="en-GB" sz="1100" dirty="0">
                <a:latin typeface="Century Gothic" panose="020B0502020202020204" pitchFamily="34" charset="0"/>
                <a:ea typeface="Calibri" panose="020F0502020204030204" pitchFamily="34" charset="0"/>
                <a:cs typeface="Times New Roman" panose="02020603050405020304" pitchFamily="18" charset="0"/>
                <a:sym typeface="Symbol" panose="05050102010706020507" pitchFamily="18" charset="2"/>
              </a:rPr>
              <a:t></a:t>
            </a:r>
            <a:r>
              <a:rPr lang="en-GB" sz="1100" dirty="0">
                <a:latin typeface="Century Gothic" panose="020B0502020202020204" pitchFamily="34" charset="0"/>
                <a:ea typeface="Calibri" panose="020F0502020204030204" pitchFamily="34" charset="0"/>
                <a:cs typeface="Times New Roman" panose="02020603050405020304" pitchFamily="18" charset="0"/>
              </a:rPr>
              <a:t>	deliberately make a bad job of something</a:t>
            </a:r>
          </a:p>
          <a:p>
            <a:pPr marL="171450" indent="-171450" algn="just">
              <a:lnSpc>
                <a:spcPct val="150000"/>
              </a:lnSpc>
              <a:spcAft>
                <a:spcPts val="800"/>
              </a:spcAft>
            </a:pPr>
            <a:r>
              <a:rPr lang="en-GB" sz="1100" dirty="0">
                <a:latin typeface="Century Gothic" panose="020B0502020202020204" pitchFamily="34" charset="0"/>
                <a:ea typeface="Calibri" panose="020F0502020204030204" pitchFamily="34" charset="0"/>
                <a:cs typeface="Times New Roman" panose="02020603050405020304" pitchFamily="18" charset="0"/>
                <a:sym typeface="Symbol" panose="05050102010706020507" pitchFamily="18" charset="2"/>
              </a:rPr>
              <a:t></a:t>
            </a:r>
            <a:r>
              <a:rPr lang="en-GB" sz="1100" dirty="0">
                <a:latin typeface="Century Gothic" panose="020B0502020202020204" pitchFamily="34" charset="0"/>
                <a:ea typeface="Calibri" panose="020F0502020204030204" pitchFamily="34" charset="0"/>
                <a:cs typeface="Times New Roman" panose="02020603050405020304" pitchFamily="18" charset="0"/>
              </a:rPr>
              <a:t>	deliberately lose tools.</a:t>
            </a:r>
          </a:p>
          <a:p>
            <a:pPr algn="just">
              <a:lnSpc>
                <a:spcPct val="150000"/>
              </a:lnSpc>
              <a:spcAft>
                <a:spcPts val="800"/>
              </a:spcAft>
            </a:pPr>
            <a:r>
              <a:rPr lang="en-GB" sz="1100" dirty="0">
                <a:latin typeface="Century Gothic" panose="020B0502020202020204" pitchFamily="34" charset="0"/>
                <a:ea typeface="Calibri" panose="020F0502020204030204" pitchFamily="34" charset="0"/>
                <a:cs typeface="Times New Roman" panose="02020603050405020304" pitchFamily="18" charset="0"/>
              </a:rPr>
              <a:t>This could have a powerful effect because it could reduce profits.</a:t>
            </a:r>
          </a:p>
          <a:p>
            <a:pPr>
              <a:lnSpc>
                <a:spcPct val="150000"/>
              </a:lnSpc>
              <a:spcAft>
                <a:spcPts val="800"/>
              </a:spcAft>
            </a:pPr>
            <a:r>
              <a:rPr lang="en-GB" sz="1100" b="1" u="sng" dirty="0">
                <a:latin typeface="Century Gothic" panose="020B0502020202020204" pitchFamily="34" charset="0"/>
                <a:ea typeface="Calibri" panose="020F0502020204030204" pitchFamily="34" charset="0"/>
                <a:cs typeface="Times New Roman" panose="02020603050405020304" pitchFamily="18" charset="0"/>
              </a:rPr>
              <a:t>Violent resistance:</a:t>
            </a:r>
            <a:endParaRPr lang="en-GB" sz="1100" dirty="0">
              <a:latin typeface="Century Gothic" panose="020B050202020202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n-GB" sz="1100" dirty="0">
                <a:latin typeface="Century Gothic" panose="020B0502020202020204" pitchFamily="34" charset="0"/>
                <a:ea typeface="Calibri" panose="020F0502020204030204" pitchFamily="34" charset="0"/>
                <a:cs typeface="Times New Roman" panose="02020603050405020304" pitchFamily="18" charset="0"/>
              </a:rPr>
              <a:t>This could mean stealing weapons and using them against the owner.  Sometimes runaway slaves organised attacks on the owner’s home and burned the crops.  It could also mean organising a revolt. In 1791, a revolt started on the island of St Dominique in the West indies.  The slaves, led by a man called </a:t>
            </a:r>
            <a:r>
              <a:rPr lang="en-GB" sz="1100" dirty="0" err="1">
                <a:latin typeface="Century Gothic" panose="020B0502020202020204" pitchFamily="34" charset="0"/>
                <a:ea typeface="Calibri" panose="020F0502020204030204" pitchFamily="34" charset="0"/>
                <a:cs typeface="Times New Roman" panose="02020603050405020304" pitchFamily="18" charset="0"/>
              </a:rPr>
              <a:t>Toussant</a:t>
            </a:r>
            <a:r>
              <a:rPr lang="en-GB" sz="1100" dirty="0">
                <a:latin typeface="Century Gothic" panose="020B0502020202020204" pitchFamily="34" charset="0"/>
                <a:ea typeface="Calibri" panose="020F0502020204030204" pitchFamily="34" charset="0"/>
                <a:cs typeface="Times New Roman" panose="02020603050405020304" pitchFamily="18" charset="0"/>
              </a:rPr>
              <a:t> </a:t>
            </a:r>
            <a:r>
              <a:rPr lang="en-GB" sz="1100" dirty="0" err="1">
                <a:latin typeface="Century Gothic" panose="020B0502020202020204" pitchFamily="34" charset="0"/>
                <a:ea typeface="Calibri" panose="020F0502020204030204" pitchFamily="34" charset="0"/>
                <a:cs typeface="Times New Roman" panose="02020603050405020304" pitchFamily="18" charset="0"/>
              </a:rPr>
              <a:t>L’Ouveture</a:t>
            </a:r>
            <a:r>
              <a:rPr lang="en-GB" sz="1100" dirty="0">
                <a:latin typeface="Century Gothic" panose="020B0502020202020204" pitchFamily="34" charset="0"/>
                <a:ea typeface="Calibri" panose="020F0502020204030204" pitchFamily="34" charset="0"/>
                <a:cs typeface="Times New Roman" panose="02020603050405020304" pitchFamily="18" charset="0"/>
              </a:rPr>
              <a:t>, set fire to the sugar cane fields and murdered their white masters.  First they defeated British troops sent to sort out the trouble … and then a French army.  In 1800 the free slaves renamed their island.  They called it Haiti and it was the first island run by former slaves.</a:t>
            </a:r>
          </a:p>
        </p:txBody>
      </p:sp>
      <p:graphicFrame>
        <p:nvGraphicFramePr>
          <p:cNvPr id="7" name="Table 6">
            <a:extLst>
              <a:ext uri="{FF2B5EF4-FFF2-40B4-BE49-F238E27FC236}">
                <a16:creationId xmlns:a16="http://schemas.microsoft.com/office/drawing/2014/main" id="{5F0F0156-4F9B-46E7-AECF-F9C61EC9872C}"/>
              </a:ext>
            </a:extLst>
          </p:cNvPr>
          <p:cNvGraphicFramePr>
            <a:graphicFrameLocks noGrp="1"/>
          </p:cNvGraphicFramePr>
          <p:nvPr>
            <p:extLst>
              <p:ext uri="{D42A27DB-BD31-4B8C-83A1-F6EECF244321}">
                <p14:modId xmlns:p14="http://schemas.microsoft.com/office/powerpoint/2010/main" val="1126156524"/>
              </p:ext>
            </p:extLst>
          </p:nvPr>
        </p:nvGraphicFramePr>
        <p:xfrm>
          <a:off x="6406164" y="241463"/>
          <a:ext cx="5457203" cy="5590922"/>
        </p:xfrm>
        <a:graphic>
          <a:graphicData uri="http://schemas.openxmlformats.org/drawingml/2006/table">
            <a:tbl>
              <a:tblPr>
                <a:tableStyleId>{5C22544A-7EE6-4342-B048-85BDC9FD1C3A}</a:tableStyleId>
              </a:tblPr>
              <a:tblGrid>
                <a:gridCol w="1810404">
                  <a:extLst>
                    <a:ext uri="{9D8B030D-6E8A-4147-A177-3AD203B41FA5}">
                      <a16:colId xmlns:a16="http://schemas.microsoft.com/office/drawing/2014/main" val="1585951610"/>
                    </a:ext>
                  </a:extLst>
                </a:gridCol>
                <a:gridCol w="1571954">
                  <a:extLst>
                    <a:ext uri="{9D8B030D-6E8A-4147-A177-3AD203B41FA5}">
                      <a16:colId xmlns:a16="http://schemas.microsoft.com/office/drawing/2014/main" val="127587257"/>
                    </a:ext>
                  </a:extLst>
                </a:gridCol>
                <a:gridCol w="2074845">
                  <a:extLst>
                    <a:ext uri="{9D8B030D-6E8A-4147-A177-3AD203B41FA5}">
                      <a16:colId xmlns:a16="http://schemas.microsoft.com/office/drawing/2014/main" val="3452063235"/>
                    </a:ext>
                  </a:extLst>
                </a:gridCol>
              </a:tblGrid>
              <a:tr h="991616">
                <a:tc rowSpan="2">
                  <a:txBody>
                    <a:bodyPr/>
                    <a:lstStyle/>
                    <a:p>
                      <a:pPr marL="54610" marR="48895" algn="ctr">
                        <a:lnSpc>
                          <a:spcPct val="107000"/>
                        </a:lnSpc>
                        <a:spcAft>
                          <a:spcPts val="800"/>
                        </a:spcAft>
                      </a:pPr>
                      <a:r>
                        <a:rPr lang="en-GB" sz="1100" dirty="0">
                          <a:effectLst/>
                          <a:latin typeface="Century Gothic" panose="020B0502020202020204" pitchFamily="34" charset="0"/>
                        </a:rPr>
                        <a:t>1839 Amistad Mutiny Slaves killed the captain and took over the Spanish ship Amistad.</a:t>
                      </a:r>
                    </a:p>
                    <a:p>
                      <a:pPr marL="54610" marR="48895" algn="ctr">
                        <a:lnSpc>
                          <a:spcPct val="107000"/>
                        </a:lnSpc>
                        <a:spcAft>
                          <a:spcPts val="800"/>
                        </a:spcAft>
                      </a:pPr>
                      <a:r>
                        <a:rPr lang="en-GB" sz="1100" dirty="0">
                          <a:effectLst/>
                          <a:latin typeface="Century Gothic" panose="020B0502020202020204" pitchFamily="34" charset="0"/>
                        </a:rPr>
                        <a:t> They were captured and put on trial in the USA. They were freed because slave trading between countries was illegal.</a:t>
                      </a:r>
                      <a:endParaRPr lang="en-GB" sz="11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8069" marR="180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115570" marR="106680" algn="ctr">
                        <a:lnSpc>
                          <a:spcPct val="107000"/>
                        </a:lnSpc>
                        <a:spcAft>
                          <a:spcPts val="800"/>
                        </a:spcAft>
                      </a:pPr>
                      <a:r>
                        <a:rPr lang="en-GB" sz="1100" dirty="0">
                          <a:effectLst/>
                          <a:latin typeface="Century Gothic" panose="020B0502020202020204" pitchFamily="34" charset="0"/>
                        </a:rPr>
                        <a:t>1859 John Brown led a group from the northern states of the USA into Virginia to free the slaves. He was captured and executed.</a:t>
                      </a:r>
                      <a:endParaRPr lang="en-GB" sz="11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8069" marR="180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830" marR="69850" algn="ctr">
                        <a:lnSpc>
                          <a:spcPct val="107000"/>
                        </a:lnSpc>
                        <a:spcAft>
                          <a:spcPts val="800"/>
                        </a:spcAft>
                      </a:pPr>
                      <a:r>
                        <a:rPr lang="en-GB" sz="1100" dirty="0">
                          <a:effectLst/>
                          <a:latin typeface="Century Gothic" panose="020B0502020202020204" pitchFamily="34" charset="0"/>
                        </a:rPr>
                        <a:t>1800 A rebellion by a thousand slaves in Virginia failed. Many were executed. </a:t>
                      </a:r>
                    </a:p>
                    <a:p>
                      <a:pPr marL="36830" marR="69850" algn="ctr">
                        <a:lnSpc>
                          <a:spcPct val="107000"/>
                        </a:lnSpc>
                        <a:spcAft>
                          <a:spcPts val="800"/>
                        </a:spcAft>
                      </a:pPr>
                      <a:r>
                        <a:rPr lang="en-GB" sz="1100" dirty="0">
                          <a:effectLst/>
                          <a:latin typeface="Century Gothic" panose="020B0502020202020204" pitchFamily="34" charset="0"/>
                        </a:rPr>
                        <a:t> </a:t>
                      </a:r>
                    </a:p>
                  </a:txBody>
                  <a:tcPr marL="18069" marR="180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6540721"/>
                  </a:ext>
                </a:extLst>
              </a:tr>
              <a:tr h="991616">
                <a:tc vMerge="1">
                  <a:txBody>
                    <a:bodyPr/>
                    <a:lstStyle/>
                    <a:p>
                      <a:endParaRPr lang="en-GB"/>
                    </a:p>
                  </a:txBody>
                  <a:tcPr/>
                </a:tc>
                <a:tc vMerge="1">
                  <a:txBody>
                    <a:bodyPr/>
                    <a:lstStyle/>
                    <a:p>
                      <a:endParaRPr lang="en-GB"/>
                    </a:p>
                  </a:txBody>
                  <a:tcPr/>
                </a:tc>
                <a:tc>
                  <a:txBody>
                    <a:bodyPr/>
                    <a:lstStyle/>
                    <a:p>
                      <a:pPr marL="106680" marR="146050" lvl="0" indent="0" algn="ctr" defTabSz="914400" rtl="0" eaLnBrk="1" fontAlgn="auto" latinLnBrk="0" hangingPunct="1">
                        <a:lnSpc>
                          <a:spcPct val="107000"/>
                        </a:lnSpc>
                        <a:spcBef>
                          <a:spcPts val="0"/>
                        </a:spcBef>
                        <a:spcAft>
                          <a:spcPts val="800"/>
                        </a:spcAft>
                        <a:buClrTx/>
                        <a:buSzTx/>
                        <a:buFontTx/>
                        <a:buNone/>
                        <a:tabLst/>
                        <a:defRPr/>
                      </a:pPr>
                      <a:br>
                        <a:rPr lang="en-GB" sz="1100" dirty="0">
                          <a:effectLst/>
                          <a:latin typeface="Century Gothic" panose="020B0502020202020204" pitchFamily="34" charset="0"/>
                        </a:rPr>
                      </a:br>
                      <a:r>
                        <a:rPr lang="en-GB" sz="1100" dirty="0">
                          <a:effectLst/>
                          <a:latin typeface="Century Gothic" panose="020B0502020202020204" pitchFamily="34" charset="0"/>
                        </a:rPr>
                        <a:t>1829 Race riots in Cincinnati USA. 1000 slaves ran away to Canada</a:t>
                      </a:r>
                      <a:endParaRPr lang="en-GB" sz="11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8069" marR="180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55012046"/>
                  </a:ext>
                </a:extLst>
              </a:tr>
              <a:tr h="1876703">
                <a:tc>
                  <a:txBody>
                    <a:bodyPr/>
                    <a:lstStyle/>
                    <a:p>
                      <a:pPr marL="3175" marR="3175" algn="ctr">
                        <a:lnSpc>
                          <a:spcPct val="107000"/>
                        </a:lnSpc>
                        <a:spcAft>
                          <a:spcPts val="800"/>
                        </a:spcAft>
                      </a:pPr>
                      <a:r>
                        <a:rPr lang="en-GB" sz="1100" dirty="0">
                          <a:effectLst/>
                          <a:latin typeface="Century Gothic" panose="020B0502020202020204" pitchFamily="34" charset="0"/>
                        </a:rPr>
                        <a:t>In Haiti, slaves developed their own religion called vodou or voodoo. This was a mixture of Christian and African practice.</a:t>
                      </a:r>
                    </a:p>
                    <a:p>
                      <a:pPr marL="3175" marR="3175" algn="ctr">
                        <a:lnSpc>
                          <a:spcPct val="107000"/>
                        </a:lnSpc>
                        <a:spcAft>
                          <a:spcPts val="800"/>
                        </a:spcAft>
                      </a:pPr>
                      <a:r>
                        <a:rPr lang="en-GB" sz="1100" dirty="0">
                          <a:effectLst/>
                          <a:latin typeface="Century Gothic" panose="020B0502020202020204" pitchFamily="34" charset="0"/>
                        </a:rPr>
                        <a:t> </a:t>
                      </a:r>
                    </a:p>
                    <a:p>
                      <a:pPr marL="3175" marR="3175" algn="ctr">
                        <a:lnSpc>
                          <a:spcPct val="107000"/>
                        </a:lnSpc>
                        <a:spcAft>
                          <a:spcPts val="800"/>
                        </a:spcAft>
                      </a:pPr>
                      <a:r>
                        <a:rPr lang="en-GB" sz="1100" dirty="0">
                          <a:effectLst/>
                          <a:latin typeface="Century Gothic" panose="020B0502020202020204" pitchFamily="34" charset="0"/>
                        </a:rPr>
                        <a:t>.</a:t>
                      </a:r>
                      <a:endParaRPr lang="en-GB" sz="11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8069" marR="180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1590" marR="3175" algn="ctr">
                        <a:lnSpc>
                          <a:spcPct val="107000"/>
                        </a:lnSpc>
                        <a:spcAft>
                          <a:spcPts val="800"/>
                        </a:spcAft>
                      </a:pPr>
                      <a:r>
                        <a:rPr lang="en-GB" sz="1100" dirty="0">
                          <a:effectLst/>
                          <a:latin typeface="Century Gothic" panose="020B0502020202020204" pitchFamily="34" charset="0"/>
                        </a:rPr>
                        <a:t> </a:t>
                      </a:r>
                    </a:p>
                    <a:p>
                      <a:pPr marL="21590" marR="3175" algn="ctr">
                        <a:lnSpc>
                          <a:spcPct val="107000"/>
                        </a:lnSpc>
                        <a:spcAft>
                          <a:spcPts val="800"/>
                        </a:spcAft>
                      </a:pPr>
                      <a:r>
                        <a:rPr lang="en-GB" sz="1100" dirty="0">
                          <a:effectLst/>
                          <a:latin typeface="Century Gothic" panose="020B0502020202020204" pitchFamily="34" charset="0"/>
                        </a:rPr>
                        <a:t>1849 Harriet Tubman escaped from slavery. She returned south 19 times and rescued 300 slaves</a:t>
                      </a:r>
                    </a:p>
                    <a:p>
                      <a:pPr marL="21590" marR="3175" algn="ctr">
                        <a:lnSpc>
                          <a:spcPct val="107000"/>
                        </a:lnSpc>
                        <a:spcAft>
                          <a:spcPts val="800"/>
                        </a:spcAft>
                      </a:pPr>
                      <a:r>
                        <a:rPr lang="en-GB" sz="1100" dirty="0">
                          <a:effectLst/>
                          <a:latin typeface="Century Gothic" panose="020B0502020202020204" pitchFamily="34" charset="0"/>
                        </a:rPr>
                        <a:t> </a:t>
                      </a:r>
                    </a:p>
                    <a:p>
                      <a:pPr marL="21590" marR="3175" algn="ctr">
                        <a:lnSpc>
                          <a:spcPct val="107000"/>
                        </a:lnSpc>
                        <a:spcAft>
                          <a:spcPts val="800"/>
                        </a:spcAft>
                      </a:pPr>
                      <a:r>
                        <a:rPr lang="en-GB" sz="1100" dirty="0">
                          <a:effectLst/>
                          <a:latin typeface="Century Gothic" panose="020B0502020202020204" pitchFamily="34" charset="0"/>
                        </a:rPr>
                        <a:t> </a:t>
                      </a:r>
                    </a:p>
                    <a:p>
                      <a:pPr marL="21590" marR="3175" algn="ctr">
                        <a:lnSpc>
                          <a:spcPct val="107000"/>
                        </a:lnSpc>
                        <a:spcAft>
                          <a:spcPts val="800"/>
                        </a:spcAft>
                      </a:pPr>
                      <a:r>
                        <a:rPr lang="en-GB" sz="1100" dirty="0">
                          <a:effectLst/>
                          <a:latin typeface="Century Gothic" panose="020B0502020202020204" pitchFamily="34" charset="0"/>
                        </a:rPr>
                        <a:t> </a:t>
                      </a:r>
                      <a:endParaRPr lang="en-GB" sz="11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8069" marR="180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9855" marR="133985" algn="ctr">
                        <a:lnSpc>
                          <a:spcPct val="107000"/>
                        </a:lnSpc>
                        <a:spcAft>
                          <a:spcPts val="800"/>
                        </a:spcAft>
                      </a:pPr>
                      <a:r>
                        <a:rPr lang="en-GB" sz="1100" dirty="0">
                          <a:effectLst/>
                          <a:latin typeface="Century Gothic" panose="020B0502020202020204" pitchFamily="34" charset="0"/>
                        </a:rPr>
                        <a:t>In Jamaica, the Maroons (escaped slaves who lived in the mountains) successfully fought against the army. They were given their freedom and allowed to keep their land in 1739.</a:t>
                      </a:r>
                      <a:endParaRPr lang="en-GB" sz="11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8069" marR="180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3821809"/>
                  </a:ext>
                </a:extLst>
              </a:tr>
              <a:tr h="1513946">
                <a:tc>
                  <a:txBody>
                    <a:bodyPr/>
                    <a:lstStyle/>
                    <a:p>
                      <a:pPr marR="60960" algn="ctr">
                        <a:lnSpc>
                          <a:spcPct val="107000"/>
                        </a:lnSpc>
                        <a:spcAft>
                          <a:spcPts val="800"/>
                        </a:spcAft>
                      </a:pPr>
                      <a:r>
                        <a:rPr lang="en-GB" sz="1100">
                          <a:effectLst/>
                          <a:latin typeface="Century Gothic" panose="020B0502020202020204" pitchFamily="34" charset="0"/>
                        </a:rPr>
                        <a:t>1831 Sam Sharpe's Rebellion or the Baptist War. In Jamaica, an uprising lasted ten days and involved 60 000 slaves. Hundreds were executed. The British Parliament freed all slaves in 1833.</a:t>
                      </a:r>
                      <a:endParaRPr lang="en-GB" sz="1100">
                        <a:effectLst/>
                        <a:latin typeface="Century Gothic" panose="020B0502020202020204" pitchFamily="34" charset="0"/>
                        <a:ea typeface="Calibri" panose="020F0502020204030204" pitchFamily="34" charset="0"/>
                        <a:cs typeface="Times New Roman" panose="02020603050405020304" pitchFamily="18" charset="0"/>
                      </a:endParaRPr>
                    </a:p>
                  </a:txBody>
                  <a:tcPr marL="18069" marR="180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82550" marR="54610" algn="ctr">
                        <a:lnSpc>
                          <a:spcPct val="107000"/>
                        </a:lnSpc>
                        <a:spcAft>
                          <a:spcPts val="800"/>
                        </a:spcAft>
                      </a:pPr>
                      <a:r>
                        <a:rPr lang="en-GB" sz="1100">
                          <a:effectLst/>
                          <a:latin typeface="Century Gothic" panose="020B0502020202020204" pitchFamily="34" charset="0"/>
                        </a:rPr>
                        <a:t>1831 Nat Turner led a revolt of 75 slaves. Over 50 white people were killed. The revolt failed and Turner was executed.</a:t>
                      </a:r>
                    </a:p>
                    <a:p>
                      <a:pPr marL="82550" marR="54610" algn="ctr">
                        <a:lnSpc>
                          <a:spcPct val="107000"/>
                        </a:lnSpc>
                        <a:spcAft>
                          <a:spcPts val="800"/>
                        </a:spcAft>
                      </a:pPr>
                      <a:r>
                        <a:rPr lang="en-GB" sz="1100">
                          <a:effectLst/>
                          <a:latin typeface="Century Gothic" panose="020B0502020202020204" pitchFamily="34" charset="0"/>
                        </a:rPr>
                        <a:t> </a:t>
                      </a:r>
                      <a:endParaRPr lang="en-GB" sz="1100">
                        <a:effectLst/>
                        <a:latin typeface="Century Gothic" panose="020B0502020202020204" pitchFamily="34" charset="0"/>
                        <a:ea typeface="Calibri" panose="020F0502020204030204" pitchFamily="34" charset="0"/>
                        <a:cs typeface="Times New Roman" panose="02020603050405020304" pitchFamily="18" charset="0"/>
                      </a:endParaRPr>
                    </a:p>
                  </a:txBody>
                  <a:tcPr marL="18069" marR="180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76200" marR="60960" algn="ctr">
                        <a:lnSpc>
                          <a:spcPct val="107000"/>
                        </a:lnSpc>
                        <a:spcAft>
                          <a:spcPts val="800"/>
                        </a:spcAft>
                      </a:pPr>
                      <a:r>
                        <a:rPr lang="en-GB" sz="1100" dirty="0">
                          <a:effectLst/>
                          <a:latin typeface="Century Gothic" panose="020B0502020202020204" pitchFamily="34" charset="0"/>
                        </a:rPr>
                        <a:t>1831 Sam Sharpe's Rebellion or the Baptist War. In Jamaica, an uprising lasted ten days and involved 60 000 slaves. Hundreds were executed. The British Parliament freed all slaves in 1833.</a:t>
                      </a:r>
                      <a:endParaRPr lang="en-GB" sz="11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8069" marR="180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3772135"/>
                  </a:ext>
                </a:extLst>
              </a:tr>
            </a:tbl>
          </a:graphicData>
        </a:graphic>
      </p:graphicFrame>
      <p:sp>
        <p:nvSpPr>
          <p:cNvPr id="10" name="Rectangle 9">
            <a:extLst>
              <a:ext uri="{FF2B5EF4-FFF2-40B4-BE49-F238E27FC236}">
                <a16:creationId xmlns:a16="http://schemas.microsoft.com/office/drawing/2014/main" id="{A0A90562-6044-4B40-8801-D437AFA268D1}"/>
              </a:ext>
            </a:extLst>
          </p:cNvPr>
          <p:cNvSpPr/>
          <p:nvPr/>
        </p:nvSpPr>
        <p:spPr>
          <a:xfrm>
            <a:off x="7000568" y="5832385"/>
            <a:ext cx="6096000" cy="1093313"/>
          </a:xfrm>
          <a:prstGeom prst="rect">
            <a:avLst/>
          </a:prstGeom>
        </p:spPr>
        <p:txBody>
          <a:bodyPr>
            <a:spAutoFit/>
          </a:bodyPr>
          <a:lstStyle/>
          <a:p>
            <a:pPr>
              <a:lnSpc>
                <a:spcPct val="150000"/>
              </a:lnSpc>
              <a:spcAft>
                <a:spcPts val="800"/>
              </a:spcAft>
            </a:pPr>
            <a:r>
              <a:rPr lang="en-GB" sz="1200" b="1" dirty="0">
                <a:latin typeface="Century Gothic" panose="020B0502020202020204" pitchFamily="34" charset="0"/>
                <a:ea typeface="Calibri" panose="020F0502020204030204" pitchFamily="34" charset="0"/>
                <a:cs typeface="Times New Roman" panose="02020603050405020304" pitchFamily="18" charset="0"/>
              </a:rPr>
              <a:t>Colour those that were successful ____________ </a:t>
            </a:r>
            <a:endParaRPr lang="en-GB" sz="1200" dirty="0">
              <a:latin typeface="Century Gothic" panose="020B0502020202020204" pitchFamily="34" charset="0"/>
              <a:ea typeface="Calibri" panose="020F0502020204030204" pitchFamily="34" charset="0"/>
              <a:cs typeface="Times New Roman" panose="02020603050405020304" pitchFamily="18" charset="0"/>
            </a:endParaRPr>
          </a:p>
          <a:p>
            <a:pPr>
              <a:lnSpc>
                <a:spcPct val="150000"/>
              </a:lnSpc>
              <a:spcAft>
                <a:spcPts val="800"/>
              </a:spcAft>
            </a:pPr>
            <a:r>
              <a:rPr lang="en-GB" sz="1200" b="1" dirty="0">
                <a:latin typeface="Century Gothic" panose="020B0502020202020204" pitchFamily="34" charset="0"/>
                <a:ea typeface="Calibri" panose="020F0502020204030204" pitchFamily="34" charset="0"/>
                <a:cs typeface="Times New Roman" panose="02020603050405020304" pitchFamily="18" charset="0"/>
              </a:rPr>
              <a:t>Colour those that were unsuccessful ____________</a:t>
            </a:r>
          </a:p>
          <a:p>
            <a:pPr>
              <a:lnSpc>
                <a:spcPct val="150000"/>
              </a:lnSpc>
              <a:spcAft>
                <a:spcPts val="800"/>
              </a:spcAft>
            </a:pPr>
            <a:r>
              <a:rPr lang="en-GB" sz="1200" b="1" dirty="0">
                <a:latin typeface="Century Gothic" panose="020B0502020202020204" pitchFamily="34" charset="0"/>
                <a:ea typeface="Calibri" panose="020F0502020204030204" pitchFamily="34" charset="0"/>
                <a:cs typeface="Times New Roman" panose="02020603050405020304" pitchFamily="18" charset="0"/>
              </a:rPr>
              <a:t>Label Active Resistance (A), and Passive Resistance (P)</a:t>
            </a:r>
            <a:endParaRPr lang="en-GB" sz="1200" dirty="0">
              <a:latin typeface="Century Gothic" panose="020B0502020202020204" pitchFamily="34" charset="0"/>
              <a:ea typeface="Calibri" panose="020F0502020204030204" pitchFamily="34" charset="0"/>
              <a:cs typeface="Times New Roman" panose="02020603050405020304" pitchFamily="18" charset="0"/>
            </a:endParaRPr>
          </a:p>
        </p:txBody>
      </p:sp>
      <p:sp>
        <p:nvSpPr>
          <p:cNvPr id="11" name="Rectangle 10">
            <a:extLst>
              <a:ext uri="{FF2B5EF4-FFF2-40B4-BE49-F238E27FC236}">
                <a16:creationId xmlns:a16="http://schemas.microsoft.com/office/drawing/2014/main" id="{9D7F02ED-E1CA-48BE-A35B-38F7120D0DA8}"/>
              </a:ext>
            </a:extLst>
          </p:cNvPr>
          <p:cNvSpPr/>
          <p:nvPr/>
        </p:nvSpPr>
        <p:spPr>
          <a:xfrm>
            <a:off x="3082861" y="17201"/>
            <a:ext cx="3283974" cy="697563"/>
          </a:xfrm>
          <a:prstGeom prst="rect">
            <a:avLst/>
          </a:prstGeom>
        </p:spPr>
        <p:txBody>
          <a:bodyPr wrap="square">
            <a:spAutoFit/>
          </a:bodyPr>
          <a:lstStyle/>
          <a:p>
            <a:pPr>
              <a:lnSpc>
                <a:spcPct val="150000"/>
              </a:lnSpc>
              <a:spcAft>
                <a:spcPts val="800"/>
              </a:spcAft>
            </a:pPr>
            <a:r>
              <a:rPr lang="en-GB" sz="1400" b="1" dirty="0">
                <a:latin typeface="Century Gothic" panose="020B0502020202020204" pitchFamily="34" charset="0"/>
                <a:ea typeface="Calibri" panose="020F0502020204030204" pitchFamily="34" charset="0"/>
                <a:cs typeface="Times New Roman" panose="02020603050405020304" pitchFamily="18" charset="0"/>
              </a:rPr>
              <a:t>Look at the cards showing different resistance attempts by slaves  </a:t>
            </a:r>
            <a:endParaRPr lang="en-GB" sz="1400" dirty="0">
              <a:latin typeface="Century Gothic" panose="020B0502020202020204" pitchFamily="34" charset="0"/>
              <a:ea typeface="Calibri" panose="020F0502020204030204" pitchFamily="34" charset="0"/>
              <a:cs typeface="Times New Roman" panose="02020603050405020304" pitchFamily="18" charset="0"/>
            </a:endParaRPr>
          </a:p>
        </p:txBody>
      </p:sp>
      <p:sp>
        <p:nvSpPr>
          <p:cNvPr id="12" name="Arrow: Right 11">
            <a:extLst>
              <a:ext uri="{FF2B5EF4-FFF2-40B4-BE49-F238E27FC236}">
                <a16:creationId xmlns:a16="http://schemas.microsoft.com/office/drawing/2014/main" id="{51F35C81-1449-439B-B063-21DF6567AB9B}"/>
              </a:ext>
            </a:extLst>
          </p:cNvPr>
          <p:cNvSpPr/>
          <p:nvPr/>
        </p:nvSpPr>
        <p:spPr>
          <a:xfrm>
            <a:off x="5727142" y="244606"/>
            <a:ext cx="762448" cy="371245"/>
          </a:xfrm>
          <a:prstGeom prst="rightArrow">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FE53DC17-AC20-40B7-9BD8-9013B18B9E75}"/>
              </a:ext>
            </a:extLst>
          </p:cNvPr>
          <p:cNvSpPr txBox="1"/>
          <p:nvPr/>
        </p:nvSpPr>
        <p:spPr>
          <a:xfrm>
            <a:off x="6007510" y="5832385"/>
            <a:ext cx="993058" cy="369332"/>
          </a:xfrm>
          <a:prstGeom prst="rect">
            <a:avLst/>
          </a:prstGeom>
          <a:noFill/>
        </p:spPr>
        <p:txBody>
          <a:bodyPr wrap="square" rtlCol="0">
            <a:spAutoFit/>
          </a:bodyPr>
          <a:lstStyle/>
          <a:p>
            <a:pPr algn="r"/>
            <a:r>
              <a:rPr lang="en-GB" b="1" u="sng" dirty="0"/>
              <a:t>Task:</a:t>
            </a:r>
          </a:p>
        </p:txBody>
      </p:sp>
      <p:sp>
        <p:nvSpPr>
          <p:cNvPr id="14" name="Oval 13">
            <a:extLst>
              <a:ext uri="{FF2B5EF4-FFF2-40B4-BE49-F238E27FC236}">
                <a16:creationId xmlns:a16="http://schemas.microsoft.com/office/drawing/2014/main" id="{9476FDB9-F701-416B-A314-515AFB0C3770}"/>
              </a:ext>
            </a:extLst>
          </p:cNvPr>
          <p:cNvSpPr/>
          <p:nvPr/>
        </p:nvSpPr>
        <p:spPr>
          <a:xfrm>
            <a:off x="3457576" y="1800225"/>
            <a:ext cx="2638424" cy="1914526"/>
          </a:xfrm>
          <a:prstGeom prst="ellipse">
            <a:avLst/>
          </a:prstGeom>
          <a:solidFill>
            <a:srgbClr val="FFFF00"/>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u="sng" dirty="0">
                <a:solidFill>
                  <a:schemeClr val="tx1"/>
                </a:solidFill>
                <a:latin typeface="Century Gothic" panose="020B0502020202020204" pitchFamily="34" charset="0"/>
              </a:rPr>
              <a:t>Task: </a:t>
            </a:r>
          </a:p>
          <a:p>
            <a:pPr algn="ctr"/>
            <a:r>
              <a:rPr lang="en-GB" sz="1200" b="1" dirty="0">
                <a:solidFill>
                  <a:schemeClr val="tx1"/>
                </a:solidFill>
                <a:latin typeface="Century Gothic" panose="020B0502020202020204" pitchFamily="34" charset="0"/>
              </a:rPr>
              <a:t>Write your own definitions for ‘Passive’ and ‘Active’ resistance.</a:t>
            </a:r>
          </a:p>
          <a:p>
            <a:pPr algn="ctr"/>
            <a:r>
              <a:rPr lang="en-GB" sz="1200" b="1" dirty="0">
                <a:solidFill>
                  <a:schemeClr val="tx1"/>
                </a:solidFill>
                <a:latin typeface="Century Gothic" panose="020B0502020202020204" pitchFamily="34" charset="0"/>
              </a:rPr>
              <a:t>Explain in a paragraph which you thin would be most effective.</a:t>
            </a:r>
          </a:p>
        </p:txBody>
      </p:sp>
      <p:pic>
        <p:nvPicPr>
          <p:cNvPr id="15" name="Picture 14">
            <a:extLst>
              <a:ext uri="{FF2B5EF4-FFF2-40B4-BE49-F238E27FC236}">
                <a16:creationId xmlns:a16="http://schemas.microsoft.com/office/drawing/2014/main" id="{0B2863D8-46E3-45BF-A0AD-26356AC62FF8}"/>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1634836" y="192420"/>
            <a:ext cx="454863" cy="475615"/>
          </a:xfrm>
          <a:prstGeom prst="rect">
            <a:avLst/>
          </a:prstGeom>
          <a:solidFill>
            <a:schemeClr val="bg1"/>
          </a:solidFill>
        </p:spPr>
      </p:pic>
    </p:spTree>
    <p:extLst>
      <p:ext uri="{BB962C8B-B14F-4D97-AF65-F5344CB8AC3E}">
        <p14:creationId xmlns:p14="http://schemas.microsoft.com/office/powerpoint/2010/main" val="38443491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AB7D598E-BA21-48C1-8AB4-9B45350592FC}"/>
              </a:ext>
            </a:extLst>
          </p:cNvPr>
          <p:cNvSpPr/>
          <p:nvPr/>
        </p:nvSpPr>
        <p:spPr>
          <a:xfrm>
            <a:off x="5892799" y="2954783"/>
            <a:ext cx="5495636" cy="1173019"/>
          </a:xfrm>
          <a:prstGeom prst="roundRect">
            <a:avLst/>
          </a:prstGeom>
          <a:solidFill>
            <a:srgbClr val="00B0F0"/>
          </a:solid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Rounded Corners 6">
            <a:extLst>
              <a:ext uri="{FF2B5EF4-FFF2-40B4-BE49-F238E27FC236}">
                <a16:creationId xmlns:a16="http://schemas.microsoft.com/office/drawing/2014/main" id="{2379EA4D-2E4B-4305-B5D1-E6C2A76355D7}"/>
              </a:ext>
            </a:extLst>
          </p:cNvPr>
          <p:cNvSpPr/>
          <p:nvPr/>
        </p:nvSpPr>
        <p:spPr>
          <a:xfrm>
            <a:off x="397164" y="1357745"/>
            <a:ext cx="5495636" cy="1173019"/>
          </a:xfrm>
          <a:prstGeom prst="roundRect">
            <a:avLst/>
          </a:prstGeom>
          <a:solidFill>
            <a:srgbClr val="FFFF00"/>
          </a:solidFill>
          <a:ln w="57150">
            <a:solidFill>
              <a:srgbClr val="CC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hlinkClick r:id="rId2" action="ppaction://hlinksldjump"/>
            <a:extLst>
              <a:ext uri="{FF2B5EF4-FFF2-40B4-BE49-F238E27FC236}">
                <a16:creationId xmlns:a16="http://schemas.microsoft.com/office/drawing/2014/main" id="{17CB15A1-1D63-4485-AA2F-15FDCF4F5514}"/>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3" name="TextBox 2">
            <a:extLst>
              <a:ext uri="{FF2B5EF4-FFF2-40B4-BE49-F238E27FC236}">
                <a16:creationId xmlns:a16="http://schemas.microsoft.com/office/drawing/2014/main" id="{F75C2390-5BF7-4268-9431-7FACA4EEA7A1}"/>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4" name="TextBox 3">
            <a:extLst>
              <a:ext uri="{FF2B5EF4-FFF2-40B4-BE49-F238E27FC236}">
                <a16:creationId xmlns:a16="http://schemas.microsoft.com/office/drawing/2014/main" id="{0A7B7786-A609-4730-B863-BFCAB064AB8C}"/>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11</a:t>
            </a:r>
          </a:p>
        </p:txBody>
      </p:sp>
      <p:sp>
        <p:nvSpPr>
          <p:cNvPr id="5" name="Rectangle 4">
            <a:extLst>
              <a:ext uri="{FF2B5EF4-FFF2-40B4-BE49-F238E27FC236}">
                <a16:creationId xmlns:a16="http://schemas.microsoft.com/office/drawing/2014/main" id="{EF355187-71B1-4368-8234-D68ADACE072C}"/>
              </a:ext>
            </a:extLst>
          </p:cNvPr>
          <p:cNvSpPr/>
          <p:nvPr/>
        </p:nvSpPr>
        <p:spPr>
          <a:xfrm>
            <a:off x="5892799" y="3218128"/>
            <a:ext cx="5807207" cy="646331"/>
          </a:xfrm>
          <a:prstGeom prst="rect">
            <a:avLst/>
          </a:prstGeom>
        </p:spPr>
        <p:txBody>
          <a:bodyPr wrap="square">
            <a:spAutoFit/>
          </a:bodyPr>
          <a:lstStyle/>
          <a:p>
            <a:r>
              <a:rPr lang="en-GB" dirty="0">
                <a:hlinkClick r:id="rId5"/>
              </a:rPr>
              <a:t>https://www.dkfindout.com/uk/quiz/history/take-slave-trade-quiz/</a:t>
            </a:r>
            <a:endParaRPr lang="en-GB" dirty="0"/>
          </a:p>
        </p:txBody>
      </p:sp>
      <p:sp>
        <p:nvSpPr>
          <p:cNvPr id="6" name="Rectangle 5">
            <a:extLst>
              <a:ext uri="{FF2B5EF4-FFF2-40B4-BE49-F238E27FC236}">
                <a16:creationId xmlns:a16="http://schemas.microsoft.com/office/drawing/2014/main" id="{12E8D0A9-507F-4C38-AD03-24E2071B5926}"/>
              </a:ext>
            </a:extLst>
          </p:cNvPr>
          <p:cNvSpPr/>
          <p:nvPr/>
        </p:nvSpPr>
        <p:spPr>
          <a:xfrm>
            <a:off x="615998" y="1731461"/>
            <a:ext cx="5122621" cy="369332"/>
          </a:xfrm>
          <a:prstGeom prst="rect">
            <a:avLst/>
          </a:prstGeom>
        </p:spPr>
        <p:txBody>
          <a:bodyPr wrap="none">
            <a:spAutoFit/>
          </a:bodyPr>
          <a:lstStyle/>
          <a:p>
            <a:r>
              <a:rPr lang="en-GB" dirty="0">
                <a:hlinkClick r:id="rId6"/>
              </a:rPr>
              <a:t>https://www.bbc.co.uk/bitesize/guides/zqv7hyc/test</a:t>
            </a:r>
            <a:endParaRPr lang="en-GB" dirty="0"/>
          </a:p>
        </p:txBody>
      </p:sp>
      <p:pic>
        <p:nvPicPr>
          <p:cNvPr id="10" name="Picture 9">
            <a:extLst>
              <a:ext uri="{FF2B5EF4-FFF2-40B4-BE49-F238E27FC236}">
                <a16:creationId xmlns:a16="http://schemas.microsoft.com/office/drawing/2014/main" id="{E645D063-3671-409C-92D5-16E9DF0AB304}"/>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1069109" y="2814849"/>
            <a:ext cx="4199736" cy="3283960"/>
          </a:xfrm>
          <a:prstGeom prst="rect">
            <a:avLst/>
          </a:prstGeom>
        </p:spPr>
      </p:pic>
      <p:sp>
        <p:nvSpPr>
          <p:cNvPr id="12" name="Speech Bubble: Oval 11">
            <a:extLst>
              <a:ext uri="{FF2B5EF4-FFF2-40B4-BE49-F238E27FC236}">
                <a16:creationId xmlns:a16="http://schemas.microsoft.com/office/drawing/2014/main" id="{99B62D8E-6884-453A-A996-24BC8F16EA12}"/>
              </a:ext>
            </a:extLst>
          </p:cNvPr>
          <p:cNvSpPr/>
          <p:nvPr/>
        </p:nvSpPr>
        <p:spPr>
          <a:xfrm>
            <a:off x="6405272" y="281290"/>
            <a:ext cx="4782259" cy="1634837"/>
          </a:xfrm>
          <a:prstGeom prst="wedgeEllipseCallout">
            <a:avLst>
              <a:gd name="adj1" fmla="val 58933"/>
              <a:gd name="adj2" fmla="val 71540"/>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1">
                    <a:lumMod val="50000"/>
                  </a:schemeClr>
                </a:solidFill>
              </a:rPr>
              <a:t>Try these two quizzes to test what you know. Take a screen shot or picture and send do your teacher on SMHW- entitled Task 11.</a:t>
            </a:r>
          </a:p>
        </p:txBody>
      </p:sp>
      <p:pic>
        <p:nvPicPr>
          <p:cNvPr id="13" name="Picture 12">
            <a:extLst>
              <a:ext uri="{FF2B5EF4-FFF2-40B4-BE49-F238E27FC236}">
                <a16:creationId xmlns:a16="http://schemas.microsoft.com/office/drawing/2014/main" id="{71661559-1D4E-47E0-B99D-94CC0611F3D4}"/>
              </a:ext>
            </a:extLst>
          </p:cNvPr>
          <p:cNvPicPr/>
          <p:nvPr/>
        </p:nvPicPr>
        <p:blipFill rotWithShape="1">
          <a:blip r:embed="rId9">
            <a:extLst>
              <a:ext uri="{28A0092B-C50C-407E-A947-70E740481C1C}">
                <a14:useLocalDpi xmlns:a14="http://schemas.microsoft.com/office/drawing/2010/main" val="0"/>
              </a:ext>
            </a:extLst>
          </a:blip>
          <a:srcRect l="42942" t="38436" r="52354" b="52654"/>
          <a:stretch/>
        </p:blipFill>
        <p:spPr bwMode="auto">
          <a:xfrm>
            <a:off x="1634836" y="252957"/>
            <a:ext cx="520128" cy="50623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208620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 15">
            <a:extLst>
              <a:ext uri="{FF2B5EF4-FFF2-40B4-BE49-F238E27FC236}">
                <a16:creationId xmlns:a16="http://schemas.microsoft.com/office/drawing/2014/main" id="{DEDC171C-C905-4239-AA27-7DBEF3BD9BFF}"/>
              </a:ext>
            </a:extLst>
          </p:cNvPr>
          <p:cNvGraphicFramePr>
            <a:graphicFrameLocks noGrp="1"/>
          </p:cNvGraphicFramePr>
          <p:nvPr>
            <p:extLst>
              <p:ext uri="{D42A27DB-BD31-4B8C-83A1-F6EECF244321}">
                <p14:modId xmlns:p14="http://schemas.microsoft.com/office/powerpoint/2010/main" val="4268055595"/>
              </p:ext>
            </p:extLst>
          </p:nvPr>
        </p:nvGraphicFramePr>
        <p:xfrm>
          <a:off x="6318835" y="168525"/>
          <a:ext cx="5647455" cy="5638800"/>
        </p:xfrm>
        <a:graphic>
          <a:graphicData uri="http://schemas.openxmlformats.org/drawingml/2006/table">
            <a:tbl>
              <a:tblPr firstRow="1" bandRow="1">
                <a:tableStyleId>{5C22544A-7EE6-4342-B048-85BDC9FD1C3A}</a:tableStyleId>
              </a:tblPr>
              <a:tblGrid>
                <a:gridCol w="5647455">
                  <a:extLst>
                    <a:ext uri="{9D8B030D-6E8A-4147-A177-3AD203B41FA5}">
                      <a16:colId xmlns:a16="http://schemas.microsoft.com/office/drawing/2014/main" val="503791882"/>
                    </a:ext>
                  </a:extLst>
                </a:gridCol>
              </a:tblGrid>
              <a:tr h="3707585">
                <a:tc>
                  <a:txBody>
                    <a:bodyPr/>
                    <a:lstStyle/>
                    <a:p>
                      <a:r>
                        <a:rPr lang="en-GB" sz="1400" b="1" dirty="0">
                          <a:solidFill>
                            <a:schemeClr val="tx1"/>
                          </a:solidFill>
                          <a:latin typeface="Century Gothic" panose="020B0502020202020204" pitchFamily="34" charset="0"/>
                        </a:rPr>
                        <a:t>Task</a:t>
                      </a:r>
                      <a:r>
                        <a:rPr lang="en-GB" sz="1400" b="0" dirty="0">
                          <a:solidFill>
                            <a:schemeClr val="tx1"/>
                          </a:solidFill>
                          <a:latin typeface="Century Gothic" panose="020B0502020202020204" pitchFamily="34" charset="0"/>
                        </a:rPr>
                        <a:t>: Research one of the main Abolitionists, you can pick from the list below and answer the following questions.</a:t>
                      </a:r>
                    </a:p>
                    <a:p>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Choose from: </a:t>
                      </a:r>
                      <a:r>
                        <a:rPr lang="en-GB" sz="1400" b="0" dirty="0">
                          <a:solidFill>
                            <a:schemeClr val="tx1"/>
                          </a:solidFill>
                          <a:latin typeface="Century Gothic" panose="020B0502020202020204" pitchFamily="34" charset="0"/>
                        </a:rPr>
                        <a:t>William Wilberforce, Thomas Clarkson, George Fox, Hannah More, Josiah Wedgwood, Olaudah Equiano, Granville Sharp</a:t>
                      </a:r>
                    </a:p>
                    <a:p>
                      <a:endParaRPr lang="en-GB" sz="1400" b="0" dirty="0">
                        <a:solidFill>
                          <a:schemeClr val="tx1"/>
                        </a:solidFill>
                        <a:latin typeface="Century Gothic" panose="020B0502020202020204" pitchFamily="34" charset="0"/>
                      </a:endParaRPr>
                    </a:p>
                    <a:p>
                      <a:r>
                        <a:rPr lang="en-GB" sz="1400" b="0" dirty="0">
                          <a:solidFill>
                            <a:schemeClr val="tx1"/>
                          </a:solidFill>
                          <a:latin typeface="Century Gothic" panose="020B0502020202020204" pitchFamily="34" charset="0"/>
                        </a:rPr>
                        <a:t>Name: ________________________</a:t>
                      </a:r>
                    </a:p>
                    <a:p>
                      <a:r>
                        <a:rPr lang="en-GB" sz="1400" b="0" dirty="0">
                          <a:solidFill>
                            <a:schemeClr val="tx1"/>
                          </a:solidFill>
                          <a:latin typeface="Century Gothic" panose="020B0502020202020204" pitchFamily="34" charset="0"/>
                        </a:rPr>
                        <a:t>Born: _________________________</a:t>
                      </a:r>
                    </a:p>
                    <a:p>
                      <a:r>
                        <a:rPr lang="en-GB" sz="1400" b="0" dirty="0">
                          <a:solidFill>
                            <a:schemeClr val="tx1"/>
                          </a:solidFill>
                          <a:latin typeface="Century Gothic" panose="020B0502020202020204" pitchFamily="34" charset="0"/>
                        </a:rPr>
                        <a:t>Died: _________________________</a:t>
                      </a:r>
                    </a:p>
                    <a:p>
                      <a:endParaRPr lang="en-GB" sz="1400" b="0" dirty="0">
                        <a:solidFill>
                          <a:schemeClr val="tx1"/>
                        </a:solidFill>
                        <a:latin typeface="Century Gothic" panose="020B0502020202020204" pitchFamily="34" charset="0"/>
                      </a:endParaRPr>
                    </a:p>
                    <a:p>
                      <a:pPr marL="171450" indent="-171450">
                        <a:buFont typeface="Arial" panose="020B0604020202020204" pitchFamily="34" charset="0"/>
                        <a:buChar char="•"/>
                      </a:pPr>
                      <a:r>
                        <a:rPr lang="en-GB" sz="1400" b="0" dirty="0">
                          <a:solidFill>
                            <a:schemeClr val="tx1"/>
                          </a:solidFill>
                          <a:latin typeface="Century Gothic" panose="020B0502020202020204" pitchFamily="34" charset="0"/>
                        </a:rPr>
                        <a:t>Why did they want to stop the slave trade? </a:t>
                      </a:r>
                    </a:p>
                    <a:p>
                      <a:endParaRPr lang="en-GB" sz="1400" b="0" dirty="0">
                        <a:solidFill>
                          <a:schemeClr val="tx1"/>
                        </a:solidFill>
                        <a:latin typeface="Century Gothic" panose="020B0502020202020204" pitchFamily="34" charset="0"/>
                      </a:endParaRPr>
                    </a:p>
                    <a:p>
                      <a:pPr marL="171450" indent="-171450">
                        <a:buFont typeface="Arial" panose="020B0604020202020204" pitchFamily="34" charset="0"/>
                        <a:buChar char="•"/>
                      </a:pPr>
                      <a:r>
                        <a:rPr lang="en-GB" sz="1400" b="0" dirty="0">
                          <a:solidFill>
                            <a:schemeClr val="tx1"/>
                          </a:solidFill>
                          <a:latin typeface="Century Gothic" panose="020B0502020202020204" pitchFamily="34" charset="0"/>
                        </a:rPr>
                        <a:t>What did they do to try and stop the slave trade? </a:t>
                      </a:r>
                      <a:br>
                        <a:rPr lang="en-GB" sz="1400" b="0" dirty="0">
                          <a:solidFill>
                            <a:schemeClr val="tx1"/>
                          </a:solidFill>
                          <a:latin typeface="Century Gothic" panose="020B0502020202020204" pitchFamily="34" charset="0"/>
                        </a:rPr>
                      </a:br>
                      <a:endParaRPr lang="en-GB" sz="1400" b="0" dirty="0">
                        <a:solidFill>
                          <a:schemeClr val="tx1"/>
                        </a:solidFill>
                        <a:latin typeface="Century Gothic" panose="020B0502020202020204" pitchFamily="34" charset="0"/>
                      </a:endParaRPr>
                    </a:p>
                    <a:p>
                      <a:pPr marL="171450" indent="-171450">
                        <a:buFont typeface="Arial" panose="020B0604020202020204" pitchFamily="34" charset="0"/>
                        <a:buChar char="•"/>
                      </a:pPr>
                      <a:r>
                        <a:rPr lang="en-GB" sz="1400" b="0" dirty="0">
                          <a:solidFill>
                            <a:schemeClr val="tx1"/>
                          </a:solidFill>
                          <a:latin typeface="Century Gothic" panose="020B0502020202020204" pitchFamily="34" charset="0"/>
                        </a:rPr>
                        <a:t>Were they a part of signing or creating any important legislation or laws like the Slave Trade Act of 1807? If so, which ones? </a:t>
                      </a:r>
                      <a:br>
                        <a:rPr lang="en-GB" sz="1400" b="0" dirty="0">
                          <a:solidFill>
                            <a:schemeClr val="tx1"/>
                          </a:solidFill>
                          <a:latin typeface="Century Gothic" panose="020B0502020202020204" pitchFamily="34" charset="0"/>
                        </a:rPr>
                      </a:br>
                      <a:endParaRPr lang="en-GB" sz="1400" b="0" dirty="0">
                        <a:solidFill>
                          <a:schemeClr val="tx1"/>
                        </a:solidFill>
                        <a:latin typeface="Century Gothic" panose="020B0502020202020204" pitchFamily="34" charset="0"/>
                      </a:endParaRPr>
                    </a:p>
                    <a:p>
                      <a:pPr marL="171450" indent="-171450">
                        <a:buFont typeface="Arial" panose="020B0604020202020204" pitchFamily="34" charset="0"/>
                        <a:buChar char="•"/>
                      </a:pPr>
                      <a:r>
                        <a:rPr lang="en-GB" sz="1400" b="0" dirty="0">
                          <a:solidFill>
                            <a:schemeClr val="tx1"/>
                          </a:solidFill>
                          <a:latin typeface="Century Gothic" panose="020B0502020202020204" pitchFamily="34" charset="0"/>
                        </a:rPr>
                        <a:t>What is an interesting fact about this person</a:t>
                      </a:r>
                    </a:p>
                    <a:p>
                      <a:pPr marL="171450" indent="-171450">
                        <a:buFont typeface="Arial" panose="020B0604020202020204" pitchFamily="34" charset="0"/>
                        <a:buChar char="•"/>
                      </a:pPr>
                      <a:endParaRPr lang="en-GB" sz="1400" b="0" dirty="0">
                        <a:solidFill>
                          <a:schemeClr val="tx1"/>
                        </a:solidFill>
                        <a:latin typeface="Century Gothic" panose="020B0502020202020204" pitchFamily="34" charset="0"/>
                      </a:endParaRPr>
                    </a:p>
                    <a:p>
                      <a:pPr marL="171450" indent="-171450">
                        <a:buFont typeface="Arial" panose="020B0604020202020204" pitchFamily="34" charset="0"/>
                        <a:buChar char="•"/>
                      </a:pPr>
                      <a:r>
                        <a:rPr lang="en-GB" sz="1400" b="0" dirty="0">
                          <a:solidFill>
                            <a:schemeClr val="tx1"/>
                          </a:solidFill>
                          <a:latin typeface="Century Gothic" panose="020B0502020202020204" pitchFamily="34" charset="0"/>
                        </a:rPr>
                        <a:t>Is there any other information you would like to include.</a:t>
                      </a:r>
                    </a:p>
                    <a:p>
                      <a:pPr marL="171450" indent="-171450">
                        <a:buFont typeface="Arial" panose="020B0604020202020204" pitchFamily="34" charset="0"/>
                        <a:buChar char="•"/>
                      </a:pPr>
                      <a:endParaRPr lang="en-GB" sz="1400" b="0" dirty="0">
                        <a:solidFill>
                          <a:schemeClr val="tx1"/>
                        </a:solidFill>
                        <a:latin typeface="Century Gothic" panose="020B0502020202020204" pitchFamily="34" charset="0"/>
                      </a:endParaRPr>
                    </a:p>
                    <a:p>
                      <a:pPr marL="171450" indent="-171450">
                        <a:buFont typeface="Arial" panose="020B0604020202020204" pitchFamily="34" charset="0"/>
                        <a:buChar char="•"/>
                      </a:pPr>
                      <a:endParaRPr lang="en-GB" sz="1400" b="0" dirty="0">
                        <a:solidFill>
                          <a:schemeClr val="tx1"/>
                        </a:solidFill>
                        <a:latin typeface="Century Gothic" panose="020B0502020202020204" pitchFamily="34" charset="0"/>
                      </a:endParaRPr>
                    </a:p>
                    <a:p>
                      <a:pPr marL="0" indent="0">
                        <a:buFont typeface="Arial" panose="020B0604020202020204" pitchFamily="34" charset="0"/>
                        <a:buNone/>
                      </a:pPr>
                      <a:r>
                        <a:rPr lang="en-GB" sz="1400" b="0" dirty="0">
                          <a:solidFill>
                            <a:schemeClr val="tx1"/>
                          </a:solidFill>
                          <a:latin typeface="Century Gothic" panose="020B0502020202020204" pitchFamily="34" charset="0"/>
                        </a:rPr>
                        <a:t>Answers should be in detail and in full sentences! They should be short paragraphs not just bullet points.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extLst>
                  <a:ext uri="{0D108BD9-81ED-4DB2-BD59-A6C34878D82A}">
                    <a16:rowId xmlns:a16="http://schemas.microsoft.com/office/drawing/2014/main" val="1553932964"/>
                  </a:ext>
                </a:extLst>
              </a:tr>
            </a:tbl>
          </a:graphicData>
        </a:graphic>
      </p:graphicFrame>
      <p:pic>
        <p:nvPicPr>
          <p:cNvPr id="2" name="Picture 1">
            <a:hlinkClick r:id="rId2" action="ppaction://hlinksldjump"/>
            <a:extLst>
              <a:ext uri="{FF2B5EF4-FFF2-40B4-BE49-F238E27FC236}">
                <a16:creationId xmlns:a16="http://schemas.microsoft.com/office/drawing/2014/main" id="{68317DA7-A645-438D-965F-F132697185BE}"/>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3" name="TextBox 2">
            <a:extLst>
              <a:ext uri="{FF2B5EF4-FFF2-40B4-BE49-F238E27FC236}">
                <a16:creationId xmlns:a16="http://schemas.microsoft.com/office/drawing/2014/main" id="{29F81B39-5372-437A-911C-8D7AC916F2D5}"/>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4" name="TextBox 3">
            <a:extLst>
              <a:ext uri="{FF2B5EF4-FFF2-40B4-BE49-F238E27FC236}">
                <a16:creationId xmlns:a16="http://schemas.microsoft.com/office/drawing/2014/main" id="{052717DA-A967-4F72-9ED4-86401A282BFA}"/>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12</a:t>
            </a:r>
          </a:p>
        </p:txBody>
      </p:sp>
      <p:sp>
        <p:nvSpPr>
          <p:cNvPr id="8" name="Rectangle 5">
            <a:extLst>
              <a:ext uri="{FF2B5EF4-FFF2-40B4-BE49-F238E27FC236}">
                <a16:creationId xmlns:a16="http://schemas.microsoft.com/office/drawing/2014/main" id="{B5D1017F-49B2-4F1C-A716-DF3B4574CD12}"/>
              </a:ext>
            </a:extLst>
          </p:cNvPr>
          <p:cNvSpPr>
            <a:spLocks noChangeArrowheads="1"/>
          </p:cNvSpPr>
          <p:nvPr/>
        </p:nvSpPr>
        <p:spPr bwMode="auto">
          <a:xfrm>
            <a:off x="212436" y="726420"/>
            <a:ext cx="5712113" cy="6294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GB" altLang="en-US" sz="1100" dirty="0">
                <a:latin typeface="Comic Sans MS" panose="030F0702030302020204" pitchFamily="66" charset="0"/>
                <a:ea typeface="Calibri" panose="020F0502020204030204" pitchFamily="34" charset="0"/>
                <a:cs typeface="Times New Roman" panose="02020603050405020304" pitchFamily="18" charset="0"/>
              </a:rPr>
              <a:t>From the beginning of the 18</a:t>
            </a:r>
            <a:r>
              <a:rPr lang="en-GB" altLang="en-US" sz="1100" baseline="30000" dirty="0">
                <a:latin typeface="Comic Sans MS" panose="030F0702030302020204" pitchFamily="66" charset="0"/>
                <a:ea typeface="Calibri" panose="020F0502020204030204" pitchFamily="34" charset="0"/>
                <a:cs typeface="Times New Roman" panose="02020603050405020304" pitchFamily="18" charset="0"/>
              </a:rPr>
              <a:t>th</a:t>
            </a:r>
            <a:r>
              <a:rPr lang="en-GB" altLang="en-US" sz="1100" dirty="0">
                <a:latin typeface="Comic Sans MS" panose="030F0702030302020204" pitchFamily="66" charset="0"/>
                <a:ea typeface="Calibri" panose="020F0502020204030204" pitchFamily="34" charset="0"/>
                <a:cs typeface="Times New Roman" panose="02020603050405020304" pitchFamily="18" charset="0"/>
              </a:rPr>
              <a:t> Century people campaigned to get rid of slavery. These people were known as abolitionists.  But many wanted to keep slavery- it helped them to make a lot of money.</a:t>
            </a:r>
          </a:p>
          <a:p>
            <a:pPr marL="0" marR="0" lvl="0" indent="0" algn="l" defTabSz="914400" rtl="0" eaLnBrk="0" fontAlgn="base" latinLnBrk="0" hangingPunct="0">
              <a:lnSpc>
                <a:spcPct val="100000"/>
              </a:lnSpc>
              <a:spcBef>
                <a:spcPct val="0"/>
              </a:spcBef>
              <a:spcAft>
                <a:spcPct val="0"/>
              </a:spcAft>
              <a:buClrTx/>
              <a:buSzTx/>
              <a:buFontTx/>
              <a:buNone/>
              <a:tabLst/>
            </a:pPr>
            <a:endParaRPr lang="en-GB" altLang="en-US" sz="1100" dirty="0">
              <a:latin typeface="Comic Sans MS" panose="030F0702030302020204" pitchFamily="66"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GB" altLang="en-US" sz="1100" dirty="0">
                <a:latin typeface="Comic Sans MS" panose="030F0702030302020204" pitchFamily="66" charset="0"/>
                <a:ea typeface="Calibri" panose="020F0502020204030204" pitchFamily="34" charset="0"/>
                <a:cs typeface="Times New Roman" panose="02020603050405020304" pitchFamily="18" charset="0"/>
              </a:rPr>
              <a:t>One person who was very famous for fighting to abolish (ban) slavery was William Wilberforce In Britain.</a:t>
            </a:r>
          </a:p>
          <a:p>
            <a:pPr marL="0" marR="0" lvl="0" indent="0" algn="l" defTabSz="914400" rtl="0" eaLnBrk="0" fontAlgn="base" latinLnBrk="0" hangingPunct="0">
              <a:lnSpc>
                <a:spcPct val="100000"/>
              </a:lnSpc>
              <a:spcBef>
                <a:spcPct val="0"/>
              </a:spcBef>
              <a:spcAft>
                <a:spcPct val="0"/>
              </a:spcAft>
              <a:buClrTx/>
              <a:buSzTx/>
              <a:buFontTx/>
              <a:buNone/>
              <a:tabLst/>
            </a:pPr>
            <a:endParaRPr lang="en-GB" altLang="en-US" sz="1100" dirty="0">
              <a:latin typeface="Comic Sans MS" panose="030F0702030302020204" pitchFamily="66"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sng"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Was Wilberforce the main reason for the end of slavery?</a:t>
            </a:r>
            <a:endParaRPr kumimoji="0" lang="en-GB"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According to a museum in Hull, William Wilberforce was central to the struggle to end slavery but is this interpretation correct?  The film </a:t>
            </a:r>
            <a:r>
              <a:rPr kumimoji="0" lang="en-GB" altLang="en-US" sz="1100" b="0" i="1"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Amazing Grace</a:t>
            </a:r>
            <a:r>
              <a:rPr kumimoji="0" lang="en-GB" altLang="en-US" sz="11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 certainly suggested it to be true with Wilberforce shown as the man that everyone turned to for leadership; the man who formed and led the Committee to Abolish Trade; the man who guided the Act through Parliament.  Critics pointed out that Wilberforce only led the campaign in Parliament and that it was the Quakers and Clarkson who formed and ran the committee.</a:t>
            </a:r>
            <a:endParaRPr kumimoji="0" lang="en-GB"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hlinkClick r:id="rId5"/>
              </a:rPr>
              <a:t>https://www.bbc.co.uk/bitesize/clips/zhyvr82</a:t>
            </a:r>
            <a:endParaRPr kumimoji="0" lang="en-GB"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sng"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Who was Wilberforce?</a:t>
            </a:r>
            <a:endParaRPr kumimoji="0" lang="en-GB" altLang="en-US" sz="800" b="0" i="0" u="sng"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rgbClr val="000000"/>
                </a:solidFill>
                <a:effectLst/>
                <a:latin typeface="Comic Sans MS" panose="030F0702030302020204" pitchFamily="66" charset="0"/>
                <a:ea typeface="Times New Roman" panose="02020603050405020304" pitchFamily="18" charset="0"/>
                <a:cs typeface="Arial" panose="020B0604020202020204" pitchFamily="34" charset="0"/>
              </a:rPr>
              <a:t>On 12 May 1789 William Wilberforce, MP for Hull, gave his first key speech on the abolition of the slave trade. It has gone down in history as one of the best speeches ever made in the Houses of Parliament.  Wilberforce's speeches were powerful, graphic, appealing and influential in persuading many to support the abolitionist cause.  His Christian faith led him to become interested in social reform and the need to abolish slavery and the slave trade within the British Empire.</a:t>
            </a:r>
            <a:endParaRPr kumimoji="0" lang="en-GB"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rgbClr val="000000"/>
                </a:solidFill>
                <a:effectLst/>
                <a:latin typeface="Comic Sans MS" panose="030F0702030302020204" pitchFamily="66" charset="0"/>
                <a:ea typeface="Times New Roman" panose="02020603050405020304" pitchFamily="18" charset="0"/>
                <a:cs typeface="Arial" panose="020B0604020202020204" pitchFamily="34" charset="0"/>
              </a:rPr>
              <a:t>Wilberforce worked with other abolitionists including Clarkson, putting forward the arguments of the Society in Parliament for 18 years.  When his bill to abolish the slave trade was finally passed on 25 March 1807, his role was acknowledged with a rare standing ovation by fellow MPs.  His personal qualities ensured he held the trust and respect of his fellow MPs and he was well known for his charm, kindness, and integrity. The Quakers needed him to be their parliamentary spokesman as they were barred from Parliament until 1828. Wilberforce was the key abolitionist figure in Parliament, and Parliament was where the institution of slavery would be overturned in law.</a:t>
            </a:r>
            <a:endParaRPr kumimoji="0" lang="en-GB"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rgbClr val="000000"/>
                </a:solidFill>
                <a:effectLst/>
                <a:latin typeface="Comic Sans MS" panose="030F0702030302020204" pitchFamily="66" charset="0"/>
                <a:ea typeface="Times New Roman" panose="02020603050405020304" pitchFamily="18" charset="0"/>
                <a:cs typeface="Arial" panose="020B0604020202020204" pitchFamily="34" charset="0"/>
              </a:rPr>
              <a:t>Wilberforce was not however one of the twelve founding members of the 1787 Committee for the Abolition of the Slave Trade and many believe Clarkson deserves as much individual credit for his equally tireless efforts behind the scenes. </a:t>
            </a:r>
            <a:endParaRPr kumimoji="0" lang="en-GB"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pic>
        <p:nvPicPr>
          <p:cNvPr id="10244" name="Picture 51" descr="Image result for slave abolition clipart">
            <a:extLst>
              <a:ext uri="{FF2B5EF4-FFF2-40B4-BE49-F238E27FC236}">
                <a16:creationId xmlns:a16="http://schemas.microsoft.com/office/drawing/2014/main" id="{65F8CF2A-E508-46C4-AC82-F70622281BC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b="7179"/>
          <a:stretch>
            <a:fillRect/>
          </a:stretch>
        </p:blipFill>
        <p:spPr bwMode="auto">
          <a:xfrm>
            <a:off x="9479829" y="1316147"/>
            <a:ext cx="2253754" cy="121356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E78B962F-2111-47CC-A263-850A48C6F91D}"/>
              </a:ext>
            </a:extLst>
          </p:cNvPr>
          <p:cNvPicPr/>
          <p:nvPr/>
        </p:nvPicPr>
        <p:blipFill rotWithShape="1">
          <a:blip r:embed="rId7">
            <a:extLst>
              <a:ext uri="{28A0092B-C50C-407E-A947-70E740481C1C}">
                <a14:useLocalDpi xmlns:a14="http://schemas.microsoft.com/office/drawing/2010/main" val="0"/>
              </a:ext>
            </a:extLst>
          </a:blip>
          <a:srcRect l="43249" t="54258" r="52456" b="37013"/>
          <a:stretch/>
        </p:blipFill>
        <p:spPr bwMode="auto">
          <a:xfrm>
            <a:off x="2226303" y="203200"/>
            <a:ext cx="537252" cy="521566"/>
          </a:xfrm>
          <a:prstGeom prst="rect">
            <a:avLst/>
          </a:prstGeom>
          <a:noFill/>
          <a:ln>
            <a:noFill/>
          </a:ln>
          <a:extLst>
            <a:ext uri="{53640926-AAD7-44D8-BBD7-CCE9431645EC}">
              <a14:shadowObscured xmlns:a14="http://schemas.microsoft.com/office/drawing/2010/main"/>
            </a:ext>
          </a:extLst>
        </p:spPr>
      </p:pic>
      <p:pic>
        <p:nvPicPr>
          <p:cNvPr id="13" name="Picture 9">
            <a:extLst>
              <a:ext uri="{FF2B5EF4-FFF2-40B4-BE49-F238E27FC236}">
                <a16:creationId xmlns:a16="http://schemas.microsoft.com/office/drawing/2014/main" id="{DFA9E39A-FFE5-4E85-97CE-AD443A913F2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34836" y="203200"/>
            <a:ext cx="537252" cy="5215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03651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2D167BF5-BCB7-430B-9525-13FC668EAA47}"/>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a:t>
            </a:r>
          </a:p>
        </p:txBody>
      </p:sp>
      <p:pic>
        <p:nvPicPr>
          <p:cNvPr id="3" name="Picture 2">
            <a:hlinkClick r:id="rId2" action="ppaction://hlinksldjump"/>
            <a:extLst>
              <a:ext uri="{FF2B5EF4-FFF2-40B4-BE49-F238E27FC236}">
                <a16:creationId xmlns:a16="http://schemas.microsoft.com/office/drawing/2014/main" id="{80BF32A9-743C-4631-AB05-BB4FCAC7E4B5}"/>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A2E954D2-8F83-40CD-A35F-3DE72B0414B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5" name="Rectangle 4">
            <a:extLst>
              <a:ext uri="{FF2B5EF4-FFF2-40B4-BE49-F238E27FC236}">
                <a16:creationId xmlns:a16="http://schemas.microsoft.com/office/drawing/2014/main" id="{FFA0A5C5-0C0F-4E45-B4E2-9BC2E95FD2F1}"/>
              </a:ext>
            </a:extLst>
          </p:cNvPr>
          <p:cNvSpPr/>
          <p:nvPr/>
        </p:nvSpPr>
        <p:spPr>
          <a:xfrm>
            <a:off x="332508" y="5411246"/>
            <a:ext cx="9596583" cy="1200329"/>
          </a:xfrm>
          <a:prstGeom prst="rect">
            <a:avLst/>
          </a:prstGeom>
        </p:spPr>
        <p:txBody>
          <a:bodyPr wrap="square">
            <a:spAutoFit/>
          </a:bodyPr>
          <a:lstStyle/>
          <a:p>
            <a:endParaRPr lang="en-GB" b="1" dirty="0">
              <a:latin typeface="Century Gothic" panose="020B0502020202020204" pitchFamily="34" charset="0"/>
            </a:endParaRPr>
          </a:p>
          <a:p>
            <a:endParaRPr lang="en-GB" b="1" u="sng" dirty="0">
              <a:latin typeface="Century Gothic" panose="020B0502020202020204" pitchFamily="34" charset="0"/>
            </a:endParaRPr>
          </a:p>
          <a:p>
            <a:br>
              <a:rPr lang="en-GB" b="1" u="sng" dirty="0">
                <a:latin typeface="Century Gothic" panose="020B0502020202020204" pitchFamily="34" charset="0"/>
              </a:rPr>
            </a:br>
            <a:r>
              <a:rPr lang="en-GB" b="1" u="sng" dirty="0">
                <a:latin typeface="Century Gothic" panose="020B0502020202020204" pitchFamily="34" charset="0"/>
              </a:rPr>
              <a:t>You can record in writing key parts of your discussion for evidence.</a:t>
            </a:r>
            <a:endParaRPr lang="en-GB" b="1" u="sng" dirty="0"/>
          </a:p>
        </p:txBody>
      </p:sp>
      <p:sp>
        <p:nvSpPr>
          <p:cNvPr id="6" name="TextBox 5">
            <a:extLst>
              <a:ext uri="{FF2B5EF4-FFF2-40B4-BE49-F238E27FC236}">
                <a16:creationId xmlns:a16="http://schemas.microsoft.com/office/drawing/2014/main" id="{625DE3E8-38B0-413C-BD11-A1D73CA9C273}"/>
              </a:ext>
            </a:extLst>
          </p:cNvPr>
          <p:cNvSpPr txBox="1"/>
          <p:nvPr/>
        </p:nvSpPr>
        <p:spPr>
          <a:xfrm>
            <a:off x="480291" y="1076225"/>
            <a:ext cx="11231418" cy="923330"/>
          </a:xfrm>
          <a:prstGeom prst="rect">
            <a:avLst/>
          </a:prstGeom>
          <a:solidFill>
            <a:srgbClr val="FFC000"/>
          </a:solidFill>
          <a:ln w="57150">
            <a:solidFill>
              <a:schemeClr val="tx1"/>
            </a:solidFill>
          </a:ln>
        </p:spPr>
        <p:txBody>
          <a:bodyPr wrap="square" rtlCol="0">
            <a:spAutoFit/>
          </a:bodyPr>
          <a:lstStyle/>
          <a:p>
            <a:pPr algn="ctr"/>
            <a:r>
              <a:rPr lang="en-GB" dirty="0">
                <a:solidFill>
                  <a:srgbClr val="231F20"/>
                </a:solidFill>
                <a:latin typeface="Century Gothic" panose="020B0502020202020204" pitchFamily="34" charset="0"/>
              </a:rPr>
              <a:t>‘Why did Africans take part in the slave trade when it was being run by Europeans for Europeans?’</a:t>
            </a:r>
            <a:endParaRPr lang="en-GB" dirty="0">
              <a:latin typeface="Century Gothic" panose="020B0502020202020204" pitchFamily="34" charset="0"/>
            </a:endParaRPr>
          </a:p>
          <a:p>
            <a:pPr algn="ctr"/>
            <a:endParaRPr lang="en-GB" dirty="0">
              <a:latin typeface="Century Gothic" panose="020B0502020202020204" pitchFamily="34" charset="0"/>
            </a:endParaRPr>
          </a:p>
          <a:p>
            <a:pPr algn="ctr"/>
            <a:r>
              <a:rPr lang="en-GB" dirty="0">
                <a:latin typeface="Century Gothic" panose="020B0502020202020204" pitchFamily="34" charset="0"/>
              </a:rPr>
              <a:t>Discuss.</a:t>
            </a:r>
          </a:p>
        </p:txBody>
      </p:sp>
      <p:sp>
        <p:nvSpPr>
          <p:cNvPr id="7" name="Speech Bubble: Oval 6">
            <a:extLst>
              <a:ext uri="{FF2B5EF4-FFF2-40B4-BE49-F238E27FC236}">
                <a16:creationId xmlns:a16="http://schemas.microsoft.com/office/drawing/2014/main" id="{645CE42B-931C-4160-B52B-32849B5087F8}"/>
              </a:ext>
            </a:extLst>
          </p:cNvPr>
          <p:cNvSpPr/>
          <p:nvPr/>
        </p:nvSpPr>
        <p:spPr>
          <a:xfrm>
            <a:off x="480290" y="2333196"/>
            <a:ext cx="2724727" cy="1256146"/>
          </a:xfrm>
          <a:prstGeom prst="wedgeEllipseCallou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00"/>
                </a:solidFill>
                <a:latin typeface="Comic Sans MS" panose="030F0702030302020204" pitchFamily="66" charset="0"/>
              </a:rPr>
              <a:t>One reasons could be….</a:t>
            </a:r>
          </a:p>
        </p:txBody>
      </p:sp>
      <p:sp>
        <p:nvSpPr>
          <p:cNvPr id="8" name="Speech Bubble: Oval 7">
            <a:extLst>
              <a:ext uri="{FF2B5EF4-FFF2-40B4-BE49-F238E27FC236}">
                <a16:creationId xmlns:a16="http://schemas.microsoft.com/office/drawing/2014/main" id="{9EF8C181-9549-46B1-A38B-06303EA6831B}"/>
              </a:ext>
            </a:extLst>
          </p:cNvPr>
          <p:cNvSpPr/>
          <p:nvPr/>
        </p:nvSpPr>
        <p:spPr>
          <a:xfrm>
            <a:off x="2281381" y="3722556"/>
            <a:ext cx="2724727" cy="1256146"/>
          </a:xfrm>
          <a:prstGeom prst="wedgeEllipseCallou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B050"/>
                </a:solidFill>
                <a:latin typeface="Comic Sans MS" panose="030F0702030302020204" pitchFamily="66" charset="0"/>
              </a:rPr>
              <a:t>The Africans would want…</a:t>
            </a:r>
          </a:p>
        </p:txBody>
      </p:sp>
      <p:sp>
        <p:nvSpPr>
          <p:cNvPr id="9" name="Speech Bubble: Oval 8">
            <a:extLst>
              <a:ext uri="{FF2B5EF4-FFF2-40B4-BE49-F238E27FC236}">
                <a16:creationId xmlns:a16="http://schemas.microsoft.com/office/drawing/2014/main" id="{07400F88-3285-4198-9607-E2307891616E}"/>
              </a:ext>
            </a:extLst>
          </p:cNvPr>
          <p:cNvSpPr/>
          <p:nvPr/>
        </p:nvSpPr>
        <p:spPr>
          <a:xfrm>
            <a:off x="4678215" y="2132769"/>
            <a:ext cx="2724727" cy="1256146"/>
          </a:xfrm>
          <a:prstGeom prst="wedgeEllipseCallou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66"/>
                </a:solidFill>
                <a:latin typeface="Comic Sans MS" panose="030F0702030302020204" pitchFamily="66" charset="0"/>
              </a:rPr>
              <a:t>Slave traders offered….</a:t>
            </a:r>
          </a:p>
        </p:txBody>
      </p:sp>
      <p:sp>
        <p:nvSpPr>
          <p:cNvPr id="10" name="Speech Bubble: Oval 9">
            <a:extLst>
              <a:ext uri="{FF2B5EF4-FFF2-40B4-BE49-F238E27FC236}">
                <a16:creationId xmlns:a16="http://schemas.microsoft.com/office/drawing/2014/main" id="{D96E9393-F954-4CAE-88D4-2FA14CFDAAAD}"/>
              </a:ext>
            </a:extLst>
          </p:cNvPr>
          <p:cNvSpPr/>
          <p:nvPr/>
        </p:nvSpPr>
        <p:spPr>
          <a:xfrm>
            <a:off x="6576290" y="3821459"/>
            <a:ext cx="2724727" cy="1256146"/>
          </a:xfrm>
          <a:prstGeom prst="wedgeEllipseCallou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B0F0"/>
                </a:solidFill>
                <a:latin typeface="Comic Sans MS" panose="030F0702030302020204" pitchFamily="66" charset="0"/>
              </a:rPr>
              <a:t>Their lives could be improved as…</a:t>
            </a:r>
          </a:p>
        </p:txBody>
      </p:sp>
      <p:sp>
        <p:nvSpPr>
          <p:cNvPr id="11" name="Speech Bubble: Oval 10">
            <a:extLst>
              <a:ext uri="{FF2B5EF4-FFF2-40B4-BE49-F238E27FC236}">
                <a16:creationId xmlns:a16="http://schemas.microsoft.com/office/drawing/2014/main" id="{DD4384CF-D0B6-4AA3-A7E5-B20932BD73BB}"/>
              </a:ext>
            </a:extLst>
          </p:cNvPr>
          <p:cNvSpPr/>
          <p:nvPr/>
        </p:nvSpPr>
        <p:spPr>
          <a:xfrm>
            <a:off x="9060873" y="2133481"/>
            <a:ext cx="2964871" cy="1295519"/>
          </a:xfrm>
          <a:prstGeom prst="wedgeEllipseCallou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C000"/>
                </a:solidFill>
                <a:latin typeface="Comic Sans MS" panose="030F0702030302020204" pitchFamily="66" charset="0"/>
              </a:rPr>
              <a:t>The Europeans would…</a:t>
            </a:r>
          </a:p>
        </p:txBody>
      </p:sp>
      <p:pic>
        <p:nvPicPr>
          <p:cNvPr id="12" name="Picture 11">
            <a:extLst>
              <a:ext uri="{FF2B5EF4-FFF2-40B4-BE49-F238E27FC236}">
                <a16:creationId xmlns:a16="http://schemas.microsoft.com/office/drawing/2014/main" id="{74742CB1-95F4-40EA-8802-35BB3AC779ED}"/>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flipH="1">
            <a:off x="1415760" y="185292"/>
            <a:ext cx="546389" cy="501039"/>
          </a:xfrm>
          <a:prstGeom prst="rect">
            <a:avLst/>
          </a:prstGeom>
          <a:solidFill>
            <a:schemeClr val="bg1"/>
          </a:solidFill>
        </p:spPr>
      </p:pic>
    </p:spTree>
    <p:extLst>
      <p:ext uri="{BB962C8B-B14F-4D97-AF65-F5344CB8AC3E}">
        <p14:creationId xmlns:p14="http://schemas.microsoft.com/office/powerpoint/2010/main" val="2617462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a:extLst>
              <a:ext uri="{FF2B5EF4-FFF2-40B4-BE49-F238E27FC236}">
                <a16:creationId xmlns:a16="http://schemas.microsoft.com/office/drawing/2014/main" id="{D623AFCE-BD18-4508-8A27-6DAF296B79F9}"/>
              </a:ext>
            </a:extLst>
          </p:cNvPr>
          <p:cNvSpPr>
            <a:spLocks noChangeArrowheads="1"/>
          </p:cNvSpPr>
          <p:nvPr/>
        </p:nvSpPr>
        <p:spPr bwMode="auto">
          <a:xfrm>
            <a:off x="7101023" y="4559178"/>
            <a:ext cx="4794336" cy="2308324"/>
          </a:xfrm>
          <a:prstGeom prst="rect">
            <a:avLst/>
          </a:prstGeom>
          <a:solidFill>
            <a:srgbClr val="FFFF66"/>
          </a:solidFill>
          <a:ln w="9525">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000000"/>
                </a:solidFill>
                <a:effectLst/>
                <a:latin typeface="Century Gothic" panose="020B0502020202020204" pitchFamily="34" charset="0"/>
                <a:ea typeface="Arial Unicode MS"/>
                <a:cs typeface="Arial" panose="020B0604020202020204" pitchFamily="34" charset="0"/>
              </a:rPr>
              <a:t>Planters in the Americas</a:t>
            </a:r>
            <a:endParaRPr kumimoji="0" lang="en-GB" altLang="en-US" sz="1200" b="0" i="0" u="none" strike="noStrike" cap="none" normalizeH="0" baseline="0" dirty="0">
              <a:ln>
                <a:noFill/>
              </a:ln>
              <a:solidFill>
                <a:srgbClr val="FFFFFF"/>
              </a:solidFill>
              <a:effectLst/>
              <a:latin typeface="Century Gothic" panose="020B0502020202020204" pitchFamily="34" charset="0"/>
              <a:ea typeface="Arial Unicode MS"/>
              <a:cs typeface="Arial Unicode MS"/>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000000"/>
                </a:solidFill>
                <a:effectLst/>
                <a:latin typeface="Century Gothic" panose="020B0502020202020204" pitchFamily="34" charset="0"/>
                <a:ea typeface="Arial Unicode MS"/>
                <a:cs typeface="Arial" panose="020B0604020202020204" pitchFamily="34" charset="0"/>
              </a:rPr>
              <a:t>Planters lived in the Americas, often the West Indies.  They grew cash crops such as coffee, tobacco, cotton and sugar cane. </a:t>
            </a:r>
            <a:r>
              <a:rPr kumimoji="0" lang="en-GB" altLang="en-US" sz="1200" b="0" i="0" u="none" strike="noStrike" cap="none" normalizeH="0" baseline="0" dirty="0">
                <a:ln>
                  <a:noFill/>
                </a:ln>
                <a:solidFill>
                  <a:srgbClr val="000000"/>
                </a:solidFill>
                <a:effectLst/>
                <a:latin typeface="Century Gothic" panose="020B0502020202020204" pitchFamily="34" charset="0"/>
                <a:ea typeface="Arial Unicode MS"/>
                <a:cs typeface="Arial Unicode MS"/>
              </a:rPr>
              <a:t>Cash crops were so called because they were grown in large quantities just for sale, rather than for local use. </a:t>
            </a:r>
            <a:r>
              <a:rPr kumimoji="0" lang="en-GB" altLang="en-US" sz="1200" b="0" i="0" u="none" strike="noStrike" cap="none" normalizeH="0" baseline="0" dirty="0">
                <a:ln>
                  <a:noFill/>
                </a:ln>
                <a:solidFill>
                  <a:srgbClr val="000000"/>
                </a:solidFill>
                <a:effectLst/>
                <a:latin typeface="Century Gothic" panose="020B0502020202020204" pitchFamily="34" charset="0"/>
                <a:ea typeface="Arial Unicode MS"/>
                <a:cs typeface="Arial" panose="020B0604020202020204" pitchFamily="34" charset="0"/>
              </a:rPr>
              <a:t>These crops needed many workers on the farms or Plantations as they were called.  To meet the need, wealthy planters turned to slave traders. Slaves cost very little money and ensured that Planation owners could become very wealthy from the </a:t>
            </a:r>
            <a:br>
              <a:rPr kumimoji="0" lang="en-GB" altLang="en-US" sz="1200" b="0" i="0" u="none" strike="noStrike" cap="none" normalizeH="0" baseline="0" dirty="0">
                <a:ln>
                  <a:noFill/>
                </a:ln>
                <a:solidFill>
                  <a:srgbClr val="000000"/>
                </a:solidFill>
                <a:effectLst/>
                <a:latin typeface="Century Gothic" panose="020B0502020202020204" pitchFamily="34" charset="0"/>
                <a:ea typeface="Arial Unicode MS"/>
                <a:cs typeface="Arial" panose="020B0604020202020204" pitchFamily="34" charset="0"/>
              </a:rPr>
            </a:br>
            <a:r>
              <a:rPr kumimoji="0" lang="en-GB" altLang="en-US" sz="1200" b="0" i="0" u="none" strike="noStrike" cap="none" normalizeH="0" baseline="0" dirty="0">
                <a:ln>
                  <a:noFill/>
                </a:ln>
                <a:solidFill>
                  <a:srgbClr val="000000"/>
                </a:solidFill>
                <a:effectLst/>
                <a:latin typeface="Century Gothic" panose="020B0502020202020204" pitchFamily="34" charset="0"/>
                <a:ea typeface="Arial Unicode MS"/>
                <a:cs typeface="Arial" panose="020B0604020202020204" pitchFamily="34" charset="0"/>
              </a:rPr>
              <a:t>trade especially as Africans were used to the heat and </a:t>
            </a:r>
            <a:br>
              <a:rPr kumimoji="0" lang="en-GB" altLang="en-US" sz="1200" b="0" i="0" u="none" strike="noStrike" cap="none" normalizeH="0" baseline="0" dirty="0">
                <a:ln>
                  <a:noFill/>
                </a:ln>
                <a:solidFill>
                  <a:srgbClr val="000000"/>
                </a:solidFill>
                <a:effectLst/>
                <a:latin typeface="Century Gothic" panose="020B0502020202020204" pitchFamily="34" charset="0"/>
                <a:ea typeface="Arial Unicode MS"/>
                <a:cs typeface="Arial" panose="020B0604020202020204" pitchFamily="34" charset="0"/>
              </a:rPr>
            </a:br>
            <a:r>
              <a:rPr kumimoji="0" lang="en-GB" altLang="en-US" sz="1200" b="0" i="0" u="none" strike="noStrike" cap="none" normalizeH="0" baseline="0" dirty="0">
                <a:ln>
                  <a:noFill/>
                </a:ln>
                <a:solidFill>
                  <a:srgbClr val="000000"/>
                </a:solidFill>
                <a:effectLst/>
                <a:latin typeface="Century Gothic" panose="020B0502020202020204" pitchFamily="34" charset="0"/>
                <a:ea typeface="Arial Unicode MS"/>
                <a:cs typeface="Arial" panose="020B0604020202020204" pitchFamily="34" charset="0"/>
              </a:rPr>
              <a:t>were thought to be very hard working therefore </a:t>
            </a:r>
            <a:br>
              <a:rPr kumimoji="0" lang="en-GB" altLang="en-US" sz="1200" b="0" i="0" u="none" strike="noStrike" cap="none" normalizeH="0" baseline="0" dirty="0">
                <a:ln>
                  <a:noFill/>
                </a:ln>
                <a:solidFill>
                  <a:srgbClr val="000000"/>
                </a:solidFill>
                <a:effectLst/>
                <a:latin typeface="Century Gothic" panose="020B0502020202020204" pitchFamily="34" charset="0"/>
                <a:ea typeface="Arial Unicode MS"/>
                <a:cs typeface="Arial" panose="020B0604020202020204" pitchFamily="34" charset="0"/>
              </a:rPr>
            </a:br>
            <a:r>
              <a:rPr kumimoji="0" lang="en-GB" altLang="en-US" sz="1200" b="0" i="0" u="none" strike="noStrike" cap="none" normalizeH="0" baseline="0" dirty="0">
                <a:ln>
                  <a:noFill/>
                </a:ln>
                <a:solidFill>
                  <a:srgbClr val="000000"/>
                </a:solidFill>
                <a:effectLst/>
                <a:latin typeface="Century Gothic" panose="020B0502020202020204" pitchFamily="34" charset="0"/>
                <a:ea typeface="Arial Unicode MS"/>
                <a:cs typeface="Arial" panose="020B0604020202020204" pitchFamily="34" charset="0"/>
              </a:rPr>
              <a:t>making </a:t>
            </a:r>
            <a:r>
              <a:rPr kumimoji="0" lang="en-GB" altLang="en-US" sz="1200" b="0" i="0" u="none" strike="noStrike" cap="none" normalizeH="0" baseline="0" dirty="0">
                <a:ln>
                  <a:noFill/>
                </a:ln>
                <a:solidFill>
                  <a:srgbClr val="000000"/>
                </a:solidFill>
                <a:effectLst/>
                <a:latin typeface="Century Gothic" panose="020B0502020202020204" pitchFamily="34" charset="0"/>
                <a:ea typeface="Arial Unicode MS"/>
                <a:cs typeface="Arial Unicode MS"/>
              </a:rPr>
              <a:t>them valued as agricultural workers</a:t>
            </a:r>
            <a:r>
              <a:rPr kumimoji="0" lang="en-GB" altLang="en-US" sz="1200" b="0" i="0" u="none" strike="noStrike" cap="none" normalizeH="0" baseline="0" dirty="0">
                <a:ln>
                  <a:noFill/>
                </a:ln>
                <a:solidFill>
                  <a:srgbClr val="000000"/>
                </a:solidFill>
                <a:effectLst/>
                <a:latin typeface="Century Gothic" panose="020B0502020202020204" pitchFamily="34" charset="0"/>
                <a:ea typeface="Arial Unicode MS"/>
                <a:cs typeface="Arial" panose="020B0604020202020204" pitchFamily="34" charset="0"/>
              </a:rPr>
              <a:t>.  </a:t>
            </a:r>
            <a:endParaRPr kumimoji="0" lang="en-GB" altLang="en-US" sz="1200" b="0" i="0" u="none" strike="noStrike" cap="none" normalizeH="0" baseline="0" dirty="0">
              <a:ln>
                <a:noFill/>
              </a:ln>
              <a:solidFill>
                <a:schemeClr val="tx1"/>
              </a:solidFill>
              <a:effectLst/>
              <a:latin typeface="Century Gothic" panose="020B0502020202020204" pitchFamily="34" charset="0"/>
            </a:endParaRPr>
          </a:p>
        </p:txBody>
      </p:sp>
      <p:pic>
        <p:nvPicPr>
          <p:cNvPr id="2" name="Picture 1">
            <a:hlinkClick r:id="rId2" action="ppaction://hlinksldjump"/>
            <a:extLst>
              <a:ext uri="{FF2B5EF4-FFF2-40B4-BE49-F238E27FC236}">
                <a16:creationId xmlns:a16="http://schemas.microsoft.com/office/drawing/2014/main" id="{CD2C9A19-A95C-4672-A90F-D183268E8B4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3" name="TextBox 2">
            <a:extLst>
              <a:ext uri="{FF2B5EF4-FFF2-40B4-BE49-F238E27FC236}">
                <a16:creationId xmlns:a16="http://schemas.microsoft.com/office/drawing/2014/main" id="{8DA0B4BA-CB9E-4B4C-9AEA-D28CA57421F1}"/>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4" name="TextBox 3">
            <a:extLst>
              <a:ext uri="{FF2B5EF4-FFF2-40B4-BE49-F238E27FC236}">
                <a16:creationId xmlns:a16="http://schemas.microsoft.com/office/drawing/2014/main" id="{048964BC-B841-4E73-820A-1DD741070B2F}"/>
              </a:ext>
            </a:extLst>
          </p:cNvPr>
          <p:cNvSpPr txBox="1"/>
          <p:nvPr/>
        </p:nvSpPr>
        <p:spPr>
          <a:xfrm>
            <a:off x="122827" y="105022"/>
            <a:ext cx="2844800" cy="523220"/>
          </a:xfrm>
          <a:prstGeom prst="rect">
            <a:avLst/>
          </a:prstGeom>
          <a:noFill/>
        </p:spPr>
        <p:txBody>
          <a:bodyPr wrap="square" rtlCol="0">
            <a:spAutoFit/>
          </a:bodyPr>
          <a:lstStyle/>
          <a:p>
            <a:r>
              <a:rPr lang="en-GB" sz="2800" b="1" u="sng" dirty="0">
                <a:latin typeface="Century Gothic" panose="020B0502020202020204" pitchFamily="34" charset="0"/>
              </a:rPr>
              <a:t>Task 2</a:t>
            </a:r>
          </a:p>
        </p:txBody>
      </p:sp>
      <p:graphicFrame>
        <p:nvGraphicFramePr>
          <p:cNvPr id="5" name="Table 4">
            <a:extLst>
              <a:ext uri="{FF2B5EF4-FFF2-40B4-BE49-F238E27FC236}">
                <a16:creationId xmlns:a16="http://schemas.microsoft.com/office/drawing/2014/main" id="{2552E9E4-0FD0-4E5A-A993-0F71F6DABA8F}"/>
              </a:ext>
            </a:extLst>
          </p:cNvPr>
          <p:cNvGraphicFramePr>
            <a:graphicFrameLocks noGrp="1"/>
          </p:cNvGraphicFramePr>
          <p:nvPr>
            <p:extLst>
              <p:ext uri="{D42A27DB-BD31-4B8C-83A1-F6EECF244321}">
                <p14:modId xmlns:p14="http://schemas.microsoft.com/office/powerpoint/2010/main" val="3238954605"/>
              </p:ext>
            </p:extLst>
          </p:nvPr>
        </p:nvGraphicFramePr>
        <p:xfrm>
          <a:off x="7131404" y="123153"/>
          <a:ext cx="4937769" cy="4351337"/>
        </p:xfrm>
        <a:graphic>
          <a:graphicData uri="http://schemas.openxmlformats.org/drawingml/2006/table">
            <a:tbl>
              <a:tblPr>
                <a:tableStyleId>{5C22544A-7EE6-4342-B048-85BDC9FD1C3A}</a:tableStyleId>
              </a:tblPr>
              <a:tblGrid>
                <a:gridCol w="1599540">
                  <a:extLst>
                    <a:ext uri="{9D8B030D-6E8A-4147-A177-3AD203B41FA5}">
                      <a16:colId xmlns:a16="http://schemas.microsoft.com/office/drawing/2014/main" val="3683805456"/>
                    </a:ext>
                  </a:extLst>
                </a:gridCol>
                <a:gridCol w="1595638">
                  <a:extLst>
                    <a:ext uri="{9D8B030D-6E8A-4147-A177-3AD203B41FA5}">
                      <a16:colId xmlns:a16="http://schemas.microsoft.com/office/drawing/2014/main" val="1314117348"/>
                    </a:ext>
                  </a:extLst>
                </a:gridCol>
                <a:gridCol w="1742591">
                  <a:extLst>
                    <a:ext uri="{9D8B030D-6E8A-4147-A177-3AD203B41FA5}">
                      <a16:colId xmlns:a16="http://schemas.microsoft.com/office/drawing/2014/main" val="1316263226"/>
                    </a:ext>
                  </a:extLst>
                </a:gridCol>
              </a:tblGrid>
              <a:tr h="1073756">
                <a:tc>
                  <a:txBody>
                    <a:bodyPr/>
                    <a:lstStyle/>
                    <a:p>
                      <a:pPr marL="45720" marR="64135" algn="ctr">
                        <a:lnSpc>
                          <a:spcPct val="107000"/>
                        </a:lnSpc>
                        <a:spcAft>
                          <a:spcPts val="800"/>
                        </a:spcAft>
                      </a:pPr>
                      <a:r>
                        <a:rPr lang="en-GB" sz="1000">
                          <a:effectLst/>
                          <a:latin typeface="Century Gothic" panose="020B0502020202020204" pitchFamily="34" charset="0"/>
                        </a:rPr>
                        <a:t>A.</a:t>
                      </a:r>
                    </a:p>
                    <a:p>
                      <a:pPr marL="45720" marR="64135" algn="ctr">
                        <a:lnSpc>
                          <a:spcPct val="107000"/>
                        </a:lnSpc>
                        <a:spcAft>
                          <a:spcPts val="800"/>
                        </a:spcAft>
                      </a:pPr>
                      <a:r>
                        <a:rPr lang="en-GB" sz="1000">
                          <a:effectLst/>
                          <a:latin typeface="Century Gothic" panose="020B0502020202020204" pitchFamily="34" charset="0"/>
                        </a:rPr>
                        <a:t>Towns like Bristol and Liverpool have become very wealthy.</a:t>
                      </a:r>
                      <a:endParaRPr lang="en-GB" sz="1000">
                        <a:solidFill>
                          <a:srgbClr val="FFFFFF"/>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3318" marR="23318" marT="0" marB="0" anchor="ctr"/>
                </a:tc>
                <a:tc>
                  <a:txBody>
                    <a:bodyPr/>
                    <a:lstStyle/>
                    <a:p>
                      <a:pPr marL="52070" marR="85090" algn="ctr">
                        <a:lnSpc>
                          <a:spcPct val="107000"/>
                        </a:lnSpc>
                        <a:spcAft>
                          <a:spcPts val="800"/>
                        </a:spcAft>
                      </a:pPr>
                      <a:r>
                        <a:rPr lang="en-GB" sz="1000">
                          <a:effectLst/>
                          <a:latin typeface="Century Gothic" panose="020B0502020202020204" pitchFamily="34" charset="0"/>
                        </a:rPr>
                        <a:t>B.</a:t>
                      </a:r>
                    </a:p>
                    <a:p>
                      <a:pPr marL="52070" marR="85090" algn="ctr">
                        <a:lnSpc>
                          <a:spcPct val="107000"/>
                        </a:lnSpc>
                        <a:spcAft>
                          <a:spcPts val="800"/>
                        </a:spcAft>
                      </a:pPr>
                      <a:r>
                        <a:rPr lang="en-GB" sz="1000">
                          <a:effectLst/>
                          <a:latin typeface="Century Gothic" panose="020B0502020202020204" pitchFamily="34" charset="0"/>
                        </a:rPr>
                        <a:t>I invest money in the voyage and provide the ships, when they return I make a lot of money.</a:t>
                      </a:r>
                      <a:endParaRPr lang="en-GB" sz="1000">
                        <a:solidFill>
                          <a:srgbClr val="FFFFFF"/>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3318" marR="23318" marT="0" marB="0" anchor="ctr"/>
                </a:tc>
                <a:tc>
                  <a:txBody>
                    <a:bodyPr/>
                    <a:lstStyle/>
                    <a:p>
                      <a:pPr marL="54610" marR="60960" algn="ctr">
                        <a:lnSpc>
                          <a:spcPct val="107000"/>
                        </a:lnSpc>
                        <a:spcAft>
                          <a:spcPts val="800"/>
                        </a:spcAft>
                      </a:pPr>
                      <a:r>
                        <a:rPr lang="en-GB" sz="1000">
                          <a:effectLst/>
                          <a:latin typeface="Century Gothic" panose="020B0502020202020204" pitchFamily="34" charset="0"/>
                        </a:rPr>
                        <a:t>C. </a:t>
                      </a:r>
                    </a:p>
                    <a:p>
                      <a:pPr marL="54610" marR="60960" algn="ctr">
                        <a:lnSpc>
                          <a:spcPct val="107000"/>
                        </a:lnSpc>
                        <a:spcAft>
                          <a:spcPts val="800"/>
                        </a:spcAft>
                      </a:pPr>
                      <a:r>
                        <a:rPr lang="en-GB" sz="1000">
                          <a:effectLst/>
                          <a:latin typeface="Century Gothic" panose="020B0502020202020204" pitchFamily="34" charset="0"/>
                        </a:rPr>
                        <a:t>I buy the slaves at auctions at the ports and use them to farm my cotton cheaply</a:t>
                      </a:r>
                      <a:endParaRPr lang="en-GB" sz="1000">
                        <a:solidFill>
                          <a:srgbClr val="FFFFFF"/>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3318" marR="23318" marT="0" marB="0" anchor="ctr"/>
                </a:tc>
                <a:extLst>
                  <a:ext uri="{0D108BD9-81ED-4DB2-BD59-A6C34878D82A}">
                    <a16:rowId xmlns:a16="http://schemas.microsoft.com/office/drawing/2014/main" val="1668097288"/>
                  </a:ext>
                </a:extLst>
              </a:tr>
              <a:tr h="1238442">
                <a:tc>
                  <a:txBody>
                    <a:bodyPr/>
                    <a:lstStyle/>
                    <a:p>
                      <a:pPr algn="ctr">
                        <a:lnSpc>
                          <a:spcPct val="107000"/>
                        </a:lnSpc>
                        <a:spcAft>
                          <a:spcPts val="800"/>
                        </a:spcAft>
                      </a:pPr>
                      <a:r>
                        <a:rPr lang="en-GB" sz="1000">
                          <a:effectLst/>
                          <a:latin typeface="Century Gothic" panose="020B0502020202020204" pitchFamily="34" charset="0"/>
                        </a:rPr>
                        <a:t>D.</a:t>
                      </a:r>
                    </a:p>
                    <a:p>
                      <a:pPr algn="ctr">
                        <a:lnSpc>
                          <a:spcPct val="107000"/>
                        </a:lnSpc>
                        <a:spcAft>
                          <a:spcPts val="800"/>
                        </a:spcAft>
                      </a:pPr>
                      <a:r>
                        <a:rPr lang="en-GB" sz="1000">
                          <a:effectLst/>
                          <a:latin typeface="Century Gothic" panose="020B0502020202020204" pitchFamily="34" charset="0"/>
                        </a:rPr>
                        <a:t>The trade provides lots of work for dockers, ship builders, sail makers and warehousemen.</a:t>
                      </a:r>
                      <a:endParaRPr lang="en-GB" sz="1000">
                        <a:solidFill>
                          <a:srgbClr val="FFFFFF"/>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3318" marR="23318" marT="0" marB="0" anchor="ctr"/>
                </a:tc>
                <a:tc>
                  <a:txBody>
                    <a:bodyPr/>
                    <a:lstStyle/>
                    <a:p>
                      <a:pPr marL="121920" marR="149225" algn="ctr">
                        <a:lnSpc>
                          <a:spcPct val="107000"/>
                        </a:lnSpc>
                        <a:spcAft>
                          <a:spcPts val="800"/>
                        </a:spcAft>
                      </a:pPr>
                      <a:r>
                        <a:rPr lang="en-GB" sz="1000">
                          <a:effectLst/>
                          <a:latin typeface="Century Gothic" panose="020B0502020202020204" pitchFamily="34" charset="0"/>
                        </a:rPr>
                        <a:t>E. </a:t>
                      </a:r>
                    </a:p>
                    <a:p>
                      <a:pPr marL="121920" marR="149225" algn="ctr">
                        <a:lnSpc>
                          <a:spcPct val="107000"/>
                        </a:lnSpc>
                        <a:spcAft>
                          <a:spcPts val="800"/>
                        </a:spcAft>
                      </a:pPr>
                      <a:r>
                        <a:rPr lang="en-GB" sz="1000">
                          <a:effectLst/>
                          <a:latin typeface="Century Gothic" panose="020B0502020202020204" pitchFamily="34" charset="0"/>
                        </a:rPr>
                        <a:t>I can earn a lot of money by playing the different European traders off against each other.</a:t>
                      </a:r>
                      <a:endParaRPr lang="en-GB" sz="1000">
                        <a:solidFill>
                          <a:srgbClr val="FFFFFF"/>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3318" marR="23318" marT="0" marB="0" anchor="ctr"/>
                </a:tc>
                <a:tc>
                  <a:txBody>
                    <a:bodyPr/>
                    <a:lstStyle/>
                    <a:p>
                      <a:pPr marL="27305" marR="27305" algn="ctr">
                        <a:lnSpc>
                          <a:spcPct val="107000"/>
                        </a:lnSpc>
                        <a:spcAft>
                          <a:spcPts val="800"/>
                        </a:spcAft>
                      </a:pPr>
                      <a:r>
                        <a:rPr lang="en-GB" sz="1000">
                          <a:effectLst/>
                          <a:latin typeface="Century Gothic" panose="020B0502020202020204" pitchFamily="34" charset="0"/>
                        </a:rPr>
                        <a:t>F.</a:t>
                      </a:r>
                    </a:p>
                    <a:p>
                      <a:pPr marL="27305" marR="27305" algn="ctr">
                        <a:lnSpc>
                          <a:spcPct val="107000"/>
                        </a:lnSpc>
                        <a:spcAft>
                          <a:spcPts val="800"/>
                        </a:spcAft>
                      </a:pPr>
                      <a:r>
                        <a:rPr lang="en-GB" sz="1000">
                          <a:effectLst/>
                          <a:latin typeface="Century Gothic" panose="020B0502020202020204" pitchFamily="34" charset="0"/>
                        </a:rPr>
                        <a:t>I have become very wealthy from this trade.</a:t>
                      </a:r>
                      <a:endParaRPr lang="en-GB" sz="1000">
                        <a:solidFill>
                          <a:srgbClr val="FFFFFF"/>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3318" marR="23318" marT="0" marB="0" anchor="ctr"/>
                </a:tc>
                <a:extLst>
                  <a:ext uri="{0D108BD9-81ED-4DB2-BD59-A6C34878D82A}">
                    <a16:rowId xmlns:a16="http://schemas.microsoft.com/office/drawing/2014/main" val="534967558"/>
                  </a:ext>
                </a:extLst>
              </a:tr>
              <a:tr h="965383">
                <a:tc>
                  <a:txBody>
                    <a:bodyPr/>
                    <a:lstStyle/>
                    <a:p>
                      <a:pPr marL="39370" marR="67310" algn="ctr">
                        <a:lnSpc>
                          <a:spcPct val="107000"/>
                        </a:lnSpc>
                        <a:spcAft>
                          <a:spcPts val="800"/>
                        </a:spcAft>
                      </a:pPr>
                      <a:r>
                        <a:rPr lang="en-GB" sz="1000">
                          <a:effectLst/>
                          <a:latin typeface="Century Gothic" panose="020B0502020202020204" pitchFamily="34" charset="0"/>
                        </a:rPr>
                        <a:t>G.</a:t>
                      </a:r>
                    </a:p>
                    <a:p>
                      <a:pPr marL="39370" marR="67310" algn="ctr">
                        <a:lnSpc>
                          <a:spcPct val="107000"/>
                        </a:lnSpc>
                        <a:spcAft>
                          <a:spcPts val="800"/>
                        </a:spcAft>
                      </a:pPr>
                      <a:r>
                        <a:rPr lang="en-GB" sz="1000">
                          <a:effectLst/>
                          <a:latin typeface="Century Gothic" panose="020B0502020202020204" pitchFamily="34" charset="0"/>
                        </a:rPr>
                        <a:t>Large plantations need a large workforce and slaves cost very little.</a:t>
                      </a:r>
                      <a:endParaRPr lang="en-GB" sz="1000">
                        <a:solidFill>
                          <a:srgbClr val="FFFFFF"/>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3318" marR="23318" marT="0" marB="0" anchor="ctr"/>
                </a:tc>
                <a:tc>
                  <a:txBody>
                    <a:bodyPr/>
                    <a:lstStyle/>
                    <a:p>
                      <a:pPr marR="24130" algn="ctr">
                        <a:lnSpc>
                          <a:spcPct val="107000"/>
                        </a:lnSpc>
                        <a:spcAft>
                          <a:spcPts val="800"/>
                        </a:spcAft>
                      </a:pPr>
                      <a:r>
                        <a:rPr lang="en-GB" sz="1000">
                          <a:effectLst/>
                          <a:latin typeface="Century Gothic" panose="020B0502020202020204" pitchFamily="34" charset="0"/>
                        </a:rPr>
                        <a:t>H. </a:t>
                      </a:r>
                    </a:p>
                    <a:p>
                      <a:pPr marR="24130" algn="ctr">
                        <a:lnSpc>
                          <a:spcPct val="107000"/>
                        </a:lnSpc>
                        <a:spcAft>
                          <a:spcPts val="800"/>
                        </a:spcAft>
                      </a:pPr>
                      <a:r>
                        <a:rPr lang="en-GB" sz="1000">
                          <a:effectLst/>
                          <a:latin typeface="Century Gothic" panose="020B0502020202020204" pitchFamily="34" charset="0"/>
                        </a:rPr>
                        <a:t>I get goods to sell that I would not be able to get otherwise.</a:t>
                      </a:r>
                      <a:endParaRPr lang="en-GB" sz="1000">
                        <a:solidFill>
                          <a:srgbClr val="FFFFFF"/>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3318" marR="23318" marT="0" marB="0" anchor="ctr"/>
                </a:tc>
                <a:tc>
                  <a:txBody>
                    <a:bodyPr/>
                    <a:lstStyle/>
                    <a:p>
                      <a:pPr marL="91440" marR="97790" algn="ctr">
                        <a:lnSpc>
                          <a:spcPct val="107000"/>
                        </a:lnSpc>
                        <a:spcAft>
                          <a:spcPts val="800"/>
                        </a:spcAft>
                      </a:pPr>
                      <a:r>
                        <a:rPr lang="en-GB" sz="1000">
                          <a:effectLst/>
                          <a:latin typeface="Century Gothic" panose="020B0502020202020204" pitchFamily="34" charset="0"/>
                        </a:rPr>
                        <a:t>I.</a:t>
                      </a:r>
                    </a:p>
                    <a:p>
                      <a:pPr marL="91440" marR="97790" algn="ctr">
                        <a:lnSpc>
                          <a:spcPct val="107000"/>
                        </a:lnSpc>
                        <a:spcAft>
                          <a:spcPts val="800"/>
                        </a:spcAft>
                      </a:pPr>
                      <a:r>
                        <a:rPr lang="en-GB" sz="1000">
                          <a:effectLst/>
                          <a:latin typeface="Century Gothic" panose="020B0502020202020204" pitchFamily="34" charset="0"/>
                        </a:rPr>
                        <a:t>People in Europe want more coffee, sugar and tobacco. This means I need to make more.</a:t>
                      </a:r>
                      <a:endParaRPr lang="en-GB" sz="1000">
                        <a:solidFill>
                          <a:srgbClr val="FFFFFF"/>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3318" marR="23318" marT="0" marB="0" anchor="ctr"/>
                </a:tc>
                <a:extLst>
                  <a:ext uri="{0D108BD9-81ED-4DB2-BD59-A6C34878D82A}">
                    <a16:rowId xmlns:a16="http://schemas.microsoft.com/office/drawing/2014/main" val="3500770044"/>
                  </a:ext>
                </a:extLst>
              </a:tr>
              <a:tr h="1073756">
                <a:tc>
                  <a:txBody>
                    <a:bodyPr/>
                    <a:lstStyle/>
                    <a:p>
                      <a:pPr marL="164465" marR="194945" algn="ctr">
                        <a:lnSpc>
                          <a:spcPct val="107000"/>
                        </a:lnSpc>
                        <a:spcAft>
                          <a:spcPts val="800"/>
                        </a:spcAft>
                      </a:pPr>
                      <a:r>
                        <a:rPr lang="en-GB" sz="1000" dirty="0">
                          <a:effectLst/>
                          <a:latin typeface="Century Gothic" panose="020B0502020202020204" pitchFamily="34" charset="0"/>
                        </a:rPr>
                        <a:t>J.</a:t>
                      </a:r>
                    </a:p>
                    <a:p>
                      <a:pPr marL="164465" marR="194945" algn="ctr">
                        <a:lnSpc>
                          <a:spcPct val="107000"/>
                        </a:lnSpc>
                        <a:spcAft>
                          <a:spcPts val="800"/>
                        </a:spcAft>
                      </a:pPr>
                      <a:r>
                        <a:rPr lang="en-GB" sz="1000" dirty="0">
                          <a:effectLst/>
                          <a:latin typeface="Century Gothic" panose="020B0502020202020204" pitchFamily="34" charset="0"/>
                        </a:rPr>
                        <a:t>I get guns which are very useful against the African tribes.</a:t>
                      </a:r>
                      <a:endParaRPr lang="en-GB" sz="1000" dirty="0">
                        <a:solidFill>
                          <a:srgbClr val="FFFFFF"/>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3318" marR="23318" marT="0" marB="0" anchor="ctr"/>
                </a:tc>
                <a:tc>
                  <a:txBody>
                    <a:bodyPr/>
                    <a:lstStyle/>
                    <a:p>
                      <a:pPr marL="18415" marR="52070" algn="ctr">
                        <a:lnSpc>
                          <a:spcPct val="107000"/>
                        </a:lnSpc>
                        <a:spcAft>
                          <a:spcPts val="800"/>
                        </a:spcAft>
                      </a:pPr>
                      <a:r>
                        <a:rPr lang="en-GB" sz="1000">
                          <a:effectLst/>
                          <a:latin typeface="Century Gothic" panose="020B0502020202020204" pitchFamily="34" charset="0"/>
                        </a:rPr>
                        <a:t>K. </a:t>
                      </a:r>
                    </a:p>
                    <a:p>
                      <a:pPr marL="18415" marR="52070" algn="ctr">
                        <a:lnSpc>
                          <a:spcPct val="107000"/>
                        </a:lnSpc>
                        <a:spcAft>
                          <a:spcPts val="800"/>
                        </a:spcAft>
                      </a:pPr>
                      <a:r>
                        <a:rPr lang="en-GB" sz="1000">
                          <a:effectLst/>
                          <a:latin typeface="Century Gothic" panose="020B0502020202020204" pitchFamily="34" charset="0"/>
                        </a:rPr>
                        <a:t>Africans are used to the heat and the work and work very hard producing lots of goods.</a:t>
                      </a:r>
                      <a:endParaRPr lang="en-GB" sz="1000">
                        <a:solidFill>
                          <a:srgbClr val="FFFFFF"/>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3318" marR="23318" marT="0" marB="0" anchor="ctr"/>
                </a:tc>
                <a:tc>
                  <a:txBody>
                    <a:bodyPr/>
                    <a:lstStyle/>
                    <a:p>
                      <a:pPr marL="82550" marR="82550" algn="ctr">
                        <a:lnSpc>
                          <a:spcPct val="107000"/>
                        </a:lnSpc>
                        <a:spcAft>
                          <a:spcPts val="800"/>
                        </a:spcAft>
                      </a:pPr>
                      <a:r>
                        <a:rPr lang="en-GB" sz="1000" dirty="0">
                          <a:effectLst/>
                          <a:latin typeface="Century Gothic" panose="020B0502020202020204" pitchFamily="34" charset="0"/>
                        </a:rPr>
                        <a:t>L.</a:t>
                      </a:r>
                    </a:p>
                    <a:p>
                      <a:pPr marL="82550" marR="82550" algn="ctr">
                        <a:lnSpc>
                          <a:spcPct val="107000"/>
                        </a:lnSpc>
                        <a:spcAft>
                          <a:spcPts val="800"/>
                        </a:spcAft>
                      </a:pPr>
                      <a:r>
                        <a:rPr lang="en-GB" sz="1000" dirty="0">
                          <a:effectLst/>
                          <a:latin typeface="Century Gothic" panose="020B0502020202020204" pitchFamily="34" charset="0"/>
                        </a:rPr>
                        <a:t>The ship is never empty. There is always a different cargo.  This means that I get lots of money</a:t>
                      </a:r>
                      <a:endParaRPr lang="en-GB" sz="1000" dirty="0">
                        <a:solidFill>
                          <a:srgbClr val="FFFFFF"/>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3318" marR="23318" marT="0" marB="0" anchor="ctr"/>
                </a:tc>
                <a:extLst>
                  <a:ext uri="{0D108BD9-81ED-4DB2-BD59-A6C34878D82A}">
                    <a16:rowId xmlns:a16="http://schemas.microsoft.com/office/drawing/2014/main" val="3706351475"/>
                  </a:ext>
                </a:extLst>
              </a:tr>
            </a:tbl>
          </a:graphicData>
        </a:graphic>
      </p:graphicFrame>
      <p:pic>
        <p:nvPicPr>
          <p:cNvPr id="4097" name="Picture 20510">
            <a:extLst>
              <a:ext uri="{FF2B5EF4-FFF2-40B4-BE49-F238E27FC236}">
                <a16:creationId xmlns:a16="http://schemas.microsoft.com/office/drawing/2014/main" id="{4F55AA93-C55F-483F-9541-80CDC5D9688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20750" t="54076" r="74442" b="36832"/>
          <a:stretch>
            <a:fillRect/>
          </a:stretch>
        </p:blipFill>
        <p:spPr bwMode="auto">
          <a:xfrm>
            <a:off x="12850811" y="4191630"/>
            <a:ext cx="447675" cy="4762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4">
            <a:extLst>
              <a:ext uri="{FF2B5EF4-FFF2-40B4-BE49-F238E27FC236}">
                <a16:creationId xmlns:a16="http://schemas.microsoft.com/office/drawing/2014/main" id="{BB802D1C-8986-4021-BE50-CF9990BFCC46}"/>
              </a:ext>
            </a:extLst>
          </p:cNvPr>
          <p:cNvSpPr>
            <a:spLocks noChangeArrowheads="1"/>
          </p:cNvSpPr>
          <p:nvPr/>
        </p:nvSpPr>
        <p:spPr bwMode="auto">
          <a:xfrm>
            <a:off x="212436" y="838905"/>
            <a:ext cx="6700837" cy="2492990"/>
          </a:xfrm>
          <a:prstGeom prst="rect">
            <a:avLst/>
          </a:prstGeom>
          <a:solidFill>
            <a:schemeClr val="accent4"/>
          </a:solidFill>
          <a:ln w="9525">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000000"/>
                </a:solidFill>
                <a:effectLst/>
                <a:latin typeface="Century Gothic" panose="020B0502020202020204" pitchFamily="34" charset="0"/>
                <a:ea typeface="Times New Roman" panose="02020603050405020304" pitchFamily="18" charset="0"/>
                <a:cs typeface="Arial" panose="020B0604020202020204" pitchFamily="34" charset="0"/>
              </a:rPr>
              <a:t>Merchants in Britain:</a:t>
            </a:r>
            <a:r>
              <a:rPr kumimoji="0" lang="en-GB" altLang="en-US" sz="1200" b="1" i="0" u="none" strike="noStrike" cap="none" normalizeH="0" baseline="0" dirty="0">
                <a:ln>
                  <a:noFill/>
                </a:ln>
                <a:solidFill>
                  <a:srgbClr val="000000"/>
                </a:solidFill>
                <a:effectLst/>
                <a:latin typeface="Century Gothic" panose="020B0502020202020204" pitchFamily="34" charset="0"/>
                <a:ea typeface="Arial Unicode MS"/>
                <a:cs typeface="Arial Unicode MS"/>
              </a:rPr>
              <a:t> </a:t>
            </a:r>
            <a:endParaRPr kumimoji="0" lang="en-GB" altLang="en-US" sz="1200" b="0" i="0" u="none" strike="noStrike" cap="none" normalizeH="0" baseline="0" dirty="0">
              <a:ln>
                <a:noFill/>
              </a:ln>
              <a:solidFill>
                <a:srgbClr val="FFFFFF"/>
              </a:solidFill>
              <a:effectLst/>
              <a:latin typeface="Century Gothic" panose="020B0502020202020204" pitchFamily="34" charset="0"/>
              <a:ea typeface="Arial Unicode MS"/>
              <a:cs typeface="Arial Unicode MS"/>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000000"/>
                </a:solidFill>
                <a:effectLst/>
                <a:latin typeface="Century Gothic" panose="020B0502020202020204" pitchFamily="34" charset="0"/>
                <a:ea typeface="Times New Roman" panose="02020603050405020304" pitchFamily="18" charset="0"/>
                <a:cs typeface="Arial" panose="020B0604020202020204" pitchFamily="34" charset="0"/>
              </a:rPr>
              <a:t>British profits were made from </a:t>
            </a:r>
            <a:r>
              <a:rPr kumimoji="0" lang="en-GB" altLang="en-US" sz="1200" b="1" i="0" u="sng" strike="noStrike" cap="none" normalizeH="0" baseline="0" dirty="0">
                <a:ln>
                  <a:noFill/>
                </a:ln>
                <a:solidFill>
                  <a:srgbClr val="FF0000"/>
                </a:solidFill>
                <a:effectLst/>
                <a:latin typeface="Century Gothic" panose="020B0502020202020204" pitchFamily="34" charset="0"/>
                <a:ea typeface="Times New Roman" panose="02020603050405020304" pitchFamily="18" charset="0"/>
                <a:cs typeface="Arial" panose="020B0604020202020204" pitchFamily="34" charset="0"/>
              </a:rPr>
              <a:t>exporting</a:t>
            </a:r>
            <a:r>
              <a:rPr kumimoji="0" lang="en-GB" altLang="en-US" sz="1200" b="0" i="0" u="none" strike="noStrike" cap="none" normalizeH="0" baseline="0" dirty="0">
                <a:ln>
                  <a:noFill/>
                </a:ln>
                <a:solidFill>
                  <a:srgbClr val="000000"/>
                </a:solidFill>
                <a:effectLst/>
                <a:latin typeface="Century Gothic" panose="020B0502020202020204" pitchFamily="34" charset="0"/>
                <a:ea typeface="Times New Roman" panose="02020603050405020304" pitchFamily="18" charset="0"/>
                <a:cs typeface="Arial" panose="020B0604020202020204" pitchFamily="34" charset="0"/>
              </a:rPr>
              <a:t> manufactured goods to Africa and </a:t>
            </a:r>
            <a:r>
              <a:rPr kumimoji="0" lang="en-GB" altLang="en-US" sz="1200" b="1" i="0" u="sng" strike="noStrike" cap="none" normalizeH="0" baseline="0" dirty="0">
                <a:ln>
                  <a:noFill/>
                </a:ln>
                <a:solidFill>
                  <a:srgbClr val="FF0000"/>
                </a:solidFill>
                <a:effectLst/>
                <a:latin typeface="Century Gothic" panose="020B0502020202020204" pitchFamily="34" charset="0"/>
                <a:ea typeface="Times New Roman" panose="02020603050405020304" pitchFamily="18" charset="0"/>
                <a:cs typeface="Arial" panose="020B0604020202020204" pitchFamily="34" charset="0"/>
              </a:rPr>
              <a:t>importing</a:t>
            </a:r>
            <a:r>
              <a:rPr kumimoji="0" lang="en-GB" altLang="en-US" sz="1200" b="0" i="0" u="none" strike="noStrike" cap="none" normalizeH="0" baseline="0" dirty="0">
                <a:ln>
                  <a:noFill/>
                </a:ln>
                <a:solidFill>
                  <a:srgbClr val="000000"/>
                </a:solidFill>
                <a:effectLst/>
                <a:latin typeface="Century Gothic" panose="020B0502020202020204" pitchFamily="34" charset="0"/>
                <a:ea typeface="Times New Roman" panose="02020603050405020304" pitchFamily="18" charset="0"/>
                <a:cs typeface="Arial" panose="020B0604020202020204" pitchFamily="34" charset="0"/>
              </a:rPr>
              <a:t> slave products such as sugar. Ports such as Bristol and Liverpool prospered as a result of the slave trade. The merchants in Bristol established strong links with West Africa and industries like sugar benefitted.  Liverpool also became more successful due to the trade.  By the end of the 1700s Liverpool controlled over 60% of the entire British slave trade and was involved in the cotton and linen industry as well as rope making – all of which involved slaves.  By 1780 Liverpool was the largest slave ship building site in Britain.  This provided many jobs such as dockers, ship builders, sail makes and warehousemen. </a:t>
            </a:r>
            <a:endParaRPr kumimoji="0" lang="en-GB" altLang="en-US" sz="1200" b="0" i="0" u="none" strike="noStrike" cap="none" normalizeH="0" baseline="0" dirty="0">
              <a:ln>
                <a:noFill/>
              </a:ln>
              <a:solidFill>
                <a:srgbClr val="FFFFFF"/>
              </a:solidFill>
              <a:effectLst/>
              <a:latin typeface="Century Gothic" panose="020B0502020202020204" pitchFamily="34" charset="0"/>
              <a:ea typeface="Arial Unicode MS"/>
              <a:cs typeface="Arial Unicode MS"/>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000000"/>
                </a:solidFill>
                <a:effectLst/>
                <a:latin typeface="Century Gothic" panose="020B0502020202020204" pitchFamily="34" charset="0"/>
                <a:ea typeface="Arial Unicode MS"/>
                <a:cs typeface="Arial Unicode MS"/>
              </a:rPr>
              <a:t>Merchants made their money from buying goods at low prices and selling them at high prices.   The ship was never empty, there was always different cargo which meant they earned a lot of profit.  But they didn’t receive this profit until after the voyage and after the goods had been sold. </a:t>
            </a:r>
            <a:endParaRPr kumimoji="0" lang="en-GB" altLang="en-US" sz="1200" b="0" i="0" u="none" strike="noStrike" cap="none" normalizeH="0" baseline="0" dirty="0">
              <a:ln>
                <a:noFill/>
              </a:ln>
              <a:solidFill>
                <a:schemeClr val="tx1"/>
              </a:solidFill>
              <a:effectLst/>
              <a:latin typeface="Century Gothic" panose="020B0502020202020204" pitchFamily="34" charset="0"/>
            </a:endParaRPr>
          </a:p>
        </p:txBody>
      </p:sp>
      <p:sp>
        <p:nvSpPr>
          <p:cNvPr id="7" name="Rectangle 5">
            <a:extLst>
              <a:ext uri="{FF2B5EF4-FFF2-40B4-BE49-F238E27FC236}">
                <a16:creationId xmlns:a16="http://schemas.microsoft.com/office/drawing/2014/main" id="{F8965BB5-BFFE-45EE-9979-E83839FA2915}"/>
              </a:ext>
            </a:extLst>
          </p:cNvPr>
          <p:cNvSpPr>
            <a:spLocks noChangeArrowheads="1"/>
          </p:cNvSpPr>
          <p:nvPr/>
        </p:nvSpPr>
        <p:spPr bwMode="auto">
          <a:xfrm>
            <a:off x="212435" y="3444380"/>
            <a:ext cx="6700838" cy="3046988"/>
          </a:xfrm>
          <a:prstGeom prst="rect">
            <a:avLst/>
          </a:prstGeom>
          <a:solidFill>
            <a:srgbClr val="FFFF00"/>
          </a:solidFill>
          <a:ln w="9525">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1" i="0" u="sng" strike="noStrike" cap="none" normalizeH="0" baseline="0" dirty="0">
                <a:ln>
                  <a:noFill/>
                </a:ln>
                <a:solidFill>
                  <a:srgbClr val="000000"/>
                </a:solidFill>
                <a:effectLst/>
                <a:latin typeface="Century Gothic" panose="020B0502020202020204" pitchFamily="34" charset="0"/>
                <a:ea typeface="Arial Unicode MS"/>
                <a:cs typeface="Arial Unicode MS"/>
              </a:rPr>
              <a:t>Traders in Africa: </a:t>
            </a:r>
            <a:endParaRPr kumimoji="0" lang="en-GB" altLang="en-US" sz="1200" b="0" i="0" u="none" strike="noStrike" cap="none" normalizeH="0" baseline="0" dirty="0">
              <a:ln>
                <a:noFill/>
              </a:ln>
              <a:solidFill>
                <a:srgbClr val="FFFFFF"/>
              </a:solidFill>
              <a:effectLst/>
              <a:latin typeface="Century Gothic" panose="020B0502020202020204" pitchFamily="34" charset="0"/>
              <a:ea typeface="Arial Unicode MS"/>
              <a:cs typeface="Arial Unicode MS"/>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000000"/>
                </a:solidFill>
                <a:effectLst/>
                <a:latin typeface="Century Gothic" panose="020B0502020202020204" pitchFamily="34" charset="0"/>
                <a:ea typeface="Arial Unicode MS"/>
                <a:cs typeface="Arial Unicode MS"/>
              </a:rPr>
              <a:t>During the trans-Atlantic slave trade, Europeans did not have the power to invade African states or kidnap African slaves. 12 million slaves transported across the Atlantic Ocean were purchased from African slave traders.  Why were Africans willing to sell their own people to Europeans?  The simple answer to this question is that they did not see slaves as 'their own people.'  There was no sense of being 'African'. Slavery and the sale of slaves, were parts of life.  </a:t>
            </a:r>
            <a:r>
              <a:rPr kumimoji="0" lang="en-GB" altLang="en-US" sz="1200" b="0" i="0" u="none" strike="noStrike" cap="none" normalizeH="0" baseline="0" dirty="0">
                <a:ln>
                  <a:noFill/>
                </a:ln>
                <a:solidFill>
                  <a:srgbClr val="000000"/>
                </a:solidFill>
                <a:effectLst/>
                <a:latin typeface="Century Gothic" panose="020B0502020202020204" pitchFamily="34" charset="0"/>
                <a:ea typeface="Arial Unicode MS"/>
                <a:cs typeface="Arial" panose="020B0604020202020204" pitchFamily="34" charset="0"/>
              </a:rPr>
              <a:t>The traders would benefit massively.  They would earn a lot of money by playing the European traders off against each other.  The African traders gained items that they would not be able to get otherwise.  Many things traded in exchange for people, including: cloth, hard cash (cowries), iron bars, guns, gun powder, textiles, pottery, glassware, beads, ironmongery, horses and brandy.  The mass introduction of firearms was the most significant item brought by Europeans to West Africa.  Kings and warlords were anxious to trade with Europeans to get guns.  Rulers were in competition with each other, so the acquisition of guns provided an edge over their rivals.  Twenty million guns were imported to Africa in the second half of the 18th century.  </a:t>
            </a:r>
            <a:endParaRPr kumimoji="0" lang="en-GB" altLang="en-US" sz="1200" b="0" i="0" u="none" strike="noStrike" cap="none" normalizeH="0" baseline="0" dirty="0">
              <a:ln>
                <a:noFill/>
              </a:ln>
              <a:solidFill>
                <a:schemeClr val="tx1"/>
              </a:solidFill>
              <a:effectLst/>
              <a:latin typeface="Century Gothic" panose="020B0502020202020204" pitchFamily="34" charset="0"/>
            </a:endParaRPr>
          </a:p>
        </p:txBody>
      </p:sp>
      <p:sp>
        <p:nvSpPr>
          <p:cNvPr id="10" name="Rectangle 9">
            <a:extLst>
              <a:ext uri="{FF2B5EF4-FFF2-40B4-BE49-F238E27FC236}">
                <a16:creationId xmlns:a16="http://schemas.microsoft.com/office/drawing/2014/main" id="{84FDDCA8-C485-460A-9AD3-809EBAB087F5}"/>
              </a:ext>
            </a:extLst>
          </p:cNvPr>
          <p:cNvSpPr/>
          <p:nvPr/>
        </p:nvSpPr>
        <p:spPr>
          <a:xfrm>
            <a:off x="2198255" y="38465"/>
            <a:ext cx="4794336" cy="830997"/>
          </a:xfrm>
          <a:prstGeom prst="rect">
            <a:avLst/>
          </a:prstGeom>
          <a:solidFill>
            <a:srgbClr val="92D050"/>
          </a:solidFill>
          <a:ln w="38100">
            <a:solidFill>
              <a:schemeClr val="tx1"/>
            </a:solidFill>
          </a:ln>
        </p:spPr>
        <p:txBody>
          <a:bodyPr wrap="square">
            <a:spAutoFit/>
          </a:bodyPr>
          <a:lstStyle/>
          <a:p>
            <a:r>
              <a:rPr lang="en-GB" sz="1200" b="1" dirty="0">
                <a:latin typeface="Century Gothic" panose="020B0502020202020204" pitchFamily="34" charset="0"/>
                <a:ea typeface="Calibri" panose="020F0502020204030204" pitchFamily="34" charset="0"/>
                <a:cs typeface="Times New Roman" panose="02020603050405020304" pitchFamily="18" charset="0"/>
              </a:rPr>
              <a:t>READ about the different people who supported slavery. Decide who would say each of the statements in the boxes to the right.  Write, Planter (P), Merchant (M) or Slave Trader (T) into each box</a:t>
            </a:r>
            <a:endParaRPr lang="en-GB" sz="1200" dirty="0">
              <a:latin typeface="Century Gothic" panose="020B0502020202020204" pitchFamily="34" charset="0"/>
            </a:endParaRPr>
          </a:p>
        </p:txBody>
      </p:sp>
      <p:pic>
        <p:nvPicPr>
          <p:cNvPr id="14" name="Picture 13">
            <a:extLst>
              <a:ext uri="{FF2B5EF4-FFF2-40B4-BE49-F238E27FC236}">
                <a16:creationId xmlns:a16="http://schemas.microsoft.com/office/drawing/2014/main" id="{81064EE2-3B92-4FC4-AD88-CDE4A08BBC62}"/>
              </a:ext>
            </a:extLst>
          </p:cNvPr>
          <p:cNvPicPr/>
          <p:nvPr/>
        </p:nvPicPr>
        <p:blipFill rotWithShape="1">
          <a:blip r:embed="rId5">
            <a:extLst>
              <a:ext uri="{28A0092B-C50C-407E-A947-70E740481C1C}">
                <a14:useLocalDpi xmlns:a14="http://schemas.microsoft.com/office/drawing/2010/main" val="0"/>
              </a:ext>
            </a:extLst>
          </a:blip>
          <a:srcRect l="20751" t="54076" r="74442" b="36831"/>
          <a:stretch/>
        </p:blipFill>
        <p:spPr bwMode="auto">
          <a:xfrm>
            <a:off x="1416617" y="128824"/>
            <a:ext cx="447675" cy="47561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74538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2" action="ppaction://hlinksldjump"/>
            <a:extLst>
              <a:ext uri="{FF2B5EF4-FFF2-40B4-BE49-F238E27FC236}">
                <a16:creationId xmlns:a16="http://schemas.microsoft.com/office/drawing/2014/main" id="{1DACD5A2-26B0-4358-871D-6F631BF3BDB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3" name="TextBox 2">
            <a:extLst>
              <a:ext uri="{FF2B5EF4-FFF2-40B4-BE49-F238E27FC236}">
                <a16:creationId xmlns:a16="http://schemas.microsoft.com/office/drawing/2014/main" id="{575D6831-8748-44F9-8C0D-1EB01F443C48}"/>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4" name="TextBox 3">
            <a:extLst>
              <a:ext uri="{FF2B5EF4-FFF2-40B4-BE49-F238E27FC236}">
                <a16:creationId xmlns:a16="http://schemas.microsoft.com/office/drawing/2014/main" id="{24F74CAF-7ED2-4CC0-8EFF-BBBA2CF9912A}"/>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3</a:t>
            </a:r>
          </a:p>
        </p:txBody>
      </p:sp>
      <p:sp>
        <p:nvSpPr>
          <p:cNvPr id="5" name="Rectangle 4">
            <a:extLst>
              <a:ext uri="{FF2B5EF4-FFF2-40B4-BE49-F238E27FC236}">
                <a16:creationId xmlns:a16="http://schemas.microsoft.com/office/drawing/2014/main" id="{953F1528-48AA-4BED-A290-9A12B5F0EBC9}"/>
              </a:ext>
            </a:extLst>
          </p:cNvPr>
          <p:cNvSpPr/>
          <p:nvPr/>
        </p:nvSpPr>
        <p:spPr>
          <a:xfrm>
            <a:off x="7219998" y="248035"/>
            <a:ext cx="4480009" cy="375552"/>
          </a:xfrm>
          <a:prstGeom prst="rect">
            <a:avLst/>
          </a:prstGeom>
        </p:spPr>
        <p:txBody>
          <a:bodyPr wrap="none">
            <a:spAutoFit/>
          </a:bodyPr>
          <a:lstStyle/>
          <a:p>
            <a:pPr>
              <a:lnSpc>
                <a:spcPct val="107000"/>
              </a:lnSpc>
              <a:spcAft>
                <a:spcPts val="800"/>
              </a:spcAft>
            </a:pPr>
            <a:r>
              <a:rPr lang="en-GB"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5"/>
              </a:rPr>
              <a:t>https://www.bbc.co.uk/bitesize/clips/zspk2hv</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Triangular Trade. What was the Triangular Trade? Trading networks ...">
            <a:extLst>
              <a:ext uri="{FF2B5EF4-FFF2-40B4-BE49-F238E27FC236}">
                <a16:creationId xmlns:a16="http://schemas.microsoft.com/office/drawing/2014/main" id="{9BC92538-B840-4803-9117-9A7EE5A1C7E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2827" y="4351771"/>
            <a:ext cx="3214254" cy="241069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riangular trade - Sarete">
            <a:extLst>
              <a:ext uri="{FF2B5EF4-FFF2-40B4-BE49-F238E27FC236}">
                <a16:creationId xmlns:a16="http://schemas.microsoft.com/office/drawing/2014/main" id="{9FC2207C-0A04-4846-93BF-4A391139F75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27267" y="4351771"/>
            <a:ext cx="3214254" cy="241069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he Complete History Of Candy | Geography map, Fun facts ...">
            <a:extLst>
              <a:ext uri="{FF2B5EF4-FFF2-40B4-BE49-F238E27FC236}">
                <a16:creationId xmlns:a16="http://schemas.microsoft.com/office/drawing/2014/main" id="{FCC59798-C5D3-4BDC-94C5-B9A16EFE0AB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31707" y="4351031"/>
            <a:ext cx="3214254" cy="241069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D225C4D8-0AD3-49DA-9AAA-686C161997FA}"/>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flipH="1">
            <a:off x="1415760" y="185292"/>
            <a:ext cx="546389" cy="501039"/>
          </a:xfrm>
          <a:prstGeom prst="rect">
            <a:avLst/>
          </a:prstGeom>
          <a:solidFill>
            <a:schemeClr val="bg1"/>
          </a:solidFill>
        </p:spPr>
      </p:pic>
      <p:sp>
        <p:nvSpPr>
          <p:cNvPr id="10" name="TextBox 9">
            <a:extLst>
              <a:ext uri="{FF2B5EF4-FFF2-40B4-BE49-F238E27FC236}">
                <a16:creationId xmlns:a16="http://schemas.microsoft.com/office/drawing/2014/main" id="{BBC4FF5A-BC05-4839-AB5F-AF85E8DADE8D}"/>
              </a:ext>
            </a:extLst>
          </p:cNvPr>
          <p:cNvSpPr txBox="1"/>
          <p:nvPr/>
        </p:nvSpPr>
        <p:spPr>
          <a:xfrm>
            <a:off x="480291" y="830196"/>
            <a:ext cx="11231418" cy="3416320"/>
          </a:xfrm>
          <a:prstGeom prst="rect">
            <a:avLst/>
          </a:prstGeom>
          <a:solidFill>
            <a:srgbClr val="FFC000"/>
          </a:solidFill>
          <a:ln w="57150">
            <a:solidFill>
              <a:schemeClr val="tx1"/>
            </a:solidFill>
          </a:ln>
        </p:spPr>
        <p:txBody>
          <a:bodyPr wrap="square" rtlCol="0">
            <a:spAutoFit/>
          </a:bodyPr>
          <a:lstStyle/>
          <a:p>
            <a:r>
              <a:rPr lang="en-GB" dirty="0">
                <a:latin typeface="Century Gothic" panose="020B0502020202020204" pitchFamily="34" charset="0"/>
              </a:rPr>
              <a:t>Create a picture or model that shows the ‘slave trade triangle.’ </a:t>
            </a:r>
          </a:p>
          <a:p>
            <a:r>
              <a:rPr lang="en-GB" dirty="0">
                <a:latin typeface="Century Gothic" panose="020B0502020202020204" pitchFamily="34" charset="0"/>
              </a:rPr>
              <a:t>This shouldn’t be a quick sketch but something creative!</a:t>
            </a:r>
          </a:p>
          <a:p>
            <a:endParaRPr lang="en-GB" dirty="0">
              <a:latin typeface="Century Gothic" panose="020B0502020202020204" pitchFamily="34" charset="0"/>
            </a:endParaRPr>
          </a:p>
          <a:p>
            <a:r>
              <a:rPr lang="en-GB" dirty="0">
                <a:latin typeface="Century Gothic" panose="020B0502020202020204" pitchFamily="34" charset="0"/>
              </a:rPr>
              <a:t>Make sure to include:</a:t>
            </a:r>
          </a:p>
          <a:p>
            <a:pPr marL="285750" indent="-285750">
              <a:buFont typeface="Arial" panose="020B0604020202020204" pitchFamily="34" charset="0"/>
              <a:buChar char="•"/>
            </a:pPr>
            <a:r>
              <a:rPr lang="en-GB" dirty="0">
                <a:latin typeface="Century Gothic" panose="020B0502020202020204" pitchFamily="34" charset="0"/>
              </a:rPr>
              <a:t>The key countries</a:t>
            </a:r>
          </a:p>
          <a:p>
            <a:pPr marL="285750" indent="-285750">
              <a:buFont typeface="Arial" panose="020B0604020202020204" pitchFamily="34" charset="0"/>
              <a:buChar char="•"/>
            </a:pPr>
            <a:r>
              <a:rPr lang="en-GB" dirty="0">
                <a:latin typeface="Century Gothic" panose="020B0502020202020204" pitchFamily="34" charset="0"/>
              </a:rPr>
              <a:t>The three stretches of the journey</a:t>
            </a:r>
          </a:p>
          <a:p>
            <a:pPr marL="285750" indent="-285750">
              <a:buFont typeface="Arial" panose="020B0604020202020204" pitchFamily="34" charset="0"/>
              <a:buChar char="•"/>
            </a:pPr>
            <a:r>
              <a:rPr lang="en-GB" dirty="0">
                <a:latin typeface="Century Gothic" panose="020B0502020202020204" pitchFamily="34" charset="0"/>
              </a:rPr>
              <a:t>The items taken and traded by the ships</a:t>
            </a:r>
          </a:p>
          <a:p>
            <a:pPr marL="285750" indent="-285750">
              <a:buFont typeface="Arial" panose="020B0604020202020204" pitchFamily="34" charset="0"/>
              <a:buChar char="•"/>
            </a:pPr>
            <a:endParaRPr lang="en-GB" dirty="0">
              <a:latin typeface="Century Gothic" panose="020B0502020202020204" pitchFamily="34" charset="0"/>
            </a:endParaRPr>
          </a:p>
          <a:p>
            <a:pPr marL="285750" indent="-285750">
              <a:buFont typeface="Arial" panose="020B0604020202020204" pitchFamily="34" charset="0"/>
              <a:buChar char="•"/>
            </a:pPr>
            <a:r>
              <a:rPr lang="en-GB" dirty="0">
                <a:latin typeface="Century Gothic" panose="020B0502020202020204" pitchFamily="34" charset="0"/>
              </a:rPr>
              <a:t>You may want to add additional facts such as; the time taken, average number of slaves on a ship etc.</a:t>
            </a:r>
          </a:p>
          <a:p>
            <a:pPr marL="285750" indent="-285750">
              <a:buFont typeface="Arial" panose="020B0604020202020204" pitchFamily="34" charset="0"/>
              <a:buChar char="•"/>
            </a:pPr>
            <a:endParaRPr lang="en-GB" dirty="0">
              <a:latin typeface="Century Gothic" panose="020B0502020202020204" pitchFamily="34" charset="0"/>
            </a:endParaRPr>
          </a:p>
          <a:p>
            <a:pPr marL="285750" indent="-285750">
              <a:buFont typeface="Arial" panose="020B0604020202020204" pitchFamily="34" charset="0"/>
              <a:buChar char="•"/>
            </a:pPr>
            <a:r>
              <a:rPr lang="en-GB" dirty="0">
                <a:latin typeface="Century Gothic" panose="020B0502020202020204" pitchFamily="34" charset="0"/>
              </a:rPr>
              <a:t>BE CREATIVE!</a:t>
            </a:r>
          </a:p>
        </p:txBody>
      </p:sp>
      <p:pic>
        <p:nvPicPr>
          <p:cNvPr id="11" name="Picture 10">
            <a:extLst>
              <a:ext uri="{FF2B5EF4-FFF2-40B4-BE49-F238E27FC236}">
                <a16:creationId xmlns:a16="http://schemas.microsoft.com/office/drawing/2014/main" id="{3DAE501E-CC93-4EFD-81DA-A13F744A6FE7}"/>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6821014" y="31384"/>
            <a:ext cx="422075" cy="663524"/>
          </a:xfrm>
          <a:prstGeom prst="rect">
            <a:avLst/>
          </a:prstGeom>
        </p:spPr>
      </p:pic>
    </p:spTree>
    <p:extLst>
      <p:ext uri="{BB962C8B-B14F-4D97-AF65-F5344CB8AC3E}">
        <p14:creationId xmlns:p14="http://schemas.microsoft.com/office/powerpoint/2010/main" val="2593151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
            <a:extLst>
              <a:ext uri="{FF2B5EF4-FFF2-40B4-BE49-F238E27FC236}">
                <a16:creationId xmlns:a16="http://schemas.microsoft.com/office/drawing/2014/main" id="{57C83D9C-5C93-4C9A-8E94-71B2E14F5CDC}"/>
              </a:ext>
            </a:extLst>
          </p:cNvPr>
          <p:cNvSpPr>
            <a:spLocks noChangeArrowheads="1"/>
          </p:cNvSpPr>
          <p:nvPr/>
        </p:nvSpPr>
        <p:spPr bwMode="auto">
          <a:xfrm>
            <a:off x="6233654" y="2026660"/>
            <a:ext cx="5615709" cy="4401205"/>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1400" dirty="0">
                <a:latin typeface="Century Gothic" panose="020B0502020202020204" pitchFamily="34" charset="0"/>
              </a:rPr>
              <a:t>After being kept in coastal forts in Africa, slaves were put onto ships to be transported to the Americas. This journey was called the 'Middle Passage'. </a:t>
            </a:r>
          </a:p>
          <a:p>
            <a:pPr eaLnBrk="1" hangingPunct="1"/>
            <a:r>
              <a:rPr lang="en-GB" altLang="en-US" sz="1400" dirty="0">
                <a:latin typeface="Century Gothic" panose="020B0502020202020204" pitchFamily="34" charset="0"/>
              </a:rPr>
              <a:t>The slaves were kept in the cargo hold of the ship. The slave traders would cram as many slaves into the boat as possible so that they could make as much money as possible.  This meant that the air in the cargo hold was unbearably hot and humid.</a:t>
            </a:r>
          </a:p>
          <a:p>
            <a:pPr eaLnBrk="1" hangingPunct="1"/>
            <a:r>
              <a:rPr lang="en-GB" altLang="en-US" sz="1400" dirty="0">
                <a:latin typeface="Century Gothic" panose="020B0502020202020204" pitchFamily="34" charset="0"/>
              </a:rPr>
              <a:t>The men were kept chained together and the women were forced to act as the crew's servants.</a:t>
            </a:r>
          </a:p>
          <a:p>
            <a:pPr eaLnBrk="1" hangingPunct="1"/>
            <a:r>
              <a:rPr lang="en-GB" altLang="en-US" sz="1400" dirty="0">
                <a:latin typeface="Century Gothic" panose="020B0502020202020204" pitchFamily="34" charset="0"/>
              </a:rPr>
              <a:t>There were no toilets or running water for the slaves to use, so disease spread very quickly. If a slave became ill they would not fetch much money so rather than spending money on food or medicine for the slaves they would often be thrown over board.  The slave traders could claim £30 from their insurance company for every slave who died. </a:t>
            </a:r>
          </a:p>
          <a:p>
            <a:pPr eaLnBrk="1" hangingPunct="1"/>
            <a:r>
              <a:rPr lang="en-GB" altLang="en-US" sz="1400" dirty="0">
                <a:latin typeface="Century Gothic" panose="020B0502020202020204" pitchFamily="34" charset="0"/>
              </a:rPr>
              <a:t>If a slave did not obey orders they would be punished severely, often by being whipped.  Some slaves were whipped so badly that they died. The journey from Africa to the Americas took six to eight weeks and during this time the slaves were kept in squalid, cramped and dirty conditions. </a:t>
            </a:r>
          </a:p>
        </p:txBody>
      </p:sp>
      <p:pic>
        <p:nvPicPr>
          <p:cNvPr id="2" name="Picture 1">
            <a:hlinkClick r:id="rId2" action="ppaction://hlinksldjump"/>
            <a:extLst>
              <a:ext uri="{FF2B5EF4-FFF2-40B4-BE49-F238E27FC236}">
                <a16:creationId xmlns:a16="http://schemas.microsoft.com/office/drawing/2014/main" id="{DFF9DB67-A3F9-448D-9D37-1E1E71E49FD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3" name="TextBox 2">
            <a:extLst>
              <a:ext uri="{FF2B5EF4-FFF2-40B4-BE49-F238E27FC236}">
                <a16:creationId xmlns:a16="http://schemas.microsoft.com/office/drawing/2014/main" id="{D50F290C-A8D5-4F8D-8310-2F7F5F9D5DA4}"/>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4" name="TextBox 3">
            <a:extLst>
              <a:ext uri="{FF2B5EF4-FFF2-40B4-BE49-F238E27FC236}">
                <a16:creationId xmlns:a16="http://schemas.microsoft.com/office/drawing/2014/main" id="{83EA1200-0E2F-4099-B33F-EC9F7BE4FDB3}"/>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4</a:t>
            </a:r>
          </a:p>
        </p:txBody>
      </p:sp>
      <p:sp>
        <p:nvSpPr>
          <p:cNvPr id="6" name="TextBox 5">
            <a:extLst>
              <a:ext uri="{FF2B5EF4-FFF2-40B4-BE49-F238E27FC236}">
                <a16:creationId xmlns:a16="http://schemas.microsoft.com/office/drawing/2014/main" id="{778486EF-7807-4896-8357-135ADD753BBA}"/>
              </a:ext>
            </a:extLst>
          </p:cNvPr>
          <p:cNvSpPr txBox="1"/>
          <p:nvPr/>
        </p:nvSpPr>
        <p:spPr>
          <a:xfrm>
            <a:off x="480291" y="858211"/>
            <a:ext cx="11231418" cy="923330"/>
          </a:xfrm>
          <a:prstGeom prst="rect">
            <a:avLst/>
          </a:prstGeom>
          <a:solidFill>
            <a:srgbClr val="FFC000"/>
          </a:solidFill>
          <a:ln w="57150">
            <a:solidFill>
              <a:schemeClr val="tx1"/>
            </a:solidFill>
          </a:ln>
        </p:spPr>
        <p:txBody>
          <a:bodyPr wrap="square" rtlCol="0">
            <a:spAutoFit/>
          </a:bodyPr>
          <a:lstStyle/>
          <a:p>
            <a:pPr algn="ctr"/>
            <a:r>
              <a:rPr lang="en-GB" dirty="0">
                <a:latin typeface="Century Gothic" panose="020B0502020202020204" pitchFamily="34" charset="0"/>
              </a:rPr>
              <a:t>Watch the video clip and read the except about the middle passage.</a:t>
            </a:r>
          </a:p>
          <a:p>
            <a:pPr algn="ctr"/>
            <a:endParaRPr lang="en-GB" dirty="0">
              <a:latin typeface="Century Gothic" panose="020B0502020202020204" pitchFamily="34" charset="0"/>
            </a:endParaRPr>
          </a:p>
          <a:p>
            <a:pPr algn="ctr"/>
            <a:endParaRPr lang="en-GB" dirty="0">
              <a:latin typeface="Century Gothic" panose="020B0502020202020204" pitchFamily="34" charset="0"/>
            </a:endParaRPr>
          </a:p>
        </p:txBody>
      </p:sp>
      <p:sp>
        <p:nvSpPr>
          <p:cNvPr id="5" name="Rectangle 4">
            <a:extLst>
              <a:ext uri="{FF2B5EF4-FFF2-40B4-BE49-F238E27FC236}">
                <a16:creationId xmlns:a16="http://schemas.microsoft.com/office/drawing/2014/main" id="{E3D8D7EB-568F-41C7-A527-A957F534D623}"/>
              </a:ext>
            </a:extLst>
          </p:cNvPr>
          <p:cNvSpPr/>
          <p:nvPr/>
        </p:nvSpPr>
        <p:spPr>
          <a:xfrm>
            <a:off x="3267437" y="1220144"/>
            <a:ext cx="5657126" cy="369332"/>
          </a:xfrm>
          <a:prstGeom prst="rect">
            <a:avLst/>
          </a:prstGeom>
        </p:spPr>
        <p:txBody>
          <a:bodyPr wrap="none">
            <a:spAutoFit/>
          </a:bodyPr>
          <a:lstStyle/>
          <a:p>
            <a:r>
              <a:rPr lang="en-GB" dirty="0">
                <a:hlinkClick r:id="rId5"/>
              </a:rPr>
              <a:t>https://www.youtube.com/watch?v=PmQvofAiZGA&amp;t=65s</a:t>
            </a:r>
            <a:endParaRPr lang="en-GB" dirty="0"/>
          </a:p>
        </p:txBody>
      </p:sp>
      <p:pic>
        <p:nvPicPr>
          <p:cNvPr id="7" name="Picture 6">
            <a:extLst>
              <a:ext uri="{FF2B5EF4-FFF2-40B4-BE49-F238E27FC236}">
                <a16:creationId xmlns:a16="http://schemas.microsoft.com/office/drawing/2014/main" id="{373CB554-4877-461F-9007-62999F6132C2}"/>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2799984" y="1073048"/>
            <a:ext cx="422075" cy="663524"/>
          </a:xfrm>
          <a:prstGeom prst="rect">
            <a:avLst/>
          </a:prstGeom>
        </p:spPr>
      </p:pic>
      <p:sp>
        <p:nvSpPr>
          <p:cNvPr id="8" name="TextBox 7">
            <a:extLst>
              <a:ext uri="{FF2B5EF4-FFF2-40B4-BE49-F238E27FC236}">
                <a16:creationId xmlns:a16="http://schemas.microsoft.com/office/drawing/2014/main" id="{3E39C4F0-B4A5-48FA-9C60-CE02656FF4B8}"/>
              </a:ext>
            </a:extLst>
          </p:cNvPr>
          <p:cNvSpPr txBox="1"/>
          <p:nvPr/>
        </p:nvSpPr>
        <p:spPr>
          <a:xfrm>
            <a:off x="212436" y="1951409"/>
            <a:ext cx="5883564" cy="4801314"/>
          </a:xfrm>
          <a:prstGeom prst="rect">
            <a:avLst/>
          </a:prstGeom>
          <a:solidFill>
            <a:srgbClr val="FFC000"/>
          </a:solidFill>
          <a:ln w="57150">
            <a:solidFill>
              <a:schemeClr val="tx1"/>
            </a:solidFill>
          </a:ln>
        </p:spPr>
        <p:txBody>
          <a:bodyPr wrap="square" rtlCol="0">
            <a:spAutoFit/>
          </a:bodyPr>
          <a:lstStyle/>
          <a:p>
            <a:r>
              <a:rPr lang="en-GB" dirty="0">
                <a:latin typeface="Century Gothic" panose="020B0502020202020204" pitchFamily="34" charset="0"/>
              </a:rPr>
              <a:t>Imagine that you are interviewing an African person who was formerly a slave and has travelled on a slave ship through the middle passage. </a:t>
            </a:r>
          </a:p>
          <a:p>
            <a:endParaRPr lang="en-GB" dirty="0">
              <a:latin typeface="Century Gothic" panose="020B0502020202020204" pitchFamily="34" charset="0"/>
            </a:endParaRPr>
          </a:p>
          <a:p>
            <a:r>
              <a:rPr lang="en-GB" dirty="0">
                <a:latin typeface="Century Gothic" panose="020B0502020202020204" pitchFamily="34" charset="0"/>
              </a:rPr>
              <a:t>Write a Question and Answer interview. What would you ask? What would their answers be?</a:t>
            </a:r>
          </a:p>
          <a:p>
            <a:r>
              <a:rPr lang="en-GB" dirty="0">
                <a:latin typeface="Century Gothic" panose="020B0502020202020204" pitchFamily="34" charset="0"/>
              </a:rPr>
              <a:t>Aim for 6-10 questions and answers.</a:t>
            </a:r>
          </a:p>
          <a:p>
            <a:endParaRPr lang="en-GB" dirty="0">
              <a:latin typeface="Century Gothic" panose="020B0502020202020204" pitchFamily="34" charset="0"/>
            </a:endParaRPr>
          </a:p>
          <a:p>
            <a:r>
              <a:rPr lang="en-GB" dirty="0">
                <a:latin typeface="Century Gothic" panose="020B0502020202020204" pitchFamily="34" charset="0"/>
              </a:rPr>
              <a:t>E.g.</a:t>
            </a:r>
          </a:p>
          <a:p>
            <a:r>
              <a:rPr lang="en-GB" dirty="0">
                <a:latin typeface="Century Gothic" panose="020B0502020202020204" pitchFamily="34" charset="0"/>
              </a:rPr>
              <a:t>Q- Could you move about the ship?</a:t>
            </a:r>
          </a:p>
          <a:p>
            <a:endParaRPr lang="en-GB" dirty="0">
              <a:latin typeface="Century Gothic" panose="020B0502020202020204" pitchFamily="34" charset="0"/>
            </a:endParaRPr>
          </a:p>
          <a:p>
            <a:r>
              <a:rPr lang="en-GB" dirty="0">
                <a:latin typeface="Century Gothic" panose="020B0502020202020204" pitchFamily="34" charset="0"/>
              </a:rPr>
              <a:t>A- Children could but the men and most women could not. The men were chained together and the women……….</a:t>
            </a:r>
          </a:p>
          <a:p>
            <a:endParaRPr lang="en-GB" dirty="0">
              <a:latin typeface="Century Gothic" panose="020B0502020202020204" pitchFamily="34" charset="0"/>
            </a:endParaRPr>
          </a:p>
          <a:p>
            <a:r>
              <a:rPr lang="en-GB" b="1" i="1" u="sng" dirty="0">
                <a:solidFill>
                  <a:schemeClr val="accent1">
                    <a:lumMod val="50000"/>
                  </a:schemeClr>
                </a:solidFill>
                <a:latin typeface="Century Gothic" panose="020B0502020202020204" pitchFamily="34" charset="0"/>
              </a:rPr>
              <a:t>Use emotive language and adjectives </a:t>
            </a:r>
            <a:r>
              <a:rPr lang="en-GB" b="1" i="1" u="sng" dirty="0" err="1">
                <a:solidFill>
                  <a:schemeClr val="accent1">
                    <a:lumMod val="50000"/>
                  </a:schemeClr>
                </a:solidFill>
                <a:latin typeface="Century Gothic" panose="020B0502020202020204" pitchFamily="34" charset="0"/>
              </a:rPr>
              <a:t>ib</a:t>
            </a:r>
            <a:r>
              <a:rPr lang="en-GB" b="1" i="1" u="sng" dirty="0">
                <a:solidFill>
                  <a:schemeClr val="accent1">
                    <a:lumMod val="50000"/>
                  </a:schemeClr>
                </a:solidFill>
                <a:latin typeface="Century Gothic" panose="020B0502020202020204" pitchFamily="34" charset="0"/>
              </a:rPr>
              <a:t> the responses.</a:t>
            </a:r>
          </a:p>
        </p:txBody>
      </p:sp>
      <p:pic>
        <p:nvPicPr>
          <p:cNvPr id="10" name="Picture 9">
            <a:extLst>
              <a:ext uri="{FF2B5EF4-FFF2-40B4-BE49-F238E27FC236}">
                <a16:creationId xmlns:a16="http://schemas.microsoft.com/office/drawing/2014/main" id="{7D7BC615-E595-4BAF-9563-C51FD3865FE7}"/>
              </a:ext>
            </a:extLst>
          </p:cNvPr>
          <p:cNvPicPr/>
          <p:nvPr/>
        </p:nvPicPr>
        <p:blipFill rotWithShape="1">
          <a:blip r:embed="rId8">
            <a:extLst>
              <a:ext uri="{28A0092B-C50C-407E-A947-70E740481C1C}">
                <a14:useLocalDpi xmlns:a14="http://schemas.microsoft.com/office/drawing/2010/main" val="0"/>
              </a:ext>
            </a:extLst>
          </a:blip>
          <a:srcRect l="20751" t="54076" r="74442" b="36831"/>
          <a:stretch/>
        </p:blipFill>
        <p:spPr bwMode="auto">
          <a:xfrm>
            <a:off x="1410998" y="212436"/>
            <a:ext cx="447675" cy="47561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92782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7602F04-BBB3-4B43-9BFE-1F825977C950}"/>
              </a:ext>
            </a:extLst>
          </p:cNvPr>
          <p:cNvSpPr/>
          <p:nvPr/>
        </p:nvSpPr>
        <p:spPr>
          <a:xfrm>
            <a:off x="4821380" y="3429000"/>
            <a:ext cx="7158183" cy="2923877"/>
          </a:xfrm>
          <a:prstGeom prst="rect">
            <a:avLst/>
          </a:prstGeom>
          <a:solidFill>
            <a:srgbClr val="FFC000"/>
          </a:solidFill>
          <a:ln w="57150">
            <a:solidFill>
              <a:schemeClr val="tx1"/>
            </a:solidFill>
          </a:ln>
        </p:spPr>
        <p:txBody>
          <a:bodyPr wrap="square">
            <a:spAutoFit/>
          </a:bodyPr>
          <a:lstStyle/>
          <a:p>
            <a:r>
              <a:rPr lang="en-GB" sz="1600" b="1" u="sng" dirty="0">
                <a:latin typeface="Century Gothic" panose="020B0502020202020204" pitchFamily="34" charset="0"/>
              </a:rPr>
              <a:t>Question 2: Why are the two interpretations different? (4)</a:t>
            </a:r>
          </a:p>
          <a:p>
            <a:r>
              <a:rPr lang="en-GB" sz="1400" dirty="0">
                <a:latin typeface="Century Gothic" panose="020B0502020202020204" pitchFamily="34" charset="0"/>
              </a:rPr>
              <a:t>1 paragraph</a:t>
            </a:r>
          </a:p>
          <a:p>
            <a:r>
              <a:rPr lang="en-GB" sz="1400" dirty="0">
                <a:latin typeface="Century Gothic" panose="020B0502020202020204" pitchFamily="34" charset="0"/>
              </a:rPr>
              <a:t>You should use the provenance (the parts in </a:t>
            </a:r>
            <a:r>
              <a:rPr lang="en-GB" sz="1400" dirty="0">
                <a:solidFill>
                  <a:srgbClr val="FF0000"/>
                </a:solidFill>
                <a:latin typeface="Century Gothic" panose="020B0502020202020204" pitchFamily="34" charset="0"/>
              </a:rPr>
              <a:t>red </a:t>
            </a:r>
            <a:r>
              <a:rPr lang="en-GB" sz="1400" dirty="0">
                <a:latin typeface="Century Gothic" panose="020B0502020202020204" pitchFamily="34" charset="0"/>
              </a:rPr>
              <a:t>)of the interpretations.</a:t>
            </a:r>
          </a:p>
          <a:p>
            <a:endParaRPr lang="en-GB" sz="1400" dirty="0">
              <a:latin typeface="Century Gothic" panose="020B0502020202020204" pitchFamily="34" charset="0"/>
            </a:endParaRPr>
          </a:p>
          <a:p>
            <a:r>
              <a:rPr lang="en-GB" sz="1400" dirty="0">
                <a:latin typeface="Century Gothic" panose="020B0502020202020204" pitchFamily="34" charset="0"/>
              </a:rPr>
              <a:t>Think about </a:t>
            </a:r>
            <a:r>
              <a:rPr lang="en-GB" sz="1400" b="1" u="sng" dirty="0">
                <a:solidFill>
                  <a:srgbClr val="FF0000"/>
                </a:solidFill>
                <a:latin typeface="Century Gothic" panose="020B0502020202020204" pitchFamily="34" charset="0"/>
              </a:rPr>
              <a:t>WHO</a:t>
            </a:r>
            <a:r>
              <a:rPr lang="en-GB" sz="1400" dirty="0">
                <a:latin typeface="Century Gothic" panose="020B0502020202020204" pitchFamily="34" charset="0"/>
              </a:rPr>
              <a:t> wrote them and </a:t>
            </a:r>
            <a:r>
              <a:rPr lang="en-GB" sz="1400" b="1" u="sng" dirty="0">
                <a:solidFill>
                  <a:srgbClr val="FF0000"/>
                </a:solidFill>
                <a:latin typeface="Century Gothic" panose="020B0502020202020204" pitchFamily="34" charset="0"/>
              </a:rPr>
              <a:t>WHY</a:t>
            </a:r>
            <a:r>
              <a:rPr lang="en-GB" sz="1400" dirty="0">
                <a:latin typeface="Century Gothic" panose="020B0502020202020204" pitchFamily="34" charset="0"/>
              </a:rPr>
              <a:t> they would have a different </a:t>
            </a:r>
            <a:r>
              <a:rPr lang="en-GB" sz="1400" b="1" u="sng" dirty="0">
                <a:solidFill>
                  <a:srgbClr val="FF0000"/>
                </a:solidFill>
                <a:latin typeface="Century Gothic" panose="020B0502020202020204" pitchFamily="34" charset="0"/>
              </a:rPr>
              <a:t>opinion/motive </a:t>
            </a:r>
            <a:r>
              <a:rPr lang="en-GB" sz="1400" dirty="0">
                <a:latin typeface="Century Gothic" panose="020B0502020202020204" pitchFamily="34" charset="0"/>
              </a:rPr>
              <a:t>for their writing.</a:t>
            </a:r>
          </a:p>
          <a:p>
            <a:endParaRPr lang="en-GB" sz="1400" dirty="0">
              <a:latin typeface="Century Gothic" panose="020B0502020202020204" pitchFamily="34" charset="0"/>
            </a:endParaRPr>
          </a:p>
          <a:p>
            <a:r>
              <a:rPr lang="en-GB" sz="1400" i="1" u="sng" dirty="0">
                <a:solidFill>
                  <a:srgbClr val="FF0000"/>
                </a:solidFill>
                <a:latin typeface="Century Gothic" panose="020B0502020202020204" pitchFamily="34" charset="0"/>
              </a:rPr>
              <a:t>Writing Frame:</a:t>
            </a:r>
          </a:p>
          <a:p>
            <a:endParaRPr lang="en-GB" sz="1400" i="1" u="sng" dirty="0">
              <a:solidFill>
                <a:srgbClr val="FF0000"/>
              </a:solidFill>
              <a:latin typeface="Century Gothic" panose="020B0502020202020204" pitchFamily="34" charset="0"/>
            </a:endParaRPr>
          </a:p>
          <a:p>
            <a:r>
              <a:rPr lang="en-GB" sz="1400" dirty="0">
                <a:latin typeface="Century Gothic" panose="020B0502020202020204" pitchFamily="34" charset="0"/>
              </a:rPr>
              <a:t>Interpretation A is </a:t>
            </a:r>
            <a:r>
              <a:rPr lang="en-GB" sz="1400" b="1" u="sng" dirty="0">
                <a:latin typeface="Century Gothic" panose="020B0502020202020204" pitchFamily="34" charset="0"/>
              </a:rPr>
              <a:t>positive/ negative. </a:t>
            </a:r>
            <a:r>
              <a:rPr lang="en-GB" sz="1400" dirty="0">
                <a:latin typeface="Century Gothic" panose="020B0502020202020204" pitchFamily="34" charset="0"/>
              </a:rPr>
              <a:t> It is written by…………………..They would want to be </a:t>
            </a:r>
            <a:r>
              <a:rPr lang="en-GB" sz="1400" b="1" u="sng" dirty="0">
                <a:latin typeface="Century Gothic" panose="020B0502020202020204" pitchFamily="34" charset="0"/>
              </a:rPr>
              <a:t>positive/ negative </a:t>
            </a:r>
            <a:r>
              <a:rPr lang="en-GB" sz="1400" dirty="0">
                <a:latin typeface="Century Gothic" panose="020B0502020202020204" pitchFamily="34" charset="0"/>
              </a:rPr>
              <a:t>because…………………………………………………</a:t>
            </a:r>
          </a:p>
          <a:p>
            <a:r>
              <a:rPr lang="en-GB" sz="1400" dirty="0">
                <a:latin typeface="Century Gothic" panose="020B0502020202020204" pitchFamily="34" charset="0"/>
              </a:rPr>
              <a:t>This is different to Interpretation B. They would want to be </a:t>
            </a:r>
            <a:r>
              <a:rPr lang="en-GB" sz="1400" b="1" u="sng" dirty="0">
                <a:latin typeface="Century Gothic" panose="020B0502020202020204" pitchFamily="34" charset="0"/>
              </a:rPr>
              <a:t>positive/ negative</a:t>
            </a:r>
            <a:r>
              <a:rPr lang="en-GB" sz="1400" dirty="0">
                <a:latin typeface="Century Gothic" panose="020B0502020202020204" pitchFamily="34" charset="0"/>
              </a:rPr>
              <a:t> because……………………………………………………………..</a:t>
            </a:r>
          </a:p>
        </p:txBody>
      </p:sp>
      <p:pic>
        <p:nvPicPr>
          <p:cNvPr id="2" name="Picture 1">
            <a:hlinkClick r:id="rId2" action="ppaction://hlinksldjump"/>
            <a:extLst>
              <a:ext uri="{FF2B5EF4-FFF2-40B4-BE49-F238E27FC236}">
                <a16:creationId xmlns:a16="http://schemas.microsoft.com/office/drawing/2014/main" id="{A04BD7B7-7487-4CB8-A57E-92FFD74FFE9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3" name="TextBox 2">
            <a:extLst>
              <a:ext uri="{FF2B5EF4-FFF2-40B4-BE49-F238E27FC236}">
                <a16:creationId xmlns:a16="http://schemas.microsoft.com/office/drawing/2014/main" id="{F708895F-1ECA-4F72-95DD-D42DCA1496EF}"/>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4" name="TextBox 3">
            <a:extLst>
              <a:ext uri="{FF2B5EF4-FFF2-40B4-BE49-F238E27FC236}">
                <a16:creationId xmlns:a16="http://schemas.microsoft.com/office/drawing/2014/main" id="{B7DD482B-99EB-44D0-8010-058B2F5249F2}"/>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5</a:t>
            </a:r>
          </a:p>
        </p:txBody>
      </p:sp>
      <p:sp>
        <p:nvSpPr>
          <p:cNvPr id="5" name="Text Box 2">
            <a:extLst>
              <a:ext uri="{FF2B5EF4-FFF2-40B4-BE49-F238E27FC236}">
                <a16:creationId xmlns:a16="http://schemas.microsoft.com/office/drawing/2014/main" id="{FCCC83FC-345E-47F2-9FF5-674D164BF745}"/>
              </a:ext>
            </a:extLst>
          </p:cNvPr>
          <p:cNvSpPr txBox="1">
            <a:spLocks noChangeArrowheads="1"/>
          </p:cNvSpPr>
          <p:nvPr/>
        </p:nvSpPr>
        <p:spPr bwMode="auto">
          <a:xfrm>
            <a:off x="212436" y="795514"/>
            <a:ext cx="4302073" cy="3564049"/>
          </a:xfrm>
          <a:prstGeom prst="rect">
            <a:avLst/>
          </a:prstGeom>
          <a:solidFill>
            <a:srgbClr val="FFFFFF"/>
          </a:solidFill>
          <a:ln w="4127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r>
              <a:rPr lang="en-US" sz="1400" b="1" u="sng" dirty="0">
                <a:latin typeface="Comic Sans MS" pitchFamily="66" charset="0"/>
              </a:rPr>
              <a:t>Interpretation A</a:t>
            </a:r>
            <a:r>
              <a:rPr lang="en-US" sz="1400" dirty="0">
                <a:latin typeface="Comic Sans MS" pitchFamily="66" charset="0"/>
              </a:rPr>
              <a:t>: </a:t>
            </a:r>
            <a:r>
              <a:rPr lang="en-US" sz="1400" i="1" dirty="0">
                <a:latin typeface="Comic Sans MS" pitchFamily="66" charset="0"/>
              </a:rPr>
              <a:t>from </a:t>
            </a:r>
            <a:r>
              <a:rPr lang="en-US" sz="1400" i="1" dirty="0">
                <a:solidFill>
                  <a:srgbClr val="FF0000"/>
                </a:solidFill>
                <a:latin typeface="Comic Sans MS" pitchFamily="66" charset="0"/>
              </a:rPr>
              <a:t>“The Life of Olaudah Equiano the African” (1789). </a:t>
            </a:r>
            <a:r>
              <a:rPr lang="en-US" sz="1400" i="1" dirty="0" err="1">
                <a:solidFill>
                  <a:srgbClr val="FF0000"/>
                </a:solidFill>
                <a:latin typeface="Comic Sans MS" pitchFamily="66" charset="0"/>
              </a:rPr>
              <a:t>Olaudah</a:t>
            </a:r>
            <a:r>
              <a:rPr lang="en-US" sz="1400" i="1" dirty="0">
                <a:solidFill>
                  <a:srgbClr val="FF0000"/>
                </a:solidFill>
                <a:latin typeface="Comic Sans MS" pitchFamily="66" charset="0"/>
              </a:rPr>
              <a:t> </a:t>
            </a:r>
            <a:r>
              <a:rPr lang="en-US" sz="1400" i="1" dirty="0" err="1">
                <a:solidFill>
                  <a:srgbClr val="FF0000"/>
                </a:solidFill>
                <a:latin typeface="Comic Sans MS" pitchFamily="66" charset="0"/>
              </a:rPr>
              <a:t>Equiano</a:t>
            </a:r>
            <a:r>
              <a:rPr lang="en-US" sz="1400" i="1" dirty="0">
                <a:solidFill>
                  <a:srgbClr val="FF0000"/>
                </a:solidFill>
                <a:latin typeface="Comic Sans MS" pitchFamily="66" charset="0"/>
              </a:rPr>
              <a:t>, was captured and sold as a slave in the kingdom of Benin in Africa.</a:t>
            </a:r>
            <a:r>
              <a:rPr lang="en-US" sz="1400" dirty="0">
                <a:solidFill>
                  <a:srgbClr val="FF0000"/>
                </a:solidFill>
                <a:latin typeface="Comic Sans MS" pitchFamily="66" charset="0"/>
              </a:rPr>
              <a:t> </a:t>
            </a:r>
            <a:endParaRPr lang="en-GB" sz="1400" dirty="0">
              <a:solidFill>
                <a:srgbClr val="FF0000"/>
              </a:solidFill>
              <a:latin typeface="Comic Sans MS" pitchFamily="66" charset="0"/>
            </a:endParaRPr>
          </a:p>
          <a:p>
            <a:pPr algn="ctr"/>
            <a:r>
              <a:rPr lang="en-US" sz="1400" dirty="0">
                <a:latin typeface="Comic Sans MS" pitchFamily="66" charset="0"/>
              </a:rPr>
              <a:t> </a:t>
            </a:r>
            <a:endParaRPr lang="en-GB" sz="1400" dirty="0">
              <a:latin typeface="Comic Sans MS" pitchFamily="66" charset="0"/>
            </a:endParaRPr>
          </a:p>
          <a:p>
            <a:pPr algn="ctr"/>
            <a:r>
              <a:rPr lang="en-US" sz="1400" dirty="0">
                <a:latin typeface="Comic Sans MS" pitchFamily="66" charset="0"/>
              </a:rPr>
              <a:t>“I was soon put down under the decks, and there I received such a greeting in my nostrils as I had never experienced in my life; so that, with the [foulness] of the stench, and crying together, I became so sick and low that I was not able to eat, nor had I the least desire to taste anything. I now wished for the last friend, death, to relieve me; but soon, to my grief, two of the white men offered me [food]; and, on my refusing to eat, one of them held me fast by the hands… while the other</a:t>
            </a:r>
            <a:r>
              <a:rPr lang="en-US" sz="1400" b="1" dirty="0">
                <a:latin typeface="Comic Sans MS" pitchFamily="66" charset="0"/>
              </a:rPr>
              <a:t> </a:t>
            </a:r>
            <a:r>
              <a:rPr lang="en-US" sz="1400" dirty="0">
                <a:latin typeface="Comic Sans MS" pitchFamily="66" charset="0"/>
              </a:rPr>
              <a:t>flogged me severely.”</a:t>
            </a:r>
            <a:endParaRPr lang="en-GB" sz="1400" dirty="0">
              <a:latin typeface="Comic Sans MS" pitchFamily="66" charset="0"/>
            </a:endParaRPr>
          </a:p>
        </p:txBody>
      </p:sp>
      <p:sp>
        <p:nvSpPr>
          <p:cNvPr id="6" name="Text Box 2">
            <a:extLst>
              <a:ext uri="{FF2B5EF4-FFF2-40B4-BE49-F238E27FC236}">
                <a16:creationId xmlns:a16="http://schemas.microsoft.com/office/drawing/2014/main" id="{340160FB-3AFE-4DE9-9203-A82EE7EBA192}"/>
              </a:ext>
            </a:extLst>
          </p:cNvPr>
          <p:cNvSpPr txBox="1">
            <a:spLocks noChangeArrowheads="1"/>
          </p:cNvSpPr>
          <p:nvPr/>
        </p:nvSpPr>
        <p:spPr bwMode="auto">
          <a:xfrm>
            <a:off x="212436" y="4522121"/>
            <a:ext cx="4339911" cy="2167353"/>
          </a:xfrm>
          <a:prstGeom prst="rect">
            <a:avLst/>
          </a:prstGeom>
          <a:solidFill>
            <a:srgbClr val="FFFFFF"/>
          </a:solidFill>
          <a:ln w="38100">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US" sz="1400" b="1" u="sng" dirty="0">
                <a:latin typeface="Comic Sans MS" pitchFamily="66" charset="0"/>
              </a:rPr>
              <a:t>Interpretation</a:t>
            </a:r>
            <a:r>
              <a:rPr lang="en-GB" sz="1400" b="1" u="sng" dirty="0">
                <a:latin typeface="Comic Sans MS" pitchFamily="66" charset="0"/>
              </a:rPr>
              <a:t> B:</a:t>
            </a:r>
            <a:r>
              <a:rPr lang="en-GB" sz="1400" dirty="0">
                <a:latin typeface="Comic Sans MS" pitchFamily="66" charset="0"/>
              </a:rPr>
              <a:t>  </a:t>
            </a:r>
            <a:r>
              <a:rPr lang="en-GB" sz="1400" i="1" dirty="0">
                <a:solidFill>
                  <a:srgbClr val="FF0000"/>
                </a:solidFill>
                <a:latin typeface="Comic Sans MS" pitchFamily="66" charset="0"/>
              </a:rPr>
              <a:t>Taken from a report written by the captain of slave ship.</a:t>
            </a:r>
          </a:p>
          <a:p>
            <a:endParaRPr lang="en-GB" sz="1400" dirty="0">
              <a:latin typeface="Comic Sans MS" pitchFamily="66" charset="0"/>
            </a:endParaRPr>
          </a:p>
          <a:p>
            <a:r>
              <a:rPr lang="en-GB" sz="1400" dirty="0">
                <a:latin typeface="Comic Sans MS" pitchFamily="66" charset="0"/>
              </a:rPr>
              <a:t>“[Slaves] had sufficient room, sufficient air, and sufficient provisions. When upon deck, they made merry and amused themselves with dancing. As to mortality… it was trifling. In short, the voyage from Africa to the West Indies was one of the happiest periods of a Negro’s life.” </a:t>
            </a:r>
            <a:br>
              <a:rPr lang="en-GB" sz="1400" dirty="0"/>
            </a:br>
            <a:endParaRPr lang="en-GB" sz="1400" dirty="0">
              <a:latin typeface="Comic Sans MS" pitchFamily="66" charset="0"/>
            </a:endParaRPr>
          </a:p>
        </p:txBody>
      </p:sp>
      <p:sp>
        <p:nvSpPr>
          <p:cNvPr id="7" name="Rectangle 6">
            <a:extLst>
              <a:ext uri="{FF2B5EF4-FFF2-40B4-BE49-F238E27FC236}">
                <a16:creationId xmlns:a16="http://schemas.microsoft.com/office/drawing/2014/main" id="{4A8C6AE9-7791-462C-9D82-3DF6F9627BC3}"/>
              </a:ext>
            </a:extLst>
          </p:cNvPr>
          <p:cNvSpPr/>
          <p:nvPr/>
        </p:nvSpPr>
        <p:spPr>
          <a:xfrm>
            <a:off x="4821381" y="344622"/>
            <a:ext cx="7158183" cy="2708434"/>
          </a:xfrm>
          <a:prstGeom prst="rect">
            <a:avLst/>
          </a:prstGeom>
          <a:solidFill>
            <a:srgbClr val="FFFF00"/>
          </a:solidFill>
          <a:ln w="57150">
            <a:solidFill>
              <a:schemeClr val="tx1"/>
            </a:solidFill>
          </a:ln>
        </p:spPr>
        <p:txBody>
          <a:bodyPr wrap="square">
            <a:spAutoFit/>
          </a:bodyPr>
          <a:lstStyle/>
          <a:p>
            <a:r>
              <a:rPr lang="en-GB" sz="1600" b="1" u="sng" dirty="0">
                <a:latin typeface="Century Gothic" panose="020B0502020202020204" pitchFamily="34" charset="0"/>
              </a:rPr>
              <a:t>Question 1: How are the two interpretations different? (4)</a:t>
            </a:r>
          </a:p>
          <a:p>
            <a:r>
              <a:rPr lang="en-GB" sz="1400" dirty="0">
                <a:latin typeface="Century Gothic" panose="020B0502020202020204" pitchFamily="34" charset="0"/>
              </a:rPr>
              <a:t>1 paragraph</a:t>
            </a:r>
          </a:p>
          <a:p>
            <a:r>
              <a:rPr lang="en-GB" sz="1400" dirty="0">
                <a:latin typeface="Century Gothic" panose="020B0502020202020204" pitchFamily="34" charset="0"/>
              </a:rPr>
              <a:t>You should use ‘quotes’ from the interpretation.</a:t>
            </a:r>
          </a:p>
          <a:p>
            <a:endParaRPr lang="en-GB" sz="1400" dirty="0">
              <a:latin typeface="Century Gothic" panose="020B0502020202020204" pitchFamily="34" charset="0"/>
            </a:endParaRPr>
          </a:p>
          <a:p>
            <a:r>
              <a:rPr lang="en-GB" sz="1400" i="1" u="sng" dirty="0">
                <a:solidFill>
                  <a:srgbClr val="FF0000"/>
                </a:solidFill>
                <a:latin typeface="Century Gothic" panose="020B0502020202020204" pitchFamily="34" charset="0"/>
              </a:rPr>
              <a:t>Writing Frame:</a:t>
            </a:r>
          </a:p>
          <a:p>
            <a:endParaRPr lang="en-GB" sz="1400" i="1" u="sng" dirty="0">
              <a:solidFill>
                <a:srgbClr val="FF0000"/>
              </a:solidFill>
              <a:latin typeface="Century Gothic" panose="020B0502020202020204" pitchFamily="34" charset="0"/>
            </a:endParaRPr>
          </a:p>
          <a:p>
            <a:r>
              <a:rPr lang="en-GB" sz="1400" dirty="0">
                <a:latin typeface="Century Gothic" panose="020B0502020202020204" pitchFamily="34" charset="0"/>
              </a:rPr>
              <a:t>Interpretation A is </a:t>
            </a:r>
            <a:r>
              <a:rPr lang="en-GB" sz="1400" b="1" u="sng" dirty="0">
                <a:latin typeface="Century Gothic" panose="020B0502020202020204" pitchFamily="34" charset="0"/>
              </a:rPr>
              <a:t>positive/ negative. </a:t>
            </a:r>
            <a:r>
              <a:rPr lang="en-GB" sz="1400" dirty="0">
                <a:latin typeface="Century Gothic" panose="020B0502020202020204" pitchFamily="34" charset="0"/>
              </a:rPr>
              <a:t> I know this because it says………………this tells me that………………Another thing it suggests is………………………..From my knowledge I know that…………………</a:t>
            </a:r>
          </a:p>
          <a:p>
            <a:r>
              <a:rPr lang="en-GB" sz="1400" dirty="0">
                <a:latin typeface="Century Gothic" panose="020B0502020202020204" pitchFamily="34" charset="0"/>
              </a:rPr>
              <a:t>However interpretation B is different because it is </a:t>
            </a:r>
            <a:r>
              <a:rPr lang="en-GB" sz="1400" b="1" u="sng" dirty="0">
                <a:latin typeface="Century Gothic" panose="020B0502020202020204" pitchFamily="34" charset="0"/>
              </a:rPr>
              <a:t>positive/ negative. </a:t>
            </a:r>
            <a:r>
              <a:rPr lang="en-GB" sz="1400" dirty="0">
                <a:latin typeface="Century Gothic" panose="020B0502020202020204" pitchFamily="34" charset="0"/>
              </a:rPr>
              <a:t> I know this because it says………………this tells me that………………Another thing it suggests is………………………..From my knowledge I know that…………………</a:t>
            </a:r>
          </a:p>
        </p:txBody>
      </p:sp>
    </p:spTree>
    <p:extLst>
      <p:ext uri="{BB962C8B-B14F-4D97-AF65-F5344CB8AC3E}">
        <p14:creationId xmlns:p14="http://schemas.microsoft.com/office/powerpoint/2010/main" val="4182994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2" action="ppaction://hlinksldjump"/>
            <a:extLst>
              <a:ext uri="{FF2B5EF4-FFF2-40B4-BE49-F238E27FC236}">
                <a16:creationId xmlns:a16="http://schemas.microsoft.com/office/drawing/2014/main" id="{1DACD5A2-26B0-4358-871D-6F631BF3BDB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05640"/>
            <a:ext cx="738332" cy="590666"/>
          </a:xfrm>
          <a:prstGeom prst="rect">
            <a:avLst/>
          </a:prstGeom>
        </p:spPr>
      </p:pic>
      <p:sp>
        <p:nvSpPr>
          <p:cNvPr id="3" name="TextBox 2">
            <a:extLst>
              <a:ext uri="{FF2B5EF4-FFF2-40B4-BE49-F238E27FC236}">
                <a16:creationId xmlns:a16="http://schemas.microsoft.com/office/drawing/2014/main" id="{575D6831-8748-44F9-8C0D-1EB01F443C48}"/>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4" name="TextBox 3">
            <a:extLst>
              <a:ext uri="{FF2B5EF4-FFF2-40B4-BE49-F238E27FC236}">
                <a16:creationId xmlns:a16="http://schemas.microsoft.com/office/drawing/2014/main" id="{24F74CAF-7ED2-4CC0-8EFF-BBBA2CF9912A}"/>
              </a:ext>
            </a:extLst>
          </p:cNvPr>
          <p:cNvSpPr txBox="1"/>
          <p:nvPr/>
        </p:nvSpPr>
        <p:spPr>
          <a:xfrm>
            <a:off x="212436" y="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6</a:t>
            </a:r>
          </a:p>
        </p:txBody>
      </p:sp>
      <p:sp>
        <p:nvSpPr>
          <p:cNvPr id="6" name="Rectangle 3">
            <a:extLst>
              <a:ext uri="{FF2B5EF4-FFF2-40B4-BE49-F238E27FC236}">
                <a16:creationId xmlns:a16="http://schemas.microsoft.com/office/drawing/2014/main" id="{4512570A-447D-4322-86E1-B4C940C2F51F}"/>
              </a:ext>
            </a:extLst>
          </p:cNvPr>
          <p:cNvSpPr>
            <a:spLocks noChangeArrowheads="1"/>
          </p:cNvSpPr>
          <p:nvPr/>
        </p:nvSpPr>
        <p:spPr bwMode="auto">
          <a:xfrm>
            <a:off x="357606" y="557027"/>
            <a:ext cx="11342401" cy="5078313"/>
          </a:xfrm>
          <a:prstGeom prst="rect">
            <a:avLst/>
          </a:prstGeom>
          <a:solidFill>
            <a:srgbClr val="FFFF00"/>
          </a:solidFill>
          <a:ln w="38100">
            <a:solidFill>
              <a:schemeClr val="tx1"/>
            </a:solidFill>
          </a:ln>
          <a:effec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lvl="0">
              <a:tabLst/>
            </a:pPr>
            <a:r>
              <a:rPr lang="en-GB" altLang="en-US" sz="1400" b="1" u="sng" dirty="0">
                <a:latin typeface="Century Gothic" panose="020B0502020202020204" pitchFamily="34" charset="0"/>
                <a:ea typeface="Calibri" panose="020F0502020204030204" pitchFamily="34" charset="0"/>
                <a:cs typeface="Times New Roman" panose="02020603050405020304" pitchFamily="18" charset="0"/>
              </a:rPr>
              <a:t>How were Africans sold?</a:t>
            </a:r>
            <a:endParaRPr lang="en-GB" altLang="en-US" sz="1400" b="1" dirty="0">
              <a:latin typeface="Century Gothic" panose="020B0502020202020204" pitchFamily="34" charset="0"/>
            </a:endParaRPr>
          </a:p>
          <a:p>
            <a:pPr lvl="0">
              <a:tabLst/>
            </a:pPr>
            <a:endParaRPr lang="en-GB" altLang="en-US" sz="1200" dirty="0">
              <a:solidFill>
                <a:srgbClr val="231F20"/>
              </a:solidFill>
              <a:latin typeface="Century Gothic" panose="020B0502020202020204" pitchFamily="34" charset="0"/>
              <a:ea typeface="Times New Roman" panose="02020603050405020304" pitchFamily="18" charset="0"/>
              <a:cs typeface="Arial" panose="020B0604020202020204" pitchFamily="34" charset="0"/>
            </a:endParaRPr>
          </a:p>
          <a:p>
            <a:pPr lvl="0">
              <a:tabLst/>
            </a:pPr>
            <a:r>
              <a:rPr lang="en-GB" altLang="en-US" sz="1200" dirty="0">
                <a:solidFill>
                  <a:srgbClr val="231F20"/>
                </a:solidFill>
                <a:latin typeface="Century Gothic" panose="020B0502020202020204" pitchFamily="34" charset="0"/>
                <a:ea typeface="Times New Roman" panose="02020603050405020304" pitchFamily="18" charset="0"/>
                <a:cs typeface="Arial" panose="020B0604020202020204" pitchFamily="34" charset="0"/>
              </a:rPr>
              <a:t>Once a slave ship made it to the Americas, the cargo of slaves would be sold at auction. Slaves would have to be prepared first. </a:t>
            </a:r>
            <a:r>
              <a:rPr lang="en-GB" altLang="en-US" sz="1200" dirty="0">
                <a:solidFill>
                  <a:srgbClr val="000000"/>
                </a:solidFill>
                <a:latin typeface="Century Gothic" panose="020B0502020202020204" pitchFamily="34" charset="0"/>
                <a:ea typeface="Times New Roman" panose="02020603050405020304" pitchFamily="18" charset="0"/>
                <a:cs typeface="Arial" panose="020B0604020202020204" pitchFamily="34" charset="0"/>
              </a:rPr>
              <a:t>The healthier they appeared to be, the higher the price they would fetch.  They were washed and shaved.  Their skin was rubbed with palm oil to make them appear healthy. Scars on the backs of slaves, made either from being whipped or from the poor conditions on the ships, were filled with tar or rust to disguise them. Older slaves often had their heads shaved to hide signs of grey hairs and make them appear younger. The captain of one ship even had the doctor push thick pieces of rope up the back-side of his slaves to disguise that they had diarrhoea as he knew no-one would buy sick slaves.</a:t>
            </a:r>
            <a:endParaRPr lang="en-GB" altLang="en-US" sz="1200" dirty="0">
              <a:latin typeface="Century Gothic" panose="020B0502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en-GB" altLang="en-US" sz="1200" b="0" i="0" u="none" strike="noStrike" cap="none" normalizeH="0" baseline="0" dirty="0">
                <a:ln>
                  <a:noFill/>
                </a:ln>
                <a:solidFill>
                  <a:srgbClr val="000000"/>
                </a:solidFill>
                <a:effectLst/>
                <a:latin typeface="Century Gothic" panose="020B0502020202020204" pitchFamily="34" charset="0"/>
                <a:ea typeface="Times New Roman" panose="02020603050405020304" pitchFamily="18" charset="0"/>
                <a:cs typeface="Arial" panose="020B0604020202020204" pitchFamily="34" charset="0"/>
              </a:rPr>
              <a:t>The selling price of a slave in the West Indies in 1700 was around £20, so there was a good profit to be had, which made the risks of long journeys and possible harsh weather worthwhile.  Different factors however affected the price:</a:t>
            </a: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en-GB" altLang="en-US" sz="1200" b="0" i="0" u="none" strike="noStrike" cap="none" normalizeH="0" baseline="0" dirty="0">
              <a:ln>
                <a:noFill/>
              </a:ln>
              <a:solidFill>
                <a:schemeClr val="tx1"/>
              </a:solidFill>
              <a:effectLst/>
              <a:latin typeface="Century Gothic" panose="020B0502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GB" altLang="en-US" sz="1200" b="0" i="0" u="none" strike="noStrike" cap="none" normalizeH="0" baseline="0" dirty="0">
                <a:ln>
                  <a:noFill/>
                </a:ln>
                <a:solidFill>
                  <a:srgbClr val="000000"/>
                </a:solidFill>
                <a:effectLst/>
                <a:latin typeface="Century Gothic" panose="020B0502020202020204" pitchFamily="34" charset="0"/>
                <a:ea typeface="Times New Roman" panose="02020603050405020304" pitchFamily="18" charset="0"/>
                <a:cs typeface="Arial" panose="020B0604020202020204" pitchFamily="34" charset="0"/>
              </a:rPr>
              <a:t>The condition of the slaves after the voyage.</a:t>
            </a:r>
            <a:endParaRPr kumimoji="0" lang="en-GB" altLang="en-US" sz="1200" b="0" i="0" u="none" strike="noStrike" cap="none" normalizeH="0" baseline="0" dirty="0">
              <a:ln>
                <a:noFill/>
              </a:ln>
              <a:solidFill>
                <a:schemeClr val="tx1"/>
              </a:solidFill>
              <a:effectLst/>
              <a:latin typeface="Century Gothic" panose="020B0502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GB" altLang="en-US" sz="1200" b="0" i="0" u="none" strike="noStrike" cap="none" normalizeH="0" baseline="0" dirty="0">
                <a:ln>
                  <a:noFill/>
                </a:ln>
                <a:solidFill>
                  <a:srgbClr val="000000"/>
                </a:solidFill>
                <a:effectLst/>
                <a:latin typeface="Century Gothic" panose="020B0502020202020204" pitchFamily="34" charset="0"/>
                <a:ea typeface="Times New Roman" panose="02020603050405020304" pitchFamily="18" charset="0"/>
                <a:cs typeface="Arial" panose="020B0604020202020204" pitchFamily="34" charset="0"/>
              </a:rPr>
              <a:t>The island they landed on.</a:t>
            </a:r>
            <a:endParaRPr kumimoji="0" lang="en-GB" altLang="en-US" sz="1200" b="0" i="0" u="none" strike="noStrike" cap="none" normalizeH="0" baseline="0" dirty="0">
              <a:ln>
                <a:noFill/>
              </a:ln>
              <a:solidFill>
                <a:schemeClr val="tx1"/>
              </a:solidFill>
              <a:effectLst/>
              <a:latin typeface="Century Gothic" panose="020B0502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GB" altLang="en-US" sz="1200" b="0" i="0" u="none" strike="noStrike" cap="none" normalizeH="0" baseline="0" dirty="0">
                <a:ln>
                  <a:noFill/>
                </a:ln>
                <a:solidFill>
                  <a:srgbClr val="000000"/>
                </a:solidFill>
                <a:effectLst/>
                <a:latin typeface="Century Gothic" panose="020B0502020202020204" pitchFamily="34" charset="0"/>
                <a:ea typeface="Times New Roman" panose="02020603050405020304" pitchFamily="18" charset="0"/>
                <a:cs typeface="Arial" panose="020B0604020202020204" pitchFamily="34" charset="0"/>
              </a:rPr>
              <a:t>How many other slave ships were in that particular port at the same time.</a:t>
            </a:r>
          </a:p>
          <a:p>
            <a:pPr marL="0" marR="0" lvl="0" indent="0" algn="just" defTabSz="914400" rtl="0" eaLnBrk="0" fontAlgn="base" latinLnBrk="0" hangingPunct="0">
              <a:lnSpc>
                <a:spcPct val="100000"/>
              </a:lnSpc>
              <a:spcBef>
                <a:spcPct val="0"/>
              </a:spcBef>
              <a:spcAft>
                <a:spcPct val="0"/>
              </a:spcAft>
              <a:buClrTx/>
              <a:buSzTx/>
              <a:tabLst>
                <a:tab pos="457200" algn="l"/>
              </a:tabLst>
            </a:pPr>
            <a:endParaRPr kumimoji="0" lang="en-GB" altLang="en-US" sz="1200" b="0" i="0" u="none" strike="noStrike" cap="none" normalizeH="0" baseline="0" dirty="0">
              <a:ln>
                <a:noFill/>
              </a:ln>
              <a:solidFill>
                <a:schemeClr val="tx1"/>
              </a:solidFill>
              <a:effectLst/>
              <a:latin typeface="Century Gothic" panose="020B0502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en-GB" altLang="en-US" sz="1200" b="0" i="0" u="none" strike="noStrike" cap="none" normalizeH="0" baseline="0" dirty="0">
                <a:ln>
                  <a:noFill/>
                </a:ln>
                <a:solidFill>
                  <a:srgbClr val="000000"/>
                </a:solidFill>
                <a:effectLst/>
                <a:latin typeface="Century Gothic" panose="020B0502020202020204" pitchFamily="34" charset="0"/>
                <a:ea typeface="Times New Roman" panose="02020603050405020304" pitchFamily="18" charset="0"/>
                <a:cs typeface="Arial" panose="020B0604020202020204" pitchFamily="34" charset="0"/>
              </a:rPr>
              <a:t>There were two methods of selling the slaves. In the auction, an auctioneer sold the slaves individually or in lots (as a group), with the slaves being sold to the highest bidder.  In Jamaica in 1787, a slave called Jimmy fetched £330 at auction.  He was a good carpenter helping to raise his price.  </a:t>
            </a:r>
            <a:endParaRPr kumimoji="0" lang="en-GB" altLang="en-US" sz="1200" b="0" i="0" u="none" strike="noStrike" cap="none" normalizeH="0" baseline="0" dirty="0">
              <a:ln>
                <a:noFill/>
              </a:ln>
              <a:solidFill>
                <a:schemeClr val="tx1"/>
              </a:solidFill>
              <a:effectLst/>
              <a:latin typeface="Century Gothic" panose="020B0502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en-GB" altLang="en-US" sz="1200" b="0" i="0" u="none" strike="noStrike" cap="none" normalizeH="0" baseline="0" dirty="0">
                <a:ln>
                  <a:noFill/>
                </a:ln>
                <a:solidFill>
                  <a:srgbClr val="000000"/>
                </a:solidFill>
                <a:effectLst/>
                <a:latin typeface="Century Gothic" panose="020B0502020202020204" pitchFamily="34" charset="0"/>
                <a:ea typeface="Times New Roman" panose="02020603050405020304" pitchFamily="18" charset="0"/>
                <a:cs typeface="Arial" panose="020B0604020202020204" pitchFamily="34" charset="0"/>
              </a:rPr>
              <a:t>The other method was the scramble.  This was the most common in the West Indies. Here the slaves were kept together in an enclosure. Buyers paid the captain a fixed sum beforehand.  Once all the buyers had paid, the enclosure gate was thrown open and the buyers rushed in together and grabbed the slaves they wanted. This was often a terrifying experience for the slaves.  Slaves left behind were called ‘refuse’. They were sold cheaply to anyone who would take them, often leading to their quick death. Families who had managed to stay together through the capture and the Middle Passage were now often broken up. Bonds formed during the voyage were also broken.</a:t>
            </a:r>
            <a:endParaRPr kumimoji="0" lang="en-GB" altLang="en-US" sz="1200" b="0" i="0" u="none" strike="noStrike" cap="none" normalizeH="0" baseline="0" dirty="0">
              <a:ln>
                <a:noFill/>
              </a:ln>
              <a:solidFill>
                <a:schemeClr val="tx1"/>
              </a:solidFill>
              <a:effectLst/>
              <a:latin typeface="Century Gothic" panose="020B0502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en-GB" altLang="en-US" sz="1200" b="0" i="0" u="none" strike="noStrike" cap="none" normalizeH="0" baseline="0" dirty="0">
                <a:ln>
                  <a:noFill/>
                </a:ln>
                <a:solidFill>
                  <a:srgbClr val="000000"/>
                </a:solidFill>
                <a:effectLst/>
                <a:latin typeface="Century Gothic" panose="020B0502020202020204" pitchFamily="34" charset="0"/>
                <a:ea typeface="Times New Roman" panose="02020603050405020304" pitchFamily="18" charset="0"/>
                <a:cs typeface="Arial" panose="020B0604020202020204" pitchFamily="34" charset="0"/>
              </a:rPr>
              <a:t>Slaves who resisted or fought back were sent to ‘seasoning camps’ to be trained to obey, often using brutal methods. Some historians suggest that the death rate in the 'seasoning camps' was up to 50 per cent.</a:t>
            </a:r>
            <a:endParaRPr kumimoji="0" lang="en-GB" altLang="en-US" sz="1200" b="0" i="0" u="none" strike="noStrike" cap="none" normalizeH="0" baseline="0" dirty="0">
              <a:ln>
                <a:noFill/>
              </a:ln>
              <a:solidFill>
                <a:schemeClr val="tx1"/>
              </a:solidFill>
              <a:effectLst/>
              <a:latin typeface="Century Gothic" panose="020B0502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en-GB" altLang="en-US" sz="1200" b="0" i="0" u="none" strike="noStrike" cap="none" normalizeH="0" baseline="0" dirty="0">
                <a:ln>
                  <a:noFill/>
                </a:ln>
                <a:solidFill>
                  <a:srgbClr val="000000"/>
                </a:solidFill>
                <a:effectLst/>
                <a:latin typeface="Century Gothic" panose="020B0502020202020204" pitchFamily="34" charset="0"/>
                <a:ea typeface="Times New Roman" panose="02020603050405020304" pitchFamily="18" charset="0"/>
                <a:cs typeface="Arial" panose="020B0604020202020204" pitchFamily="34" charset="0"/>
              </a:rPr>
              <a:t>Once they were bought the slaves became the property of their owner.  Like cattle they were branded with the owners initials on their face, chest or back.  Immediately owners and their overseers sought to destroy the identities of their new slaves, to break their wills and sever any bonds with the past. They forced Africans to adapt to new working and living conditions, to learn a new language and even gave them European names. They called this process 'seasoning' and it could last two or three years.</a:t>
            </a:r>
            <a:endParaRPr kumimoji="0" lang="en-GB" altLang="en-US" sz="1200" b="0" i="0" u="none" strike="noStrike" cap="none" normalizeH="0" baseline="0" dirty="0">
              <a:ln>
                <a:noFill/>
              </a:ln>
              <a:solidFill>
                <a:schemeClr val="tx1"/>
              </a:solidFill>
              <a:effectLst/>
              <a:latin typeface="Century Gothic" panose="020B0502020202020204" pitchFamily="34" charset="0"/>
            </a:endParaRPr>
          </a:p>
        </p:txBody>
      </p:sp>
      <p:sp>
        <p:nvSpPr>
          <p:cNvPr id="7" name="TextBox 6">
            <a:extLst>
              <a:ext uri="{FF2B5EF4-FFF2-40B4-BE49-F238E27FC236}">
                <a16:creationId xmlns:a16="http://schemas.microsoft.com/office/drawing/2014/main" id="{97EE4E9A-C784-4D62-9381-8B468B30ED65}"/>
              </a:ext>
            </a:extLst>
          </p:cNvPr>
          <p:cNvSpPr txBox="1"/>
          <p:nvPr/>
        </p:nvSpPr>
        <p:spPr>
          <a:xfrm>
            <a:off x="357606" y="5635340"/>
            <a:ext cx="7290103" cy="1200329"/>
          </a:xfrm>
          <a:prstGeom prst="rect">
            <a:avLst/>
          </a:prstGeom>
          <a:solidFill>
            <a:srgbClr val="FFC000"/>
          </a:solidFill>
          <a:ln w="38100">
            <a:solidFill>
              <a:schemeClr val="tx1"/>
            </a:solidFill>
          </a:ln>
        </p:spPr>
        <p:txBody>
          <a:bodyPr wrap="square" rtlCol="0">
            <a:spAutoFit/>
          </a:bodyPr>
          <a:lstStyle/>
          <a:p>
            <a:r>
              <a:rPr lang="en-GB" b="1" u="sng" dirty="0"/>
              <a:t>Questions:</a:t>
            </a:r>
          </a:p>
          <a:p>
            <a:pPr marL="285750" indent="-285750">
              <a:buFont typeface="Arial" panose="020B0604020202020204" pitchFamily="34" charset="0"/>
              <a:buChar char="•"/>
            </a:pPr>
            <a:r>
              <a:rPr lang="en-GB" dirty="0"/>
              <a:t>Can you highlight 3 new vocabulary words and find out what they mean?</a:t>
            </a:r>
          </a:p>
          <a:p>
            <a:pPr marL="285750" indent="-285750">
              <a:buFont typeface="Arial" panose="020B0604020202020204" pitchFamily="34" charset="0"/>
              <a:buChar char="•"/>
            </a:pPr>
            <a:r>
              <a:rPr lang="en-GB" dirty="0"/>
              <a:t>Can you write a paragraph explaining how slaves were prepared for sale?</a:t>
            </a:r>
          </a:p>
          <a:p>
            <a:pPr marL="285750" indent="-285750">
              <a:buFont typeface="Arial" panose="020B0604020202020204" pitchFamily="34" charset="0"/>
              <a:buChar char="•"/>
            </a:pPr>
            <a:r>
              <a:rPr lang="en-GB" dirty="0"/>
              <a:t>What happened after the sale? Write a paragraph.</a:t>
            </a:r>
          </a:p>
        </p:txBody>
      </p:sp>
      <p:sp>
        <p:nvSpPr>
          <p:cNvPr id="9" name="TextBox 8">
            <a:extLst>
              <a:ext uri="{FF2B5EF4-FFF2-40B4-BE49-F238E27FC236}">
                <a16:creationId xmlns:a16="http://schemas.microsoft.com/office/drawing/2014/main" id="{6F1CC538-5267-4F60-B3B2-8B809F4A6352}"/>
              </a:ext>
            </a:extLst>
          </p:cNvPr>
          <p:cNvSpPr txBox="1"/>
          <p:nvPr/>
        </p:nvSpPr>
        <p:spPr>
          <a:xfrm>
            <a:off x="7647710" y="5643940"/>
            <a:ext cx="3683132" cy="1200329"/>
          </a:xfrm>
          <a:prstGeom prst="rect">
            <a:avLst/>
          </a:prstGeom>
          <a:noFill/>
          <a:ln w="38100">
            <a:solidFill>
              <a:schemeClr val="tx1"/>
            </a:solidFill>
          </a:ln>
        </p:spPr>
        <p:txBody>
          <a:bodyPr wrap="square" rtlCol="0">
            <a:spAutoFit/>
          </a:bodyPr>
          <a:lstStyle/>
          <a:p>
            <a:r>
              <a:rPr lang="en-GB" b="1" u="sng" dirty="0"/>
              <a:t>Task: </a:t>
            </a:r>
            <a:r>
              <a:rPr lang="en-GB" dirty="0"/>
              <a:t>Write down 5 adjectives to describe how the African people would feel. What are the best adjectives you can come up with.</a:t>
            </a:r>
          </a:p>
        </p:txBody>
      </p:sp>
      <p:pic>
        <p:nvPicPr>
          <p:cNvPr id="10" name="Picture 9">
            <a:extLst>
              <a:ext uri="{FF2B5EF4-FFF2-40B4-BE49-F238E27FC236}">
                <a16:creationId xmlns:a16="http://schemas.microsoft.com/office/drawing/2014/main" id="{D6D87058-C465-4790-A8E8-1D58DCA8CA08}"/>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1407404" y="51905"/>
            <a:ext cx="454863" cy="475615"/>
          </a:xfrm>
          <a:prstGeom prst="rect">
            <a:avLst/>
          </a:prstGeom>
          <a:solidFill>
            <a:schemeClr val="bg1"/>
          </a:solidFill>
        </p:spPr>
      </p:pic>
      <p:sp>
        <p:nvSpPr>
          <p:cNvPr id="8" name="Rectangle 7">
            <a:extLst>
              <a:ext uri="{FF2B5EF4-FFF2-40B4-BE49-F238E27FC236}">
                <a16:creationId xmlns:a16="http://schemas.microsoft.com/office/drawing/2014/main" id="{5C6ED671-60F2-4B21-B759-31F06102BA78}"/>
              </a:ext>
            </a:extLst>
          </p:cNvPr>
          <p:cNvSpPr/>
          <p:nvPr/>
        </p:nvSpPr>
        <p:spPr>
          <a:xfrm>
            <a:off x="6736764" y="105046"/>
            <a:ext cx="4389600" cy="369332"/>
          </a:xfrm>
          <a:prstGeom prst="rect">
            <a:avLst/>
          </a:prstGeom>
        </p:spPr>
        <p:txBody>
          <a:bodyPr wrap="none">
            <a:spAutoFit/>
          </a:bodyPr>
          <a:lstStyle/>
          <a:p>
            <a:r>
              <a:rPr lang="en-GB" dirty="0">
                <a:hlinkClick r:id="rId7"/>
              </a:rPr>
              <a:t>https://www.bbc.co.uk/bitesize/clips/zcrxfg8</a:t>
            </a:r>
            <a:endParaRPr lang="en-GB" dirty="0"/>
          </a:p>
        </p:txBody>
      </p:sp>
      <p:pic>
        <p:nvPicPr>
          <p:cNvPr id="12" name="Picture 11">
            <a:extLst>
              <a:ext uri="{FF2B5EF4-FFF2-40B4-BE49-F238E27FC236}">
                <a16:creationId xmlns:a16="http://schemas.microsoft.com/office/drawing/2014/main" id="{E19ED567-1586-4B14-9EB5-A30427224655}"/>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11126364" y="0"/>
            <a:ext cx="422075" cy="663524"/>
          </a:xfrm>
          <a:prstGeom prst="rect">
            <a:avLst/>
          </a:prstGeom>
        </p:spPr>
      </p:pic>
    </p:spTree>
    <p:extLst>
      <p:ext uri="{BB962C8B-B14F-4D97-AF65-F5344CB8AC3E}">
        <p14:creationId xmlns:p14="http://schemas.microsoft.com/office/powerpoint/2010/main" val="3053214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4D532FA-0A91-46AC-B5C4-1BB931BCDD71}"/>
              </a:ext>
            </a:extLst>
          </p:cNvPr>
          <p:cNvSpPr txBox="1"/>
          <p:nvPr/>
        </p:nvSpPr>
        <p:spPr>
          <a:xfrm>
            <a:off x="577236" y="3273155"/>
            <a:ext cx="11037527" cy="3416320"/>
          </a:xfrm>
          <a:prstGeom prst="rect">
            <a:avLst/>
          </a:prstGeom>
          <a:solidFill>
            <a:srgbClr val="FFFF00"/>
          </a:solidFill>
          <a:ln w="38100">
            <a:solidFill>
              <a:schemeClr val="tx1"/>
            </a:solidFill>
          </a:ln>
        </p:spPr>
        <p:txBody>
          <a:bodyPr wrap="square" rtlCol="0">
            <a:spAutoFit/>
          </a:bodyPr>
          <a:lstStyle/>
          <a:p>
            <a:r>
              <a:rPr lang="en-GB" dirty="0"/>
              <a:t>When searching for information online be clear. Don’t just type in plantations. Ensure you look at life for slaves. Some websites you could start with are:</a:t>
            </a:r>
          </a:p>
          <a:p>
            <a:endParaRPr lang="en-GB" dirty="0"/>
          </a:p>
          <a:p>
            <a:r>
              <a:rPr lang="en-GB" dirty="0">
                <a:hlinkClick r:id="rId2"/>
              </a:rPr>
              <a:t>http://abolition.e2bn.org/slavery_69.html</a:t>
            </a:r>
            <a:endParaRPr lang="en-GB" dirty="0"/>
          </a:p>
          <a:p>
            <a:endParaRPr lang="en-GB" dirty="0">
              <a:hlinkClick r:id="rId3"/>
            </a:endParaRPr>
          </a:p>
          <a:p>
            <a:r>
              <a:rPr lang="en-GB" dirty="0">
                <a:hlinkClick r:id="rId3"/>
              </a:rPr>
              <a:t>http://revealinghistories.org.uk/africa-the-arrival-of-europeans-and-the-transatlantic-slave-trade/articles/life-on-plantations.html</a:t>
            </a:r>
            <a:endParaRPr lang="en-GB" dirty="0"/>
          </a:p>
          <a:p>
            <a:endParaRPr lang="en-GB" dirty="0"/>
          </a:p>
          <a:p>
            <a:r>
              <a:rPr lang="en-GB" dirty="0">
                <a:hlinkClick r:id="rId4"/>
              </a:rPr>
              <a:t>http://www.understandingslavery.com/index.php-option=com_content&amp;view=article&amp;id=309_plantation-life&amp;catid=125_themes&amp;Itemid=221.html</a:t>
            </a:r>
            <a:endParaRPr lang="en-GB" dirty="0"/>
          </a:p>
          <a:p>
            <a:endParaRPr lang="en-GB" dirty="0"/>
          </a:p>
          <a:p>
            <a:r>
              <a:rPr lang="en-GB" dirty="0">
                <a:hlinkClick r:id="rId5"/>
              </a:rPr>
              <a:t>https://www.bbc.co.uk/bitesize/clips/zn64q6f</a:t>
            </a:r>
            <a:endParaRPr lang="en-GB" dirty="0"/>
          </a:p>
        </p:txBody>
      </p:sp>
      <p:pic>
        <p:nvPicPr>
          <p:cNvPr id="2" name="Picture 1">
            <a:hlinkClick r:id="rId6" action="ppaction://hlinksldjump"/>
            <a:extLst>
              <a:ext uri="{FF2B5EF4-FFF2-40B4-BE49-F238E27FC236}">
                <a16:creationId xmlns:a16="http://schemas.microsoft.com/office/drawing/2014/main" id="{1A5D7C29-1BB2-4F29-AEBE-F909C0FF3628}"/>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flipH="1">
            <a:off x="11330841" y="6098809"/>
            <a:ext cx="738332" cy="590666"/>
          </a:xfrm>
          <a:prstGeom prst="rect">
            <a:avLst/>
          </a:prstGeom>
        </p:spPr>
      </p:pic>
      <p:sp>
        <p:nvSpPr>
          <p:cNvPr id="3" name="TextBox 2">
            <a:extLst>
              <a:ext uri="{FF2B5EF4-FFF2-40B4-BE49-F238E27FC236}">
                <a16:creationId xmlns:a16="http://schemas.microsoft.com/office/drawing/2014/main" id="{2DFD0A00-EF41-484A-A4C0-E2156073444B}"/>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4" name="TextBox 3">
            <a:extLst>
              <a:ext uri="{FF2B5EF4-FFF2-40B4-BE49-F238E27FC236}">
                <a16:creationId xmlns:a16="http://schemas.microsoft.com/office/drawing/2014/main" id="{0C38FB58-5335-4098-9878-3F06363F2C8D}"/>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7</a:t>
            </a:r>
          </a:p>
        </p:txBody>
      </p:sp>
      <p:sp>
        <p:nvSpPr>
          <p:cNvPr id="5" name="Rectangle 3">
            <a:extLst>
              <a:ext uri="{FF2B5EF4-FFF2-40B4-BE49-F238E27FC236}">
                <a16:creationId xmlns:a16="http://schemas.microsoft.com/office/drawing/2014/main" id="{C7440479-576C-443E-89F6-C954F941FE27}"/>
              </a:ext>
            </a:extLst>
          </p:cNvPr>
          <p:cNvSpPr>
            <a:spLocks noChangeArrowheads="1"/>
          </p:cNvSpPr>
          <p:nvPr/>
        </p:nvSpPr>
        <p:spPr bwMode="auto">
          <a:xfrm>
            <a:off x="357607" y="805951"/>
            <a:ext cx="11342400" cy="2308324"/>
          </a:xfrm>
          <a:prstGeom prst="rect">
            <a:avLst/>
          </a:prstGeom>
          <a:solidFill>
            <a:srgbClr val="FFC000"/>
          </a:solidFill>
          <a:ln w="38100">
            <a:solidFill>
              <a:schemeClr val="tx1"/>
            </a:solidFill>
          </a:ln>
          <a:effec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lvl="0">
              <a:tabLst/>
            </a:pPr>
            <a:r>
              <a:rPr lang="en-GB" altLang="en-US" sz="1600" b="1" u="sng" dirty="0">
                <a:solidFill>
                  <a:schemeClr val="bg1"/>
                </a:solidFill>
                <a:latin typeface="Century Gothic" panose="020B0502020202020204" pitchFamily="34" charset="0"/>
              </a:rPr>
              <a:t>Research</a:t>
            </a:r>
            <a:r>
              <a:rPr lang="en-GB" altLang="en-US" sz="1600" dirty="0">
                <a:latin typeface="Century Gothic" panose="020B0502020202020204" pitchFamily="34" charset="0"/>
              </a:rPr>
              <a:t> and </a:t>
            </a:r>
            <a:r>
              <a:rPr lang="en-GB" altLang="en-US" sz="1600" u="sng" dirty="0">
                <a:latin typeface="Century Gothic" panose="020B0502020202020204" pitchFamily="34" charset="0"/>
              </a:rPr>
              <a:t>create a guide </a:t>
            </a:r>
            <a:r>
              <a:rPr lang="en-GB" altLang="en-US" sz="1600" dirty="0">
                <a:latin typeface="Century Gothic" panose="020B0502020202020204" pitchFamily="34" charset="0"/>
              </a:rPr>
              <a:t>on </a:t>
            </a:r>
            <a:r>
              <a:rPr lang="en-GB" altLang="en-US" sz="1600" b="1" u="sng" dirty="0">
                <a:latin typeface="Century Gothic" panose="020B0502020202020204" pitchFamily="34" charset="0"/>
              </a:rPr>
              <a:t>plantations</a:t>
            </a:r>
            <a:r>
              <a:rPr lang="en-GB" altLang="en-US" sz="1600" dirty="0">
                <a:latin typeface="Century Gothic" panose="020B0502020202020204" pitchFamily="34" charset="0"/>
              </a:rPr>
              <a:t> that used slaves. Your guide should include information (IN YOUR OWN WORDS) and images (can be copied) under the following headings:</a:t>
            </a:r>
          </a:p>
          <a:p>
            <a:pPr lvl="0">
              <a:tabLst/>
            </a:pPr>
            <a:endParaRPr kumimoji="0" lang="en-GB" altLang="en-US" sz="1600" b="0" i="0" u="none" strike="noStrike" cap="none" normalizeH="0" baseline="0" dirty="0">
              <a:ln>
                <a:noFill/>
              </a:ln>
              <a:solidFill>
                <a:schemeClr val="tx1"/>
              </a:solidFill>
              <a:effectLst/>
              <a:latin typeface="Century Gothic" panose="020B0502020202020204" pitchFamily="34" charset="0"/>
            </a:endParaRPr>
          </a:p>
          <a:p>
            <a:pPr marL="171450" lvl="0" indent="-171450">
              <a:buFont typeface="Arial" panose="020B0604020202020204" pitchFamily="34" charset="0"/>
              <a:buChar char="•"/>
              <a:tabLst/>
            </a:pPr>
            <a:r>
              <a:rPr lang="en-GB" altLang="en-US" sz="1600" dirty="0">
                <a:latin typeface="Century Gothic" panose="020B0502020202020204" pitchFamily="34" charset="0"/>
              </a:rPr>
              <a:t>Work</a:t>
            </a:r>
          </a:p>
          <a:p>
            <a:pPr marL="171450" lvl="0" indent="-171450">
              <a:buFont typeface="Arial" panose="020B0604020202020204" pitchFamily="34" charset="0"/>
              <a:buChar char="•"/>
              <a:tabLst/>
            </a:pPr>
            <a:r>
              <a:rPr kumimoji="0" lang="en-GB" altLang="en-US" sz="1600" b="0" i="0" u="none" strike="noStrike" cap="none" normalizeH="0" baseline="0" dirty="0">
                <a:ln>
                  <a:noFill/>
                </a:ln>
                <a:solidFill>
                  <a:schemeClr val="tx1"/>
                </a:solidFill>
                <a:effectLst/>
                <a:latin typeface="Century Gothic" panose="020B0502020202020204" pitchFamily="34" charset="0"/>
              </a:rPr>
              <a:t>Homes</a:t>
            </a:r>
          </a:p>
          <a:p>
            <a:pPr marL="171450" lvl="0" indent="-171450">
              <a:buFont typeface="Arial" panose="020B0604020202020204" pitchFamily="34" charset="0"/>
              <a:buChar char="•"/>
              <a:tabLst/>
            </a:pPr>
            <a:r>
              <a:rPr lang="en-GB" altLang="en-US" sz="1600" dirty="0">
                <a:latin typeface="Century Gothic" panose="020B0502020202020204" pitchFamily="34" charset="0"/>
              </a:rPr>
              <a:t>Daily Life</a:t>
            </a:r>
          </a:p>
          <a:p>
            <a:pPr marL="171450" lvl="0" indent="-171450">
              <a:buFont typeface="Arial" panose="020B0604020202020204" pitchFamily="34" charset="0"/>
              <a:buChar char="•"/>
              <a:tabLst/>
            </a:pPr>
            <a:r>
              <a:rPr kumimoji="0" lang="en-GB" altLang="en-US" sz="1600" b="0" i="0" u="none" strike="noStrike" cap="none" normalizeH="0" baseline="0" dirty="0">
                <a:ln>
                  <a:noFill/>
                </a:ln>
                <a:solidFill>
                  <a:schemeClr val="tx1"/>
                </a:solidFill>
                <a:effectLst/>
                <a:latin typeface="Century Gothic" panose="020B0502020202020204" pitchFamily="34" charset="0"/>
              </a:rPr>
              <a:t>Punishments</a:t>
            </a:r>
          </a:p>
          <a:p>
            <a:pPr marL="171450" lvl="0" indent="-171450">
              <a:buFont typeface="Arial" panose="020B0604020202020204" pitchFamily="34" charset="0"/>
              <a:buChar char="•"/>
              <a:tabLst/>
            </a:pPr>
            <a:endParaRPr lang="en-GB" altLang="en-US" sz="1600" dirty="0">
              <a:latin typeface="Century Gothic" panose="020B0502020202020204" pitchFamily="34" charset="0"/>
            </a:endParaRPr>
          </a:p>
          <a:p>
            <a:pPr lvl="0">
              <a:tabLst/>
            </a:pPr>
            <a:r>
              <a:rPr kumimoji="0" lang="en-GB" altLang="en-US" sz="1600" b="0" i="0" u="none" strike="noStrike" cap="none" normalizeH="0" baseline="0" dirty="0">
                <a:ln>
                  <a:noFill/>
                </a:ln>
                <a:solidFill>
                  <a:schemeClr val="tx1"/>
                </a:solidFill>
                <a:effectLst/>
                <a:latin typeface="Century Gothic" panose="020B0502020202020204" pitchFamily="34" charset="0"/>
              </a:rPr>
              <a:t>If you want to add any additional headings you can.</a:t>
            </a:r>
          </a:p>
        </p:txBody>
      </p:sp>
      <p:pic>
        <p:nvPicPr>
          <p:cNvPr id="7" name="Picture 6">
            <a:extLst>
              <a:ext uri="{FF2B5EF4-FFF2-40B4-BE49-F238E27FC236}">
                <a16:creationId xmlns:a16="http://schemas.microsoft.com/office/drawing/2014/main" id="{F4EA25D9-613A-4921-BE9B-B99867A204E2}"/>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141297" y="6168901"/>
            <a:ext cx="331143" cy="520574"/>
          </a:xfrm>
          <a:prstGeom prst="rect">
            <a:avLst/>
          </a:prstGeom>
        </p:spPr>
      </p:pic>
      <p:pic>
        <p:nvPicPr>
          <p:cNvPr id="8" name="Picture 7">
            <a:extLst>
              <a:ext uri="{FF2B5EF4-FFF2-40B4-BE49-F238E27FC236}">
                <a16:creationId xmlns:a16="http://schemas.microsoft.com/office/drawing/2014/main" id="{5813CD9E-A5B1-4507-84A7-08B273FCB32A}"/>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122826" y="5574840"/>
            <a:ext cx="498522" cy="504832"/>
          </a:xfrm>
          <a:prstGeom prst="rect">
            <a:avLst/>
          </a:prstGeom>
        </p:spPr>
      </p:pic>
      <p:pic>
        <p:nvPicPr>
          <p:cNvPr id="9" name="Picture 8">
            <a:extLst>
              <a:ext uri="{FF2B5EF4-FFF2-40B4-BE49-F238E27FC236}">
                <a16:creationId xmlns:a16="http://schemas.microsoft.com/office/drawing/2014/main" id="{DB00AC7D-3819-4C5E-ACD8-C7317FCB183B}"/>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108346" y="4728899"/>
            <a:ext cx="498522" cy="504832"/>
          </a:xfrm>
          <a:prstGeom prst="rect">
            <a:avLst/>
          </a:prstGeom>
        </p:spPr>
      </p:pic>
      <p:pic>
        <p:nvPicPr>
          <p:cNvPr id="10" name="Picture 9">
            <a:extLst>
              <a:ext uri="{FF2B5EF4-FFF2-40B4-BE49-F238E27FC236}">
                <a16:creationId xmlns:a16="http://schemas.microsoft.com/office/drawing/2014/main" id="{70AF96C8-1710-4173-9EB7-2C2C6FAA2CB1}"/>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122826" y="4144627"/>
            <a:ext cx="498522" cy="504832"/>
          </a:xfrm>
          <a:prstGeom prst="rect">
            <a:avLst/>
          </a:prstGeom>
        </p:spPr>
      </p:pic>
      <p:pic>
        <p:nvPicPr>
          <p:cNvPr id="11" name="Picture 9">
            <a:extLst>
              <a:ext uri="{FF2B5EF4-FFF2-40B4-BE49-F238E27FC236}">
                <a16:creationId xmlns:a16="http://schemas.microsoft.com/office/drawing/2014/main" id="{2FECD272-09D9-4E7B-BC61-B51BBB534E92}"/>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31549" y="224796"/>
            <a:ext cx="434975" cy="422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58183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2" action="ppaction://hlinksldjump"/>
            <a:extLst>
              <a:ext uri="{FF2B5EF4-FFF2-40B4-BE49-F238E27FC236}">
                <a16:creationId xmlns:a16="http://schemas.microsoft.com/office/drawing/2014/main" id="{0D58BC27-B049-4B4A-BBB0-D717689A106C}"/>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3" name="TextBox 2">
            <a:extLst>
              <a:ext uri="{FF2B5EF4-FFF2-40B4-BE49-F238E27FC236}">
                <a16:creationId xmlns:a16="http://schemas.microsoft.com/office/drawing/2014/main" id="{FCFFE59D-DA11-4F76-9845-7B3F1AD4569D}"/>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4" name="TextBox 3">
            <a:extLst>
              <a:ext uri="{FF2B5EF4-FFF2-40B4-BE49-F238E27FC236}">
                <a16:creationId xmlns:a16="http://schemas.microsoft.com/office/drawing/2014/main" id="{237C4EFC-821E-4B0A-9FA3-DF0EB01A82DC}"/>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8</a:t>
            </a:r>
          </a:p>
        </p:txBody>
      </p:sp>
      <p:graphicFrame>
        <p:nvGraphicFramePr>
          <p:cNvPr id="5" name="Table 4">
            <a:extLst>
              <a:ext uri="{FF2B5EF4-FFF2-40B4-BE49-F238E27FC236}">
                <a16:creationId xmlns:a16="http://schemas.microsoft.com/office/drawing/2014/main" id="{FEB73F09-A180-4555-8C57-B62511DA30D9}"/>
              </a:ext>
            </a:extLst>
          </p:cNvPr>
          <p:cNvGraphicFramePr>
            <a:graphicFrameLocks noGrp="1"/>
          </p:cNvGraphicFramePr>
          <p:nvPr>
            <p:extLst>
              <p:ext uri="{D42A27DB-BD31-4B8C-83A1-F6EECF244321}">
                <p14:modId xmlns:p14="http://schemas.microsoft.com/office/powerpoint/2010/main" val="4081063306"/>
              </p:ext>
            </p:extLst>
          </p:nvPr>
        </p:nvGraphicFramePr>
        <p:xfrm>
          <a:off x="297118" y="1046292"/>
          <a:ext cx="5950596" cy="5643183"/>
        </p:xfrm>
        <a:graphic>
          <a:graphicData uri="http://schemas.openxmlformats.org/drawingml/2006/table">
            <a:tbl>
              <a:tblPr>
                <a:tableStyleId>{5C22544A-7EE6-4342-B048-85BDC9FD1C3A}</a:tableStyleId>
              </a:tblPr>
              <a:tblGrid>
                <a:gridCol w="1954995">
                  <a:extLst>
                    <a:ext uri="{9D8B030D-6E8A-4147-A177-3AD203B41FA5}">
                      <a16:colId xmlns:a16="http://schemas.microsoft.com/office/drawing/2014/main" val="2841456924"/>
                    </a:ext>
                  </a:extLst>
                </a:gridCol>
                <a:gridCol w="1954995">
                  <a:extLst>
                    <a:ext uri="{9D8B030D-6E8A-4147-A177-3AD203B41FA5}">
                      <a16:colId xmlns:a16="http://schemas.microsoft.com/office/drawing/2014/main" val="1568036024"/>
                    </a:ext>
                  </a:extLst>
                </a:gridCol>
                <a:gridCol w="2040606">
                  <a:extLst>
                    <a:ext uri="{9D8B030D-6E8A-4147-A177-3AD203B41FA5}">
                      <a16:colId xmlns:a16="http://schemas.microsoft.com/office/drawing/2014/main" val="3658576193"/>
                    </a:ext>
                  </a:extLst>
                </a:gridCol>
              </a:tblGrid>
              <a:tr h="1473625">
                <a:tc>
                  <a:txBody>
                    <a:bodyPr/>
                    <a:lstStyle/>
                    <a:p>
                      <a:pPr algn="ctr">
                        <a:lnSpc>
                          <a:spcPct val="107000"/>
                        </a:lnSpc>
                        <a:spcBef>
                          <a:spcPts val="1200"/>
                        </a:spcBef>
                        <a:spcAft>
                          <a:spcPts val="800"/>
                        </a:spcAft>
                      </a:pPr>
                      <a:r>
                        <a:rPr lang="en-GB" sz="1100" b="1" u="sng" kern="0" dirty="0">
                          <a:effectLst/>
                          <a:latin typeface="Century Gothic" panose="020B0502020202020204" pitchFamily="34" charset="0"/>
                        </a:rPr>
                        <a:t>Household slaves</a:t>
                      </a:r>
                    </a:p>
                    <a:p>
                      <a:pPr marL="12065" algn="ctr">
                        <a:lnSpc>
                          <a:spcPct val="107000"/>
                        </a:lnSpc>
                        <a:spcAft>
                          <a:spcPts val="800"/>
                        </a:spcAft>
                      </a:pPr>
                      <a:r>
                        <a:rPr lang="en-GB" sz="1100" b="1" dirty="0">
                          <a:effectLst/>
                          <a:latin typeface="Century Gothic" panose="020B0502020202020204" pitchFamily="34" charset="0"/>
                        </a:rPr>
                        <a:t>They were owned by the planter. They worked in 'the big house'. They would work in the kitchen or as servants. Some looked after children. They often had better food and living conditions than the field hands.</a:t>
                      </a:r>
                      <a:endParaRPr lang="en-GB" sz="1100" b="1"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6666" marR="16666" marT="0" marB="0" anchor="ctr"/>
                </a:tc>
                <a:tc>
                  <a:txBody>
                    <a:bodyPr/>
                    <a:lstStyle/>
                    <a:p>
                      <a:pPr algn="ctr">
                        <a:lnSpc>
                          <a:spcPct val="107000"/>
                        </a:lnSpc>
                        <a:spcAft>
                          <a:spcPts val="800"/>
                        </a:spcAft>
                      </a:pPr>
                      <a:r>
                        <a:rPr lang="en-GB" sz="1100" b="1" u="sng" dirty="0">
                          <a:effectLst/>
                          <a:latin typeface="Century Gothic" panose="020B0502020202020204" pitchFamily="34" charset="0"/>
                        </a:rPr>
                        <a:t>Slaves</a:t>
                      </a:r>
                    </a:p>
                    <a:p>
                      <a:pPr marL="3175" algn="ctr">
                        <a:lnSpc>
                          <a:spcPct val="107000"/>
                        </a:lnSpc>
                        <a:spcAft>
                          <a:spcPts val="800"/>
                        </a:spcAft>
                      </a:pPr>
                      <a:r>
                        <a:rPr lang="en-GB" sz="1100" b="1" dirty="0">
                          <a:effectLst/>
                          <a:latin typeface="Century Gothic" panose="020B0502020202020204" pitchFamily="34" charset="0"/>
                        </a:rPr>
                        <a:t>They were owned by the planter. They worked in the fields picking the crops. The hours were very long and the work was very hard. Their living conditions were terrible and they were often punished.</a:t>
                      </a:r>
                      <a:endParaRPr lang="en-GB" sz="1100" b="1"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6666" marR="16666" marT="0" marB="0" anchor="ctr"/>
                </a:tc>
                <a:tc>
                  <a:txBody>
                    <a:bodyPr/>
                    <a:lstStyle/>
                    <a:p>
                      <a:pPr algn="ctr">
                        <a:lnSpc>
                          <a:spcPct val="107000"/>
                        </a:lnSpc>
                        <a:spcAft>
                          <a:spcPts val="800"/>
                        </a:spcAft>
                      </a:pPr>
                      <a:r>
                        <a:rPr lang="en-GB" sz="1100" b="1" u="sng" dirty="0">
                          <a:effectLst/>
                          <a:latin typeface="Century Gothic" panose="020B0502020202020204" pitchFamily="34" charset="0"/>
                        </a:rPr>
                        <a:t>Merchants</a:t>
                      </a:r>
                    </a:p>
                    <a:p>
                      <a:pPr algn="ctr">
                        <a:lnSpc>
                          <a:spcPct val="107000"/>
                        </a:lnSpc>
                        <a:spcAft>
                          <a:spcPts val="800"/>
                        </a:spcAft>
                      </a:pPr>
                      <a:r>
                        <a:rPr lang="en-GB" sz="1100" b="1" dirty="0">
                          <a:effectLst/>
                          <a:latin typeface="Century Gothic" panose="020B0502020202020204" pitchFamily="34" charset="0"/>
                        </a:rPr>
                        <a:t>They were white. They lived in the town. They made money from the trade in plantation crops and from the slaves themselves. They became rich, employed servants and owned slaves.</a:t>
                      </a:r>
                      <a:endParaRPr lang="en-GB" sz="1100" b="1"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6666" marR="16666" marT="0" marB="0" anchor="ctr"/>
                </a:tc>
                <a:extLst>
                  <a:ext uri="{0D108BD9-81ED-4DB2-BD59-A6C34878D82A}">
                    <a16:rowId xmlns:a16="http://schemas.microsoft.com/office/drawing/2014/main" val="245178091"/>
                  </a:ext>
                </a:extLst>
              </a:tr>
              <a:tr h="933281">
                <a:tc>
                  <a:txBody>
                    <a:bodyPr/>
                    <a:lstStyle/>
                    <a:p>
                      <a:pPr algn="ctr">
                        <a:lnSpc>
                          <a:spcPct val="107000"/>
                        </a:lnSpc>
                        <a:spcAft>
                          <a:spcPts val="800"/>
                        </a:spcAft>
                      </a:pPr>
                      <a:r>
                        <a:rPr lang="en-GB" sz="1100" b="1" u="sng" dirty="0">
                          <a:effectLst/>
                          <a:latin typeface="Century Gothic" panose="020B0502020202020204" pitchFamily="34" charset="0"/>
                        </a:rPr>
                        <a:t>Shopkeepers</a:t>
                      </a:r>
                    </a:p>
                    <a:p>
                      <a:pPr algn="ctr">
                        <a:lnSpc>
                          <a:spcPct val="107000"/>
                        </a:lnSpc>
                        <a:spcAft>
                          <a:spcPts val="800"/>
                        </a:spcAft>
                      </a:pPr>
                      <a:r>
                        <a:rPr lang="en-GB" sz="1100" b="1" dirty="0">
                          <a:effectLst/>
                          <a:latin typeface="Century Gothic" panose="020B0502020202020204" pitchFamily="34" charset="0"/>
                        </a:rPr>
                        <a:t>They were white. They lived in the town. They owned shops that sold food, clothes, guns and other products.</a:t>
                      </a:r>
                      <a:endParaRPr lang="en-GB" sz="1100" b="1"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6666" marR="16666" marT="0" marB="0" anchor="ctr"/>
                </a:tc>
                <a:tc>
                  <a:txBody>
                    <a:bodyPr/>
                    <a:lstStyle/>
                    <a:p>
                      <a:pPr algn="ctr">
                        <a:lnSpc>
                          <a:spcPct val="107000"/>
                        </a:lnSpc>
                        <a:spcAft>
                          <a:spcPts val="800"/>
                        </a:spcAft>
                      </a:pPr>
                      <a:r>
                        <a:rPr lang="en-GB" sz="1100" b="1" u="sng" dirty="0">
                          <a:effectLst/>
                          <a:latin typeface="Century Gothic" panose="020B0502020202020204" pitchFamily="34" charset="0"/>
                        </a:rPr>
                        <a:t>Clerical workers</a:t>
                      </a:r>
                    </a:p>
                    <a:p>
                      <a:pPr marL="137160" marR="113030" algn="ctr">
                        <a:lnSpc>
                          <a:spcPct val="107000"/>
                        </a:lnSpc>
                        <a:spcAft>
                          <a:spcPts val="800"/>
                        </a:spcAft>
                      </a:pPr>
                      <a:r>
                        <a:rPr lang="en-GB" sz="1100" b="1" dirty="0">
                          <a:effectLst/>
                          <a:latin typeface="Century Gothic" panose="020B0502020202020204" pitchFamily="34" charset="0"/>
                        </a:rPr>
                        <a:t>They were white. They worked in offices for planters and traders. They lived in their own houses.</a:t>
                      </a:r>
                      <a:endParaRPr lang="en-GB" sz="1100" b="1"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6666" marR="16666" marT="0" marB="0" anchor="ctr"/>
                </a:tc>
                <a:tc>
                  <a:txBody>
                    <a:bodyPr/>
                    <a:lstStyle/>
                    <a:p>
                      <a:pPr algn="ctr">
                        <a:lnSpc>
                          <a:spcPct val="107000"/>
                        </a:lnSpc>
                        <a:spcAft>
                          <a:spcPts val="800"/>
                        </a:spcAft>
                      </a:pPr>
                      <a:r>
                        <a:rPr lang="en-GB" sz="1100" b="1" u="sng" dirty="0">
                          <a:effectLst/>
                          <a:latin typeface="Century Gothic" panose="020B0502020202020204" pitchFamily="34" charset="0"/>
                        </a:rPr>
                        <a:t>Professionals</a:t>
                      </a:r>
                    </a:p>
                    <a:p>
                      <a:pPr algn="ctr">
                        <a:lnSpc>
                          <a:spcPct val="107000"/>
                        </a:lnSpc>
                        <a:spcAft>
                          <a:spcPts val="800"/>
                        </a:spcAft>
                      </a:pPr>
                      <a:r>
                        <a:rPr lang="en-GB" sz="1100" b="1" dirty="0">
                          <a:effectLst/>
                          <a:latin typeface="Century Gothic" panose="020B0502020202020204" pitchFamily="34" charset="0"/>
                        </a:rPr>
                        <a:t>They were white. They lived in the town. They had servants and owned slaves. They worked for the government or were doctors or lawyers </a:t>
                      </a:r>
                      <a:endParaRPr lang="en-GB" sz="1100" b="1"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6666" marR="16666" marT="0" marB="0" anchor="ctr"/>
                </a:tc>
                <a:extLst>
                  <a:ext uri="{0D108BD9-81ED-4DB2-BD59-A6C34878D82A}">
                    <a16:rowId xmlns:a16="http://schemas.microsoft.com/office/drawing/2014/main" val="895179679"/>
                  </a:ext>
                </a:extLst>
              </a:tr>
              <a:tr h="1944432">
                <a:tc>
                  <a:txBody>
                    <a:bodyPr/>
                    <a:lstStyle/>
                    <a:p>
                      <a:pPr algn="ctr">
                        <a:lnSpc>
                          <a:spcPct val="107000"/>
                        </a:lnSpc>
                        <a:spcAft>
                          <a:spcPts val="800"/>
                        </a:spcAft>
                      </a:pPr>
                      <a:r>
                        <a:rPr lang="en-GB" sz="1100" b="1" u="sng" dirty="0">
                          <a:effectLst/>
                          <a:latin typeface="Century Gothic" panose="020B0502020202020204" pitchFamily="34" charset="0"/>
                        </a:rPr>
                        <a:t>Mulattoes</a:t>
                      </a:r>
                    </a:p>
                    <a:p>
                      <a:pPr marL="27305" marR="6350" algn="ctr">
                        <a:lnSpc>
                          <a:spcPct val="107000"/>
                        </a:lnSpc>
                        <a:spcAft>
                          <a:spcPts val="800"/>
                        </a:spcAft>
                      </a:pPr>
                      <a:r>
                        <a:rPr lang="en-GB" sz="1100" b="1" dirty="0">
                          <a:effectLst/>
                          <a:latin typeface="Century Gothic" panose="020B0502020202020204" pitchFamily="34" charset="0"/>
                        </a:rPr>
                        <a:t>They had white fathers and slave mothers. Many continued to be slaves and were often sold. Some were given an education. They went on to work in offices or workshops. A few went on to write books about slavery and campaigned to abolish it (Frederick Douglass, Booker T. Washington and Harriet Jacobs).</a:t>
                      </a:r>
                      <a:endParaRPr lang="en-GB" sz="1100" b="1"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6666" marR="16666" marT="0" marB="0" anchor="ctr"/>
                </a:tc>
                <a:tc>
                  <a:txBody>
                    <a:bodyPr/>
                    <a:lstStyle/>
                    <a:p>
                      <a:pPr algn="ctr">
                        <a:lnSpc>
                          <a:spcPct val="107000"/>
                        </a:lnSpc>
                        <a:spcAft>
                          <a:spcPts val="800"/>
                        </a:spcAft>
                      </a:pPr>
                      <a:r>
                        <a:rPr lang="en-GB" sz="1100" b="1" u="sng" dirty="0">
                          <a:effectLst/>
                          <a:latin typeface="Century Gothic" panose="020B0502020202020204" pitchFamily="34" charset="0"/>
                        </a:rPr>
                        <a:t>The planters</a:t>
                      </a:r>
                    </a:p>
                    <a:p>
                      <a:pPr algn="ctr">
                        <a:lnSpc>
                          <a:spcPct val="107000"/>
                        </a:lnSpc>
                        <a:spcAft>
                          <a:spcPts val="800"/>
                        </a:spcAft>
                        <a:tabLst>
                          <a:tab pos="2121535" algn="l"/>
                        </a:tabLst>
                      </a:pPr>
                      <a:r>
                        <a:rPr lang="en-GB" sz="1100" b="1" dirty="0">
                          <a:effectLst/>
                          <a:latin typeface="Century Gothic" panose="020B0502020202020204" pitchFamily="34" charset="0"/>
                        </a:rPr>
                        <a:t>They were white. They were very wealthy. They owned plantations that produced sugar, cotton, coffee or tobacco. They owned the slaves who worked on the plantations. They owned servants who worked in their houses..</a:t>
                      </a:r>
                      <a:endParaRPr lang="en-GB" sz="1100" b="1"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6666" marR="16666" marT="0" marB="0" anchor="ctr"/>
                </a:tc>
                <a:tc>
                  <a:txBody>
                    <a:bodyPr/>
                    <a:lstStyle/>
                    <a:p>
                      <a:pPr algn="ctr">
                        <a:lnSpc>
                          <a:spcPct val="107000"/>
                        </a:lnSpc>
                        <a:spcAft>
                          <a:spcPts val="800"/>
                        </a:spcAft>
                      </a:pPr>
                      <a:r>
                        <a:rPr lang="en-GB" sz="1100" b="1" u="sng" dirty="0">
                          <a:effectLst/>
                          <a:latin typeface="Century Gothic" panose="020B0502020202020204" pitchFamily="34" charset="0"/>
                        </a:rPr>
                        <a:t>Overseers</a:t>
                      </a:r>
                    </a:p>
                    <a:p>
                      <a:pPr algn="ctr">
                        <a:lnSpc>
                          <a:spcPct val="107000"/>
                        </a:lnSpc>
                        <a:spcAft>
                          <a:spcPts val="800"/>
                        </a:spcAft>
                        <a:tabLst>
                          <a:tab pos="2112010" algn="l"/>
                        </a:tabLst>
                      </a:pPr>
                      <a:r>
                        <a:rPr lang="en-GB" sz="1100" b="1" dirty="0">
                          <a:effectLst/>
                          <a:latin typeface="Century Gothic" panose="020B0502020202020204" pitchFamily="34" charset="0"/>
                        </a:rPr>
                        <a:t>They were white. They lived on the plantation. They were paid to supervise the field hands. They worked the slaves very hard. They handed out punishments, especially the whip,</a:t>
                      </a:r>
                      <a:endParaRPr lang="en-GB" sz="1100" b="1"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6666" marR="16666" marT="0" marB="0" anchor="ctr"/>
                </a:tc>
                <a:extLst>
                  <a:ext uri="{0D108BD9-81ED-4DB2-BD59-A6C34878D82A}">
                    <a16:rowId xmlns:a16="http://schemas.microsoft.com/office/drawing/2014/main" val="2686099247"/>
                  </a:ext>
                </a:extLst>
              </a:tr>
            </a:tbl>
          </a:graphicData>
        </a:graphic>
      </p:graphicFrame>
      <p:pic>
        <p:nvPicPr>
          <p:cNvPr id="3074" name="Picture 24613" descr="Image result for society pyramid">
            <a:extLst>
              <a:ext uri="{FF2B5EF4-FFF2-40B4-BE49-F238E27FC236}">
                <a16:creationId xmlns:a16="http://schemas.microsoft.com/office/drawing/2014/main" id="{562033AD-5320-482E-AC9B-2761DBC0A1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2533" y="3681612"/>
            <a:ext cx="4778308" cy="284292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a:extLst>
              <a:ext uri="{FF2B5EF4-FFF2-40B4-BE49-F238E27FC236}">
                <a16:creationId xmlns:a16="http://schemas.microsoft.com/office/drawing/2014/main" id="{290BA94E-B63F-47EC-BFF6-C1A819204E41}"/>
              </a:ext>
            </a:extLst>
          </p:cNvPr>
          <p:cNvSpPr>
            <a:spLocks noChangeArrowheads="1"/>
          </p:cNvSpPr>
          <p:nvPr/>
        </p:nvSpPr>
        <p:spPr bwMode="auto">
          <a:xfrm>
            <a:off x="6544831" y="310922"/>
            <a:ext cx="5339261" cy="3477875"/>
          </a:xfrm>
          <a:prstGeom prst="rect">
            <a:avLst/>
          </a:prstGeom>
          <a:solidFill>
            <a:srgbClr val="FFC000"/>
          </a:solidFill>
          <a:ln>
            <a:noFill/>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i="0" u="none"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Read the information on the left about each group of people found in the plantation.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2000" i="0" u="none" strike="noStrike" cap="none" normalizeH="0" baseline="0" dirty="0">
              <a:ln>
                <a:noFill/>
              </a:ln>
              <a:solidFill>
                <a:schemeClr val="tx1"/>
              </a:solidFill>
              <a:effectLst/>
              <a:latin typeface="Century Gothic" panose="020B0502020202020204" pitchFamily="34" charset="0"/>
            </a:endParaRPr>
          </a:p>
          <a:p>
            <a:pPr lvl="0" eaLnBrk="0" fontAlgn="base" hangingPunct="0">
              <a:spcBef>
                <a:spcPct val="0"/>
              </a:spcBef>
              <a:spcAft>
                <a:spcPct val="0"/>
              </a:spcAft>
            </a:pPr>
            <a:r>
              <a:rPr lang="en-GB" altLang="en-US" sz="2000" dirty="0">
                <a:latin typeface="Century Gothic" panose="020B0502020202020204" pitchFamily="34" charset="0"/>
                <a:ea typeface="Calibri" panose="020F0502020204030204" pitchFamily="34" charset="0"/>
                <a:cs typeface="Times New Roman" panose="02020603050405020304" pitchFamily="18" charset="0"/>
              </a:rPr>
              <a:t>Create a society pyramid for the plantation</a:t>
            </a:r>
            <a:endParaRPr lang="en-GB" altLang="en-US" sz="2000" dirty="0">
              <a:latin typeface="Century Gothic" panose="020B0502020202020204" pitchFamily="34" charset="0"/>
            </a:endParaRPr>
          </a:p>
          <a:p>
            <a:pPr lvl="0" eaLnBrk="0" fontAlgn="base" hangingPunct="0">
              <a:spcBef>
                <a:spcPct val="0"/>
              </a:spcBef>
              <a:spcAft>
                <a:spcPct val="0"/>
              </a:spcAft>
            </a:pPr>
            <a:endParaRPr lang="en-GB" altLang="en-US" sz="2000" i="1" dirty="0">
              <a:latin typeface="Century Gothic" panose="020B0502020202020204" pitchFamily="34" charset="0"/>
              <a:ea typeface="Calibri" panose="020F0502020204030204" pitchFamily="34" charset="0"/>
              <a:cs typeface="Times New Roman" panose="02020603050405020304" pitchFamily="18" charset="0"/>
            </a:endParaRPr>
          </a:p>
          <a:p>
            <a:pPr lvl="0" eaLnBrk="0" fontAlgn="base" hangingPunct="0">
              <a:spcBef>
                <a:spcPct val="0"/>
              </a:spcBef>
              <a:spcAft>
                <a:spcPct val="0"/>
              </a:spcAft>
            </a:pPr>
            <a:r>
              <a:rPr lang="en-GB" altLang="en-US" sz="2000" i="1" dirty="0">
                <a:latin typeface="Century Gothic" panose="020B0502020202020204" pitchFamily="34" charset="0"/>
                <a:ea typeface="Calibri" panose="020F0502020204030204" pitchFamily="34" charset="0"/>
                <a:cs typeface="Times New Roman" panose="02020603050405020304" pitchFamily="18" charset="0"/>
              </a:rPr>
              <a:t>e.g. this is a society pyramid for Egypt.  The most important person or group goes at the top</a:t>
            </a:r>
            <a:endParaRPr lang="en-GB" altLang="en-US" sz="2000" dirty="0">
              <a:latin typeface="Century Gothic" panose="020B0502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2000" i="0" u="none" strike="noStrike" cap="none" normalizeH="0" baseline="0" dirty="0">
              <a:ln>
                <a:noFill/>
              </a:ln>
              <a:solidFill>
                <a:schemeClr val="tx1"/>
              </a:solidFill>
              <a:effectLst/>
              <a:latin typeface="Century Gothic" panose="020B0502020202020204" pitchFamily="34" charset="0"/>
            </a:endParaRPr>
          </a:p>
        </p:txBody>
      </p:sp>
      <p:sp>
        <p:nvSpPr>
          <p:cNvPr id="9" name="Rectangle 5">
            <a:extLst>
              <a:ext uri="{FF2B5EF4-FFF2-40B4-BE49-F238E27FC236}">
                <a16:creationId xmlns:a16="http://schemas.microsoft.com/office/drawing/2014/main" id="{F50DFC85-043A-431A-9AA5-1A0D4FFFAF99}"/>
              </a:ext>
            </a:extLst>
          </p:cNvPr>
          <p:cNvSpPr>
            <a:spLocks noChangeArrowheads="1"/>
          </p:cNvSpPr>
          <p:nvPr/>
        </p:nvSpPr>
        <p:spPr bwMode="auto">
          <a:xfrm>
            <a:off x="0" y="9144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1" name="Picture 10">
            <a:extLst>
              <a:ext uri="{FF2B5EF4-FFF2-40B4-BE49-F238E27FC236}">
                <a16:creationId xmlns:a16="http://schemas.microsoft.com/office/drawing/2014/main" id="{ECBD9F24-98EC-4BA6-9D03-E9F1A889EEF0}"/>
              </a:ext>
            </a:extLst>
          </p:cNvPr>
          <p:cNvPicPr/>
          <p:nvPr/>
        </p:nvPicPr>
        <p:blipFill rotWithShape="1">
          <a:blip r:embed="rId6">
            <a:extLst>
              <a:ext uri="{28A0092B-C50C-407E-A947-70E740481C1C}">
                <a14:useLocalDpi xmlns:a14="http://schemas.microsoft.com/office/drawing/2010/main" val="0"/>
              </a:ext>
            </a:extLst>
          </a:blip>
          <a:srcRect l="20751" t="54076" r="74442" b="36831"/>
          <a:stretch/>
        </p:blipFill>
        <p:spPr bwMode="auto">
          <a:xfrm>
            <a:off x="1634836" y="228561"/>
            <a:ext cx="447675" cy="47561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55212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427</TotalTime>
  <Words>4850</Words>
  <Application>Microsoft Office PowerPoint</Application>
  <PresentationFormat>Widescreen</PresentationFormat>
  <Paragraphs>298</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Century Gothic</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43</cp:revision>
  <dcterms:created xsi:type="dcterms:W3CDTF">2020-04-12T14:55:52Z</dcterms:created>
  <dcterms:modified xsi:type="dcterms:W3CDTF">2020-04-13T18:46:31Z</dcterms:modified>
</cp:coreProperties>
</file>