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6" r:id="rId2"/>
  </p:sldMasterIdLst>
  <p:notesMasterIdLst>
    <p:notesMasterId r:id="rId33"/>
  </p:notesMasterIdLst>
  <p:sldIdLst>
    <p:sldId id="257" r:id="rId3"/>
    <p:sldId id="258" r:id="rId4"/>
    <p:sldId id="259" r:id="rId5"/>
    <p:sldId id="260" r:id="rId6"/>
    <p:sldId id="261" r:id="rId7"/>
    <p:sldId id="298" r:id="rId8"/>
    <p:sldId id="299" r:id="rId9"/>
    <p:sldId id="262" r:id="rId10"/>
    <p:sldId id="263" r:id="rId11"/>
    <p:sldId id="264" r:id="rId12"/>
    <p:sldId id="289" r:id="rId13"/>
    <p:sldId id="275" r:id="rId14"/>
    <p:sldId id="267" r:id="rId15"/>
    <p:sldId id="292" r:id="rId16"/>
    <p:sldId id="303" r:id="rId17"/>
    <p:sldId id="304" r:id="rId18"/>
    <p:sldId id="290" r:id="rId19"/>
    <p:sldId id="265" r:id="rId20"/>
    <p:sldId id="305" r:id="rId21"/>
    <p:sldId id="306" r:id="rId22"/>
    <p:sldId id="280" r:id="rId23"/>
    <p:sldId id="307" r:id="rId24"/>
    <p:sldId id="308" r:id="rId25"/>
    <p:sldId id="288" r:id="rId26"/>
    <p:sldId id="276" r:id="rId27"/>
    <p:sldId id="314" r:id="rId28"/>
    <p:sldId id="315" r:id="rId29"/>
    <p:sldId id="316" r:id="rId30"/>
    <p:sldId id="295" r:id="rId31"/>
    <p:sldId id="293" r:id="rId32"/>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7EE"/>
    <a:srgbClr val="FFE699"/>
    <a:srgbClr val="D4ECBA"/>
    <a:srgbClr val="FBE5D6"/>
    <a:srgbClr val="F8CBAD"/>
    <a:srgbClr val="E2CFF1"/>
    <a:srgbClr val="FFC9C9"/>
    <a:srgbClr val="D8BE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18" autoAdjust="0"/>
    <p:restoredTop sz="94660"/>
  </p:normalViewPr>
  <p:slideViewPr>
    <p:cSldViewPr snapToGrid="0">
      <p:cViewPr varScale="1">
        <p:scale>
          <a:sx n="81" d="100"/>
          <a:sy n="81" d="100"/>
        </p:scale>
        <p:origin x="1668" y="90"/>
      </p:cViewPr>
      <p:guideLst>
        <p:guide orient="horz" pos="2880"/>
        <p:guide pos="2160"/>
      </p:guideLst>
    </p:cSldViewPr>
  </p:slideViewPr>
  <p:notesTextViewPr>
    <p:cViewPr>
      <p:scale>
        <a:sx n="1" d="1"/>
        <a:sy n="1" d="1"/>
      </p:scale>
      <p:origin x="0" y="0"/>
    </p:cViewPr>
  </p:notesTextViewPr>
  <p:sorterViewPr>
    <p:cViewPr>
      <p:scale>
        <a:sx n="100" d="100"/>
        <a:sy n="100" d="100"/>
      </p:scale>
      <p:origin x="0" y="-331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90B1F6-74B1-4295-9686-2260703760CF}" type="datetimeFigureOut">
              <a:rPr lang="en-GB" smtClean="0"/>
              <a:t>09/06/2020</a:t>
            </a:fld>
            <a:endParaRPr lang="en-GB"/>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80DE9-A92A-4181-9A88-B61601A1B5D3}" type="slidenum">
              <a:rPr lang="en-GB" smtClean="0"/>
              <a:t>‹#›</a:t>
            </a:fld>
            <a:endParaRPr lang="en-GB"/>
          </a:p>
        </p:txBody>
      </p:sp>
    </p:spTree>
    <p:extLst>
      <p:ext uri="{BB962C8B-B14F-4D97-AF65-F5344CB8AC3E}">
        <p14:creationId xmlns:p14="http://schemas.microsoft.com/office/powerpoint/2010/main" val="1196573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09/06/2020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834810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09/06/2020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772015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09/06/2020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95153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154"/>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2"/>
          </a:xfrm>
        </p:spPr>
        <p:txBody>
          <a:bodyPr/>
          <a:lstStyle>
            <a:lvl1pPr marL="0" indent="0" algn="ctr">
              <a:buNone/>
              <a:defRPr sz="1662"/>
            </a:lvl1pPr>
            <a:lvl2pPr marL="316531" indent="0" algn="ctr">
              <a:buNone/>
              <a:defRPr sz="1385"/>
            </a:lvl2pPr>
            <a:lvl3pPr marL="633062" indent="0" algn="ctr">
              <a:buNone/>
              <a:defRPr sz="1246"/>
            </a:lvl3pPr>
            <a:lvl4pPr marL="949593" indent="0" algn="ctr">
              <a:buNone/>
              <a:defRPr sz="1108"/>
            </a:lvl4pPr>
            <a:lvl5pPr marL="1266124" indent="0" algn="ctr">
              <a:buNone/>
              <a:defRPr sz="1108"/>
            </a:lvl5pPr>
            <a:lvl6pPr marL="1582655" indent="0" algn="ctr">
              <a:buNone/>
              <a:defRPr sz="1108"/>
            </a:lvl6pPr>
            <a:lvl7pPr marL="1899186" indent="0" algn="ctr">
              <a:buNone/>
              <a:defRPr sz="1108"/>
            </a:lvl7pPr>
            <a:lvl8pPr marL="2215717" indent="0" algn="ctr">
              <a:buNone/>
              <a:defRPr sz="1108"/>
            </a:lvl8pPr>
            <a:lvl9pPr marL="2532248" indent="0" algn="ctr">
              <a:buNone/>
              <a:defRPr sz="1108"/>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90228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161593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7" y="2279653"/>
            <a:ext cx="5915025" cy="3803649"/>
          </a:xfrm>
        </p:spPr>
        <p:txBody>
          <a:bodyPr anchor="b"/>
          <a:lstStyle>
            <a:lvl1pPr>
              <a:defRPr sz="4154"/>
            </a:lvl1pPr>
          </a:lstStyle>
          <a:p>
            <a:r>
              <a:rPr lang="en-US"/>
              <a:t>Click to edit Master title style</a:t>
            </a:r>
            <a:endParaRPr lang="en-US" dirty="0"/>
          </a:p>
        </p:txBody>
      </p:sp>
      <p:sp>
        <p:nvSpPr>
          <p:cNvPr id="3" name="Text Placeholder 2"/>
          <p:cNvSpPr>
            <a:spLocks noGrp="1"/>
          </p:cNvSpPr>
          <p:nvPr>
            <p:ph type="body" idx="1"/>
          </p:nvPr>
        </p:nvSpPr>
        <p:spPr>
          <a:xfrm>
            <a:off x="467917" y="6119286"/>
            <a:ext cx="5915025" cy="2000250"/>
          </a:xfrm>
        </p:spPr>
        <p:txBody>
          <a:bodyPr/>
          <a:lstStyle>
            <a:lvl1pPr marL="0" indent="0">
              <a:buNone/>
              <a:defRPr sz="1662">
                <a:solidFill>
                  <a:schemeClr val="tx1"/>
                </a:solidFill>
              </a:defRPr>
            </a:lvl1pPr>
            <a:lvl2pPr marL="316531" indent="0">
              <a:buNone/>
              <a:defRPr sz="1385">
                <a:solidFill>
                  <a:schemeClr val="tx1">
                    <a:tint val="75000"/>
                  </a:schemeClr>
                </a:solidFill>
              </a:defRPr>
            </a:lvl2pPr>
            <a:lvl3pPr marL="633062" indent="0">
              <a:buNone/>
              <a:defRPr sz="1246">
                <a:solidFill>
                  <a:schemeClr val="tx1">
                    <a:tint val="75000"/>
                  </a:schemeClr>
                </a:solidFill>
              </a:defRPr>
            </a:lvl3pPr>
            <a:lvl4pPr marL="949593" indent="0">
              <a:buNone/>
              <a:defRPr sz="1108">
                <a:solidFill>
                  <a:schemeClr val="tx1">
                    <a:tint val="75000"/>
                  </a:schemeClr>
                </a:solidFill>
              </a:defRPr>
            </a:lvl4pPr>
            <a:lvl5pPr marL="1266124" indent="0">
              <a:buNone/>
              <a:defRPr sz="1108">
                <a:solidFill>
                  <a:schemeClr val="tx1">
                    <a:tint val="75000"/>
                  </a:schemeClr>
                </a:solidFill>
              </a:defRPr>
            </a:lvl5pPr>
            <a:lvl6pPr marL="1582655" indent="0">
              <a:buNone/>
              <a:defRPr sz="1108">
                <a:solidFill>
                  <a:schemeClr val="tx1">
                    <a:tint val="75000"/>
                  </a:schemeClr>
                </a:solidFill>
              </a:defRPr>
            </a:lvl6pPr>
            <a:lvl7pPr marL="1899186" indent="0">
              <a:buNone/>
              <a:defRPr sz="1108">
                <a:solidFill>
                  <a:schemeClr val="tx1">
                    <a:tint val="75000"/>
                  </a:schemeClr>
                </a:solidFill>
              </a:defRPr>
            </a:lvl7pPr>
            <a:lvl8pPr marL="2215717" indent="0">
              <a:buNone/>
              <a:defRPr sz="1108">
                <a:solidFill>
                  <a:schemeClr val="tx1">
                    <a:tint val="75000"/>
                  </a:schemeClr>
                </a:solidFill>
              </a:defRPr>
            </a:lvl8pPr>
            <a:lvl9pPr marL="2532248" indent="0">
              <a:buNone/>
              <a:defRPr sz="110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28900886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230771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2"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2"/>
            <a:ext cx="2901255" cy="1098549"/>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en-US"/>
              <a:t>Click to edit Master text styles</a:t>
            </a:r>
          </a:p>
        </p:txBody>
      </p:sp>
      <p:sp>
        <p:nvSpPr>
          <p:cNvPr id="4" name="Content Placeholder 3"/>
          <p:cNvSpPr>
            <a:spLocks noGrp="1"/>
          </p:cNvSpPr>
          <p:nvPr>
            <p:ph sz="half" idx="2"/>
          </p:nvPr>
        </p:nvSpPr>
        <p:spPr>
          <a:xfrm>
            <a:off x="472381" y="3340101"/>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241552"/>
            <a:ext cx="2915543" cy="1098549"/>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en-US"/>
              <a:t>Click to edit Master text styles</a:t>
            </a:r>
          </a:p>
        </p:txBody>
      </p:sp>
      <p:sp>
        <p:nvSpPr>
          <p:cNvPr id="6" name="Content Placeholder 5"/>
          <p:cNvSpPr>
            <a:spLocks noGrp="1"/>
          </p:cNvSpPr>
          <p:nvPr>
            <p:ph sz="quarter" idx="4"/>
          </p:nvPr>
        </p:nvSpPr>
        <p:spPr>
          <a:xfrm>
            <a:off x="3471864" y="3340101"/>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8269159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227302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726063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215"/>
            </a:lvl1pPr>
          </a:lstStyle>
          <a:p>
            <a:r>
              <a:rPr lang="en-US"/>
              <a:t>Click to edit Master title style</a:t>
            </a:r>
            <a:endParaRPr lang="en-US" dirty="0"/>
          </a:p>
        </p:txBody>
      </p:sp>
      <p:sp>
        <p:nvSpPr>
          <p:cNvPr id="3" name="Content Placeholder 2"/>
          <p:cNvSpPr>
            <a:spLocks noGrp="1"/>
          </p:cNvSpPr>
          <p:nvPr>
            <p:ph idx="1"/>
          </p:nvPr>
        </p:nvSpPr>
        <p:spPr>
          <a:xfrm>
            <a:off x="2915544" y="1316569"/>
            <a:ext cx="3471863" cy="6498167"/>
          </a:xfrm>
        </p:spPr>
        <p:txBody>
          <a:bodyPr/>
          <a:lstStyle>
            <a:lvl1pPr>
              <a:defRPr sz="2215"/>
            </a:lvl1pPr>
            <a:lvl2pPr>
              <a:defRPr sz="1939"/>
            </a:lvl2pPr>
            <a:lvl3pPr>
              <a:defRPr sz="1662"/>
            </a:lvl3pPr>
            <a:lvl4pPr>
              <a:defRPr sz="1385"/>
            </a:lvl4pPr>
            <a:lvl5pPr>
              <a:defRPr sz="1385"/>
            </a:lvl5pPr>
            <a:lvl6pPr>
              <a:defRPr sz="1385"/>
            </a:lvl6pPr>
            <a:lvl7pPr>
              <a:defRPr sz="1385"/>
            </a:lvl7pPr>
            <a:lvl8pPr>
              <a:defRPr sz="1385"/>
            </a:lvl8pPr>
            <a:lvl9pPr>
              <a:defRPr sz="138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108"/>
            </a:lvl1pPr>
            <a:lvl2pPr marL="316531" indent="0">
              <a:buNone/>
              <a:defRPr sz="969"/>
            </a:lvl2pPr>
            <a:lvl3pPr marL="633062" indent="0">
              <a:buNone/>
              <a:defRPr sz="831"/>
            </a:lvl3pPr>
            <a:lvl4pPr marL="949593" indent="0">
              <a:buNone/>
              <a:defRPr sz="692"/>
            </a:lvl4pPr>
            <a:lvl5pPr marL="1266124" indent="0">
              <a:buNone/>
              <a:defRPr sz="692"/>
            </a:lvl5pPr>
            <a:lvl6pPr marL="1582655" indent="0">
              <a:buNone/>
              <a:defRPr sz="692"/>
            </a:lvl6pPr>
            <a:lvl7pPr marL="1899186" indent="0">
              <a:buNone/>
              <a:defRPr sz="692"/>
            </a:lvl7pPr>
            <a:lvl8pPr marL="2215717" indent="0">
              <a:buNone/>
              <a:defRPr sz="692"/>
            </a:lvl8pPr>
            <a:lvl9pPr marL="2532248" indent="0">
              <a:buNone/>
              <a:defRPr sz="692"/>
            </a:lvl9pPr>
          </a:lstStyle>
          <a:p>
            <a:pPr lvl="0"/>
            <a:r>
              <a:rPr lang="en-US"/>
              <a:t>Click to edit Master text styles</a:t>
            </a:r>
          </a:p>
        </p:txBody>
      </p:sp>
      <p:sp>
        <p:nvSpPr>
          <p:cNvPr id="5" name="Date Placeholder 4"/>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4109742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09/06/2020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7722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215"/>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316569"/>
            <a:ext cx="3471863" cy="6498167"/>
          </a:xfrm>
        </p:spPr>
        <p:txBody>
          <a:bodyPr anchor="t"/>
          <a:lstStyle>
            <a:lvl1pPr marL="0" indent="0">
              <a:buNone/>
              <a:defRPr sz="2215"/>
            </a:lvl1pPr>
            <a:lvl2pPr marL="316531" indent="0">
              <a:buNone/>
              <a:defRPr sz="1939"/>
            </a:lvl2pPr>
            <a:lvl3pPr marL="633062" indent="0">
              <a:buNone/>
              <a:defRPr sz="1662"/>
            </a:lvl3pPr>
            <a:lvl4pPr marL="949593" indent="0">
              <a:buNone/>
              <a:defRPr sz="1385"/>
            </a:lvl4pPr>
            <a:lvl5pPr marL="1266124" indent="0">
              <a:buNone/>
              <a:defRPr sz="1385"/>
            </a:lvl5pPr>
            <a:lvl6pPr marL="1582655" indent="0">
              <a:buNone/>
              <a:defRPr sz="1385"/>
            </a:lvl6pPr>
            <a:lvl7pPr marL="1899186" indent="0">
              <a:buNone/>
              <a:defRPr sz="1385"/>
            </a:lvl7pPr>
            <a:lvl8pPr marL="2215717" indent="0">
              <a:buNone/>
              <a:defRPr sz="1385"/>
            </a:lvl8pPr>
            <a:lvl9pPr marL="2532248" indent="0">
              <a:buNone/>
              <a:defRPr sz="1385"/>
            </a:lvl9pPr>
          </a:lstStyle>
          <a:p>
            <a:r>
              <a:rPr lang="en-US" dirty="0"/>
              <a:t>Click icon to add picture</a:t>
            </a:r>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108"/>
            </a:lvl1pPr>
            <a:lvl2pPr marL="316531" indent="0">
              <a:buNone/>
              <a:defRPr sz="969"/>
            </a:lvl2pPr>
            <a:lvl3pPr marL="633062" indent="0">
              <a:buNone/>
              <a:defRPr sz="831"/>
            </a:lvl3pPr>
            <a:lvl4pPr marL="949593" indent="0">
              <a:buNone/>
              <a:defRPr sz="692"/>
            </a:lvl4pPr>
            <a:lvl5pPr marL="1266124" indent="0">
              <a:buNone/>
              <a:defRPr sz="692"/>
            </a:lvl5pPr>
            <a:lvl6pPr marL="1582655" indent="0">
              <a:buNone/>
              <a:defRPr sz="692"/>
            </a:lvl6pPr>
            <a:lvl7pPr marL="1899186" indent="0">
              <a:buNone/>
              <a:defRPr sz="692"/>
            </a:lvl7pPr>
            <a:lvl8pPr marL="2215717" indent="0">
              <a:buNone/>
              <a:defRPr sz="692"/>
            </a:lvl8pPr>
            <a:lvl9pPr marL="2532248" indent="0">
              <a:buNone/>
              <a:defRPr sz="692"/>
            </a:lvl9pPr>
          </a:lstStyle>
          <a:p>
            <a:pPr lvl="0"/>
            <a:r>
              <a:rPr lang="en-US"/>
              <a:t>Click to edit Master text styles</a:t>
            </a:r>
          </a:p>
        </p:txBody>
      </p:sp>
      <p:sp>
        <p:nvSpPr>
          <p:cNvPr id="5" name="Date Placeholder 4"/>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986785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4453735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09/06/2020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228344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7EF3B5-8F33-421C-81D8-DA8EFD7C730A}" type="datetimeFigureOut">
              <a:rPr lang="en-GB" smtClean="0"/>
              <a:t>09/06/2020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10360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17EF3B5-8F33-421C-81D8-DA8EFD7C730A}" type="datetimeFigureOut">
              <a:rPr lang="en-GB" smtClean="0"/>
              <a:t>09/06/2020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90943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17EF3B5-8F33-421C-81D8-DA8EFD7C730A}" type="datetimeFigureOut">
              <a:rPr lang="en-GB" smtClean="0"/>
              <a:t>09/06/2020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091980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17EF3B5-8F33-421C-81D8-DA8EFD7C730A}" type="datetimeFigureOut">
              <a:rPr lang="en-GB" smtClean="0"/>
              <a:t>09/06/2020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87160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7EF3B5-8F33-421C-81D8-DA8EFD7C730A}" type="datetimeFigureOut">
              <a:rPr lang="en-GB" smtClean="0"/>
              <a:t>09/06/2020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77134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09/06/2020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112534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09/06/2020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66344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117EF3B5-8F33-421C-81D8-DA8EFD7C730A}" type="datetimeFigureOut">
              <a:rPr lang="en-GB" smtClean="0"/>
              <a:t>09/06/2020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23804E4F-A494-4287-B9C5-D4B4820C3564}" type="slidenum">
              <a:rPr lang="en-GB" smtClean="0"/>
              <a:t>‹#›</a:t>
            </a:fld>
            <a:endParaRPr lang="en-GB"/>
          </a:p>
        </p:txBody>
      </p:sp>
    </p:spTree>
    <p:extLst>
      <p:ext uri="{BB962C8B-B14F-4D97-AF65-F5344CB8AC3E}">
        <p14:creationId xmlns:p14="http://schemas.microsoft.com/office/powerpoint/2010/main" val="34827975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4"/>
          </a:xfrm>
          <a:prstGeom prst="rect">
            <a:avLst/>
          </a:prstGeom>
        </p:spPr>
        <p:txBody>
          <a:bodyPr vert="horz" lIns="91440" tIns="45720" rIns="91440" bIns="45720" rtlCol="0" anchor="ctr"/>
          <a:lstStyle>
            <a:lvl1pPr algn="l">
              <a:defRPr sz="831">
                <a:solidFill>
                  <a:schemeClr val="tx1">
                    <a:tint val="75000"/>
                  </a:schemeClr>
                </a:solidFill>
              </a:defRPr>
            </a:lvl1pPr>
          </a:lstStyle>
          <a:p>
            <a:fld id="{F26F86E3-D173-44A4-8463-9C430BB3AD85}" type="datetimeFigureOut">
              <a:rPr lang="en-GB" smtClean="0"/>
              <a:t>09/06/2020</a:t>
            </a:fld>
            <a:endParaRPr lang="en-GB" dirty="0"/>
          </a:p>
        </p:txBody>
      </p:sp>
      <p:sp>
        <p:nvSpPr>
          <p:cNvPr id="5" name="Footer Placeholder 4"/>
          <p:cNvSpPr>
            <a:spLocks noGrp="1"/>
          </p:cNvSpPr>
          <p:nvPr>
            <p:ph type="ftr" sz="quarter" idx="3"/>
          </p:nvPr>
        </p:nvSpPr>
        <p:spPr>
          <a:xfrm>
            <a:off x="2271714" y="8475136"/>
            <a:ext cx="2314575" cy="486834"/>
          </a:xfrm>
          <a:prstGeom prst="rect">
            <a:avLst/>
          </a:prstGeom>
        </p:spPr>
        <p:txBody>
          <a:bodyPr vert="horz" lIns="91440" tIns="45720" rIns="91440" bIns="45720" rtlCol="0" anchor="ctr"/>
          <a:lstStyle>
            <a:lvl1pPr algn="ctr">
              <a:defRPr sz="831">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4843463" y="8475136"/>
            <a:ext cx="1543050" cy="486834"/>
          </a:xfrm>
          <a:prstGeom prst="rect">
            <a:avLst/>
          </a:prstGeom>
        </p:spPr>
        <p:txBody>
          <a:bodyPr vert="horz" lIns="91440" tIns="45720" rIns="91440" bIns="45720" rtlCol="0" anchor="ctr"/>
          <a:lstStyle>
            <a:lvl1pPr algn="r">
              <a:defRPr sz="831">
                <a:solidFill>
                  <a:schemeClr val="tx1">
                    <a:tint val="75000"/>
                  </a:schemeClr>
                </a:solidFill>
              </a:defRPr>
            </a:lvl1pPr>
          </a:lstStyle>
          <a:p>
            <a:fld id="{F95851F8-0213-4CA0-8448-A706627977C8}" type="slidenum">
              <a:rPr lang="en-GB" smtClean="0"/>
              <a:t>‹#›</a:t>
            </a:fld>
            <a:endParaRPr lang="en-GB" dirty="0"/>
          </a:p>
        </p:txBody>
      </p:sp>
    </p:spTree>
    <p:extLst>
      <p:ext uri="{BB962C8B-B14F-4D97-AF65-F5344CB8AC3E}">
        <p14:creationId xmlns:p14="http://schemas.microsoft.com/office/powerpoint/2010/main" val="19708222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33062" rtl="0" eaLnBrk="1" latinLnBrk="0" hangingPunct="1">
        <a:lnSpc>
          <a:spcPct val="90000"/>
        </a:lnSpc>
        <a:spcBef>
          <a:spcPct val="0"/>
        </a:spcBef>
        <a:buNone/>
        <a:defRPr sz="3046" kern="1200">
          <a:solidFill>
            <a:schemeClr val="tx1"/>
          </a:solidFill>
          <a:latin typeface="+mj-lt"/>
          <a:ea typeface="+mj-ea"/>
          <a:cs typeface="+mj-cs"/>
        </a:defRPr>
      </a:lvl1pPr>
    </p:titleStyle>
    <p:bodyStyle>
      <a:lvl1pPr marL="158265" indent="-158265" algn="l" defTabSz="633062" rtl="0" eaLnBrk="1" latinLnBrk="0" hangingPunct="1">
        <a:lnSpc>
          <a:spcPct val="90000"/>
        </a:lnSpc>
        <a:spcBef>
          <a:spcPts val="692"/>
        </a:spcBef>
        <a:buFont typeface="Arial" panose="020B0604020202020204" pitchFamily="34" charset="0"/>
        <a:buChar char="•"/>
        <a:defRPr sz="1939" kern="1200">
          <a:solidFill>
            <a:schemeClr val="tx1"/>
          </a:solidFill>
          <a:latin typeface="+mn-lt"/>
          <a:ea typeface="+mn-ea"/>
          <a:cs typeface="+mn-cs"/>
        </a:defRPr>
      </a:lvl1pPr>
      <a:lvl2pPr marL="474796" indent="-158265" algn="l" defTabSz="633062" rtl="0" eaLnBrk="1" latinLnBrk="0" hangingPunct="1">
        <a:lnSpc>
          <a:spcPct val="90000"/>
        </a:lnSpc>
        <a:spcBef>
          <a:spcPts val="346"/>
        </a:spcBef>
        <a:buFont typeface="Arial" panose="020B0604020202020204" pitchFamily="34" charset="0"/>
        <a:buChar char="•"/>
        <a:defRPr sz="1662" kern="1200">
          <a:solidFill>
            <a:schemeClr val="tx1"/>
          </a:solidFill>
          <a:latin typeface="+mn-lt"/>
          <a:ea typeface="+mn-ea"/>
          <a:cs typeface="+mn-cs"/>
        </a:defRPr>
      </a:lvl2pPr>
      <a:lvl3pPr marL="791327" indent="-158265" algn="l" defTabSz="633062" rtl="0" eaLnBrk="1" latinLnBrk="0" hangingPunct="1">
        <a:lnSpc>
          <a:spcPct val="90000"/>
        </a:lnSpc>
        <a:spcBef>
          <a:spcPts val="346"/>
        </a:spcBef>
        <a:buFont typeface="Arial" panose="020B0604020202020204" pitchFamily="34" charset="0"/>
        <a:buChar char="•"/>
        <a:defRPr sz="1385" kern="1200">
          <a:solidFill>
            <a:schemeClr val="tx1"/>
          </a:solidFill>
          <a:latin typeface="+mn-lt"/>
          <a:ea typeface="+mn-ea"/>
          <a:cs typeface="+mn-cs"/>
        </a:defRPr>
      </a:lvl3pPr>
      <a:lvl4pPr marL="1107858"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4pPr>
      <a:lvl5pPr marL="1424389"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5pPr>
      <a:lvl6pPr marL="1740920"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6pPr>
      <a:lvl7pPr marL="2057451"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7pPr>
      <a:lvl8pPr marL="2373982"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8pPr>
      <a:lvl9pPr marL="2690513"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9pPr>
    </p:bodyStyle>
    <p:otherStyle>
      <a:defPPr>
        <a:defRPr lang="en-US"/>
      </a:defPPr>
      <a:lvl1pPr marL="0" algn="l" defTabSz="633062" rtl="0" eaLnBrk="1" latinLnBrk="0" hangingPunct="1">
        <a:defRPr sz="1246" kern="1200">
          <a:solidFill>
            <a:schemeClr val="tx1"/>
          </a:solidFill>
          <a:latin typeface="+mn-lt"/>
          <a:ea typeface="+mn-ea"/>
          <a:cs typeface="+mn-cs"/>
        </a:defRPr>
      </a:lvl1pPr>
      <a:lvl2pPr marL="316531" algn="l" defTabSz="633062" rtl="0" eaLnBrk="1" latinLnBrk="0" hangingPunct="1">
        <a:defRPr sz="1246" kern="1200">
          <a:solidFill>
            <a:schemeClr val="tx1"/>
          </a:solidFill>
          <a:latin typeface="+mn-lt"/>
          <a:ea typeface="+mn-ea"/>
          <a:cs typeface="+mn-cs"/>
        </a:defRPr>
      </a:lvl2pPr>
      <a:lvl3pPr marL="633062" algn="l" defTabSz="633062" rtl="0" eaLnBrk="1" latinLnBrk="0" hangingPunct="1">
        <a:defRPr sz="1246" kern="1200">
          <a:solidFill>
            <a:schemeClr val="tx1"/>
          </a:solidFill>
          <a:latin typeface="+mn-lt"/>
          <a:ea typeface="+mn-ea"/>
          <a:cs typeface="+mn-cs"/>
        </a:defRPr>
      </a:lvl3pPr>
      <a:lvl4pPr marL="949593" algn="l" defTabSz="633062" rtl="0" eaLnBrk="1" latinLnBrk="0" hangingPunct="1">
        <a:defRPr sz="1246" kern="1200">
          <a:solidFill>
            <a:schemeClr val="tx1"/>
          </a:solidFill>
          <a:latin typeface="+mn-lt"/>
          <a:ea typeface="+mn-ea"/>
          <a:cs typeface="+mn-cs"/>
        </a:defRPr>
      </a:lvl4pPr>
      <a:lvl5pPr marL="1266124" algn="l" defTabSz="633062" rtl="0" eaLnBrk="1" latinLnBrk="0" hangingPunct="1">
        <a:defRPr sz="1246" kern="1200">
          <a:solidFill>
            <a:schemeClr val="tx1"/>
          </a:solidFill>
          <a:latin typeface="+mn-lt"/>
          <a:ea typeface="+mn-ea"/>
          <a:cs typeface="+mn-cs"/>
        </a:defRPr>
      </a:lvl5pPr>
      <a:lvl6pPr marL="1582655" algn="l" defTabSz="633062" rtl="0" eaLnBrk="1" latinLnBrk="0" hangingPunct="1">
        <a:defRPr sz="1246" kern="1200">
          <a:solidFill>
            <a:schemeClr val="tx1"/>
          </a:solidFill>
          <a:latin typeface="+mn-lt"/>
          <a:ea typeface="+mn-ea"/>
          <a:cs typeface="+mn-cs"/>
        </a:defRPr>
      </a:lvl6pPr>
      <a:lvl7pPr marL="1899186" algn="l" defTabSz="633062" rtl="0" eaLnBrk="1" latinLnBrk="0" hangingPunct="1">
        <a:defRPr sz="1246" kern="1200">
          <a:solidFill>
            <a:schemeClr val="tx1"/>
          </a:solidFill>
          <a:latin typeface="+mn-lt"/>
          <a:ea typeface="+mn-ea"/>
          <a:cs typeface="+mn-cs"/>
        </a:defRPr>
      </a:lvl7pPr>
      <a:lvl8pPr marL="2215717" algn="l" defTabSz="633062" rtl="0" eaLnBrk="1" latinLnBrk="0" hangingPunct="1">
        <a:defRPr sz="1246" kern="1200">
          <a:solidFill>
            <a:schemeClr val="tx1"/>
          </a:solidFill>
          <a:latin typeface="+mn-lt"/>
          <a:ea typeface="+mn-ea"/>
          <a:cs typeface="+mn-cs"/>
        </a:defRPr>
      </a:lvl8pPr>
      <a:lvl9pPr marL="2532248" algn="l" defTabSz="633062" rtl="0" eaLnBrk="1" latinLnBrk="0" hangingPunct="1">
        <a:defRPr sz="124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png"/><Relationship Id="rId18" Type="http://schemas.openxmlformats.org/officeDocument/2006/relationships/image" Target="../media/image9.png"/><Relationship Id="rId26" Type="http://schemas.openxmlformats.org/officeDocument/2006/relationships/slide" Target="slide11.xml"/><Relationship Id="rId3" Type="http://schemas.openxmlformats.org/officeDocument/2006/relationships/slide" Target="slide10.xml"/><Relationship Id="rId21" Type="http://schemas.openxmlformats.org/officeDocument/2006/relationships/slide" Target="slide2.xml"/><Relationship Id="rId7" Type="http://schemas.openxmlformats.org/officeDocument/2006/relationships/slide" Target="slide3.xml"/><Relationship Id="rId12" Type="http://schemas.openxmlformats.org/officeDocument/2006/relationships/slide" Target="slide29.xml"/><Relationship Id="rId17" Type="http://schemas.openxmlformats.org/officeDocument/2006/relationships/image" Target="../media/image8.png"/><Relationship Id="rId25" Type="http://schemas.openxmlformats.org/officeDocument/2006/relationships/slide" Target="slide30.xml"/><Relationship Id="rId2" Type="http://schemas.openxmlformats.org/officeDocument/2006/relationships/hyperlink" Target="https://www.internetgeography.net/aqa-gcse-geography/" TargetMode="External"/><Relationship Id="rId16" Type="http://schemas.openxmlformats.org/officeDocument/2006/relationships/slide" Target="slide13.xml"/><Relationship Id="rId20" Type="http://schemas.openxmlformats.org/officeDocument/2006/relationships/slide" Target="slide9.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5.png"/><Relationship Id="rId24" Type="http://schemas.openxmlformats.org/officeDocument/2006/relationships/slide" Target="slide24.xml"/><Relationship Id="rId5" Type="http://schemas.openxmlformats.org/officeDocument/2006/relationships/slide" Target="slide8.xml"/><Relationship Id="rId15" Type="http://schemas.openxmlformats.org/officeDocument/2006/relationships/image" Target="../media/image7.png"/><Relationship Id="rId23" Type="http://schemas.openxmlformats.org/officeDocument/2006/relationships/slide" Target="slide21.xml"/><Relationship Id="rId10" Type="http://schemas.openxmlformats.org/officeDocument/2006/relationships/image" Target="../media/image4.png"/><Relationship Id="rId19" Type="http://schemas.openxmlformats.org/officeDocument/2006/relationships/slide" Target="slide17.xml"/><Relationship Id="rId4" Type="http://schemas.openxmlformats.org/officeDocument/2006/relationships/image" Target="../media/image1.png"/><Relationship Id="rId9" Type="http://schemas.openxmlformats.org/officeDocument/2006/relationships/slide" Target="slide25.xml"/><Relationship Id="rId14" Type="http://schemas.openxmlformats.org/officeDocument/2006/relationships/slide" Target="slide12.xml"/><Relationship Id="rId22" Type="http://schemas.openxmlformats.org/officeDocument/2006/relationships/slide" Target="slide14.xml"/></Relationships>
</file>

<file path=ppt/slides/_rels/slide10.xml.rels><?xml version="1.0" encoding="UTF-8" standalone="yes"?>
<Relationships xmlns="http://schemas.openxmlformats.org/package/2006/relationships"><Relationship Id="rId8" Type="http://schemas.openxmlformats.org/officeDocument/2006/relationships/hyperlink" Target="https://www.internetgeography.net/waves-quiz/" TargetMode="External"/><Relationship Id="rId13" Type="http://schemas.openxmlformats.org/officeDocument/2006/relationships/hyperlink" Target="https://www.internetgeography.net/coastal-processes-quiz/" TargetMode="External"/><Relationship Id="rId3" Type="http://schemas.openxmlformats.org/officeDocument/2006/relationships/hyperlink" Target="mailto:ihowe@stocksbridgehigh.Sheffield.sch.uk" TargetMode="External"/><Relationship Id="rId7" Type="http://schemas.openxmlformats.org/officeDocument/2006/relationships/image" Target="../media/image10.png"/><Relationship Id="rId12" Type="http://schemas.openxmlformats.org/officeDocument/2006/relationships/hyperlink" Target="https://www.internetgeography.net/mass-movement-quiz/"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slide" Target="slide1.xml"/><Relationship Id="rId11" Type="http://schemas.openxmlformats.org/officeDocument/2006/relationships/hyperlink" Target="https://www.internetgeography.net/coastal-deposition-landforms-quiz/"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15" Type="http://schemas.openxmlformats.org/officeDocument/2006/relationships/hyperlink" Target="https://www.internetgeography.net/coastal-environments-and-os-maps-quiz1/" TargetMode="External"/><Relationship Id="rId10" Type="http://schemas.openxmlformats.org/officeDocument/2006/relationships/hyperlink" Target="https://www.internetgeography.net/coastal-erosion-landforms-quiz/" TargetMode="External"/><Relationship Id="rId4" Type="http://schemas.openxmlformats.org/officeDocument/2006/relationships/image" Target="../media/image1.png"/><Relationship Id="rId9" Type="http://schemas.openxmlformats.org/officeDocument/2006/relationships/hyperlink" Target="https://www.internetgeography.net/weathering-quiz/" TargetMode="External"/><Relationship Id="rId14" Type="http://schemas.openxmlformats.org/officeDocument/2006/relationships/hyperlink" Target="https://www.internetgeography.net/coastal-management-quiz/"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0.png"/><Relationship Id="rId4" Type="http://schemas.openxmlformats.org/officeDocument/2006/relationships/slide" Target="slide1.xml"/></Relationships>
</file>

<file path=ppt/slides/_rels/slide1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0.png"/><Relationship Id="rId4" Type="http://schemas.openxmlformats.org/officeDocument/2006/relationships/slide" Target="slide1.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mailto:ihowe@stocksbridgehigh.Sheffield.sch.uk" TargetMode="External"/><Relationship Id="rId7" Type="http://schemas.openxmlformats.org/officeDocument/2006/relationships/image" Target="../media/image23.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0.png"/><Relationship Id="rId4" Type="http://schemas.openxmlformats.org/officeDocument/2006/relationships/slide" Target="slide1.xml"/></Relationships>
</file>

<file path=ppt/slides/_rels/slide14.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0.png"/><Relationship Id="rId4" Type="http://schemas.openxmlformats.org/officeDocument/2006/relationships/slide" Target="slide1.xml"/></Relationships>
</file>

<file path=ppt/slides/_rels/slide17.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7" Type="http://schemas.openxmlformats.org/officeDocument/2006/relationships/image" Target="../media/image12.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10.png"/><Relationship Id="rId4" Type="http://schemas.openxmlformats.org/officeDocument/2006/relationships/slide" Target="slide1.xml"/></Relationships>
</file>

<file path=ppt/slides/_rels/slide2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slide" Target="slide1.xml"/></Relationships>
</file>

<file path=ppt/slides/_rels/slide2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slide" Target="slide1.xml"/></Relationships>
</file>

<file path=ppt/slides/_rels/slide24.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slide" Target="slide1.xml"/><Relationship Id="rId4" Type="http://schemas.openxmlformats.org/officeDocument/2006/relationships/hyperlink" Target="mailto:ihowe@stocksbridgehigh.Sheffield.sch.uk"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slide" Target="slide1.xml"/></Relationships>
</file>

<file path=ppt/slides/_rels/slide2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hyperlink" Target="mailto:ihowe@stocksbridgehigh.Sheffield.sch.uk"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0.png"/><Relationship Id="rId4" Type="http://schemas.openxmlformats.org/officeDocument/2006/relationships/slide" Target="slide1.xml"/></Relationships>
</file>

<file path=ppt/slides/_rels/slide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hyperlink" Target="mailto:rhenderson@stocksbridgehigh.Sheffield.sch.uk" TargetMode="External"/><Relationship Id="rId7" Type="http://schemas.openxmlformats.org/officeDocument/2006/relationships/hyperlink" Target="https://podcasts.google.com/feed/aHR0cHM6Ly9hbmNob3IuZm0vcy85N2M3Y2Y4L3BvZGNhc3QvcnNz/episode/ZmQyMTZlNTYtZDEzNC1jNGQ4LWViMGUtNDI4NTliMzlhMTUw?ved=0CFMQzsICahcKEwjggo2hsdnpAhUAAAAAHQAAAAAQAg" TargetMode="Externa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s://podcasts.google.com/feed/aHR0cHM6Ly9hbmNob3IuZm0vcy85N2M3Y2Y4L3BvZGNhc3QvcnNz/episode/YWVkNTk5ODgtNTQ3ZC0yNmQwLWZkYTktZjBhMzc0NmFmNTI0?ved=0CFUQzsICahcKEwjggo2hsdnpAhUAAAAAHQAAAAAQAg"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hyperlink" Target="mailto:ihowe@stocksbridgehigh.Sheffield.sch.uk" TargetMode="Externa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7" Type="http://schemas.openxmlformats.org/officeDocument/2006/relationships/image" Target="../media/image19.png"/><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0.png"/><Relationship Id="rId4"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E787675-809E-4D9F-A4EB-4E7B7F40DDA0}"/>
              </a:ext>
            </a:extLst>
          </p:cNvPr>
          <p:cNvSpPr txBox="1"/>
          <p:nvPr/>
        </p:nvSpPr>
        <p:spPr>
          <a:xfrm>
            <a:off x="-9332" y="0"/>
            <a:ext cx="6858000" cy="307777"/>
          </a:xfrm>
          <a:prstGeom prst="rect">
            <a:avLst/>
          </a:prstGeom>
          <a:noFill/>
        </p:spPr>
        <p:txBody>
          <a:bodyPr wrap="square" rtlCol="0">
            <a:spAutoFit/>
          </a:bodyPr>
          <a:lstStyle/>
          <a:p>
            <a:pPr algn="ctr"/>
            <a:r>
              <a:rPr lang="en-GB" sz="1400" b="1" u="sng" dirty="0">
                <a:latin typeface="Tw Cen MT" panose="020B0602020104020603" pitchFamily="34" charset="0"/>
              </a:rPr>
              <a:t>Geography – Home Learning Grid Y10</a:t>
            </a:r>
          </a:p>
        </p:txBody>
      </p:sp>
      <p:graphicFrame>
        <p:nvGraphicFramePr>
          <p:cNvPr id="9" name="Table 9">
            <a:extLst>
              <a:ext uri="{FF2B5EF4-FFF2-40B4-BE49-F238E27FC236}">
                <a16:creationId xmlns:a16="http://schemas.microsoft.com/office/drawing/2014/main" id="{1AFC058F-9766-4A83-804D-304D61ED8331}"/>
              </a:ext>
            </a:extLst>
          </p:cNvPr>
          <p:cNvGraphicFramePr>
            <a:graphicFrameLocks noGrp="1"/>
          </p:cNvGraphicFramePr>
          <p:nvPr>
            <p:extLst>
              <p:ext uri="{D42A27DB-BD31-4B8C-83A1-F6EECF244321}">
                <p14:modId xmlns:p14="http://schemas.microsoft.com/office/powerpoint/2010/main" val="160182013"/>
              </p:ext>
            </p:extLst>
          </p:nvPr>
        </p:nvGraphicFramePr>
        <p:xfrm>
          <a:off x="86499" y="318992"/>
          <a:ext cx="6696000" cy="8724000"/>
        </p:xfrm>
        <a:graphic>
          <a:graphicData uri="http://schemas.openxmlformats.org/drawingml/2006/table">
            <a:tbl>
              <a:tblPr firstRow="1" bandRow="1">
                <a:tableStyleId>{5C22544A-7EE6-4342-B048-85BDC9FD1C3A}</a:tableStyleId>
              </a:tblPr>
              <a:tblGrid>
                <a:gridCol w="2232000">
                  <a:extLst>
                    <a:ext uri="{9D8B030D-6E8A-4147-A177-3AD203B41FA5}">
                      <a16:colId xmlns:a16="http://schemas.microsoft.com/office/drawing/2014/main" val="968696729"/>
                    </a:ext>
                  </a:extLst>
                </a:gridCol>
                <a:gridCol w="1116000">
                  <a:extLst>
                    <a:ext uri="{9D8B030D-6E8A-4147-A177-3AD203B41FA5}">
                      <a16:colId xmlns:a16="http://schemas.microsoft.com/office/drawing/2014/main" val="3689869699"/>
                    </a:ext>
                  </a:extLst>
                </a:gridCol>
                <a:gridCol w="1116000">
                  <a:extLst>
                    <a:ext uri="{9D8B030D-6E8A-4147-A177-3AD203B41FA5}">
                      <a16:colId xmlns:a16="http://schemas.microsoft.com/office/drawing/2014/main" val="2881176547"/>
                    </a:ext>
                  </a:extLst>
                </a:gridCol>
                <a:gridCol w="2232000">
                  <a:extLst>
                    <a:ext uri="{9D8B030D-6E8A-4147-A177-3AD203B41FA5}">
                      <a16:colId xmlns:a16="http://schemas.microsoft.com/office/drawing/2014/main" val="2874385226"/>
                    </a:ext>
                  </a:extLst>
                </a:gridCol>
              </a:tblGrid>
              <a:tr h="1080000">
                <a:tc gridSpan="4">
                  <a:txBody>
                    <a:bodyPr/>
                    <a:lstStyle/>
                    <a:p>
                      <a:pPr algn="ctr"/>
                      <a:r>
                        <a:rPr lang="en-GB" sz="1100" dirty="0">
                          <a:solidFill>
                            <a:schemeClr val="tx1"/>
                          </a:solidFill>
                          <a:latin typeface="Tw Cen MT" panose="020B0602020104020603" pitchFamily="34" charset="0"/>
                        </a:rPr>
                        <a:t>Click the image/picture in the boxes below to go to a task. The tasks are varied and cover topics that you have already studied in class. </a:t>
                      </a:r>
                    </a:p>
                    <a:p>
                      <a:pPr algn="ctr"/>
                      <a:endParaRPr lang="en-GB" sz="5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In each box below, there is a suggestion of how long the task(s) should take you. When you’ve finished, press the ‘home’ button on each slide to come back to this main grid.</a:t>
                      </a:r>
                    </a:p>
                    <a:p>
                      <a:pPr algn="ctr"/>
                      <a:endParaRPr lang="en-GB" sz="5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If you’re struggling on any task, this website should help: </a:t>
                      </a:r>
                      <a:r>
                        <a:rPr lang="en-GB" sz="1100" dirty="0">
                          <a:hlinkClick r:id="rId2"/>
                        </a:rPr>
                        <a:t>https://www.internetgeography.net/aqa-gcse-geography/</a:t>
                      </a:r>
                      <a:endParaRPr lang="en-GB" sz="11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12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tc>
                <a:tc hMerge="1">
                  <a:txBody>
                    <a:bodyPr/>
                    <a:lstStyle/>
                    <a:p>
                      <a:pPr algn="ctr"/>
                      <a:endParaRPr lang="en-GB" sz="12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1692714"/>
                  </a:ext>
                </a:extLst>
              </a:tr>
              <a:tr h="900000">
                <a:tc>
                  <a:txBody>
                    <a:bodyPr/>
                    <a:lstStyle/>
                    <a:p>
                      <a:pPr algn="ctr"/>
                      <a:r>
                        <a:rPr lang="en-GB" sz="1100" dirty="0">
                          <a:latin typeface="Tw Cen MT" panose="020B0602020104020603" pitchFamily="34" charset="0"/>
                        </a:rPr>
                        <a:t>TASK 1 – Urban Issues Keywords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CFF1"/>
                    </a:solidFill>
                  </a:tcPr>
                </a:tc>
                <a:tc gridSpan="2">
                  <a:txBody>
                    <a:bodyPr/>
                    <a:lstStyle/>
                    <a:p>
                      <a:pPr algn="ctr"/>
                      <a:r>
                        <a:rPr lang="en-GB" sz="1100" dirty="0">
                          <a:latin typeface="Tw Cen MT" panose="020B0602020104020603" pitchFamily="34" charset="0"/>
                        </a:rPr>
                        <a:t>TASK 2 – Ecosystems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7EE"/>
                    </a:solidFill>
                  </a:tcPr>
                </a:tc>
                <a:tc hMerge="1">
                  <a:txBody>
                    <a:bodyPr/>
                    <a:lstStyle/>
                    <a:p>
                      <a:endParaRPr lang="en-GB"/>
                    </a:p>
                  </a:txBody>
                  <a:tcPr/>
                </a:tc>
                <a:tc>
                  <a:txBody>
                    <a:bodyPr/>
                    <a:lstStyle/>
                    <a:p>
                      <a:pPr algn="ctr"/>
                      <a:r>
                        <a:rPr lang="en-GB" sz="1100" dirty="0">
                          <a:latin typeface="Tw Cen MT" panose="020B0602020104020603" pitchFamily="34" charset="0"/>
                        </a:rPr>
                        <a:t>TASK 3 – Podcast – Global Water Demand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742466047"/>
                  </a:ext>
                </a:extLst>
              </a:tr>
              <a:tr h="900000">
                <a:tc>
                  <a:txBody>
                    <a:bodyPr/>
                    <a:lstStyle/>
                    <a:p>
                      <a:pPr algn="ctr"/>
                      <a:r>
                        <a:rPr lang="en-GB" sz="1100" dirty="0">
                          <a:latin typeface="Tw Cen MT" panose="020B0602020104020603" pitchFamily="34" charset="0"/>
                        </a:rPr>
                        <a:t>TASK 4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2">
                  <a:txBody>
                    <a:bodyPr/>
                    <a:lstStyle/>
                    <a:p>
                      <a:pPr algn="ctr"/>
                      <a:r>
                        <a:rPr lang="en-GB" sz="1100" dirty="0">
                          <a:latin typeface="Tw Cen MT" panose="020B0602020104020603" pitchFamily="34" charset="0"/>
                        </a:rPr>
                        <a:t>TASK 5 – Coasts Quizzes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BE5D6"/>
                    </a:solidFill>
                  </a:tcPr>
                </a:tc>
                <a:tc hMerge="1">
                  <a:txBody>
                    <a:bodyPr/>
                    <a:lstStyle/>
                    <a:p>
                      <a:endParaRPr lang="en-GB"/>
                    </a:p>
                  </a:txBody>
                  <a:tcPr/>
                </a:tc>
                <a:tc>
                  <a:txBody>
                    <a:bodyPr/>
                    <a:lstStyle/>
                    <a:p>
                      <a:pPr algn="ctr"/>
                      <a:r>
                        <a:rPr lang="en-GB" sz="1100" dirty="0">
                          <a:latin typeface="Tw Cen MT" panose="020B0602020104020603" pitchFamily="34" charset="0"/>
                        </a:rPr>
                        <a:t>TASK 6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699"/>
                    </a:solidFill>
                  </a:tcPr>
                </a:tc>
                <a:extLst>
                  <a:ext uri="{0D108BD9-81ED-4DB2-BD59-A6C34878D82A}">
                    <a16:rowId xmlns:a16="http://schemas.microsoft.com/office/drawing/2014/main" val="874068259"/>
                  </a:ext>
                </a:extLst>
              </a:tr>
              <a:tr h="900000">
                <a:tc>
                  <a:txBody>
                    <a:bodyPr/>
                    <a:lstStyle/>
                    <a:p>
                      <a:pPr algn="ctr"/>
                      <a:r>
                        <a:rPr lang="en-GB" sz="1100" dirty="0">
                          <a:latin typeface="Tw Cen MT" panose="020B0602020104020603" pitchFamily="34" charset="0"/>
                        </a:rPr>
                        <a:t>TASK 7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699"/>
                    </a:solidFill>
                  </a:tcPr>
                </a:tc>
                <a:tc gridSpan="2">
                  <a:txBody>
                    <a:bodyPr/>
                    <a:lstStyle/>
                    <a:p>
                      <a:pPr algn="ctr"/>
                      <a:r>
                        <a:rPr lang="en-GB" sz="1100" dirty="0">
                          <a:latin typeface="Tw Cen MT" panose="020B0602020104020603" pitchFamily="34" charset="0"/>
                        </a:rPr>
                        <a:t>TASK 8 – Development Keywords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CFF1"/>
                    </a:solidFill>
                  </a:tcPr>
                </a:tc>
                <a:tc hMerge="1">
                  <a:txBody>
                    <a:bodyPr/>
                    <a:lstStyle/>
                    <a:p>
                      <a:endParaRPr lang="en-GB"/>
                    </a:p>
                  </a:txBody>
                  <a:tcPr/>
                </a:tc>
                <a:tc>
                  <a:txBody>
                    <a:bodyPr/>
                    <a:lstStyle/>
                    <a:p>
                      <a:pPr algn="ctr"/>
                      <a:r>
                        <a:rPr lang="en-GB" sz="1100" dirty="0">
                          <a:latin typeface="Tw Cen MT" panose="020B0602020104020603" pitchFamily="34" charset="0"/>
                        </a:rPr>
                        <a:t>TASK 9 – Development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7EE"/>
                    </a:solidFill>
                  </a:tcPr>
                </a:tc>
                <a:extLst>
                  <a:ext uri="{0D108BD9-81ED-4DB2-BD59-A6C34878D82A}">
                    <a16:rowId xmlns:a16="http://schemas.microsoft.com/office/drawing/2014/main" val="3444070858"/>
                  </a:ext>
                </a:extLst>
              </a:tr>
              <a:tr h="900000">
                <a:tc>
                  <a:txBody>
                    <a:bodyPr/>
                    <a:lstStyle/>
                    <a:p>
                      <a:pPr algn="ctr"/>
                      <a:r>
                        <a:rPr lang="en-GB" sz="1100" dirty="0">
                          <a:latin typeface="Tw Cen MT" panose="020B0602020104020603" pitchFamily="34" charset="0"/>
                        </a:rPr>
                        <a:t>TASK 10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gridSpan="2">
                  <a:txBody>
                    <a:bodyPr/>
                    <a:lstStyle/>
                    <a:p>
                      <a:pPr algn="ctr"/>
                      <a:r>
                        <a:rPr lang="en-GB" sz="1100" dirty="0">
                          <a:latin typeface="Tw Cen MT" panose="020B0602020104020603" pitchFamily="34" charset="0"/>
                        </a:rPr>
                        <a:t>TASK 11 – Urban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DD7EE"/>
                    </a:solidFill>
                  </a:tcPr>
                </a:tc>
                <a:tc hMerge="1">
                  <a:txBody>
                    <a:bodyPr/>
                    <a:lstStyle/>
                    <a:p>
                      <a:endParaRPr lang="en-GB"/>
                    </a:p>
                  </a:txBody>
                  <a:tcPr/>
                </a:tc>
                <a:tc>
                  <a:txBody>
                    <a:bodyPr/>
                    <a:lstStyle/>
                    <a:p>
                      <a:pPr algn="ctr"/>
                      <a:r>
                        <a:rPr lang="en-GB" sz="1100" dirty="0">
                          <a:latin typeface="Tw Cen MT" panose="020B0602020104020603" pitchFamily="34" charset="0"/>
                        </a:rPr>
                        <a:t> TASK 12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extLst>
                  <a:ext uri="{0D108BD9-81ED-4DB2-BD59-A6C34878D82A}">
                    <a16:rowId xmlns:a16="http://schemas.microsoft.com/office/drawing/2014/main" val="3568564745"/>
                  </a:ext>
                </a:extLst>
              </a:tr>
              <a:tr h="900000">
                <a:tc>
                  <a:txBody>
                    <a:bodyPr/>
                    <a:lstStyle/>
                    <a:p>
                      <a:pPr algn="ctr"/>
                      <a:r>
                        <a:rPr lang="en-GB" sz="1100" dirty="0">
                          <a:latin typeface="Tw Cen MT" panose="020B0602020104020603" pitchFamily="34" charset="0"/>
                        </a:rPr>
                        <a:t>TASK 13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gridSpan="2">
                  <a:txBody>
                    <a:bodyPr/>
                    <a:lstStyle/>
                    <a:p>
                      <a:pPr algn="ctr"/>
                      <a:r>
                        <a:rPr lang="en-GB" sz="1100" dirty="0">
                          <a:latin typeface="Tw Cen MT" panose="020B0602020104020603" pitchFamily="34" charset="0"/>
                        </a:rPr>
                        <a:t>TASK 14 – Resource Management Keywords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CFF1"/>
                    </a:solidFill>
                  </a:tcPr>
                </a:tc>
                <a:tc hMerge="1">
                  <a:txBody>
                    <a:bodyPr/>
                    <a:lstStyle/>
                    <a:p>
                      <a:endParaRPr lang="en-GB"/>
                    </a:p>
                  </a:txBody>
                  <a:tcPr/>
                </a:tc>
                <a:tc>
                  <a:txBody>
                    <a:bodyPr/>
                    <a:lstStyle/>
                    <a:p>
                      <a:pPr algn="ctr"/>
                      <a:r>
                        <a:rPr lang="en-GB" sz="1100" dirty="0">
                          <a:latin typeface="Tw Cen MT" panose="020B0602020104020603" pitchFamily="34" charset="0"/>
                        </a:rPr>
                        <a:t>TASK 15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extLst>
                  <a:ext uri="{0D108BD9-81ED-4DB2-BD59-A6C34878D82A}">
                    <a16:rowId xmlns:a16="http://schemas.microsoft.com/office/drawing/2014/main" val="925201385"/>
                  </a:ext>
                </a:extLst>
              </a:tr>
              <a:tr h="900000">
                <a:tc>
                  <a:txBody>
                    <a:bodyPr/>
                    <a:lstStyle/>
                    <a:p>
                      <a:pPr algn="ctr"/>
                      <a:r>
                        <a:rPr lang="en-GB" sz="1100" dirty="0">
                          <a:latin typeface="Tw Cen MT" panose="020B0602020104020603" pitchFamily="34" charset="0"/>
                        </a:rPr>
                        <a:t>TASK 16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CBAD"/>
                    </a:solidFill>
                  </a:tcPr>
                </a:tc>
                <a:tc gridSpan="2">
                  <a:txBody>
                    <a:bodyPr/>
                    <a:lstStyle/>
                    <a:p>
                      <a:pPr algn="ctr"/>
                      <a:r>
                        <a:rPr lang="en-GB" sz="1100" dirty="0">
                          <a:latin typeface="Tw Cen MT" panose="020B0602020104020603" pitchFamily="34" charset="0"/>
                        </a:rPr>
                        <a:t>TASK 17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699"/>
                    </a:solidFill>
                  </a:tcPr>
                </a:tc>
                <a:tc hMerge="1">
                  <a:txBody>
                    <a:bodyPr/>
                    <a:lstStyle/>
                    <a:p>
                      <a:endParaRPr lang="en-GB"/>
                    </a:p>
                  </a:txBody>
                  <a:tcPr/>
                </a:tc>
                <a:tc>
                  <a:txBody>
                    <a:bodyPr/>
                    <a:lstStyle/>
                    <a:p>
                      <a:pPr algn="ctr"/>
                      <a:r>
                        <a:rPr lang="en-GB" sz="1100" dirty="0">
                          <a:latin typeface="Tw Cen MT" panose="020B0602020104020603" pitchFamily="34" charset="0"/>
                        </a:rPr>
                        <a:t>TASK 18 – Rivers Quiz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BE5D6"/>
                    </a:solidFill>
                  </a:tcPr>
                </a:tc>
                <a:extLst>
                  <a:ext uri="{0D108BD9-81ED-4DB2-BD59-A6C34878D82A}">
                    <a16:rowId xmlns:a16="http://schemas.microsoft.com/office/drawing/2014/main" val="2756510727"/>
                  </a:ext>
                </a:extLst>
              </a:tr>
              <a:tr h="900000">
                <a:tc>
                  <a:txBody>
                    <a:bodyPr/>
                    <a:lstStyle/>
                    <a:p>
                      <a:pPr algn="ctr"/>
                      <a:r>
                        <a:rPr lang="en-GB" sz="1100" dirty="0">
                          <a:latin typeface="Tw Cen MT" panose="020B0602020104020603" pitchFamily="34" charset="0"/>
                        </a:rPr>
                        <a:t>TASK 19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D4ECBA"/>
                    </a:solidFill>
                  </a:tcPr>
                </a:tc>
                <a:tc gridSpan="2">
                  <a:txBody>
                    <a:bodyPr/>
                    <a:lstStyle/>
                    <a:p>
                      <a:pPr algn="ctr"/>
                      <a:r>
                        <a:rPr lang="en-GB" sz="1100" dirty="0">
                          <a:latin typeface="Tw Cen MT" panose="020B0602020104020603" pitchFamily="34" charset="0"/>
                        </a:rPr>
                        <a:t>TASK 20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FFE699"/>
                    </a:solidFill>
                  </a:tcPr>
                </a:tc>
                <a:tc hMerge="1">
                  <a:txBody>
                    <a:bodyPr/>
                    <a:lstStyle/>
                    <a:p>
                      <a:endParaRPr lang="en-GB"/>
                    </a:p>
                  </a:txBody>
                  <a:tcPr/>
                </a:tc>
                <a:tc>
                  <a:txBody>
                    <a:bodyPr/>
                    <a:lstStyle/>
                    <a:p>
                      <a:pPr algn="ctr"/>
                      <a:r>
                        <a:rPr lang="en-GB" sz="1100" dirty="0">
                          <a:latin typeface="Tw Cen MT" panose="020B0602020104020603" pitchFamily="34" charset="0"/>
                        </a:rPr>
                        <a:t>TASK 21 – Ecosystems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rgbClr val="BDD7EE"/>
                    </a:solidFill>
                  </a:tcPr>
                </a:tc>
                <a:extLst>
                  <a:ext uri="{0D108BD9-81ED-4DB2-BD59-A6C34878D82A}">
                    <a16:rowId xmlns:a16="http://schemas.microsoft.com/office/drawing/2014/main" val="4181328381"/>
                  </a:ext>
                </a:extLst>
              </a:tr>
              <a:tr h="216000">
                <a:tc gridSpan="4">
                  <a:txBody>
                    <a:bodyPr/>
                    <a:lstStyle/>
                    <a:p>
                      <a:pPr algn="ctr"/>
                      <a:r>
                        <a:rPr lang="en-GB" sz="1200" b="1" dirty="0">
                          <a:solidFill>
                            <a:srgbClr val="FF0000"/>
                          </a:solidFill>
                          <a:latin typeface="Tw Cen MT" panose="020B0602020104020603" pitchFamily="34" charset="0"/>
                        </a:rPr>
                        <a:t>NEW LEARNING</a:t>
                      </a:r>
                    </a:p>
                  </a:txBody>
                  <a:tcP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hMerge="1">
                  <a:txBody>
                    <a:bodyPr/>
                    <a:lstStyle/>
                    <a:p>
                      <a:endParaRPr lang="en-GB"/>
                    </a:p>
                  </a:txBody>
                  <a:tcPr/>
                </a:tc>
                <a:tc hMerge="1">
                  <a:txBody>
                    <a:bodyPr/>
                    <a:lstStyle/>
                    <a:p>
                      <a:pPr algn="ctr"/>
                      <a:endParaRPr lang="en-GB" sz="120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ECBA"/>
                    </a:solidFill>
                  </a:tcPr>
                </a:tc>
                <a:tc hMerge="1">
                  <a:txBody>
                    <a:bodyPr/>
                    <a:lstStyle/>
                    <a:p>
                      <a:endParaRPr lang="en-GB"/>
                    </a:p>
                  </a:txBody>
                  <a:tcPr/>
                </a:tc>
                <a:extLst>
                  <a:ext uri="{0D108BD9-81ED-4DB2-BD59-A6C34878D82A}">
                    <a16:rowId xmlns:a16="http://schemas.microsoft.com/office/drawing/2014/main" val="84271528"/>
                  </a:ext>
                </a:extLst>
              </a:tr>
              <a:tr h="900000">
                <a:tc gridSpan="2">
                  <a:txBody>
                    <a:bodyPr/>
                    <a:lstStyle/>
                    <a:p>
                      <a:pPr algn="ctr"/>
                      <a:r>
                        <a:rPr lang="en-GB" sz="1100" dirty="0">
                          <a:latin typeface="Tw Cen MT" panose="020B0602020104020603" pitchFamily="34" charset="0"/>
                        </a:rPr>
                        <a:t>Task 22 – River Features Example – River Tees</a:t>
                      </a:r>
                    </a:p>
                  </a:txBody>
                  <a:tcP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hMerge="1">
                  <a:txBody>
                    <a:bodyPr/>
                    <a:lstStyle/>
                    <a:p>
                      <a:pPr algn="ctr"/>
                      <a:endParaRPr lang="en-GB" sz="120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BEEC"/>
                    </a:solidFill>
                  </a:tcPr>
                </a:tc>
                <a:tc gridSpan="2">
                  <a:txBody>
                    <a:bodyPr/>
                    <a:lstStyle/>
                    <a:p>
                      <a:pPr algn="ctr"/>
                      <a:r>
                        <a:rPr lang="en-GB" sz="1100" dirty="0">
                          <a:latin typeface="Tw Cen MT" panose="020B0602020104020603" pitchFamily="34" charset="0"/>
                        </a:rPr>
                        <a:t>Task 23 – How do floods happen?</a:t>
                      </a:r>
                    </a:p>
                  </a:txBody>
                  <a:tcP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hMerge="1">
                  <a:txBody>
                    <a:bodyPr/>
                    <a:lstStyle/>
                    <a:p>
                      <a:pPr algn="ctr"/>
                      <a:endParaRPr lang="en-GB" sz="1200" dirty="0">
                        <a:latin typeface="Tw Cen MT" panose="020B0602020104020603"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79313008"/>
                  </a:ext>
                </a:extLst>
              </a:tr>
            </a:tbl>
          </a:graphicData>
        </a:graphic>
      </p:graphicFrame>
      <p:pic>
        <p:nvPicPr>
          <p:cNvPr id="18" name="Picture 17" descr="A close up of a logo&#10;&#10;Description automatically generated">
            <a:hlinkClick r:id="rId3" action="ppaction://hlinksldjump"/>
            <a:extLst>
              <a:ext uri="{FF2B5EF4-FFF2-40B4-BE49-F238E27FC236}">
                <a16:creationId xmlns:a16="http://schemas.microsoft.com/office/drawing/2014/main" id="{18783C49-08EB-45E1-859B-81594D0B3F77}"/>
              </a:ext>
            </a:extLst>
          </p:cNvPr>
          <p:cNvPicPr>
            <a:picLocks noChangeAspect="1"/>
          </p:cNvPicPr>
          <p:nvPr/>
        </p:nvPicPr>
        <p:blipFill rotWithShape="1">
          <a:blip r:embed="rId4">
            <a:extLst>
              <a:ext uri="{28A0092B-C50C-407E-A947-70E740481C1C}">
                <a14:useLocalDpi xmlns:a14="http://schemas.microsoft.com/office/drawing/2010/main" val="0"/>
              </a:ext>
            </a:extLst>
          </a:blip>
          <a:srcRect b="19272"/>
          <a:stretch/>
        </p:blipFill>
        <p:spPr>
          <a:xfrm>
            <a:off x="2411489" y="2732502"/>
            <a:ext cx="640314" cy="516918"/>
          </a:xfrm>
          <a:prstGeom prst="rect">
            <a:avLst/>
          </a:prstGeom>
        </p:spPr>
      </p:pic>
      <p:pic>
        <p:nvPicPr>
          <p:cNvPr id="20" name="Picture 19" descr="A close up of a logo&#10;&#10;Description automatically generated">
            <a:hlinkClick r:id="rId5" action="ppaction://hlinksldjump"/>
            <a:extLst>
              <a:ext uri="{FF2B5EF4-FFF2-40B4-BE49-F238E27FC236}">
                <a16:creationId xmlns:a16="http://schemas.microsoft.com/office/drawing/2014/main" id="{74DD1CE7-29C6-4260-9D90-CD31E2696C6C}"/>
              </a:ext>
            </a:extLst>
          </p:cNvPr>
          <p:cNvPicPr>
            <a:picLocks noChangeAspect="1"/>
          </p:cNvPicPr>
          <p:nvPr/>
        </p:nvPicPr>
        <p:blipFill rotWithShape="1">
          <a:blip r:embed="rId6">
            <a:extLst>
              <a:ext uri="{28A0092B-C50C-407E-A947-70E740481C1C}">
                <a14:useLocalDpi xmlns:a14="http://schemas.microsoft.com/office/drawing/2010/main" val="0"/>
              </a:ext>
            </a:extLst>
          </a:blip>
          <a:srcRect t="1" b="13612"/>
          <a:stretch/>
        </p:blipFill>
        <p:spPr>
          <a:xfrm>
            <a:off x="4608613" y="1832426"/>
            <a:ext cx="610751" cy="527616"/>
          </a:xfrm>
          <a:prstGeom prst="rect">
            <a:avLst/>
          </a:prstGeom>
        </p:spPr>
      </p:pic>
      <p:pic>
        <p:nvPicPr>
          <p:cNvPr id="21" name="Picture 20" descr="A close up of a logo&#10;&#10;Description automatically generated">
            <a:hlinkClick r:id="rId7" action="ppaction://hlinksldjump"/>
            <a:extLst>
              <a:ext uri="{FF2B5EF4-FFF2-40B4-BE49-F238E27FC236}">
                <a16:creationId xmlns:a16="http://schemas.microsoft.com/office/drawing/2014/main" id="{B4CF7AC0-F626-424C-930B-AE2E06AC87A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26732" y="1898576"/>
            <a:ext cx="527615" cy="527615"/>
          </a:xfrm>
          <a:prstGeom prst="rect">
            <a:avLst/>
          </a:prstGeom>
        </p:spPr>
      </p:pic>
      <p:pic>
        <p:nvPicPr>
          <p:cNvPr id="30" name="Picture 29" descr="A close up of a logo&#10;&#10;Description automatically generated">
            <a:hlinkClick r:id="rId9" action="ppaction://hlinksldjump"/>
            <a:extLst>
              <a:ext uri="{FF2B5EF4-FFF2-40B4-BE49-F238E27FC236}">
                <a16:creationId xmlns:a16="http://schemas.microsoft.com/office/drawing/2014/main" id="{6A52F8BA-4ECC-4959-A302-A1F9B1CE690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0473" y="5420429"/>
            <a:ext cx="622662" cy="622662"/>
          </a:xfrm>
          <a:prstGeom prst="rect">
            <a:avLst/>
          </a:prstGeom>
        </p:spPr>
      </p:pic>
      <p:pic>
        <p:nvPicPr>
          <p:cNvPr id="33" name="Picture 32" descr="A close up of a logo&#10;&#10;Description automatically generated">
            <a:hlinkClick r:id="" action="ppaction://noaction"/>
            <a:extLst>
              <a:ext uri="{FF2B5EF4-FFF2-40B4-BE49-F238E27FC236}">
                <a16:creationId xmlns:a16="http://schemas.microsoft.com/office/drawing/2014/main" id="{F87068EB-CFCD-4033-A79F-5D327016770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0473" y="6340386"/>
            <a:ext cx="605728" cy="605728"/>
          </a:xfrm>
          <a:prstGeom prst="rect">
            <a:avLst/>
          </a:prstGeom>
        </p:spPr>
      </p:pic>
      <p:pic>
        <p:nvPicPr>
          <p:cNvPr id="34" name="Picture 33" descr="A close up of a logo&#10;&#10;Description automatically generated">
            <a:hlinkClick r:id="rId12" action="ppaction://hlinksldjump"/>
            <a:extLst>
              <a:ext uri="{FF2B5EF4-FFF2-40B4-BE49-F238E27FC236}">
                <a16:creationId xmlns:a16="http://schemas.microsoft.com/office/drawing/2014/main" id="{4B13D194-3E97-4A43-82DF-CACD9B9EF566}"/>
              </a:ext>
            </a:extLst>
          </p:cNvPr>
          <p:cNvPicPr>
            <a:picLocks noChangeAspect="1"/>
          </p:cNvPicPr>
          <p:nvPr/>
        </p:nvPicPr>
        <p:blipFill rotWithShape="1">
          <a:blip r:embed="rId13">
            <a:extLst>
              <a:ext uri="{28A0092B-C50C-407E-A947-70E740481C1C}">
                <a14:useLocalDpi xmlns:a14="http://schemas.microsoft.com/office/drawing/2010/main" val="0"/>
              </a:ext>
            </a:extLst>
          </a:blip>
          <a:srcRect b="19865"/>
          <a:stretch/>
        </p:blipFill>
        <p:spPr>
          <a:xfrm>
            <a:off x="2413498" y="5493017"/>
            <a:ext cx="647727" cy="519056"/>
          </a:xfrm>
          <a:prstGeom prst="rect">
            <a:avLst/>
          </a:prstGeom>
        </p:spPr>
      </p:pic>
      <p:sp>
        <p:nvSpPr>
          <p:cNvPr id="58" name="TextBox 57">
            <a:extLst>
              <a:ext uri="{FF2B5EF4-FFF2-40B4-BE49-F238E27FC236}">
                <a16:creationId xmlns:a16="http://schemas.microsoft.com/office/drawing/2014/main" id="{390D0C3A-6D8E-4050-9F56-31A46FF3DF59}"/>
              </a:ext>
            </a:extLst>
          </p:cNvPr>
          <p:cNvSpPr txBox="1"/>
          <p:nvPr/>
        </p:nvSpPr>
        <p:spPr>
          <a:xfrm>
            <a:off x="1141453" y="1897181"/>
            <a:ext cx="731290" cy="307777"/>
          </a:xfrm>
          <a:prstGeom prst="rect">
            <a:avLst/>
          </a:prstGeom>
          <a:noFill/>
        </p:spPr>
        <p:txBody>
          <a:bodyPr wrap="none" rtlCol="0">
            <a:spAutoFit/>
          </a:bodyPr>
          <a:lstStyle/>
          <a:p>
            <a:pPr algn="ctr"/>
            <a:r>
              <a:rPr lang="en-GB" sz="1400" dirty="0">
                <a:latin typeface="Tw Cen MT" panose="020B0602020104020603" pitchFamily="34" charset="0"/>
              </a:rPr>
              <a:t>45 mins</a:t>
            </a:r>
          </a:p>
        </p:txBody>
      </p:sp>
      <p:sp>
        <p:nvSpPr>
          <p:cNvPr id="59" name="TextBox 58">
            <a:extLst>
              <a:ext uri="{FF2B5EF4-FFF2-40B4-BE49-F238E27FC236}">
                <a16:creationId xmlns:a16="http://schemas.microsoft.com/office/drawing/2014/main" id="{7A6328A3-FBA0-45CC-B329-1FE13616C458}"/>
              </a:ext>
            </a:extLst>
          </p:cNvPr>
          <p:cNvSpPr txBox="1"/>
          <p:nvPr/>
        </p:nvSpPr>
        <p:spPr>
          <a:xfrm>
            <a:off x="3339740" y="1827485"/>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x2</a:t>
            </a:r>
          </a:p>
        </p:txBody>
      </p:sp>
      <p:sp>
        <p:nvSpPr>
          <p:cNvPr id="60" name="TextBox 59">
            <a:extLst>
              <a:ext uri="{FF2B5EF4-FFF2-40B4-BE49-F238E27FC236}">
                <a16:creationId xmlns:a16="http://schemas.microsoft.com/office/drawing/2014/main" id="{25CAEAA6-BCA5-4D3E-BBF1-F3E37FFB8D26}"/>
              </a:ext>
            </a:extLst>
          </p:cNvPr>
          <p:cNvSpPr txBox="1"/>
          <p:nvPr/>
        </p:nvSpPr>
        <p:spPr>
          <a:xfrm>
            <a:off x="5537274" y="1942345"/>
            <a:ext cx="731290" cy="307777"/>
          </a:xfrm>
          <a:prstGeom prst="rect">
            <a:avLst/>
          </a:prstGeom>
          <a:noFill/>
        </p:spPr>
        <p:txBody>
          <a:bodyPr wrap="none" rtlCol="0">
            <a:spAutoFit/>
          </a:bodyPr>
          <a:lstStyle/>
          <a:p>
            <a:pPr algn="ctr"/>
            <a:r>
              <a:rPr lang="en-GB" sz="1400" dirty="0">
                <a:latin typeface="Tw Cen MT" panose="020B0602020104020603" pitchFamily="34" charset="0"/>
              </a:rPr>
              <a:t>45 mins</a:t>
            </a:r>
          </a:p>
        </p:txBody>
      </p:sp>
      <p:sp>
        <p:nvSpPr>
          <p:cNvPr id="61" name="TextBox 60">
            <a:extLst>
              <a:ext uri="{FF2B5EF4-FFF2-40B4-BE49-F238E27FC236}">
                <a16:creationId xmlns:a16="http://schemas.microsoft.com/office/drawing/2014/main" id="{CE633521-67A9-4237-B022-8E0C317E0B69}"/>
              </a:ext>
            </a:extLst>
          </p:cNvPr>
          <p:cNvSpPr txBox="1"/>
          <p:nvPr/>
        </p:nvSpPr>
        <p:spPr>
          <a:xfrm>
            <a:off x="1125651" y="4555706"/>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x3</a:t>
            </a:r>
          </a:p>
        </p:txBody>
      </p:sp>
      <p:sp>
        <p:nvSpPr>
          <p:cNvPr id="62" name="TextBox 61">
            <a:extLst>
              <a:ext uri="{FF2B5EF4-FFF2-40B4-BE49-F238E27FC236}">
                <a16:creationId xmlns:a16="http://schemas.microsoft.com/office/drawing/2014/main" id="{935078DE-82FC-4E81-86C3-AADCC540D769}"/>
              </a:ext>
            </a:extLst>
          </p:cNvPr>
          <p:cNvSpPr txBox="1"/>
          <p:nvPr/>
        </p:nvSpPr>
        <p:spPr>
          <a:xfrm>
            <a:off x="5491202" y="2794077"/>
            <a:ext cx="731290" cy="307777"/>
          </a:xfrm>
          <a:prstGeom prst="rect">
            <a:avLst/>
          </a:prstGeom>
          <a:noFill/>
        </p:spPr>
        <p:txBody>
          <a:bodyPr wrap="none" rtlCol="0">
            <a:spAutoFit/>
          </a:bodyPr>
          <a:lstStyle/>
          <a:p>
            <a:pPr algn="ctr"/>
            <a:r>
              <a:rPr lang="en-GB" sz="1400" dirty="0">
                <a:latin typeface="Tw Cen MT" panose="020B0602020104020603" pitchFamily="34" charset="0"/>
              </a:rPr>
              <a:t>30 mins</a:t>
            </a:r>
          </a:p>
        </p:txBody>
      </p:sp>
      <p:sp>
        <p:nvSpPr>
          <p:cNvPr id="63" name="TextBox 62">
            <a:extLst>
              <a:ext uri="{FF2B5EF4-FFF2-40B4-BE49-F238E27FC236}">
                <a16:creationId xmlns:a16="http://schemas.microsoft.com/office/drawing/2014/main" id="{7CF72E43-C136-4BBE-8F2D-FB6B6117C7B5}"/>
              </a:ext>
            </a:extLst>
          </p:cNvPr>
          <p:cNvSpPr txBox="1"/>
          <p:nvPr/>
        </p:nvSpPr>
        <p:spPr>
          <a:xfrm>
            <a:off x="1125651" y="5449958"/>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x3</a:t>
            </a:r>
          </a:p>
        </p:txBody>
      </p:sp>
      <p:sp>
        <p:nvSpPr>
          <p:cNvPr id="64" name="TextBox 63">
            <a:extLst>
              <a:ext uri="{FF2B5EF4-FFF2-40B4-BE49-F238E27FC236}">
                <a16:creationId xmlns:a16="http://schemas.microsoft.com/office/drawing/2014/main" id="{82B6AAA7-11ED-4A3B-8313-DC9044FD1775}"/>
              </a:ext>
            </a:extLst>
          </p:cNvPr>
          <p:cNvSpPr txBox="1"/>
          <p:nvPr/>
        </p:nvSpPr>
        <p:spPr>
          <a:xfrm>
            <a:off x="3345937" y="5557679"/>
            <a:ext cx="731290" cy="307777"/>
          </a:xfrm>
          <a:prstGeom prst="rect">
            <a:avLst/>
          </a:prstGeom>
          <a:noFill/>
        </p:spPr>
        <p:txBody>
          <a:bodyPr wrap="none" rtlCol="0">
            <a:spAutoFit/>
          </a:bodyPr>
          <a:lstStyle/>
          <a:p>
            <a:pPr algn="ctr"/>
            <a:r>
              <a:rPr lang="en-GB" sz="1400" dirty="0">
                <a:latin typeface="Tw Cen MT" panose="020B0602020104020603" pitchFamily="34" charset="0"/>
              </a:rPr>
              <a:t>45 mins</a:t>
            </a:r>
          </a:p>
        </p:txBody>
      </p:sp>
      <p:sp>
        <p:nvSpPr>
          <p:cNvPr id="65" name="TextBox 64">
            <a:extLst>
              <a:ext uri="{FF2B5EF4-FFF2-40B4-BE49-F238E27FC236}">
                <a16:creationId xmlns:a16="http://schemas.microsoft.com/office/drawing/2014/main" id="{35D9DE20-6106-4281-87A3-B506BE28BF79}"/>
              </a:ext>
            </a:extLst>
          </p:cNvPr>
          <p:cNvSpPr txBox="1"/>
          <p:nvPr/>
        </p:nvSpPr>
        <p:spPr>
          <a:xfrm>
            <a:off x="1090341" y="3670779"/>
            <a:ext cx="731290" cy="307777"/>
          </a:xfrm>
          <a:prstGeom prst="rect">
            <a:avLst/>
          </a:prstGeom>
          <a:noFill/>
        </p:spPr>
        <p:txBody>
          <a:bodyPr wrap="none" rtlCol="0">
            <a:spAutoFit/>
          </a:bodyPr>
          <a:lstStyle/>
          <a:p>
            <a:pPr algn="ctr"/>
            <a:r>
              <a:rPr lang="en-GB" sz="1400" dirty="0">
                <a:latin typeface="Tw Cen MT" panose="020B0602020104020603" pitchFamily="34" charset="0"/>
              </a:rPr>
              <a:t>30 mins</a:t>
            </a:r>
          </a:p>
        </p:txBody>
      </p:sp>
      <p:sp>
        <p:nvSpPr>
          <p:cNvPr id="66" name="TextBox 65">
            <a:extLst>
              <a:ext uri="{FF2B5EF4-FFF2-40B4-BE49-F238E27FC236}">
                <a16:creationId xmlns:a16="http://schemas.microsoft.com/office/drawing/2014/main" id="{2FE137A9-5DB8-477F-921D-6E476CBDF594}"/>
              </a:ext>
            </a:extLst>
          </p:cNvPr>
          <p:cNvSpPr txBox="1"/>
          <p:nvPr/>
        </p:nvSpPr>
        <p:spPr>
          <a:xfrm>
            <a:off x="5537273" y="4612771"/>
            <a:ext cx="731290" cy="307777"/>
          </a:xfrm>
          <a:prstGeom prst="rect">
            <a:avLst/>
          </a:prstGeom>
          <a:noFill/>
        </p:spPr>
        <p:txBody>
          <a:bodyPr wrap="none" rtlCol="0">
            <a:spAutoFit/>
          </a:bodyPr>
          <a:lstStyle/>
          <a:p>
            <a:pPr algn="ctr"/>
            <a:r>
              <a:rPr lang="en-GB" sz="1400" dirty="0">
                <a:latin typeface="Tw Cen MT" panose="020B0602020104020603" pitchFamily="34" charset="0"/>
              </a:rPr>
              <a:t>30 mins</a:t>
            </a:r>
          </a:p>
        </p:txBody>
      </p:sp>
      <p:sp>
        <p:nvSpPr>
          <p:cNvPr id="67" name="TextBox 66">
            <a:extLst>
              <a:ext uri="{FF2B5EF4-FFF2-40B4-BE49-F238E27FC236}">
                <a16:creationId xmlns:a16="http://schemas.microsoft.com/office/drawing/2014/main" id="{3AD03461-D73B-4B44-AE92-072E9A4ADEC6}"/>
              </a:ext>
            </a:extLst>
          </p:cNvPr>
          <p:cNvSpPr txBox="1"/>
          <p:nvPr/>
        </p:nvSpPr>
        <p:spPr>
          <a:xfrm>
            <a:off x="1139735" y="7228293"/>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x3</a:t>
            </a:r>
          </a:p>
        </p:txBody>
      </p:sp>
      <p:sp>
        <p:nvSpPr>
          <p:cNvPr id="68" name="TextBox 67">
            <a:extLst>
              <a:ext uri="{FF2B5EF4-FFF2-40B4-BE49-F238E27FC236}">
                <a16:creationId xmlns:a16="http://schemas.microsoft.com/office/drawing/2014/main" id="{23EC299C-C7EE-44E7-88FF-86DBBA6EA8AD}"/>
              </a:ext>
            </a:extLst>
          </p:cNvPr>
          <p:cNvSpPr txBox="1"/>
          <p:nvPr/>
        </p:nvSpPr>
        <p:spPr>
          <a:xfrm>
            <a:off x="3419668" y="7303749"/>
            <a:ext cx="731290" cy="307777"/>
          </a:xfrm>
          <a:prstGeom prst="rect">
            <a:avLst/>
          </a:prstGeom>
          <a:noFill/>
        </p:spPr>
        <p:txBody>
          <a:bodyPr wrap="none" rtlCol="0">
            <a:spAutoFit/>
          </a:bodyPr>
          <a:lstStyle/>
          <a:p>
            <a:pPr algn="ctr"/>
            <a:r>
              <a:rPr lang="en-GB" sz="1400" dirty="0">
                <a:latin typeface="Tw Cen MT" panose="020B0602020104020603" pitchFamily="34" charset="0"/>
              </a:rPr>
              <a:t>30 mins</a:t>
            </a:r>
          </a:p>
        </p:txBody>
      </p:sp>
      <p:sp>
        <p:nvSpPr>
          <p:cNvPr id="69" name="TextBox 68">
            <a:extLst>
              <a:ext uri="{FF2B5EF4-FFF2-40B4-BE49-F238E27FC236}">
                <a16:creationId xmlns:a16="http://schemas.microsoft.com/office/drawing/2014/main" id="{7C4166C4-100C-40C0-BF1E-0E8847D89F31}"/>
              </a:ext>
            </a:extLst>
          </p:cNvPr>
          <p:cNvSpPr txBox="1"/>
          <p:nvPr/>
        </p:nvSpPr>
        <p:spPr>
          <a:xfrm>
            <a:off x="5460329" y="3611865"/>
            <a:ext cx="885179" cy="523220"/>
          </a:xfrm>
          <a:prstGeom prst="rect">
            <a:avLst/>
          </a:prstGeom>
          <a:noFill/>
        </p:spPr>
        <p:txBody>
          <a:bodyPr wrap="squar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x2</a:t>
            </a:r>
          </a:p>
        </p:txBody>
      </p:sp>
      <p:sp>
        <p:nvSpPr>
          <p:cNvPr id="70" name="TextBox 69">
            <a:extLst>
              <a:ext uri="{FF2B5EF4-FFF2-40B4-BE49-F238E27FC236}">
                <a16:creationId xmlns:a16="http://schemas.microsoft.com/office/drawing/2014/main" id="{AD2530B1-BB93-4196-96FC-C6D3CA8B4C5A}"/>
              </a:ext>
            </a:extLst>
          </p:cNvPr>
          <p:cNvSpPr txBox="1"/>
          <p:nvPr/>
        </p:nvSpPr>
        <p:spPr>
          <a:xfrm>
            <a:off x="5491202" y="5398234"/>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x3</a:t>
            </a:r>
          </a:p>
        </p:txBody>
      </p:sp>
      <p:sp>
        <p:nvSpPr>
          <p:cNvPr id="71" name="TextBox 70">
            <a:extLst>
              <a:ext uri="{FF2B5EF4-FFF2-40B4-BE49-F238E27FC236}">
                <a16:creationId xmlns:a16="http://schemas.microsoft.com/office/drawing/2014/main" id="{ACE82929-111A-4C2E-88BF-588993B69692}"/>
              </a:ext>
            </a:extLst>
          </p:cNvPr>
          <p:cNvSpPr txBox="1"/>
          <p:nvPr/>
        </p:nvSpPr>
        <p:spPr>
          <a:xfrm>
            <a:off x="3419668" y="6412958"/>
            <a:ext cx="731290" cy="307777"/>
          </a:xfrm>
          <a:prstGeom prst="rect">
            <a:avLst/>
          </a:prstGeom>
          <a:noFill/>
        </p:spPr>
        <p:txBody>
          <a:bodyPr wrap="none" rtlCol="0">
            <a:spAutoFit/>
          </a:bodyPr>
          <a:lstStyle/>
          <a:p>
            <a:pPr algn="ctr"/>
            <a:r>
              <a:rPr lang="en-GB" sz="1400" dirty="0">
                <a:latin typeface="Tw Cen MT" panose="020B0602020104020603" pitchFamily="34" charset="0"/>
              </a:rPr>
              <a:t>30 mins</a:t>
            </a:r>
          </a:p>
        </p:txBody>
      </p:sp>
      <p:sp>
        <p:nvSpPr>
          <p:cNvPr id="72" name="TextBox 71">
            <a:extLst>
              <a:ext uri="{FF2B5EF4-FFF2-40B4-BE49-F238E27FC236}">
                <a16:creationId xmlns:a16="http://schemas.microsoft.com/office/drawing/2014/main" id="{AB3E53BD-698F-4EE6-A73B-BFD37B1321CC}"/>
              </a:ext>
            </a:extLst>
          </p:cNvPr>
          <p:cNvSpPr txBox="1"/>
          <p:nvPr/>
        </p:nvSpPr>
        <p:spPr>
          <a:xfrm>
            <a:off x="3317616" y="3752741"/>
            <a:ext cx="731290" cy="307777"/>
          </a:xfrm>
          <a:prstGeom prst="rect">
            <a:avLst/>
          </a:prstGeom>
          <a:noFill/>
        </p:spPr>
        <p:txBody>
          <a:bodyPr wrap="none" rtlCol="0">
            <a:spAutoFit/>
          </a:bodyPr>
          <a:lstStyle/>
          <a:p>
            <a:pPr algn="ctr"/>
            <a:r>
              <a:rPr lang="en-GB" sz="1400" dirty="0">
                <a:latin typeface="Tw Cen MT" panose="020B0602020104020603" pitchFamily="34" charset="0"/>
              </a:rPr>
              <a:t>45 mins</a:t>
            </a:r>
          </a:p>
        </p:txBody>
      </p:sp>
      <p:sp>
        <p:nvSpPr>
          <p:cNvPr id="73" name="TextBox 72">
            <a:extLst>
              <a:ext uri="{FF2B5EF4-FFF2-40B4-BE49-F238E27FC236}">
                <a16:creationId xmlns:a16="http://schemas.microsoft.com/office/drawing/2014/main" id="{98E96061-4CF3-4314-A331-F243BCC9F92E}"/>
              </a:ext>
            </a:extLst>
          </p:cNvPr>
          <p:cNvSpPr txBox="1"/>
          <p:nvPr/>
        </p:nvSpPr>
        <p:spPr>
          <a:xfrm>
            <a:off x="1108318" y="6412271"/>
            <a:ext cx="731290" cy="307777"/>
          </a:xfrm>
          <a:prstGeom prst="rect">
            <a:avLst/>
          </a:prstGeom>
          <a:noFill/>
        </p:spPr>
        <p:txBody>
          <a:bodyPr wrap="none" rtlCol="0">
            <a:spAutoFit/>
          </a:bodyPr>
          <a:lstStyle/>
          <a:p>
            <a:pPr algn="ctr"/>
            <a:r>
              <a:rPr lang="en-GB" sz="1400" dirty="0">
                <a:latin typeface="Tw Cen MT" panose="020B0602020104020603" pitchFamily="34" charset="0"/>
              </a:rPr>
              <a:t>30 mins</a:t>
            </a:r>
          </a:p>
        </p:txBody>
      </p:sp>
      <p:sp>
        <p:nvSpPr>
          <p:cNvPr id="74" name="TextBox 73">
            <a:extLst>
              <a:ext uri="{FF2B5EF4-FFF2-40B4-BE49-F238E27FC236}">
                <a16:creationId xmlns:a16="http://schemas.microsoft.com/office/drawing/2014/main" id="{3CB511BD-A5B0-4ED9-92A4-113B0E2AB432}"/>
              </a:ext>
            </a:extLst>
          </p:cNvPr>
          <p:cNvSpPr txBox="1"/>
          <p:nvPr/>
        </p:nvSpPr>
        <p:spPr>
          <a:xfrm>
            <a:off x="1090341" y="2783980"/>
            <a:ext cx="731290" cy="307777"/>
          </a:xfrm>
          <a:prstGeom prst="rect">
            <a:avLst/>
          </a:prstGeom>
          <a:noFill/>
        </p:spPr>
        <p:txBody>
          <a:bodyPr wrap="none" rtlCol="0">
            <a:spAutoFit/>
          </a:bodyPr>
          <a:lstStyle/>
          <a:p>
            <a:pPr algn="ctr"/>
            <a:r>
              <a:rPr lang="en-GB" sz="1400" dirty="0">
                <a:latin typeface="Tw Cen MT" panose="020B0602020104020603" pitchFamily="34" charset="0"/>
              </a:rPr>
              <a:t>30 mins</a:t>
            </a:r>
          </a:p>
        </p:txBody>
      </p:sp>
      <p:sp>
        <p:nvSpPr>
          <p:cNvPr id="75" name="TextBox 74">
            <a:extLst>
              <a:ext uri="{FF2B5EF4-FFF2-40B4-BE49-F238E27FC236}">
                <a16:creationId xmlns:a16="http://schemas.microsoft.com/office/drawing/2014/main" id="{49C4BE33-2459-4186-B092-E76198481B2D}"/>
              </a:ext>
            </a:extLst>
          </p:cNvPr>
          <p:cNvSpPr txBox="1"/>
          <p:nvPr/>
        </p:nvSpPr>
        <p:spPr>
          <a:xfrm>
            <a:off x="3339740" y="4546751"/>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x2</a:t>
            </a:r>
          </a:p>
        </p:txBody>
      </p:sp>
      <p:sp>
        <p:nvSpPr>
          <p:cNvPr id="76" name="TextBox 75">
            <a:extLst>
              <a:ext uri="{FF2B5EF4-FFF2-40B4-BE49-F238E27FC236}">
                <a16:creationId xmlns:a16="http://schemas.microsoft.com/office/drawing/2014/main" id="{BDA89E70-8909-4CEA-A144-6EAC01134485}"/>
              </a:ext>
            </a:extLst>
          </p:cNvPr>
          <p:cNvSpPr txBox="1"/>
          <p:nvPr/>
        </p:nvSpPr>
        <p:spPr>
          <a:xfrm>
            <a:off x="3343189" y="2732859"/>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x2</a:t>
            </a:r>
          </a:p>
        </p:txBody>
      </p:sp>
      <p:sp>
        <p:nvSpPr>
          <p:cNvPr id="77" name="TextBox 76">
            <a:extLst>
              <a:ext uri="{FF2B5EF4-FFF2-40B4-BE49-F238E27FC236}">
                <a16:creationId xmlns:a16="http://schemas.microsoft.com/office/drawing/2014/main" id="{96FD8D11-F24A-4FF3-AC28-434D0E2719EC}"/>
              </a:ext>
            </a:extLst>
          </p:cNvPr>
          <p:cNvSpPr txBox="1"/>
          <p:nvPr/>
        </p:nvSpPr>
        <p:spPr>
          <a:xfrm>
            <a:off x="5537273" y="6394727"/>
            <a:ext cx="731290" cy="307777"/>
          </a:xfrm>
          <a:prstGeom prst="rect">
            <a:avLst/>
          </a:prstGeom>
          <a:noFill/>
        </p:spPr>
        <p:txBody>
          <a:bodyPr wrap="none" rtlCol="0">
            <a:spAutoFit/>
          </a:bodyPr>
          <a:lstStyle/>
          <a:p>
            <a:pPr algn="ctr"/>
            <a:r>
              <a:rPr lang="en-GB" sz="1400" dirty="0">
                <a:latin typeface="Tw Cen MT" panose="020B0602020104020603" pitchFamily="34" charset="0"/>
              </a:rPr>
              <a:t>45 mins</a:t>
            </a:r>
          </a:p>
        </p:txBody>
      </p:sp>
      <p:sp>
        <p:nvSpPr>
          <p:cNvPr id="78" name="TextBox 77">
            <a:extLst>
              <a:ext uri="{FF2B5EF4-FFF2-40B4-BE49-F238E27FC236}">
                <a16:creationId xmlns:a16="http://schemas.microsoft.com/office/drawing/2014/main" id="{019E8BEF-5DAD-4E07-88DB-7422ACA5A9FE}"/>
              </a:ext>
            </a:extLst>
          </p:cNvPr>
          <p:cNvSpPr txBox="1"/>
          <p:nvPr/>
        </p:nvSpPr>
        <p:spPr>
          <a:xfrm>
            <a:off x="5537273" y="7220613"/>
            <a:ext cx="731290" cy="523220"/>
          </a:xfrm>
          <a:prstGeom prst="rect">
            <a:avLst/>
          </a:prstGeom>
          <a:noFill/>
        </p:spPr>
        <p:txBody>
          <a:bodyPr wrap="none" rtlCol="0">
            <a:spAutoFit/>
          </a:bodyPr>
          <a:lstStyle/>
          <a:p>
            <a:pPr algn="ctr"/>
            <a:r>
              <a:rPr lang="en-GB" sz="1400" dirty="0">
                <a:latin typeface="Tw Cen MT" panose="020B0602020104020603" pitchFamily="34" charset="0"/>
              </a:rPr>
              <a:t>45 mins</a:t>
            </a:r>
          </a:p>
          <a:p>
            <a:pPr algn="ctr"/>
            <a:r>
              <a:rPr lang="en-GB" sz="1400" dirty="0">
                <a:latin typeface="Tw Cen MT" panose="020B0602020104020603" pitchFamily="34" charset="0"/>
              </a:rPr>
              <a:t>x2</a:t>
            </a:r>
          </a:p>
        </p:txBody>
      </p:sp>
      <p:pic>
        <p:nvPicPr>
          <p:cNvPr id="46" name="Picture 45" descr="A close up of a logo&#10;&#10;Description automatically generated">
            <a:hlinkClick r:id="rId14" action="ppaction://hlinksldjump"/>
            <a:extLst>
              <a:ext uri="{FF2B5EF4-FFF2-40B4-BE49-F238E27FC236}">
                <a16:creationId xmlns:a16="http://schemas.microsoft.com/office/drawing/2014/main" id="{29D46D27-69FC-45A6-9E2E-60D78B7F158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85571" y="3654722"/>
            <a:ext cx="570592" cy="570592"/>
          </a:xfrm>
          <a:prstGeom prst="rect">
            <a:avLst/>
          </a:prstGeom>
        </p:spPr>
      </p:pic>
      <p:pic>
        <p:nvPicPr>
          <p:cNvPr id="47" name="Picture 46" descr="A close up of a logo&#10;&#10;Description automatically generated">
            <a:hlinkClick r:id="rId16" action="ppaction://hlinksldjump"/>
            <a:extLst>
              <a:ext uri="{FF2B5EF4-FFF2-40B4-BE49-F238E27FC236}">
                <a16:creationId xmlns:a16="http://schemas.microsoft.com/office/drawing/2014/main" id="{E0E07C28-3E45-446C-97A7-FD7F95376198}"/>
              </a:ext>
            </a:extLst>
          </p:cNvPr>
          <p:cNvPicPr>
            <a:picLocks noChangeAspect="1"/>
          </p:cNvPicPr>
          <p:nvPr/>
        </p:nvPicPr>
        <p:blipFill rotWithShape="1">
          <a:blip r:embed="rId13">
            <a:extLst>
              <a:ext uri="{28A0092B-C50C-407E-A947-70E740481C1C}">
                <a14:useLocalDpi xmlns:a14="http://schemas.microsoft.com/office/drawing/2010/main" val="0"/>
              </a:ext>
            </a:extLst>
          </a:blip>
          <a:srcRect b="18543"/>
          <a:stretch/>
        </p:blipFill>
        <p:spPr>
          <a:xfrm>
            <a:off x="2411511" y="3642822"/>
            <a:ext cx="647727" cy="527616"/>
          </a:xfrm>
          <a:prstGeom prst="rect">
            <a:avLst/>
          </a:prstGeom>
        </p:spPr>
      </p:pic>
      <p:pic>
        <p:nvPicPr>
          <p:cNvPr id="3" name="Picture 2" descr="A close up of a logo&#10;&#10;Description automatically generated">
            <a:hlinkClick r:id="" action="ppaction://noaction"/>
            <a:extLst>
              <a:ext uri="{FF2B5EF4-FFF2-40B4-BE49-F238E27FC236}">
                <a16:creationId xmlns:a16="http://schemas.microsoft.com/office/drawing/2014/main" id="{99772C18-EE49-47E0-8909-C62AFBB19770}"/>
              </a:ext>
            </a:extLst>
          </p:cNvPr>
          <p:cNvPicPr>
            <a:picLocks noChangeAspect="1"/>
          </p:cNvPicPr>
          <p:nvPr/>
        </p:nvPicPr>
        <p:blipFill rotWithShape="1">
          <a:blip r:embed="rId17">
            <a:extLst>
              <a:ext uri="{28A0092B-C50C-407E-A947-70E740481C1C}">
                <a14:useLocalDpi xmlns:a14="http://schemas.microsoft.com/office/drawing/2010/main" val="0"/>
              </a:ext>
            </a:extLst>
          </a:blip>
          <a:srcRect l="7207" t="3838" r="7387" b="13080"/>
          <a:stretch/>
        </p:blipFill>
        <p:spPr>
          <a:xfrm>
            <a:off x="334098" y="8376596"/>
            <a:ext cx="622662" cy="605728"/>
          </a:xfrm>
          <a:prstGeom prst="rect">
            <a:avLst/>
          </a:prstGeom>
        </p:spPr>
      </p:pic>
      <p:pic>
        <p:nvPicPr>
          <p:cNvPr id="54" name="Picture 53" descr="A close up of a logo&#10;&#10;Description automatically generated">
            <a:hlinkClick r:id="" action="ppaction://noaction"/>
            <a:extLst>
              <a:ext uri="{FF2B5EF4-FFF2-40B4-BE49-F238E27FC236}">
                <a16:creationId xmlns:a16="http://schemas.microsoft.com/office/drawing/2014/main" id="{0B7B5E41-33D8-4C01-9A4F-79F0C494062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90341" y="8406893"/>
            <a:ext cx="622661" cy="622661"/>
          </a:xfrm>
          <a:prstGeom prst="rect">
            <a:avLst/>
          </a:prstGeom>
        </p:spPr>
      </p:pic>
      <p:pic>
        <p:nvPicPr>
          <p:cNvPr id="55" name="Picture 54" descr="A close up of a logo&#10;&#10;Description automatically generated">
            <a:hlinkClick r:id="" action="ppaction://noaction"/>
            <a:extLst>
              <a:ext uri="{FF2B5EF4-FFF2-40B4-BE49-F238E27FC236}">
                <a16:creationId xmlns:a16="http://schemas.microsoft.com/office/drawing/2014/main" id="{A896E497-8D8D-4665-980F-5247F7DE06B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515356" y="8424007"/>
            <a:ext cx="553988" cy="553988"/>
          </a:xfrm>
          <a:prstGeom prst="rect">
            <a:avLst/>
          </a:prstGeom>
        </p:spPr>
      </p:pic>
      <p:pic>
        <p:nvPicPr>
          <p:cNvPr id="5" name="Picture 4" descr="A close up of a logo&#10;&#10;Description automatically generated">
            <a:hlinkClick r:id="" action="ppaction://noaction"/>
            <a:extLst>
              <a:ext uri="{FF2B5EF4-FFF2-40B4-BE49-F238E27FC236}">
                <a16:creationId xmlns:a16="http://schemas.microsoft.com/office/drawing/2014/main" id="{07E11CB5-80D3-4395-907D-069C37C5FD68}"/>
              </a:ext>
            </a:extLst>
          </p:cNvPr>
          <p:cNvPicPr>
            <a:picLocks noChangeAspect="1"/>
          </p:cNvPicPr>
          <p:nvPr/>
        </p:nvPicPr>
        <p:blipFill rotWithShape="1">
          <a:blip r:embed="rId18">
            <a:extLst>
              <a:ext uri="{28A0092B-C50C-407E-A947-70E740481C1C}">
                <a14:useLocalDpi xmlns:a14="http://schemas.microsoft.com/office/drawing/2010/main" val="0"/>
              </a:ext>
            </a:extLst>
          </a:blip>
          <a:srcRect l="4031" t="7286" r="4031" b="20426"/>
          <a:stretch/>
        </p:blipFill>
        <p:spPr>
          <a:xfrm>
            <a:off x="3524270" y="8329785"/>
            <a:ext cx="889464" cy="699349"/>
          </a:xfrm>
          <a:prstGeom prst="rect">
            <a:avLst/>
          </a:prstGeom>
        </p:spPr>
      </p:pic>
      <p:pic>
        <p:nvPicPr>
          <p:cNvPr id="56" name="Picture 55" descr="A close up of a logo&#10;&#10;Description automatically generated">
            <a:hlinkClick r:id="" action="ppaction://noaction"/>
            <a:extLst>
              <a:ext uri="{FF2B5EF4-FFF2-40B4-BE49-F238E27FC236}">
                <a16:creationId xmlns:a16="http://schemas.microsoft.com/office/drawing/2014/main" id="{A41C491E-7F09-4255-B451-D17A41F5A79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9728" y="7197827"/>
            <a:ext cx="622662" cy="622662"/>
          </a:xfrm>
          <a:prstGeom prst="rect">
            <a:avLst/>
          </a:prstGeom>
        </p:spPr>
      </p:pic>
      <p:pic>
        <p:nvPicPr>
          <p:cNvPr id="57" name="Picture 56" descr="A close up of a logo&#10;&#10;Description automatically generated">
            <a:hlinkClick r:id="rId19" action="ppaction://hlinksldjump"/>
            <a:extLst>
              <a:ext uri="{FF2B5EF4-FFF2-40B4-BE49-F238E27FC236}">
                <a16:creationId xmlns:a16="http://schemas.microsoft.com/office/drawing/2014/main" id="{1FCCC695-8F41-4E76-B6FC-7C22644454C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8637" y="4507323"/>
            <a:ext cx="622662" cy="622662"/>
          </a:xfrm>
          <a:prstGeom prst="rect">
            <a:avLst/>
          </a:prstGeom>
        </p:spPr>
      </p:pic>
      <p:pic>
        <p:nvPicPr>
          <p:cNvPr id="79" name="Picture 78" descr="A close up of a logo&#10;&#10;Description automatically generated">
            <a:hlinkClick r:id="rId20" action="ppaction://hlinksldjump"/>
            <a:extLst>
              <a:ext uri="{FF2B5EF4-FFF2-40B4-BE49-F238E27FC236}">
                <a16:creationId xmlns:a16="http://schemas.microsoft.com/office/drawing/2014/main" id="{AD644CEF-B855-4B6A-8936-F337754EE2B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4291" y="2741928"/>
            <a:ext cx="605728" cy="605728"/>
          </a:xfrm>
          <a:prstGeom prst="rect">
            <a:avLst/>
          </a:prstGeom>
        </p:spPr>
      </p:pic>
      <p:pic>
        <p:nvPicPr>
          <p:cNvPr id="80" name="Picture 79" descr="A close up of a logo&#10;&#10;Description automatically generated">
            <a:hlinkClick r:id="rId21" action="ppaction://hlinksldjump"/>
            <a:extLst>
              <a:ext uri="{FF2B5EF4-FFF2-40B4-BE49-F238E27FC236}">
                <a16:creationId xmlns:a16="http://schemas.microsoft.com/office/drawing/2014/main" id="{FFE23065-2E85-45CB-8285-BCCE54A90797}"/>
              </a:ext>
            </a:extLst>
          </p:cNvPr>
          <p:cNvPicPr>
            <a:picLocks noChangeAspect="1"/>
          </p:cNvPicPr>
          <p:nvPr/>
        </p:nvPicPr>
        <p:blipFill rotWithShape="1">
          <a:blip r:embed="rId13">
            <a:extLst>
              <a:ext uri="{28A0092B-C50C-407E-A947-70E740481C1C}">
                <a14:useLocalDpi xmlns:a14="http://schemas.microsoft.com/office/drawing/2010/main" val="0"/>
              </a:ext>
            </a:extLst>
          </a:blip>
          <a:srcRect b="18543"/>
          <a:stretch/>
        </p:blipFill>
        <p:spPr>
          <a:xfrm>
            <a:off x="179198" y="1823089"/>
            <a:ext cx="647727" cy="527616"/>
          </a:xfrm>
          <a:prstGeom prst="rect">
            <a:avLst/>
          </a:prstGeom>
        </p:spPr>
      </p:pic>
      <p:pic>
        <p:nvPicPr>
          <p:cNvPr id="81" name="Picture 80" descr="A close up of a logo&#10;&#10;Description automatically generated">
            <a:hlinkClick r:id="rId22" action="ppaction://hlinksldjump"/>
            <a:extLst>
              <a:ext uri="{FF2B5EF4-FFF2-40B4-BE49-F238E27FC236}">
                <a16:creationId xmlns:a16="http://schemas.microsoft.com/office/drawing/2014/main" id="{40414A86-12F7-4EF7-9708-4B05DCD041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39412" y="3671132"/>
            <a:ext cx="527615" cy="527615"/>
          </a:xfrm>
          <a:prstGeom prst="rect">
            <a:avLst/>
          </a:prstGeom>
        </p:spPr>
      </p:pic>
      <p:pic>
        <p:nvPicPr>
          <p:cNvPr id="82" name="Picture 81" descr="A close up of a logo&#10;&#10;Description automatically generated">
            <a:hlinkClick r:id="rId23" action="ppaction://hlinksldjump"/>
            <a:extLst>
              <a:ext uri="{FF2B5EF4-FFF2-40B4-BE49-F238E27FC236}">
                <a16:creationId xmlns:a16="http://schemas.microsoft.com/office/drawing/2014/main" id="{C1D25DB2-BD74-409C-BFEC-E420D70E537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11489" y="4572000"/>
            <a:ext cx="527615" cy="527615"/>
          </a:xfrm>
          <a:prstGeom prst="rect">
            <a:avLst/>
          </a:prstGeom>
        </p:spPr>
      </p:pic>
      <p:pic>
        <p:nvPicPr>
          <p:cNvPr id="83" name="Picture 82" descr="A close up of a logo&#10;&#10;Description automatically generated">
            <a:hlinkClick r:id="" action="ppaction://noaction"/>
            <a:extLst>
              <a:ext uri="{FF2B5EF4-FFF2-40B4-BE49-F238E27FC236}">
                <a16:creationId xmlns:a16="http://schemas.microsoft.com/office/drawing/2014/main" id="{0EB3BE49-FD32-41C1-9FAB-EC6A899763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29346" y="7269138"/>
            <a:ext cx="527615" cy="527615"/>
          </a:xfrm>
          <a:prstGeom prst="rect">
            <a:avLst/>
          </a:prstGeom>
        </p:spPr>
      </p:pic>
      <p:pic>
        <p:nvPicPr>
          <p:cNvPr id="84" name="Picture 83" descr="A close up of a logo&#10;&#10;Description automatically generated">
            <a:hlinkClick r:id="rId24" action="ppaction://hlinksldjump"/>
            <a:extLst>
              <a:ext uri="{FF2B5EF4-FFF2-40B4-BE49-F238E27FC236}">
                <a16:creationId xmlns:a16="http://schemas.microsoft.com/office/drawing/2014/main" id="{48C0C49C-571D-425F-980F-1F06C8AB7FD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00355" y="4539684"/>
            <a:ext cx="605728" cy="605728"/>
          </a:xfrm>
          <a:prstGeom prst="rect">
            <a:avLst/>
          </a:prstGeom>
        </p:spPr>
      </p:pic>
      <p:pic>
        <p:nvPicPr>
          <p:cNvPr id="85" name="Picture 84" descr="A close up of a logo&#10;&#10;Description automatically generated">
            <a:hlinkClick r:id="rId25" action="ppaction://hlinksldjump"/>
            <a:extLst>
              <a:ext uri="{FF2B5EF4-FFF2-40B4-BE49-F238E27FC236}">
                <a16:creationId xmlns:a16="http://schemas.microsoft.com/office/drawing/2014/main" id="{A66282E3-524F-419F-924D-CBDDD084C29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08613" y="5400237"/>
            <a:ext cx="622662" cy="622662"/>
          </a:xfrm>
          <a:prstGeom prst="rect">
            <a:avLst/>
          </a:prstGeom>
        </p:spPr>
      </p:pic>
      <p:pic>
        <p:nvPicPr>
          <p:cNvPr id="86" name="Picture 85" descr="A close up of a logo&#10;&#10;Description automatically generated">
            <a:hlinkClick r:id="" action="ppaction://noaction"/>
            <a:extLst>
              <a:ext uri="{FF2B5EF4-FFF2-40B4-BE49-F238E27FC236}">
                <a16:creationId xmlns:a16="http://schemas.microsoft.com/office/drawing/2014/main" id="{CA3B1264-6D0B-4155-B1C6-9D4C04DED9CE}"/>
              </a:ext>
            </a:extLst>
          </p:cNvPr>
          <p:cNvPicPr>
            <a:picLocks noChangeAspect="1"/>
          </p:cNvPicPr>
          <p:nvPr/>
        </p:nvPicPr>
        <p:blipFill rotWithShape="1">
          <a:blip r:embed="rId4">
            <a:extLst>
              <a:ext uri="{28A0092B-C50C-407E-A947-70E740481C1C}">
                <a14:useLocalDpi xmlns:a14="http://schemas.microsoft.com/office/drawing/2010/main" val="0"/>
              </a:ext>
            </a:extLst>
          </a:blip>
          <a:srcRect b="19272"/>
          <a:stretch/>
        </p:blipFill>
        <p:spPr>
          <a:xfrm>
            <a:off x="4577582" y="6322275"/>
            <a:ext cx="640314" cy="516918"/>
          </a:xfrm>
          <a:prstGeom prst="rect">
            <a:avLst/>
          </a:prstGeom>
        </p:spPr>
      </p:pic>
      <p:pic>
        <p:nvPicPr>
          <p:cNvPr id="87" name="Picture 86" descr="A close up of a logo&#10;&#10;Description automatically generated">
            <a:hlinkClick r:id="rId26" action="ppaction://hlinksldjump"/>
            <a:extLst>
              <a:ext uri="{FF2B5EF4-FFF2-40B4-BE49-F238E27FC236}">
                <a16:creationId xmlns:a16="http://schemas.microsoft.com/office/drawing/2014/main" id="{D261E3DC-5BE0-49FB-88CD-841AA5DADC9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648740" y="2730291"/>
            <a:ext cx="570592" cy="570592"/>
          </a:xfrm>
          <a:prstGeom prst="rect">
            <a:avLst/>
          </a:prstGeom>
        </p:spPr>
      </p:pic>
      <p:pic>
        <p:nvPicPr>
          <p:cNvPr id="88" name="Picture 87" descr="A close up of a logo&#10;&#10;Description automatically generated">
            <a:hlinkClick r:id="" action="ppaction://noaction"/>
            <a:extLst>
              <a:ext uri="{FF2B5EF4-FFF2-40B4-BE49-F238E27FC236}">
                <a16:creationId xmlns:a16="http://schemas.microsoft.com/office/drawing/2014/main" id="{4B0BDB67-70B1-4A88-9FA5-D62AB5319F8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01595" y="6357411"/>
            <a:ext cx="570592" cy="570592"/>
          </a:xfrm>
          <a:prstGeom prst="rect">
            <a:avLst/>
          </a:prstGeom>
        </p:spPr>
      </p:pic>
      <p:pic>
        <p:nvPicPr>
          <p:cNvPr id="89" name="Picture 88" descr="A close up of a logo&#10;&#10;Description automatically generated">
            <a:hlinkClick r:id="" action="ppaction://noaction"/>
            <a:extLst>
              <a:ext uri="{FF2B5EF4-FFF2-40B4-BE49-F238E27FC236}">
                <a16:creationId xmlns:a16="http://schemas.microsoft.com/office/drawing/2014/main" id="{018241CE-CF92-4ED6-906B-7D147997BDC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46350" y="7269138"/>
            <a:ext cx="570592" cy="570592"/>
          </a:xfrm>
          <a:prstGeom prst="rect">
            <a:avLst/>
          </a:prstGeom>
        </p:spPr>
      </p:pic>
      <p:sp>
        <p:nvSpPr>
          <p:cNvPr id="90" name="TextBox 89">
            <a:extLst>
              <a:ext uri="{FF2B5EF4-FFF2-40B4-BE49-F238E27FC236}">
                <a16:creationId xmlns:a16="http://schemas.microsoft.com/office/drawing/2014/main" id="{EA95F399-5B1F-4E6A-9033-576A49628010}"/>
              </a:ext>
            </a:extLst>
          </p:cNvPr>
          <p:cNvSpPr txBox="1"/>
          <p:nvPr/>
        </p:nvSpPr>
        <p:spPr>
          <a:xfrm>
            <a:off x="1957501" y="8469066"/>
            <a:ext cx="970138" cy="307777"/>
          </a:xfrm>
          <a:prstGeom prst="rect">
            <a:avLst/>
          </a:prstGeom>
          <a:noFill/>
        </p:spPr>
        <p:txBody>
          <a:bodyPr wrap="none" rtlCol="0">
            <a:spAutoFit/>
          </a:bodyPr>
          <a:lstStyle/>
          <a:p>
            <a:pPr algn="ctr"/>
            <a:r>
              <a:rPr lang="en-GB" sz="1400" dirty="0">
                <a:latin typeface="Tw Cen MT" panose="020B0602020104020603" pitchFamily="34" charset="0"/>
              </a:rPr>
              <a:t>45 mins x2</a:t>
            </a:r>
          </a:p>
        </p:txBody>
      </p:sp>
      <p:sp>
        <p:nvSpPr>
          <p:cNvPr id="91" name="TextBox 90">
            <a:extLst>
              <a:ext uri="{FF2B5EF4-FFF2-40B4-BE49-F238E27FC236}">
                <a16:creationId xmlns:a16="http://schemas.microsoft.com/office/drawing/2014/main" id="{A1466240-5738-4F85-BDC9-E86CF83D0BA0}"/>
              </a:ext>
            </a:extLst>
          </p:cNvPr>
          <p:cNvSpPr txBox="1"/>
          <p:nvPr/>
        </p:nvSpPr>
        <p:spPr>
          <a:xfrm>
            <a:off x="5299507" y="8469065"/>
            <a:ext cx="970138" cy="307777"/>
          </a:xfrm>
          <a:prstGeom prst="rect">
            <a:avLst/>
          </a:prstGeom>
          <a:noFill/>
        </p:spPr>
        <p:txBody>
          <a:bodyPr wrap="none" rtlCol="0">
            <a:spAutoFit/>
          </a:bodyPr>
          <a:lstStyle/>
          <a:p>
            <a:pPr algn="ctr"/>
            <a:r>
              <a:rPr lang="en-GB" sz="1400" dirty="0">
                <a:latin typeface="Tw Cen MT" panose="020B0602020104020603" pitchFamily="34" charset="0"/>
              </a:rPr>
              <a:t>45 mins x2</a:t>
            </a:r>
          </a:p>
        </p:txBody>
      </p:sp>
    </p:spTree>
    <p:extLst>
      <p:ext uri="{BB962C8B-B14F-4D97-AF65-F5344CB8AC3E}">
        <p14:creationId xmlns:p14="http://schemas.microsoft.com/office/powerpoint/2010/main" val="3122944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60293" cy="2677656"/>
          </a:xfrm>
          <a:prstGeom prst="rect">
            <a:avLst/>
          </a:prstGeom>
          <a:ln>
            <a:solidFill>
              <a:schemeClr val="tx1"/>
            </a:solidFill>
          </a:ln>
        </p:spPr>
        <p:txBody>
          <a:bodyPr wrap="square">
            <a:spAutoFit/>
          </a:bodyPr>
          <a:lstStyle/>
          <a:p>
            <a:r>
              <a:rPr lang="en-GB" sz="1400" b="1" dirty="0">
                <a:latin typeface="Tw Cen MT" panose="020B0602020104020603" pitchFamily="34" charset="0"/>
              </a:rPr>
              <a:t>TASK 5 – Coasts Quizzes: </a:t>
            </a:r>
            <a:r>
              <a:rPr lang="en-GB" sz="1400" dirty="0">
                <a:latin typeface="Tw Cen MT" panose="020B0602020104020603" pitchFamily="34" charset="0"/>
              </a:rPr>
              <a:t>Click on the icons below. Each of them is a link to an online quiz about Coastal Landscapes. Complete the quizzes by:</a:t>
            </a:r>
          </a:p>
          <a:p>
            <a:endParaRPr lang="en-GB" sz="1400" b="1" dirty="0">
              <a:latin typeface="Tw Cen MT" panose="020B0602020104020603" pitchFamily="34" charset="0"/>
            </a:endParaRPr>
          </a:p>
          <a:p>
            <a:pPr marL="285750" indent="-285750">
              <a:buFontTx/>
              <a:buChar char="-"/>
            </a:pPr>
            <a:r>
              <a:rPr lang="en-GB" sz="1400" dirty="0">
                <a:latin typeface="Tw Cen MT" panose="020B0602020104020603" pitchFamily="34" charset="0"/>
              </a:rPr>
              <a:t>Answering the multi-choice questions</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If you get an answer right, make a note of the question, and the correct answer</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If you get any wrong, repeat the quiz until you score full marks. This means when you’re finished you should have a note of each question and the each correct answer!</a:t>
            </a:r>
          </a:p>
          <a:p>
            <a:pPr marL="285750" indent="-285750">
              <a:buFontTx/>
              <a:buChar char="-"/>
            </a:pPr>
            <a:endParaRPr lang="en-GB" sz="1400" dirty="0">
              <a:latin typeface="Tw Cen MT" panose="020B0602020104020603" pitchFamily="34" charset="0"/>
            </a:endParaRPr>
          </a:p>
          <a:p>
            <a:pPr marL="285750" indent="-285750">
              <a:buFontTx/>
              <a:buChar char="-"/>
            </a:pPr>
            <a:r>
              <a:rPr lang="en-GB" sz="1400" dirty="0">
                <a:latin typeface="Tw Cen MT" panose="020B0602020104020603" pitchFamily="34" charset="0"/>
              </a:rPr>
              <a:t>You need to hand in your notes of the questions and the correct answer, and a screenshot of you score of 10/10</a:t>
            </a: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6" name="Picture 5" descr="A close up of a logo&#10;&#10;Description automatically generated">
            <a:extLst>
              <a:ext uri="{FF2B5EF4-FFF2-40B4-BE49-F238E27FC236}">
                <a16:creationId xmlns:a16="http://schemas.microsoft.com/office/drawing/2014/main" id="{6B7CB307-F6AE-4771-B14F-30BE4EDBD4D3}"/>
              </a:ext>
            </a:extLst>
          </p:cNvPr>
          <p:cNvPicPr>
            <a:picLocks noChangeAspect="1"/>
          </p:cNvPicPr>
          <p:nvPr/>
        </p:nvPicPr>
        <p:blipFill rotWithShape="1">
          <a:blip r:embed="rId4">
            <a:extLst>
              <a:ext uri="{28A0092B-C50C-407E-A947-70E740481C1C}">
                <a14:useLocalDpi xmlns:a14="http://schemas.microsoft.com/office/drawing/2010/main" val="0"/>
              </a:ext>
            </a:extLst>
          </a:blip>
          <a:srcRect b="19272"/>
          <a:stretch/>
        </p:blipFill>
        <p:spPr>
          <a:xfrm>
            <a:off x="1590637" y="2633736"/>
            <a:ext cx="3676725" cy="2968172"/>
          </a:xfrm>
          <a:prstGeom prst="rect">
            <a:avLst/>
          </a:prstGeom>
        </p:spPr>
      </p:pic>
      <p:sp>
        <p:nvSpPr>
          <p:cNvPr id="9" name="Rectangle 8">
            <a:extLst>
              <a:ext uri="{FF2B5EF4-FFF2-40B4-BE49-F238E27FC236}">
                <a16:creationId xmlns:a16="http://schemas.microsoft.com/office/drawing/2014/main" id="{457C4922-47FA-4508-A0C0-6C503C1246A3}"/>
              </a:ext>
            </a:extLst>
          </p:cNvPr>
          <p:cNvSpPr/>
          <p:nvPr/>
        </p:nvSpPr>
        <p:spPr>
          <a:xfrm>
            <a:off x="123568" y="5463567"/>
            <a:ext cx="6610864" cy="369332"/>
          </a:xfrm>
          <a:prstGeom prst="rect">
            <a:avLst/>
          </a:prstGeom>
        </p:spPr>
        <p:txBody>
          <a:bodyPr wrap="square">
            <a:spAutoFit/>
          </a:bodyPr>
          <a:lstStyle/>
          <a:p>
            <a:r>
              <a:rPr lang="en-GB" dirty="0">
                <a:latin typeface="Tw Cen MT" panose="020B0602020104020603" pitchFamily="34" charset="0"/>
              </a:rPr>
              <a:t>Click on the boxes below to go to the quizzes:</a:t>
            </a:r>
            <a:endParaRPr lang="en-GB" dirty="0">
              <a:hlinkClick r:id="rId5">
                <a:extLst>
                  <a:ext uri="{A12FA001-AC4F-418D-AE19-62706E023703}">
                    <ahyp:hlinkClr xmlns:ahyp="http://schemas.microsoft.com/office/drawing/2018/hyperlinkcolor" val="tx"/>
                  </a:ext>
                </a:extLst>
              </a:hlinkClick>
            </a:endParaRPr>
          </a:p>
        </p:txBody>
      </p:sp>
      <p:pic>
        <p:nvPicPr>
          <p:cNvPr id="10" name="Picture 9">
            <a:hlinkClick r:id="rId6" action="ppaction://hlinksldjump"/>
            <a:extLst>
              <a:ext uri="{FF2B5EF4-FFF2-40B4-BE49-F238E27FC236}">
                <a16:creationId xmlns:a16="http://schemas.microsoft.com/office/drawing/2014/main" id="{E15A9A3E-DFED-4D88-9A6C-FB0FA87507DF}"/>
              </a:ext>
            </a:extLst>
          </p:cNvPr>
          <p:cNvPicPr>
            <a:picLocks noChangeAspect="1"/>
          </p:cNvPicPr>
          <p:nvPr/>
        </p:nvPicPr>
        <p:blipFill>
          <a:blip r:embed="rId7"/>
          <a:stretch>
            <a:fillRect/>
          </a:stretch>
        </p:blipFill>
        <p:spPr>
          <a:xfrm>
            <a:off x="6176133" y="8452022"/>
            <a:ext cx="558299" cy="580769"/>
          </a:xfrm>
          <a:prstGeom prst="rect">
            <a:avLst/>
          </a:prstGeom>
        </p:spPr>
      </p:pic>
      <p:sp>
        <p:nvSpPr>
          <p:cNvPr id="2" name="Rectangle: Rounded Corners 1">
            <a:hlinkClick r:id="rId8"/>
            <a:extLst>
              <a:ext uri="{FF2B5EF4-FFF2-40B4-BE49-F238E27FC236}">
                <a16:creationId xmlns:a16="http://schemas.microsoft.com/office/drawing/2014/main" id="{4258C889-9E73-43A2-A670-6401745AA277}"/>
              </a:ext>
            </a:extLst>
          </p:cNvPr>
          <p:cNvSpPr/>
          <p:nvPr/>
        </p:nvSpPr>
        <p:spPr>
          <a:xfrm>
            <a:off x="194322"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Waves</a:t>
            </a:r>
          </a:p>
        </p:txBody>
      </p:sp>
      <p:sp>
        <p:nvSpPr>
          <p:cNvPr id="8" name="Rectangle: Rounded Corners 7">
            <a:hlinkClick r:id="rId9"/>
            <a:extLst>
              <a:ext uri="{FF2B5EF4-FFF2-40B4-BE49-F238E27FC236}">
                <a16:creationId xmlns:a16="http://schemas.microsoft.com/office/drawing/2014/main" id="{AB29019F-A80E-4EBA-9436-94AEB72A0AFC}"/>
              </a:ext>
            </a:extLst>
          </p:cNvPr>
          <p:cNvSpPr/>
          <p:nvPr/>
        </p:nvSpPr>
        <p:spPr>
          <a:xfrm>
            <a:off x="1819235"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Weathering</a:t>
            </a:r>
          </a:p>
        </p:txBody>
      </p:sp>
      <p:sp>
        <p:nvSpPr>
          <p:cNvPr id="11" name="Rectangle: Rounded Corners 10">
            <a:hlinkClick r:id="rId10"/>
            <a:extLst>
              <a:ext uri="{FF2B5EF4-FFF2-40B4-BE49-F238E27FC236}">
                <a16:creationId xmlns:a16="http://schemas.microsoft.com/office/drawing/2014/main" id="{4BF37194-4A15-4E32-B7B2-C853FCD25D0A}"/>
              </a:ext>
            </a:extLst>
          </p:cNvPr>
          <p:cNvSpPr/>
          <p:nvPr/>
        </p:nvSpPr>
        <p:spPr>
          <a:xfrm>
            <a:off x="194322"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Landforms of Erosion</a:t>
            </a:r>
          </a:p>
        </p:txBody>
      </p:sp>
      <p:sp>
        <p:nvSpPr>
          <p:cNvPr id="12" name="Rectangle: Rounded Corners 11">
            <a:hlinkClick r:id="rId11"/>
            <a:extLst>
              <a:ext uri="{FF2B5EF4-FFF2-40B4-BE49-F238E27FC236}">
                <a16:creationId xmlns:a16="http://schemas.microsoft.com/office/drawing/2014/main" id="{9929DEC9-6FDE-4A23-B38E-4539F5498EA3}"/>
              </a:ext>
            </a:extLst>
          </p:cNvPr>
          <p:cNvSpPr/>
          <p:nvPr/>
        </p:nvSpPr>
        <p:spPr>
          <a:xfrm>
            <a:off x="1819235"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Landforms of Deposition</a:t>
            </a:r>
          </a:p>
        </p:txBody>
      </p:sp>
      <p:sp>
        <p:nvSpPr>
          <p:cNvPr id="13" name="Rectangle: Rounded Corners 12">
            <a:hlinkClick r:id="rId12"/>
            <a:extLst>
              <a:ext uri="{FF2B5EF4-FFF2-40B4-BE49-F238E27FC236}">
                <a16:creationId xmlns:a16="http://schemas.microsoft.com/office/drawing/2014/main" id="{C73F1C4B-1955-4234-8C18-1FA0660E9CA3}"/>
              </a:ext>
            </a:extLst>
          </p:cNvPr>
          <p:cNvSpPr/>
          <p:nvPr/>
        </p:nvSpPr>
        <p:spPr>
          <a:xfrm>
            <a:off x="3503143"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Mass Movement</a:t>
            </a:r>
          </a:p>
        </p:txBody>
      </p:sp>
      <p:sp>
        <p:nvSpPr>
          <p:cNvPr id="14" name="Rectangle: Rounded Corners 13">
            <a:hlinkClick r:id="rId13"/>
            <a:extLst>
              <a:ext uri="{FF2B5EF4-FFF2-40B4-BE49-F238E27FC236}">
                <a16:creationId xmlns:a16="http://schemas.microsoft.com/office/drawing/2014/main" id="{11D417FC-9166-4A8A-BD30-0AA05AAADED4}"/>
              </a:ext>
            </a:extLst>
          </p:cNvPr>
          <p:cNvSpPr/>
          <p:nvPr/>
        </p:nvSpPr>
        <p:spPr>
          <a:xfrm>
            <a:off x="5128056" y="6034141"/>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Coastal Processes</a:t>
            </a:r>
          </a:p>
        </p:txBody>
      </p:sp>
      <p:sp>
        <p:nvSpPr>
          <p:cNvPr id="15" name="Rectangle: Rounded Corners 14">
            <a:hlinkClick r:id="rId14"/>
            <a:extLst>
              <a:ext uri="{FF2B5EF4-FFF2-40B4-BE49-F238E27FC236}">
                <a16:creationId xmlns:a16="http://schemas.microsoft.com/office/drawing/2014/main" id="{26213673-5AED-4D06-B7F2-7D2B39B5F583}"/>
              </a:ext>
            </a:extLst>
          </p:cNvPr>
          <p:cNvSpPr/>
          <p:nvPr/>
        </p:nvSpPr>
        <p:spPr>
          <a:xfrm>
            <a:off x="3503143"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Coastal Management</a:t>
            </a:r>
          </a:p>
        </p:txBody>
      </p:sp>
      <p:sp>
        <p:nvSpPr>
          <p:cNvPr id="16" name="Rectangle: Rounded Corners 15">
            <a:hlinkClick r:id="rId15"/>
            <a:extLst>
              <a:ext uri="{FF2B5EF4-FFF2-40B4-BE49-F238E27FC236}">
                <a16:creationId xmlns:a16="http://schemas.microsoft.com/office/drawing/2014/main" id="{3CF65F6F-305C-4E7C-BBDE-9AD56957EC75}"/>
              </a:ext>
            </a:extLst>
          </p:cNvPr>
          <p:cNvSpPr/>
          <p:nvPr/>
        </p:nvSpPr>
        <p:spPr>
          <a:xfrm>
            <a:off x="5128056" y="7075640"/>
            <a:ext cx="1547979" cy="963827"/>
          </a:xfrm>
          <a:prstGeom prst="roundRect">
            <a:avLst/>
          </a:prstGeom>
          <a:solidFill>
            <a:schemeClr val="bg1"/>
          </a:solid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Tw Cen MT" panose="020B0602020104020603" pitchFamily="34" charset="0"/>
              </a:rPr>
              <a:t>Coasts and OS Maps</a:t>
            </a:r>
          </a:p>
        </p:txBody>
      </p:sp>
    </p:spTree>
    <p:extLst>
      <p:ext uri="{BB962C8B-B14F-4D97-AF65-F5344CB8AC3E}">
        <p14:creationId xmlns:p14="http://schemas.microsoft.com/office/powerpoint/2010/main" val="1770705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00F5D05-E6E7-43D7-89AD-0B9830091B32}"/>
              </a:ext>
            </a:extLst>
          </p:cNvPr>
          <p:cNvSpPr/>
          <p:nvPr/>
        </p:nvSpPr>
        <p:spPr>
          <a:xfrm>
            <a:off x="74139" y="4233041"/>
            <a:ext cx="6858000" cy="2492990"/>
          </a:xfrm>
          <a:prstGeom prst="rect">
            <a:avLst/>
          </a:prstGeom>
        </p:spPr>
        <p:txBody>
          <a:bodyPr wrap="square">
            <a:spAutoFit/>
          </a:bodyPr>
          <a:lstStyle/>
          <a:p>
            <a:pPr defTabSz="914400" eaLnBrk="0" fontAlgn="base" hangingPunct="0">
              <a:spcBef>
                <a:spcPct val="0"/>
              </a:spcBef>
              <a:spcAft>
                <a:spcPct val="0"/>
              </a:spcAft>
            </a:pPr>
            <a:r>
              <a:rPr lang="en-GB" sz="1200" b="1" dirty="0">
                <a:latin typeface="Tw Cen MT" panose="020B0602020104020603" pitchFamily="34" charset="0"/>
              </a:rPr>
              <a:t>b) Using the table above. Compare the population changes in HIC and NEE/LIC cities (4)</a:t>
            </a: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endParaRPr lang="en-GB" sz="1200" b="1" dirty="0">
              <a:latin typeface="Tw Cen MT" panose="020B0602020104020603" pitchFamily="34" charset="0"/>
            </a:endParaRPr>
          </a:p>
          <a:p>
            <a:pPr defTabSz="914400" eaLnBrk="0" fontAlgn="base" hangingPunct="0">
              <a:spcBef>
                <a:spcPct val="0"/>
              </a:spcBef>
              <a:spcAft>
                <a:spcPct val="0"/>
              </a:spcAft>
            </a:pPr>
            <a:r>
              <a:rPr lang="en-GB" sz="1200" b="1" dirty="0">
                <a:latin typeface="Tw Cen MT" panose="020B0602020104020603" pitchFamily="34" charset="0"/>
              </a:rPr>
              <a:t>c) Give two reasons why people in LICs are attracted to urban areas (2)</a:t>
            </a:r>
          </a:p>
        </p:txBody>
      </p:sp>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6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Write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13" name="Rectangle 12">
            <a:extLst>
              <a:ext uri="{FF2B5EF4-FFF2-40B4-BE49-F238E27FC236}">
                <a16:creationId xmlns:a16="http://schemas.microsoft.com/office/drawing/2014/main" id="{FBA91484-D4BD-4A98-8FAF-2DB174431351}"/>
              </a:ext>
            </a:extLst>
          </p:cNvPr>
          <p:cNvSpPr/>
          <p:nvPr/>
        </p:nvSpPr>
        <p:spPr>
          <a:xfrm>
            <a:off x="43246" y="4572000"/>
            <a:ext cx="6660293" cy="1651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28" name="Rectangle 27">
            <a:extLst>
              <a:ext uri="{FF2B5EF4-FFF2-40B4-BE49-F238E27FC236}">
                <a16:creationId xmlns:a16="http://schemas.microsoft.com/office/drawing/2014/main" id="{D08B9AFB-0091-4579-93AE-4DA612530516}"/>
              </a:ext>
            </a:extLst>
          </p:cNvPr>
          <p:cNvSpPr/>
          <p:nvPr/>
        </p:nvSpPr>
        <p:spPr>
          <a:xfrm>
            <a:off x="74139" y="6732819"/>
            <a:ext cx="6660293" cy="72208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1 =</a:t>
            </a:r>
          </a:p>
        </p:txBody>
      </p:sp>
      <p:pic>
        <p:nvPicPr>
          <p:cNvPr id="31" name="Picture 30">
            <a:hlinkClick r:id="rId4" action="ppaction://hlinksldjump"/>
            <a:extLst>
              <a:ext uri="{FF2B5EF4-FFF2-40B4-BE49-F238E27FC236}">
                <a16:creationId xmlns:a16="http://schemas.microsoft.com/office/drawing/2014/main" id="{0BF210A4-47C2-47D8-99DF-BDD645A38F81}"/>
              </a:ext>
            </a:extLst>
          </p:cNvPr>
          <p:cNvPicPr>
            <a:picLocks noChangeAspect="1"/>
          </p:cNvPicPr>
          <p:nvPr/>
        </p:nvPicPr>
        <p:blipFill>
          <a:blip r:embed="rId5"/>
          <a:stretch>
            <a:fillRect/>
          </a:stretch>
        </p:blipFill>
        <p:spPr>
          <a:xfrm>
            <a:off x="6176133" y="8452022"/>
            <a:ext cx="558299" cy="580769"/>
          </a:xfrm>
          <a:prstGeom prst="rect">
            <a:avLst/>
          </a:prstGeom>
        </p:spPr>
      </p:pic>
      <p:sp>
        <p:nvSpPr>
          <p:cNvPr id="2" name="Rectangle 1">
            <a:extLst>
              <a:ext uri="{FF2B5EF4-FFF2-40B4-BE49-F238E27FC236}">
                <a16:creationId xmlns:a16="http://schemas.microsoft.com/office/drawing/2014/main" id="{536EE893-D4B1-43DA-BF70-FFF87EEA6997}"/>
              </a:ext>
            </a:extLst>
          </p:cNvPr>
          <p:cNvSpPr/>
          <p:nvPr/>
        </p:nvSpPr>
        <p:spPr>
          <a:xfrm>
            <a:off x="74139" y="1983315"/>
            <a:ext cx="2367693" cy="1446550"/>
          </a:xfrm>
          <a:prstGeom prst="rect">
            <a:avLst/>
          </a:prstGeom>
        </p:spPr>
        <p:txBody>
          <a:bodyPr wrap="square">
            <a:spAutoFit/>
          </a:bodyPr>
          <a:lstStyle/>
          <a:p>
            <a:pPr defTabSz="914400" eaLnBrk="0" fontAlgn="base" hangingPunct="0">
              <a:spcBef>
                <a:spcPct val="0"/>
              </a:spcBef>
              <a:spcAft>
                <a:spcPct val="0"/>
              </a:spcAft>
            </a:pPr>
            <a:r>
              <a:rPr lang="en-GB" sz="1100" b="1" dirty="0">
                <a:latin typeface="Tw Cen MT" panose="020B0602020104020603" pitchFamily="34" charset="0"/>
              </a:rPr>
              <a:t>Study the table. It shows the population (in millions) for a number of different cities in HIC and NEES/LICs</a:t>
            </a:r>
          </a:p>
          <a:p>
            <a:pPr defTabSz="914400" eaLnBrk="0" fontAlgn="base" hangingPunct="0">
              <a:spcBef>
                <a:spcPct val="0"/>
              </a:spcBef>
              <a:spcAft>
                <a:spcPct val="0"/>
              </a:spcAft>
            </a:pPr>
            <a:endParaRPr lang="en-GB" sz="1100" b="1" dirty="0">
              <a:latin typeface="Tw Cen MT" panose="020B0602020104020603" pitchFamily="34" charset="0"/>
            </a:endParaRPr>
          </a:p>
          <a:p>
            <a:pPr defTabSz="914400" eaLnBrk="0" fontAlgn="base" hangingPunct="0">
              <a:spcBef>
                <a:spcPct val="0"/>
              </a:spcBef>
              <a:spcAft>
                <a:spcPct val="0"/>
              </a:spcAft>
            </a:pPr>
            <a:r>
              <a:rPr lang="en-GB" sz="1100" b="1" dirty="0">
                <a:latin typeface="Tw Cen MT" panose="020B0602020104020603" pitchFamily="34" charset="0"/>
              </a:rPr>
              <a:t>a) Which of these cities had the biggest population  increase between 2000 and 2015 (1)</a:t>
            </a:r>
          </a:p>
        </p:txBody>
      </p:sp>
      <p:sp>
        <p:nvSpPr>
          <p:cNvPr id="14" name="Rectangle 13">
            <a:extLst>
              <a:ext uri="{FF2B5EF4-FFF2-40B4-BE49-F238E27FC236}">
                <a16:creationId xmlns:a16="http://schemas.microsoft.com/office/drawing/2014/main" id="{4FD5EA42-AAB7-46E0-9B43-6075DDF1AEE2}"/>
              </a:ext>
            </a:extLst>
          </p:cNvPr>
          <p:cNvSpPr/>
          <p:nvPr/>
        </p:nvSpPr>
        <p:spPr>
          <a:xfrm>
            <a:off x="74139" y="3450672"/>
            <a:ext cx="2367694" cy="5731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a:t>
            </a:r>
          </a:p>
        </p:txBody>
      </p:sp>
      <p:sp>
        <p:nvSpPr>
          <p:cNvPr id="15" name="Rectangle 14">
            <a:extLst>
              <a:ext uri="{FF2B5EF4-FFF2-40B4-BE49-F238E27FC236}">
                <a16:creationId xmlns:a16="http://schemas.microsoft.com/office/drawing/2014/main" id="{7E6C9433-7113-4F23-983E-1B654D8094B0}"/>
              </a:ext>
            </a:extLst>
          </p:cNvPr>
          <p:cNvSpPr/>
          <p:nvPr/>
        </p:nvSpPr>
        <p:spPr>
          <a:xfrm>
            <a:off x="74138" y="7507125"/>
            <a:ext cx="6660293" cy="72208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2 =</a:t>
            </a:r>
          </a:p>
        </p:txBody>
      </p:sp>
      <p:pic>
        <p:nvPicPr>
          <p:cNvPr id="3" name="Picture 2">
            <a:extLst>
              <a:ext uri="{FF2B5EF4-FFF2-40B4-BE49-F238E27FC236}">
                <a16:creationId xmlns:a16="http://schemas.microsoft.com/office/drawing/2014/main" id="{4F26158F-9032-4B46-AB43-24BA8841E052}"/>
              </a:ext>
            </a:extLst>
          </p:cNvPr>
          <p:cNvPicPr>
            <a:picLocks noChangeAspect="1"/>
          </p:cNvPicPr>
          <p:nvPr/>
        </p:nvPicPr>
        <p:blipFill>
          <a:blip r:embed="rId6"/>
          <a:stretch>
            <a:fillRect/>
          </a:stretch>
        </p:blipFill>
        <p:spPr>
          <a:xfrm>
            <a:off x="2488086" y="1395181"/>
            <a:ext cx="4295775" cy="2667000"/>
          </a:xfrm>
          <a:prstGeom prst="rect">
            <a:avLst/>
          </a:prstGeom>
        </p:spPr>
      </p:pic>
    </p:spTree>
    <p:extLst>
      <p:ext uri="{BB962C8B-B14F-4D97-AF65-F5344CB8AC3E}">
        <p14:creationId xmlns:p14="http://schemas.microsoft.com/office/powerpoint/2010/main" val="296611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7708C553-B86A-4DD5-87DF-6538F1D26E82}"/>
              </a:ext>
            </a:extLst>
          </p:cNvPr>
          <p:cNvPicPr>
            <a:picLocks noChangeAspect="1"/>
          </p:cNvPicPr>
          <p:nvPr/>
        </p:nvPicPr>
        <p:blipFill>
          <a:blip r:embed="rId5"/>
          <a:stretch>
            <a:fillRect/>
          </a:stretch>
        </p:blipFill>
        <p:spPr>
          <a:xfrm>
            <a:off x="6176133" y="8452022"/>
            <a:ext cx="558299" cy="580769"/>
          </a:xfrm>
          <a:prstGeom prst="rect">
            <a:avLst/>
          </a:prstGeom>
        </p:spPr>
      </p:pic>
      <p:sp>
        <p:nvSpPr>
          <p:cNvPr id="9" name="Rectangle 8">
            <a:extLst>
              <a:ext uri="{FF2B5EF4-FFF2-40B4-BE49-F238E27FC236}">
                <a16:creationId xmlns:a16="http://schemas.microsoft.com/office/drawing/2014/main" id="{084CA73A-E09D-45C7-AB98-F26EA396475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7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For longer questions, 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Write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pic>
        <p:nvPicPr>
          <p:cNvPr id="2" name="Picture 1">
            <a:extLst>
              <a:ext uri="{FF2B5EF4-FFF2-40B4-BE49-F238E27FC236}">
                <a16:creationId xmlns:a16="http://schemas.microsoft.com/office/drawing/2014/main" id="{FD3524EA-CF3E-481A-BFD7-319CB63AA8C3}"/>
              </a:ext>
            </a:extLst>
          </p:cNvPr>
          <p:cNvPicPr>
            <a:picLocks noChangeAspect="1"/>
          </p:cNvPicPr>
          <p:nvPr/>
        </p:nvPicPr>
        <p:blipFill rotWithShape="1">
          <a:blip r:embed="rId6"/>
          <a:srcRect l="51544" t="8631" r="5393" b="8375"/>
          <a:stretch/>
        </p:blipFill>
        <p:spPr>
          <a:xfrm rot="16200000">
            <a:off x="661088" y="1149290"/>
            <a:ext cx="2953268" cy="4028307"/>
          </a:xfrm>
          <a:prstGeom prst="rect">
            <a:avLst/>
          </a:prstGeom>
        </p:spPr>
      </p:pic>
      <p:sp>
        <p:nvSpPr>
          <p:cNvPr id="3" name="Rectangle 2">
            <a:extLst>
              <a:ext uri="{FF2B5EF4-FFF2-40B4-BE49-F238E27FC236}">
                <a16:creationId xmlns:a16="http://schemas.microsoft.com/office/drawing/2014/main" id="{22B4F1D0-8FE7-40BD-A8D0-AE7EB66EC0CC}"/>
              </a:ext>
            </a:extLst>
          </p:cNvPr>
          <p:cNvSpPr/>
          <p:nvPr/>
        </p:nvSpPr>
        <p:spPr>
          <a:xfrm>
            <a:off x="12357" y="1342139"/>
            <a:ext cx="6672649" cy="276999"/>
          </a:xfrm>
          <a:prstGeom prst="rect">
            <a:avLst/>
          </a:prstGeom>
        </p:spPr>
        <p:txBody>
          <a:bodyPr wrap="square">
            <a:spAutoFit/>
          </a:bodyPr>
          <a:lstStyle/>
          <a:p>
            <a:r>
              <a:rPr lang="en-GB" sz="1200" dirty="0">
                <a:latin typeface="Tw Cen MT" panose="020B0602020104020603" pitchFamily="34" charset="0"/>
              </a:rPr>
              <a:t>Study Figure 14,  photograph showing a coastal landscape in Pembrokeshire, South Wales</a:t>
            </a:r>
          </a:p>
        </p:txBody>
      </p:sp>
      <p:sp>
        <p:nvSpPr>
          <p:cNvPr id="10" name="Rectangle 9">
            <a:extLst>
              <a:ext uri="{FF2B5EF4-FFF2-40B4-BE49-F238E27FC236}">
                <a16:creationId xmlns:a16="http://schemas.microsoft.com/office/drawing/2014/main" id="{3020C026-BCFF-4FCC-987F-C15534DE7109}"/>
              </a:ext>
            </a:extLst>
          </p:cNvPr>
          <p:cNvSpPr/>
          <p:nvPr/>
        </p:nvSpPr>
        <p:spPr>
          <a:xfrm>
            <a:off x="92675" y="4681959"/>
            <a:ext cx="6672649" cy="461665"/>
          </a:xfrm>
          <a:prstGeom prst="rect">
            <a:avLst/>
          </a:prstGeom>
        </p:spPr>
        <p:txBody>
          <a:bodyPr wrap="square">
            <a:spAutoFit/>
          </a:bodyPr>
          <a:lstStyle/>
          <a:p>
            <a:r>
              <a:rPr lang="en-GB" sz="1200" dirty="0">
                <a:latin typeface="Tw Cen MT" panose="020B0602020104020603" pitchFamily="34" charset="0"/>
              </a:rPr>
              <a:t>Explain how different coastal landforms are created by erosion. Use figure 14 and your own understanding (6)</a:t>
            </a:r>
          </a:p>
        </p:txBody>
      </p:sp>
      <p:sp>
        <p:nvSpPr>
          <p:cNvPr id="11" name="Rectangle 10">
            <a:extLst>
              <a:ext uri="{FF2B5EF4-FFF2-40B4-BE49-F238E27FC236}">
                <a16:creationId xmlns:a16="http://schemas.microsoft.com/office/drawing/2014/main" id="{CAE68841-7726-4F33-AB48-DC9C3806AD9C}"/>
              </a:ext>
            </a:extLst>
          </p:cNvPr>
          <p:cNvSpPr/>
          <p:nvPr/>
        </p:nvSpPr>
        <p:spPr>
          <a:xfrm>
            <a:off x="74139" y="5185505"/>
            <a:ext cx="6660293" cy="315530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2" name="Rectangle 11">
            <a:extLst>
              <a:ext uri="{FF2B5EF4-FFF2-40B4-BE49-F238E27FC236}">
                <a16:creationId xmlns:a16="http://schemas.microsoft.com/office/drawing/2014/main" id="{E84635EF-039F-4B16-B562-4D3E82FBC404}"/>
              </a:ext>
            </a:extLst>
          </p:cNvPr>
          <p:cNvSpPr/>
          <p:nvPr/>
        </p:nvSpPr>
        <p:spPr>
          <a:xfrm>
            <a:off x="4151877" y="1685528"/>
            <a:ext cx="2582556" cy="295326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b="1" dirty="0">
                <a:solidFill>
                  <a:sysClr val="windowText" lastClr="000000"/>
                </a:solidFill>
              </a:rPr>
              <a:t>Planning Space:</a:t>
            </a:r>
          </a:p>
        </p:txBody>
      </p:sp>
    </p:spTree>
    <p:extLst>
      <p:ext uri="{BB962C8B-B14F-4D97-AF65-F5344CB8AC3E}">
        <p14:creationId xmlns:p14="http://schemas.microsoft.com/office/powerpoint/2010/main" val="126791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4" name="Picture 13">
            <a:hlinkClick r:id="rId4" action="ppaction://hlinksldjump"/>
            <a:extLst>
              <a:ext uri="{FF2B5EF4-FFF2-40B4-BE49-F238E27FC236}">
                <a16:creationId xmlns:a16="http://schemas.microsoft.com/office/drawing/2014/main" id="{A6506841-764A-4E79-B01E-B1F36C78B726}"/>
              </a:ext>
            </a:extLst>
          </p:cNvPr>
          <p:cNvPicPr>
            <a:picLocks noChangeAspect="1"/>
          </p:cNvPicPr>
          <p:nvPr/>
        </p:nvPicPr>
        <p:blipFill>
          <a:blip r:embed="rId5"/>
          <a:stretch>
            <a:fillRect/>
          </a:stretch>
        </p:blipFill>
        <p:spPr>
          <a:xfrm>
            <a:off x="6176133" y="8452022"/>
            <a:ext cx="558299" cy="580769"/>
          </a:xfrm>
          <a:prstGeom prst="rect">
            <a:avLst/>
          </a:prstGeom>
        </p:spPr>
      </p:pic>
      <p:sp>
        <p:nvSpPr>
          <p:cNvPr id="13" name="Rectangle 12">
            <a:extLst>
              <a:ext uri="{FF2B5EF4-FFF2-40B4-BE49-F238E27FC236}">
                <a16:creationId xmlns:a16="http://schemas.microsoft.com/office/drawing/2014/main" id="{C19DB1E8-DD65-4383-BE8C-66D5ADC47970}"/>
              </a:ext>
            </a:extLst>
          </p:cNvPr>
          <p:cNvSpPr/>
          <p:nvPr/>
        </p:nvSpPr>
        <p:spPr>
          <a:xfrm>
            <a:off x="142430" y="146335"/>
            <a:ext cx="6480792" cy="830997"/>
          </a:xfrm>
          <a:prstGeom prst="rect">
            <a:avLst/>
          </a:prstGeom>
          <a:ln>
            <a:solidFill>
              <a:schemeClr val="tx1"/>
            </a:solidFill>
          </a:ln>
        </p:spPr>
        <p:txBody>
          <a:bodyPr wrap="square">
            <a:spAutoFit/>
          </a:bodyPr>
          <a:lstStyle/>
          <a:p>
            <a:r>
              <a:rPr lang="en-GB" sz="1200" b="1" dirty="0">
                <a:latin typeface="Tw Cen MT" panose="020B0602020104020603" pitchFamily="34" charset="0"/>
              </a:rPr>
              <a:t>TASK 8 – Changing Economic World Keywords – </a:t>
            </a:r>
            <a:r>
              <a:rPr lang="en-GB" sz="1200" dirty="0">
                <a:latin typeface="Tw Cen MT" panose="020B0602020104020603" pitchFamily="34" charset="0"/>
              </a:rPr>
              <a:t>Go through the key words below and create a set of flashcards. Write the words on one side and then write the definition on the other side – add a picture next to the word to help you remember the meaning) Once you’ve done that, ask your parents to quiz you with the cards &amp; find out your stronger/weaker areas</a:t>
            </a:r>
            <a:endParaRPr lang="en-GB" sz="1200" b="1" dirty="0">
              <a:latin typeface="Tw Cen MT" panose="020B0602020104020603" pitchFamily="34" charset="0"/>
            </a:endParaRPr>
          </a:p>
        </p:txBody>
      </p:sp>
      <p:graphicFrame>
        <p:nvGraphicFramePr>
          <p:cNvPr id="18" name="Table 17">
            <a:extLst>
              <a:ext uri="{FF2B5EF4-FFF2-40B4-BE49-F238E27FC236}">
                <a16:creationId xmlns:a16="http://schemas.microsoft.com/office/drawing/2014/main" id="{9D4ED775-D3B0-4F88-A628-988A2E74F6A8}"/>
              </a:ext>
            </a:extLst>
          </p:cNvPr>
          <p:cNvGraphicFramePr>
            <a:graphicFrameLocks noGrp="1"/>
          </p:cNvGraphicFramePr>
          <p:nvPr>
            <p:extLst>
              <p:ext uri="{D42A27DB-BD31-4B8C-83A1-F6EECF244321}">
                <p14:modId xmlns:p14="http://schemas.microsoft.com/office/powerpoint/2010/main" val="4124263189"/>
              </p:ext>
            </p:extLst>
          </p:nvPr>
        </p:nvGraphicFramePr>
        <p:xfrm>
          <a:off x="142430" y="1150326"/>
          <a:ext cx="6480792" cy="7153417"/>
        </p:xfrm>
        <a:graphic>
          <a:graphicData uri="http://schemas.openxmlformats.org/drawingml/2006/table">
            <a:tbl>
              <a:tblPr firstRow="1" bandRow="1">
                <a:tableStyleId>{00A15C55-8517-42AA-B614-E9B94910E393}</a:tableStyleId>
              </a:tblPr>
              <a:tblGrid>
                <a:gridCol w="1845700">
                  <a:extLst>
                    <a:ext uri="{9D8B030D-6E8A-4147-A177-3AD203B41FA5}">
                      <a16:colId xmlns:a16="http://schemas.microsoft.com/office/drawing/2014/main" val="2661366143"/>
                    </a:ext>
                  </a:extLst>
                </a:gridCol>
                <a:gridCol w="4635092">
                  <a:extLst>
                    <a:ext uri="{9D8B030D-6E8A-4147-A177-3AD203B41FA5}">
                      <a16:colId xmlns:a16="http://schemas.microsoft.com/office/drawing/2014/main" val="4275115596"/>
                    </a:ext>
                  </a:extLst>
                </a:gridCol>
              </a:tblGrid>
              <a:tr h="284084">
                <a:tc gridSpan="2">
                  <a:txBody>
                    <a:bodyPr/>
                    <a:lstStyle/>
                    <a:p>
                      <a:pPr algn="ctr"/>
                      <a:r>
                        <a:rPr lang="en-GB" sz="1000" dirty="0"/>
                        <a:t>CHANGING</a:t>
                      </a:r>
                      <a:r>
                        <a:rPr lang="en-GB" sz="1000" baseline="0" dirty="0"/>
                        <a:t> ECONOMIC WORLD</a:t>
                      </a:r>
                      <a:endParaRPr lang="en-GB" sz="1000" dirty="0"/>
                    </a:p>
                  </a:txBody>
                  <a:tcPr marL="74295" marR="74295" marT="37148" marB="37148"/>
                </a:tc>
                <a:tc hMerge="1">
                  <a:txBody>
                    <a:bodyPr/>
                    <a:lstStyle/>
                    <a:p>
                      <a:endParaRPr lang="en-GB" sz="1200" dirty="0"/>
                    </a:p>
                  </a:txBody>
                  <a:tcPr/>
                </a:tc>
                <a:extLst>
                  <a:ext uri="{0D108BD9-81ED-4DB2-BD59-A6C34878D82A}">
                    <a16:rowId xmlns:a16="http://schemas.microsoft.com/office/drawing/2014/main" val="3452446973"/>
                  </a:ext>
                </a:extLst>
              </a:tr>
              <a:tr h="336885">
                <a:tc>
                  <a:txBody>
                    <a:bodyPr/>
                    <a:lstStyle/>
                    <a:p>
                      <a:pPr algn="ctr"/>
                      <a:r>
                        <a:rPr lang="en-GB" sz="1400" b="1" dirty="0"/>
                        <a:t>TERM</a:t>
                      </a:r>
                    </a:p>
                  </a:txBody>
                  <a:tcPr marL="74295" marR="74295" marT="37148" marB="37148" anchor="ctr"/>
                </a:tc>
                <a:tc>
                  <a:txBody>
                    <a:bodyPr/>
                    <a:lstStyle/>
                    <a:p>
                      <a:pPr algn="ctr"/>
                      <a:r>
                        <a:rPr lang="en-GB" sz="1400" b="1" dirty="0"/>
                        <a:t>DEFINITION</a:t>
                      </a:r>
                    </a:p>
                  </a:txBody>
                  <a:tcPr marL="74295" marR="74295" marT="37148" marB="37148" anchor="ctr"/>
                </a:tc>
                <a:extLst>
                  <a:ext uri="{0D108BD9-81ED-4DB2-BD59-A6C34878D82A}">
                    <a16:rowId xmlns:a16="http://schemas.microsoft.com/office/drawing/2014/main" val="3475988949"/>
                  </a:ext>
                </a:extLst>
              </a:tr>
              <a:tr h="301189">
                <a:tc>
                  <a:txBody>
                    <a:bodyPr/>
                    <a:lstStyle/>
                    <a:p>
                      <a:pPr algn="ctr"/>
                      <a:r>
                        <a:rPr lang="en-GB" sz="1200" b="1" i="1" dirty="0"/>
                        <a:t>Development</a:t>
                      </a:r>
                    </a:p>
                  </a:txBody>
                  <a:tcPr marL="74295" marR="74295" marT="37148" marB="37148" anchor="ctr"/>
                </a:tc>
                <a:tc>
                  <a:txBody>
                    <a:bodyPr/>
                    <a:lstStyle/>
                    <a:p>
                      <a:pPr algn="ctr"/>
                      <a:r>
                        <a:rPr lang="en-GB" sz="1200" dirty="0"/>
                        <a:t>Measure</a:t>
                      </a:r>
                      <a:r>
                        <a:rPr lang="en-GB" sz="1200" baseline="0" dirty="0"/>
                        <a:t> of the quality of life.</a:t>
                      </a:r>
                      <a:endParaRPr lang="en-GB" sz="1200" dirty="0"/>
                    </a:p>
                  </a:txBody>
                  <a:tcPr marL="74295" marR="74295" marT="37148" marB="37148" anchor="ctr"/>
                </a:tc>
                <a:extLst>
                  <a:ext uri="{0D108BD9-81ED-4DB2-BD59-A6C34878D82A}">
                    <a16:rowId xmlns:a16="http://schemas.microsoft.com/office/drawing/2014/main" val="1564266278"/>
                  </a:ext>
                </a:extLst>
              </a:tr>
              <a:tr h="301189">
                <a:tc>
                  <a:txBody>
                    <a:bodyPr/>
                    <a:lstStyle/>
                    <a:p>
                      <a:pPr algn="ctr"/>
                      <a:r>
                        <a:rPr lang="en-GB" sz="1200" b="1" i="1" dirty="0"/>
                        <a:t>Development gap</a:t>
                      </a:r>
                    </a:p>
                  </a:txBody>
                  <a:tcPr marL="74295" marR="74295" marT="37148" marB="37148" anchor="ctr"/>
                </a:tc>
                <a:tc>
                  <a:txBody>
                    <a:bodyPr/>
                    <a:lstStyle/>
                    <a:p>
                      <a:pPr algn="ctr"/>
                      <a:r>
                        <a:rPr lang="en-GB" sz="1200" dirty="0"/>
                        <a:t>The difference in quality of life between different countries.</a:t>
                      </a:r>
                    </a:p>
                  </a:txBody>
                  <a:tcPr marL="74295" marR="74295" marT="37148" marB="37148" anchor="ctr"/>
                </a:tc>
                <a:extLst>
                  <a:ext uri="{0D108BD9-81ED-4DB2-BD59-A6C34878D82A}">
                    <a16:rowId xmlns:a16="http://schemas.microsoft.com/office/drawing/2014/main" val="3221197530"/>
                  </a:ext>
                </a:extLst>
              </a:tr>
              <a:tr h="729545">
                <a:tc>
                  <a:txBody>
                    <a:bodyPr/>
                    <a:lstStyle/>
                    <a:p>
                      <a:pPr algn="ctr"/>
                      <a:r>
                        <a:rPr lang="en-GB" sz="1200" b="1" i="1" dirty="0"/>
                        <a:t>Development</a:t>
                      </a:r>
                      <a:r>
                        <a:rPr lang="en-GB" sz="1200" b="1" i="1" baseline="0" dirty="0"/>
                        <a:t> indicators</a:t>
                      </a:r>
                      <a:endParaRPr lang="en-GB" sz="1200" b="1" i="1" dirty="0"/>
                    </a:p>
                  </a:txBody>
                  <a:tcPr marL="74295" marR="74295" marT="37148" marB="37148" anchor="ctr"/>
                </a:tc>
                <a:tc>
                  <a:txBody>
                    <a:bodyPr/>
                    <a:lstStyle/>
                    <a:p>
                      <a:pPr algn="ctr"/>
                      <a:r>
                        <a:rPr lang="en-GB" sz="1200" dirty="0"/>
                        <a:t>Factors that show us how good</a:t>
                      </a:r>
                      <a:r>
                        <a:rPr lang="en-GB" sz="1200" baseline="0" dirty="0"/>
                        <a:t> life is in a country. These can be economic e.g. GDP or GNI (these are often measured ‘per capita’), or they can be social e.g. Life expectancy. Literacy rates or</a:t>
                      </a:r>
                      <a:r>
                        <a:rPr lang="en-GB" sz="1000" baseline="0" dirty="0"/>
                        <a:t> </a:t>
                      </a:r>
                      <a:r>
                        <a:rPr lang="en-GB" sz="1200" baseline="0" dirty="0"/>
                        <a:t>birth rate etc.</a:t>
                      </a:r>
                      <a:endParaRPr lang="en-GB" sz="1200" dirty="0"/>
                    </a:p>
                  </a:txBody>
                  <a:tcPr marL="74295" marR="74295" marT="37148" marB="37148" anchor="ctr"/>
                </a:tc>
                <a:extLst>
                  <a:ext uri="{0D108BD9-81ED-4DB2-BD59-A6C34878D82A}">
                    <a16:rowId xmlns:a16="http://schemas.microsoft.com/office/drawing/2014/main" val="1597305700"/>
                  </a:ext>
                </a:extLst>
              </a:tr>
              <a:tr h="301189">
                <a:tc>
                  <a:txBody>
                    <a:bodyPr/>
                    <a:lstStyle/>
                    <a:p>
                      <a:pPr algn="ctr"/>
                      <a:r>
                        <a:rPr lang="en-GB" sz="1200" b="1" i="1" dirty="0"/>
                        <a:t>Quality of Life</a:t>
                      </a:r>
                    </a:p>
                  </a:txBody>
                  <a:tcPr marL="74295" marR="74295" marT="37148" marB="37148" anchor="ctr"/>
                </a:tc>
                <a:tc>
                  <a:txBody>
                    <a:bodyPr/>
                    <a:lstStyle/>
                    <a:p>
                      <a:pPr algn="ctr"/>
                      <a:r>
                        <a:rPr lang="en-GB" sz="1200" dirty="0"/>
                        <a:t>The standard of health ad happiness available to a person or community</a:t>
                      </a:r>
                    </a:p>
                  </a:txBody>
                  <a:tcPr marL="74295" marR="74295" marT="37148" marB="37148" anchor="ctr"/>
                </a:tc>
                <a:extLst>
                  <a:ext uri="{0D108BD9-81ED-4DB2-BD59-A6C34878D82A}">
                    <a16:rowId xmlns:a16="http://schemas.microsoft.com/office/drawing/2014/main" val="783196764"/>
                  </a:ext>
                </a:extLst>
              </a:tr>
              <a:tr h="515367">
                <a:tc>
                  <a:txBody>
                    <a:bodyPr/>
                    <a:lstStyle/>
                    <a:p>
                      <a:pPr algn="ctr"/>
                      <a:r>
                        <a:rPr lang="en-GB" sz="1200" b="1" i="1" dirty="0"/>
                        <a:t>Population</a:t>
                      </a:r>
                      <a:r>
                        <a:rPr lang="en-GB" sz="1200" b="1" i="1" baseline="0" dirty="0"/>
                        <a:t> structure</a:t>
                      </a:r>
                      <a:endParaRPr lang="en-GB" sz="1200" b="1" i="1" dirty="0"/>
                    </a:p>
                  </a:txBody>
                  <a:tcPr marL="74295" marR="74295" marT="37148" marB="37148" anchor="ctr"/>
                </a:tc>
                <a:tc>
                  <a:txBody>
                    <a:bodyPr/>
                    <a:lstStyle/>
                    <a:p>
                      <a:pPr algn="ctr"/>
                      <a:r>
                        <a:rPr lang="en-GB" sz="1200" dirty="0"/>
                        <a:t>The</a:t>
                      </a:r>
                      <a:r>
                        <a:rPr lang="en-GB" sz="1200" baseline="0" dirty="0"/>
                        <a:t> amount of people of certain ages in a population. Shown as a population pyramid.</a:t>
                      </a:r>
                      <a:endParaRPr lang="en-GB" sz="1200" dirty="0"/>
                    </a:p>
                  </a:txBody>
                  <a:tcPr marL="74295" marR="74295" marT="37148" marB="37148" anchor="ctr"/>
                </a:tc>
                <a:extLst>
                  <a:ext uri="{0D108BD9-81ED-4DB2-BD59-A6C34878D82A}">
                    <a16:rowId xmlns:a16="http://schemas.microsoft.com/office/drawing/2014/main" val="966487575"/>
                  </a:ext>
                </a:extLst>
              </a:tr>
              <a:tr h="515367">
                <a:tc>
                  <a:txBody>
                    <a:bodyPr/>
                    <a:lstStyle/>
                    <a:p>
                      <a:pPr algn="ctr"/>
                      <a:r>
                        <a:rPr lang="en-GB" sz="1200" b="1" i="1" dirty="0"/>
                        <a:t>Employment structure</a:t>
                      </a:r>
                    </a:p>
                  </a:txBody>
                  <a:tcPr marL="74295" marR="74295" marT="37148" marB="37148" anchor="ctr"/>
                </a:tc>
                <a:tc>
                  <a:txBody>
                    <a:bodyPr/>
                    <a:lstStyle/>
                    <a:p>
                      <a:pPr algn="ctr"/>
                      <a:r>
                        <a:rPr lang="en-GB" sz="1200" dirty="0"/>
                        <a:t>The % of people who work in different sectors of the economy e.g. primary etc. This differs depending on the level of development</a:t>
                      </a:r>
                    </a:p>
                  </a:txBody>
                  <a:tcPr marL="74295" marR="74295" marT="37148" marB="37148" anchor="ctr"/>
                </a:tc>
                <a:extLst>
                  <a:ext uri="{0D108BD9-81ED-4DB2-BD59-A6C34878D82A}">
                    <a16:rowId xmlns:a16="http://schemas.microsoft.com/office/drawing/2014/main" val="1944856274"/>
                  </a:ext>
                </a:extLst>
              </a:tr>
              <a:tr h="515367">
                <a:tc>
                  <a:txBody>
                    <a:bodyPr/>
                    <a:lstStyle/>
                    <a:p>
                      <a:pPr algn="ctr"/>
                      <a:r>
                        <a:rPr lang="en-GB" sz="1200" b="1" i="1" dirty="0"/>
                        <a:t>Primary Sector</a:t>
                      </a:r>
                    </a:p>
                  </a:txBody>
                  <a:tcPr marL="74295" marR="74295" marT="37148" marB="37148" anchor="ctr"/>
                </a:tc>
                <a:tc>
                  <a:txBody>
                    <a:bodyPr/>
                    <a:lstStyle/>
                    <a:p>
                      <a:pPr algn="ctr"/>
                      <a:r>
                        <a:rPr lang="en-GB" sz="1200" dirty="0"/>
                        <a:t>Industry that involves the collection of raw materials from the land or sea e.g. farming, fishing, mining</a:t>
                      </a:r>
                    </a:p>
                  </a:txBody>
                  <a:tcPr marL="74295" marR="74295" marT="37148" marB="37148" anchor="ctr"/>
                </a:tc>
                <a:extLst>
                  <a:ext uri="{0D108BD9-81ED-4DB2-BD59-A6C34878D82A}">
                    <a16:rowId xmlns:a16="http://schemas.microsoft.com/office/drawing/2014/main" val="3056420623"/>
                  </a:ext>
                </a:extLst>
              </a:tr>
              <a:tr h="515367">
                <a:tc>
                  <a:txBody>
                    <a:bodyPr/>
                    <a:lstStyle/>
                    <a:p>
                      <a:pPr algn="ctr"/>
                      <a:r>
                        <a:rPr lang="en-GB" sz="1200" b="1" i="1" dirty="0"/>
                        <a:t>Secondary sector</a:t>
                      </a:r>
                    </a:p>
                  </a:txBody>
                  <a:tcPr marL="74295" marR="74295" marT="37148" marB="37148" anchor="ctr"/>
                </a:tc>
                <a:tc>
                  <a:txBody>
                    <a:bodyPr/>
                    <a:lstStyle/>
                    <a:p>
                      <a:pPr algn="ctr"/>
                      <a:r>
                        <a:rPr lang="en-GB" sz="1200" dirty="0"/>
                        <a:t>Industry that involves manufacturing e.g. food or clothes production. This is often done in factories</a:t>
                      </a:r>
                    </a:p>
                  </a:txBody>
                  <a:tcPr marL="74295" marR="74295" marT="37148" marB="37148" anchor="ctr"/>
                </a:tc>
                <a:extLst>
                  <a:ext uri="{0D108BD9-81ED-4DB2-BD59-A6C34878D82A}">
                    <a16:rowId xmlns:a16="http://schemas.microsoft.com/office/drawing/2014/main" val="2560390298"/>
                  </a:ext>
                </a:extLst>
              </a:tr>
              <a:tr h="301189">
                <a:tc>
                  <a:txBody>
                    <a:bodyPr/>
                    <a:lstStyle/>
                    <a:p>
                      <a:pPr algn="ctr"/>
                      <a:r>
                        <a:rPr lang="en-GB" sz="1200" b="1" i="1" dirty="0"/>
                        <a:t>Tertiary</a:t>
                      </a:r>
                      <a:r>
                        <a:rPr lang="en-GB" sz="1200" b="1" i="1" baseline="0" dirty="0"/>
                        <a:t> sector</a:t>
                      </a:r>
                      <a:endParaRPr lang="en-GB" sz="1200" b="1" i="1" dirty="0"/>
                    </a:p>
                  </a:txBody>
                  <a:tcPr marL="74295" marR="74295" marT="37148" marB="37148" anchor="ctr"/>
                </a:tc>
                <a:tc>
                  <a:txBody>
                    <a:bodyPr/>
                    <a:lstStyle/>
                    <a:p>
                      <a:pPr algn="ctr"/>
                      <a:r>
                        <a:rPr lang="en-GB" sz="1200" dirty="0"/>
                        <a:t>Service</a:t>
                      </a:r>
                      <a:r>
                        <a:rPr lang="en-GB" sz="1200" baseline="0" dirty="0"/>
                        <a:t> industry. EG. Teachers, retail etc.</a:t>
                      </a:r>
                      <a:endParaRPr lang="en-GB" sz="1200" dirty="0"/>
                    </a:p>
                  </a:txBody>
                  <a:tcPr marL="74295" marR="74295" marT="37148" marB="37148" anchor="ctr"/>
                </a:tc>
                <a:extLst>
                  <a:ext uri="{0D108BD9-81ED-4DB2-BD59-A6C34878D82A}">
                    <a16:rowId xmlns:a16="http://schemas.microsoft.com/office/drawing/2014/main" val="3825837227"/>
                  </a:ext>
                </a:extLst>
              </a:tr>
              <a:tr h="301189">
                <a:tc>
                  <a:txBody>
                    <a:bodyPr/>
                    <a:lstStyle/>
                    <a:p>
                      <a:pPr algn="ctr"/>
                      <a:r>
                        <a:rPr lang="en-GB" sz="1200" b="1" i="1" dirty="0"/>
                        <a:t>Quaternary sector</a:t>
                      </a:r>
                    </a:p>
                  </a:txBody>
                  <a:tcPr marL="74295" marR="74295" marT="37148" marB="37148" anchor="ctr"/>
                </a:tc>
                <a:tc>
                  <a:txBody>
                    <a:bodyPr/>
                    <a:lstStyle/>
                    <a:p>
                      <a:pPr algn="ctr"/>
                      <a:r>
                        <a:rPr lang="en-GB" sz="1200" dirty="0"/>
                        <a:t>Jobs</a:t>
                      </a:r>
                      <a:r>
                        <a:rPr lang="en-GB" sz="1200" baseline="0" dirty="0"/>
                        <a:t> in science, research and technology.</a:t>
                      </a:r>
                      <a:endParaRPr lang="en-GB" sz="1200" dirty="0"/>
                    </a:p>
                  </a:txBody>
                  <a:tcPr marL="74295" marR="74295" marT="37148" marB="37148" anchor="ctr"/>
                </a:tc>
                <a:extLst>
                  <a:ext uri="{0D108BD9-81ED-4DB2-BD59-A6C34878D82A}">
                    <a16:rowId xmlns:a16="http://schemas.microsoft.com/office/drawing/2014/main" val="2708431365"/>
                  </a:ext>
                </a:extLst>
              </a:tr>
              <a:tr h="301189">
                <a:tc>
                  <a:txBody>
                    <a:bodyPr/>
                    <a:lstStyle/>
                    <a:p>
                      <a:pPr algn="ctr"/>
                      <a:r>
                        <a:rPr lang="en-GB" sz="1200" b="1" i="1" dirty="0"/>
                        <a:t>Infrastructure</a:t>
                      </a:r>
                    </a:p>
                  </a:txBody>
                  <a:tcPr marL="74295" marR="74295" marT="37148" marB="37148" anchor="ctr"/>
                </a:tc>
                <a:tc>
                  <a:txBody>
                    <a:bodyPr/>
                    <a:lstStyle/>
                    <a:p>
                      <a:pPr algn="ctr"/>
                      <a:r>
                        <a:rPr lang="en-GB" sz="1200" dirty="0"/>
                        <a:t>Transport</a:t>
                      </a:r>
                      <a:r>
                        <a:rPr lang="en-GB" sz="1200" baseline="0" dirty="0"/>
                        <a:t> links – road / rail / air / ports</a:t>
                      </a:r>
                      <a:endParaRPr lang="en-GB" sz="1200" dirty="0"/>
                    </a:p>
                  </a:txBody>
                  <a:tcPr marL="74295" marR="74295" marT="37148" marB="37148" anchor="ctr"/>
                </a:tc>
                <a:extLst>
                  <a:ext uri="{0D108BD9-81ED-4DB2-BD59-A6C34878D82A}">
                    <a16:rowId xmlns:a16="http://schemas.microsoft.com/office/drawing/2014/main" val="3051391081"/>
                  </a:ext>
                </a:extLst>
              </a:tr>
              <a:tr h="515367">
                <a:tc>
                  <a:txBody>
                    <a:bodyPr/>
                    <a:lstStyle/>
                    <a:p>
                      <a:pPr algn="ctr"/>
                      <a:r>
                        <a:rPr lang="en-GB" sz="1200" b="1" i="1" dirty="0"/>
                        <a:t>TNC</a:t>
                      </a:r>
                    </a:p>
                  </a:txBody>
                  <a:tcPr marL="74295" marR="74295" marT="37148" marB="37148" anchor="ctr"/>
                </a:tc>
                <a:tc>
                  <a:txBody>
                    <a:bodyPr/>
                    <a:lstStyle/>
                    <a:p>
                      <a:pPr algn="ctr"/>
                      <a:r>
                        <a:rPr lang="en-GB" sz="1200" dirty="0"/>
                        <a:t>Trans-national corporation. Big companies that operate in more than one country EG.</a:t>
                      </a:r>
                      <a:r>
                        <a:rPr lang="en-GB" sz="1200" baseline="0" dirty="0"/>
                        <a:t> Shell</a:t>
                      </a:r>
                      <a:endParaRPr lang="en-GB" sz="1200" dirty="0"/>
                    </a:p>
                  </a:txBody>
                  <a:tcPr marL="74295" marR="74295" marT="37148" marB="37148" anchor="ctr"/>
                </a:tc>
                <a:extLst>
                  <a:ext uri="{0D108BD9-81ED-4DB2-BD59-A6C34878D82A}">
                    <a16:rowId xmlns:a16="http://schemas.microsoft.com/office/drawing/2014/main" val="536798300"/>
                  </a:ext>
                </a:extLst>
              </a:tr>
              <a:tr h="301189">
                <a:tc>
                  <a:txBody>
                    <a:bodyPr/>
                    <a:lstStyle/>
                    <a:p>
                      <a:pPr algn="ctr"/>
                      <a:r>
                        <a:rPr lang="en-GB" sz="1200" b="1" i="1" dirty="0"/>
                        <a:t>Intermediate technology</a:t>
                      </a:r>
                    </a:p>
                  </a:txBody>
                  <a:tcPr marL="74295" marR="74295" marT="37148" marB="37148" anchor="ctr"/>
                </a:tc>
                <a:tc>
                  <a:txBody>
                    <a:bodyPr/>
                    <a:lstStyle/>
                    <a:p>
                      <a:pPr algn="ctr"/>
                      <a:r>
                        <a:rPr lang="en-GB" sz="1200" dirty="0"/>
                        <a:t>Appropriate</a:t>
                      </a:r>
                      <a:r>
                        <a:rPr lang="en-GB" sz="1200" baseline="0" dirty="0"/>
                        <a:t> technology – equipment that is cheap and easy to use.</a:t>
                      </a:r>
                      <a:endParaRPr lang="en-GB" sz="1200" dirty="0"/>
                    </a:p>
                  </a:txBody>
                  <a:tcPr marL="74295" marR="74295" marT="37148" marB="37148" anchor="ctr"/>
                </a:tc>
                <a:extLst>
                  <a:ext uri="{0D108BD9-81ED-4DB2-BD59-A6C34878D82A}">
                    <a16:rowId xmlns:a16="http://schemas.microsoft.com/office/drawing/2014/main" val="752199173"/>
                  </a:ext>
                </a:extLst>
              </a:tr>
              <a:tr h="301189">
                <a:tc>
                  <a:txBody>
                    <a:bodyPr/>
                    <a:lstStyle/>
                    <a:p>
                      <a:pPr algn="ctr"/>
                      <a:r>
                        <a:rPr lang="en-GB" sz="1200" b="1" i="1" dirty="0"/>
                        <a:t>Fair trade</a:t>
                      </a:r>
                    </a:p>
                  </a:txBody>
                  <a:tcPr marL="74295" marR="74295" marT="37148" marB="37148" anchor="ctr"/>
                </a:tc>
                <a:tc>
                  <a:txBody>
                    <a:bodyPr/>
                    <a:lstStyle/>
                    <a:p>
                      <a:pPr algn="ctr"/>
                      <a:r>
                        <a:rPr lang="en-GB" sz="1200" dirty="0"/>
                        <a:t>When farmers receive a fair price for</a:t>
                      </a:r>
                      <a:r>
                        <a:rPr lang="en-GB" sz="1200" baseline="0" dirty="0"/>
                        <a:t> crops.</a:t>
                      </a:r>
                      <a:endParaRPr lang="en-GB" sz="1200" dirty="0"/>
                    </a:p>
                  </a:txBody>
                  <a:tcPr marL="74295" marR="74295" marT="37148" marB="37148" anchor="ctr"/>
                </a:tc>
                <a:extLst>
                  <a:ext uri="{0D108BD9-81ED-4DB2-BD59-A6C34878D82A}">
                    <a16:rowId xmlns:a16="http://schemas.microsoft.com/office/drawing/2014/main" val="2350835976"/>
                  </a:ext>
                </a:extLst>
              </a:tr>
              <a:tr h="301189">
                <a:tc>
                  <a:txBody>
                    <a:bodyPr/>
                    <a:lstStyle/>
                    <a:p>
                      <a:pPr algn="ctr"/>
                      <a:r>
                        <a:rPr lang="en-GB" sz="1200" b="1" i="1" dirty="0"/>
                        <a:t>Aid</a:t>
                      </a:r>
                    </a:p>
                  </a:txBody>
                  <a:tcPr marL="74295" marR="74295" marT="37148" marB="37148" anchor="ctr"/>
                </a:tc>
                <a:tc>
                  <a:txBody>
                    <a:bodyPr/>
                    <a:lstStyle/>
                    <a:p>
                      <a:pPr algn="ctr"/>
                      <a:r>
                        <a:rPr lang="en-GB" sz="1200" dirty="0"/>
                        <a:t>When one country sends</a:t>
                      </a:r>
                      <a:r>
                        <a:rPr lang="en-GB" sz="1200" baseline="0" dirty="0"/>
                        <a:t> money or supplies to another. </a:t>
                      </a:r>
                      <a:endParaRPr lang="en-GB" sz="1200" dirty="0"/>
                    </a:p>
                  </a:txBody>
                  <a:tcPr marL="74295" marR="74295" marT="37148" marB="37148" anchor="ctr"/>
                </a:tc>
                <a:extLst>
                  <a:ext uri="{0D108BD9-81ED-4DB2-BD59-A6C34878D82A}">
                    <a16:rowId xmlns:a16="http://schemas.microsoft.com/office/drawing/2014/main" val="3299069236"/>
                  </a:ext>
                </a:extLst>
              </a:tr>
              <a:tr h="515367">
                <a:tc>
                  <a:txBody>
                    <a:bodyPr/>
                    <a:lstStyle/>
                    <a:p>
                      <a:pPr algn="ctr"/>
                      <a:r>
                        <a:rPr lang="en-GB" sz="1200" b="1" i="1" dirty="0"/>
                        <a:t>Debt Relief</a:t>
                      </a:r>
                    </a:p>
                  </a:txBody>
                  <a:tcPr marL="74295" marR="74295" marT="37148" marB="37148" anchor="ctr"/>
                </a:tc>
                <a:tc>
                  <a:txBody>
                    <a:bodyPr/>
                    <a:lstStyle/>
                    <a:p>
                      <a:pPr algn="ctr"/>
                      <a:r>
                        <a:rPr lang="en-GB" sz="1200" dirty="0"/>
                        <a:t>Where agreements are reached to reduce, delay or cancel the debts that LICs owe to other countries</a:t>
                      </a:r>
                    </a:p>
                  </a:txBody>
                  <a:tcPr marL="74295" marR="74295" marT="37148" marB="37148" anchor="ctr"/>
                </a:tc>
                <a:extLst>
                  <a:ext uri="{0D108BD9-81ED-4DB2-BD59-A6C34878D82A}">
                    <a16:rowId xmlns:a16="http://schemas.microsoft.com/office/drawing/2014/main" val="2412080999"/>
                  </a:ext>
                </a:extLst>
              </a:tr>
            </a:tbl>
          </a:graphicData>
        </a:graphic>
      </p:graphicFrame>
      <p:pic>
        <p:nvPicPr>
          <p:cNvPr id="19" name="Picture 8" descr="https://static.thenounproject.com/png/8174-200.png">
            <a:extLst>
              <a:ext uri="{FF2B5EF4-FFF2-40B4-BE49-F238E27FC236}">
                <a16:creationId xmlns:a16="http://schemas.microsoft.com/office/drawing/2014/main" id="{C45A3EFD-282C-448A-9B81-9CE0F47AE22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31352" y="1895255"/>
            <a:ext cx="503080" cy="50308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2" descr="https://static.thenounproject.com/png/1801113-200.png">
            <a:extLst>
              <a:ext uri="{FF2B5EF4-FFF2-40B4-BE49-F238E27FC236}">
                <a16:creationId xmlns:a16="http://schemas.microsoft.com/office/drawing/2014/main" id="{172CA4BA-AC41-4EDE-961E-E35123DA0A4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3568" y="6316610"/>
            <a:ext cx="649326" cy="64932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6" descr="https://static.thenounproject.com/png/1608155-200.png">
            <a:extLst>
              <a:ext uri="{FF2B5EF4-FFF2-40B4-BE49-F238E27FC236}">
                <a16:creationId xmlns:a16="http://schemas.microsoft.com/office/drawing/2014/main" id="{AE0B8130-2833-450D-95C8-145C4D49FDF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3568" y="3290056"/>
            <a:ext cx="328802" cy="32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89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02F28F94-BA31-43F4-AC07-C7414FE92729}"/>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TASK 9 – Development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development. Read the instructions carefully for each task, and make sure you complete all of the tasks</a:t>
            </a:r>
            <a:endParaRPr lang="en-GB" sz="1400" b="1" dirty="0">
              <a:latin typeface="Tw Cen MT" panose="020B0602020104020603" pitchFamily="34" charset="0"/>
            </a:endParaRPr>
          </a:p>
        </p:txBody>
      </p:sp>
      <p:sp>
        <p:nvSpPr>
          <p:cNvPr id="19" name="TextBox 18">
            <a:extLst>
              <a:ext uri="{FF2B5EF4-FFF2-40B4-BE49-F238E27FC236}">
                <a16:creationId xmlns:a16="http://schemas.microsoft.com/office/drawing/2014/main" id="{3078D95E-D646-40F6-81BF-9707BB454818}"/>
              </a:ext>
            </a:extLst>
          </p:cNvPr>
          <p:cNvSpPr txBox="1"/>
          <p:nvPr/>
        </p:nvSpPr>
        <p:spPr>
          <a:xfrm>
            <a:off x="123568" y="918246"/>
            <a:ext cx="2582562" cy="1384995"/>
          </a:xfrm>
          <a:prstGeom prst="rect">
            <a:avLst/>
          </a:prstGeom>
          <a:noFill/>
        </p:spPr>
        <p:txBody>
          <a:bodyPr wrap="square" rtlCol="0">
            <a:spAutoFit/>
          </a:bodyPr>
          <a:lstStyle/>
          <a:p>
            <a:pPr defTabSz="844083"/>
            <a:r>
              <a:rPr lang="en-GB" sz="1200" b="1" dirty="0">
                <a:solidFill>
                  <a:prstClr val="black"/>
                </a:solidFill>
                <a:latin typeface="Calibri" panose="020F0502020204030204"/>
              </a:rPr>
              <a:t>Demographic Transition Model (DTM) and Development</a:t>
            </a:r>
          </a:p>
          <a:p>
            <a:pPr defTabSz="844083"/>
            <a:endParaRPr lang="en-GB" sz="1200" b="1" dirty="0">
              <a:solidFill>
                <a:prstClr val="black"/>
              </a:solidFill>
              <a:latin typeface="Calibri" panose="020F0502020204030204"/>
            </a:endParaRPr>
          </a:p>
          <a:p>
            <a:pPr defTabSz="844083"/>
            <a:r>
              <a:rPr lang="en-GB" sz="1200" dirty="0">
                <a:solidFill>
                  <a:prstClr val="black"/>
                </a:solidFill>
                <a:latin typeface="Calibri" panose="020F0502020204030204"/>
              </a:rPr>
              <a:t>Using the model, and the table below to help, fill in the gaps to explain what each stage of the DTM tells us about the development of a country</a:t>
            </a:r>
          </a:p>
        </p:txBody>
      </p:sp>
      <p:pic>
        <p:nvPicPr>
          <p:cNvPr id="20" name="Picture 19">
            <a:extLst>
              <a:ext uri="{FF2B5EF4-FFF2-40B4-BE49-F238E27FC236}">
                <a16:creationId xmlns:a16="http://schemas.microsoft.com/office/drawing/2014/main" id="{EEC5A3CC-82B4-4917-A6AD-7C17AA02602B}"/>
              </a:ext>
            </a:extLst>
          </p:cNvPr>
          <p:cNvPicPr>
            <a:picLocks noChangeAspect="1"/>
          </p:cNvPicPr>
          <p:nvPr/>
        </p:nvPicPr>
        <p:blipFill>
          <a:blip r:embed="rId2"/>
          <a:stretch>
            <a:fillRect/>
          </a:stretch>
        </p:blipFill>
        <p:spPr>
          <a:xfrm>
            <a:off x="2706131" y="797694"/>
            <a:ext cx="3993574" cy="1751408"/>
          </a:xfrm>
          <a:prstGeom prst="rect">
            <a:avLst/>
          </a:prstGeom>
        </p:spPr>
      </p:pic>
      <p:graphicFrame>
        <p:nvGraphicFramePr>
          <p:cNvPr id="21" name="Table 20">
            <a:extLst>
              <a:ext uri="{FF2B5EF4-FFF2-40B4-BE49-F238E27FC236}">
                <a16:creationId xmlns:a16="http://schemas.microsoft.com/office/drawing/2014/main" id="{1449C037-5B03-447B-A430-0B94E65FC4F2}"/>
              </a:ext>
            </a:extLst>
          </p:cNvPr>
          <p:cNvGraphicFramePr>
            <a:graphicFrameLocks noGrp="1"/>
          </p:cNvGraphicFramePr>
          <p:nvPr>
            <p:extLst>
              <p:ext uri="{D42A27DB-BD31-4B8C-83A1-F6EECF244321}">
                <p14:modId xmlns:p14="http://schemas.microsoft.com/office/powerpoint/2010/main" val="3478853463"/>
              </p:ext>
            </p:extLst>
          </p:nvPr>
        </p:nvGraphicFramePr>
        <p:xfrm>
          <a:off x="81000" y="2573706"/>
          <a:ext cx="6696000" cy="1382150"/>
        </p:xfrm>
        <a:graphic>
          <a:graphicData uri="http://schemas.openxmlformats.org/drawingml/2006/table">
            <a:tbl>
              <a:tblPr firstRow="1" bandRow="1">
                <a:tableStyleId>{5C22544A-7EE6-4342-B048-85BDC9FD1C3A}</a:tableStyleId>
              </a:tblPr>
              <a:tblGrid>
                <a:gridCol w="756000">
                  <a:extLst>
                    <a:ext uri="{9D8B030D-6E8A-4147-A177-3AD203B41FA5}">
                      <a16:colId xmlns:a16="http://schemas.microsoft.com/office/drawing/2014/main" val="20000"/>
                    </a:ext>
                  </a:extLst>
                </a:gridCol>
                <a:gridCol w="1188000">
                  <a:extLst>
                    <a:ext uri="{9D8B030D-6E8A-4147-A177-3AD203B41FA5}">
                      <a16:colId xmlns:a16="http://schemas.microsoft.com/office/drawing/2014/main" val="20001"/>
                    </a:ext>
                  </a:extLst>
                </a:gridCol>
                <a:gridCol w="1188000">
                  <a:extLst>
                    <a:ext uri="{9D8B030D-6E8A-4147-A177-3AD203B41FA5}">
                      <a16:colId xmlns:a16="http://schemas.microsoft.com/office/drawing/2014/main" val="20002"/>
                    </a:ext>
                  </a:extLst>
                </a:gridCol>
                <a:gridCol w="1188000">
                  <a:extLst>
                    <a:ext uri="{9D8B030D-6E8A-4147-A177-3AD203B41FA5}">
                      <a16:colId xmlns:a16="http://schemas.microsoft.com/office/drawing/2014/main" val="20003"/>
                    </a:ext>
                  </a:extLst>
                </a:gridCol>
                <a:gridCol w="1188000">
                  <a:extLst>
                    <a:ext uri="{9D8B030D-6E8A-4147-A177-3AD203B41FA5}">
                      <a16:colId xmlns:a16="http://schemas.microsoft.com/office/drawing/2014/main" val="20004"/>
                    </a:ext>
                  </a:extLst>
                </a:gridCol>
                <a:gridCol w="1188000">
                  <a:extLst>
                    <a:ext uri="{9D8B030D-6E8A-4147-A177-3AD203B41FA5}">
                      <a16:colId xmlns:a16="http://schemas.microsoft.com/office/drawing/2014/main" val="20005"/>
                    </a:ext>
                  </a:extLst>
                </a:gridCol>
              </a:tblGrid>
              <a:tr h="0">
                <a:tc>
                  <a:txBody>
                    <a:bodyPr/>
                    <a:lstStyle/>
                    <a:p>
                      <a:pPr algn="ctr"/>
                      <a:endParaRPr lang="en-GB" sz="900" b="1" dirty="0">
                        <a:solidFill>
                          <a:schemeClr val="tx1"/>
                        </a:solidFill>
                        <a:latin typeface="+mj-lt"/>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1</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2</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a:t>
                      </a:r>
                      <a:r>
                        <a:rPr lang="en-GB" sz="900" b="1" baseline="0" dirty="0">
                          <a:solidFill>
                            <a:schemeClr val="tx1"/>
                          </a:solidFill>
                          <a:latin typeface="+mj-lt"/>
                        </a:rPr>
                        <a:t> 3</a:t>
                      </a:r>
                      <a:endParaRPr lang="en-GB" sz="900" b="1" dirty="0">
                        <a:solidFill>
                          <a:schemeClr val="tx1"/>
                        </a:solidFill>
                        <a:latin typeface="+mj-lt"/>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4</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900" b="1" dirty="0">
                          <a:solidFill>
                            <a:schemeClr val="tx1"/>
                          </a:solidFill>
                          <a:latin typeface="+mj-lt"/>
                        </a:rPr>
                        <a:t>Stage 5</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a:r>
                        <a:rPr lang="en-GB" sz="900" b="1" dirty="0">
                          <a:solidFill>
                            <a:schemeClr val="tx1"/>
                          </a:solidFill>
                          <a:latin typeface="+mj-lt"/>
                        </a:rPr>
                        <a:t>Birth Rate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High and fluctuates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High</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Falls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 and fluctuates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algn="ctr"/>
                      <a:r>
                        <a:rPr lang="en-GB" sz="900" b="1" dirty="0">
                          <a:solidFill>
                            <a:schemeClr val="tx1"/>
                          </a:solidFill>
                          <a:latin typeface="+mj-lt"/>
                        </a:rPr>
                        <a:t>Death Rate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High and fluctuates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Falls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Low but higher than birth rate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pPr algn="ctr"/>
                      <a:r>
                        <a:rPr lang="en-GB" sz="900" b="1" dirty="0">
                          <a:solidFill>
                            <a:schemeClr val="tx1"/>
                          </a:solidFill>
                          <a:latin typeface="+mj-lt"/>
                        </a:rPr>
                        <a:t>Population Change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Stable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Rapid Growth</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Slower Growth</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Small</a:t>
                      </a:r>
                      <a:r>
                        <a:rPr lang="en-GB" sz="900" b="0" baseline="0" dirty="0">
                          <a:solidFill>
                            <a:schemeClr val="tx1"/>
                          </a:solidFill>
                          <a:latin typeface="+mj-lt"/>
                        </a:rPr>
                        <a:t> growth</a:t>
                      </a:r>
                      <a:endParaRPr lang="en-GB" sz="900" b="0" dirty="0">
                        <a:solidFill>
                          <a:schemeClr val="tx1"/>
                        </a:solidFill>
                        <a:latin typeface="+mj-lt"/>
                      </a:endParaRP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Slow decrease</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pPr algn="ctr"/>
                      <a:r>
                        <a:rPr lang="en-GB" sz="900" b="1" dirty="0">
                          <a:solidFill>
                            <a:schemeClr val="tx1"/>
                          </a:solidFill>
                          <a:latin typeface="+mj-lt"/>
                        </a:rPr>
                        <a:t>Places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0" dirty="0">
                          <a:solidFill>
                            <a:schemeClr val="tx1"/>
                          </a:solidFill>
                          <a:latin typeface="+mj-lt"/>
                        </a:rPr>
                        <a:t>Amazon Tribes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LICs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NEE’s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HICs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dirty="0">
                          <a:latin typeface="+mj-lt"/>
                        </a:rPr>
                        <a:t>Most developed HICs</a:t>
                      </a:r>
                    </a:p>
                  </a:txBody>
                  <a:tcPr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graphicFrame>
        <p:nvGraphicFramePr>
          <p:cNvPr id="22" name="Table 21">
            <a:extLst>
              <a:ext uri="{FF2B5EF4-FFF2-40B4-BE49-F238E27FC236}">
                <a16:creationId xmlns:a16="http://schemas.microsoft.com/office/drawing/2014/main" id="{DC4E4420-A04F-46D2-A06C-AE1A62B3B0CB}"/>
              </a:ext>
            </a:extLst>
          </p:cNvPr>
          <p:cNvGraphicFramePr>
            <a:graphicFrameLocks noGrp="1"/>
          </p:cNvGraphicFramePr>
          <p:nvPr>
            <p:extLst>
              <p:ext uri="{D42A27DB-BD31-4B8C-83A1-F6EECF244321}">
                <p14:modId xmlns:p14="http://schemas.microsoft.com/office/powerpoint/2010/main" val="2399964832"/>
              </p:ext>
            </p:extLst>
          </p:nvPr>
        </p:nvGraphicFramePr>
        <p:xfrm>
          <a:off x="81000" y="4029888"/>
          <a:ext cx="6696000" cy="4360984"/>
        </p:xfrm>
        <a:graphic>
          <a:graphicData uri="http://schemas.openxmlformats.org/drawingml/2006/table">
            <a:tbl>
              <a:tblPr firstRow="1" bandRow="1">
                <a:tableStyleId>{5C22544A-7EE6-4342-B048-85BDC9FD1C3A}</a:tableStyleId>
              </a:tblPr>
              <a:tblGrid>
                <a:gridCol w="6696000">
                  <a:extLst>
                    <a:ext uri="{9D8B030D-6E8A-4147-A177-3AD203B41FA5}">
                      <a16:colId xmlns:a16="http://schemas.microsoft.com/office/drawing/2014/main" val="20000"/>
                    </a:ext>
                  </a:extLst>
                </a:gridCol>
              </a:tblGrid>
              <a:tr h="0">
                <a:tc>
                  <a:txBody>
                    <a:bodyPr/>
                    <a:lstStyle/>
                    <a:p>
                      <a:pPr algn="l"/>
                      <a:r>
                        <a:rPr lang="en-GB" sz="1100" b="1" u="sng" dirty="0">
                          <a:solidFill>
                            <a:schemeClr val="tx1"/>
                          </a:solidFill>
                          <a:latin typeface="+mj-lt"/>
                        </a:rPr>
                        <a:t>Stage 1</a:t>
                      </a:r>
                    </a:p>
                    <a:p>
                      <a:pPr marL="171450" indent="-171450" algn="l">
                        <a:buFont typeface="Arial" panose="020B0604020202020204" pitchFamily="34" charset="0"/>
                        <a:buChar char="•"/>
                      </a:pPr>
                      <a:r>
                        <a:rPr lang="en-GB" sz="1100" b="0" u="none" dirty="0">
                          <a:solidFill>
                            <a:schemeClr val="tx1"/>
                          </a:solidFill>
                          <a:latin typeface="+mj-lt"/>
                        </a:rPr>
                        <a:t>This </a:t>
                      </a:r>
                      <a:r>
                        <a:rPr lang="en-GB" sz="1100" b="0" u="none" baseline="0" dirty="0">
                          <a:solidFill>
                            <a:schemeClr val="tx1"/>
                          </a:solidFill>
                          <a:latin typeface="+mj-lt"/>
                        </a:rPr>
                        <a:t>the least developed. The b_____ r____ is high because there’s no c____________. People also have lots of children because poor h__________ means that many children die.</a:t>
                      </a:r>
                    </a:p>
                    <a:p>
                      <a:pPr marL="171450" indent="-171450" algn="l">
                        <a:buFont typeface="Arial" panose="020B0604020202020204" pitchFamily="34" charset="0"/>
                        <a:buChar char="•"/>
                      </a:pPr>
                      <a:r>
                        <a:rPr lang="en-GB" sz="1100" b="0" u="none" baseline="0" dirty="0">
                          <a:solidFill>
                            <a:schemeClr val="tx1"/>
                          </a:solidFill>
                          <a:latin typeface="+mj-lt"/>
                        </a:rPr>
                        <a:t>D______ r____ is high due to poor healthcare and limited access to f____ and w______. </a:t>
                      </a:r>
                    </a:p>
                    <a:p>
                      <a:pPr marL="171450" indent="-171450" algn="l">
                        <a:buFont typeface="Arial" panose="020B0604020202020204" pitchFamily="34" charset="0"/>
                        <a:buChar char="•"/>
                      </a:pPr>
                      <a:r>
                        <a:rPr lang="en-GB" sz="1100" b="0" u="none" baseline="0" dirty="0">
                          <a:solidFill>
                            <a:schemeClr val="tx1"/>
                          </a:solidFill>
                          <a:latin typeface="+mj-lt"/>
                        </a:rPr>
                        <a:t>L____ e__________ and i______ are both very low.</a:t>
                      </a:r>
                      <a:endParaRPr lang="en-GB" sz="1100" b="0" u="none"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0">
                <a:tc>
                  <a:txBody>
                    <a:bodyPr/>
                    <a:lstStyle/>
                    <a:p>
                      <a:pPr algn="l"/>
                      <a:r>
                        <a:rPr lang="en-GB" sz="1100" b="1" u="sng" kern="1200" dirty="0">
                          <a:solidFill>
                            <a:schemeClr val="tx1"/>
                          </a:solidFill>
                          <a:latin typeface="+mj-lt"/>
                          <a:ea typeface="+mn-ea"/>
                          <a:cs typeface="+mn-cs"/>
                        </a:rPr>
                        <a:t>Stage 2</a:t>
                      </a:r>
                    </a:p>
                    <a:p>
                      <a:pPr marL="171450" indent="-171450" algn="l">
                        <a:buFont typeface="Arial" panose="020B0604020202020204" pitchFamily="34" charset="0"/>
                        <a:buChar char="•"/>
                      </a:pPr>
                      <a:r>
                        <a:rPr lang="en-GB" sz="1100" b="0" u="none" kern="1200" dirty="0">
                          <a:solidFill>
                            <a:schemeClr val="tx1"/>
                          </a:solidFill>
                          <a:latin typeface="+mj-lt"/>
                          <a:ea typeface="+mn-ea"/>
                          <a:cs typeface="+mn-cs"/>
                        </a:rPr>
                        <a:t>Stage 2 is not very developed</a:t>
                      </a:r>
                      <a:r>
                        <a:rPr lang="en-GB" sz="1100" b="0" u="none" kern="1200" baseline="0" dirty="0">
                          <a:solidFill>
                            <a:schemeClr val="tx1"/>
                          </a:solidFill>
                          <a:latin typeface="+mj-lt"/>
                          <a:ea typeface="+mn-ea"/>
                          <a:cs typeface="+mn-cs"/>
                        </a:rPr>
                        <a:t> and many L____ are at this stage. The economy is based on a__________ and this leads to people having many c_________ to help on the farms. This means birth rates are high.</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Death rates begin to f____ as healthcare becomes more available and people’s d______ start to improve. These things also increase l_____ e__________.</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algn="l"/>
                      <a:r>
                        <a:rPr lang="en-GB" sz="1100" b="1" u="sng" dirty="0">
                          <a:solidFill>
                            <a:schemeClr val="tx1"/>
                          </a:solidFill>
                          <a:latin typeface="+mj-lt"/>
                        </a:rPr>
                        <a:t>Stage 3</a:t>
                      </a:r>
                    </a:p>
                    <a:p>
                      <a:pPr marL="171450" indent="-171450" algn="l">
                        <a:buFont typeface="Arial" panose="020B0604020202020204" pitchFamily="34" charset="0"/>
                        <a:buChar char="•"/>
                      </a:pPr>
                      <a:r>
                        <a:rPr lang="en-GB" sz="1100" b="0" u="none" dirty="0">
                          <a:solidFill>
                            <a:schemeClr val="tx1"/>
                          </a:solidFill>
                          <a:latin typeface="+mj-lt"/>
                        </a:rPr>
                        <a:t>This stage is more developed and most N_____ are at this stage. The birth rate falls as w______ have more </a:t>
                      </a:r>
                      <a:r>
                        <a:rPr lang="en-GB" sz="1100" b="0" u="none" baseline="0" dirty="0">
                          <a:solidFill>
                            <a:schemeClr val="tx1"/>
                          </a:solidFill>
                          <a:latin typeface="+mj-lt"/>
                        </a:rPr>
                        <a:t>access to e_________ and a more equal place in society. This means more women work and have fewer children so the birth rates falls. Increased availability of c____________ also helps with this.</a:t>
                      </a:r>
                    </a:p>
                    <a:p>
                      <a:pPr marL="171450" indent="-171450" algn="l">
                        <a:buFont typeface="Arial" panose="020B0604020202020204" pitchFamily="34" charset="0"/>
                        <a:buChar char="•"/>
                      </a:pPr>
                      <a:r>
                        <a:rPr lang="en-GB" sz="1100" b="0" u="none" baseline="0" dirty="0">
                          <a:solidFill>
                            <a:schemeClr val="tx1"/>
                          </a:solidFill>
                          <a:latin typeface="+mj-lt"/>
                        </a:rPr>
                        <a:t>The economy moves away from farming, towards m____________, fewer children are needed to work on f_____ so again the birth rates falls.</a:t>
                      </a:r>
                    </a:p>
                    <a:p>
                      <a:pPr marL="171450" indent="-171450" algn="l">
                        <a:buFont typeface="Arial" panose="020B0604020202020204" pitchFamily="34" charset="0"/>
                        <a:buChar char="•"/>
                      </a:pPr>
                      <a:r>
                        <a:rPr lang="en-GB" sz="1100" b="0" u="none" baseline="0" dirty="0">
                          <a:solidFill>
                            <a:schemeClr val="tx1"/>
                          </a:solidFill>
                          <a:latin typeface="+mj-lt"/>
                        </a:rPr>
                        <a:t>Healthcare continues to improve so the d_____ r____ keeps falling.</a:t>
                      </a:r>
                      <a:endParaRPr lang="en-GB" sz="1100" b="0" u="none"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0">
                <a:tc>
                  <a:txBody>
                    <a:bodyPr/>
                    <a:lstStyle/>
                    <a:p>
                      <a:pPr algn="l"/>
                      <a:r>
                        <a:rPr lang="en-GB" sz="1100" b="1" u="sng" kern="1200" dirty="0">
                          <a:solidFill>
                            <a:schemeClr val="tx1"/>
                          </a:solidFill>
                          <a:latin typeface="+mj-lt"/>
                          <a:ea typeface="+mn-ea"/>
                          <a:cs typeface="+mn-cs"/>
                        </a:rPr>
                        <a:t>Stages 4 and 5</a:t>
                      </a:r>
                    </a:p>
                    <a:p>
                      <a:pPr marL="171450" indent="-171450" algn="l">
                        <a:buFont typeface="Arial" panose="020B0604020202020204" pitchFamily="34" charset="0"/>
                        <a:buChar char="•"/>
                      </a:pPr>
                      <a:r>
                        <a:rPr lang="en-GB" sz="1100" b="0" u="none" kern="1200" dirty="0">
                          <a:solidFill>
                            <a:schemeClr val="tx1"/>
                          </a:solidFill>
                          <a:latin typeface="+mj-lt"/>
                          <a:ea typeface="+mn-ea"/>
                          <a:cs typeface="+mn-cs"/>
                        </a:rPr>
                        <a:t>These stages are the most developed and are</a:t>
                      </a:r>
                      <a:r>
                        <a:rPr lang="en-GB" sz="1100" b="0" u="none" kern="1200" baseline="0" dirty="0">
                          <a:solidFill>
                            <a:schemeClr val="tx1"/>
                          </a:solidFill>
                          <a:latin typeface="+mj-lt"/>
                          <a:ea typeface="+mn-ea"/>
                          <a:cs typeface="+mn-cs"/>
                        </a:rPr>
                        <a:t> made up of H____. </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Birth rates are low because people are focussed on having a high q______ o__ l_____ and the cost of c__________ may stop them from doing this</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H___________ is advanced so many people have dependant elderly relatives who require care and this means people can’t a_______ to have children. This also lowers the b_____ r_____</a:t>
                      </a:r>
                    </a:p>
                    <a:p>
                      <a:pPr marL="171450" indent="-171450" algn="l">
                        <a:buFont typeface="Arial" panose="020B0604020202020204" pitchFamily="34" charset="0"/>
                        <a:buChar char="•"/>
                      </a:pPr>
                      <a:r>
                        <a:rPr lang="en-GB" sz="1100" b="0" u="none" kern="1200" baseline="0" dirty="0">
                          <a:solidFill>
                            <a:schemeClr val="tx1"/>
                          </a:solidFill>
                          <a:latin typeface="+mj-lt"/>
                          <a:ea typeface="+mn-ea"/>
                          <a:cs typeface="+mn-cs"/>
                        </a:rPr>
                        <a:t>Incomes and l____ e________ are both high. High quality healthcare means that death rates are low.</a:t>
                      </a:r>
                      <a:endParaRPr lang="en-GB" sz="1100" b="0" u="none" kern="1200" dirty="0">
                        <a:solidFill>
                          <a:schemeClr val="tx1"/>
                        </a:solidFill>
                        <a:latin typeface="+mj-lt"/>
                        <a:ea typeface="+mn-ea"/>
                        <a:cs typeface="+mn-cs"/>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24" name="Rectangle 23">
            <a:extLst>
              <a:ext uri="{FF2B5EF4-FFF2-40B4-BE49-F238E27FC236}">
                <a16:creationId xmlns:a16="http://schemas.microsoft.com/office/drawing/2014/main" id="{6A50FBAC-4AE4-4A02-806F-8D40F1E5B218}"/>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3984724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02F28F94-BA31-43F4-AC07-C7414FE92729}"/>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9 – Development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development. Read the instructions carefully for each task, and make sure you complete all of the tasks</a:t>
            </a:r>
            <a:endParaRPr lang="en-GB" sz="1400" b="1" dirty="0">
              <a:latin typeface="Tw Cen MT" panose="020B0602020104020603" pitchFamily="34" charset="0"/>
            </a:endParaRPr>
          </a:p>
        </p:txBody>
      </p:sp>
      <p:sp>
        <p:nvSpPr>
          <p:cNvPr id="10" name="TextBox 9">
            <a:extLst>
              <a:ext uri="{FF2B5EF4-FFF2-40B4-BE49-F238E27FC236}">
                <a16:creationId xmlns:a16="http://schemas.microsoft.com/office/drawing/2014/main" id="{C6B97CEA-6FD2-4BDC-B7E6-9FF3D60655E3}"/>
              </a:ext>
            </a:extLst>
          </p:cNvPr>
          <p:cNvSpPr txBox="1"/>
          <p:nvPr/>
        </p:nvSpPr>
        <p:spPr>
          <a:xfrm>
            <a:off x="113552" y="807142"/>
            <a:ext cx="6651691" cy="646331"/>
          </a:xfrm>
          <a:prstGeom prst="rect">
            <a:avLst/>
          </a:prstGeom>
          <a:noFill/>
        </p:spPr>
        <p:txBody>
          <a:bodyPr wrap="square" rtlCol="0">
            <a:spAutoFit/>
          </a:bodyPr>
          <a:lstStyle/>
          <a:p>
            <a:pPr defTabSz="844083"/>
            <a:r>
              <a:rPr lang="en-GB" sz="1200" b="1" dirty="0">
                <a:solidFill>
                  <a:prstClr val="black"/>
                </a:solidFill>
                <a:latin typeface="Calibri" panose="020F0502020204030204"/>
              </a:rPr>
              <a:t>Economic Changes as a country develops</a:t>
            </a:r>
          </a:p>
          <a:p>
            <a:pPr defTabSz="844083"/>
            <a:r>
              <a:rPr lang="en-GB" sz="1200" dirty="0">
                <a:solidFill>
                  <a:prstClr val="black"/>
                </a:solidFill>
                <a:latin typeface="Calibri" panose="020F0502020204030204"/>
              </a:rPr>
              <a:t>The economy  of a country is very different depending on how developed  the country is. The economy and employment within that country can fit into different sector. Match the sectors to the definitions:</a:t>
            </a:r>
          </a:p>
        </p:txBody>
      </p:sp>
      <p:graphicFrame>
        <p:nvGraphicFramePr>
          <p:cNvPr id="11" name="Table 10">
            <a:extLst>
              <a:ext uri="{FF2B5EF4-FFF2-40B4-BE49-F238E27FC236}">
                <a16:creationId xmlns:a16="http://schemas.microsoft.com/office/drawing/2014/main" id="{121CE851-C256-4CBA-9AF5-FFDD77C9CDFA}"/>
              </a:ext>
            </a:extLst>
          </p:cNvPr>
          <p:cNvGraphicFramePr>
            <a:graphicFrameLocks noGrp="1"/>
          </p:cNvGraphicFramePr>
          <p:nvPr>
            <p:extLst>
              <p:ext uri="{D42A27DB-BD31-4B8C-83A1-F6EECF244321}">
                <p14:modId xmlns:p14="http://schemas.microsoft.com/office/powerpoint/2010/main" val="1544329535"/>
              </p:ext>
            </p:extLst>
          </p:nvPr>
        </p:nvGraphicFramePr>
        <p:xfrm>
          <a:off x="123568" y="1509817"/>
          <a:ext cx="6651692" cy="2936630"/>
        </p:xfrm>
        <a:graphic>
          <a:graphicData uri="http://schemas.openxmlformats.org/drawingml/2006/table">
            <a:tbl>
              <a:tblPr firstRow="1" bandRow="1">
                <a:tableStyleId>{5C22544A-7EE6-4342-B048-85BDC9FD1C3A}</a:tableStyleId>
              </a:tblPr>
              <a:tblGrid>
                <a:gridCol w="1262769">
                  <a:extLst>
                    <a:ext uri="{9D8B030D-6E8A-4147-A177-3AD203B41FA5}">
                      <a16:colId xmlns:a16="http://schemas.microsoft.com/office/drawing/2014/main" val="20000"/>
                    </a:ext>
                  </a:extLst>
                </a:gridCol>
                <a:gridCol w="1860923">
                  <a:extLst>
                    <a:ext uri="{9D8B030D-6E8A-4147-A177-3AD203B41FA5}">
                      <a16:colId xmlns:a16="http://schemas.microsoft.com/office/drawing/2014/main" val="20001"/>
                    </a:ext>
                  </a:extLst>
                </a:gridCol>
                <a:gridCol w="3528000">
                  <a:extLst>
                    <a:ext uri="{9D8B030D-6E8A-4147-A177-3AD203B41FA5}">
                      <a16:colId xmlns:a16="http://schemas.microsoft.com/office/drawing/2014/main" val="20002"/>
                    </a:ext>
                  </a:extLst>
                </a:gridCol>
              </a:tblGrid>
              <a:tr h="587326">
                <a:tc>
                  <a:txBody>
                    <a:bodyPr/>
                    <a:lstStyle/>
                    <a:p>
                      <a:pPr algn="ctr"/>
                      <a:r>
                        <a:rPr lang="en-GB" sz="1300" b="1" dirty="0">
                          <a:solidFill>
                            <a:schemeClr val="tx1"/>
                          </a:solidFill>
                        </a:rPr>
                        <a:t>Primary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5">
                  <a:txBody>
                    <a:bodyPr/>
                    <a:lstStyle/>
                    <a:p>
                      <a:endParaRPr lang="en-GB" sz="1100" dirty="0"/>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mn-cs"/>
                        </a:rPr>
                        <a:t>The industries provide services to people and businesses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87326">
                <a:tc>
                  <a:txBody>
                    <a:bodyPr/>
                    <a:lstStyle/>
                    <a:p>
                      <a:pPr algn="ctr"/>
                      <a:r>
                        <a:rPr lang="en-GB" sz="1300" b="1" dirty="0">
                          <a:solidFill>
                            <a:schemeClr val="tx1"/>
                          </a:solidFill>
                        </a:rPr>
                        <a:t>Secondary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The industries are represent the highest economic sector. Jobs in these sector include chief executives and key, high level decision makers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87326">
                <a:tc>
                  <a:txBody>
                    <a:bodyPr/>
                    <a:lstStyle/>
                    <a:p>
                      <a:pPr algn="ctr"/>
                      <a:r>
                        <a:rPr lang="en-GB" sz="1300" b="1" dirty="0">
                          <a:solidFill>
                            <a:schemeClr val="tx1"/>
                          </a:solidFill>
                        </a:rPr>
                        <a:t>Tertiary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mn-cs"/>
                        </a:rPr>
                        <a:t>These industries involve the manufacturing of products using primary material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87326">
                <a:tc>
                  <a:txBody>
                    <a:bodyPr/>
                    <a:lstStyle/>
                    <a:p>
                      <a:pPr algn="ctr"/>
                      <a:r>
                        <a:rPr lang="en-GB" sz="1300" b="1" dirty="0">
                          <a:solidFill>
                            <a:schemeClr val="tx1"/>
                          </a:solidFill>
                        </a:rPr>
                        <a:t>Quaternary Industry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mn-cs"/>
                        </a:rPr>
                        <a:t>These industries involve the collection of raw materials from the land or sea</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87326">
                <a:tc>
                  <a:txBody>
                    <a:bodyPr/>
                    <a:lstStyle/>
                    <a:p>
                      <a:pPr algn="ctr"/>
                      <a:r>
                        <a:rPr lang="en-GB" sz="1300" b="1" dirty="0">
                          <a:solidFill>
                            <a:schemeClr val="tx1"/>
                          </a:solidFill>
                        </a:rPr>
                        <a:t>Quinary</a:t>
                      </a:r>
                      <a:r>
                        <a:rPr lang="en-GB" sz="1300" b="1" baseline="0" dirty="0">
                          <a:solidFill>
                            <a:schemeClr val="tx1"/>
                          </a:solidFill>
                        </a:rPr>
                        <a:t> Industry</a:t>
                      </a:r>
                      <a:endParaRPr lang="en-GB" sz="1300" b="1"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kern="1200" dirty="0">
                          <a:solidFill>
                            <a:schemeClr val="dk1"/>
                          </a:solidFill>
                          <a:latin typeface="+mn-lt"/>
                          <a:ea typeface="+mn-ea"/>
                          <a:cs typeface="+mn-cs"/>
                        </a:rPr>
                        <a:t>These industries involve the use of high technology to provide information and expertise. Jobs are often linked to science, ICT or research.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12" name="TextBox 11">
            <a:extLst>
              <a:ext uri="{FF2B5EF4-FFF2-40B4-BE49-F238E27FC236}">
                <a16:creationId xmlns:a16="http://schemas.microsoft.com/office/drawing/2014/main" id="{EEE87D39-D96F-4A21-B37D-D49CD9B3FDD2}"/>
              </a:ext>
            </a:extLst>
          </p:cNvPr>
          <p:cNvSpPr txBox="1"/>
          <p:nvPr/>
        </p:nvSpPr>
        <p:spPr>
          <a:xfrm>
            <a:off x="123568" y="4522882"/>
            <a:ext cx="6651692" cy="461665"/>
          </a:xfrm>
          <a:prstGeom prst="rect">
            <a:avLst/>
          </a:prstGeom>
          <a:noFill/>
        </p:spPr>
        <p:txBody>
          <a:bodyPr wrap="square" rtlCol="0">
            <a:spAutoFit/>
          </a:bodyPr>
          <a:lstStyle/>
          <a:p>
            <a:pPr defTabSz="844083"/>
            <a:r>
              <a:rPr lang="en-GB" sz="1200" dirty="0">
                <a:solidFill>
                  <a:prstClr val="black"/>
                </a:solidFill>
                <a:latin typeface="Calibri" panose="020F0502020204030204"/>
              </a:rPr>
              <a:t>The economies of different countries have very different characteristics. For each of the statements below, complete the ‘type of country’ box, by adding LIC, NEE or HIC</a:t>
            </a:r>
          </a:p>
        </p:txBody>
      </p:sp>
      <p:graphicFrame>
        <p:nvGraphicFramePr>
          <p:cNvPr id="13" name="Table 12">
            <a:extLst>
              <a:ext uri="{FF2B5EF4-FFF2-40B4-BE49-F238E27FC236}">
                <a16:creationId xmlns:a16="http://schemas.microsoft.com/office/drawing/2014/main" id="{008CC806-DDE8-4E09-9120-10E17400162D}"/>
              </a:ext>
            </a:extLst>
          </p:cNvPr>
          <p:cNvGraphicFramePr>
            <a:graphicFrameLocks noGrp="1"/>
          </p:cNvGraphicFramePr>
          <p:nvPr>
            <p:extLst>
              <p:ext uri="{D42A27DB-BD31-4B8C-83A1-F6EECF244321}">
                <p14:modId xmlns:p14="http://schemas.microsoft.com/office/powerpoint/2010/main" val="3145201713"/>
              </p:ext>
            </p:extLst>
          </p:nvPr>
        </p:nvGraphicFramePr>
        <p:xfrm>
          <a:off x="123568" y="5060982"/>
          <a:ext cx="6654462" cy="3275876"/>
        </p:xfrm>
        <a:graphic>
          <a:graphicData uri="http://schemas.openxmlformats.org/drawingml/2006/table">
            <a:tbl>
              <a:tblPr firstRow="1" bandRow="1">
                <a:tableStyleId>{5C22544A-7EE6-4342-B048-85BDC9FD1C3A}</a:tableStyleId>
              </a:tblPr>
              <a:tblGrid>
                <a:gridCol w="1329231">
                  <a:extLst>
                    <a:ext uri="{9D8B030D-6E8A-4147-A177-3AD203B41FA5}">
                      <a16:colId xmlns:a16="http://schemas.microsoft.com/office/drawing/2014/main" val="20000"/>
                    </a:ext>
                  </a:extLst>
                </a:gridCol>
                <a:gridCol w="2016000">
                  <a:extLst>
                    <a:ext uri="{9D8B030D-6E8A-4147-A177-3AD203B41FA5}">
                      <a16:colId xmlns:a16="http://schemas.microsoft.com/office/drawing/2014/main" val="20001"/>
                    </a:ext>
                  </a:extLst>
                </a:gridCol>
                <a:gridCol w="1329231">
                  <a:extLst>
                    <a:ext uri="{9D8B030D-6E8A-4147-A177-3AD203B41FA5}">
                      <a16:colId xmlns:a16="http://schemas.microsoft.com/office/drawing/2014/main" val="20002"/>
                    </a:ext>
                  </a:extLst>
                </a:gridCol>
                <a:gridCol w="1980000">
                  <a:extLst>
                    <a:ext uri="{9D8B030D-6E8A-4147-A177-3AD203B41FA5}">
                      <a16:colId xmlns:a16="http://schemas.microsoft.com/office/drawing/2014/main" val="20003"/>
                    </a:ext>
                  </a:extLst>
                </a:gridCol>
              </a:tblGrid>
              <a:tr h="403951">
                <a:tc>
                  <a:txBody>
                    <a:bodyPr/>
                    <a:lstStyle/>
                    <a:p>
                      <a:pPr algn="ctr"/>
                      <a:r>
                        <a:rPr lang="en-GB" sz="1100" dirty="0">
                          <a:solidFill>
                            <a:schemeClr val="tx1"/>
                          </a:solidFill>
                          <a:latin typeface="+mj-lt"/>
                        </a:rPr>
                        <a:t>Type of Country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11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ctr"/>
                      <a:r>
                        <a:rPr lang="en-GB" sz="1100" dirty="0">
                          <a:solidFill>
                            <a:schemeClr val="tx1"/>
                          </a:solidFill>
                          <a:latin typeface="+mj-lt"/>
                        </a:rPr>
                        <a:t>Type of Country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11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Many TNCs have factories there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Early stages of economic development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Cheap land attracts foreign investment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Strong manufacturing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74703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Raw materials imported so small primary and secondary sectors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Still significant amounts of farming but tertiary is growing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Most people farm for themselves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Mature, developed economies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531223">
                <a:tc>
                  <a:txBody>
                    <a:bodyPr/>
                    <a:lstStyle/>
                    <a:p>
                      <a:endParaRPr lang="en-GB" sz="1200" dirty="0">
                        <a:solidFill>
                          <a:schemeClr val="tx1"/>
                        </a:solidFill>
                        <a:latin typeface="+mj-lt"/>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Cheap labour attracts foreign investment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200" dirty="0">
                        <a:solidFill>
                          <a:schemeClr val="tx1"/>
                        </a:solidFill>
                        <a:latin typeface="+mj-lt"/>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rPr>
                        <a:t>Many people still work on the land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14" name="Rectangle 13">
            <a:extLst>
              <a:ext uri="{FF2B5EF4-FFF2-40B4-BE49-F238E27FC236}">
                <a16:creationId xmlns:a16="http://schemas.microsoft.com/office/drawing/2014/main" id="{CB781D5A-F30B-4159-A9BD-99C4B778B39E}"/>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683498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hlinkClick r:id="rId4" action="ppaction://hlinksldjump"/>
            <a:extLst>
              <a:ext uri="{FF2B5EF4-FFF2-40B4-BE49-F238E27FC236}">
                <a16:creationId xmlns:a16="http://schemas.microsoft.com/office/drawing/2014/main" id="{A18B9882-8BF5-4109-BDB4-711673A98E92}"/>
              </a:ext>
            </a:extLst>
          </p:cNvPr>
          <p:cNvPicPr>
            <a:picLocks noChangeAspect="1"/>
          </p:cNvPicPr>
          <p:nvPr/>
        </p:nvPicPr>
        <p:blipFill>
          <a:blip r:embed="rId5"/>
          <a:stretch>
            <a:fillRect/>
          </a:stretch>
        </p:blipFill>
        <p:spPr>
          <a:xfrm>
            <a:off x="6176133" y="8452022"/>
            <a:ext cx="558299" cy="580769"/>
          </a:xfrm>
          <a:prstGeom prst="rect">
            <a:avLst/>
          </a:prstGeom>
        </p:spPr>
      </p:pic>
      <p:sp>
        <p:nvSpPr>
          <p:cNvPr id="9" name="Title 4">
            <a:extLst>
              <a:ext uri="{FF2B5EF4-FFF2-40B4-BE49-F238E27FC236}">
                <a16:creationId xmlns:a16="http://schemas.microsoft.com/office/drawing/2014/main" id="{02F28F94-BA31-43F4-AC07-C7414FE92729}"/>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9 – Development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development. Read the instructions carefully for each task, and make sure you complete all of the tasks</a:t>
            </a:r>
            <a:endParaRPr lang="en-GB" sz="1400" b="1" dirty="0">
              <a:latin typeface="Tw Cen MT" panose="020B0602020104020603" pitchFamily="34" charset="0"/>
            </a:endParaRPr>
          </a:p>
        </p:txBody>
      </p:sp>
      <p:pic>
        <p:nvPicPr>
          <p:cNvPr id="14" name="Picture 13">
            <a:extLst>
              <a:ext uri="{FF2B5EF4-FFF2-40B4-BE49-F238E27FC236}">
                <a16:creationId xmlns:a16="http://schemas.microsoft.com/office/drawing/2014/main" id="{DB777615-08CF-45AA-B58B-18C4654AE8C0}"/>
              </a:ext>
            </a:extLst>
          </p:cNvPr>
          <p:cNvPicPr>
            <a:picLocks noChangeAspect="1"/>
          </p:cNvPicPr>
          <p:nvPr/>
        </p:nvPicPr>
        <p:blipFill rotWithShape="1">
          <a:blip r:embed="rId6"/>
          <a:srcRect b="18185"/>
          <a:stretch/>
        </p:blipFill>
        <p:spPr>
          <a:xfrm>
            <a:off x="3578774" y="1006193"/>
            <a:ext cx="3165673" cy="2107216"/>
          </a:xfrm>
          <a:prstGeom prst="rect">
            <a:avLst/>
          </a:prstGeom>
        </p:spPr>
      </p:pic>
      <p:sp>
        <p:nvSpPr>
          <p:cNvPr id="15" name="TextBox 14">
            <a:extLst>
              <a:ext uri="{FF2B5EF4-FFF2-40B4-BE49-F238E27FC236}">
                <a16:creationId xmlns:a16="http://schemas.microsoft.com/office/drawing/2014/main" id="{F0C58745-B42F-442E-805D-61922E9EF395}"/>
              </a:ext>
            </a:extLst>
          </p:cNvPr>
          <p:cNvSpPr txBox="1"/>
          <p:nvPr/>
        </p:nvSpPr>
        <p:spPr>
          <a:xfrm>
            <a:off x="113553" y="894982"/>
            <a:ext cx="3315447" cy="2585323"/>
          </a:xfrm>
          <a:prstGeom prst="rect">
            <a:avLst/>
          </a:prstGeom>
          <a:noFill/>
        </p:spPr>
        <p:txBody>
          <a:bodyPr wrap="square" rtlCol="0">
            <a:spAutoFit/>
          </a:bodyPr>
          <a:lstStyle/>
          <a:p>
            <a:pPr defTabSz="844083"/>
            <a:r>
              <a:rPr lang="en-GB" sz="1200" b="1" dirty="0">
                <a:solidFill>
                  <a:prstClr val="black"/>
                </a:solidFill>
                <a:latin typeface="Calibri" panose="020F0502020204030204"/>
              </a:rPr>
              <a:t>Economic Changes as a country develops:</a:t>
            </a:r>
          </a:p>
          <a:p>
            <a:pPr defTabSz="844083"/>
            <a:endParaRPr lang="en-GB" sz="600" b="1" dirty="0">
              <a:solidFill>
                <a:prstClr val="black"/>
              </a:solidFill>
              <a:latin typeface="Calibri" panose="020F0502020204030204"/>
            </a:endParaRPr>
          </a:p>
          <a:p>
            <a:pPr defTabSz="844083"/>
            <a:r>
              <a:rPr lang="en-GB" sz="1200" dirty="0">
                <a:solidFill>
                  <a:prstClr val="black"/>
                </a:solidFill>
                <a:latin typeface="Calibri" panose="020F0502020204030204"/>
              </a:rPr>
              <a:t>As a country develops its employment structure changes. This model shows the changes that take place. The information at the bottom of the sheet give the reasons why – complete the table to explain the changes that they would make. Choose from these options:</a:t>
            </a:r>
          </a:p>
          <a:p>
            <a:pPr defTabSz="844083"/>
            <a:endParaRPr lang="en-GB" sz="1200" dirty="0">
              <a:solidFill>
                <a:prstClr val="black"/>
              </a:solidFill>
              <a:latin typeface="Calibri" panose="020F0502020204030204"/>
            </a:endParaRPr>
          </a:p>
          <a:p>
            <a:pPr defTabSz="844083"/>
            <a:r>
              <a:rPr lang="en-GB" sz="1200" dirty="0">
                <a:solidFill>
                  <a:prstClr val="black"/>
                </a:solidFill>
                <a:latin typeface="Calibri" panose="020F0502020204030204"/>
              </a:rPr>
              <a:t>Primary </a:t>
            </a:r>
            <a:r>
              <a:rPr lang="en-GB" sz="1200" dirty="0">
                <a:solidFill>
                  <a:prstClr val="black"/>
                </a:solidFill>
                <a:latin typeface="Calibri" panose="020F0502020204030204"/>
                <a:sym typeface="Wingdings" panose="05000000000000000000" pitchFamily="2" charset="2"/>
              </a:rPr>
              <a:t>/</a:t>
            </a:r>
          </a:p>
          <a:p>
            <a:pPr defTabSz="844083"/>
            <a:r>
              <a:rPr lang="en-GB" sz="1200" dirty="0">
                <a:solidFill>
                  <a:prstClr val="black"/>
                </a:solidFill>
                <a:latin typeface="Calibri" panose="020F0502020204030204"/>
                <a:sym typeface="Wingdings" panose="05000000000000000000" pitchFamily="2" charset="2"/>
              </a:rPr>
              <a:t>Secondary </a:t>
            </a:r>
            <a:r>
              <a:rPr lang="en-GB" sz="1200" dirty="0">
                <a:solidFill>
                  <a:prstClr val="black"/>
                </a:solidFill>
              </a:rPr>
              <a:t> </a:t>
            </a:r>
            <a:r>
              <a:rPr lang="en-GB" sz="1200" dirty="0">
                <a:solidFill>
                  <a:prstClr val="black"/>
                </a:solidFill>
                <a:sym typeface="Wingdings" panose="05000000000000000000" pitchFamily="2" charset="2"/>
              </a:rPr>
              <a:t>/</a:t>
            </a:r>
          </a:p>
          <a:p>
            <a:pPr defTabSz="844083"/>
            <a:r>
              <a:rPr lang="en-GB" sz="1200" dirty="0">
                <a:solidFill>
                  <a:prstClr val="black"/>
                </a:solidFill>
                <a:latin typeface="Calibri" panose="020F0502020204030204"/>
                <a:sym typeface="Wingdings" panose="05000000000000000000" pitchFamily="2" charset="2"/>
              </a:rPr>
              <a:t>Tertiary </a:t>
            </a:r>
            <a:r>
              <a:rPr lang="en-GB" sz="1200" dirty="0">
                <a:solidFill>
                  <a:prstClr val="black"/>
                </a:solidFill>
              </a:rPr>
              <a:t> </a:t>
            </a:r>
            <a:r>
              <a:rPr lang="en-GB" sz="1200" dirty="0">
                <a:solidFill>
                  <a:prstClr val="black"/>
                </a:solidFill>
                <a:sym typeface="Wingdings" panose="05000000000000000000" pitchFamily="2" charset="2"/>
              </a:rPr>
              <a:t>/</a:t>
            </a:r>
          </a:p>
          <a:p>
            <a:pPr defTabSz="844083"/>
            <a:r>
              <a:rPr lang="en-GB" sz="1200" dirty="0">
                <a:solidFill>
                  <a:prstClr val="black"/>
                </a:solidFill>
                <a:latin typeface="Calibri" panose="020F0502020204030204"/>
                <a:sym typeface="Wingdings" panose="05000000000000000000" pitchFamily="2" charset="2"/>
              </a:rPr>
              <a:t>Quaternary </a:t>
            </a:r>
            <a:r>
              <a:rPr lang="en-GB" sz="1200" dirty="0">
                <a:solidFill>
                  <a:prstClr val="black"/>
                </a:solidFill>
              </a:rPr>
              <a:t> </a:t>
            </a:r>
            <a:r>
              <a:rPr lang="en-GB" sz="1200" dirty="0">
                <a:solidFill>
                  <a:prstClr val="black"/>
                </a:solidFill>
                <a:sym typeface="Wingdings" panose="05000000000000000000" pitchFamily="2" charset="2"/>
              </a:rPr>
              <a:t>/</a:t>
            </a:r>
            <a:endParaRPr lang="en-GB" sz="1200" dirty="0">
              <a:solidFill>
                <a:prstClr val="black"/>
              </a:solidFill>
              <a:latin typeface="Calibri" panose="020F0502020204030204"/>
              <a:sym typeface="Wingdings" panose="05000000000000000000" pitchFamily="2" charset="2"/>
            </a:endParaRPr>
          </a:p>
          <a:p>
            <a:pPr defTabSz="844083"/>
            <a:endParaRPr lang="en-GB" sz="1200" dirty="0">
              <a:solidFill>
                <a:prstClr val="black"/>
              </a:solidFill>
              <a:latin typeface="Calibri" panose="020F0502020204030204"/>
            </a:endParaRPr>
          </a:p>
        </p:txBody>
      </p:sp>
      <p:pic>
        <p:nvPicPr>
          <p:cNvPr id="16" name="Picture 15">
            <a:extLst>
              <a:ext uri="{FF2B5EF4-FFF2-40B4-BE49-F238E27FC236}">
                <a16:creationId xmlns:a16="http://schemas.microsoft.com/office/drawing/2014/main" id="{FE115C1F-9887-4442-A56C-00A87D9B0961}"/>
              </a:ext>
            </a:extLst>
          </p:cNvPr>
          <p:cNvPicPr>
            <a:picLocks noChangeAspect="1"/>
          </p:cNvPicPr>
          <p:nvPr/>
        </p:nvPicPr>
        <p:blipFill rotWithShape="1">
          <a:blip r:embed="rId6"/>
          <a:srcRect l="3122" t="83048" r="67440"/>
          <a:stretch/>
        </p:blipFill>
        <p:spPr>
          <a:xfrm>
            <a:off x="2150361" y="2594877"/>
            <a:ext cx="1428413" cy="669221"/>
          </a:xfrm>
          <a:prstGeom prst="rect">
            <a:avLst/>
          </a:prstGeom>
        </p:spPr>
      </p:pic>
      <p:graphicFrame>
        <p:nvGraphicFramePr>
          <p:cNvPr id="17" name="Table 16">
            <a:extLst>
              <a:ext uri="{FF2B5EF4-FFF2-40B4-BE49-F238E27FC236}">
                <a16:creationId xmlns:a16="http://schemas.microsoft.com/office/drawing/2014/main" id="{9901C579-24F5-4B69-82A2-B05207897CC8}"/>
              </a:ext>
            </a:extLst>
          </p:cNvPr>
          <p:cNvGraphicFramePr>
            <a:graphicFrameLocks noGrp="1"/>
          </p:cNvGraphicFramePr>
          <p:nvPr>
            <p:extLst>
              <p:ext uri="{D42A27DB-BD31-4B8C-83A1-F6EECF244321}">
                <p14:modId xmlns:p14="http://schemas.microsoft.com/office/powerpoint/2010/main" val="873402359"/>
              </p:ext>
            </p:extLst>
          </p:nvPr>
        </p:nvGraphicFramePr>
        <p:xfrm>
          <a:off x="123568" y="3375307"/>
          <a:ext cx="6660000" cy="4969126"/>
        </p:xfrm>
        <a:graphic>
          <a:graphicData uri="http://schemas.openxmlformats.org/drawingml/2006/table">
            <a:tbl>
              <a:tblPr firstRow="1" bandRow="1">
                <a:tableStyleId>{5C22544A-7EE6-4342-B048-85BDC9FD1C3A}</a:tableStyleId>
              </a:tblPr>
              <a:tblGrid>
                <a:gridCol w="5580000">
                  <a:extLst>
                    <a:ext uri="{9D8B030D-6E8A-4147-A177-3AD203B41FA5}">
                      <a16:colId xmlns:a16="http://schemas.microsoft.com/office/drawing/2014/main" val="20000"/>
                    </a:ext>
                  </a:extLst>
                </a:gridCol>
                <a:gridCol w="1080000">
                  <a:extLst>
                    <a:ext uri="{9D8B030D-6E8A-4147-A177-3AD203B41FA5}">
                      <a16:colId xmlns:a16="http://schemas.microsoft.com/office/drawing/2014/main" val="20001"/>
                    </a:ext>
                  </a:extLst>
                </a:gridCol>
              </a:tblGrid>
              <a:tr h="396000">
                <a:tc>
                  <a:txBody>
                    <a:bodyPr/>
                    <a:lstStyle/>
                    <a:p>
                      <a:pPr algn="ctr"/>
                      <a:r>
                        <a:rPr lang="en-GB" sz="1100" dirty="0">
                          <a:solidFill>
                            <a:schemeClr val="bg1"/>
                          </a:solidFill>
                        </a:rPr>
                        <a:t>Change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1100" dirty="0">
                          <a:solidFill>
                            <a:schemeClr val="bg1"/>
                          </a:solidFill>
                        </a:rPr>
                        <a:t>Effect of this change </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396000">
                <a:tc>
                  <a:txBody>
                    <a:bodyPr/>
                    <a:lstStyle/>
                    <a:p>
                      <a:pPr algn="l"/>
                      <a:r>
                        <a:rPr lang="en-GB" sz="1000" dirty="0">
                          <a:solidFill>
                            <a:schemeClr val="tx1"/>
                          </a:solidFill>
                        </a:rPr>
                        <a:t>Mechanisation</a:t>
                      </a:r>
                      <a:r>
                        <a:rPr lang="en-GB" sz="1000" baseline="0" dirty="0">
                          <a:solidFill>
                            <a:schemeClr val="tx1"/>
                          </a:solidFill>
                        </a:rPr>
                        <a:t> means that fewer workers are needed on farms </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89360">
                <a:tc>
                  <a:txBody>
                    <a:bodyPr/>
                    <a:lstStyle/>
                    <a:p>
                      <a:pPr algn="l"/>
                      <a:r>
                        <a:rPr lang="en-GB" sz="1000" dirty="0">
                          <a:solidFill>
                            <a:schemeClr val="tx1"/>
                          </a:solidFill>
                        </a:rPr>
                        <a:t>People become richer and have more disposable income. This means</a:t>
                      </a:r>
                      <a:r>
                        <a:rPr lang="en-GB" sz="1000" baseline="0" dirty="0">
                          <a:solidFill>
                            <a:schemeClr val="tx1"/>
                          </a:solidFill>
                        </a:rPr>
                        <a:t> they are more able to spend money in places such as  restaurants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96000">
                <a:tc>
                  <a:txBody>
                    <a:bodyPr/>
                    <a:lstStyle/>
                    <a:p>
                      <a:pPr algn="l"/>
                      <a:r>
                        <a:rPr lang="en-GB" sz="1000" dirty="0">
                          <a:solidFill>
                            <a:schemeClr val="tx1"/>
                          </a:solidFill>
                        </a:rPr>
                        <a:t>The raw materials in a country get used up so there are few jobs available in gathering</a:t>
                      </a:r>
                      <a:r>
                        <a:rPr lang="en-GB" sz="1000" baseline="0" dirty="0">
                          <a:solidFill>
                            <a:schemeClr val="tx1"/>
                          </a:solidFill>
                        </a:rPr>
                        <a:t> them</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76000">
                <a:tc>
                  <a:txBody>
                    <a:bodyPr/>
                    <a:lstStyle/>
                    <a:p>
                      <a:pPr algn="l"/>
                      <a:r>
                        <a:rPr lang="en-GB" sz="1000" dirty="0">
                          <a:solidFill>
                            <a:schemeClr val="tx1"/>
                          </a:solidFill>
                        </a:rPr>
                        <a:t>Cities grow as people move from rural areas. This</a:t>
                      </a:r>
                      <a:r>
                        <a:rPr lang="en-GB" sz="1000" baseline="0" dirty="0">
                          <a:solidFill>
                            <a:schemeClr val="tx1"/>
                          </a:solidFill>
                        </a:rPr>
                        <a:t> movement creates a large workforce that attracts investment from abroad. This investment often involves the building factories and the growth of manufacturing</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32000">
                <a:tc>
                  <a:txBody>
                    <a:bodyPr/>
                    <a:lstStyle/>
                    <a:p>
                      <a:pPr algn="l"/>
                      <a:r>
                        <a:rPr lang="en-GB" sz="1000" dirty="0">
                          <a:solidFill>
                            <a:schemeClr val="tx1"/>
                          </a:solidFill>
                        </a:rPr>
                        <a:t>As a country develops, and people get richer, they have more</a:t>
                      </a:r>
                      <a:r>
                        <a:rPr lang="en-GB" sz="1000" baseline="0" dirty="0">
                          <a:solidFill>
                            <a:schemeClr val="tx1"/>
                          </a:solidFill>
                        </a:rPr>
                        <a:t> leisure time available. This means they have more time available to take advantage of services such as gyms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96000">
                <a:tc>
                  <a:txBody>
                    <a:bodyPr/>
                    <a:lstStyle/>
                    <a:p>
                      <a:pPr algn="l"/>
                      <a:r>
                        <a:rPr lang="en-GB" sz="1000" dirty="0">
                          <a:solidFill>
                            <a:schemeClr val="tx1"/>
                          </a:solidFill>
                        </a:rPr>
                        <a:t>Mechanisation means that fewer</a:t>
                      </a:r>
                      <a:r>
                        <a:rPr lang="en-GB" sz="1000" baseline="0" dirty="0">
                          <a:solidFill>
                            <a:schemeClr val="tx1"/>
                          </a:solidFill>
                        </a:rPr>
                        <a:t> workers are needed in factories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96000">
                <a:tc>
                  <a:txBody>
                    <a:bodyPr/>
                    <a:lstStyle/>
                    <a:p>
                      <a:pPr algn="l"/>
                      <a:r>
                        <a:rPr lang="en-GB" sz="1000" dirty="0">
                          <a:solidFill>
                            <a:schemeClr val="tx1"/>
                          </a:solidFill>
                        </a:rPr>
                        <a:t>Cheap labour will attract investment from TNCs and they will move many</a:t>
                      </a:r>
                      <a:r>
                        <a:rPr lang="en-GB" sz="1000" baseline="0" dirty="0">
                          <a:solidFill>
                            <a:schemeClr val="tx1"/>
                          </a:solidFill>
                        </a:rPr>
                        <a:t> of their factories.</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489360">
                <a:tc>
                  <a:txBody>
                    <a:bodyPr/>
                    <a:lstStyle/>
                    <a:p>
                      <a:pPr algn="l"/>
                      <a:r>
                        <a:rPr lang="en-GB" sz="1000" dirty="0">
                          <a:solidFill>
                            <a:schemeClr val="tx1"/>
                          </a:solidFill>
                        </a:rPr>
                        <a:t>As a country</a:t>
                      </a:r>
                      <a:r>
                        <a:rPr lang="en-GB" sz="1000" baseline="0" dirty="0">
                          <a:solidFill>
                            <a:schemeClr val="tx1"/>
                          </a:solidFill>
                        </a:rPr>
                        <a:t> develops they are able to import raw materials rather than using their own. This reducing the jobs available in gathering them</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489360">
                <a:tc>
                  <a:txBody>
                    <a:bodyPr/>
                    <a:lstStyle/>
                    <a:p>
                      <a:pPr algn="l"/>
                      <a:r>
                        <a:rPr lang="en-GB" sz="1000" dirty="0">
                          <a:solidFill>
                            <a:schemeClr val="tx1"/>
                          </a:solidFill>
                        </a:rPr>
                        <a:t>As a country</a:t>
                      </a:r>
                      <a:r>
                        <a:rPr lang="en-GB" sz="1000" baseline="0" dirty="0">
                          <a:solidFill>
                            <a:schemeClr val="tx1"/>
                          </a:solidFill>
                        </a:rPr>
                        <a:t> develops, everyone gets an education. This means most people choose to work in skilled jobs, rather than hard, manual work</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489360">
                <a:tc>
                  <a:txBody>
                    <a:bodyPr/>
                    <a:lstStyle/>
                    <a:p>
                      <a:pPr algn="l"/>
                      <a:r>
                        <a:rPr lang="en-GB" sz="1000" dirty="0">
                          <a:solidFill>
                            <a:schemeClr val="tx1"/>
                          </a:solidFill>
                        </a:rPr>
                        <a:t>As a country develops,</a:t>
                      </a:r>
                      <a:r>
                        <a:rPr lang="en-GB" sz="1000" baseline="0" dirty="0">
                          <a:solidFill>
                            <a:schemeClr val="tx1"/>
                          </a:solidFill>
                        </a:rPr>
                        <a:t> so does technology. This creates new opportunities around research and development of new products and ways of working</a:t>
                      </a:r>
                      <a:endParaRPr lang="en-GB" sz="100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2465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10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FFAF4C73-1235-4DCD-B77C-73BA69777492}"/>
              </a:ext>
            </a:extLst>
          </p:cNvPr>
          <p:cNvPicPr>
            <a:picLocks noChangeAspect="1"/>
          </p:cNvPicPr>
          <p:nvPr/>
        </p:nvPicPr>
        <p:blipFill>
          <a:blip r:embed="rId2"/>
          <a:stretch>
            <a:fillRect/>
          </a:stretch>
        </p:blipFill>
        <p:spPr>
          <a:xfrm rot="16200000">
            <a:off x="-360007" y="1855402"/>
            <a:ext cx="7578014" cy="5461686"/>
          </a:xfrm>
          <a:prstGeom prst="rect">
            <a:avLst/>
          </a:prstGeom>
        </p:spPr>
      </p:pic>
      <p:sp>
        <p:nvSpPr>
          <p:cNvPr id="7" name="Rectangle 6">
            <a:extLst>
              <a:ext uri="{FF2B5EF4-FFF2-40B4-BE49-F238E27FC236}">
                <a16:creationId xmlns:a16="http://schemas.microsoft.com/office/drawing/2014/main" id="{2BB81CCC-BD1F-4532-8ACB-69E9C1604867}"/>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566634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10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2" name="Picture 1">
            <a:extLst>
              <a:ext uri="{FF2B5EF4-FFF2-40B4-BE49-F238E27FC236}">
                <a16:creationId xmlns:a16="http://schemas.microsoft.com/office/drawing/2014/main" id="{174A1EAD-9F01-4920-BF64-507FAB191FA2}"/>
              </a:ext>
            </a:extLst>
          </p:cNvPr>
          <p:cNvPicPr>
            <a:picLocks noChangeAspect="1"/>
          </p:cNvPicPr>
          <p:nvPr/>
        </p:nvPicPr>
        <p:blipFill>
          <a:blip r:embed="rId2"/>
          <a:stretch>
            <a:fillRect/>
          </a:stretch>
        </p:blipFill>
        <p:spPr>
          <a:xfrm rot="16200000">
            <a:off x="-345212" y="1725657"/>
            <a:ext cx="7548424" cy="5721176"/>
          </a:xfrm>
          <a:prstGeom prst="rect">
            <a:avLst/>
          </a:prstGeom>
        </p:spPr>
      </p:pic>
      <p:sp>
        <p:nvSpPr>
          <p:cNvPr id="8" name="Rectangle 7">
            <a:extLst>
              <a:ext uri="{FF2B5EF4-FFF2-40B4-BE49-F238E27FC236}">
                <a16:creationId xmlns:a16="http://schemas.microsoft.com/office/drawing/2014/main" id="{F6BB85E5-4A53-4E50-AD29-217CEB6A9C06}"/>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3517575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10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FAF9761D-4698-4CCB-B5C2-7083C01AC309}"/>
              </a:ext>
            </a:extLst>
          </p:cNvPr>
          <p:cNvPicPr>
            <a:picLocks noChangeAspect="1"/>
          </p:cNvPicPr>
          <p:nvPr/>
        </p:nvPicPr>
        <p:blipFill>
          <a:blip r:embed="rId2"/>
          <a:stretch>
            <a:fillRect/>
          </a:stretch>
        </p:blipFill>
        <p:spPr>
          <a:xfrm rot="16200000">
            <a:off x="-395428" y="1904830"/>
            <a:ext cx="7562361" cy="5362831"/>
          </a:xfrm>
          <a:prstGeom prst="rect">
            <a:avLst/>
          </a:prstGeom>
        </p:spPr>
      </p:pic>
      <p:sp>
        <p:nvSpPr>
          <p:cNvPr id="8" name="Rectangle 7">
            <a:extLst>
              <a:ext uri="{FF2B5EF4-FFF2-40B4-BE49-F238E27FC236}">
                <a16:creationId xmlns:a16="http://schemas.microsoft.com/office/drawing/2014/main" id="{5E6085F5-7950-4F85-832B-817819A29F3B}"/>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550779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5" name="Picture 4">
            <a:hlinkClick r:id="rId4" action="ppaction://hlinksldjump"/>
            <a:extLst>
              <a:ext uri="{FF2B5EF4-FFF2-40B4-BE49-F238E27FC236}">
                <a16:creationId xmlns:a16="http://schemas.microsoft.com/office/drawing/2014/main" id="{B9A68BEA-0003-47A0-B255-02D636FA1E41}"/>
              </a:ext>
            </a:extLst>
          </p:cNvPr>
          <p:cNvPicPr>
            <a:picLocks noChangeAspect="1"/>
          </p:cNvPicPr>
          <p:nvPr/>
        </p:nvPicPr>
        <p:blipFill>
          <a:blip r:embed="rId5"/>
          <a:stretch>
            <a:fillRect/>
          </a:stretch>
        </p:blipFill>
        <p:spPr>
          <a:xfrm>
            <a:off x="6176133" y="8452022"/>
            <a:ext cx="558299" cy="580769"/>
          </a:xfrm>
          <a:prstGeom prst="rect">
            <a:avLst/>
          </a:prstGeom>
        </p:spPr>
      </p:pic>
      <p:sp>
        <p:nvSpPr>
          <p:cNvPr id="7" name="Rectangle 6">
            <a:extLst>
              <a:ext uri="{FF2B5EF4-FFF2-40B4-BE49-F238E27FC236}">
                <a16:creationId xmlns:a16="http://schemas.microsoft.com/office/drawing/2014/main" id="{7B969DAA-DA36-4DDA-BC00-76AD62C97D66}"/>
              </a:ext>
            </a:extLst>
          </p:cNvPr>
          <p:cNvSpPr/>
          <p:nvPr/>
        </p:nvSpPr>
        <p:spPr>
          <a:xfrm>
            <a:off x="123568" y="161913"/>
            <a:ext cx="6610864" cy="830997"/>
          </a:xfrm>
          <a:prstGeom prst="rect">
            <a:avLst/>
          </a:prstGeom>
          <a:ln>
            <a:solidFill>
              <a:schemeClr val="tx1"/>
            </a:solidFill>
          </a:ln>
        </p:spPr>
        <p:txBody>
          <a:bodyPr wrap="square">
            <a:spAutoFit/>
          </a:bodyPr>
          <a:lstStyle/>
          <a:p>
            <a:r>
              <a:rPr lang="en-GB" sz="1200" b="1" dirty="0">
                <a:latin typeface="Tw Cen MT" panose="020B0602020104020603" pitchFamily="34" charset="0"/>
              </a:rPr>
              <a:t>TASK 1 – Urban Issues &amp; Challenges Keywords – </a:t>
            </a:r>
            <a:r>
              <a:rPr lang="en-GB" sz="1200" dirty="0">
                <a:latin typeface="Tw Cen MT" panose="020B0602020104020603" pitchFamily="34" charset="0"/>
              </a:rPr>
              <a:t>Go through the key words below and create a set of flashcards. Write the words on one side and then write the definition on the other side – add a picture next to the word to help you remember the meaning) Once you’ve done that, ask your parents to quiz you with the cards &amp; find out your stronger/weaker areas</a:t>
            </a:r>
            <a:endParaRPr lang="en-GB" sz="1200" b="1" dirty="0">
              <a:latin typeface="Tw Cen MT" panose="020B0602020104020603" pitchFamily="34" charset="0"/>
            </a:endParaRPr>
          </a:p>
        </p:txBody>
      </p:sp>
      <p:graphicFrame>
        <p:nvGraphicFramePr>
          <p:cNvPr id="14" name="Table 13">
            <a:extLst>
              <a:ext uri="{FF2B5EF4-FFF2-40B4-BE49-F238E27FC236}">
                <a16:creationId xmlns:a16="http://schemas.microsoft.com/office/drawing/2014/main" id="{77EC8AAF-9C1C-4860-B2A3-3676A348E5CC}"/>
              </a:ext>
            </a:extLst>
          </p:cNvPr>
          <p:cNvGraphicFramePr>
            <a:graphicFrameLocks noGrp="1"/>
          </p:cNvGraphicFramePr>
          <p:nvPr>
            <p:extLst>
              <p:ext uri="{D42A27DB-BD31-4B8C-83A1-F6EECF244321}">
                <p14:modId xmlns:p14="http://schemas.microsoft.com/office/powerpoint/2010/main" val="2655127753"/>
              </p:ext>
            </p:extLst>
          </p:nvPr>
        </p:nvGraphicFramePr>
        <p:xfrm>
          <a:off x="123568" y="1190612"/>
          <a:ext cx="6610864" cy="7063709"/>
        </p:xfrm>
        <a:graphic>
          <a:graphicData uri="http://schemas.openxmlformats.org/drawingml/2006/table">
            <a:tbl>
              <a:tblPr firstRow="1" bandRow="1">
                <a:tableStyleId>{5C22544A-7EE6-4342-B048-85BDC9FD1C3A}</a:tableStyleId>
              </a:tblPr>
              <a:tblGrid>
                <a:gridCol w="2087641">
                  <a:extLst>
                    <a:ext uri="{9D8B030D-6E8A-4147-A177-3AD203B41FA5}">
                      <a16:colId xmlns:a16="http://schemas.microsoft.com/office/drawing/2014/main" val="2661366143"/>
                    </a:ext>
                  </a:extLst>
                </a:gridCol>
                <a:gridCol w="4523223">
                  <a:extLst>
                    <a:ext uri="{9D8B030D-6E8A-4147-A177-3AD203B41FA5}">
                      <a16:colId xmlns:a16="http://schemas.microsoft.com/office/drawing/2014/main" val="4275115596"/>
                    </a:ext>
                  </a:extLst>
                </a:gridCol>
              </a:tblGrid>
              <a:tr h="321811">
                <a:tc gridSpan="2">
                  <a:txBody>
                    <a:bodyPr/>
                    <a:lstStyle/>
                    <a:p>
                      <a:pPr algn="ctr"/>
                      <a:r>
                        <a:rPr lang="en-GB" sz="1100" dirty="0"/>
                        <a:t>URBAN ISSUES AND CHALLENGES</a:t>
                      </a:r>
                    </a:p>
                  </a:txBody>
                  <a:tcPr marL="74295" marR="74295" marT="37148" marB="37148"/>
                </a:tc>
                <a:tc hMerge="1">
                  <a:txBody>
                    <a:bodyPr/>
                    <a:lstStyle/>
                    <a:p>
                      <a:endParaRPr lang="en-GB" sz="1200" dirty="0"/>
                    </a:p>
                  </a:txBody>
                  <a:tcPr/>
                </a:tc>
                <a:extLst>
                  <a:ext uri="{0D108BD9-81ED-4DB2-BD59-A6C34878D82A}">
                    <a16:rowId xmlns:a16="http://schemas.microsoft.com/office/drawing/2014/main" val="3452446973"/>
                  </a:ext>
                </a:extLst>
              </a:tr>
              <a:tr h="294580">
                <a:tc>
                  <a:txBody>
                    <a:bodyPr/>
                    <a:lstStyle/>
                    <a:p>
                      <a:pPr algn="ctr"/>
                      <a:r>
                        <a:rPr lang="en-GB" sz="1400" b="1" dirty="0"/>
                        <a:t>TERM</a:t>
                      </a:r>
                    </a:p>
                  </a:txBody>
                  <a:tcPr marL="74295" marR="74295" marT="37148" marB="37148" anchor="ctr"/>
                </a:tc>
                <a:tc>
                  <a:txBody>
                    <a:bodyPr/>
                    <a:lstStyle/>
                    <a:p>
                      <a:pPr algn="ctr"/>
                      <a:r>
                        <a:rPr lang="en-GB" sz="1400" b="1" dirty="0"/>
                        <a:t>DEFINITION</a:t>
                      </a:r>
                    </a:p>
                  </a:txBody>
                  <a:tcPr marL="74295" marR="74295" marT="37148" marB="37148" anchor="ctr"/>
                </a:tc>
                <a:extLst>
                  <a:ext uri="{0D108BD9-81ED-4DB2-BD59-A6C34878D82A}">
                    <a16:rowId xmlns:a16="http://schemas.microsoft.com/office/drawing/2014/main" val="3475988949"/>
                  </a:ext>
                </a:extLst>
              </a:tr>
              <a:tr h="285842">
                <a:tc>
                  <a:txBody>
                    <a:bodyPr/>
                    <a:lstStyle/>
                    <a:p>
                      <a:pPr algn="ctr"/>
                      <a:r>
                        <a:rPr lang="en-GB" sz="1200" b="1" i="1" dirty="0"/>
                        <a:t>NEE</a:t>
                      </a:r>
                    </a:p>
                  </a:txBody>
                  <a:tcPr marL="74295" marR="74295" marT="37148" marB="37148" anchor="ctr"/>
                </a:tc>
                <a:tc>
                  <a:txBody>
                    <a:bodyPr/>
                    <a:lstStyle/>
                    <a:p>
                      <a:r>
                        <a:rPr lang="en-GB" sz="1200" dirty="0"/>
                        <a:t>Newly</a:t>
                      </a:r>
                      <a:r>
                        <a:rPr lang="en-GB" sz="1200" baseline="0" dirty="0"/>
                        <a:t> Emerging Economy.</a:t>
                      </a:r>
                      <a:endParaRPr lang="en-GB" sz="1200" dirty="0"/>
                    </a:p>
                  </a:txBody>
                  <a:tcPr marL="74295" marR="74295" marT="37148" marB="37148" anchor="ctr"/>
                </a:tc>
                <a:extLst>
                  <a:ext uri="{0D108BD9-81ED-4DB2-BD59-A6C34878D82A}">
                    <a16:rowId xmlns:a16="http://schemas.microsoft.com/office/drawing/2014/main" val="1564266278"/>
                  </a:ext>
                </a:extLst>
              </a:tr>
              <a:tr h="285842">
                <a:tc>
                  <a:txBody>
                    <a:bodyPr/>
                    <a:lstStyle/>
                    <a:p>
                      <a:pPr algn="ctr"/>
                      <a:r>
                        <a:rPr lang="en-GB" sz="1200" b="1" i="1" dirty="0"/>
                        <a:t>Urbanisation</a:t>
                      </a:r>
                    </a:p>
                  </a:txBody>
                  <a:tcPr marL="74295" marR="74295" marT="37148" marB="37148" anchor="ctr"/>
                </a:tc>
                <a:tc>
                  <a:txBody>
                    <a:bodyPr/>
                    <a:lstStyle/>
                    <a:p>
                      <a:r>
                        <a:rPr lang="en-GB" sz="1200" baseline="0" dirty="0"/>
                        <a:t>The growth of the population in cities.</a:t>
                      </a:r>
                      <a:endParaRPr lang="en-GB" sz="1200" dirty="0"/>
                    </a:p>
                  </a:txBody>
                  <a:tcPr marL="74295" marR="74295" marT="37148" marB="37148" anchor="ctr"/>
                </a:tc>
                <a:extLst>
                  <a:ext uri="{0D108BD9-81ED-4DB2-BD59-A6C34878D82A}">
                    <a16:rowId xmlns:a16="http://schemas.microsoft.com/office/drawing/2014/main" val="73797701"/>
                  </a:ext>
                </a:extLst>
              </a:tr>
              <a:tr h="285842">
                <a:tc>
                  <a:txBody>
                    <a:bodyPr/>
                    <a:lstStyle/>
                    <a:p>
                      <a:pPr algn="ctr"/>
                      <a:r>
                        <a:rPr lang="en-GB" sz="1200" b="1" i="1" dirty="0"/>
                        <a:t>Urban sprawl</a:t>
                      </a:r>
                    </a:p>
                  </a:txBody>
                  <a:tcPr marL="74295" marR="74295" marT="37148" marB="37148" anchor="ctr"/>
                </a:tc>
                <a:tc>
                  <a:txBody>
                    <a:bodyPr/>
                    <a:lstStyle/>
                    <a:p>
                      <a:r>
                        <a:rPr lang="en-GB" sz="1200" dirty="0"/>
                        <a:t>The size of the city increasing</a:t>
                      </a:r>
                      <a:r>
                        <a:rPr lang="en-GB" sz="1200" baseline="0" dirty="0"/>
                        <a:t>.</a:t>
                      </a:r>
                      <a:endParaRPr lang="en-GB" sz="1200" dirty="0"/>
                    </a:p>
                  </a:txBody>
                  <a:tcPr marL="74295" marR="74295" marT="37148" marB="37148" anchor="ctr"/>
                </a:tc>
                <a:extLst>
                  <a:ext uri="{0D108BD9-81ED-4DB2-BD59-A6C34878D82A}">
                    <a16:rowId xmlns:a16="http://schemas.microsoft.com/office/drawing/2014/main" val="3221197530"/>
                  </a:ext>
                </a:extLst>
              </a:tr>
              <a:tr h="285842">
                <a:tc>
                  <a:txBody>
                    <a:bodyPr/>
                    <a:lstStyle/>
                    <a:p>
                      <a:pPr algn="ctr"/>
                      <a:r>
                        <a:rPr lang="en-GB" sz="1200" b="1" i="1" dirty="0"/>
                        <a:t>Megacity</a:t>
                      </a:r>
                    </a:p>
                  </a:txBody>
                  <a:tcPr marL="74295" marR="74295" marT="37148" marB="37148" anchor="ctr"/>
                </a:tc>
                <a:tc>
                  <a:txBody>
                    <a:bodyPr/>
                    <a:lstStyle/>
                    <a:p>
                      <a:r>
                        <a:rPr lang="en-GB" sz="1200" dirty="0"/>
                        <a:t>City</a:t>
                      </a:r>
                      <a:r>
                        <a:rPr lang="en-GB" sz="1200" baseline="0" dirty="0"/>
                        <a:t> with a population over 10 million.</a:t>
                      </a:r>
                      <a:endParaRPr lang="en-GB" sz="1200" dirty="0"/>
                    </a:p>
                  </a:txBody>
                  <a:tcPr marL="74295" marR="74295" marT="37148" marB="37148" anchor="ctr"/>
                </a:tc>
                <a:extLst>
                  <a:ext uri="{0D108BD9-81ED-4DB2-BD59-A6C34878D82A}">
                    <a16:rowId xmlns:a16="http://schemas.microsoft.com/office/drawing/2014/main" val="1597305700"/>
                  </a:ext>
                </a:extLst>
              </a:tr>
              <a:tr h="285842">
                <a:tc>
                  <a:txBody>
                    <a:bodyPr/>
                    <a:lstStyle/>
                    <a:p>
                      <a:pPr algn="ctr"/>
                      <a:r>
                        <a:rPr lang="en-GB" sz="1200" b="1" i="1" dirty="0"/>
                        <a:t>Opportunities</a:t>
                      </a:r>
                    </a:p>
                  </a:txBody>
                  <a:tcPr marL="74295" marR="74295" marT="37148" marB="37148" anchor="ctr"/>
                </a:tc>
                <a:tc>
                  <a:txBody>
                    <a:bodyPr/>
                    <a:lstStyle/>
                    <a:p>
                      <a:r>
                        <a:rPr lang="en-GB" sz="1200" dirty="0"/>
                        <a:t>Positives</a:t>
                      </a:r>
                      <a:r>
                        <a:rPr lang="en-GB" sz="1200" baseline="0" dirty="0"/>
                        <a:t> / advantages (give people a better life).</a:t>
                      </a:r>
                      <a:endParaRPr lang="en-GB" sz="1200" dirty="0"/>
                    </a:p>
                  </a:txBody>
                  <a:tcPr marL="74295" marR="74295" marT="37148" marB="37148" anchor="ctr"/>
                </a:tc>
                <a:extLst>
                  <a:ext uri="{0D108BD9-81ED-4DB2-BD59-A6C34878D82A}">
                    <a16:rowId xmlns:a16="http://schemas.microsoft.com/office/drawing/2014/main" val="783196764"/>
                  </a:ext>
                </a:extLst>
              </a:tr>
              <a:tr h="285842">
                <a:tc>
                  <a:txBody>
                    <a:bodyPr/>
                    <a:lstStyle/>
                    <a:p>
                      <a:pPr algn="ctr"/>
                      <a:r>
                        <a:rPr lang="en-GB" sz="1200" b="1" i="1" dirty="0"/>
                        <a:t>Challenges</a:t>
                      </a:r>
                    </a:p>
                  </a:txBody>
                  <a:tcPr marL="74295" marR="74295" marT="37148" marB="37148" anchor="ctr"/>
                </a:tc>
                <a:tc>
                  <a:txBody>
                    <a:bodyPr/>
                    <a:lstStyle/>
                    <a:p>
                      <a:r>
                        <a:rPr lang="en-GB" sz="1200" dirty="0"/>
                        <a:t>Negatives / disadvantages</a:t>
                      </a:r>
                      <a:r>
                        <a:rPr lang="en-GB" sz="1200" baseline="0" dirty="0"/>
                        <a:t> (makes peoples’ lives worse).</a:t>
                      </a:r>
                      <a:endParaRPr lang="en-GB" sz="1200" dirty="0"/>
                    </a:p>
                  </a:txBody>
                  <a:tcPr marL="74295" marR="74295" marT="37148" marB="37148" anchor="ctr"/>
                </a:tc>
                <a:extLst>
                  <a:ext uri="{0D108BD9-81ED-4DB2-BD59-A6C34878D82A}">
                    <a16:rowId xmlns:a16="http://schemas.microsoft.com/office/drawing/2014/main" val="966487575"/>
                  </a:ext>
                </a:extLst>
              </a:tr>
              <a:tr h="285842">
                <a:tc>
                  <a:txBody>
                    <a:bodyPr/>
                    <a:lstStyle/>
                    <a:p>
                      <a:pPr algn="ctr"/>
                      <a:r>
                        <a:rPr lang="en-GB" sz="1200" b="1" i="1" dirty="0"/>
                        <a:t>National Importance</a:t>
                      </a:r>
                    </a:p>
                  </a:txBody>
                  <a:tcPr marL="74295" marR="74295" marT="37148" marB="37148" anchor="ctr"/>
                </a:tc>
                <a:tc>
                  <a:txBody>
                    <a:bodyPr/>
                    <a:lstStyle/>
                    <a:p>
                      <a:r>
                        <a:rPr lang="en-GB" sz="1200" dirty="0"/>
                        <a:t>Why it is important for the country that it is in.</a:t>
                      </a:r>
                    </a:p>
                  </a:txBody>
                  <a:tcPr marL="74295" marR="74295" marT="37148" marB="37148" anchor="ctr"/>
                </a:tc>
                <a:extLst>
                  <a:ext uri="{0D108BD9-81ED-4DB2-BD59-A6C34878D82A}">
                    <a16:rowId xmlns:a16="http://schemas.microsoft.com/office/drawing/2014/main" val="1944856274"/>
                  </a:ext>
                </a:extLst>
              </a:tr>
              <a:tr h="285842">
                <a:tc>
                  <a:txBody>
                    <a:bodyPr/>
                    <a:lstStyle/>
                    <a:p>
                      <a:pPr algn="ctr"/>
                      <a:r>
                        <a:rPr lang="en-GB" sz="1200" b="1" i="1" dirty="0"/>
                        <a:t>International importance</a:t>
                      </a:r>
                    </a:p>
                  </a:txBody>
                  <a:tcPr marL="74295" marR="74295" marT="37148" marB="37148" anchor="ctr"/>
                </a:tc>
                <a:tc>
                  <a:txBody>
                    <a:bodyPr/>
                    <a:lstStyle/>
                    <a:p>
                      <a:r>
                        <a:rPr lang="en-GB" sz="1200" dirty="0"/>
                        <a:t>Why it</a:t>
                      </a:r>
                      <a:r>
                        <a:rPr lang="en-GB" sz="1200" baseline="0" dirty="0"/>
                        <a:t> is important for other countries and the whole world.</a:t>
                      </a:r>
                      <a:endParaRPr lang="en-GB" sz="1200" dirty="0"/>
                    </a:p>
                  </a:txBody>
                  <a:tcPr marL="74295" marR="74295" marT="37148" marB="37148" anchor="ctr"/>
                </a:tc>
                <a:extLst>
                  <a:ext uri="{0D108BD9-81ED-4DB2-BD59-A6C34878D82A}">
                    <a16:rowId xmlns:a16="http://schemas.microsoft.com/office/drawing/2014/main" val="3056420623"/>
                  </a:ext>
                </a:extLst>
              </a:tr>
              <a:tr h="285842">
                <a:tc>
                  <a:txBody>
                    <a:bodyPr/>
                    <a:lstStyle/>
                    <a:p>
                      <a:pPr algn="ctr"/>
                      <a:r>
                        <a:rPr lang="en-GB" sz="1100" b="1" i="1" dirty="0"/>
                        <a:t>Deindustrialisation</a:t>
                      </a:r>
                    </a:p>
                  </a:txBody>
                  <a:tcPr marL="74295" marR="74295" marT="37148" marB="37148" anchor="ctr"/>
                </a:tc>
                <a:tc>
                  <a:txBody>
                    <a:bodyPr/>
                    <a:lstStyle/>
                    <a:p>
                      <a:r>
                        <a:rPr lang="en-GB" sz="1200" dirty="0"/>
                        <a:t>The decline of secondary industry</a:t>
                      </a:r>
                    </a:p>
                  </a:txBody>
                  <a:tcPr marL="74295" marR="74295" marT="37148" marB="37148" anchor="ctr"/>
                </a:tc>
                <a:extLst>
                  <a:ext uri="{0D108BD9-81ED-4DB2-BD59-A6C34878D82A}">
                    <a16:rowId xmlns:a16="http://schemas.microsoft.com/office/drawing/2014/main" val="2414382536"/>
                  </a:ext>
                </a:extLst>
              </a:tr>
              <a:tr h="489106">
                <a:tc>
                  <a:txBody>
                    <a:bodyPr/>
                    <a:lstStyle/>
                    <a:p>
                      <a:pPr algn="ctr"/>
                      <a:r>
                        <a:rPr lang="en-GB" sz="1200" b="1" i="1" dirty="0"/>
                        <a:t>Regeneration</a:t>
                      </a:r>
                    </a:p>
                  </a:txBody>
                  <a:tcPr marL="74295" marR="74295" marT="37148" marB="37148" anchor="ctr"/>
                </a:tc>
                <a:tc>
                  <a:txBody>
                    <a:bodyPr/>
                    <a:lstStyle/>
                    <a:p>
                      <a:r>
                        <a:rPr lang="en-GB" sz="1200" dirty="0"/>
                        <a:t>Improving</a:t>
                      </a:r>
                      <a:r>
                        <a:rPr lang="en-GB" sz="1200" baseline="0" dirty="0"/>
                        <a:t> or redeveloping an area to attract people and investment back.</a:t>
                      </a:r>
                      <a:endParaRPr lang="en-GB" sz="1200" dirty="0"/>
                    </a:p>
                  </a:txBody>
                  <a:tcPr marL="74295" marR="74295" marT="37148" marB="37148" anchor="ctr"/>
                </a:tc>
                <a:extLst>
                  <a:ext uri="{0D108BD9-81ED-4DB2-BD59-A6C34878D82A}">
                    <a16:rowId xmlns:a16="http://schemas.microsoft.com/office/drawing/2014/main" val="3825837227"/>
                  </a:ext>
                </a:extLst>
              </a:tr>
              <a:tr h="489106">
                <a:tc>
                  <a:txBody>
                    <a:bodyPr/>
                    <a:lstStyle/>
                    <a:p>
                      <a:pPr algn="ctr"/>
                      <a:r>
                        <a:rPr lang="en-GB" sz="1200" b="1" i="1" dirty="0"/>
                        <a:t>Multiplier</a:t>
                      </a:r>
                      <a:r>
                        <a:rPr lang="en-GB" sz="1200" b="1" i="1" baseline="0" dirty="0"/>
                        <a:t> Effect</a:t>
                      </a:r>
                      <a:endParaRPr lang="en-GB" sz="1200" b="1" i="1" dirty="0"/>
                    </a:p>
                  </a:txBody>
                  <a:tcPr marL="74295" marR="74295" marT="37148" marB="37148" anchor="ctr"/>
                </a:tc>
                <a:tc>
                  <a:txBody>
                    <a:bodyPr/>
                    <a:lstStyle/>
                    <a:p>
                      <a:r>
                        <a:rPr lang="en-GB" sz="1200" dirty="0"/>
                        <a:t>When</a:t>
                      </a:r>
                      <a:r>
                        <a:rPr lang="en-GB" sz="1200" baseline="0" dirty="0"/>
                        <a:t> businesses move in, this attracts people -this repeats increasing the economy.</a:t>
                      </a:r>
                      <a:endParaRPr lang="en-GB" sz="1200" dirty="0"/>
                    </a:p>
                  </a:txBody>
                  <a:tcPr marL="74295" marR="74295" marT="37148" marB="37148" anchor="ctr"/>
                </a:tc>
                <a:extLst>
                  <a:ext uri="{0D108BD9-81ED-4DB2-BD59-A6C34878D82A}">
                    <a16:rowId xmlns:a16="http://schemas.microsoft.com/office/drawing/2014/main" val="3735034143"/>
                  </a:ext>
                </a:extLst>
              </a:tr>
              <a:tr h="285842">
                <a:tc>
                  <a:txBody>
                    <a:bodyPr/>
                    <a:lstStyle/>
                    <a:p>
                      <a:pPr algn="ctr"/>
                      <a:r>
                        <a:rPr lang="en-GB" sz="1200" b="1" i="1" dirty="0"/>
                        <a:t>Disposable Income</a:t>
                      </a:r>
                    </a:p>
                  </a:txBody>
                  <a:tcPr marL="74295" marR="74295" marT="37148" marB="37148" anchor="ctr"/>
                </a:tc>
                <a:tc>
                  <a:txBody>
                    <a:bodyPr/>
                    <a:lstStyle/>
                    <a:p>
                      <a:r>
                        <a:rPr lang="en-GB" sz="1200" dirty="0"/>
                        <a:t>When the city become</a:t>
                      </a:r>
                      <a:r>
                        <a:rPr lang="en-GB" sz="1200" baseline="0" dirty="0"/>
                        <a:t>s run down.</a:t>
                      </a:r>
                      <a:endParaRPr lang="en-GB" sz="1200" dirty="0"/>
                    </a:p>
                  </a:txBody>
                  <a:tcPr marL="74295" marR="74295" marT="37148" marB="37148" anchor="ctr"/>
                </a:tc>
                <a:extLst>
                  <a:ext uri="{0D108BD9-81ED-4DB2-BD59-A6C34878D82A}">
                    <a16:rowId xmlns:a16="http://schemas.microsoft.com/office/drawing/2014/main" val="54318001"/>
                  </a:ext>
                </a:extLst>
              </a:tr>
              <a:tr h="285842">
                <a:tc>
                  <a:txBody>
                    <a:bodyPr/>
                    <a:lstStyle/>
                    <a:p>
                      <a:pPr algn="ctr"/>
                      <a:r>
                        <a:rPr lang="en-GB" sz="1200" b="1" i="1" dirty="0"/>
                        <a:t>Inner City</a:t>
                      </a:r>
                    </a:p>
                  </a:txBody>
                  <a:tcPr marL="74295" marR="74295" marT="37148" marB="37148" anchor="ctr"/>
                </a:tc>
                <a:tc>
                  <a:txBody>
                    <a:bodyPr/>
                    <a:lstStyle/>
                    <a:p>
                      <a:r>
                        <a:rPr lang="en-GB" sz="1200" dirty="0"/>
                        <a:t>The poorest part outside the city centre.</a:t>
                      </a:r>
                    </a:p>
                  </a:txBody>
                  <a:tcPr marL="74295" marR="74295" marT="37148" marB="37148" anchor="ctr"/>
                </a:tc>
                <a:extLst>
                  <a:ext uri="{0D108BD9-81ED-4DB2-BD59-A6C34878D82A}">
                    <a16:rowId xmlns:a16="http://schemas.microsoft.com/office/drawing/2014/main" val="2708431365"/>
                  </a:ext>
                </a:extLst>
              </a:tr>
              <a:tr h="285842">
                <a:tc>
                  <a:txBody>
                    <a:bodyPr/>
                    <a:lstStyle/>
                    <a:p>
                      <a:pPr algn="ctr"/>
                      <a:r>
                        <a:rPr lang="en-GB" sz="1200" b="1" i="1" dirty="0"/>
                        <a:t>Rural-urban fringe</a:t>
                      </a:r>
                    </a:p>
                  </a:txBody>
                  <a:tcPr marL="74295" marR="74295" marT="37148" marB="37148" anchor="ctr"/>
                </a:tc>
                <a:tc>
                  <a:txBody>
                    <a:bodyPr/>
                    <a:lstStyle/>
                    <a:p>
                      <a:r>
                        <a:rPr lang="en-GB" sz="1200" dirty="0"/>
                        <a:t>Where the city meets the countryside.</a:t>
                      </a:r>
                    </a:p>
                  </a:txBody>
                  <a:tcPr marL="74295" marR="74295" marT="37148" marB="37148" anchor="ctr"/>
                </a:tc>
                <a:extLst>
                  <a:ext uri="{0D108BD9-81ED-4DB2-BD59-A6C34878D82A}">
                    <a16:rowId xmlns:a16="http://schemas.microsoft.com/office/drawing/2014/main" val="3051391081"/>
                  </a:ext>
                </a:extLst>
              </a:tr>
              <a:tr h="489106">
                <a:tc>
                  <a:txBody>
                    <a:bodyPr/>
                    <a:lstStyle/>
                    <a:p>
                      <a:pPr algn="ctr"/>
                      <a:r>
                        <a:rPr lang="en-GB" sz="1200" b="1" i="1" dirty="0"/>
                        <a:t>Economic Inequality</a:t>
                      </a:r>
                    </a:p>
                  </a:txBody>
                  <a:tcPr marL="74295" marR="74295" marT="37148" marB="37148" anchor="ctr"/>
                </a:tc>
                <a:tc>
                  <a:txBody>
                    <a:bodyPr/>
                    <a:lstStyle/>
                    <a:p>
                      <a:r>
                        <a:rPr lang="en-GB" sz="1200" dirty="0"/>
                        <a:t>Gaps in wealth between different parts of the city. Inner city = poor. Suburbs = rich.</a:t>
                      </a:r>
                    </a:p>
                  </a:txBody>
                  <a:tcPr marL="74295" marR="74295" marT="37148" marB="37148" anchor="ctr"/>
                </a:tc>
                <a:extLst>
                  <a:ext uri="{0D108BD9-81ED-4DB2-BD59-A6C34878D82A}">
                    <a16:rowId xmlns:a16="http://schemas.microsoft.com/office/drawing/2014/main" val="536798300"/>
                  </a:ext>
                </a:extLst>
              </a:tr>
              <a:tr h="285842">
                <a:tc>
                  <a:txBody>
                    <a:bodyPr/>
                    <a:lstStyle/>
                    <a:p>
                      <a:pPr algn="ctr"/>
                      <a:r>
                        <a:rPr lang="en-GB" sz="1200" b="1" i="1" dirty="0"/>
                        <a:t>Urban Greening</a:t>
                      </a:r>
                    </a:p>
                  </a:txBody>
                  <a:tcPr marL="74295" marR="74295" marT="37148" marB="37148" anchor="ctr"/>
                </a:tc>
                <a:tc>
                  <a:txBody>
                    <a:bodyPr/>
                    <a:lstStyle/>
                    <a:p>
                      <a:r>
                        <a:rPr lang="en-GB" sz="1200" dirty="0"/>
                        <a:t>Creation of green spaces in urban areas</a:t>
                      </a:r>
                    </a:p>
                  </a:txBody>
                  <a:tcPr marL="74295" marR="74295" marT="37148" marB="37148" anchor="ctr"/>
                </a:tc>
                <a:extLst>
                  <a:ext uri="{0D108BD9-81ED-4DB2-BD59-A6C34878D82A}">
                    <a16:rowId xmlns:a16="http://schemas.microsoft.com/office/drawing/2014/main" val="2964150439"/>
                  </a:ext>
                </a:extLst>
              </a:tr>
              <a:tr h="285842">
                <a:tc>
                  <a:txBody>
                    <a:bodyPr/>
                    <a:lstStyle/>
                    <a:p>
                      <a:pPr algn="ctr"/>
                      <a:r>
                        <a:rPr lang="en-GB" sz="1200" b="1" i="1" dirty="0"/>
                        <a:t>Congestion</a:t>
                      </a:r>
                    </a:p>
                  </a:txBody>
                  <a:tcPr marL="74295" marR="74295" marT="37148" marB="37148" anchor="ctr"/>
                </a:tc>
                <a:tc>
                  <a:txBody>
                    <a:bodyPr/>
                    <a:lstStyle/>
                    <a:p>
                      <a:r>
                        <a:rPr lang="en-GB" sz="1200" dirty="0"/>
                        <a:t>Traffic.</a:t>
                      </a:r>
                    </a:p>
                  </a:txBody>
                  <a:tcPr marL="74295" marR="74295" marT="37148" marB="37148" anchor="ctr"/>
                </a:tc>
                <a:extLst>
                  <a:ext uri="{0D108BD9-81ED-4DB2-BD59-A6C34878D82A}">
                    <a16:rowId xmlns:a16="http://schemas.microsoft.com/office/drawing/2014/main" val="2350835976"/>
                  </a:ext>
                </a:extLst>
              </a:tr>
              <a:tr h="489106">
                <a:tc>
                  <a:txBody>
                    <a:bodyPr/>
                    <a:lstStyle/>
                    <a:p>
                      <a:pPr algn="ctr"/>
                      <a:r>
                        <a:rPr lang="en-GB" sz="1200" b="1" i="1" dirty="0"/>
                        <a:t>Integrated Transport System</a:t>
                      </a:r>
                    </a:p>
                  </a:txBody>
                  <a:tcPr marL="74295" marR="74295" marT="37148" marB="37148" anchor="ctr"/>
                </a:tc>
                <a:tc>
                  <a:txBody>
                    <a:bodyPr/>
                    <a:lstStyle/>
                    <a:p>
                      <a:r>
                        <a:rPr lang="en-GB" sz="1200" dirty="0"/>
                        <a:t>A system where different forms of public transport work together effectively e.g. Supertram link</a:t>
                      </a:r>
                    </a:p>
                  </a:txBody>
                  <a:tcPr marL="74295" marR="74295" marT="37148" marB="37148" anchor="ctr"/>
                </a:tc>
                <a:extLst>
                  <a:ext uri="{0D108BD9-81ED-4DB2-BD59-A6C34878D82A}">
                    <a16:rowId xmlns:a16="http://schemas.microsoft.com/office/drawing/2014/main" val="3639405825"/>
                  </a:ext>
                </a:extLst>
              </a:tr>
              <a:tr h="489106">
                <a:tc>
                  <a:txBody>
                    <a:bodyPr/>
                    <a:lstStyle/>
                    <a:p>
                      <a:pPr algn="ctr"/>
                      <a:r>
                        <a:rPr lang="en-GB" sz="1200" b="1" i="1" dirty="0"/>
                        <a:t>Sustainability</a:t>
                      </a:r>
                    </a:p>
                  </a:txBody>
                  <a:tcPr marL="74295" marR="74295" marT="37148" marB="37148" anchor="ctr"/>
                </a:tc>
                <a:tc>
                  <a:txBody>
                    <a:bodyPr/>
                    <a:lstStyle/>
                    <a:p>
                      <a:r>
                        <a:rPr lang="en-GB" sz="1200" dirty="0"/>
                        <a:t>Limiting</a:t>
                      </a:r>
                      <a:r>
                        <a:rPr lang="en-GB" sz="1200" baseline="0" dirty="0"/>
                        <a:t> environmental impact &amp; making sure people have jobs and a good life</a:t>
                      </a:r>
                      <a:endParaRPr lang="en-GB" sz="1200" dirty="0"/>
                    </a:p>
                  </a:txBody>
                  <a:tcPr marL="74295" marR="74295" marT="37148" marB="37148" anchor="ctr"/>
                </a:tc>
                <a:extLst>
                  <a:ext uri="{0D108BD9-81ED-4DB2-BD59-A6C34878D82A}">
                    <a16:rowId xmlns:a16="http://schemas.microsoft.com/office/drawing/2014/main" val="1862820977"/>
                  </a:ext>
                </a:extLst>
              </a:tr>
            </a:tbl>
          </a:graphicData>
        </a:graphic>
      </p:graphicFrame>
      <p:pic>
        <p:nvPicPr>
          <p:cNvPr id="15" name="Picture 2" descr="https://static.thenounproject.com/png/10486-200.png">
            <a:extLst>
              <a:ext uri="{FF2B5EF4-FFF2-40B4-BE49-F238E27FC236}">
                <a16:creationId xmlns:a16="http://schemas.microsoft.com/office/drawing/2014/main" id="{5E89B31F-94A3-4EE9-8094-37B8179396B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96766" y="1707870"/>
            <a:ext cx="720352" cy="72035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s://static.thenounproject.com/png/2603778-200.png">
            <a:extLst>
              <a:ext uri="{FF2B5EF4-FFF2-40B4-BE49-F238E27FC236}">
                <a16:creationId xmlns:a16="http://schemas.microsoft.com/office/drawing/2014/main" id="{BF76AFF0-0E77-4195-9154-EDE90D765CB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07112" y="6715779"/>
            <a:ext cx="499659" cy="499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996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10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D0B67008-B3F5-45E1-B969-BE8FE09FCD4B}"/>
              </a:ext>
            </a:extLst>
          </p:cNvPr>
          <p:cNvPicPr>
            <a:picLocks noChangeAspect="1"/>
          </p:cNvPicPr>
          <p:nvPr/>
        </p:nvPicPr>
        <p:blipFill>
          <a:blip r:embed="rId5"/>
          <a:stretch>
            <a:fillRect/>
          </a:stretch>
        </p:blipFill>
        <p:spPr>
          <a:xfrm>
            <a:off x="6176133" y="8452022"/>
            <a:ext cx="558299" cy="580769"/>
          </a:xfrm>
          <a:prstGeom prst="rect">
            <a:avLst/>
          </a:prstGeom>
        </p:spPr>
      </p:pic>
      <p:pic>
        <p:nvPicPr>
          <p:cNvPr id="2" name="Picture 1">
            <a:extLst>
              <a:ext uri="{FF2B5EF4-FFF2-40B4-BE49-F238E27FC236}">
                <a16:creationId xmlns:a16="http://schemas.microsoft.com/office/drawing/2014/main" id="{8B6D27C5-D207-4759-ABFB-6763C1C7E144}"/>
              </a:ext>
            </a:extLst>
          </p:cNvPr>
          <p:cNvPicPr>
            <a:picLocks noChangeAspect="1"/>
          </p:cNvPicPr>
          <p:nvPr/>
        </p:nvPicPr>
        <p:blipFill>
          <a:blip r:embed="rId6"/>
          <a:stretch>
            <a:fillRect/>
          </a:stretch>
        </p:blipFill>
        <p:spPr>
          <a:xfrm rot="16200000">
            <a:off x="-312724" y="1703978"/>
            <a:ext cx="7483448" cy="5736044"/>
          </a:xfrm>
          <a:prstGeom prst="rect">
            <a:avLst/>
          </a:prstGeom>
        </p:spPr>
      </p:pic>
    </p:spTree>
    <p:extLst>
      <p:ext uri="{BB962C8B-B14F-4D97-AF65-F5344CB8AC3E}">
        <p14:creationId xmlns:p14="http://schemas.microsoft.com/office/powerpoint/2010/main" val="18359981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4969019A-1802-4964-9F9F-575CB402CC9B}"/>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TASK 11 – Urban Issues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Sheffield. Read the instructions carefully for each task, and make sure you complete all of the tasks</a:t>
            </a:r>
            <a:endParaRPr lang="en-GB" sz="1400" b="1" dirty="0">
              <a:latin typeface="Tw Cen MT" panose="020B0602020104020603" pitchFamily="34" charset="0"/>
            </a:endParaRPr>
          </a:p>
        </p:txBody>
      </p:sp>
      <p:sp>
        <p:nvSpPr>
          <p:cNvPr id="13" name="TextBox 12">
            <a:extLst>
              <a:ext uri="{FF2B5EF4-FFF2-40B4-BE49-F238E27FC236}">
                <a16:creationId xmlns:a16="http://schemas.microsoft.com/office/drawing/2014/main" id="{DDB98AD9-6448-43B0-984D-87965F9BC13C}"/>
              </a:ext>
            </a:extLst>
          </p:cNvPr>
          <p:cNvSpPr txBox="1"/>
          <p:nvPr/>
        </p:nvSpPr>
        <p:spPr>
          <a:xfrm>
            <a:off x="17387" y="827857"/>
            <a:ext cx="6858000" cy="7386638"/>
          </a:xfrm>
          <a:prstGeom prst="rect">
            <a:avLst/>
          </a:prstGeom>
          <a:noFill/>
        </p:spPr>
        <p:txBody>
          <a:bodyPr wrap="square" rtlCol="0">
            <a:spAutoFit/>
          </a:bodyPr>
          <a:lstStyle/>
          <a:p>
            <a:r>
              <a:rPr lang="en-GB" sz="1200" b="1" dirty="0"/>
              <a:t>Sheffield – we used Sheffield as our case study of a UK city. The most important thing that we needed to know about Sheffield is  how it has changed.</a:t>
            </a:r>
          </a:p>
          <a:p>
            <a:endParaRPr lang="en-GB" sz="1200" b="1" dirty="0"/>
          </a:p>
          <a:p>
            <a:r>
              <a:rPr lang="en-GB" sz="1200" dirty="0"/>
              <a:t>The first big change to Sheffield has been the </a:t>
            </a:r>
            <a:r>
              <a:rPr lang="en-GB" sz="1200" b="1" dirty="0"/>
              <a:t>population growth</a:t>
            </a:r>
            <a:r>
              <a:rPr lang="en-GB" sz="1200" dirty="0"/>
              <a:t>. This has happened because of </a:t>
            </a:r>
            <a:r>
              <a:rPr lang="en-GB" sz="1200" b="1" dirty="0"/>
              <a:t>immigration</a:t>
            </a:r>
            <a:r>
              <a:rPr lang="en-GB" sz="1200" dirty="0"/>
              <a:t> in to the city. This change has positive and negative impacts – try to fill the table below:</a:t>
            </a:r>
          </a:p>
          <a:p>
            <a:endParaRPr lang="en-GB" sz="1200"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100" b="1" dirty="0"/>
          </a:p>
          <a:p>
            <a:r>
              <a:rPr lang="en-GB" sz="1200" dirty="0"/>
              <a:t>The other major change in Sheffield has been </a:t>
            </a:r>
            <a:r>
              <a:rPr lang="en-GB" sz="1200" b="1" dirty="0"/>
              <a:t>deindustrialisation</a:t>
            </a:r>
            <a:r>
              <a:rPr lang="en-GB" sz="1200" dirty="0"/>
              <a:t> and the </a:t>
            </a:r>
            <a:r>
              <a:rPr lang="en-GB" sz="1200" b="1" dirty="0"/>
              <a:t>decline of the steel industry</a:t>
            </a:r>
            <a:r>
              <a:rPr lang="en-GB" sz="1200" dirty="0"/>
              <a:t>. Although the decline of the steel industry cost many jobs in Sheffield it also created opportunities:</a:t>
            </a:r>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a:p>
            <a:endParaRPr lang="en-GB" sz="1200" b="1" dirty="0"/>
          </a:p>
        </p:txBody>
      </p:sp>
      <p:graphicFrame>
        <p:nvGraphicFramePr>
          <p:cNvPr id="14" name="Table 13">
            <a:extLst>
              <a:ext uri="{FF2B5EF4-FFF2-40B4-BE49-F238E27FC236}">
                <a16:creationId xmlns:a16="http://schemas.microsoft.com/office/drawing/2014/main" id="{021FE9D7-CC46-4B66-82CD-63260CDC50C7}"/>
              </a:ext>
            </a:extLst>
          </p:cNvPr>
          <p:cNvGraphicFramePr>
            <a:graphicFrameLocks noGrp="1"/>
          </p:cNvGraphicFramePr>
          <p:nvPr>
            <p:extLst>
              <p:ext uri="{D42A27DB-BD31-4B8C-83A1-F6EECF244321}">
                <p14:modId xmlns:p14="http://schemas.microsoft.com/office/powerpoint/2010/main" val="3153320987"/>
              </p:ext>
            </p:extLst>
          </p:nvPr>
        </p:nvGraphicFramePr>
        <p:xfrm>
          <a:off x="79561" y="1887028"/>
          <a:ext cx="6620144" cy="1731170"/>
        </p:xfrm>
        <a:graphic>
          <a:graphicData uri="http://schemas.openxmlformats.org/drawingml/2006/table">
            <a:tbl>
              <a:tblPr firstRow="1" bandRow="1">
                <a:tableStyleId>{5C22544A-7EE6-4342-B048-85BDC9FD1C3A}</a:tableStyleId>
              </a:tblPr>
              <a:tblGrid>
                <a:gridCol w="3310072">
                  <a:extLst>
                    <a:ext uri="{9D8B030D-6E8A-4147-A177-3AD203B41FA5}">
                      <a16:colId xmlns:a16="http://schemas.microsoft.com/office/drawing/2014/main" val="20000"/>
                    </a:ext>
                  </a:extLst>
                </a:gridCol>
                <a:gridCol w="3310072">
                  <a:extLst>
                    <a:ext uri="{9D8B030D-6E8A-4147-A177-3AD203B41FA5}">
                      <a16:colId xmlns:a16="http://schemas.microsoft.com/office/drawing/2014/main" val="20001"/>
                    </a:ext>
                  </a:extLst>
                </a:gridCol>
              </a:tblGrid>
              <a:tr h="370840">
                <a:tc>
                  <a:txBody>
                    <a:bodyPr/>
                    <a:lstStyle/>
                    <a:p>
                      <a:pPr algn="ctr"/>
                      <a:r>
                        <a:rPr lang="en-GB" dirty="0"/>
                        <a:t>Positives of immigration</a:t>
                      </a:r>
                      <a:r>
                        <a:rPr lang="en-GB" baseline="0" dirty="0"/>
                        <a:t> and population growth for Sheffield</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dirty="0"/>
                        <a:t>Negatives of immigration</a:t>
                      </a:r>
                      <a:r>
                        <a:rPr lang="en-GB" baseline="0" dirty="0"/>
                        <a:t> and population growth for Sheffield</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260000">
                <a:tc>
                  <a:txBody>
                    <a:bodyPr/>
                    <a:lstStyle/>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18" name="Table 17">
            <a:extLst>
              <a:ext uri="{FF2B5EF4-FFF2-40B4-BE49-F238E27FC236}">
                <a16:creationId xmlns:a16="http://schemas.microsoft.com/office/drawing/2014/main" id="{5BD21DCC-9A9D-49DB-B614-A653624B73DD}"/>
              </a:ext>
            </a:extLst>
          </p:cNvPr>
          <p:cNvGraphicFramePr>
            <a:graphicFrameLocks noGrp="1"/>
          </p:cNvGraphicFramePr>
          <p:nvPr>
            <p:extLst>
              <p:ext uri="{D42A27DB-BD31-4B8C-83A1-F6EECF244321}">
                <p14:modId xmlns:p14="http://schemas.microsoft.com/office/powerpoint/2010/main" val="3087152338"/>
              </p:ext>
            </p:extLst>
          </p:nvPr>
        </p:nvGraphicFramePr>
        <p:xfrm>
          <a:off x="118928" y="4279237"/>
          <a:ext cx="6620144" cy="3935258"/>
        </p:xfrm>
        <a:graphic>
          <a:graphicData uri="http://schemas.openxmlformats.org/drawingml/2006/table">
            <a:tbl>
              <a:tblPr firstRow="1" bandRow="1">
                <a:tableStyleId>{5C22544A-7EE6-4342-B048-85BDC9FD1C3A}</a:tableStyleId>
              </a:tblPr>
              <a:tblGrid>
                <a:gridCol w="2010318">
                  <a:extLst>
                    <a:ext uri="{9D8B030D-6E8A-4147-A177-3AD203B41FA5}">
                      <a16:colId xmlns:a16="http://schemas.microsoft.com/office/drawing/2014/main" val="20000"/>
                    </a:ext>
                  </a:extLst>
                </a:gridCol>
                <a:gridCol w="4609826">
                  <a:extLst>
                    <a:ext uri="{9D8B030D-6E8A-4147-A177-3AD203B41FA5}">
                      <a16:colId xmlns:a16="http://schemas.microsoft.com/office/drawing/2014/main" val="20001"/>
                    </a:ext>
                  </a:extLst>
                </a:gridCol>
              </a:tblGrid>
              <a:tr h="531482">
                <a:tc>
                  <a:txBody>
                    <a:bodyPr/>
                    <a:lstStyle/>
                    <a:p>
                      <a:pPr algn="ctr"/>
                      <a:r>
                        <a:rPr lang="en-GB" dirty="0"/>
                        <a:t>The decline of the steel industry meant</a:t>
                      </a:r>
                      <a:r>
                        <a:rPr lang="en-GB" baseline="0" dirty="0"/>
                        <a:t> that…</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dirty="0"/>
                        <a:t>Opportunities</a:t>
                      </a:r>
                      <a:r>
                        <a:rPr lang="en-GB" baseline="0" dirty="0"/>
                        <a:t> created by this change…</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34592">
                <a:tc>
                  <a:txBody>
                    <a:bodyPr/>
                    <a:lstStyle/>
                    <a:p>
                      <a:r>
                        <a:rPr lang="en-GB" sz="1200" dirty="0"/>
                        <a:t>There were many</a:t>
                      </a:r>
                      <a:r>
                        <a:rPr lang="en-GB" sz="1200" baseline="0" dirty="0"/>
                        <a:t> brownfield sites in Sheffield where the steel industry used to be</a:t>
                      </a:r>
                      <a:endParaRPr lang="en-GB"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134592">
                <a:tc>
                  <a:txBody>
                    <a:bodyPr/>
                    <a:lstStyle/>
                    <a:p>
                      <a:r>
                        <a:rPr lang="en-GB" sz="1200" dirty="0"/>
                        <a:t>The development</a:t>
                      </a:r>
                      <a:r>
                        <a:rPr lang="en-GB" sz="1200" baseline="0" dirty="0"/>
                        <a:t> of Meadowhall on a brownfield site meant shopping decline in the city centre and it has had to change</a:t>
                      </a:r>
                      <a:endParaRPr lang="en-GB"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134592">
                <a:tc>
                  <a:txBody>
                    <a:bodyPr/>
                    <a:lstStyle/>
                    <a:p>
                      <a:r>
                        <a:rPr lang="en-GB" sz="1200" dirty="0"/>
                        <a:t>Brownfield</a:t>
                      </a:r>
                      <a:r>
                        <a:rPr lang="en-GB" sz="1200" baseline="0" dirty="0"/>
                        <a:t> sites in the Don Valley area have been redeveloped into sports facilities such as Ice Sheffield or the Institute of Sport</a:t>
                      </a:r>
                      <a:endParaRPr lang="en-GB"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19" name="Rectangle 18">
            <a:extLst>
              <a:ext uri="{FF2B5EF4-FFF2-40B4-BE49-F238E27FC236}">
                <a16:creationId xmlns:a16="http://schemas.microsoft.com/office/drawing/2014/main" id="{DBBADC45-B351-4C26-B608-EE61372B9397}"/>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2304673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4969019A-1802-4964-9F9F-575CB402CC9B}"/>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11 – Urban Issues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Sheffield. Read the instructions carefully for each task, and make sure you complete all of the tasks</a:t>
            </a:r>
            <a:endParaRPr lang="en-GB" sz="1400" b="1" dirty="0">
              <a:latin typeface="Tw Cen MT" panose="020B0602020104020603" pitchFamily="34" charset="0"/>
            </a:endParaRPr>
          </a:p>
        </p:txBody>
      </p:sp>
      <p:sp>
        <p:nvSpPr>
          <p:cNvPr id="12" name="Rectangle 11">
            <a:extLst>
              <a:ext uri="{FF2B5EF4-FFF2-40B4-BE49-F238E27FC236}">
                <a16:creationId xmlns:a16="http://schemas.microsoft.com/office/drawing/2014/main" id="{3108C16B-040F-42F7-818D-0C82E6371F26}"/>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0" name="Picture 9">
            <a:hlinkClick r:id="rId4" action="ppaction://hlinksldjump"/>
            <a:extLst>
              <a:ext uri="{FF2B5EF4-FFF2-40B4-BE49-F238E27FC236}">
                <a16:creationId xmlns:a16="http://schemas.microsoft.com/office/drawing/2014/main" id="{DF23080B-C256-44A4-AE0B-C231A418902F}"/>
              </a:ext>
            </a:extLst>
          </p:cNvPr>
          <p:cNvPicPr>
            <a:picLocks noChangeAspect="1"/>
          </p:cNvPicPr>
          <p:nvPr/>
        </p:nvPicPr>
        <p:blipFill>
          <a:blip r:embed="rId5"/>
          <a:stretch>
            <a:fillRect/>
          </a:stretch>
        </p:blipFill>
        <p:spPr>
          <a:xfrm>
            <a:off x="6176133" y="8452022"/>
            <a:ext cx="558299" cy="580769"/>
          </a:xfrm>
          <a:prstGeom prst="rect">
            <a:avLst/>
          </a:prstGeom>
        </p:spPr>
      </p:pic>
      <p:sp>
        <p:nvSpPr>
          <p:cNvPr id="2" name="Rectangle 1">
            <a:extLst>
              <a:ext uri="{FF2B5EF4-FFF2-40B4-BE49-F238E27FC236}">
                <a16:creationId xmlns:a16="http://schemas.microsoft.com/office/drawing/2014/main" id="{7098C322-99F7-44AA-8A01-F6F322A1F5D1}"/>
              </a:ext>
            </a:extLst>
          </p:cNvPr>
          <p:cNvSpPr/>
          <p:nvPr/>
        </p:nvSpPr>
        <p:spPr>
          <a:xfrm>
            <a:off x="113553" y="857933"/>
            <a:ext cx="6586152" cy="4616648"/>
          </a:xfrm>
          <a:prstGeom prst="rect">
            <a:avLst/>
          </a:prstGeom>
        </p:spPr>
        <p:txBody>
          <a:bodyPr wrap="square">
            <a:spAutoFit/>
          </a:bodyPr>
          <a:lstStyle/>
          <a:p>
            <a:r>
              <a:rPr lang="en-GB" sz="1200" dirty="0"/>
              <a:t>Other changes to Sheffield have also benefitted the city. These changes include the </a:t>
            </a:r>
            <a:r>
              <a:rPr lang="en-GB" sz="1200" b="1" dirty="0"/>
              <a:t>INTEGRATED TRANSPORT SYSTEM</a:t>
            </a:r>
            <a:r>
              <a:rPr lang="en-GB" sz="1200" dirty="0"/>
              <a:t> and </a:t>
            </a:r>
            <a:r>
              <a:rPr lang="en-GB" sz="1200" b="1" dirty="0"/>
              <a:t>URBAN GREENING</a:t>
            </a:r>
            <a:r>
              <a:rPr lang="en-GB" sz="1200" dirty="0"/>
              <a:t>. Complete the tables below to suggest why these things have been good for the city and the people who live in and around Sheffield</a:t>
            </a:r>
          </a:p>
          <a:p>
            <a:endParaRPr lang="en-GB" sz="600" dirty="0"/>
          </a:p>
          <a:p>
            <a:r>
              <a:rPr lang="en-GB" sz="1200" b="1" dirty="0"/>
              <a:t>INTEGRATED TRANSPORT SYSTEM</a:t>
            </a:r>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r>
              <a:rPr lang="en-GB" sz="1200" b="1" dirty="0"/>
              <a:t>URBAN GREENING</a:t>
            </a:r>
          </a:p>
        </p:txBody>
      </p:sp>
      <p:graphicFrame>
        <p:nvGraphicFramePr>
          <p:cNvPr id="9" name="Table 8">
            <a:extLst>
              <a:ext uri="{FF2B5EF4-FFF2-40B4-BE49-F238E27FC236}">
                <a16:creationId xmlns:a16="http://schemas.microsoft.com/office/drawing/2014/main" id="{343263ED-B2CA-425C-913E-863E589D876B}"/>
              </a:ext>
            </a:extLst>
          </p:cNvPr>
          <p:cNvGraphicFramePr>
            <a:graphicFrameLocks noGrp="1"/>
          </p:cNvGraphicFramePr>
          <p:nvPr>
            <p:extLst>
              <p:ext uri="{D42A27DB-BD31-4B8C-83A1-F6EECF244321}">
                <p14:modId xmlns:p14="http://schemas.microsoft.com/office/powerpoint/2010/main" val="4232698539"/>
              </p:ext>
            </p:extLst>
          </p:nvPr>
        </p:nvGraphicFramePr>
        <p:xfrm>
          <a:off x="99000" y="1802682"/>
          <a:ext cx="6660000" cy="3250840"/>
        </p:xfrm>
        <a:graphic>
          <a:graphicData uri="http://schemas.openxmlformats.org/drawingml/2006/table">
            <a:tbl>
              <a:tblPr firstRow="1" bandRow="1">
                <a:tableStyleId>{5C22544A-7EE6-4342-B048-85BDC9FD1C3A}</a:tableStyleId>
              </a:tblPr>
              <a:tblGrid>
                <a:gridCol w="1620000">
                  <a:extLst>
                    <a:ext uri="{9D8B030D-6E8A-4147-A177-3AD203B41FA5}">
                      <a16:colId xmlns:a16="http://schemas.microsoft.com/office/drawing/2014/main" val="20000"/>
                    </a:ext>
                  </a:extLst>
                </a:gridCol>
                <a:gridCol w="1260000">
                  <a:extLst>
                    <a:ext uri="{9D8B030D-6E8A-4147-A177-3AD203B41FA5}">
                      <a16:colId xmlns:a16="http://schemas.microsoft.com/office/drawing/2014/main" val="20001"/>
                    </a:ext>
                  </a:extLst>
                </a:gridCol>
                <a:gridCol w="3780000">
                  <a:extLst>
                    <a:ext uri="{9D8B030D-6E8A-4147-A177-3AD203B41FA5}">
                      <a16:colId xmlns:a16="http://schemas.microsoft.com/office/drawing/2014/main" val="20002"/>
                    </a:ext>
                  </a:extLst>
                </a:gridCol>
              </a:tblGrid>
              <a:tr h="370840">
                <a:tc>
                  <a:txBody>
                    <a:bodyPr/>
                    <a:lstStyle/>
                    <a:p>
                      <a:pPr algn="ctr"/>
                      <a:r>
                        <a:rPr lang="en-GB" dirty="0"/>
                        <a:t>What is 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dirty="0"/>
                        <a:t>Features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dirty="0"/>
                        <a:t>Benefits to</a:t>
                      </a:r>
                      <a:r>
                        <a:rPr lang="en-GB" baseline="0" dirty="0"/>
                        <a:t> Sheffield?</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2880000">
                <a:tc>
                  <a:txBody>
                    <a:bodyPr/>
                    <a:lstStyle/>
                    <a:p>
                      <a:r>
                        <a:rPr lang="en-GB" sz="1400" dirty="0"/>
                        <a:t>A system that connects a number</a:t>
                      </a:r>
                      <a:r>
                        <a:rPr lang="en-GB" sz="1400" baseline="0" dirty="0"/>
                        <a:t> of </a:t>
                      </a:r>
                      <a:r>
                        <a:rPr lang="en-GB" sz="1400" dirty="0"/>
                        <a:t>different approaches to transport management</a:t>
                      </a:r>
                      <a:r>
                        <a:rPr lang="en-GB" sz="1400" baseline="0" dirty="0"/>
                        <a:t> in order to make journeys smoother and reduce congestion</a:t>
                      </a:r>
                      <a:endParaRPr lang="en-GB"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Font typeface="Arial" panose="020B0604020202020204" pitchFamily="34" charset="0"/>
                        <a:buNone/>
                      </a:pPr>
                      <a:r>
                        <a:rPr lang="en-GB" sz="1400" dirty="0" err="1"/>
                        <a:t>SuperTram</a:t>
                      </a:r>
                      <a:r>
                        <a:rPr lang="en-GB" sz="1400" dirty="0"/>
                        <a:t> link</a:t>
                      </a:r>
                    </a:p>
                    <a:p>
                      <a:pPr marL="0" indent="0" algn="ctr">
                        <a:buFont typeface="Arial" panose="020B0604020202020204" pitchFamily="34" charset="0"/>
                        <a:buNone/>
                      </a:pPr>
                      <a:endParaRPr lang="en-GB" sz="1400" dirty="0"/>
                    </a:p>
                    <a:p>
                      <a:pPr marL="0" indent="0" algn="ctr">
                        <a:buFont typeface="Arial" panose="020B0604020202020204" pitchFamily="34" charset="0"/>
                        <a:buNone/>
                      </a:pPr>
                      <a:r>
                        <a:rPr lang="en-GB" sz="1400" dirty="0"/>
                        <a:t>Ring Road</a:t>
                      </a:r>
                    </a:p>
                    <a:p>
                      <a:pPr marL="0" indent="0" algn="ctr">
                        <a:buFont typeface="Arial" panose="020B0604020202020204" pitchFamily="34" charset="0"/>
                        <a:buNone/>
                      </a:pPr>
                      <a:endParaRPr lang="en-GB" sz="1400" dirty="0"/>
                    </a:p>
                    <a:p>
                      <a:pPr marL="0" indent="0" algn="ctr">
                        <a:buFont typeface="Arial" panose="020B0604020202020204" pitchFamily="34" charset="0"/>
                        <a:buNone/>
                      </a:pPr>
                      <a:r>
                        <a:rPr lang="en-GB" sz="1400" dirty="0"/>
                        <a:t>Bus Lanes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11" name="Table 10">
            <a:extLst>
              <a:ext uri="{FF2B5EF4-FFF2-40B4-BE49-F238E27FC236}">
                <a16:creationId xmlns:a16="http://schemas.microsoft.com/office/drawing/2014/main" id="{9D42BF8F-63BF-419A-8A39-15FB903592A5}"/>
              </a:ext>
            </a:extLst>
          </p:cNvPr>
          <p:cNvGraphicFramePr>
            <a:graphicFrameLocks noGrp="1"/>
          </p:cNvGraphicFramePr>
          <p:nvPr>
            <p:extLst>
              <p:ext uri="{D42A27DB-BD31-4B8C-83A1-F6EECF244321}">
                <p14:modId xmlns:p14="http://schemas.microsoft.com/office/powerpoint/2010/main" val="3914934605"/>
              </p:ext>
            </p:extLst>
          </p:nvPr>
        </p:nvGraphicFramePr>
        <p:xfrm>
          <a:off x="117000" y="5476827"/>
          <a:ext cx="6624000" cy="2930525"/>
        </p:xfrm>
        <a:graphic>
          <a:graphicData uri="http://schemas.openxmlformats.org/drawingml/2006/table">
            <a:tbl>
              <a:tblPr firstRow="1" bandRow="1">
                <a:tableStyleId>{5C22544A-7EE6-4342-B048-85BDC9FD1C3A}</a:tableStyleId>
              </a:tblPr>
              <a:tblGrid>
                <a:gridCol w="1620000">
                  <a:extLst>
                    <a:ext uri="{9D8B030D-6E8A-4147-A177-3AD203B41FA5}">
                      <a16:colId xmlns:a16="http://schemas.microsoft.com/office/drawing/2014/main" val="20000"/>
                    </a:ext>
                  </a:extLst>
                </a:gridCol>
                <a:gridCol w="5004000">
                  <a:extLst>
                    <a:ext uri="{9D8B030D-6E8A-4147-A177-3AD203B41FA5}">
                      <a16:colId xmlns:a16="http://schemas.microsoft.com/office/drawing/2014/main" val="20002"/>
                    </a:ext>
                  </a:extLst>
                </a:gridCol>
              </a:tblGrid>
              <a:tr h="370840">
                <a:tc>
                  <a:txBody>
                    <a:bodyPr/>
                    <a:lstStyle/>
                    <a:p>
                      <a:pPr algn="ctr"/>
                      <a:r>
                        <a:rPr lang="en-GB" dirty="0"/>
                        <a:t>What is 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dirty="0"/>
                        <a:t>Benefits to</a:t>
                      </a:r>
                      <a:r>
                        <a:rPr lang="en-GB" baseline="0" dirty="0"/>
                        <a:t> Sheffield?</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609200">
                <a:tc>
                  <a:txBody>
                    <a:bodyPr/>
                    <a:lstStyle/>
                    <a:p>
                      <a:r>
                        <a:rPr lang="en-GB" sz="1400" dirty="0"/>
                        <a:t>This involves creating new green spaces within a city, usually on areas of land that are not being used for anything else. It also involves </a:t>
                      </a:r>
                      <a:r>
                        <a:rPr lang="en-GB" sz="1400" baseline="0" dirty="0"/>
                        <a:t>protecting the green spaces that already exist</a:t>
                      </a:r>
                      <a:endParaRPr lang="en-GB"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lang="en-GB" dirty="0"/>
                    </a:p>
                    <a:p>
                      <a:pPr marL="0" indent="0">
                        <a:buFont typeface="Arial" panose="020B0604020202020204" pitchFamily="34" charset="0"/>
                        <a:buNone/>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16" name="Rectangle 15">
            <a:extLst>
              <a:ext uri="{FF2B5EF4-FFF2-40B4-BE49-F238E27FC236}">
                <a16:creationId xmlns:a16="http://schemas.microsoft.com/office/drawing/2014/main" id="{FE644A6F-A7FE-4DB3-A772-77413B9E656A}"/>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3586243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4969019A-1802-4964-9F9F-575CB402CC9B}"/>
              </a:ext>
            </a:extLst>
          </p:cNvPr>
          <p:cNvSpPr txBox="1">
            <a:spLocks/>
          </p:cNvSpPr>
          <p:nvPr/>
        </p:nvSpPr>
        <p:spPr>
          <a:xfrm>
            <a:off x="113553" y="53412"/>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400" b="1" dirty="0">
                <a:latin typeface="Tw Cen MT" panose="020B0602020104020603" pitchFamily="34" charset="0"/>
              </a:rPr>
              <a:t>CONTINUED - TASK 11 – Urban Issues Revision – </a:t>
            </a:r>
            <a:r>
              <a:rPr lang="en-GB" sz="1400" dirty="0">
                <a:latin typeface="Tw Cen MT" panose="020B0602020104020603" pitchFamily="34" charset="0"/>
              </a:rPr>
              <a:t>Work through the tasks over </a:t>
            </a:r>
            <a:r>
              <a:rPr lang="en-GB" sz="1400" b="1" dirty="0">
                <a:latin typeface="Tw Cen MT" panose="020B0602020104020603" pitchFamily="34" charset="0"/>
              </a:rPr>
              <a:t>the next 3 pages</a:t>
            </a:r>
            <a:r>
              <a:rPr lang="en-GB" sz="1400" dirty="0">
                <a:latin typeface="Tw Cen MT" panose="020B0602020104020603" pitchFamily="34" charset="0"/>
              </a:rPr>
              <a:t>, to revise some key points about Sheffield. Read the instructions carefully for each task, and make sure you complete all of the tasks</a:t>
            </a:r>
            <a:endParaRPr lang="en-GB" sz="1400" b="1" dirty="0">
              <a:latin typeface="Tw Cen MT" panose="020B0602020104020603" pitchFamily="34" charset="0"/>
            </a:endParaRPr>
          </a:p>
        </p:txBody>
      </p:sp>
      <p:sp>
        <p:nvSpPr>
          <p:cNvPr id="12" name="Rectangle 11">
            <a:extLst>
              <a:ext uri="{FF2B5EF4-FFF2-40B4-BE49-F238E27FC236}">
                <a16:creationId xmlns:a16="http://schemas.microsoft.com/office/drawing/2014/main" id="{3108C16B-040F-42F7-818D-0C82E6371F26}"/>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0" name="Picture 9">
            <a:hlinkClick r:id="rId4" action="ppaction://hlinksldjump"/>
            <a:extLst>
              <a:ext uri="{FF2B5EF4-FFF2-40B4-BE49-F238E27FC236}">
                <a16:creationId xmlns:a16="http://schemas.microsoft.com/office/drawing/2014/main" id="{DF23080B-C256-44A4-AE0B-C231A418902F}"/>
              </a:ext>
            </a:extLst>
          </p:cNvPr>
          <p:cNvPicPr>
            <a:picLocks noChangeAspect="1"/>
          </p:cNvPicPr>
          <p:nvPr/>
        </p:nvPicPr>
        <p:blipFill>
          <a:blip r:embed="rId5"/>
          <a:stretch>
            <a:fillRect/>
          </a:stretch>
        </p:blipFill>
        <p:spPr>
          <a:xfrm>
            <a:off x="6176133" y="8452022"/>
            <a:ext cx="558299" cy="580769"/>
          </a:xfrm>
          <a:prstGeom prst="rect">
            <a:avLst/>
          </a:prstGeom>
        </p:spPr>
      </p:pic>
      <p:sp>
        <p:nvSpPr>
          <p:cNvPr id="3" name="Rectangle 2">
            <a:extLst>
              <a:ext uri="{FF2B5EF4-FFF2-40B4-BE49-F238E27FC236}">
                <a16:creationId xmlns:a16="http://schemas.microsoft.com/office/drawing/2014/main" id="{AD65FA85-64E5-4DC7-A5C6-6E742BE88737}"/>
              </a:ext>
            </a:extLst>
          </p:cNvPr>
          <p:cNvSpPr/>
          <p:nvPr/>
        </p:nvSpPr>
        <p:spPr>
          <a:xfrm>
            <a:off x="113553" y="966050"/>
            <a:ext cx="6576137" cy="646331"/>
          </a:xfrm>
          <a:prstGeom prst="rect">
            <a:avLst/>
          </a:prstGeom>
        </p:spPr>
        <p:txBody>
          <a:bodyPr wrap="square">
            <a:spAutoFit/>
          </a:bodyPr>
          <a:lstStyle/>
          <a:p>
            <a:r>
              <a:rPr lang="en-GB" sz="1200" b="1" dirty="0"/>
              <a:t>Even though there has been some positives from the changes to Sheffield, they  have also created lots of challenges for the city.  In the table below, suggest some reasons why these things are challenges for the city and the people who live here:</a:t>
            </a:r>
          </a:p>
        </p:txBody>
      </p:sp>
      <p:graphicFrame>
        <p:nvGraphicFramePr>
          <p:cNvPr id="13" name="Table 12">
            <a:extLst>
              <a:ext uri="{FF2B5EF4-FFF2-40B4-BE49-F238E27FC236}">
                <a16:creationId xmlns:a16="http://schemas.microsoft.com/office/drawing/2014/main" id="{A756D468-E57F-481A-9A5B-E190F8B397F0}"/>
              </a:ext>
            </a:extLst>
          </p:cNvPr>
          <p:cNvGraphicFramePr>
            <a:graphicFrameLocks noGrp="1"/>
          </p:cNvGraphicFramePr>
          <p:nvPr>
            <p:extLst>
              <p:ext uri="{D42A27DB-BD31-4B8C-83A1-F6EECF244321}">
                <p14:modId xmlns:p14="http://schemas.microsoft.com/office/powerpoint/2010/main" val="2371773460"/>
              </p:ext>
            </p:extLst>
          </p:nvPr>
        </p:nvGraphicFramePr>
        <p:xfrm>
          <a:off x="74432" y="1794306"/>
          <a:ext cx="6660000" cy="6383643"/>
        </p:xfrm>
        <a:graphic>
          <a:graphicData uri="http://schemas.openxmlformats.org/drawingml/2006/table">
            <a:tbl>
              <a:tblPr firstRow="1" bandRow="1">
                <a:tableStyleId>{5C22544A-7EE6-4342-B048-85BDC9FD1C3A}</a:tableStyleId>
              </a:tblPr>
              <a:tblGrid>
                <a:gridCol w="1476000">
                  <a:extLst>
                    <a:ext uri="{9D8B030D-6E8A-4147-A177-3AD203B41FA5}">
                      <a16:colId xmlns:a16="http://schemas.microsoft.com/office/drawing/2014/main" val="20000"/>
                    </a:ext>
                  </a:extLst>
                </a:gridCol>
                <a:gridCol w="5184000">
                  <a:extLst>
                    <a:ext uri="{9D8B030D-6E8A-4147-A177-3AD203B41FA5}">
                      <a16:colId xmlns:a16="http://schemas.microsoft.com/office/drawing/2014/main" val="20001"/>
                    </a:ext>
                  </a:extLst>
                </a:gridCol>
              </a:tblGrid>
              <a:tr h="482699">
                <a:tc>
                  <a:txBody>
                    <a:bodyPr/>
                    <a:lstStyle/>
                    <a:p>
                      <a:pPr algn="ct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dirty="0"/>
                        <a:t>What</a:t>
                      </a:r>
                      <a:r>
                        <a:rPr lang="en-GB" baseline="0" dirty="0"/>
                        <a:t> is the impact of these changes? Why does they create challenges for Sheffield?</a:t>
                      </a: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475236">
                <a:tc>
                  <a:txBody>
                    <a:bodyPr/>
                    <a:lstStyle/>
                    <a:p>
                      <a:pPr algn="ctr"/>
                      <a:r>
                        <a:rPr lang="en-GB" sz="1200" dirty="0"/>
                        <a:t>Population growth has increased housing demand. This means greenfield land is now being used more regularly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0004977"/>
                  </a:ext>
                </a:extLst>
              </a:tr>
              <a:tr h="1475236">
                <a:tc>
                  <a:txBody>
                    <a:bodyPr/>
                    <a:lstStyle/>
                    <a:p>
                      <a:pPr algn="ctr"/>
                      <a:r>
                        <a:rPr lang="en-GB" sz="1200" dirty="0"/>
                        <a:t>The decline of the steel industry made many people unemployed, especially in the east of Sheffield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endParaRPr lang="en-GB"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7396865"/>
                  </a:ext>
                </a:extLst>
              </a:tr>
              <a:tr h="1475236">
                <a:tc>
                  <a:txBody>
                    <a:bodyPr/>
                    <a:lstStyle/>
                    <a:p>
                      <a:pPr algn="ctr"/>
                      <a:r>
                        <a:rPr lang="en-GB" sz="1200" dirty="0"/>
                        <a:t>The decline of the steel industry created many</a:t>
                      </a:r>
                      <a:r>
                        <a:rPr lang="en-GB" sz="1200" baseline="0" dirty="0"/>
                        <a:t> brownfield sites which now have derelict buildings</a:t>
                      </a:r>
                      <a:endParaRPr lang="en-GB"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475236">
                <a:tc>
                  <a:txBody>
                    <a:bodyPr/>
                    <a:lstStyle/>
                    <a:p>
                      <a:pPr algn="ctr"/>
                      <a:r>
                        <a:rPr lang="en-GB" sz="1200" dirty="0"/>
                        <a:t>Counterurbanisation</a:t>
                      </a:r>
                      <a:r>
                        <a:rPr lang="en-GB" sz="1200" baseline="0" dirty="0"/>
                        <a:t> and the improvement to transport links have lead to an increase in urban sprawl</a:t>
                      </a:r>
                      <a:endParaRPr lang="en-GB"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16002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A2307E-C9ED-4BC7-97C8-DA7A66DFA1C7}"/>
              </a:ext>
            </a:extLst>
          </p:cNvPr>
          <p:cNvPicPr>
            <a:picLocks noChangeAspect="1"/>
          </p:cNvPicPr>
          <p:nvPr/>
        </p:nvPicPr>
        <p:blipFill>
          <a:blip r:embed="rId2"/>
          <a:stretch>
            <a:fillRect/>
          </a:stretch>
        </p:blipFill>
        <p:spPr>
          <a:xfrm rot="16200000">
            <a:off x="-413784" y="1571427"/>
            <a:ext cx="7685568" cy="5943599"/>
          </a:xfrm>
          <a:prstGeom prst="rect">
            <a:avLst/>
          </a:prstGeom>
        </p:spPr>
      </p:pic>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12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sp>
        <p:nvSpPr>
          <p:cNvPr id="10" name="Rectangle 9">
            <a:extLst>
              <a:ext uri="{FF2B5EF4-FFF2-40B4-BE49-F238E27FC236}">
                <a16:creationId xmlns:a16="http://schemas.microsoft.com/office/drawing/2014/main" id="{A56C689E-A211-4202-B665-C855354BD8AE}"/>
              </a:ext>
            </a:extLst>
          </p:cNvPr>
          <p:cNvSpPr/>
          <p:nvPr/>
        </p:nvSpPr>
        <p:spPr>
          <a:xfrm>
            <a:off x="142103" y="4300151"/>
            <a:ext cx="6610864" cy="2718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9" name="Rectangle 8">
            <a:extLst>
              <a:ext uri="{FF2B5EF4-FFF2-40B4-BE49-F238E27FC236}">
                <a16:creationId xmlns:a16="http://schemas.microsoft.com/office/drawing/2014/main" id="{CE1E9586-217B-4ABF-9492-BA34144A47AA}"/>
              </a:ext>
            </a:extLst>
          </p:cNvPr>
          <p:cNvSpPr/>
          <p:nvPr/>
        </p:nvSpPr>
        <p:spPr>
          <a:xfrm>
            <a:off x="3682314" y="5050580"/>
            <a:ext cx="1000897" cy="658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a:t>
            </a:r>
          </a:p>
        </p:txBody>
      </p:sp>
      <p:sp>
        <p:nvSpPr>
          <p:cNvPr id="12" name="Rectangle 11">
            <a:extLst>
              <a:ext uri="{FF2B5EF4-FFF2-40B4-BE49-F238E27FC236}">
                <a16:creationId xmlns:a16="http://schemas.microsoft.com/office/drawing/2014/main" id="{ED17DD1C-1559-4DD4-ABE0-64B0215723F3}"/>
              </a:ext>
            </a:extLst>
          </p:cNvPr>
          <p:cNvSpPr/>
          <p:nvPr/>
        </p:nvSpPr>
        <p:spPr>
          <a:xfrm>
            <a:off x="142103" y="7540292"/>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1 = </a:t>
            </a:r>
          </a:p>
        </p:txBody>
      </p:sp>
      <p:sp>
        <p:nvSpPr>
          <p:cNvPr id="13" name="Rectangle 12">
            <a:extLst>
              <a:ext uri="{FF2B5EF4-FFF2-40B4-BE49-F238E27FC236}">
                <a16:creationId xmlns:a16="http://schemas.microsoft.com/office/drawing/2014/main" id="{97F6E095-14CF-4EFC-A91A-75FD8C84179A}"/>
              </a:ext>
            </a:extLst>
          </p:cNvPr>
          <p:cNvSpPr/>
          <p:nvPr/>
        </p:nvSpPr>
        <p:spPr>
          <a:xfrm>
            <a:off x="142103" y="7950125"/>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Reason 2 = </a:t>
            </a:r>
          </a:p>
        </p:txBody>
      </p:sp>
      <p:pic>
        <p:nvPicPr>
          <p:cNvPr id="15" name="Picture 14">
            <a:hlinkClick r:id="rId5" action="ppaction://hlinksldjump"/>
            <a:extLst>
              <a:ext uri="{FF2B5EF4-FFF2-40B4-BE49-F238E27FC236}">
                <a16:creationId xmlns:a16="http://schemas.microsoft.com/office/drawing/2014/main" id="{F8EC9EAC-0FA9-4859-AC5C-7210C299DB4F}"/>
              </a:ext>
            </a:extLst>
          </p:cNvPr>
          <p:cNvPicPr>
            <a:picLocks noChangeAspect="1"/>
          </p:cNvPicPr>
          <p:nvPr/>
        </p:nvPicPr>
        <p:blipFill>
          <a:blip r:embed="rId6"/>
          <a:stretch>
            <a:fillRect/>
          </a:stretch>
        </p:blipFill>
        <p:spPr>
          <a:xfrm>
            <a:off x="6176133" y="8452022"/>
            <a:ext cx="558299" cy="580769"/>
          </a:xfrm>
          <a:prstGeom prst="rect">
            <a:avLst/>
          </a:prstGeom>
        </p:spPr>
      </p:pic>
      <p:sp>
        <p:nvSpPr>
          <p:cNvPr id="14" name="Rectangle 13">
            <a:extLst>
              <a:ext uri="{FF2B5EF4-FFF2-40B4-BE49-F238E27FC236}">
                <a16:creationId xmlns:a16="http://schemas.microsoft.com/office/drawing/2014/main" id="{B048C5AA-6794-48F4-802D-5BEA8A44377C}"/>
              </a:ext>
            </a:extLst>
          </p:cNvPr>
          <p:cNvSpPr/>
          <p:nvPr/>
        </p:nvSpPr>
        <p:spPr>
          <a:xfrm>
            <a:off x="3587578" y="6378756"/>
            <a:ext cx="1000897" cy="658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Answer =</a:t>
            </a:r>
          </a:p>
        </p:txBody>
      </p:sp>
    </p:spTree>
    <p:extLst>
      <p:ext uri="{BB962C8B-B14F-4D97-AF65-F5344CB8AC3E}">
        <p14:creationId xmlns:p14="http://schemas.microsoft.com/office/powerpoint/2010/main" val="40033358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13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2" name="Picture 1">
            <a:extLst>
              <a:ext uri="{FF2B5EF4-FFF2-40B4-BE49-F238E27FC236}">
                <a16:creationId xmlns:a16="http://schemas.microsoft.com/office/drawing/2014/main" id="{FFF28738-445B-4CCC-8F43-B209F453342F}"/>
              </a:ext>
            </a:extLst>
          </p:cNvPr>
          <p:cNvPicPr>
            <a:picLocks noChangeAspect="1"/>
          </p:cNvPicPr>
          <p:nvPr/>
        </p:nvPicPr>
        <p:blipFill>
          <a:blip r:embed="rId2"/>
          <a:stretch>
            <a:fillRect/>
          </a:stretch>
        </p:blipFill>
        <p:spPr>
          <a:xfrm rot="16200000">
            <a:off x="-352381" y="1955262"/>
            <a:ext cx="7562761" cy="5233478"/>
          </a:xfrm>
          <a:prstGeom prst="rect">
            <a:avLst/>
          </a:prstGeom>
        </p:spPr>
      </p:pic>
      <p:sp>
        <p:nvSpPr>
          <p:cNvPr id="8" name="Rectangle 7">
            <a:extLst>
              <a:ext uri="{FF2B5EF4-FFF2-40B4-BE49-F238E27FC236}">
                <a16:creationId xmlns:a16="http://schemas.microsoft.com/office/drawing/2014/main" id="{E396D6C2-1EF5-4484-915C-EAF3F0922ADA}"/>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147699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13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14EDB6B5-22C7-4296-A4EF-12AA0CC01E34}"/>
              </a:ext>
            </a:extLst>
          </p:cNvPr>
          <p:cNvPicPr>
            <a:picLocks noChangeAspect="1"/>
          </p:cNvPicPr>
          <p:nvPr/>
        </p:nvPicPr>
        <p:blipFill>
          <a:blip r:embed="rId2"/>
          <a:stretch>
            <a:fillRect/>
          </a:stretch>
        </p:blipFill>
        <p:spPr>
          <a:xfrm rot="16200000">
            <a:off x="-349893" y="1761567"/>
            <a:ext cx="7557786" cy="5620866"/>
          </a:xfrm>
          <a:prstGeom prst="rect">
            <a:avLst/>
          </a:prstGeom>
        </p:spPr>
      </p:pic>
      <p:sp>
        <p:nvSpPr>
          <p:cNvPr id="8" name="Rectangle 7">
            <a:extLst>
              <a:ext uri="{FF2B5EF4-FFF2-40B4-BE49-F238E27FC236}">
                <a16:creationId xmlns:a16="http://schemas.microsoft.com/office/drawing/2014/main" id="{6C71684F-F1C2-4341-A4E8-6A58BF861D0A}"/>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2623507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13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B75D9245-0697-4CEB-87A1-4DF5632A6C0E}"/>
              </a:ext>
            </a:extLst>
          </p:cNvPr>
          <p:cNvPicPr>
            <a:picLocks noChangeAspect="1"/>
          </p:cNvPicPr>
          <p:nvPr/>
        </p:nvPicPr>
        <p:blipFill>
          <a:blip r:embed="rId2"/>
          <a:stretch>
            <a:fillRect/>
          </a:stretch>
        </p:blipFill>
        <p:spPr>
          <a:xfrm rot="16200000">
            <a:off x="-349831" y="1965105"/>
            <a:ext cx="7557661" cy="5213792"/>
          </a:xfrm>
          <a:prstGeom prst="rect">
            <a:avLst/>
          </a:prstGeom>
        </p:spPr>
      </p:pic>
      <p:sp>
        <p:nvSpPr>
          <p:cNvPr id="8" name="Rectangle 7">
            <a:extLst>
              <a:ext uri="{FF2B5EF4-FFF2-40B4-BE49-F238E27FC236}">
                <a16:creationId xmlns:a16="http://schemas.microsoft.com/office/drawing/2014/main" id="{D83E1E07-EDFE-425C-80FB-FC47387F03C3}"/>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9953839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13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E7B0EAF4-122E-4626-99FE-6A29957E07DD}"/>
              </a:ext>
            </a:extLst>
          </p:cNvPr>
          <p:cNvPicPr>
            <a:picLocks noChangeAspect="1"/>
          </p:cNvPicPr>
          <p:nvPr/>
        </p:nvPicPr>
        <p:blipFill>
          <a:blip r:embed="rId5"/>
          <a:stretch>
            <a:fillRect/>
          </a:stretch>
        </p:blipFill>
        <p:spPr>
          <a:xfrm>
            <a:off x="6176133" y="8452022"/>
            <a:ext cx="558299" cy="580769"/>
          </a:xfrm>
          <a:prstGeom prst="rect">
            <a:avLst/>
          </a:prstGeom>
        </p:spPr>
      </p:pic>
      <p:pic>
        <p:nvPicPr>
          <p:cNvPr id="3" name="Picture 2">
            <a:extLst>
              <a:ext uri="{FF2B5EF4-FFF2-40B4-BE49-F238E27FC236}">
                <a16:creationId xmlns:a16="http://schemas.microsoft.com/office/drawing/2014/main" id="{5CFCDB37-F26C-4CA5-BF6C-48F28ADBA91A}"/>
              </a:ext>
            </a:extLst>
          </p:cNvPr>
          <p:cNvPicPr>
            <a:picLocks noChangeAspect="1"/>
          </p:cNvPicPr>
          <p:nvPr/>
        </p:nvPicPr>
        <p:blipFill>
          <a:blip r:embed="rId6"/>
          <a:stretch>
            <a:fillRect/>
          </a:stretch>
        </p:blipFill>
        <p:spPr>
          <a:xfrm rot="16200000">
            <a:off x="-360422" y="1722905"/>
            <a:ext cx="7578844" cy="5698191"/>
          </a:xfrm>
          <a:prstGeom prst="rect">
            <a:avLst/>
          </a:prstGeom>
        </p:spPr>
      </p:pic>
    </p:spTree>
    <p:extLst>
      <p:ext uri="{BB962C8B-B14F-4D97-AF65-F5344CB8AC3E}">
        <p14:creationId xmlns:p14="http://schemas.microsoft.com/office/powerpoint/2010/main" val="93284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7" name="Rectangle 6">
            <a:extLst>
              <a:ext uri="{FF2B5EF4-FFF2-40B4-BE49-F238E27FC236}">
                <a16:creationId xmlns:a16="http://schemas.microsoft.com/office/drawing/2014/main" id="{7B969DAA-DA36-4DDA-BC00-76AD62C97D66}"/>
              </a:ext>
            </a:extLst>
          </p:cNvPr>
          <p:cNvSpPr/>
          <p:nvPr/>
        </p:nvSpPr>
        <p:spPr>
          <a:xfrm>
            <a:off x="123568" y="86499"/>
            <a:ext cx="6610864" cy="892552"/>
          </a:xfrm>
          <a:prstGeom prst="rect">
            <a:avLst/>
          </a:prstGeom>
          <a:ln>
            <a:solidFill>
              <a:schemeClr val="tx1"/>
            </a:solidFill>
          </a:ln>
        </p:spPr>
        <p:txBody>
          <a:bodyPr wrap="square">
            <a:spAutoFit/>
          </a:bodyPr>
          <a:lstStyle/>
          <a:p>
            <a:r>
              <a:rPr lang="en-GB" sz="1300" b="1" dirty="0">
                <a:latin typeface="Tw Cen MT" panose="020B0602020104020603" pitchFamily="34" charset="0"/>
              </a:rPr>
              <a:t>TASK 14 – Coasts and Rivers Keywords – </a:t>
            </a:r>
            <a:r>
              <a:rPr lang="en-GB" sz="1300" dirty="0">
                <a:latin typeface="Tw Cen MT" panose="020B0602020104020603" pitchFamily="34" charset="0"/>
              </a:rPr>
              <a:t>Go through the key words below and create a set of flashcards. Write the words on one side and then write the definition on the other side – add a picture next to the word to help you remember the meaning) Once you’ve done that, ask your parents to quiz you with the cards and find out your stronger/weaker areas</a:t>
            </a:r>
            <a:endParaRPr lang="en-GB" sz="1300" b="1" dirty="0">
              <a:latin typeface="Tw Cen MT" panose="020B0602020104020603" pitchFamily="34" charset="0"/>
            </a:endParaRPr>
          </a:p>
        </p:txBody>
      </p:sp>
      <p:pic>
        <p:nvPicPr>
          <p:cNvPr id="20" name="Picture 19">
            <a:hlinkClick r:id="rId4" action="ppaction://hlinksldjump"/>
            <a:extLst>
              <a:ext uri="{FF2B5EF4-FFF2-40B4-BE49-F238E27FC236}">
                <a16:creationId xmlns:a16="http://schemas.microsoft.com/office/drawing/2014/main" id="{C29E7179-1F87-4310-AFFF-DFA1BDB3137C}"/>
              </a:ext>
            </a:extLst>
          </p:cNvPr>
          <p:cNvPicPr>
            <a:picLocks noChangeAspect="1"/>
          </p:cNvPicPr>
          <p:nvPr/>
        </p:nvPicPr>
        <p:blipFill>
          <a:blip r:embed="rId5"/>
          <a:stretch>
            <a:fillRect/>
          </a:stretch>
        </p:blipFill>
        <p:spPr>
          <a:xfrm>
            <a:off x="6176133" y="8452022"/>
            <a:ext cx="558299" cy="580769"/>
          </a:xfrm>
          <a:prstGeom prst="rect">
            <a:avLst/>
          </a:prstGeom>
        </p:spPr>
      </p:pic>
      <p:graphicFrame>
        <p:nvGraphicFramePr>
          <p:cNvPr id="10" name="Table 9">
            <a:extLst>
              <a:ext uri="{FF2B5EF4-FFF2-40B4-BE49-F238E27FC236}">
                <a16:creationId xmlns:a16="http://schemas.microsoft.com/office/drawing/2014/main" id="{8FDAEB36-5339-45B5-9717-72EA07CDE3AA}"/>
              </a:ext>
            </a:extLst>
          </p:cNvPr>
          <p:cNvGraphicFramePr>
            <a:graphicFrameLocks noGrp="1"/>
          </p:cNvGraphicFramePr>
          <p:nvPr>
            <p:extLst>
              <p:ext uri="{D42A27DB-BD31-4B8C-83A1-F6EECF244321}">
                <p14:modId xmlns:p14="http://schemas.microsoft.com/office/powerpoint/2010/main" val="2932420511"/>
              </p:ext>
            </p:extLst>
          </p:nvPr>
        </p:nvGraphicFramePr>
        <p:xfrm>
          <a:off x="123568" y="1107881"/>
          <a:ext cx="6588000" cy="7153719"/>
        </p:xfrm>
        <a:graphic>
          <a:graphicData uri="http://schemas.openxmlformats.org/drawingml/2006/table">
            <a:tbl>
              <a:tblPr firstRow="1" bandRow="1">
                <a:tableStyleId>{93296810-A885-4BE3-A3E7-6D5BEEA58F35}</a:tableStyleId>
              </a:tblPr>
              <a:tblGrid>
                <a:gridCol w="1836000">
                  <a:extLst>
                    <a:ext uri="{9D8B030D-6E8A-4147-A177-3AD203B41FA5}">
                      <a16:colId xmlns:a16="http://schemas.microsoft.com/office/drawing/2014/main" val="2661366143"/>
                    </a:ext>
                  </a:extLst>
                </a:gridCol>
                <a:gridCol w="4752000">
                  <a:extLst>
                    <a:ext uri="{9D8B030D-6E8A-4147-A177-3AD203B41FA5}">
                      <a16:colId xmlns:a16="http://schemas.microsoft.com/office/drawing/2014/main" val="4275115596"/>
                    </a:ext>
                  </a:extLst>
                </a:gridCol>
              </a:tblGrid>
              <a:tr h="247965">
                <a:tc gridSpan="2">
                  <a:txBody>
                    <a:bodyPr/>
                    <a:lstStyle/>
                    <a:p>
                      <a:pPr algn="ctr"/>
                      <a:r>
                        <a:rPr lang="en-GB" sz="1200" dirty="0"/>
                        <a:t>Coasts and Rivers</a:t>
                      </a:r>
                    </a:p>
                  </a:txBody>
                  <a:tcPr marL="74295" marR="74295" marT="37148" marB="37148" anchor="ctr"/>
                </a:tc>
                <a:tc hMerge="1">
                  <a:txBody>
                    <a:bodyPr/>
                    <a:lstStyle/>
                    <a:p>
                      <a:endParaRPr lang="en-GB" sz="1200" dirty="0"/>
                    </a:p>
                  </a:txBody>
                  <a:tcPr/>
                </a:tc>
                <a:extLst>
                  <a:ext uri="{0D108BD9-81ED-4DB2-BD59-A6C34878D82A}">
                    <a16:rowId xmlns:a16="http://schemas.microsoft.com/office/drawing/2014/main" val="3452446973"/>
                  </a:ext>
                </a:extLst>
              </a:tr>
              <a:tr h="298030">
                <a:tc>
                  <a:txBody>
                    <a:bodyPr/>
                    <a:lstStyle/>
                    <a:p>
                      <a:pPr algn="ctr"/>
                      <a:r>
                        <a:rPr lang="en-GB" sz="1400" b="1" dirty="0"/>
                        <a:t>TERM</a:t>
                      </a:r>
                    </a:p>
                  </a:txBody>
                  <a:tcPr marL="74295" marR="74295" marT="37148" marB="37148" anchor="ctr"/>
                </a:tc>
                <a:tc>
                  <a:txBody>
                    <a:bodyPr/>
                    <a:lstStyle/>
                    <a:p>
                      <a:pPr algn="ctr"/>
                      <a:r>
                        <a:rPr lang="en-GB" sz="1400" b="1" dirty="0"/>
                        <a:t>DEFINITION</a:t>
                      </a:r>
                    </a:p>
                  </a:txBody>
                  <a:tcPr marL="74295" marR="74295" marT="37148" marB="37148" anchor="ctr"/>
                </a:tc>
                <a:extLst>
                  <a:ext uri="{0D108BD9-81ED-4DB2-BD59-A6C34878D82A}">
                    <a16:rowId xmlns:a16="http://schemas.microsoft.com/office/drawing/2014/main" val="3475988949"/>
                  </a:ext>
                </a:extLst>
              </a:tr>
              <a:tr h="384925">
                <a:tc>
                  <a:txBody>
                    <a:bodyPr/>
                    <a:lstStyle/>
                    <a:p>
                      <a:pPr algn="ctr"/>
                      <a:r>
                        <a:rPr lang="en-GB" sz="1000" b="1" dirty="0"/>
                        <a:t>Weathering</a:t>
                      </a:r>
                      <a:endParaRPr lang="en-GB" sz="1000" b="1" i="1" dirty="0"/>
                    </a:p>
                  </a:txBody>
                  <a:tcPr marL="74295" marR="74295" marT="37148" marB="37148" anchor="ctr"/>
                </a:tc>
                <a:tc>
                  <a:txBody>
                    <a:bodyPr/>
                    <a:lstStyle/>
                    <a:p>
                      <a:pPr algn="ctr"/>
                      <a:r>
                        <a:rPr lang="en-GB" sz="1000" dirty="0"/>
                        <a:t>When rock is weakened but</a:t>
                      </a:r>
                      <a:r>
                        <a:rPr lang="en-GB" sz="1000" baseline="0" dirty="0"/>
                        <a:t> not moved.</a:t>
                      </a:r>
                      <a:endParaRPr lang="en-GB" sz="1000" dirty="0"/>
                    </a:p>
                  </a:txBody>
                  <a:tcPr marL="74295" marR="74295" marT="37148" marB="37148" anchor="ctr"/>
                </a:tc>
                <a:extLst>
                  <a:ext uri="{0D108BD9-81ED-4DB2-BD59-A6C34878D82A}">
                    <a16:rowId xmlns:a16="http://schemas.microsoft.com/office/drawing/2014/main" val="1564266278"/>
                  </a:ext>
                </a:extLst>
              </a:tr>
              <a:tr h="384925">
                <a:tc>
                  <a:txBody>
                    <a:bodyPr/>
                    <a:lstStyle/>
                    <a:p>
                      <a:pPr algn="ctr"/>
                      <a:r>
                        <a:rPr lang="en-GB" sz="1000" b="1" dirty="0"/>
                        <a:t>Erosion</a:t>
                      </a:r>
                      <a:endParaRPr lang="en-GB" sz="1000" b="1" i="1" dirty="0"/>
                    </a:p>
                  </a:txBody>
                  <a:tcPr marL="74295" marR="74295" marT="37148" marB="37148" anchor="ctr"/>
                </a:tc>
                <a:tc>
                  <a:txBody>
                    <a:bodyPr/>
                    <a:lstStyle/>
                    <a:p>
                      <a:pPr algn="ctr"/>
                      <a:r>
                        <a:rPr lang="en-GB" sz="1000" dirty="0"/>
                        <a:t>When rock is worn away and broken.</a:t>
                      </a:r>
                    </a:p>
                  </a:txBody>
                  <a:tcPr marL="74295" marR="74295" marT="37148" marB="37148" anchor="ctr"/>
                </a:tc>
                <a:extLst>
                  <a:ext uri="{0D108BD9-81ED-4DB2-BD59-A6C34878D82A}">
                    <a16:rowId xmlns:a16="http://schemas.microsoft.com/office/drawing/2014/main" val="3221197530"/>
                  </a:ext>
                </a:extLst>
              </a:tr>
              <a:tr h="384925">
                <a:tc>
                  <a:txBody>
                    <a:bodyPr/>
                    <a:lstStyle/>
                    <a:p>
                      <a:pPr algn="ctr"/>
                      <a:r>
                        <a:rPr lang="en-GB" sz="1000" b="1" dirty="0"/>
                        <a:t>Hydraulic Action</a:t>
                      </a:r>
                      <a:endParaRPr lang="en-GB" sz="1000" b="1" i="1" dirty="0"/>
                    </a:p>
                  </a:txBody>
                  <a:tcPr marL="74295" marR="74295" marT="37148" marB="37148" anchor="ctr"/>
                </a:tc>
                <a:tc>
                  <a:txBody>
                    <a:bodyPr/>
                    <a:lstStyle/>
                    <a:p>
                      <a:pPr algn="ctr"/>
                      <a:r>
                        <a:rPr lang="en-GB" sz="1000" dirty="0"/>
                        <a:t>Erosion caused by the sheer weight and force of the water hitting into cliffs or the beds and banks of a river</a:t>
                      </a:r>
                    </a:p>
                  </a:txBody>
                  <a:tcPr marL="74295" marR="74295" marT="37148" marB="37148" anchor="ctr"/>
                </a:tc>
                <a:extLst>
                  <a:ext uri="{0D108BD9-81ED-4DB2-BD59-A6C34878D82A}">
                    <a16:rowId xmlns:a16="http://schemas.microsoft.com/office/drawing/2014/main" val="1597305700"/>
                  </a:ext>
                </a:extLst>
              </a:tr>
              <a:tr h="384925">
                <a:tc>
                  <a:txBody>
                    <a:bodyPr/>
                    <a:lstStyle/>
                    <a:p>
                      <a:pPr algn="ctr"/>
                      <a:r>
                        <a:rPr lang="en-GB" sz="1000" b="1" i="1" dirty="0"/>
                        <a:t>Abrasion</a:t>
                      </a:r>
                    </a:p>
                  </a:txBody>
                  <a:tcPr marL="74295" marR="74295" marT="37148" marB="37148" anchor="ctr"/>
                </a:tc>
                <a:tc>
                  <a:txBody>
                    <a:bodyPr/>
                    <a:lstStyle/>
                    <a:p>
                      <a:pPr algn="ctr"/>
                      <a:r>
                        <a:rPr lang="en-GB" sz="1000" dirty="0"/>
                        <a:t>Erosion caused by material in the water (small stones, sand etc.) being thrown at the cliffs or at the bed and banks of a river and eroding them</a:t>
                      </a:r>
                    </a:p>
                  </a:txBody>
                  <a:tcPr marL="74295" marR="74295" marT="37148" marB="37148" anchor="ctr"/>
                </a:tc>
                <a:extLst>
                  <a:ext uri="{0D108BD9-81ED-4DB2-BD59-A6C34878D82A}">
                    <a16:rowId xmlns:a16="http://schemas.microsoft.com/office/drawing/2014/main" val="783196764"/>
                  </a:ext>
                </a:extLst>
              </a:tr>
              <a:tr h="384925">
                <a:tc>
                  <a:txBody>
                    <a:bodyPr/>
                    <a:lstStyle/>
                    <a:p>
                      <a:pPr algn="ctr"/>
                      <a:r>
                        <a:rPr lang="en-GB" sz="1000" b="1" dirty="0"/>
                        <a:t>Transportation</a:t>
                      </a:r>
                      <a:endParaRPr lang="en-GB" sz="1000" b="1" i="1" dirty="0"/>
                    </a:p>
                  </a:txBody>
                  <a:tcPr marL="74295" marR="74295" marT="37148" marB="37148" anchor="ctr"/>
                </a:tc>
                <a:tc>
                  <a:txBody>
                    <a:bodyPr/>
                    <a:lstStyle/>
                    <a:p>
                      <a:pPr algn="ctr"/>
                      <a:r>
                        <a:rPr lang="en-GB" sz="1000" dirty="0"/>
                        <a:t>When rocks</a:t>
                      </a:r>
                      <a:r>
                        <a:rPr lang="en-GB" sz="1000" baseline="0" dirty="0"/>
                        <a:t> are moved by water.</a:t>
                      </a:r>
                      <a:endParaRPr lang="en-GB" sz="1000" dirty="0"/>
                    </a:p>
                  </a:txBody>
                  <a:tcPr marL="74295" marR="74295" marT="37148" marB="37148" anchor="ctr"/>
                </a:tc>
                <a:extLst>
                  <a:ext uri="{0D108BD9-81ED-4DB2-BD59-A6C34878D82A}">
                    <a16:rowId xmlns:a16="http://schemas.microsoft.com/office/drawing/2014/main" val="966487575"/>
                  </a:ext>
                </a:extLst>
              </a:tr>
              <a:tr h="507424">
                <a:tc>
                  <a:txBody>
                    <a:bodyPr/>
                    <a:lstStyle/>
                    <a:p>
                      <a:pPr algn="ctr"/>
                      <a:r>
                        <a:rPr lang="en-GB" sz="1000" b="1" dirty="0"/>
                        <a:t>Longshore Drift</a:t>
                      </a:r>
                      <a:endParaRPr lang="en-GB" sz="1000" b="1" i="1" dirty="0"/>
                    </a:p>
                  </a:txBody>
                  <a:tcPr marL="74295" marR="74295" marT="37148" marB="37148" anchor="ctr"/>
                </a:tc>
                <a:tc>
                  <a:txBody>
                    <a:bodyPr/>
                    <a:lstStyle/>
                    <a:p>
                      <a:pPr algn="ctr"/>
                      <a:r>
                        <a:rPr lang="en-GB" sz="1000" dirty="0"/>
                        <a:t>The movement of material along the coast. Material is moved in the direction of the wind and is deposited when the waves lose their energy – often where there is a change in direction of the coastline. This can lead to the creation of features such as spits</a:t>
                      </a:r>
                    </a:p>
                  </a:txBody>
                  <a:tcPr marL="74295" marR="74295" marT="37148" marB="37148" anchor="ctr"/>
                </a:tc>
                <a:extLst>
                  <a:ext uri="{0D108BD9-81ED-4DB2-BD59-A6C34878D82A}">
                    <a16:rowId xmlns:a16="http://schemas.microsoft.com/office/drawing/2014/main" val="1944856274"/>
                  </a:ext>
                </a:extLst>
              </a:tr>
              <a:tr h="384925">
                <a:tc>
                  <a:txBody>
                    <a:bodyPr/>
                    <a:lstStyle/>
                    <a:p>
                      <a:pPr algn="ctr"/>
                      <a:r>
                        <a:rPr lang="en-GB" sz="1000" b="1" dirty="0"/>
                        <a:t>Deposition</a:t>
                      </a:r>
                      <a:endParaRPr lang="en-GB" sz="1000" b="1" i="1" dirty="0"/>
                    </a:p>
                  </a:txBody>
                  <a:tcPr marL="74295" marR="74295" marT="37148" marB="37148" anchor="ctr"/>
                </a:tc>
                <a:tc>
                  <a:txBody>
                    <a:bodyPr/>
                    <a:lstStyle/>
                    <a:p>
                      <a:pPr algn="ctr"/>
                      <a:r>
                        <a:rPr lang="en-GB" sz="1000" dirty="0"/>
                        <a:t>When</a:t>
                      </a:r>
                      <a:r>
                        <a:rPr lang="en-GB" sz="1000" baseline="0" dirty="0"/>
                        <a:t> water loses energy and drop material is carrying.</a:t>
                      </a:r>
                      <a:endParaRPr lang="en-GB" sz="1000" dirty="0"/>
                    </a:p>
                  </a:txBody>
                  <a:tcPr marL="74295" marR="74295" marT="37148" marB="37148" anchor="ctr"/>
                </a:tc>
                <a:extLst>
                  <a:ext uri="{0D108BD9-81ED-4DB2-BD59-A6C34878D82A}">
                    <a16:rowId xmlns:a16="http://schemas.microsoft.com/office/drawing/2014/main" val="3056420623"/>
                  </a:ext>
                </a:extLst>
              </a:tr>
              <a:tr h="384925">
                <a:tc>
                  <a:txBody>
                    <a:bodyPr/>
                    <a:lstStyle/>
                    <a:p>
                      <a:pPr algn="ctr"/>
                      <a:r>
                        <a:rPr lang="en-GB" sz="1000" b="1" dirty="0"/>
                        <a:t>Mass</a:t>
                      </a:r>
                      <a:r>
                        <a:rPr lang="en-GB" sz="1000" b="1" baseline="0" dirty="0"/>
                        <a:t> Movement</a:t>
                      </a:r>
                      <a:endParaRPr lang="en-GB" sz="1000" b="1" i="1" dirty="0"/>
                    </a:p>
                  </a:txBody>
                  <a:tcPr marL="74295" marR="74295" marT="37148" marB="37148" anchor="ctr"/>
                </a:tc>
                <a:tc>
                  <a:txBody>
                    <a:bodyPr/>
                    <a:lstStyle/>
                    <a:p>
                      <a:pPr algn="ctr"/>
                      <a:r>
                        <a:rPr lang="en-GB" sz="1000" dirty="0"/>
                        <a:t>When rock breaks off a cliff face. Can be a slump</a:t>
                      </a:r>
                      <a:r>
                        <a:rPr lang="en-GB" sz="1000" baseline="0" dirty="0"/>
                        <a:t> or a slide.</a:t>
                      </a:r>
                      <a:endParaRPr lang="en-GB" sz="1000" dirty="0"/>
                    </a:p>
                  </a:txBody>
                  <a:tcPr marL="74295" marR="74295" marT="37148" marB="37148" anchor="ctr"/>
                </a:tc>
                <a:extLst>
                  <a:ext uri="{0D108BD9-81ED-4DB2-BD59-A6C34878D82A}">
                    <a16:rowId xmlns:a16="http://schemas.microsoft.com/office/drawing/2014/main" val="2560390298"/>
                  </a:ext>
                </a:extLst>
              </a:tr>
              <a:tr h="384925">
                <a:tc>
                  <a:txBody>
                    <a:bodyPr/>
                    <a:lstStyle/>
                    <a:p>
                      <a:pPr algn="ctr"/>
                      <a:r>
                        <a:rPr lang="en-GB" sz="1000" b="1" dirty="0"/>
                        <a:t>Swash</a:t>
                      </a:r>
                      <a:endParaRPr lang="en-GB" sz="1000" b="1" i="1" dirty="0"/>
                    </a:p>
                  </a:txBody>
                  <a:tcPr marL="74295" marR="74295" marT="37148" marB="37148" anchor="ctr"/>
                </a:tc>
                <a:tc>
                  <a:txBody>
                    <a:bodyPr/>
                    <a:lstStyle/>
                    <a:p>
                      <a:pPr algn="ctr"/>
                      <a:r>
                        <a:rPr lang="en-GB" sz="1000" dirty="0"/>
                        <a:t>The movement of a wave up the beach, towards the land</a:t>
                      </a:r>
                    </a:p>
                  </a:txBody>
                  <a:tcPr marL="74295" marR="74295" marT="37148" marB="37148" anchor="ctr"/>
                </a:tc>
                <a:extLst>
                  <a:ext uri="{0D108BD9-81ED-4DB2-BD59-A6C34878D82A}">
                    <a16:rowId xmlns:a16="http://schemas.microsoft.com/office/drawing/2014/main" val="3825837227"/>
                  </a:ext>
                </a:extLst>
              </a:tr>
              <a:tr h="384925">
                <a:tc>
                  <a:txBody>
                    <a:bodyPr/>
                    <a:lstStyle/>
                    <a:p>
                      <a:pPr algn="ctr"/>
                      <a:r>
                        <a:rPr lang="en-GB" sz="1000" b="1" dirty="0"/>
                        <a:t>Backwash</a:t>
                      </a:r>
                      <a:endParaRPr lang="en-GB" sz="1000" b="1" i="1" dirty="0"/>
                    </a:p>
                  </a:txBody>
                  <a:tcPr marL="74295" marR="74295" marT="37148" marB="37148" anchor="ctr"/>
                </a:tc>
                <a:tc>
                  <a:txBody>
                    <a:bodyPr/>
                    <a:lstStyle/>
                    <a:p>
                      <a:pPr algn="ctr"/>
                      <a:r>
                        <a:rPr lang="en-GB" sz="1000" dirty="0"/>
                        <a:t>The movement of a wave down the beach, back towards the sea</a:t>
                      </a:r>
                    </a:p>
                  </a:txBody>
                  <a:tcPr marL="74295" marR="74295" marT="37148" marB="37148" anchor="ctr"/>
                </a:tc>
                <a:extLst>
                  <a:ext uri="{0D108BD9-81ED-4DB2-BD59-A6C34878D82A}">
                    <a16:rowId xmlns:a16="http://schemas.microsoft.com/office/drawing/2014/main" val="3051391081"/>
                  </a:ext>
                </a:extLst>
              </a:tr>
              <a:tr h="384925">
                <a:tc>
                  <a:txBody>
                    <a:bodyPr/>
                    <a:lstStyle/>
                    <a:p>
                      <a:pPr algn="ctr"/>
                      <a:r>
                        <a:rPr lang="en-GB" sz="1000" b="1" dirty="0"/>
                        <a:t>Landforms</a:t>
                      </a:r>
                      <a:endParaRPr lang="en-GB" sz="1000" b="1" i="1" dirty="0"/>
                    </a:p>
                  </a:txBody>
                  <a:tcPr marL="74295" marR="74295" marT="37148" marB="37148" anchor="ctr"/>
                </a:tc>
                <a:tc>
                  <a:txBody>
                    <a:bodyPr/>
                    <a:lstStyle/>
                    <a:p>
                      <a:pPr algn="ctr"/>
                      <a:r>
                        <a:rPr lang="en-GB" sz="1000" dirty="0"/>
                        <a:t>Features of the coastline / river channel</a:t>
                      </a:r>
                    </a:p>
                  </a:txBody>
                  <a:tcPr marL="74295" marR="74295" marT="37148" marB="37148" anchor="ctr"/>
                </a:tc>
                <a:extLst>
                  <a:ext uri="{0D108BD9-81ED-4DB2-BD59-A6C34878D82A}">
                    <a16:rowId xmlns:a16="http://schemas.microsoft.com/office/drawing/2014/main" val="536798300"/>
                  </a:ext>
                </a:extLst>
              </a:tr>
              <a:tr h="507424">
                <a:tc>
                  <a:txBody>
                    <a:bodyPr/>
                    <a:lstStyle/>
                    <a:p>
                      <a:pPr algn="ctr"/>
                      <a:r>
                        <a:rPr lang="en-GB" sz="1000" b="1" dirty="0"/>
                        <a:t>Erosional landforms</a:t>
                      </a:r>
                      <a:endParaRPr lang="en-GB" sz="1000" b="1" i="1" dirty="0"/>
                    </a:p>
                  </a:txBody>
                  <a:tcPr marL="74295" marR="74295" marT="37148" marB="37148" anchor="ctr"/>
                </a:tc>
                <a:tc>
                  <a:txBody>
                    <a:bodyPr/>
                    <a:lstStyle/>
                    <a:p>
                      <a:pPr algn="ctr"/>
                      <a:r>
                        <a:rPr lang="en-GB" sz="1000" dirty="0"/>
                        <a:t>Features</a:t>
                      </a:r>
                      <a:r>
                        <a:rPr lang="en-GB" sz="1000" baseline="0" dirty="0"/>
                        <a:t> created because of erosion:</a:t>
                      </a:r>
                    </a:p>
                    <a:p>
                      <a:pPr algn="ctr"/>
                      <a:r>
                        <a:rPr lang="en-GB" sz="1000" baseline="0" dirty="0"/>
                        <a:t>RIVER: Waterfall &amp; gorge / meander / oxbow lake / floodplain.</a:t>
                      </a:r>
                    </a:p>
                    <a:p>
                      <a:pPr algn="ctr"/>
                      <a:r>
                        <a:rPr lang="en-GB" sz="1000" baseline="0" dirty="0"/>
                        <a:t>COAST: wave cut notch &amp; platform / headland &amp; bay/ cave,</a:t>
                      </a:r>
                      <a:r>
                        <a:rPr lang="en-GB" sz="700" baseline="0" dirty="0"/>
                        <a:t> </a:t>
                      </a:r>
                      <a:r>
                        <a:rPr lang="en-GB" sz="1000" baseline="0" dirty="0"/>
                        <a:t>arch,</a:t>
                      </a:r>
                      <a:r>
                        <a:rPr lang="en-GB" sz="700" baseline="0" dirty="0"/>
                        <a:t> </a:t>
                      </a:r>
                      <a:r>
                        <a:rPr lang="en-GB" sz="1000" baseline="0" dirty="0"/>
                        <a:t>stack,</a:t>
                      </a:r>
                      <a:r>
                        <a:rPr lang="en-GB" sz="700" baseline="0" dirty="0"/>
                        <a:t> </a:t>
                      </a:r>
                      <a:r>
                        <a:rPr lang="en-GB" sz="1000" baseline="0" dirty="0"/>
                        <a:t>stump</a:t>
                      </a:r>
                      <a:endParaRPr lang="en-GB" sz="1000" dirty="0"/>
                    </a:p>
                  </a:txBody>
                  <a:tcPr marL="74295" marR="74295" marT="37148" marB="37148" anchor="ctr"/>
                </a:tc>
                <a:extLst>
                  <a:ext uri="{0D108BD9-81ED-4DB2-BD59-A6C34878D82A}">
                    <a16:rowId xmlns:a16="http://schemas.microsoft.com/office/drawing/2014/main" val="752199173"/>
                  </a:ext>
                </a:extLst>
              </a:tr>
              <a:tr h="507424">
                <a:tc>
                  <a:txBody>
                    <a:bodyPr/>
                    <a:lstStyle/>
                    <a:p>
                      <a:pPr algn="ctr"/>
                      <a:r>
                        <a:rPr lang="en-GB" sz="1000" b="1" dirty="0"/>
                        <a:t>Depositional landforms</a:t>
                      </a:r>
                      <a:endParaRPr lang="en-GB" sz="1000" b="1" i="1" dirty="0"/>
                    </a:p>
                  </a:txBody>
                  <a:tcPr marL="74295" marR="74295" marT="37148" marB="37148" anchor="ctr"/>
                </a:tc>
                <a:tc>
                  <a:txBody>
                    <a:bodyPr/>
                    <a:lstStyle/>
                    <a:p>
                      <a:pPr algn="ctr"/>
                      <a:r>
                        <a:rPr lang="en-GB" sz="1000" dirty="0"/>
                        <a:t>Features created because</a:t>
                      </a:r>
                      <a:r>
                        <a:rPr lang="en-GB" sz="1000" baseline="0" dirty="0"/>
                        <a:t> of deposition:</a:t>
                      </a:r>
                    </a:p>
                    <a:p>
                      <a:pPr algn="ctr"/>
                      <a:r>
                        <a:rPr lang="en-GB" sz="1000" baseline="0" dirty="0"/>
                        <a:t>RIVER: levees/ floodplain/ estuary</a:t>
                      </a:r>
                    </a:p>
                    <a:p>
                      <a:pPr algn="ctr"/>
                      <a:r>
                        <a:rPr lang="en-GB" sz="1000" baseline="0" dirty="0"/>
                        <a:t>COAST: beach / sand dunes /spit / bar / salt marsh  </a:t>
                      </a:r>
                      <a:endParaRPr lang="en-GB" sz="1000" dirty="0"/>
                    </a:p>
                  </a:txBody>
                  <a:tcPr marL="74295" marR="74295" marT="37148" marB="37148" anchor="ctr"/>
                </a:tc>
                <a:extLst>
                  <a:ext uri="{0D108BD9-81ED-4DB2-BD59-A6C34878D82A}">
                    <a16:rowId xmlns:a16="http://schemas.microsoft.com/office/drawing/2014/main" val="3031187002"/>
                  </a:ext>
                </a:extLst>
              </a:tr>
              <a:tr h="384925">
                <a:tc>
                  <a:txBody>
                    <a:bodyPr/>
                    <a:lstStyle/>
                    <a:p>
                      <a:pPr algn="ctr"/>
                      <a:r>
                        <a:rPr lang="en-GB" sz="1000" b="1" dirty="0"/>
                        <a:t>Management</a:t>
                      </a:r>
                      <a:endParaRPr lang="en-GB" sz="1000" b="1" i="1" dirty="0"/>
                    </a:p>
                  </a:txBody>
                  <a:tcPr marL="74295" marR="74295" marT="37148" marB="37148" anchor="ctr"/>
                </a:tc>
                <a:tc>
                  <a:txBody>
                    <a:bodyPr/>
                    <a:lstStyle/>
                    <a:p>
                      <a:pPr algn="ctr"/>
                      <a:r>
                        <a:rPr lang="en-GB" sz="1000" dirty="0"/>
                        <a:t>Minimis</a:t>
                      </a:r>
                      <a:r>
                        <a:rPr lang="en-GB" sz="1000" baseline="0" dirty="0"/>
                        <a:t>e or stop the effects of a hazard.</a:t>
                      </a:r>
                      <a:endParaRPr lang="en-GB" sz="1000" dirty="0"/>
                    </a:p>
                  </a:txBody>
                  <a:tcPr marL="74295" marR="74295" marT="37148" marB="37148" anchor="ctr"/>
                </a:tc>
                <a:extLst>
                  <a:ext uri="{0D108BD9-81ED-4DB2-BD59-A6C34878D82A}">
                    <a16:rowId xmlns:a16="http://schemas.microsoft.com/office/drawing/2014/main" val="2350835976"/>
                  </a:ext>
                </a:extLst>
              </a:tr>
              <a:tr h="384925">
                <a:tc>
                  <a:txBody>
                    <a:bodyPr/>
                    <a:lstStyle/>
                    <a:p>
                      <a:pPr algn="ctr"/>
                      <a:r>
                        <a:rPr lang="en-GB" sz="1000" b="1" dirty="0"/>
                        <a:t>Hard Engineering</a:t>
                      </a:r>
                      <a:endParaRPr lang="en-GB" sz="1000" b="1" i="1" dirty="0"/>
                    </a:p>
                  </a:txBody>
                  <a:tcPr marL="74295" marR="74295" marT="37148" marB="37148" anchor="ctr"/>
                </a:tc>
                <a:tc>
                  <a:txBody>
                    <a:bodyPr/>
                    <a:lstStyle/>
                    <a:p>
                      <a:pPr algn="ctr"/>
                      <a:r>
                        <a:rPr lang="en-GB" sz="1000" dirty="0"/>
                        <a:t>Building</a:t>
                      </a:r>
                      <a:r>
                        <a:rPr lang="en-GB" sz="1000" baseline="0" dirty="0"/>
                        <a:t> artificial structures to stop erosion &amp; flooding e.g. rock armour or flood walls</a:t>
                      </a:r>
                      <a:endParaRPr lang="en-GB" sz="1000" dirty="0"/>
                    </a:p>
                  </a:txBody>
                  <a:tcPr marL="74295" marR="74295" marT="37148" marB="37148" anchor="ctr"/>
                </a:tc>
                <a:extLst>
                  <a:ext uri="{0D108BD9-81ED-4DB2-BD59-A6C34878D82A}">
                    <a16:rowId xmlns:a16="http://schemas.microsoft.com/office/drawing/2014/main" val="3299069236"/>
                  </a:ext>
                </a:extLst>
              </a:tr>
              <a:tr h="384925">
                <a:tc>
                  <a:txBody>
                    <a:bodyPr/>
                    <a:lstStyle/>
                    <a:p>
                      <a:pPr algn="ctr"/>
                      <a:r>
                        <a:rPr lang="en-GB" sz="1000" b="1" dirty="0"/>
                        <a:t>Soft</a:t>
                      </a:r>
                      <a:r>
                        <a:rPr lang="en-GB" sz="1000" b="1" baseline="0" dirty="0"/>
                        <a:t> Engineering</a:t>
                      </a:r>
                      <a:endParaRPr lang="en-GB" sz="1000" b="1" i="1" dirty="0"/>
                    </a:p>
                  </a:txBody>
                  <a:tcPr marL="74295" marR="74295" marT="37148" marB="37148" anchor="ctr"/>
                </a:tc>
                <a:tc>
                  <a:txBody>
                    <a:bodyPr/>
                    <a:lstStyle/>
                    <a:p>
                      <a:pPr algn="ctr"/>
                      <a:r>
                        <a:rPr lang="en-GB" sz="1000" dirty="0"/>
                        <a:t>Using natural</a:t>
                      </a:r>
                      <a:r>
                        <a:rPr lang="en-GB" sz="1000" baseline="0" dirty="0"/>
                        <a:t> processes to reduce the impact of flooding &amp; erosion e.g. planting trees or beach nourishment</a:t>
                      </a:r>
                      <a:endParaRPr lang="en-GB" sz="1000" dirty="0"/>
                    </a:p>
                  </a:txBody>
                  <a:tcPr marL="74295" marR="74295" marT="37148" marB="37148" anchor="ctr"/>
                </a:tc>
                <a:extLst>
                  <a:ext uri="{0D108BD9-81ED-4DB2-BD59-A6C34878D82A}">
                    <a16:rowId xmlns:a16="http://schemas.microsoft.com/office/drawing/2014/main" val="1862820977"/>
                  </a:ext>
                </a:extLst>
              </a:tr>
            </a:tbl>
          </a:graphicData>
        </a:graphic>
      </p:graphicFrame>
    </p:spTree>
    <p:extLst>
      <p:ext uri="{BB962C8B-B14F-4D97-AF65-F5344CB8AC3E}">
        <p14:creationId xmlns:p14="http://schemas.microsoft.com/office/powerpoint/2010/main" val="1403777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13553" y="102840"/>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0000" lnSpcReduction="100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800" b="1" dirty="0">
                <a:latin typeface="Tw Cen MT" panose="020B0602020104020603" pitchFamily="34" charset="0"/>
              </a:rPr>
              <a:t>TASK 2 – Ecosystems Revision – </a:t>
            </a:r>
            <a:r>
              <a:rPr lang="en-GB" sz="1800" dirty="0">
                <a:latin typeface="Tw Cen MT" panose="020B0602020104020603" pitchFamily="34" charset="0"/>
              </a:rPr>
              <a:t>Work through the tasks over </a:t>
            </a:r>
            <a:r>
              <a:rPr lang="en-GB" sz="1800" b="1" dirty="0">
                <a:latin typeface="Tw Cen MT" panose="020B0602020104020603" pitchFamily="34" charset="0"/>
              </a:rPr>
              <a:t>the next 5 pages</a:t>
            </a:r>
            <a:r>
              <a:rPr lang="en-GB" sz="1800" dirty="0">
                <a:latin typeface="Tw Cen MT" panose="020B0602020104020603" pitchFamily="34" charset="0"/>
              </a:rPr>
              <a:t>, to revise some key points about development. Read the instructions carefully for each task, and make sure you complete all of the tasks</a:t>
            </a:r>
            <a:endParaRPr lang="en-GB" sz="1800" b="1" dirty="0">
              <a:latin typeface="Tw Cen MT" panose="020B0602020104020603" pitchFamily="34" charset="0"/>
            </a:endParaRPr>
          </a:p>
        </p:txBody>
      </p:sp>
      <p:sp>
        <p:nvSpPr>
          <p:cNvPr id="9" name="Rectangle 8">
            <a:extLst>
              <a:ext uri="{FF2B5EF4-FFF2-40B4-BE49-F238E27FC236}">
                <a16:creationId xmlns:a16="http://schemas.microsoft.com/office/drawing/2014/main" id="{8D33EA6A-BCEB-4708-9817-F25D57838FE2}"/>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7" name="Picture 6">
            <a:extLst>
              <a:ext uri="{FF2B5EF4-FFF2-40B4-BE49-F238E27FC236}">
                <a16:creationId xmlns:a16="http://schemas.microsoft.com/office/drawing/2014/main" id="{9DB476B0-E692-428C-B761-80726FB99231}"/>
              </a:ext>
            </a:extLst>
          </p:cNvPr>
          <p:cNvPicPr>
            <a:picLocks noChangeAspect="1"/>
          </p:cNvPicPr>
          <p:nvPr/>
        </p:nvPicPr>
        <p:blipFill rotWithShape="1">
          <a:blip r:embed="rId4"/>
          <a:srcRect r="18141"/>
          <a:stretch/>
        </p:blipFill>
        <p:spPr>
          <a:xfrm rot="5400000">
            <a:off x="345333" y="931061"/>
            <a:ext cx="6122590" cy="6052565"/>
          </a:xfrm>
          <a:prstGeom prst="rect">
            <a:avLst/>
          </a:prstGeom>
        </p:spPr>
      </p:pic>
      <p:sp>
        <p:nvSpPr>
          <p:cNvPr id="8" name="Rectangle 7">
            <a:extLst>
              <a:ext uri="{FF2B5EF4-FFF2-40B4-BE49-F238E27FC236}">
                <a16:creationId xmlns:a16="http://schemas.microsoft.com/office/drawing/2014/main" id="{FB00BD2F-2EAF-473D-B70E-24E764A349A4}"/>
              </a:ext>
            </a:extLst>
          </p:cNvPr>
          <p:cNvSpPr/>
          <p:nvPr/>
        </p:nvSpPr>
        <p:spPr>
          <a:xfrm rot="5400000">
            <a:off x="-621498" y="2374098"/>
            <a:ext cx="2926033" cy="6331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50" b="1" dirty="0">
                <a:solidFill>
                  <a:schemeClr val="tx1"/>
                </a:solidFill>
                <a:latin typeface="Tw Cen MT" panose="020B0602020104020603" pitchFamily="34" charset="0"/>
              </a:rPr>
              <a:t>Nutrient Output - </a:t>
            </a:r>
          </a:p>
        </p:txBody>
      </p:sp>
      <p:graphicFrame>
        <p:nvGraphicFramePr>
          <p:cNvPr id="13" name="Table 2">
            <a:extLst>
              <a:ext uri="{FF2B5EF4-FFF2-40B4-BE49-F238E27FC236}">
                <a16:creationId xmlns:a16="http://schemas.microsoft.com/office/drawing/2014/main" id="{03D03F7E-E4DC-4AB6-B4C2-9652078F0788}"/>
              </a:ext>
            </a:extLst>
          </p:cNvPr>
          <p:cNvGraphicFramePr>
            <a:graphicFrameLocks noGrp="1"/>
          </p:cNvGraphicFramePr>
          <p:nvPr>
            <p:extLst>
              <p:ext uri="{D42A27DB-BD31-4B8C-83A1-F6EECF244321}">
                <p14:modId xmlns:p14="http://schemas.microsoft.com/office/powerpoint/2010/main" val="1662228126"/>
              </p:ext>
            </p:extLst>
          </p:nvPr>
        </p:nvGraphicFramePr>
        <p:xfrm>
          <a:off x="123568" y="7060422"/>
          <a:ext cx="6624000" cy="1260000"/>
        </p:xfrm>
        <a:graphic>
          <a:graphicData uri="http://schemas.openxmlformats.org/drawingml/2006/table">
            <a:tbl>
              <a:tblPr firstRow="1" bandRow="1">
                <a:tableStyleId>{5C22544A-7EE6-4342-B048-85BDC9FD1C3A}</a:tableStyleId>
              </a:tblPr>
              <a:tblGrid>
                <a:gridCol w="1008000">
                  <a:extLst>
                    <a:ext uri="{9D8B030D-6E8A-4147-A177-3AD203B41FA5}">
                      <a16:colId xmlns:a16="http://schemas.microsoft.com/office/drawing/2014/main" val="2791783884"/>
                    </a:ext>
                  </a:extLst>
                </a:gridCol>
                <a:gridCol w="1008000">
                  <a:extLst>
                    <a:ext uri="{9D8B030D-6E8A-4147-A177-3AD203B41FA5}">
                      <a16:colId xmlns:a16="http://schemas.microsoft.com/office/drawing/2014/main" val="1705052437"/>
                    </a:ext>
                  </a:extLst>
                </a:gridCol>
                <a:gridCol w="720000">
                  <a:extLst>
                    <a:ext uri="{9D8B030D-6E8A-4147-A177-3AD203B41FA5}">
                      <a16:colId xmlns:a16="http://schemas.microsoft.com/office/drawing/2014/main" val="2045727152"/>
                    </a:ext>
                  </a:extLst>
                </a:gridCol>
                <a:gridCol w="1224000">
                  <a:extLst>
                    <a:ext uri="{9D8B030D-6E8A-4147-A177-3AD203B41FA5}">
                      <a16:colId xmlns:a16="http://schemas.microsoft.com/office/drawing/2014/main" val="2931742766"/>
                    </a:ext>
                  </a:extLst>
                </a:gridCol>
                <a:gridCol w="756000">
                  <a:extLst>
                    <a:ext uri="{9D8B030D-6E8A-4147-A177-3AD203B41FA5}">
                      <a16:colId xmlns:a16="http://schemas.microsoft.com/office/drawing/2014/main" val="2564887107"/>
                    </a:ext>
                  </a:extLst>
                </a:gridCol>
                <a:gridCol w="828000">
                  <a:extLst>
                    <a:ext uri="{9D8B030D-6E8A-4147-A177-3AD203B41FA5}">
                      <a16:colId xmlns:a16="http://schemas.microsoft.com/office/drawing/2014/main" val="1282895549"/>
                    </a:ext>
                  </a:extLst>
                </a:gridCol>
                <a:gridCol w="1080000">
                  <a:extLst>
                    <a:ext uri="{9D8B030D-6E8A-4147-A177-3AD203B41FA5}">
                      <a16:colId xmlns:a16="http://schemas.microsoft.com/office/drawing/2014/main" val="3156883134"/>
                    </a:ext>
                  </a:extLst>
                </a:gridCol>
              </a:tblGrid>
              <a:tr h="1260000">
                <a:tc>
                  <a:txBody>
                    <a:bodyPr/>
                    <a:lstStyle/>
                    <a:p>
                      <a:pPr marL="0" marR="0" lvl="0" indent="0" algn="ctr" defTabSz="99057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Tw Cen MT" panose="020B0602020104020603" pitchFamily="34" charset="0"/>
                        </a:rPr>
                        <a:t>Nutrient Output – </a:t>
                      </a:r>
                      <a:r>
                        <a:rPr lang="en-GB" sz="1000" b="0" dirty="0">
                          <a:solidFill>
                            <a:schemeClr val="tx1"/>
                          </a:solidFill>
                          <a:latin typeface="Tw Cen MT" panose="020B0602020104020603" pitchFamily="34" charset="0"/>
                        </a:rPr>
                        <a:t>Some nutrients from the litter are lost in the ‘runoff’ as water flows into rivers and then to the sea</a:t>
                      </a: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7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Some of the nutrients stored in the soil are taken in directly by plants. Some are then transferred to consumers</a:t>
                      </a: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7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Tw Cen MT" panose="020B0602020104020603" pitchFamily="34" charset="0"/>
                        </a:rPr>
                        <a:t>Nutrient Input – </a:t>
                      </a:r>
                      <a:r>
                        <a:rPr lang="en-GB" sz="1000" b="0" dirty="0">
                          <a:solidFill>
                            <a:schemeClr val="tx1"/>
                          </a:solidFill>
                          <a:latin typeface="Tw Cen MT" panose="020B0602020104020603" pitchFamily="34" charset="0"/>
                        </a:rPr>
                        <a:t>Nutrients from chemicals dissolved into rainwater</a:t>
                      </a: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7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Tw Cen MT" panose="020B0602020104020603" pitchFamily="34" charset="0"/>
                        </a:rPr>
                        <a:t>Nutrient Output – </a:t>
                      </a:r>
                      <a:r>
                        <a:rPr lang="en-GB" sz="1000" b="0" dirty="0">
                          <a:solidFill>
                            <a:schemeClr val="tx1"/>
                          </a:solidFill>
                          <a:latin typeface="Tw Cen MT" panose="020B0602020104020603" pitchFamily="34" charset="0"/>
                        </a:rPr>
                        <a:t>As water soaks into the soil and flows back into rivers some of the nutrients go with it. This process is know as ‘Leaching’</a:t>
                      </a: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70" rtl="0" eaLnBrk="1" fontAlgn="auto" latinLnBrk="0" hangingPunct="1">
                        <a:lnSpc>
                          <a:spcPct val="100000"/>
                        </a:lnSpc>
                        <a:spcBef>
                          <a:spcPts val="0"/>
                        </a:spcBef>
                        <a:spcAft>
                          <a:spcPts val="0"/>
                        </a:spcAft>
                        <a:buClrTx/>
                        <a:buSzTx/>
                        <a:buFontTx/>
                        <a:buNone/>
                        <a:tabLst/>
                        <a:defRPr/>
                      </a:pPr>
                      <a:r>
                        <a:rPr lang="en-GB" sz="1000" b="1" dirty="0">
                          <a:solidFill>
                            <a:schemeClr val="tx1"/>
                          </a:solidFill>
                          <a:latin typeface="Tw Cen MT" panose="020B0602020104020603" pitchFamily="34" charset="0"/>
                        </a:rPr>
                        <a:t>Nutrient Input – </a:t>
                      </a:r>
                      <a:r>
                        <a:rPr lang="en-GB" sz="1000" b="0" dirty="0">
                          <a:solidFill>
                            <a:schemeClr val="tx1"/>
                          </a:solidFill>
                          <a:latin typeface="Tw Cen MT" panose="020B0602020104020603" pitchFamily="34" charset="0"/>
                        </a:rPr>
                        <a:t>As rocks are weathered away nutrients from the rock enter the soil</a:t>
                      </a: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7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Nutrients within the biomass move to the ‘litter’ as plants and animals die</a:t>
                      </a: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90570" rtl="0" eaLnBrk="1" fontAlgn="auto" latinLnBrk="0" hangingPunct="1">
                        <a:lnSpc>
                          <a:spcPct val="100000"/>
                        </a:lnSpc>
                        <a:spcBef>
                          <a:spcPts val="0"/>
                        </a:spcBef>
                        <a:spcAft>
                          <a:spcPts val="0"/>
                        </a:spcAft>
                        <a:buClrTx/>
                        <a:buSzTx/>
                        <a:buFontTx/>
                        <a:buNone/>
                        <a:tabLst/>
                        <a:defRPr/>
                      </a:pPr>
                      <a:r>
                        <a:rPr lang="en-GB" sz="1000" b="0" dirty="0">
                          <a:solidFill>
                            <a:schemeClr val="tx1"/>
                          </a:solidFill>
                          <a:latin typeface="Tw Cen MT" panose="020B0602020104020603" pitchFamily="34" charset="0"/>
                        </a:rPr>
                        <a:t>Some of the nutrients stored in the litter are released as it decomposes (rots). These nutrients enter the soil</a:t>
                      </a:r>
                    </a:p>
                  </a:txBody>
                  <a:tcPr vert="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25156995"/>
                  </a:ext>
                </a:extLst>
              </a:tr>
            </a:tbl>
          </a:graphicData>
        </a:graphic>
      </p:graphicFrame>
      <p:sp>
        <p:nvSpPr>
          <p:cNvPr id="14" name="Rectangle 13">
            <a:extLst>
              <a:ext uri="{FF2B5EF4-FFF2-40B4-BE49-F238E27FC236}">
                <a16:creationId xmlns:a16="http://schemas.microsoft.com/office/drawing/2014/main" id="{D9509CE6-1249-4ADA-9089-51C674D71566}"/>
              </a:ext>
            </a:extLst>
          </p:cNvPr>
          <p:cNvSpPr/>
          <p:nvPr/>
        </p:nvSpPr>
        <p:spPr>
          <a:xfrm rot="5400000">
            <a:off x="2254605" y="1172771"/>
            <a:ext cx="1305489" cy="105643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50" b="1" dirty="0">
                <a:solidFill>
                  <a:schemeClr val="tx1"/>
                </a:solidFill>
                <a:latin typeface="Tw Cen MT" panose="020B0602020104020603" pitchFamily="34" charset="0"/>
              </a:rPr>
              <a:t>Nutrient Output - </a:t>
            </a:r>
          </a:p>
        </p:txBody>
      </p:sp>
      <p:sp>
        <p:nvSpPr>
          <p:cNvPr id="17" name="Rectangle 16">
            <a:extLst>
              <a:ext uri="{FF2B5EF4-FFF2-40B4-BE49-F238E27FC236}">
                <a16:creationId xmlns:a16="http://schemas.microsoft.com/office/drawing/2014/main" id="{81BE879A-7788-4969-AFEF-CB1A963277A8}"/>
              </a:ext>
            </a:extLst>
          </p:cNvPr>
          <p:cNvSpPr/>
          <p:nvPr/>
        </p:nvSpPr>
        <p:spPr>
          <a:xfrm rot="5400000">
            <a:off x="3605038" y="1642671"/>
            <a:ext cx="1999756" cy="89556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50" b="1" dirty="0">
                <a:solidFill>
                  <a:schemeClr val="tx1"/>
                </a:solidFill>
                <a:latin typeface="Tw Cen MT" panose="020B0602020104020603" pitchFamily="34" charset="0"/>
              </a:rPr>
              <a:t>Nutrient Input - </a:t>
            </a:r>
          </a:p>
        </p:txBody>
      </p:sp>
      <p:sp>
        <p:nvSpPr>
          <p:cNvPr id="18" name="Rectangle 17">
            <a:extLst>
              <a:ext uri="{FF2B5EF4-FFF2-40B4-BE49-F238E27FC236}">
                <a16:creationId xmlns:a16="http://schemas.microsoft.com/office/drawing/2014/main" id="{8096EBB7-57CC-43CF-B5FA-D1964EF7E6B0}"/>
              </a:ext>
            </a:extLst>
          </p:cNvPr>
          <p:cNvSpPr/>
          <p:nvPr/>
        </p:nvSpPr>
        <p:spPr>
          <a:xfrm rot="5400000">
            <a:off x="67662" y="5588072"/>
            <a:ext cx="1735664" cy="8211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50" b="1" dirty="0">
                <a:solidFill>
                  <a:schemeClr val="tx1"/>
                </a:solidFill>
                <a:latin typeface="Tw Cen MT" panose="020B0602020104020603" pitchFamily="34" charset="0"/>
              </a:rPr>
              <a:t>Nutrient Input - </a:t>
            </a:r>
          </a:p>
        </p:txBody>
      </p:sp>
      <p:sp>
        <p:nvSpPr>
          <p:cNvPr id="19" name="Rectangle 18">
            <a:extLst>
              <a:ext uri="{FF2B5EF4-FFF2-40B4-BE49-F238E27FC236}">
                <a16:creationId xmlns:a16="http://schemas.microsoft.com/office/drawing/2014/main" id="{1CF458DE-237A-4F9A-96F4-A954BF026922}"/>
              </a:ext>
            </a:extLst>
          </p:cNvPr>
          <p:cNvSpPr/>
          <p:nvPr/>
        </p:nvSpPr>
        <p:spPr>
          <a:xfrm rot="5400000">
            <a:off x="2644629" y="5177439"/>
            <a:ext cx="1523998" cy="8211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050" b="1" dirty="0">
              <a:solidFill>
                <a:schemeClr val="tx1"/>
              </a:solidFill>
              <a:latin typeface="Tw Cen MT" panose="020B0602020104020603" pitchFamily="34" charset="0"/>
            </a:endParaRPr>
          </a:p>
        </p:txBody>
      </p:sp>
      <p:sp>
        <p:nvSpPr>
          <p:cNvPr id="20" name="Rectangle 19">
            <a:extLst>
              <a:ext uri="{FF2B5EF4-FFF2-40B4-BE49-F238E27FC236}">
                <a16:creationId xmlns:a16="http://schemas.microsoft.com/office/drawing/2014/main" id="{29E9986D-34B0-4580-AC70-E0C8A491F2A7}"/>
              </a:ext>
            </a:extLst>
          </p:cNvPr>
          <p:cNvSpPr/>
          <p:nvPr/>
        </p:nvSpPr>
        <p:spPr>
          <a:xfrm rot="3660083">
            <a:off x="3208406" y="3792140"/>
            <a:ext cx="1797038" cy="71980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050" b="1" dirty="0">
              <a:solidFill>
                <a:schemeClr val="tx1"/>
              </a:solidFill>
              <a:latin typeface="Tw Cen MT" panose="020B0602020104020603" pitchFamily="34" charset="0"/>
            </a:endParaRPr>
          </a:p>
        </p:txBody>
      </p:sp>
      <p:sp>
        <p:nvSpPr>
          <p:cNvPr id="21" name="Rectangle 20">
            <a:extLst>
              <a:ext uri="{FF2B5EF4-FFF2-40B4-BE49-F238E27FC236}">
                <a16:creationId xmlns:a16="http://schemas.microsoft.com/office/drawing/2014/main" id="{F5194466-FC99-4B31-9768-E152481178F0}"/>
              </a:ext>
            </a:extLst>
          </p:cNvPr>
          <p:cNvSpPr/>
          <p:nvPr/>
        </p:nvSpPr>
        <p:spPr>
          <a:xfrm rot="5870502">
            <a:off x="1335876" y="3712445"/>
            <a:ext cx="1694767" cy="7869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050" b="1" dirty="0">
              <a:solidFill>
                <a:schemeClr val="tx1"/>
              </a:solidFill>
              <a:latin typeface="Tw Cen MT" panose="020B0602020104020603" pitchFamily="34" charset="0"/>
            </a:endParaRPr>
          </a:p>
        </p:txBody>
      </p:sp>
    </p:spTree>
    <p:extLst>
      <p:ext uri="{BB962C8B-B14F-4D97-AF65-F5344CB8AC3E}">
        <p14:creationId xmlns:p14="http://schemas.microsoft.com/office/powerpoint/2010/main" val="39476121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15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4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pic>
        <p:nvPicPr>
          <p:cNvPr id="3" name="Picture 2">
            <a:extLst>
              <a:ext uri="{FF2B5EF4-FFF2-40B4-BE49-F238E27FC236}">
                <a16:creationId xmlns:a16="http://schemas.microsoft.com/office/drawing/2014/main" id="{FAD59EFD-A082-4D99-BF11-E3E3877BAE36}"/>
              </a:ext>
            </a:extLst>
          </p:cNvPr>
          <p:cNvPicPr>
            <a:picLocks noChangeAspect="1"/>
          </p:cNvPicPr>
          <p:nvPr/>
        </p:nvPicPr>
        <p:blipFill>
          <a:blip r:embed="rId2"/>
          <a:stretch>
            <a:fillRect/>
          </a:stretch>
        </p:blipFill>
        <p:spPr>
          <a:xfrm rot="16200000">
            <a:off x="-333625" y="1910346"/>
            <a:ext cx="7525250" cy="5323309"/>
          </a:xfrm>
          <a:prstGeom prst="rect">
            <a:avLst/>
          </a:prstGeom>
        </p:spPr>
      </p:pic>
      <p:sp>
        <p:nvSpPr>
          <p:cNvPr id="7" name="Rectangle 6">
            <a:extLst>
              <a:ext uri="{FF2B5EF4-FFF2-40B4-BE49-F238E27FC236}">
                <a16:creationId xmlns:a16="http://schemas.microsoft.com/office/drawing/2014/main" id="{8F41555C-6B26-4A1E-8154-9367E789AAA1}"/>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583175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C929CDA-DEE9-4A66-AD5A-1E9C81452335}"/>
              </a:ext>
            </a:extLst>
          </p:cNvPr>
          <p:cNvPicPr>
            <a:picLocks noChangeAspect="1"/>
          </p:cNvPicPr>
          <p:nvPr/>
        </p:nvPicPr>
        <p:blipFill>
          <a:blip r:embed="rId2"/>
          <a:stretch>
            <a:fillRect/>
          </a:stretch>
        </p:blipFill>
        <p:spPr>
          <a:xfrm rot="16200000">
            <a:off x="-1040951" y="1343862"/>
            <a:ext cx="8272638" cy="5807332"/>
          </a:xfrm>
          <a:prstGeom prst="rect">
            <a:avLst/>
          </a:prstGeom>
        </p:spPr>
      </p:pic>
      <p:sp>
        <p:nvSpPr>
          <p:cNvPr id="18" name="Rectangle 17">
            <a:extLst>
              <a:ext uri="{FF2B5EF4-FFF2-40B4-BE49-F238E27FC236}">
                <a16:creationId xmlns:a16="http://schemas.microsoft.com/office/drawing/2014/main" id="{1A420AC8-7280-48C7-BD70-C383E8FC7822}"/>
              </a:ext>
            </a:extLst>
          </p:cNvPr>
          <p:cNvSpPr/>
          <p:nvPr/>
        </p:nvSpPr>
        <p:spPr>
          <a:xfrm>
            <a:off x="518983" y="5436973"/>
            <a:ext cx="5375190" cy="7290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9" name="Rectangle 18">
            <a:extLst>
              <a:ext uri="{FF2B5EF4-FFF2-40B4-BE49-F238E27FC236}">
                <a16:creationId xmlns:a16="http://schemas.microsoft.com/office/drawing/2014/main" id="{40A6F685-B48B-4E41-BAC2-1583D29C1AAA}"/>
              </a:ext>
            </a:extLst>
          </p:cNvPr>
          <p:cNvSpPr/>
          <p:nvPr/>
        </p:nvSpPr>
        <p:spPr>
          <a:xfrm>
            <a:off x="518983" y="6763265"/>
            <a:ext cx="5375190" cy="7290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20" name="Rectangle 19">
            <a:extLst>
              <a:ext uri="{FF2B5EF4-FFF2-40B4-BE49-F238E27FC236}">
                <a16:creationId xmlns:a16="http://schemas.microsoft.com/office/drawing/2014/main" id="{ABC85E96-F7CE-40EF-A800-CE62F1161963}"/>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750477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2F8C565E-1AA6-4E33-AA28-59CCA8E010F3}"/>
              </a:ext>
            </a:extLst>
          </p:cNvPr>
          <p:cNvSpPr txBox="1">
            <a:spLocks/>
          </p:cNvSpPr>
          <p:nvPr/>
        </p:nvSpPr>
        <p:spPr>
          <a:xfrm rot="5400000">
            <a:off x="2230708" y="3836802"/>
            <a:ext cx="8169193" cy="718009"/>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3200" b="1" u="sng" dirty="0">
                <a:latin typeface="Tw Cen MT" panose="020B0602020104020603" pitchFamily="34" charset="0"/>
              </a:rPr>
              <a:t>The location of different Ecosystems</a:t>
            </a:r>
          </a:p>
        </p:txBody>
      </p:sp>
      <p:pic>
        <p:nvPicPr>
          <p:cNvPr id="3" name="Picture 2">
            <a:extLst>
              <a:ext uri="{FF2B5EF4-FFF2-40B4-BE49-F238E27FC236}">
                <a16:creationId xmlns:a16="http://schemas.microsoft.com/office/drawing/2014/main" id="{19AA797F-E99C-428E-B60E-4CA3D8A63620}"/>
              </a:ext>
            </a:extLst>
          </p:cNvPr>
          <p:cNvPicPr>
            <a:picLocks noChangeAspect="1"/>
          </p:cNvPicPr>
          <p:nvPr/>
        </p:nvPicPr>
        <p:blipFill>
          <a:blip r:embed="rId2"/>
          <a:stretch>
            <a:fillRect/>
          </a:stretch>
        </p:blipFill>
        <p:spPr>
          <a:xfrm rot="5400000">
            <a:off x="-1093578" y="1474288"/>
            <a:ext cx="8169193" cy="5614657"/>
          </a:xfrm>
          <a:prstGeom prst="rect">
            <a:avLst/>
          </a:prstGeom>
        </p:spPr>
      </p:pic>
      <p:sp>
        <p:nvSpPr>
          <p:cNvPr id="9" name="Rectangle 8">
            <a:extLst>
              <a:ext uri="{FF2B5EF4-FFF2-40B4-BE49-F238E27FC236}">
                <a16:creationId xmlns:a16="http://schemas.microsoft.com/office/drawing/2014/main" id="{083D8D47-5D3D-43B8-B670-FF1228D946E6}"/>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221861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2F8C565E-1AA6-4E33-AA28-59CCA8E010F3}"/>
              </a:ext>
            </a:extLst>
          </p:cNvPr>
          <p:cNvSpPr txBox="1">
            <a:spLocks/>
          </p:cNvSpPr>
          <p:nvPr/>
        </p:nvSpPr>
        <p:spPr>
          <a:xfrm rot="5400000">
            <a:off x="2230708" y="3836802"/>
            <a:ext cx="8169193" cy="718009"/>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3200" b="1" u="sng" dirty="0">
                <a:latin typeface="Tw Cen MT" panose="020B0602020104020603" pitchFamily="34" charset="0"/>
              </a:rPr>
              <a:t>The location of different Ecosystems</a:t>
            </a:r>
          </a:p>
        </p:txBody>
      </p:sp>
      <p:pic>
        <p:nvPicPr>
          <p:cNvPr id="2" name="Picture 1">
            <a:extLst>
              <a:ext uri="{FF2B5EF4-FFF2-40B4-BE49-F238E27FC236}">
                <a16:creationId xmlns:a16="http://schemas.microsoft.com/office/drawing/2014/main" id="{B576DE75-C903-4095-B757-7FEADD220FFD}"/>
              </a:ext>
            </a:extLst>
          </p:cNvPr>
          <p:cNvPicPr>
            <a:picLocks noChangeAspect="1"/>
          </p:cNvPicPr>
          <p:nvPr/>
        </p:nvPicPr>
        <p:blipFill>
          <a:blip r:embed="rId2"/>
          <a:stretch>
            <a:fillRect/>
          </a:stretch>
        </p:blipFill>
        <p:spPr>
          <a:xfrm rot="5400000">
            <a:off x="-1100231" y="1480941"/>
            <a:ext cx="8169193" cy="5601352"/>
          </a:xfrm>
          <a:prstGeom prst="rect">
            <a:avLst/>
          </a:prstGeom>
        </p:spPr>
      </p:pic>
      <p:sp>
        <p:nvSpPr>
          <p:cNvPr id="7" name="Rectangle 6">
            <a:extLst>
              <a:ext uri="{FF2B5EF4-FFF2-40B4-BE49-F238E27FC236}">
                <a16:creationId xmlns:a16="http://schemas.microsoft.com/office/drawing/2014/main" id="{441F658C-259F-4350-8438-9DA32F90CFF6}"/>
              </a:ext>
            </a:extLst>
          </p:cNvPr>
          <p:cNvSpPr/>
          <p:nvPr/>
        </p:nvSpPr>
        <p:spPr>
          <a:xfrm>
            <a:off x="123567" y="8452023"/>
            <a:ext cx="6623999"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Tree>
    <p:extLst>
      <p:ext uri="{BB962C8B-B14F-4D97-AF65-F5344CB8AC3E}">
        <p14:creationId xmlns:p14="http://schemas.microsoft.com/office/powerpoint/2010/main" val="1453923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567EF7F-C10F-4794-83AB-3CD36588E6C3}"/>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5" name="Picture 14">
            <a:hlinkClick r:id="rId4" action="ppaction://hlinksldjump"/>
            <a:extLst>
              <a:ext uri="{FF2B5EF4-FFF2-40B4-BE49-F238E27FC236}">
                <a16:creationId xmlns:a16="http://schemas.microsoft.com/office/drawing/2014/main" id="{D5634FCF-E179-4A8B-8BE5-30AFA435EC57}"/>
              </a:ext>
            </a:extLst>
          </p:cNvPr>
          <p:cNvPicPr>
            <a:picLocks noChangeAspect="1"/>
          </p:cNvPicPr>
          <p:nvPr/>
        </p:nvPicPr>
        <p:blipFill>
          <a:blip r:embed="rId5"/>
          <a:stretch>
            <a:fillRect/>
          </a:stretch>
        </p:blipFill>
        <p:spPr>
          <a:xfrm>
            <a:off x="6176133" y="8452022"/>
            <a:ext cx="558299" cy="580769"/>
          </a:xfrm>
          <a:prstGeom prst="rect">
            <a:avLst/>
          </a:prstGeom>
        </p:spPr>
      </p:pic>
      <p:pic>
        <p:nvPicPr>
          <p:cNvPr id="5" name="Picture 4">
            <a:extLst>
              <a:ext uri="{FF2B5EF4-FFF2-40B4-BE49-F238E27FC236}">
                <a16:creationId xmlns:a16="http://schemas.microsoft.com/office/drawing/2014/main" id="{43B52C6B-2C49-4D76-ADB8-85007C1C090E}"/>
              </a:ext>
            </a:extLst>
          </p:cNvPr>
          <p:cNvPicPr>
            <a:picLocks noChangeAspect="1"/>
          </p:cNvPicPr>
          <p:nvPr/>
        </p:nvPicPr>
        <p:blipFill rotWithShape="1">
          <a:blip r:embed="rId6"/>
          <a:srcRect r="9361"/>
          <a:stretch/>
        </p:blipFill>
        <p:spPr>
          <a:xfrm rot="16200000">
            <a:off x="-798219" y="1032995"/>
            <a:ext cx="8197005" cy="6353432"/>
          </a:xfrm>
          <a:prstGeom prst="rect">
            <a:avLst/>
          </a:prstGeom>
        </p:spPr>
      </p:pic>
      <p:sp>
        <p:nvSpPr>
          <p:cNvPr id="6" name="Rectangle 5">
            <a:extLst>
              <a:ext uri="{FF2B5EF4-FFF2-40B4-BE49-F238E27FC236}">
                <a16:creationId xmlns:a16="http://schemas.microsoft.com/office/drawing/2014/main" id="{9032201D-1B35-4FA5-9C4C-383D97DAE966}"/>
              </a:ext>
            </a:extLst>
          </p:cNvPr>
          <p:cNvSpPr/>
          <p:nvPr/>
        </p:nvSpPr>
        <p:spPr>
          <a:xfrm>
            <a:off x="988540" y="6870357"/>
            <a:ext cx="5375190" cy="13098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Tree>
    <p:extLst>
      <p:ext uri="{BB962C8B-B14F-4D97-AF65-F5344CB8AC3E}">
        <p14:creationId xmlns:p14="http://schemas.microsoft.com/office/powerpoint/2010/main" val="31537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E3C34E0-41D4-46F8-AA79-84F22D00BD12}"/>
              </a:ext>
            </a:extLst>
          </p:cNvPr>
          <p:cNvSpPr/>
          <p:nvPr/>
        </p:nvSpPr>
        <p:spPr>
          <a:xfrm>
            <a:off x="123568" y="111209"/>
            <a:ext cx="6610864" cy="2031325"/>
          </a:xfrm>
          <a:prstGeom prst="rect">
            <a:avLst/>
          </a:prstGeom>
          <a:ln>
            <a:solidFill>
              <a:schemeClr val="tx1"/>
            </a:solidFill>
          </a:ln>
        </p:spPr>
        <p:txBody>
          <a:bodyPr wrap="square">
            <a:spAutoFit/>
          </a:bodyPr>
          <a:lstStyle/>
          <a:p>
            <a:r>
              <a:rPr lang="en-GB" b="1" dirty="0">
                <a:latin typeface="Tw Cen MT" panose="020B0602020104020603" pitchFamily="34" charset="0"/>
              </a:rPr>
              <a:t>TASK 3 – Podcast – Resource Management: Water Demand</a:t>
            </a:r>
          </a:p>
          <a:p>
            <a:r>
              <a:rPr lang="en-GB" dirty="0">
                <a:latin typeface="Tw Cen MT" panose="020B0602020104020603" pitchFamily="34" charset="0"/>
              </a:rPr>
              <a:t>Follow the links below and listen to the podcasts.</a:t>
            </a:r>
          </a:p>
          <a:p>
            <a:endParaRPr lang="en-GB"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Make notes about the key points from the podcasts</a:t>
            </a:r>
          </a:p>
          <a:p>
            <a:pPr marL="285750" indent="-285750">
              <a:buFont typeface="Arial" panose="020B0604020202020204" pitchFamily="34" charset="0"/>
              <a:buChar char="•"/>
            </a:pPr>
            <a:endParaRPr lang="en-GB" b="1"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Draw some illustrations/diagram to represent what the podcast covered</a:t>
            </a:r>
          </a:p>
        </p:txBody>
      </p:sp>
      <p:pic>
        <p:nvPicPr>
          <p:cNvPr id="4" name="Picture 3" descr="A close up of a logo&#10;&#10;Description automatically generated">
            <a:extLst>
              <a:ext uri="{FF2B5EF4-FFF2-40B4-BE49-F238E27FC236}">
                <a16:creationId xmlns:a16="http://schemas.microsoft.com/office/drawing/2014/main" id="{75F20713-4E9A-477D-A8FF-C27C8CD16389}"/>
              </a:ext>
            </a:extLst>
          </p:cNvPr>
          <p:cNvPicPr>
            <a:picLocks noChangeAspect="1"/>
          </p:cNvPicPr>
          <p:nvPr/>
        </p:nvPicPr>
        <p:blipFill rotWithShape="1">
          <a:blip r:embed="rId2">
            <a:extLst>
              <a:ext uri="{28A0092B-C50C-407E-A947-70E740481C1C}">
                <a14:useLocalDpi xmlns:a14="http://schemas.microsoft.com/office/drawing/2010/main" val="0"/>
              </a:ext>
            </a:extLst>
          </a:blip>
          <a:srcRect b="16084"/>
          <a:stretch/>
        </p:blipFill>
        <p:spPr>
          <a:xfrm>
            <a:off x="1662909" y="2142534"/>
            <a:ext cx="3532181" cy="2964061"/>
          </a:xfrm>
          <a:prstGeom prst="rect">
            <a:avLst/>
          </a:prstGeom>
        </p:spPr>
      </p:pic>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63042344-3097-48DA-9233-CD436EF609AC}"/>
              </a:ext>
            </a:extLst>
          </p:cNvPr>
          <p:cNvSpPr/>
          <p:nvPr/>
        </p:nvSpPr>
        <p:spPr>
          <a:xfrm>
            <a:off x="123568" y="5142291"/>
            <a:ext cx="6610864" cy="2893100"/>
          </a:xfrm>
          <a:prstGeom prst="rect">
            <a:avLst/>
          </a:prstGeom>
        </p:spPr>
        <p:txBody>
          <a:bodyPr wrap="square">
            <a:spAutoFit/>
          </a:bodyPr>
          <a:lstStyle/>
          <a:p>
            <a:r>
              <a:rPr lang="en-GB" sz="1400" dirty="0">
                <a:latin typeface="Tw Cen MT" panose="020B0602020104020603" pitchFamily="34" charset="0"/>
              </a:rPr>
              <a:t>Follow these links to listen to the podcasts on your phone, tablet or PC.</a:t>
            </a:r>
            <a:endParaRPr lang="en-GB" sz="1400" dirty="0">
              <a:hlinkClick r:id="rId5">
                <a:extLst>
                  <a:ext uri="{A12FA001-AC4F-418D-AE19-62706E023703}">
                    <ahyp:hlinkClr xmlns:ahyp="http://schemas.microsoft.com/office/drawing/2018/hyperlinkcolor" val="tx"/>
                  </a:ext>
                </a:extLst>
              </a:hlinkClick>
            </a:endParaRPr>
          </a:p>
          <a:p>
            <a:endParaRPr lang="en-GB" sz="1400" dirty="0">
              <a:solidFill>
                <a:srgbClr val="0563C1"/>
              </a:solidFill>
              <a:hlinkClick r:id="rId5">
                <a:extLst>
                  <a:ext uri="{A12FA001-AC4F-418D-AE19-62706E023703}">
                    <ahyp:hlinkClr xmlns:ahyp="http://schemas.microsoft.com/office/drawing/2018/hyperlinkcolor" val="tx"/>
                  </a:ext>
                </a:extLst>
              </a:hlinkClick>
            </a:endParaRPr>
          </a:p>
          <a:p>
            <a:r>
              <a:rPr lang="en-GB" sz="1400" u="sng" dirty="0">
                <a:hlinkClick r:id="rId6"/>
              </a:rPr>
              <a:t>https://podcasts.google.com/feed/aHR0cHM6Ly9hbmNob3IuZm0vcy85N2M3Y2Y4L3BvZGNhc3QvcnNz/episode/YWVkNTk5ODgtNTQ3ZC0yNmQwLWZkYTktZjBhMzc0NmFmNTI0?ved=0CFUQzsICahcKEwjggo2hsdnpAhUAAAAAHQAAAAAQAg</a:t>
            </a:r>
            <a:endParaRPr lang="en-GB" sz="1400" dirty="0"/>
          </a:p>
          <a:p>
            <a:endParaRPr lang="en-GB" sz="1400" dirty="0">
              <a:solidFill>
                <a:srgbClr val="0563C1"/>
              </a:solidFill>
            </a:endParaRPr>
          </a:p>
          <a:p>
            <a:r>
              <a:rPr lang="en-GB" sz="1400" u="sng" dirty="0">
                <a:hlinkClick r:id="rId7"/>
              </a:rPr>
              <a:t>https://podcasts.google.com/feed/aHR0cHM6Ly9hbmNob3IuZm0vcy85N2M3Y2Y4L3BvZGNhc3QvcnNz/episode/ZmQyMTZlNTYtZDEzNC1jNGQ4LWViMGUtNDI4NTliMzlhMTUw?ved=0CFMQzsICahcKEwjggo2hsdnpAhUAAAAAHQAAAAAQAg</a:t>
            </a:r>
            <a:endParaRPr lang="en-GB" sz="1400" dirty="0">
              <a:solidFill>
                <a:srgbClr val="0563C1"/>
              </a:solidFill>
            </a:endParaRPr>
          </a:p>
          <a:p>
            <a:endParaRPr lang="en-GB" sz="1400" dirty="0">
              <a:solidFill>
                <a:srgbClr val="0563C1"/>
              </a:solidFill>
            </a:endParaRPr>
          </a:p>
          <a:p>
            <a:r>
              <a:rPr lang="en-GB" sz="1400" dirty="0">
                <a:latin typeface="Tw Cen MT" panose="020B0602020104020603" pitchFamily="34" charset="0"/>
              </a:rPr>
              <a:t>A good thing to do, would be to listen to the podcasts twice. Just listen to them the first time, then on the second time, pause them whenever you want to stop to make a note of something</a:t>
            </a:r>
            <a:endParaRPr lang="en-GB" sz="1400" dirty="0">
              <a:solidFill>
                <a:srgbClr val="0563C1"/>
              </a:solidFill>
            </a:endParaRPr>
          </a:p>
        </p:txBody>
      </p:sp>
      <p:pic>
        <p:nvPicPr>
          <p:cNvPr id="7" name="Picture 6">
            <a:hlinkClick r:id="rId8" action="ppaction://hlinksldjump"/>
            <a:extLst>
              <a:ext uri="{FF2B5EF4-FFF2-40B4-BE49-F238E27FC236}">
                <a16:creationId xmlns:a16="http://schemas.microsoft.com/office/drawing/2014/main" id="{83A1EBF4-FF7E-4C72-845F-E45E644A00F0}"/>
              </a:ext>
            </a:extLst>
          </p:cNvPr>
          <p:cNvPicPr>
            <a:picLocks noChangeAspect="1"/>
          </p:cNvPicPr>
          <p:nvPr/>
        </p:nvPicPr>
        <p:blipFill>
          <a:blip r:embed="rId9"/>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644865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4 – Geography Skills: </a:t>
            </a:r>
            <a:r>
              <a:rPr lang="en-GB" sz="1400" dirty="0">
                <a:latin typeface="Tw Cen MT" panose="020B0602020104020603" pitchFamily="34" charset="0"/>
              </a:rPr>
              <a:t>Use the figures/info below to help you answer the question. Type your answers directly into the textbox underneath the question</a:t>
            </a:r>
            <a:endParaRPr lang="en-GB" sz="1400" b="1" dirty="0">
              <a:latin typeface="Tw Cen MT" panose="020B0602020104020603" pitchFamily="34" charset="0"/>
            </a:endParaRPr>
          </a:p>
        </p:txBody>
      </p:sp>
      <p:sp>
        <p:nvSpPr>
          <p:cNvPr id="10" name="Rectangle 9">
            <a:extLst>
              <a:ext uri="{FF2B5EF4-FFF2-40B4-BE49-F238E27FC236}">
                <a16:creationId xmlns:a16="http://schemas.microsoft.com/office/drawing/2014/main" id="{A56C689E-A211-4202-B665-C855354BD8AE}"/>
              </a:ext>
            </a:extLst>
          </p:cNvPr>
          <p:cNvSpPr/>
          <p:nvPr/>
        </p:nvSpPr>
        <p:spPr>
          <a:xfrm>
            <a:off x="123568" y="4955060"/>
            <a:ext cx="6551557" cy="324982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2" name="Picture 11">
            <a:hlinkClick r:id="rId4" action="ppaction://hlinksldjump"/>
            <a:extLst>
              <a:ext uri="{FF2B5EF4-FFF2-40B4-BE49-F238E27FC236}">
                <a16:creationId xmlns:a16="http://schemas.microsoft.com/office/drawing/2014/main" id="{9EAFB963-1791-45C3-B278-A7545EDB4CA3}"/>
              </a:ext>
            </a:extLst>
          </p:cNvPr>
          <p:cNvPicPr>
            <a:picLocks noChangeAspect="1"/>
          </p:cNvPicPr>
          <p:nvPr/>
        </p:nvPicPr>
        <p:blipFill>
          <a:blip r:embed="rId5"/>
          <a:stretch>
            <a:fillRect/>
          </a:stretch>
        </p:blipFill>
        <p:spPr>
          <a:xfrm>
            <a:off x="6176133" y="8452022"/>
            <a:ext cx="558299" cy="580769"/>
          </a:xfrm>
          <a:prstGeom prst="rect">
            <a:avLst/>
          </a:prstGeom>
        </p:spPr>
      </p:pic>
      <p:pic>
        <p:nvPicPr>
          <p:cNvPr id="2" name="Picture 1">
            <a:extLst>
              <a:ext uri="{FF2B5EF4-FFF2-40B4-BE49-F238E27FC236}">
                <a16:creationId xmlns:a16="http://schemas.microsoft.com/office/drawing/2014/main" id="{87C90830-5629-4A4B-A334-BBB64330C80A}"/>
              </a:ext>
            </a:extLst>
          </p:cNvPr>
          <p:cNvPicPr>
            <a:picLocks noChangeAspect="1"/>
          </p:cNvPicPr>
          <p:nvPr/>
        </p:nvPicPr>
        <p:blipFill>
          <a:blip r:embed="rId6"/>
          <a:stretch>
            <a:fillRect/>
          </a:stretch>
        </p:blipFill>
        <p:spPr>
          <a:xfrm>
            <a:off x="803190" y="776531"/>
            <a:ext cx="5251620" cy="3795469"/>
          </a:xfrm>
          <a:prstGeom prst="rect">
            <a:avLst/>
          </a:prstGeom>
        </p:spPr>
      </p:pic>
      <p:sp>
        <p:nvSpPr>
          <p:cNvPr id="3" name="Rectangle 2">
            <a:extLst>
              <a:ext uri="{FF2B5EF4-FFF2-40B4-BE49-F238E27FC236}">
                <a16:creationId xmlns:a16="http://schemas.microsoft.com/office/drawing/2014/main" id="{71FC43F9-54BB-4435-8B85-B734338695F6}"/>
              </a:ext>
            </a:extLst>
          </p:cNvPr>
          <p:cNvSpPr/>
          <p:nvPr/>
        </p:nvSpPr>
        <p:spPr>
          <a:xfrm>
            <a:off x="317951" y="939114"/>
            <a:ext cx="3088410" cy="307777"/>
          </a:xfrm>
          <a:prstGeom prst="rect">
            <a:avLst/>
          </a:prstGeom>
        </p:spPr>
        <p:txBody>
          <a:bodyPr wrap="none">
            <a:spAutoFit/>
          </a:bodyPr>
          <a:lstStyle/>
          <a:p>
            <a:r>
              <a:rPr lang="en-GB" sz="1400" b="1" dirty="0">
                <a:latin typeface="Tw Cen MT" panose="020B0602020104020603" pitchFamily="34" charset="0"/>
              </a:rPr>
              <a:t>Map1 : </a:t>
            </a:r>
            <a:r>
              <a:rPr lang="en-GB" sz="1400" dirty="0">
                <a:latin typeface="Tw Cen MT" panose="020B0602020104020603" pitchFamily="34" charset="0"/>
              </a:rPr>
              <a:t>Average house prices in England</a:t>
            </a:r>
            <a:endParaRPr lang="en-GB" sz="1400" dirty="0"/>
          </a:p>
        </p:txBody>
      </p:sp>
      <p:sp>
        <p:nvSpPr>
          <p:cNvPr id="11" name="Rectangle 10">
            <a:extLst>
              <a:ext uri="{FF2B5EF4-FFF2-40B4-BE49-F238E27FC236}">
                <a16:creationId xmlns:a16="http://schemas.microsoft.com/office/drawing/2014/main" id="{77077DCA-A40E-439E-A92F-16F1CF42C179}"/>
              </a:ext>
            </a:extLst>
          </p:cNvPr>
          <p:cNvSpPr/>
          <p:nvPr/>
        </p:nvSpPr>
        <p:spPr>
          <a:xfrm>
            <a:off x="123567" y="4523714"/>
            <a:ext cx="6551557" cy="307777"/>
          </a:xfrm>
          <a:prstGeom prst="rect">
            <a:avLst/>
          </a:prstGeom>
        </p:spPr>
        <p:txBody>
          <a:bodyPr wrap="square">
            <a:spAutoFit/>
          </a:bodyPr>
          <a:lstStyle/>
          <a:p>
            <a:r>
              <a:rPr lang="en-GB" sz="1400" b="1" dirty="0">
                <a:latin typeface="Tw Cen MT" panose="020B0602020104020603" pitchFamily="34" charset="0"/>
              </a:rPr>
              <a:t>Describe the distribution of average house prices across England (3)</a:t>
            </a:r>
            <a:endParaRPr lang="en-GB" sz="1400" b="1" dirty="0"/>
          </a:p>
        </p:txBody>
      </p:sp>
      <p:pic>
        <p:nvPicPr>
          <p:cNvPr id="1026" name="Picture 2" descr="Free Transparent North Arrow, Download Free Clip Art, Free Clip ...">
            <a:extLst>
              <a:ext uri="{FF2B5EF4-FFF2-40B4-BE49-F238E27FC236}">
                <a16:creationId xmlns:a16="http://schemas.microsoft.com/office/drawing/2014/main" id="{3BEDA6D4-BB32-431E-806B-845F20F8D46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26456" y="2385079"/>
            <a:ext cx="679905" cy="706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2593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993</TotalTime>
  <Words>5558</Words>
  <Application>Microsoft Office PowerPoint</Application>
  <PresentationFormat>On-screen Show (4:3)</PresentationFormat>
  <Paragraphs>610</Paragraphs>
  <Slides>30</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30</vt:i4>
      </vt:variant>
    </vt:vector>
  </HeadingPairs>
  <TitlesOfParts>
    <vt:vector size="37" baseType="lpstr">
      <vt:lpstr>Arial</vt:lpstr>
      <vt:lpstr>Calibri</vt:lpstr>
      <vt:lpstr>Calibri Light</vt:lpstr>
      <vt:lpstr>Tw Cen MT</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H</dc:creator>
  <cp:lastModifiedBy>Taylor, H (SHS Staff)</cp:lastModifiedBy>
  <cp:revision>77</cp:revision>
  <dcterms:created xsi:type="dcterms:W3CDTF">2020-04-13T15:37:24Z</dcterms:created>
  <dcterms:modified xsi:type="dcterms:W3CDTF">2020-06-09T08:38:00Z</dcterms:modified>
</cp:coreProperties>
</file>