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  <p:sldId id="320" r:id="rId6"/>
    <p:sldId id="257" r:id="rId7"/>
    <p:sldId id="259" r:id="rId8"/>
    <p:sldId id="329" r:id="rId9"/>
    <p:sldId id="330" r:id="rId10"/>
    <p:sldId id="331" r:id="rId11"/>
    <p:sldId id="321" r:id="rId12"/>
    <p:sldId id="323" r:id="rId13"/>
    <p:sldId id="324" r:id="rId14"/>
    <p:sldId id="325" r:id="rId15"/>
    <p:sldId id="326" r:id="rId16"/>
    <p:sldId id="327" r:id="rId17"/>
    <p:sldId id="332" r:id="rId18"/>
    <p:sldId id="328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66CCFF"/>
    <a:srgbClr val="6699FF"/>
    <a:srgbClr val="66FFFF"/>
    <a:srgbClr val="33CCCC"/>
    <a:srgbClr val="99CCFF"/>
    <a:srgbClr val="00CC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ABAF0FA-4C87-4B44-BCC5-0FDFBEBCF213}" v="21" dt="2020-06-08T11:12:23.15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815" autoAdjust="0"/>
  </p:normalViewPr>
  <p:slideViewPr>
    <p:cSldViewPr snapToGrid="0">
      <p:cViewPr varScale="1">
        <p:scale>
          <a:sx n="82" d="100"/>
          <a:sy n="82" d="100"/>
        </p:scale>
        <p:origin x="614" y="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we, I (SHS Teacher)" userId="S::ihowe@stocksbridgehigh.sheffield.sch.uk::6ac7db3c-5292-4390-a828-b6492759354f" providerId="AD" clId="Web-{5ABAF0FA-4C87-4B44-BCC5-0FDFBEBCF213}"/>
    <pc:docChg chg="modSld">
      <pc:chgData name="Howe, I (SHS Teacher)" userId="S::ihowe@stocksbridgehigh.sheffield.sch.uk::6ac7db3c-5292-4390-a828-b6492759354f" providerId="AD" clId="Web-{5ABAF0FA-4C87-4B44-BCC5-0FDFBEBCF213}" dt="2020-06-08T11:12:23.159" v="20" actId="20577"/>
      <pc:docMkLst>
        <pc:docMk/>
      </pc:docMkLst>
      <pc:sldChg chg="modSp">
        <pc:chgData name="Howe, I (SHS Teacher)" userId="S::ihowe@stocksbridgehigh.sheffield.sch.uk::6ac7db3c-5292-4390-a828-b6492759354f" providerId="AD" clId="Web-{5ABAF0FA-4C87-4B44-BCC5-0FDFBEBCF213}" dt="2020-06-08T11:12:21.674" v="18" actId="20577"/>
        <pc:sldMkLst>
          <pc:docMk/>
          <pc:sldMk cId="3899227268" sldId="258"/>
        </pc:sldMkLst>
        <pc:spChg chg="mod">
          <ac:chgData name="Howe, I (SHS Teacher)" userId="S::ihowe@stocksbridgehigh.sheffield.sch.uk::6ac7db3c-5292-4390-a828-b6492759354f" providerId="AD" clId="Web-{5ABAF0FA-4C87-4B44-BCC5-0FDFBEBCF213}" dt="2020-06-08T11:12:21.674" v="18" actId="20577"/>
          <ac:spMkLst>
            <pc:docMk/>
            <pc:sldMk cId="3899227268" sldId="258"/>
            <ac:spMk id="2" creationId="{BC1E0A21-58F8-43DA-8874-09F3F447DAD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Geography Les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AD2B74-5BF3-4C1C-B5AB-6F2F8021AB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75761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743768-8F6A-4F5E-8B45-86611BE5E5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ln>
            <a:solidFill>
              <a:schemeClr val="accent1"/>
            </a:solidFill>
          </a:ln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8ABCA7-DAEF-4564-874E-3C360A3CC2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4079" y="6252478"/>
            <a:ext cx="1936531" cy="300200"/>
          </a:xfrm>
        </p:spPr>
        <p:txBody>
          <a:bodyPr/>
          <a:lstStyle>
            <a:lvl1pPr>
              <a:defRPr sz="2000"/>
            </a:lvl1pPr>
          </a:lstStyle>
          <a:p>
            <a:fld id="{69C777ED-319D-4979-B926-F6585F7E564C}" type="datetimeFigureOut">
              <a:rPr lang="en-GB" smtClean="0"/>
              <a:pPr/>
              <a:t>26/06/2020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FC97B6-30AD-4510-A1A1-CB726F250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46953" y="6247324"/>
            <a:ext cx="4114800" cy="365125"/>
          </a:xfrm>
        </p:spPr>
        <p:txBody>
          <a:bodyPr/>
          <a:lstStyle>
            <a:lvl1pPr>
              <a:defRPr sz="2000"/>
            </a:lvl1pPr>
          </a:lstStyle>
          <a:p>
            <a:r>
              <a:rPr lang="en-GB"/>
              <a:t>Lesson Intent: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B3AC0B-C317-4BFB-B79A-D8BD54F2F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373561" y="6258780"/>
            <a:ext cx="2743200" cy="365125"/>
          </a:xfrm>
        </p:spPr>
        <p:txBody>
          <a:bodyPr/>
          <a:lstStyle>
            <a:lvl1pPr>
              <a:defRPr sz="2000"/>
            </a:lvl1pPr>
          </a:lstStyle>
          <a:p>
            <a:r>
              <a:rPr lang="en-GB"/>
              <a:t>Success Criteria</a:t>
            </a:r>
          </a:p>
        </p:txBody>
      </p:sp>
    </p:spTree>
    <p:extLst>
      <p:ext uri="{BB962C8B-B14F-4D97-AF65-F5344CB8AC3E}">
        <p14:creationId xmlns:p14="http://schemas.microsoft.com/office/powerpoint/2010/main" val="1415457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6E726E-7007-47E9-A737-592FFD823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AFBCEB-11A3-4D4B-A320-1FCF3FF2D307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rgbClr val="CCECFF"/>
          </a:solidFill>
          <a:ln>
            <a:solidFill>
              <a:schemeClr val="accent1"/>
            </a:solidFill>
          </a:ln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1C05C9-3084-4294-ADA5-025287B2F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777ED-319D-4979-B926-F6585F7E564C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0F9BA-6D75-4BAA-9A29-17A9E6E97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4FC694-47B0-4BFE-BA3B-C4F29C45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84EAD-1D84-4465-ADF4-DAA2320DBC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178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6936E-5D75-42D9-A853-E4DA1F796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1500187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4BAF51-6D2C-4A43-B132-9AEBCD6047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ln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93BECF-8F73-4CF1-9DCE-E494EE6A8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777ED-319D-4979-B926-F6585F7E564C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A50F7C-F0C3-4C75-B0FF-BC7483F92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9D8BAD-6FE1-45E3-859B-73843008A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84EAD-1D84-4465-ADF4-DAA2320DBC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4808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7B3FFE-6330-471B-8FF3-266AC286C780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D5EE2D-3B52-4B52-A2EF-00888C3873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719360"/>
            <a:ext cx="5181600" cy="4351338"/>
          </a:xfrm>
          <a:solidFill>
            <a:srgbClr val="CCECFF"/>
          </a:solidFill>
          <a:ln>
            <a:solidFill>
              <a:schemeClr val="accent1"/>
            </a:solidFill>
          </a:ln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1B388C-72B8-4DAC-BDBA-66F1C41D5F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58545" y="1733015"/>
            <a:ext cx="5181600" cy="4351338"/>
          </a:xfrm>
          <a:solidFill>
            <a:schemeClr val="accent3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8A44C5-F715-426B-89F3-02990834D0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247114"/>
            <a:ext cx="2743200" cy="365125"/>
          </a:xfrm>
        </p:spPr>
        <p:txBody>
          <a:bodyPr/>
          <a:lstStyle/>
          <a:p>
            <a:fld id="{69C777ED-319D-4979-B926-F6585F7E564C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3D02E8-61D1-410C-BD1B-1B5CD4BF9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68BB75-2E9A-4EB9-869F-AB6087418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84EAD-1D84-4465-ADF4-DAA2320DBC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8108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844E4-068D-4887-A819-2C5C7A7B24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76820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19F0D5-1356-4E89-91C3-987453EEE6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27100" y="1269207"/>
            <a:ext cx="5157787" cy="823912"/>
          </a:xfrm>
          <a:solidFill>
            <a:srgbClr val="66CCFF"/>
          </a:solidFill>
          <a:ln>
            <a:solidFill>
              <a:srgbClr val="4472C4"/>
            </a:solidFill>
          </a:ln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181593-BC41-4A4A-BFBE-2A8374960D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38213" y="2181225"/>
            <a:ext cx="5157787" cy="3684588"/>
          </a:xfrm>
          <a:solidFill>
            <a:srgbClr val="CCECFF"/>
          </a:solidFill>
          <a:ln>
            <a:solidFill>
              <a:srgbClr val="4472C4"/>
            </a:solidFill>
          </a:ln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C8CC59-E64C-4E63-90A1-106CDDAA4D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269207"/>
            <a:ext cx="5183188" cy="823912"/>
          </a:xfrm>
          <a:solidFill>
            <a:schemeClr val="bg2">
              <a:lumMod val="75000"/>
            </a:schemeClr>
          </a:solidFill>
          <a:ln>
            <a:solidFill>
              <a:srgbClr val="4472C4"/>
            </a:solidFill>
          </a:ln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E382EA-6374-40A0-B070-A9453A1A14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181225"/>
            <a:ext cx="5183188" cy="3684588"/>
          </a:xfrm>
          <a:solidFill>
            <a:schemeClr val="accent3">
              <a:lumMod val="40000"/>
              <a:lumOff val="60000"/>
            </a:schemeClr>
          </a:solidFill>
          <a:ln>
            <a:solidFill>
              <a:srgbClr val="4472C4"/>
            </a:solidFill>
          </a:ln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  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953347-A3E5-4AF0-A6FC-BFEEF946A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777ED-319D-4979-B926-F6585F7E564C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97DDF7-3889-42EC-A213-FD0FA1BAF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C8C28F-6D71-49C1-827D-B045A5DBA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84EAD-1D84-4465-ADF4-DAA2320DBC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872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81809-0B70-441F-9516-39C022921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E7F8F3-1154-4D60-816C-8F3E4AFD1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777ED-319D-4979-B926-F6585F7E564C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ED4E15-FAAB-4FB2-9691-FA83FC211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B11098-6354-41B4-B5A7-15850C5DF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84EAD-1D84-4465-ADF4-DAA2320DBC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281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8B17799-93E3-421C-9630-7D6D7F2E14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777ED-319D-4979-B926-F6585F7E564C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D62796-DDFB-413D-8A1F-E21087F7F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B11F20-98C6-4828-A9C0-41C7EB057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84EAD-1D84-4465-ADF4-DAA2320DBC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945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2E8A6F-F7B9-4EDD-A60E-850BB57B8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55819"/>
            <a:ext cx="3932237" cy="1010438"/>
          </a:xfrm>
          <a:ln>
            <a:solidFill>
              <a:schemeClr val="accent1"/>
            </a:solidFill>
          </a:ln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7E426A-4418-47F4-A83B-050925B699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4688" y="987425"/>
            <a:ext cx="6370700" cy="4873625"/>
          </a:xfrm>
          <a:solidFill>
            <a:srgbClr val="CCECFF"/>
          </a:solidFill>
          <a:ln w="38100" cmpd="sng">
            <a:solidFill>
              <a:schemeClr val="accent1"/>
            </a:solidFill>
          </a:ln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581A4C-6337-4F34-AECD-CA9C40AA96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solidFill>
            <a:schemeClr val="accent3">
              <a:lumMod val="40000"/>
              <a:lumOff val="60000"/>
            </a:schemeClr>
          </a:solidFill>
          <a:ln w="19050" cmpd="sng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AC5B8A-38AB-41AF-B9AC-6F7C51DB4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777ED-319D-4979-B926-F6585F7E564C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588F29-9B89-4521-83A4-6A0875042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1F4FEB-0B4C-462A-896E-5DA283F0C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84EAD-1D84-4465-ADF4-DAA2320DBC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9983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012DD5-BFC8-40B2-913C-EA7D00F91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55819"/>
            <a:ext cx="3932237" cy="1024092"/>
          </a:xfrm>
          <a:ln>
            <a:solidFill>
              <a:srgbClr val="4472C4"/>
            </a:solidFill>
          </a:ln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297A277-6020-4B02-9639-1089C722AC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052971" y="987425"/>
            <a:ext cx="6302417" cy="4873625"/>
          </a:xfrm>
          <a:ln w="57150" cmpd="sng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698CBF-895D-45CC-8567-1937720677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solidFill>
            <a:schemeClr val="accent3">
              <a:lumMod val="40000"/>
              <a:lumOff val="60000"/>
            </a:schemeClr>
          </a:solidFill>
          <a:ln w="28575" cmpd="sng">
            <a:solidFill>
              <a:srgbClr val="4472C4"/>
            </a:solidFill>
          </a:ln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8D099C-FDBB-499E-8A8B-7DAC17403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777ED-319D-4979-B926-F6585F7E564C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6DFD92-8854-4772-9E8A-460B1E1A2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845FDF-0E18-4BF2-9EA6-9221E8C74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84EAD-1D84-4465-ADF4-DAA2320DBC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124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8000">
              <a:schemeClr val="accent1"/>
            </a:gs>
            <a:gs pos="97000">
              <a:schemeClr val="accent1">
                <a:lumMod val="45000"/>
                <a:lumOff val="55000"/>
              </a:schemeClr>
            </a:gs>
            <a:gs pos="96000">
              <a:srgbClr val="CCECFF"/>
            </a:gs>
            <a:gs pos="94000">
              <a:schemeClr val="accent1">
                <a:lumMod val="45000"/>
                <a:lumOff val="55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8290990-5CE3-4AA7-B062-16F7D8509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229364-08F9-4DB7-BDC2-B39C90733E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89294"/>
            <a:ext cx="10515600" cy="43513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8575" cmpd="sng">
            <a:solidFill>
              <a:srgbClr val="4472C4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07B1A-3B5D-45A5-A053-90E1D283D0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777ED-319D-4979-B926-F6585F7E564C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2959C2-7994-44F8-8242-5D53658328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6889F4-95CF-4426-8989-5752AD98E2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84EAD-1D84-4465-ADF4-DAA2320DBC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7276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stocksbridgehigh365-my.sharepoint.com/:v:/g/personal/rhenderson2_stocksbridgehigh_sheffield_sch_uk/EbGN9xFaZrtCnv1_QEtQ5bIBYVh8akejq5cRr21hMU3sDw?e=6V7N5o" TargetMode="Externa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2.png"/><Relationship Id="rId7" Type="http://schemas.openxmlformats.org/officeDocument/2006/relationships/slide" Target="slide8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slide" Target="slide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f_3CODsDzbY?feature=oembed" TargetMode="External"/><Relationship Id="rId4" Type="http://schemas.openxmlformats.org/officeDocument/2006/relationships/hyperlink" Target="https://www.youtube.com/watch?v=f_3CODsDzbY&amp;feature=emb_logo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E0A21-58F8-43DA-8874-09F3F447DA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52222" y="670808"/>
            <a:ext cx="9144000" cy="1700316"/>
          </a:xfrm>
          <a:solidFill>
            <a:schemeClr val="bg2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en-GB" dirty="0"/>
              <a:t>Summer Term Geography Y7</a:t>
            </a:r>
            <a:br>
              <a:rPr lang="en-GB" dirty="0">
                <a:cs typeface="Calibri Light"/>
              </a:rPr>
            </a:br>
            <a:r>
              <a:rPr lang="en-GB" dirty="0">
                <a:cs typeface="Calibri Light"/>
              </a:rPr>
              <a:t>Week 5 and 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45519" y="2784509"/>
            <a:ext cx="90741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You need to complete the tasks set on the grid in the next half term. </a:t>
            </a:r>
          </a:p>
          <a:p>
            <a:endParaRPr lang="en-US"/>
          </a:p>
          <a:p>
            <a:r>
              <a:rPr lang="en-US"/>
              <a:t>Do not send the whole </a:t>
            </a:r>
            <a:r>
              <a:rPr lang="en-US" err="1"/>
              <a:t>Powerpoint</a:t>
            </a:r>
            <a:r>
              <a:rPr lang="en-US"/>
              <a:t> back just the slide with the relevant questions/tasks or copy tasks to a word document.</a:t>
            </a:r>
          </a:p>
          <a:p>
            <a:endParaRPr lang="en-US"/>
          </a:p>
          <a:p>
            <a:r>
              <a:rPr lang="en-US"/>
              <a:t>Click on the task you want to do and it will then give you the instructions. </a:t>
            </a:r>
          </a:p>
          <a:p>
            <a:endParaRPr lang="en-US"/>
          </a:p>
          <a:p>
            <a:r>
              <a:rPr lang="en-US"/>
              <a:t>                 Creativity                                 Time                                    Work                                 Thinking</a:t>
            </a:r>
          </a:p>
          <a:p>
            <a:endParaRPr lang="en-US"/>
          </a:p>
          <a:p>
            <a:r>
              <a:rPr lang="en-US"/>
              <a:t>H = High</a:t>
            </a:r>
          </a:p>
          <a:p>
            <a:r>
              <a:rPr lang="en-US"/>
              <a:t>M = Medium</a:t>
            </a:r>
          </a:p>
          <a:p>
            <a:r>
              <a:rPr lang="en-US"/>
              <a:t>L = Low</a:t>
            </a:r>
          </a:p>
          <a:p>
            <a:endParaRPr lang="en-US"/>
          </a:p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9348" y="4632007"/>
            <a:ext cx="688599" cy="5955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2210" y="4640915"/>
            <a:ext cx="656317" cy="6068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1585" y="4681646"/>
            <a:ext cx="794485" cy="56990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22029" y="4635747"/>
            <a:ext cx="780411" cy="62727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812C081-9C40-483A-A15D-94BFC457A693}"/>
              </a:ext>
            </a:extLst>
          </p:cNvPr>
          <p:cNvSpPr txBox="1"/>
          <p:nvPr/>
        </p:nvSpPr>
        <p:spPr>
          <a:xfrm>
            <a:off x="7707085" y="5891679"/>
            <a:ext cx="1314995" cy="646331"/>
          </a:xfrm>
          <a:prstGeom prst="rect">
            <a:avLst/>
          </a:prstGeom>
          <a:solidFill>
            <a:srgbClr val="CCECFF"/>
          </a:solidFill>
        </p:spPr>
        <p:txBody>
          <a:bodyPr wrap="square" rtlCol="0">
            <a:spAutoFit/>
          </a:bodyPr>
          <a:lstStyle/>
          <a:p>
            <a:r>
              <a:rPr lang="en-GB"/>
              <a:t>Information box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180BFF-3726-42D5-A052-F4FBE0135C64}"/>
              </a:ext>
            </a:extLst>
          </p:cNvPr>
          <p:cNvSpPr txBox="1"/>
          <p:nvPr/>
        </p:nvSpPr>
        <p:spPr>
          <a:xfrm>
            <a:off x="9134149" y="5891679"/>
            <a:ext cx="1444479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/>
              <a:t>Task Box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9227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to do </a:t>
            </a:r>
            <a:r>
              <a:rPr lang="mr-IN" dirty="0"/>
              <a:t>………</a:t>
            </a:r>
            <a:r>
              <a:rPr lang="en-GB" dirty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19360"/>
            <a:ext cx="4324025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400" dirty="0"/>
              <a:t>Sustainability is when something works to increase the Social, economic and environmental well being.</a:t>
            </a:r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/>
              <a:t>It makes people:</a:t>
            </a:r>
          </a:p>
          <a:p>
            <a:r>
              <a:rPr lang="en-US" sz="2400" dirty="0"/>
              <a:t>Healthier</a:t>
            </a:r>
          </a:p>
          <a:p>
            <a:r>
              <a:rPr lang="en-US" sz="2400" dirty="0"/>
              <a:t>Wealthier</a:t>
            </a:r>
          </a:p>
          <a:p>
            <a:r>
              <a:rPr lang="en-US" sz="2400" dirty="0"/>
              <a:t>And the environment Greener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Use internet to find some good ideas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9761" y="1733015"/>
            <a:ext cx="6000384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000" dirty="0"/>
              <a:t>You need to come up with a plan, map, a </a:t>
            </a:r>
            <a:r>
              <a:rPr lang="en-US" sz="2000" dirty="0" err="1"/>
              <a:t>Minecraft</a:t>
            </a:r>
            <a:r>
              <a:rPr lang="en-US" sz="2000" dirty="0"/>
              <a:t> (or any other computer program) world,  a written report or even a model of a new town.</a:t>
            </a:r>
          </a:p>
          <a:p>
            <a:pPr marL="0" indent="0">
              <a:buNone/>
            </a:pPr>
            <a:r>
              <a:rPr lang="en-US" sz="2000" dirty="0"/>
              <a:t>You must address the following: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Transport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Energy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Water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Increasing the number of plants and animals (biodiversity)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Reducing flood risk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Increasing peoples health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Increasing peoples wealth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Reducing Waste and pollution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228852" y="5325276"/>
            <a:ext cx="1392982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Check the marking scheme on next slide</a:t>
            </a:r>
          </a:p>
        </p:txBody>
      </p:sp>
    </p:spTree>
    <p:extLst>
      <p:ext uri="{BB962C8B-B14F-4D97-AF65-F5344CB8AC3E}">
        <p14:creationId xmlns:p14="http://schemas.microsoft.com/office/powerpoint/2010/main" val="1544752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 scheme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 dirty="0"/>
              <a:t>Ideas</a:t>
            </a:r>
            <a:r>
              <a:rPr lang="en-US" dirty="0"/>
              <a:t>        Score out of 50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Try and come up at least one idea for each of the of the 9 needs of the city (Minimum 5 needs)</a:t>
            </a:r>
          </a:p>
          <a:p>
            <a:endParaRPr lang="en-US" dirty="0"/>
          </a:p>
          <a:p>
            <a:r>
              <a:rPr lang="en-US" dirty="0"/>
              <a:t>Describe, draw or make the idea and  show how it would work in a sustainable way.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Consequences</a:t>
            </a:r>
            <a:r>
              <a:rPr lang="en-US" dirty="0"/>
              <a:t>     Score out of 50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200" b="1" dirty="0"/>
              <a:t>You will need to explain how it would be a benefit to people.</a:t>
            </a:r>
          </a:p>
          <a:p>
            <a:pPr marL="0" indent="0">
              <a:buNone/>
            </a:pPr>
            <a:r>
              <a:rPr lang="en-US" sz="2200" dirty="0"/>
              <a:t>You could just give one consequence </a:t>
            </a:r>
          </a:p>
          <a:p>
            <a:pPr marL="457200" lvl="1" indent="0">
              <a:buNone/>
            </a:pPr>
            <a:r>
              <a:rPr lang="en-US" sz="2200" dirty="0"/>
              <a:t>Bikes would stop pollution</a:t>
            </a:r>
          </a:p>
          <a:p>
            <a:pPr marL="0" indent="0">
              <a:buNone/>
            </a:pPr>
            <a:r>
              <a:rPr lang="en-US" sz="2200" b="1" dirty="0"/>
              <a:t>But this would give a low score</a:t>
            </a:r>
          </a:p>
          <a:p>
            <a:pPr marL="457200" lvl="2" indent="0">
              <a:spcBef>
                <a:spcPts val="1000"/>
              </a:spcBef>
              <a:buNone/>
            </a:pPr>
            <a:r>
              <a:rPr lang="en-US" sz="1800" dirty="0"/>
              <a:t>Bikes would stop pollution giving cleaner air which would lead to people being healthier</a:t>
            </a:r>
          </a:p>
          <a:p>
            <a:pPr marL="0" indent="0">
              <a:buNone/>
            </a:pPr>
            <a:r>
              <a:rPr lang="en-US" sz="2200" dirty="0"/>
              <a:t>Th</a:t>
            </a:r>
            <a:r>
              <a:rPr lang="en-US" sz="2200" b="1" dirty="0"/>
              <a:t>is would be very good but</a:t>
            </a:r>
          </a:p>
          <a:p>
            <a:pPr marL="457200" lvl="2" indent="0">
              <a:spcBef>
                <a:spcPts val="1000"/>
              </a:spcBef>
              <a:buNone/>
            </a:pPr>
            <a:r>
              <a:rPr lang="en-US" sz="1800" dirty="0"/>
              <a:t>Bikes would stop pollution giving cleaner air which would lead to people being healthier. This means people would have more time to work which would mean they are richer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4116282" y="5385423"/>
            <a:ext cx="1897468" cy="12003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u="sng" dirty="0"/>
              <a:t>Finished Task </a:t>
            </a:r>
            <a:r>
              <a:rPr lang="en-US" sz="2400" b="1" dirty="0"/>
              <a:t>return to tasks</a:t>
            </a:r>
          </a:p>
        </p:txBody>
      </p:sp>
    </p:spTree>
    <p:extLst>
      <p:ext uri="{BB962C8B-B14F-4D97-AF65-F5344CB8AC3E}">
        <p14:creationId xmlns:p14="http://schemas.microsoft.com/office/powerpoint/2010/main" val="20982005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E0A21-58F8-43DA-8874-09F3F447DA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How to make food more sustainable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F8AA5A-5C25-4273-8468-2335E4A489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198185"/>
          </a:xfrm>
        </p:spPr>
        <p:txBody>
          <a:bodyPr>
            <a:normAutofit/>
          </a:bodyPr>
          <a:lstStyle/>
          <a:p>
            <a:r>
              <a:rPr lang="en-GB" b="1" dirty="0"/>
              <a:t>Learning Intent:  To find out the advantages and disadvantages of the food super highway and to know the term Food Miles</a:t>
            </a:r>
          </a:p>
          <a:p>
            <a:endParaRPr lang="en-GB" b="1" dirty="0"/>
          </a:p>
          <a:p>
            <a:r>
              <a:rPr lang="en-GB" b="1" dirty="0"/>
              <a:t>Success criteria: A brief report on how sustainable our food is giving 2 examples</a:t>
            </a:r>
          </a:p>
        </p:txBody>
      </p:sp>
    </p:spTree>
    <p:extLst>
      <p:ext uri="{BB962C8B-B14F-4D97-AF65-F5344CB8AC3E}">
        <p14:creationId xmlns:p14="http://schemas.microsoft.com/office/powerpoint/2010/main" val="28792409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to do </a:t>
            </a:r>
            <a:r>
              <a:rPr lang="mr-IN" dirty="0"/>
              <a:t>……</a:t>
            </a:r>
            <a:r>
              <a:rPr lang="en-GB" dirty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We are very lucky in the UK as we can get plenty of food all year round and lots of various tasty choices.</a:t>
            </a:r>
          </a:p>
          <a:p>
            <a:r>
              <a:rPr lang="en-US" dirty="0"/>
              <a:t>But does it come as a cost to the global climate and local environments?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Watch the documentary on the next slide</a:t>
            </a:r>
          </a:p>
          <a:p>
            <a:r>
              <a:rPr lang="en-US" dirty="0"/>
              <a:t>Complete a short report giving the background to the food super highway.</a:t>
            </a:r>
          </a:p>
          <a:p>
            <a:r>
              <a:rPr lang="en-US" dirty="0"/>
              <a:t>Make a decision! To grow food locally or to import it from countries miles away.</a:t>
            </a:r>
          </a:p>
        </p:txBody>
      </p:sp>
    </p:spTree>
    <p:extLst>
      <p:ext uri="{BB962C8B-B14F-4D97-AF65-F5344CB8AC3E}">
        <p14:creationId xmlns:p14="http://schemas.microsoft.com/office/powerpoint/2010/main" val="23762248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7D267E-1B38-4B55-8890-52D56BC8C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55819"/>
            <a:ext cx="3227115" cy="1010438"/>
          </a:xfrm>
        </p:spPr>
        <p:txBody>
          <a:bodyPr/>
          <a:lstStyle/>
          <a:p>
            <a:r>
              <a:rPr lang="en-GB" dirty="0"/>
              <a:t>Food Superhighway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11F820-A9C2-4616-B4B8-EC73DE2B87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227115" cy="3811588"/>
          </a:xfrm>
        </p:spPr>
        <p:txBody>
          <a:bodyPr>
            <a:normAutofit/>
          </a:bodyPr>
          <a:lstStyle/>
          <a:p>
            <a:r>
              <a:rPr lang="en-GB" sz="2000" dirty="0"/>
              <a:t>Watch the video and may be again and take some </a:t>
            </a:r>
            <a:r>
              <a:rPr lang="en-GB" sz="2000" b="1" dirty="0"/>
              <a:t>notes</a:t>
            </a:r>
            <a:r>
              <a:rPr lang="en-GB" sz="2000" dirty="0"/>
              <a:t> to be able to answer the task with a number of </a:t>
            </a:r>
            <a:r>
              <a:rPr lang="en-GB" sz="2000" b="1" dirty="0"/>
              <a:t>points </a:t>
            </a:r>
            <a:r>
              <a:rPr lang="en-GB" sz="2000" dirty="0"/>
              <a:t>with </a:t>
            </a:r>
            <a:r>
              <a:rPr lang="en-GB" sz="2000" b="1" dirty="0"/>
              <a:t>facts</a:t>
            </a:r>
            <a:r>
              <a:rPr lang="en-GB" sz="2000" dirty="0"/>
              <a:t> that you can </a:t>
            </a:r>
            <a:r>
              <a:rPr lang="en-GB" sz="2000" b="1" dirty="0"/>
              <a:t>explain</a:t>
            </a:r>
            <a:r>
              <a:rPr lang="en-GB" sz="2000" dirty="0"/>
              <a:t> to support your </a:t>
            </a:r>
            <a:r>
              <a:rPr lang="en-GB" sz="2000" b="1" dirty="0"/>
              <a:t>opinion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987AF-63F1-4A17-8329-967C1F3AB3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You will need the one cloud link to watch video.</a:t>
            </a:r>
          </a:p>
          <a:p>
            <a:endParaRPr lang="en-GB" dirty="0"/>
          </a:p>
          <a:p>
            <a:r>
              <a:rPr lang="en-GB" dirty="0">
                <a:hlinkClick r:id="rId2"/>
              </a:rPr>
              <a:t>https://stocksbridgehigh365-my.sharepoint.com/:v:/g/personal/rhenderson2_stocksbridgehigh_sheffield_sch_uk/EbGN9xFaZrtCnv1_QEtQ5bIBYVh8akejq5cRr21hMU3sDw?e=6V7N5o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148437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Food  Superhighway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688" y="987425"/>
            <a:ext cx="6763290" cy="5441485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800" dirty="0"/>
              <a:t>Write a introductory paragraph briefly outlining:</a:t>
            </a:r>
          </a:p>
          <a:p>
            <a:pPr lvl="1"/>
            <a:r>
              <a:rPr lang="en-US" sz="1400" dirty="0"/>
              <a:t>What is the food Superhighway?</a:t>
            </a:r>
          </a:p>
          <a:p>
            <a:pPr lvl="1"/>
            <a:r>
              <a:rPr lang="en-US" sz="1400" dirty="0"/>
              <a:t>What are food miles</a:t>
            </a:r>
          </a:p>
          <a:p>
            <a:pPr lvl="1"/>
            <a:endParaRPr lang="en-US" sz="1400" dirty="0"/>
          </a:p>
          <a:p>
            <a:pPr marL="342900" indent="-342900">
              <a:buFont typeface="+mj-lt"/>
              <a:buAutoNum type="arabicPeriod"/>
            </a:pPr>
            <a:r>
              <a:rPr lang="en-US" sz="1800" dirty="0"/>
              <a:t>What are the benefits to us of the Food Superhighway</a:t>
            </a:r>
          </a:p>
          <a:p>
            <a:pPr lvl="1"/>
            <a:r>
              <a:rPr lang="en-US" sz="1400" dirty="0"/>
              <a:t>How does it give us all our food all year round?</a:t>
            </a:r>
          </a:p>
          <a:p>
            <a:pPr lvl="1"/>
            <a:r>
              <a:rPr lang="en-US" sz="1400" dirty="0"/>
              <a:t>Why does it make it cheap?</a:t>
            </a:r>
          </a:p>
          <a:p>
            <a:pPr lvl="1"/>
            <a:endParaRPr lang="en-US" sz="1400" dirty="0"/>
          </a:p>
          <a:p>
            <a:pPr marL="342900" indent="-342900">
              <a:buFont typeface="+mj-lt"/>
              <a:buAutoNum type="arabicPeriod"/>
            </a:pPr>
            <a:r>
              <a:rPr lang="en-US" sz="1800" dirty="0"/>
              <a:t>How do get our food from LICs</a:t>
            </a:r>
          </a:p>
          <a:p>
            <a:pPr lvl="1"/>
            <a:r>
              <a:rPr lang="en-US" sz="1400" dirty="0"/>
              <a:t>Describe how Beans are grown and transported from Kenya</a:t>
            </a:r>
          </a:p>
          <a:p>
            <a:pPr lvl="1"/>
            <a:r>
              <a:rPr lang="en-US" sz="1400" dirty="0"/>
              <a:t>What is the main </a:t>
            </a:r>
            <a:r>
              <a:rPr lang="en-US" sz="1400" dirty="0" err="1"/>
              <a:t>advanatge</a:t>
            </a:r>
            <a:r>
              <a:rPr lang="en-US" sz="1400" dirty="0"/>
              <a:t> and give what you think is the biggest disadvantage-explain why.</a:t>
            </a:r>
          </a:p>
          <a:p>
            <a:pPr lvl="1"/>
            <a:endParaRPr lang="en-US" sz="1400" dirty="0"/>
          </a:p>
          <a:p>
            <a:pPr marL="342900" indent="-342900">
              <a:buFont typeface="+mj-lt"/>
              <a:buAutoNum type="arabicPeriod"/>
            </a:pPr>
            <a:r>
              <a:rPr lang="en-US" sz="1800" dirty="0"/>
              <a:t>How do get our food from HICs</a:t>
            </a:r>
          </a:p>
          <a:p>
            <a:pPr lvl="1"/>
            <a:r>
              <a:rPr lang="en-US" sz="1400" dirty="0"/>
              <a:t>Describe how </a:t>
            </a:r>
            <a:r>
              <a:rPr lang="en-US" sz="1400" dirty="0" err="1"/>
              <a:t>peppersare</a:t>
            </a:r>
            <a:r>
              <a:rPr lang="en-US" sz="1400" dirty="0"/>
              <a:t> grown and transported from the Netherlands</a:t>
            </a:r>
          </a:p>
          <a:p>
            <a:pPr lvl="1"/>
            <a:r>
              <a:rPr lang="en-US" sz="1400" dirty="0"/>
              <a:t>What is the main </a:t>
            </a:r>
            <a:r>
              <a:rPr lang="en-US" sz="1400" dirty="0" err="1"/>
              <a:t>advanatge</a:t>
            </a:r>
            <a:r>
              <a:rPr lang="en-US" sz="1400" dirty="0"/>
              <a:t> and give what you think is the biggest disadvantage-explain why.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/>
              <a:t>Which is better Kenya or Netherlands, Global or local?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After watching the film and making a few notes try to make a brief report that answers the 5 keep points in the blue box.</a:t>
            </a:r>
          </a:p>
          <a:p>
            <a:endParaRPr lang="en-US" sz="2000" dirty="0"/>
          </a:p>
          <a:p>
            <a:r>
              <a:rPr lang="en-US" sz="2000" dirty="0"/>
              <a:t>Try to justify your point of view with facts from the film</a:t>
            </a: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367252" y="5278327"/>
            <a:ext cx="1897468" cy="12003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u="sng" dirty="0"/>
              <a:t>Finished Task </a:t>
            </a:r>
            <a:r>
              <a:rPr lang="en-US" sz="2400" b="1" dirty="0"/>
              <a:t>return to tasks</a:t>
            </a:r>
          </a:p>
        </p:txBody>
      </p:sp>
    </p:spTree>
    <p:extLst>
      <p:ext uri="{BB962C8B-B14F-4D97-AF65-F5344CB8AC3E}">
        <p14:creationId xmlns:p14="http://schemas.microsoft.com/office/powerpoint/2010/main" val="308853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3922" y="1958336"/>
            <a:ext cx="6319794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/>
              <a:t>Complete this weeks Documentary by answering the questions attached with this </a:t>
            </a:r>
            <a:r>
              <a:rPr lang="en-US" err="1"/>
              <a:t>Powerpoint</a:t>
            </a:r>
            <a:r>
              <a:rPr lang="en-US"/>
              <a:t>.</a:t>
            </a:r>
          </a:p>
        </p:txBody>
      </p:sp>
      <p:sp>
        <p:nvSpPr>
          <p:cNvPr id="3" name="TextBox 2">
            <a:hlinkClick r:id="rId2" action="ppaction://hlinksldjump"/>
          </p:cNvPr>
          <p:cNvSpPr txBox="1"/>
          <p:nvPr/>
        </p:nvSpPr>
        <p:spPr>
          <a:xfrm>
            <a:off x="367252" y="5278327"/>
            <a:ext cx="1897468" cy="12003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u="sng"/>
              <a:t>Finished Task </a:t>
            </a:r>
            <a:r>
              <a:rPr lang="en-US" sz="2400" b="1"/>
              <a:t>return to tasks</a:t>
            </a:r>
          </a:p>
        </p:txBody>
      </p:sp>
    </p:spTree>
    <p:extLst>
      <p:ext uri="{BB962C8B-B14F-4D97-AF65-F5344CB8AC3E}">
        <p14:creationId xmlns:p14="http://schemas.microsoft.com/office/powerpoint/2010/main" val="2965508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9319443"/>
              </p:ext>
            </p:extLst>
          </p:nvPr>
        </p:nvGraphicFramePr>
        <p:xfrm>
          <a:off x="452911" y="1725942"/>
          <a:ext cx="11302119" cy="4910285"/>
        </p:xfrm>
        <a:graphic>
          <a:graphicData uri="http://schemas.openxmlformats.org/drawingml/2006/table">
            <a:tbl>
              <a:tblPr firstRow="1" bandRow="1">
                <a:tableStyleId>{37CE84F3-28C3-443E-9E96-99CF82512B78}</a:tableStyleId>
              </a:tblPr>
              <a:tblGrid>
                <a:gridCol w="37673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673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673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10285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Build or Review a Weather Station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000000"/>
                          </a:solidFill>
                        </a:rPr>
                        <a:t>Design a Sustainability City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000000"/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000000"/>
                          </a:solidFill>
                        </a:rPr>
                        <a:t>Sustainable</a:t>
                      </a:r>
                      <a:r>
                        <a:rPr lang="en-US" baseline="0" dirty="0">
                          <a:solidFill>
                            <a:srgbClr val="000000"/>
                          </a:solidFill>
                        </a:rPr>
                        <a:t> food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664" y="5004998"/>
            <a:ext cx="688599" cy="59556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4527" y="5046830"/>
            <a:ext cx="595569" cy="59556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1360" y="5014942"/>
            <a:ext cx="595569" cy="59556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945" y="5656486"/>
            <a:ext cx="656317" cy="60681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2403" y="5833722"/>
            <a:ext cx="579168" cy="53548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8979" y="5708352"/>
            <a:ext cx="579168" cy="535482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8508" y="5008740"/>
            <a:ext cx="794485" cy="56990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7707" y="5027773"/>
            <a:ext cx="794485" cy="569906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55291" y="5036959"/>
            <a:ext cx="794485" cy="569906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3809" y="5681917"/>
            <a:ext cx="780411" cy="627279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9548" y="5754844"/>
            <a:ext cx="780411" cy="627279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69349" y="5754845"/>
            <a:ext cx="780411" cy="627279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1626284" y="5085237"/>
            <a:ext cx="581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M/L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672190" y="5773119"/>
            <a:ext cx="519651" cy="3677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L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384790" y="5833723"/>
            <a:ext cx="581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M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460679" y="5159949"/>
            <a:ext cx="581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H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9261443" y="5145840"/>
            <a:ext cx="581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M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9307349" y="5833722"/>
            <a:ext cx="519651" cy="3677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M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1019949" y="5894326"/>
            <a:ext cx="581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1034629" y="5144055"/>
            <a:ext cx="581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M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454610" y="5137246"/>
            <a:ext cx="581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5461429" y="5894326"/>
            <a:ext cx="519651" cy="3677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M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376600" y="5832174"/>
            <a:ext cx="581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7346084" y="5159949"/>
            <a:ext cx="581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M</a:t>
            </a:r>
          </a:p>
        </p:txBody>
      </p:sp>
      <p:pic>
        <p:nvPicPr>
          <p:cNvPr id="87" name="Picture 86" descr="A close up of a computer&#10;&#10;Description automatically generated">
            <a:extLst>
              <a:ext uri="{FF2B5EF4-FFF2-40B4-BE49-F238E27FC236}">
                <a16:creationId xmlns:a16="http://schemas.microsoft.com/office/drawing/2014/main" id="{337BA8B8-D215-42AF-838F-DAFDAB93DBE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708" y="3924131"/>
            <a:ext cx="1221480" cy="788936"/>
          </a:xfrm>
          <a:prstGeom prst="rect">
            <a:avLst/>
          </a:prstGeom>
        </p:spPr>
      </p:pic>
      <p:sp>
        <p:nvSpPr>
          <p:cNvPr id="88" name="TextBox 87">
            <a:extLst>
              <a:ext uri="{FF2B5EF4-FFF2-40B4-BE49-F238E27FC236}">
                <a16:creationId xmlns:a16="http://schemas.microsoft.com/office/drawing/2014/main" id="{1FC34177-B49B-410D-9406-5E24BAC4B290}"/>
              </a:ext>
            </a:extLst>
          </p:cNvPr>
          <p:cNvSpPr txBox="1"/>
          <p:nvPr/>
        </p:nvSpPr>
        <p:spPr>
          <a:xfrm>
            <a:off x="1993188" y="3863878"/>
            <a:ext cx="2117565" cy="9541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/>
              <a:t>Computer and internet not required but can be used to help with instructions    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8C5E49A1-C69D-45AB-BCB2-F1F0E066D081}"/>
              </a:ext>
            </a:extLst>
          </p:cNvPr>
          <p:cNvSpPr txBox="1"/>
          <p:nvPr/>
        </p:nvSpPr>
        <p:spPr>
          <a:xfrm>
            <a:off x="506358" y="2120113"/>
            <a:ext cx="3649750" cy="132343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tx1"/>
                </a:solidFill>
              </a:rPr>
              <a:t>This will be a homework that will last 6 weeks or longer </a:t>
            </a:r>
            <a:r>
              <a:rPr lang="en-GB" sz="1600" dirty="0">
                <a:solidFill>
                  <a:schemeClr val="tx1"/>
                </a:solidFill>
              </a:rPr>
              <a:t>as it will take a little time to build the station. You can still build and record it but if you have built one its time to review your work.</a:t>
            </a:r>
          </a:p>
        </p:txBody>
      </p:sp>
      <p:pic>
        <p:nvPicPr>
          <p:cNvPr id="90" name="Picture 89" descr="A close up of a computer&#10;&#10;Description automatically generated">
            <a:extLst>
              <a:ext uri="{FF2B5EF4-FFF2-40B4-BE49-F238E27FC236}">
                <a16:creationId xmlns:a16="http://schemas.microsoft.com/office/drawing/2014/main" id="{92303F2B-F615-4727-9EC3-F178132197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2245" y="3879667"/>
            <a:ext cx="1221480" cy="788936"/>
          </a:xfrm>
          <a:prstGeom prst="rect">
            <a:avLst/>
          </a:prstGeom>
        </p:spPr>
      </p:pic>
      <p:pic>
        <p:nvPicPr>
          <p:cNvPr id="91" name="Picture 90" descr="A close up of a computer&#10;&#10;Description automatically generated">
            <a:extLst>
              <a:ext uri="{FF2B5EF4-FFF2-40B4-BE49-F238E27FC236}">
                <a16:creationId xmlns:a16="http://schemas.microsoft.com/office/drawing/2014/main" id="{FA8CCA32-4A6C-4836-A811-872D90A4E6F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8404" y="3936368"/>
            <a:ext cx="1221480" cy="788936"/>
          </a:xfrm>
          <a:prstGeom prst="rect">
            <a:avLst/>
          </a:prstGeom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6E2695DC-1C6D-41F2-B594-9DA75565A973}"/>
              </a:ext>
            </a:extLst>
          </p:cNvPr>
          <p:cNvSpPr txBox="1"/>
          <p:nvPr/>
        </p:nvSpPr>
        <p:spPr>
          <a:xfrm>
            <a:off x="4377791" y="2085993"/>
            <a:ext cx="35026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Use your creative genius and understanding of urban sustainability to plan out a new town that will improve the live of people in terms of Wealth, Health and environment.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B7DD4A96-5A95-4E40-B725-F2C675A25507}"/>
              </a:ext>
            </a:extLst>
          </p:cNvPr>
          <p:cNvSpPr txBox="1"/>
          <p:nvPr/>
        </p:nvSpPr>
        <p:spPr>
          <a:xfrm>
            <a:off x="8203348" y="2134034"/>
            <a:ext cx="31073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Will it be better to buy food from local farms and producers or get out foods from all over the World.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2BE97B78-70EB-481A-B311-63161BC9B430}"/>
              </a:ext>
            </a:extLst>
          </p:cNvPr>
          <p:cNvSpPr/>
          <p:nvPr/>
        </p:nvSpPr>
        <p:spPr>
          <a:xfrm>
            <a:off x="436970" y="1736911"/>
            <a:ext cx="3782356" cy="491028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Rectangle 96">
            <a:hlinkClick r:id="rId7" action="ppaction://hlinksldjump"/>
            <a:extLst>
              <a:ext uri="{FF2B5EF4-FFF2-40B4-BE49-F238E27FC236}">
                <a16:creationId xmlns:a16="http://schemas.microsoft.com/office/drawing/2014/main" id="{0D8C3E8B-61B8-45F6-ADDF-0B538FFB90E9}"/>
              </a:ext>
            </a:extLst>
          </p:cNvPr>
          <p:cNvSpPr/>
          <p:nvPr/>
        </p:nvSpPr>
        <p:spPr>
          <a:xfrm>
            <a:off x="4227332" y="1754931"/>
            <a:ext cx="3804247" cy="491028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Rectangle 97">
            <a:hlinkClick r:id="rId8" action="ppaction://hlinksldjump"/>
            <a:extLst>
              <a:ext uri="{FF2B5EF4-FFF2-40B4-BE49-F238E27FC236}">
                <a16:creationId xmlns:a16="http://schemas.microsoft.com/office/drawing/2014/main" id="{EEEA718B-07BB-4132-8970-91DA49CD7E14}"/>
              </a:ext>
            </a:extLst>
          </p:cNvPr>
          <p:cNvSpPr/>
          <p:nvPr/>
        </p:nvSpPr>
        <p:spPr>
          <a:xfrm>
            <a:off x="445325" y="1759591"/>
            <a:ext cx="3804247" cy="491028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Rectangle 98">
            <a:hlinkClick r:id="rId9" action="ppaction://hlinksldjump"/>
            <a:extLst>
              <a:ext uri="{FF2B5EF4-FFF2-40B4-BE49-F238E27FC236}">
                <a16:creationId xmlns:a16="http://schemas.microsoft.com/office/drawing/2014/main" id="{458D3106-650A-4CA3-975B-B9A39D88A197}"/>
              </a:ext>
            </a:extLst>
          </p:cNvPr>
          <p:cNvSpPr/>
          <p:nvPr/>
        </p:nvSpPr>
        <p:spPr>
          <a:xfrm>
            <a:off x="7951231" y="1746481"/>
            <a:ext cx="3804247" cy="491028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61686CAB-A200-41C0-A616-3DDE42B2FB05}"/>
              </a:ext>
            </a:extLst>
          </p:cNvPr>
          <p:cNvSpPr txBox="1"/>
          <p:nvPr/>
        </p:nvSpPr>
        <p:spPr>
          <a:xfrm>
            <a:off x="511290" y="364142"/>
            <a:ext cx="90939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Choose your tasks…</a:t>
            </a:r>
          </a:p>
          <a:p>
            <a:r>
              <a:rPr lang="en-GB"/>
              <a:t>You need to complete two of the following to undertake in the next two weeks, decide which ones and click on the box below to go to the task.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E5E41731-B0F1-4105-B7B9-926AE7EE1D75}"/>
              </a:ext>
            </a:extLst>
          </p:cNvPr>
          <p:cNvSpPr txBox="1"/>
          <p:nvPr/>
        </p:nvSpPr>
        <p:spPr>
          <a:xfrm>
            <a:off x="9778132" y="441012"/>
            <a:ext cx="1844412" cy="9233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b="1"/>
              <a:t>Some of these activities can be done with family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FC34177-B49B-410D-9406-5E24BAC4B290}"/>
              </a:ext>
            </a:extLst>
          </p:cNvPr>
          <p:cNvSpPr txBox="1"/>
          <p:nvPr/>
        </p:nvSpPr>
        <p:spPr>
          <a:xfrm>
            <a:off x="5751313" y="3800815"/>
            <a:ext cx="2117565" cy="9541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Computer and internet not required but can be used to help with instructions or design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FC34177-B49B-410D-9406-5E24BAC4B290}"/>
              </a:ext>
            </a:extLst>
          </p:cNvPr>
          <p:cNvSpPr txBox="1"/>
          <p:nvPr/>
        </p:nvSpPr>
        <p:spPr>
          <a:xfrm>
            <a:off x="9441406" y="3749091"/>
            <a:ext cx="2237516" cy="9541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Computer and internet not required but can be used to help with watch the video or do more research</a:t>
            </a:r>
          </a:p>
        </p:txBody>
      </p:sp>
    </p:spTree>
    <p:extLst>
      <p:ext uri="{BB962C8B-B14F-4D97-AF65-F5344CB8AC3E}">
        <p14:creationId xmlns:p14="http://schemas.microsoft.com/office/powerpoint/2010/main" val="3983049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E0A21-58F8-43DA-8874-09F3F447DA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9860" y="1122363"/>
            <a:ext cx="9568140" cy="1375761"/>
          </a:xfrm>
          <a:solidFill>
            <a:schemeClr val="bg2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en-GB" dirty="0"/>
              <a:t>Review your own weather station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F8AA5A-5C25-4273-8468-2335E4A489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429000"/>
            <a:ext cx="9144000" cy="1655762"/>
          </a:xfrm>
          <a:solidFill>
            <a:srgbClr val="CCECFF"/>
          </a:solidFill>
        </p:spPr>
        <p:txBody>
          <a:bodyPr>
            <a:normAutofit fontScale="77500" lnSpcReduction="20000"/>
          </a:bodyPr>
          <a:lstStyle/>
          <a:p>
            <a:r>
              <a:rPr lang="en-GB" dirty="0"/>
              <a:t>Learning intent: how weather is observed and recorded.</a:t>
            </a:r>
          </a:p>
          <a:p>
            <a:r>
              <a:rPr lang="en-GB" dirty="0"/>
              <a:t>Know how the weather changes.</a:t>
            </a:r>
          </a:p>
          <a:p>
            <a:r>
              <a:rPr lang="en-GB" dirty="0"/>
              <a:t>Know why the weather changes.</a:t>
            </a:r>
          </a:p>
          <a:p>
            <a:endParaRPr lang="en-GB" dirty="0"/>
          </a:p>
          <a:p>
            <a:r>
              <a:rPr lang="en-GB" dirty="0"/>
              <a:t>Success criteria: Link certain weather </a:t>
            </a:r>
            <a:r>
              <a:rPr lang="en-GB" dirty="0" err="1"/>
              <a:t>paterns</a:t>
            </a:r>
            <a:r>
              <a:rPr lang="en-GB" dirty="0"/>
              <a:t> with observations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AFC686-2DB1-420F-8E05-FC0F43CDE40C}"/>
              </a:ext>
            </a:extLst>
          </p:cNvPr>
          <p:cNvSpPr txBox="1"/>
          <p:nvPr/>
        </p:nvSpPr>
        <p:spPr>
          <a:xfrm>
            <a:off x="417365" y="5418839"/>
            <a:ext cx="4511041" cy="120032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If you have not made the weather station you still can by looking back at the previous Home learning work, If you do this you can count it as one task</a:t>
            </a:r>
          </a:p>
        </p:txBody>
      </p:sp>
    </p:spTree>
    <p:extLst>
      <p:ext uri="{BB962C8B-B14F-4D97-AF65-F5344CB8AC3E}">
        <p14:creationId xmlns:p14="http://schemas.microsoft.com/office/powerpoint/2010/main" val="3986787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6713" y="0"/>
            <a:ext cx="3287571" cy="1024092"/>
          </a:xfrm>
        </p:spPr>
        <p:txBody>
          <a:bodyPr/>
          <a:lstStyle/>
          <a:p>
            <a:r>
              <a:rPr lang="en-US" dirty="0"/>
              <a:t>Rain And Pressure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5069" y="2157669"/>
            <a:ext cx="2535623" cy="387519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dirty="0"/>
              <a:t>Complete the graph opposite by drawing a bar for each days rainfall figure.</a:t>
            </a:r>
          </a:p>
          <a:p>
            <a:endParaRPr lang="en-US" dirty="0"/>
          </a:p>
          <a:p>
            <a:r>
              <a:rPr lang="en-US" dirty="0"/>
              <a:t>Then put a cross or dot for each days pressure in the </a:t>
            </a:r>
            <a:r>
              <a:rPr lang="en-US" dirty="0" err="1"/>
              <a:t>centre</a:t>
            </a:r>
            <a:r>
              <a:rPr lang="en-US" dirty="0"/>
              <a:t> of each day on either high, middle or low. When you have completed each day join the dots up to complete your line graph.</a:t>
            </a:r>
          </a:p>
          <a:p>
            <a:endParaRPr lang="en-US" dirty="0"/>
          </a:p>
          <a:p>
            <a:r>
              <a:rPr lang="en-US" dirty="0"/>
              <a:t>It should look similar to the one above.</a:t>
            </a:r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962997"/>
              </p:ext>
            </p:extLst>
          </p:nvPr>
        </p:nvGraphicFramePr>
        <p:xfrm>
          <a:off x="4127361" y="1087319"/>
          <a:ext cx="7285536" cy="49789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53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53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53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53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53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5534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5534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5534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5534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5534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5534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5534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5534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55346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55346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55346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45263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63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C000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263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D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263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A9D1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263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263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263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263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263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263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5263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3726319" y="6133137"/>
            <a:ext cx="8254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Day</a:t>
            </a:r>
            <a:r>
              <a:rPr lang="en-US" dirty="0"/>
              <a:t>      1      2       3       4       5      6      7        8     9      10     11   12     13    14     15     16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676189" y="885711"/>
            <a:ext cx="501298" cy="5337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dirty="0"/>
              <a:t>11</a:t>
            </a:r>
          </a:p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dirty="0"/>
              <a:t>10</a:t>
            </a:r>
          </a:p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dirty="0"/>
              <a:t>9</a:t>
            </a:r>
          </a:p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dirty="0"/>
              <a:t>8</a:t>
            </a:r>
          </a:p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dirty="0"/>
              <a:t>7</a:t>
            </a:r>
          </a:p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dirty="0"/>
              <a:t>6</a:t>
            </a:r>
          </a:p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dirty="0"/>
              <a:t>5</a:t>
            </a:r>
          </a:p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dirty="0"/>
              <a:t>4</a:t>
            </a:r>
          </a:p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dirty="0"/>
              <a:t>3</a:t>
            </a:r>
          </a:p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dirty="0"/>
              <a:t>2</a:t>
            </a:r>
          </a:p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dirty="0"/>
              <a:t>1</a:t>
            </a:r>
          </a:p>
          <a:p>
            <a:pPr>
              <a:lnSpc>
                <a:spcPct val="150000"/>
              </a:lnSpc>
              <a:spcBef>
                <a:spcPts val="200"/>
              </a:spcBef>
            </a:pPr>
            <a:r>
              <a:rPr lang="en-US" dirty="0"/>
              <a:t>0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807272" y="5347695"/>
            <a:ext cx="10527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Rainfall </a:t>
            </a:r>
          </a:p>
          <a:p>
            <a:r>
              <a:rPr lang="en-US" b="1" dirty="0"/>
              <a:t>mm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1406632" y="1303500"/>
            <a:ext cx="1570736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dirty="0"/>
              <a:t>High</a:t>
            </a:r>
          </a:p>
          <a:p>
            <a:pPr>
              <a:lnSpc>
                <a:spcPct val="140000"/>
              </a:lnSpc>
            </a:pPr>
            <a:r>
              <a:rPr lang="en-US" dirty="0"/>
              <a:t>Middle</a:t>
            </a:r>
          </a:p>
          <a:p>
            <a:pPr>
              <a:lnSpc>
                <a:spcPct val="140000"/>
              </a:lnSpc>
            </a:pPr>
            <a:r>
              <a:rPr lang="en-US" dirty="0"/>
              <a:t>Low</a:t>
            </a:r>
          </a:p>
          <a:p>
            <a:pPr>
              <a:lnSpc>
                <a:spcPct val="140000"/>
              </a:lnSpc>
            </a:pPr>
            <a:endParaRPr lang="en-US" dirty="0"/>
          </a:p>
          <a:p>
            <a:pPr>
              <a:lnSpc>
                <a:spcPct val="140000"/>
              </a:lnSpc>
            </a:pP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10905334" y="568192"/>
            <a:ext cx="1286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Pressure</a:t>
            </a: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562" y="162970"/>
            <a:ext cx="2780818" cy="1925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61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955819"/>
            <a:ext cx="3354410" cy="1024092"/>
          </a:xfrm>
        </p:spPr>
        <p:txBody>
          <a:bodyPr/>
          <a:lstStyle/>
          <a:p>
            <a:r>
              <a:rPr lang="en-US" dirty="0"/>
              <a:t>Clouds and Pressure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337700" cy="3811588"/>
          </a:xfrm>
        </p:spPr>
        <p:txBody>
          <a:bodyPr/>
          <a:lstStyle/>
          <a:p>
            <a:r>
              <a:rPr lang="en-US" dirty="0"/>
              <a:t>For each day put a dot for the type of cloud and the pressure.</a:t>
            </a:r>
          </a:p>
          <a:p>
            <a:r>
              <a:rPr lang="en-US" dirty="0"/>
              <a:t>We</a:t>
            </a:r>
            <a:r>
              <a:rPr lang="mr-IN" dirty="0"/>
              <a:t>’</a:t>
            </a:r>
            <a:r>
              <a:rPr lang="en-US" dirty="0" err="1"/>
              <a:t>ve</a:t>
            </a:r>
            <a:r>
              <a:rPr lang="en-US" dirty="0"/>
              <a:t> already put a test one on for you, On our day we saw a cirrus cloud  and the pressure was high.</a:t>
            </a:r>
          </a:p>
          <a:p>
            <a:endParaRPr lang="en-US" dirty="0"/>
          </a:p>
          <a:p>
            <a:r>
              <a:rPr lang="en-US" dirty="0"/>
              <a:t>Put the dots on and then see if you can draw a best fit line to show the average pattern made by each dot.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094787"/>
              </p:ext>
            </p:extLst>
          </p:nvPr>
        </p:nvGraphicFramePr>
        <p:xfrm>
          <a:off x="5106633" y="987050"/>
          <a:ext cx="6473364" cy="48285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88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88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88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88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88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889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60952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0952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0952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62078" y="5982734"/>
            <a:ext cx="7903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Nimbo</a:t>
            </a:r>
            <a:r>
              <a:rPr lang="en-US" dirty="0"/>
              <a:t> stratus     Stratus       Cumulus   Alto cumulus   Cirrus    Cumulonimbus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11428" y="852289"/>
            <a:ext cx="147047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High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Middle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Low</a:t>
            </a:r>
          </a:p>
        </p:txBody>
      </p:sp>
      <p:sp>
        <p:nvSpPr>
          <p:cNvPr id="8" name="Oval 7"/>
          <p:cNvSpPr/>
          <p:nvPr/>
        </p:nvSpPr>
        <p:spPr>
          <a:xfrm>
            <a:off x="10894889" y="869000"/>
            <a:ext cx="284070" cy="284096"/>
          </a:xfrm>
          <a:prstGeom prst="ellipse">
            <a:avLst/>
          </a:prstGeom>
          <a:solidFill>
            <a:srgbClr val="ED7D3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8673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0581" y="264855"/>
            <a:ext cx="10515600" cy="1021933"/>
          </a:xfrm>
        </p:spPr>
        <p:txBody>
          <a:bodyPr/>
          <a:lstStyle/>
          <a:p>
            <a:r>
              <a:rPr lang="en-US" dirty="0"/>
              <a:t>Weather station results and conclusion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1429" y="1353635"/>
            <a:ext cx="5631254" cy="286232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/>
              <a:t>Graph 3</a:t>
            </a:r>
          </a:p>
          <a:p>
            <a:r>
              <a:rPr lang="en-US" dirty="0"/>
              <a:t>Draw another graph to show another set of weather data. Make sure you label each axis and give it a title.</a:t>
            </a:r>
          </a:p>
          <a:p>
            <a:endParaRPr lang="en-US" dirty="0"/>
          </a:p>
          <a:p>
            <a:r>
              <a:rPr lang="en-US" b="1" u="sng" dirty="0"/>
              <a:t>Pressure and Rainfall.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What did the graph tell us about the two sets of data (describe the pattern)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What have you learnt about Pressure and rainfall, are they connected?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429" y="4328290"/>
            <a:ext cx="5625833" cy="232126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83202" y="1387058"/>
            <a:ext cx="5363896" cy="507831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/>
              <a:t>Clouds and Pressure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What did the graph tell us about the two sets of data (describe the pattern)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What have you learnt about Pressure </a:t>
            </a:r>
            <a:r>
              <a:rPr lang="en-US" dirty="0" err="1"/>
              <a:t>andClouds</a:t>
            </a:r>
            <a:r>
              <a:rPr lang="en-US" dirty="0"/>
              <a:t>, are they connected? Is it positive or negative correlation. Positive means the higher the pressure the higher the cloud, negative would be lower pressure higher clouds.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r>
              <a:rPr lang="en-US" b="1" u="sng" dirty="0"/>
              <a:t>For your graph</a:t>
            </a:r>
          </a:p>
          <a:p>
            <a:r>
              <a:rPr lang="en-US" dirty="0"/>
              <a:t>Do the same for your graph</a:t>
            </a:r>
          </a:p>
          <a:p>
            <a:endParaRPr lang="en-US" dirty="0"/>
          </a:p>
          <a:p>
            <a:r>
              <a:rPr lang="en-US" b="1" u="sng" dirty="0"/>
              <a:t>Conclusion</a:t>
            </a:r>
          </a:p>
          <a:p>
            <a:r>
              <a:rPr lang="en-US" dirty="0"/>
              <a:t>Write a short paragraph about what you enjoyed about the task, what you have learnt and what you could do to improve it.</a:t>
            </a:r>
          </a:p>
        </p:txBody>
      </p:sp>
    </p:spTree>
    <p:extLst>
      <p:ext uri="{BB962C8B-B14F-4D97-AF65-F5344CB8AC3E}">
        <p14:creationId xmlns:p14="http://schemas.microsoft.com/office/powerpoint/2010/main" val="30604445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E0A21-58F8-43DA-8874-09F3F447DA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Design the city of the future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F8AA5A-5C25-4273-8468-2335E4A489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198185"/>
          </a:xfrm>
        </p:spPr>
        <p:txBody>
          <a:bodyPr>
            <a:normAutofit/>
          </a:bodyPr>
          <a:lstStyle/>
          <a:p>
            <a:r>
              <a:rPr lang="en-GB" b="1" dirty="0"/>
              <a:t>Learning Intent:  To be able to create sustainable city and be able to explain its sustainability.</a:t>
            </a:r>
          </a:p>
          <a:p>
            <a:r>
              <a:rPr lang="en-GB" b="1" dirty="0"/>
              <a:t>To be able to evaluate ideas</a:t>
            </a:r>
          </a:p>
          <a:p>
            <a:r>
              <a:rPr lang="en-GB" b="1" dirty="0"/>
              <a:t>Success criteria: A completed city design with consequence lines to show sustainability.</a:t>
            </a:r>
          </a:p>
        </p:txBody>
      </p:sp>
    </p:spTree>
    <p:extLst>
      <p:ext uri="{BB962C8B-B14F-4D97-AF65-F5344CB8AC3E}">
        <p14:creationId xmlns:p14="http://schemas.microsoft.com/office/powerpoint/2010/main" val="1745394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97921" y="1973199"/>
            <a:ext cx="3186191" cy="14773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Lots of the Worlds cities are crowded, polluted places that often have lots of problems that make people stressed and unhappy.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220600" y="3844336"/>
            <a:ext cx="3129497" cy="175432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Your task is to design a town that makes people’s lives better. People should now be healthier, spend less money and live in a place cleaner and greener.</a:t>
            </a:r>
          </a:p>
        </p:txBody>
      </p:sp>
      <p:pic>
        <p:nvPicPr>
          <p:cNvPr id="5" name="Online Media 4" title="School Project - DIY - Green City Model - Sustainable City">
            <a:hlinkClick r:id="" action="ppaction://media"/>
            <a:extLst>
              <a:ext uri="{FF2B5EF4-FFF2-40B4-BE49-F238E27FC236}">
                <a16:creationId xmlns:a16="http://schemas.microsoft.com/office/drawing/2014/main" id="{76AF42D8-9F54-4CB6-8341-1574B8B84530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42118" y="462177"/>
            <a:ext cx="7655803" cy="520772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084DD34-891B-4431-BFFD-58125BD4060D}"/>
              </a:ext>
            </a:extLst>
          </p:cNvPr>
          <p:cNvSpPr/>
          <p:nvPr/>
        </p:nvSpPr>
        <p:spPr>
          <a:xfrm>
            <a:off x="439481" y="5934158"/>
            <a:ext cx="89657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hlinkClick r:id="rId4"/>
              </a:rPr>
              <a:t>https://www.youtube.com/watch?v=f_3CODsDzbY&amp;feature=emb_logo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990874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E17609BD600F4F9719D13006D9BB1F" ma:contentTypeVersion="7" ma:contentTypeDescription="Create a new document." ma:contentTypeScope="" ma:versionID="7bbd6557de1dc6bd97e654d9f65e7fe1">
  <xsd:schema xmlns:xsd="http://www.w3.org/2001/XMLSchema" xmlns:xs="http://www.w3.org/2001/XMLSchema" xmlns:p="http://schemas.microsoft.com/office/2006/metadata/properties" xmlns:ns2="a0a0298a-5b41-43c9-a8d1-c7da49ccfb31" targetNamespace="http://schemas.microsoft.com/office/2006/metadata/properties" ma:root="true" ma:fieldsID="1df3ad9a5ef9617101baf3e66dbd339e" ns2:_="">
    <xsd:import namespace="a0a0298a-5b41-43c9-a8d1-c7da49ccf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a0298a-5b41-43c9-a8d1-c7da49ccfb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63ECDA0-6BF9-496D-831A-611A87F3E2F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a0298a-5b41-43c9-a8d1-c7da49ccfb3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A449826-28B0-414F-ACA1-B0701C64524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A712475-1E44-4D89-9AF5-3B5E028D9EE3}">
  <ds:schemaRefs>
    <ds:schemaRef ds:uri="http://www.w3.org/XML/1998/namespace"/>
    <ds:schemaRef ds:uri="http://schemas.openxmlformats.org/package/2006/metadata/core-properties"/>
    <ds:schemaRef ds:uri="http://purl.org/dc/elements/1.1/"/>
    <ds:schemaRef ds:uri="http://purl.org/dc/dcmitype/"/>
    <ds:schemaRef ds:uri="5aa608e1-d92b-463b-ad29-c974a5f0bb19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507</TotalTime>
  <Words>1460</Words>
  <Application>Microsoft Office PowerPoint</Application>
  <PresentationFormat>Widescreen</PresentationFormat>
  <Paragraphs>185</Paragraphs>
  <Slides>15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Summer Term Geography Y7 Week 5 and 6</vt:lpstr>
      <vt:lpstr>PowerPoint Presentation</vt:lpstr>
      <vt:lpstr>PowerPoint Presentation</vt:lpstr>
      <vt:lpstr>Review your own weather station</vt:lpstr>
      <vt:lpstr>Rain And Pressure</vt:lpstr>
      <vt:lpstr>Clouds and Pressure</vt:lpstr>
      <vt:lpstr>Weather station results and conclusion</vt:lpstr>
      <vt:lpstr>Design the city of the future</vt:lpstr>
      <vt:lpstr>PowerPoint Presentation</vt:lpstr>
      <vt:lpstr>What to do ……….</vt:lpstr>
      <vt:lpstr>Mark scheme</vt:lpstr>
      <vt:lpstr>How to make food more sustainable</vt:lpstr>
      <vt:lpstr>What to do …….</vt:lpstr>
      <vt:lpstr>Food Superhighway</vt:lpstr>
      <vt:lpstr>The Food  Superhighway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Howe, I (SHS Teacher)</dc:creator>
  <cp:lastModifiedBy>Mr H</cp:lastModifiedBy>
  <cp:revision>31</cp:revision>
  <dcterms:created xsi:type="dcterms:W3CDTF">2020-04-24T13:15:54Z</dcterms:created>
  <dcterms:modified xsi:type="dcterms:W3CDTF">2020-06-26T14:04:16Z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0x010100CFE17609BD600F4F9719D13006D9BB1F</vt:lpwstr>
  </property>
</Properties>
</file>