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7"/>
  </p:notesMasterIdLst>
  <p:sldIdLst>
    <p:sldId id="256" r:id="rId3"/>
    <p:sldId id="258" r:id="rId4"/>
    <p:sldId id="295" r:id="rId5"/>
    <p:sldId id="296" r:id="rId6"/>
    <p:sldId id="297" r:id="rId7"/>
    <p:sldId id="259" r:id="rId8"/>
    <p:sldId id="298" r:id="rId9"/>
    <p:sldId id="262" r:id="rId10"/>
    <p:sldId id="263" r:id="rId11"/>
    <p:sldId id="264" r:id="rId12"/>
    <p:sldId id="266" r:id="rId13"/>
    <p:sldId id="267" r:id="rId14"/>
    <p:sldId id="276" r:id="rId15"/>
    <p:sldId id="274" r:id="rId16"/>
    <p:sldId id="290" r:id="rId17"/>
    <p:sldId id="291" r:id="rId18"/>
    <p:sldId id="275" r:id="rId19"/>
    <p:sldId id="299" r:id="rId20"/>
    <p:sldId id="300" r:id="rId21"/>
    <p:sldId id="269" r:id="rId22"/>
    <p:sldId id="278" r:id="rId23"/>
    <p:sldId id="301" r:id="rId24"/>
    <p:sldId id="284" r:id="rId25"/>
    <p:sldId id="285" r:id="rId26"/>
    <p:sldId id="302" r:id="rId27"/>
    <p:sldId id="303" r:id="rId28"/>
    <p:sldId id="304" r:id="rId29"/>
    <p:sldId id="305" r:id="rId30"/>
    <p:sldId id="286" r:id="rId31"/>
    <p:sldId id="292" r:id="rId32"/>
    <p:sldId id="293" r:id="rId33"/>
    <p:sldId id="294" r:id="rId34"/>
    <p:sldId id="306" r:id="rId35"/>
    <p:sldId id="289" r:id="rId36"/>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CFF1"/>
    <a:srgbClr val="BDD7EE"/>
    <a:srgbClr val="D4ECBA"/>
    <a:srgbClr val="F8CBAD"/>
    <a:srgbClr val="D8BEEC"/>
    <a:srgbClr val="FFC9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08" autoAdjust="0"/>
    <p:restoredTop sz="94660"/>
  </p:normalViewPr>
  <p:slideViewPr>
    <p:cSldViewPr snapToGrid="0">
      <p:cViewPr varScale="1">
        <p:scale>
          <a:sx n="62" d="100"/>
          <a:sy n="62" d="100"/>
        </p:scale>
        <p:origin x="2597" y="5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0B1F6-74B1-4295-9686-2260703760CF}" type="datetimeFigureOut">
              <a:rPr lang="en-GB" smtClean="0"/>
              <a:t>31/05/2020</a:t>
            </a:fld>
            <a:endParaRPr lang="en-GB"/>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80DE9-A92A-4181-9A88-B61601A1B5D3}" type="slidenum">
              <a:rPr lang="en-GB" smtClean="0"/>
              <a:t>‹#›</a:t>
            </a:fld>
            <a:endParaRPr lang="en-GB"/>
          </a:p>
        </p:txBody>
      </p:sp>
    </p:spTree>
    <p:extLst>
      <p:ext uri="{BB962C8B-B14F-4D97-AF65-F5344CB8AC3E}">
        <p14:creationId xmlns:p14="http://schemas.microsoft.com/office/powerpoint/2010/main" val="119657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834810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772015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95153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8667"/>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3466"/>
            </a:lvl1pPr>
            <a:lvl2pPr marL="660377" indent="0" algn="ctr">
              <a:buNone/>
              <a:defRPr sz="2889"/>
            </a:lvl2pPr>
            <a:lvl3pPr marL="1320752" indent="0" algn="ctr">
              <a:buNone/>
              <a:defRPr sz="2600"/>
            </a:lvl3pPr>
            <a:lvl4pPr marL="1981128" indent="0" algn="ctr">
              <a:buNone/>
              <a:defRPr sz="2311"/>
            </a:lvl4pPr>
            <a:lvl5pPr marL="2641503" indent="0" algn="ctr">
              <a:buNone/>
              <a:defRPr sz="2311"/>
            </a:lvl5pPr>
            <a:lvl6pPr marL="3301880" indent="0" algn="ctr">
              <a:buNone/>
              <a:defRPr sz="2311"/>
            </a:lvl6pPr>
            <a:lvl7pPr marL="3962255" indent="0" algn="ctr">
              <a:buNone/>
              <a:defRPr sz="2311"/>
            </a:lvl7pPr>
            <a:lvl8pPr marL="4622631" indent="0" algn="ctr">
              <a:buNone/>
              <a:defRPr sz="2311"/>
            </a:lvl8pPr>
            <a:lvl9pPr marL="5283007" indent="0" algn="ctr">
              <a:buNone/>
              <a:defRPr sz="2311"/>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92442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530533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8" y="2279654"/>
            <a:ext cx="5915025" cy="3803649"/>
          </a:xfrm>
        </p:spPr>
        <p:txBody>
          <a:bodyPr anchor="b"/>
          <a:lstStyle>
            <a:lvl1pPr>
              <a:defRPr sz="8667"/>
            </a:lvl1pPr>
          </a:lstStyle>
          <a:p>
            <a:r>
              <a:rPr lang="en-US"/>
              <a:t>Click to edit Master title style</a:t>
            </a:r>
            <a:endParaRPr lang="en-US" dirty="0"/>
          </a:p>
        </p:txBody>
      </p:sp>
      <p:sp>
        <p:nvSpPr>
          <p:cNvPr id="3" name="Text Placeholder 2"/>
          <p:cNvSpPr>
            <a:spLocks noGrp="1"/>
          </p:cNvSpPr>
          <p:nvPr>
            <p:ph type="body" idx="1"/>
          </p:nvPr>
        </p:nvSpPr>
        <p:spPr>
          <a:xfrm>
            <a:off x="467918" y="6119288"/>
            <a:ext cx="5915025" cy="2000250"/>
          </a:xfrm>
        </p:spPr>
        <p:txBody>
          <a:bodyPr/>
          <a:lstStyle>
            <a:lvl1pPr marL="0" indent="0">
              <a:buNone/>
              <a:defRPr sz="3466">
                <a:solidFill>
                  <a:schemeClr val="tx1"/>
                </a:solidFill>
              </a:defRPr>
            </a:lvl1pPr>
            <a:lvl2pPr marL="660377" indent="0">
              <a:buNone/>
              <a:defRPr sz="2889">
                <a:solidFill>
                  <a:schemeClr val="tx1">
                    <a:tint val="75000"/>
                  </a:schemeClr>
                </a:solidFill>
              </a:defRPr>
            </a:lvl2pPr>
            <a:lvl3pPr marL="1320752" indent="0">
              <a:buNone/>
              <a:defRPr sz="2600">
                <a:solidFill>
                  <a:schemeClr val="tx1">
                    <a:tint val="75000"/>
                  </a:schemeClr>
                </a:solidFill>
              </a:defRPr>
            </a:lvl3pPr>
            <a:lvl4pPr marL="1981128" indent="0">
              <a:buNone/>
              <a:defRPr sz="2311">
                <a:solidFill>
                  <a:schemeClr val="tx1">
                    <a:tint val="75000"/>
                  </a:schemeClr>
                </a:solidFill>
              </a:defRPr>
            </a:lvl4pPr>
            <a:lvl5pPr marL="2641503" indent="0">
              <a:buNone/>
              <a:defRPr sz="2311">
                <a:solidFill>
                  <a:schemeClr val="tx1">
                    <a:tint val="75000"/>
                  </a:schemeClr>
                </a:solidFill>
              </a:defRPr>
            </a:lvl5pPr>
            <a:lvl6pPr marL="3301880" indent="0">
              <a:buNone/>
              <a:defRPr sz="2311">
                <a:solidFill>
                  <a:schemeClr val="tx1">
                    <a:tint val="75000"/>
                  </a:schemeClr>
                </a:solidFill>
              </a:defRPr>
            </a:lvl6pPr>
            <a:lvl7pPr marL="3962255" indent="0">
              <a:buNone/>
              <a:defRPr sz="2311">
                <a:solidFill>
                  <a:schemeClr val="tx1">
                    <a:tint val="75000"/>
                  </a:schemeClr>
                </a:solidFill>
              </a:defRPr>
            </a:lvl7pPr>
            <a:lvl8pPr marL="4622631" indent="0">
              <a:buNone/>
              <a:defRPr sz="2311">
                <a:solidFill>
                  <a:schemeClr val="tx1">
                    <a:tint val="75000"/>
                  </a:schemeClr>
                </a:solidFill>
              </a:defRPr>
            </a:lvl8pPr>
            <a:lvl9pPr marL="5283007" indent="0">
              <a:buNone/>
              <a:defRPr sz="231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C9086F-E61C-4BA0-A32D-93072687710E}"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58815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C9086F-E61C-4BA0-A32D-93072687710E}"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70327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3" y="2241552"/>
            <a:ext cx="2901255"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4" name="Content Placeholder 3"/>
          <p:cNvSpPr>
            <a:spLocks noGrp="1"/>
          </p:cNvSpPr>
          <p:nvPr>
            <p:ph sz="half" idx="2"/>
          </p:nvPr>
        </p:nvSpPr>
        <p:spPr>
          <a:xfrm>
            <a:off x="472383"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7C9086F-E61C-4BA0-A32D-93072687710E}" type="datetimeFigureOut">
              <a:rPr lang="en-GB" smtClean="0"/>
              <a:t>31/05/2020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879836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C9086F-E61C-4BA0-A32D-93072687710E}" type="datetimeFigureOut">
              <a:rPr lang="en-GB" smtClean="0"/>
              <a:t>31/05/2020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718800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086F-E61C-4BA0-A32D-93072687710E}" type="datetimeFigureOut">
              <a:rPr lang="en-GB" smtClean="0"/>
              <a:t>31/05/2020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131989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Content Placeholder 2"/>
          <p:cNvSpPr>
            <a:spLocks noGrp="1"/>
          </p:cNvSpPr>
          <p:nvPr>
            <p:ph idx="1"/>
          </p:nvPr>
        </p:nvSpPr>
        <p:spPr>
          <a:xfrm>
            <a:off x="2915544" y="1316570"/>
            <a:ext cx="3471863" cy="6498167"/>
          </a:xfrm>
        </p:spPr>
        <p:txBody>
          <a:bodyPr/>
          <a:lstStyle>
            <a:lvl1pPr>
              <a:defRPr sz="4623"/>
            </a:lvl1pPr>
            <a:lvl2pPr>
              <a:defRPr sz="4044"/>
            </a:lvl2pPr>
            <a:lvl3pPr>
              <a:defRPr sz="3466"/>
            </a:lvl3pPr>
            <a:lvl4pPr>
              <a:defRPr sz="2889"/>
            </a:lvl4pPr>
            <a:lvl5pPr>
              <a:defRPr sz="2889"/>
            </a:lvl5pPr>
            <a:lvl6pPr>
              <a:defRPr sz="2889"/>
            </a:lvl6pPr>
            <a:lvl7pPr>
              <a:defRPr sz="2889"/>
            </a:lvl7pPr>
            <a:lvl8pPr>
              <a:defRPr sz="2889"/>
            </a:lvl8pPr>
            <a:lvl9pPr>
              <a:defRPr sz="28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951857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7722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70"/>
            <a:ext cx="3471863" cy="6498167"/>
          </a:xfrm>
        </p:spPr>
        <p:txBody>
          <a:bodyPr anchor="t"/>
          <a:lstStyle>
            <a:lvl1pPr marL="0" indent="0">
              <a:buNone/>
              <a:defRPr sz="4623"/>
            </a:lvl1pPr>
            <a:lvl2pPr marL="660377" indent="0">
              <a:buNone/>
              <a:defRPr sz="4044"/>
            </a:lvl2pPr>
            <a:lvl3pPr marL="1320752" indent="0">
              <a:buNone/>
              <a:defRPr sz="3466"/>
            </a:lvl3pPr>
            <a:lvl4pPr marL="1981128" indent="0">
              <a:buNone/>
              <a:defRPr sz="2889"/>
            </a:lvl4pPr>
            <a:lvl5pPr marL="2641503" indent="0">
              <a:buNone/>
              <a:defRPr sz="2889"/>
            </a:lvl5pPr>
            <a:lvl6pPr marL="3301880" indent="0">
              <a:buNone/>
              <a:defRPr sz="2889"/>
            </a:lvl6pPr>
            <a:lvl7pPr marL="3962255" indent="0">
              <a:buNone/>
              <a:defRPr sz="2889"/>
            </a:lvl7pPr>
            <a:lvl8pPr marL="4622631" indent="0">
              <a:buNone/>
              <a:defRPr sz="2889"/>
            </a:lvl8pPr>
            <a:lvl9pPr marL="5283007" indent="0">
              <a:buNone/>
              <a:defRPr sz="2889"/>
            </a:lvl9pPr>
          </a:lstStyle>
          <a:p>
            <a:r>
              <a:rPr lang="en-US"/>
              <a:t>Click icon to add picture</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203364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329602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13190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7EF3B5-8F33-421C-81D8-DA8EFD7C730A}" type="datetimeFigureOut">
              <a:rPr lang="en-GB" smtClean="0"/>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10360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7EF3B5-8F33-421C-81D8-DA8EFD7C730A}"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9094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7EF3B5-8F33-421C-81D8-DA8EFD7C730A}" type="datetimeFigureOut">
              <a:rPr lang="en-GB" smtClean="0"/>
              <a:t>31/05/2020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091980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7EF3B5-8F33-421C-81D8-DA8EFD7C730A}" type="datetimeFigureOut">
              <a:rPr lang="en-GB" smtClean="0"/>
              <a:t>31/05/2020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87160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7EF3B5-8F33-421C-81D8-DA8EFD7C730A}" type="datetimeFigureOut">
              <a:rPr lang="en-GB" smtClean="0"/>
              <a:t>31/05/2020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7713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11253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6634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117EF3B5-8F33-421C-81D8-DA8EFD7C730A}" type="datetimeFigureOut">
              <a:rPr lang="en-GB" smtClean="0"/>
              <a:t>31/05/2020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23804E4F-A494-4287-B9C5-D4B4820C3564}" type="slidenum">
              <a:rPr lang="en-GB" smtClean="0"/>
              <a:t>‹#›</a:t>
            </a:fld>
            <a:endParaRPr lang="en-GB"/>
          </a:p>
        </p:txBody>
      </p:sp>
    </p:spTree>
    <p:extLst>
      <p:ext uri="{BB962C8B-B14F-4D97-AF65-F5344CB8AC3E}">
        <p14:creationId xmlns:p14="http://schemas.microsoft.com/office/powerpoint/2010/main" val="34827975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7"/>
            <a:ext cx="1543050" cy="486834"/>
          </a:xfrm>
          <a:prstGeom prst="rect">
            <a:avLst/>
          </a:prstGeom>
        </p:spPr>
        <p:txBody>
          <a:bodyPr vert="horz" lIns="91440" tIns="45720" rIns="91440" bIns="45720" rtlCol="0" anchor="ctr"/>
          <a:lstStyle>
            <a:lvl1pPr algn="l">
              <a:defRPr sz="1734">
                <a:solidFill>
                  <a:schemeClr val="tx1">
                    <a:tint val="75000"/>
                  </a:schemeClr>
                </a:solidFill>
              </a:defRPr>
            </a:lvl1pPr>
          </a:lstStyle>
          <a:p>
            <a:fld id="{47C9086F-E61C-4BA0-A32D-93072687710E}" type="datetimeFigureOut">
              <a:rPr lang="en-GB" smtClean="0"/>
              <a:t>31/05/2020</a:t>
            </a:fld>
            <a:endParaRPr lang="en-GB"/>
          </a:p>
        </p:txBody>
      </p:sp>
      <p:sp>
        <p:nvSpPr>
          <p:cNvPr id="5" name="Footer Placeholder 4"/>
          <p:cNvSpPr>
            <a:spLocks noGrp="1"/>
          </p:cNvSpPr>
          <p:nvPr>
            <p:ph type="ftr" sz="quarter" idx="3"/>
          </p:nvPr>
        </p:nvSpPr>
        <p:spPr>
          <a:xfrm>
            <a:off x="2271714" y="8475137"/>
            <a:ext cx="2314575" cy="486834"/>
          </a:xfrm>
          <a:prstGeom prst="rect">
            <a:avLst/>
          </a:prstGeom>
        </p:spPr>
        <p:txBody>
          <a:bodyPr vert="horz" lIns="91440" tIns="45720" rIns="91440" bIns="45720" rtlCol="0" anchor="ctr"/>
          <a:lstStyle>
            <a:lvl1pPr algn="ctr">
              <a:defRPr sz="1734">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7"/>
            <a:ext cx="1543050" cy="486834"/>
          </a:xfrm>
          <a:prstGeom prst="rect">
            <a:avLst/>
          </a:prstGeom>
        </p:spPr>
        <p:txBody>
          <a:bodyPr vert="horz" lIns="91440" tIns="45720" rIns="91440" bIns="45720" rtlCol="0" anchor="ctr"/>
          <a:lstStyle>
            <a:lvl1pPr algn="r">
              <a:defRPr sz="1734">
                <a:solidFill>
                  <a:schemeClr val="tx1">
                    <a:tint val="75000"/>
                  </a:schemeClr>
                </a:solidFill>
              </a:defRPr>
            </a:lvl1pPr>
          </a:lstStyle>
          <a:p>
            <a:fld id="{3952B825-6969-4FF8-B0AC-92243932B40C}" type="slidenum">
              <a:rPr lang="en-GB" smtClean="0"/>
              <a:t>‹#›</a:t>
            </a:fld>
            <a:endParaRPr lang="en-GB"/>
          </a:p>
        </p:txBody>
      </p:sp>
    </p:spTree>
    <p:extLst>
      <p:ext uri="{BB962C8B-B14F-4D97-AF65-F5344CB8AC3E}">
        <p14:creationId xmlns:p14="http://schemas.microsoft.com/office/powerpoint/2010/main" val="12781044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320752" rtl="0" eaLnBrk="1" latinLnBrk="0" hangingPunct="1">
        <a:lnSpc>
          <a:spcPct val="90000"/>
        </a:lnSpc>
        <a:spcBef>
          <a:spcPct val="0"/>
        </a:spcBef>
        <a:buNone/>
        <a:defRPr sz="6356" kern="1200">
          <a:solidFill>
            <a:schemeClr val="tx1"/>
          </a:solidFill>
          <a:latin typeface="+mj-lt"/>
          <a:ea typeface="+mj-ea"/>
          <a:cs typeface="+mj-cs"/>
        </a:defRPr>
      </a:lvl1pPr>
    </p:titleStyle>
    <p:bodyStyle>
      <a:lvl1pPr marL="330187" indent="-330187" algn="l" defTabSz="1320752" rtl="0" eaLnBrk="1" latinLnBrk="0" hangingPunct="1">
        <a:lnSpc>
          <a:spcPct val="90000"/>
        </a:lnSpc>
        <a:spcBef>
          <a:spcPts val="1444"/>
        </a:spcBef>
        <a:buFont typeface="Arial" panose="020B0604020202020204" pitchFamily="34" charset="0"/>
        <a:buChar char="•"/>
        <a:defRPr sz="4044" kern="1200">
          <a:solidFill>
            <a:schemeClr val="tx1"/>
          </a:solidFill>
          <a:latin typeface="+mn-lt"/>
          <a:ea typeface="+mn-ea"/>
          <a:cs typeface="+mn-cs"/>
        </a:defRPr>
      </a:lvl1pPr>
      <a:lvl2pPr marL="990564" indent="-330187" algn="l" defTabSz="1320752" rtl="0" eaLnBrk="1" latinLnBrk="0" hangingPunct="1">
        <a:lnSpc>
          <a:spcPct val="90000"/>
        </a:lnSpc>
        <a:spcBef>
          <a:spcPts val="723"/>
        </a:spcBef>
        <a:buFont typeface="Arial" panose="020B0604020202020204" pitchFamily="34" charset="0"/>
        <a:buChar char="•"/>
        <a:defRPr sz="3466" kern="1200">
          <a:solidFill>
            <a:schemeClr val="tx1"/>
          </a:solidFill>
          <a:latin typeface="+mn-lt"/>
          <a:ea typeface="+mn-ea"/>
          <a:cs typeface="+mn-cs"/>
        </a:defRPr>
      </a:lvl2pPr>
      <a:lvl3pPr marL="1650939" indent="-330187" algn="l" defTabSz="1320752" rtl="0" eaLnBrk="1" latinLnBrk="0" hangingPunct="1">
        <a:lnSpc>
          <a:spcPct val="90000"/>
        </a:lnSpc>
        <a:spcBef>
          <a:spcPts val="723"/>
        </a:spcBef>
        <a:buFont typeface="Arial" panose="020B0604020202020204" pitchFamily="34" charset="0"/>
        <a:buChar char="•"/>
        <a:defRPr sz="2889" kern="1200">
          <a:solidFill>
            <a:schemeClr val="tx1"/>
          </a:solidFill>
          <a:latin typeface="+mn-lt"/>
          <a:ea typeface="+mn-ea"/>
          <a:cs typeface="+mn-cs"/>
        </a:defRPr>
      </a:lvl3pPr>
      <a:lvl4pPr marL="2311316"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4pPr>
      <a:lvl5pPr marL="2971691"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5pPr>
      <a:lvl6pPr marL="3632067"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6pPr>
      <a:lvl7pPr marL="429244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7pPr>
      <a:lvl8pPr marL="4952819"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8pPr>
      <a:lvl9pPr marL="561319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9pPr>
    </p:bodyStyle>
    <p:otherStyle>
      <a:defPPr>
        <a:defRPr lang="en-US"/>
      </a:defPPr>
      <a:lvl1pPr marL="0" algn="l" defTabSz="1320752" rtl="0" eaLnBrk="1" latinLnBrk="0" hangingPunct="1">
        <a:defRPr sz="2600" kern="1200">
          <a:solidFill>
            <a:schemeClr val="tx1"/>
          </a:solidFill>
          <a:latin typeface="+mn-lt"/>
          <a:ea typeface="+mn-ea"/>
          <a:cs typeface="+mn-cs"/>
        </a:defRPr>
      </a:lvl1pPr>
      <a:lvl2pPr marL="660377" algn="l" defTabSz="1320752" rtl="0" eaLnBrk="1" latinLnBrk="0" hangingPunct="1">
        <a:defRPr sz="2600" kern="1200">
          <a:solidFill>
            <a:schemeClr val="tx1"/>
          </a:solidFill>
          <a:latin typeface="+mn-lt"/>
          <a:ea typeface="+mn-ea"/>
          <a:cs typeface="+mn-cs"/>
        </a:defRPr>
      </a:lvl2pPr>
      <a:lvl3pPr marL="1320752" algn="l" defTabSz="1320752" rtl="0" eaLnBrk="1" latinLnBrk="0" hangingPunct="1">
        <a:defRPr sz="2600" kern="1200">
          <a:solidFill>
            <a:schemeClr val="tx1"/>
          </a:solidFill>
          <a:latin typeface="+mn-lt"/>
          <a:ea typeface="+mn-ea"/>
          <a:cs typeface="+mn-cs"/>
        </a:defRPr>
      </a:lvl3pPr>
      <a:lvl4pPr marL="1981128" algn="l" defTabSz="1320752" rtl="0" eaLnBrk="1" latinLnBrk="0" hangingPunct="1">
        <a:defRPr sz="2600" kern="1200">
          <a:solidFill>
            <a:schemeClr val="tx1"/>
          </a:solidFill>
          <a:latin typeface="+mn-lt"/>
          <a:ea typeface="+mn-ea"/>
          <a:cs typeface="+mn-cs"/>
        </a:defRPr>
      </a:lvl4pPr>
      <a:lvl5pPr marL="2641503" algn="l" defTabSz="1320752" rtl="0" eaLnBrk="1" latinLnBrk="0" hangingPunct="1">
        <a:defRPr sz="2600" kern="1200">
          <a:solidFill>
            <a:schemeClr val="tx1"/>
          </a:solidFill>
          <a:latin typeface="+mn-lt"/>
          <a:ea typeface="+mn-ea"/>
          <a:cs typeface="+mn-cs"/>
        </a:defRPr>
      </a:lvl5pPr>
      <a:lvl6pPr marL="3301880" algn="l" defTabSz="1320752" rtl="0" eaLnBrk="1" latinLnBrk="0" hangingPunct="1">
        <a:defRPr sz="2600" kern="1200">
          <a:solidFill>
            <a:schemeClr val="tx1"/>
          </a:solidFill>
          <a:latin typeface="+mn-lt"/>
          <a:ea typeface="+mn-ea"/>
          <a:cs typeface="+mn-cs"/>
        </a:defRPr>
      </a:lvl6pPr>
      <a:lvl7pPr marL="3962255" algn="l" defTabSz="1320752" rtl="0" eaLnBrk="1" latinLnBrk="0" hangingPunct="1">
        <a:defRPr sz="2600" kern="1200">
          <a:solidFill>
            <a:schemeClr val="tx1"/>
          </a:solidFill>
          <a:latin typeface="+mn-lt"/>
          <a:ea typeface="+mn-ea"/>
          <a:cs typeface="+mn-cs"/>
        </a:defRPr>
      </a:lvl7pPr>
      <a:lvl8pPr marL="4622631" algn="l" defTabSz="1320752" rtl="0" eaLnBrk="1" latinLnBrk="0" hangingPunct="1">
        <a:defRPr sz="2600" kern="1200">
          <a:solidFill>
            <a:schemeClr val="tx1"/>
          </a:solidFill>
          <a:latin typeface="+mn-lt"/>
          <a:ea typeface="+mn-ea"/>
          <a:cs typeface="+mn-cs"/>
        </a:defRPr>
      </a:lvl8pPr>
      <a:lvl9pPr marL="5283007" algn="l" defTabSz="1320752"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slide" Target="slide34.xml"/><Relationship Id="rId18" Type="http://schemas.openxmlformats.org/officeDocument/2006/relationships/slide" Target="slide33.xml"/><Relationship Id="rId26" Type="http://schemas.openxmlformats.org/officeDocument/2006/relationships/slide" Target="slide17.xml"/><Relationship Id="rId3" Type="http://schemas.openxmlformats.org/officeDocument/2006/relationships/slide" Target="slide28.xml"/><Relationship Id="rId21" Type="http://schemas.openxmlformats.org/officeDocument/2006/relationships/slide" Target="slide20.xml"/><Relationship Id="rId7" Type="http://schemas.openxmlformats.org/officeDocument/2006/relationships/slide" Target="slide6.xml"/><Relationship Id="rId12" Type="http://schemas.openxmlformats.org/officeDocument/2006/relationships/image" Target="../media/image5.png"/><Relationship Id="rId17" Type="http://schemas.openxmlformats.org/officeDocument/2006/relationships/slide" Target="slide12.xml"/><Relationship Id="rId25" Type="http://schemas.openxmlformats.org/officeDocument/2006/relationships/slide" Target="slide14.xml"/><Relationship Id="rId2" Type="http://schemas.openxmlformats.org/officeDocument/2006/relationships/hyperlink" Target="https://www.internetgeography.net/aqa-gcse-geography/" TargetMode="External"/><Relationship Id="rId16" Type="http://schemas.openxmlformats.org/officeDocument/2006/relationships/slide" Target="slide11.xml"/><Relationship Id="rId20"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slide" Target="slide23.xml"/><Relationship Id="rId24" Type="http://schemas.openxmlformats.org/officeDocument/2006/relationships/slide" Target="slide29.xml"/><Relationship Id="rId5" Type="http://schemas.openxmlformats.org/officeDocument/2006/relationships/slide" Target="slide8.xml"/><Relationship Id="rId15" Type="http://schemas.openxmlformats.org/officeDocument/2006/relationships/slide" Target="slide9.xml"/><Relationship Id="rId23" Type="http://schemas.openxmlformats.org/officeDocument/2006/relationships/slide" Target="slide24.xml"/><Relationship Id="rId10" Type="http://schemas.openxmlformats.org/officeDocument/2006/relationships/image" Target="../media/image4.png"/><Relationship Id="rId19"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slide" Target="slide13.xml"/><Relationship Id="rId14" Type="http://schemas.openxmlformats.org/officeDocument/2006/relationships/slide" Target="slide2.xml"/><Relationship Id="rId22" Type="http://schemas.openxmlformats.org/officeDocument/2006/relationships/slide" Target="slide21.xml"/></Relationships>
</file>

<file path=ppt/slides/_rels/slide10.xml.rels><?xml version="1.0" encoding="UTF-8" standalone="yes"?>
<Relationships xmlns="http://schemas.openxmlformats.org/package/2006/relationships"><Relationship Id="rId8" Type="http://schemas.openxmlformats.org/officeDocument/2006/relationships/hyperlink" Target="https://www.internetgeography.net/waves-quiz/" TargetMode="External"/><Relationship Id="rId13" Type="http://schemas.openxmlformats.org/officeDocument/2006/relationships/hyperlink" Target="https://www.internetgeography.net/coastal-processes-quiz/" TargetMode="External"/><Relationship Id="rId3" Type="http://schemas.openxmlformats.org/officeDocument/2006/relationships/hyperlink" Target="mailto:ihowe@stocksbridgehigh.Sheffield.sch.uk" TargetMode="External"/><Relationship Id="rId7"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12" Type="http://schemas.openxmlformats.org/officeDocument/2006/relationships/hyperlink" Target="https://www.internetgeography.net/mass-movement-quiz/"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https://www.internetgeography.net/coastal-deposition-landforms-quiz/" TargetMode="External"/><Relationship Id="rId5" Type="http://schemas.openxmlformats.org/officeDocument/2006/relationships/image" Target="../media/image14.png"/><Relationship Id="rId15" Type="http://schemas.openxmlformats.org/officeDocument/2006/relationships/hyperlink" Target="https://www.internetgeography.net/coastal-environments-and-os-maps-quiz1/" TargetMode="External"/><Relationship Id="rId10" Type="http://schemas.openxmlformats.org/officeDocument/2006/relationships/hyperlink" Target="https://www.internetgeography.net/coastal-erosion-landforms-quiz/" TargetMode="External"/><Relationship Id="rId4" Type="http://schemas.openxmlformats.org/officeDocument/2006/relationships/slide" Target="slide1.xml"/><Relationship Id="rId9" Type="http://schemas.openxmlformats.org/officeDocument/2006/relationships/hyperlink" Target="https://www.internetgeography.net/weathering-quiz/" TargetMode="External"/><Relationship Id="rId14" Type="http://schemas.openxmlformats.org/officeDocument/2006/relationships/hyperlink" Target="https://www.internetgeography.net/coastal-management-quiz/"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4.png"/><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mailto:ihowe@stocksbridgehigh.Sheffield.sch.uk" TargetMode="External"/><Relationship Id="rId7" Type="http://schemas.openxmlformats.org/officeDocument/2006/relationships/image" Target="../media/image24.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4.png"/><Relationship Id="rId4" Type="http://schemas.openxmlformats.org/officeDocument/2006/relationships/slide" Target="slide1.xml"/></Relationships>
</file>

<file path=ppt/slides/_rels/slide1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14.png"/><Relationship Id="rId4" Type="http://schemas.openxmlformats.org/officeDocument/2006/relationships/slide" Target="slide1.xml"/></Relationships>
</file>

<file path=ppt/slides/_rels/slide1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4.png"/><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4.png"/><Relationship Id="rId4" Type="http://schemas.openxmlformats.org/officeDocument/2006/relationships/slide" Target="slide1.xml"/></Relationships>
</file>

<file path=ppt/slides/_rels/slide2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4.png"/><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14.png"/><Relationship Id="rId4" Type="http://schemas.openxmlformats.org/officeDocument/2006/relationships/slide" Target="slide1.xml"/></Relationships>
</file>

<file path=ppt/slides/_rels/slide2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14.png"/><Relationship Id="rId4" Type="http://schemas.openxmlformats.org/officeDocument/2006/relationships/slide" Target="slide1.xml"/></Relationships>
</file>

<file path=ppt/slides/_rels/slide2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14.png"/><Relationship Id="rId4" Type="http://schemas.openxmlformats.org/officeDocument/2006/relationships/slide" Target="slide1.xml"/></Relationships>
</file>

<file path=ppt/slides/_rels/slide33.xml.rels><?xml version="1.0" encoding="UTF-8" standalone="yes"?>
<Relationships xmlns="http://schemas.openxmlformats.org/package/2006/relationships"><Relationship Id="rId8" Type="http://schemas.openxmlformats.org/officeDocument/2006/relationships/hyperlink" Target="https://www.internetgeography.net/measuring-development-quiz/" TargetMode="External"/><Relationship Id="rId3" Type="http://schemas.openxmlformats.org/officeDocument/2006/relationships/hyperlink" Target="mailto:ihowe@stocksbridgehigh.Sheffield.sch.uk" TargetMode="External"/><Relationship Id="rId7"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https://www.internetgeography.net/reducing-the-development-gap-quiz/" TargetMode="External"/><Relationship Id="rId5" Type="http://schemas.openxmlformats.org/officeDocument/2006/relationships/image" Target="../media/image14.png"/><Relationship Id="rId10" Type="http://schemas.openxmlformats.org/officeDocument/2006/relationships/hyperlink" Target="https://www.internetgeography.net/the-demographic-transition-model-quiz/" TargetMode="External"/><Relationship Id="rId4" Type="http://schemas.openxmlformats.org/officeDocument/2006/relationships/slide" Target="slide1.xml"/><Relationship Id="rId9" Type="http://schemas.openxmlformats.org/officeDocument/2006/relationships/hyperlink" Target="https://www.internetgeography.net/uneven-development-quiz/"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4.png"/><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13.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4.png"/><Relationship Id="rId4"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20.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E787675-809E-4D9F-A4EB-4E7B7F40DDA0}"/>
              </a:ext>
            </a:extLst>
          </p:cNvPr>
          <p:cNvSpPr txBox="1"/>
          <p:nvPr/>
        </p:nvSpPr>
        <p:spPr>
          <a:xfrm>
            <a:off x="-9332" y="0"/>
            <a:ext cx="6858000" cy="307777"/>
          </a:xfrm>
          <a:prstGeom prst="rect">
            <a:avLst/>
          </a:prstGeom>
          <a:noFill/>
        </p:spPr>
        <p:txBody>
          <a:bodyPr wrap="square" rtlCol="0">
            <a:spAutoFit/>
          </a:bodyPr>
          <a:lstStyle/>
          <a:p>
            <a:pPr algn="ctr"/>
            <a:r>
              <a:rPr lang="en-GB" sz="1400" b="1" u="sng" dirty="0">
                <a:latin typeface="Tw Cen MT" panose="020B0602020104020603" pitchFamily="34" charset="0"/>
              </a:rPr>
              <a:t>Geography – Home Learning Grid – Y9</a:t>
            </a:r>
          </a:p>
        </p:txBody>
      </p:sp>
      <p:graphicFrame>
        <p:nvGraphicFramePr>
          <p:cNvPr id="9" name="Table 9">
            <a:extLst>
              <a:ext uri="{FF2B5EF4-FFF2-40B4-BE49-F238E27FC236}">
                <a16:creationId xmlns:a16="http://schemas.microsoft.com/office/drawing/2014/main" id="{1AFC058F-9766-4A83-804D-304D61ED8331}"/>
              </a:ext>
            </a:extLst>
          </p:cNvPr>
          <p:cNvGraphicFramePr>
            <a:graphicFrameLocks noGrp="1"/>
          </p:cNvGraphicFramePr>
          <p:nvPr>
            <p:extLst>
              <p:ext uri="{D42A27DB-BD31-4B8C-83A1-F6EECF244321}">
                <p14:modId xmlns:p14="http://schemas.microsoft.com/office/powerpoint/2010/main" val="3874578417"/>
              </p:ext>
            </p:extLst>
          </p:nvPr>
        </p:nvGraphicFramePr>
        <p:xfrm>
          <a:off x="80999" y="328105"/>
          <a:ext cx="6696000" cy="8640000"/>
        </p:xfrm>
        <a:graphic>
          <a:graphicData uri="http://schemas.openxmlformats.org/drawingml/2006/table">
            <a:tbl>
              <a:tblPr firstRow="1" bandRow="1">
                <a:tableStyleId>{5C22544A-7EE6-4342-B048-85BDC9FD1C3A}</a:tableStyleId>
              </a:tblPr>
              <a:tblGrid>
                <a:gridCol w="2232000">
                  <a:extLst>
                    <a:ext uri="{9D8B030D-6E8A-4147-A177-3AD203B41FA5}">
                      <a16:colId xmlns:a16="http://schemas.microsoft.com/office/drawing/2014/main" val="968696729"/>
                    </a:ext>
                  </a:extLst>
                </a:gridCol>
                <a:gridCol w="2232000">
                  <a:extLst>
                    <a:ext uri="{9D8B030D-6E8A-4147-A177-3AD203B41FA5}">
                      <a16:colId xmlns:a16="http://schemas.microsoft.com/office/drawing/2014/main" val="3689869699"/>
                    </a:ext>
                  </a:extLst>
                </a:gridCol>
                <a:gridCol w="2232000">
                  <a:extLst>
                    <a:ext uri="{9D8B030D-6E8A-4147-A177-3AD203B41FA5}">
                      <a16:colId xmlns:a16="http://schemas.microsoft.com/office/drawing/2014/main" val="2874385226"/>
                    </a:ext>
                  </a:extLst>
                </a:gridCol>
              </a:tblGrid>
              <a:tr h="1404000">
                <a:tc gridSpan="3">
                  <a:txBody>
                    <a:bodyPr/>
                    <a:lstStyle/>
                    <a:p>
                      <a:pPr algn="ctr"/>
                      <a:r>
                        <a:rPr lang="en-GB" sz="1200" dirty="0">
                          <a:solidFill>
                            <a:schemeClr val="tx1"/>
                          </a:solidFill>
                          <a:latin typeface="Tw Cen MT" panose="020B0602020104020603" pitchFamily="34" charset="0"/>
                        </a:rPr>
                        <a:t>Click the image/picture in the boxes below to go to a task. The tasks are varied and cover topics that you have already studied in class. </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In each box below, there is a suggestion of how long the task(s) should take you. When you’ve finished, press the ‘home’ button on each slide to come back to this main grid.</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If you’re struggling on any task, this website should help: </a:t>
                      </a:r>
                      <a:r>
                        <a:rPr lang="en-GB" sz="1200" dirty="0">
                          <a:hlinkClick r:id="rId2"/>
                        </a:rPr>
                        <a:t>https://www.internetgeography.net/aqa-gcse-geography/</a:t>
                      </a: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2291692714"/>
                  </a:ext>
                </a:extLst>
              </a:tr>
              <a:tr h="1206000">
                <a:tc>
                  <a:txBody>
                    <a:bodyPr/>
                    <a:lstStyle/>
                    <a:p>
                      <a:pPr algn="ctr"/>
                      <a:r>
                        <a:rPr lang="en-GB" sz="1400" dirty="0">
                          <a:latin typeface="Tw Cen MT" panose="020B0602020104020603" pitchFamily="34" charset="0"/>
                        </a:rPr>
                        <a:t>TASK 1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GB" sz="1400" dirty="0">
                          <a:latin typeface="Tw Cen MT" panose="020B0602020104020603" pitchFamily="34" charset="0"/>
                        </a:rPr>
                        <a:t>TASK 2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a:txBody>
                    <a:bodyPr/>
                    <a:lstStyle/>
                    <a:p>
                      <a:pPr algn="ctr"/>
                      <a:r>
                        <a:rPr lang="en-GB" sz="1400" dirty="0">
                          <a:latin typeface="Tw Cen MT" panose="020B0602020104020603" pitchFamily="34" charset="0"/>
                        </a:rPr>
                        <a:t>TASK 3 – Coasts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874068259"/>
                  </a:ext>
                </a:extLst>
              </a:tr>
              <a:tr h="1206000">
                <a:tc>
                  <a:txBody>
                    <a:bodyPr/>
                    <a:lstStyle/>
                    <a:p>
                      <a:pPr algn="ctr"/>
                      <a:r>
                        <a:rPr lang="en-GB" sz="1400" dirty="0">
                          <a:latin typeface="Tw Cen MT" panose="020B0602020104020603" pitchFamily="34" charset="0"/>
                        </a:rPr>
                        <a:t>TASK 4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GB" sz="1400" dirty="0">
                          <a:latin typeface="Tw Cen MT" panose="020B0602020104020603" pitchFamily="34" charset="0"/>
                        </a:rPr>
                        <a:t>TASK 5 – Geography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400" dirty="0">
                          <a:latin typeface="Tw Cen MT" panose="020B0602020104020603" pitchFamily="34" charset="0"/>
                        </a:rPr>
                        <a:t>TASK 6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3444070858"/>
                  </a:ext>
                </a:extLst>
              </a:tr>
              <a:tr h="1206000">
                <a:tc>
                  <a:txBody>
                    <a:bodyPr/>
                    <a:lstStyle/>
                    <a:p>
                      <a:pPr algn="ctr"/>
                      <a:r>
                        <a:rPr lang="en-GB" sz="1400" dirty="0">
                          <a:latin typeface="Tw Cen MT" panose="020B0602020104020603" pitchFamily="34" charset="0"/>
                        </a:rPr>
                        <a:t>TASK 7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GB" sz="1400" dirty="0">
                          <a:latin typeface="Tw Cen MT" panose="020B0602020104020603" pitchFamily="34" charset="0"/>
                        </a:rPr>
                        <a:t>TASK 8 – Development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CFF1"/>
                    </a:solidFill>
                  </a:tcPr>
                </a:tc>
                <a:tc>
                  <a:txBody>
                    <a:bodyPr/>
                    <a:lstStyle/>
                    <a:p>
                      <a:pPr algn="ctr"/>
                      <a:r>
                        <a:rPr lang="en-GB" sz="1400" dirty="0">
                          <a:latin typeface="Tw Cen MT" panose="020B0602020104020603" pitchFamily="34" charset="0"/>
                        </a:rPr>
                        <a:t>TASK 9 – Development</a:t>
                      </a:r>
                    </a:p>
                    <a:p>
                      <a:pPr algn="ctr"/>
                      <a:r>
                        <a:rPr lang="en-GB" sz="1400" dirty="0">
                          <a:latin typeface="Tw Cen MT" panose="020B0602020104020603" pitchFamily="34" charset="0"/>
                        </a:rPr>
                        <a:t>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7EE"/>
                    </a:solidFill>
                  </a:tcPr>
                </a:tc>
                <a:extLst>
                  <a:ext uri="{0D108BD9-81ED-4DB2-BD59-A6C34878D82A}">
                    <a16:rowId xmlns:a16="http://schemas.microsoft.com/office/drawing/2014/main" val="3568564745"/>
                  </a:ext>
                </a:extLst>
              </a:tr>
              <a:tr h="1206000">
                <a:tc>
                  <a:txBody>
                    <a:bodyPr/>
                    <a:lstStyle/>
                    <a:p>
                      <a:pPr algn="ctr"/>
                      <a:r>
                        <a:rPr lang="en-GB" sz="1400" dirty="0">
                          <a:latin typeface="Tw Cen MT" panose="020B0602020104020603" pitchFamily="34" charset="0"/>
                        </a:rPr>
                        <a:t>TASK 10 – Urbanisation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GB" sz="1400" dirty="0">
                          <a:latin typeface="Tw Cen MT" panose="020B0602020104020603" pitchFamily="34" charset="0"/>
                        </a:rPr>
                        <a:t>TASK 11 – Coasts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CFF1"/>
                    </a:solidFill>
                  </a:tcPr>
                </a:tc>
                <a:tc>
                  <a:txBody>
                    <a:bodyPr/>
                    <a:lstStyle/>
                    <a:p>
                      <a:pPr algn="ctr"/>
                      <a:r>
                        <a:rPr lang="en-GB" sz="1400" dirty="0">
                          <a:latin typeface="Tw Cen MT" panose="020B0602020104020603" pitchFamily="34" charset="0"/>
                        </a:rPr>
                        <a:t> TASK 12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extLst>
                  <a:ext uri="{0D108BD9-81ED-4DB2-BD59-A6C34878D82A}">
                    <a16:rowId xmlns:a16="http://schemas.microsoft.com/office/drawing/2014/main" val="925201385"/>
                  </a:ext>
                </a:extLst>
              </a:tr>
              <a:tr h="1206000">
                <a:tc>
                  <a:txBody>
                    <a:bodyPr/>
                    <a:lstStyle/>
                    <a:p>
                      <a:pPr algn="ctr"/>
                      <a:r>
                        <a:rPr lang="en-GB" sz="1400" dirty="0">
                          <a:latin typeface="Tw Cen MT" panose="020B0602020104020603" pitchFamily="34" charset="0"/>
                        </a:rPr>
                        <a:t>TASK 13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GB" sz="1400" dirty="0">
                          <a:latin typeface="Tw Cen MT" panose="020B0602020104020603" pitchFamily="34" charset="0"/>
                        </a:rPr>
                        <a:t>TASK 14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a:txBody>
                    <a:bodyPr/>
                    <a:lstStyle/>
                    <a:p>
                      <a:pPr algn="ctr"/>
                      <a:r>
                        <a:rPr lang="en-GB" sz="1400" dirty="0">
                          <a:latin typeface="Tw Cen MT" panose="020B0602020104020603" pitchFamily="34" charset="0"/>
                        </a:rPr>
                        <a:t>TASK 15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2756510727"/>
                  </a:ext>
                </a:extLst>
              </a:tr>
              <a:tr h="1206000">
                <a:tc>
                  <a:txBody>
                    <a:bodyPr/>
                    <a:lstStyle/>
                    <a:p>
                      <a:pPr algn="ctr"/>
                      <a:r>
                        <a:rPr lang="en-GB" sz="1400" dirty="0">
                          <a:latin typeface="Tw Cen MT" panose="020B0602020104020603" pitchFamily="34" charset="0"/>
                        </a:rPr>
                        <a:t>TASK 16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a:txBody>
                    <a:bodyPr/>
                    <a:lstStyle/>
                    <a:p>
                      <a:pPr algn="ctr"/>
                      <a:r>
                        <a:rPr lang="en-GB" sz="1400" dirty="0">
                          <a:latin typeface="Tw Cen MT" panose="020B0602020104020603" pitchFamily="34" charset="0"/>
                        </a:rPr>
                        <a:t>TASK 17 – Geography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400" dirty="0">
                          <a:latin typeface="Tw Cen MT" panose="020B0602020104020603" pitchFamily="34" charset="0"/>
                        </a:rPr>
                        <a:t>TASK 18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extLst>
                  <a:ext uri="{0D108BD9-81ED-4DB2-BD59-A6C34878D82A}">
                    <a16:rowId xmlns:a16="http://schemas.microsoft.com/office/drawing/2014/main" val="4181328381"/>
                  </a:ext>
                </a:extLst>
              </a:tr>
            </a:tbl>
          </a:graphicData>
        </a:graphic>
      </p:graphicFrame>
      <p:pic>
        <p:nvPicPr>
          <p:cNvPr id="11" name="Picture 10" descr="A close up of a logo&#10;&#10;Description automatically generated">
            <a:hlinkClick r:id="rId3" action="ppaction://hlinksldjump"/>
            <a:extLst>
              <a:ext uri="{FF2B5EF4-FFF2-40B4-BE49-F238E27FC236}">
                <a16:creationId xmlns:a16="http://schemas.microsoft.com/office/drawing/2014/main" id="{8A4A7E62-215E-4226-87B0-8576C26A53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869" y="6921573"/>
            <a:ext cx="687399" cy="687399"/>
          </a:xfrm>
          <a:prstGeom prst="rect">
            <a:avLst/>
          </a:prstGeom>
        </p:spPr>
      </p:pic>
      <p:pic>
        <p:nvPicPr>
          <p:cNvPr id="13" name="Picture 12" descr="A close up of a logo&#10;&#10;Description automatically generated">
            <a:hlinkClick r:id="rId5" action="ppaction://hlinksldjump"/>
            <a:extLst>
              <a:ext uri="{FF2B5EF4-FFF2-40B4-BE49-F238E27FC236}">
                <a16:creationId xmlns:a16="http://schemas.microsoft.com/office/drawing/2014/main" id="{36E3A862-A515-452A-89DD-788039982D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7516" y="2068724"/>
            <a:ext cx="687399" cy="687399"/>
          </a:xfrm>
          <a:prstGeom prst="rect">
            <a:avLst/>
          </a:prstGeom>
        </p:spPr>
      </p:pic>
      <p:pic>
        <p:nvPicPr>
          <p:cNvPr id="14" name="Picture 13" descr="A close up of a logo&#10;&#10;Description automatically generated">
            <a:hlinkClick r:id="rId7" action="ppaction://hlinksldjump"/>
            <a:extLst>
              <a:ext uri="{FF2B5EF4-FFF2-40B4-BE49-F238E27FC236}">
                <a16:creationId xmlns:a16="http://schemas.microsoft.com/office/drawing/2014/main" id="{8F20B1A5-092C-4A75-8CE3-1B644FC5B6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31037" y="2068724"/>
            <a:ext cx="687399" cy="687399"/>
          </a:xfrm>
          <a:prstGeom prst="rect">
            <a:avLst/>
          </a:prstGeom>
        </p:spPr>
      </p:pic>
      <p:pic>
        <p:nvPicPr>
          <p:cNvPr id="15" name="Picture 14" descr="A close up of a logo&#10;&#10;Description automatically generated">
            <a:hlinkClick r:id="rId9" action="ppaction://hlinksldjump"/>
            <a:extLst>
              <a:ext uri="{FF2B5EF4-FFF2-40B4-BE49-F238E27FC236}">
                <a16:creationId xmlns:a16="http://schemas.microsoft.com/office/drawing/2014/main" id="{BF29F1DA-26A9-4371-868D-47F389A05E60}"/>
              </a:ext>
            </a:extLst>
          </p:cNvPr>
          <p:cNvPicPr>
            <a:picLocks noChangeAspect="1"/>
          </p:cNvPicPr>
          <p:nvPr/>
        </p:nvPicPr>
        <p:blipFill rotWithShape="1">
          <a:blip r:embed="rId10">
            <a:extLst>
              <a:ext uri="{28A0092B-C50C-407E-A947-70E740481C1C}">
                <a14:useLocalDpi xmlns:a14="http://schemas.microsoft.com/office/drawing/2010/main" val="0"/>
              </a:ext>
            </a:extLst>
          </a:blip>
          <a:srcRect b="27553"/>
          <a:stretch/>
        </p:blipFill>
        <p:spPr>
          <a:xfrm>
            <a:off x="2393850" y="4565878"/>
            <a:ext cx="921034" cy="667262"/>
          </a:xfrm>
          <a:prstGeom prst="rect">
            <a:avLst/>
          </a:prstGeom>
        </p:spPr>
      </p:pic>
      <p:pic>
        <p:nvPicPr>
          <p:cNvPr id="17" name="Picture 16" descr="A close up of a logo&#10;&#10;Description automatically generated">
            <a:hlinkClick r:id="rId11" action="ppaction://hlinksldjump"/>
            <a:extLst>
              <a:ext uri="{FF2B5EF4-FFF2-40B4-BE49-F238E27FC236}">
                <a16:creationId xmlns:a16="http://schemas.microsoft.com/office/drawing/2014/main" id="{F4EF4236-9DC3-4EF8-849D-B422C84881D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5782" y="6932439"/>
            <a:ext cx="687399" cy="687399"/>
          </a:xfrm>
          <a:prstGeom prst="rect">
            <a:avLst/>
          </a:prstGeom>
        </p:spPr>
      </p:pic>
      <p:pic>
        <p:nvPicPr>
          <p:cNvPr id="20" name="Picture 19" descr="A close up of a logo&#10;&#10;Description automatically generated">
            <a:hlinkClick r:id="rId13" action="ppaction://hlinksldjump"/>
            <a:extLst>
              <a:ext uri="{FF2B5EF4-FFF2-40B4-BE49-F238E27FC236}">
                <a16:creationId xmlns:a16="http://schemas.microsoft.com/office/drawing/2014/main" id="{404408E3-184A-412A-B064-7B34963AB4B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37828" y="8128496"/>
            <a:ext cx="687399" cy="687399"/>
          </a:xfrm>
          <a:prstGeom prst="rect">
            <a:avLst/>
          </a:prstGeom>
        </p:spPr>
      </p:pic>
      <p:pic>
        <p:nvPicPr>
          <p:cNvPr id="21" name="Picture 20" descr="A close up of a logo&#10;&#10;Description automatically generated">
            <a:hlinkClick r:id="rId14" action="ppaction://hlinksldjump"/>
            <a:extLst>
              <a:ext uri="{FF2B5EF4-FFF2-40B4-BE49-F238E27FC236}">
                <a16:creationId xmlns:a16="http://schemas.microsoft.com/office/drawing/2014/main" id="{3904E090-C522-4F07-9A34-A987205F779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5908" y="2138216"/>
            <a:ext cx="687399" cy="687399"/>
          </a:xfrm>
          <a:prstGeom prst="rect">
            <a:avLst/>
          </a:prstGeom>
        </p:spPr>
      </p:pic>
      <p:pic>
        <p:nvPicPr>
          <p:cNvPr id="26" name="Picture 25" descr="A close up of a logo&#10;&#10;Description automatically generated">
            <a:hlinkClick r:id="rId15" action="ppaction://hlinksldjump"/>
            <a:extLst>
              <a:ext uri="{FF2B5EF4-FFF2-40B4-BE49-F238E27FC236}">
                <a16:creationId xmlns:a16="http://schemas.microsoft.com/office/drawing/2014/main" id="{CA51284B-F41F-4DAC-8E13-DC697CECF97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5781" y="3298458"/>
            <a:ext cx="687399" cy="687399"/>
          </a:xfrm>
          <a:prstGeom prst="rect">
            <a:avLst/>
          </a:prstGeom>
        </p:spPr>
      </p:pic>
      <p:pic>
        <p:nvPicPr>
          <p:cNvPr id="28" name="Picture 27" descr="A close up of a logo&#10;&#10;Description automatically generated">
            <a:hlinkClick r:id="rId16" action="ppaction://hlinksldjump"/>
            <a:extLst>
              <a:ext uri="{FF2B5EF4-FFF2-40B4-BE49-F238E27FC236}">
                <a16:creationId xmlns:a16="http://schemas.microsoft.com/office/drawing/2014/main" id="{0CF9473C-DAC9-43E3-B9AA-4BDF07B087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7670" y="3320194"/>
            <a:ext cx="687399" cy="687399"/>
          </a:xfrm>
          <a:prstGeom prst="rect">
            <a:avLst/>
          </a:prstGeom>
        </p:spPr>
      </p:pic>
      <p:pic>
        <p:nvPicPr>
          <p:cNvPr id="29" name="Picture 28" descr="A close up of a logo&#10;&#10;Description automatically generated">
            <a:hlinkClick r:id="rId17" action="ppaction://hlinksldjump"/>
            <a:extLst>
              <a:ext uri="{FF2B5EF4-FFF2-40B4-BE49-F238E27FC236}">
                <a16:creationId xmlns:a16="http://schemas.microsoft.com/office/drawing/2014/main" id="{019A57B3-6B95-4BAD-93A2-49BA2D670B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908" y="4490428"/>
            <a:ext cx="687399" cy="687399"/>
          </a:xfrm>
          <a:prstGeom prst="rect">
            <a:avLst/>
          </a:prstGeom>
        </p:spPr>
      </p:pic>
      <p:sp>
        <p:nvSpPr>
          <p:cNvPr id="30" name="TextBox 29">
            <a:extLst>
              <a:ext uri="{FF2B5EF4-FFF2-40B4-BE49-F238E27FC236}">
                <a16:creationId xmlns:a16="http://schemas.microsoft.com/office/drawing/2014/main" id="{5103D16B-0A70-4F03-AB5C-3D83974999D4}"/>
              </a:ext>
            </a:extLst>
          </p:cNvPr>
          <p:cNvSpPr txBox="1"/>
          <p:nvPr/>
        </p:nvSpPr>
        <p:spPr>
          <a:xfrm>
            <a:off x="1118216" y="2172222"/>
            <a:ext cx="885179"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31" name="TextBox 30">
            <a:extLst>
              <a:ext uri="{FF2B5EF4-FFF2-40B4-BE49-F238E27FC236}">
                <a16:creationId xmlns:a16="http://schemas.microsoft.com/office/drawing/2014/main" id="{1CFD1485-A9E4-4652-8BDB-F655E96A4EB1}"/>
              </a:ext>
            </a:extLst>
          </p:cNvPr>
          <p:cNvSpPr txBox="1"/>
          <p:nvPr/>
        </p:nvSpPr>
        <p:spPr>
          <a:xfrm>
            <a:off x="3299052" y="2033722"/>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2" name="TextBox 31">
            <a:extLst>
              <a:ext uri="{FF2B5EF4-FFF2-40B4-BE49-F238E27FC236}">
                <a16:creationId xmlns:a16="http://schemas.microsoft.com/office/drawing/2014/main" id="{9D26D339-89BC-4034-9B94-601773AC47BD}"/>
              </a:ext>
            </a:extLst>
          </p:cNvPr>
          <p:cNvSpPr txBox="1"/>
          <p:nvPr/>
        </p:nvSpPr>
        <p:spPr>
          <a:xfrm>
            <a:off x="5543021" y="2172222"/>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34" name="TextBox 33">
            <a:extLst>
              <a:ext uri="{FF2B5EF4-FFF2-40B4-BE49-F238E27FC236}">
                <a16:creationId xmlns:a16="http://schemas.microsoft.com/office/drawing/2014/main" id="{5DF28B26-02D0-4205-93B5-638F0F629C05}"/>
              </a:ext>
            </a:extLst>
          </p:cNvPr>
          <p:cNvSpPr txBox="1"/>
          <p:nvPr/>
        </p:nvSpPr>
        <p:spPr>
          <a:xfrm>
            <a:off x="3345740" y="3226419"/>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5" name="TextBox 34">
            <a:extLst>
              <a:ext uri="{FF2B5EF4-FFF2-40B4-BE49-F238E27FC236}">
                <a16:creationId xmlns:a16="http://schemas.microsoft.com/office/drawing/2014/main" id="{47F9C6FD-6259-4CC6-83D5-9AE2E2ADE3B7}"/>
              </a:ext>
            </a:extLst>
          </p:cNvPr>
          <p:cNvSpPr txBox="1"/>
          <p:nvPr/>
        </p:nvSpPr>
        <p:spPr>
          <a:xfrm>
            <a:off x="5568618" y="3342888"/>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37" name="TextBox 36">
            <a:extLst>
              <a:ext uri="{FF2B5EF4-FFF2-40B4-BE49-F238E27FC236}">
                <a16:creationId xmlns:a16="http://schemas.microsoft.com/office/drawing/2014/main" id="{6E30767A-513C-4226-9B30-5FFD37B410D9}"/>
              </a:ext>
            </a:extLst>
          </p:cNvPr>
          <p:cNvSpPr txBox="1"/>
          <p:nvPr/>
        </p:nvSpPr>
        <p:spPr>
          <a:xfrm>
            <a:off x="3322696" y="4600306"/>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8" name="TextBox 37">
            <a:extLst>
              <a:ext uri="{FF2B5EF4-FFF2-40B4-BE49-F238E27FC236}">
                <a16:creationId xmlns:a16="http://schemas.microsoft.com/office/drawing/2014/main" id="{B5BFD3A1-0224-42D6-A582-D345C3FACDE8}"/>
              </a:ext>
            </a:extLst>
          </p:cNvPr>
          <p:cNvSpPr txBox="1"/>
          <p:nvPr/>
        </p:nvSpPr>
        <p:spPr>
          <a:xfrm>
            <a:off x="5586250" y="4648105"/>
            <a:ext cx="885179"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39" name="TextBox 38">
            <a:extLst>
              <a:ext uri="{FF2B5EF4-FFF2-40B4-BE49-F238E27FC236}">
                <a16:creationId xmlns:a16="http://schemas.microsoft.com/office/drawing/2014/main" id="{04A999B0-85B4-436D-95D2-10B63C283AAF}"/>
              </a:ext>
            </a:extLst>
          </p:cNvPr>
          <p:cNvSpPr txBox="1"/>
          <p:nvPr/>
        </p:nvSpPr>
        <p:spPr>
          <a:xfrm>
            <a:off x="1073556" y="5862545"/>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40" name="TextBox 39">
            <a:extLst>
              <a:ext uri="{FF2B5EF4-FFF2-40B4-BE49-F238E27FC236}">
                <a16:creationId xmlns:a16="http://schemas.microsoft.com/office/drawing/2014/main" id="{3259E7F5-A2B0-4A57-A6B2-4568141718EB}"/>
              </a:ext>
            </a:extLst>
          </p:cNvPr>
          <p:cNvSpPr txBox="1"/>
          <p:nvPr/>
        </p:nvSpPr>
        <p:spPr>
          <a:xfrm>
            <a:off x="3322695" y="5719622"/>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42" name="TextBox 41">
            <a:extLst>
              <a:ext uri="{FF2B5EF4-FFF2-40B4-BE49-F238E27FC236}">
                <a16:creationId xmlns:a16="http://schemas.microsoft.com/office/drawing/2014/main" id="{26D91615-C9D6-4AD6-8F0B-ED3C9937E0AD}"/>
              </a:ext>
            </a:extLst>
          </p:cNvPr>
          <p:cNvSpPr txBox="1"/>
          <p:nvPr/>
        </p:nvSpPr>
        <p:spPr>
          <a:xfrm>
            <a:off x="1067784" y="7040639"/>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44" name="TextBox 43">
            <a:extLst>
              <a:ext uri="{FF2B5EF4-FFF2-40B4-BE49-F238E27FC236}">
                <a16:creationId xmlns:a16="http://schemas.microsoft.com/office/drawing/2014/main" id="{DE3CCF34-D929-4A83-8F65-44ACE241B245}"/>
              </a:ext>
            </a:extLst>
          </p:cNvPr>
          <p:cNvSpPr txBox="1"/>
          <p:nvPr/>
        </p:nvSpPr>
        <p:spPr>
          <a:xfrm>
            <a:off x="5568617" y="7040639"/>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49" name="TextBox 48">
            <a:extLst>
              <a:ext uri="{FF2B5EF4-FFF2-40B4-BE49-F238E27FC236}">
                <a16:creationId xmlns:a16="http://schemas.microsoft.com/office/drawing/2014/main" id="{6D3CB765-514A-4F2B-8D75-BA014A6FE351}"/>
              </a:ext>
            </a:extLst>
          </p:cNvPr>
          <p:cNvSpPr txBox="1"/>
          <p:nvPr/>
        </p:nvSpPr>
        <p:spPr>
          <a:xfrm>
            <a:off x="5588496" y="5719621"/>
            <a:ext cx="821059" cy="646331"/>
          </a:xfrm>
          <a:prstGeom prst="rect">
            <a:avLst/>
          </a:prstGeom>
          <a:noFill/>
        </p:spPr>
        <p:txBody>
          <a:bodyPr wrap="none" rtlCol="0">
            <a:spAutoFit/>
          </a:bodyPr>
          <a:lstStyle/>
          <a:p>
            <a:pPr algn="ctr"/>
            <a:r>
              <a:rPr lang="en-GB" dirty="0">
                <a:latin typeface="Tw Cen MT" panose="020B0602020104020603" pitchFamily="34" charset="0"/>
              </a:rPr>
              <a:t>45mins</a:t>
            </a:r>
          </a:p>
          <a:p>
            <a:pPr algn="ctr"/>
            <a:r>
              <a:rPr lang="en-GB" dirty="0">
                <a:latin typeface="Tw Cen MT" panose="020B0602020104020603" pitchFamily="34" charset="0"/>
              </a:rPr>
              <a:t>x2</a:t>
            </a:r>
          </a:p>
        </p:txBody>
      </p:sp>
      <p:sp>
        <p:nvSpPr>
          <p:cNvPr id="50" name="TextBox 49">
            <a:extLst>
              <a:ext uri="{FF2B5EF4-FFF2-40B4-BE49-F238E27FC236}">
                <a16:creationId xmlns:a16="http://schemas.microsoft.com/office/drawing/2014/main" id="{CF38131B-F78D-4360-A913-43BE66E5AEC4}"/>
              </a:ext>
            </a:extLst>
          </p:cNvPr>
          <p:cNvSpPr txBox="1"/>
          <p:nvPr/>
        </p:nvSpPr>
        <p:spPr>
          <a:xfrm>
            <a:off x="1067784" y="3360254"/>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51" name="TextBox 50">
            <a:extLst>
              <a:ext uri="{FF2B5EF4-FFF2-40B4-BE49-F238E27FC236}">
                <a16:creationId xmlns:a16="http://schemas.microsoft.com/office/drawing/2014/main" id="{8DE552A0-C2D2-478C-9ACB-F8ADF111A942}"/>
              </a:ext>
            </a:extLst>
          </p:cNvPr>
          <p:cNvSpPr txBox="1"/>
          <p:nvPr/>
        </p:nvSpPr>
        <p:spPr>
          <a:xfrm>
            <a:off x="1118216" y="4574748"/>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pic>
        <p:nvPicPr>
          <p:cNvPr id="46" name="Picture 45" descr="A close up of a logo&#10;&#10;Description automatically generated">
            <a:hlinkClick r:id="rId18" action="ppaction://hlinksldjump"/>
            <a:extLst>
              <a:ext uri="{FF2B5EF4-FFF2-40B4-BE49-F238E27FC236}">
                <a16:creationId xmlns:a16="http://schemas.microsoft.com/office/drawing/2014/main" id="{B92F891E-C93E-4BBC-B625-7D33E56A331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521794" y="8148633"/>
            <a:ext cx="667262" cy="667262"/>
          </a:xfrm>
          <a:prstGeom prst="rect">
            <a:avLst/>
          </a:prstGeom>
        </p:spPr>
      </p:pic>
      <p:pic>
        <p:nvPicPr>
          <p:cNvPr id="52" name="Picture 51" descr="A close up of a logo&#10;&#10;Description automatically generated">
            <a:hlinkClick r:id="rId20" action="ppaction://hlinksldjump"/>
            <a:extLst>
              <a:ext uri="{FF2B5EF4-FFF2-40B4-BE49-F238E27FC236}">
                <a16:creationId xmlns:a16="http://schemas.microsoft.com/office/drawing/2014/main" id="{CFA6550B-3584-45CD-98CD-BA1E6D639328}"/>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521794" y="3308526"/>
            <a:ext cx="667262" cy="667262"/>
          </a:xfrm>
          <a:prstGeom prst="rect">
            <a:avLst/>
          </a:prstGeom>
        </p:spPr>
      </p:pic>
      <p:pic>
        <p:nvPicPr>
          <p:cNvPr id="53" name="Picture 52" descr="A close up of a logo&#10;&#10;Description automatically generated">
            <a:hlinkClick r:id="rId21" action="ppaction://hlinksldjump"/>
            <a:extLst>
              <a:ext uri="{FF2B5EF4-FFF2-40B4-BE49-F238E27FC236}">
                <a16:creationId xmlns:a16="http://schemas.microsoft.com/office/drawing/2014/main" id="{61876D12-8DDC-477B-998E-78E49C83ABD2}"/>
              </a:ext>
            </a:extLst>
          </p:cNvPr>
          <p:cNvPicPr>
            <a:picLocks noChangeAspect="1"/>
          </p:cNvPicPr>
          <p:nvPr/>
        </p:nvPicPr>
        <p:blipFill rotWithShape="1">
          <a:blip r:embed="rId10">
            <a:extLst>
              <a:ext uri="{28A0092B-C50C-407E-A947-70E740481C1C}">
                <a14:useLocalDpi xmlns:a14="http://schemas.microsoft.com/office/drawing/2010/main" val="0"/>
              </a:ext>
            </a:extLst>
          </a:blip>
          <a:srcRect b="27553"/>
          <a:stretch/>
        </p:blipFill>
        <p:spPr>
          <a:xfrm>
            <a:off x="2393398" y="5698691"/>
            <a:ext cx="921034" cy="667262"/>
          </a:xfrm>
          <a:prstGeom prst="rect">
            <a:avLst/>
          </a:prstGeom>
        </p:spPr>
      </p:pic>
      <p:pic>
        <p:nvPicPr>
          <p:cNvPr id="54" name="Picture 53" descr="A close up of a logo&#10;&#10;Description automatically generated">
            <a:hlinkClick r:id="rId22" action="ppaction://hlinksldjump"/>
            <a:extLst>
              <a:ext uri="{FF2B5EF4-FFF2-40B4-BE49-F238E27FC236}">
                <a16:creationId xmlns:a16="http://schemas.microsoft.com/office/drawing/2014/main" id="{DED19FD1-B109-46BE-8803-5E51A5D450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37828" y="5703512"/>
            <a:ext cx="687399" cy="687399"/>
          </a:xfrm>
          <a:prstGeom prst="rect">
            <a:avLst/>
          </a:prstGeom>
        </p:spPr>
      </p:pic>
      <p:pic>
        <p:nvPicPr>
          <p:cNvPr id="55" name="Picture 54" descr="A close up of a logo&#10;&#10;Description automatically generated">
            <a:hlinkClick r:id="rId23" action="ppaction://hlinksldjump"/>
            <a:extLst>
              <a:ext uri="{FF2B5EF4-FFF2-40B4-BE49-F238E27FC236}">
                <a16:creationId xmlns:a16="http://schemas.microsoft.com/office/drawing/2014/main" id="{AE008C1C-717D-4C65-98A8-D745518299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52447" y="6883126"/>
            <a:ext cx="687399" cy="687399"/>
          </a:xfrm>
          <a:prstGeom prst="rect">
            <a:avLst/>
          </a:prstGeom>
        </p:spPr>
      </p:pic>
      <p:pic>
        <p:nvPicPr>
          <p:cNvPr id="56" name="Picture 55" descr="A close up of a logo&#10;&#10;Description automatically generated">
            <a:hlinkClick r:id="rId24" action="ppaction://hlinksldjump"/>
            <a:extLst>
              <a:ext uri="{FF2B5EF4-FFF2-40B4-BE49-F238E27FC236}">
                <a16:creationId xmlns:a16="http://schemas.microsoft.com/office/drawing/2014/main" id="{85C166AB-C201-428B-A216-7CA7B32ECB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5691" y="8095493"/>
            <a:ext cx="687399" cy="687399"/>
          </a:xfrm>
          <a:prstGeom prst="rect">
            <a:avLst/>
          </a:prstGeom>
        </p:spPr>
      </p:pic>
      <p:pic>
        <p:nvPicPr>
          <p:cNvPr id="57" name="Picture 56" descr="A close up of a logo&#10;&#10;Description automatically generated">
            <a:hlinkClick r:id="rId25" action="ppaction://hlinksldjump"/>
            <a:extLst>
              <a:ext uri="{FF2B5EF4-FFF2-40B4-BE49-F238E27FC236}">
                <a16:creationId xmlns:a16="http://schemas.microsoft.com/office/drawing/2014/main" id="{E1465B87-8D39-479B-AB71-273D7981ED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7516" y="4600381"/>
            <a:ext cx="687399" cy="687399"/>
          </a:xfrm>
          <a:prstGeom prst="rect">
            <a:avLst/>
          </a:prstGeom>
        </p:spPr>
      </p:pic>
      <p:pic>
        <p:nvPicPr>
          <p:cNvPr id="58" name="Picture 57" descr="A close up of a logo&#10;&#10;Description automatically generated">
            <a:hlinkClick r:id="rId26" action="ppaction://hlinksldjump"/>
            <a:extLst>
              <a:ext uri="{FF2B5EF4-FFF2-40B4-BE49-F238E27FC236}">
                <a16:creationId xmlns:a16="http://schemas.microsoft.com/office/drawing/2014/main" id="{C71B47B5-E727-4192-A6E6-F3646515E1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603" y="5793278"/>
            <a:ext cx="687399" cy="687399"/>
          </a:xfrm>
          <a:prstGeom prst="rect">
            <a:avLst/>
          </a:prstGeom>
        </p:spPr>
      </p:pic>
      <p:sp>
        <p:nvSpPr>
          <p:cNvPr id="59" name="TextBox 58">
            <a:extLst>
              <a:ext uri="{FF2B5EF4-FFF2-40B4-BE49-F238E27FC236}">
                <a16:creationId xmlns:a16="http://schemas.microsoft.com/office/drawing/2014/main" id="{D3EFC19C-541B-439B-9278-035709D81797}"/>
              </a:ext>
            </a:extLst>
          </p:cNvPr>
          <p:cNvSpPr txBox="1"/>
          <p:nvPr/>
        </p:nvSpPr>
        <p:spPr>
          <a:xfrm>
            <a:off x="3372387" y="6912319"/>
            <a:ext cx="821059" cy="646331"/>
          </a:xfrm>
          <a:prstGeom prst="rect">
            <a:avLst/>
          </a:prstGeom>
          <a:noFill/>
        </p:spPr>
        <p:txBody>
          <a:bodyPr wrap="none" rtlCol="0">
            <a:spAutoFit/>
          </a:bodyPr>
          <a:lstStyle/>
          <a:p>
            <a:pPr algn="ctr"/>
            <a:r>
              <a:rPr lang="en-GB" dirty="0">
                <a:latin typeface="Tw Cen MT" panose="020B0602020104020603" pitchFamily="34" charset="0"/>
              </a:rPr>
              <a:t>45mins</a:t>
            </a:r>
          </a:p>
          <a:p>
            <a:pPr algn="ctr"/>
            <a:r>
              <a:rPr lang="en-GB" dirty="0">
                <a:latin typeface="Tw Cen MT" panose="020B0602020104020603" pitchFamily="34" charset="0"/>
              </a:rPr>
              <a:t>x3</a:t>
            </a:r>
          </a:p>
        </p:txBody>
      </p:sp>
      <p:sp>
        <p:nvSpPr>
          <p:cNvPr id="60" name="TextBox 59">
            <a:extLst>
              <a:ext uri="{FF2B5EF4-FFF2-40B4-BE49-F238E27FC236}">
                <a16:creationId xmlns:a16="http://schemas.microsoft.com/office/drawing/2014/main" id="{F19B570E-4028-4D1F-9966-7AE8FBBF7459}"/>
              </a:ext>
            </a:extLst>
          </p:cNvPr>
          <p:cNvSpPr txBox="1"/>
          <p:nvPr/>
        </p:nvSpPr>
        <p:spPr>
          <a:xfrm>
            <a:off x="5561856" y="8204488"/>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61" name="TextBox 60">
            <a:extLst>
              <a:ext uri="{FF2B5EF4-FFF2-40B4-BE49-F238E27FC236}">
                <a16:creationId xmlns:a16="http://schemas.microsoft.com/office/drawing/2014/main" id="{6B7D8945-01ED-46DD-A2B0-2A34540CD301}"/>
              </a:ext>
            </a:extLst>
          </p:cNvPr>
          <p:cNvSpPr txBox="1"/>
          <p:nvPr/>
        </p:nvSpPr>
        <p:spPr>
          <a:xfrm>
            <a:off x="3314432" y="8204488"/>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62" name="TextBox 61">
            <a:extLst>
              <a:ext uri="{FF2B5EF4-FFF2-40B4-BE49-F238E27FC236}">
                <a16:creationId xmlns:a16="http://schemas.microsoft.com/office/drawing/2014/main" id="{D9803B83-0A4B-4675-A33A-AB822EE77631}"/>
              </a:ext>
            </a:extLst>
          </p:cNvPr>
          <p:cNvSpPr txBox="1"/>
          <p:nvPr/>
        </p:nvSpPr>
        <p:spPr>
          <a:xfrm>
            <a:off x="1147894" y="8116026"/>
            <a:ext cx="821059" cy="646331"/>
          </a:xfrm>
          <a:prstGeom prst="rect">
            <a:avLst/>
          </a:prstGeom>
          <a:noFill/>
        </p:spPr>
        <p:txBody>
          <a:bodyPr wrap="none" rtlCol="0">
            <a:spAutoFit/>
          </a:bodyPr>
          <a:lstStyle/>
          <a:p>
            <a:pPr algn="ctr"/>
            <a:r>
              <a:rPr lang="en-GB" dirty="0">
                <a:latin typeface="Tw Cen MT" panose="020B0602020104020603" pitchFamily="34" charset="0"/>
              </a:rPr>
              <a:t>45mins</a:t>
            </a:r>
          </a:p>
          <a:p>
            <a:pPr algn="ctr"/>
            <a:r>
              <a:rPr lang="en-GB" dirty="0">
                <a:latin typeface="Tw Cen MT" panose="020B0602020104020603" pitchFamily="34" charset="0"/>
              </a:rPr>
              <a:t>x3</a:t>
            </a:r>
          </a:p>
        </p:txBody>
      </p:sp>
    </p:spTree>
    <p:extLst>
      <p:ext uri="{BB962C8B-B14F-4D97-AF65-F5344CB8AC3E}">
        <p14:creationId xmlns:p14="http://schemas.microsoft.com/office/powerpoint/2010/main" val="3301439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0477BFAE-7AB1-4202-8895-44E823AECA6B}"/>
              </a:ext>
            </a:extLst>
          </p:cNvPr>
          <p:cNvPicPr>
            <a:picLocks noChangeAspect="1"/>
          </p:cNvPicPr>
          <p:nvPr/>
        </p:nvPicPr>
        <p:blipFill>
          <a:blip r:embed="rId5"/>
          <a:stretch>
            <a:fillRect/>
          </a:stretch>
        </p:blipFill>
        <p:spPr>
          <a:xfrm>
            <a:off x="6176133" y="8452022"/>
            <a:ext cx="558299" cy="580769"/>
          </a:xfrm>
          <a:prstGeom prst="rect">
            <a:avLst/>
          </a:prstGeom>
        </p:spPr>
      </p:pic>
      <p:sp>
        <p:nvSpPr>
          <p:cNvPr id="6" name="Rectangle 5">
            <a:extLst>
              <a:ext uri="{FF2B5EF4-FFF2-40B4-BE49-F238E27FC236}">
                <a16:creationId xmlns:a16="http://schemas.microsoft.com/office/drawing/2014/main" id="{0BD3B436-2644-4FF3-BBA1-C064D5194EFC}"/>
              </a:ext>
            </a:extLst>
          </p:cNvPr>
          <p:cNvSpPr/>
          <p:nvPr/>
        </p:nvSpPr>
        <p:spPr>
          <a:xfrm>
            <a:off x="74139" y="74138"/>
            <a:ext cx="6660293" cy="2677656"/>
          </a:xfrm>
          <a:prstGeom prst="rect">
            <a:avLst/>
          </a:prstGeom>
          <a:ln>
            <a:solidFill>
              <a:schemeClr val="tx1"/>
            </a:solidFill>
          </a:ln>
        </p:spPr>
        <p:txBody>
          <a:bodyPr wrap="square">
            <a:spAutoFit/>
          </a:bodyPr>
          <a:lstStyle/>
          <a:p>
            <a:r>
              <a:rPr lang="en-GB" sz="1400" b="1" dirty="0">
                <a:latin typeface="Tw Cen MT" panose="020B0602020104020603" pitchFamily="34" charset="0"/>
              </a:rPr>
              <a:t>TASK 5 – Coasts Quizzes: </a:t>
            </a:r>
            <a:r>
              <a:rPr lang="en-GB" sz="1400" dirty="0">
                <a:latin typeface="Tw Cen MT" panose="020B0602020104020603" pitchFamily="34" charset="0"/>
              </a:rPr>
              <a:t>Click on the icons below. Each of them is a link to an online quiz about Coastal Landscapes. Complete the quizzes by:</a:t>
            </a:r>
          </a:p>
          <a:p>
            <a:endParaRPr lang="en-GB" sz="1400" b="1" dirty="0">
              <a:latin typeface="Tw Cen MT" panose="020B0602020104020603" pitchFamily="34" charset="0"/>
            </a:endParaRPr>
          </a:p>
          <a:p>
            <a:pPr marL="285750" indent="-285750">
              <a:buFontTx/>
              <a:buChar char="-"/>
            </a:pPr>
            <a:r>
              <a:rPr lang="en-GB" sz="1400" dirty="0">
                <a:latin typeface="Tw Cen MT" panose="020B0602020104020603" pitchFamily="34" charset="0"/>
              </a:rPr>
              <a:t>Answering the multi-choice questions</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 answer right, make a note of the question, and the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You need to hand in your notes of the questions and the correct answer, and a screenshot of you score of 10/10</a:t>
            </a:r>
          </a:p>
        </p:txBody>
      </p:sp>
      <p:pic>
        <p:nvPicPr>
          <p:cNvPr id="9" name="Picture 8" descr="A close up of a logo&#10;&#10;Description automatically generated">
            <a:extLst>
              <a:ext uri="{FF2B5EF4-FFF2-40B4-BE49-F238E27FC236}">
                <a16:creationId xmlns:a16="http://schemas.microsoft.com/office/drawing/2014/main" id="{47A84019-5333-4BAD-80B6-900950231C20}"/>
              </a:ext>
            </a:extLst>
          </p:cNvPr>
          <p:cNvPicPr>
            <a:picLocks noChangeAspect="1"/>
          </p:cNvPicPr>
          <p:nvPr/>
        </p:nvPicPr>
        <p:blipFill rotWithShape="1">
          <a:blip r:embed="rId6">
            <a:extLst>
              <a:ext uri="{28A0092B-C50C-407E-A947-70E740481C1C}">
                <a14:useLocalDpi xmlns:a14="http://schemas.microsoft.com/office/drawing/2010/main" val="0"/>
              </a:ext>
            </a:extLst>
          </a:blip>
          <a:srcRect b="19272"/>
          <a:stretch/>
        </p:blipFill>
        <p:spPr>
          <a:xfrm>
            <a:off x="1590637" y="2633736"/>
            <a:ext cx="3676725" cy="2968172"/>
          </a:xfrm>
          <a:prstGeom prst="rect">
            <a:avLst/>
          </a:prstGeom>
        </p:spPr>
      </p:pic>
      <p:sp>
        <p:nvSpPr>
          <p:cNvPr id="10" name="Rectangle 9">
            <a:extLst>
              <a:ext uri="{FF2B5EF4-FFF2-40B4-BE49-F238E27FC236}">
                <a16:creationId xmlns:a16="http://schemas.microsoft.com/office/drawing/2014/main" id="{1A297343-5D1F-4E15-93AC-1694A1407E90}"/>
              </a:ext>
            </a:extLst>
          </p:cNvPr>
          <p:cNvSpPr/>
          <p:nvPr/>
        </p:nvSpPr>
        <p:spPr>
          <a:xfrm>
            <a:off x="123568" y="5463567"/>
            <a:ext cx="6610864" cy="369332"/>
          </a:xfrm>
          <a:prstGeom prst="rect">
            <a:avLst/>
          </a:prstGeom>
        </p:spPr>
        <p:txBody>
          <a:bodyPr wrap="square">
            <a:spAutoFit/>
          </a:bodyPr>
          <a:lstStyle/>
          <a:p>
            <a:r>
              <a:rPr lang="en-GB" dirty="0">
                <a:latin typeface="Tw Cen MT" panose="020B0602020104020603" pitchFamily="34" charset="0"/>
              </a:rPr>
              <a:t>Click on the boxes below to go to the quizzes:</a:t>
            </a:r>
            <a:endParaRPr lang="en-GB" dirty="0">
              <a:hlinkClick r:id="rId7">
                <a:extLst>
                  <a:ext uri="{A12FA001-AC4F-418D-AE19-62706E023703}">
                    <ahyp:hlinkClr xmlns:ahyp="http://schemas.microsoft.com/office/drawing/2018/hyperlinkcolor" val="tx"/>
                  </a:ext>
                </a:extLst>
              </a:hlinkClick>
            </a:endParaRPr>
          </a:p>
        </p:txBody>
      </p:sp>
      <p:sp>
        <p:nvSpPr>
          <p:cNvPr id="11" name="Rectangle: Rounded Corners 10">
            <a:hlinkClick r:id="rId8"/>
            <a:extLst>
              <a:ext uri="{FF2B5EF4-FFF2-40B4-BE49-F238E27FC236}">
                <a16:creationId xmlns:a16="http://schemas.microsoft.com/office/drawing/2014/main" id="{39078B82-9A18-4963-9BA6-04664A0FFCD9}"/>
              </a:ext>
            </a:extLst>
          </p:cNvPr>
          <p:cNvSpPr/>
          <p:nvPr/>
        </p:nvSpPr>
        <p:spPr>
          <a:xfrm>
            <a:off x="194322"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Waves</a:t>
            </a:r>
          </a:p>
        </p:txBody>
      </p:sp>
      <p:sp>
        <p:nvSpPr>
          <p:cNvPr id="12" name="Rectangle: Rounded Corners 11">
            <a:hlinkClick r:id="rId9"/>
            <a:extLst>
              <a:ext uri="{FF2B5EF4-FFF2-40B4-BE49-F238E27FC236}">
                <a16:creationId xmlns:a16="http://schemas.microsoft.com/office/drawing/2014/main" id="{C99901D3-9BDC-4FF7-9151-4BCE2F11FE00}"/>
              </a:ext>
            </a:extLst>
          </p:cNvPr>
          <p:cNvSpPr/>
          <p:nvPr/>
        </p:nvSpPr>
        <p:spPr>
          <a:xfrm>
            <a:off x="1819235"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Weathering</a:t>
            </a:r>
          </a:p>
        </p:txBody>
      </p:sp>
      <p:sp>
        <p:nvSpPr>
          <p:cNvPr id="13" name="Rectangle: Rounded Corners 12">
            <a:hlinkClick r:id="rId10"/>
            <a:extLst>
              <a:ext uri="{FF2B5EF4-FFF2-40B4-BE49-F238E27FC236}">
                <a16:creationId xmlns:a16="http://schemas.microsoft.com/office/drawing/2014/main" id="{EDA33342-58D4-44BA-87B5-4BEBDDC8BB77}"/>
              </a:ext>
            </a:extLst>
          </p:cNvPr>
          <p:cNvSpPr/>
          <p:nvPr/>
        </p:nvSpPr>
        <p:spPr>
          <a:xfrm>
            <a:off x="194322"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Landforms of Erosion</a:t>
            </a:r>
          </a:p>
        </p:txBody>
      </p:sp>
      <p:sp>
        <p:nvSpPr>
          <p:cNvPr id="14" name="Rectangle: Rounded Corners 13">
            <a:hlinkClick r:id="rId11"/>
            <a:extLst>
              <a:ext uri="{FF2B5EF4-FFF2-40B4-BE49-F238E27FC236}">
                <a16:creationId xmlns:a16="http://schemas.microsoft.com/office/drawing/2014/main" id="{D2A56633-D659-44C8-80D1-77D9FE444EFF}"/>
              </a:ext>
            </a:extLst>
          </p:cNvPr>
          <p:cNvSpPr/>
          <p:nvPr/>
        </p:nvSpPr>
        <p:spPr>
          <a:xfrm>
            <a:off x="1819235"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Landforms of Deposition</a:t>
            </a:r>
          </a:p>
        </p:txBody>
      </p:sp>
      <p:sp>
        <p:nvSpPr>
          <p:cNvPr id="15" name="Rectangle: Rounded Corners 14">
            <a:hlinkClick r:id="rId12"/>
            <a:extLst>
              <a:ext uri="{FF2B5EF4-FFF2-40B4-BE49-F238E27FC236}">
                <a16:creationId xmlns:a16="http://schemas.microsoft.com/office/drawing/2014/main" id="{7C7A6E1D-1A32-4A3E-93A6-94EF14A51709}"/>
              </a:ext>
            </a:extLst>
          </p:cNvPr>
          <p:cNvSpPr/>
          <p:nvPr/>
        </p:nvSpPr>
        <p:spPr>
          <a:xfrm>
            <a:off x="3503143"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Mass Movement</a:t>
            </a:r>
          </a:p>
        </p:txBody>
      </p:sp>
      <p:sp>
        <p:nvSpPr>
          <p:cNvPr id="16" name="Rectangle: Rounded Corners 15">
            <a:hlinkClick r:id="rId13"/>
            <a:extLst>
              <a:ext uri="{FF2B5EF4-FFF2-40B4-BE49-F238E27FC236}">
                <a16:creationId xmlns:a16="http://schemas.microsoft.com/office/drawing/2014/main" id="{600D5258-976A-4FA4-AEA5-033B69325A55}"/>
              </a:ext>
            </a:extLst>
          </p:cNvPr>
          <p:cNvSpPr/>
          <p:nvPr/>
        </p:nvSpPr>
        <p:spPr>
          <a:xfrm>
            <a:off x="5128056"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Coastal Processes</a:t>
            </a:r>
          </a:p>
        </p:txBody>
      </p:sp>
      <p:sp>
        <p:nvSpPr>
          <p:cNvPr id="17" name="Rectangle: Rounded Corners 16">
            <a:hlinkClick r:id="rId14"/>
            <a:extLst>
              <a:ext uri="{FF2B5EF4-FFF2-40B4-BE49-F238E27FC236}">
                <a16:creationId xmlns:a16="http://schemas.microsoft.com/office/drawing/2014/main" id="{7C47FFDF-BB3A-46F7-94A1-B7840272FE5C}"/>
              </a:ext>
            </a:extLst>
          </p:cNvPr>
          <p:cNvSpPr/>
          <p:nvPr/>
        </p:nvSpPr>
        <p:spPr>
          <a:xfrm>
            <a:off x="3503143"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Coastal Management</a:t>
            </a:r>
          </a:p>
        </p:txBody>
      </p:sp>
      <p:sp>
        <p:nvSpPr>
          <p:cNvPr id="18" name="Rectangle: Rounded Corners 17">
            <a:hlinkClick r:id="rId15"/>
            <a:extLst>
              <a:ext uri="{FF2B5EF4-FFF2-40B4-BE49-F238E27FC236}">
                <a16:creationId xmlns:a16="http://schemas.microsoft.com/office/drawing/2014/main" id="{E56FA948-A2BD-4A72-8693-F97B0BC4E9DE}"/>
              </a:ext>
            </a:extLst>
          </p:cNvPr>
          <p:cNvSpPr/>
          <p:nvPr/>
        </p:nvSpPr>
        <p:spPr>
          <a:xfrm>
            <a:off x="5128056"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Coasts and OS Maps</a:t>
            </a:r>
          </a:p>
        </p:txBody>
      </p:sp>
    </p:spTree>
    <p:extLst>
      <p:ext uri="{BB962C8B-B14F-4D97-AF65-F5344CB8AC3E}">
        <p14:creationId xmlns:p14="http://schemas.microsoft.com/office/powerpoint/2010/main" val="1770705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0" name="Picture 9">
            <a:hlinkClick r:id="rId4" action="ppaction://hlinksldjump"/>
            <a:extLst>
              <a:ext uri="{FF2B5EF4-FFF2-40B4-BE49-F238E27FC236}">
                <a16:creationId xmlns:a16="http://schemas.microsoft.com/office/drawing/2014/main" id="{A3EF6246-C2EF-4E5E-B40E-35AC3BAE6771}"/>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1" name="Rectangle 10">
            <a:extLst>
              <a:ext uri="{FF2B5EF4-FFF2-40B4-BE49-F238E27FC236}">
                <a16:creationId xmlns:a16="http://schemas.microsoft.com/office/drawing/2014/main" id="{6DFF36CE-1B93-43F9-BDDC-C94DC2C3BB94}"/>
              </a:ext>
            </a:extLst>
          </p:cNvPr>
          <p:cNvSpPr/>
          <p:nvPr/>
        </p:nvSpPr>
        <p:spPr>
          <a:xfrm>
            <a:off x="74139" y="4233041"/>
            <a:ext cx="6858000" cy="2492990"/>
          </a:xfrm>
          <a:prstGeom prst="rect">
            <a:avLst/>
          </a:prstGeom>
        </p:spPr>
        <p:txBody>
          <a:bodyPr wrap="square">
            <a:spAutoFit/>
          </a:bodyPr>
          <a:lstStyle/>
          <a:p>
            <a:pPr defTabSz="914400" eaLnBrk="0" fontAlgn="base" hangingPunct="0">
              <a:spcBef>
                <a:spcPct val="0"/>
              </a:spcBef>
              <a:spcAft>
                <a:spcPct val="0"/>
              </a:spcAft>
            </a:pPr>
            <a:r>
              <a:rPr lang="en-GB" sz="1200" b="1" dirty="0">
                <a:latin typeface="Tw Cen MT" panose="020B0602020104020603" pitchFamily="34" charset="0"/>
              </a:rPr>
              <a:t>b) Using the table above. Compare the population changes in HIC and NEE/LIC cities (4)</a:t>
            </a: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r>
              <a:rPr lang="en-GB" sz="1200" b="1" dirty="0">
                <a:latin typeface="Tw Cen MT" panose="020B0602020104020603" pitchFamily="34" charset="0"/>
              </a:rPr>
              <a:t>c) Give two reasons why people in LICs are attracted to urban areas (2)</a:t>
            </a:r>
          </a:p>
        </p:txBody>
      </p:sp>
      <p:sp>
        <p:nvSpPr>
          <p:cNvPr id="12" name="Rectangle 11">
            <a:extLst>
              <a:ext uri="{FF2B5EF4-FFF2-40B4-BE49-F238E27FC236}">
                <a16:creationId xmlns:a16="http://schemas.microsoft.com/office/drawing/2014/main" id="{F461CB3B-1799-4C49-BD50-5179B4A06044}"/>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6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Write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13" name="Rectangle 12">
            <a:extLst>
              <a:ext uri="{FF2B5EF4-FFF2-40B4-BE49-F238E27FC236}">
                <a16:creationId xmlns:a16="http://schemas.microsoft.com/office/drawing/2014/main" id="{654CFAF5-8065-4A1A-8BFC-57372A9CD228}"/>
              </a:ext>
            </a:extLst>
          </p:cNvPr>
          <p:cNvSpPr/>
          <p:nvPr/>
        </p:nvSpPr>
        <p:spPr>
          <a:xfrm>
            <a:off x="43246" y="4572000"/>
            <a:ext cx="6660293" cy="165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4" name="Rectangle 13">
            <a:extLst>
              <a:ext uri="{FF2B5EF4-FFF2-40B4-BE49-F238E27FC236}">
                <a16:creationId xmlns:a16="http://schemas.microsoft.com/office/drawing/2014/main" id="{3C799D1F-87D8-4B4C-B06C-E74724FCD355}"/>
              </a:ext>
            </a:extLst>
          </p:cNvPr>
          <p:cNvSpPr/>
          <p:nvPr/>
        </p:nvSpPr>
        <p:spPr>
          <a:xfrm>
            <a:off x="74139" y="6732819"/>
            <a:ext cx="6660293" cy="72208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1 =</a:t>
            </a:r>
          </a:p>
        </p:txBody>
      </p:sp>
      <p:sp>
        <p:nvSpPr>
          <p:cNvPr id="15" name="Rectangle 14">
            <a:extLst>
              <a:ext uri="{FF2B5EF4-FFF2-40B4-BE49-F238E27FC236}">
                <a16:creationId xmlns:a16="http://schemas.microsoft.com/office/drawing/2014/main" id="{9180EA7F-2230-45A0-AC1A-DD47D965C0F5}"/>
              </a:ext>
            </a:extLst>
          </p:cNvPr>
          <p:cNvSpPr/>
          <p:nvPr/>
        </p:nvSpPr>
        <p:spPr>
          <a:xfrm>
            <a:off x="74139" y="1983315"/>
            <a:ext cx="2367693" cy="1446550"/>
          </a:xfrm>
          <a:prstGeom prst="rect">
            <a:avLst/>
          </a:prstGeom>
        </p:spPr>
        <p:txBody>
          <a:bodyPr wrap="square">
            <a:spAutoFit/>
          </a:bodyPr>
          <a:lstStyle/>
          <a:p>
            <a:pPr defTabSz="914400" eaLnBrk="0" fontAlgn="base" hangingPunct="0">
              <a:spcBef>
                <a:spcPct val="0"/>
              </a:spcBef>
              <a:spcAft>
                <a:spcPct val="0"/>
              </a:spcAft>
            </a:pPr>
            <a:r>
              <a:rPr lang="en-GB" sz="1100" b="1" dirty="0">
                <a:latin typeface="Tw Cen MT" panose="020B0602020104020603" pitchFamily="34" charset="0"/>
              </a:rPr>
              <a:t>Study the table. It shows the population (in millions) for a number of different cities in HIC and NEES/LICs</a:t>
            </a:r>
          </a:p>
          <a:p>
            <a:pPr defTabSz="914400" eaLnBrk="0" fontAlgn="base" hangingPunct="0">
              <a:spcBef>
                <a:spcPct val="0"/>
              </a:spcBef>
              <a:spcAft>
                <a:spcPct val="0"/>
              </a:spcAft>
            </a:pPr>
            <a:endParaRPr lang="en-GB" sz="1100" b="1" dirty="0">
              <a:latin typeface="Tw Cen MT" panose="020B0602020104020603" pitchFamily="34" charset="0"/>
            </a:endParaRPr>
          </a:p>
          <a:p>
            <a:pPr defTabSz="914400" eaLnBrk="0" fontAlgn="base" hangingPunct="0">
              <a:spcBef>
                <a:spcPct val="0"/>
              </a:spcBef>
              <a:spcAft>
                <a:spcPct val="0"/>
              </a:spcAft>
            </a:pPr>
            <a:r>
              <a:rPr lang="en-GB" sz="1100" b="1" dirty="0">
                <a:latin typeface="Tw Cen MT" panose="020B0602020104020603" pitchFamily="34" charset="0"/>
              </a:rPr>
              <a:t>a) Which of these cities had the biggest population  increase between 2000 and 2015 (1)</a:t>
            </a:r>
          </a:p>
        </p:txBody>
      </p:sp>
      <p:sp>
        <p:nvSpPr>
          <p:cNvPr id="16" name="Rectangle 15">
            <a:extLst>
              <a:ext uri="{FF2B5EF4-FFF2-40B4-BE49-F238E27FC236}">
                <a16:creationId xmlns:a16="http://schemas.microsoft.com/office/drawing/2014/main" id="{B2E79EE0-1241-42E5-8F4D-D0CD66D7327B}"/>
              </a:ext>
            </a:extLst>
          </p:cNvPr>
          <p:cNvSpPr/>
          <p:nvPr/>
        </p:nvSpPr>
        <p:spPr>
          <a:xfrm>
            <a:off x="74139" y="3450672"/>
            <a:ext cx="2367694" cy="5731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
        <p:nvSpPr>
          <p:cNvPr id="17" name="Rectangle 16">
            <a:extLst>
              <a:ext uri="{FF2B5EF4-FFF2-40B4-BE49-F238E27FC236}">
                <a16:creationId xmlns:a16="http://schemas.microsoft.com/office/drawing/2014/main" id="{A7ACBF23-D741-4150-9A05-D06DFC732ADB}"/>
              </a:ext>
            </a:extLst>
          </p:cNvPr>
          <p:cNvSpPr/>
          <p:nvPr/>
        </p:nvSpPr>
        <p:spPr>
          <a:xfrm>
            <a:off x="74138" y="7507125"/>
            <a:ext cx="6660293" cy="72208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2 =</a:t>
            </a:r>
          </a:p>
        </p:txBody>
      </p:sp>
      <p:pic>
        <p:nvPicPr>
          <p:cNvPr id="18" name="Picture 17">
            <a:extLst>
              <a:ext uri="{FF2B5EF4-FFF2-40B4-BE49-F238E27FC236}">
                <a16:creationId xmlns:a16="http://schemas.microsoft.com/office/drawing/2014/main" id="{05F62664-AC9A-49FB-B1ED-89BA92A4CBB7}"/>
              </a:ext>
            </a:extLst>
          </p:cNvPr>
          <p:cNvPicPr>
            <a:picLocks noChangeAspect="1"/>
          </p:cNvPicPr>
          <p:nvPr/>
        </p:nvPicPr>
        <p:blipFill>
          <a:blip r:embed="rId6"/>
          <a:stretch>
            <a:fillRect/>
          </a:stretch>
        </p:blipFill>
        <p:spPr>
          <a:xfrm>
            <a:off x="2488086" y="1395181"/>
            <a:ext cx="4295775" cy="2667000"/>
          </a:xfrm>
          <a:prstGeom prst="rect">
            <a:avLst/>
          </a:prstGeom>
        </p:spPr>
      </p:pic>
    </p:spTree>
    <p:extLst>
      <p:ext uri="{BB962C8B-B14F-4D97-AF65-F5344CB8AC3E}">
        <p14:creationId xmlns:p14="http://schemas.microsoft.com/office/powerpoint/2010/main" val="1015273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3" name="Picture 12">
            <a:hlinkClick r:id="rId4" action="ppaction://hlinksldjump"/>
            <a:extLst>
              <a:ext uri="{FF2B5EF4-FFF2-40B4-BE49-F238E27FC236}">
                <a16:creationId xmlns:a16="http://schemas.microsoft.com/office/drawing/2014/main" id="{E42F97A9-4E1B-4FC4-B585-2C8EAF202C10}"/>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4" name="Rectangle 13">
            <a:extLst>
              <a:ext uri="{FF2B5EF4-FFF2-40B4-BE49-F238E27FC236}">
                <a16:creationId xmlns:a16="http://schemas.microsoft.com/office/drawing/2014/main" id="{892BA0EA-5A01-4028-88EA-785B613B974B}"/>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7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Write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pic>
        <p:nvPicPr>
          <p:cNvPr id="15" name="Picture 14">
            <a:extLst>
              <a:ext uri="{FF2B5EF4-FFF2-40B4-BE49-F238E27FC236}">
                <a16:creationId xmlns:a16="http://schemas.microsoft.com/office/drawing/2014/main" id="{CE734E0B-A0FB-4D6F-9D20-61C2BF73A2AA}"/>
              </a:ext>
            </a:extLst>
          </p:cNvPr>
          <p:cNvPicPr>
            <a:picLocks noChangeAspect="1"/>
          </p:cNvPicPr>
          <p:nvPr/>
        </p:nvPicPr>
        <p:blipFill rotWithShape="1">
          <a:blip r:embed="rId6"/>
          <a:srcRect l="51544" t="8631" r="5393" b="8375"/>
          <a:stretch/>
        </p:blipFill>
        <p:spPr>
          <a:xfrm rot="16200000">
            <a:off x="661088" y="1149290"/>
            <a:ext cx="2953268" cy="4028307"/>
          </a:xfrm>
          <a:prstGeom prst="rect">
            <a:avLst/>
          </a:prstGeom>
        </p:spPr>
      </p:pic>
      <p:sp>
        <p:nvSpPr>
          <p:cNvPr id="16" name="Rectangle 15">
            <a:extLst>
              <a:ext uri="{FF2B5EF4-FFF2-40B4-BE49-F238E27FC236}">
                <a16:creationId xmlns:a16="http://schemas.microsoft.com/office/drawing/2014/main" id="{6C71FBF3-BAE4-4E21-BF75-F17BF1E50E16}"/>
              </a:ext>
            </a:extLst>
          </p:cNvPr>
          <p:cNvSpPr/>
          <p:nvPr/>
        </p:nvSpPr>
        <p:spPr>
          <a:xfrm>
            <a:off x="12357" y="1342139"/>
            <a:ext cx="6672649" cy="276999"/>
          </a:xfrm>
          <a:prstGeom prst="rect">
            <a:avLst/>
          </a:prstGeom>
        </p:spPr>
        <p:txBody>
          <a:bodyPr wrap="square">
            <a:spAutoFit/>
          </a:bodyPr>
          <a:lstStyle/>
          <a:p>
            <a:r>
              <a:rPr lang="en-GB" sz="1200" dirty="0">
                <a:latin typeface="Tw Cen MT" panose="020B0602020104020603" pitchFamily="34" charset="0"/>
              </a:rPr>
              <a:t>Study Figure 14,  photograph showing a coastal landscape in Pembrokeshire, South Wales</a:t>
            </a:r>
          </a:p>
        </p:txBody>
      </p:sp>
      <p:sp>
        <p:nvSpPr>
          <p:cNvPr id="17" name="Rectangle 16">
            <a:extLst>
              <a:ext uri="{FF2B5EF4-FFF2-40B4-BE49-F238E27FC236}">
                <a16:creationId xmlns:a16="http://schemas.microsoft.com/office/drawing/2014/main" id="{0A2271D5-2B22-4A5F-AC2F-4C66BEDD0247}"/>
              </a:ext>
            </a:extLst>
          </p:cNvPr>
          <p:cNvSpPr/>
          <p:nvPr/>
        </p:nvSpPr>
        <p:spPr>
          <a:xfrm>
            <a:off x="92675" y="4681959"/>
            <a:ext cx="6672649" cy="461665"/>
          </a:xfrm>
          <a:prstGeom prst="rect">
            <a:avLst/>
          </a:prstGeom>
        </p:spPr>
        <p:txBody>
          <a:bodyPr wrap="square">
            <a:spAutoFit/>
          </a:bodyPr>
          <a:lstStyle/>
          <a:p>
            <a:r>
              <a:rPr lang="en-GB" sz="1200" dirty="0">
                <a:latin typeface="Tw Cen MT" panose="020B0602020104020603" pitchFamily="34" charset="0"/>
              </a:rPr>
              <a:t>Explain how different coastal landforms are created by erosion. Use figure 14 and your own understanding (6)</a:t>
            </a:r>
          </a:p>
        </p:txBody>
      </p:sp>
      <p:sp>
        <p:nvSpPr>
          <p:cNvPr id="18" name="Rectangle 17">
            <a:extLst>
              <a:ext uri="{FF2B5EF4-FFF2-40B4-BE49-F238E27FC236}">
                <a16:creationId xmlns:a16="http://schemas.microsoft.com/office/drawing/2014/main" id="{F6B93471-4A72-4E37-969A-F6691E8F6443}"/>
              </a:ext>
            </a:extLst>
          </p:cNvPr>
          <p:cNvSpPr/>
          <p:nvPr/>
        </p:nvSpPr>
        <p:spPr>
          <a:xfrm>
            <a:off x="74139" y="5185505"/>
            <a:ext cx="6660293" cy="31553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9" name="Rectangle 18">
            <a:extLst>
              <a:ext uri="{FF2B5EF4-FFF2-40B4-BE49-F238E27FC236}">
                <a16:creationId xmlns:a16="http://schemas.microsoft.com/office/drawing/2014/main" id="{E71792C5-4D91-4E65-A11A-6E3275257CB6}"/>
              </a:ext>
            </a:extLst>
          </p:cNvPr>
          <p:cNvSpPr/>
          <p:nvPr/>
        </p:nvSpPr>
        <p:spPr>
          <a:xfrm>
            <a:off x="4151877" y="1685528"/>
            <a:ext cx="2582556" cy="295326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ysClr val="windowText" lastClr="000000"/>
                </a:solidFill>
              </a:rPr>
              <a:t>Planning Space:</a:t>
            </a:r>
          </a:p>
        </p:txBody>
      </p:sp>
    </p:spTree>
    <p:extLst>
      <p:ext uri="{BB962C8B-B14F-4D97-AF65-F5344CB8AC3E}">
        <p14:creationId xmlns:p14="http://schemas.microsoft.com/office/powerpoint/2010/main" val="1933189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AE58DA6C-C38C-4D23-BEE0-886C61715678}"/>
              </a:ext>
            </a:extLst>
          </p:cNvPr>
          <p:cNvPicPr>
            <a:picLocks noChangeAspect="1"/>
          </p:cNvPicPr>
          <p:nvPr/>
        </p:nvPicPr>
        <p:blipFill>
          <a:blip r:embed="rId5"/>
          <a:stretch>
            <a:fillRect/>
          </a:stretch>
        </p:blipFill>
        <p:spPr>
          <a:xfrm>
            <a:off x="6176133" y="8452022"/>
            <a:ext cx="558299" cy="580769"/>
          </a:xfrm>
          <a:prstGeom prst="rect">
            <a:avLst/>
          </a:prstGeom>
        </p:spPr>
      </p:pic>
      <p:sp>
        <p:nvSpPr>
          <p:cNvPr id="6" name="Rectangle 5">
            <a:extLst>
              <a:ext uri="{FF2B5EF4-FFF2-40B4-BE49-F238E27FC236}">
                <a16:creationId xmlns:a16="http://schemas.microsoft.com/office/drawing/2014/main" id="{E7257509-E5F0-4960-B94C-A6A83EC2B52B}"/>
              </a:ext>
            </a:extLst>
          </p:cNvPr>
          <p:cNvSpPr/>
          <p:nvPr/>
        </p:nvSpPr>
        <p:spPr>
          <a:xfrm>
            <a:off x="123568" y="141949"/>
            <a:ext cx="6592002" cy="830997"/>
          </a:xfrm>
          <a:prstGeom prst="rect">
            <a:avLst/>
          </a:prstGeom>
          <a:ln>
            <a:solidFill>
              <a:schemeClr val="tx1"/>
            </a:solidFill>
          </a:ln>
        </p:spPr>
        <p:txBody>
          <a:bodyPr wrap="square">
            <a:spAutoFit/>
          </a:bodyPr>
          <a:lstStyle/>
          <a:p>
            <a:r>
              <a:rPr lang="en-GB" sz="1200" b="1" dirty="0">
                <a:latin typeface="Tw Cen MT" panose="020B0602020104020603" pitchFamily="34" charset="0"/>
              </a:rPr>
              <a:t>TASK 8 – Changing Economic World Keywords – </a:t>
            </a:r>
            <a:r>
              <a:rPr lang="en-GB" sz="12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&amp; find out your stronger/weaker areas</a:t>
            </a:r>
            <a:endParaRPr lang="en-GB" sz="1200" b="1" dirty="0">
              <a:latin typeface="Tw Cen MT" panose="020B0602020104020603" pitchFamily="34" charset="0"/>
            </a:endParaRPr>
          </a:p>
        </p:txBody>
      </p:sp>
      <p:graphicFrame>
        <p:nvGraphicFramePr>
          <p:cNvPr id="7" name="Table 6">
            <a:extLst>
              <a:ext uri="{FF2B5EF4-FFF2-40B4-BE49-F238E27FC236}">
                <a16:creationId xmlns:a16="http://schemas.microsoft.com/office/drawing/2014/main" id="{0A816A02-AACD-4842-82D1-7854745AC416}"/>
              </a:ext>
            </a:extLst>
          </p:cNvPr>
          <p:cNvGraphicFramePr>
            <a:graphicFrameLocks noGrp="1"/>
          </p:cNvGraphicFramePr>
          <p:nvPr>
            <p:extLst>
              <p:ext uri="{D42A27DB-BD31-4B8C-83A1-F6EECF244321}">
                <p14:modId xmlns:p14="http://schemas.microsoft.com/office/powerpoint/2010/main" val="3243120229"/>
              </p:ext>
            </p:extLst>
          </p:nvPr>
        </p:nvGraphicFramePr>
        <p:xfrm>
          <a:off x="142430" y="1150326"/>
          <a:ext cx="6480792" cy="7153417"/>
        </p:xfrm>
        <a:graphic>
          <a:graphicData uri="http://schemas.openxmlformats.org/drawingml/2006/table">
            <a:tbl>
              <a:tblPr firstRow="1" bandRow="1">
                <a:tableStyleId>{00A15C55-8517-42AA-B614-E9B94910E393}</a:tableStyleId>
              </a:tblPr>
              <a:tblGrid>
                <a:gridCol w="1845700">
                  <a:extLst>
                    <a:ext uri="{9D8B030D-6E8A-4147-A177-3AD203B41FA5}">
                      <a16:colId xmlns:a16="http://schemas.microsoft.com/office/drawing/2014/main" val="2661366143"/>
                    </a:ext>
                  </a:extLst>
                </a:gridCol>
                <a:gridCol w="4635092">
                  <a:extLst>
                    <a:ext uri="{9D8B030D-6E8A-4147-A177-3AD203B41FA5}">
                      <a16:colId xmlns:a16="http://schemas.microsoft.com/office/drawing/2014/main" val="4275115596"/>
                    </a:ext>
                  </a:extLst>
                </a:gridCol>
              </a:tblGrid>
              <a:tr h="284084">
                <a:tc gridSpan="2">
                  <a:txBody>
                    <a:bodyPr/>
                    <a:lstStyle/>
                    <a:p>
                      <a:pPr algn="ctr"/>
                      <a:r>
                        <a:rPr lang="en-GB" sz="1000" dirty="0"/>
                        <a:t>CHANGING</a:t>
                      </a:r>
                      <a:r>
                        <a:rPr lang="en-GB" sz="1000" baseline="0" dirty="0"/>
                        <a:t> ECONOMIC WORLD</a:t>
                      </a:r>
                      <a:endParaRPr lang="en-GB" sz="1000" dirty="0"/>
                    </a:p>
                  </a:txBody>
                  <a:tcPr marL="74295" marR="74295" marT="37148" marB="37148"/>
                </a:tc>
                <a:tc hMerge="1">
                  <a:txBody>
                    <a:bodyPr/>
                    <a:lstStyle/>
                    <a:p>
                      <a:endParaRPr lang="en-GB" sz="1200" dirty="0"/>
                    </a:p>
                  </a:txBody>
                  <a:tcPr/>
                </a:tc>
                <a:extLst>
                  <a:ext uri="{0D108BD9-81ED-4DB2-BD59-A6C34878D82A}">
                    <a16:rowId xmlns:a16="http://schemas.microsoft.com/office/drawing/2014/main" val="3452446973"/>
                  </a:ext>
                </a:extLst>
              </a:tr>
              <a:tr h="336885">
                <a:tc>
                  <a:txBody>
                    <a:bodyPr/>
                    <a:lstStyle/>
                    <a:p>
                      <a:pPr algn="ctr"/>
                      <a:r>
                        <a:rPr lang="en-GB" sz="1400" b="1" dirty="0"/>
                        <a:t>TERM</a:t>
                      </a:r>
                    </a:p>
                  </a:txBody>
                  <a:tcPr marL="74295" marR="74295" marT="37148" marB="37148" anchor="ctr"/>
                </a:tc>
                <a:tc>
                  <a:txBody>
                    <a:bodyPr/>
                    <a:lstStyle/>
                    <a:p>
                      <a:pPr algn="ctr"/>
                      <a:r>
                        <a:rPr lang="en-GB" sz="1400" b="1" dirty="0"/>
                        <a:t>DEFINITION</a:t>
                      </a:r>
                    </a:p>
                  </a:txBody>
                  <a:tcPr marL="74295" marR="74295" marT="37148" marB="37148" anchor="ctr"/>
                </a:tc>
                <a:extLst>
                  <a:ext uri="{0D108BD9-81ED-4DB2-BD59-A6C34878D82A}">
                    <a16:rowId xmlns:a16="http://schemas.microsoft.com/office/drawing/2014/main" val="3475988949"/>
                  </a:ext>
                </a:extLst>
              </a:tr>
              <a:tr h="301189">
                <a:tc>
                  <a:txBody>
                    <a:bodyPr/>
                    <a:lstStyle/>
                    <a:p>
                      <a:pPr algn="ctr"/>
                      <a:r>
                        <a:rPr lang="en-GB" sz="1200" b="1" i="1" dirty="0"/>
                        <a:t>Development</a:t>
                      </a:r>
                    </a:p>
                  </a:txBody>
                  <a:tcPr marL="74295" marR="74295" marT="37148" marB="37148" anchor="ctr"/>
                </a:tc>
                <a:tc>
                  <a:txBody>
                    <a:bodyPr/>
                    <a:lstStyle/>
                    <a:p>
                      <a:pPr algn="ctr"/>
                      <a:r>
                        <a:rPr lang="en-GB" sz="1200" dirty="0"/>
                        <a:t>Measure</a:t>
                      </a:r>
                      <a:r>
                        <a:rPr lang="en-GB" sz="1200" baseline="0" dirty="0"/>
                        <a:t> of the quality of life.</a:t>
                      </a:r>
                      <a:endParaRPr lang="en-GB" sz="1200" dirty="0"/>
                    </a:p>
                  </a:txBody>
                  <a:tcPr marL="74295" marR="74295" marT="37148" marB="37148" anchor="ctr"/>
                </a:tc>
                <a:extLst>
                  <a:ext uri="{0D108BD9-81ED-4DB2-BD59-A6C34878D82A}">
                    <a16:rowId xmlns:a16="http://schemas.microsoft.com/office/drawing/2014/main" val="1564266278"/>
                  </a:ext>
                </a:extLst>
              </a:tr>
              <a:tr h="301189">
                <a:tc>
                  <a:txBody>
                    <a:bodyPr/>
                    <a:lstStyle/>
                    <a:p>
                      <a:pPr algn="ctr"/>
                      <a:r>
                        <a:rPr lang="en-GB" sz="1200" b="1" i="1" dirty="0"/>
                        <a:t>Development gap</a:t>
                      </a:r>
                    </a:p>
                  </a:txBody>
                  <a:tcPr marL="74295" marR="74295" marT="37148" marB="37148" anchor="ctr"/>
                </a:tc>
                <a:tc>
                  <a:txBody>
                    <a:bodyPr/>
                    <a:lstStyle/>
                    <a:p>
                      <a:pPr algn="ctr"/>
                      <a:r>
                        <a:rPr lang="en-GB" sz="1200" dirty="0"/>
                        <a:t>The difference in quality of life between different countries.</a:t>
                      </a:r>
                    </a:p>
                  </a:txBody>
                  <a:tcPr marL="74295" marR="74295" marT="37148" marB="37148" anchor="ctr"/>
                </a:tc>
                <a:extLst>
                  <a:ext uri="{0D108BD9-81ED-4DB2-BD59-A6C34878D82A}">
                    <a16:rowId xmlns:a16="http://schemas.microsoft.com/office/drawing/2014/main" val="3221197530"/>
                  </a:ext>
                </a:extLst>
              </a:tr>
              <a:tr h="729545">
                <a:tc>
                  <a:txBody>
                    <a:bodyPr/>
                    <a:lstStyle/>
                    <a:p>
                      <a:pPr algn="ctr"/>
                      <a:r>
                        <a:rPr lang="en-GB" sz="1200" b="1" i="1" dirty="0"/>
                        <a:t>Development</a:t>
                      </a:r>
                      <a:r>
                        <a:rPr lang="en-GB" sz="1200" b="1" i="1" baseline="0" dirty="0"/>
                        <a:t> indicators</a:t>
                      </a:r>
                      <a:endParaRPr lang="en-GB" sz="1200" b="1" i="1" dirty="0"/>
                    </a:p>
                  </a:txBody>
                  <a:tcPr marL="74295" marR="74295" marT="37148" marB="37148" anchor="ctr"/>
                </a:tc>
                <a:tc>
                  <a:txBody>
                    <a:bodyPr/>
                    <a:lstStyle/>
                    <a:p>
                      <a:pPr algn="ctr"/>
                      <a:r>
                        <a:rPr lang="en-GB" sz="1200" dirty="0"/>
                        <a:t>Factors that show us how good</a:t>
                      </a:r>
                      <a:r>
                        <a:rPr lang="en-GB" sz="1200" baseline="0" dirty="0"/>
                        <a:t> life is in a country. These can be economic e.g. GDP or GNI (these are often measured ‘per capita’), or they can be social e.g. Life expectancy. Literacy rates or</a:t>
                      </a:r>
                      <a:r>
                        <a:rPr lang="en-GB" sz="1000" baseline="0" dirty="0"/>
                        <a:t> </a:t>
                      </a:r>
                      <a:r>
                        <a:rPr lang="en-GB" sz="1200" baseline="0" dirty="0"/>
                        <a:t>birth rate etc.</a:t>
                      </a:r>
                      <a:endParaRPr lang="en-GB" sz="1200" dirty="0"/>
                    </a:p>
                  </a:txBody>
                  <a:tcPr marL="74295" marR="74295" marT="37148" marB="37148" anchor="ctr"/>
                </a:tc>
                <a:extLst>
                  <a:ext uri="{0D108BD9-81ED-4DB2-BD59-A6C34878D82A}">
                    <a16:rowId xmlns:a16="http://schemas.microsoft.com/office/drawing/2014/main" val="1597305700"/>
                  </a:ext>
                </a:extLst>
              </a:tr>
              <a:tr h="301189">
                <a:tc>
                  <a:txBody>
                    <a:bodyPr/>
                    <a:lstStyle/>
                    <a:p>
                      <a:pPr algn="ctr"/>
                      <a:r>
                        <a:rPr lang="en-GB" sz="1200" b="1" i="1" dirty="0"/>
                        <a:t>Quality of Life</a:t>
                      </a:r>
                    </a:p>
                  </a:txBody>
                  <a:tcPr marL="74295" marR="74295" marT="37148" marB="37148" anchor="ctr"/>
                </a:tc>
                <a:tc>
                  <a:txBody>
                    <a:bodyPr/>
                    <a:lstStyle/>
                    <a:p>
                      <a:pPr algn="ctr"/>
                      <a:r>
                        <a:rPr lang="en-GB" sz="1200" dirty="0"/>
                        <a:t>The standard of health ad happiness available to a person or community</a:t>
                      </a:r>
                    </a:p>
                  </a:txBody>
                  <a:tcPr marL="74295" marR="74295" marT="37148" marB="37148" anchor="ctr"/>
                </a:tc>
                <a:extLst>
                  <a:ext uri="{0D108BD9-81ED-4DB2-BD59-A6C34878D82A}">
                    <a16:rowId xmlns:a16="http://schemas.microsoft.com/office/drawing/2014/main" val="783196764"/>
                  </a:ext>
                </a:extLst>
              </a:tr>
              <a:tr h="515367">
                <a:tc>
                  <a:txBody>
                    <a:bodyPr/>
                    <a:lstStyle/>
                    <a:p>
                      <a:pPr algn="ctr"/>
                      <a:r>
                        <a:rPr lang="en-GB" sz="1200" b="1" i="1" dirty="0"/>
                        <a:t>Population</a:t>
                      </a:r>
                      <a:r>
                        <a:rPr lang="en-GB" sz="1200" b="1" i="1" baseline="0" dirty="0"/>
                        <a:t> structure</a:t>
                      </a:r>
                      <a:endParaRPr lang="en-GB" sz="1200" b="1" i="1" dirty="0"/>
                    </a:p>
                  </a:txBody>
                  <a:tcPr marL="74295" marR="74295" marT="37148" marB="37148" anchor="ctr"/>
                </a:tc>
                <a:tc>
                  <a:txBody>
                    <a:bodyPr/>
                    <a:lstStyle/>
                    <a:p>
                      <a:pPr algn="ctr"/>
                      <a:r>
                        <a:rPr lang="en-GB" sz="1200" dirty="0"/>
                        <a:t>The</a:t>
                      </a:r>
                      <a:r>
                        <a:rPr lang="en-GB" sz="1200" baseline="0" dirty="0"/>
                        <a:t> amount of people of certain ages in a population. Shown as a population pyramid.</a:t>
                      </a:r>
                      <a:endParaRPr lang="en-GB" sz="1200" dirty="0"/>
                    </a:p>
                  </a:txBody>
                  <a:tcPr marL="74295" marR="74295" marT="37148" marB="37148" anchor="ctr"/>
                </a:tc>
                <a:extLst>
                  <a:ext uri="{0D108BD9-81ED-4DB2-BD59-A6C34878D82A}">
                    <a16:rowId xmlns:a16="http://schemas.microsoft.com/office/drawing/2014/main" val="966487575"/>
                  </a:ext>
                </a:extLst>
              </a:tr>
              <a:tr h="515367">
                <a:tc>
                  <a:txBody>
                    <a:bodyPr/>
                    <a:lstStyle/>
                    <a:p>
                      <a:pPr algn="ctr"/>
                      <a:r>
                        <a:rPr lang="en-GB" sz="1200" b="1" i="1" dirty="0"/>
                        <a:t>Employment structure</a:t>
                      </a:r>
                    </a:p>
                  </a:txBody>
                  <a:tcPr marL="74295" marR="74295" marT="37148" marB="37148" anchor="ctr"/>
                </a:tc>
                <a:tc>
                  <a:txBody>
                    <a:bodyPr/>
                    <a:lstStyle/>
                    <a:p>
                      <a:pPr algn="ctr"/>
                      <a:r>
                        <a:rPr lang="en-GB" sz="1200" dirty="0"/>
                        <a:t>The % of people who work in different sectors of the economy e.g. primary etc. This differs depending on the level of development</a:t>
                      </a:r>
                    </a:p>
                  </a:txBody>
                  <a:tcPr marL="74295" marR="74295" marT="37148" marB="37148" anchor="ctr"/>
                </a:tc>
                <a:extLst>
                  <a:ext uri="{0D108BD9-81ED-4DB2-BD59-A6C34878D82A}">
                    <a16:rowId xmlns:a16="http://schemas.microsoft.com/office/drawing/2014/main" val="1944856274"/>
                  </a:ext>
                </a:extLst>
              </a:tr>
              <a:tr h="515367">
                <a:tc>
                  <a:txBody>
                    <a:bodyPr/>
                    <a:lstStyle/>
                    <a:p>
                      <a:pPr algn="ctr"/>
                      <a:r>
                        <a:rPr lang="en-GB" sz="1200" b="1" i="1" dirty="0"/>
                        <a:t>Primary Sector</a:t>
                      </a:r>
                    </a:p>
                  </a:txBody>
                  <a:tcPr marL="74295" marR="74295" marT="37148" marB="37148" anchor="ctr"/>
                </a:tc>
                <a:tc>
                  <a:txBody>
                    <a:bodyPr/>
                    <a:lstStyle/>
                    <a:p>
                      <a:pPr algn="ctr"/>
                      <a:r>
                        <a:rPr lang="en-GB" sz="1200" dirty="0"/>
                        <a:t>Industry that involves the collection of raw materials from the land or sea e.g. farming, fishing, mining</a:t>
                      </a:r>
                    </a:p>
                  </a:txBody>
                  <a:tcPr marL="74295" marR="74295" marT="37148" marB="37148" anchor="ctr"/>
                </a:tc>
                <a:extLst>
                  <a:ext uri="{0D108BD9-81ED-4DB2-BD59-A6C34878D82A}">
                    <a16:rowId xmlns:a16="http://schemas.microsoft.com/office/drawing/2014/main" val="3056420623"/>
                  </a:ext>
                </a:extLst>
              </a:tr>
              <a:tr h="515367">
                <a:tc>
                  <a:txBody>
                    <a:bodyPr/>
                    <a:lstStyle/>
                    <a:p>
                      <a:pPr algn="ctr"/>
                      <a:r>
                        <a:rPr lang="en-GB" sz="1200" b="1" i="1" dirty="0"/>
                        <a:t>Secondary sector</a:t>
                      </a:r>
                    </a:p>
                  </a:txBody>
                  <a:tcPr marL="74295" marR="74295" marT="37148" marB="37148" anchor="ctr"/>
                </a:tc>
                <a:tc>
                  <a:txBody>
                    <a:bodyPr/>
                    <a:lstStyle/>
                    <a:p>
                      <a:pPr algn="ctr"/>
                      <a:r>
                        <a:rPr lang="en-GB" sz="1200" dirty="0"/>
                        <a:t>Industry that involves manufacturing e.g. food or clothes production. This is often done in factories</a:t>
                      </a:r>
                    </a:p>
                  </a:txBody>
                  <a:tcPr marL="74295" marR="74295" marT="37148" marB="37148" anchor="ctr"/>
                </a:tc>
                <a:extLst>
                  <a:ext uri="{0D108BD9-81ED-4DB2-BD59-A6C34878D82A}">
                    <a16:rowId xmlns:a16="http://schemas.microsoft.com/office/drawing/2014/main" val="2560390298"/>
                  </a:ext>
                </a:extLst>
              </a:tr>
              <a:tr h="301189">
                <a:tc>
                  <a:txBody>
                    <a:bodyPr/>
                    <a:lstStyle/>
                    <a:p>
                      <a:pPr algn="ctr"/>
                      <a:r>
                        <a:rPr lang="en-GB" sz="1200" b="1" i="1" dirty="0"/>
                        <a:t>Tertiary</a:t>
                      </a:r>
                      <a:r>
                        <a:rPr lang="en-GB" sz="1200" b="1" i="1" baseline="0" dirty="0"/>
                        <a:t> sector</a:t>
                      </a:r>
                      <a:endParaRPr lang="en-GB" sz="1200" b="1" i="1" dirty="0"/>
                    </a:p>
                  </a:txBody>
                  <a:tcPr marL="74295" marR="74295" marT="37148" marB="37148" anchor="ctr"/>
                </a:tc>
                <a:tc>
                  <a:txBody>
                    <a:bodyPr/>
                    <a:lstStyle/>
                    <a:p>
                      <a:pPr algn="ctr"/>
                      <a:r>
                        <a:rPr lang="en-GB" sz="1200" dirty="0"/>
                        <a:t>Service</a:t>
                      </a:r>
                      <a:r>
                        <a:rPr lang="en-GB" sz="1200" baseline="0" dirty="0"/>
                        <a:t> industry. EG. Teachers, retail etc.</a:t>
                      </a:r>
                      <a:endParaRPr lang="en-GB" sz="1200" dirty="0"/>
                    </a:p>
                  </a:txBody>
                  <a:tcPr marL="74295" marR="74295" marT="37148" marB="37148" anchor="ctr"/>
                </a:tc>
                <a:extLst>
                  <a:ext uri="{0D108BD9-81ED-4DB2-BD59-A6C34878D82A}">
                    <a16:rowId xmlns:a16="http://schemas.microsoft.com/office/drawing/2014/main" val="3825837227"/>
                  </a:ext>
                </a:extLst>
              </a:tr>
              <a:tr h="301189">
                <a:tc>
                  <a:txBody>
                    <a:bodyPr/>
                    <a:lstStyle/>
                    <a:p>
                      <a:pPr algn="ctr"/>
                      <a:r>
                        <a:rPr lang="en-GB" sz="1200" b="1" i="1" dirty="0"/>
                        <a:t>Quaternary sector</a:t>
                      </a:r>
                    </a:p>
                  </a:txBody>
                  <a:tcPr marL="74295" marR="74295" marT="37148" marB="37148" anchor="ctr"/>
                </a:tc>
                <a:tc>
                  <a:txBody>
                    <a:bodyPr/>
                    <a:lstStyle/>
                    <a:p>
                      <a:pPr algn="ctr"/>
                      <a:r>
                        <a:rPr lang="en-GB" sz="1200" dirty="0"/>
                        <a:t>Jobs</a:t>
                      </a:r>
                      <a:r>
                        <a:rPr lang="en-GB" sz="1200" baseline="0" dirty="0"/>
                        <a:t> in science, research and technology.</a:t>
                      </a:r>
                      <a:endParaRPr lang="en-GB" sz="1200" dirty="0"/>
                    </a:p>
                  </a:txBody>
                  <a:tcPr marL="74295" marR="74295" marT="37148" marB="37148" anchor="ctr"/>
                </a:tc>
                <a:extLst>
                  <a:ext uri="{0D108BD9-81ED-4DB2-BD59-A6C34878D82A}">
                    <a16:rowId xmlns:a16="http://schemas.microsoft.com/office/drawing/2014/main" val="2708431365"/>
                  </a:ext>
                </a:extLst>
              </a:tr>
              <a:tr h="301189">
                <a:tc>
                  <a:txBody>
                    <a:bodyPr/>
                    <a:lstStyle/>
                    <a:p>
                      <a:pPr algn="ctr"/>
                      <a:r>
                        <a:rPr lang="en-GB" sz="1200" b="1" i="1" dirty="0"/>
                        <a:t>Infrastructure</a:t>
                      </a:r>
                    </a:p>
                  </a:txBody>
                  <a:tcPr marL="74295" marR="74295" marT="37148" marB="37148" anchor="ctr"/>
                </a:tc>
                <a:tc>
                  <a:txBody>
                    <a:bodyPr/>
                    <a:lstStyle/>
                    <a:p>
                      <a:pPr algn="ctr"/>
                      <a:r>
                        <a:rPr lang="en-GB" sz="1200" dirty="0"/>
                        <a:t>Transport</a:t>
                      </a:r>
                      <a:r>
                        <a:rPr lang="en-GB" sz="1200" baseline="0" dirty="0"/>
                        <a:t> links – road / rail / air / ports</a:t>
                      </a:r>
                      <a:endParaRPr lang="en-GB" sz="1200" dirty="0"/>
                    </a:p>
                  </a:txBody>
                  <a:tcPr marL="74295" marR="74295" marT="37148" marB="37148" anchor="ctr"/>
                </a:tc>
                <a:extLst>
                  <a:ext uri="{0D108BD9-81ED-4DB2-BD59-A6C34878D82A}">
                    <a16:rowId xmlns:a16="http://schemas.microsoft.com/office/drawing/2014/main" val="3051391081"/>
                  </a:ext>
                </a:extLst>
              </a:tr>
              <a:tr h="515367">
                <a:tc>
                  <a:txBody>
                    <a:bodyPr/>
                    <a:lstStyle/>
                    <a:p>
                      <a:pPr algn="ctr"/>
                      <a:r>
                        <a:rPr lang="en-GB" sz="1200" b="1" i="1" dirty="0"/>
                        <a:t>TNC</a:t>
                      </a:r>
                    </a:p>
                  </a:txBody>
                  <a:tcPr marL="74295" marR="74295" marT="37148" marB="37148" anchor="ctr"/>
                </a:tc>
                <a:tc>
                  <a:txBody>
                    <a:bodyPr/>
                    <a:lstStyle/>
                    <a:p>
                      <a:pPr algn="ctr"/>
                      <a:r>
                        <a:rPr lang="en-GB" sz="1200" dirty="0"/>
                        <a:t>Trans-national corporation. Big companies that operate in more than one country EG.</a:t>
                      </a:r>
                      <a:r>
                        <a:rPr lang="en-GB" sz="1200" baseline="0" dirty="0"/>
                        <a:t> Shell</a:t>
                      </a:r>
                      <a:endParaRPr lang="en-GB" sz="1200" dirty="0"/>
                    </a:p>
                  </a:txBody>
                  <a:tcPr marL="74295" marR="74295" marT="37148" marB="37148" anchor="ctr"/>
                </a:tc>
                <a:extLst>
                  <a:ext uri="{0D108BD9-81ED-4DB2-BD59-A6C34878D82A}">
                    <a16:rowId xmlns:a16="http://schemas.microsoft.com/office/drawing/2014/main" val="536798300"/>
                  </a:ext>
                </a:extLst>
              </a:tr>
              <a:tr h="301189">
                <a:tc>
                  <a:txBody>
                    <a:bodyPr/>
                    <a:lstStyle/>
                    <a:p>
                      <a:pPr algn="ctr"/>
                      <a:r>
                        <a:rPr lang="en-GB" sz="1200" b="1" i="1" dirty="0"/>
                        <a:t>Intermediate technology</a:t>
                      </a:r>
                    </a:p>
                  </a:txBody>
                  <a:tcPr marL="74295" marR="74295" marT="37148" marB="37148" anchor="ctr"/>
                </a:tc>
                <a:tc>
                  <a:txBody>
                    <a:bodyPr/>
                    <a:lstStyle/>
                    <a:p>
                      <a:pPr algn="ctr"/>
                      <a:r>
                        <a:rPr lang="en-GB" sz="1200" dirty="0"/>
                        <a:t>Appropriate</a:t>
                      </a:r>
                      <a:r>
                        <a:rPr lang="en-GB" sz="1200" baseline="0" dirty="0"/>
                        <a:t> technology – equipment that is cheap and easy to use.</a:t>
                      </a:r>
                      <a:endParaRPr lang="en-GB" sz="1200" dirty="0"/>
                    </a:p>
                  </a:txBody>
                  <a:tcPr marL="74295" marR="74295" marT="37148" marB="37148" anchor="ctr"/>
                </a:tc>
                <a:extLst>
                  <a:ext uri="{0D108BD9-81ED-4DB2-BD59-A6C34878D82A}">
                    <a16:rowId xmlns:a16="http://schemas.microsoft.com/office/drawing/2014/main" val="752199173"/>
                  </a:ext>
                </a:extLst>
              </a:tr>
              <a:tr h="301189">
                <a:tc>
                  <a:txBody>
                    <a:bodyPr/>
                    <a:lstStyle/>
                    <a:p>
                      <a:pPr algn="ctr"/>
                      <a:r>
                        <a:rPr lang="en-GB" sz="1200" b="1" i="1" dirty="0"/>
                        <a:t>Fair trade</a:t>
                      </a:r>
                    </a:p>
                  </a:txBody>
                  <a:tcPr marL="74295" marR="74295" marT="37148" marB="37148" anchor="ctr"/>
                </a:tc>
                <a:tc>
                  <a:txBody>
                    <a:bodyPr/>
                    <a:lstStyle/>
                    <a:p>
                      <a:pPr algn="ctr"/>
                      <a:r>
                        <a:rPr lang="en-GB" sz="1200" dirty="0"/>
                        <a:t>When farmers receive a fair price for</a:t>
                      </a:r>
                      <a:r>
                        <a:rPr lang="en-GB" sz="1200" baseline="0" dirty="0"/>
                        <a:t> crops.</a:t>
                      </a:r>
                      <a:endParaRPr lang="en-GB" sz="1200" dirty="0"/>
                    </a:p>
                  </a:txBody>
                  <a:tcPr marL="74295" marR="74295" marT="37148" marB="37148" anchor="ctr"/>
                </a:tc>
                <a:extLst>
                  <a:ext uri="{0D108BD9-81ED-4DB2-BD59-A6C34878D82A}">
                    <a16:rowId xmlns:a16="http://schemas.microsoft.com/office/drawing/2014/main" val="2350835976"/>
                  </a:ext>
                </a:extLst>
              </a:tr>
              <a:tr h="301189">
                <a:tc>
                  <a:txBody>
                    <a:bodyPr/>
                    <a:lstStyle/>
                    <a:p>
                      <a:pPr algn="ctr"/>
                      <a:r>
                        <a:rPr lang="en-GB" sz="1200" b="1" i="1" dirty="0"/>
                        <a:t>Aid</a:t>
                      </a:r>
                    </a:p>
                  </a:txBody>
                  <a:tcPr marL="74295" marR="74295" marT="37148" marB="37148" anchor="ctr"/>
                </a:tc>
                <a:tc>
                  <a:txBody>
                    <a:bodyPr/>
                    <a:lstStyle/>
                    <a:p>
                      <a:pPr algn="ctr"/>
                      <a:r>
                        <a:rPr lang="en-GB" sz="1200" dirty="0"/>
                        <a:t>When one country sends</a:t>
                      </a:r>
                      <a:r>
                        <a:rPr lang="en-GB" sz="1200" baseline="0" dirty="0"/>
                        <a:t> money or supplies to another. </a:t>
                      </a:r>
                      <a:endParaRPr lang="en-GB" sz="1200" dirty="0"/>
                    </a:p>
                  </a:txBody>
                  <a:tcPr marL="74295" marR="74295" marT="37148" marB="37148" anchor="ctr"/>
                </a:tc>
                <a:extLst>
                  <a:ext uri="{0D108BD9-81ED-4DB2-BD59-A6C34878D82A}">
                    <a16:rowId xmlns:a16="http://schemas.microsoft.com/office/drawing/2014/main" val="3299069236"/>
                  </a:ext>
                </a:extLst>
              </a:tr>
              <a:tr h="515367">
                <a:tc>
                  <a:txBody>
                    <a:bodyPr/>
                    <a:lstStyle/>
                    <a:p>
                      <a:pPr algn="ctr"/>
                      <a:r>
                        <a:rPr lang="en-GB" sz="1200" b="1" i="1" dirty="0"/>
                        <a:t>Debt Relief</a:t>
                      </a:r>
                    </a:p>
                  </a:txBody>
                  <a:tcPr marL="74295" marR="74295" marT="37148" marB="37148" anchor="ctr"/>
                </a:tc>
                <a:tc>
                  <a:txBody>
                    <a:bodyPr/>
                    <a:lstStyle/>
                    <a:p>
                      <a:pPr algn="ctr"/>
                      <a:r>
                        <a:rPr lang="en-GB" sz="1200" dirty="0"/>
                        <a:t>Where agreements are reached to reduce, delay or cancel the debts that LICs owe to other countries</a:t>
                      </a:r>
                    </a:p>
                  </a:txBody>
                  <a:tcPr marL="74295" marR="74295" marT="37148" marB="37148" anchor="ctr"/>
                </a:tc>
                <a:extLst>
                  <a:ext uri="{0D108BD9-81ED-4DB2-BD59-A6C34878D82A}">
                    <a16:rowId xmlns:a16="http://schemas.microsoft.com/office/drawing/2014/main" val="2412080999"/>
                  </a:ext>
                </a:extLst>
              </a:tr>
            </a:tbl>
          </a:graphicData>
        </a:graphic>
      </p:graphicFrame>
      <p:pic>
        <p:nvPicPr>
          <p:cNvPr id="9" name="Picture 8" descr="https://static.thenounproject.com/png/8174-200.png">
            <a:extLst>
              <a:ext uri="{FF2B5EF4-FFF2-40B4-BE49-F238E27FC236}">
                <a16:creationId xmlns:a16="http://schemas.microsoft.com/office/drawing/2014/main" id="{AD986ECA-75BA-4AAC-991B-0BB6DD40CF8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31352" y="1895255"/>
            <a:ext cx="503080" cy="5030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2" descr="https://static.thenounproject.com/png/1801113-200.png">
            <a:extLst>
              <a:ext uri="{FF2B5EF4-FFF2-40B4-BE49-F238E27FC236}">
                <a16:creationId xmlns:a16="http://schemas.microsoft.com/office/drawing/2014/main" id="{7CB2AFF2-4DF5-4B8E-AE49-018E76ACA8B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3568" y="6316610"/>
            <a:ext cx="649326" cy="64932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6" descr="https://static.thenounproject.com/png/1608155-200.png">
            <a:extLst>
              <a:ext uri="{FF2B5EF4-FFF2-40B4-BE49-F238E27FC236}">
                <a16:creationId xmlns:a16="http://schemas.microsoft.com/office/drawing/2014/main" id="{86773951-46FD-4721-B24C-B77EF9550C1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568" y="3290056"/>
            <a:ext cx="328802" cy="32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69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6653432"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9" name="Title 4">
            <a:extLst>
              <a:ext uri="{FF2B5EF4-FFF2-40B4-BE49-F238E27FC236}">
                <a16:creationId xmlns:a16="http://schemas.microsoft.com/office/drawing/2014/main" id="{6B748409-E04F-4DBD-920A-D837A4A9C554}"/>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sp>
        <p:nvSpPr>
          <p:cNvPr id="10" name="TextBox 9">
            <a:extLst>
              <a:ext uri="{FF2B5EF4-FFF2-40B4-BE49-F238E27FC236}">
                <a16:creationId xmlns:a16="http://schemas.microsoft.com/office/drawing/2014/main" id="{2D8378F1-AB3A-4BCF-8CC7-98BAE8FC12DE}"/>
              </a:ext>
            </a:extLst>
          </p:cNvPr>
          <p:cNvSpPr txBox="1"/>
          <p:nvPr/>
        </p:nvSpPr>
        <p:spPr>
          <a:xfrm>
            <a:off x="123568" y="918246"/>
            <a:ext cx="2582562" cy="1384995"/>
          </a:xfrm>
          <a:prstGeom prst="rect">
            <a:avLst/>
          </a:prstGeom>
          <a:noFill/>
        </p:spPr>
        <p:txBody>
          <a:bodyPr wrap="square" rtlCol="0">
            <a:spAutoFit/>
          </a:bodyPr>
          <a:lstStyle/>
          <a:p>
            <a:pPr defTabSz="844083"/>
            <a:r>
              <a:rPr lang="en-GB" sz="1200" b="1" dirty="0">
                <a:solidFill>
                  <a:prstClr val="black"/>
                </a:solidFill>
                <a:latin typeface="Calibri" panose="020F0502020204030204"/>
              </a:rPr>
              <a:t>Demographic Transition Model (DTM) and Development</a:t>
            </a:r>
          </a:p>
          <a:p>
            <a:pPr defTabSz="844083"/>
            <a:endParaRPr lang="en-GB" sz="1200" b="1" dirty="0">
              <a:solidFill>
                <a:prstClr val="black"/>
              </a:solidFill>
              <a:latin typeface="Calibri" panose="020F0502020204030204"/>
            </a:endParaRPr>
          </a:p>
          <a:p>
            <a:pPr defTabSz="844083"/>
            <a:r>
              <a:rPr lang="en-GB" sz="1200" dirty="0">
                <a:solidFill>
                  <a:prstClr val="black"/>
                </a:solidFill>
                <a:latin typeface="Calibri" panose="020F0502020204030204"/>
              </a:rPr>
              <a:t>Using the model, and the table below to help, fill in the gaps to explain what each stage of the DTM tells us about the development of a country</a:t>
            </a:r>
          </a:p>
        </p:txBody>
      </p:sp>
      <p:pic>
        <p:nvPicPr>
          <p:cNvPr id="11" name="Picture 10">
            <a:extLst>
              <a:ext uri="{FF2B5EF4-FFF2-40B4-BE49-F238E27FC236}">
                <a16:creationId xmlns:a16="http://schemas.microsoft.com/office/drawing/2014/main" id="{F0E5F1D0-871B-49BA-9476-87CCDE8CAF2A}"/>
              </a:ext>
            </a:extLst>
          </p:cNvPr>
          <p:cNvPicPr>
            <a:picLocks noChangeAspect="1"/>
          </p:cNvPicPr>
          <p:nvPr/>
        </p:nvPicPr>
        <p:blipFill>
          <a:blip r:embed="rId4"/>
          <a:stretch>
            <a:fillRect/>
          </a:stretch>
        </p:blipFill>
        <p:spPr>
          <a:xfrm>
            <a:off x="2706131" y="797694"/>
            <a:ext cx="3993574" cy="1751408"/>
          </a:xfrm>
          <a:prstGeom prst="rect">
            <a:avLst/>
          </a:prstGeom>
        </p:spPr>
      </p:pic>
      <p:graphicFrame>
        <p:nvGraphicFramePr>
          <p:cNvPr id="12" name="Table 11">
            <a:extLst>
              <a:ext uri="{FF2B5EF4-FFF2-40B4-BE49-F238E27FC236}">
                <a16:creationId xmlns:a16="http://schemas.microsoft.com/office/drawing/2014/main" id="{383C7609-358B-4836-91D0-A6D8A37F093B}"/>
              </a:ext>
            </a:extLst>
          </p:cNvPr>
          <p:cNvGraphicFramePr>
            <a:graphicFrameLocks noGrp="1"/>
          </p:cNvGraphicFramePr>
          <p:nvPr>
            <p:extLst>
              <p:ext uri="{D42A27DB-BD31-4B8C-83A1-F6EECF244321}">
                <p14:modId xmlns:p14="http://schemas.microsoft.com/office/powerpoint/2010/main" val="2839411369"/>
              </p:ext>
            </p:extLst>
          </p:nvPr>
        </p:nvGraphicFramePr>
        <p:xfrm>
          <a:off x="81000" y="2573706"/>
          <a:ext cx="6696000" cy="1382150"/>
        </p:xfrm>
        <a:graphic>
          <a:graphicData uri="http://schemas.openxmlformats.org/drawingml/2006/table">
            <a:tbl>
              <a:tblPr firstRow="1" bandRow="1">
                <a:tableStyleId>{5C22544A-7EE6-4342-B048-85BDC9FD1C3A}</a:tableStyleId>
              </a:tblPr>
              <a:tblGrid>
                <a:gridCol w="756000">
                  <a:extLst>
                    <a:ext uri="{9D8B030D-6E8A-4147-A177-3AD203B41FA5}">
                      <a16:colId xmlns:a16="http://schemas.microsoft.com/office/drawing/2014/main" val="20000"/>
                    </a:ext>
                  </a:extLst>
                </a:gridCol>
                <a:gridCol w="1188000">
                  <a:extLst>
                    <a:ext uri="{9D8B030D-6E8A-4147-A177-3AD203B41FA5}">
                      <a16:colId xmlns:a16="http://schemas.microsoft.com/office/drawing/2014/main" val="20001"/>
                    </a:ext>
                  </a:extLst>
                </a:gridCol>
                <a:gridCol w="1188000">
                  <a:extLst>
                    <a:ext uri="{9D8B030D-6E8A-4147-A177-3AD203B41FA5}">
                      <a16:colId xmlns:a16="http://schemas.microsoft.com/office/drawing/2014/main" val="20002"/>
                    </a:ext>
                  </a:extLst>
                </a:gridCol>
                <a:gridCol w="1188000">
                  <a:extLst>
                    <a:ext uri="{9D8B030D-6E8A-4147-A177-3AD203B41FA5}">
                      <a16:colId xmlns:a16="http://schemas.microsoft.com/office/drawing/2014/main" val="20003"/>
                    </a:ext>
                  </a:extLst>
                </a:gridCol>
                <a:gridCol w="1188000">
                  <a:extLst>
                    <a:ext uri="{9D8B030D-6E8A-4147-A177-3AD203B41FA5}">
                      <a16:colId xmlns:a16="http://schemas.microsoft.com/office/drawing/2014/main" val="20004"/>
                    </a:ext>
                  </a:extLst>
                </a:gridCol>
                <a:gridCol w="1188000">
                  <a:extLst>
                    <a:ext uri="{9D8B030D-6E8A-4147-A177-3AD203B41FA5}">
                      <a16:colId xmlns:a16="http://schemas.microsoft.com/office/drawing/2014/main" val="20005"/>
                    </a:ext>
                  </a:extLst>
                </a:gridCol>
              </a:tblGrid>
              <a:tr h="0">
                <a:tc>
                  <a:txBody>
                    <a:bodyPr/>
                    <a:lstStyle/>
                    <a:p>
                      <a:pPr algn="ctr"/>
                      <a:endParaRPr lang="en-GB" sz="900" b="1"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1</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2</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a:t>
                      </a:r>
                      <a:r>
                        <a:rPr lang="en-GB" sz="900" b="1" baseline="0" dirty="0">
                          <a:solidFill>
                            <a:schemeClr val="tx1"/>
                          </a:solidFill>
                          <a:latin typeface="+mj-lt"/>
                        </a:rPr>
                        <a:t> 3</a:t>
                      </a:r>
                      <a:endParaRPr lang="en-GB" sz="900" b="1"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4</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5</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r>
                        <a:rPr lang="en-GB" sz="900" b="1" dirty="0">
                          <a:solidFill>
                            <a:schemeClr val="tx1"/>
                          </a:solidFill>
                          <a:latin typeface="+mj-lt"/>
                        </a:rPr>
                        <a:t>Birth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Falls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algn="ctr"/>
                      <a:r>
                        <a:rPr lang="en-GB" sz="900" b="1" dirty="0">
                          <a:solidFill>
                            <a:schemeClr val="tx1"/>
                          </a:solidFill>
                          <a:latin typeface="+mj-lt"/>
                        </a:rPr>
                        <a:t>Death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Falls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 but higher than birth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pPr algn="ctr"/>
                      <a:r>
                        <a:rPr lang="en-GB" sz="900" b="1" dirty="0">
                          <a:solidFill>
                            <a:schemeClr val="tx1"/>
                          </a:solidFill>
                          <a:latin typeface="+mj-lt"/>
                        </a:rPr>
                        <a:t>Population Change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Stable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Rapid Growth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Slower Growth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Small</a:t>
                      </a:r>
                      <a:r>
                        <a:rPr lang="en-GB" sz="900" b="0" baseline="0" dirty="0">
                          <a:solidFill>
                            <a:schemeClr val="tx1"/>
                          </a:solidFill>
                          <a:latin typeface="+mj-lt"/>
                        </a:rPr>
                        <a:t> growth</a:t>
                      </a:r>
                      <a:endParaRPr lang="en-GB" sz="900" b="0"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Slow decrease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pPr algn="ctr"/>
                      <a:r>
                        <a:rPr lang="en-GB" sz="900" b="1" dirty="0">
                          <a:solidFill>
                            <a:schemeClr val="tx1"/>
                          </a:solidFill>
                          <a:latin typeface="+mj-lt"/>
                        </a:rPr>
                        <a:t>Places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Amazon Tribes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LICs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NEE’s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HICs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Most developed HICs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13" name="Table 12">
            <a:extLst>
              <a:ext uri="{FF2B5EF4-FFF2-40B4-BE49-F238E27FC236}">
                <a16:creationId xmlns:a16="http://schemas.microsoft.com/office/drawing/2014/main" id="{9DDCF876-DE63-4778-8FFC-F49C8E79390B}"/>
              </a:ext>
            </a:extLst>
          </p:cNvPr>
          <p:cNvGraphicFramePr>
            <a:graphicFrameLocks noGrp="1"/>
          </p:cNvGraphicFramePr>
          <p:nvPr>
            <p:extLst>
              <p:ext uri="{D42A27DB-BD31-4B8C-83A1-F6EECF244321}">
                <p14:modId xmlns:p14="http://schemas.microsoft.com/office/powerpoint/2010/main" val="1013410000"/>
              </p:ext>
            </p:extLst>
          </p:nvPr>
        </p:nvGraphicFramePr>
        <p:xfrm>
          <a:off x="81000" y="4029888"/>
          <a:ext cx="6696000" cy="4360984"/>
        </p:xfrm>
        <a:graphic>
          <a:graphicData uri="http://schemas.openxmlformats.org/drawingml/2006/table">
            <a:tbl>
              <a:tblPr firstRow="1" bandRow="1">
                <a:tableStyleId>{5C22544A-7EE6-4342-B048-85BDC9FD1C3A}</a:tableStyleId>
              </a:tblPr>
              <a:tblGrid>
                <a:gridCol w="6696000">
                  <a:extLst>
                    <a:ext uri="{9D8B030D-6E8A-4147-A177-3AD203B41FA5}">
                      <a16:colId xmlns:a16="http://schemas.microsoft.com/office/drawing/2014/main" val="20000"/>
                    </a:ext>
                  </a:extLst>
                </a:gridCol>
              </a:tblGrid>
              <a:tr h="0">
                <a:tc>
                  <a:txBody>
                    <a:bodyPr/>
                    <a:lstStyle/>
                    <a:p>
                      <a:pPr algn="l"/>
                      <a:r>
                        <a:rPr lang="en-GB" sz="1100" b="1" u="sng" dirty="0">
                          <a:solidFill>
                            <a:schemeClr val="tx1"/>
                          </a:solidFill>
                          <a:latin typeface="+mj-lt"/>
                        </a:rPr>
                        <a:t>Stage 1</a:t>
                      </a:r>
                    </a:p>
                    <a:p>
                      <a:pPr marL="171450" indent="-171450" algn="l">
                        <a:buFont typeface="Arial" panose="020B0604020202020204" pitchFamily="34" charset="0"/>
                        <a:buChar char="•"/>
                      </a:pPr>
                      <a:r>
                        <a:rPr lang="en-GB" sz="1100" b="0" u="none" dirty="0">
                          <a:solidFill>
                            <a:schemeClr val="tx1"/>
                          </a:solidFill>
                          <a:latin typeface="+mj-lt"/>
                        </a:rPr>
                        <a:t>This </a:t>
                      </a:r>
                      <a:r>
                        <a:rPr lang="en-GB" sz="1100" b="0" u="none" baseline="0" dirty="0">
                          <a:solidFill>
                            <a:schemeClr val="tx1"/>
                          </a:solidFill>
                          <a:latin typeface="+mj-lt"/>
                        </a:rPr>
                        <a:t>the least developed. The b_____ r____ is high because there’s no c____________. People also have lots of children because poor h__________ means that many children die.</a:t>
                      </a:r>
                    </a:p>
                    <a:p>
                      <a:pPr marL="171450" indent="-171450" algn="l">
                        <a:buFont typeface="Arial" panose="020B0604020202020204" pitchFamily="34" charset="0"/>
                        <a:buChar char="•"/>
                      </a:pPr>
                      <a:r>
                        <a:rPr lang="en-GB" sz="1100" b="0" u="none" baseline="0" dirty="0">
                          <a:solidFill>
                            <a:schemeClr val="tx1"/>
                          </a:solidFill>
                          <a:latin typeface="+mj-lt"/>
                        </a:rPr>
                        <a:t>D______ r____ is high due to poor healthcare and limited access to f____ and w______. </a:t>
                      </a:r>
                    </a:p>
                    <a:p>
                      <a:pPr marL="171450" indent="-171450" algn="l">
                        <a:buFont typeface="Arial" panose="020B0604020202020204" pitchFamily="34" charset="0"/>
                        <a:buChar char="•"/>
                      </a:pPr>
                      <a:r>
                        <a:rPr lang="en-GB" sz="1100" b="0" u="none" baseline="0" dirty="0">
                          <a:solidFill>
                            <a:schemeClr val="tx1"/>
                          </a:solidFill>
                          <a:latin typeface="+mj-lt"/>
                        </a:rPr>
                        <a:t>L____ e__________ and i______ are both very low.</a:t>
                      </a:r>
                      <a:endParaRPr lang="en-GB" sz="1100" b="0" u="none"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0">
                <a:tc>
                  <a:txBody>
                    <a:bodyPr/>
                    <a:lstStyle/>
                    <a:p>
                      <a:pPr algn="l"/>
                      <a:r>
                        <a:rPr lang="en-GB" sz="1100" b="1" u="sng" kern="1200" dirty="0">
                          <a:solidFill>
                            <a:schemeClr val="tx1"/>
                          </a:solidFill>
                          <a:latin typeface="+mj-lt"/>
                          <a:ea typeface="+mn-ea"/>
                          <a:cs typeface="+mn-cs"/>
                        </a:rPr>
                        <a:t>Stage 2</a:t>
                      </a:r>
                    </a:p>
                    <a:p>
                      <a:pPr marL="171450" indent="-171450" algn="l">
                        <a:buFont typeface="Arial" panose="020B0604020202020204" pitchFamily="34" charset="0"/>
                        <a:buChar char="•"/>
                      </a:pPr>
                      <a:r>
                        <a:rPr lang="en-GB" sz="1100" b="0" u="none" kern="1200" dirty="0">
                          <a:solidFill>
                            <a:schemeClr val="tx1"/>
                          </a:solidFill>
                          <a:latin typeface="+mj-lt"/>
                          <a:ea typeface="+mn-ea"/>
                          <a:cs typeface="+mn-cs"/>
                        </a:rPr>
                        <a:t>Stage 2 is not very developed</a:t>
                      </a:r>
                      <a:r>
                        <a:rPr lang="en-GB" sz="1100" b="0" u="none" kern="1200" baseline="0" dirty="0">
                          <a:solidFill>
                            <a:schemeClr val="tx1"/>
                          </a:solidFill>
                          <a:latin typeface="+mj-lt"/>
                          <a:ea typeface="+mn-ea"/>
                          <a:cs typeface="+mn-cs"/>
                        </a:rPr>
                        <a:t> and many L____ are at this stage. The economy is based on a__________ and this leads to people having many c_________ to help on the farms. This means birth rates are high.</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Death rates begin to f____ as healthcare becomes more available and people’s d______ start to improve. These things also increase l_____ e__________.</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algn="l"/>
                      <a:r>
                        <a:rPr lang="en-GB" sz="1100" b="1" u="sng" dirty="0">
                          <a:solidFill>
                            <a:schemeClr val="tx1"/>
                          </a:solidFill>
                          <a:latin typeface="+mj-lt"/>
                        </a:rPr>
                        <a:t>Stage 3</a:t>
                      </a:r>
                    </a:p>
                    <a:p>
                      <a:pPr marL="171450" indent="-171450" algn="l">
                        <a:buFont typeface="Arial" panose="020B0604020202020204" pitchFamily="34" charset="0"/>
                        <a:buChar char="•"/>
                      </a:pPr>
                      <a:r>
                        <a:rPr lang="en-GB" sz="1100" b="0" u="none" dirty="0">
                          <a:solidFill>
                            <a:schemeClr val="tx1"/>
                          </a:solidFill>
                          <a:latin typeface="+mj-lt"/>
                        </a:rPr>
                        <a:t>This stage is more developed and most N_____ are at this stage. The birth rate falls as w______ have more </a:t>
                      </a:r>
                      <a:r>
                        <a:rPr lang="en-GB" sz="1100" b="0" u="none" baseline="0" dirty="0">
                          <a:solidFill>
                            <a:schemeClr val="tx1"/>
                          </a:solidFill>
                          <a:latin typeface="+mj-lt"/>
                        </a:rPr>
                        <a:t>access to e_________ and a more equal place in society. This means more women work and have fewer children so the birth rates falls. Increased availability of c____________ also helps with this.</a:t>
                      </a:r>
                    </a:p>
                    <a:p>
                      <a:pPr marL="171450" indent="-171450" algn="l">
                        <a:buFont typeface="Arial" panose="020B0604020202020204" pitchFamily="34" charset="0"/>
                        <a:buChar char="•"/>
                      </a:pPr>
                      <a:r>
                        <a:rPr lang="en-GB" sz="1100" b="0" u="none" baseline="0" dirty="0">
                          <a:solidFill>
                            <a:schemeClr val="tx1"/>
                          </a:solidFill>
                          <a:latin typeface="+mj-lt"/>
                        </a:rPr>
                        <a:t>The economy moves away from farming, towards m____________, fewer children are needed to work on f_____ so again the birth rates falls.</a:t>
                      </a:r>
                    </a:p>
                    <a:p>
                      <a:pPr marL="171450" indent="-171450" algn="l">
                        <a:buFont typeface="Arial" panose="020B0604020202020204" pitchFamily="34" charset="0"/>
                        <a:buChar char="•"/>
                      </a:pPr>
                      <a:r>
                        <a:rPr lang="en-GB" sz="1100" b="0" u="none" baseline="0" dirty="0">
                          <a:solidFill>
                            <a:schemeClr val="tx1"/>
                          </a:solidFill>
                          <a:latin typeface="+mj-lt"/>
                        </a:rPr>
                        <a:t>Healthcare continues to improve so the d_____ r____ keeps falling.</a:t>
                      </a:r>
                      <a:endParaRPr lang="en-GB" sz="1100" b="0" u="none"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pPr algn="l"/>
                      <a:r>
                        <a:rPr lang="en-GB" sz="1100" b="1" u="sng" kern="1200" dirty="0">
                          <a:solidFill>
                            <a:schemeClr val="tx1"/>
                          </a:solidFill>
                          <a:latin typeface="+mj-lt"/>
                          <a:ea typeface="+mn-ea"/>
                          <a:cs typeface="+mn-cs"/>
                        </a:rPr>
                        <a:t>Stages 4 and 5</a:t>
                      </a:r>
                    </a:p>
                    <a:p>
                      <a:pPr marL="171450" indent="-171450" algn="l">
                        <a:buFont typeface="Arial" panose="020B0604020202020204" pitchFamily="34" charset="0"/>
                        <a:buChar char="•"/>
                      </a:pPr>
                      <a:r>
                        <a:rPr lang="en-GB" sz="1100" b="0" u="none" kern="1200" dirty="0">
                          <a:solidFill>
                            <a:schemeClr val="tx1"/>
                          </a:solidFill>
                          <a:latin typeface="+mj-lt"/>
                          <a:ea typeface="+mn-ea"/>
                          <a:cs typeface="+mn-cs"/>
                        </a:rPr>
                        <a:t>These stages are the most developed and are</a:t>
                      </a:r>
                      <a:r>
                        <a:rPr lang="en-GB" sz="1100" b="0" u="none" kern="1200" baseline="0" dirty="0">
                          <a:solidFill>
                            <a:schemeClr val="tx1"/>
                          </a:solidFill>
                          <a:latin typeface="+mj-lt"/>
                          <a:ea typeface="+mn-ea"/>
                          <a:cs typeface="+mn-cs"/>
                        </a:rPr>
                        <a:t> made up of H____. </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Birth rates are low because people are focussed on having a high q______ o__ l_____ and the cost of c__________ may stop them from doing this</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H___________ is advanced so many people have dependant elderly relatives who require care and this means people can’t a_______ to have children. This also lowers the b_____ r_____</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Incomes and l____ e________ are both high. High quality healthcare means that death rates are low.</a:t>
                      </a:r>
                      <a:endParaRPr lang="en-GB" sz="1100" b="0" u="none" kern="1200" dirty="0">
                        <a:solidFill>
                          <a:schemeClr val="tx1"/>
                        </a:solidFill>
                        <a:latin typeface="+mj-lt"/>
                        <a:ea typeface="+mn-ea"/>
                        <a:cs typeface="+mn-cs"/>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7157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7" y="8452023"/>
            <a:ext cx="6641675"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4" name="Title 4">
            <a:extLst>
              <a:ext uri="{FF2B5EF4-FFF2-40B4-BE49-F238E27FC236}">
                <a16:creationId xmlns:a16="http://schemas.microsoft.com/office/drawing/2014/main" id="{FCAB6D4C-269B-44E7-9F62-3F332F4E57F4}"/>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sp>
        <p:nvSpPr>
          <p:cNvPr id="15" name="TextBox 14">
            <a:extLst>
              <a:ext uri="{FF2B5EF4-FFF2-40B4-BE49-F238E27FC236}">
                <a16:creationId xmlns:a16="http://schemas.microsoft.com/office/drawing/2014/main" id="{476317AC-5E46-4B6B-8599-A520040453D7}"/>
              </a:ext>
            </a:extLst>
          </p:cNvPr>
          <p:cNvSpPr txBox="1"/>
          <p:nvPr/>
        </p:nvSpPr>
        <p:spPr>
          <a:xfrm>
            <a:off x="113552" y="807142"/>
            <a:ext cx="6651691" cy="646331"/>
          </a:xfrm>
          <a:prstGeom prst="rect">
            <a:avLst/>
          </a:prstGeom>
          <a:noFill/>
        </p:spPr>
        <p:txBody>
          <a:bodyPr wrap="square" rtlCol="0">
            <a:spAutoFit/>
          </a:bodyPr>
          <a:lstStyle/>
          <a:p>
            <a:pPr defTabSz="844083"/>
            <a:r>
              <a:rPr lang="en-GB" sz="1200" b="1" dirty="0">
                <a:solidFill>
                  <a:prstClr val="black"/>
                </a:solidFill>
                <a:latin typeface="Calibri" panose="020F0502020204030204"/>
              </a:rPr>
              <a:t>Economic Changes as a country develops</a:t>
            </a:r>
          </a:p>
          <a:p>
            <a:pPr defTabSz="844083"/>
            <a:r>
              <a:rPr lang="en-GB" sz="1200" dirty="0">
                <a:solidFill>
                  <a:prstClr val="black"/>
                </a:solidFill>
                <a:latin typeface="Calibri" panose="020F0502020204030204"/>
              </a:rPr>
              <a:t>The economy  of a country is very different depending on how developed  the country is. The economy and employment within that country can fit into different sector. Match the sectors to the definitions:</a:t>
            </a:r>
          </a:p>
        </p:txBody>
      </p:sp>
      <p:graphicFrame>
        <p:nvGraphicFramePr>
          <p:cNvPr id="16" name="Table 15">
            <a:extLst>
              <a:ext uri="{FF2B5EF4-FFF2-40B4-BE49-F238E27FC236}">
                <a16:creationId xmlns:a16="http://schemas.microsoft.com/office/drawing/2014/main" id="{B77DE685-6A9D-4AC7-8732-1527A067F324}"/>
              </a:ext>
            </a:extLst>
          </p:cNvPr>
          <p:cNvGraphicFramePr>
            <a:graphicFrameLocks noGrp="1"/>
          </p:cNvGraphicFramePr>
          <p:nvPr>
            <p:extLst>
              <p:ext uri="{D42A27DB-BD31-4B8C-83A1-F6EECF244321}">
                <p14:modId xmlns:p14="http://schemas.microsoft.com/office/powerpoint/2010/main" val="3078627761"/>
              </p:ext>
            </p:extLst>
          </p:nvPr>
        </p:nvGraphicFramePr>
        <p:xfrm>
          <a:off x="123568" y="1509817"/>
          <a:ext cx="6651692" cy="2936630"/>
        </p:xfrm>
        <a:graphic>
          <a:graphicData uri="http://schemas.openxmlformats.org/drawingml/2006/table">
            <a:tbl>
              <a:tblPr firstRow="1" bandRow="1">
                <a:tableStyleId>{5C22544A-7EE6-4342-B048-85BDC9FD1C3A}</a:tableStyleId>
              </a:tblPr>
              <a:tblGrid>
                <a:gridCol w="1262769">
                  <a:extLst>
                    <a:ext uri="{9D8B030D-6E8A-4147-A177-3AD203B41FA5}">
                      <a16:colId xmlns:a16="http://schemas.microsoft.com/office/drawing/2014/main" val="20000"/>
                    </a:ext>
                  </a:extLst>
                </a:gridCol>
                <a:gridCol w="1860923">
                  <a:extLst>
                    <a:ext uri="{9D8B030D-6E8A-4147-A177-3AD203B41FA5}">
                      <a16:colId xmlns:a16="http://schemas.microsoft.com/office/drawing/2014/main" val="20001"/>
                    </a:ext>
                  </a:extLst>
                </a:gridCol>
                <a:gridCol w="3528000">
                  <a:extLst>
                    <a:ext uri="{9D8B030D-6E8A-4147-A177-3AD203B41FA5}">
                      <a16:colId xmlns:a16="http://schemas.microsoft.com/office/drawing/2014/main" val="20002"/>
                    </a:ext>
                  </a:extLst>
                </a:gridCol>
              </a:tblGrid>
              <a:tr h="587326">
                <a:tc>
                  <a:txBody>
                    <a:bodyPr/>
                    <a:lstStyle/>
                    <a:p>
                      <a:pPr algn="ctr"/>
                      <a:r>
                        <a:rPr lang="en-GB" sz="1300" b="1" dirty="0">
                          <a:solidFill>
                            <a:schemeClr val="tx1"/>
                          </a:solidFill>
                        </a:rPr>
                        <a:t>Primary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a:lstStyle/>
                    <a:p>
                      <a:endParaRPr lang="en-GB" sz="1100" dirty="0"/>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 industries provide services to people and businesses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87326">
                <a:tc>
                  <a:txBody>
                    <a:bodyPr/>
                    <a:lstStyle/>
                    <a:p>
                      <a:pPr algn="ctr"/>
                      <a:r>
                        <a:rPr lang="en-GB" sz="1300" b="1" dirty="0">
                          <a:solidFill>
                            <a:schemeClr val="tx1"/>
                          </a:solidFill>
                        </a:rPr>
                        <a:t>Secondary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The industries are represent the highest economic sector. Jobs in these sector include chief executives and key, high level decision makers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87326">
                <a:tc>
                  <a:txBody>
                    <a:bodyPr/>
                    <a:lstStyle/>
                    <a:p>
                      <a:pPr algn="ctr"/>
                      <a:r>
                        <a:rPr lang="en-GB" sz="1300" b="1" dirty="0">
                          <a:solidFill>
                            <a:schemeClr val="tx1"/>
                          </a:solidFill>
                        </a:rPr>
                        <a:t>Tertiary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These industries involve the manufacturing of products using primary material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87326">
                <a:tc>
                  <a:txBody>
                    <a:bodyPr/>
                    <a:lstStyle/>
                    <a:p>
                      <a:pPr algn="ctr"/>
                      <a:r>
                        <a:rPr lang="en-GB" sz="1300" b="1" dirty="0">
                          <a:solidFill>
                            <a:schemeClr val="tx1"/>
                          </a:solidFill>
                        </a:rPr>
                        <a:t>Quaternary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These industries involve the collection of raw materials from the land or sea</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87326">
                <a:tc>
                  <a:txBody>
                    <a:bodyPr/>
                    <a:lstStyle/>
                    <a:p>
                      <a:pPr algn="ctr"/>
                      <a:r>
                        <a:rPr lang="en-GB" sz="1300" b="1" dirty="0">
                          <a:solidFill>
                            <a:schemeClr val="tx1"/>
                          </a:solidFill>
                        </a:rPr>
                        <a:t>Quinary</a:t>
                      </a:r>
                      <a:r>
                        <a:rPr lang="en-GB" sz="1300" b="1" baseline="0" dirty="0">
                          <a:solidFill>
                            <a:schemeClr val="tx1"/>
                          </a:solidFill>
                        </a:rPr>
                        <a:t> Industry</a:t>
                      </a:r>
                      <a:endParaRPr lang="en-GB" sz="1300" b="1"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These industries involve the use of high technology to provide information and expertise. Jobs are often linked to science, ICT or research.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17" name="TextBox 16">
            <a:extLst>
              <a:ext uri="{FF2B5EF4-FFF2-40B4-BE49-F238E27FC236}">
                <a16:creationId xmlns:a16="http://schemas.microsoft.com/office/drawing/2014/main" id="{4EBCBF68-0229-47AF-8F32-1AB69FAE487C}"/>
              </a:ext>
            </a:extLst>
          </p:cNvPr>
          <p:cNvSpPr txBox="1"/>
          <p:nvPr/>
        </p:nvSpPr>
        <p:spPr>
          <a:xfrm>
            <a:off x="123568" y="4522882"/>
            <a:ext cx="6651692" cy="461665"/>
          </a:xfrm>
          <a:prstGeom prst="rect">
            <a:avLst/>
          </a:prstGeom>
          <a:noFill/>
        </p:spPr>
        <p:txBody>
          <a:bodyPr wrap="square" rtlCol="0">
            <a:spAutoFit/>
          </a:bodyPr>
          <a:lstStyle/>
          <a:p>
            <a:pPr defTabSz="844083"/>
            <a:r>
              <a:rPr lang="en-GB" sz="1200" dirty="0">
                <a:solidFill>
                  <a:prstClr val="black"/>
                </a:solidFill>
                <a:latin typeface="Calibri" panose="020F0502020204030204"/>
              </a:rPr>
              <a:t>The economies of different countries have very different characteristics. For each of the statements below, complete the ‘type of country’ box, by adding LIC, NEE or HIC</a:t>
            </a:r>
          </a:p>
        </p:txBody>
      </p:sp>
      <p:graphicFrame>
        <p:nvGraphicFramePr>
          <p:cNvPr id="18" name="Table 17">
            <a:extLst>
              <a:ext uri="{FF2B5EF4-FFF2-40B4-BE49-F238E27FC236}">
                <a16:creationId xmlns:a16="http://schemas.microsoft.com/office/drawing/2014/main" id="{DB783474-4497-4069-9601-426053A93A41}"/>
              </a:ext>
            </a:extLst>
          </p:cNvPr>
          <p:cNvGraphicFramePr>
            <a:graphicFrameLocks noGrp="1"/>
          </p:cNvGraphicFramePr>
          <p:nvPr>
            <p:extLst>
              <p:ext uri="{D42A27DB-BD31-4B8C-83A1-F6EECF244321}">
                <p14:modId xmlns:p14="http://schemas.microsoft.com/office/powerpoint/2010/main" val="549348693"/>
              </p:ext>
            </p:extLst>
          </p:nvPr>
        </p:nvGraphicFramePr>
        <p:xfrm>
          <a:off x="123568" y="5060982"/>
          <a:ext cx="6654462" cy="3275876"/>
        </p:xfrm>
        <a:graphic>
          <a:graphicData uri="http://schemas.openxmlformats.org/drawingml/2006/table">
            <a:tbl>
              <a:tblPr firstRow="1" bandRow="1">
                <a:tableStyleId>{5C22544A-7EE6-4342-B048-85BDC9FD1C3A}</a:tableStyleId>
              </a:tblPr>
              <a:tblGrid>
                <a:gridCol w="1329231">
                  <a:extLst>
                    <a:ext uri="{9D8B030D-6E8A-4147-A177-3AD203B41FA5}">
                      <a16:colId xmlns:a16="http://schemas.microsoft.com/office/drawing/2014/main" val="20000"/>
                    </a:ext>
                  </a:extLst>
                </a:gridCol>
                <a:gridCol w="2016000">
                  <a:extLst>
                    <a:ext uri="{9D8B030D-6E8A-4147-A177-3AD203B41FA5}">
                      <a16:colId xmlns:a16="http://schemas.microsoft.com/office/drawing/2014/main" val="20001"/>
                    </a:ext>
                  </a:extLst>
                </a:gridCol>
                <a:gridCol w="1329231">
                  <a:extLst>
                    <a:ext uri="{9D8B030D-6E8A-4147-A177-3AD203B41FA5}">
                      <a16:colId xmlns:a16="http://schemas.microsoft.com/office/drawing/2014/main" val="20002"/>
                    </a:ext>
                  </a:extLst>
                </a:gridCol>
                <a:gridCol w="1980000">
                  <a:extLst>
                    <a:ext uri="{9D8B030D-6E8A-4147-A177-3AD203B41FA5}">
                      <a16:colId xmlns:a16="http://schemas.microsoft.com/office/drawing/2014/main" val="20003"/>
                    </a:ext>
                  </a:extLst>
                </a:gridCol>
              </a:tblGrid>
              <a:tr h="403951">
                <a:tc>
                  <a:txBody>
                    <a:bodyPr/>
                    <a:lstStyle/>
                    <a:p>
                      <a:pPr algn="ctr"/>
                      <a:r>
                        <a:rPr lang="en-GB" sz="1100" dirty="0">
                          <a:solidFill>
                            <a:schemeClr val="tx1"/>
                          </a:solidFill>
                          <a:latin typeface="+mj-lt"/>
                        </a:rPr>
                        <a:t>Type of Country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11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a:r>
                        <a:rPr lang="en-GB" sz="1100" dirty="0">
                          <a:solidFill>
                            <a:schemeClr val="tx1"/>
                          </a:solidFill>
                          <a:latin typeface="+mj-lt"/>
                        </a:rPr>
                        <a:t>Type of Country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11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Many TNCs have factories there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Early stages of economic development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Cheap land attracts foreign investment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Strong manufacturing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4703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Raw materials imported so small primary and secondary sectors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Still significant amounts of farming but tertiary is growing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Most people farm for themselves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Mature, developed economies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Cheap labour attracts foreign investment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Many people still work on the land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8187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BAD829F7-B857-4107-B561-73B8C5B5DB42}"/>
              </a:ext>
            </a:extLst>
          </p:cNvPr>
          <p:cNvPicPr>
            <a:picLocks noChangeAspect="1"/>
          </p:cNvPicPr>
          <p:nvPr/>
        </p:nvPicPr>
        <p:blipFill>
          <a:blip r:embed="rId5"/>
          <a:stretch>
            <a:fillRect/>
          </a:stretch>
        </p:blipFill>
        <p:spPr>
          <a:xfrm>
            <a:off x="6176133" y="8452022"/>
            <a:ext cx="558299" cy="580769"/>
          </a:xfrm>
          <a:prstGeom prst="rect">
            <a:avLst/>
          </a:prstGeom>
        </p:spPr>
      </p:pic>
      <p:sp>
        <p:nvSpPr>
          <p:cNvPr id="9" name="Title 4">
            <a:extLst>
              <a:ext uri="{FF2B5EF4-FFF2-40B4-BE49-F238E27FC236}">
                <a16:creationId xmlns:a16="http://schemas.microsoft.com/office/drawing/2014/main" id="{E38F9A6E-A10D-4692-8B66-A24CB3F360D1}"/>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pic>
        <p:nvPicPr>
          <p:cNvPr id="10" name="Picture 9">
            <a:extLst>
              <a:ext uri="{FF2B5EF4-FFF2-40B4-BE49-F238E27FC236}">
                <a16:creationId xmlns:a16="http://schemas.microsoft.com/office/drawing/2014/main" id="{7D6198EB-3B88-40F8-B3A3-304D1393A422}"/>
              </a:ext>
            </a:extLst>
          </p:cNvPr>
          <p:cNvPicPr>
            <a:picLocks noChangeAspect="1"/>
          </p:cNvPicPr>
          <p:nvPr/>
        </p:nvPicPr>
        <p:blipFill rotWithShape="1">
          <a:blip r:embed="rId6"/>
          <a:srcRect b="18185"/>
          <a:stretch/>
        </p:blipFill>
        <p:spPr>
          <a:xfrm>
            <a:off x="3578774" y="1006193"/>
            <a:ext cx="3165673" cy="2107216"/>
          </a:xfrm>
          <a:prstGeom prst="rect">
            <a:avLst/>
          </a:prstGeom>
        </p:spPr>
      </p:pic>
      <p:sp>
        <p:nvSpPr>
          <p:cNvPr id="11" name="TextBox 10">
            <a:extLst>
              <a:ext uri="{FF2B5EF4-FFF2-40B4-BE49-F238E27FC236}">
                <a16:creationId xmlns:a16="http://schemas.microsoft.com/office/drawing/2014/main" id="{B4EEBCC0-6209-4F5C-BC61-46FECCCAB453}"/>
              </a:ext>
            </a:extLst>
          </p:cNvPr>
          <p:cNvSpPr txBox="1"/>
          <p:nvPr/>
        </p:nvSpPr>
        <p:spPr>
          <a:xfrm>
            <a:off x="113553" y="894982"/>
            <a:ext cx="3315447" cy="2585323"/>
          </a:xfrm>
          <a:prstGeom prst="rect">
            <a:avLst/>
          </a:prstGeom>
          <a:noFill/>
        </p:spPr>
        <p:txBody>
          <a:bodyPr wrap="square" rtlCol="0">
            <a:spAutoFit/>
          </a:bodyPr>
          <a:lstStyle/>
          <a:p>
            <a:pPr defTabSz="844083"/>
            <a:r>
              <a:rPr lang="en-GB" sz="1200" b="1" dirty="0">
                <a:solidFill>
                  <a:prstClr val="black"/>
                </a:solidFill>
                <a:latin typeface="Calibri" panose="020F0502020204030204"/>
              </a:rPr>
              <a:t>Economic Changes as a country develops:</a:t>
            </a:r>
          </a:p>
          <a:p>
            <a:pPr defTabSz="844083"/>
            <a:endParaRPr lang="en-GB" sz="600" b="1" dirty="0">
              <a:solidFill>
                <a:prstClr val="black"/>
              </a:solidFill>
              <a:latin typeface="Calibri" panose="020F0502020204030204"/>
            </a:endParaRPr>
          </a:p>
          <a:p>
            <a:pPr defTabSz="844083"/>
            <a:r>
              <a:rPr lang="en-GB" sz="1200" dirty="0">
                <a:solidFill>
                  <a:prstClr val="black"/>
                </a:solidFill>
                <a:latin typeface="Calibri" panose="020F0502020204030204"/>
              </a:rPr>
              <a:t>As a country develops its employment structure changes. This model shows the changes that take place. The information at the bottom of the sheet give the reasons why – complete the table to explain the changes that they would make. Choose from these options:</a:t>
            </a:r>
          </a:p>
          <a:p>
            <a:pPr defTabSz="844083"/>
            <a:endParaRPr lang="en-GB" sz="1200" dirty="0">
              <a:solidFill>
                <a:prstClr val="black"/>
              </a:solidFill>
              <a:latin typeface="Calibri" panose="020F0502020204030204"/>
            </a:endParaRPr>
          </a:p>
          <a:p>
            <a:pPr defTabSz="844083"/>
            <a:r>
              <a:rPr lang="en-GB" sz="1200" dirty="0">
                <a:solidFill>
                  <a:prstClr val="black"/>
                </a:solidFill>
                <a:latin typeface="Calibri" panose="020F0502020204030204"/>
              </a:rPr>
              <a:t>Primary </a:t>
            </a:r>
            <a:r>
              <a:rPr lang="en-GB" sz="1200" dirty="0">
                <a:solidFill>
                  <a:prstClr val="black"/>
                </a:solidFill>
                <a:latin typeface="Calibri" panose="020F0502020204030204"/>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Secondary </a:t>
            </a:r>
            <a:r>
              <a:rPr lang="en-GB" sz="1200" dirty="0">
                <a:solidFill>
                  <a:prstClr val="black"/>
                </a:solidFill>
              </a:rPr>
              <a:t> </a:t>
            </a:r>
            <a:r>
              <a:rPr lang="en-GB" sz="1200" dirty="0">
                <a:solidFill>
                  <a:prstClr val="black"/>
                </a:solidFill>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Tertiary </a:t>
            </a:r>
            <a:r>
              <a:rPr lang="en-GB" sz="1200" dirty="0">
                <a:solidFill>
                  <a:prstClr val="black"/>
                </a:solidFill>
              </a:rPr>
              <a:t> </a:t>
            </a:r>
            <a:r>
              <a:rPr lang="en-GB" sz="1200" dirty="0">
                <a:solidFill>
                  <a:prstClr val="black"/>
                </a:solidFill>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Quaternary </a:t>
            </a:r>
            <a:r>
              <a:rPr lang="en-GB" sz="1200" dirty="0">
                <a:solidFill>
                  <a:prstClr val="black"/>
                </a:solidFill>
              </a:rPr>
              <a:t> </a:t>
            </a:r>
            <a:r>
              <a:rPr lang="en-GB" sz="1200" dirty="0">
                <a:solidFill>
                  <a:prstClr val="black"/>
                </a:solidFill>
                <a:sym typeface="Wingdings" panose="05000000000000000000" pitchFamily="2" charset="2"/>
              </a:rPr>
              <a:t>/</a:t>
            </a:r>
            <a:endParaRPr lang="en-GB" sz="1200" dirty="0">
              <a:solidFill>
                <a:prstClr val="black"/>
              </a:solidFill>
              <a:latin typeface="Calibri" panose="020F0502020204030204"/>
              <a:sym typeface="Wingdings" panose="05000000000000000000" pitchFamily="2" charset="2"/>
            </a:endParaRPr>
          </a:p>
          <a:p>
            <a:pPr defTabSz="844083"/>
            <a:endParaRPr lang="en-GB" sz="1200" dirty="0">
              <a:solidFill>
                <a:prstClr val="black"/>
              </a:solidFill>
              <a:latin typeface="Calibri" panose="020F0502020204030204"/>
            </a:endParaRPr>
          </a:p>
        </p:txBody>
      </p:sp>
      <p:pic>
        <p:nvPicPr>
          <p:cNvPr id="12" name="Picture 11">
            <a:extLst>
              <a:ext uri="{FF2B5EF4-FFF2-40B4-BE49-F238E27FC236}">
                <a16:creationId xmlns:a16="http://schemas.microsoft.com/office/drawing/2014/main" id="{18ED95D6-FFD2-41E4-AC8C-605359E27EE4}"/>
              </a:ext>
            </a:extLst>
          </p:cNvPr>
          <p:cNvPicPr>
            <a:picLocks noChangeAspect="1"/>
          </p:cNvPicPr>
          <p:nvPr/>
        </p:nvPicPr>
        <p:blipFill rotWithShape="1">
          <a:blip r:embed="rId6"/>
          <a:srcRect l="3122" t="83048" r="67440"/>
          <a:stretch/>
        </p:blipFill>
        <p:spPr>
          <a:xfrm>
            <a:off x="2150361" y="2594877"/>
            <a:ext cx="1428413" cy="669221"/>
          </a:xfrm>
          <a:prstGeom prst="rect">
            <a:avLst/>
          </a:prstGeom>
        </p:spPr>
      </p:pic>
      <p:graphicFrame>
        <p:nvGraphicFramePr>
          <p:cNvPr id="13" name="Table 12">
            <a:extLst>
              <a:ext uri="{FF2B5EF4-FFF2-40B4-BE49-F238E27FC236}">
                <a16:creationId xmlns:a16="http://schemas.microsoft.com/office/drawing/2014/main" id="{53ACF9CD-CB8C-455E-BCA7-EB2EA31D8C01}"/>
              </a:ext>
            </a:extLst>
          </p:cNvPr>
          <p:cNvGraphicFramePr>
            <a:graphicFrameLocks noGrp="1"/>
          </p:cNvGraphicFramePr>
          <p:nvPr>
            <p:extLst>
              <p:ext uri="{D42A27DB-BD31-4B8C-83A1-F6EECF244321}">
                <p14:modId xmlns:p14="http://schemas.microsoft.com/office/powerpoint/2010/main" val="1280727176"/>
              </p:ext>
            </p:extLst>
          </p:nvPr>
        </p:nvGraphicFramePr>
        <p:xfrm>
          <a:off x="123568" y="3375307"/>
          <a:ext cx="6660000" cy="4969126"/>
        </p:xfrm>
        <a:graphic>
          <a:graphicData uri="http://schemas.openxmlformats.org/drawingml/2006/table">
            <a:tbl>
              <a:tblPr firstRow="1" bandRow="1">
                <a:tableStyleId>{5C22544A-7EE6-4342-B048-85BDC9FD1C3A}</a:tableStyleId>
              </a:tblPr>
              <a:tblGrid>
                <a:gridCol w="5580000">
                  <a:extLst>
                    <a:ext uri="{9D8B030D-6E8A-4147-A177-3AD203B41FA5}">
                      <a16:colId xmlns:a16="http://schemas.microsoft.com/office/drawing/2014/main" val="20000"/>
                    </a:ext>
                  </a:extLst>
                </a:gridCol>
                <a:gridCol w="1080000">
                  <a:extLst>
                    <a:ext uri="{9D8B030D-6E8A-4147-A177-3AD203B41FA5}">
                      <a16:colId xmlns:a16="http://schemas.microsoft.com/office/drawing/2014/main" val="20001"/>
                    </a:ext>
                  </a:extLst>
                </a:gridCol>
              </a:tblGrid>
              <a:tr h="396000">
                <a:tc>
                  <a:txBody>
                    <a:bodyPr/>
                    <a:lstStyle/>
                    <a:p>
                      <a:pPr algn="ctr"/>
                      <a:r>
                        <a:rPr lang="en-GB" sz="1100" dirty="0">
                          <a:solidFill>
                            <a:schemeClr val="bg1"/>
                          </a:solidFill>
                        </a:rPr>
                        <a:t>Change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1100" dirty="0">
                          <a:solidFill>
                            <a:schemeClr val="bg1"/>
                          </a:solidFill>
                        </a:rPr>
                        <a:t>Effect of this change </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96000">
                <a:tc>
                  <a:txBody>
                    <a:bodyPr/>
                    <a:lstStyle/>
                    <a:p>
                      <a:pPr algn="l"/>
                      <a:r>
                        <a:rPr lang="en-GB" sz="1000" dirty="0">
                          <a:solidFill>
                            <a:schemeClr val="tx1"/>
                          </a:solidFill>
                        </a:rPr>
                        <a:t>Mechanisation</a:t>
                      </a:r>
                      <a:r>
                        <a:rPr lang="en-GB" sz="1000" baseline="0" dirty="0">
                          <a:solidFill>
                            <a:schemeClr val="tx1"/>
                          </a:solidFill>
                        </a:rPr>
                        <a:t> means that fewer workers are needed on farms </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89360">
                <a:tc>
                  <a:txBody>
                    <a:bodyPr/>
                    <a:lstStyle/>
                    <a:p>
                      <a:pPr algn="l"/>
                      <a:r>
                        <a:rPr lang="en-GB" sz="1000" dirty="0">
                          <a:solidFill>
                            <a:schemeClr val="tx1"/>
                          </a:solidFill>
                        </a:rPr>
                        <a:t>People become richer and have more disposable income. This means</a:t>
                      </a:r>
                      <a:r>
                        <a:rPr lang="en-GB" sz="1000" baseline="0" dirty="0">
                          <a:solidFill>
                            <a:schemeClr val="tx1"/>
                          </a:solidFill>
                        </a:rPr>
                        <a:t> they are more able to spend money in places such as  restaurants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96000">
                <a:tc>
                  <a:txBody>
                    <a:bodyPr/>
                    <a:lstStyle/>
                    <a:p>
                      <a:pPr algn="l"/>
                      <a:r>
                        <a:rPr lang="en-GB" sz="1000" dirty="0">
                          <a:solidFill>
                            <a:schemeClr val="tx1"/>
                          </a:solidFill>
                        </a:rPr>
                        <a:t>The raw materials in a country get used up so there are few jobs available in gathering</a:t>
                      </a:r>
                      <a:r>
                        <a:rPr lang="en-GB" sz="1000" baseline="0" dirty="0">
                          <a:solidFill>
                            <a:schemeClr val="tx1"/>
                          </a:solidFill>
                        </a:rPr>
                        <a:t> them</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76000">
                <a:tc>
                  <a:txBody>
                    <a:bodyPr/>
                    <a:lstStyle/>
                    <a:p>
                      <a:pPr algn="l"/>
                      <a:r>
                        <a:rPr lang="en-GB" sz="1000" dirty="0">
                          <a:solidFill>
                            <a:schemeClr val="tx1"/>
                          </a:solidFill>
                        </a:rPr>
                        <a:t>Cities grow as people move from rural areas. This</a:t>
                      </a:r>
                      <a:r>
                        <a:rPr lang="en-GB" sz="1000" baseline="0" dirty="0">
                          <a:solidFill>
                            <a:schemeClr val="tx1"/>
                          </a:solidFill>
                        </a:rPr>
                        <a:t> movement creates a large workforce that attracts investment from abroad. This investment often involves the building factories and the growth of manufacturing</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32000">
                <a:tc>
                  <a:txBody>
                    <a:bodyPr/>
                    <a:lstStyle/>
                    <a:p>
                      <a:pPr algn="l"/>
                      <a:r>
                        <a:rPr lang="en-GB" sz="1000" dirty="0">
                          <a:solidFill>
                            <a:schemeClr val="tx1"/>
                          </a:solidFill>
                        </a:rPr>
                        <a:t>As a country develops, and people get richer, they have more</a:t>
                      </a:r>
                      <a:r>
                        <a:rPr lang="en-GB" sz="1000" baseline="0" dirty="0">
                          <a:solidFill>
                            <a:schemeClr val="tx1"/>
                          </a:solidFill>
                        </a:rPr>
                        <a:t> leisure time available. This means they have more time available to take advantage of services such as gyms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96000">
                <a:tc>
                  <a:txBody>
                    <a:bodyPr/>
                    <a:lstStyle/>
                    <a:p>
                      <a:pPr algn="l"/>
                      <a:r>
                        <a:rPr lang="en-GB" sz="1000" dirty="0">
                          <a:solidFill>
                            <a:schemeClr val="tx1"/>
                          </a:solidFill>
                        </a:rPr>
                        <a:t>Mechanisation means that fewer</a:t>
                      </a:r>
                      <a:r>
                        <a:rPr lang="en-GB" sz="1000" baseline="0" dirty="0">
                          <a:solidFill>
                            <a:schemeClr val="tx1"/>
                          </a:solidFill>
                        </a:rPr>
                        <a:t> workers are needed in factories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96000">
                <a:tc>
                  <a:txBody>
                    <a:bodyPr/>
                    <a:lstStyle/>
                    <a:p>
                      <a:pPr algn="l"/>
                      <a:r>
                        <a:rPr lang="en-GB" sz="1000" dirty="0">
                          <a:solidFill>
                            <a:schemeClr val="tx1"/>
                          </a:solidFill>
                        </a:rPr>
                        <a:t>Cheap labour will attract investment from TNCs and they will move many</a:t>
                      </a:r>
                      <a:r>
                        <a:rPr lang="en-GB" sz="1000" baseline="0" dirty="0">
                          <a:solidFill>
                            <a:schemeClr val="tx1"/>
                          </a:solidFill>
                        </a:rPr>
                        <a:t> of their factories.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489360">
                <a:tc>
                  <a:txBody>
                    <a:bodyPr/>
                    <a:lstStyle/>
                    <a:p>
                      <a:pPr algn="l"/>
                      <a:r>
                        <a:rPr lang="en-GB" sz="1000" dirty="0">
                          <a:solidFill>
                            <a:schemeClr val="tx1"/>
                          </a:solidFill>
                        </a:rPr>
                        <a:t>As a country</a:t>
                      </a:r>
                      <a:r>
                        <a:rPr lang="en-GB" sz="1000" baseline="0" dirty="0">
                          <a:solidFill>
                            <a:schemeClr val="tx1"/>
                          </a:solidFill>
                        </a:rPr>
                        <a:t> develops they are able to import raw materials rather than using their own. This reducing the jobs available in gathering them</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489360">
                <a:tc>
                  <a:txBody>
                    <a:bodyPr/>
                    <a:lstStyle/>
                    <a:p>
                      <a:pPr algn="l"/>
                      <a:r>
                        <a:rPr lang="en-GB" sz="1000" dirty="0">
                          <a:solidFill>
                            <a:schemeClr val="tx1"/>
                          </a:solidFill>
                        </a:rPr>
                        <a:t>As a country</a:t>
                      </a:r>
                      <a:r>
                        <a:rPr lang="en-GB" sz="1000" baseline="0" dirty="0">
                          <a:solidFill>
                            <a:schemeClr val="tx1"/>
                          </a:solidFill>
                        </a:rPr>
                        <a:t> develops, everyone gets an education. This means most people choose to work in skilled jobs, rather than hard, manual work</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489360">
                <a:tc>
                  <a:txBody>
                    <a:bodyPr/>
                    <a:lstStyle/>
                    <a:p>
                      <a:pPr algn="l"/>
                      <a:r>
                        <a:rPr lang="en-GB" sz="1000" dirty="0">
                          <a:solidFill>
                            <a:schemeClr val="tx1"/>
                          </a:solidFill>
                        </a:rPr>
                        <a:t>As a country develops,</a:t>
                      </a:r>
                      <a:r>
                        <a:rPr lang="en-GB" sz="1000" baseline="0" dirty="0">
                          <a:solidFill>
                            <a:schemeClr val="tx1"/>
                          </a:solidFill>
                        </a:rPr>
                        <a:t> so does technology. This creates new opportunities around research and development of new products and ways of working</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329153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123568" y="8452023"/>
            <a:ext cx="6620132"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Title 4">
            <a:extLst>
              <a:ext uri="{FF2B5EF4-FFF2-40B4-BE49-F238E27FC236}">
                <a16:creationId xmlns:a16="http://schemas.microsoft.com/office/drawing/2014/main" id="{EC537C18-C071-4161-B6BD-BDF7CD1559F7}"/>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TASK 10 – Urbanisation Revision – </a:t>
            </a:r>
            <a:r>
              <a:rPr lang="en-GB" sz="1400" dirty="0">
                <a:latin typeface="Tw Cen MT" panose="020B0602020104020603" pitchFamily="34" charset="0"/>
              </a:rPr>
              <a:t>Work through the tasks </a:t>
            </a:r>
            <a:r>
              <a:rPr lang="en-GB" sz="1400" b="1" dirty="0">
                <a:latin typeface="Tw Cen MT" panose="020B0602020104020603" pitchFamily="34" charset="0"/>
              </a:rPr>
              <a:t>over the next 3 pages</a:t>
            </a:r>
            <a:r>
              <a:rPr lang="en-GB" sz="1400" dirty="0">
                <a:latin typeface="Tw Cen MT" panose="020B0602020104020603" pitchFamily="34" charset="0"/>
              </a:rPr>
              <a:t>, to revise some key points about urbanisation. Read the instructions carefully for each task, and make sure you complete all of the tasks</a:t>
            </a:r>
            <a:endParaRPr lang="en-GB" sz="1400" b="1" dirty="0">
              <a:latin typeface="Tw Cen MT" panose="020B0602020104020603" pitchFamily="34" charset="0"/>
            </a:endParaRPr>
          </a:p>
        </p:txBody>
      </p:sp>
      <p:pic>
        <p:nvPicPr>
          <p:cNvPr id="10" name="Picture 1">
            <a:extLst>
              <a:ext uri="{FF2B5EF4-FFF2-40B4-BE49-F238E27FC236}">
                <a16:creationId xmlns:a16="http://schemas.microsoft.com/office/drawing/2014/main" id="{3727D030-2693-491A-8FA7-8A789A3DD2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5785" y="987140"/>
            <a:ext cx="3037915" cy="2026150"/>
          </a:xfrm>
          <a:prstGeom prst="rect">
            <a:avLst/>
          </a:prstGeom>
          <a:noFill/>
          <a:extLst>
            <a:ext uri="{909E8E84-426E-40DD-AFC4-6F175D3DCCD1}">
              <a14:hiddenFill xmlns:a14="http://schemas.microsoft.com/office/drawing/2010/main">
                <a:solidFill>
                  <a:srgbClr val="FFFFFF"/>
                </a:solidFill>
              </a14:hiddenFill>
            </a:ext>
          </a:extLst>
        </p:spPr>
      </p:pic>
      <p:sp>
        <p:nvSpPr>
          <p:cNvPr id="11" name="Oval 35">
            <a:extLst>
              <a:ext uri="{FF2B5EF4-FFF2-40B4-BE49-F238E27FC236}">
                <a16:creationId xmlns:a16="http://schemas.microsoft.com/office/drawing/2014/main" id="{B4DB8BF4-C70D-4652-B737-F6A834E66535}"/>
              </a:ext>
            </a:extLst>
          </p:cNvPr>
          <p:cNvSpPr>
            <a:spLocks noChangeArrowheads="1"/>
          </p:cNvSpPr>
          <p:nvPr/>
        </p:nvSpPr>
        <p:spPr bwMode="auto">
          <a:xfrm>
            <a:off x="3588310" y="1090326"/>
            <a:ext cx="234950" cy="234950"/>
          </a:xfrm>
          <a:prstGeom prst="ellipse">
            <a:avLst/>
          </a:prstGeom>
          <a:solidFill>
            <a:srgbClr val="808080"/>
          </a:solidFill>
          <a:ln w="12700">
            <a:solidFill>
              <a:srgbClr val="FFFFFF"/>
            </a:solidFill>
            <a:miter lim="800000"/>
            <a:headEnd/>
            <a:tailEnd/>
          </a:ln>
          <a:effectLst>
            <a:outerShdw dist="25401" dir="2700000" sx="99001" sy="99001" algn="tl" rotWithShape="0">
              <a:srgbClr val="000000">
                <a:alpha val="39999"/>
              </a:srgbClr>
            </a:outerShdw>
          </a:effectLst>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200" b="1" dirty="0">
                <a:solidFill>
                  <a:schemeClr val="bg1"/>
                </a:solidFill>
                <a:latin typeface="Arial" panose="020B0604020202020204" pitchFamily="34" charset="0"/>
                <a:cs typeface="Arial" panose="020B0604020202020204"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2" name="Rectangle 203">
            <a:extLst>
              <a:ext uri="{FF2B5EF4-FFF2-40B4-BE49-F238E27FC236}">
                <a16:creationId xmlns:a16="http://schemas.microsoft.com/office/drawing/2014/main" id="{A02A8DC8-6B26-442A-A408-AB8F7E15CAFF}"/>
              </a:ext>
            </a:extLst>
          </p:cNvPr>
          <p:cNvSpPr>
            <a:spLocks noChangeArrowheads="1"/>
          </p:cNvSpPr>
          <p:nvPr/>
        </p:nvSpPr>
        <p:spPr bwMode="auto">
          <a:xfrm>
            <a:off x="146890" y="3111259"/>
            <a:ext cx="6564219" cy="954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p>
            <a:pPr marR="0" lvl="0" algn="l" defTabSz="914400" rtl="0" eaLnBrk="0" fontAlgn="base" latinLnBrk="0" hangingPunct="0">
              <a:lnSpc>
                <a:spcPct val="100000"/>
              </a:lnSpc>
              <a:spcBef>
                <a:spcPct val="0"/>
              </a:spcBef>
              <a:spcAft>
                <a:spcPct val="0"/>
              </a:spcAft>
              <a:buClrTx/>
              <a:buSzTx/>
              <a:tabLst/>
            </a:pPr>
            <a:endParaRPr lang="en-GB" altLang="en-US" sz="1200" dirty="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
        <p:nvSpPr>
          <p:cNvPr id="13" name="Rectangle 12">
            <a:extLst>
              <a:ext uri="{FF2B5EF4-FFF2-40B4-BE49-F238E27FC236}">
                <a16:creationId xmlns:a16="http://schemas.microsoft.com/office/drawing/2014/main" id="{1209FAD7-75F1-4879-997A-CB910FD7E3E5}"/>
              </a:ext>
            </a:extLst>
          </p:cNvPr>
          <p:cNvSpPr/>
          <p:nvPr/>
        </p:nvSpPr>
        <p:spPr>
          <a:xfrm>
            <a:off x="228133" y="1702963"/>
            <a:ext cx="3291354" cy="430887"/>
          </a:xfrm>
          <a:prstGeom prst="rect">
            <a:avLst/>
          </a:prstGeom>
        </p:spPr>
        <p:txBody>
          <a:bodyPr wrap="square">
            <a:spAutoFit/>
          </a:bodyPr>
          <a:lstStyle/>
          <a:p>
            <a:pPr lvl="0" eaLnBrk="0" fontAlgn="base" hangingPunct="0">
              <a:spcBef>
                <a:spcPct val="0"/>
              </a:spcBef>
              <a:spcAft>
                <a:spcPct val="0"/>
              </a:spcAft>
            </a:pPr>
            <a:r>
              <a:rPr lang="en-GB" altLang="en-US" sz="1100" b="1" i="1" dirty="0">
                <a:latin typeface="Arial" panose="020B0604020202020204" pitchFamily="34" charset="0"/>
                <a:ea typeface="Times New Roman" panose="02020603050405020304" pitchFamily="18" charset="0"/>
                <a:cs typeface="Arial" panose="020B0604020202020204" pitchFamily="34" charset="0"/>
              </a:rPr>
              <a:t>Photo A - </a:t>
            </a:r>
            <a:r>
              <a:rPr lang="en-GB" altLang="en-US" sz="1100" i="1" dirty="0">
                <a:latin typeface="Arial" panose="020B0604020202020204" pitchFamily="34" charset="0"/>
                <a:ea typeface="Times New Roman" panose="02020603050405020304" pitchFamily="18" charset="0"/>
                <a:cs typeface="Arial" panose="020B0604020202020204" pitchFamily="34" charset="0"/>
              </a:rPr>
              <a:t>Rio de Janeiro is Brazil’s second largest city and home to almost 7 million people</a:t>
            </a:r>
            <a:endParaRPr lang="en-GB" altLang="en-US" sz="400" dirty="0"/>
          </a:p>
        </p:txBody>
      </p:sp>
      <p:sp>
        <p:nvSpPr>
          <p:cNvPr id="14" name="Rectangle 13">
            <a:extLst>
              <a:ext uri="{FF2B5EF4-FFF2-40B4-BE49-F238E27FC236}">
                <a16:creationId xmlns:a16="http://schemas.microsoft.com/office/drawing/2014/main" id="{B50A41D1-67DB-4FC2-A6C2-E2B1B1229C1D}"/>
              </a:ext>
            </a:extLst>
          </p:cNvPr>
          <p:cNvSpPr/>
          <p:nvPr/>
        </p:nvSpPr>
        <p:spPr>
          <a:xfrm>
            <a:off x="159310" y="2474681"/>
            <a:ext cx="3429000" cy="538609"/>
          </a:xfrm>
          <a:prstGeom prst="rect">
            <a:avLst/>
          </a:prstGeom>
        </p:spPr>
        <p:txBody>
          <a:bodyPr>
            <a:spAutoFit/>
          </a:bodyPr>
          <a:lstStyle/>
          <a:p>
            <a:pPr marL="228600" lvl="0" indent="-228600" eaLnBrk="0" fontAlgn="base" hangingPunct="0">
              <a:spcBef>
                <a:spcPct val="0"/>
              </a:spcBef>
              <a:spcAft>
                <a:spcPct val="0"/>
              </a:spcAft>
              <a:buFontTx/>
              <a:buAutoNum type="arabicPeriod"/>
            </a:pPr>
            <a:r>
              <a:rPr lang="en-GB" altLang="en-US" sz="1200" dirty="0">
                <a:latin typeface="Arial" panose="020B0604020202020204" pitchFamily="34" charset="0"/>
                <a:ea typeface="Times New Roman" panose="02020603050405020304" pitchFamily="18" charset="0"/>
                <a:cs typeface="Arial" panose="020B0604020202020204" pitchFamily="34" charset="0"/>
              </a:rPr>
              <a:t>Look at aerial photo </a:t>
            </a:r>
            <a:r>
              <a:rPr lang="en-GB" altLang="en-US" sz="1200" b="1" dirty="0">
                <a:latin typeface="Arial" panose="020B0604020202020204" pitchFamily="34" charset="0"/>
                <a:ea typeface="Times New Roman" panose="02020603050405020304" pitchFamily="18" charset="0"/>
                <a:cs typeface="Arial" panose="020B0604020202020204" pitchFamily="34" charset="0"/>
              </a:rPr>
              <a:t>A</a:t>
            </a:r>
            <a:r>
              <a:rPr lang="en-GB" altLang="en-US" sz="1200" dirty="0">
                <a:latin typeface="Arial" panose="020B0604020202020204" pitchFamily="34" charset="0"/>
                <a:ea typeface="Times New Roman" panose="02020603050405020304" pitchFamily="18" charset="0"/>
                <a:cs typeface="Arial" panose="020B0604020202020204" pitchFamily="34" charset="0"/>
              </a:rPr>
              <a:t>.</a:t>
            </a:r>
            <a:endParaRPr lang="en-GB" altLang="en-US" sz="500" dirty="0">
              <a:latin typeface="Arial" panose="020B0604020202020204" pitchFamily="34" charset="0"/>
              <a:cs typeface="Arial" panose="020B0604020202020204" pitchFamily="34" charset="0"/>
            </a:endParaRPr>
          </a:p>
          <a:p>
            <a:pPr lvl="0" eaLnBrk="0" fontAlgn="base" hangingPunct="0">
              <a:spcBef>
                <a:spcPct val="0"/>
              </a:spcBef>
              <a:spcAft>
                <a:spcPct val="0"/>
              </a:spcAft>
            </a:pPr>
            <a:endParaRPr lang="en-GB" altLang="en-US" sz="500" dirty="0">
              <a:latin typeface="Arial" panose="020B0604020202020204" pitchFamily="34" charset="0"/>
              <a:ea typeface="Times New Roman" panose="02020603050405020304" pitchFamily="18" charset="0"/>
              <a:cs typeface="Arial" panose="020B0604020202020204" pitchFamily="34" charset="0"/>
            </a:endParaRPr>
          </a:p>
          <a:p>
            <a:pPr marL="228600" lvl="0" indent="-228600" eaLnBrk="0" fontAlgn="base" hangingPunct="0">
              <a:spcBef>
                <a:spcPct val="0"/>
              </a:spcBef>
              <a:spcAft>
                <a:spcPct val="0"/>
              </a:spcAft>
              <a:buAutoNum type="alphaLcParenBoth"/>
            </a:pPr>
            <a:r>
              <a:rPr lang="en-GB" altLang="en-US" sz="1200" b="1" dirty="0">
                <a:latin typeface="Arial" panose="020B0604020202020204" pitchFamily="34" charset="0"/>
                <a:ea typeface="Times New Roman" panose="02020603050405020304" pitchFamily="18" charset="0"/>
                <a:cs typeface="Arial" panose="020B0604020202020204" pitchFamily="34" charset="0"/>
              </a:rPr>
              <a:t>Suggest</a:t>
            </a:r>
            <a:r>
              <a:rPr lang="en-GB" altLang="en-US" sz="1200" dirty="0">
                <a:latin typeface="Arial" panose="020B0604020202020204" pitchFamily="34" charset="0"/>
                <a:ea typeface="Times New Roman" panose="02020603050405020304" pitchFamily="18" charset="0"/>
                <a:cs typeface="Arial" panose="020B0604020202020204" pitchFamily="34" charset="0"/>
              </a:rPr>
              <a:t> why the city ends where it does (2)</a:t>
            </a:r>
            <a:endParaRPr lang="en-GB" sz="1200" dirty="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E070645C-F651-453F-A606-6FB462381B5B}"/>
              </a:ext>
            </a:extLst>
          </p:cNvPr>
          <p:cNvPicPr/>
          <p:nvPr/>
        </p:nvPicPr>
        <p:blipFill>
          <a:blip r:embed="rId5">
            <a:extLst>
              <a:ext uri="{28A0092B-C50C-407E-A947-70E740481C1C}">
                <a14:useLocalDpi xmlns:a14="http://schemas.microsoft.com/office/drawing/2010/main" val="0"/>
              </a:ext>
            </a:extLst>
          </a:blip>
          <a:stretch>
            <a:fillRect/>
          </a:stretch>
        </p:blipFill>
        <p:spPr>
          <a:xfrm>
            <a:off x="3613436" y="4330688"/>
            <a:ext cx="3049905" cy="1889760"/>
          </a:xfrm>
          <a:prstGeom prst="rect">
            <a:avLst/>
          </a:prstGeom>
        </p:spPr>
      </p:pic>
      <p:sp>
        <p:nvSpPr>
          <p:cNvPr id="16" name="Oval 15">
            <a:extLst>
              <a:ext uri="{FF2B5EF4-FFF2-40B4-BE49-F238E27FC236}">
                <a16:creationId xmlns:a16="http://schemas.microsoft.com/office/drawing/2014/main" id="{31F6144E-2F04-48C0-AA17-B5CA5374B724}"/>
              </a:ext>
            </a:extLst>
          </p:cNvPr>
          <p:cNvSpPr/>
          <p:nvPr/>
        </p:nvSpPr>
        <p:spPr>
          <a:xfrm>
            <a:off x="3469553" y="4251257"/>
            <a:ext cx="235585" cy="235585"/>
          </a:xfrm>
          <a:prstGeom prst="ellipse">
            <a:avLst/>
          </a:prstGeom>
          <a:solidFill>
            <a:schemeClr val="tx1">
              <a:lumMod val="50000"/>
              <a:lumOff val="50000"/>
            </a:schemeClr>
          </a:solidFill>
          <a:ln w="12700">
            <a:solidFill>
              <a:schemeClr val="bg1"/>
            </a:solidFill>
          </a:ln>
          <a:effectLst>
            <a:outerShdw blurRad="50800" dist="254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GB" sz="1200" b="1" dirty="0">
                <a:latin typeface="Arial" panose="020B0604020202020204" pitchFamily="34" charset="0"/>
                <a:ea typeface="Calibri" panose="020F0502020204030204" pitchFamily="34" charset="0"/>
                <a:cs typeface="Times New Roman" panose="02020603050405020304" pitchFamily="18" charset="0"/>
              </a:rPr>
              <a:t>B</a:t>
            </a:r>
            <a:endParaRPr lang="en-GB" sz="1200" dirty="0">
              <a:effectLst/>
              <a:ea typeface="Calibri" panose="020F0502020204030204" pitchFamily="34" charset="0"/>
              <a:cs typeface="Times New Roman" panose="02020603050405020304" pitchFamily="18" charset="0"/>
            </a:endParaRPr>
          </a:p>
        </p:txBody>
      </p:sp>
      <p:sp>
        <p:nvSpPr>
          <p:cNvPr id="17" name="Rectangle 7">
            <a:extLst>
              <a:ext uri="{FF2B5EF4-FFF2-40B4-BE49-F238E27FC236}">
                <a16:creationId xmlns:a16="http://schemas.microsoft.com/office/drawing/2014/main" id="{B80DF8B2-542B-4E01-839D-3C5A3313A616}"/>
              </a:ext>
            </a:extLst>
          </p:cNvPr>
          <p:cNvSpPr>
            <a:spLocks noChangeArrowheads="1"/>
          </p:cNvSpPr>
          <p:nvPr/>
        </p:nvSpPr>
        <p:spPr bwMode="auto">
          <a:xfrm>
            <a:off x="122523" y="5303605"/>
            <a:ext cx="3347030"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95325" algn="dec"/>
              </a:tabLst>
              <a:defRPr>
                <a:solidFill>
                  <a:schemeClr val="tx1"/>
                </a:solidFill>
                <a:latin typeface="Arial" panose="020B0604020202020204" pitchFamily="34" charset="0"/>
              </a:defRPr>
            </a:lvl1pPr>
            <a:lvl2pPr eaLnBrk="0" fontAlgn="base" hangingPunct="0">
              <a:spcBef>
                <a:spcPct val="0"/>
              </a:spcBef>
              <a:spcAft>
                <a:spcPct val="0"/>
              </a:spcAft>
              <a:tabLst>
                <a:tab pos="695325" algn="dec"/>
              </a:tabLst>
              <a:defRPr>
                <a:solidFill>
                  <a:schemeClr val="tx1"/>
                </a:solidFill>
                <a:latin typeface="Arial" panose="020B0604020202020204" pitchFamily="34" charset="0"/>
              </a:defRPr>
            </a:lvl2pPr>
            <a:lvl3pPr eaLnBrk="0" fontAlgn="base" hangingPunct="0">
              <a:spcBef>
                <a:spcPct val="0"/>
              </a:spcBef>
              <a:spcAft>
                <a:spcPct val="0"/>
              </a:spcAft>
              <a:tabLst>
                <a:tab pos="695325" algn="dec"/>
              </a:tabLst>
              <a:defRPr>
                <a:solidFill>
                  <a:schemeClr val="tx1"/>
                </a:solidFill>
                <a:latin typeface="Arial" panose="020B0604020202020204" pitchFamily="34" charset="0"/>
              </a:defRPr>
            </a:lvl3pPr>
            <a:lvl4pPr eaLnBrk="0" fontAlgn="base" hangingPunct="0">
              <a:spcBef>
                <a:spcPct val="0"/>
              </a:spcBef>
              <a:spcAft>
                <a:spcPct val="0"/>
              </a:spcAft>
              <a:tabLst>
                <a:tab pos="695325" algn="dec"/>
              </a:tabLst>
              <a:defRPr>
                <a:solidFill>
                  <a:schemeClr val="tx1"/>
                </a:solidFill>
                <a:latin typeface="Arial" panose="020B0604020202020204" pitchFamily="34" charset="0"/>
              </a:defRPr>
            </a:lvl4pPr>
            <a:lvl5pPr eaLnBrk="0" fontAlgn="base" hangingPunct="0">
              <a:spcBef>
                <a:spcPct val="0"/>
              </a:spcBef>
              <a:spcAft>
                <a:spcPct val="0"/>
              </a:spcAft>
              <a:tabLst>
                <a:tab pos="695325" algn="dec"/>
              </a:tabLst>
              <a:defRPr>
                <a:solidFill>
                  <a:schemeClr val="tx1"/>
                </a:solidFill>
                <a:latin typeface="Arial" panose="020B0604020202020204" pitchFamily="34" charset="0"/>
              </a:defRPr>
            </a:lvl5pPr>
            <a:lvl6pPr eaLnBrk="0" fontAlgn="base" hangingPunct="0">
              <a:spcBef>
                <a:spcPct val="0"/>
              </a:spcBef>
              <a:spcAft>
                <a:spcPct val="0"/>
              </a:spcAft>
              <a:tabLst>
                <a:tab pos="695325" algn="dec"/>
              </a:tabLst>
              <a:defRPr>
                <a:solidFill>
                  <a:schemeClr val="tx1"/>
                </a:solidFill>
                <a:latin typeface="Arial" panose="020B0604020202020204" pitchFamily="34" charset="0"/>
              </a:defRPr>
            </a:lvl6pPr>
            <a:lvl7pPr eaLnBrk="0" fontAlgn="base" hangingPunct="0">
              <a:spcBef>
                <a:spcPct val="0"/>
              </a:spcBef>
              <a:spcAft>
                <a:spcPct val="0"/>
              </a:spcAft>
              <a:tabLst>
                <a:tab pos="695325" algn="dec"/>
              </a:tabLst>
              <a:defRPr>
                <a:solidFill>
                  <a:schemeClr val="tx1"/>
                </a:solidFill>
                <a:latin typeface="Arial" panose="020B0604020202020204" pitchFamily="34" charset="0"/>
              </a:defRPr>
            </a:lvl7pPr>
            <a:lvl8pPr eaLnBrk="0" fontAlgn="base" hangingPunct="0">
              <a:spcBef>
                <a:spcPct val="0"/>
              </a:spcBef>
              <a:spcAft>
                <a:spcPct val="0"/>
              </a:spcAft>
              <a:tabLst>
                <a:tab pos="695325" algn="dec"/>
              </a:tabLst>
              <a:defRPr>
                <a:solidFill>
                  <a:schemeClr val="tx1"/>
                </a:solidFill>
                <a:latin typeface="Arial" panose="020B0604020202020204" pitchFamily="34" charset="0"/>
              </a:defRPr>
            </a:lvl8pPr>
            <a:lvl9pPr eaLnBrk="0" fontAlgn="base" hangingPunct="0">
              <a:spcBef>
                <a:spcPct val="0"/>
              </a:spcBef>
              <a:spcAft>
                <a:spcPct val="0"/>
              </a:spcAft>
              <a:tabLst>
                <a:tab pos="695325" algn="dec"/>
              </a:tabLs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00000"/>
              </a:lnSpc>
              <a:spcBef>
                <a:spcPct val="0"/>
              </a:spcBef>
              <a:spcAft>
                <a:spcPct val="0"/>
              </a:spcAft>
              <a:buClrTx/>
              <a:buSzTx/>
              <a:buFontTx/>
              <a:buAutoNum type="arabicPeriod" startAt="2"/>
              <a:tabLst>
                <a:tab pos="695325" algn="dec"/>
              </a:tabLst>
            </a:pP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Look at graph B.</a:t>
            </a:r>
            <a:endParaRPr kumimoji="0" lang="en-GB" altLang="en-US" sz="5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tabLst>
                <a:tab pos="695325" algn="dec"/>
              </a:tabLst>
            </a:pPr>
            <a:endParaRPr lang="en-GB" altLang="en-US" sz="500" dirty="0">
              <a:latin typeface="Arial" panose="020B0604020202020204" pitchFamily="34" charset="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tab pos="695325" algn="dec"/>
              </a:tabLst>
            </a:pP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 	</a:t>
            </a:r>
            <a:r>
              <a:rPr kumimoji="0" lang="en-GB"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Describe</a:t>
            </a: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the pattern in the urban population from 1950 to 2015. (2) </a:t>
            </a:r>
            <a:endParaRPr kumimoji="0" lang="en-GB" altLang="en-US" sz="500" b="0" i="0" u="none" strike="noStrike" cap="none" normalizeH="0" baseline="0" dirty="0">
              <a:ln>
                <a:noFill/>
              </a:ln>
              <a:solidFill>
                <a:schemeClr val="tx1"/>
              </a:solidFill>
              <a:effectLst/>
            </a:endParaRPr>
          </a:p>
        </p:txBody>
      </p:sp>
      <p:sp>
        <p:nvSpPr>
          <p:cNvPr id="18" name="Rectangle 17">
            <a:extLst>
              <a:ext uri="{FF2B5EF4-FFF2-40B4-BE49-F238E27FC236}">
                <a16:creationId xmlns:a16="http://schemas.microsoft.com/office/drawing/2014/main" id="{00B5A5C0-C650-4630-A597-AF9D4B9D28A6}"/>
              </a:ext>
            </a:extLst>
          </p:cNvPr>
          <p:cNvSpPr/>
          <p:nvPr/>
        </p:nvSpPr>
        <p:spPr>
          <a:xfrm>
            <a:off x="76223" y="4130036"/>
            <a:ext cx="3049905" cy="430887"/>
          </a:xfrm>
          <a:prstGeom prst="rect">
            <a:avLst/>
          </a:prstGeom>
        </p:spPr>
        <p:txBody>
          <a:bodyPr wrap="square">
            <a:spAutoFit/>
          </a:bodyPr>
          <a:lstStyle/>
          <a:p>
            <a:pPr lvl="0" eaLnBrk="0" fontAlgn="base" hangingPunct="0">
              <a:spcBef>
                <a:spcPct val="0"/>
              </a:spcBef>
              <a:spcAft>
                <a:spcPct val="0"/>
              </a:spcAft>
              <a:tabLst>
                <a:tab pos="695325" algn="dec"/>
              </a:tabLst>
            </a:pPr>
            <a:r>
              <a:rPr lang="en-GB" altLang="en-US" sz="1100" b="1" i="1" dirty="0">
                <a:latin typeface="Arial" panose="020B0604020202020204" pitchFamily="34" charset="0"/>
                <a:ea typeface="Times New Roman" panose="02020603050405020304" pitchFamily="18" charset="0"/>
                <a:cs typeface="Arial" panose="020B0604020202020204" pitchFamily="34" charset="0"/>
              </a:rPr>
              <a:t>Graph B - </a:t>
            </a:r>
            <a:r>
              <a:rPr lang="en-GB" altLang="en-US" sz="1100" i="1" dirty="0">
                <a:latin typeface="Arial" panose="020B0604020202020204" pitchFamily="34" charset="0"/>
                <a:ea typeface="Times New Roman" panose="02020603050405020304" pitchFamily="18" charset="0"/>
                <a:cs typeface="Arial" panose="020B0604020202020204" pitchFamily="34" charset="0"/>
              </a:rPr>
              <a:t>Global urban &amp; rural populations, 1950–2015</a:t>
            </a:r>
            <a:endParaRPr lang="en-GB" altLang="en-US" sz="400" dirty="0"/>
          </a:p>
        </p:txBody>
      </p:sp>
      <p:sp>
        <p:nvSpPr>
          <p:cNvPr id="19" name="Rectangle 203">
            <a:extLst>
              <a:ext uri="{FF2B5EF4-FFF2-40B4-BE49-F238E27FC236}">
                <a16:creationId xmlns:a16="http://schemas.microsoft.com/office/drawing/2014/main" id="{E4EBE548-F89C-412D-BBA4-1FAC94D8C772}"/>
              </a:ext>
            </a:extLst>
          </p:cNvPr>
          <p:cNvSpPr>
            <a:spLocks noChangeArrowheads="1"/>
          </p:cNvSpPr>
          <p:nvPr/>
        </p:nvSpPr>
        <p:spPr bwMode="auto">
          <a:xfrm>
            <a:off x="122523" y="6220448"/>
            <a:ext cx="6564219" cy="954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endParaRPr lang="en-GB" altLang="en-US" sz="1200" dirty="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
        <p:nvSpPr>
          <p:cNvPr id="20" name="Rectangle 7">
            <a:extLst>
              <a:ext uri="{FF2B5EF4-FFF2-40B4-BE49-F238E27FC236}">
                <a16:creationId xmlns:a16="http://schemas.microsoft.com/office/drawing/2014/main" id="{85C6E1EC-BF64-4828-A4DC-823984749387}"/>
              </a:ext>
            </a:extLst>
          </p:cNvPr>
          <p:cNvSpPr>
            <a:spLocks noChangeArrowheads="1"/>
          </p:cNvSpPr>
          <p:nvPr/>
        </p:nvSpPr>
        <p:spPr bwMode="auto">
          <a:xfrm>
            <a:off x="66531" y="7229623"/>
            <a:ext cx="65968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95325" algn="dec"/>
              </a:tabLst>
              <a:defRPr>
                <a:solidFill>
                  <a:schemeClr val="tx1"/>
                </a:solidFill>
                <a:latin typeface="Arial" panose="020B0604020202020204" pitchFamily="34" charset="0"/>
              </a:defRPr>
            </a:lvl1pPr>
            <a:lvl2pPr eaLnBrk="0" fontAlgn="base" hangingPunct="0">
              <a:spcBef>
                <a:spcPct val="0"/>
              </a:spcBef>
              <a:spcAft>
                <a:spcPct val="0"/>
              </a:spcAft>
              <a:tabLst>
                <a:tab pos="695325" algn="dec"/>
              </a:tabLst>
              <a:defRPr>
                <a:solidFill>
                  <a:schemeClr val="tx1"/>
                </a:solidFill>
                <a:latin typeface="Arial" panose="020B0604020202020204" pitchFamily="34" charset="0"/>
              </a:defRPr>
            </a:lvl2pPr>
            <a:lvl3pPr eaLnBrk="0" fontAlgn="base" hangingPunct="0">
              <a:spcBef>
                <a:spcPct val="0"/>
              </a:spcBef>
              <a:spcAft>
                <a:spcPct val="0"/>
              </a:spcAft>
              <a:tabLst>
                <a:tab pos="695325" algn="dec"/>
              </a:tabLst>
              <a:defRPr>
                <a:solidFill>
                  <a:schemeClr val="tx1"/>
                </a:solidFill>
                <a:latin typeface="Arial" panose="020B0604020202020204" pitchFamily="34" charset="0"/>
              </a:defRPr>
            </a:lvl3pPr>
            <a:lvl4pPr eaLnBrk="0" fontAlgn="base" hangingPunct="0">
              <a:spcBef>
                <a:spcPct val="0"/>
              </a:spcBef>
              <a:spcAft>
                <a:spcPct val="0"/>
              </a:spcAft>
              <a:tabLst>
                <a:tab pos="695325" algn="dec"/>
              </a:tabLst>
              <a:defRPr>
                <a:solidFill>
                  <a:schemeClr val="tx1"/>
                </a:solidFill>
                <a:latin typeface="Arial" panose="020B0604020202020204" pitchFamily="34" charset="0"/>
              </a:defRPr>
            </a:lvl4pPr>
            <a:lvl5pPr eaLnBrk="0" fontAlgn="base" hangingPunct="0">
              <a:spcBef>
                <a:spcPct val="0"/>
              </a:spcBef>
              <a:spcAft>
                <a:spcPct val="0"/>
              </a:spcAft>
              <a:tabLst>
                <a:tab pos="695325" algn="dec"/>
              </a:tabLst>
              <a:defRPr>
                <a:solidFill>
                  <a:schemeClr val="tx1"/>
                </a:solidFill>
                <a:latin typeface="Arial" panose="020B0604020202020204" pitchFamily="34" charset="0"/>
              </a:defRPr>
            </a:lvl5pPr>
            <a:lvl6pPr eaLnBrk="0" fontAlgn="base" hangingPunct="0">
              <a:spcBef>
                <a:spcPct val="0"/>
              </a:spcBef>
              <a:spcAft>
                <a:spcPct val="0"/>
              </a:spcAft>
              <a:tabLst>
                <a:tab pos="695325" algn="dec"/>
              </a:tabLst>
              <a:defRPr>
                <a:solidFill>
                  <a:schemeClr val="tx1"/>
                </a:solidFill>
                <a:latin typeface="Arial" panose="020B0604020202020204" pitchFamily="34" charset="0"/>
              </a:defRPr>
            </a:lvl6pPr>
            <a:lvl7pPr eaLnBrk="0" fontAlgn="base" hangingPunct="0">
              <a:spcBef>
                <a:spcPct val="0"/>
              </a:spcBef>
              <a:spcAft>
                <a:spcPct val="0"/>
              </a:spcAft>
              <a:tabLst>
                <a:tab pos="695325" algn="dec"/>
              </a:tabLst>
              <a:defRPr>
                <a:solidFill>
                  <a:schemeClr val="tx1"/>
                </a:solidFill>
                <a:latin typeface="Arial" panose="020B0604020202020204" pitchFamily="34" charset="0"/>
              </a:defRPr>
            </a:lvl7pPr>
            <a:lvl8pPr eaLnBrk="0" fontAlgn="base" hangingPunct="0">
              <a:spcBef>
                <a:spcPct val="0"/>
              </a:spcBef>
              <a:spcAft>
                <a:spcPct val="0"/>
              </a:spcAft>
              <a:tabLst>
                <a:tab pos="695325" algn="dec"/>
              </a:tabLst>
              <a:defRPr>
                <a:solidFill>
                  <a:schemeClr val="tx1"/>
                </a:solidFill>
                <a:latin typeface="Arial" panose="020B0604020202020204" pitchFamily="34" charset="0"/>
              </a:defRPr>
            </a:lvl8pPr>
            <a:lvl9pPr eaLnBrk="0" fontAlgn="base" hangingPunct="0">
              <a:spcBef>
                <a:spcPct val="0"/>
              </a:spcBef>
              <a:spcAft>
                <a:spcPct val="0"/>
              </a:spcAft>
              <a:tabLst>
                <a:tab pos="695325" algn="dec"/>
              </a:tabLs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tab pos="695325" algn="dec"/>
              </a:tabLst>
            </a:pP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lang="en-GB" altLang="en-US" sz="1200" dirty="0">
                <a:ea typeface="Times New Roman" panose="02020603050405020304" pitchFamily="18" charset="0"/>
                <a:cs typeface="Arial" panose="020B0604020202020204" pitchFamily="34" charset="0"/>
              </a:rPr>
              <a:t>b</a:t>
            </a: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Looking at the graph, w</a:t>
            </a:r>
            <a:r>
              <a:rPr lang="en-GB" altLang="en-US" sz="1200" dirty="0">
                <a:ea typeface="Times New Roman" panose="02020603050405020304" pitchFamily="18" charset="0"/>
                <a:cs typeface="Arial" panose="020B0604020202020204" pitchFamily="34" charset="0"/>
              </a:rPr>
              <a:t>hat happened for the first time ever in 2007</a:t>
            </a: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(1) </a:t>
            </a:r>
            <a:endParaRPr kumimoji="0" lang="en-GB" altLang="en-US" sz="500" b="0" i="0" u="none" strike="noStrike" cap="none" normalizeH="0" baseline="0" dirty="0">
              <a:ln>
                <a:noFill/>
              </a:ln>
              <a:solidFill>
                <a:schemeClr val="tx1"/>
              </a:solidFill>
              <a:effectLst/>
            </a:endParaRPr>
          </a:p>
        </p:txBody>
      </p:sp>
      <p:sp>
        <p:nvSpPr>
          <p:cNvPr id="21" name="Rectangle 20">
            <a:extLst>
              <a:ext uri="{FF2B5EF4-FFF2-40B4-BE49-F238E27FC236}">
                <a16:creationId xmlns:a16="http://schemas.microsoft.com/office/drawing/2014/main" id="{8AE19F98-4BE2-4204-9274-48F072A5C00F}"/>
              </a:ext>
            </a:extLst>
          </p:cNvPr>
          <p:cNvSpPr/>
          <p:nvPr/>
        </p:nvSpPr>
        <p:spPr>
          <a:xfrm>
            <a:off x="114300" y="865670"/>
            <a:ext cx="1595309" cy="369332"/>
          </a:xfrm>
          <a:prstGeom prst="rect">
            <a:avLst/>
          </a:prstGeom>
        </p:spPr>
        <p:txBody>
          <a:bodyPr wrap="none">
            <a:spAutoFit/>
          </a:bodyPr>
          <a:lstStyle/>
          <a:p>
            <a:pPr lvl="0" eaLnBrk="0" fontAlgn="base" hangingPunct="0">
              <a:spcBef>
                <a:spcPct val="0"/>
              </a:spcBef>
              <a:spcAft>
                <a:spcPct val="0"/>
              </a:spcAft>
            </a:pPr>
            <a:r>
              <a:rPr lang="en-GB" altLang="en-US" b="1" u="sng" dirty="0">
                <a:solidFill>
                  <a:srgbClr val="000000"/>
                </a:solidFill>
                <a:latin typeface="Arial" panose="020B0604020202020204" pitchFamily="34" charset="0"/>
                <a:ea typeface="Times New Roman" panose="02020603050405020304" pitchFamily="18" charset="0"/>
                <a:cs typeface="Arial" panose="020B0604020202020204" pitchFamily="34" charset="0"/>
              </a:rPr>
              <a:t>Urbanisation</a:t>
            </a:r>
            <a:endParaRPr lang="en-GB" altLang="en-US" sz="400" u="sng" dirty="0"/>
          </a:p>
        </p:txBody>
      </p:sp>
      <p:sp>
        <p:nvSpPr>
          <p:cNvPr id="22" name="Rectangle 203">
            <a:extLst>
              <a:ext uri="{FF2B5EF4-FFF2-40B4-BE49-F238E27FC236}">
                <a16:creationId xmlns:a16="http://schemas.microsoft.com/office/drawing/2014/main" id="{B694F7D6-5E08-4CC5-873E-8F8644D8F252}"/>
              </a:ext>
            </a:extLst>
          </p:cNvPr>
          <p:cNvSpPr>
            <a:spLocks noChangeArrowheads="1"/>
          </p:cNvSpPr>
          <p:nvPr/>
        </p:nvSpPr>
        <p:spPr bwMode="auto">
          <a:xfrm>
            <a:off x="159310" y="7572582"/>
            <a:ext cx="6564219" cy="7694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6791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210066" y="8452023"/>
            <a:ext cx="651647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Title 4">
            <a:extLst>
              <a:ext uri="{FF2B5EF4-FFF2-40B4-BE49-F238E27FC236}">
                <a16:creationId xmlns:a16="http://schemas.microsoft.com/office/drawing/2014/main" id="{EC537C18-C071-4161-B6BD-BDF7CD1559F7}"/>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10 – Urbanisation Revision – </a:t>
            </a:r>
            <a:r>
              <a:rPr lang="en-GB" sz="1400" dirty="0">
                <a:latin typeface="Tw Cen MT" panose="020B0602020104020603" pitchFamily="34" charset="0"/>
              </a:rPr>
              <a:t>Work through the tasks </a:t>
            </a:r>
            <a:r>
              <a:rPr lang="en-GB" sz="1400" b="1" dirty="0">
                <a:latin typeface="Tw Cen MT" panose="020B0602020104020603" pitchFamily="34" charset="0"/>
              </a:rPr>
              <a:t>over the next 3 pages</a:t>
            </a:r>
            <a:r>
              <a:rPr lang="en-GB" sz="1400" dirty="0">
                <a:latin typeface="Tw Cen MT" panose="020B0602020104020603" pitchFamily="34" charset="0"/>
              </a:rPr>
              <a:t>, to revise some key points about urbanisation. Read the instructions carefully for each task, and make sure you complete all of the tasks</a:t>
            </a:r>
            <a:endParaRPr lang="en-GB" sz="1400" b="1" dirty="0">
              <a:latin typeface="Tw Cen MT" panose="020B0602020104020603" pitchFamily="34" charset="0"/>
            </a:endParaRPr>
          </a:p>
        </p:txBody>
      </p:sp>
      <p:graphicFrame>
        <p:nvGraphicFramePr>
          <p:cNvPr id="23" name="Table 22">
            <a:extLst>
              <a:ext uri="{FF2B5EF4-FFF2-40B4-BE49-F238E27FC236}">
                <a16:creationId xmlns:a16="http://schemas.microsoft.com/office/drawing/2014/main" id="{4C7C0876-D4D4-4E3D-84E3-2F42CEA791D2}"/>
              </a:ext>
            </a:extLst>
          </p:cNvPr>
          <p:cNvGraphicFramePr>
            <a:graphicFrameLocks noGrp="1"/>
          </p:cNvGraphicFramePr>
          <p:nvPr>
            <p:extLst>
              <p:ext uri="{D42A27DB-BD31-4B8C-83A1-F6EECF244321}">
                <p14:modId xmlns:p14="http://schemas.microsoft.com/office/powerpoint/2010/main" val="2154524668"/>
              </p:ext>
            </p:extLst>
          </p:nvPr>
        </p:nvGraphicFramePr>
        <p:xfrm>
          <a:off x="2631705" y="902817"/>
          <a:ext cx="4068000" cy="2946720"/>
        </p:xfrm>
        <a:graphic>
          <a:graphicData uri="http://schemas.openxmlformats.org/drawingml/2006/table">
            <a:tbl>
              <a:tblPr firstRow="1" firstCol="1" bandRow="1">
                <a:tableStyleId>{5C22544A-7EE6-4342-B048-85BDC9FD1C3A}</a:tableStyleId>
              </a:tblPr>
              <a:tblGrid>
                <a:gridCol w="828000">
                  <a:extLst>
                    <a:ext uri="{9D8B030D-6E8A-4147-A177-3AD203B41FA5}">
                      <a16:colId xmlns:a16="http://schemas.microsoft.com/office/drawing/2014/main" val="1179491693"/>
                    </a:ext>
                  </a:extLst>
                </a:gridCol>
                <a:gridCol w="1620000">
                  <a:extLst>
                    <a:ext uri="{9D8B030D-6E8A-4147-A177-3AD203B41FA5}">
                      <a16:colId xmlns:a16="http://schemas.microsoft.com/office/drawing/2014/main" val="3038836151"/>
                    </a:ext>
                  </a:extLst>
                </a:gridCol>
                <a:gridCol w="1620000">
                  <a:extLst>
                    <a:ext uri="{9D8B030D-6E8A-4147-A177-3AD203B41FA5}">
                      <a16:colId xmlns:a16="http://schemas.microsoft.com/office/drawing/2014/main" val="4269866339"/>
                    </a:ext>
                  </a:extLst>
                </a:gridCol>
              </a:tblGrid>
              <a:tr h="360000">
                <a:tc>
                  <a:txBody>
                    <a:bodyPr/>
                    <a:lstStyle/>
                    <a:p>
                      <a:pPr algn="ctr">
                        <a:spcBef>
                          <a:spcPts val="300"/>
                        </a:spcBef>
                        <a:spcAft>
                          <a:spcPts val="300"/>
                        </a:spcAft>
                      </a:pPr>
                      <a:r>
                        <a:rPr lang="en-GB" sz="1400" dirty="0">
                          <a:solidFill>
                            <a:schemeClr val="tx1"/>
                          </a:solidFill>
                          <a:effectLst/>
                        </a:rPr>
                        <a:t>Year</a:t>
                      </a:r>
                      <a:endParaRPr lang="en-GB" sz="14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300"/>
                        </a:spcBef>
                        <a:spcAft>
                          <a:spcPts val="300"/>
                        </a:spcAft>
                      </a:pPr>
                      <a:r>
                        <a:rPr lang="en-GB" sz="1400" dirty="0">
                          <a:solidFill>
                            <a:schemeClr val="tx1"/>
                          </a:solidFill>
                          <a:effectLst/>
                        </a:rPr>
                        <a:t>Urban population (billions)</a:t>
                      </a:r>
                      <a:endParaRPr lang="en-GB" sz="14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300"/>
                        </a:spcBef>
                        <a:spcAft>
                          <a:spcPts val="300"/>
                        </a:spcAft>
                      </a:pPr>
                      <a:r>
                        <a:rPr lang="en-GB" sz="1400" dirty="0">
                          <a:solidFill>
                            <a:schemeClr val="tx1"/>
                          </a:solidFill>
                          <a:effectLst/>
                        </a:rPr>
                        <a:t>Rural population (billions)</a:t>
                      </a:r>
                      <a:endParaRPr lang="en-GB" sz="14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7393595"/>
                  </a:ext>
                </a:extLst>
              </a:tr>
              <a:tr h="252000">
                <a:tc>
                  <a:txBody>
                    <a:bodyPr/>
                    <a:lstStyle/>
                    <a:p>
                      <a:pPr algn="ctr">
                        <a:lnSpc>
                          <a:spcPts val="1300"/>
                        </a:lnSpc>
                        <a:spcBef>
                          <a:spcPts val="300"/>
                        </a:spcBef>
                        <a:spcAft>
                          <a:spcPts val="300"/>
                        </a:spcAft>
                      </a:pPr>
                      <a:r>
                        <a:rPr lang="en-GB" sz="1400" dirty="0">
                          <a:solidFill>
                            <a:schemeClr val="tx1"/>
                          </a:solidFill>
                          <a:effectLst/>
                        </a:rPr>
                        <a:t>1950</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0.7</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a:solidFill>
                            <a:schemeClr val="tx1"/>
                          </a:solidFill>
                          <a:effectLst/>
                        </a:rPr>
                        <a:t>1.8</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4783513"/>
                  </a:ext>
                </a:extLst>
              </a:tr>
              <a:tr h="252000">
                <a:tc>
                  <a:txBody>
                    <a:bodyPr/>
                    <a:lstStyle/>
                    <a:p>
                      <a:pPr algn="ctr">
                        <a:lnSpc>
                          <a:spcPts val="1300"/>
                        </a:lnSpc>
                        <a:spcBef>
                          <a:spcPts val="300"/>
                        </a:spcBef>
                        <a:spcAft>
                          <a:spcPts val="300"/>
                        </a:spcAft>
                      </a:pPr>
                      <a:r>
                        <a:rPr lang="en-GB" sz="1400">
                          <a:solidFill>
                            <a:schemeClr val="tx1"/>
                          </a:solidFill>
                          <a:effectLst/>
                        </a:rPr>
                        <a:t>1960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1</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a:solidFill>
                            <a:schemeClr val="tx1"/>
                          </a:solidFill>
                          <a:effectLst/>
                        </a:rPr>
                        <a:t>2</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1122351"/>
                  </a:ext>
                </a:extLst>
              </a:tr>
              <a:tr h="252000">
                <a:tc>
                  <a:txBody>
                    <a:bodyPr/>
                    <a:lstStyle/>
                    <a:p>
                      <a:pPr algn="ctr">
                        <a:lnSpc>
                          <a:spcPts val="1300"/>
                        </a:lnSpc>
                        <a:spcBef>
                          <a:spcPts val="300"/>
                        </a:spcBef>
                        <a:spcAft>
                          <a:spcPts val="300"/>
                        </a:spcAft>
                      </a:pPr>
                      <a:r>
                        <a:rPr lang="en-GB" sz="1400">
                          <a:solidFill>
                            <a:schemeClr val="tx1"/>
                          </a:solidFill>
                          <a:effectLst/>
                        </a:rPr>
                        <a:t>1970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1.3</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a:solidFill>
                            <a:schemeClr val="tx1"/>
                          </a:solidFill>
                          <a:effectLst/>
                        </a:rPr>
                        <a:t>2.3</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8438620"/>
                  </a:ext>
                </a:extLst>
              </a:tr>
              <a:tr h="252000">
                <a:tc>
                  <a:txBody>
                    <a:bodyPr/>
                    <a:lstStyle/>
                    <a:p>
                      <a:pPr algn="ctr">
                        <a:lnSpc>
                          <a:spcPts val="1300"/>
                        </a:lnSpc>
                        <a:spcBef>
                          <a:spcPts val="300"/>
                        </a:spcBef>
                        <a:spcAft>
                          <a:spcPts val="300"/>
                        </a:spcAft>
                      </a:pPr>
                      <a:r>
                        <a:rPr lang="en-GB" sz="1400">
                          <a:solidFill>
                            <a:schemeClr val="tx1"/>
                          </a:solidFill>
                          <a:effectLst/>
                        </a:rPr>
                        <a:t>1980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1.7</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a:solidFill>
                            <a:schemeClr val="tx1"/>
                          </a:solidFill>
                          <a:effectLst/>
                        </a:rPr>
                        <a:t>2.6</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253271"/>
                  </a:ext>
                </a:extLst>
              </a:tr>
              <a:tr h="252000">
                <a:tc>
                  <a:txBody>
                    <a:bodyPr/>
                    <a:lstStyle/>
                    <a:p>
                      <a:pPr algn="ctr">
                        <a:lnSpc>
                          <a:spcPts val="1300"/>
                        </a:lnSpc>
                        <a:spcBef>
                          <a:spcPts val="300"/>
                        </a:spcBef>
                        <a:spcAft>
                          <a:spcPts val="300"/>
                        </a:spcAft>
                      </a:pPr>
                      <a:r>
                        <a:rPr lang="en-GB" sz="1400">
                          <a:solidFill>
                            <a:schemeClr val="tx1"/>
                          </a:solidFill>
                          <a:effectLst/>
                        </a:rPr>
                        <a:t>1990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2.2</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a:solidFill>
                            <a:schemeClr val="tx1"/>
                          </a:solidFill>
                          <a:effectLst/>
                        </a:rPr>
                        <a:t>3</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7974249"/>
                  </a:ext>
                </a:extLst>
              </a:tr>
              <a:tr h="252000">
                <a:tc>
                  <a:txBody>
                    <a:bodyPr/>
                    <a:lstStyle/>
                    <a:p>
                      <a:pPr algn="ctr">
                        <a:lnSpc>
                          <a:spcPts val="1300"/>
                        </a:lnSpc>
                        <a:spcBef>
                          <a:spcPts val="300"/>
                        </a:spcBef>
                        <a:spcAft>
                          <a:spcPts val="300"/>
                        </a:spcAft>
                      </a:pPr>
                      <a:r>
                        <a:rPr lang="en-GB" sz="1400">
                          <a:solidFill>
                            <a:schemeClr val="tx1"/>
                          </a:solidFill>
                          <a:effectLst/>
                        </a:rPr>
                        <a:t>2000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dirty="0">
                          <a:solidFill>
                            <a:schemeClr val="tx1"/>
                          </a:solidFill>
                          <a:effectLst/>
                        </a:rPr>
                        <a:t>2.8</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dirty="0">
                          <a:solidFill>
                            <a:schemeClr val="tx1"/>
                          </a:solidFill>
                          <a:effectLst/>
                        </a:rPr>
                        <a:t>3.2</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9171394"/>
                  </a:ext>
                </a:extLst>
              </a:tr>
              <a:tr h="252000">
                <a:tc>
                  <a:txBody>
                    <a:bodyPr/>
                    <a:lstStyle/>
                    <a:p>
                      <a:pPr algn="ctr">
                        <a:lnSpc>
                          <a:spcPts val="1300"/>
                        </a:lnSpc>
                        <a:spcBef>
                          <a:spcPts val="300"/>
                        </a:spcBef>
                        <a:spcAft>
                          <a:spcPts val="300"/>
                        </a:spcAft>
                      </a:pPr>
                      <a:r>
                        <a:rPr lang="en-GB" sz="1400">
                          <a:solidFill>
                            <a:schemeClr val="tx1"/>
                          </a:solidFill>
                          <a:effectLst/>
                        </a:rPr>
                        <a:t>2010</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a:solidFill>
                            <a:schemeClr val="tx1"/>
                          </a:solidFill>
                          <a:effectLst/>
                        </a:rPr>
                        <a:t>3.5</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dirty="0">
                          <a:solidFill>
                            <a:schemeClr val="tx1"/>
                          </a:solidFill>
                          <a:effectLst/>
                        </a:rPr>
                        <a:t>3.3</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6805073"/>
                  </a:ext>
                </a:extLst>
              </a:tr>
              <a:tr h="252000">
                <a:tc>
                  <a:txBody>
                    <a:bodyPr/>
                    <a:lstStyle/>
                    <a:p>
                      <a:pPr algn="ctr">
                        <a:lnSpc>
                          <a:spcPts val="1300"/>
                        </a:lnSpc>
                        <a:spcBef>
                          <a:spcPts val="300"/>
                        </a:spcBef>
                        <a:spcAft>
                          <a:spcPts val="300"/>
                        </a:spcAft>
                      </a:pPr>
                      <a:r>
                        <a:rPr lang="en-GB" sz="1400" dirty="0">
                          <a:solidFill>
                            <a:schemeClr val="tx1"/>
                          </a:solidFill>
                          <a:effectLst/>
                        </a:rPr>
                        <a:t>2020</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a:solidFill>
                            <a:schemeClr val="tx1"/>
                          </a:solidFill>
                          <a:effectLst/>
                        </a:rPr>
                        <a:t>4.2</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dirty="0">
                          <a:solidFill>
                            <a:schemeClr val="tx1"/>
                          </a:solidFill>
                          <a:effectLst/>
                        </a:rPr>
                        <a:t>3.4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90853066"/>
                  </a:ext>
                </a:extLst>
              </a:tr>
              <a:tr h="252000">
                <a:tc>
                  <a:txBody>
                    <a:bodyPr/>
                    <a:lstStyle/>
                    <a:p>
                      <a:pPr algn="ctr">
                        <a:lnSpc>
                          <a:spcPts val="1300"/>
                        </a:lnSpc>
                        <a:spcBef>
                          <a:spcPts val="300"/>
                        </a:spcBef>
                        <a:spcAft>
                          <a:spcPts val="300"/>
                        </a:spcAft>
                      </a:pPr>
                      <a:r>
                        <a:rPr lang="en-GB" sz="1400" dirty="0">
                          <a:solidFill>
                            <a:schemeClr val="tx1"/>
                          </a:solidFill>
                          <a:effectLst/>
                        </a:rPr>
                        <a:t>2025</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a:solidFill>
                            <a:schemeClr val="tx1"/>
                          </a:solidFill>
                          <a:effectLst/>
                        </a:rPr>
                        <a:t>4.5</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dirty="0">
                          <a:solidFill>
                            <a:schemeClr val="tx1"/>
                          </a:solidFill>
                          <a:effectLst/>
                        </a:rPr>
                        <a:t>3.4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531279"/>
                  </a:ext>
                </a:extLst>
              </a:tr>
              <a:tr h="252000">
                <a:tc>
                  <a:txBody>
                    <a:bodyPr/>
                    <a:lstStyle/>
                    <a:p>
                      <a:pPr algn="ctr">
                        <a:lnSpc>
                          <a:spcPts val="1300"/>
                        </a:lnSpc>
                        <a:spcBef>
                          <a:spcPts val="300"/>
                        </a:spcBef>
                        <a:spcAft>
                          <a:spcPts val="300"/>
                        </a:spcAft>
                      </a:pPr>
                      <a:r>
                        <a:rPr lang="en-GB" sz="1400" dirty="0">
                          <a:solidFill>
                            <a:schemeClr val="tx1"/>
                          </a:solidFill>
                          <a:effectLst/>
                        </a:rPr>
                        <a:t>2030</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766445" algn="dec"/>
                        </a:tabLst>
                      </a:pPr>
                      <a:r>
                        <a:rPr lang="en-GB" sz="1400">
                          <a:solidFill>
                            <a:schemeClr val="tx1"/>
                          </a:solidFill>
                          <a:effectLst/>
                        </a:rPr>
                        <a:t>5</a:t>
                      </a:r>
                      <a:endParaRPr lang="en-GB" sz="14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tabLst>
                          <a:tab pos="695960" algn="dec"/>
                        </a:tabLst>
                      </a:pPr>
                      <a:r>
                        <a:rPr lang="en-GB" sz="1400" dirty="0">
                          <a:solidFill>
                            <a:schemeClr val="tx1"/>
                          </a:solidFill>
                          <a:effectLst/>
                        </a:rPr>
                        <a:t>3.4</a:t>
                      </a:r>
                      <a:endParaRPr lang="en-GB" sz="14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141186"/>
                  </a:ext>
                </a:extLst>
              </a:tr>
            </a:tbl>
          </a:graphicData>
        </a:graphic>
      </p:graphicFrame>
      <p:sp>
        <p:nvSpPr>
          <p:cNvPr id="24" name="Oval 45">
            <a:extLst>
              <a:ext uri="{FF2B5EF4-FFF2-40B4-BE49-F238E27FC236}">
                <a16:creationId xmlns:a16="http://schemas.microsoft.com/office/drawing/2014/main" id="{811082EC-E266-4992-B22C-E7F41907331F}"/>
              </a:ext>
            </a:extLst>
          </p:cNvPr>
          <p:cNvSpPr>
            <a:spLocks noChangeArrowheads="1"/>
          </p:cNvSpPr>
          <p:nvPr/>
        </p:nvSpPr>
        <p:spPr bwMode="auto">
          <a:xfrm>
            <a:off x="2504331" y="929711"/>
            <a:ext cx="234950" cy="234950"/>
          </a:xfrm>
          <a:prstGeom prst="ellipse">
            <a:avLst/>
          </a:prstGeom>
          <a:solidFill>
            <a:srgbClr val="808080"/>
          </a:solidFill>
          <a:ln w="12700">
            <a:solidFill>
              <a:srgbClr val="FFFFFF"/>
            </a:solidFill>
            <a:miter lim="800000"/>
            <a:headEnd/>
            <a:tailEnd/>
          </a:ln>
          <a:effectLst>
            <a:outerShdw dist="25401" dir="2700000" sx="99001" sy="99001" algn="tl" rotWithShape="0">
              <a:srgbClr val="000000">
                <a:alpha val="39999"/>
              </a:srgbClr>
            </a:outerShdw>
          </a:effectLst>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200" b="1" dirty="0">
                <a:solidFill>
                  <a:schemeClr val="bg1"/>
                </a:solidFill>
                <a:latin typeface="Arial" panose="020B0604020202020204" pitchFamily="34" charset="0"/>
                <a:cs typeface="Arial" panose="020B0604020202020204" pitchFamily="34" charset="0"/>
              </a:rPr>
              <a:t>C</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25" name="Rectangle 7">
            <a:extLst>
              <a:ext uri="{FF2B5EF4-FFF2-40B4-BE49-F238E27FC236}">
                <a16:creationId xmlns:a16="http://schemas.microsoft.com/office/drawing/2014/main" id="{218BF3D9-17B3-49F2-8DC5-AA70725EFFAE}"/>
              </a:ext>
            </a:extLst>
          </p:cNvPr>
          <p:cNvSpPr>
            <a:spLocks noChangeArrowheads="1"/>
          </p:cNvSpPr>
          <p:nvPr/>
        </p:nvSpPr>
        <p:spPr bwMode="auto">
          <a:xfrm>
            <a:off x="40735" y="2756930"/>
            <a:ext cx="2463596" cy="109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95325" algn="dec"/>
              </a:tabLst>
              <a:defRPr>
                <a:solidFill>
                  <a:schemeClr val="tx1"/>
                </a:solidFill>
                <a:latin typeface="Arial" panose="020B0604020202020204" pitchFamily="34" charset="0"/>
              </a:defRPr>
            </a:lvl1pPr>
            <a:lvl2pPr eaLnBrk="0" fontAlgn="base" hangingPunct="0">
              <a:spcBef>
                <a:spcPct val="0"/>
              </a:spcBef>
              <a:spcAft>
                <a:spcPct val="0"/>
              </a:spcAft>
              <a:tabLst>
                <a:tab pos="695325" algn="dec"/>
              </a:tabLst>
              <a:defRPr>
                <a:solidFill>
                  <a:schemeClr val="tx1"/>
                </a:solidFill>
                <a:latin typeface="Arial" panose="020B0604020202020204" pitchFamily="34" charset="0"/>
              </a:defRPr>
            </a:lvl2pPr>
            <a:lvl3pPr eaLnBrk="0" fontAlgn="base" hangingPunct="0">
              <a:spcBef>
                <a:spcPct val="0"/>
              </a:spcBef>
              <a:spcAft>
                <a:spcPct val="0"/>
              </a:spcAft>
              <a:tabLst>
                <a:tab pos="695325" algn="dec"/>
              </a:tabLst>
              <a:defRPr>
                <a:solidFill>
                  <a:schemeClr val="tx1"/>
                </a:solidFill>
                <a:latin typeface="Arial" panose="020B0604020202020204" pitchFamily="34" charset="0"/>
              </a:defRPr>
            </a:lvl3pPr>
            <a:lvl4pPr eaLnBrk="0" fontAlgn="base" hangingPunct="0">
              <a:spcBef>
                <a:spcPct val="0"/>
              </a:spcBef>
              <a:spcAft>
                <a:spcPct val="0"/>
              </a:spcAft>
              <a:tabLst>
                <a:tab pos="695325" algn="dec"/>
              </a:tabLst>
              <a:defRPr>
                <a:solidFill>
                  <a:schemeClr val="tx1"/>
                </a:solidFill>
                <a:latin typeface="Arial" panose="020B0604020202020204" pitchFamily="34" charset="0"/>
              </a:defRPr>
            </a:lvl4pPr>
            <a:lvl5pPr eaLnBrk="0" fontAlgn="base" hangingPunct="0">
              <a:spcBef>
                <a:spcPct val="0"/>
              </a:spcBef>
              <a:spcAft>
                <a:spcPct val="0"/>
              </a:spcAft>
              <a:tabLst>
                <a:tab pos="695325" algn="dec"/>
              </a:tabLst>
              <a:defRPr>
                <a:solidFill>
                  <a:schemeClr val="tx1"/>
                </a:solidFill>
                <a:latin typeface="Arial" panose="020B0604020202020204" pitchFamily="34" charset="0"/>
              </a:defRPr>
            </a:lvl5pPr>
            <a:lvl6pPr eaLnBrk="0" fontAlgn="base" hangingPunct="0">
              <a:spcBef>
                <a:spcPct val="0"/>
              </a:spcBef>
              <a:spcAft>
                <a:spcPct val="0"/>
              </a:spcAft>
              <a:tabLst>
                <a:tab pos="695325" algn="dec"/>
              </a:tabLst>
              <a:defRPr>
                <a:solidFill>
                  <a:schemeClr val="tx1"/>
                </a:solidFill>
                <a:latin typeface="Arial" panose="020B0604020202020204" pitchFamily="34" charset="0"/>
              </a:defRPr>
            </a:lvl6pPr>
            <a:lvl7pPr eaLnBrk="0" fontAlgn="base" hangingPunct="0">
              <a:spcBef>
                <a:spcPct val="0"/>
              </a:spcBef>
              <a:spcAft>
                <a:spcPct val="0"/>
              </a:spcAft>
              <a:tabLst>
                <a:tab pos="695325" algn="dec"/>
              </a:tabLst>
              <a:defRPr>
                <a:solidFill>
                  <a:schemeClr val="tx1"/>
                </a:solidFill>
                <a:latin typeface="Arial" panose="020B0604020202020204" pitchFamily="34" charset="0"/>
              </a:defRPr>
            </a:lvl7pPr>
            <a:lvl8pPr eaLnBrk="0" fontAlgn="base" hangingPunct="0">
              <a:spcBef>
                <a:spcPct val="0"/>
              </a:spcBef>
              <a:spcAft>
                <a:spcPct val="0"/>
              </a:spcAft>
              <a:tabLst>
                <a:tab pos="695325" algn="dec"/>
              </a:tabLst>
              <a:defRPr>
                <a:solidFill>
                  <a:schemeClr val="tx1"/>
                </a:solidFill>
                <a:latin typeface="Arial" panose="020B0604020202020204" pitchFamily="34" charset="0"/>
              </a:defRPr>
            </a:lvl8pPr>
            <a:lvl9pPr eaLnBrk="0" fontAlgn="base" hangingPunct="0">
              <a:spcBef>
                <a:spcPct val="0"/>
              </a:spcBef>
              <a:spcAft>
                <a:spcPct val="0"/>
              </a:spcAft>
              <a:tabLst>
                <a:tab pos="695325" algn="dec"/>
              </a:tabLs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tab pos="695325" algn="dec"/>
              </a:tabLst>
            </a:pP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3. Look at table C.</a:t>
            </a:r>
            <a:endParaRPr kumimoji="0" lang="en-GB" altLang="en-US" sz="5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tabLst>
                <a:tab pos="695325" algn="dec"/>
              </a:tabLst>
            </a:pPr>
            <a:endParaRPr lang="en-GB" altLang="en-US" sz="500" dirty="0">
              <a:latin typeface="Arial" panose="020B0604020202020204" pitchFamily="34" charset="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tab pos="695325" algn="dec"/>
              </a:tabLst>
            </a:pPr>
            <a:r>
              <a:rPr kumimoji="0" lang="en-GB" altLang="en-US" sz="120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 	Use the data from table C to complete the graph below, to show the predicted population changes up to 2030 (2)</a:t>
            </a:r>
            <a:endParaRPr kumimoji="0" lang="en-GB" altLang="en-US" sz="500" i="0" u="none" strike="noStrike" cap="none" normalizeH="0" baseline="0" dirty="0">
              <a:ln>
                <a:noFill/>
              </a:ln>
              <a:solidFill>
                <a:schemeClr val="tx1"/>
              </a:solidFill>
              <a:effectLst/>
            </a:endParaRPr>
          </a:p>
        </p:txBody>
      </p:sp>
      <p:sp>
        <p:nvSpPr>
          <p:cNvPr id="26" name="Rectangle 25">
            <a:extLst>
              <a:ext uri="{FF2B5EF4-FFF2-40B4-BE49-F238E27FC236}">
                <a16:creationId xmlns:a16="http://schemas.microsoft.com/office/drawing/2014/main" id="{973FDD9A-81BE-4BA1-A20D-6792A23E517E}"/>
              </a:ext>
            </a:extLst>
          </p:cNvPr>
          <p:cNvSpPr/>
          <p:nvPr/>
        </p:nvSpPr>
        <p:spPr>
          <a:xfrm>
            <a:off x="75828" y="1330216"/>
            <a:ext cx="2428504" cy="600164"/>
          </a:xfrm>
          <a:prstGeom prst="rect">
            <a:avLst/>
          </a:prstGeom>
        </p:spPr>
        <p:txBody>
          <a:bodyPr wrap="square">
            <a:spAutoFit/>
          </a:bodyPr>
          <a:lstStyle/>
          <a:p>
            <a:pPr lvl="0" eaLnBrk="0" fontAlgn="base" hangingPunct="0">
              <a:spcBef>
                <a:spcPct val="0"/>
              </a:spcBef>
              <a:spcAft>
                <a:spcPct val="0"/>
              </a:spcAft>
              <a:tabLst>
                <a:tab pos="695325" algn="dec"/>
              </a:tabLst>
            </a:pPr>
            <a:r>
              <a:rPr lang="en-GB" altLang="en-US" sz="1100" b="1" i="1" dirty="0">
                <a:latin typeface="Arial" panose="020B0604020202020204" pitchFamily="34" charset="0"/>
                <a:ea typeface="Times New Roman" panose="02020603050405020304" pitchFamily="18" charset="0"/>
                <a:cs typeface="Arial" panose="020B0604020202020204" pitchFamily="34" charset="0"/>
              </a:rPr>
              <a:t>Table C - </a:t>
            </a:r>
            <a:r>
              <a:rPr lang="en-GB" altLang="en-US" sz="1100" i="1" dirty="0">
                <a:latin typeface="Arial" panose="020B0604020202020204" pitchFamily="34" charset="0"/>
                <a:ea typeface="Times New Roman" panose="02020603050405020304" pitchFamily="18" charset="0"/>
                <a:cs typeface="Arial" panose="020B0604020202020204" pitchFamily="34" charset="0"/>
              </a:rPr>
              <a:t>Global urban &amp; rural populations, 1950–2015 and predictions to 2030</a:t>
            </a:r>
            <a:endParaRPr lang="en-GB" altLang="en-US" sz="400" dirty="0"/>
          </a:p>
        </p:txBody>
      </p:sp>
      <p:pic>
        <p:nvPicPr>
          <p:cNvPr id="27" name="Picture 57">
            <a:extLst>
              <a:ext uri="{FF2B5EF4-FFF2-40B4-BE49-F238E27FC236}">
                <a16:creationId xmlns:a16="http://schemas.microsoft.com/office/drawing/2014/main" id="{FA1DCE90-BFC1-4E65-96B0-83411C6F15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4889" y="4009176"/>
            <a:ext cx="4588221" cy="2244112"/>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1">
            <a:extLst>
              <a:ext uri="{FF2B5EF4-FFF2-40B4-BE49-F238E27FC236}">
                <a16:creationId xmlns:a16="http://schemas.microsoft.com/office/drawing/2014/main" id="{E0938D57-7B17-4539-A95A-1822D6E83AC7}"/>
              </a:ext>
            </a:extLst>
          </p:cNvPr>
          <p:cNvSpPr>
            <a:spLocks noChangeArrowheads="1"/>
          </p:cNvSpPr>
          <p:nvPr/>
        </p:nvSpPr>
        <p:spPr bwMode="auto">
          <a:xfrm>
            <a:off x="77144" y="6282809"/>
            <a:ext cx="665897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  Describe what  is predicted to happen to the global urban </a:t>
            </a:r>
            <a:r>
              <a:rPr kumimoji="0" lang="en-GB" altLang="en-US" sz="1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and</a:t>
            </a:r>
            <a:r>
              <a:rPr kumimoji="0" lang="en-GB"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rural populations. Use data in your answer (4)</a:t>
            </a:r>
            <a:endParaRPr kumimoji="0" lang="en-GB"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29" name="Rectangle 203">
            <a:extLst>
              <a:ext uri="{FF2B5EF4-FFF2-40B4-BE49-F238E27FC236}">
                <a16:creationId xmlns:a16="http://schemas.microsoft.com/office/drawing/2014/main" id="{F34C738A-5BA5-468B-B08D-08F57DF0D043}"/>
              </a:ext>
            </a:extLst>
          </p:cNvPr>
          <p:cNvSpPr>
            <a:spLocks noChangeArrowheads="1"/>
          </p:cNvSpPr>
          <p:nvPr/>
        </p:nvSpPr>
        <p:spPr bwMode="auto">
          <a:xfrm>
            <a:off x="162327" y="6733078"/>
            <a:ext cx="6564219" cy="15081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p>
          <a:p>
            <a:pPr marR="0" lvl="0" algn="l" defTabSz="914400" rtl="0" eaLnBrk="0" fontAlgn="base" latinLnBrk="0" hangingPunct="0">
              <a:lnSpc>
                <a:spcPct val="100000"/>
              </a:lnSpc>
              <a:spcBef>
                <a:spcPct val="0"/>
              </a:spcBef>
              <a:spcAft>
                <a:spcPct val="0"/>
              </a:spcAft>
              <a:buClrTx/>
              <a:buSzTx/>
              <a:tabLst/>
            </a:pPr>
            <a:endPar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GB" altLang="en-US" sz="1200" dirty="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r>
              <a:rPr kumimoji="0" lang="en-GB"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p>
            <a:pPr marR="0" lvl="0" algn="l" defTabSz="914400" rtl="0" eaLnBrk="0" fontAlgn="base" latinLnBrk="0" hangingPunct="0">
              <a:lnSpc>
                <a:spcPct val="100000"/>
              </a:lnSpc>
              <a:spcBef>
                <a:spcPct val="0"/>
              </a:spcBef>
              <a:spcAft>
                <a:spcPct val="0"/>
              </a:spcAft>
              <a:buClrTx/>
              <a:buSzTx/>
              <a:tabLst/>
            </a:pPr>
            <a:endParaRPr lang="en-GB" altLang="en-US" sz="1200" dirty="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7890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9" name="Picture 8">
            <a:hlinkClick r:id="rId4" action="ppaction://hlinksldjump"/>
            <a:extLst>
              <a:ext uri="{FF2B5EF4-FFF2-40B4-BE49-F238E27FC236}">
                <a16:creationId xmlns:a16="http://schemas.microsoft.com/office/drawing/2014/main" id="{D70CA328-765B-497E-81C2-B76BCD48D296}"/>
              </a:ext>
            </a:extLst>
          </p:cNvPr>
          <p:cNvPicPr>
            <a:picLocks noChangeAspect="1"/>
          </p:cNvPicPr>
          <p:nvPr/>
        </p:nvPicPr>
        <p:blipFill>
          <a:blip r:embed="rId5"/>
          <a:stretch>
            <a:fillRect/>
          </a:stretch>
        </p:blipFill>
        <p:spPr>
          <a:xfrm>
            <a:off x="6176133" y="8452022"/>
            <a:ext cx="558299" cy="580769"/>
          </a:xfrm>
          <a:prstGeom prst="rect">
            <a:avLst/>
          </a:prstGeom>
        </p:spPr>
      </p:pic>
      <p:sp>
        <p:nvSpPr>
          <p:cNvPr id="7" name="Title 4">
            <a:extLst>
              <a:ext uri="{FF2B5EF4-FFF2-40B4-BE49-F238E27FC236}">
                <a16:creationId xmlns:a16="http://schemas.microsoft.com/office/drawing/2014/main" id="{EC537C18-C071-4161-B6BD-BDF7CD1559F7}"/>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10 – Urbanisation Revision – </a:t>
            </a:r>
            <a:r>
              <a:rPr lang="en-GB" sz="1400" dirty="0">
                <a:latin typeface="Tw Cen MT" panose="020B0602020104020603" pitchFamily="34" charset="0"/>
              </a:rPr>
              <a:t>Work through the tasks </a:t>
            </a:r>
            <a:r>
              <a:rPr lang="en-GB" sz="1400" b="1" dirty="0">
                <a:latin typeface="Tw Cen MT" panose="020B0602020104020603" pitchFamily="34" charset="0"/>
              </a:rPr>
              <a:t>over the next 3 pages</a:t>
            </a:r>
            <a:r>
              <a:rPr lang="en-GB" sz="1400" dirty="0">
                <a:latin typeface="Tw Cen MT" panose="020B0602020104020603" pitchFamily="34" charset="0"/>
              </a:rPr>
              <a:t>, to revise some key points about urbanisation. Read the instructions carefully for each task, and make sure you complete all of the tasks</a:t>
            </a:r>
            <a:endParaRPr lang="en-GB" sz="1400" b="1" dirty="0">
              <a:latin typeface="Tw Cen MT" panose="020B0602020104020603" pitchFamily="34" charset="0"/>
            </a:endParaRPr>
          </a:p>
        </p:txBody>
      </p:sp>
      <p:pic>
        <p:nvPicPr>
          <p:cNvPr id="12" name="Picture 1668">
            <a:extLst>
              <a:ext uri="{FF2B5EF4-FFF2-40B4-BE49-F238E27FC236}">
                <a16:creationId xmlns:a16="http://schemas.microsoft.com/office/drawing/2014/main" id="{21371EEE-8218-4874-8C89-10CD3904F0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730" y="904103"/>
            <a:ext cx="4251325" cy="2400300"/>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666">
            <a:extLst>
              <a:ext uri="{FF2B5EF4-FFF2-40B4-BE49-F238E27FC236}">
                <a16:creationId xmlns:a16="http://schemas.microsoft.com/office/drawing/2014/main" id="{939DFA14-14A4-4694-B627-048E425C65CB}"/>
              </a:ext>
            </a:extLst>
          </p:cNvPr>
          <p:cNvSpPr>
            <a:spLocks noChangeArrowheads="1"/>
          </p:cNvSpPr>
          <p:nvPr/>
        </p:nvSpPr>
        <p:spPr bwMode="auto">
          <a:xfrm>
            <a:off x="119227" y="1015228"/>
            <a:ext cx="234950" cy="234950"/>
          </a:xfrm>
          <a:prstGeom prst="ellipse">
            <a:avLst/>
          </a:prstGeom>
          <a:solidFill>
            <a:srgbClr val="808080"/>
          </a:solidFill>
          <a:ln w="12700">
            <a:solidFill>
              <a:srgbClr val="FFFFFF"/>
            </a:solidFill>
            <a:miter lim="800000"/>
            <a:headEnd/>
            <a:tailEnd/>
          </a:ln>
          <a:effectLst>
            <a:outerShdw dist="25401" dir="2700000" sx="99001" sy="99001" algn="tl" rotWithShape="0">
              <a:srgbClr val="000000">
                <a:alpha val="39999"/>
              </a:srgbClr>
            </a:outerShdw>
          </a:effectLst>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200" b="1" dirty="0">
                <a:solidFill>
                  <a:schemeClr val="bg1"/>
                </a:solidFill>
                <a:latin typeface="Arial" panose="020B0604020202020204" pitchFamily="34" charset="0"/>
                <a:cs typeface="Arial" panose="020B0604020202020204" pitchFamily="34" charset="0"/>
              </a:rPr>
              <a:t>D</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4" name="Rectangle 13">
            <a:extLst>
              <a:ext uri="{FF2B5EF4-FFF2-40B4-BE49-F238E27FC236}">
                <a16:creationId xmlns:a16="http://schemas.microsoft.com/office/drawing/2014/main" id="{EA973F3B-DEA0-4803-AB7F-1B872A0F9085}"/>
              </a:ext>
            </a:extLst>
          </p:cNvPr>
          <p:cNvSpPr/>
          <p:nvPr/>
        </p:nvSpPr>
        <p:spPr>
          <a:xfrm>
            <a:off x="105780" y="3304403"/>
            <a:ext cx="6628652" cy="261610"/>
          </a:xfrm>
          <a:prstGeom prst="rect">
            <a:avLst/>
          </a:prstGeom>
        </p:spPr>
        <p:txBody>
          <a:bodyPr wrap="square">
            <a:spAutoFit/>
          </a:bodyPr>
          <a:lstStyle/>
          <a:p>
            <a:pPr lvl="0" eaLnBrk="0" fontAlgn="base" hangingPunct="0">
              <a:spcBef>
                <a:spcPct val="0"/>
              </a:spcBef>
              <a:spcAft>
                <a:spcPct val="0"/>
              </a:spcAft>
            </a:pPr>
            <a:r>
              <a:rPr lang="en-GB" altLang="en-US" sz="1100" b="1" i="1" dirty="0">
                <a:latin typeface="Arial" panose="020B0604020202020204" pitchFamily="34" charset="0"/>
                <a:ea typeface="Times New Roman" panose="02020603050405020304" pitchFamily="18" charset="0"/>
                <a:cs typeface="Arial" panose="020B0604020202020204" pitchFamily="34" charset="0"/>
              </a:rPr>
              <a:t>Graph D and Table E - </a:t>
            </a:r>
            <a:r>
              <a:rPr lang="en-GB" altLang="en-US" sz="1100" i="1" dirty="0">
                <a:latin typeface="Arial" panose="020B0604020202020204" pitchFamily="34" charset="0"/>
                <a:ea typeface="Times New Roman" panose="02020603050405020304" pitchFamily="18" charset="0"/>
                <a:cs typeface="Arial" panose="020B0604020202020204" pitchFamily="34" charset="0"/>
              </a:rPr>
              <a:t>Percentage of the population that live in cities on different continents</a:t>
            </a:r>
            <a:endParaRPr lang="en-GB" altLang="en-US" sz="1100" dirty="0">
              <a:latin typeface="Arial" panose="020B0604020202020204" pitchFamily="34" charset="0"/>
            </a:endParaRPr>
          </a:p>
        </p:txBody>
      </p:sp>
      <p:graphicFrame>
        <p:nvGraphicFramePr>
          <p:cNvPr id="15" name="Table 14">
            <a:extLst>
              <a:ext uri="{FF2B5EF4-FFF2-40B4-BE49-F238E27FC236}">
                <a16:creationId xmlns:a16="http://schemas.microsoft.com/office/drawing/2014/main" id="{05185C8E-B48E-4ABF-8432-B457CA478087}"/>
              </a:ext>
            </a:extLst>
          </p:cNvPr>
          <p:cNvGraphicFramePr>
            <a:graphicFrameLocks noGrp="1"/>
          </p:cNvGraphicFramePr>
          <p:nvPr>
            <p:extLst>
              <p:ext uri="{D42A27DB-BD31-4B8C-83A1-F6EECF244321}">
                <p14:modId xmlns:p14="http://schemas.microsoft.com/office/powerpoint/2010/main" val="597911656"/>
              </p:ext>
            </p:extLst>
          </p:nvPr>
        </p:nvGraphicFramePr>
        <p:xfrm>
          <a:off x="4827005" y="904103"/>
          <a:ext cx="1907427" cy="2048436"/>
        </p:xfrm>
        <a:graphic>
          <a:graphicData uri="http://schemas.openxmlformats.org/drawingml/2006/table">
            <a:tbl>
              <a:tblPr firstRow="1" firstCol="1" bandRow="1">
                <a:tableStyleId>{5C22544A-7EE6-4342-B048-85BDC9FD1C3A}</a:tableStyleId>
              </a:tblPr>
              <a:tblGrid>
                <a:gridCol w="1001448">
                  <a:extLst>
                    <a:ext uri="{9D8B030D-6E8A-4147-A177-3AD203B41FA5}">
                      <a16:colId xmlns:a16="http://schemas.microsoft.com/office/drawing/2014/main" val="4210844423"/>
                    </a:ext>
                  </a:extLst>
                </a:gridCol>
                <a:gridCol w="905979">
                  <a:extLst>
                    <a:ext uri="{9D8B030D-6E8A-4147-A177-3AD203B41FA5}">
                      <a16:colId xmlns:a16="http://schemas.microsoft.com/office/drawing/2014/main" val="4186858057"/>
                    </a:ext>
                  </a:extLst>
                </a:gridCol>
              </a:tblGrid>
              <a:tr h="341406">
                <a:tc>
                  <a:txBody>
                    <a:bodyPr/>
                    <a:lstStyle/>
                    <a:p>
                      <a:pPr>
                        <a:spcBef>
                          <a:spcPts val="300"/>
                        </a:spcBef>
                        <a:spcAft>
                          <a:spcPts val="300"/>
                        </a:spcAft>
                      </a:pPr>
                      <a:r>
                        <a:rPr lang="en-GB" sz="1100" dirty="0">
                          <a:solidFill>
                            <a:schemeClr val="tx1"/>
                          </a:solidFill>
                          <a:effectLst/>
                        </a:rPr>
                        <a:t>Region</a:t>
                      </a:r>
                      <a:endParaRPr lang="en-GB" sz="11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300"/>
                        </a:spcBef>
                        <a:spcAft>
                          <a:spcPts val="300"/>
                        </a:spcAft>
                      </a:pPr>
                      <a:r>
                        <a:rPr lang="en-GB" sz="1100" dirty="0">
                          <a:solidFill>
                            <a:schemeClr val="tx1"/>
                          </a:solidFill>
                          <a:effectLst/>
                        </a:rPr>
                        <a:t>% urban</a:t>
                      </a:r>
                      <a:endParaRPr lang="en-GB" sz="11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3501373"/>
                  </a:ext>
                </a:extLst>
              </a:tr>
              <a:tr h="341406">
                <a:tc>
                  <a:txBody>
                    <a:bodyPr/>
                    <a:lstStyle/>
                    <a:p>
                      <a:pPr>
                        <a:lnSpc>
                          <a:spcPts val="1300"/>
                        </a:lnSpc>
                        <a:spcBef>
                          <a:spcPts val="300"/>
                        </a:spcBef>
                        <a:spcAft>
                          <a:spcPts val="300"/>
                        </a:spcAft>
                      </a:pPr>
                      <a:r>
                        <a:rPr lang="en-GB" sz="1100" b="0" dirty="0">
                          <a:solidFill>
                            <a:schemeClr val="tx1"/>
                          </a:solidFill>
                          <a:effectLst/>
                        </a:rPr>
                        <a:t>South America</a:t>
                      </a:r>
                      <a:endParaRPr lang="en-GB" sz="11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pPr>
                      <a:r>
                        <a:rPr lang="en-GB" sz="1100">
                          <a:solidFill>
                            <a:schemeClr val="tx1"/>
                          </a:solidFill>
                          <a:effectLst/>
                        </a:rPr>
                        <a:t>81</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6877331"/>
                  </a:ext>
                </a:extLst>
              </a:tr>
              <a:tr h="341406">
                <a:tc>
                  <a:txBody>
                    <a:bodyPr/>
                    <a:lstStyle/>
                    <a:p>
                      <a:pPr>
                        <a:lnSpc>
                          <a:spcPts val="1300"/>
                        </a:lnSpc>
                        <a:spcBef>
                          <a:spcPts val="300"/>
                        </a:spcBef>
                        <a:spcAft>
                          <a:spcPts val="300"/>
                        </a:spcAft>
                      </a:pPr>
                      <a:r>
                        <a:rPr lang="en-GB" sz="1100" b="0" dirty="0">
                          <a:solidFill>
                            <a:schemeClr val="tx1"/>
                          </a:solidFill>
                          <a:effectLst/>
                        </a:rPr>
                        <a:t>Oceania</a:t>
                      </a:r>
                      <a:endParaRPr lang="en-GB" sz="11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pPr>
                      <a:r>
                        <a:rPr lang="en-GB" sz="1100">
                          <a:solidFill>
                            <a:schemeClr val="tx1"/>
                          </a:solidFill>
                          <a:effectLst/>
                        </a:rPr>
                        <a:t>68</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9456520"/>
                  </a:ext>
                </a:extLst>
              </a:tr>
              <a:tr h="341406">
                <a:tc>
                  <a:txBody>
                    <a:bodyPr/>
                    <a:lstStyle/>
                    <a:p>
                      <a:pPr>
                        <a:lnSpc>
                          <a:spcPts val="1300"/>
                        </a:lnSpc>
                        <a:spcBef>
                          <a:spcPts val="300"/>
                        </a:spcBef>
                        <a:spcAft>
                          <a:spcPts val="300"/>
                        </a:spcAft>
                      </a:pPr>
                      <a:r>
                        <a:rPr lang="en-GB" sz="1100" b="0" dirty="0">
                          <a:solidFill>
                            <a:schemeClr val="tx1"/>
                          </a:solidFill>
                          <a:effectLst/>
                        </a:rPr>
                        <a:t>Asia</a:t>
                      </a:r>
                      <a:endParaRPr lang="en-GB" sz="11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pPr>
                      <a:r>
                        <a:rPr lang="en-GB" sz="1100">
                          <a:solidFill>
                            <a:schemeClr val="tx1"/>
                          </a:solidFill>
                          <a:effectLst/>
                        </a:rPr>
                        <a:t>50</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7793803"/>
                  </a:ext>
                </a:extLst>
              </a:tr>
              <a:tr h="341406">
                <a:tc>
                  <a:txBody>
                    <a:bodyPr/>
                    <a:lstStyle/>
                    <a:p>
                      <a:pPr>
                        <a:lnSpc>
                          <a:spcPts val="1300"/>
                        </a:lnSpc>
                        <a:spcBef>
                          <a:spcPts val="300"/>
                        </a:spcBef>
                        <a:spcAft>
                          <a:spcPts val="300"/>
                        </a:spcAft>
                      </a:pPr>
                      <a:r>
                        <a:rPr lang="en-GB" sz="1100" b="0" dirty="0">
                          <a:solidFill>
                            <a:schemeClr val="tx1"/>
                          </a:solidFill>
                          <a:effectLst/>
                        </a:rPr>
                        <a:t>Europe</a:t>
                      </a:r>
                      <a:endParaRPr lang="en-GB" sz="11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pPr>
                      <a:r>
                        <a:rPr lang="en-GB" sz="1100">
                          <a:solidFill>
                            <a:schemeClr val="tx1"/>
                          </a:solidFill>
                          <a:effectLst/>
                        </a:rPr>
                        <a:t>74</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4558407"/>
                  </a:ext>
                </a:extLst>
              </a:tr>
              <a:tr h="341406">
                <a:tc>
                  <a:txBody>
                    <a:bodyPr/>
                    <a:lstStyle/>
                    <a:p>
                      <a:pPr>
                        <a:lnSpc>
                          <a:spcPts val="1300"/>
                        </a:lnSpc>
                        <a:spcBef>
                          <a:spcPts val="300"/>
                        </a:spcBef>
                        <a:spcAft>
                          <a:spcPts val="300"/>
                        </a:spcAft>
                      </a:pPr>
                      <a:r>
                        <a:rPr lang="en-GB" sz="1100" b="0" dirty="0">
                          <a:solidFill>
                            <a:schemeClr val="tx1"/>
                          </a:solidFill>
                          <a:effectLst/>
                        </a:rPr>
                        <a:t>North America</a:t>
                      </a:r>
                      <a:endParaRPr lang="en-GB" sz="11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00"/>
                        </a:lnSpc>
                        <a:spcBef>
                          <a:spcPts val="300"/>
                        </a:spcBef>
                        <a:spcAft>
                          <a:spcPts val="300"/>
                        </a:spcAft>
                      </a:pPr>
                      <a:r>
                        <a:rPr lang="en-GB" sz="1100" dirty="0">
                          <a:solidFill>
                            <a:schemeClr val="tx1"/>
                          </a:solidFill>
                          <a:effectLst/>
                        </a:rPr>
                        <a:t>82</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8406687"/>
                  </a:ext>
                </a:extLst>
              </a:tr>
            </a:tbl>
          </a:graphicData>
        </a:graphic>
      </p:graphicFrame>
      <p:sp>
        <p:nvSpPr>
          <p:cNvPr id="16" name="Oval 1666">
            <a:extLst>
              <a:ext uri="{FF2B5EF4-FFF2-40B4-BE49-F238E27FC236}">
                <a16:creationId xmlns:a16="http://schemas.microsoft.com/office/drawing/2014/main" id="{9F7A5BA6-559B-4031-8896-144B98C41EE1}"/>
              </a:ext>
            </a:extLst>
          </p:cNvPr>
          <p:cNvSpPr>
            <a:spLocks noChangeArrowheads="1"/>
          </p:cNvSpPr>
          <p:nvPr/>
        </p:nvSpPr>
        <p:spPr bwMode="auto">
          <a:xfrm>
            <a:off x="4592055" y="1015228"/>
            <a:ext cx="234950" cy="234950"/>
          </a:xfrm>
          <a:prstGeom prst="ellipse">
            <a:avLst/>
          </a:prstGeom>
          <a:solidFill>
            <a:srgbClr val="808080"/>
          </a:solidFill>
          <a:ln w="12700">
            <a:solidFill>
              <a:srgbClr val="FFFFFF"/>
            </a:solidFill>
            <a:miter lim="800000"/>
            <a:headEnd/>
            <a:tailEnd/>
          </a:ln>
          <a:effectLst>
            <a:outerShdw dist="25401" dir="2700000" sx="99001" sy="99001" algn="tl" rotWithShape="0">
              <a:srgbClr val="000000">
                <a:alpha val="39999"/>
              </a:srgbClr>
            </a:outerShdw>
          </a:effectLst>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E</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7" name="Rectangle 16">
            <a:extLst>
              <a:ext uri="{FF2B5EF4-FFF2-40B4-BE49-F238E27FC236}">
                <a16:creationId xmlns:a16="http://schemas.microsoft.com/office/drawing/2014/main" id="{245DA3E2-A967-4B43-8356-C4BD6A1B91A6}"/>
              </a:ext>
            </a:extLst>
          </p:cNvPr>
          <p:cNvSpPr/>
          <p:nvPr/>
        </p:nvSpPr>
        <p:spPr>
          <a:xfrm>
            <a:off x="105780" y="3625249"/>
            <a:ext cx="6615205" cy="3985706"/>
          </a:xfrm>
          <a:prstGeom prst="rect">
            <a:avLst/>
          </a:prstGeom>
        </p:spPr>
        <p:txBody>
          <a:bodyPr wrap="square">
            <a:spAutoFit/>
          </a:bodyPr>
          <a:lstStyle/>
          <a:p>
            <a:pPr lvl="0" eaLnBrk="0" fontAlgn="base" hangingPunct="0">
              <a:spcBef>
                <a:spcPct val="0"/>
              </a:spcBef>
              <a:spcAft>
                <a:spcPct val="0"/>
              </a:spcAft>
            </a:pPr>
            <a:r>
              <a:rPr lang="en-GB" altLang="en-US" sz="1200" b="1" dirty="0">
                <a:latin typeface="Arial" panose="020B0604020202020204" pitchFamily="34" charset="0"/>
                <a:ea typeface="Times New Roman" panose="02020603050405020304" pitchFamily="18" charset="0"/>
                <a:cs typeface="Arial" panose="020B0604020202020204" pitchFamily="34" charset="0"/>
              </a:rPr>
              <a:t>4. </a:t>
            </a:r>
            <a:r>
              <a:rPr lang="en-GB" altLang="en-US" sz="1200" dirty="0">
                <a:latin typeface="Arial" panose="020B0604020202020204" pitchFamily="34" charset="0"/>
                <a:ea typeface="Times New Roman" panose="02020603050405020304" pitchFamily="18" charset="0"/>
                <a:cs typeface="Arial" panose="020B0604020202020204" pitchFamily="34" charset="0"/>
              </a:rPr>
              <a:t>Look at </a:t>
            </a:r>
            <a:r>
              <a:rPr lang="en-GB" altLang="en-US" sz="1200" b="1" dirty="0">
                <a:latin typeface="Arial" panose="020B0604020202020204" pitchFamily="34" charset="0"/>
                <a:ea typeface="Times New Roman" panose="02020603050405020304" pitchFamily="18" charset="0"/>
                <a:cs typeface="Arial" panose="020B0604020202020204" pitchFamily="34" charset="0"/>
              </a:rPr>
              <a:t>Graph D </a:t>
            </a:r>
            <a:r>
              <a:rPr lang="en-GB" altLang="en-US" sz="1200" dirty="0">
                <a:latin typeface="Arial" panose="020B0604020202020204" pitchFamily="34" charset="0"/>
                <a:ea typeface="Times New Roman" panose="02020603050405020304" pitchFamily="18" charset="0"/>
                <a:cs typeface="Arial" panose="020B0604020202020204" pitchFamily="34" charset="0"/>
              </a:rPr>
              <a:t>above</a:t>
            </a:r>
          </a:p>
          <a:p>
            <a:pPr lvl="0" eaLnBrk="0" fontAlgn="base" hangingPunct="0">
              <a:spcBef>
                <a:spcPct val="0"/>
              </a:spcBef>
              <a:spcAft>
                <a:spcPct val="0"/>
              </a:spcAft>
            </a:pPr>
            <a:endParaRPr lang="en-GB" altLang="en-US" sz="1200" b="1"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r>
              <a:rPr lang="en-GB" altLang="en-US" sz="1200" b="1" dirty="0">
                <a:latin typeface="Arial" panose="020B0604020202020204" pitchFamily="34" charset="0"/>
                <a:ea typeface="Times New Roman" panose="02020603050405020304" pitchFamily="18" charset="0"/>
                <a:cs typeface="Arial" panose="020B0604020202020204" pitchFamily="34" charset="0"/>
              </a:rPr>
              <a:t>State</a:t>
            </a:r>
            <a:r>
              <a:rPr lang="en-GB" altLang="en-US" sz="1200" dirty="0">
                <a:latin typeface="Arial" panose="020B0604020202020204" pitchFamily="34" charset="0"/>
                <a:ea typeface="Times New Roman" panose="02020603050405020304" pitchFamily="18" charset="0"/>
                <a:cs typeface="Arial" panose="020B0604020202020204" pitchFamily="34" charset="0"/>
              </a:rPr>
              <a:t> what percentage of the population live in urban areas in Africa</a:t>
            </a:r>
          </a:p>
          <a:p>
            <a:pPr marL="228600" lvl="0" indent="-228600" eaLnBrk="0" fontAlgn="base" hangingPunct="0">
              <a:spcBef>
                <a:spcPct val="0"/>
              </a:spcBef>
              <a:spcAft>
                <a:spcPct val="0"/>
              </a:spcAft>
              <a:buAutoNum type="alphaLcParenBoth"/>
            </a:pPr>
            <a:endParaRPr lang="en-GB" sz="400"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r>
              <a:rPr lang="en-GB" sz="1200" dirty="0">
                <a:latin typeface="Arial" panose="020B0604020202020204" pitchFamily="34" charset="0"/>
                <a:cs typeface="Arial" panose="020B0604020202020204" pitchFamily="34" charset="0"/>
              </a:rPr>
              <a:t>Complete the bar chart by adding the data for the five other continents shown in </a:t>
            </a:r>
            <a:r>
              <a:rPr lang="en-GB" sz="1200" b="1" dirty="0">
                <a:latin typeface="Arial" panose="020B0604020202020204" pitchFamily="34" charset="0"/>
                <a:cs typeface="Arial" panose="020B0604020202020204" pitchFamily="34" charset="0"/>
              </a:rPr>
              <a:t>table E</a:t>
            </a:r>
          </a:p>
          <a:p>
            <a:pPr marL="228600" lvl="0" indent="-228600" eaLnBrk="0" fontAlgn="base" hangingPunct="0">
              <a:spcBef>
                <a:spcPct val="0"/>
              </a:spcBef>
              <a:spcAft>
                <a:spcPct val="0"/>
              </a:spcAft>
              <a:buAutoNum type="alphaLcParenBoth"/>
            </a:pPr>
            <a:endParaRPr lang="en-GB" sz="1200" b="1"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r>
              <a:rPr lang="en-GB" sz="1200" dirty="0">
                <a:latin typeface="Arial" panose="020B0604020202020204" pitchFamily="34" charset="0"/>
                <a:cs typeface="Arial" panose="020B0604020202020204" pitchFamily="34" charset="0"/>
              </a:rPr>
              <a:t>Using your bar chart, and the data in table E, calculate the following:</a:t>
            </a: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r>
              <a:rPr lang="en-GB" sz="1200" dirty="0">
                <a:latin typeface="Arial" panose="020B0604020202020204" pitchFamily="34" charset="0"/>
                <a:cs typeface="Arial" panose="020B0604020202020204" pitchFamily="34" charset="0"/>
              </a:rPr>
              <a:t>The percentage difference in urban population between Africa and North America</a:t>
            </a:r>
          </a:p>
          <a:p>
            <a:pPr marL="742950" lvl="1" indent="-285750" eaLnBrk="0" fontAlgn="base" hangingPunct="0">
              <a:spcBef>
                <a:spcPct val="0"/>
              </a:spcBef>
              <a:spcAft>
                <a:spcPct val="0"/>
              </a:spcAft>
              <a:buFont typeface="+mj-lt"/>
              <a:buAutoNum type="romanLcPeriod"/>
            </a:pPr>
            <a:endParaRPr lang="en-GB" sz="1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endParaRPr lang="en-GB" sz="12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endParaRPr lang="en-GB" sz="12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endParaRPr lang="en-GB" sz="12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endParaRPr lang="en-GB" sz="12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endParaRPr lang="en-GB" sz="2000" dirty="0">
              <a:latin typeface="Arial" panose="020B0604020202020204" pitchFamily="34" charset="0"/>
              <a:cs typeface="Arial" panose="020B0604020202020204" pitchFamily="34" charset="0"/>
            </a:endParaRPr>
          </a:p>
          <a:p>
            <a:pPr marL="742950" lvl="1" indent="-285750" eaLnBrk="0" fontAlgn="base" hangingPunct="0">
              <a:spcBef>
                <a:spcPct val="0"/>
              </a:spcBef>
              <a:spcAft>
                <a:spcPct val="0"/>
              </a:spcAft>
              <a:buFont typeface="+mj-lt"/>
              <a:buAutoNum type="romanLcPeriod"/>
            </a:pPr>
            <a:r>
              <a:rPr lang="en-GB" sz="1200" dirty="0">
                <a:latin typeface="Arial" panose="020B0604020202020204" pitchFamily="34" charset="0"/>
                <a:cs typeface="Arial" panose="020B0604020202020204" pitchFamily="34" charset="0"/>
              </a:rPr>
              <a:t>The average % of urban population</a:t>
            </a:r>
          </a:p>
          <a:p>
            <a:pPr marL="228600" lvl="0" indent="-228600" eaLnBrk="0" fontAlgn="base" hangingPunct="0">
              <a:spcBef>
                <a:spcPct val="0"/>
              </a:spcBef>
              <a:spcAft>
                <a:spcPct val="0"/>
              </a:spcAft>
              <a:buAutoNum type="alphaLcParenBoth"/>
            </a:pPr>
            <a:endParaRPr lang="en-GB" sz="1200" b="1" dirty="0">
              <a:latin typeface="Arial" panose="020B0604020202020204" pitchFamily="34" charset="0"/>
              <a:cs typeface="Arial" panose="020B0604020202020204" pitchFamily="34" charset="0"/>
            </a:endParaRPr>
          </a:p>
          <a:p>
            <a:pPr marL="228600" lvl="0" indent="-228600" eaLnBrk="0" fontAlgn="base" hangingPunct="0">
              <a:spcBef>
                <a:spcPct val="0"/>
              </a:spcBef>
              <a:spcAft>
                <a:spcPct val="0"/>
              </a:spcAft>
              <a:buAutoNum type="alphaLcParenBoth"/>
            </a:pPr>
            <a:endParaRPr lang="en-GB" sz="1200" dirty="0">
              <a:latin typeface="Arial" panose="020B0604020202020204" pitchFamily="34" charset="0"/>
              <a:cs typeface="Arial" panose="020B0604020202020204" pitchFamily="34" charset="0"/>
            </a:endParaRPr>
          </a:p>
        </p:txBody>
      </p:sp>
      <p:sp>
        <p:nvSpPr>
          <p:cNvPr id="18" name="Rectangle 203">
            <a:extLst>
              <a:ext uri="{FF2B5EF4-FFF2-40B4-BE49-F238E27FC236}">
                <a16:creationId xmlns:a16="http://schemas.microsoft.com/office/drawing/2014/main" id="{E35D124D-3499-4FF8-9FDC-6E831ED223B5}"/>
              </a:ext>
            </a:extLst>
          </p:cNvPr>
          <p:cNvSpPr>
            <a:spLocks noChangeArrowheads="1"/>
          </p:cNvSpPr>
          <p:nvPr/>
        </p:nvSpPr>
        <p:spPr bwMode="auto">
          <a:xfrm>
            <a:off x="105780" y="5966313"/>
            <a:ext cx="6564219" cy="954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Show your working here…</a:t>
            </a:r>
          </a:p>
          <a:p>
            <a:pPr marR="0" lvl="0" algn="l" defTabSz="914400" rtl="0" eaLnBrk="0" fontAlgn="base" latinLnBrk="0" hangingPunct="0">
              <a:lnSpc>
                <a:spcPct val="100000"/>
              </a:lnSpc>
              <a:spcBef>
                <a:spcPct val="0"/>
              </a:spcBef>
              <a:spcAft>
                <a:spcPct val="0"/>
              </a:spcAft>
              <a:buClrTx/>
              <a:buSzTx/>
              <a:tabLst/>
            </a:pPr>
            <a:endParaRPr lang="en-GB" altLang="en-US" sz="1200" i="1" dirty="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
        <p:nvSpPr>
          <p:cNvPr id="19" name="Rectangle 203">
            <a:extLst>
              <a:ext uri="{FF2B5EF4-FFF2-40B4-BE49-F238E27FC236}">
                <a16:creationId xmlns:a16="http://schemas.microsoft.com/office/drawing/2014/main" id="{E098E8B0-BAA7-4821-9D27-B7D6B1F791F0}"/>
              </a:ext>
            </a:extLst>
          </p:cNvPr>
          <p:cNvSpPr>
            <a:spLocks noChangeArrowheads="1"/>
          </p:cNvSpPr>
          <p:nvPr/>
        </p:nvSpPr>
        <p:spPr bwMode="auto">
          <a:xfrm>
            <a:off x="105779" y="7285790"/>
            <a:ext cx="6564219" cy="954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Show your working here…</a:t>
            </a:r>
          </a:p>
          <a:p>
            <a:pPr marR="0" lvl="0" algn="l" defTabSz="914400" rtl="0" eaLnBrk="0" fontAlgn="base" latinLnBrk="0" hangingPunct="0">
              <a:lnSpc>
                <a:spcPct val="100000"/>
              </a:lnSpc>
              <a:spcBef>
                <a:spcPct val="0"/>
              </a:spcBef>
              <a:spcAft>
                <a:spcPct val="0"/>
              </a:spcAft>
              <a:buClrTx/>
              <a:buSzTx/>
              <a:tabLst/>
            </a:pPr>
            <a:endParaRPr lang="en-GB" altLang="en-US" sz="1200" i="1" dirty="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
        <p:nvSpPr>
          <p:cNvPr id="20" name="Rectangle 203">
            <a:extLst>
              <a:ext uri="{FF2B5EF4-FFF2-40B4-BE49-F238E27FC236}">
                <a16:creationId xmlns:a16="http://schemas.microsoft.com/office/drawing/2014/main" id="{8DCCE0C4-561C-4568-AE1B-F5F62023A12C}"/>
              </a:ext>
            </a:extLst>
          </p:cNvPr>
          <p:cNvSpPr>
            <a:spLocks noChangeArrowheads="1"/>
          </p:cNvSpPr>
          <p:nvPr/>
        </p:nvSpPr>
        <p:spPr bwMode="auto">
          <a:xfrm>
            <a:off x="135486" y="4316247"/>
            <a:ext cx="6564219" cy="584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2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Answer =</a:t>
            </a:r>
          </a:p>
          <a:p>
            <a:pPr marR="0" lvl="0" algn="l" defTabSz="914400" rtl="0" eaLnBrk="0" fontAlgn="base" latinLnBrk="0" hangingPunct="0">
              <a:lnSpc>
                <a:spcPct val="100000"/>
              </a:lnSpc>
              <a:spcBef>
                <a:spcPct val="0"/>
              </a:spcBef>
              <a:spcAft>
                <a:spcPct val="0"/>
              </a:spcAft>
              <a:buClrTx/>
              <a:buSzTx/>
              <a:tabLst/>
            </a:pPr>
            <a:endParaRPr kumimoji="0" lang="en-GB"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47012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6607868"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32AD3048-26BB-45ED-8F97-2F96255CA0BC}"/>
              </a:ext>
            </a:extLst>
          </p:cNvPr>
          <p:cNvSpPr/>
          <p:nvPr/>
        </p:nvSpPr>
        <p:spPr>
          <a:xfrm>
            <a:off x="123568" y="111209"/>
            <a:ext cx="6610864"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TASK 1 – Geography Skills: </a:t>
            </a:r>
            <a:r>
              <a:rPr lang="en-GB" sz="1300" dirty="0">
                <a:latin typeface="Tw Cen MT" panose="020B0602020104020603" pitchFamily="34" charset="0"/>
              </a:rPr>
              <a:t>Reading a map is a crucial Geographical skills, ad is something which you will definitely be asked to do in the exam. The tasks over the next </a:t>
            </a:r>
            <a:r>
              <a:rPr lang="en-GB" sz="1300" b="1" dirty="0">
                <a:latin typeface="Tw Cen MT" panose="020B0602020104020603" pitchFamily="34" charset="0"/>
              </a:rPr>
              <a:t>4 pages </a:t>
            </a:r>
            <a:r>
              <a:rPr lang="en-GB" sz="1300" dirty="0">
                <a:latin typeface="Tw Cen MT" panose="020B0602020104020603" pitchFamily="34" charset="0"/>
              </a:rPr>
              <a:t>introduce a relatively simple map skills – grid references. Read the information carefully about how to find grid references, and complete the tasks.</a:t>
            </a:r>
            <a:endParaRPr lang="en-GB" sz="1300" b="1" dirty="0">
              <a:latin typeface="Tw Cen MT" panose="020B0602020104020603" pitchFamily="34" charset="0"/>
            </a:endParaRPr>
          </a:p>
        </p:txBody>
      </p:sp>
      <p:pic>
        <p:nvPicPr>
          <p:cNvPr id="9" name="Picture 8">
            <a:extLst>
              <a:ext uri="{FF2B5EF4-FFF2-40B4-BE49-F238E27FC236}">
                <a16:creationId xmlns:a16="http://schemas.microsoft.com/office/drawing/2014/main" id="{5985C44D-BE1E-4039-9E6F-279140B5D9BF}"/>
              </a:ext>
            </a:extLst>
          </p:cNvPr>
          <p:cNvPicPr>
            <a:picLocks noChangeAspect="1"/>
          </p:cNvPicPr>
          <p:nvPr/>
        </p:nvPicPr>
        <p:blipFill>
          <a:blip r:embed="rId4"/>
          <a:stretch>
            <a:fillRect/>
          </a:stretch>
        </p:blipFill>
        <p:spPr>
          <a:xfrm>
            <a:off x="151807" y="5230384"/>
            <a:ext cx="3277193" cy="2507420"/>
          </a:xfrm>
          <a:prstGeom prst="rect">
            <a:avLst/>
          </a:prstGeom>
        </p:spPr>
      </p:pic>
      <p:sp>
        <p:nvSpPr>
          <p:cNvPr id="10" name="Rectangle 2">
            <a:extLst>
              <a:ext uri="{FF2B5EF4-FFF2-40B4-BE49-F238E27FC236}">
                <a16:creationId xmlns:a16="http://schemas.microsoft.com/office/drawing/2014/main" id="{F76C15C9-BED2-47DB-AEE5-FBC7F4727D78}"/>
              </a:ext>
            </a:extLst>
          </p:cNvPr>
          <p:cNvSpPr>
            <a:spLocks noChangeArrowheads="1"/>
          </p:cNvSpPr>
          <p:nvPr/>
        </p:nvSpPr>
        <p:spPr bwMode="auto">
          <a:xfrm>
            <a:off x="11606" y="4780418"/>
            <a:ext cx="2706129" cy="28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8435" tIns="29217" rIns="58435" bIns="29217" numCol="1" anchor="ctr" anchorCtr="0" compatLnSpc="1">
            <a:prstTxWarp prst="textNoShape">
              <a:avLst/>
            </a:prstTxWarp>
            <a:spAutoFit/>
          </a:bodyPr>
          <a:lstStyle/>
          <a:p>
            <a:pPr algn="ctr" defTabSz="584358" eaLnBrk="0" fontAlgn="base" hangingPunct="0">
              <a:spcBef>
                <a:spcPct val="0"/>
              </a:spcBef>
              <a:spcAft>
                <a:spcPct val="0"/>
              </a:spcAft>
            </a:pPr>
            <a:r>
              <a:rPr lang="en-GB" altLang="en-US" sz="1477" b="1" u="sng" dirty="0">
                <a:solidFill>
                  <a:prstClr val="black"/>
                </a:solidFill>
                <a:latin typeface="Comic Sans MS" panose="030F0702030302020204" pitchFamily="66" charset="0"/>
                <a:ea typeface="Times New Roman" panose="02020603050405020304" pitchFamily="18" charset="0"/>
              </a:rPr>
              <a:t>4 Figure Grid Referencing</a:t>
            </a:r>
            <a:endParaRPr lang="en-GB" altLang="en-US" sz="831" dirty="0">
              <a:solidFill>
                <a:prstClr val="black"/>
              </a:solidFill>
              <a:latin typeface="Calibri" panose="020F0502020204030204"/>
            </a:endParaRPr>
          </a:p>
        </p:txBody>
      </p:sp>
      <p:sp>
        <p:nvSpPr>
          <p:cNvPr id="11" name="Rectangle 10">
            <a:extLst>
              <a:ext uri="{FF2B5EF4-FFF2-40B4-BE49-F238E27FC236}">
                <a16:creationId xmlns:a16="http://schemas.microsoft.com/office/drawing/2014/main" id="{EA10748C-D89A-40C6-BA51-5E5DCA0BE1BF}"/>
              </a:ext>
            </a:extLst>
          </p:cNvPr>
          <p:cNvSpPr/>
          <p:nvPr/>
        </p:nvSpPr>
        <p:spPr>
          <a:xfrm>
            <a:off x="3537966" y="5096357"/>
            <a:ext cx="3084504" cy="3247043"/>
          </a:xfrm>
          <a:prstGeom prst="rect">
            <a:avLst/>
          </a:prstGeom>
        </p:spPr>
        <p:txBody>
          <a:bodyPr wrap="square">
            <a:spAutoFit/>
          </a:bodyPr>
          <a:lstStyle/>
          <a:p>
            <a:pPr defTabSz="844083" eaLnBrk="0" fontAlgn="base" hangingPunct="0">
              <a:spcBef>
                <a:spcPct val="0"/>
              </a:spcBef>
              <a:spcAft>
                <a:spcPct val="0"/>
              </a:spcAft>
              <a:tabLst>
                <a:tab pos="261744" algn="l"/>
              </a:tabLst>
            </a:pPr>
            <a:r>
              <a:rPr lang="en-GB" altLang="en-US" sz="1050" dirty="0">
                <a:solidFill>
                  <a:prstClr val="black"/>
                </a:solidFill>
                <a:latin typeface="Comic Sans MS" panose="030F0702030302020204" pitchFamily="66" charset="0"/>
                <a:ea typeface="Times New Roman" panose="02020603050405020304" pitchFamily="18" charset="0"/>
              </a:rPr>
              <a:t>1. What is the 4 figure gird reference for the camp site?</a:t>
            </a: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r>
              <a:rPr lang="en-GB" altLang="en-US" sz="1050" dirty="0">
                <a:solidFill>
                  <a:prstClr val="black"/>
                </a:solidFill>
                <a:latin typeface="Comic Sans MS" panose="030F0702030302020204" pitchFamily="66" charset="0"/>
                <a:ea typeface="Times New Roman" panose="02020603050405020304" pitchFamily="18" charset="0"/>
              </a:rPr>
              <a:t>2. What is the 4 figure grid reference for the church? </a:t>
            </a: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r>
              <a:rPr lang="en-GB" altLang="en-US" sz="1050" dirty="0">
                <a:solidFill>
                  <a:prstClr val="black"/>
                </a:solidFill>
                <a:latin typeface="Comic Sans MS" panose="030F0702030302020204" pitchFamily="66" charset="0"/>
                <a:ea typeface="Times New Roman" panose="02020603050405020304" pitchFamily="18" charset="0"/>
              </a:rPr>
              <a:t>3. What is the 4 figure grid reference for the forest?</a:t>
            </a: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r>
              <a:rPr lang="en-GB" altLang="en-US" sz="1050" dirty="0">
                <a:solidFill>
                  <a:prstClr val="black"/>
                </a:solidFill>
                <a:latin typeface="Comic Sans MS" panose="030F0702030302020204" pitchFamily="66" charset="0"/>
                <a:ea typeface="Times New Roman" panose="02020603050405020304" pitchFamily="18" charset="0"/>
              </a:rPr>
              <a:t>4. What is the 4 figure grid reference for the mast?</a:t>
            </a: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endParaRPr lang="en-GB" altLang="en-US" sz="1050" dirty="0">
              <a:solidFill>
                <a:prstClr val="black"/>
              </a:solidFill>
              <a:latin typeface="Comic Sans MS" panose="030F0702030302020204" pitchFamily="66" charset="0"/>
              <a:ea typeface="Times New Roman" panose="02020603050405020304" pitchFamily="18" charset="0"/>
            </a:endParaRPr>
          </a:p>
          <a:p>
            <a:pPr defTabSz="844083" eaLnBrk="0" fontAlgn="base" hangingPunct="0">
              <a:spcBef>
                <a:spcPct val="0"/>
              </a:spcBef>
              <a:spcAft>
                <a:spcPct val="0"/>
              </a:spcAft>
              <a:tabLst>
                <a:tab pos="261744" algn="l"/>
              </a:tabLst>
            </a:pPr>
            <a:r>
              <a:rPr lang="en-GB" altLang="en-US" sz="1050" dirty="0">
                <a:solidFill>
                  <a:prstClr val="black"/>
                </a:solidFill>
                <a:latin typeface="Comic Sans MS" panose="030F0702030302020204" pitchFamily="66" charset="0"/>
                <a:ea typeface="Times New Roman" panose="02020603050405020304" pitchFamily="18" charset="0"/>
              </a:rPr>
              <a:t>5. What is the 4 figure grid reference for the square where the man is standing? 	</a:t>
            </a:r>
          </a:p>
          <a:p>
            <a:pPr defTabSz="844083" eaLnBrk="0" fontAlgn="base" hangingPunct="0">
              <a:spcBef>
                <a:spcPct val="0"/>
              </a:spcBef>
              <a:spcAft>
                <a:spcPct val="0"/>
              </a:spcAft>
              <a:tabLst>
                <a:tab pos="261744" algn="l"/>
              </a:tabLst>
            </a:pPr>
            <a:endParaRPr lang="en-GB" altLang="en-US" sz="1600" dirty="0">
              <a:solidFill>
                <a:prstClr val="black"/>
              </a:solidFill>
              <a:latin typeface="Arial" panose="020B0604020202020204" pitchFamily="34" charset="0"/>
            </a:endParaRPr>
          </a:p>
        </p:txBody>
      </p:sp>
      <p:pic>
        <p:nvPicPr>
          <p:cNvPr id="12" name="Picture 11">
            <a:extLst>
              <a:ext uri="{FF2B5EF4-FFF2-40B4-BE49-F238E27FC236}">
                <a16:creationId xmlns:a16="http://schemas.microsoft.com/office/drawing/2014/main" id="{7ACD762C-E587-4FBE-9B90-B5C6F7BE902D}"/>
              </a:ext>
            </a:extLst>
          </p:cNvPr>
          <p:cNvPicPr>
            <a:picLocks noChangeAspect="1"/>
          </p:cNvPicPr>
          <p:nvPr/>
        </p:nvPicPr>
        <p:blipFill rotWithShape="1">
          <a:blip r:embed="rId5"/>
          <a:srcRect t="3103" b="3415"/>
          <a:stretch/>
        </p:blipFill>
        <p:spPr>
          <a:xfrm>
            <a:off x="1657943" y="1149283"/>
            <a:ext cx="4681073" cy="3500774"/>
          </a:xfrm>
          <a:prstGeom prst="rect">
            <a:avLst/>
          </a:prstGeom>
        </p:spPr>
      </p:pic>
      <p:sp>
        <p:nvSpPr>
          <p:cNvPr id="13" name="Rectangle 2">
            <a:extLst>
              <a:ext uri="{FF2B5EF4-FFF2-40B4-BE49-F238E27FC236}">
                <a16:creationId xmlns:a16="http://schemas.microsoft.com/office/drawing/2014/main" id="{9E12F4C6-CB91-4CE1-9B4C-C8B6E662D91F}"/>
              </a:ext>
            </a:extLst>
          </p:cNvPr>
          <p:cNvSpPr>
            <a:spLocks noChangeArrowheads="1"/>
          </p:cNvSpPr>
          <p:nvPr/>
        </p:nvSpPr>
        <p:spPr bwMode="auto">
          <a:xfrm>
            <a:off x="0" y="1074193"/>
            <a:ext cx="1749707" cy="28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8435" tIns="29217" rIns="58435" bIns="29217" numCol="1" anchor="ctr" anchorCtr="0" compatLnSpc="1">
            <a:prstTxWarp prst="textNoShape">
              <a:avLst/>
            </a:prstTxWarp>
            <a:spAutoFit/>
          </a:bodyPr>
          <a:lstStyle/>
          <a:p>
            <a:pPr algn="ctr" defTabSz="584358" eaLnBrk="0" fontAlgn="base" hangingPunct="0">
              <a:spcBef>
                <a:spcPct val="0"/>
              </a:spcBef>
              <a:spcAft>
                <a:spcPct val="0"/>
              </a:spcAft>
            </a:pPr>
            <a:r>
              <a:rPr lang="en-GB" altLang="en-US" sz="1477" b="1" u="sng" dirty="0">
                <a:solidFill>
                  <a:prstClr val="black"/>
                </a:solidFill>
                <a:latin typeface="Comic Sans MS" panose="030F0702030302020204" pitchFamily="66" charset="0"/>
                <a:ea typeface="Times New Roman" panose="02020603050405020304" pitchFamily="18" charset="0"/>
              </a:rPr>
              <a:t>Map Skills</a:t>
            </a:r>
            <a:endParaRPr lang="en-GB" altLang="en-US" sz="831" dirty="0">
              <a:solidFill>
                <a:prstClr val="black"/>
              </a:solidFill>
              <a:latin typeface="Calibri" panose="020F0502020204030204"/>
            </a:endParaRPr>
          </a:p>
        </p:txBody>
      </p:sp>
      <p:sp>
        <p:nvSpPr>
          <p:cNvPr id="14" name="Rectangle 13">
            <a:extLst>
              <a:ext uri="{FF2B5EF4-FFF2-40B4-BE49-F238E27FC236}">
                <a16:creationId xmlns:a16="http://schemas.microsoft.com/office/drawing/2014/main" id="{17A2EA74-97F6-405F-9316-8D45AA89335F}"/>
              </a:ext>
            </a:extLst>
          </p:cNvPr>
          <p:cNvSpPr/>
          <p:nvPr/>
        </p:nvSpPr>
        <p:spPr>
          <a:xfrm>
            <a:off x="4515841" y="5390995"/>
            <a:ext cx="2215595" cy="2863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5" name="Rectangle 14">
            <a:extLst>
              <a:ext uri="{FF2B5EF4-FFF2-40B4-BE49-F238E27FC236}">
                <a16:creationId xmlns:a16="http://schemas.microsoft.com/office/drawing/2014/main" id="{3A100A04-E368-4758-8E5C-23C1987D39AE}"/>
              </a:ext>
            </a:extLst>
          </p:cNvPr>
          <p:cNvSpPr/>
          <p:nvPr/>
        </p:nvSpPr>
        <p:spPr>
          <a:xfrm>
            <a:off x="4515841" y="6052049"/>
            <a:ext cx="2215595" cy="2863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6" name="Rectangle 15">
            <a:extLst>
              <a:ext uri="{FF2B5EF4-FFF2-40B4-BE49-F238E27FC236}">
                <a16:creationId xmlns:a16="http://schemas.microsoft.com/office/drawing/2014/main" id="{84F6BBCB-F9A6-42A2-874C-0A90036789A3}"/>
              </a:ext>
            </a:extLst>
          </p:cNvPr>
          <p:cNvSpPr/>
          <p:nvPr/>
        </p:nvSpPr>
        <p:spPr>
          <a:xfrm>
            <a:off x="4515841" y="6635198"/>
            <a:ext cx="2215595" cy="2863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7" name="Rectangle 16">
            <a:extLst>
              <a:ext uri="{FF2B5EF4-FFF2-40B4-BE49-F238E27FC236}">
                <a16:creationId xmlns:a16="http://schemas.microsoft.com/office/drawing/2014/main" id="{51325EBC-F896-41F6-92F9-35D4E59C4B2C}"/>
              </a:ext>
            </a:extLst>
          </p:cNvPr>
          <p:cNvSpPr/>
          <p:nvPr/>
        </p:nvSpPr>
        <p:spPr>
          <a:xfrm>
            <a:off x="4515841" y="7346143"/>
            <a:ext cx="2215595" cy="2863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8" name="Rectangle 17">
            <a:extLst>
              <a:ext uri="{FF2B5EF4-FFF2-40B4-BE49-F238E27FC236}">
                <a16:creationId xmlns:a16="http://schemas.microsoft.com/office/drawing/2014/main" id="{ECCA0FE1-23E5-4FFD-98FC-660FAE08D317}"/>
              </a:ext>
            </a:extLst>
          </p:cNvPr>
          <p:cNvSpPr/>
          <p:nvPr/>
        </p:nvSpPr>
        <p:spPr>
          <a:xfrm>
            <a:off x="4515841" y="8101305"/>
            <a:ext cx="2215595" cy="2863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Tree>
    <p:extLst>
      <p:ext uri="{BB962C8B-B14F-4D97-AF65-F5344CB8AC3E}">
        <p14:creationId xmlns:p14="http://schemas.microsoft.com/office/powerpoint/2010/main" val="748996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9DA15A-A840-41F6-8B15-2C5BFFF19DF5}"/>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3" name="Picture 12">
            <a:hlinkClick r:id="rId4" action="ppaction://hlinksldjump"/>
            <a:extLst>
              <a:ext uri="{FF2B5EF4-FFF2-40B4-BE49-F238E27FC236}">
                <a16:creationId xmlns:a16="http://schemas.microsoft.com/office/drawing/2014/main" id="{21F32626-81C1-4D84-839B-8C4915EDE47D}"/>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2" name="Rectangle 11">
            <a:extLst>
              <a:ext uri="{FF2B5EF4-FFF2-40B4-BE49-F238E27FC236}">
                <a16:creationId xmlns:a16="http://schemas.microsoft.com/office/drawing/2014/main" id="{EB5C1077-DCAE-411D-979A-F729DD3A4433}"/>
              </a:ext>
            </a:extLst>
          </p:cNvPr>
          <p:cNvSpPr/>
          <p:nvPr/>
        </p:nvSpPr>
        <p:spPr>
          <a:xfrm>
            <a:off x="123568" y="86499"/>
            <a:ext cx="6610864"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TASK 11 – Coasts and Rivers Keywords – </a:t>
            </a:r>
            <a:r>
              <a:rPr lang="en-GB" sz="13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and find out your stronger/weaker areas</a:t>
            </a:r>
            <a:endParaRPr lang="en-GB" sz="1300" b="1" dirty="0">
              <a:latin typeface="Tw Cen MT" panose="020B0602020104020603" pitchFamily="34" charset="0"/>
            </a:endParaRPr>
          </a:p>
        </p:txBody>
      </p:sp>
      <p:graphicFrame>
        <p:nvGraphicFramePr>
          <p:cNvPr id="14" name="Table 13">
            <a:extLst>
              <a:ext uri="{FF2B5EF4-FFF2-40B4-BE49-F238E27FC236}">
                <a16:creationId xmlns:a16="http://schemas.microsoft.com/office/drawing/2014/main" id="{94B825BB-4ACD-45AB-B2DC-3D939590EE68}"/>
              </a:ext>
            </a:extLst>
          </p:cNvPr>
          <p:cNvGraphicFramePr>
            <a:graphicFrameLocks noGrp="1"/>
          </p:cNvGraphicFramePr>
          <p:nvPr>
            <p:extLst>
              <p:ext uri="{D42A27DB-BD31-4B8C-83A1-F6EECF244321}">
                <p14:modId xmlns:p14="http://schemas.microsoft.com/office/powerpoint/2010/main" val="2780780302"/>
              </p:ext>
            </p:extLst>
          </p:nvPr>
        </p:nvGraphicFramePr>
        <p:xfrm>
          <a:off x="123568" y="1107881"/>
          <a:ext cx="6588000" cy="7105575"/>
        </p:xfrm>
        <a:graphic>
          <a:graphicData uri="http://schemas.openxmlformats.org/drawingml/2006/table">
            <a:tbl>
              <a:tblPr firstRow="1" bandRow="1">
                <a:tableStyleId>{93296810-A885-4BE3-A3E7-6D5BEEA58F35}</a:tableStyleId>
              </a:tblPr>
              <a:tblGrid>
                <a:gridCol w="1836000">
                  <a:extLst>
                    <a:ext uri="{9D8B030D-6E8A-4147-A177-3AD203B41FA5}">
                      <a16:colId xmlns:a16="http://schemas.microsoft.com/office/drawing/2014/main" val="2661366143"/>
                    </a:ext>
                  </a:extLst>
                </a:gridCol>
                <a:gridCol w="4752000">
                  <a:extLst>
                    <a:ext uri="{9D8B030D-6E8A-4147-A177-3AD203B41FA5}">
                      <a16:colId xmlns:a16="http://schemas.microsoft.com/office/drawing/2014/main" val="4275115596"/>
                    </a:ext>
                  </a:extLst>
                </a:gridCol>
              </a:tblGrid>
              <a:tr h="247965">
                <a:tc gridSpan="2">
                  <a:txBody>
                    <a:bodyPr/>
                    <a:lstStyle/>
                    <a:p>
                      <a:pPr algn="ctr"/>
                      <a:r>
                        <a:rPr lang="en-GB" sz="1200" dirty="0"/>
                        <a:t>Coasts and Rivers</a:t>
                      </a:r>
                    </a:p>
                  </a:txBody>
                  <a:tcPr marL="74295" marR="74295" marT="37148" marB="37148" anchor="ctr"/>
                </a:tc>
                <a:tc hMerge="1">
                  <a:txBody>
                    <a:bodyPr/>
                    <a:lstStyle/>
                    <a:p>
                      <a:endParaRPr lang="en-GB" sz="1200" dirty="0"/>
                    </a:p>
                  </a:txBody>
                  <a:tcPr/>
                </a:tc>
                <a:extLst>
                  <a:ext uri="{0D108BD9-81ED-4DB2-BD59-A6C34878D82A}">
                    <a16:rowId xmlns:a16="http://schemas.microsoft.com/office/drawing/2014/main" val="3452446973"/>
                  </a:ext>
                </a:extLst>
              </a:tr>
              <a:tr h="298030">
                <a:tc>
                  <a:txBody>
                    <a:bodyPr/>
                    <a:lstStyle/>
                    <a:p>
                      <a:pPr algn="ctr"/>
                      <a:r>
                        <a:rPr lang="en-GB" sz="1400" b="1" dirty="0"/>
                        <a:t>TERM</a:t>
                      </a:r>
                    </a:p>
                  </a:txBody>
                  <a:tcPr marL="74295" marR="74295" marT="37148" marB="37148" anchor="ctr"/>
                </a:tc>
                <a:tc>
                  <a:txBody>
                    <a:bodyPr/>
                    <a:lstStyle/>
                    <a:p>
                      <a:pPr algn="ctr"/>
                      <a:r>
                        <a:rPr lang="en-GB" sz="1400" b="1" dirty="0"/>
                        <a:t>DEFINITION</a:t>
                      </a:r>
                    </a:p>
                  </a:txBody>
                  <a:tcPr marL="74295" marR="74295" marT="37148" marB="37148" anchor="ctr"/>
                </a:tc>
                <a:extLst>
                  <a:ext uri="{0D108BD9-81ED-4DB2-BD59-A6C34878D82A}">
                    <a16:rowId xmlns:a16="http://schemas.microsoft.com/office/drawing/2014/main" val="3475988949"/>
                  </a:ext>
                </a:extLst>
              </a:tr>
              <a:tr h="384925">
                <a:tc>
                  <a:txBody>
                    <a:bodyPr/>
                    <a:lstStyle/>
                    <a:p>
                      <a:pPr algn="ctr"/>
                      <a:r>
                        <a:rPr lang="en-GB" sz="1000" b="1" dirty="0"/>
                        <a:t>Weathering</a:t>
                      </a:r>
                      <a:endParaRPr lang="en-GB" sz="1000" b="1" i="1" dirty="0"/>
                    </a:p>
                  </a:txBody>
                  <a:tcPr marL="74295" marR="74295" marT="37148" marB="37148" anchor="ctr"/>
                </a:tc>
                <a:tc>
                  <a:txBody>
                    <a:bodyPr/>
                    <a:lstStyle/>
                    <a:p>
                      <a:pPr algn="ctr"/>
                      <a:r>
                        <a:rPr lang="en-GB" sz="1000" dirty="0"/>
                        <a:t>When rock is weakened but</a:t>
                      </a:r>
                      <a:r>
                        <a:rPr lang="en-GB" sz="1000" baseline="0" dirty="0"/>
                        <a:t> not moved.</a:t>
                      </a:r>
                      <a:endParaRPr lang="en-GB" sz="1000" dirty="0"/>
                    </a:p>
                  </a:txBody>
                  <a:tcPr marL="74295" marR="74295" marT="37148" marB="37148" anchor="ctr"/>
                </a:tc>
                <a:extLst>
                  <a:ext uri="{0D108BD9-81ED-4DB2-BD59-A6C34878D82A}">
                    <a16:rowId xmlns:a16="http://schemas.microsoft.com/office/drawing/2014/main" val="1564266278"/>
                  </a:ext>
                </a:extLst>
              </a:tr>
              <a:tr h="384925">
                <a:tc>
                  <a:txBody>
                    <a:bodyPr/>
                    <a:lstStyle/>
                    <a:p>
                      <a:pPr algn="ctr"/>
                      <a:r>
                        <a:rPr lang="en-GB" sz="1000" b="1" dirty="0"/>
                        <a:t>Erosion</a:t>
                      </a:r>
                      <a:endParaRPr lang="en-GB" sz="1000" b="1" i="1" dirty="0"/>
                    </a:p>
                  </a:txBody>
                  <a:tcPr marL="74295" marR="74295" marT="37148" marB="37148" anchor="ctr"/>
                </a:tc>
                <a:tc>
                  <a:txBody>
                    <a:bodyPr/>
                    <a:lstStyle/>
                    <a:p>
                      <a:pPr algn="ctr"/>
                      <a:r>
                        <a:rPr lang="en-GB" sz="1000" dirty="0"/>
                        <a:t>When rock is worn away and broken.</a:t>
                      </a:r>
                    </a:p>
                  </a:txBody>
                  <a:tcPr marL="74295" marR="74295" marT="37148" marB="37148" anchor="ctr"/>
                </a:tc>
                <a:extLst>
                  <a:ext uri="{0D108BD9-81ED-4DB2-BD59-A6C34878D82A}">
                    <a16:rowId xmlns:a16="http://schemas.microsoft.com/office/drawing/2014/main" val="3221197530"/>
                  </a:ext>
                </a:extLst>
              </a:tr>
              <a:tr h="384925">
                <a:tc>
                  <a:txBody>
                    <a:bodyPr/>
                    <a:lstStyle/>
                    <a:p>
                      <a:pPr algn="ctr"/>
                      <a:r>
                        <a:rPr lang="en-GB" sz="1000" b="1" dirty="0"/>
                        <a:t>Hydraulic Action</a:t>
                      </a:r>
                      <a:endParaRPr lang="en-GB" sz="1000" b="1" i="1" dirty="0"/>
                    </a:p>
                  </a:txBody>
                  <a:tcPr marL="74295" marR="74295" marT="37148" marB="37148" anchor="ctr"/>
                </a:tc>
                <a:tc>
                  <a:txBody>
                    <a:bodyPr/>
                    <a:lstStyle/>
                    <a:p>
                      <a:pPr algn="ctr"/>
                      <a:r>
                        <a:rPr lang="en-GB" sz="1000" dirty="0"/>
                        <a:t>Erosion caused by the sheer weight and force of the water hitting into cliffs</a:t>
                      </a:r>
                    </a:p>
                  </a:txBody>
                  <a:tcPr marL="74295" marR="74295" marT="37148" marB="37148" anchor="ctr"/>
                </a:tc>
                <a:extLst>
                  <a:ext uri="{0D108BD9-81ED-4DB2-BD59-A6C34878D82A}">
                    <a16:rowId xmlns:a16="http://schemas.microsoft.com/office/drawing/2014/main" val="1597305700"/>
                  </a:ext>
                </a:extLst>
              </a:tr>
              <a:tr h="384925">
                <a:tc>
                  <a:txBody>
                    <a:bodyPr/>
                    <a:lstStyle/>
                    <a:p>
                      <a:pPr algn="ctr"/>
                      <a:r>
                        <a:rPr lang="en-GB" sz="1000" b="1" i="1" dirty="0"/>
                        <a:t>Abrasion</a:t>
                      </a:r>
                    </a:p>
                  </a:txBody>
                  <a:tcPr marL="74295" marR="74295" marT="37148" marB="37148" anchor="ctr"/>
                </a:tc>
                <a:tc>
                  <a:txBody>
                    <a:bodyPr/>
                    <a:lstStyle/>
                    <a:p>
                      <a:pPr algn="ctr"/>
                      <a:r>
                        <a:rPr lang="en-GB" sz="1000" dirty="0"/>
                        <a:t>Erosion caused by material in the water (small stones, sand etc.) being thrown at the cliffs and eroding them</a:t>
                      </a:r>
                    </a:p>
                  </a:txBody>
                  <a:tcPr marL="74295" marR="74295" marT="37148" marB="37148" anchor="ctr"/>
                </a:tc>
                <a:extLst>
                  <a:ext uri="{0D108BD9-81ED-4DB2-BD59-A6C34878D82A}">
                    <a16:rowId xmlns:a16="http://schemas.microsoft.com/office/drawing/2014/main" val="783196764"/>
                  </a:ext>
                </a:extLst>
              </a:tr>
              <a:tr h="384925">
                <a:tc>
                  <a:txBody>
                    <a:bodyPr/>
                    <a:lstStyle/>
                    <a:p>
                      <a:pPr algn="ctr"/>
                      <a:r>
                        <a:rPr lang="en-GB" sz="1000" b="1" dirty="0"/>
                        <a:t>Transportation</a:t>
                      </a:r>
                      <a:endParaRPr lang="en-GB" sz="1000" b="1" i="1" dirty="0"/>
                    </a:p>
                  </a:txBody>
                  <a:tcPr marL="74295" marR="74295" marT="37148" marB="37148" anchor="ctr"/>
                </a:tc>
                <a:tc>
                  <a:txBody>
                    <a:bodyPr/>
                    <a:lstStyle/>
                    <a:p>
                      <a:pPr algn="ctr"/>
                      <a:r>
                        <a:rPr lang="en-GB" sz="1000" dirty="0"/>
                        <a:t>When rocks</a:t>
                      </a:r>
                      <a:r>
                        <a:rPr lang="en-GB" sz="1000" baseline="0" dirty="0"/>
                        <a:t> are moved by water.</a:t>
                      </a:r>
                      <a:endParaRPr lang="en-GB" sz="1000" dirty="0"/>
                    </a:p>
                  </a:txBody>
                  <a:tcPr marL="74295" marR="74295" marT="37148" marB="37148" anchor="ctr"/>
                </a:tc>
                <a:extLst>
                  <a:ext uri="{0D108BD9-81ED-4DB2-BD59-A6C34878D82A}">
                    <a16:rowId xmlns:a16="http://schemas.microsoft.com/office/drawing/2014/main" val="966487575"/>
                  </a:ext>
                </a:extLst>
              </a:tr>
              <a:tr h="507424">
                <a:tc>
                  <a:txBody>
                    <a:bodyPr/>
                    <a:lstStyle/>
                    <a:p>
                      <a:pPr algn="ctr"/>
                      <a:r>
                        <a:rPr lang="en-GB" sz="1000" b="1" dirty="0"/>
                        <a:t>Longshore Drift</a:t>
                      </a:r>
                      <a:endParaRPr lang="en-GB" sz="1000" b="1" i="1" dirty="0"/>
                    </a:p>
                  </a:txBody>
                  <a:tcPr marL="74295" marR="74295" marT="37148" marB="37148" anchor="ctr"/>
                </a:tc>
                <a:tc>
                  <a:txBody>
                    <a:bodyPr/>
                    <a:lstStyle/>
                    <a:p>
                      <a:pPr algn="ctr"/>
                      <a:r>
                        <a:rPr lang="en-GB" sz="1000" dirty="0"/>
                        <a:t>The movement of material along the coast. Material is moved in the direction of the wind and is deposited when the waves lose their energy – often where there is a change in direction of the coastline. This can lead to the creation of features such as spits</a:t>
                      </a:r>
                    </a:p>
                  </a:txBody>
                  <a:tcPr marL="74295" marR="74295" marT="37148" marB="37148" anchor="ctr"/>
                </a:tc>
                <a:extLst>
                  <a:ext uri="{0D108BD9-81ED-4DB2-BD59-A6C34878D82A}">
                    <a16:rowId xmlns:a16="http://schemas.microsoft.com/office/drawing/2014/main" val="1944856274"/>
                  </a:ext>
                </a:extLst>
              </a:tr>
              <a:tr h="384925">
                <a:tc>
                  <a:txBody>
                    <a:bodyPr/>
                    <a:lstStyle/>
                    <a:p>
                      <a:pPr algn="ctr"/>
                      <a:r>
                        <a:rPr lang="en-GB" sz="1000" b="1" dirty="0"/>
                        <a:t>Deposition</a:t>
                      </a:r>
                      <a:endParaRPr lang="en-GB" sz="1000" b="1" i="1" dirty="0"/>
                    </a:p>
                  </a:txBody>
                  <a:tcPr marL="74295" marR="74295" marT="37148" marB="37148" anchor="ctr"/>
                </a:tc>
                <a:tc>
                  <a:txBody>
                    <a:bodyPr/>
                    <a:lstStyle/>
                    <a:p>
                      <a:pPr algn="ctr"/>
                      <a:r>
                        <a:rPr lang="en-GB" sz="1000" dirty="0"/>
                        <a:t>When</a:t>
                      </a:r>
                      <a:r>
                        <a:rPr lang="en-GB" sz="1000" baseline="0" dirty="0"/>
                        <a:t> water loses energy and drop material is carrying.</a:t>
                      </a:r>
                      <a:endParaRPr lang="en-GB" sz="1000" dirty="0"/>
                    </a:p>
                  </a:txBody>
                  <a:tcPr marL="74295" marR="74295" marT="37148" marB="37148" anchor="ctr"/>
                </a:tc>
                <a:extLst>
                  <a:ext uri="{0D108BD9-81ED-4DB2-BD59-A6C34878D82A}">
                    <a16:rowId xmlns:a16="http://schemas.microsoft.com/office/drawing/2014/main" val="3056420623"/>
                  </a:ext>
                </a:extLst>
              </a:tr>
              <a:tr h="384925">
                <a:tc>
                  <a:txBody>
                    <a:bodyPr/>
                    <a:lstStyle/>
                    <a:p>
                      <a:pPr algn="ctr"/>
                      <a:r>
                        <a:rPr lang="en-GB" sz="1000" b="1" dirty="0"/>
                        <a:t>Mass</a:t>
                      </a:r>
                      <a:r>
                        <a:rPr lang="en-GB" sz="1000" b="1" baseline="0" dirty="0"/>
                        <a:t> Movement</a:t>
                      </a:r>
                      <a:endParaRPr lang="en-GB" sz="1000" b="1" i="1" dirty="0"/>
                    </a:p>
                  </a:txBody>
                  <a:tcPr marL="74295" marR="74295" marT="37148" marB="37148" anchor="ctr"/>
                </a:tc>
                <a:tc>
                  <a:txBody>
                    <a:bodyPr/>
                    <a:lstStyle/>
                    <a:p>
                      <a:pPr algn="ctr"/>
                      <a:r>
                        <a:rPr lang="en-GB" sz="1000" dirty="0"/>
                        <a:t>When rock breaks off a cliff face. Can be a slump</a:t>
                      </a:r>
                      <a:r>
                        <a:rPr lang="en-GB" sz="1000" baseline="0" dirty="0"/>
                        <a:t> or a slide.</a:t>
                      </a:r>
                      <a:endParaRPr lang="en-GB" sz="1000" dirty="0"/>
                    </a:p>
                  </a:txBody>
                  <a:tcPr marL="74295" marR="74295" marT="37148" marB="37148" anchor="ctr"/>
                </a:tc>
                <a:extLst>
                  <a:ext uri="{0D108BD9-81ED-4DB2-BD59-A6C34878D82A}">
                    <a16:rowId xmlns:a16="http://schemas.microsoft.com/office/drawing/2014/main" val="2560390298"/>
                  </a:ext>
                </a:extLst>
              </a:tr>
              <a:tr h="384925">
                <a:tc>
                  <a:txBody>
                    <a:bodyPr/>
                    <a:lstStyle/>
                    <a:p>
                      <a:pPr algn="ctr"/>
                      <a:r>
                        <a:rPr lang="en-GB" sz="1000" b="1" dirty="0"/>
                        <a:t>Swash</a:t>
                      </a:r>
                      <a:endParaRPr lang="en-GB" sz="1000" b="1" i="1" dirty="0"/>
                    </a:p>
                  </a:txBody>
                  <a:tcPr marL="74295" marR="74295" marT="37148" marB="37148" anchor="ctr"/>
                </a:tc>
                <a:tc>
                  <a:txBody>
                    <a:bodyPr/>
                    <a:lstStyle/>
                    <a:p>
                      <a:pPr algn="ctr"/>
                      <a:r>
                        <a:rPr lang="en-GB" sz="1000" dirty="0"/>
                        <a:t>The movement of a wave up the beach, towards the land</a:t>
                      </a:r>
                    </a:p>
                  </a:txBody>
                  <a:tcPr marL="74295" marR="74295" marT="37148" marB="37148" anchor="ctr"/>
                </a:tc>
                <a:extLst>
                  <a:ext uri="{0D108BD9-81ED-4DB2-BD59-A6C34878D82A}">
                    <a16:rowId xmlns:a16="http://schemas.microsoft.com/office/drawing/2014/main" val="3825837227"/>
                  </a:ext>
                </a:extLst>
              </a:tr>
              <a:tr h="384925">
                <a:tc>
                  <a:txBody>
                    <a:bodyPr/>
                    <a:lstStyle/>
                    <a:p>
                      <a:pPr algn="ctr"/>
                      <a:r>
                        <a:rPr lang="en-GB" sz="1000" b="1" dirty="0"/>
                        <a:t>Backwash</a:t>
                      </a:r>
                      <a:endParaRPr lang="en-GB" sz="1000" b="1" i="1" dirty="0"/>
                    </a:p>
                  </a:txBody>
                  <a:tcPr marL="74295" marR="74295" marT="37148" marB="37148" anchor="ctr"/>
                </a:tc>
                <a:tc>
                  <a:txBody>
                    <a:bodyPr/>
                    <a:lstStyle/>
                    <a:p>
                      <a:pPr algn="ctr"/>
                      <a:r>
                        <a:rPr lang="en-GB" sz="1000" dirty="0"/>
                        <a:t>The movement of a wave down the beach, back towards the sea</a:t>
                      </a:r>
                    </a:p>
                  </a:txBody>
                  <a:tcPr marL="74295" marR="74295" marT="37148" marB="37148" anchor="ctr"/>
                </a:tc>
                <a:extLst>
                  <a:ext uri="{0D108BD9-81ED-4DB2-BD59-A6C34878D82A}">
                    <a16:rowId xmlns:a16="http://schemas.microsoft.com/office/drawing/2014/main" val="3051391081"/>
                  </a:ext>
                </a:extLst>
              </a:tr>
              <a:tr h="384925">
                <a:tc>
                  <a:txBody>
                    <a:bodyPr/>
                    <a:lstStyle/>
                    <a:p>
                      <a:pPr algn="ctr"/>
                      <a:r>
                        <a:rPr lang="en-GB" sz="1000" b="1" dirty="0"/>
                        <a:t>Landforms</a:t>
                      </a:r>
                      <a:endParaRPr lang="en-GB" sz="1000" b="1" i="1" dirty="0"/>
                    </a:p>
                  </a:txBody>
                  <a:tcPr marL="74295" marR="74295" marT="37148" marB="37148" anchor="ctr"/>
                </a:tc>
                <a:tc>
                  <a:txBody>
                    <a:bodyPr/>
                    <a:lstStyle/>
                    <a:p>
                      <a:pPr algn="ctr"/>
                      <a:r>
                        <a:rPr lang="en-GB" sz="1000" dirty="0"/>
                        <a:t>Features of the coastline / river channel</a:t>
                      </a:r>
                    </a:p>
                  </a:txBody>
                  <a:tcPr marL="74295" marR="74295" marT="37148" marB="37148" anchor="ctr"/>
                </a:tc>
                <a:extLst>
                  <a:ext uri="{0D108BD9-81ED-4DB2-BD59-A6C34878D82A}">
                    <a16:rowId xmlns:a16="http://schemas.microsoft.com/office/drawing/2014/main" val="536798300"/>
                  </a:ext>
                </a:extLst>
              </a:tr>
              <a:tr h="507424">
                <a:tc>
                  <a:txBody>
                    <a:bodyPr/>
                    <a:lstStyle/>
                    <a:p>
                      <a:pPr algn="ctr"/>
                      <a:r>
                        <a:rPr lang="en-GB" sz="1000" b="1" dirty="0"/>
                        <a:t>Erosional landforms</a:t>
                      </a:r>
                      <a:endParaRPr lang="en-GB" sz="1000" b="1" i="1" dirty="0"/>
                    </a:p>
                  </a:txBody>
                  <a:tcPr marL="74295" marR="74295" marT="37148" marB="37148" anchor="ctr"/>
                </a:tc>
                <a:tc>
                  <a:txBody>
                    <a:bodyPr/>
                    <a:lstStyle/>
                    <a:p>
                      <a:pPr algn="ctr"/>
                      <a:r>
                        <a:rPr lang="en-GB" sz="1000" dirty="0"/>
                        <a:t>Features</a:t>
                      </a:r>
                      <a:r>
                        <a:rPr lang="en-GB" sz="1000" baseline="0" dirty="0"/>
                        <a:t> created because of erosion:</a:t>
                      </a:r>
                    </a:p>
                    <a:p>
                      <a:pPr algn="ctr"/>
                      <a:r>
                        <a:rPr lang="en-GB" sz="1000" baseline="0" dirty="0"/>
                        <a:t>COAST: wave cut notch &amp; platform / headland &amp; bay/ cave,</a:t>
                      </a:r>
                      <a:r>
                        <a:rPr lang="en-GB" sz="700" baseline="0" dirty="0"/>
                        <a:t> </a:t>
                      </a:r>
                      <a:r>
                        <a:rPr lang="en-GB" sz="1000" baseline="0" dirty="0"/>
                        <a:t>arch,</a:t>
                      </a:r>
                      <a:r>
                        <a:rPr lang="en-GB" sz="700" baseline="0" dirty="0"/>
                        <a:t> </a:t>
                      </a:r>
                      <a:r>
                        <a:rPr lang="en-GB" sz="1000" baseline="0" dirty="0"/>
                        <a:t>stack,</a:t>
                      </a:r>
                      <a:r>
                        <a:rPr lang="en-GB" sz="700" baseline="0" dirty="0"/>
                        <a:t> </a:t>
                      </a:r>
                      <a:r>
                        <a:rPr lang="en-GB" sz="1000" baseline="0" dirty="0"/>
                        <a:t>stump</a:t>
                      </a:r>
                      <a:endParaRPr lang="en-GB" sz="1000" dirty="0"/>
                    </a:p>
                  </a:txBody>
                  <a:tcPr marL="74295" marR="74295" marT="37148" marB="37148" anchor="ctr"/>
                </a:tc>
                <a:extLst>
                  <a:ext uri="{0D108BD9-81ED-4DB2-BD59-A6C34878D82A}">
                    <a16:rowId xmlns:a16="http://schemas.microsoft.com/office/drawing/2014/main" val="752199173"/>
                  </a:ext>
                </a:extLst>
              </a:tr>
              <a:tr h="507424">
                <a:tc>
                  <a:txBody>
                    <a:bodyPr/>
                    <a:lstStyle/>
                    <a:p>
                      <a:pPr algn="ctr"/>
                      <a:r>
                        <a:rPr lang="en-GB" sz="1000" b="1" dirty="0"/>
                        <a:t>Depositional landforms</a:t>
                      </a:r>
                      <a:endParaRPr lang="en-GB" sz="1000" b="1" i="1" dirty="0"/>
                    </a:p>
                  </a:txBody>
                  <a:tcPr marL="74295" marR="74295" marT="37148" marB="37148" anchor="ctr"/>
                </a:tc>
                <a:tc>
                  <a:txBody>
                    <a:bodyPr/>
                    <a:lstStyle/>
                    <a:p>
                      <a:pPr algn="ctr"/>
                      <a:r>
                        <a:rPr lang="en-GB" sz="1000" dirty="0"/>
                        <a:t>Features created because</a:t>
                      </a:r>
                      <a:r>
                        <a:rPr lang="en-GB" sz="1000" baseline="0" dirty="0"/>
                        <a:t> of deposition:</a:t>
                      </a:r>
                    </a:p>
                    <a:p>
                      <a:pPr algn="ctr"/>
                      <a:r>
                        <a:rPr lang="en-GB" sz="1000" baseline="0" dirty="0"/>
                        <a:t>COAST: beach / sand dunes /spit / bar / salt marsh  </a:t>
                      </a:r>
                      <a:endParaRPr lang="en-GB" sz="1000" dirty="0"/>
                    </a:p>
                  </a:txBody>
                  <a:tcPr marL="74295" marR="74295" marT="37148" marB="37148" anchor="ctr"/>
                </a:tc>
                <a:extLst>
                  <a:ext uri="{0D108BD9-81ED-4DB2-BD59-A6C34878D82A}">
                    <a16:rowId xmlns:a16="http://schemas.microsoft.com/office/drawing/2014/main" val="3031187002"/>
                  </a:ext>
                </a:extLst>
              </a:tr>
              <a:tr h="384925">
                <a:tc>
                  <a:txBody>
                    <a:bodyPr/>
                    <a:lstStyle/>
                    <a:p>
                      <a:pPr algn="ctr"/>
                      <a:r>
                        <a:rPr lang="en-GB" sz="1000" b="1" dirty="0"/>
                        <a:t>Management</a:t>
                      </a:r>
                      <a:endParaRPr lang="en-GB" sz="1000" b="1" i="1" dirty="0"/>
                    </a:p>
                  </a:txBody>
                  <a:tcPr marL="74295" marR="74295" marT="37148" marB="37148" anchor="ctr"/>
                </a:tc>
                <a:tc>
                  <a:txBody>
                    <a:bodyPr/>
                    <a:lstStyle/>
                    <a:p>
                      <a:pPr algn="ctr"/>
                      <a:r>
                        <a:rPr lang="en-GB" sz="1000" dirty="0"/>
                        <a:t>Minimis</a:t>
                      </a:r>
                      <a:r>
                        <a:rPr lang="en-GB" sz="1000" baseline="0" dirty="0"/>
                        <a:t>e or stop the effects of a hazard.</a:t>
                      </a:r>
                      <a:endParaRPr lang="en-GB" sz="1000" dirty="0"/>
                    </a:p>
                  </a:txBody>
                  <a:tcPr marL="74295" marR="74295" marT="37148" marB="37148" anchor="ctr"/>
                </a:tc>
                <a:extLst>
                  <a:ext uri="{0D108BD9-81ED-4DB2-BD59-A6C34878D82A}">
                    <a16:rowId xmlns:a16="http://schemas.microsoft.com/office/drawing/2014/main" val="2350835976"/>
                  </a:ext>
                </a:extLst>
              </a:tr>
              <a:tr h="384925">
                <a:tc>
                  <a:txBody>
                    <a:bodyPr/>
                    <a:lstStyle/>
                    <a:p>
                      <a:pPr algn="ctr"/>
                      <a:r>
                        <a:rPr lang="en-GB" sz="1000" b="1" dirty="0"/>
                        <a:t>Hard Engineering</a:t>
                      </a:r>
                      <a:endParaRPr lang="en-GB" sz="1000" b="1" i="1" dirty="0"/>
                    </a:p>
                  </a:txBody>
                  <a:tcPr marL="74295" marR="74295" marT="37148" marB="37148" anchor="ctr"/>
                </a:tc>
                <a:tc>
                  <a:txBody>
                    <a:bodyPr/>
                    <a:lstStyle/>
                    <a:p>
                      <a:pPr algn="ctr"/>
                      <a:r>
                        <a:rPr lang="en-GB" sz="1000" dirty="0"/>
                        <a:t>Building</a:t>
                      </a:r>
                      <a:r>
                        <a:rPr lang="en-GB" sz="1000" baseline="0" dirty="0"/>
                        <a:t> artificial structures to stop erosion &amp; flooding e.g. rock armour or sea walls</a:t>
                      </a:r>
                      <a:endParaRPr lang="en-GB" sz="1000" dirty="0"/>
                    </a:p>
                  </a:txBody>
                  <a:tcPr marL="74295" marR="74295" marT="37148" marB="37148" anchor="ctr"/>
                </a:tc>
                <a:extLst>
                  <a:ext uri="{0D108BD9-81ED-4DB2-BD59-A6C34878D82A}">
                    <a16:rowId xmlns:a16="http://schemas.microsoft.com/office/drawing/2014/main" val="3299069236"/>
                  </a:ext>
                </a:extLst>
              </a:tr>
              <a:tr h="384925">
                <a:tc>
                  <a:txBody>
                    <a:bodyPr/>
                    <a:lstStyle/>
                    <a:p>
                      <a:pPr algn="ctr"/>
                      <a:r>
                        <a:rPr lang="en-GB" sz="1000" b="1" dirty="0"/>
                        <a:t>Soft</a:t>
                      </a:r>
                      <a:r>
                        <a:rPr lang="en-GB" sz="1000" b="1" baseline="0" dirty="0"/>
                        <a:t> Engineering</a:t>
                      </a:r>
                      <a:endParaRPr lang="en-GB" sz="1000" b="1" i="1" dirty="0"/>
                    </a:p>
                  </a:txBody>
                  <a:tcPr marL="74295" marR="74295" marT="37148" marB="37148" anchor="ctr"/>
                </a:tc>
                <a:tc>
                  <a:txBody>
                    <a:bodyPr/>
                    <a:lstStyle/>
                    <a:p>
                      <a:pPr algn="ctr"/>
                      <a:r>
                        <a:rPr lang="en-GB" sz="1000" dirty="0"/>
                        <a:t>Using natural</a:t>
                      </a:r>
                      <a:r>
                        <a:rPr lang="en-GB" sz="1000" baseline="0" dirty="0"/>
                        <a:t> processes to reduce the impact of flooding &amp; erosion e.g. beach nourishment</a:t>
                      </a:r>
                      <a:endParaRPr lang="en-GB" sz="1000" dirty="0"/>
                    </a:p>
                  </a:txBody>
                  <a:tcPr marL="74295" marR="74295" marT="37148" marB="37148" anchor="ctr"/>
                </a:tc>
                <a:extLst>
                  <a:ext uri="{0D108BD9-81ED-4DB2-BD59-A6C34878D82A}">
                    <a16:rowId xmlns:a16="http://schemas.microsoft.com/office/drawing/2014/main" val="1862820977"/>
                  </a:ext>
                </a:extLst>
              </a:tr>
            </a:tbl>
          </a:graphicData>
        </a:graphic>
      </p:graphicFrame>
    </p:spTree>
    <p:extLst>
      <p:ext uri="{BB962C8B-B14F-4D97-AF65-F5344CB8AC3E}">
        <p14:creationId xmlns:p14="http://schemas.microsoft.com/office/powerpoint/2010/main" val="2510936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Rectangle 6">
            <a:extLst>
              <a:ext uri="{FF2B5EF4-FFF2-40B4-BE49-F238E27FC236}">
                <a16:creationId xmlns:a16="http://schemas.microsoft.com/office/drawing/2014/main" id="{14C41376-5F29-473A-9F49-69C6662483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12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3E73F21C-455B-4394-8B6E-A12E7BE228F8}"/>
              </a:ext>
            </a:extLst>
          </p:cNvPr>
          <p:cNvPicPr>
            <a:picLocks noChangeAspect="1"/>
          </p:cNvPicPr>
          <p:nvPr/>
        </p:nvPicPr>
        <p:blipFill>
          <a:blip r:embed="rId4"/>
          <a:stretch>
            <a:fillRect/>
          </a:stretch>
        </p:blipFill>
        <p:spPr>
          <a:xfrm rot="16200000">
            <a:off x="-368127" y="1824519"/>
            <a:ext cx="7586373" cy="5580781"/>
          </a:xfrm>
          <a:prstGeom prst="rect">
            <a:avLst/>
          </a:prstGeom>
        </p:spPr>
      </p:pic>
    </p:spTree>
    <p:extLst>
      <p:ext uri="{BB962C8B-B14F-4D97-AF65-F5344CB8AC3E}">
        <p14:creationId xmlns:p14="http://schemas.microsoft.com/office/powerpoint/2010/main" val="2756816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3" name="Picture 12">
            <a:hlinkClick r:id="rId4" action="ppaction://hlinksldjump"/>
            <a:extLst>
              <a:ext uri="{FF2B5EF4-FFF2-40B4-BE49-F238E27FC236}">
                <a16:creationId xmlns:a16="http://schemas.microsoft.com/office/drawing/2014/main" id="{AA32B510-C94D-47A1-8896-79118EC65063}"/>
              </a:ext>
            </a:extLst>
          </p:cNvPr>
          <p:cNvPicPr>
            <a:picLocks noChangeAspect="1"/>
          </p:cNvPicPr>
          <p:nvPr/>
        </p:nvPicPr>
        <p:blipFill>
          <a:blip r:embed="rId5"/>
          <a:stretch>
            <a:fillRect/>
          </a:stretch>
        </p:blipFill>
        <p:spPr>
          <a:xfrm>
            <a:off x="6176133" y="8452022"/>
            <a:ext cx="558299" cy="580769"/>
          </a:xfrm>
          <a:prstGeom prst="rect">
            <a:avLst/>
          </a:prstGeom>
        </p:spPr>
      </p:pic>
      <p:sp>
        <p:nvSpPr>
          <p:cNvPr id="7" name="Rectangle 6">
            <a:extLst>
              <a:ext uri="{FF2B5EF4-FFF2-40B4-BE49-F238E27FC236}">
                <a16:creationId xmlns:a16="http://schemas.microsoft.com/office/drawing/2014/main" id="{14C41376-5F29-473A-9F49-69C666248388}"/>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12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45F2EA6F-2825-4B0F-842B-151C1949D9D8}"/>
              </a:ext>
            </a:extLst>
          </p:cNvPr>
          <p:cNvPicPr>
            <a:picLocks noChangeAspect="1"/>
          </p:cNvPicPr>
          <p:nvPr/>
        </p:nvPicPr>
        <p:blipFill>
          <a:blip r:embed="rId6"/>
          <a:stretch>
            <a:fillRect/>
          </a:stretch>
        </p:blipFill>
        <p:spPr>
          <a:xfrm rot="16200000">
            <a:off x="-339541" y="1749721"/>
            <a:ext cx="7549435" cy="5644557"/>
          </a:xfrm>
          <a:prstGeom prst="rect">
            <a:avLst/>
          </a:prstGeom>
        </p:spPr>
      </p:pic>
    </p:spTree>
    <p:extLst>
      <p:ext uri="{BB962C8B-B14F-4D97-AF65-F5344CB8AC3E}">
        <p14:creationId xmlns:p14="http://schemas.microsoft.com/office/powerpoint/2010/main" val="787380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9" name="Picture 8">
            <a:hlinkClick r:id="rId4" action="ppaction://hlinksldjump"/>
            <a:extLst>
              <a:ext uri="{FF2B5EF4-FFF2-40B4-BE49-F238E27FC236}">
                <a16:creationId xmlns:a16="http://schemas.microsoft.com/office/drawing/2014/main" id="{DF87757E-9B61-4E8E-9CA9-DCFB72D878BB}"/>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1" name="Rectangle 10">
            <a:extLst>
              <a:ext uri="{FF2B5EF4-FFF2-40B4-BE49-F238E27FC236}">
                <a16:creationId xmlns:a16="http://schemas.microsoft.com/office/drawing/2014/main" id="{7061E352-6F94-41E7-9162-6A107CF0E84F}"/>
              </a:ext>
            </a:extLst>
          </p:cNvPr>
          <p:cNvSpPr/>
          <p:nvPr/>
        </p:nvSpPr>
        <p:spPr>
          <a:xfrm>
            <a:off x="74139" y="111209"/>
            <a:ext cx="6670307"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13 – Geography Skills: </a:t>
            </a:r>
            <a:r>
              <a:rPr lang="en-GB" sz="1400" dirty="0">
                <a:latin typeface="Tw Cen MT" panose="020B0602020104020603" pitchFamily="34" charset="0"/>
              </a:rPr>
              <a:t>Use the figures/info below to help you answer the 2 questions. Type your answers directly into the textbox underneath the question</a:t>
            </a:r>
            <a:endParaRPr lang="en-GB" sz="1400" b="1" dirty="0">
              <a:latin typeface="Tw Cen MT" panose="020B0602020104020603" pitchFamily="34" charset="0"/>
            </a:endParaRPr>
          </a:p>
        </p:txBody>
      </p:sp>
      <p:pic>
        <p:nvPicPr>
          <p:cNvPr id="12" name="Picture 11">
            <a:extLst>
              <a:ext uri="{FF2B5EF4-FFF2-40B4-BE49-F238E27FC236}">
                <a16:creationId xmlns:a16="http://schemas.microsoft.com/office/drawing/2014/main" id="{AFABC623-755A-472A-98C1-7A70AD172BF9}"/>
              </a:ext>
            </a:extLst>
          </p:cNvPr>
          <p:cNvPicPr>
            <a:picLocks noChangeAspect="1"/>
          </p:cNvPicPr>
          <p:nvPr/>
        </p:nvPicPr>
        <p:blipFill>
          <a:blip r:embed="rId6"/>
          <a:stretch>
            <a:fillRect/>
          </a:stretch>
        </p:blipFill>
        <p:spPr>
          <a:xfrm>
            <a:off x="726803" y="1037746"/>
            <a:ext cx="5449330" cy="3082651"/>
          </a:xfrm>
          <a:prstGeom prst="rect">
            <a:avLst/>
          </a:prstGeom>
        </p:spPr>
      </p:pic>
      <p:sp>
        <p:nvSpPr>
          <p:cNvPr id="13" name="Rectangle 12">
            <a:extLst>
              <a:ext uri="{FF2B5EF4-FFF2-40B4-BE49-F238E27FC236}">
                <a16:creationId xmlns:a16="http://schemas.microsoft.com/office/drawing/2014/main" id="{D58FA013-CA9F-4DF2-9E98-BE87054C35D6}"/>
              </a:ext>
            </a:extLst>
          </p:cNvPr>
          <p:cNvSpPr/>
          <p:nvPr/>
        </p:nvSpPr>
        <p:spPr>
          <a:xfrm>
            <a:off x="123568" y="4955060"/>
            <a:ext cx="6551557" cy="32498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4" name="Rectangle 13">
            <a:extLst>
              <a:ext uri="{FF2B5EF4-FFF2-40B4-BE49-F238E27FC236}">
                <a16:creationId xmlns:a16="http://schemas.microsoft.com/office/drawing/2014/main" id="{9DD44F49-3672-4B9E-97C4-1A611CEE6D54}"/>
              </a:ext>
            </a:extLst>
          </p:cNvPr>
          <p:cNvSpPr/>
          <p:nvPr/>
        </p:nvSpPr>
        <p:spPr>
          <a:xfrm>
            <a:off x="123567" y="4523714"/>
            <a:ext cx="6551557" cy="307777"/>
          </a:xfrm>
          <a:prstGeom prst="rect">
            <a:avLst/>
          </a:prstGeom>
        </p:spPr>
        <p:txBody>
          <a:bodyPr wrap="square">
            <a:spAutoFit/>
          </a:bodyPr>
          <a:lstStyle/>
          <a:p>
            <a:r>
              <a:rPr lang="en-GB" sz="1400" b="1" dirty="0">
                <a:latin typeface="Tw Cen MT" panose="020B0602020104020603" pitchFamily="34" charset="0"/>
              </a:rPr>
              <a:t>Using the graph above, describe the overall changes to the UK’s energy mix (4)</a:t>
            </a:r>
            <a:endParaRPr lang="en-GB" sz="1400" b="1" dirty="0"/>
          </a:p>
        </p:txBody>
      </p:sp>
    </p:spTree>
    <p:extLst>
      <p:ext uri="{BB962C8B-B14F-4D97-AF65-F5344CB8AC3E}">
        <p14:creationId xmlns:p14="http://schemas.microsoft.com/office/powerpoint/2010/main" val="1793235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0" name="Rectangle 9">
            <a:extLst>
              <a:ext uri="{FF2B5EF4-FFF2-40B4-BE49-F238E27FC236}">
                <a16:creationId xmlns:a16="http://schemas.microsoft.com/office/drawing/2014/main" id="{21938C73-CC57-45F2-BF65-54B55D33B489}"/>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14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D0F40319-E12B-4274-8927-F9ECEC1555B0}"/>
              </a:ext>
            </a:extLst>
          </p:cNvPr>
          <p:cNvPicPr>
            <a:picLocks noChangeAspect="1"/>
          </p:cNvPicPr>
          <p:nvPr/>
        </p:nvPicPr>
        <p:blipFill>
          <a:blip r:embed="rId4"/>
          <a:stretch>
            <a:fillRect/>
          </a:stretch>
        </p:blipFill>
        <p:spPr>
          <a:xfrm rot="16200000">
            <a:off x="-390934" y="1819502"/>
            <a:ext cx="7639868" cy="5526316"/>
          </a:xfrm>
          <a:prstGeom prst="rect">
            <a:avLst/>
          </a:prstGeom>
        </p:spPr>
      </p:pic>
    </p:spTree>
    <p:extLst>
      <p:ext uri="{BB962C8B-B14F-4D97-AF65-F5344CB8AC3E}">
        <p14:creationId xmlns:p14="http://schemas.microsoft.com/office/powerpoint/2010/main" val="700355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0" name="Rectangle 9">
            <a:extLst>
              <a:ext uri="{FF2B5EF4-FFF2-40B4-BE49-F238E27FC236}">
                <a16:creationId xmlns:a16="http://schemas.microsoft.com/office/drawing/2014/main" id="{21938C73-CC57-45F2-BF65-54B55D33B489}"/>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14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A18F7043-FDB8-410D-A36E-027444C6C10C}"/>
              </a:ext>
            </a:extLst>
          </p:cNvPr>
          <p:cNvPicPr>
            <a:picLocks noChangeAspect="1"/>
          </p:cNvPicPr>
          <p:nvPr/>
        </p:nvPicPr>
        <p:blipFill>
          <a:blip r:embed="rId4"/>
          <a:stretch>
            <a:fillRect/>
          </a:stretch>
        </p:blipFill>
        <p:spPr>
          <a:xfrm rot="16200000">
            <a:off x="-362917" y="1769563"/>
            <a:ext cx="7583833" cy="5604876"/>
          </a:xfrm>
          <a:prstGeom prst="rect">
            <a:avLst/>
          </a:prstGeom>
        </p:spPr>
      </p:pic>
    </p:spTree>
    <p:extLst>
      <p:ext uri="{BB962C8B-B14F-4D97-AF65-F5344CB8AC3E}">
        <p14:creationId xmlns:p14="http://schemas.microsoft.com/office/powerpoint/2010/main" val="1523950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0" name="Rectangle 9">
            <a:extLst>
              <a:ext uri="{FF2B5EF4-FFF2-40B4-BE49-F238E27FC236}">
                <a16:creationId xmlns:a16="http://schemas.microsoft.com/office/drawing/2014/main" id="{21938C73-CC57-45F2-BF65-54B55D33B489}"/>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14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BD6C5C0C-67D0-4E64-A427-7C12A385DC33}"/>
              </a:ext>
            </a:extLst>
          </p:cNvPr>
          <p:cNvPicPr>
            <a:picLocks noChangeAspect="1"/>
          </p:cNvPicPr>
          <p:nvPr/>
        </p:nvPicPr>
        <p:blipFill>
          <a:blip r:embed="rId4"/>
          <a:stretch>
            <a:fillRect/>
          </a:stretch>
        </p:blipFill>
        <p:spPr>
          <a:xfrm rot="16200000">
            <a:off x="-356924" y="1925052"/>
            <a:ext cx="7571847" cy="5318612"/>
          </a:xfrm>
          <a:prstGeom prst="rect">
            <a:avLst/>
          </a:prstGeom>
        </p:spPr>
      </p:pic>
    </p:spTree>
    <p:extLst>
      <p:ext uri="{BB962C8B-B14F-4D97-AF65-F5344CB8AC3E}">
        <p14:creationId xmlns:p14="http://schemas.microsoft.com/office/powerpoint/2010/main" val="359338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1E353A4B-E504-4BFF-A6D4-1861318FFBAC}"/>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0" name="Rectangle 9">
            <a:extLst>
              <a:ext uri="{FF2B5EF4-FFF2-40B4-BE49-F238E27FC236}">
                <a16:creationId xmlns:a16="http://schemas.microsoft.com/office/drawing/2014/main" id="{21938C73-CC57-45F2-BF65-54B55D33B489}"/>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14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8C50F762-0464-4F81-92D6-8E3080EEC3AC}"/>
              </a:ext>
            </a:extLst>
          </p:cNvPr>
          <p:cNvPicPr>
            <a:picLocks noChangeAspect="1"/>
          </p:cNvPicPr>
          <p:nvPr/>
        </p:nvPicPr>
        <p:blipFill>
          <a:blip r:embed="rId6"/>
          <a:stretch>
            <a:fillRect/>
          </a:stretch>
        </p:blipFill>
        <p:spPr>
          <a:xfrm rot="16200000">
            <a:off x="-377808" y="1670051"/>
            <a:ext cx="7613615" cy="5832389"/>
          </a:xfrm>
          <a:prstGeom prst="rect">
            <a:avLst/>
          </a:prstGeom>
        </p:spPr>
      </p:pic>
    </p:spTree>
    <p:extLst>
      <p:ext uri="{BB962C8B-B14F-4D97-AF65-F5344CB8AC3E}">
        <p14:creationId xmlns:p14="http://schemas.microsoft.com/office/powerpoint/2010/main" val="2686742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1E353A4B-E504-4BFF-A6D4-1861318FFBAC}"/>
              </a:ext>
            </a:extLst>
          </p:cNvPr>
          <p:cNvPicPr>
            <a:picLocks noChangeAspect="1"/>
          </p:cNvPicPr>
          <p:nvPr/>
        </p:nvPicPr>
        <p:blipFill>
          <a:blip r:embed="rId5"/>
          <a:stretch>
            <a:fillRect/>
          </a:stretch>
        </p:blipFill>
        <p:spPr>
          <a:xfrm>
            <a:off x="6176133" y="8452022"/>
            <a:ext cx="558299" cy="580769"/>
          </a:xfrm>
          <a:prstGeom prst="rect">
            <a:avLst/>
          </a:prstGeom>
        </p:spPr>
      </p:pic>
      <p:sp>
        <p:nvSpPr>
          <p:cNvPr id="6" name="Rectangle 5">
            <a:extLst>
              <a:ext uri="{FF2B5EF4-FFF2-40B4-BE49-F238E27FC236}">
                <a16:creationId xmlns:a16="http://schemas.microsoft.com/office/drawing/2014/main" id="{78C7137E-9857-4D1D-AE95-0946BF5A0093}"/>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15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Write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pic>
        <p:nvPicPr>
          <p:cNvPr id="1026" name="Picture 2">
            <a:extLst>
              <a:ext uri="{FF2B5EF4-FFF2-40B4-BE49-F238E27FC236}">
                <a16:creationId xmlns:a16="http://schemas.microsoft.com/office/drawing/2014/main" id="{0EC8C982-07D7-4CC3-B3E4-02C27A9CE3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3632" y="1325951"/>
            <a:ext cx="4310736" cy="312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E392DC70-1671-4EA0-9553-ECC692F8FE2C}"/>
              </a:ext>
            </a:extLst>
          </p:cNvPr>
          <p:cNvSpPr/>
          <p:nvPr/>
        </p:nvSpPr>
        <p:spPr>
          <a:xfrm>
            <a:off x="123568" y="4600413"/>
            <a:ext cx="6610864" cy="477695"/>
          </a:xfrm>
          <a:prstGeom prst="rect">
            <a:avLst/>
          </a:prstGeom>
        </p:spPr>
        <p:txBody>
          <a:bodyPr wrap="square">
            <a:spAutoFit/>
          </a:bodyPr>
          <a:lstStyle/>
          <a:p>
            <a:pPr>
              <a:lnSpc>
                <a:spcPct val="107000"/>
              </a:lnSpc>
              <a:spcBef>
                <a:spcPts val="1200"/>
              </a:spcBef>
              <a:spcAft>
                <a:spcPts val="0"/>
              </a:spcAft>
            </a:pPr>
            <a:r>
              <a:rPr lang="en-GB" sz="1200" dirty="0">
                <a:latin typeface="Tw Cen MT" panose="020B0602020104020603" pitchFamily="34" charset="0"/>
                <a:ea typeface="Times New Roman" panose="02020603050405020304" pitchFamily="18" charset="0"/>
                <a:cs typeface="Times New Roman" panose="02020603050405020304" pitchFamily="18" charset="0"/>
              </a:rPr>
              <a:t>Study the graph, a </a:t>
            </a:r>
            <a:r>
              <a:rPr lang="en-GB" sz="1200" dirty="0" err="1">
                <a:latin typeface="Tw Cen MT" panose="020B0602020104020603" pitchFamily="34" charset="0"/>
                <a:ea typeface="Times New Roman" panose="02020603050405020304" pitchFamily="18" charset="0"/>
                <a:cs typeface="Times New Roman" panose="02020603050405020304" pitchFamily="18" charset="0"/>
              </a:rPr>
              <a:t>scattergraph</a:t>
            </a:r>
            <a:r>
              <a:rPr lang="en-GB" sz="1200" dirty="0">
                <a:latin typeface="Tw Cen MT" panose="020B0602020104020603" pitchFamily="34" charset="0"/>
                <a:ea typeface="Times New Roman" panose="02020603050405020304" pitchFamily="18" charset="0"/>
                <a:cs typeface="Times New Roman" panose="02020603050405020304" pitchFamily="18" charset="0"/>
              </a:rPr>
              <a:t> showing the link between Gross Domestic Product (GDP) and infant mortality. Each dot represents a different country.</a:t>
            </a:r>
          </a:p>
        </p:txBody>
      </p:sp>
      <p:sp>
        <p:nvSpPr>
          <p:cNvPr id="4" name="Rectangle 3">
            <a:extLst>
              <a:ext uri="{FF2B5EF4-FFF2-40B4-BE49-F238E27FC236}">
                <a16:creationId xmlns:a16="http://schemas.microsoft.com/office/drawing/2014/main" id="{AAB6C133-BB97-4E6C-9C24-E4FB960C84C9}"/>
              </a:ext>
            </a:extLst>
          </p:cNvPr>
          <p:cNvSpPr/>
          <p:nvPr/>
        </p:nvSpPr>
        <p:spPr>
          <a:xfrm>
            <a:off x="74139" y="5078108"/>
            <a:ext cx="6672649" cy="1948610"/>
          </a:xfrm>
          <a:prstGeom prst="rect">
            <a:avLst/>
          </a:prstGeom>
        </p:spPr>
        <p:txBody>
          <a:bodyPr wrap="square">
            <a:spAutoFit/>
          </a:bodyPr>
          <a:lstStyle/>
          <a:p>
            <a:pPr>
              <a:lnSpc>
                <a:spcPct val="107000"/>
              </a:lnSpc>
              <a:spcBef>
                <a:spcPts val="1200"/>
              </a:spcBef>
              <a:spcAft>
                <a:spcPts val="0"/>
              </a:spcAft>
            </a:pPr>
            <a:r>
              <a:rPr lang="en-GB" sz="1200" dirty="0">
                <a:latin typeface="Tw Cen MT" panose="020B0602020104020603" pitchFamily="34" charset="0"/>
                <a:ea typeface="Times New Roman" panose="02020603050405020304" pitchFamily="18" charset="0"/>
                <a:cs typeface="Times New Roman" panose="02020603050405020304" pitchFamily="18" charset="0"/>
              </a:rPr>
              <a:t>(a)  Draw a best fit line on the </a:t>
            </a:r>
            <a:r>
              <a:rPr lang="en-GB" sz="1200" dirty="0" err="1">
                <a:latin typeface="Tw Cen MT" panose="020B0602020104020603" pitchFamily="34" charset="0"/>
                <a:ea typeface="Times New Roman" panose="02020603050405020304" pitchFamily="18" charset="0"/>
                <a:cs typeface="Times New Roman" panose="02020603050405020304" pitchFamily="18" charset="0"/>
              </a:rPr>
              <a:t>scattergraph</a:t>
            </a:r>
            <a:r>
              <a:rPr lang="en-GB" sz="1200" dirty="0">
                <a:latin typeface="Tw Cen MT" panose="020B0602020104020603" pitchFamily="34" charset="0"/>
                <a:ea typeface="Times New Roman" panose="02020603050405020304" pitchFamily="18" charset="0"/>
                <a:cs typeface="Times New Roman" panose="02020603050405020304" pitchFamily="18" charset="0"/>
              </a:rPr>
              <a:t> above (1)</a:t>
            </a:r>
          </a:p>
          <a:p>
            <a:pPr>
              <a:lnSpc>
                <a:spcPct val="107000"/>
              </a:lnSpc>
              <a:spcBef>
                <a:spcPts val="1200"/>
              </a:spcBef>
              <a:spcAft>
                <a:spcPts val="0"/>
              </a:spcAft>
            </a:pPr>
            <a:r>
              <a:rPr lang="en-GB" sz="1200" dirty="0">
                <a:latin typeface="Tw Cen MT" panose="020B0602020104020603" pitchFamily="34" charset="0"/>
                <a:ea typeface="Times New Roman" panose="02020603050405020304" pitchFamily="18" charset="0"/>
                <a:cs typeface="Times New Roman" panose="02020603050405020304" pitchFamily="18" charset="0"/>
              </a:rPr>
              <a:t>(b)  Describe the relationship between GDP and infant mortality show on on the graph by the graph (2)</a:t>
            </a:r>
          </a:p>
          <a:p>
            <a:pPr>
              <a:lnSpc>
                <a:spcPct val="107000"/>
              </a:lnSpc>
              <a:spcBef>
                <a:spcPts val="1200"/>
              </a:spcBef>
              <a:spcAft>
                <a:spcPts val="0"/>
              </a:spcAft>
            </a:pPr>
            <a:endParaRPr lang="en-GB" sz="1200" dirty="0">
              <a:latin typeface="Tw Cen MT" panose="020B0602020104020603" pitchFamily="34" charset="0"/>
              <a:ea typeface="Times New Roman" panose="02020603050405020304" pitchFamily="18" charset="0"/>
              <a:cs typeface="Times New Roman" panose="02020603050405020304" pitchFamily="18" charset="0"/>
            </a:endParaRPr>
          </a:p>
          <a:p>
            <a:pPr>
              <a:lnSpc>
                <a:spcPct val="107000"/>
              </a:lnSpc>
              <a:spcBef>
                <a:spcPts val="1200"/>
              </a:spcBef>
              <a:spcAft>
                <a:spcPts val="0"/>
              </a:spcAft>
            </a:pPr>
            <a:endParaRPr lang="en-GB" sz="2800" dirty="0">
              <a:latin typeface="Tw Cen MT" panose="020B0602020104020603" pitchFamily="34" charset="0"/>
              <a:ea typeface="Times New Roman" panose="02020603050405020304" pitchFamily="18" charset="0"/>
              <a:cs typeface="Times New Roman" panose="02020603050405020304" pitchFamily="18" charset="0"/>
            </a:endParaRPr>
          </a:p>
          <a:p>
            <a:pPr>
              <a:lnSpc>
                <a:spcPct val="107000"/>
              </a:lnSpc>
              <a:spcBef>
                <a:spcPts val="1200"/>
              </a:spcBef>
              <a:spcAft>
                <a:spcPts val="0"/>
              </a:spcAft>
            </a:pPr>
            <a:r>
              <a:rPr lang="en-GB" sz="1200" dirty="0">
                <a:latin typeface="Tw Cen MT" panose="020B0602020104020603" pitchFamily="34" charset="0"/>
                <a:ea typeface="Times New Roman" panose="02020603050405020304" pitchFamily="18" charset="0"/>
                <a:cs typeface="Times New Roman" panose="02020603050405020304" pitchFamily="18" charset="0"/>
              </a:rPr>
              <a:t>(c)  Suggest a reason(s) for the relationship shown in on the </a:t>
            </a:r>
            <a:r>
              <a:rPr lang="en-GB" sz="1200" dirty="0" err="1">
                <a:latin typeface="Tw Cen MT" panose="020B0602020104020603" pitchFamily="34" charset="0"/>
                <a:ea typeface="Times New Roman" panose="02020603050405020304" pitchFamily="18" charset="0"/>
                <a:cs typeface="Times New Roman" panose="02020603050405020304" pitchFamily="18" charset="0"/>
              </a:rPr>
              <a:t>scattergraph</a:t>
            </a:r>
            <a:r>
              <a:rPr lang="en-GB" sz="1200" dirty="0">
                <a:latin typeface="Tw Cen MT" panose="020B0602020104020603" pitchFamily="34" charset="0"/>
                <a:ea typeface="Times New Roman" panose="02020603050405020304" pitchFamily="18" charset="0"/>
                <a:cs typeface="Times New Roman" panose="02020603050405020304" pitchFamily="18" charset="0"/>
              </a:rPr>
              <a:t> (3)</a:t>
            </a:r>
          </a:p>
        </p:txBody>
      </p:sp>
      <p:sp>
        <p:nvSpPr>
          <p:cNvPr id="12" name="Rectangle 11">
            <a:extLst>
              <a:ext uri="{FF2B5EF4-FFF2-40B4-BE49-F238E27FC236}">
                <a16:creationId xmlns:a16="http://schemas.microsoft.com/office/drawing/2014/main" id="{EC906A79-2046-4BF3-BBA8-45C5A35B0346}"/>
              </a:ext>
            </a:extLst>
          </p:cNvPr>
          <p:cNvSpPr/>
          <p:nvPr/>
        </p:nvSpPr>
        <p:spPr>
          <a:xfrm>
            <a:off x="134684" y="5782965"/>
            <a:ext cx="6551557" cy="8773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3" name="Rectangle 12">
            <a:extLst>
              <a:ext uri="{FF2B5EF4-FFF2-40B4-BE49-F238E27FC236}">
                <a16:creationId xmlns:a16="http://schemas.microsoft.com/office/drawing/2014/main" id="{41D6E281-2CD0-44FD-A1D8-369A2444D084}"/>
              </a:ext>
            </a:extLst>
          </p:cNvPr>
          <p:cNvSpPr/>
          <p:nvPr/>
        </p:nvSpPr>
        <p:spPr>
          <a:xfrm>
            <a:off x="123568" y="7065749"/>
            <a:ext cx="6551557" cy="11886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Tree>
    <p:extLst>
      <p:ext uri="{BB962C8B-B14F-4D97-AF65-F5344CB8AC3E}">
        <p14:creationId xmlns:p14="http://schemas.microsoft.com/office/powerpoint/2010/main" val="369937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a:extLst>
              <a:ext uri="{FF2B5EF4-FFF2-40B4-BE49-F238E27FC236}">
                <a16:creationId xmlns:a16="http://schemas.microsoft.com/office/drawing/2014/main" id="{F86468E8-08D9-4793-960F-1FF5F255B642}"/>
              </a:ext>
            </a:extLst>
          </p:cNvPr>
          <p:cNvPicPr>
            <a:picLocks noChangeAspect="1"/>
          </p:cNvPicPr>
          <p:nvPr/>
        </p:nvPicPr>
        <p:blipFill>
          <a:blip r:embed="rId4"/>
          <a:stretch>
            <a:fillRect/>
          </a:stretch>
        </p:blipFill>
        <p:spPr>
          <a:xfrm rot="16200000">
            <a:off x="-323969" y="1945671"/>
            <a:ext cx="7529614" cy="5252659"/>
          </a:xfrm>
          <a:prstGeom prst="rect">
            <a:avLst/>
          </a:prstGeom>
        </p:spPr>
      </p:pic>
    </p:spTree>
    <p:extLst>
      <p:ext uri="{BB962C8B-B14F-4D97-AF65-F5344CB8AC3E}">
        <p14:creationId xmlns:p14="http://schemas.microsoft.com/office/powerpoint/2010/main" val="69616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7" y="8452023"/>
            <a:ext cx="660861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32AD3048-26BB-45ED-8F97-2F96255CA0BC}"/>
              </a:ext>
            </a:extLst>
          </p:cNvPr>
          <p:cNvSpPr/>
          <p:nvPr/>
        </p:nvSpPr>
        <p:spPr>
          <a:xfrm>
            <a:off x="74140" y="111209"/>
            <a:ext cx="6660292"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CONTINUED - TASK 1 – Geography Skills: </a:t>
            </a:r>
            <a:r>
              <a:rPr lang="en-GB" sz="1300" dirty="0">
                <a:latin typeface="Tw Cen MT" panose="020B0602020104020603" pitchFamily="34" charset="0"/>
              </a:rPr>
              <a:t>Reading a map is a crucial Geographical skills, ad is something which you will definitely be asked to do in the exam. The tasks over the next </a:t>
            </a:r>
            <a:r>
              <a:rPr lang="en-GB" sz="1300" b="1" dirty="0">
                <a:latin typeface="Tw Cen MT" panose="020B0602020104020603" pitchFamily="34" charset="0"/>
              </a:rPr>
              <a:t>4 pages </a:t>
            </a:r>
            <a:r>
              <a:rPr lang="en-GB" sz="1300" dirty="0">
                <a:latin typeface="Tw Cen MT" panose="020B0602020104020603" pitchFamily="34" charset="0"/>
              </a:rPr>
              <a:t>introduce a relatively simple map skills – grid references. Read the information carefully about how to find grid references, and complete the tasks.</a:t>
            </a:r>
            <a:endParaRPr lang="en-GB" sz="1300" b="1" dirty="0">
              <a:latin typeface="Tw Cen MT" panose="020B0602020104020603" pitchFamily="34" charset="0"/>
            </a:endParaRPr>
          </a:p>
        </p:txBody>
      </p:sp>
      <p:pic>
        <p:nvPicPr>
          <p:cNvPr id="2" name="Picture 1">
            <a:extLst>
              <a:ext uri="{FF2B5EF4-FFF2-40B4-BE49-F238E27FC236}">
                <a16:creationId xmlns:a16="http://schemas.microsoft.com/office/drawing/2014/main" id="{29668AC7-8EDB-434D-9A20-2CAD157B0CDA}"/>
              </a:ext>
            </a:extLst>
          </p:cNvPr>
          <p:cNvPicPr>
            <a:picLocks noChangeAspect="1"/>
          </p:cNvPicPr>
          <p:nvPr/>
        </p:nvPicPr>
        <p:blipFill rotWithShape="1">
          <a:blip r:embed="rId4"/>
          <a:srcRect l="3581" t="4240" r="6416" b="37194"/>
          <a:stretch/>
        </p:blipFill>
        <p:spPr>
          <a:xfrm>
            <a:off x="2374365" y="1226561"/>
            <a:ext cx="4360067" cy="4267506"/>
          </a:xfrm>
          <a:prstGeom prst="rect">
            <a:avLst/>
          </a:prstGeom>
        </p:spPr>
      </p:pic>
      <p:sp>
        <p:nvSpPr>
          <p:cNvPr id="7" name="Rectangle 6">
            <a:extLst>
              <a:ext uri="{FF2B5EF4-FFF2-40B4-BE49-F238E27FC236}">
                <a16:creationId xmlns:a16="http://schemas.microsoft.com/office/drawing/2014/main" id="{D0C7ED6C-C205-45E7-A59A-3B4349773B13}"/>
              </a:ext>
            </a:extLst>
          </p:cNvPr>
          <p:cNvSpPr/>
          <p:nvPr/>
        </p:nvSpPr>
        <p:spPr>
          <a:xfrm>
            <a:off x="74140" y="5632754"/>
            <a:ext cx="6139542" cy="2492990"/>
          </a:xfrm>
          <a:prstGeom prst="rect">
            <a:avLst/>
          </a:prstGeom>
        </p:spPr>
        <p:txBody>
          <a:bodyPr wrap="square">
            <a:spAutoFit/>
          </a:bodyPr>
          <a:lstStyle/>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is the 4 figure gird reference for the gravel pit?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is the 4 figure grid reference for Grange farm?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is the 4 figure grid reference for the public telephone?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is the 4 figure grid reference for Westfield farm?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is the 4 figure grid reference for The Lawns?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are the names of the two farms at 0331? </a:t>
            </a:r>
            <a:endParaRPr lang="en-GB" altLang="en-US" sz="400" dirty="0">
              <a:solidFill>
                <a:prstClr val="black"/>
              </a:solidFill>
              <a:latin typeface="Calibri" panose="020F0502020204030204"/>
            </a:endParaRPr>
          </a:p>
          <a:p>
            <a:pPr marL="316531" indent="-316531" defTabSz="844083" eaLnBrk="0" fontAlgn="base" hangingPunct="0">
              <a:spcBef>
                <a:spcPct val="0"/>
              </a:spcBef>
              <a:spcAft>
                <a:spcPct val="0"/>
              </a:spcAft>
              <a:buFont typeface="+mj-lt"/>
              <a:buAutoNum type="arabicPeriod"/>
              <a:tabLst>
                <a:tab pos="378079" algn="l"/>
              </a:tabLst>
              <a:defRPr/>
            </a:pPr>
            <a:endParaRPr lang="en-GB" altLang="en-US" sz="1200" dirty="0">
              <a:solidFill>
                <a:prstClr val="black"/>
              </a:solidFill>
              <a:latin typeface="Comic Sans MS" panose="030F0702030302020204" pitchFamily="66" charset="0"/>
              <a:ea typeface="Times New Roman" panose="02020603050405020304" pitchFamily="18" charset="0"/>
            </a:endParaRPr>
          </a:p>
          <a:p>
            <a:pPr marL="316531" indent="-316531" defTabSz="844083" eaLnBrk="0" fontAlgn="base" hangingPunct="0">
              <a:spcBef>
                <a:spcPct val="0"/>
              </a:spcBef>
              <a:spcAft>
                <a:spcPct val="0"/>
              </a:spcAft>
              <a:buFont typeface="+mj-lt"/>
              <a:buAutoNum type="arabicPeriod"/>
              <a:tabLst>
                <a:tab pos="378079" algn="l"/>
              </a:tabLst>
              <a:defRPr/>
            </a:pPr>
            <a:r>
              <a:rPr lang="en-GB" altLang="en-US" sz="1200" dirty="0">
                <a:solidFill>
                  <a:prstClr val="black"/>
                </a:solidFill>
                <a:latin typeface="Comic Sans MS" panose="030F0702030302020204" pitchFamily="66" charset="0"/>
                <a:ea typeface="Times New Roman" panose="02020603050405020304" pitchFamily="18" charset="0"/>
              </a:rPr>
              <a:t>What village is at 0133? </a:t>
            </a:r>
            <a:endParaRPr lang="en-GB" altLang="en-US" sz="400" dirty="0">
              <a:solidFill>
                <a:prstClr val="black"/>
              </a:solidFill>
              <a:latin typeface="Calibri" panose="020F0502020204030204"/>
            </a:endParaRPr>
          </a:p>
        </p:txBody>
      </p:sp>
      <p:pic>
        <p:nvPicPr>
          <p:cNvPr id="9" name="Picture 8">
            <a:extLst>
              <a:ext uri="{FF2B5EF4-FFF2-40B4-BE49-F238E27FC236}">
                <a16:creationId xmlns:a16="http://schemas.microsoft.com/office/drawing/2014/main" id="{FE07CB26-CB49-4E21-8584-6796BA17C0E0}"/>
              </a:ext>
            </a:extLst>
          </p:cNvPr>
          <p:cNvPicPr>
            <a:picLocks noChangeAspect="1"/>
          </p:cNvPicPr>
          <p:nvPr/>
        </p:nvPicPr>
        <p:blipFill rotWithShape="1">
          <a:blip r:embed="rId4"/>
          <a:srcRect l="26831" t="5" r="23429" b="95756"/>
          <a:stretch/>
        </p:blipFill>
        <p:spPr>
          <a:xfrm>
            <a:off x="123568" y="1095327"/>
            <a:ext cx="2250797" cy="288564"/>
          </a:xfrm>
          <a:prstGeom prst="rect">
            <a:avLst/>
          </a:prstGeom>
        </p:spPr>
      </p:pic>
      <p:sp>
        <p:nvSpPr>
          <p:cNvPr id="10" name="Rectangle 9">
            <a:extLst>
              <a:ext uri="{FF2B5EF4-FFF2-40B4-BE49-F238E27FC236}">
                <a16:creationId xmlns:a16="http://schemas.microsoft.com/office/drawing/2014/main" id="{B034E2CD-AAAD-4136-B74E-1F70281DE731}"/>
              </a:ext>
            </a:extLst>
          </p:cNvPr>
          <p:cNvSpPr/>
          <p:nvPr/>
        </p:nvSpPr>
        <p:spPr>
          <a:xfrm>
            <a:off x="4917989" y="6342465"/>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1" name="Rectangle 10">
            <a:extLst>
              <a:ext uri="{FF2B5EF4-FFF2-40B4-BE49-F238E27FC236}">
                <a16:creationId xmlns:a16="http://schemas.microsoft.com/office/drawing/2014/main" id="{0D551C9D-50EA-42BF-9D94-2BC9A04E32EC}"/>
              </a:ext>
            </a:extLst>
          </p:cNvPr>
          <p:cNvSpPr/>
          <p:nvPr/>
        </p:nvSpPr>
        <p:spPr>
          <a:xfrm>
            <a:off x="4917989" y="5979330"/>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2" name="Rectangle 11">
            <a:extLst>
              <a:ext uri="{FF2B5EF4-FFF2-40B4-BE49-F238E27FC236}">
                <a16:creationId xmlns:a16="http://schemas.microsoft.com/office/drawing/2014/main" id="{17DB4DE4-A1CC-4592-B7AC-4276C44A66C5}"/>
              </a:ext>
            </a:extLst>
          </p:cNvPr>
          <p:cNvSpPr/>
          <p:nvPr/>
        </p:nvSpPr>
        <p:spPr>
          <a:xfrm>
            <a:off x="4917989" y="5632754"/>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3" name="Rectangle 12">
            <a:extLst>
              <a:ext uri="{FF2B5EF4-FFF2-40B4-BE49-F238E27FC236}">
                <a16:creationId xmlns:a16="http://schemas.microsoft.com/office/drawing/2014/main" id="{4B2FE5B7-02EA-47DB-AC82-642F9D3B7532}"/>
              </a:ext>
            </a:extLst>
          </p:cNvPr>
          <p:cNvSpPr/>
          <p:nvPr/>
        </p:nvSpPr>
        <p:spPr>
          <a:xfrm>
            <a:off x="4917989" y="7436225"/>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4" name="Rectangle 13">
            <a:extLst>
              <a:ext uri="{FF2B5EF4-FFF2-40B4-BE49-F238E27FC236}">
                <a16:creationId xmlns:a16="http://schemas.microsoft.com/office/drawing/2014/main" id="{2D8DC6F0-9A2F-4B7E-A120-A578EB8DD6A8}"/>
              </a:ext>
            </a:extLst>
          </p:cNvPr>
          <p:cNvSpPr/>
          <p:nvPr/>
        </p:nvSpPr>
        <p:spPr>
          <a:xfrm>
            <a:off x="4917989" y="7073090"/>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5" name="Rectangle 14">
            <a:extLst>
              <a:ext uri="{FF2B5EF4-FFF2-40B4-BE49-F238E27FC236}">
                <a16:creationId xmlns:a16="http://schemas.microsoft.com/office/drawing/2014/main" id="{7756816D-33CA-4BE5-ACAC-5B31EA842D69}"/>
              </a:ext>
            </a:extLst>
          </p:cNvPr>
          <p:cNvSpPr/>
          <p:nvPr/>
        </p:nvSpPr>
        <p:spPr>
          <a:xfrm>
            <a:off x="4917989" y="6726514"/>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
        <p:nvSpPr>
          <p:cNvPr id="16" name="Rectangle 15">
            <a:extLst>
              <a:ext uri="{FF2B5EF4-FFF2-40B4-BE49-F238E27FC236}">
                <a16:creationId xmlns:a16="http://schemas.microsoft.com/office/drawing/2014/main" id="{C945925B-CA47-4C79-AE3B-95C0DB714E69}"/>
              </a:ext>
            </a:extLst>
          </p:cNvPr>
          <p:cNvSpPr/>
          <p:nvPr/>
        </p:nvSpPr>
        <p:spPr>
          <a:xfrm>
            <a:off x="4917989" y="7809091"/>
            <a:ext cx="1814198" cy="3054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 </a:t>
            </a:r>
          </a:p>
        </p:txBody>
      </p:sp>
    </p:spTree>
    <p:extLst>
      <p:ext uri="{BB962C8B-B14F-4D97-AF65-F5344CB8AC3E}">
        <p14:creationId xmlns:p14="http://schemas.microsoft.com/office/powerpoint/2010/main" val="1106688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extLst>
              <a:ext uri="{FF2B5EF4-FFF2-40B4-BE49-F238E27FC236}">
                <a16:creationId xmlns:a16="http://schemas.microsoft.com/office/drawing/2014/main" id="{F3E7B9F2-DA03-431D-94D5-F509CD5E9CDB}"/>
              </a:ext>
            </a:extLst>
          </p:cNvPr>
          <p:cNvPicPr>
            <a:picLocks noChangeAspect="1"/>
          </p:cNvPicPr>
          <p:nvPr/>
        </p:nvPicPr>
        <p:blipFill>
          <a:blip r:embed="rId4"/>
          <a:stretch>
            <a:fillRect/>
          </a:stretch>
        </p:blipFill>
        <p:spPr>
          <a:xfrm rot="16200000">
            <a:off x="-323328" y="1736124"/>
            <a:ext cx="7504655" cy="5671751"/>
          </a:xfrm>
          <a:prstGeom prst="rect">
            <a:avLst/>
          </a:prstGeom>
        </p:spPr>
      </p:pic>
    </p:spTree>
    <p:extLst>
      <p:ext uri="{BB962C8B-B14F-4D97-AF65-F5344CB8AC3E}">
        <p14:creationId xmlns:p14="http://schemas.microsoft.com/office/powerpoint/2010/main" val="42523794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a:extLst>
              <a:ext uri="{FF2B5EF4-FFF2-40B4-BE49-F238E27FC236}">
                <a16:creationId xmlns:a16="http://schemas.microsoft.com/office/drawing/2014/main" id="{2AE5DB0C-546A-4AEA-9491-F7C4AC3C72B7}"/>
              </a:ext>
            </a:extLst>
          </p:cNvPr>
          <p:cNvPicPr>
            <a:picLocks noChangeAspect="1"/>
          </p:cNvPicPr>
          <p:nvPr/>
        </p:nvPicPr>
        <p:blipFill>
          <a:blip r:embed="rId4"/>
          <a:stretch>
            <a:fillRect/>
          </a:stretch>
        </p:blipFill>
        <p:spPr>
          <a:xfrm rot="16200000">
            <a:off x="-338147" y="1958371"/>
            <a:ext cx="7534293" cy="5227257"/>
          </a:xfrm>
          <a:prstGeom prst="rect">
            <a:avLst/>
          </a:prstGeom>
        </p:spPr>
      </p:pic>
    </p:spTree>
    <p:extLst>
      <p:ext uri="{BB962C8B-B14F-4D97-AF65-F5344CB8AC3E}">
        <p14:creationId xmlns:p14="http://schemas.microsoft.com/office/powerpoint/2010/main" val="982816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47219804-BA28-4025-ABF6-25E698AA2FCB}"/>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8" name="Picture 7">
            <a:extLst>
              <a:ext uri="{FF2B5EF4-FFF2-40B4-BE49-F238E27FC236}">
                <a16:creationId xmlns:a16="http://schemas.microsoft.com/office/drawing/2014/main" id="{EDCA5680-4B41-4655-A2E3-BA22CB21E1A2}"/>
              </a:ext>
            </a:extLst>
          </p:cNvPr>
          <p:cNvPicPr>
            <a:picLocks noChangeAspect="1"/>
          </p:cNvPicPr>
          <p:nvPr/>
        </p:nvPicPr>
        <p:blipFill>
          <a:blip r:embed="rId6"/>
          <a:stretch>
            <a:fillRect/>
          </a:stretch>
        </p:blipFill>
        <p:spPr>
          <a:xfrm rot="16200000">
            <a:off x="-374494" y="1690086"/>
            <a:ext cx="7606988" cy="5793315"/>
          </a:xfrm>
          <a:prstGeom prst="rect">
            <a:avLst/>
          </a:prstGeom>
        </p:spPr>
      </p:pic>
    </p:spTree>
    <p:extLst>
      <p:ext uri="{BB962C8B-B14F-4D97-AF65-F5344CB8AC3E}">
        <p14:creationId xmlns:p14="http://schemas.microsoft.com/office/powerpoint/2010/main" val="280540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0477BFAE-7AB1-4202-8895-44E823AECA6B}"/>
              </a:ext>
            </a:extLst>
          </p:cNvPr>
          <p:cNvPicPr>
            <a:picLocks noChangeAspect="1"/>
          </p:cNvPicPr>
          <p:nvPr/>
        </p:nvPicPr>
        <p:blipFill>
          <a:blip r:embed="rId5"/>
          <a:stretch>
            <a:fillRect/>
          </a:stretch>
        </p:blipFill>
        <p:spPr>
          <a:xfrm>
            <a:off x="6176133" y="8452022"/>
            <a:ext cx="558299" cy="580769"/>
          </a:xfrm>
          <a:prstGeom prst="rect">
            <a:avLst/>
          </a:prstGeom>
        </p:spPr>
      </p:pic>
      <p:sp>
        <p:nvSpPr>
          <p:cNvPr id="6" name="Rectangle 5">
            <a:extLst>
              <a:ext uri="{FF2B5EF4-FFF2-40B4-BE49-F238E27FC236}">
                <a16:creationId xmlns:a16="http://schemas.microsoft.com/office/drawing/2014/main" id="{0BD3B436-2644-4FF3-BBA1-C064D5194EFC}"/>
              </a:ext>
            </a:extLst>
          </p:cNvPr>
          <p:cNvSpPr/>
          <p:nvPr/>
        </p:nvSpPr>
        <p:spPr>
          <a:xfrm>
            <a:off x="74139" y="74138"/>
            <a:ext cx="6660293" cy="2677656"/>
          </a:xfrm>
          <a:prstGeom prst="rect">
            <a:avLst/>
          </a:prstGeom>
          <a:ln>
            <a:solidFill>
              <a:schemeClr val="tx1"/>
            </a:solidFill>
          </a:ln>
        </p:spPr>
        <p:txBody>
          <a:bodyPr wrap="square">
            <a:spAutoFit/>
          </a:bodyPr>
          <a:lstStyle/>
          <a:p>
            <a:r>
              <a:rPr lang="en-GB" sz="1400" b="1" dirty="0">
                <a:latin typeface="Tw Cen MT" panose="020B0602020104020603" pitchFamily="34" charset="0"/>
              </a:rPr>
              <a:t>TASK 17 – Development Quizzes: </a:t>
            </a:r>
            <a:r>
              <a:rPr lang="en-GB" sz="1400" dirty="0">
                <a:latin typeface="Tw Cen MT" panose="020B0602020104020603" pitchFamily="34" charset="0"/>
              </a:rPr>
              <a:t>Click on the icons below. Each of them is a link to an online quiz about development and the development gap. Complete the quizzes by:</a:t>
            </a:r>
          </a:p>
          <a:p>
            <a:endParaRPr lang="en-GB" sz="1400" b="1" dirty="0">
              <a:latin typeface="Tw Cen MT" panose="020B0602020104020603" pitchFamily="34" charset="0"/>
            </a:endParaRPr>
          </a:p>
          <a:p>
            <a:pPr marL="285750" indent="-285750">
              <a:buFontTx/>
              <a:buChar char="-"/>
            </a:pPr>
            <a:r>
              <a:rPr lang="en-GB" sz="1400" dirty="0">
                <a:latin typeface="Tw Cen MT" panose="020B0602020104020603" pitchFamily="34" charset="0"/>
              </a:rPr>
              <a:t>Answering the multi-choice questions</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 answer right, make a note of the question, and the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You need to hand in your notes of the questions and the correct answer, and a screenshot of you score of 10/10</a:t>
            </a:r>
          </a:p>
        </p:txBody>
      </p:sp>
      <p:pic>
        <p:nvPicPr>
          <p:cNvPr id="9" name="Picture 8" descr="A close up of a logo&#10;&#10;Description automatically generated">
            <a:extLst>
              <a:ext uri="{FF2B5EF4-FFF2-40B4-BE49-F238E27FC236}">
                <a16:creationId xmlns:a16="http://schemas.microsoft.com/office/drawing/2014/main" id="{47A84019-5333-4BAD-80B6-900950231C20}"/>
              </a:ext>
            </a:extLst>
          </p:cNvPr>
          <p:cNvPicPr>
            <a:picLocks noChangeAspect="1"/>
          </p:cNvPicPr>
          <p:nvPr/>
        </p:nvPicPr>
        <p:blipFill rotWithShape="1">
          <a:blip r:embed="rId6">
            <a:extLst>
              <a:ext uri="{28A0092B-C50C-407E-A947-70E740481C1C}">
                <a14:useLocalDpi xmlns:a14="http://schemas.microsoft.com/office/drawing/2010/main" val="0"/>
              </a:ext>
            </a:extLst>
          </a:blip>
          <a:srcRect b="19272"/>
          <a:stretch/>
        </p:blipFill>
        <p:spPr>
          <a:xfrm>
            <a:off x="1590637" y="2633736"/>
            <a:ext cx="3676725" cy="2968172"/>
          </a:xfrm>
          <a:prstGeom prst="rect">
            <a:avLst/>
          </a:prstGeom>
        </p:spPr>
      </p:pic>
      <p:sp>
        <p:nvSpPr>
          <p:cNvPr id="10" name="Rectangle 9">
            <a:extLst>
              <a:ext uri="{FF2B5EF4-FFF2-40B4-BE49-F238E27FC236}">
                <a16:creationId xmlns:a16="http://schemas.microsoft.com/office/drawing/2014/main" id="{1A297343-5D1F-4E15-93AC-1694A1407E90}"/>
              </a:ext>
            </a:extLst>
          </p:cNvPr>
          <p:cNvSpPr/>
          <p:nvPr/>
        </p:nvSpPr>
        <p:spPr>
          <a:xfrm>
            <a:off x="123568" y="5463567"/>
            <a:ext cx="6610864" cy="369332"/>
          </a:xfrm>
          <a:prstGeom prst="rect">
            <a:avLst/>
          </a:prstGeom>
        </p:spPr>
        <p:txBody>
          <a:bodyPr wrap="square">
            <a:spAutoFit/>
          </a:bodyPr>
          <a:lstStyle/>
          <a:p>
            <a:r>
              <a:rPr lang="en-GB" dirty="0">
                <a:latin typeface="Tw Cen MT" panose="020B0602020104020603" pitchFamily="34" charset="0"/>
              </a:rPr>
              <a:t>Click on the boxes below to go to the quizzes:</a:t>
            </a:r>
            <a:endParaRPr lang="en-GB" dirty="0">
              <a:hlinkClick r:id="rId7">
                <a:extLst>
                  <a:ext uri="{A12FA001-AC4F-418D-AE19-62706E023703}">
                    <ahyp:hlinkClr xmlns:ahyp="http://schemas.microsoft.com/office/drawing/2018/hyperlinkcolor" val="tx"/>
                  </a:ext>
                </a:extLst>
              </a:hlinkClick>
            </a:endParaRPr>
          </a:p>
        </p:txBody>
      </p:sp>
      <p:sp>
        <p:nvSpPr>
          <p:cNvPr id="11" name="Rectangle: Rounded Corners 10">
            <a:hlinkClick r:id="rId8"/>
            <a:extLst>
              <a:ext uri="{FF2B5EF4-FFF2-40B4-BE49-F238E27FC236}">
                <a16:creationId xmlns:a16="http://schemas.microsoft.com/office/drawing/2014/main" id="{39078B82-9A18-4963-9BA6-04664A0FFCD9}"/>
              </a:ext>
            </a:extLst>
          </p:cNvPr>
          <p:cNvSpPr/>
          <p:nvPr/>
        </p:nvSpPr>
        <p:spPr>
          <a:xfrm>
            <a:off x="256107" y="6034141"/>
            <a:ext cx="3132435"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Measuring Development</a:t>
            </a:r>
          </a:p>
        </p:txBody>
      </p:sp>
      <p:sp>
        <p:nvSpPr>
          <p:cNvPr id="13" name="Rectangle: Rounded Corners 12">
            <a:hlinkClick r:id="rId9"/>
            <a:extLst>
              <a:ext uri="{FF2B5EF4-FFF2-40B4-BE49-F238E27FC236}">
                <a16:creationId xmlns:a16="http://schemas.microsoft.com/office/drawing/2014/main" id="{EDA33342-58D4-44BA-87B5-4BEBDDC8BB77}"/>
              </a:ext>
            </a:extLst>
          </p:cNvPr>
          <p:cNvSpPr/>
          <p:nvPr/>
        </p:nvSpPr>
        <p:spPr>
          <a:xfrm>
            <a:off x="256106" y="7075640"/>
            <a:ext cx="3132435"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Uneven Development</a:t>
            </a:r>
          </a:p>
        </p:txBody>
      </p:sp>
      <p:sp>
        <p:nvSpPr>
          <p:cNvPr id="15" name="Rectangle: Rounded Corners 14">
            <a:hlinkClick r:id="rId10"/>
            <a:extLst>
              <a:ext uri="{FF2B5EF4-FFF2-40B4-BE49-F238E27FC236}">
                <a16:creationId xmlns:a16="http://schemas.microsoft.com/office/drawing/2014/main" id="{7C7A6E1D-1A32-4A3E-93A6-94EF14A51709}"/>
              </a:ext>
            </a:extLst>
          </p:cNvPr>
          <p:cNvSpPr/>
          <p:nvPr/>
        </p:nvSpPr>
        <p:spPr>
          <a:xfrm>
            <a:off x="3503143" y="6034141"/>
            <a:ext cx="3132435"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The Demographic</a:t>
            </a:r>
          </a:p>
          <a:p>
            <a:pPr algn="ctr"/>
            <a:r>
              <a:rPr lang="en-GB" dirty="0">
                <a:solidFill>
                  <a:schemeClr val="tx1"/>
                </a:solidFill>
                <a:latin typeface="Tw Cen MT" panose="020B0602020104020603" pitchFamily="34" charset="0"/>
              </a:rPr>
              <a:t>Transition Model</a:t>
            </a:r>
          </a:p>
        </p:txBody>
      </p:sp>
      <p:sp>
        <p:nvSpPr>
          <p:cNvPr id="17" name="Rectangle: Rounded Corners 16">
            <a:hlinkClick r:id="rId11"/>
            <a:extLst>
              <a:ext uri="{FF2B5EF4-FFF2-40B4-BE49-F238E27FC236}">
                <a16:creationId xmlns:a16="http://schemas.microsoft.com/office/drawing/2014/main" id="{7C47FFDF-BB3A-46F7-94A1-B7840272FE5C}"/>
              </a:ext>
            </a:extLst>
          </p:cNvPr>
          <p:cNvSpPr/>
          <p:nvPr/>
        </p:nvSpPr>
        <p:spPr>
          <a:xfrm>
            <a:off x="3503143" y="7075640"/>
            <a:ext cx="3132435"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Reducing the </a:t>
            </a:r>
          </a:p>
          <a:p>
            <a:pPr algn="ctr"/>
            <a:r>
              <a:rPr lang="en-GB" dirty="0">
                <a:solidFill>
                  <a:schemeClr val="tx1"/>
                </a:solidFill>
                <a:latin typeface="Tw Cen MT" panose="020B0602020104020603" pitchFamily="34" charset="0"/>
              </a:rPr>
              <a:t>Development Gap</a:t>
            </a:r>
          </a:p>
        </p:txBody>
      </p:sp>
    </p:spTree>
    <p:extLst>
      <p:ext uri="{BB962C8B-B14F-4D97-AF65-F5344CB8AC3E}">
        <p14:creationId xmlns:p14="http://schemas.microsoft.com/office/powerpoint/2010/main" val="1176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5" name="Picture 14">
            <a:hlinkClick r:id="rId4" action="ppaction://hlinksldjump"/>
            <a:extLst>
              <a:ext uri="{FF2B5EF4-FFF2-40B4-BE49-F238E27FC236}">
                <a16:creationId xmlns:a16="http://schemas.microsoft.com/office/drawing/2014/main" id="{BE82D0F8-7E64-4DFF-9918-46355F45365C}"/>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16" name="Picture 15">
            <a:extLst>
              <a:ext uri="{FF2B5EF4-FFF2-40B4-BE49-F238E27FC236}">
                <a16:creationId xmlns:a16="http://schemas.microsoft.com/office/drawing/2014/main" id="{DCC5747F-74E2-4F01-A8E7-54C0702F1600}"/>
              </a:ext>
            </a:extLst>
          </p:cNvPr>
          <p:cNvPicPr>
            <a:picLocks noChangeAspect="1"/>
          </p:cNvPicPr>
          <p:nvPr/>
        </p:nvPicPr>
        <p:blipFill>
          <a:blip r:embed="rId6"/>
          <a:stretch>
            <a:fillRect/>
          </a:stretch>
        </p:blipFill>
        <p:spPr>
          <a:xfrm rot="16200000">
            <a:off x="-413784" y="1571427"/>
            <a:ext cx="7685568" cy="5943599"/>
          </a:xfrm>
          <a:prstGeom prst="rect">
            <a:avLst/>
          </a:prstGeom>
        </p:spPr>
      </p:pic>
      <p:sp>
        <p:nvSpPr>
          <p:cNvPr id="17" name="Rectangle 16">
            <a:extLst>
              <a:ext uri="{FF2B5EF4-FFF2-40B4-BE49-F238E27FC236}">
                <a16:creationId xmlns:a16="http://schemas.microsoft.com/office/drawing/2014/main" id="{560A4C29-D8FC-4C60-965D-931BA16E0D1A}"/>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18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sp>
        <p:nvSpPr>
          <p:cNvPr id="18" name="Rectangle 17">
            <a:extLst>
              <a:ext uri="{FF2B5EF4-FFF2-40B4-BE49-F238E27FC236}">
                <a16:creationId xmlns:a16="http://schemas.microsoft.com/office/drawing/2014/main" id="{93F7AE70-B847-4C86-9470-41ADB71D6949}"/>
              </a:ext>
            </a:extLst>
          </p:cNvPr>
          <p:cNvSpPr/>
          <p:nvPr/>
        </p:nvSpPr>
        <p:spPr>
          <a:xfrm>
            <a:off x="142103" y="4300151"/>
            <a:ext cx="6610864" cy="2718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9" name="Rectangle 18">
            <a:extLst>
              <a:ext uri="{FF2B5EF4-FFF2-40B4-BE49-F238E27FC236}">
                <a16:creationId xmlns:a16="http://schemas.microsoft.com/office/drawing/2014/main" id="{D67D8557-DE0D-4AAC-82B2-621E221D7B75}"/>
              </a:ext>
            </a:extLst>
          </p:cNvPr>
          <p:cNvSpPr/>
          <p:nvPr/>
        </p:nvSpPr>
        <p:spPr>
          <a:xfrm>
            <a:off x="3682314" y="5050580"/>
            <a:ext cx="1000897" cy="658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
        <p:nvSpPr>
          <p:cNvPr id="20" name="Rectangle 19">
            <a:extLst>
              <a:ext uri="{FF2B5EF4-FFF2-40B4-BE49-F238E27FC236}">
                <a16:creationId xmlns:a16="http://schemas.microsoft.com/office/drawing/2014/main" id="{CFC00653-5548-4107-BF67-E9DDE0A333EC}"/>
              </a:ext>
            </a:extLst>
          </p:cNvPr>
          <p:cNvSpPr/>
          <p:nvPr/>
        </p:nvSpPr>
        <p:spPr>
          <a:xfrm>
            <a:off x="142103" y="7540292"/>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1 = </a:t>
            </a:r>
          </a:p>
        </p:txBody>
      </p:sp>
      <p:sp>
        <p:nvSpPr>
          <p:cNvPr id="21" name="Rectangle 20">
            <a:extLst>
              <a:ext uri="{FF2B5EF4-FFF2-40B4-BE49-F238E27FC236}">
                <a16:creationId xmlns:a16="http://schemas.microsoft.com/office/drawing/2014/main" id="{0141AEB6-E891-48F2-BE24-319738C1E442}"/>
              </a:ext>
            </a:extLst>
          </p:cNvPr>
          <p:cNvSpPr/>
          <p:nvPr/>
        </p:nvSpPr>
        <p:spPr>
          <a:xfrm>
            <a:off x="142103" y="7950125"/>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2 = </a:t>
            </a:r>
          </a:p>
        </p:txBody>
      </p:sp>
      <p:sp>
        <p:nvSpPr>
          <p:cNvPr id="22" name="Rectangle 21">
            <a:extLst>
              <a:ext uri="{FF2B5EF4-FFF2-40B4-BE49-F238E27FC236}">
                <a16:creationId xmlns:a16="http://schemas.microsoft.com/office/drawing/2014/main" id="{D0DD9BF6-DA20-4780-8A5C-2DAB57BF1824}"/>
              </a:ext>
            </a:extLst>
          </p:cNvPr>
          <p:cNvSpPr/>
          <p:nvPr/>
        </p:nvSpPr>
        <p:spPr>
          <a:xfrm>
            <a:off x="3587578" y="6378756"/>
            <a:ext cx="1000897" cy="658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Tree>
    <p:extLst>
      <p:ext uri="{BB962C8B-B14F-4D97-AF65-F5344CB8AC3E}">
        <p14:creationId xmlns:p14="http://schemas.microsoft.com/office/powerpoint/2010/main" val="29661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6610864"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32AD3048-26BB-45ED-8F97-2F96255CA0BC}"/>
              </a:ext>
            </a:extLst>
          </p:cNvPr>
          <p:cNvSpPr/>
          <p:nvPr/>
        </p:nvSpPr>
        <p:spPr>
          <a:xfrm>
            <a:off x="74140" y="111209"/>
            <a:ext cx="6660292"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CONTINUED - TASK 1 – Geography Skills: </a:t>
            </a:r>
            <a:r>
              <a:rPr lang="en-GB" sz="1300" dirty="0">
                <a:latin typeface="Tw Cen MT" panose="020B0602020104020603" pitchFamily="34" charset="0"/>
              </a:rPr>
              <a:t>Reading a map is a crucial Geographical skills, ad is something which you will definitely be asked to do in the exam. The tasks over the next </a:t>
            </a:r>
            <a:r>
              <a:rPr lang="en-GB" sz="1300" b="1" dirty="0">
                <a:latin typeface="Tw Cen MT" panose="020B0602020104020603" pitchFamily="34" charset="0"/>
              </a:rPr>
              <a:t>4 pages </a:t>
            </a:r>
            <a:r>
              <a:rPr lang="en-GB" sz="1300" dirty="0">
                <a:latin typeface="Tw Cen MT" panose="020B0602020104020603" pitchFamily="34" charset="0"/>
              </a:rPr>
              <a:t>introduce a relatively simple map skills – grid references. Read the information carefully about how to find grid references, and complete the tasks.</a:t>
            </a:r>
            <a:endParaRPr lang="en-GB" sz="1300" b="1" dirty="0">
              <a:latin typeface="Tw Cen MT" panose="020B0602020104020603" pitchFamily="34" charset="0"/>
            </a:endParaRPr>
          </a:p>
        </p:txBody>
      </p:sp>
      <p:pic>
        <p:nvPicPr>
          <p:cNvPr id="6" name="Picture 5">
            <a:extLst>
              <a:ext uri="{FF2B5EF4-FFF2-40B4-BE49-F238E27FC236}">
                <a16:creationId xmlns:a16="http://schemas.microsoft.com/office/drawing/2014/main" id="{31A71B5C-D372-47FC-BA1C-C404A972AAD4}"/>
              </a:ext>
            </a:extLst>
          </p:cNvPr>
          <p:cNvPicPr>
            <a:picLocks noChangeAspect="1"/>
          </p:cNvPicPr>
          <p:nvPr/>
        </p:nvPicPr>
        <p:blipFill rotWithShape="1">
          <a:blip r:embed="rId4"/>
          <a:srcRect t="3371" b="3281"/>
          <a:stretch/>
        </p:blipFill>
        <p:spPr>
          <a:xfrm>
            <a:off x="74141" y="1115963"/>
            <a:ext cx="3485346" cy="2602807"/>
          </a:xfrm>
          <a:prstGeom prst="rect">
            <a:avLst/>
          </a:prstGeom>
        </p:spPr>
      </p:pic>
      <p:pic>
        <p:nvPicPr>
          <p:cNvPr id="7" name="Picture 6">
            <a:extLst>
              <a:ext uri="{FF2B5EF4-FFF2-40B4-BE49-F238E27FC236}">
                <a16:creationId xmlns:a16="http://schemas.microsoft.com/office/drawing/2014/main" id="{346349A4-D618-40A0-BC19-DABB6BBBF667}"/>
              </a:ext>
            </a:extLst>
          </p:cNvPr>
          <p:cNvPicPr>
            <a:picLocks noChangeAspect="1"/>
          </p:cNvPicPr>
          <p:nvPr/>
        </p:nvPicPr>
        <p:blipFill rotWithShape="1">
          <a:blip r:embed="rId5"/>
          <a:srcRect l="68614" t="17839" r="6737" b="24334"/>
          <a:stretch/>
        </p:blipFill>
        <p:spPr>
          <a:xfrm>
            <a:off x="3861629" y="5253585"/>
            <a:ext cx="1520364" cy="2853321"/>
          </a:xfrm>
          <a:prstGeom prst="rect">
            <a:avLst/>
          </a:prstGeom>
        </p:spPr>
      </p:pic>
      <p:sp>
        <p:nvSpPr>
          <p:cNvPr id="9" name="Rectangle 8">
            <a:extLst>
              <a:ext uri="{FF2B5EF4-FFF2-40B4-BE49-F238E27FC236}">
                <a16:creationId xmlns:a16="http://schemas.microsoft.com/office/drawing/2014/main" id="{3316C9E8-42CD-4CB5-BEC7-4432CFBB2B38}"/>
              </a:ext>
            </a:extLst>
          </p:cNvPr>
          <p:cNvSpPr/>
          <p:nvPr/>
        </p:nvSpPr>
        <p:spPr>
          <a:xfrm>
            <a:off x="5397548" y="5871136"/>
            <a:ext cx="1401866" cy="1015663"/>
          </a:xfrm>
          <a:prstGeom prst="rect">
            <a:avLst/>
          </a:prstGeom>
        </p:spPr>
        <p:txBody>
          <a:bodyPr wrap="square">
            <a:spAutoFit/>
          </a:bodyPr>
          <a:lstStyle/>
          <a:p>
            <a:pPr algn="ctr" defTabSz="844083" eaLnBrk="0" fontAlgn="base" hangingPunct="0">
              <a:spcBef>
                <a:spcPct val="0"/>
              </a:spcBef>
              <a:spcAft>
                <a:spcPct val="0"/>
              </a:spcAft>
              <a:tabLst>
                <a:tab pos="378079" algn="l"/>
              </a:tabLst>
              <a:defRPr/>
            </a:pPr>
            <a:r>
              <a:rPr lang="en-GB" altLang="en-US" sz="1200" b="1" dirty="0">
                <a:solidFill>
                  <a:prstClr val="black"/>
                </a:solidFill>
                <a:latin typeface="Comic Sans MS" panose="030F0702030302020204" pitchFamily="66" charset="0"/>
                <a:ea typeface="Times New Roman" panose="02020603050405020304" pitchFamily="18" charset="0"/>
              </a:rPr>
              <a:t>TASK - </a:t>
            </a:r>
            <a:r>
              <a:rPr lang="en-GB" altLang="en-US" sz="1200" dirty="0">
                <a:solidFill>
                  <a:prstClr val="black"/>
                </a:solidFill>
                <a:latin typeface="Comic Sans MS" panose="030F0702030302020204" pitchFamily="66" charset="0"/>
                <a:ea typeface="Times New Roman" panose="02020603050405020304" pitchFamily="18" charset="0"/>
              </a:rPr>
              <a:t>Match the grid references to the correct letter</a:t>
            </a:r>
            <a:endParaRPr lang="en-GB" altLang="en-US" sz="400" dirty="0">
              <a:solidFill>
                <a:prstClr val="black"/>
              </a:solidFill>
              <a:latin typeface="Calibri" panose="020F0502020204030204"/>
            </a:endParaRPr>
          </a:p>
        </p:txBody>
      </p:sp>
      <p:sp>
        <p:nvSpPr>
          <p:cNvPr id="10" name="Bent-Up Arrow 6">
            <a:extLst>
              <a:ext uri="{FF2B5EF4-FFF2-40B4-BE49-F238E27FC236}">
                <a16:creationId xmlns:a16="http://schemas.microsoft.com/office/drawing/2014/main" id="{B5628009-4D72-444B-8EBF-1C78306DE071}"/>
              </a:ext>
            </a:extLst>
          </p:cNvPr>
          <p:cNvSpPr/>
          <p:nvPr/>
        </p:nvSpPr>
        <p:spPr>
          <a:xfrm rot="5400000" flipV="1">
            <a:off x="5450430" y="7031932"/>
            <a:ext cx="795830" cy="655582"/>
          </a:xfrm>
          <a:prstGeom prst="bentUpArrow">
            <a:avLst>
              <a:gd name="adj1" fmla="val 8786"/>
              <a:gd name="adj2" fmla="val 12839"/>
              <a:gd name="adj3" fmla="val 141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en-GB" sz="1662">
              <a:solidFill>
                <a:prstClr val="white"/>
              </a:solidFill>
              <a:latin typeface="Calibri" panose="020F0502020204030204"/>
            </a:endParaRPr>
          </a:p>
        </p:txBody>
      </p:sp>
      <p:pic>
        <p:nvPicPr>
          <p:cNvPr id="11" name="Picture 10">
            <a:extLst>
              <a:ext uri="{FF2B5EF4-FFF2-40B4-BE49-F238E27FC236}">
                <a16:creationId xmlns:a16="http://schemas.microsoft.com/office/drawing/2014/main" id="{E182A1D9-D855-49EF-8E7F-8BEDB662FC71}"/>
              </a:ext>
            </a:extLst>
          </p:cNvPr>
          <p:cNvPicPr>
            <a:picLocks noChangeAspect="1"/>
          </p:cNvPicPr>
          <p:nvPr/>
        </p:nvPicPr>
        <p:blipFill>
          <a:blip r:embed="rId6"/>
          <a:stretch>
            <a:fillRect/>
          </a:stretch>
        </p:blipFill>
        <p:spPr>
          <a:xfrm>
            <a:off x="3659794" y="1193462"/>
            <a:ext cx="3124065" cy="2356286"/>
          </a:xfrm>
          <a:prstGeom prst="rect">
            <a:avLst/>
          </a:prstGeom>
        </p:spPr>
      </p:pic>
      <p:sp>
        <p:nvSpPr>
          <p:cNvPr id="12" name="Rectangle 11">
            <a:extLst>
              <a:ext uri="{FF2B5EF4-FFF2-40B4-BE49-F238E27FC236}">
                <a16:creationId xmlns:a16="http://schemas.microsoft.com/office/drawing/2014/main" id="{BC1871B4-D7E0-44D2-8D62-D20E416005CA}"/>
              </a:ext>
            </a:extLst>
          </p:cNvPr>
          <p:cNvSpPr/>
          <p:nvPr/>
        </p:nvSpPr>
        <p:spPr>
          <a:xfrm>
            <a:off x="753036" y="3773506"/>
            <a:ext cx="5263979" cy="1169551"/>
          </a:xfrm>
          <a:prstGeom prst="rect">
            <a:avLst/>
          </a:prstGeom>
        </p:spPr>
        <p:txBody>
          <a:bodyPr wrap="square">
            <a:spAutoFit/>
          </a:bodyPr>
          <a:lstStyle/>
          <a:p>
            <a:pPr defTabSz="844083" eaLnBrk="0" fontAlgn="base" hangingPunct="0">
              <a:spcBef>
                <a:spcPct val="0"/>
              </a:spcBef>
              <a:spcAft>
                <a:spcPct val="0"/>
              </a:spcAft>
              <a:tabLst>
                <a:tab pos="378079" algn="l"/>
              </a:tabLst>
              <a:defRPr/>
            </a:pPr>
            <a:r>
              <a:rPr lang="en-GB" altLang="en-US" sz="1000" dirty="0">
                <a:solidFill>
                  <a:prstClr val="black"/>
                </a:solidFill>
                <a:latin typeface="Comic Sans MS" panose="030F0702030302020204" pitchFamily="66" charset="0"/>
                <a:ea typeface="Times New Roman" panose="02020603050405020304" pitchFamily="18" charset="0"/>
              </a:rPr>
              <a:t>The easiest way to work out how far across/up the square you are is to imagine that the square is split into decimal points – e.g. half way across would be .5</a:t>
            </a:r>
          </a:p>
          <a:p>
            <a:pPr defTabSz="844083" eaLnBrk="0" fontAlgn="base" hangingPunct="0">
              <a:spcBef>
                <a:spcPct val="0"/>
              </a:spcBef>
              <a:spcAft>
                <a:spcPct val="0"/>
              </a:spcAft>
              <a:tabLst>
                <a:tab pos="378079" algn="l"/>
              </a:tabLst>
              <a:defRPr/>
            </a:pPr>
            <a:endParaRPr lang="en-GB" altLang="en-US" sz="500" dirty="0">
              <a:solidFill>
                <a:prstClr val="black"/>
              </a:solidFill>
              <a:latin typeface="Comic Sans MS" panose="030F0702030302020204" pitchFamily="66" charset="0"/>
            </a:endParaRPr>
          </a:p>
          <a:p>
            <a:pPr defTabSz="844083" eaLnBrk="0" fontAlgn="base" hangingPunct="0">
              <a:spcBef>
                <a:spcPct val="0"/>
              </a:spcBef>
              <a:spcAft>
                <a:spcPct val="0"/>
              </a:spcAft>
              <a:tabLst>
                <a:tab pos="378079" algn="l"/>
              </a:tabLst>
              <a:defRPr/>
            </a:pPr>
            <a:r>
              <a:rPr lang="en-GB" altLang="en-US" sz="1000" dirty="0">
                <a:solidFill>
                  <a:prstClr val="black"/>
                </a:solidFill>
                <a:latin typeface="Comic Sans MS" panose="030F0702030302020204" pitchFamily="66" charset="0"/>
              </a:rPr>
              <a:t>	e.g. the Car Park here would be </a:t>
            </a:r>
            <a:r>
              <a:rPr lang="en-GB" altLang="en-US" sz="1000" u="sng" dirty="0">
                <a:solidFill>
                  <a:prstClr val="black"/>
                </a:solidFill>
                <a:latin typeface="Comic Sans MS" panose="030F0702030302020204" pitchFamily="66" charset="0"/>
              </a:rPr>
              <a:t>13</a:t>
            </a:r>
            <a:r>
              <a:rPr lang="en-GB" altLang="en-US" sz="1000" b="1" dirty="0">
                <a:solidFill>
                  <a:prstClr val="black"/>
                </a:solidFill>
                <a:latin typeface="Comic Sans MS" panose="030F0702030302020204" pitchFamily="66" charset="0"/>
              </a:rPr>
              <a:t>2</a:t>
            </a:r>
            <a:r>
              <a:rPr lang="en-GB" altLang="en-US" sz="1000" dirty="0">
                <a:solidFill>
                  <a:prstClr val="black"/>
                </a:solidFill>
                <a:latin typeface="Comic Sans MS" panose="030F0702030302020204" pitchFamily="66" charset="0"/>
              </a:rPr>
              <a:t> </a:t>
            </a:r>
            <a:r>
              <a:rPr lang="en-GB" altLang="en-US" sz="1000" u="sng" dirty="0">
                <a:solidFill>
                  <a:prstClr val="black"/>
                </a:solidFill>
                <a:latin typeface="Comic Sans MS" panose="030F0702030302020204" pitchFamily="66" charset="0"/>
              </a:rPr>
              <a:t>16</a:t>
            </a:r>
            <a:r>
              <a:rPr lang="en-GB" altLang="en-US" sz="1000" b="1" dirty="0">
                <a:solidFill>
                  <a:prstClr val="black"/>
                </a:solidFill>
                <a:latin typeface="Comic Sans MS" panose="030F0702030302020204" pitchFamily="66" charset="0"/>
              </a:rPr>
              <a:t>8</a:t>
            </a:r>
          </a:p>
          <a:p>
            <a:pPr defTabSz="844083" eaLnBrk="0" fontAlgn="base" hangingPunct="0">
              <a:spcBef>
                <a:spcPct val="0"/>
              </a:spcBef>
              <a:spcAft>
                <a:spcPct val="0"/>
              </a:spcAft>
              <a:tabLst>
                <a:tab pos="378079" algn="l"/>
              </a:tabLst>
              <a:defRPr/>
            </a:pPr>
            <a:endParaRPr lang="en-GB" altLang="en-US" sz="500" b="1" dirty="0">
              <a:solidFill>
                <a:prstClr val="black"/>
              </a:solidFill>
              <a:latin typeface="Comic Sans MS" panose="030F0702030302020204" pitchFamily="66" charset="0"/>
            </a:endParaRPr>
          </a:p>
          <a:p>
            <a:pPr defTabSz="844083" eaLnBrk="0" fontAlgn="base" hangingPunct="0">
              <a:spcBef>
                <a:spcPct val="0"/>
              </a:spcBef>
              <a:spcAft>
                <a:spcPct val="0"/>
              </a:spcAft>
              <a:tabLst>
                <a:tab pos="378079" algn="l"/>
              </a:tabLst>
              <a:defRPr/>
            </a:pPr>
            <a:r>
              <a:rPr lang="en-GB" altLang="en-US" sz="1000" dirty="0">
                <a:solidFill>
                  <a:prstClr val="black"/>
                </a:solidFill>
                <a:latin typeface="Comic Sans MS" panose="030F0702030302020204" pitchFamily="66" charset="0"/>
              </a:rPr>
              <a:t>The </a:t>
            </a:r>
            <a:r>
              <a:rPr lang="en-GB" altLang="en-US" sz="1000" u="sng" dirty="0">
                <a:solidFill>
                  <a:prstClr val="black"/>
                </a:solidFill>
                <a:latin typeface="Comic Sans MS" panose="030F0702030302020204" pitchFamily="66" charset="0"/>
              </a:rPr>
              <a:t>underlined</a:t>
            </a:r>
            <a:r>
              <a:rPr lang="en-GB" altLang="en-US" sz="1000" dirty="0">
                <a:solidFill>
                  <a:prstClr val="black"/>
                </a:solidFill>
                <a:latin typeface="Comic Sans MS" panose="030F0702030302020204" pitchFamily="66" charset="0"/>
              </a:rPr>
              <a:t> numbers are the 4 figure grid reference – 1316 – they give us the square.</a:t>
            </a:r>
          </a:p>
          <a:p>
            <a:pPr defTabSz="844083" eaLnBrk="0" fontAlgn="base" hangingPunct="0">
              <a:spcBef>
                <a:spcPct val="0"/>
              </a:spcBef>
              <a:spcAft>
                <a:spcPct val="0"/>
              </a:spcAft>
              <a:tabLst>
                <a:tab pos="378079" algn="l"/>
              </a:tabLst>
              <a:defRPr/>
            </a:pPr>
            <a:r>
              <a:rPr lang="en-GB" altLang="en-US" sz="1000" dirty="0">
                <a:solidFill>
                  <a:prstClr val="black"/>
                </a:solidFill>
                <a:latin typeface="Comic Sans MS" panose="030F0702030302020204" pitchFamily="66" charset="0"/>
              </a:rPr>
              <a:t>The </a:t>
            </a:r>
            <a:r>
              <a:rPr lang="en-GB" altLang="en-US" sz="1000" b="1" dirty="0">
                <a:solidFill>
                  <a:prstClr val="black"/>
                </a:solidFill>
                <a:latin typeface="Comic Sans MS" panose="030F0702030302020204" pitchFamily="66" charset="0"/>
              </a:rPr>
              <a:t>bold </a:t>
            </a:r>
            <a:r>
              <a:rPr lang="en-GB" altLang="en-US" sz="1000" dirty="0">
                <a:solidFill>
                  <a:prstClr val="black"/>
                </a:solidFill>
                <a:latin typeface="Comic Sans MS" panose="030F0702030302020204" pitchFamily="66" charset="0"/>
              </a:rPr>
              <a:t>numbers are the numbers to get the point within the square </a:t>
            </a:r>
            <a:r>
              <a:rPr lang="en-GB" altLang="en-US" sz="1000" b="1" dirty="0">
                <a:solidFill>
                  <a:prstClr val="black"/>
                </a:solidFill>
                <a:latin typeface="Comic Sans MS" panose="030F0702030302020204" pitchFamily="66" charset="0"/>
              </a:rPr>
              <a:t>2 8</a:t>
            </a:r>
            <a:endParaRPr lang="en-GB" altLang="en-US" sz="1000" b="1" dirty="0">
              <a:solidFill>
                <a:prstClr val="black"/>
              </a:solidFill>
              <a:latin typeface="Calibri" panose="020F0502020204030204"/>
            </a:endParaRPr>
          </a:p>
        </p:txBody>
      </p:sp>
      <p:sp>
        <p:nvSpPr>
          <p:cNvPr id="13" name="Bent-Up Arrow 9">
            <a:extLst>
              <a:ext uri="{FF2B5EF4-FFF2-40B4-BE49-F238E27FC236}">
                <a16:creationId xmlns:a16="http://schemas.microsoft.com/office/drawing/2014/main" id="{58409847-54A8-43A8-9821-6CBC61673BBD}"/>
              </a:ext>
            </a:extLst>
          </p:cNvPr>
          <p:cNvSpPr/>
          <p:nvPr/>
        </p:nvSpPr>
        <p:spPr>
          <a:xfrm rot="10800000" flipH="1" flipV="1">
            <a:off x="5810875" y="3752827"/>
            <a:ext cx="256293" cy="780865"/>
          </a:xfrm>
          <a:prstGeom prst="bentUpArrow">
            <a:avLst>
              <a:gd name="adj1" fmla="val 25990"/>
              <a:gd name="adj2" fmla="val 32501"/>
              <a:gd name="adj3" fmla="val 3385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en-GB" sz="1662">
              <a:solidFill>
                <a:prstClr val="white"/>
              </a:solidFill>
              <a:latin typeface="Calibri" panose="020F0502020204030204"/>
            </a:endParaRPr>
          </a:p>
        </p:txBody>
      </p:sp>
      <p:pic>
        <p:nvPicPr>
          <p:cNvPr id="2" name="Picture 1">
            <a:extLst>
              <a:ext uri="{FF2B5EF4-FFF2-40B4-BE49-F238E27FC236}">
                <a16:creationId xmlns:a16="http://schemas.microsoft.com/office/drawing/2014/main" id="{C135B85A-F24A-4BD1-AF40-C10C8ACE5EDD}"/>
              </a:ext>
            </a:extLst>
          </p:cNvPr>
          <p:cNvPicPr>
            <a:picLocks noChangeAspect="1"/>
          </p:cNvPicPr>
          <p:nvPr/>
        </p:nvPicPr>
        <p:blipFill>
          <a:blip r:embed="rId7"/>
          <a:stretch>
            <a:fillRect/>
          </a:stretch>
        </p:blipFill>
        <p:spPr>
          <a:xfrm>
            <a:off x="407774" y="4997793"/>
            <a:ext cx="3453855" cy="3341118"/>
          </a:xfrm>
          <a:prstGeom prst="rect">
            <a:avLst/>
          </a:prstGeom>
        </p:spPr>
      </p:pic>
      <p:sp>
        <p:nvSpPr>
          <p:cNvPr id="15" name="Rectangle 14">
            <a:extLst>
              <a:ext uri="{FF2B5EF4-FFF2-40B4-BE49-F238E27FC236}">
                <a16:creationId xmlns:a16="http://schemas.microsoft.com/office/drawing/2014/main" id="{87F19958-0CCA-428C-A626-DEB9D49E2160}"/>
              </a:ext>
            </a:extLst>
          </p:cNvPr>
          <p:cNvSpPr/>
          <p:nvPr/>
        </p:nvSpPr>
        <p:spPr>
          <a:xfrm>
            <a:off x="4102210" y="6724800"/>
            <a:ext cx="1170921" cy="32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6" name="Rectangle 15">
            <a:extLst>
              <a:ext uri="{FF2B5EF4-FFF2-40B4-BE49-F238E27FC236}">
                <a16:creationId xmlns:a16="http://schemas.microsoft.com/office/drawing/2014/main" id="{9B48C645-E7B7-45F3-A9F3-D988504EF81F}"/>
              </a:ext>
            </a:extLst>
          </p:cNvPr>
          <p:cNvSpPr/>
          <p:nvPr/>
        </p:nvSpPr>
        <p:spPr>
          <a:xfrm>
            <a:off x="4102210" y="7048798"/>
            <a:ext cx="1170921" cy="32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7" name="Rectangle 16">
            <a:extLst>
              <a:ext uri="{FF2B5EF4-FFF2-40B4-BE49-F238E27FC236}">
                <a16:creationId xmlns:a16="http://schemas.microsoft.com/office/drawing/2014/main" id="{DB593895-45E3-4CEC-8FBD-AB2A00B17651}"/>
              </a:ext>
            </a:extLst>
          </p:cNvPr>
          <p:cNvSpPr/>
          <p:nvPr/>
        </p:nvSpPr>
        <p:spPr>
          <a:xfrm>
            <a:off x="4102210" y="7376009"/>
            <a:ext cx="1170921" cy="32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8" name="Rectangle 17">
            <a:extLst>
              <a:ext uri="{FF2B5EF4-FFF2-40B4-BE49-F238E27FC236}">
                <a16:creationId xmlns:a16="http://schemas.microsoft.com/office/drawing/2014/main" id="{8438016B-0280-418C-BF0C-639319068636}"/>
              </a:ext>
            </a:extLst>
          </p:cNvPr>
          <p:cNvSpPr/>
          <p:nvPr/>
        </p:nvSpPr>
        <p:spPr>
          <a:xfrm>
            <a:off x="4102210" y="7700007"/>
            <a:ext cx="1170921" cy="32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Tree>
    <p:extLst>
      <p:ext uri="{BB962C8B-B14F-4D97-AF65-F5344CB8AC3E}">
        <p14:creationId xmlns:p14="http://schemas.microsoft.com/office/powerpoint/2010/main" val="280276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5" name="Picture 4">
            <a:hlinkClick r:id="rId4" action="ppaction://hlinksldjump"/>
            <a:extLst>
              <a:ext uri="{FF2B5EF4-FFF2-40B4-BE49-F238E27FC236}">
                <a16:creationId xmlns:a16="http://schemas.microsoft.com/office/drawing/2014/main" id="{B9A68BEA-0003-47A0-B255-02D636FA1E41}"/>
              </a:ext>
            </a:extLst>
          </p:cNvPr>
          <p:cNvPicPr>
            <a:picLocks noChangeAspect="1"/>
          </p:cNvPicPr>
          <p:nvPr/>
        </p:nvPicPr>
        <p:blipFill>
          <a:blip r:embed="rId5"/>
          <a:stretch>
            <a:fillRect/>
          </a:stretch>
        </p:blipFill>
        <p:spPr>
          <a:xfrm>
            <a:off x="6176133" y="8452022"/>
            <a:ext cx="558299" cy="580769"/>
          </a:xfrm>
          <a:prstGeom prst="rect">
            <a:avLst/>
          </a:prstGeom>
        </p:spPr>
      </p:pic>
      <p:sp>
        <p:nvSpPr>
          <p:cNvPr id="8" name="Rectangle 7">
            <a:extLst>
              <a:ext uri="{FF2B5EF4-FFF2-40B4-BE49-F238E27FC236}">
                <a16:creationId xmlns:a16="http://schemas.microsoft.com/office/drawing/2014/main" id="{32AD3048-26BB-45ED-8F97-2F96255CA0BC}"/>
              </a:ext>
            </a:extLst>
          </p:cNvPr>
          <p:cNvSpPr/>
          <p:nvPr/>
        </p:nvSpPr>
        <p:spPr>
          <a:xfrm>
            <a:off x="74140" y="111209"/>
            <a:ext cx="6660292"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CONTINUED - TASK 1 – Geography Skills: </a:t>
            </a:r>
            <a:r>
              <a:rPr lang="en-GB" sz="1300" dirty="0">
                <a:latin typeface="Tw Cen MT" panose="020B0602020104020603" pitchFamily="34" charset="0"/>
              </a:rPr>
              <a:t>Reading a map is a crucial Geographical skills, ad is something which you will definitely be asked to do in the exam. The tasks over the next </a:t>
            </a:r>
            <a:r>
              <a:rPr lang="en-GB" sz="1300" b="1" dirty="0">
                <a:latin typeface="Tw Cen MT" panose="020B0602020104020603" pitchFamily="34" charset="0"/>
              </a:rPr>
              <a:t>4 pages </a:t>
            </a:r>
            <a:r>
              <a:rPr lang="en-GB" sz="1300" dirty="0">
                <a:latin typeface="Tw Cen MT" panose="020B0602020104020603" pitchFamily="34" charset="0"/>
              </a:rPr>
              <a:t>introduce a relatively simple map skills – grid references. Read the information carefully about how to find grid references, and complete the tasks.</a:t>
            </a:r>
            <a:endParaRPr lang="en-GB" sz="1300" b="1" dirty="0">
              <a:latin typeface="Tw Cen MT" panose="020B0602020104020603" pitchFamily="34" charset="0"/>
            </a:endParaRPr>
          </a:p>
        </p:txBody>
      </p:sp>
      <p:pic>
        <p:nvPicPr>
          <p:cNvPr id="2" name="Picture 1">
            <a:extLst>
              <a:ext uri="{FF2B5EF4-FFF2-40B4-BE49-F238E27FC236}">
                <a16:creationId xmlns:a16="http://schemas.microsoft.com/office/drawing/2014/main" id="{7A7B903C-9D73-4B33-820D-CB3F3305B7DB}"/>
              </a:ext>
            </a:extLst>
          </p:cNvPr>
          <p:cNvPicPr>
            <a:picLocks noChangeAspect="1"/>
          </p:cNvPicPr>
          <p:nvPr/>
        </p:nvPicPr>
        <p:blipFill>
          <a:blip r:embed="rId6"/>
          <a:stretch>
            <a:fillRect/>
          </a:stretch>
        </p:blipFill>
        <p:spPr>
          <a:xfrm>
            <a:off x="854830" y="1065173"/>
            <a:ext cx="5098912" cy="7325437"/>
          </a:xfrm>
          <a:prstGeom prst="rect">
            <a:avLst/>
          </a:prstGeom>
        </p:spPr>
      </p:pic>
      <p:sp>
        <p:nvSpPr>
          <p:cNvPr id="6" name="Rectangle 5">
            <a:extLst>
              <a:ext uri="{FF2B5EF4-FFF2-40B4-BE49-F238E27FC236}">
                <a16:creationId xmlns:a16="http://schemas.microsoft.com/office/drawing/2014/main" id="{CC0D96BB-09AE-410F-9EC4-F4010251DCA9}"/>
              </a:ext>
            </a:extLst>
          </p:cNvPr>
          <p:cNvSpPr/>
          <p:nvPr/>
        </p:nvSpPr>
        <p:spPr>
          <a:xfrm>
            <a:off x="1956234" y="2024270"/>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9" name="Rectangle 8">
            <a:extLst>
              <a:ext uri="{FF2B5EF4-FFF2-40B4-BE49-F238E27FC236}">
                <a16:creationId xmlns:a16="http://schemas.microsoft.com/office/drawing/2014/main" id="{B10B450D-CC9A-4142-A8A7-828A9717C555}"/>
              </a:ext>
            </a:extLst>
          </p:cNvPr>
          <p:cNvSpPr/>
          <p:nvPr/>
        </p:nvSpPr>
        <p:spPr>
          <a:xfrm>
            <a:off x="1956234" y="2310714"/>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0" name="Rectangle 9">
            <a:extLst>
              <a:ext uri="{FF2B5EF4-FFF2-40B4-BE49-F238E27FC236}">
                <a16:creationId xmlns:a16="http://schemas.microsoft.com/office/drawing/2014/main" id="{8CF3B47F-B434-4786-A9CA-3D0AC799FC1E}"/>
              </a:ext>
            </a:extLst>
          </p:cNvPr>
          <p:cNvSpPr/>
          <p:nvPr/>
        </p:nvSpPr>
        <p:spPr>
          <a:xfrm>
            <a:off x="1956234" y="2597158"/>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1" name="Rectangle 10">
            <a:extLst>
              <a:ext uri="{FF2B5EF4-FFF2-40B4-BE49-F238E27FC236}">
                <a16:creationId xmlns:a16="http://schemas.microsoft.com/office/drawing/2014/main" id="{9F7A542D-A4B2-4589-897A-B1922E8BD767}"/>
              </a:ext>
            </a:extLst>
          </p:cNvPr>
          <p:cNvSpPr/>
          <p:nvPr/>
        </p:nvSpPr>
        <p:spPr>
          <a:xfrm>
            <a:off x="4348252" y="2024270"/>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2" name="Rectangle 11">
            <a:extLst>
              <a:ext uri="{FF2B5EF4-FFF2-40B4-BE49-F238E27FC236}">
                <a16:creationId xmlns:a16="http://schemas.microsoft.com/office/drawing/2014/main" id="{0D012B8C-04E2-42E7-AB7B-F4E0725452E0}"/>
              </a:ext>
            </a:extLst>
          </p:cNvPr>
          <p:cNvSpPr/>
          <p:nvPr/>
        </p:nvSpPr>
        <p:spPr>
          <a:xfrm>
            <a:off x="4348252" y="2310714"/>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3" name="Rectangle 12">
            <a:extLst>
              <a:ext uri="{FF2B5EF4-FFF2-40B4-BE49-F238E27FC236}">
                <a16:creationId xmlns:a16="http://schemas.microsoft.com/office/drawing/2014/main" id="{1E3065DA-D3C0-4978-9F80-43392AF6F4E8}"/>
              </a:ext>
            </a:extLst>
          </p:cNvPr>
          <p:cNvSpPr/>
          <p:nvPr/>
        </p:nvSpPr>
        <p:spPr>
          <a:xfrm>
            <a:off x="4348252" y="2597158"/>
            <a:ext cx="1472766"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4" name="Rectangle 13">
            <a:extLst>
              <a:ext uri="{FF2B5EF4-FFF2-40B4-BE49-F238E27FC236}">
                <a16:creationId xmlns:a16="http://schemas.microsoft.com/office/drawing/2014/main" id="{8B0AE0B7-1B81-4AC2-8B22-9A2E7D247CB4}"/>
              </a:ext>
            </a:extLst>
          </p:cNvPr>
          <p:cNvSpPr/>
          <p:nvPr/>
        </p:nvSpPr>
        <p:spPr>
          <a:xfrm>
            <a:off x="1896668" y="7167726"/>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5" name="Rectangle 14">
            <a:extLst>
              <a:ext uri="{FF2B5EF4-FFF2-40B4-BE49-F238E27FC236}">
                <a16:creationId xmlns:a16="http://schemas.microsoft.com/office/drawing/2014/main" id="{BED2B53F-C291-4C9D-853D-FE8C05D55038}"/>
              </a:ext>
            </a:extLst>
          </p:cNvPr>
          <p:cNvSpPr/>
          <p:nvPr/>
        </p:nvSpPr>
        <p:spPr>
          <a:xfrm>
            <a:off x="1896668" y="7454170"/>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6" name="Rectangle 15">
            <a:extLst>
              <a:ext uri="{FF2B5EF4-FFF2-40B4-BE49-F238E27FC236}">
                <a16:creationId xmlns:a16="http://schemas.microsoft.com/office/drawing/2014/main" id="{189ECD9E-3AD6-4B7F-B16D-2400EAA9312B}"/>
              </a:ext>
            </a:extLst>
          </p:cNvPr>
          <p:cNvSpPr/>
          <p:nvPr/>
        </p:nvSpPr>
        <p:spPr>
          <a:xfrm>
            <a:off x="1896668" y="7740614"/>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7" name="Rectangle 16">
            <a:extLst>
              <a:ext uri="{FF2B5EF4-FFF2-40B4-BE49-F238E27FC236}">
                <a16:creationId xmlns:a16="http://schemas.microsoft.com/office/drawing/2014/main" id="{C20B24A1-1E60-4450-834B-090CA46A3648}"/>
              </a:ext>
            </a:extLst>
          </p:cNvPr>
          <p:cNvSpPr/>
          <p:nvPr/>
        </p:nvSpPr>
        <p:spPr>
          <a:xfrm>
            <a:off x="1896668" y="8018265"/>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8" name="Rectangle 17">
            <a:extLst>
              <a:ext uri="{FF2B5EF4-FFF2-40B4-BE49-F238E27FC236}">
                <a16:creationId xmlns:a16="http://schemas.microsoft.com/office/drawing/2014/main" id="{B73D6063-72D6-442A-B613-27A266C93292}"/>
              </a:ext>
            </a:extLst>
          </p:cNvPr>
          <p:cNvSpPr/>
          <p:nvPr/>
        </p:nvSpPr>
        <p:spPr>
          <a:xfrm>
            <a:off x="4348252" y="7167726"/>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19" name="Rectangle 18">
            <a:extLst>
              <a:ext uri="{FF2B5EF4-FFF2-40B4-BE49-F238E27FC236}">
                <a16:creationId xmlns:a16="http://schemas.microsoft.com/office/drawing/2014/main" id="{CB4C82DB-1F35-4238-AD4A-4BA5063E3F5C}"/>
              </a:ext>
            </a:extLst>
          </p:cNvPr>
          <p:cNvSpPr/>
          <p:nvPr/>
        </p:nvSpPr>
        <p:spPr>
          <a:xfrm>
            <a:off x="4348252" y="7454170"/>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20" name="Rectangle 19">
            <a:extLst>
              <a:ext uri="{FF2B5EF4-FFF2-40B4-BE49-F238E27FC236}">
                <a16:creationId xmlns:a16="http://schemas.microsoft.com/office/drawing/2014/main" id="{EFDB8594-FE82-4407-A261-AD646AC09919}"/>
              </a:ext>
            </a:extLst>
          </p:cNvPr>
          <p:cNvSpPr/>
          <p:nvPr/>
        </p:nvSpPr>
        <p:spPr>
          <a:xfrm>
            <a:off x="4348252" y="7740614"/>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
        <p:nvSpPr>
          <p:cNvPr id="21" name="Rectangle 20">
            <a:extLst>
              <a:ext uri="{FF2B5EF4-FFF2-40B4-BE49-F238E27FC236}">
                <a16:creationId xmlns:a16="http://schemas.microsoft.com/office/drawing/2014/main" id="{6BBE0882-2043-4BEF-9B57-3FE5C9B5B6E1}"/>
              </a:ext>
            </a:extLst>
          </p:cNvPr>
          <p:cNvSpPr/>
          <p:nvPr/>
        </p:nvSpPr>
        <p:spPr>
          <a:xfrm>
            <a:off x="4348252" y="8018265"/>
            <a:ext cx="1494232" cy="2864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t>
            </a:r>
          </a:p>
        </p:txBody>
      </p:sp>
    </p:spTree>
    <p:extLst>
      <p:ext uri="{BB962C8B-B14F-4D97-AF65-F5344CB8AC3E}">
        <p14:creationId xmlns:p14="http://schemas.microsoft.com/office/powerpoint/2010/main" val="2735666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33EA6A-BCEB-4708-9817-F25D57838FE2}"/>
              </a:ext>
            </a:extLst>
          </p:cNvPr>
          <p:cNvSpPr/>
          <p:nvPr/>
        </p:nvSpPr>
        <p:spPr>
          <a:xfrm>
            <a:off x="123568" y="8452023"/>
            <a:ext cx="662322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2" name="Rectangle 11">
            <a:extLst>
              <a:ext uri="{FF2B5EF4-FFF2-40B4-BE49-F238E27FC236}">
                <a16:creationId xmlns:a16="http://schemas.microsoft.com/office/drawing/2014/main" id="{F64538B6-E9EB-42DB-8977-7DC06B62902E}"/>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2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7" name="Picture 6">
            <a:extLst>
              <a:ext uri="{FF2B5EF4-FFF2-40B4-BE49-F238E27FC236}">
                <a16:creationId xmlns:a16="http://schemas.microsoft.com/office/drawing/2014/main" id="{E61847EA-3804-4A2A-AEE2-2D3C91AFCD4E}"/>
              </a:ext>
            </a:extLst>
          </p:cNvPr>
          <p:cNvPicPr>
            <a:picLocks noChangeAspect="1"/>
          </p:cNvPicPr>
          <p:nvPr/>
        </p:nvPicPr>
        <p:blipFill>
          <a:blip r:embed="rId4"/>
          <a:stretch>
            <a:fillRect/>
          </a:stretch>
        </p:blipFill>
        <p:spPr>
          <a:xfrm rot="16200000">
            <a:off x="-385089" y="1940074"/>
            <a:ext cx="7628177" cy="5263854"/>
          </a:xfrm>
          <a:prstGeom prst="rect">
            <a:avLst/>
          </a:prstGeom>
        </p:spPr>
      </p:pic>
    </p:spTree>
    <p:extLst>
      <p:ext uri="{BB962C8B-B14F-4D97-AF65-F5344CB8AC3E}">
        <p14:creationId xmlns:p14="http://schemas.microsoft.com/office/powerpoint/2010/main" val="3947612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33EA6A-BCEB-4708-9817-F25D57838FE2}"/>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BEFEB951-917D-4C83-9547-1D28EAC67919}"/>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2" name="Rectangle 11">
            <a:extLst>
              <a:ext uri="{FF2B5EF4-FFF2-40B4-BE49-F238E27FC236}">
                <a16:creationId xmlns:a16="http://schemas.microsoft.com/office/drawing/2014/main" id="{F64538B6-E9EB-42DB-8977-7DC06B62902E}"/>
              </a:ext>
            </a:extLst>
          </p:cNvPr>
          <p:cNvSpPr/>
          <p:nvPr/>
        </p:nvSpPr>
        <p:spPr>
          <a:xfrm>
            <a:off x="74139" y="74138"/>
            <a:ext cx="6672649" cy="661720"/>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2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860589B7-814D-49EA-9050-52618F6C2714}"/>
              </a:ext>
            </a:extLst>
          </p:cNvPr>
          <p:cNvPicPr>
            <a:picLocks noChangeAspect="1"/>
          </p:cNvPicPr>
          <p:nvPr/>
        </p:nvPicPr>
        <p:blipFill>
          <a:blip r:embed="rId6"/>
          <a:stretch>
            <a:fillRect/>
          </a:stretch>
        </p:blipFill>
        <p:spPr>
          <a:xfrm rot="16200000">
            <a:off x="-353516" y="1654449"/>
            <a:ext cx="7602099" cy="5859815"/>
          </a:xfrm>
          <a:prstGeom prst="rect">
            <a:avLst/>
          </a:prstGeom>
        </p:spPr>
      </p:pic>
    </p:spTree>
    <p:extLst>
      <p:ext uri="{BB962C8B-B14F-4D97-AF65-F5344CB8AC3E}">
        <p14:creationId xmlns:p14="http://schemas.microsoft.com/office/powerpoint/2010/main" val="3736658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9" name="Picture 8">
            <a:hlinkClick r:id="rId4" action="ppaction://hlinksldjump"/>
            <a:extLst>
              <a:ext uri="{FF2B5EF4-FFF2-40B4-BE49-F238E27FC236}">
                <a16:creationId xmlns:a16="http://schemas.microsoft.com/office/drawing/2014/main" id="{66487181-EE98-4188-A6DE-C239DE048B8D}"/>
              </a:ext>
            </a:extLst>
          </p:cNvPr>
          <p:cNvPicPr>
            <a:picLocks noChangeAspect="1"/>
          </p:cNvPicPr>
          <p:nvPr/>
        </p:nvPicPr>
        <p:blipFill>
          <a:blip r:embed="rId5"/>
          <a:stretch>
            <a:fillRect/>
          </a:stretch>
        </p:blipFill>
        <p:spPr>
          <a:xfrm>
            <a:off x="6176133" y="8452022"/>
            <a:ext cx="558299" cy="580769"/>
          </a:xfrm>
          <a:prstGeom prst="rect">
            <a:avLst/>
          </a:prstGeom>
        </p:spPr>
      </p:pic>
      <p:sp>
        <p:nvSpPr>
          <p:cNvPr id="7" name="Title 4">
            <a:extLst>
              <a:ext uri="{FF2B5EF4-FFF2-40B4-BE49-F238E27FC236}">
                <a16:creationId xmlns:a16="http://schemas.microsoft.com/office/drawing/2014/main" id="{53DBC583-A04D-4E75-8F98-7B91300B1DB1}"/>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TASK 3 – Coasts Revision – </a:t>
            </a:r>
            <a:r>
              <a:rPr lang="en-GB" sz="1400" dirty="0">
                <a:latin typeface="Tw Cen MT" panose="020B0602020104020603" pitchFamily="34" charset="0"/>
              </a:rPr>
              <a:t>Work through the tasks </a:t>
            </a:r>
            <a:r>
              <a:rPr lang="en-GB" sz="1400" b="1" dirty="0">
                <a:latin typeface="Tw Cen MT" panose="020B0602020104020603" pitchFamily="34" charset="0"/>
              </a:rPr>
              <a:t>on this page</a:t>
            </a:r>
            <a:r>
              <a:rPr lang="en-GB" sz="1400" dirty="0">
                <a:latin typeface="Tw Cen MT" panose="020B0602020104020603" pitchFamily="34" charset="0"/>
              </a:rPr>
              <a:t>, to revise some key points about coasts. Read the instructions carefully for each task, and make sure you complete all of the tasks</a:t>
            </a:r>
            <a:endParaRPr lang="en-GB" sz="1400" b="1" dirty="0">
              <a:latin typeface="Tw Cen MT" panose="020B0602020104020603" pitchFamily="34" charset="0"/>
            </a:endParaRPr>
          </a:p>
        </p:txBody>
      </p:sp>
      <p:pic>
        <p:nvPicPr>
          <p:cNvPr id="10" name="Picture 4">
            <a:extLst>
              <a:ext uri="{FF2B5EF4-FFF2-40B4-BE49-F238E27FC236}">
                <a16:creationId xmlns:a16="http://schemas.microsoft.com/office/drawing/2014/main" id="{0F489F45-9F19-4BCC-93EE-E05D01E73C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5997" y="1559984"/>
            <a:ext cx="3606006" cy="239263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7">
            <a:extLst>
              <a:ext uri="{FF2B5EF4-FFF2-40B4-BE49-F238E27FC236}">
                <a16:creationId xmlns:a16="http://schemas.microsoft.com/office/drawing/2014/main" id="{A688D9D6-848E-473D-BAC1-73FF126B8FAD}"/>
              </a:ext>
            </a:extLst>
          </p:cNvPr>
          <p:cNvSpPr>
            <a:spLocks noChangeArrowheads="1"/>
          </p:cNvSpPr>
          <p:nvPr/>
        </p:nvSpPr>
        <p:spPr bwMode="auto">
          <a:xfrm>
            <a:off x="76200" y="818004"/>
            <a:ext cx="6705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1pPr>
            <a:lvl2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2pPr>
            <a:lvl3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3pPr>
            <a:lvl4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4pPr>
            <a:lvl5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5pPr>
            <a:lvl6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6pPr>
            <a:lvl7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7pPr>
            <a:lvl8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8pPr>
            <a:lvl9pPr eaLnBrk="0" fontAlgn="base" hangingPunct="0">
              <a:spcBef>
                <a:spcPct val="0"/>
              </a:spcBef>
              <a:spcAft>
                <a:spcPct val="0"/>
              </a:spcAft>
              <a:tabLst>
                <a:tab pos="469900" algn="l"/>
                <a:tab pos="5618163" algn="l"/>
                <a:tab pos="5821363" algn="l"/>
                <a:tab pos="69754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69900" algn="l"/>
                <a:tab pos="5618163" algn="l"/>
                <a:tab pos="5821363" algn="l"/>
                <a:tab pos="6975475" algn="r"/>
              </a:tabLst>
            </a:pPr>
            <a:r>
              <a:rPr kumimoji="0" lang="en-GB" altLang="en-US" sz="1400" b="1" i="0" u="none" strike="noStrike" cap="none" normalizeH="0" baseline="0" dirty="0">
                <a:ln>
                  <a:noFill/>
                </a:ln>
                <a:solidFill>
                  <a:schemeClr val="tx1"/>
                </a:solidFill>
                <a:effectLst/>
                <a:latin typeface="Arial" panose="020B0604020202020204" pitchFamily="34" charset="0"/>
              </a:rPr>
              <a:t>Coastal erosion landforms - Revision</a:t>
            </a:r>
          </a:p>
          <a:p>
            <a:pPr marL="0" marR="0" lvl="0" indent="0" algn="l" defTabSz="914400" rtl="0" eaLnBrk="0" fontAlgn="base" latinLnBrk="0" hangingPunct="0">
              <a:lnSpc>
                <a:spcPct val="100000"/>
              </a:lnSpc>
              <a:spcBef>
                <a:spcPct val="0"/>
              </a:spcBef>
              <a:spcAft>
                <a:spcPct val="0"/>
              </a:spcAft>
              <a:buClrTx/>
              <a:buSzTx/>
              <a:buFontTx/>
              <a:buNone/>
              <a:tabLst>
                <a:tab pos="469900" algn="l"/>
                <a:tab pos="5618163" algn="l"/>
                <a:tab pos="5821363" algn="l"/>
                <a:tab pos="6975475" algn="r"/>
              </a:tabLst>
            </a:pPr>
            <a:endParaRPr kumimoji="0" lang="en-GB"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69900" algn="l"/>
                <a:tab pos="5618163" algn="l"/>
                <a:tab pos="5821363" algn="l"/>
                <a:tab pos="6975475" algn="r"/>
              </a:tabLst>
            </a:pPr>
            <a:r>
              <a:rPr kumimoji="0" lang="en-GB"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Look carefully at the photo below, it shows Lulworth Cove in Dorset, southern England. </a:t>
            </a:r>
            <a:endParaRPr kumimoji="0" lang="en-GB" altLang="en-US" sz="400" b="0" i="0" u="none" strike="noStrike" cap="none" normalizeH="0" baseline="0" dirty="0">
              <a:ln>
                <a:noFill/>
              </a:ln>
              <a:solidFill>
                <a:schemeClr val="tx1"/>
              </a:solidFill>
              <a:effectLst/>
            </a:endParaRPr>
          </a:p>
        </p:txBody>
      </p:sp>
      <p:sp>
        <p:nvSpPr>
          <p:cNvPr id="12" name="Rectangle 8">
            <a:extLst>
              <a:ext uri="{FF2B5EF4-FFF2-40B4-BE49-F238E27FC236}">
                <a16:creationId xmlns:a16="http://schemas.microsoft.com/office/drawing/2014/main" id="{32A173EE-37AA-4457-8B1D-9C902522CDBC}"/>
              </a:ext>
            </a:extLst>
          </p:cNvPr>
          <p:cNvSpPr>
            <a:spLocks noChangeArrowheads="1"/>
          </p:cNvSpPr>
          <p:nvPr/>
        </p:nvSpPr>
        <p:spPr bwMode="auto">
          <a:xfrm>
            <a:off x="147406" y="4021860"/>
            <a:ext cx="6634394" cy="398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228600" marR="0" lvl="0" indent="-228600" algn="l" defTabSz="914400" rtl="0" eaLnBrk="0" fontAlgn="base" latinLnBrk="0" hangingPunct="0">
              <a:lnSpc>
                <a:spcPct val="100000"/>
              </a:lnSpc>
              <a:spcBef>
                <a:spcPct val="0"/>
              </a:spcBef>
              <a:spcAft>
                <a:spcPct val="0"/>
              </a:spcAft>
              <a:buClrTx/>
              <a:buSzTx/>
              <a:buAutoNum type="arabicPeriod"/>
              <a:tabLst/>
            </a:pPr>
            <a:r>
              <a:rPr kumimoji="0" lang="en-GB"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Lulworth Cove is an example of which feature of erosion? (1)</a:t>
            </a: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i="1"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r>
              <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Add labels </a:t>
            </a:r>
            <a:r>
              <a:rPr lang="en-GB" altLang="en-US" sz="1100" dirty="0">
                <a:latin typeface="Arial" panose="020B0604020202020204" pitchFamily="34" charset="0"/>
                <a:ea typeface="Times New Roman" panose="02020603050405020304" pitchFamily="18" charset="0"/>
                <a:cs typeface="Arial" panose="020B0604020202020204" pitchFamily="34" charset="0"/>
              </a:rPr>
              <a:t>around the photograph to show the key features of the area that help you understand how it was formed (4)</a:t>
            </a: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r>
              <a:rPr lang="en-GB" altLang="en-US" sz="1100" dirty="0">
                <a:latin typeface="Arial" panose="020B0604020202020204" pitchFamily="34" charset="0"/>
                <a:ea typeface="Times New Roman" panose="02020603050405020304" pitchFamily="18" charset="0"/>
                <a:cs typeface="Arial" panose="020B0604020202020204" pitchFamily="34" charset="0"/>
              </a:rPr>
              <a:t>Explain how Lulworth Cover was formed (4)</a:t>
            </a: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11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lang="en-GB" altLang="en-US" sz="1100" dirty="0">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endParaRPr kumimoji="0" lang="en-GB" altLang="en-US" sz="30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AutoNum type="arabicPeriod"/>
              <a:tabLst/>
            </a:pPr>
            <a:r>
              <a:rPr lang="en-GB" altLang="en-US" sz="1100" dirty="0">
                <a:latin typeface="Arial" panose="020B0604020202020204" pitchFamily="34" charset="0"/>
                <a:ea typeface="Times New Roman" panose="02020603050405020304" pitchFamily="18" charset="0"/>
                <a:cs typeface="Arial" panose="020B0604020202020204" pitchFamily="34" charset="0"/>
              </a:rPr>
              <a:t>Suggest one piece of information which could be included in the picture, that would help you to explain the formation of Lulworth Cove in more detail (1)</a:t>
            </a:r>
            <a:endParaRPr kumimoji="0" lang="en-GB" altLang="en-US" sz="1100" b="0" i="0" u="none" strike="noStrike" cap="none" normalizeH="0" baseline="0" dirty="0">
              <a:ln>
                <a:noFill/>
              </a:ln>
              <a:solidFill>
                <a:schemeClr val="tx1"/>
              </a:solidFill>
              <a:effectLst/>
              <a:latin typeface="Arial" panose="020B0604020202020204" pitchFamily="34" charset="0"/>
            </a:endParaRPr>
          </a:p>
        </p:txBody>
      </p:sp>
      <p:sp>
        <p:nvSpPr>
          <p:cNvPr id="13" name="Rectangle 203">
            <a:extLst>
              <a:ext uri="{FF2B5EF4-FFF2-40B4-BE49-F238E27FC236}">
                <a16:creationId xmlns:a16="http://schemas.microsoft.com/office/drawing/2014/main" id="{1330B86C-565A-4A04-B9E5-DA7D19873A3B}"/>
              </a:ext>
            </a:extLst>
          </p:cNvPr>
          <p:cNvSpPr>
            <a:spLocks noChangeArrowheads="1"/>
          </p:cNvSpPr>
          <p:nvPr/>
        </p:nvSpPr>
        <p:spPr bwMode="auto">
          <a:xfrm>
            <a:off x="156415" y="4248214"/>
            <a:ext cx="6564219" cy="430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0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p:txBody>
      </p:sp>
      <p:sp>
        <p:nvSpPr>
          <p:cNvPr id="14" name="Rectangle 203">
            <a:extLst>
              <a:ext uri="{FF2B5EF4-FFF2-40B4-BE49-F238E27FC236}">
                <a16:creationId xmlns:a16="http://schemas.microsoft.com/office/drawing/2014/main" id="{5A97FC79-6629-456A-B327-34BF78880FF0}"/>
              </a:ext>
            </a:extLst>
          </p:cNvPr>
          <p:cNvSpPr>
            <a:spLocks noChangeArrowheads="1"/>
          </p:cNvSpPr>
          <p:nvPr/>
        </p:nvSpPr>
        <p:spPr bwMode="auto">
          <a:xfrm>
            <a:off x="156415" y="5468966"/>
            <a:ext cx="6564219" cy="19082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0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GB" altLang="en-US" sz="1200" dirty="0"/>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GB" altLang="en-US" sz="1200" dirty="0"/>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GB" altLang="en-US" sz="1200" dirty="0"/>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GB" altLang="en-US" sz="1200" dirty="0"/>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p:txBody>
      </p:sp>
      <p:sp>
        <p:nvSpPr>
          <p:cNvPr id="15" name="Rectangle 203">
            <a:extLst>
              <a:ext uri="{FF2B5EF4-FFF2-40B4-BE49-F238E27FC236}">
                <a16:creationId xmlns:a16="http://schemas.microsoft.com/office/drawing/2014/main" id="{23891DB6-8896-4AF5-A6B3-05D138F27D0E}"/>
              </a:ext>
            </a:extLst>
          </p:cNvPr>
          <p:cNvSpPr>
            <a:spLocks noChangeArrowheads="1"/>
          </p:cNvSpPr>
          <p:nvPr/>
        </p:nvSpPr>
        <p:spPr bwMode="auto">
          <a:xfrm>
            <a:off x="146890" y="7885207"/>
            <a:ext cx="6564219" cy="430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tabLst/>
            </a:pPr>
            <a:r>
              <a:rPr kumimoji="0" lang="en-GB" altLang="en-US" sz="10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Write your answer here…</a:t>
            </a:r>
          </a:p>
          <a:p>
            <a:pPr marR="0" lvl="0" algn="l" defTabSz="914400" rtl="0" eaLnBrk="0" fontAlgn="base" latinLnBrk="0" hangingPunct="0">
              <a:lnSpc>
                <a:spcPct val="100000"/>
              </a:lnSpc>
              <a:spcBef>
                <a:spcPct val="0"/>
              </a:spcBef>
              <a:spcAft>
                <a:spcPct val="0"/>
              </a:spcAft>
              <a:buClrTx/>
              <a:buSzTx/>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44865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46061220-E456-4069-9566-3FC378969F58}"/>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2" name="Rectangle 11">
            <a:extLst>
              <a:ext uri="{FF2B5EF4-FFF2-40B4-BE49-F238E27FC236}">
                <a16:creationId xmlns:a16="http://schemas.microsoft.com/office/drawing/2014/main" id="{B5B7567B-F7C3-4277-A62C-A869C1E5E678}"/>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4 – Geography Skills: </a:t>
            </a:r>
            <a:r>
              <a:rPr lang="en-GB" sz="1400" dirty="0">
                <a:latin typeface="Tw Cen MT" panose="020B0602020104020603" pitchFamily="34" charset="0"/>
              </a:rPr>
              <a:t>Use the figures/info below to help you answer the question. Type your answers directly into the textbox underneath the question</a:t>
            </a:r>
            <a:endParaRPr lang="en-GB" sz="1400" b="1" dirty="0">
              <a:latin typeface="Tw Cen MT" panose="020B0602020104020603" pitchFamily="34" charset="0"/>
            </a:endParaRPr>
          </a:p>
        </p:txBody>
      </p:sp>
      <p:sp>
        <p:nvSpPr>
          <p:cNvPr id="13" name="Rectangle 12">
            <a:extLst>
              <a:ext uri="{FF2B5EF4-FFF2-40B4-BE49-F238E27FC236}">
                <a16:creationId xmlns:a16="http://schemas.microsoft.com/office/drawing/2014/main" id="{352F3D3C-40C7-467F-B62E-584FFD357AC1}"/>
              </a:ext>
            </a:extLst>
          </p:cNvPr>
          <p:cNvSpPr/>
          <p:nvPr/>
        </p:nvSpPr>
        <p:spPr>
          <a:xfrm>
            <a:off x="123568" y="4955060"/>
            <a:ext cx="6551557" cy="32498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4" name="Picture 13">
            <a:extLst>
              <a:ext uri="{FF2B5EF4-FFF2-40B4-BE49-F238E27FC236}">
                <a16:creationId xmlns:a16="http://schemas.microsoft.com/office/drawing/2014/main" id="{EB217914-234A-436C-AD6C-AD31D487D333}"/>
              </a:ext>
            </a:extLst>
          </p:cNvPr>
          <p:cNvPicPr>
            <a:picLocks noChangeAspect="1"/>
          </p:cNvPicPr>
          <p:nvPr/>
        </p:nvPicPr>
        <p:blipFill>
          <a:blip r:embed="rId6"/>
          <a:stretch>
            <a:fillRect/>
          </a:stretch>
        </p:blipFill>
        <p:spPr>
          <a:xfrm>
            <a:off x="803190" y="776531"/>
            <a:ext cx="5251620" cy="3795469"/>
          </a:xfrm>
          <a:prstGeom prst="rect">
            <a:avLst/>
          </a:prstGeom>
        </p:spPr>
      </p:pic>
      <p:sp>
        <p:nvSpPr>
          <p:cNvPr id="15" name="Rectangle 14">
            <a:extLst>
              <a:ext uri="{FF2B5EF4-FFF2-40B4-BE49-F238E27FC236}">
                <a16:creationId xmlns:a16="http://schemas.microsoft.com/office/drawing/2014/main" id="{57D0FD95-CAFB-469C-B70D-775FBE575D48}"/>
              </a:ext>
            </a:extLst>
          </p:cNvPr>
          <p:cNvSpPr/>
          <p:nvPr/>
        </p:nvSpPr>
        <p:spPr>
          <a:xfrm>
            <a:off x="317951" y="939114"/>
            <a:ext cx="3088410" cy="307777"/>
          </a:xfrm>
          <a:prstGeom prst="rect">
            <a:avLst/>
          </a:prstGeom>
        </p:spPr>
        <p:txBody>
          <a:bodyPr wrap="none">
            <a:spAutoFit/>
          </a:bodyPr>
          <a:lstStyle/>
          <a:p>
            <a:r>
              <a:rPr lang="en-GB" sz="1400" b="1" dirty="0">
                <a:latin typeface="Tw Cen MT" panose="020B0602020104020603" pitchFamily="34" charset="0"/>
              </a:rPr>
              <a:t>Map1 : </a:t>
            </a:r>
            <a:r>
              <a:rPr lang="en-GB" sz="1400" dirty="0">
                <a:latin typeface="Tw Cen MT" panose="020B0602020104020603" pitchFamily="34" charset="0"/>
              </a:rPr>
              <a:t>Average house prices in England</a:t>
            </a:r>
            <a:endParaRPr lang="en-GB" sz="1400" dirty="0"/>
          </a:p>
        </p:txBody>
      </p:sp>
      <p:sp>
        <p:nvSpPr>
          <p:cNvPr id="16" name="Rectangle 15">
            <a:extLst>
              <a:ext uri="{FF2B5EF4-FFF2-40B4-BE49-F238E27FC236}">
                <a16:creationId xmlns:a16="http://schemas.microsoft.com/office/drawing/2014/main" id="{8AE1EBD7-DB24-4C03-81F5-87A0E768C786}"/>
              </a:ext>
            </a:extLst>
          </p:cNvPr>
          <p:cNvSpPr/>
          <p:nvPr/>
        </p:nvSpPr>
        <p:spPr>
          <a:xfrm>
            <a:off x="123567" y="4523714"/>
            <a:ext cx="6551557" cy="307777"/>
          </a:xfrm>
          <a:prstGeom prst="rect">
            <a:avLst/>
          </a:prstGeom>
        </p:spPr>
        <p:txBody>
          <a:bodyPr wrap="square">
            <a:spAutoFit/>
          </a:bodyPr>
          <a:lstStyle/>
          <a:p>
            <a:r>
              <a:rPr lang="en-GB" sz="1400" b="1" dirty="0">
                <a:latin typeface="Tw Cen MT" panose="020B0602020104020603" pitchFamily="34" charset="0"/>
              </a:rPr>
              <a:t>Describe the distribution of average house prices across England (3)</a:t>
            </a:r>
            <a:endParaRPr lang="en-GB" sz="1400" b="1" dirty="0"/>
          </a:p>
        </p:txBody>
      </p:sp>
      <p:pic>
        <p:nvPicPr>
          <p:cNvPr id="17" name="Picture 2" descr="Free Transparent North Arrow, Download Free Clip Art, Free Clip ...">
            <a:extLst>
              <a:ext uri="{FF2B5EF4-FFF2-40B4-BE49-F238E27FC236}">
                <a16:creationId xmlns:a16="http://schemas.microsoft.com/office/drawing/2014/main" id="{CAF0A480-CD15-4F47-AEF8-FB0A330BDF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26456" y="2385079"/>
            <a:ext cx="679905" cy="706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593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4 portrai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4 portrait" id="{A45FCA8B-A814-445C-A542-EEBF11C14CC4}" vid="{7B7A1421-17B3-4C4A-B404-147B13CD28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488</TotalTime>
  <Words>6054</Words>
  <Application>Microsoft Office PowerPoint</Application>
  <PresentationFormat>On-screen Show (4:3)</PresentationFormat>
  <Paragraphs>630</Paragraphs>
  <Slides>34</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Calibri</vt:lpstr>
      <vt:lpstr>Calibri Light</vt:lpstr>
      <vt:lpstr>Comic Sans MS</vt:lpstr>
      <vt:lpstr>Tw Cen MT</vt:lpstr>
      <vt:lpstr>Office Theme</vt:lpstr>
      <vt:lpstr>a4 portrait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H</dc:creator>
  <cp:lastModifiedBy>Mr H</cp:lastModifiedBy>
  <cp:revision>41</cp:revision>
  <dcterms:created xsi:type="dcterms:W3CDTF">2020-04-13T15:37:24Z</dcterms:created>
  <dcterms:modified xsi:type="dcterms:W3CDTF">2020-05-31T16:59:03Z</dcterms:modified>
</cp:coreProperties>
</file>